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899" r:id="rId5"/>
    <p:sldId id="898" r:id="rId6"/>
    <p:sldId id="900" r:id="rId7"/>
    <p:sldId id="901" r:id="rId8"/>
    <p:sldId id="903" r:id="rId9"/>
    <p:sldId id="904" r:id="rId10"/>
    <p:sldId id="773" r:id="rId11"/>
    <p:sldId id="774" r:id="rId12"/>
    <p:sldId id="775" r:id="rId13"/>
    <p:sldId id="776" r:id="rId14"/>
    <p:sldId id="784" r:id="rId15"/>
    <p:sldId id="905" r:id="rId16"/>
    <p:sldId id="786" r:id="rId17"/>
    <p:sldId id="906" r:id="rId18"/>
    <p:sldId id="783" r:id="rId19"/>
    <p:sldId id="787" r:id="rId20"/>
    <p:sldId id="800" r:id="rId21"/>
    <p:sldId id="803" r:id="rId22"/>
    <p:sldId id="806" r:id="rId23"/>
    <p:sldId id="804" r:id="rId24"/>
    <p:sldId id="805" r:id="rId25"/>
    <p:sldId id="788" r:id="rId26"/>
    <p:sldId id="902" r:id="rId27"/>
    <p:sldId id="789" r:id="rId28"/>
    <p:sldId id="907" r:id="rId29"/>
    <p:sldId id="780" r:id="rId30"/>
    <p:sldId id="908" r:id="rId31"/>
    <p:sldId id="791" r:id="rId32"/>
    <p:sldId id="909" r:id="rId33"/>
    <p:sldId id="792" r:id="rId34"/>
    <p:sldId id="793" r:id="rId35"/>
    <p:sldId id="779" r:id="rId36"/>
    <p:sldId id="799" r:id="rId37"/>
    <p:sldId id="798" r:id="rId38"/>
    <p:sldId id="807" r:id="rId39"/>
    <p:sldId id="808" r:id="rId40"/>
    <p:sldId id="809" r:id="rId41"/>
    <p:sldId id="910" r:id="rId42"/>
    <p:sldId id="810" r:id="rId43"/>
    <p:sldId id="911" r:id="rId44"/>
    <p:sldId id="811" r:id="rId45"/>
    <p:sldId id="797" r:id="rId46"/>
    <p:sldId id="796" r:id="rId47"/>
    <p:sldId id="795" r:id="rId48"/>
    <p:sldId id="812" r:id="rId49"/>
    <p:sldId id="813" r:id="rId50"/>
    <p:sldId id="822" r:id="rId51"/>
    <p:sldId id="823" r:id="rId52"/>
    <p:sldId id="825" r:id="rId53"/>
    <p:sldId id="826" r:id="rId54"/>
    <p:sldId id="824" r:id="rId55"/>
    <p:sldId id="827" r:id="rId56"/>
    <p:sldId id="828" r:id="rId57"/>
    <p:sldId id="829" r:id="rId58"/>
    <p:sldId id="821" r:id="rId59"/>
    <p:sldId id="912" r:id="rId60"/>
    <p:sldId id="913" r:id="rId61"/>
    <p:sldId id="820" r:id="rId62"/>
    <p:sldId id="832" r:id="rId63"/>
    <p:sldId id="819" r:id="rId64"/>
    <p:sldId id="940" r:id="rId65"/>
    <p:sldId id="914" r:id="rId66"/>
    <p:sldId id="918" r:id="rId67"/>
    <p:sldId id="919" r:id="rId68"/>
    <p:sldId id="920" r:id="rId69"/>
    <p:sldId id="917" r:id="rId70"/>
    <p:sldId id="916" r:id="rId71"/>
    <p:sldId id="921" r:id="rId72"/>
    <p:sldId id="933" r:id="rId73"/>
    <p:sldId id="922" r:id="rId74"/>
    <p:sldId id="934" r:id="rId75"/>
    <p:sldId id="930" r:id="rId76"/>
    <p:sldId id="929" r:id="rId77"/>
    <p:sldId id="928" r:id="rId78"/>
    <p:sldId id="927" r:id="rId79"/>
    <p:sldId id="931" r:id="rId80"/>
    <p:sldId id="926" r:id="rId81"/>
    <p:sldId id="967" r:id="rId82"/>
    <p:sldId id="925" r:id="rId83"/>
    <p:sldId id="924" r:id="rId84"/>
    <p:sldId id="923" r:id="rId85"/>
    <p:sldId id="936" r:id="rId86"/>
    <p:sldId id="937" r:id="rId87"/>
    <p:sldId id="938" r:id="rId88"/>
    <p:sldId id="915" r:id="rId89"/>
    <p:sldId id="941" r:id="rId90"/>
    <p:sldId id="947" r:id="rId91"/>
    <p:sldId id="948" r:id="rId92"/>
    <p:sldId id="949" r:id="rId93"/>
    <p:sldId id="950" r:id="rId94"/>
    <p:sldId id="951" r:id="rId95"/>
    <p:sldId id="952" r:id="rId96"/>
    <p:sldId id="817" r:id="rId97"/>
    <p:sldId id="953" r:id="rId98"/>
    <p:sldId id="960" r:id="rId99"/>
    <p:sldId id="961" r:id="rId100"/>
    <p:sldId id="954" r:id="rId101"/>
    <p:sldId id="959" r:id="rId102"/>
    <p:sldId id="962" r:id="rId103"/>
    <p:sldId id="816" r:id="rId104"/>
    <p:sldId id="963" r:id="rId105"/>
    <p:sldId id="968" r:id="rId106"/>
    <p:sldId id="969" r:id="rId107"/>
    <p:sldId id="814" r:id="rId108"/>
    <p:sldId id="838" r:id="rId109"/>
    <p:sldId id="964" r:id="rId110"/>
    <p:sldId id="815" r:id="rId111"/>
    <p:sldId id="845" r:id="rId112"/>
    <p:sldId id="846" r:id="rId113"/>
    <p:sldId id="847" r:id="rId114"/>
    <p:sldId id="848" r:id="rId115"/>
    <p:sldId id="849" r:id="rId116"/>
    <p:sldId id="965" r:id="rId117"/>
    <p:sldId id="858" r:id="rId118"/>
    <p:sldId id="859" r:id="rId119"/>
    <p:sldId id="860" r:id="rId120"/>
    <p:sldId id="850" r:id="rId121"/>
    <p:sldId id="844" r:id="rId122"/>
    <p:sldId id="851" r:id="rId123"/>
    <p:sldId id="966" r:id="rId124"/>
    <p:sldId id="843" r:id="rId125"/>
    <p:sldId id="852" r:id="rId126"/>
    <p:sldId id="842" r:id="rId127"/>
    <p:sldId id="841" r:id="rId128"/>
    <p:sldId id="861" r:id="rId129"/>
    <p:sldId id="863" r:id="rId130"/>
    <p:sldId id="864" r:id="rId131"/>
    <p:sldId id="865" r:id="rId132"/>
    <p:sldId id="895" r:id="rId133"/>
    <p:sldId id="866" r:id="rId134"/>
    <p:sldId id="867" r:id="rId135"/>
    <p:sldId id="868" r:id="rId136"/>
    <p:sldId id="869" r:id="rId137"/>
    <p:sldId id="870" r:id="rId138"/>
    <p:sldId id="871" r:id="rId139"/>
    <p:sldId id="872" r:id="rId140"/>
    <p:sldId id="873" r:id="rId141"/>
    <p:sldId id="874" r:id="rId142"/>
    <p:sldId id="875" r:id="rId143"/>
    <p:sldId id="876" r:id="rId144"/>
    <p:sldId id="877" r:id="rId145"/>
    <p:sldId id="878" r:id="rId146"/>
    <p:sldId id="879" r:id="rId147"/>
    <p:sldId id="887" r:id="rId148"/>
    <p:sldId id="886" r:id="rId149"/>
    <p:sldId id="885" r:id="rId150"/>
    <p:sldId id="884" r:id="rId151"/>
    <p:sldId id="888" r:id="rId152"/>
    <p:sldId id="883" r:id="rId153"/>
    <p:sldId id="882" r:id="rId154"/>
    <p:sldId id="889" r:id="rId155"/>
    <p:sldId id="890" r:id="rId156"/>
    <p:sldId id="891" r:id="rId157"/>
    <p:sldId id="881" r:id="rId158"/>
    <p:sldId id="892" r:id="rId159"/>
    <p:sldId id="893" r:id="rId160"/>
    <p:sldId id="894" r:id="rId161"/>
    <p:sldId id="853" r:id="rId1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9"/>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5" Type="http://schemas.openxmlformats.org/officeDocument/2006/relationships/tableStyles" Target="tableStyles.xml"/><Relationship Id="rId164" Type="http://schemas.openxmlformats.org/officeDocument/2006/relationships/viewProps" Target="viewProps.xml"/><Relationship Id="rId163" Type="http://schemas.openxmlformats.org/officeDocument/2006/relationships/presProps" Target="presProps.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F33F2-6F3A-9149-8C00-162DF2F47FD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A5331-BC6D-4E40-8FBC-5C548FE256F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E156CDC-AC91-3140-A634-9705444F0A6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051E2-4736-284D-9237-A790F9A6680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156CDC-AC91-3140-A634-9705444F0A6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051E2-4736-284D-9237-A790F9A6680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156CDC-AC91-3140-A634-9705444F0A6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051E2-4736-284D-9237-A790F9A6680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156CDC-AC91-3140-A634-9705444F0A6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051E2-4736-284D-9237-A790F9A6680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E156CDC-AC91-3140-A634-9705444F0A6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051E2-4736-284D-9237-A790F9A6680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E156CDC-AC91-3140-A634-9705444F0A6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051E2-4736-284D-9237-A790F9A6680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E156CDC-AC91-3140-A634-9705444F0A6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A051E2-4736-284D-9237-A790F9A6680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E156CDC-AC91-3140-A634-9705444F0A6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A051E2-4736-284D-9237-A790F9A6680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56CDC-AC91-3140-A634-9705444F0A6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A051E2-4736-284D-9237-A790F9A6680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E156CDC-AC91-3140-A634-9705444F0A6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051E2-4736-284D-9237-A790F9A6680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E156CDC-AC91-3140-A634-9705444F0A6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051E2-4736-284D-9237-A790F9A6680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56CDC-AC91-3140-A634-9705444F0A6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051E2-4736-284D-9237-A790F9A66800}" type="slidenum">
              <a:rPr lang="en-US" smtClean="0"/>
            </a:fld>
            <a:endParaRPr lang="en-US"/>
          </a:p>
        </p:txBody>
      </p:sp>
      <p:pic>
        <p:nvPicPr>
          <p:cNvPr id="8" name="Picture 7"/>
          <p:cNvPicPr>
            <a:picLocks noChangeAspect="1"/>
          </p:cNvPicPr>
          <p:nvPr userDrawn="1"/>
        </p:nvPicPr>
        <p:blipFill>
          <a:blip r:embed="rId12"/>
          <a:stretch>
            <a:fillRect/>
          </a:stretch>
        </p:blipFill>
        <p:spPr>
          <a:xfrm>
            <a:off x="15015" y="0"/>
            <a:ext cx="1216197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7" Type="http://schemas.openxmlformats.org/officeDocument/2006/relationships/notesSlide" Target="../notesSlides/notesSlide100.xml"/><Relationship Id="rId6" Type="http://schemas.openxmlformats.org/officeDocument/2006/relationships/slideLayout" Target="../slideLayouts/slideLayout2.xml"/><Relationship Id="rId5" Type="http://schemas.openxmlformats.org/officeDocument/2006/relationships/image" Target="../media/image242.png"/><Relationship Id="rId4" Type="http://schemas.openxmlformats.org/officeDocument/2006/relationships/image" Target="../media/image241.png"/><Relationship Id="rId3" Type="http://schemas.openxmlformats.org/officeDocument/2006/relationships/image" Target="../media/image240.png"/><Relationship Id="rId2" Type="http://schemas.openxmlformats.org/officeDocument/2006/relationships/image" Target="../media/image239.png"/><Relationship Id="rId1" Type="http://schemas.openxmlformats.org/officeDocument/2006/relationships/image" Target="../media/image238.png"/></Relationships>
</file>

<file path=ppt/slides/_rels/slide101.xml.rels><?xml version="1.0" encoding="UTF-8" standalone="yes"?>
<Relationships xmlns="http://schemas.openxmlformats.org/package/2006/relationships"><Relationship Id="rId6" Type="http://schemas.openxmlformats.org/officeDocument/2006/relationships/notesSlide" Target="../notesSlides/notesSlide101.xml"/><Relationship Id="rId5" Type="http://schemas.openxmlformats.org/officeDocument/2006/relationships/slideLayout" Target="../slideLayouts/slideLayout2.xml"/><Relationship Id="rId4" Type="http://schemas.openxmlformats.org/officeDocument/2006/relationships/image" Target="../media/image246.png"/><Relationship Id="rId3" Type="http://schemas.openxmlformats.org/officeDocument/2006/relationships/image" Target="../media/image245.png"/><Relationship Id="rId2" Type="http://schemas.openxmlformats.org/officeDocument/2006/relationships/image" Target="../media/image244.png"/><Relationship Id="rId1" Type="http://schemas.openxmlformats.org/officeDocument/2006/relationships/image" Target="../media/image243.png"/></Relationships>
</file>

<file path=ppt/slides/_rels/slide102.xml.rels><?xml version="1.0" encoding="UTF-8" standalone="yes"?>
<Relationships xmlns="http://schemas.openxmlformats.org/package/2006/relationships"><Relationship Id="rId9" Type="http://schemas.openxmlformats.org/officeDocument/2006/relationships/image" Target="../media/image255.png"/><Relationship Id="rId8" Type="http://schemas.openxmlformats.org/officeDocument/2006/relationships/image" Target="../media/image254.png"/><Relationship Id="rId7" Type="http://schemas.openxmlformats.org/officeDocument/2006/relationships/image" Target="../media/image253.png"/><Relationship Id="rId6" Type="http://schemas.openxmlformats.org/officeDocument/2006/relationships/image" Target="../media/image252.png"/><Relationship Id="rId5" Type="http://schemas.openxmlformats.org/officeDocument/2006/relationships/image" Target="../media/image251.png"/><Relationship Id="rId4" Type="http://schemas.openxmlformats.org/officeDocument/2006/relationships/image" Target="../media/image250.png"/><Relationship Id="rId3" Type="http://schemas.openxmlformats.org/officeDocument/2006/relationships/image" Target="../media/image249.png"/><Relationship Id="rId2" Type="http://schemas.openxmlformats.org/officeDocument/2006/relationships/image" Target="../media/image248.png"/><Relationship Id="rId11" Type="http://schemas.openxmlformats.org/officeDocument/2006/relationships/notesSlide" Target="../notesSlides/notesSlide102.xml"/><Relationship Id="rId10" Type="http://schemas.openxmlformats.org/officeDocument/2006/relationships/slideLayout" Target="../slideLayouts/slideLayout2.xml"/><Relationship Id="rId1" Type="http://schemas.openxmlformats.org/officeDocument/2006/relationships/image" Target="../media/image247.png"/></Relationships>
</file>

<file path=ppt/slides/_rels/slide10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63.png"/><Relationship Id="rId7" Type="http://schemas.openxmlformats.org/officeDocument/2006/relationships/image" Target="../media/image262.png"/><Relationship Id="rId6" Type="http://schemas.openxmlformats.org/officeDocument/2006/relationships/image" Target="../media/image261.png"/><Relationship Id="rId5" Type="http://schemas.openxmlformats.org/officeDocument/2006/relationships/image" Target="../media/image260.png"/><Relationship Id="rId4" Type="http://schemas.openxmlformats.org/officeDocument/2006/relationships/image" Target="../media/image259.png"/><Relationship Id="rId3" Type="http://schemas.openxmlformats.org/officeDocument/2006/relationships/image" Target="../media/image258.png"/><Relationship Id="rId2" Type="http://schemas.openxmlformats.org/officeDocument/2006/relationships/image" Target="../media/image257.png"/><Relationship Id="rId10" Type="http://schemas.openxmlformats.org/officeDocument/2006/relationships/notesSlide" Target="../notesSlides/notesSlide103.xml"/><Relationship Id="rId1" Type="http://schemas.openxmlformats.org/officeDocument/2006/relationships/image" Target="../media/image256.png"/></Relationships>
</file>

<file path=ppt/slides/_rels/slide104.xml.rels><?xml version="1.0" encoding="UTF-8" standalone="yes"?>
<Relationships xmlns="http://schemas.openxmlformats.org/package/2006/relationships"><Relationship Id="rId5" Type="http://schemas.openxmlformats.org/officeDocument/2006/relationships/notesSlide" Target="../notesSlides/notesSlide104.xml"/><Relationship Id="rId4" Type="http://schemas.openxmlformats.org/officeDocument/2006/relationships/slideLayout" Target="../slideLayouts/slideLayout2.xml"/><Relationship Id="rId3" Type="http://schemas.openxmlformats.org/officeDocument/2006/relationships/image" Target="../media/image266.png"/><Relationship Id="rId2" Type="http://schemas.openxmlformats.org/officeDocument/2006/relationships/image" Target="../media/image265.png"/><Relationship Id="rId1" Type="http://schemas.openxmlformats.org/officeDocument/2006/relationships/image" Target="../media/image264.png"/></Relationships>
</file>

<file path=ppt/slides/_rels/slide10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67.png"/><Relationship Id="rId7" Type="http://schemas.openxmlformats.org/officeDocument/2006/relationships/image" Target="../media/image163.png"/><Relationship Id="rId6" Type="http://schemas.openxmlformats.org/officeDocument/2006/relationships/image" Target="../media/image162.png"/><Relationship Id="rId5" Type="http://schemas.openxmlformats.org/officeDocument/2006/relationships/image" Target="../media/image110.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0" Type="http://schemas.openxmlformats.org/officeDocument/2006/relationships/notesSlide" Target="../notesSlides/notesSlide105.xml"/><Relationship Id="rId1" Type="http://schemas.openxmlformats.org/officeDocument/2006/relationships/image" Target="../media/image3.png"/></Relationships>
</file>

<file path=ppt/slides/_rels/slide106.xml.rels><?xml version="1.0" encoding="UTF-8" standalone="yes"?>
<Relationships xmlns="http://schemas.openxmlformats.org/package/2006/relationships"><Relationship Id="rId5" Type="http://schemas.openxmlformats.org/officeDocument/2006/relationships/notesSlide" Target="../notesSlides/notesSlide106.xml"/><Relationship Id="rId4" Type="http://schemas.openxmlformats.org/officeDocument/2006/relationships/slideLayout" Target="../slideLayouts/slideLayout2.xml"/><Relationship Id="rId3" Type="http://schemas.openxmlformats.org/officeDocument/2006/relationships/image" Target="../media/image269.png"/><Relationship Id="rId2" Type="http://schemas.openxmlformats.org/officeDocument/2006/relationships/image" Target="../media/image268.png"/><Relationship Id="rId1" Type="http://schemas.openxmlformats.org/officeDocument/2006/relationships/image" Target="../media/image167.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image" Target="../media/image270.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image" Target="../media/image271.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image" Target="../media/image272.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5" Type="http://schemas.openxmlformats.org/officeDocument/2006/relationships/notesSlide" Target="../notesSlides/notesSlide110.xml"/><Relationship Id="rId4" Type="http://schemas.openxmlformats.org/officeDocument/2006/relationships/slideLayout" Target="../slideLayouts/slideLayout2.xml"/><Relationship Id="rId3" Type="http://schemas.openxmlformats.org/officeDocument/2006/relationships/image" Target="../media/image275.png"/><Relationship Id="rId2" Type="http://schemas.openxmlformats.org/officeDocument/2006/relationships/image" Target="../media/image274.png"/><Relationship Id="rId1" Type="http://schemas.openxmlformats.org/officeDocument/2006/relationships/image" Target="../media/image273.png"/></Relationships>
</file>

<file path=ppt/slides/_rels/slide111.xml.rels><?xml version="1.0" encoding="UTF-8" standalone="yes"?>
<Relationships xmlns="http://schemas.openxmlformats.org/package/2006/relationships"><Relationship Id="rId7" Type="http://schemas.openxmlformats.org/officeDocument/2006/relationships/notesSlide" Target="../notesSlides/notesSlide111.xml"/><Relationship Id="rId6" Type="http://schemas.openxmlformats.org/officeDocument/2006/relationships/slideLayout" Target="../slideLayouts/slideLayout2.xml"/><Relationship Id="rId5" Type="http://schemas.openxmlformats.org/officeDocument/2006/relationships/image" Target="../media/image280.png"/><Relationship Id="rId4" Type="http://schemas.openxmlformats.org/officeDocument/2006/relationships/image" Target="../media/image279.png"/><Relationship Id="rId3" Type="http://schemas.openxmlformats.org/officeDocument/2006/relationships/image" Target="../media/image278.png"/><Relationship Id="rId2" Type="http://schemas.openxmlformats.org/officeDocument/2006/relationships/image" Target="../media/image277.png"/><Relationship Id="rId1" Type="http://schemas.openxmlformats.org/officeDocument/2006/relationships/image" Target="../media/image276.png"/></Relationships>
</file>

<file path=ppt/slides/_rels/slide112.xml.rels><?xml version="1.0" encoding="UTF-8" standalone="yes"?>
<Relationships xmlns="http://schemas.openxmlformats.org/package/2006/relationships"><Relationship Id="rId8" Type="http://schemas.openxmlformats.org/officeDocument/2006/relationships/notesSlide" Target="../notesSlides/notesSlide112.xml"/><Relationship Id="rId7" Type="http://schemas.openxmlformats.org/officeDocument/2006/relationships/slideLayout" Target="../slideLayouts/slideLayout2.xml"/><Relationship Id="rId6" Type="http://schemas.openxmlformats.org/officeDocument/2006/relationships/image" Target="../media/image286.png"/><Relationship Id="rId5" Type="http://schemas.openxmlformats.org/officeDocument/2006/relationships/image" Target="../media/image285.png"/><Relationship Id="rId4" Type="http://schemas.openxmlformats.org/officeDocument/2006/relationships/image" Target="../media/image284.png"/><Relationship Id="rId3" Type="http://schemas.openxmlformats.org/officeDocument/2006/relationships/image" Target="../media/image283.png"/><Relationship Id="rId2" Type="http://schemas.openxmlformats.org/officeDocument/2006/relationships/image" Target="../media/image282.png"/><Relationship Id="rId1" Type="http://schemas.openxmlformats.org/officeDocument/2006/relationships/image" Target="../media/image281.png"/></Relationships>
</file>

<file path=ppt/slides/_rels/slide113.xml.rels><?xml version="1.0" encoding="UTF-8" standalone="yes"?>
<Relationships xmlns="http://schemas.openxmlformats.org/package/2006/relationships"><Relationship Id="rId6" Type="http://schemas.openxmlformats.org/officeDocument/2006/relationships/notesSlide" Target="../notesSlides/notesSlide113.xml"/><Relationship Id="rId5" Type="http://schemas.openxmlformats.org/officeDocument/2006/relationships/slideLayout" Target="../slideLayouts/slideLayout2.xml"/><Relationship Id="rId4" Type="http://schemas.openxmlformats.org/officeDocument/2006/relationships/image" Target="../media/image288.png"/><Relationship Id="rId3" Type="http://schemas.openxmlformats.org/officeDocument/2006/relationships/image" Target="../media/image287.png"/><Relationship Id="rId2" Type="http://schemas.openxmlformats.org/officeDocument/2006/relationships/image" Target="../media/image280.png"/><Relationship Id="rId1" Type="http://schemas.openxmlformats.org/officeDocument/2006/relationships/image" Target="../media/image281.png"/></Relationships>
</file>

<file path=ppt/slides/_rels/slide114.xml.rels><?xml version="1.0" encoding="UTF-8" standalone="yes"?>
<Relationships xmlns="http://schemas.openxmlformats.org/package/2006/relationships"><Relationship Id="rId6" Type="http://schemas.openxmlformats.org/officeDocument/2006/relationships/notesSlide" Target="../notesSlides/notesSlide114.xml"/><Relationship Id="rId5" Type="http://schemas.openxmlformats.org/officeDocument/2006/relationships/slideLayout" Target="../slideLayouts/slideLayout2.xml"/><Relationship Id="rId4" Type="http://schemas.openxmlformats.org/officeDocument/2006/relationships/image" Target="../media/image292.png"/><Relationship Id="rId3" Type="http://schemas.openxmlformats.org/officeDocument/2006/relationships/image" Target="../media/image291.png"/><Relationship Id="rId2" Type="http://schemas.openxmlformats.org/officeDocument/2006/relationships/image" Target="../media/image290.png"/><Relationship Id="rId1" Type="http://schemas.openxmlformats.org/officeDocument/2006/relationships/image" Target="../media/image289.png"/></Relationships>
</file>

<file path=ppt/slides/_rels/slide115.xml.rels><?xml version="1.0" encoding="UTF-8" standalone="yes"?>
<Relationships xmlns="http://schemas.openxmlformats.org/package/2006/relationships"><Relationship Id="rId7" Type="http://schemas.openxmlformats.org/officeDocument/2006/relationships/notesSlide" Target="../notesSlides/notesSlide115.xml"/><Relationship Id="rId6" Type="http://schemas.openxmlformats.org/officeDocument/2006/relationships/slideLayout" Target="../slideLayouts/slideLayout2.xml"/><Relationship Id="rId5" Type="http://schemas.openxmlformats.org/officeDocument/2006/relationships/image" Target="../media/image297.png"/><Relationship Id="rId4" Type="http://schemas.openxmlformats.org/officeDocument/2006/relationships/image" Target="../media/image296.png"/><Relationship Id="rId3" Type="http://schemas.openxmlformats.org/officeDocument/2006/relationships/image" Target="../media/image295.png"/><Relationship Id="rId2" Type="http://schemas.openxmlformats.org/officeDocument/2006/relationships/image" Target="../media/image294.png"/><Relationship Id="rId1" Type="http://schemas.openxmlformats.org/officeDocument/2006/relationships/image" Target="../media/image293.png"/></Relationships>
</file>

<file path=ppt/slides/_rels/slide116.xml.rels><?xml version="1.0" encoding="UTF-8" standalone="yes"?>
<Relationships xmlns="http://schemas.openxmlformats.org/package/2006/relationships"><Relationship Id="rId8" Type="http://schemas.openxmlformats.org/officeDocument/2006/relationships/notesSlide" Target="../notesSlides/notesSlide116.xml"/><Relationship Id="rId7" Type="http://schemas.openxmlformats.org/officeDocument/2006/relationships/slideLayout" Target="../slideLayouts/slideLayout2.xml"/><Relationship Id="rId6" Type="http://schemas.openxmlformats.org/officeDocument/2006/relationships/image" Target="../media/image303.png"/><Relationship Id="rId5" Type="http://schemas.openxmlformats.org/officeDocument/2006/relationships/image" Target="../media/image302.png"/><Relationship Id="rId4" Type="http://schemas.openxmlformats.org/officeDocument/2006/relationships/image" Target="../media/image301.png"/><Relationship Id="rId3" Type="http://schemas.openxmlformats.org/officeDocument/2006/relationships/image" Target="../media/image300.png"/><Relationship Id="rId2" Type="http://schemas.openxmlformats.org/officeDocument/2006/relationships/image" Target="../media/image299.png"/><Relationship Id="rId1" Type="http://schemas.openxmlformats.org/officeDocument/2006/relationships/image" Target="../media/image298.png"/></Relationships>
</file>

<file path=ppt/slides/_rels/slide117.xml.rels><?xml version="1.0" encoding="UTF-8" standalone="yes"?>
<Relationships xmlns="http://schemas.openxmlformats.org/package/2006/relationships"><Relationship Id="rId6" Type="http://schemas.openxmlformats.org/officeDocument/2006/relationships/notesSlide" Target="../notesSlides/notesSlide117.xml"/><Relationship Id="rId5" Type="http://schemas.openxmlformats.org/officeDocument/2006/relationships/slideLayout" Target="../slideLayouts/slideLayout2.xml"/><Relationship Id="rId4" Type="http://schemas.openxmlformats.org/officeDocument/2006/relationships/image" Target="../media/image307.png"/><Relationship Id="rId3" Type="http://schemas.openxmlformats.org/officeDocument/2006/relationships/image" Target="../media/image306.png"/><Relationship Id="rId2" Type="http://schemas.openxmlformats.org/officeDocument/2006/relationships/image" Target="../media/image305.png"/><Relationship Id="rId1" Type="http://schemas.openxmlformats.org/officeDocument/2006/relationships/image" Target="../media/image304.png"/></Relationships>
</file>

<file path=ppt/slides/_rels/slide118.xml.rels><?xml version="1.0" encoding="UTF-8" standalone="yes"?>
<Relationships xmlns="http://schemas.openxmlformats.org/package/2006/relationships"><Relationship Id="rId6" Type="http://schemas.openxmlformats.org/officeDocument/2006/relationships/notesSlide" Target="../notesSlides/notesSlide118.xml"/><Relationship Id="rId5" Type="http://schemas.openxmlformats.org/officeDocument/2006/relationships/slideLayout" Target="../slideLayouts/slideLayout2.xml"/><Relationship Id="rId4" Type="http://schemas.openxmlformats.org/officeDocument/2006/relationships/image" Target="../media/image292.png"/><Relationship Id="rId3" Type="http://schemas.openxmlformats.org/officeDocument/2006/relationships/image" Target="../media/image291.png"/><Relationship Id="rId2" Type="http://schemas.openxmlformats.org/officeDocument/2006/relationships/image" Target="../media/image290.png"/><Relationship Id="rId1" Type="http://schemas.openxmlformats.org/officeDocument/2006/relationships/image" Target="../media/image289.png"/></Relationships>
</file>

<file path=ppt/slides/_rels/slide119.xml.rels><?xml version="1.0" encoding="UTF-8" standalone="yes"?>
<Relationships xmlns="http://schemas.openxmlformats.org/package/2006/relationships"><Relationship Id="rId6" Type="http://schemas.openxmlformats.org/officeDocument/2006/relationships/notesSlide" Target="../notesSlides/notesSlide119.xml"/><Relationship Id="rId5" Type="http://schemas.openxmlformats.org/officeDocument/2006/relationships/slideLayout" Target="../slideLayouts/slideLayout2.xml"/><Relationship Id="rId4" Type="http://schemas.openxmlformats.org/officeDocument/2006/relationships/image" Target="../media/image311.png"/><Relationship Id="rId3" Type="http://schemas.openxmlformats.org/officeDocument/2006/relationships/image" Target="../media/image310.png"/><Relationship Id="rId2" Type="http://schemas.openxmlformats.org/officeDocument/2006/relationships/image" Target="../media/image309.png"/><Relationship Id="rId1" Type="http://schemas.openxmlformats.org/officeDocument/2006/relationships/image" Target="../media/image308.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image" Target="../media/image312.png"/></Relationships>
</file>

<file path=ppt/slides/_rels/slide121.xml.rels><?xml version="1.0" encoding="UTF-8" standalone="yes"?>
<Relationships xmlns="http://schemas.openxmlformats.org/package/2006/relationships"><Relationship Id="rId6" Type="http://schemas.openxmlformats.org/officeDocument/2006/relationships/notesSlide" Target="../notesSlides/notesSlide121.xml"/><Relationship Id="rId5" Type="http://schemas.openxmlformats.org/officeDocument/2006/relationships/slideLayout" Target="../slideLayouts/slideLayout2.xml"/><Relationship Id="rId4" Type="http://schemas.openxmlformats.org/officeDocument/2006/relationships/image" Target="../media/image288.png"/><Relationship Id="rId3" Type="http://schemas.openxmlformats.org/officeDocument/2006/relationships/image" Target="../media/image315.png"/><Relationship Id="rId2" Type="http://schemas.openxmlformats.org/officeDocument/2006/relationships/image" Target="../media/image314.png"/><Relationship Id="rId1" Type="http://schemas.openxmlformats.org/officeDocument/2006/relationships/image" Target="../media/image313.png"/></Relationships>
</file>

<file path=ppt/slides/_rels/slide122.xml.rels><?xml version="1.0" encoding="UTF-8" standalone="yes"?>
<Relationships xmlns="http://schemas.openxmlformats.org/package/2006/relationships"><Relationship Id="rId7" Type="http://schemas.openxmlformats.org/officeDocument/2006/relationships/notesSlide" Target="../notesSlides/notesSlide122.xml"/><Relationship Id="rId6" Type="http://schemas.openxmlformats.org/officeDocument/2006/relationships/slideLayout" Target="../slideLayouts/slideLayout2.xml"/><Relationship Id="rId5" Type="http://schemas.openxmlformats.org/officeDocument/2006/relationships/image" Target="../media/image317.png"/><Relationship Id="rId4" Type="http://schemas.openxmlformats.org/officeDocument/2006/relationships/image" Target="../media/image316.png"/><Relationship Id="rId3" Type="http://schemas.openxmlformats.org/officeDocument/2006/relationships/image" Target="../media/image315.png"/><Relationship Id="rId2" Type="http://schemas.openxmlformats.org/officeDocument/2006/relationships/image" Target="../media/image314.png"/><Relationship Id="rId1" Type="http://schemas.openxmlformats.org/officeDocument/2006/relationships/image" Target="../media/image313.png"/></Relationships>
</file>

<file path=ppt/slides/_rels/slide123.xml.rels><?xml version="1.0" encoding="UTF-8" standalone="yes"?>
<Relationships xmlns="http://schemas.openxmlformats.org/package/2006/relationships"><Relationship Id="rId6" Type="http://schemas.openxmlformats.org/officeDocument/2006/relationships/notesSlide" Target="../notesSlides/notesSlide123.xml"/><Relationship Id="rId5" Type="http://schemas.openxmlformats.org/officeDocument/2006/relationships/slideLayout" Target="../slideLayouts/slideLayout2.xml"/><Relationship Id="rId4" Type="http://schemas.openxmlformats.org/officeDocument/2006/relationships/image" Target="../media/image321.png"/><Relationship Id="rId3" Type="http://schemas.openxmlformats.org/officeDocument/2006/relationships/image" Target="../media/image320.png"/><Relationship Id="rId2" Type="http://schemas.openxmlformats.org/officeDocument/2006/relationships/image" Target="../media/image319.png"/><Relationship Id="rId1" Type="http://schemas.openxmlformats.org/officeDocument/2006/relationships/image" Target="../media/image318.png"/></Relationships>
</file>

<file path=ppt/slides/_rels/slide124.xml.rels><?xml version="1.0" encoding="UTF-8" standalone="yes"?>
<Relationships xmlns="http://schemas.openxmlformats.org/package/2006/relationships"><Relationship Id="rId9" Type="http://schemas.openxmlformats.org/officeDocument/2006/relationships/image" Target="../media/image326.png"/><Relationship Id="rId8" Type="http://schemas.openxmlformats.org/officeDocument/2006/relationships/image" Target="../media/image325.png"/><Relationship Id="rId7" Type="http://schemas.openxmlformats.org/officeDocument/2006/relationships/image" Target="../media/image324.png"/><Relationship Id="rId6" Type="http://schemas.openxmlformats.org/officeDocument/2006/relationships/image" Target="../media/image323.png"/><Relationship Id="rId5" Type="http://schemas.openxmlformats.org/officeDocument/2006/relationships/image" Target="../media/image322.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6" Type="http://schemas.openxmlformats.org/officeDocument/2006/relationships/notesSlide" Target="../notesSlides/notesSlide124.xml"/><Relationship Id="rId15" Type="http://schemas.openxmlformats.org/officeDocument/2006/relationships/slideLayout" Target="../slideLayouts/slideLayout2.xml"/><Relationship Id="rId14" Type="http://schemas.openxmlformats.org/officeDocument/2006/relationships/image" Target="../media/image331.png"/><Relationship Id="rId13" Type="http://schemas.openxmlformats.org/officeDocument/2006/relationships/image" Target="../media/image330.png"/><Relationship Id="rId12" Type="http://schemas.openxmlformats.org/officeDocument/2006/relationships/image" Target="../media/image329.png"/><Relationship Id="rId11" Type="http://schemas.openxmlformats.org/officeDocument/2006/relationships/image" Target="../media/image328.png"/><Relationship Id="rId10" Type="http://schemas.openxmlformats.org/officeDocument/2006/relationships/image" Target="../media/image327.png"/><Relationship Id="rId1" Type="http://schemas.openxmlformats.org/officeDocument/2006/relationships/image" Target="../media/image3.pn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hyperlink" Target="http://svmlight.joachims.org/" TargetMode="Externa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xml"/><Relationship Id="rId1" Type="http://schemas.openxmlformats.org/officeDocument/2006/relationships/image" Target="../media/image332.png"/></Relationships>
</file>

<file path=ppt/slides/_rels/slide128.xml.rels><?xml version="1.0" encoding="UTF-8" standalone="yes"?>
<Relationships xmlns="http://schemas.openxmlformats.org/package/2006/relationships"><Relationship Id="rId5" Type="http://schemas.openxmlformats.org/officeDocument/2006/relationships/notesSlide" Target="../notesSlides/notesSlide128.xml"/><Relationship Id="rId4" Type="http://schemas.openxmlformats.org/officeDocument/2006/relationships/slideLayout" Target="../slideLayouts/slideLayout2.xml"/><Relationship Id="rId3" Type="http://schemas.openxmlformats.org/officeDocument/2006/relationships/image" Target="../media/image335.png"/><Relationship Id="rId2" Type="http://schemas.openxmlformats.org/officeDocument/2006/relationships/image" Target="../media/image334.png"/><Relationship Id="rId1" Type="http://schemas.openxmlformats.org/officeDocument/2006/relationships/image" Target="../media/image333.png"/></Relationships>
</file>

<file path=ppt/slides/_rels/slide129.xml.rels><?xml version="1.0" encoding="UTF-8" standalone="yes"?>
<Relationships xmlns="http://schemas.openxmlformats.org/package/2006/relationships"><Relationship Id="rId4" Type="http://schemas.openxmlformats.org/officeDocument/2006/relationships/notesSlide" Target="../notesSlides/notesSlide129.xml"/><Relationship Id="rId3" Type="http://schemas.openxmlformats.org/officeDocument/2006/relationships/slideLayout" Target="../slideLayouts/slideLayout2.xml"/><Relationship Id="rId2" Type="http://schemas.openxmlformats.org/officeDocument/2006/relationships/image" Target="../media/image337.png"/><Relationship Id="rId1" Type="http://schemas.openxmlformats.org/officeDocument/2006/relationships/image" Target="../media/image336.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3.bin"/><Relationship Id="rId2" Type="http://schemas.openxmlformats.org/officeDocument/2006/relationships/image" Target="../media/image14.png"/><Relationship Id="rId1" Type="http://schemas.openxmlformats.org/officeDocument/2006/relationships/image" Target="../media/image13.png"/></Relationships>
</file>

<file path=ppt/slides/_rels/slide130.xml.rels><?xml version="1.0" encoding="UTF-8" standalone="yes"?>
<Relationships xmlns="http://schemas.openxmlformats.org/package/2006/relationships"><Relationship Id="rId4" Type="http://schemas.openxmlformats.org/officeDocument/2006/relationships/notesSlide" Target="../notesSlides/notesSlide130.xml"/><Relationship Id="rId3" Type="http://schemas.openxmlformats.org/officeDocument/2006/relationships/slideLayout" Target="../slideLayouts/slideLayout2.xml"/><Relationship Id="rId2" Type="http://schemas.openxmlformats.org/officeDocument/2006/relationships/image" Target="../media/image115.png"/><Relationship Id="rId1" Type="http://schemas.openxmlformats.org/officeDocument/2006/relationships/image" Target="../media/image338.png"/></Relationships>
</file>

<file path=ppt/slides/_rels/slide131.xml.rels><?xml version="1.0" encoding="UTF-8" standalone="yes"?>
<Relationships xmlns="http://schemas.openxmlformats.org/package/2006/relationships"><Relationship Id="rId4" Type="http://schemas.openxmlformats.org/officeDocument/2006/relationships/notesSlide" Target="../notesSlides/notesSlide131.xml"/><Relationship Id="rId3" Type="http://schemas.openxmlformats.org/officeDocument/2006/relationships/slideLayout" Target="../slideLayouts/slideLayout2.xml"/><Relationship Id="rId2" Type="http://schemas.openxmlformats.org/officeDocument/2006/relationships/image" Target="../media/image337.png"/><Relationship Id="rId1" Type="http://schemas.openxmlformats.org/officeDocument/2006/relationships/image" Target="../media/image336.png"/></Relationships>
</file>

<file path=ppt/slides/_rels/slide132.xml.rels><?xml version="1.0" encoding="UTF-8" standalone="yes"?>
<Relationships xmlns="http://schemas.openxmlformats.org/package/2006/relationships"><Relationship Id="rId4" Type="http://schemas.openxmlformats.org/officeDocument/2006/relationships/notesSlide" Target="../notesSlides/notesSlide132.xml"/><Relationship Id="rId3" Type="http://schemas.openxmlformats.org/officeDocument/2006/relationships/slideLayout" Target="../slideLayouts/slideLayout2.xml"/><Relationship Id="rId2" Type="http://schemas.openxmlformats.org/officeDocument/2006/relationships/image" Target="../media/image340.png"/><Relationship Id="rId1" Type="http://schemas.openxmlformats.org/officeDocument/2006/relationships/image" Target="../media/image339.png"/></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2.xml"/><Relationship Id="rId1" Type="http://schemas.openxmlformats.org/officeDocument/2006/relationships/image" Target="../media/image341.png"/></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image" Target="../media/image342.png"/></Relationships>
</file>

<file path=ppt/slides/_rels/slide135.xml.rels><?xml version="1.0" encoding="UTF-8" standalone="yes"?>
<Relationships xmlns="http://schemas.openxmlformats.org/package/2006/relationships"><Relationship Id="rId4" Type="http://schemas.openxmlformats.org/officeDocument/2006/relationships/notesSlide" Target="../notesSlides/notesSlide135.xml"/><Relationship Id="rId3" Type="http://schemas.openxmlformats.org/officeDocument/2006/relationships/slideLayout" Target="../slideLayouts/slideLayout2.xml"/><Relationship Id="rId2" Type="http://schemas.openxmlformats.org/officeDocument/2006/relationships/image" Target="../media/image344.png"/><Relationship Id="rId1" Type="http://schemas.openxmlformats.org/officeDocument/2006/relationships/image" Target="../media/image343.png"/></Relationships>
</file>

<file path=ppt/slides/_rels/slide136.xml.rels><?xml version="1.0" encoding="UTF-8" standalone="yes"?>
<Relationships xmlns="http://schemas.openxmlformats.org/package/2006/relationships"><Relationship Id="rId4" Type="http://schemas.openxmlformats.org/officeDocument/2006/relationships/notesSlide" Target="../notesSlides/notesSlide136.xml"/><Relationship Id="rId3" Type="http://schemas.openxmlformats.org/officeDocument/2006/relationships/slideLayout" Target="../slideLayouts/slideLayout2.xml"/><Relationship Id="rId2" Type="http://schemas.openxmlformats.org/officeDocument/2006/relationships/image" Target="../media/image346.png"/><Relationship Id="rId1" Type="http://schemas.openxmlformats.org/officeDocument/2006/relationships/image" Target="../media/image345.png"/></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xml"/><Relationship Id="rId1" Type="http://schemas.openxmlformats.org/officeDocument/2006/relationships/image" Target="../media/image347.png"/></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image" Target="../media/image348.png"/></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image" Target="../media/image349.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image" Target="../media/image350.png"/></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image" Target="../media/image351.png"/></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image" Target="../media/image352.pn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image" Target="../media/image353.png"/></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image" Target="../media/image354.png"/></Relationships>
</file>

<file path=ppt/slides/_rels/slide145.xml.rels><?xml version="1.0" encoding="UTF-8" standalone="yes"?>
<Relationships xmlns="http://schemas.openxmlformats.org/package/2006/relationships"><Relationship Id="rId4" Type="http://schemas.openxmlformats.org/officeDocument/2006/relationships/notesSlide" Target="../notesSlides/notesSlide145.xml"/><Relationship Id="rId3" Type="http://schemas.openxmlformats.org/officeDocument/2006/relationships/slideLayout" Target="../slideLayouts/slideLayout2.xml"/><Relationship Id="rId2" Type="http://schemas.openxmlformats.org/officeDocument/2006/relationships/image" Target="../media/image356.png"/><Relationship Id="rId1" Type="http://schemas.openxmlformats.org/officeDocument/2006/relationships/image" Target="../media/image355.png"/></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2.xml"/><Relationship Id="rId1" Type="http://schemas.openxmlformats.org/officeDocument/2006/relationships/image" Target="../media/image357.png"/></Relationships>
</file>

<file path=ppt/slides/_rels/slide147.xml.rels><?xml version="1.0" encoding="UTF-8" standalone="yes"?>
<Relationships xmlns="http://schemas.openxmlformats.org/package/2006/relationships"><Relationship Id="rId4" Type="http://schemas.openxmlformats.org/officeDocument/2006/relationships/notesSlide" Target="../notesSlides/notesSlide147.xml"/><Relationship Id="rId3" Type="http://schemas.openxmlformats.org/officeDocument/2006/relationships/slideLayout" Target="../slideLayouts/slideLayout2.xml"/><Relationship Id="rId2" Type="http://schemas.openxmlformats.org/officeDocument/2006/relationships/image" Target="../media/image359.png"/><Relationship Id="rId1" Type="http://schemas.openxmlformats.org/officeDocument/2006/relationships/image" Target="../media/image358.png"/></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image" Target="../media/image360.png"/></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image" Target="../media/image36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image" Target="../media/image19.png"/></Relationships>
</file>

<file path=ppt/slides/_rels/slide150.xml.rels><?xml version="1.0" encoding="UTF-8" standalone="yes"?>
<Relationships xmlns="http://schemas.openxmlformats.org/package/2006/relationships"><Relationship Id="rId6" Type="http://schemas.openxmlformats.org/officeDocument/2006/relationships/notesSlide" Target="../notesSlides/notesSlide150.xml"/><Relationship Id="rId5" Type="http://schemas.openxmlformats.org/officeDocument/2006/relationships/slideLayout" Target="../slideLayouts/slideLayout2.xml"/><Relationship Id="rId4" Type="http://schemas.openxmlformats.org/officeDocument/2006/relationships/image" Target="../media/image365.png"/><Relationship Id="rId3" Type="http://schemas.openxmlformats.org/officeDocument/2006/relationships/image" Target="../media/image364.png"/><Relationship Id="rId2" Type="http://schemas.openxmlformats.org/officeDocument/2006/relationships/image" Target="../media/image363.png"/><Relationship Id="rId1" Type="http://schemas.openxmlformats.org/officeDocument/2006/relationships/image" Target="../media/image362.png"/></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2.xml"/><Relationship Id="rId1" Type="http://schemas.openxmlformats.org/officeDocument/2006/relationships/image" Target="../media/image366.png"/></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2.xml"/><Relationship Id="rId1" Type="http://schemas.openxmlformats.org/officeDocument/2006/relationships/image" Target="../media/image367.png"/></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image" Target="../media/image368.png"/></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image" Target="../media/image369.png"/></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2.xml"/><Relationship Id="rId1" Type="http://schemas.openxmlformats.org/officeDocument/2006/relationships/image" Target="../media/image370.png"/></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2.xml"/><Relationship Id="rId1" Type="http://schemas.openxmlformats.org/officeDocument/2006/relationships/image" Target="../media/image371.png"/></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image" Target="../media/image372.png"/></Relationships>
</file>

<file path=ppt/slides/_rels/slide158.xml.rels><?xml version="1.0" encoding="UTF-8" standalone="yes"?>
<Relationships xmlns="http://schemas.openxmlformats.org/package/2006/relationships"><Relationship Id="rId4" Type="http://schemas.openxmlformats.org/officeDocument/2006/relationships/notesSlide" Target="../notesSlides/notesSlide158.xml"/><Relationship Id="rId3" Type="http://schemas.openxmlformats.org/officeDocument/2006/relationships/slideLayout" Target="../slideLayouts/slideLayout2.xml"/><Relationship Id="rId2" Type="http://schemas.openxmlformats.org/officeDocument/2006/relationships/image" Target="../media/image374.png"/><Relationship Id="rId1" Type="http://schemas.openxmlformats.org/officeDocument/2006/relationships/image" Target="../media/image373.pn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oleObject" Target="../embeddings/oleObject5.bin"/><Relationship Id="rId3" Type="http://schemas.openxmlformats.org/officeDocument/2006/relationships/image" Target="../media/image28.wmf"/><Relationship Id="rId2" Type="http://schemas.openxmlformats.org/officeDocument/2006/relationships/oleObject" Target="../embeddings/oleObject4.bin"/><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8.bin"/><Relationship Id="rId4" Type="http://schemas.openxmlformats.org/officeDocument/2006/relationships/image" Target="../media/image31.wmf"/><Relationship Id="rId3" Type="http://schemas.openxmlformats.org/officeDocument/2006/relationships/oleObject" Target="../embeddings/oleObject7.bin"/><Relationship Id="rId2" Type="http://schemas.openxmlformats.org/officeDocument/2006/relationships/image" Target="../media/image30.w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baike.baidu.com/link?url=VLTKJQfnwYXkT3auMUZAlEFfnVr_2GHmzA52hLcGtLXbsKo6XH4H2gDcavY4-cNKRYrHeP3r5YFEwhHKM66ncq"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36.wmf"/><Relationship Id="rId7" Type="http://schemas.openxmlformats.org/officeDocument/2006/relationships/oleObject" Target="../embeddings/oleObject12.bin"/><Relationship Id="rId6" Type="http://schemas.openxmlformats.org/officeDocument/2006/relationships/image" Target="../media/image35.wmf"/><Relationship Id="rId5" Type="http://schemas.openxmlformats.org/officeDocument/2006/relationships/oleObject" Target="../embeddings/oleObject11.bin"/><Relationship Id="rId4" Type="http://schemas.openxmlformats.org/officeDocument/2006/relationships/image" Target="../media/image34.wmf"/><Relationship Id="rId3" Type="http://schemas.openxmlformats.org/officeDocument/2006/relationships/oleObject" Target="../embeddings/oleObject10.bin"/><Relationship Id="rId2" Type="http://schemas.openxmlformats.org/officeDocument/2006/relationships/image" Target="../media/image33.wmf"/><Relationship Id="rId15" Type="http://schemas.openxmlformats.org/officeDocument/2006/relationships/notesSlide" Target="../notesSlides/notesSlide21.xml"/><Relationship Id="rId14" Type="http://schemas.openxmlformats.org/officeDocument/2006/relationships/vmlDrawing" Target="../drawings/vmlDrawing5.vml"/><Relationship Id="rId13" Type="http://schemas.openxmlformats.org/officeDocument/2006/relationships/slideLayout" Target="../slideLayouts/slideLayout2.xml"/><Relationship Id="rId12" Type="http://schemas.openxmlformats.org/officeDocument/2006/relationships/image" Target="../media/image38.wmf"/><Relationship Id="rId11" Type="http://schemas.openxmlformats.org/officeDocument/2006/relationships/oleObject" Target="../embeddings/oleObject14.bin"/><Relationship Id="rId10" Type="http://schemas.openxmlformats.org/officeDocument/2006/relationships/image" Target="../media/image37.wmf"/><Relationship Id="rId1"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8.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0" Type="http://schemas.openxmlformats.org/officeDocument/2006/relationships/notesSlide" Target="../notesSlides/notesSlide24.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8.xml"/><Relationship Id="rId8" Type="http://schemas.openxmlformats.org/officeDocument/2006/relationships/slideLayout" Target="../slideLayouts/slideLayout2.xml"/><Relationship Id="rId7" Type="http://schemas.openxmlformats.org/officeDocument/2006/relationships/image" Target="../media/image64.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29.xml.rels><?xml version="1.0" encoding="UTF-8" standalone="yes"?>
<Relationships xmlns="http://schemas.openxmlformats.org/package/2006/relationships"><Relationship Id="rId9" Type="http://schemas.openxmlformats.org/officeDocument/2006/relationships/image" Target="../media/image67.png"/><Relationship Id="rId8" Type="http://schemas.openxmlformats.org/officeDocument/2006/relationships/image" Target="../media/image66.png"/><Relationship Id="rId7" Type="http://schemas.openxmlformats.org/officeDocument/2006/relationships/image" Target="../media/image65.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1" Type="http://schemas.openxmlformats.org/officeDocument/2006/relationships/notesSlide" Target="../notesSlides/notesSlide29.xml"/><Relationship Id="rId10" Type="http://schemas.openxmlformats.org/officeDocument/2006/relationships/slideLayout" Target="../slideLayouts/slideLayout2.xml"/><Relationship Id="rId1"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72.png"/><Relationship Id="rId1" Type="http://schemas.openxmlformats.org/officeDocument/2006/relationships/image" Target="../media/image71.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80.png"/><Relationship Id="rId1" Type="http://schemas.openxmlformats.org/officeDocument/2006/relationships/image" Target="../media/image7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image" Target="../media/image82.png"/><Relationship Id="rId2" Type="http://schemas.openxmlformats.org/officeDocument/2006/relationships/image" Target="../media/image71.png"/><Relationship Id="rId1" Type="http://schemas.openxmlformats.org/officeDocument/2006/relationships/image" Target="../media/image81.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image" Target="../media/image83.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image" Target="../media/image87.png"/></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39.xml"/><Relationship Id="rId8" Type="http://schemas.openxmlformats.org/officeDocument/2006/relationships/slideLayout" Target="../slideLayouts/slideLayout2.xml"/><Relationship Id="rId7" Type="http://schemas.openxmlformats.org/officeDocument/2006/relationships/image" Target="../media/image98.png"/><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9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image" Target="../media/image103.png"/><Relationship Id="rId8" Type="http://schemas.openxmlformats.org/officeDocument/2006/relationships/image" Target="../media/image102.png"/><Relationship Id="rId7" Type="http://schemas.openxmlformats.org/officeDocument/2006/relationships/image" Target="../media/image101.png"/><Relationship Id="rId6" Type="http://schemas.openxmlformats.org/officeDocument/2006/relationships/image" Target="../media/image96.png"/><Relationship Id="rId5" Type="http://schemas.openxmlformats.org/officeDocument/2006/relationships/image" Target="../media/image100.png"/><Relationship Id="rId4" Type="http://schemas.openxmlformats.org/officeDocument/2006/relationships/image" Target="../media/image99.png"/><Relationship Id="rId3" Type="http://schemas.openxmlformats.org/officeDocument/2006/relationships/image" Target="../media/image95.png"/><Relationship Id="rId2" Type="http://schemas.openxmlformats.org/officeDocument/2006/relationships/image" Target="../media/image93.png"/><Relationship Id="rId12" Type="http://schemas.openxmlformats.org/officeDocument/2006/relationships/notesSlide" Target="../notesSlides/notesSlide40.xml"/><Relationship Id="rId11" Type="http://schemas.openxmlformats.org/officeDocument/2006/relationships/slideLayout" Target="../slideLayouts/slideLayout2.xml"/><Relationship Id="rId10" Type="http://schemas.openxmlformats.org/officeDocument/2006/relationships/image" Target="../media/image104.png"/><Relationship Id="rId1" Type="http://schemas.openxmlformats.org/officeDocument/2006/relationships/image" Target="../media/image92.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106.png"/><Relationship Id="rId1" Type="http://schemas.openxmlformats.org/officeDocument/2006/relationships/image" Target="../media/image105.png"/></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0.png"/><Relationship Id="rId7" Type="http://schemas.openxmlformats.org/officeDocument/2006/relationships/image" Target="../media/image109.png"/><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0" Type="http://schemas.openxmlformats.org/officeDocument/2006/relationships/notesSlide" Target="../notesSlides/notesSlide42.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2.xml"/><Relationship Id="rId5" Type="http://schemas.openxmlformats.org/officeDocument/2006/relationships/image" Target="../media/image115.png"/><Relationship Id="rId4" Type="http://schemas.openxmlformats.org/officeDocument/2006/relationships/image" Target="../media/image114.png"/><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image" Target="../media/image111.png"/></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4.xml"/><Relationship Id="rId7"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image" Target="../media/image112.png"/></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slideLayout" Target="../slideLayouts/slideLayout2.xml"/><Relationship Id="rId5" Type="http://schemas.openxmlformats.org/officeDocument/2006/relationships/image" Target="../media/image125.png"/><Relationship Id="rId4" Type="http://schemas.openxmlformats.org/officeDocument/2006/relationships/image" Target="../media/image124.png"/><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image" Target="../media/image121.png"/></Relationships>
</file>

<file path=ppt/slides/_rels/slide46.xml.rels><?xml version="1.0" encoding="UTF-8" standalone="yes"?>
<Relationships xmlns="http://schemas.openxmlformats.org/package/2006/relationships"><Relationship Id="rId9" Type="http://schemas.openxmlformats.org/officeDocument/2006/relationships/image" Target="../media/image134.png"/><Relationship Id="rId8" Type="http://schemas.openxmlformats.org/officeDocument/2006/relationships/image" Target="../media/image133.png"/><Relationship Id="rId7" Type="http://schemas.openxmlformats.org/officeDocument/2006/relationships/image" Target="../media/image132.png"/><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 Id="rId3" Type="http://schemas.openxmlformats.org/officeDocument/2006/relationships/image" Target="../media/image128.png"/><Relationship Id="rId2" Type="http://schemas.openxmlformats.org/officeDocument/2006/relationships/image" Target="../media/image127.png"/><Relationship Id="rId14" Type="http://schemas.openxmlformats.org/officeDocument/2006/relationships/notesSlide" Target="../notesSlides/notesSlide46.xml"/><Relationship Id="rId13" Type="http://schemas.openxmlformats.org/officeDocument/2006/relationships/slideLayout" Target="../slideLayouts/slideLayout2.xml"/><Relationship Id="rId12" Type="http://schemas.openxmlformats.org/officeDocument/2006/relationships/image" Target="../media/image137.png"/><Relationship Id="rId11" Type="http://schemas.openxmlformats.org/officeDocument/2006/relationships/image" Target="../media/image136.png"/><Relationship Id="rId10" Type="http://schemas.openxmlformats.org/officeDocument/2006/relationships/image" Target="../media/image135.png"/><Relationship Id="rId1" Type="http://schemas.openxmlformats.org/officeDocument/2006/relationships/image" Target="../media/image126.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image" Target="../media/image138.pn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2.xml"/><Relationship Id="rId5" Type="http://schemas.openxmlformats.org/officeDocument/2006/relationships/image" Target="../media/image145.png"/><Relationship Id="rId4" Type="http://schemas.openxmlformats.org/officeDocument/2006/relationships/image" Target="../media/image144.png"/><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image" Target="../media/image141.png"/></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149.png"/><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image" Target="../media/image14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50.xml"/><Relationship Id="rId6" Type="http://schemas.openxmlformats.org/officeDocument/2006/relationships/slideLayout" Target="../slideLayouts/slideLayout2.xml"/><Relationship Id="rId5" Type="http://schemas.openxmlformats.org/officeDocument/2006/relationships/image" Target="../media/image155.png"/><Relationship Id="rId4" Type="http://schemas.openxmlformats.org/officeDocument/2006/relationships/image" Target="../media/image154.png"/><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image" Target="../media/image151.png"/></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51.xml"/><Relationship Id="rId6"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59.png"/><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image" Target="../media/image156.png"/></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52.xml"/><Relationship Id="rId7" Type="http://schemas.openxmlformats.org/officeDocument/2006/relationships/slideLayout" Target="../slideLayouts/slideLayout2.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164.png"/><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image" Target="../media/image161.png"/></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3.png"/><Relationship Id="rId7" Type="http://schemas.openxmlformats.org/officeDocument/2006/relationships/image" Target="../media/image162.png"/><Relationship Id="rId6" Type="http://schemas.openxmlformats.org/officeDocument/2006/relationships/image" Target="../media/image161.png"/><Relationship Id="rId5" Type="http://schemas.openxmlformats.org/officeDocument/2006/relationships/image" Target="../media/image110.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0" Type="http://schemas.openxmlformats.org/officeDocument/2006/relationships/notesSlide" Target="../notesSlides/notesSlide53.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7" Type="http://schemas.openxmlformats.org/officeDocument/2006/relationships/notesSlide" Target="../notesSlides/notesSlide54.xml"/><Relationship Id="rId6" Type="http://schemas.openxmlformats.org/officeDocument/2006/relationships/slideLayout" Target="../slideLayouts/slideLayout2.xml"/><Relationship Id="rId5" Type="http://schemas.openxmlformats.org/officeDocument/2006/relationships/image" Target="../media/image167.png"/><Relationship Id="rId4" Type="http://schemas.openxmlformats.org/officeDocument/2006/relationships/image" Target="../media/image115.png"/><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image" Target="../media/image111.png"/></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55.xml"/><Relationship Id="rId6" Type="http://schemas.openxmlformats.org/officeDocument/2006/relationships/slideLayout" Target="../slideLayouts/slideLayout2.xml"/><Relationship Id="rId5" Type="http://schemas.openxmlformats.org/officeDocument/2006/relationships/image" Target="../media/image172.png"/><Relationship Id="rId4" Type="http://schemas.openxmlformats.org/officeDocument/2006/relationships/image" Target="../media/image171.png"/><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image" Target="../media/image168.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2.xml"/><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image" Target="../media/image173.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177.png"/><Relationship Id="rId1" Type="http://schemas.openxmlformats.org/officeDocument/2006/relationships/image" Target="../media/image17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178.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17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180.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181.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18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182.png"/></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71.xml"/><Relationship Id="rId7" Type="http://schemas.openxmlformats.org/officeDocument/2006/relationships/slideLayout" Target="../slideLayouts/slideLayout2.xml"/><Relationship Id="rId6" Type="http://schemas.openxmlformats.org/officeDocument/2006/relationships/image" Target="../media/image188.png"/><Relationship Id="rId5" Type="http://schemas.openxmlformats.org/officeDocument/2006/relationships/image" Target="../media/image187.png"/><Relationship Id="rId4" Type="http://schemas.openxmlformats.org/officeDocument/2006/relationships/image" Target="../media/image186.png"/><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image" Target="../media/image183.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189.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190.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image" Target="../media/image191.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image" Target="../media/image19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image" Target="../media/image193.png"/></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2.xml"/><Relationship Id="rId2" Type="http://schemas.openxmlformats.org/officeDocument/2006/relationships/image" Target="../media/image195.png"/><Relationship Id="rId1" Type="http://schemas.openxmlformats.org/officeDocument/2006/relationships/image" Target="../media/image194.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196.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image" Target="../media/image197.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image" Target="../media/image198.png"/></Relationships>
</file>

<file path=ppt/slides/_rels/slide88.xml.rels><?xml version="1.0" encoding="UTF-8" standalone="yes"?>
<Relationships xmlns="http://schemas.openxmlformats.org/package/2006/relationships"><Relationship Id="rId7" Type="http://schemas.openxmlformats.org/officeDocument/2006/relationships/notesSlide" Target="../notesSlides/notesSlide88.xml"/><Relationship Id="rId6" Type="http://schemas.openxmlformats.org/officeDocument/2006/relationships/slideLayout" Target="../slideLayouts/slideLayout2.xml"/><Relationship Id="rId5" Type="http://schemas.openxmlformats.org/officeDocument/2006/relationships/image" Target="../media/image203.png"/><Relationship Id="rId4" Type="http://schemas.openxmlformats.org/officeDocument/2006/relationships/image" Target="../media/image202.png"/><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image" Target="../media/image199.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1.png"/><Relationship Id="rId7" Type="http://schemas.openxmlformats.org/officeDocument/2006/relationships/image" Target="../media/image210.png"/><Relationship Id="rId6" Type="http://schemas.openxmlformats.org/officeDocument/2006/relationships/image" Target="../media/image209.png"/><Relationship Id="rId5" Type="http://schemas.openxmlformats.org/officeDocument/2006/relationships/image" Target="../media/image208.png"/><Relationship Id="rId4" Type="http://schemas.openxmlformats.org/officeDocument/2006/relationships/image" Target="../media/image207.png"/><Relationship Id="rId3" Type="http://schemas.openxmlformats.org/officeDocument/2006/relationships/image" Target="../media/image206.png"/><Relationship Id="rId2" Type="http://schemas.openxmlformats.org/officeDocument/2006/relationships/image" Target="../media/image205.png"/><Relationship Id="rId10" Type="http://schemas.openxmlformats.org/officeDocument/2006/relationships/notesSlide" Target="../notesSlides/notesSlide90.xml"/><Relationship Id="rId1" Type="http://schemas.openxmlformats.org/officeDocument/2006/relationships/image" Target="../media/image204.png"/></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2.xml"/><Relationship Id="rId2" Type="http://schemas.openxmlformats.org/officeDocument/2006/relationships/image" Target="../media/image211.png"/><Relationship Id="rId1" Type="http://schemas.openxmlformats.org/officeDocument/2006/relationships/image" Target="../media/image210.png"/></Relationships>
</file>

<file path=ppt/slides/_rels/slide92.xml.rels><?xml version="1.0" encoding="UTF-8" standalone="yes"?>
<Relationships xmlns="http://schemas.openxmlformats.org/package/2006/relationships"><Relationship Id="rId8" Type="http://schemas.openxmlformats.org/officeDocument/2006/relationships/notesSlide" Target="../notesSlides/notesSlide92.xml"/><Relationship Id="rId7" Type="http://schemas.openxmlformats.org/officeDocument/2006/relationships/slideLayout" Target="../slideLayouts/slideLayout2.xml"/><Relationship Id="rId6" Type="http://schemas.openxmlformats.org/officeDocument/2006/relationships/image" Target="../media/image217.png"/><Relationship Id="rId5" Type="http://schemas.openxmlformats.org/officeDocument/2006/relationships/image" Target="../media/image216.png"/><Relationship Id="rId4" Type="http://schemas.openxmlformats.org/officeDocument/2006/relationships/image" Target="../media/image215.png"/><Relationship Id="rId3" Type="http://schemas.openxmlformats.org/officeDocument/2006/relationships/image" Target="../media/image214.png"/><Relationship Id="rId2" Type="http://schemas.openxmlformats.org/officeDocument/2006/relationships/image" Target="../media/image213.png"/><Relationship Id="rId1" Type="http://schemas.openxmlformats.org/officeDocument/2006/relationships/image" Target="../media/image212.png"/></Relationships>
</file>

<file path=ppt/slides/_rels/slide93.xml.rels><?xml version="1.0" encoding="UTF-8" standalone="yes"?>
<Relationships xmlns="http://schemas.openxmlformats.org/package/2006/relationships"><Relationship Id="rId6" Type="http://schemas.openxmlformats.org/officeDocument/2006/relationships/notesSlide" Target="../notesSlides/notesSlide93.xml"/><Relationship Id="rId5" Type="http://schemas.openxmlformats.org/officeDocument/2006/relationships/slideLayout" Target="../slideLayouts/slideLayout2.xml"/><Relationship Id="rId4" Type="http://schemas.openxmlformats.org/officeDocument/2006/relationships/image" Target="../media/image219.png"/><Relationship Id="rId3" Type="http://schemas.openxmlformats.org/officeDocument/2006/relationships/image" Target="../media/image218.png"/><Relationship Id="rId2" Type="http://schemas.openxmlformats.org/officeDocument/2006/relationships/image" Target="../media/image213.png"/><Relationship Id="rId1" Type="http://schemas.openxmlformats.org/officeDocument/2006/relationships/image" Target="../media/image212.png"/></Relationships>
</file>

<file path=ppt/slides/_rels/slide94.xml.rels><?xml version="1.0" encoding="UTF-8" standalone="yes"?>
<Relationships xmlns="http://schemas.openxmlformats.org/package/2006/relationships"><Relationship Id="rId6" Type="http://schemas.openxmlformats.org/officeDocument/2006/relationships/notesSlide" Target="../notesSlides/notesSlide94.xml"/><Relationship Id="rId5" Type="http://schemas.openxmlformats.org/officeDocument/2006/relationships/slideLayout" Target="../slideLayouts/slideLayout2.xml"/><Relationship Id="rId4" Type="http://schemas.openxmlformats.org/officeDocument/2006/relationships/image" Target="../media/image223.png"/><Relationship Id="rId3" Type="http://schemas.openxmlformats.org/officeDocument/2006/relationships/image" Target="../media/image222.png"/><Relationship Id="rId2" Type="http://schemas.openxmlformats.org/officeDocument/2006/relationships/image" Target="../media/image221.png"/><Relationship Id="rId1" Type="http://schemas.openxmlformats.org/officeDocument/2006/relationships/image" Target="../media/image220.png"/></Relationships>
</file>

<file path=ppt/slides/_rels/slide95.xml.rels><?xml version="1.0" encoding="UTF-8" standalone="yes"?>
<Relationships xmlns="http://schemas.openxmlformats.org/package/2006/relationships"><Relationship Id="rId6" Type="http://schemas.openxmlformats.org/officeDocument/2006/relationships/notesSlide" Target="../notesSlides/notesSlide95.xml"/><Relationship Id="rId5" Type="http://schemas.openxmlformats.org/officeDocument/2006/relationships/slideLayout" Target="../slideLayouts/slideLayout2.xml"/><Relationship Id="rId4" Type="http://schemas.openxmlformats.org/officeDocument/2006/relationships/image" Target="../media/image225.png"/><Relationship Id="rId3" Type="http://schemas.openxmlformats.org/officeDocument/2006/relationships/image" Target="../media/image224.png"/><Relationship Id="rId2" Type="http://schemas.openxmlformats.org/officeDocument/2006/relationships/image" Target="../media/image211.png"/><Relationship Id="rId1" Type="http://schemas.openxmlformats.org/officeDocument/2006/relationships/image" Target="../media/image210.png"/></Relationships>
</file>

<file path=ppt/slides/_rels/slide96.xml.rels><?xml version="1.0" encoding="UTF-8" standalone="yes"?>
<Relationships xmlns="http://schemas.openxmlformats.org/package/2006/relationships"><Relationship Id="rId5" Type="http://schemas.openxmlformats.org/officeDocument/2006/relationships/notesSlide" Target="../notesSlides/notesSlide96.xml"/><Relationship Id="rId4" Type="http://schemas.openxmlformats.org/officeDocument/2006/relationships/slideLayout" Target="../slideLayouts/slideLayout2.xml"/><Relationship Id="rId3" Type="http://schemas.openxmlformats.org/officeDocument/2006/relationships/image" Target="../media/image228.png"/><Relationship Id="rId2" Type="http://schemas.openxmlformats.org/officeDocument/2006/relationships/image" Target="../media/image227.png"/><Relationship Id="rId1" Type="http://schemas.openxmlformats.org/officeDocument/2006/relationships/image" Target="../media/image226.png"/></Relationships>
</file>

<file path=ppt/slides/_rels/slide97.xml.rels><?xml version="1.0" encoding="UTF-8" standalone="yes"?>
<Relationships xmlns="http://schemas.openxmlformats.org/package/2006/relationships"><Relationship Id="rId6" Type="http://schemas.openxmlformats.org/officeDocument/2006/relationships/notesSlide" Target="../notesSlides/notesSlide97.xml"/><Relationship Id="rId5" Type="http://schemas.openxmlformats.org/officeDocument/2006/relationships/slideLayout" Target="../slideLayouts/slideLayout2.xml"/><Relationship Id="rId4" Type="http://schemas.openxmlformats.org/officeDocument/2006/relationships/image" Target="../media/image232.png"/><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image" Target="../media/image229.png"/></Relationships>
</file>

<file path=ppt/slides/_rels/slide98.xml.rels><?xml version="1.0" encoding="UTF-8" standalone="yes"?>
<Relationships xmlns="http://schemas.openxmlformats.org/package/2006/relationships"><Relationship Id="rId6" Type="http://schemas.openxmlformats.org/officeDocument/2006/relationships/notesSlide" Target="../notesSlides/notesSlide98.xml"/><Relationship Id="rId5" Type="http://schemas.openxmlformats.org/officeDocument/2006/relationships/slideLayout" Target="../slideLayouts/slideLayout2.xml"/><Relationship Id="rId4" Type="http://schemas.openxmlformats.org/officeDocument/2006/relationships/image" Target="../media/image236.png"/><Relationship Id="rId3" Type="http://schemas.openxmlformats.org/officeDocument/2006/relationships/image" Target="../media/image235.png"/><Relationship Id="rId2" Type="http://schemas.openxmlformats.org/officeDocument/2006/relationships/image" Target="../media/image234.png"/><Relationship Id="rId1" Type="http://schemas.openxmlformats.org/officeDocument/2006/relationships/image" Target="../media/image233.png"/></Relationships>
</file>

<file path=ppt/slides/_rels/slide99.xml.rels><?xml version="1.0" encoding="UTF-8" standalone="yes"?>
<Relationships xmlns="http://schemas.openxmlformats.org/package/2006/relationships"><Relationship Id="rId7" Type="http://schemas.openxmlformats.org/officeDocument/2006/relationships/notesSlide" Target="../notesSlides/notesSlide99.xml"/><Relationship Id="rId6" Type="http://schemas.openxmlformats.org/officeDocument/2006/relationships/slideLayout" Target="../slideLayouts/slideLayout2.xml"/><Relationship Id="rId5" Type="http://schemas.openxmlformats.org/officeDocument/2006/relationships/image" Target="../media/image239.png"/><Relationship Id="rId4" Type="http://schemas.openxmlformats.org/officeDocument/2006/relationships/image" Target="../media/image238.png"/><Relationship Id="rId3" Type="http://schemas.openxmlformats.org/officeDocument/2006/relationships/image" Target="../media/image237.png"/><Relationship Id="rId2" Type="http://schemas.openxmlformats.org/officeDocument/2006/relationships/hyperlink" Target="http://zh.wikipedia.org/w/index.php?title=%E6%AD%A3%E4%BA%A4%E5%9F%BA&amp;variant=zh-cn" TargetMode="External"/><Relationship Id="rId1" Type="http://schemas.openxmlformats.org/officeDocument/2006/relationships/hyperlink" Target="http://zh.wikipedia.org/w/index.php?title=%E5%8D%8A%E6%AD%A3%E5%AE%9A%E7%9F%A9%E9%98%B5&amp;variant=zh-cn"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2755270" y="3600190"/>
            <a:ext cx="3357073" cy="1200329"/>
          </a:xfrm>
          <a:prstGeom prst="rect">
            <a:avLst/>
          </a:prstGeom>
          <a:noFill/>
        </p:spPr>
        <p:txBody>
          <a:bodyPr wrap="none" rtlCol="0">
            <a:spAutoFit/>
          </a:bodyPr>
          <a:lstStyle/>
          <a:p>
            <a:r>
              <a:rPr lang="zh-CN" altLang="en-US" sz="3600" dirty="0"/>
              <a:t>第</a:t>
            </a:r>
            <a:r>
              <a:rPr lang="ja-JP" altLang="en-US" sz="3600">
                <a:latin typeface="DengXian" panose="02010600030101010101" pitchFamily="2" charset="-122"/>
                <a:ea typeface="DengXian" panose="02010600030101010101" pitchFamily="2" charset="-122"/>
              </a:rPr>
              <a:t>七</a:t>
            </a:r>
            <a:r>
              <a:rPr lang="zh-CN" altLang="en-US" sz="3600" dirty="0"/>
              <a:t>章</a:t>
            </a:r>
            <a:br>
              <a:rPr lang="en-US" altLang="zh-CN" sz="3600" dirty="0"/>
            </a:br>
            <a:r>
              <a:rPr lang="en-US" altLang="zh-CN" sz="3600" dirty="0"/>
              <a:t>SVM</a:t>
            </a:r>
            <a:r>
              <a:rPr lang="zh-CN" altLang="en-US" sz="3600" dirty="0"/>
              <a:t>支持向量机</a:t>
            </a:r>
            <a:endParaRPr lang="en-US" altLang="zh-CN" sz="3600" dirty="0"/>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2949147" y="6002216"/>
            <a:ext cx="4190206"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flipH="1" flipV="1">
            <a:off x="1044147" y="4097216"/>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3482547" y="4630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015947" y="4554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015947" y="5011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30347" y="50878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396947" y="4935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320747" y="54688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244547" y="40210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777947" y="5773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634947" y="5316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158947" y="3259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49547" y="3640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539947" y="2649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616147" y="3716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539947" y="4402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930347" y="3335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73347" y="4173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149547" y="31066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378147" y="4478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606747" y="39448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301947" y="3792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p:nvPr/>
        </p:nvCxnSpPr>
        <p:spPr>
          <a:xfrm>
            <a:off x="7216347" y="6002216"/>
            <a:ext cx="3885406"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5311347" y="4097216"/>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7749747" y="4630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283147" y="4554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8283147" y="5011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197547" y="50878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664147" y="4935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587947" y="54688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8511747" y="40210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045147" y="5773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902147" y="5316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9426147" y="3259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0416747" y="3640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9807147" y="2649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9883347" y="3716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9807147" y="4402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9197547" y="3335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0340547" y="4173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0416747" y="31066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0645347" y="4478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0873947" y="39448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0569147" y="3792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rot="14271716">
            <a:off x="2626886" y="3670333"/>
            <a:ext cx="4343400" cy="7570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62" idx="3"/>
            <a:endCxn id="62" idx="1"/>
          </p:cNvCxnSpPr>
          <p:nvPr/>
        </p:nvCxnSpPr>
        <p:spPr>
          <a:xfrm rot="16200000" flipH="1">
            <a:off x="2959658" y="2893605"/>
            <a:ext cx="3677856" cy="231052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rot="12951925">
            <a:off x="6873475" y="3967353"/>
            <a:ext cx="4343400" cy="32306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a:stCxn id="66" idx="3"/>
            <a:endCxn id="66" idx="1"/>
          </p:cNvCxnSpPr>
          <p:nvPr/>
        </p:nvCxnSpPr>
        <p:spPr>
          <a:xfrm rot="10800000" flipH="1" flipV="1">
            <a:off x="7285240" y="2856520"/>
            <a:ext cx="3519871" cy="2544726"/>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69" name="左大括号 68"/>
          <p:cNvSpPr/>
          <p:nvPr/>
        </p:nvSpPr>
        <p:spPr>
          <a:xfrm rot="3372647">
            <a:off x="3301955" y="1664525"/>
            <a:ext cx="381000" cy="687668"/>
          </a:xfrm>
          <a:prstGeom prst="leftBrace">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左大括号 69"/>
          <p:cNvSpPr/>
          <p:nvPr/>
        </p:nvSpPr>
        <p:spPr>
          <a:xfrm rot="2356474">
            <a:off x="7025858" y="2591578"/>
            <a:ext cx="274762" cy="310769"/>
          </a:xfrm>
          <a:prstGeom prst="leftBrace">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TextBox 83"/>
          <p:cNvSpPr txBox="1"/>
          <p:nvPr/>
        </p:nvSpPr>
        <p:spPr>
          <a:xfrm>
            <a:off x="4548553" y="6383216"/>
            <a:ext cx="1683410" cy="369332"/>
          </a:xfrm>
          <a:prstGeom prst="rect">
            <a:avLst/>
          </a:prstGeom>
          <a:noFill/>
        </p:spPr>
        <p:txBody>
          <a:bodyPr wrap="none" rtlCol="0">
            <a:spAutoFit/>
          </a:bodyPr>
          <a:lstStyle/>
          <a:p>
            <a:r>
              <a:rPr lang="en-AU" altLang="zh-CN" dirty="0"/>
              <a:t>Support Vectors</a:t>
            </a:r>
            <a:endParaRPr lang="zh-CN" altLang="en-US" dirty="0"/>
          </a:p>
        </p:txBody>
      </p:sp>
      <p:sp>
        <p:nvSpPr>
          <p:cNvPr id="85" name="TextBox 84"/>
          <p:cNvSpPr txBox="1"/>
          <p:nvPr/>
        </p:nvSpPr>
        <p:spPr>
          <a:xfrm>
            <a:off x="8361147" y="6383216"/>
            <a:ext cx="1683410" cy="369332"/>
          </a:xfrm>
          <a:prstGeom prst="rect">
            <a:avLst/>
          </a:prstGeom>
          <a:noFill/>
        </p:spPr>
        <p:txBody>
          <a:bodyPr wrap="none" rtlCol="0">
            <a:spAutoFit/>
          </a:bodyPr>
          <a:lstStyle/>
          <a:p>
            <a:r>
              <a:rPr lang="en-AU" altLang="zh-CN" dirty="0"/>
              <a:t>Support Vectors</a:t>
            </a:r>
            <a:endParaRPr lang="zh-CN" altLang="en-US" dirty="0"/>
          </a:p>
        </p:txBody>
      </p:sp>
      <p:cxnSp>
        <p:nvCxnSpPr>
          <p:cNvPr id="87" name="曲线连接符 86"/>
          <p:cNvCxnSpPr>
            <a:stCxn id="84" idx="0"/>
            <a:endCxn id="10" idx="3"/>
          </p:cNvCxnSpPr>
          <p:nvPr/>
        </p:nvCxnSpPr>
        <p:spPr>
          <a:xfrm rot="16200000" flipV="1">
            <a:off x="4550704" y="5543661"/>
            <a:ext cx="1230359" cy="448752"/>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84" idx="0"/>
            <a:endCxn id="13" idx="4"/>
          </p:cNvCxnSpPr>
          <p:nvPr/>
        </p:nvCxnSpPr>
        <p:spPr>
          <a:xfrm rot="16200000" flipV="1">
            <a:off x="3693453" y="4686411"/>
            <a:ext cx="2286000" cy="1107611"/>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84" idx="0"/>
            <a:endCxn id="20" idx="4"/>
          </p:cNvCxnSpPr>
          <p:nvPr/>
        </p:nvCxnSpPr>
        <p:spPr>
          <a:xfrm rot="5400000" flipH="1" flipV="1">
            <a:off x="4531652" y="5336823"/>
            <a:ext cx="1905000" cy="187789"/>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85" idx="0"/>
            <a:endCxn id="41" idx="4"/>
          </p:cNvCxnSpPr>
          <p:nvPr/>
        </p:nvCxnSpPr>
        <p:spPr>
          <a:xfrm rot="16200000" flipV="1">
            <a:off x="7733350" y="4913714"/>
            <a:ext cx="2286000" cy="653005"/>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5" idx="0"/>
            <a:endCxn id="48" idx="5"/>
          </p:cNvCxnSpPr>
          <p:nvPr/>
        </p:nvCxnSpPr>
        <p:spPr>
          <a:xfrm rot="5400000" flipH="1" flipV="1">
            <a:off x="8579442" y="5090469"/>
            <a:ext cx="1916159" cy="669336"/>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ltLang="zh-CN" dirty="0"/>
              <a:t>Margins</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73096" y="2153000"/>
            <a:ext cx="10515599" cy="5256584"/>
          </a:xfrm>
        </p:spPr>
        <p:txBody>
          <a:bodyPr>
            <a:normAutofit/>
          </a:bodyPr>
          <a:lstStyle/>
          <a:p>
            <a:r>
              <a:rPr lang="zh-CN" altLang="en-US" dirty="0"/>
              <a:t>正定核的等价定义</a:t>
            </a:r>
            <a:endParaRPr lang="en-US" altLang="zh-CN" dirty="0"/>
          </a:p>
          <a:p>
            <a:r>
              <a:rPr lang="zh-CN" altLang="en-US" dirty="0"/>
              <a:t>设            ，是</a:t>
            </a:r>
            <a:r>
              <a:rPr lang="en-US" altLang="zh-CN" dirty="0"/>
              <a:t>K(</a:t>
            </a:r>
            <a:r>
              <a:rPr lang="en-US" altLang="zh-CN" dirty="0" err="1"/>
              <a:t>x,z</a:t>
            </a:r>
            <a:r>
              <a:rPr lang="en-US" altLang="zh-CN" dirty="0"/>
              <a:t>)</a:t>
            </a:r>
            <a:r>
              <a:rPr lang="zh-CN" altLang="en-US" dirty="0"/>
              <a:t>是定义在</a:t>
            </a:r>
            <a:r>
              <a:rPr lang="en-US" altLang="zh-CN" dirty="0"/>
              <a:t>              </a:t>
            </a:r>
            <a:r>
              <a:rPr lang="zh-CN" altLang="en-US" dirty="0"/>
              <a:t>对称函数，如果对任意的                                           </a:t>
            </a:r>
            <a:r>
              <a:rPr lang="en-GB" altLang="zh-CN" dirty="0"/>
              <a:t>			</a:t>
            </a:r>
            <a:r>
              <a:rPr lang="zh-CN" altLang="en-US" dirty="0"/>
              <a:t>     </a:t>
            </a:r>
            <a:r>
              <a:rPr lang="en-US" altLang="zh-CN" dirty="0"/>
              <a:t>K(</a:t>
            </a:r>
            <a:r>
              <a:rPr lang="en-US" altLang="zh-CN" dirty="0" err="1"/>
              <a:t>x,z</a:t>
            </a:r>
            <a:r>
              <a:rPr lang="en-US" altLang="zh-CN" dirty="0"/>
              <a:t>)</a:t>
            </a:r>
            <a:r>
              <a:rPr lang="zh-CN" altLang="en-US" dirty="0"/>
              <a:t>对应的</a:t>
            </a:r>
            <a:r>
              <a:rPr lang="en-US" altLang="zh-CN" dirty="0"/>
              <a:t>Gram</a:t>
            </a:r>
            <a:r>
              <a:rPr lang="zh-CN" altLang="en-US" dirty="0"/>
              <a:t>矩阵</a:t>
            </a:r>
            <a:endParaRPr lang="en-US" altLang="zh-CN" dirty="0"/>
          </a:p>
          <a:p>
            <a:endParaRPr lang="en-US" altLang="zh-CN" dirty="0"/>
          </a:p>
          <a:p>
            <a:endParaRPr lang="en-US" altLang="zh-CN" dirty="0"/>
          </a:p>
          <a:p>
            <a:r>
              <a:rPr lang="zh-CN" altLang="en-US" dirty="0"/>
              <a:t>半正定的，则称</a:t>
            </a:r>
            <a:r>
              <a:rPr lang="en-US" altLang="zh-CN" dirty="0"/>
              <a:t>K(</a:t>
            </a:r>
            <a:r>
              <a:rPr lang="en-US" altLang="zh-CN" dirty="0" err="1"/>
              <a:t>x,z</a:t>
            </a:r>
            <a:r>
              <a:rPr lang="en-US" altLang="zh-CN" dirty="0"/>
              <a:t>)</a:t>
            </a:r>
            <a:r>
              <a:rPr lang="zh-CN" altLang="en-US" dirty="0"/>
              <a:t>为正定核。</a:t>
            </a:r>
            <a:endParaRPr lang="en-US" altLang="zh-CN" dirty="0"/>
          </a:p>
          <a:p>
            <a:r>
              <a:rPr lang="zh-CN" altLang="en-US" dirty="0"/>
              <a:t>这一定义在构造核函数时很有用。但对于一个具体函数</a:t>
            </a:r>
            <a:r>
              <a:rPr lang="en-US" altLang="zh-CN" dirty="0"/>
              <a:t>K(</a:t>
            </a:r>
            <a:r>
              <a:rPr lang="en-US" altLang="zh-CN" dirty="0" err="1"/>
              <a:t>x,z</a:t>
            </a:r>
            <a:r>
              <a:rPr lang="en-US" altLang="zh-CN" dirty="0"/>
              <a:t>) </a:t>
            </a:r>
            <a:r>
              <a:rPr lang="zh-CN" altLang="en-US" dirty="0"/>
              <a:t>来说，检验它是否为正定核函数并不容易，因为要求对任意有限输入集                             验证</a:t>
            </a:r>
            <a:r>
              <a:rPr lang="en-US" altLang="zh-CN" dirty="0"/>
              <a:t>K</a:t>
            </a:r>
            <a:r>
              <a:rPr lang="zh-CN" altLang="en-US" dirty="0"/>
              <a:t>对应的</a:t>
            </a:r>
            <a:r>
              <a:rPr lang="en-US" altLang="zh-CN" dirty="0"/>
              <a:t>Gram</a:t>
            </a:r>
            <a:r>
              <a:rPr lang="zh-CN" altLang="en-US" dirty="0"/>
              <a:t>矩阵是否为半正定的。</a:t>
            </a:r>
            <a:endParaRPr lang="en-US" altLang="zh-CN" dirty="0"/>
          </a:p>
          <a:p>
            <a:r>
              <a:rPr lang="zh-CN" altLang="en-US" dirty="0"/>
              <a:t>在实际问题中往往应用己有的核函数。</a:t>
            </a:r>
            <a:endParaRPr lang="zh-CN" altLang="en-US" dirty="0"/>
          </a:p>
        </p:txBody>
      </p:sp>
      <p:pic>
        <p:nvPicPr>
          <p:cNvPr id="2109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5845" y="3148244"/>
            <a:ext cx="2644055" cy="28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228" y="3612806"/>
            <a:ext cx="2545682" cy="59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285" y="2716538"/>
            <a:ext cx="936104" cy="32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9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043" y="2716538"/>
            <a:ext cx="868948" cy="32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9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3666" y="5897759"/>
            <a:ext cx="1776897" cy="39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正定核</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normAutofit lnSpcReduction="10000"/>
          </a:bodyPr>
          <a:lstStyle/>
          <a:p>
            <a:r>
              <a:rPr lang="en-US" altLang="zh-CN" dirty="0"/>
              <a:t>1</a:t>
            </a:r>
            <a:r>
              <a:rPr lang="zh-CN" altLang="en-US" dirty="0"/>
              <a:t>、多项式核函数（</a:t>
            </a:r>
            <a:r>
              <a:rPr lang="en-US" altLang="zh-CN" dirty="0"/>
              <a:t>Polynomial kernel function)</a:t>
            </a:r>
            <a:endParaRPr lang="en-US" altLang="zh-CN" dirty="0"/>
          </a:p>
          <a:p>
            <a:endParaRPr lang="en-US" altLang="zh-CN" dirty="0"/>
          </a:p>
          <a:p>
            <a:r>
              <a:rPr lang="zh-CN" altLang="en-US" dirty="0"/>
              <a:t>对应的支持向量机为</a:t>
            </a:r>
            <a:r>
              <a:rPr lang="en-US" altLang="zh-CN" dirty="0"/>
              <a:t>P</a:t>
            </a:r>
            <a:r>
              <a:rPr lang="zh-CN" altLang="en-US" dirty="0"/>
              <a:t>次多项式分类器，分类决策函数：</a:t>
            </a:r>
            <a:endParaRPr lang="en-US" altLang="zh-CN" dirty="0"/>
          </a:p>
          <a:p>
            <a:endParaRPr lang="en-US" altLang="zh-CN" dirty="0"/>
          </a:p>
          <a:p>
            <a:endParaRPr lang="en-US" altLang="zh-CN" dirty="0"/>
          </a:p>
          <a:p>
            <a:r>
              <a:rPr lang="en-US" altLang="zh-CN" dirty="0"/>
              <a:t>2</a:t>
            </a:r>
            <a:r>
              <a:rPr lang="zh-CN" altLang="en-US" dirty="0"/>
              <a:t>、高斯核函数 （</a:t>
            </a:r>
            <a:r>
              <a:rPr lang="en-US" altLang="zh-CN" dirty="0"/>
              <a:t>Gaussian Kernel Function)</a:t>
            </a:r>
            <a:endParaRPr lang="en-US" altLang="zh-CN" dirty="0"/>
          </a:p>
          <a:p>
            <a:endParaRPr lang="en-US" altLang="zh-CN" dirty="0"/>
          </a:p>
          <a:p>
            <a:endParaRPr lang="en-US" altLang="zh-CN" dirty="0"/>
          </a:p>
          <a:p>
            <a:r>
              <a:rPr lang="zh-CN" altLang="en-US" dirty="0"/>
              <a:t>决策函数：</a:t>
            </a:r>
            <a:endParaRPr lang="en-US" altLang="zh-CN" dirty="0"/>
          </a:p>
          <a:p>
            <a:endParaRPr lang="zh-CN" altLang="en-US" dirty="0"/>
          </a:p>
        </p:txBody>
      </p:sp>
      <p:pic>
        <p:nvPicPr>
          <p:cNvPr id="2242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46398" y="2611903"/>
            <a:ext cx="2841385" cy="478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1215" y="3767548"/>
            <a:ext cx="4658724" cy="778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398" y="4972138"/>
            <a:ext cx="2984981" cy="778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471" y="5833246"/>
            <a:ext cx="4825899" cy="79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常用核函数</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en-US" altLang="zh-CN" dirty="0">
                <a:latin typeface="DengXian" panose="02010600030101010101" pitchFamily="2" charset="-122"/>
                <a:ea typeface="DengXian" panose="02010600030101010101" pitchFamily="2" charset="-122"/>
              </a:rPr>
              <a:t>3</a:t>
            </a:r>
            <a:r>
              <a:rPr lang="zh-CN" altLang="en-US" dirty="0">
                <a:latin typeface="DengXian" panose="02010600030101010101" pitchFamily="2" charset="-122"/>
                <a:ea typeface="DengXian" panose="02010600030101010101" pitchFamily="2" charset="-122"/>
              </a:rPr>
              <a:t>、字符串核函数：</a:t>
            </a:r>
            <a:endParaRPr lang="en-GB" altLang="zh-CN"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考虑一个有限字符表</a:t>
            </a:r>
            <a:r>
              <a:rPr lang="en-GB" dirty="0">
                <a:latin typeface="DengXian" panose="02010600030101010101" pitchFamily="2" charset="-122"/>
                <a:ea typeface="DengXian" panose="02010600030101010101" pitchFamily="2" charset="-122"/>
              </a:rPr>
              <a:t>∑</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字符串</a:t>
            </a:r>
            <a:r>
              <a:rPr lang="en-US" altLang="ja-JP"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是从</a:t>
            </a:r>
            <a:r>
              <a:rPr lang="en-GB" dirty="0">
                <a:latin typeface="DengXian" panose="02010600030101010101" pitchFamily="2" charset="-122"/>
                <a:ea typeface="DengXian" panose="02010600030101010101" pitchFamily="2" charset="-122"/>
              </a:rPr>
              <a:t>∑</a:t>
            </a:r>
            <a:r>
              <a:rPr lang="ja-JP" altLang="en-GB">
                <a:latin typeface="DengXian" panose="02010600030101010101" pitchFamily="2" charset="-122"/>
                <a:ea typeface="DengXian" panose="02010600030101010101" pitchFamily="2" charset="-122"/>
              </a:rPr>
              <a:t>中</a:t>
            </a:r>
            <a:r>
              <a:rPr lang="ja-JP" altLang="en-US">
                <a:latin typeface="DengXian" panose="02010600030101010101" pitchFamily="2" charset="-122"/>
                <a:ea typeface="DengXian" panose="02010600030101010101" pitchFamily="2" charset="-122"/>
              </a:rPr>
              <a:t>取出的有限字符的序列</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包括空字符</a:t>
            </a:r>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长度用</a:t>
            </a:r>
            <a:r>
              <a:rPr lang="en-US" altLang="zh-CN"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表示</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元素记作</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两串字符</a:t>
            </a:r>
            <a:r>
              <a:rPr lang="en-US" altLang="ja-JP"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和</a:t>
            </a:r>
            <a:r>
              <a:rPr lang="en-US" altLang="ja-JP" dirty="0">
                <a:latin typeface="DengXian" panose="02010600030101010101" pitchFamily="2" charset="-122"/>
                <a:ea typeface="DengXian" panose="02010600030101010101" pitchFamily="2" charset="-122"/>
              </a:rPr>
              <a:t>t</a:t>
            </a:r>
            <a:r>
              <a:rPr lang="ja-JP" altLang="en-US">
                <a:latin typeface="DengXian" panose="02010600030101010101" pitchFamily="2" charset="-122"/>
                <a:ea typeface="DengXian" panose="02010600030101010101" pitchFamily="2" charset="-122"/>
              </a:rPr>
              <a:t>的连接记作</a:t>
            </a:r>
            <a:r>
              <a:rPr lang="en-US" altLang="ja-JP" dirty="0" err="1">
                <a:latin typeface="DengXian" panose="02010600030101010101" pitchFamily="2" charset="-122"/>
                <a:ea typeface="DengXian" panose="02010600030101010101" pitchFamily="2" charset="-122"/>
              </a:rPr>
              <a:t>st</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所有长度为</a:t>
            </a:r>
            <a:r>
              <a:rPr lang="en-US" altLang="ja-JP"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的字符串的集合记作</a:t>
            </a:r>
            <a:r>
              <a:rPr lang="zh-CN" altLang="en-US" dirty="0">
                <a:latin typeface="DengXian" panose="02010600030101010101" pitchFamily="2" charset="-122"/>
                <a:ea typeface="DengXian" panose="02010600030101010101" pitchFamily="2" charset="-122"/>
              </a:rPr>
              <a:t>     ，</a:t>
            </a:r>
            <a:r>
              <a:rPr lang="ja-JP" altLang="en-GB">
                <a:latin typeface="DengXian" panose="02010600030101010101" pitchFamily="2" charset="-122"/>
                <a:ea typeface="DengXian" panose="02010600030101010101" pitchFamily="2" charset="-122"/>
              </a:rPr>
              <a:t>所有</a:t>
            </a:r>
            <a:r>
              <a:rPr lang="ja-JP" altLang="en-US">
                <a:latin typeface="DengXian" panose="02010600030101010101" pitchFamily="2" charset="-122"/>
                <a:ea typeface="DengXian" panose="02010600030101010101" pitchFamily="2" charset="-122"/>
              </a:rPr>
              <a:t>字符串记作</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考虑</a:t>
            </a:r>
            <a:r>
              <a:rPr lang="en-US" altLang="ja-JP"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的子串</a:t>
            </a:r>
            <a:r>
              <a:rPr lang="en-US" altLang="ja-JP" dirty="0">
                <a:latin typeface="DengXian" panose="02010600030101010101" pitchFamily="2" charset="-122"/>
                <a:ea typeface="DengXian" panose="02010600030101010101" pitchFamily="2" charset="-122"/>
              </a:rPr>
              <a:t>u</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给定一个指标序列</a:t>
            </a:r>
            <a:endParaRPr lang="en-GB" altLang="ja-JP" dirty="0">
              <a:latin typeface="DengXian" panose="02010600030101010101" pitchFamily="2" charset="-122"/>
              <a:ea typeface="DengXian" panose="02010600030101010101" pitchFamily="2" charset="-122"/>
            </a:endParaRPr>
          </a:p>
          <a:p>
            <a:r>
              <a:rPr lang="en-US" altLang="ja-JP" dirty="0">
                <a:latin typeface="DengXian" panose="02010600030101010101" pitchFamily="2" charset="-122"/>
                <a:ea typeface="DengXian" panose="02010600030101010101" pitchFamily="2" charset="-122"/>
              </a:rPr>
              <a:t>u</a:t>
            </a:r>
            <a:r>
              <a:rPr lang="ja-JP" altLang="en-US">
                <a:latin typeface="DengXian" panose="02010600030101010101" pitchFamily="2" charset="-122"/>
                <a:ea typeface="DengXian" panose="02010600030101010101" pitchFamily="2" charset="-122"/>
              </a:rPr>
              <a:t>定义为</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长度记作</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如果</a:t>
            </a:r>
            <a:r>
              <a:rPr lang="en-US" altLang="ja-JP" dirty="0" err="1">
                <a:latin typeface="DengXian" panose="02010600030101010101" pitchFamily="2" charset="-122"/>
                <a:ea typeface="DengXian" panose="02010600030101010101" pitchFamily="2" charset="-122"/>
              </a:rPr>
              <a:t>i</a:t>
            </a:r>
            <a:r>
              <a:rPr lang="ja-JP" altLang="en-US">
                <a:latin typeface="DengXian" panose="02010600030101010101" pitchFamily="2" charset="-122"/>
                <a:ea typeface="DengXian" panose="02010600030101010101" pitchFamily="2" charset="-122"/>
              </a:rPr>
              <a:t>是连续的</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则</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 </a:t>
            </a:r>
            <a:r>
              <a:rPr lang="ja-JP" altLang="en-US">
                <a:latin typeface="DengXian" panose="02010600030101010101" pitchFamily="2" charset="-122"/>
                <a:ea typeface="DengXian" panose="02010600030101010101" pitchFamily="2" charset="-122"/>
              </a:rPr>
              <a:t>否则</a:t>
            </a:r>
            <a:endParaRPr lang="zh-CN" altLang="en-US" dirty="0">
              <a:latin typeface="DengXian" panose="02010600030101010101" pitchFamily="2" charset="-122"/>
              <a:ea typeface="DengXian" panose="02010600030101010101" pitchFamily="2" charset="-122"/>
            </a:endParaRPr>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常用核函数</a:t>
            </a:r>
            <a:endParaRPr lang="zh-CN" altLang="en-US" dirty="0"/>
          </a:p>
        </p:txBody>
      </p:sp>
      <p:pic>
        <p:nvPicPr>
          <p:cNvPr id="5" name="Picture 4"/>
          <p:cNvPicPr>
            <a:picLocks noChangeAspect="1"/>
          </p:cNvPicPr>
          <p:nvPr/>
        </p:nvPicPr>
        <p:blipFill>
          <a:blip r:embed="rId1"/>
          <a:stretch>
            <a:fillRect/>
          </a:stretch>
        </p:blipFill>
        <p:spPr>
          <a:xfrm>
            <a:off x="7346096" y="3138489"/>
            <a:ext cx="1739900" cy="381000"/>
          </a:xfrm>
          <a:prstGeom prst="rect">
            <a:avLst/>
          </a:prstGeom>
        </p:spPr>
      </p:pic>
      <p:pic>
        <p:nvPicPr>
          <p:cNvPr id="6" name="Picture 5"/>
          <p:cNvPicPr>
            <a:picLocks noChangeAspect="1"/>
          </p:cNvPicPr>
          <p:nvPr/>
        </p:nvPicPr>
        <p:blipFill>
          <a:blip r:embed="rId2"/>
          <a:stretch>
            <a:fillRect/>
          </a:stretch>
        </p:blipFill>
        <p:spPr>
          <a:xfrm>
            <a:off x="9234854" y="3519489"/>
            <a:ext cx="381000" cy="368300"/>
          </a:xfrm>
          <a:prstGeom prst="rect">
            <a:avLst/>
          </a:prstGeom>
        </p:spPr>
      </p:pic>
      <p:pic>
        <p:nvPicPr>
          <p:cNvPr id="7" name="Picture 6"/>
          <p:cNvPicPr>
            <a:picLocks noChangeAspect="1"/>
          </p:cNvPicPr>
          <p:nvPr/>
        </p:nvPicPr>
        <p:blipFill>
          <a:blip r:embed="rId3"/>
          <a:stretch>
            <a:fillRect/>
          </a:stretch>
        </p:blipFill>
        <p:spPr>
          <a:xfrm>
            <a:off x="2680433" y="3887789"/>
            <a:ext cx="1384300" cy="723900"/>
          </a:xfrm>
          <a:prstGeom prst="rect">
            <a:avLst/>
          </a:prstGeom>
        </p:spPr>
      </p:pic>
      <p:pic>
        <p:nvPicPr>
          <p:cNvPr id="8" name="Picture 7"/>
          <p:cNvPicPr>
            <a:picLocks noChangeAspect="1"/>
          </p:cNvPicPr>
          <p:nvPr/>
        </p:nvPicPr>
        <p:blipFill>
          <a:blip r:embed="rId4"/>
          <a:stretch>
            <a:fillRect/>
          </a:stretch>
        </p:blipFill>
        <p:spPr>
          <a:xfrm>
            <a:off x="6565046" y="4918872"/>
            <a:ext cx="3302000" cy="368300"/>
          </a:xfrm>
          <a:prstGeom prst="rect">
            <a:avLst/>
          </a:prstGeom>
        </p:spPr>
      </p:pic>
      <p:pic>
        <p:nvPicPr>
          <p:cNvPr id="9" name="Picture 8"/>
          <p:cNvPicPr>
            <a:picLocks noChangeAspect="1"/>
          </p:cNvPicPr>
          <p:nvPr/>
        </p:nvPicPr>
        <p:blipFill>
          <a:blip r:embed="rId5"/>
          <a:stretch>
            <a:fillRect/>
          </a:stretch>
        </p:blipFill>
        <p:spPr>
          <a:xfrm>
            <a:off x="9867046" y="4961734"/>
            <a:ext cx="2108200" cy="279400"/>
          </a:xfrm>
          <a:prstGeom prst="rect">
            <a:avLst/>
          </a:prstGeom>
        </p:spPr>
      </p:pic>
      <p:pic>
        <p:nvPicPr>
          <p:cNvPr id="10" name="Picture 9"/>
          <p:cNvPicPr>
            <a:picLocks noChangeAspect="1"/>
          </p:cNvPicPr>
          <p:nvPr/>
        </p:nvPicPr>
        <p:blipFill>
          <a:blip r:embed="rId6"/>
          <a:stretch>
            <a:fillRect/>
          </a:stretch>
        </p:blipFill>
        <p:spPr>
          <a:xfrm>
            <a:off x="2502633" y="5517357"/>
            <a:ext cx="3124200" cy="355600"/>
          </a:xfrm>
          <a:prstGeom prst="rect">
            <a:avLst/>
          </a:prstGeom>
        </p:spPr>
      </p:pic>
      <p:pic>
        <p:nvPicPr>
          <p:cNvPr id="11" name="Picture 10"/>
          <p:cNvPicPr>
            <a:picLocks noChangeAspect="1"/>
          </p:cNvPicPr>
          <p:nvPr/>
        </p:nvPicPr>
        <p:blipFill>
          <a:blip r:embed="rId7"/>
          <a:stretch>
            <a:fillRect/>
          </a:stretch>
        </p:blipFill>
        <p:spPr>
          <a:xfrm>
            <a:off x="7575914" y="5450289"/>
            <a:ext cx="1892300" cy="381000"/>
          </a:xfrm>
          <a:prstGeom prst="rect">
            <a:avLst/>
          </a:prstGeom>
        </p:spPr>
      </p:pic>
      <p:pic>
        <p:nvPicPr>
          <p:cNvPr id="12" name="Picture 11"/>
          <p:cNvPicPr>
            <a:picLocks noChangeAspect="1"/>
          </p:cNvPicPr>
          <p:nvPr/>
        </p:nvPicPr>
        <p:blipFill>
          <a:blip r:embed="rId8"/>
          <a:stretch>
            <a:fillRect/>
          </a:stretch>
        </p:blipFill>
        <p:spPr>
          <a:xfrm>
            <a:off x="4064733" y="6011072"/>
            <a:ext cx="990600" cy="317500"/>
          </a:xfrm>
          <a:prstGeom prst="rect">
            <a:avLst/>
          </a:prstGeom>
        </p:spPr>
      </p:pic>
      <p:pic>
        <p:nvPicPr>
          <p:cNvPr id="13" name="Picture 12"/>
          <p:cNvPicPr>
            <a:picLocks noChangeAspect="1"/>
          </p:cNvPicPr>
          <p:nvPr/>
        </p:nvPicPr>
        <p:blipFill>
          <a:blip r:embed="rId9"/>
          <a:stretch>
            <a:fillRect/>
          </a:stretch>
        </p:blipFill>
        <p:spPr>
          <a:xfrm>
            <a:off x="6380896" y="5985672"/>
            <a:ext cx="965200" cy="3429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1177588" cy="4351338"/>
          </a:xfrm>
        </p:spPr>
        <p:txBody>
          <a:bodyPr/>
          <a:lstStyle/>
          <a:p>
            <a:r>
              <a:rPr lang="en-US" altLang="zh-CN" dirty="0">
                <a:latin typeface="DengXian" panose="02010600030101010101" pitchFamily="2" charset="-122"/>
                <a:ea typeface="DengXian" panose="02010600030101010101" pitchFamily="2" charset="-122"/>
              </a:rPr>
              <a:t>3</a:t>
            </a:r>
            <a:r>
              <a:rPr lang="zh-CN" altLang="en-US" dirty="0">
                <a:latin typeface="DengXian" panose="02010600030101010101" pitchFamily="2" charset="-122"/>
                <a:ea typeface="DengXian" panose="02010600030101010101" pitchFamily="2" charset="-122"/>
              </a:rPr>
              <a:t>、字符串核函数：</a:t>
            </a:r>
            <a:endParaRPr lang="en-GB" altLang="zh-CN"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假设</a:t>
            </a:r>
            <a:r>
              <a:rPr lang="en-US" altLang="zh-CN"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是长度大于或等于</a:t>
            </a:r>
            <a:r>
              <a:rPr lang="en-US" altLang="ja-JP"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的字符串的集合</a:t>
            </a:r>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是</a:t>
            </a:r>
            <a:r>
              <a:rPr lang="en-US" altLang="zh-CN"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的元素</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现在建立字符串集合</a:t>
            </a:r>
            <a:r>
              <a:rPr lang="en-US" altLang="zh-CN"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到特征空间</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的映射</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en-GB" altLang="zh-CN" dirty="0">
                <a:latin typeface="DengXian" panose="02010600030101010101" pitchFamily="2" charset="-122"/>
                <a:ea typeface="DengXian" panose="02010600030101010101" pitchFamily="2" charset="-122"/>
              </a:rPr>
              <a:t>	</a:t>
            </a:r>
            <a:r>
              <a:rPr lang="ja-JP" altLang="en-GB">
                <a:latin typeface="DengXian" panose="02010600030101010101" pitchFamily="2" charset="-122"/>
                <a:ea typeface="DengXian" panose="02010600030101010101" pitchFamily="2" charset="-122"/>
              </a:rPr>
              <a:t>表示</a:t>
            </a:r>
            <a:r>
              <a:rPr lang="ja-JP" altLang="en-US">
                <a:latin typeface="DengXian" panose="02010600030101010101" pitchFamily="2" charset="-122"/>
                <a:ea typeface="DengXian" panose="02010600030101010101" pitchFamily="2" charset="-122"/>
              </a:rPr>
              <a:t>定义在</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上的实数空间</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其</a:t>
            </a:r>
            <a:r>
              <a:rPr lang="ja-JP" altLang="en-GB">
                <a:latin typeface="DengXian" panose="02010600030101010101" pitchFamily="2" charset="-122"/>
                <a:ea typeface="DengXian" panose="02010600030101010101" pitchFamily="2" charset="-122"/>
              </a:rPr>
              <a:t>每一维</a:t>
            </a:r>
            <a:r>
              <a:rPr lang="ja-JP" altLang="en-US">
                <a:latin typeface="DengXian" panose="02010600030101010101" pitchFamily="2" charset="-122"/>
                <a:ea typeface="DengXian" panose="02010600030101010101" pitchFamily="2" charset="-122"/>
              </a:rPr>
              <a:t>对应一个字符串</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映射</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将字符串</a:t>
            </a:r>
            <a:r>
              <a:rPr lang="en-US" altLang="ja-JP"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对应于空间</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的一个向量</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其在</a:t>
            </a:r>
            <a:r>
              <a:rPr lang="en-US" altLang="ja-JP" dirty="0">
                <a:latin typeface="DengXian" panose="02010600030101010101" pitchFamily="2" charset="-122"/>
                <a:ea typeface="DengXian" panose="02010600030101010101" pitchFamily="2" charset="-122"/>
              </a:rPr>
              <a:t>u</a:t>
            </a:r>
            <a:r>
              <a:rPr lang="ja-JP" altLang="en-US">
                <a:latin typeface="DengXian" panose="02010600030101010101" pitchFamily="2" charset="-122"/>
                <a:ea typeface="DengXian" panose="02010600030101010101" pitchFamily="2" charset="-122"/>
              </a:rPr>
              <a:t>维上的取值为</a:t>
            </a:r>
            <a:endParaRPr lang="en-GB" altLang="ja-JP"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常用核函数</a:t>
            </a:r>
            <a:endParaRPr lang="zh-CN" altLang="en-US" dirty="0"/>
          </a:p>
        </p:txBody>
      </p:sp>
      <p:pic>
        <p:nvPicPr>
          <p:cNvPr id="2" name="Picture 1"/>
          <p:cNvPicPr>
            <a:picLocks noChangeAspect="1"/>
          </p:cNvPicPr>
          <p:nvPr/>
        </p:nvPicPr>
        <p:blipFill>
          <a:blip r:embed="rId1"/>
          <a:stretch>
            <a:fillRect/>
          </a:stretch>
        </p:blipFill>
        <p:spPr>
          <a:xfrm>
            <a:off x="4521202" y="3192464"/>
            <a:ext cx="1181100" cy="342900"/>
          </a:xfrm>
          <a:prstGeom prst="rect">
            <a:avLst/>
          </a:prstGeom>
        </p:spPr>
      </p:pic>
      <p:pic>
        <p:nvPicPr>
          <p:cNvPr id="14" name="Picture 13"/>
          <p:cNvPicPr>
            <a:picLocks noChangeAspect="1"/>
          </p:cNvPicPr>
          <p:nvPr/>
        </p:nvPicPr>
        <p:blipFill>
          <a:blip r:embed="rId2"/>
          <a:stretch>
            <a:fillRect/>
          </a:stretch>
        </p:blipFill>
        <p:spPr>
          <a:xfrm>
            <a:off x="6815565" y="3163889"/>
            <a:ext cx="622300" cy="355600"/>
          </a:xfrm>
          <a:prstGeom prst="rect">
            <a:avLst/>
          </a:prstGeom>
        </p:spPr>
      </p:pic>
      <p:pic>
        <p:nvPicPr>
          <p:cNvPr id="15" name="Picture 14"/>
          <p:cNvPicPr>
            <a:picLocks noChangeAspect="1"/>
          </p:cNvPicPr>
          <p:nvPr/>
        </p:nvPicPr>
        <p:blipFill>
          <a:blip r:embed="rId3"/>
          <a:stretch>
            <a:fillRect/>
          </a:stretch>
        </p:blipFill>
        <p:spPr>
          <a:xfrm>
            <a:off x="7691225" y="3217864"/>
            <a:ext cx="533400" cy="292100"/>
          </a:xfrm>
          <a:prstGeom prst="rect">
            <a:avLst/>
          </a:prstGeom>
        </p:spPr>
      </p:pic>
      <p:pic>
        <p:nvPicPr>
          <p:cNvPr id="16" name="Picture 15"/>
          <p:cNvPicPr>
            <a:picLocks noChangeAspect="1"/>
          </p:cNvPicPr>
          <p:nvPr/>
        </p:nvPicPr>
        <p:blipFill>
          <a:blip r:embed="rId4"/>
          <a:stretch>
            <a:fillRect/>
          </a:stretch>
        </p:blipFill>
        <p:spPr>
          <a:xfrm>
            <a:off x="10082947" y="3176589"/>
            <a:ext cx="457200" cy="330200"/>
          </a:xfrm>
          <a:prstGeom prst="rect">
            <a:avLst/>
          </a:prstGeom>
        </p:spPr>
      </p:pic>
      <p:pic>
        <p:nvPicPr>
          <p:cNvPr id="17" name="Picture 16"/>
          <p:cNvPicPr>
            <a:picLocks noChangeAspect="1"/>
          </p:cNvPicPr>
          <p:nvPr/>
        </p:nvPicPr>
        <p:blipFill>
          <a:blip r:embed="rId5"/>
          <a:stretch>
            <a:fillRect/>
          </a:stretch>
        </p:blipFill>
        <p:spPr>
          <a:xfrm>
            <a:off x="6586965" y="3506789"/>
            <a:ext cx="850900" cy="330200"/>
          </a:xfrm>
          <a:prstGeom prst="rect">
            <a:avLst/>
          </a:prstGeom>
        </p:spPr>
      </p:pic>
      <p:pic>
        <p:nvPicPr>
          <p:cNvPr id="18" name="Picture 17"/>
          <p:cNvPicPr>
            <a:picLocks noChangeAspect="1"/>
          </p:cNvPicPr>
          <p:nvPr/>
        </p:nvPicPr>
        <p:blipFill>
          <a:blip r:embed="rId6"/>
          <a:stretch>
            <a:fillRect/>
          </a:stretch>
        </p:blipFill>
        <p:spPr>
          <a:xfrm>
            <a:off x="8669338" y="3557589"/>
            <a:ext cx="596900" cy="279400"/>
          </a:xfrm>
          <a:prstGeom prst="rect">
            <a:avLst/>
          </a:prstGeom>
        </p:spPr>
      </p:pic>
      <p:pic>
        <p:nvPicPr>
          <p:cNvPr id="19" name="Picture 18"/>
          <p:cNvPicPr>
            <a:picLocks noChangeAspect="1"/>
          </p:cNvPicPr>
          <p:nvPr/>
        </p:nvPicPr>
        <p:blipFill>
          <a:blip r:embed="rId3"/>
          <a:stretch>
            <a:fillRect/>
          </a:stretch>
        </p:blipFill>
        <p:spPr>
          <a:xfrm>
            <a:off x="1928600" y="3941764"/>
            <a:ext cx="533400" cy="292100"/>
          </a:xfrm>
          <a:prstGeom prst="rect">
            <a:avLst/>
          </a:prstGeom>
        </p:spPr>
      </p:pic>
      <p:pic>
        <p:nvPicPr>
          <p:cNvPr id="20" name="Picture 19"/>
          <p:cNvPicPr>
            <a:picLocks noChangeAspect="1"/>
          </p:cNvPicPr>
          <p:nvPr/>
        </p:nvPicPr>
        <p:blipFill>
          <a:blip r:embed="rId7"/>
          <a:stretch>
            <a:fillRect/>
          </a:stretch>
        </p:blipFill>
        <p:spPr>
          <a:xfrm>
            <a:off x="4832350" y="4531522"/>
            <a:ext cx="2527300" cy="647700"/>
          </a:xfrm>
          <a:prstGeom prst="rect">
            <a:avLst/>
          </a:prstGeom>
        </p:spPr>
      </p:pic>
      <p:pic>
        <p:nvPicPr>
          <p:cNvPr id="21" name="Picture 20"/>
          <p:cNvPicPr>
            <a:picLocks noChangeAspect="1"/>
          </p:cNvPicPr>
          <p:nvPr/>
        </p:nvPicPr>
        <p:blipFill>
          <a:blip r:embed="rId8"/>
          <a:stretch>
            <a:fillRect/>
          </a:stretch>
        </p:blipFill>
        <p:spPr>
          <a:xfrm>
            <a:off x="7691225" y="4684714"/>
            <a:ext cx="1155700" cy="22860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1177588" cy="4351338"/>
          </a:xfrm>
        </p:spPr>
        <p:txBody>
          <a:bodyPr/>
          <a:lstStyle/>
          <a:p>
            <a:r>
              <a:rPr lang="en-US" altLang="zh-CN" dirty="0">
                <a:latin typeface="DengXian" panose="02010600030101010101" pitchFamily="2" charset="-122"/>
                <a:ea typeface="DengXian" panose="02010600030101010101" pitchFamily="2" charset="-122"/>
              </a:rPr>
              <a:t>3</a:t>
            </a:r>
            <a:r>
              <a:rPr lang="zh-CN" altLang="en-US" dirty="0">
                <a:latin typeface="DengXian" panose="02010600030101010101" pitchFamily="2" charset="-122"/>
                <a:ea typeface="DengXian" panose="02010600030101010101" pitchFamily="2" charset="-122"/>
              </a:rPr>
              <a:t>、字符串核函数：</a:t>
            </a:r>
            <a:endParaRPr lang="en-GB" altLang="zh-CN" dirty="0">
              <a:latin typeface="DengXian" panose="02010600030101010101" pitchFamily="2" charset="-122"/>
              <a:ea typeface="DengXian" panose="02010600030101010101" pitchFamily="2" charset="-122"/>
            </a:endParaRPr>
          </a:p>
          <a:p>
            <a:r>
              <a:rPr lang="ja-JP" altLang="en-GB">
                <a:latin typeface="DengXian" panose="02010600030101010101" pitchFamily="2" charset="-122"/>
                <a:ea typeface="DengXian" panose="02010600030101010101" pitchFamily="2" charset="-122"/>
              </a:rPr>
              <a:t>两个</a:t>
            </a:r>
            <a:r>
              <a:rPr lang="ja-JP" altLang="en-US">
                <a:latin typeface="DengXian" panose="02010600030101010101" pitchFamily="2" charset="-122"/>
                <a:ea typeface="DengXian" panose="02010600030101010101" pitchFamily="2" charset="-122"/>
              </a:rPr>
              <a:t>字符串</a:t>
            </a:r>
            <a:r>
              <a:rPr lang="en-US" altLang="ja-JP"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和</a:t>
            </a:r>
            <a:r>
              <a:rPr lang="en-US" altLang="ja-JP" dirty="0">
                <a:latin typeface="DengXian" panose="02010600030101010101" pitchFamily="2" charset="-122"/>
                <a:ea typeface="DengXian" panose="02010600030101010101" pitchFamily="2" charset="-122"/>
              </a:rPr>
              <a:t>t</a:t>
            </a:r>
            <a:r>
              <a:rPr lang="ja-JP" altLang="en-US">
                <a:latin typeface="DengXian" panose="02010600030101010101" pitchFamily="2" charset="-122"/>
                <a:ea typeface="DengXian" panose="02010600030101010101" pitchFamily="2" charset="-122"/>
              </a:rPr>
              <a:t>上的</a:t>
            </a:r>
            <a:r>
              <a:rPr lang="zh-CN" altLang="en-US" dirty="0">
                <a:latin typeface="DengXian" panose="02010600030101010101" pitchFamily="2" charset="-122"/>
                <a:ea typeface="DengXian" panose="02010600030101010101" pitchFamily="2" charset="-122"/>
              </a:rPr>
              <a:t>字符串核函数</a:t>
            </a:r>
            <a:r>
              <a:rPr lang="ja-JP" altLang="en-US">
                <a:latin typeface="DengXian" panose="02010600030101010101" pitchFamily="2" charset="-122"/>
                <a:ea typeface="DengXian" panose="02010600030101010101" pitchFamily="2" charset="-122"/>
              </a:rPr>
              <a:t>是基于映射</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的特征空间中的内积</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字符串</a:t>
            </a:r>
            <a:r>
              <a:rPr lang="zh-CN" altLang="en-US" dirty="0">
                <a:latin typeface="DengXian" panose="02010600030101010101" pitchFamily="2" charset="-122"/>
                <a:ea typeface="DengXian" panose="02010600030101010101" pitchFamily="2" charset="-122"/>
              </a:rPr>
              <a:t>核函数</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给出了字符串</a:t>
            </a:r>
            <a:r>
              <a:rPr lang="en-US" altLang="ja-JP" dirty="0">
                <a:latin typeface="DengXian" panose="02010600030101010101" pitchFamily="2" charset="-122"/>
                <a:ea typeface="DengXian" panose="02010600030101010101" pitchFamily="2" charset="-122"/>
              </a:rPr>
              <a:t>s</a:t>
            </a:r>
            <a:r>
              <a:rPr lang="ja-JP" altLang="en-US">
                <a:latin typeface="DengXian" panose="02010600030101010101" pitchFamily="2" charset="-122"/>
                <a:ea typeface="DengXian" panose="02010600030101010101" pitchFamily="2" charset="-122"/>
              </a:rPr>
              <a:t>和</a:t>
            </a:r>
            <a:r>
              <a:rPr lang="en-US" altLang="ja-JP" dirty="0">
                <a:latin typeface="DengXian" panose="02010600030101010101" pitchFamily="2" charset="-122"/>
                <a:ea typeface="DengXian" panose="02010600030101010101" pitchFamily="2" charset="-122"/>
              </a:rPr>
              <a:t>t</a:t>
            </a:r>
            <a:r>
              <a:rPr lang="ja-JP" altLang="en-US">
                <a:latin typeface="DengXian" panose="02010600030101010101" pitchFamily="2" charset="-122"/>
                <a:ea typeface="DengXian" panose="02010600030101010101" pitchFamily="2" charset="-122"/>
              </a:rPr>
              <a:t>中长度等于</a:t>
            </a:r>
            <a:r>
              <a:rPr lang="en-US" altLang="ja-JP"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的所有子串组成的特征向量的余弦相似度</a:t>
            </a:r>
            <a:r>
              <a:rPr lang="zh-CN" altLang="en-US" dirty="0">
                <a:latin typeface="DengXian" panose="02010600030101010101" pitchFamily="2" charset="-122"/>
                <a:ea typeface="DengXian" panose="02010600030101010101" pitchFamily="2" charset="-122"/>
              </a:rPr>
              <a:t>。</a:t>
            </a:r>
            <a:endParaRPr lang="en-GB" altLang="zh-CN"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两串字符串相同的子串越多</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就越相似</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字符串</a:t>
            </a:r>
            <a:r>
              <a:rPr lang="zh-CN" altLang="en-US" dirty="0">
                <a:latin typeface="DengXian" panose="02010600030101010101" pitchFamily="2" charset="-122"/>
                <a:ea typeface="DengXian" panose="02010600030101010101" pitchFamily="2" charset="-122"/>
              </a:rPr>
              <a:t>核函数</a:t>
            </a:r>
            <a:r>
              <a:rPr lang="ja-JP" altLang="en-US">
                <a:latin typeface="DengXian" panose="02010600030101010101" pitchFamily="2" charset="-122"/>
                <a:ea typeface="DengXian" panose="02010600030101010101" pitchFamily="2" charset="-122"/>
              </a:rPr>
              <a:t>的值就越大</a:t>
            </a:r>
            <a:r>
              <a:rPr lang="zh-CN" altLang="en-US" dirty="0">
                <a:latin typeface="DengXian" panose="02010600030101010101" pitchFamily="2" charset="-122"/>
                <a:ea typeface="DengXian" panose="02010600030101010101" pitchFamily="2" charset="-122"/>
              </a:rPr>
              <a:t>。</a:t>
            </a:r>
            <a:endParaRPr lang="en-GB" altLang="ja-JP"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常用核函数</a:t>
            </a:r>
            <a:endParaRPr lang="zh-CN" altLang="en-US" dirty="0"/>
          </a:p>
        </p:txBody>
      </p:sp>
      <p:pic>
        <p:nvPicPr>
          <p:cNvPr id="5" name="Picture 4"/>
          <p:cNvPicPr>
            <a:picLocks noChangeAspect="1"/>
          </p:cNvPicPr>
          <p:nvPr/>
        </p:nvPicPr>
        <p:blipFill>
          <a:blip r:embed="rId1"/>
          <a:stretch>
            <a:fillRect/>
          </a:stretch>
        </p:blipFill>
        <p:spPr>
          <a:xfrm>
            <a:off x="8170863" y="2762250"/>
            <a:ext cx="393700" cy="304800"/>
          </a:xfrm>
          <a:prstGeom prst="rect">
            <a:avLst/>
          </a:prstGeom>
        </p:spPr>
      </p:pic>
      <p:pic>
        <p:nvPicPr>
          <p:cNvPr id="6" name="Picture 5"/>
          <p:cNvPicPr>
            <a:picLocks noChangeAspect="1"/>
          </p:cNvPicPr>
          <p:nvPr/>
        </p:nvPicPr>
        <p:blipFill>
          <a:blip r:embed="rId2"/>
          <a:stretch>
            <a:fillRect/>
          </a:stretch>
        </p:blipFill>
        <p:spPr>
          <a:xfrm>
            <a:off x="4070350" y="3298825"/>
            <a:ext cx="4051300" cy="1346200"/>
          </a:xfrm>
          <a:prstGeom prst="rect">
            <a:avLst/>
          </a:prstGeom>
        </p:spPr>
      </p:pic>
      <p:pic>
        <p:nvPicPr>
          <p:cNvPr id="7" name="Picture 6"/>
          <p:cNvPicPr>
            <a:picLocks noChangeAspect="1"/>
          </p:cNvPicPr>
          <p:nvPr/>
        </p:nvPicPr>
        <p:blipFill>
          <a:blip r:embed="rId3"/>
          <a:stretch>
            <a:fillRect/>
          </a:stretch>
        </p:blipFill>
        <p:spPr>
          <a:xfrm>
            <a:off x="3282950" y="4806950"/>
            <a:ext cx="787400" cy="3302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1765466" y="2223338"/>
            <a:ext cx="10145179" cy="4839816"/>
          </a:xfrm>
        </p:spPr>
        <p:txBody>
          <a:bodyPr>
            <a:normAutofit lnSpcReduction="10000"/>
          </a:bodyPr>
          <a:lstStyle/>
          <a:p>
            <a:r>
              <a:rPr lang="zh-CN" altLang="en-US" dirty="0"/>
              <a:t>输入：线性不可分训练数据集</a:t>
            </a:r>
            <a:endParaRPr lang="en-US" altLang="zh-CN" dirty="0"/>
          </a:p>
          <a:p>
            <a:endParaRPr lang="en-US" altLang="zh-CN" dirty="0"/>
          </a:p>
          <a:p>
            <a:r>
              <a:rPr lang="zh-CN" altLang="en-US" dirty="0"/>
              <a:t>输出：分类决策函数</a:t>
            </a:r>
            <a:endParaRPr lang="en-US" altLang="zh-CN" dirty="0"/>
          </a:p>
          <a:p>
            <a:r>
              <a:rPr lang="en-US" altLang="zh-CN" dirty="0"/>
              <a:t>1</a:t>
            </a:r>
            <a:r>
              <a:rPr lang="zh-CN" altLang="en-US" dirty="0"/>
              <a:t>、选取适当的核函数和参数</a:t>
            </a:r>
            <a:r>
              <a:rPr lang="en-US" altLang="zh-CN" dirty="0"/>
              <a:t>C</a:t>
            </a:r>
            <a:r>
              <a:rPr lang="zh-CN" altLang="en-US" dirty="0"/>
              <a:t>，构造最优化问题：</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endParaRPr lang="en-US" altLang="zh-CN" dirty="0"/>
          </a:p>
          <a:p>
            <a:pPr marL="0" indent="0">
              <a:buNone/>
            </a:pPr>
            <a:r>
              <a:rPr lang="en-US" altLang="zh-CN" dirty="0"/>
              <a:t> </a:t>
            </a:r>
            <a:r>
              <a:rPr lang="zh-CN" altLang="en-US" dirty="0"/>
              <a:t>求得最优解：</a:t>
            </a:r>
            <a:r>
              <a:rPr lang="en-US" altLang="zh-CN" dirty="0"/>
              <a:t>                                                                 </a:t>
            </a:r>
            <a:endParaRPr lang="en-US" altLang="zh-CN" dirty="0"/>
          </a:p>
          <a:p>
            <a:endParaRPr lang="en-US" altLang="zh-CN" dirty="0"/>
          </a:p>
          <a:p>
            <a:endParaRPr lang="en-US" altLang="zh-CN" dirty="0"/>
          </a:p>
          <a:p>
            <a:endParaRPr lang="en-US" altLang="zh-CN" dirty="0"/>
          </a:p>
          <a:p>
            <a:endParaRPr lang="en-US" altLang="zh-CN" dirty="0"/>
          </a:p>
        </p:txBody>
      </p:sp>
      <p:pic>
        <p:nvPicPr>
          <p:cNvPr id="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93248" y="2289668"/>
            <a:ext cx="3816424" cy="32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819" y="2690619"/>
            <a:ext cx="4118858" cy="33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0398" y="2690619"/>
            <a:ext cx="469007" cy="3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404" y="2690620"/>
            <a:ext cx="1033302" cy="32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765" y="6353150"/>
            <a:ext cx="283372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747" y="4839359"/>
            <a:ext cx="2015998" cy="66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69" y="5642326"/>
            <a:ext cx="3200261" cy="38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28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4969" y="4067451"/>
            <a:ext cx="4481321" cy="72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9303412" y="4629288"/>
            <a:ext cx="367408" cy="523220"/>
          </a:xfrm>
          <a:prstGeom prst="rect">
            <a:avLst/>
          </a:prstGeom>
          <a:solidFill>
            <a:srgbClr val="92D050"/>
          </a:solidFill>
        </p:spPr>
        <p:txBody>
          <a:bodyPr wrap="none" rtlCol="0">
            <a:spAutoFit/>
          </a:bodyPr>
          <a:lstStyle/>
          <a:p>
            <a:r>
              <a:rPr lang="en-US" altLang="zh-CN" sz="2800" dirty="0"/>
              <a:t>5</a:t>
            </a:r>
            <a:endParaRPr lang="zh-CN" altLang="en-US" sz="2800" dirty="0"/>
          </a:p>
        </p:txBody>
      </p:sp>
      <p:sp>
        <p:nvSpPr>
          <p:cNvPr id="1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非线性支持向量机学习算法</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2"/>
          <p:cNvSpPr>
            <a:spLocks noGrp="1"/>
          </p:cNvSpPr>
          <p:nvPr>
            <p:ph idx="1"/>
          </p:nvPr>
        </p:nvSpPr>
        <p:spPr>
          <a:xfrm>
            <a:off x="1883532" y="2211615"/>
            <a:ext cx="8424936" cy="4839816"/>
          </a:xfrm>
        </p:spPr>
        <p:txBody>
          <a:bodyPr/>
          <a:lstStyle/>
          <a:p>
            <a:r>
              <a:rPr lang="en-US" altLang="zh-CN" dirty="0"/>
              <a:t>2</a:t>
            </a:r>
            <a:r>
              <a:rPr lang="zh-CN" altLang="en-US" dirty="0"/>
              <a:t>、并选择</a:t>
            </a:r>
            <a:r>
              <a:rPr lang="el-GR" altLang="zh-CN" dirty="0"/>
              <a:t>α</a:t>
            </a:r>
            <a:r>
              <a:rPr lang="zh-CN" altLang="en-US" dirty="0"/>
              <a:t>*，适合条件                      ，计算</a:t>
            </a:r>
            <a:endParaRPr lang="en-US" altLang="zh-CN" dirty="0"/>
          </a:p>
          <a:p>
            <a:endParaRPr lang="en-US" altLang="zh-CN" dirty="0"/>
          </a:p>
          <a:p>
            <a:r>
              <a:rPr lang="en-US" altLang="zh-CN" dirty="0"/>
              <a:t> </a:t>
            </a:r>
            <a:endParaRPr lang="en-US" altLang="zh-CN" dirty="0"/>
          </a:p>
          <a:p>
            <a:r>
              <a:rPr lang="en-US" altLang="zh-CN" dirty="0"/>
              <a:t>3</a:t>
            </a:r>
            <a:r>
              <a:rPr lang="zh-CN" altLang="en-US" dirty="0"/>
              <a:t>、构造决策函数</a:t>
            </a:r>
            <a:endParaRPr lang="en-US" altLang="zh-CN" dirty="0"/>
          </a:p>
          <a:p>
            <a:endParaRPr lang="en-US" altLang="zh-CN" dirty="0"/>
          </a:p>
          <a:p>
            <a:endParaRPr lang="en-US" altLang="zh-CN" dirty="0"/>
          </a:p>
          <a:p>
            <a:endParaRPr lang="en-US" altLang="zh-CN" dirty="0"/>
          </a:p>
          <a:p>
            <a:r>
              <a:rPr lang="zh-CN" altLang="en-US" dirty="0"/>
              <a:t>当</a:t>
            </a:r>
            <a:r>
              <a:rPr lang="en-US" altLang="zh-CN" dirty="0"/>
              <a:t>K(</a:t>
            </a:r>
            <a:r>
              <a:rPr lang="en-US" altLang="zh-CN" dirty="0" err="1"/>
              <a:t>x,z</a:t>
            </a:r>
            <a:r>
              <a:rPr lang="en-US" altLang="zh-CN" dirty="0"/>
              <a:t>)</a:t>
            </a:r>
            <a:r>
              <a:rPr lang="zh-CN" altLang="en-US" dirty="0"/>
              <a:t>是正定核函数时，      是凸二次规划问题，解是存在的。</a:t>
            </a:r>
            <a:endParaRPr lang="en-US" altLang="zh-CN" dirty="0"/>
          </a:p>
        </p:txBody>
      </p:sp>
      <p:pic>
        <p:nvPicPr>
          <p:cNvPr id="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96806" y="2283624"/>
            <a:ext cx="1361277" cy="408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7774" y="2692006"/>
            <a:ext cx="3240308" cy="84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708" y="4515871"/>
            <a:ext cx="480378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096000" y="5695157"/>
            <a:ext cx="367408" cy="523220"/>
          </a:xfrm>
          <a:prstGeom prst="rect">
            <a:avLst/>
          </a:prstGeom>
          <a:solidFill>
            <a:srgbClr val="92D050"/>
          </a:solidFill>
        </p:spPr>
        <p:txBody>
          <a:bodyPr wrap="none" rtlCol="0">
            <a:spAutoFit/>
          </a:bodyPr>
          <a:lstStyle/>
          <a:p>
            <a:r>
              <a:rPr lang="en-US" altLang="zh-CN" sz="2800" dirty="0"/>
              <a:t>5</a:t>
            </a:r>
            <a:endParaRPr lang="zh-CN" altLang="en-US" sz="2800" dirty="0"/>
          </a:p>
        </p:txBody>
      </p:sp>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非线性支持向量机学习算法</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59379"/>
            <a:ext cx="10515600" cy="4351338"/>
          </a:xfrm>
        </p:spPr>
        <p:txBody>
          <a:bodyPr>
            <a:normAutofit lnSpcReduction="10000"/>
          </a:bodyPr>
          <a:lstStyle/>
          <a:p>
            <a:r>
              <a:rPr lang="zh-CN" altLang="en-US" dirty="0"/>
              <a:t>序列最小最优化</a:t>
            </a:r>
            <a:r>
              <a:rPr lang="en-US" altLang="zh-CN" dirty="0"/>
              <a:t>(sequential minimal optimization  SMO)</a:t>
            </a:r>
            <a:r>
              <a:rPr lang="zh-CN" altLang="en-US" dirty="0"/>
              <a:t>算法：</a:t>
            </a:r>
            <a:r>
              <a:rPr lang="en-US" altLang="zh-CN" dirty="0"/>
              <a:t>1998</a:t>
            </a:r>
            <a:r>
              <a:rPr lang="zh-CN" altLang="en-US" dirty="0"/>
              <a:t>年由</a:t>
            </a:r>
            <a:r>
              <a:rPr lang="en-US" altLang="zh-CN" dirty="0"/>
              <a:t>Platt</a:t>
            </a:r>
            <a:r>
              <a:rPr lang="zh-CN" altLang="en-US" dirty="0"/>
              <a:t>提出。</a:t>
            </a:r>
            <a:endParaRPr lang="en-US" altLang="zh-CN" dirty="0"/>
          </a:p>
          <a:p>
            <a:endParaRPr lang="en-US" altLang="zh-CN" dirty="0"/>
          </a:p>
          <a:p>
            <a:r>
              <a:rPr lang="zh-CN" altLang="en-US" dirty="0">
                <a:solidFill>
                  <a:srgbClr val="C00000"/>
                </a:solidFill>
              </a:rPr>
              <a:t>动机：</a:t>
            </a:r>
            <a:endParaRPr lang="en-US" altLang="zh-CN" dirty="0">
              <a:solidFill>
                <a:srgbClr val="C00000"/>
              </a:solidFill>
            </a:endParaRPr>
          </a:p>
          <a:p>
            <a:r>
              <a:rPr lang="zh-CN" altLang="en-US" dirty="0"/>
              <a:t>支持向量机的学习问题可以形式化为求解凸二次规划问题</a:t>
            </a:r>
            <a:r>
              <a:rPr lang="en-US" altLang="zh-CN" dirty="0"/>
              <a:t>.</a:t>
            </a:r>
            <a:r>
              <a:rPr lang="zh-CN" altLang="en-US" dirty="0"/>
              <a:t>这样的凸二次规划问题具有全局最优解，并且有许多最优化算法可以用于这一问题的求解；</a:t>
            </a:r>
            <a:endParaRPr lang="en-US" altLang="zh-CN" dirty="0"/>
          </a:p>
          <a:p>
            <a:r>
              <a:rPr lang="zh-CN" altLang="en-US" dirty="0"/>
              <a:t>但是当训练样本容量很大时，这些算法往往变得非常低效，以致无法使用</a:t>
            </a:r>
            <a:r>
              <a:rPr lang="en-US" altLang="zh-CN" dirty="0"/>
              <a:t>.</a:t>
            </a:r>
            <a:r>
              <a:rPr lang="zh-CN" altLang="en-US" dirty="0"/>
              <a:t>所以，如何</a:t>
            </a:r>
            <a:r>
              <a:rPr lang="zh-CN" altLang="en-US" dirty="0">
                <a:solidFill>
                  <a:srgbClr val="C00000"/>
                </a:solidFill>
              </a:rPr>
              <a:t>高效地实现支持向量机学习</a:t>
            </a:r>
            <a:r>
              <a:rPr lang="zh-CN" altLang="en-US" dirty="0"/>
              <a:t>就成为一个重要的问题。</a:t>
            </a:r>
            <a:endParaRPr lang="zh-CN" altLang="en-US" dirty="0"/>
          </a:p>
          <a:p>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9681" y="2996952"/>
            <a:ext cx="8822875"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序列最小最优化算法</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82825"/>
            <a:ext cx="10515600" cy="4351338"/>
          </a:xfrm>
        </p:spPr>
        <p:txBody>
          <a:bodyPr>
            <a:normAutofit lnSpcReduction="10000"/>
          </a:bodyPr>
          <a:lstStyle/>
          <a:p>
            <a:r>
              <a:rPr lang="en-US" altLang="zh-CN" dirty="0"/>
              <a:t>SMO</a:t>
            </a:r>
            <a:r>
              <a:rPr lang="zh-CN" altLang="en-US" dirty="0"/>
              <a:t>（</a:t>
            </a:r>
            <a:r>
              <a:rPr lang="en-US" altLang="zh-CN" dirty="0"/>
              <a:t>Sequential minimal optimization )</a:t>
            </a:r>
            <a:endParaRPr lang="en-US" altLang="zh-CN" dirty="0"/>
          </a:p>
          <a:p>
            <a:r>
              <a:rPr lang="zh-CN" altLang="en-US" dirty="0"/>
              <a:t>解如下凸二次规划的对偶问题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注意：变量是拉格朗日乘子</a:t>
            </a:r>
            <a:r>
              <a:rPr lang="el-GR" altLang="zh-CN" dirty="0"/>
              <a:t>α</a:t>
            </a:r>
            <a:r>
              <a:rPr lang="en-US" altLang="zh-CN" baseline="-25000" dirty="0" err="1"/>
              <a:t>i</a:t>
            </a:r>
            <a:r>
              <a:rPr lang="zh-CN" altLang="en-US" dirty="0"/>
              <a:t>，一个对应一个样本</a:t>
            </a:r>
            <a:endParaRPr lang="zh-CN" altLang="en-US" dirty="0"/>
          </a:p>
        </p:txBody>
      </p:sp>
      <p:pic>
        <p:nvPicPr>
          <p:cNvPr id="2273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5681" y="3182323"/>
            <a:ext cx="4886067" cy="2512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序列最小最优化算法</a:t>
            </a:r>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4301" y="2249179"/>
            <a:ext cx="10765668" cy="5184576"/>
          </a:xfrm>
        </p:spPr>
        <p:txBody>
          <a:bodyPr>
            <a:normAutofit/>
          </a:bodyPr>
          <a:lstStyle/>
          <a:p>
            <a:r>
              <a:rPr lang="zh-CN" altLang="en-US" dirty="0">
                <a:solidFill>
                  <a:srgbClr val="C00000"/>
                </a:solidFill>
              </a:rPr>
              <a:t>启发式算法，基本思路</a:t>
            </a:r>
            <a:r>
              <a:rPr lang="zh-CN" altLang="en-US" dirty="0"/>
              <a:t>：</a:t>
            </a:r>
            <a:endParaRPr lang="en-US" altLang="zh-CN" dirty="0"/>
          </a:p>
          <a:p>
            <a:r>
              <a:rPr lang="zh-CN" altLang="en-US" dirty="0"/>
              <a:t>如果所有变量的解都满足此最优化问题的</a:t>
            </a:r>
            <a:r>
              <a:rPr lang="en-US" altLang="zh-CN" dirty="0"/>
              <a:t>KKT</a:t>
            </a:r>
            <a:r>
              <a:rPr lang="zh-CN" altLang="en-US" dirty="0"/>
              <a:t>条件，那么得到解；</a:t>
            </a:r>
            <a:endParaRPr lang="en-US" altLang="zh-CN" dirty="0"/>
          </a:p>
          <a:p>
            <a:r>
              <a:rPr lang="zh-CN" altLang="en-US" dirty="0"/>
              <a:t>否则，选择两个变量，固定其它变量，针对这两个变量构建一个二次规划问题，称为子问题，可通过解析方法求解，提高了计算速度。</a:t>
            </a:r>
            <a:endParaRPr lang="en-US" altLang="zh-CN" dirty="0"/>
          </a:p>
          <a:p>
            <a:r>
              <a:rPr lang="zh-CN" altLang="en-US" dirty="0"/>
              <a:t>子问题的两个变量：一个是违反</a:t>
            </a:r>
            <a:r>
              <a:rPr lang="en-US" altLang="zh-CN" dirty="0"/>
              <a:t>KKT</a:t>
            </a:r>
            <a:r>
              <a:rPr lang="zh-CN" altLang="en-US" dirty="0"/>
              <a:t>条件最严重的那个，另一个由约束条件自动确定。</a:t>
            </a:r>
            <a:endParaRPr lang="en-US" altLang="zh-CN" dirty="0"/>
          </a:p>
          <a:p>
            <a:pPr marL="0" indent="0">
              <a:buNone/>
            </a:pPr>
            <a:endParaRPr lang="en-US" altLang="zh-CN" dirty="0"/>
          </a:p>
          <a:p>
            <a:r>
              <a:rPr lang="en-US" altLang="zh-CN" dirty="0">
                <a:solidFill>
                  <a:srgbClr val="C00000"/>
                </a:solidFill>
              </a:rPr>
              <a:t>SMO</a:t>
            </a:r>
            <a:r>
              <a:rPr lang="zh-CN" altLang="en-US" dirty="0">
                <a:solidFill>
                  <a:srgbClr val="C00000"/>
                </a:solidFill>
              </a:rPr>
              <a:t>算法包括两个部分：</a:t>
            </a:r>
            <a:endParaRPr lang="en-US" altLang="zh-CN" dirty="0">
              <a:solidFill>
                <a:srgbClr val="C00000"/>
              </a:solidFill>
            </a:endParaRPr>
          </a:p>
          <a:p>
            <a:pPr lvl="1"/>
            <a:r>
              <a:rPr lang="zh-CN" altLang="en-US" dirty="0"/>
              <a:t>求解两个变量二次规划的解析方法</a:t>
            </a:r>
            <a:endParaRPr lang="en-US" altLang="zh-CN" dirty="0"/>
          </a:p>
          <a:p>
            <a:pPr lvl="1"/>
            <a:r>
              <a:rPr lang="zh-CN" altLang="en-US" dirty="0"/>
              <a:t>选择变量的启发式方法</a:t>
            </a:r>
            <a:endParaRPr lang="zh-CN" altLang="en-US" dirty="0"/>
          </a:p>
        </p:txBody>
      </p:sp>
      <p:pic>
        <p:nvPicPr>
          <p:cNvPr id="2283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1738" y="4747682"/>
            <a:ext cx="192457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2234040" y="6273801"/>
            <a:ext cx="44196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flipH="1" flipV="1">
            <a:off x="329040" y="4368801"/>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767440" y="4902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00840" y="4826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300840" y="5283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215240" y="5359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681840" y="5207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605640" y="5740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29440" y="42926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062840" y="6045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919840" y="5588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443840" y="3530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434440" y="3911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824840" y="2921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01040" y="3987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824840" y="4673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15240" y="3606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358240" y="4445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434440" y="33782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663040" y="4749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891640" y="42164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rot="16200000" flipH="1">
            <a:off x="2691239" y="3454401"/>
            <a:ext cx="3124200" cy="23622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5586840" y="4064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18" idx="3"/>
          </p:cNvCxnSpPr>
          <p:nvPr/>
        </p:nvCxnSpPr>
        <p:spPr>
          <a:xfrm rot="5400000">
            <a:off x="3828663" y="2839222"/>
            <a:ext cx="860517" cy="1154159"/>
          </a:xfrm>
          <a:prstGeom prst="line">
            <a:avLst/>
          </a:prstGeom>
          <a:ln>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824840" y="2627869"/>
            <a:ext cx="284052" cy="369332"/>
          </a:xfrm>
          <a:prstGeom prst="rect">
            <a:avLst/>
          </a:prstGeom>
          <a:noFill/>
        </p:spPr>
        <p:txBody>
          <a:bodyPr wrap="none" rtlCol="0">
            <a:spAutoFit/>
          </a:bodyPr>
          <a:lstStyle/>
          <a:p>
            <a:r>
              <a:rPr lang="en-AU" altLang="zh-CN" dirty="0"/>
              <a:t>x</a:t>
            </a:r>
            <a:endParaRPr lang="zh-CN" altLang="en-US" dirty="0"/>
          </a:p>
        </p:txBody>
      </p:sp>
      <p:sp>
        <p:nvSpPr>
          <p:cNvPr id="39" name="TextBox 38"/>
          <p:cNvSpPr txBox="1"/>
          <p:nvPr/>
        </p:nvSpPr>
        <p:spPr>
          <a:xfrm>
            <a:off x="3377040" y="3759201"/>
            <a:ext cx="325730" cy="369332"/>
          </a:xfrm>
          <a:prstGeom prst="rect">
            <a:avLst/>
          </a:prstGeom>
          <a:noFill/>
        </p:spPr>
        <p:txBody>
          <a:bodyPr wrap="none" rtlCol="0">
            <a:spAutoFit/>
          </a:bodyPr>
          <a:lstStyle/>
          <a:p>
            <a:r>
              <a:rPr lang="en-AU" altLang="zh-CN" dirty="0"/>
              <a:t>x</a:t>
            </a:r>
            <a:r>
              <a:rPr lang="en-AU" altLang="zh-CN" dirty="0">
                <a:latin typeface="Times New Roman" panose="02020603050405020304"/>
                <a:cs typeface="Times New Roman" panose="02020603050405020304"/>
              </a:rPr>
              <a:t>'</a:t>
            </a:r>
            <a:endParaRPr lang="zh-CN" altLang="en-US" dirty="0"/>
          </a:p>
        </p:txBody>
      </p:sp>
      <p:graphicFrame>
        <p:nvGraphicFramePr>
          <p:cNvPr id="40" name="对象 39"/>
          <p:cNvGraphicFramePr>
            <a:graphicFrameLocks noChangeAspect="1"/>
          </p:cNvGraphicFramePr>
          <p:nvPr/>
        </p:nvGraphicFramePr>
        <p:xfrm>
          <a:off x="6957647" y="1930401"/>
          <a:ext cx="2232025" cy="482600"/>
        </p:xfrm>
        <a:graphic>
          <a:graphicData uri="http://schemas.openxmlformats.org/presentationml/2006/ole">
            <mc:AlternateContent xmlns:mc="http://schemas.openxmlformats.org/markup-compatibility/2006">
              <mc:Choice xmlns:v="urn:schemas-microsoft-com:vml" Requires="v">
                <p:oleObj spid="_x0000_s1039" name="Equation" r:id="rId1" imgW="939165" imgH="203200" progId="Equation.KSEE3">
                  <p:embed/>
                </p:oleObj>
              </mc:Choice>
              <mc:Fallback>
                <p:oleObj name="Equation" r:id="rId1" imgW="939165" imgH="203200" progId="Equation.KSEE3">
                  <p:embed/>
                  <p:pic>
                    <p:nvPicPr>
                      <p:cNvPr id="0" name="对象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7647" y="1930401"/>
                        <a:ext cx="22320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4" name="直接箭头连接符 43"/>
          <p:cNvCxnSpPr/>
          <p:nvPr/>
        </p:nvCxnSpPr>
        <p:spPr>
          <a:xfrm flipV="1">
            <a:off x="2234040" y="4749801"/>
            <a:ext cx="2133600" cy="152400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49" name="对象 48"/>
          <p:cNvGraphicFramePr>
            <a:graphicFrameLocks noChangeAspect="1"/>
          </p:cNvGraphicFramePr>
          <p:nvPr/>
        </p:nvGraphicFramePr>
        <p:xfrm>
          <a:off x="3117484" y="5588001"/>
          <a:ext cx="342900" cy="419100"/>
        </p:xfrm>
        <a:graphic>
          <a:graphicData uri="http://schemas.openxmlformats.org/presentationml/2006/ole">
            <mc:AlternateContent xmlns:mc="http://schemas.openxmlformats.org/markup-compatibility/2006">
              <mc:Choice xmlns:v="urn:schemas-microsoft-com:vml" Requires="v">
                <p:oleObj spid="_x0000_s1040" name="Equation" r:id="rId3" imgW="342900" imgH="419100" progId="Equation.KSEE3">
                  <p:embed/>
                </p:oleObj>
              </mc:Choice>
              <mc:Fallback>
                <p:oleObj name="Equation" r:id="rId3" imgW="342900" imgH="419100" progId="Equation.KSEE3">
                  <p:embed/>
                  <p:pic>
                    <p:nvPicPr>
                      <p:cNvPr id="0" name="对象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484" y="5588001"/>
                        <a:ext cx="3429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点到超平面的距离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4062" y="2341440"/>
            <a:ext cx="10515600" cy="4351338"/>
          </a:xfrm>
        </p:spPr>
        <p:txBody>
          <a:bodyPr/>
          <a:lstStyle/>
          <a:p>
            <a:r>
              <a:rPr lang="zh-CN" altLang="en-US" dirty="0"/>
              <a:t>选择两个变量，其它固定，</a:t>
            </a:r>
            <a:r>
              <a:rPr lang="en-US" altLang="zh-CN" dirty="0"/>
              <a:t>SMO</a:t>
            </a:r>
            <a:r>
              <a:rPr lang="zh-CN" altLang="en-US" dirty="0"/>
              <a:t>的      的子问题：</a:t>
            </a:r>
            <a:endParaRPr lang="zh-CN" altLang="en-US" dirty="0"/>
          </a:p>
        </p:txBody>
      </p:sp>
      <p:sp>
        <p:nvSpPr>
          <p:cNvPr id="5" name="TextBox 4"/>
          <p:cNvSpPr txBox="1"/>
          <p:nvPr/>
        </p:nvSpPr>
        <p:spPr>
          <a:xfrm>
            <a:off x="6591593" y="2318556"/>
            <a:ext cx="367408" cy="523220"/>
          </a:xfrm>
          <a:prstGeom prst="rect">
            <a:avLst/>
          </a:prstGeom>
          <a:solidFill>
            <a:srgbClr val="92D050"/>
          </a:solidFill>
        </p:spPr>
        <p:txBody>
          <a:bodyPr wrap="none" rtlCol="0">
            <a:spAutoFit/>
          </a:bodyPr>
          <a:lstStyle/>
          <a:p>
            <a:r>
              <a:rPr lang="en-US" altLang="zh-CN" sz="2800" dirty="0"/>
              <a:t>5</a:t>
            </a:r>
            <a:endParaRPr lang="zh-CN" altLang="en-US" sz="2800" dirty="0"/>
          </a:p>
        </p:txBody>
      </p:sp>
      <p:pic>
        <p:nvPicPr>
          <p:cNvPr id="2293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9414" y="2864695"/>
            <a:ext cx="6888312"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150" y="3630614"/>
            <a:ext cx="5619702" cy="79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1475" y="4559749"/>
            <a:ext cx="3993416" cy="1473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117587" y="3581143"/>
            <a:ext cx="378630" cy="523220"/>
          </a:xfrm>
          <a:prstGeom prst="rect">
            <a:avLst/>
          </a:prstGeom>
          <a:solidFill>
            <a:schemeClr val="tx2">
              <a:lumMod val="50000"/>
              <a:lumOff val="50000"/>
            </a:schemeClr>
          </a:solidFill>
        </p:spPr>
        <p:txBody>
          <a:bodyPr wrap="none" rtlCol="0">
            <a:spAutoFit/>
          </a:bodyPr>
          <a:lstStyle/>
          <a:p>
            <a:r>
              <a:rPr lang="en-US" altLang="zh-CN" sz="2800" dirty="0"/>
              <a:t>6</a:t>
            </a:r>
            <a:endParaRPr lang="zh-CN" altLang="en-US" sz="2800" dirty="0"/>
          </a:p>
        </p:txBody>
      </p:sp>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两个变量二次规划的求解过程</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normAutofit fontScale="92500" lnSpcReduction="20000"/>
          </a:bodyPr>
          <a:lstStyle/>
          <a:p>
            <a:r>
              <a:rPr lang="zh-CN" altLang="en-US" dirty="0"/>
              <a:t>两个变量，约束条件用二维空间中的图形表示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假设问题      的初始可行解为               ，最优解</a:t>
            </a:r>
            <a:endParaRPr lang="en-US" altLang="zh-CN" dirty="0"/>
          </a:p>
          <a:p>
            <a:r>
              <a:rPr lang="en-US" altLang="zh-CN" dirty="0"/>
              <a:t> </a:t>
            </a:r>
            <a:r>
              <a:rPr lang="zh-CN" altLang="en-US" dirty="0"/>
              <a:t>设</a:t>
            </a:r>
            <a:r>
              <a:rPr lang="el-GR" altLang="zh-CN" dirty="0"/>
              <a:t>α</a:t>
            </a:r>
            <a:r>
              <a:rPr lang="en-US" altLang="zh-CN" baseline="-25000" dirty="0"/>
              <a:t>2</a:t>
            </a:r>
            <a:r>
              <a:rPr lang="zh-CN" altLang="en-US" dirty="0"/>
              <a:t>未经剪辑时的最优解为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2304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3673" y="2642037"/>
            <a:ext cx="3125744" cy="25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584" y="2696963"/>
            <a:ext cx="2055144" cy="254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502475" y="5277858"/>
            <a:ext cx="378630" cy="523220"/>
          </a:xfrm>
          <a:prstGeom prst="rect">
            <a:avLst/>
          </a:prstGeom>
          <a:solidFill>
            <a:schemeClr val="tx2">
              <a:lumMod val="50000"/>
              <a:lumOff val="50000"/>
            </a:schemeClr>
          </a:solidFill>
        </p:spPr>
        <p:txBody>
          <a:bodyPr wrap="none" rtlCol="0">
            <a:spAutoFit/>
          </a:bodyPr>
          <a:lstStyle/>
          <a:p>
            <a:r>
              <a:rPr lang="en-US" altLang="zh-CN" sz="2800" dirty="0"/>
              <a:t>6</a:t>
            </a:r>
            <a:endParaRPr lang="zh-CN" altLang="en-US" sz="2800" dirty="0"/>
          </a:p>
        </p:txBody>
      </p:sp>
      <p:pic>
        <p:nvPicPr>
          <p:cNvPr id="230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402" y="5360282"/>
            <a:ext cx="1151182" cy="43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3652" y="5401581"/>
            <a:ext cx="1368152" cy="39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1402" y="5812657"/>
            <a:ext cx="864096" cy="372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两个变量二次规划的求解过程</a:t>
            </a: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400672"/>
            <a:ext cx="8424936" cy="4839816"/>
          </a:xfrm>
        </p:spPr>
        <p:txBody>
          <a:bodyPr/>
          <a:lstStyle/>
          <a:p>
            <a:r>
              <a:rPr lang="en-US" altLang="zh-CN" dirty="0"/>
              <a:t> </a:t>
            </a:r>
            <a:r>
              <a:rPr lang="zh-CN" altLang="en-US" dirty="0"/>
              <a:t>根据不等式条件         的取值范围：</a:t>
            </a:r>
            <a:endParaRPr lang="en-US" altLang="zh-CN" dirty="0"/>
          </a:p>
          <a:p>
            <a:endParaRPr lang="en-US" altLang="zh-CN" dirty="0"/>
          </a:p>
          <a:p>
            <a:endParaRPr lang="en-US" altLang="zh-CN" dirty="0"/>
          </a:p>
          <a:p>
            <a:r>
              <a:rPr lang="en-US" altLang="zh-CN" dirty="0"/>
              <a:t>   </a:t>
            </a:r>
            <a:r>
              <a:rPr lang="zh-CN" altLang="en-US" dirty="0"/>
              <a:t>左图：</a:t>
            </a:r>
            <a:endParaRPr lang="en-US" altLang="zh-CN" dirty="0"/>
          </a:p>
          <a:p>
            <a:endParaRPr lang="en-US" altLang="zh-CN" dirty="0"/>
          </a:p>
          <a:p>
            <a:r>
              <a:rPr lang="en-US" altLang="zh-CN" dirty="0"/>
              <a:t>   </a:t>
            </a:r>
            <a:r>
              <a:rPr lang="zh-CN" altLang="en-US" dirty="0"/>
              <a:t>右图：</a:t>
            </a:r>
            <a:endParaRPr lang="en-US" altLang="zh-CN" dirty="0"/>
          </a:p>
          <a:p>
            <a:endParaRPr lang="zh-CN" altLang="en-US" dirty="0"/>
          </a:p>
        </p:txBody>
      </p:sp>
      <p:pic>
        <p:nvPicPr>
          <p:cNvPr id="2314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91844" y="2459469"/>
            <a:ext cx="648072" cy="4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844" y="3035533"/>
            <a:ext cx="215369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244" y="3906797"/>
            <a:ext cx="2871784" cy="44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4053" y="3946522"/>
            <a:ext cx="3113155" cy="37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244" y="4966608"/>
            <a:ext cx="341588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6031" y="5028128"/>
            <a:ext cx="2968530" cy="39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两个变量二次规划的求解过程</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2050" y="2197224"/>
            <a:ext cx="9852103" cy="4839816"/>
          </a:xfrm>
        </p:spPr>
        <p:txBody>
          <a:bodyPr/>
          <a:lstStyle/>
          <a:p>
            <a:r>
              <a:rPr lang="en-US" altLang="zh-CN" dirty="0"/>
              <a:t> </a:t>
            </a:r>
            <a:r>
              <a:rPr lang="zh-CN" altLang="en-US" dirty="0"/>
              <a:t>求解过程：</a:t>
            </a:r>
            <a:endParaRPr lang="en-US" altLang="zh-CN" dirty="0"/>
          </a:p>
          <a:p>
            <a:r>
              <a:rPr lang="zh-CN" altLang="en-US" dirty="0"/>
              <a:t>先求沿着约束方向未经剪辑时的</a:t>
            </a:r>
            <a:endParaRPr lang="en-US" altLang="zh-CN" dirty="0"/>
          </a:p>
          <a:p>
            <a:r>
              <a:rPr lang="zh-CN" altLang="en-US" dirty="0"/>
              <a:t>再求剪辑后的</a:t>
            </a:r>
            <a:endParaRPr lang="en-US" altLang="zh-CN" dirty="0"/>
          </a:p>
          <a:p>
            <a:endParaRPr lang="en-US" altLang="zh-CN" dirty="0"/>
          </a:p>
          <a:p>
            <a:r>
              <a:rPr lang="zh-CN" altLang="en-US" dirty="0"/>
              <a:t>记：</a:t>
            </a:r>
            <a:endParaRPr lang="en-US" altLang="zh-CN" dirty="0"/>
          </a:p>
          <a:p>
            <a:endParaRPr lang="en-US" altLang="zh-CN" dirty="0"/>
          </a:p>
          <a:p>
            <a:r>
              <a:rPr lang="zh-CN" altLang="en-US" dirty="0"/>
              <a:t>令：</a:t>
            </a:r>
            <a:endParaRPr lang="en-US" altLang="zh-CN" dirty="0"/>
          </a:p>
          <a:p>
            <a:endParaRPr lang="en-US" altLang="zh-CN" dirty="0"/>
          </a:p>
          <a:p>
            <a:r>
              <a:rPr lang="en-US" altLang="zh-CN" dirty="0"/>
              <a:t>E </a:t>
            </a:r>
            <a:r>
              <a:rPr lang="zh-CN" altLang="en-US" dirty="0"/>
              <a:t>为输入</a:t>
            </a:r>
            <a:r>
              <a:rPr lang="en-US" altLang="zh-CN" dirty="0"/>
              <a:t>x</a:t>
            </a:r>
            <a:r>
              <a:rPr lang="zh-CN" altLang="en-US" dirty="0"/>
              <a:t>的预测值和真实输出</a:t>
            </a:r>
            <a:r>
              <a:rPr lang="en-US" altLang="zh-CN" dirty="0"/>
              <a:t>y</a:t>
            </a:r>
            <a:r>
              <a:rPr lang="zh-CN" altLang="en-US" dirty="0"/>
              <a:t>的差，</a:t>
            </a:r>
            <a:r>
              <a:rPr lang="en-US" altLang="zh-CN" dirty="0" err="1"/>
              <a:t>i</a:t>
            </a:r>
            <a:r>
              <a:rPr lang="en-US" altLang="zh-CN" dirty="0"/>
              <a:t>=1</a:t>
            </a:r>
            <a:r>
              <a:rPr lang="zh-CN" altLang="en-US" dirty="0"/>
              <a:t>，</a:t>
            </a:r>
            <a:r>
              <a:rPr lang="en-US" altLang="zh-CN" dirty="0"/>
              <a:t>2</a:t>
            </a:r>
            <a:endParaRPr lang="zh-CN" altLang="en-US" dirty="0"/>
          </a:p>
        </p:txBody>
      </p:sp>
      <p:pic>
        <p:nvPicPr>
          <p:cNvPr id="2314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11641" y="3215431"/>
            <a:ext cx="648072" cy="4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388" y="2729223"/>
            <a:ext cx="968072" cy="417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4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134" y="4101791"/>
            <a:ext cx="3232082" cy="775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4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6134" y="5147211"/>
            <a:ext cx="622703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两个变量二次规划的求解过程</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259995"/>
            <a:ext cx="8424936" cy="4839816"/>
          </a:xfrm>
        </p:spPr>
        <p:txBody>
          <a:bodyPr>
            <a:normAutofit/>
          </a:bodyPr>
          <a:lstStyle/>
          <a:p>
            <a:r>
              <a:rPr lang="en-US" altLang="zh-CN" dirty="0"/>
              <a:t> </a:t>
            </a:r>
            <a:r>
              <a:rPr lang="zh-CN" altLang="en-US" dirty="0"/>
              <a:t>定理：</a:t>
            </a:r>
            <a:endParaRPr lang="en-US" altLang="zh-CN" dirty="0"/>
          </a:p>
          <a:p>
            <a:r>
              <a:rPr lang="zh-CN" altLang="en-US" dirty="0"/>
              <a:t>最优化问题      沿约束方向未经剪辑的解：</a:t>
            </a:r>
            <a:endParaRPr lang="en-US" altLang="zh-CN" dirty="0"/>
          </a:p>
          <a:p>
            <a:endParaRPr lang="en-US" altLang="zh-CN" dirty="0"/>
          </a:p>
          <a:p>
            <a:endParaRPr lang="en-US" altLang="zh-CN" dirty="0"/>
          </a:p>
          <a:p>
            <a:endParaRPr lang="en-US" altLang="zh-CN" dirty="0"/>
          </a:p>
          <a:p>
            <a:r>
              <a:rPr lang="zh-CN" altLang="en-US" dirty="0"/>
              <a:t>剪辑后的解</a:t>
            </a:r>
            <a:endParaRPr lang="en-US" altLang="zh-CN" dirty="0"/>
          </a:p>
          <a:p>
            <a:endParaRPr lang="en-US" altLang="zh-CN" dirty="0"/>
          </a:p>
          <a:p>
            <a:pPr marL="0" indent="0">
              <a:buNone/>
            </a:pPr>
            <a:endParaRPr lang="en-US" altLang="zh-CN" dirty="0"/>
          </a:p>
          <a:p>
            <a:r>
              <a:rPr lang="zh-CN" altLang="en-US" dirty="0"/>
              <a:t>得到</a:t>
            </a:r>
            <a:r>
              <a:rPr lang="el-GR" altLang="zh-CN" dirty="0"/>
              <a:t>α</a:t>
            </a:r>
            <a:r>
              <a:rPr lang="en-US" altLang="zh-CN" baseline="-25000" dirty="0"/>
              <a:t>1</a:t>
            </a:r>
            <a:r>
              <a:rPr lang="zh-CN" altLang="en-US" dirty="0"/>
              <a:t>的解</a:t>
            </a:r>
            <a:endParaRPr lang="en-US" altLang="zh-CN" dirty="0"/>
          </a:p>
          <a:p>
            <a:endParaRPr lang="en-US" altLang="zh-CN" dirty="0"/>
          </a:p>
          <a:p>
            <a:endParaRPr lang="en-US" altLang="zh-CN" dirty="0"/>
          </a:p>
          <a:p>
            <a:endParaRPr lang="zh-CN" altLang="en-US" dirty="0"/>
          </a:p>
        </p:txBody>
      </p:sp>
      <p:sp>
        <p:nvSpPr>
          <p:cNvPr id="8" name="TextBox 7"/>
          <p:cNvSpPr txBox="1"/>
          <p:nvPr/>
        </p:nvSpPr>
        <p:spPr>
          <a:xfrm>
            <a:off x="4024347" y="2675592"/>
            <a:ext cx="378630" cy="523220"/>
          </a:xfrm>
          <a:prstGeom prst="rect">
            <a:avLst/>
          </a:prstGeom>
          <a:solidFill>
            <a:schemeClr val="tx2">
              <a:lumMod val="50000"/>
              <a:lumOff val="50000"/>
            </a:schemeClr>
          </a:solidFill>
        </p:spPr>
        <p:txBody>
          <a:bodyPr wrap="none" rtlCol="0">
            <a:spAutoFit/>
          </a:bodyPr>
          <a:lstStyle/>
          <a:p>
            <a:r>
              <a:rPr lang="en-US" altLang="zh-CN" sz="2800" dirty="0"/>
              <a:t>6</a:t>
            </a:r>
            <a:endParaRPr lang="zh-CN" altLang="en-US" sz="2800" dirty="0"/>
          </a:p>
        </p:txBody>
      </p:sp>
      <p:pic>
        <p:nvPicPr>
          <p:cNvPr id="2334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3733" y="3213566"/>
            <a:ext cx="3719461" cy="77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881" y="4003687"/>
            <a:ext cx="5309979" cy="49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007" y="4679903"/>
            <a:ext cx="4170621" cy="1331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6527" y="6363438"/>
            <a:ext cx="3621579"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两个变量二次规划的求解过程</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77897" y="2259995"/>
            <a:ext cx="8424936" cy="4839816"/>
          </a:xfrm>
        </p:spPr>
        <p:txBody>
          <a:bodyPr/>
          <a:lstStyle/>
          <a:p>
            <a:r>
              <a:rPr lang="zh-CN" altLang="en-US" dirty="0"/>
              <a:t>证明：</a:t>
            </a:r>
            <a:r>
              <a:rPr lang="en-US" altLang="zh-CN" dirty="0"/>
              <a:t> </a:t>
            </a:r>
            <a:r>
              <a:rPr lang="zh-CN" altLang="en-US" dirty="0"/>
              <a:t>引进记号</a:t>
            </a:r>
            <a:endParaRPr lang="en-US" altLang="zh-CN" dirty="0"/>
          </a:p>
          <a:p>
            <a:endParaRPr lang="en-US" altLang="zh-CN" dirty="0"/>
          </a:p>
          <a:p>
            <a:endParaRPr lang="en-US" altLang="zh-CN" dirty="0"/>
          </a:p>
          <a:p>
            <a:r>
              <a:rPr lang="zh-CN" altLang="en-US" dirty="0"/>
              <a:t>目标函数写成：</a:t>
            </a:r>
            <a:endParaRPr lang="en-US" altLang="zh-CN" dirty="0"/>
          </a:p>
          <a:p>
            <a:endParaRPr lang="en-US" altLang="zh-CN" dirty="0"/>
          </a:p>
          <a:p>
            <a:endParaRPr lang="en-US" altLang="zh-CN" dirty="0"/>
          </a:p>
          <a:p>
            <a:endParaRPr lang="en-US" altLang="zh-CN" dirty="0"/>
          </a:p>
          <a:p>
            <a:r>
              <a:rPr lang="zh-CN" altLang="en-US" dirty="0"/>
              <a:t>由                          及</a:t>
            </a:r>
            <a:endParaRPr lang="zh-CN" altLang="en-US" dirty="0"/>
          </a:p>
        </p:txBody>
      </p:sp>
      <p:pic>
        <p:nvPicPr>
          <p:cNvPr id="1986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1953" y="2822848"/>
            <a:ext cx="727966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973" y="4271240"/>
            <a:ext cx="5987625" cy="129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848" y="5906810"/>
            <a:ext cx="192021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6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689" y="5825276"/>
            <a:ext cx="864096" cy="47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6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1645" y="6304360"/>
            <a:ext cx="2520280" cy="46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上箭头 3"/>
          <p:cNvSpPr/>
          <p:nvPr/>
        </p:nvSpPr>
        <p:spPr>
          <a:xfrm>
            <a:off x="7194521" y="5631159"/>
            <a:ext cx="1152128" cy="93610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两个变量二次规划的求解过程</a:t>
            </a: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71682" y="2177934"/>
            <a:ext cx="8424936" cy="4839816"/>
          </a:xfrm>
        </p:spPr>
        <p:txBody>
          <a:bodyPr/>
          <a:lstStyle/>
          <a:p>
            <a:r>
              <a:rPr lang="zh-CN" altLang="en-US" dirty="0"/>
              <a:t>得到只是</a:t>
            </a:r>
            <a:r>
              <a:rPr lang="el-GR" altLang="zh-CN" dirty="0"/>
              <a:t>α</a:t>
            </a:r>
            <a:r>
              <a:rPr lang="en-US" altLang="zh-CN" dirty="0"/>
              <a:t>2 </a:t>
            </a:r>
            <a:r>
              <a:rPr lang="zh-CN" altLang="en-US" dirty="0"/>
              <a:t>的函数的目标函数</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对</a:t>
            </a:r>
            <a:r>
              <a:rPr lang="el-GR" altLang="zh-CN" dirty="0"/>
              <a:t>α</a:t>
            </a:r>
            <a:r>
              <a:rPr lang="en-US" altLang="zh-CN" dirty="0"/>
              <a:t>2</a:t>
            </a:r>
            <a:r>
              <a:rPr lang="zh-CN" altLang="en-US" dirty="0"/>
              <a:t>求导</a:t>
            </a:r>
            <a:endParaRPr lang="en-US" altLang="zh-CN" dirty="0"/>
          </a:p>
          <a:p>
            <a:endParaRPr lang="en-US" altLang="zh-CN" dirty="0"/>
          </a:p>
          <a:p>
            <a:r>
              <a:rPr lang="zh-CN" altLang="en-US" dirty="0"/>
              <a:t>令其为</a:t>
            </a:r>
            <a:r>
              <a:rPr lang="en-US" altLang="zh-CN" dirty="0"/>
              <a:t>0</a:t>
            </a:r>
            <a:r>
              <a:rPr lang="zh-CN" altLang="en-US" dirty="0"/>
              <a:t>：</a:t>
            </a:r>
            <a:endParaRPr lang="zh-CN" altLang="en-US" dirty="0"/>
          </a:p>
        </p:txBody>
      </p:sp>
      <p:pic>
        <p:nvPicPr>
          <p:cNvPr id="1996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79794" y="2787607"/>
            <a:ext cx="6065621" cy="10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592" y="4166928"/>
            <a:ext cx="3170638" cy="67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702" y="4382364"/>
            <a:ext cx="4153056" cy="32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494" y="5640241"/>
            <a:ext cx="6687351" cy="36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7754" y="6122538"/>
            <a:ext cx="5164489" cy="72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895" y="6058873"/>
            <a:ext cx="2945940" cy="78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两个变量二次规划的求解过程</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5128" y="2295165"/>
            <a:ext cx="8424936" cy="4839816"/>
          </a:xfrm>
        </p:spPr>
        <p:txBody>
          <a:bodyPr/>
          <a:lstStyle/>
          <a:p>
            <a:r>
              <a:rPr lang="zh-CN" altLang="en-US" dirty="0"/>
              <a:t>将                              代入：</a:t>
            </a:r>
            <a:endParaRPr lang="en-US" altLang="zh-CN" dirty="0"/>
          </a:p>
          <a:p>
            <a:endParaRPr lang="en-US" altLang="zh-CN" dirty="0"/>
          </a:p>
          <a:p>
            <a:endParaRPr lang="en-US" altLang="zh-CN" dirty="0"/>
          </a:p>
          <a:p>
            <a:endParaRPr lang="en-US" altLang="zh-CN" dirty="0"/>
          </a:p>
          <a:p>
            <a:endParaRPr lang="en-US" altLang="zh-CN" dirty="0"/>
          </a:p>
          <a:p>
            <a:r>
              <a:rPr lang="zh-CN" altLang="en-US" dirty="0"/>
              <a:t>将                               代入：</a:t>
            </a:r>
            <a:endParaRPr lang="en-US" altLang="zh-CN" dirty="0"/>
          </a:p>
          <a:p>
            <a:endParaRPr lang="en-US" altLang="zh-CN" dirty="0"/>
          </a:p>
        </p:txBody>
      </p:sp>
      <p:pic>
        <p:nvPicPr>
          <p:cNvPr id="2007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7216" y="2281954"/>
            <a:ext cx="2295255"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832" y="3218058"/>
            <a:ext cx="902034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216" y="4932729"/>
            <a:ext cx="2397153" cy="340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4843" y="5450306"/>
            <a:ext cx="3835127" cy="90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两个变量二次规划的求解过程</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66174" y="2224826"/>
            <a:ext cx="8424936" cy="4839816"/>
          </a:xfrm>
        </p:spPr>
        <p:txBody>
          <a:bodyPr>
            <a:normAutofit lnSpcReduction="10000"/>
          </a:bodyPr>
          <a:lstStyle/>
          <a:p>
            <a:r>
              <a:rPr lang="en-US" altLang="zh-CN" dirty="0"/>
              <a:t> </a:t>
            </a:r>
            <a:r>
              <a:rPr lang="zh-CN" altLang="en-US" dirty="0"/>
              <a:t>得到定理：</a:t>
            </a:r>
            <a:endParaRPr lang="en-US" altLang="zh-CN" dirty="0"/>
          </a:p>
          <a:p>
            <a:r>
              <a:rPr lang="zh-CN" altLang="en-US" dirty="0"/>
              <a:t>最优化问题      沿约束方向未经剪辑的解：</a:t>
            </a:r>
            <a:endParaRPr lang="en-US" altLang="zh-CN" dirty="0"/>
          </a:p>
          <a:p>
            <a:endParaRPr lang="en-US" altLang="zh-CN" dirty="0"/>
          </a:p>
          <a:p>
            <a:endParaRPr lang="en-US" altLang="zh-CN" dirty="0"/>
          </a:p>
          <a:p>
            <a:endParaRPr lang="en-US" altLang="zh-CN" dirty="0"/>
          </a:p>
          <a:p>
            <a:r>
              <a:rPr lang="zh-CN" altLang="en-US" dirty="0"/>
              <a:t>剪辑后的解</a:t>
            </a:r>
            <a:endParaRPr lang="en-US" altLang="zh-CN" dirty="0"/>
          </a:p>
          <a:p>
            <a:endParaRPr lang="en-US" altLang="zh-CN" dirty="0"/>
          </a:p>
          <a:p>
            <a:endParaRPr lang="en-US" altLang="zh-CN" dirty="0"/>
          </a:p>
          <a:p>
            <a:endParaRPr lang="en-US" altLang="zh-CN" dirty="0"/>
          </a:p>
          <a:p>
            <a:r>
              <a:rPr lang="zh-CN" altLang="en-US" dirty="0"/>
              <a:t>得到</a:t>
            </a:r>
            <a:r>
              <a:rPr lang="el-GR" altLang="zh-CN" dirty="0"/>
              <a:t>α</a:t>
            </a:r>
            <a:r>
              <a:rPr lang="en-US" altLang="zh-CN" baseline="-25000" dirty="0"/>
              <a:t>1</a:t>
            </a:r>
            <a:r>
              <a:rPr lang="zh-CN" altLang="en-US" dirty="0"/>
              <a:t>的解</a:t>
            </a:r>
            <a:endParaRPr lang="en-US" altLang="zh-CN" dirty="0"/>
          </a:p>
          <a:p>
            <a:endParaRPr lang="en-US" altLang="zh-CN" dirty="0"/>
          </a:p>
          <a:p>
            <a:endParaRPr lang="en-US" altLang="zh-CN" dirty="0"/>
          </a:p>
          <a:p>
            <a:endParaRPr lang="zh-CN" altLang="en-US" dirty="0"/>
          </a:p>
        </p:txBody>
      </p:sp>
      <p:sp>
        <p:nvSpPr>
          <p:cNvPr id="8" name="TextBox 7"/>
          <p:cNvSpPr txBox="1"/>
          <p:nvPr/>
        </p:nvSpPr>
        <p:spPr>
          <a:xfrm>
            <a:off x="3734651" y="2597812"/>
            <a:ext cx="378630" cy="523220"/>
          </a:xfrm>
          <a:prstGeom prst="rect">
            <a:avLst/>
          </a:prstGeom>
          <a:solidFill>
            <a:schemeClr val="tx2">
              <a:lumMod val="50000"/>
              <a:lumOff val="50000"/>
            </a:schemeClr>
          </a:solidFill>
        </p:spPr>
        <p:txBody>
          <a:bodyPr wrap="none" rtlCol="0">
            <a:spAutoFit/>
          </a:bodyPr>
          <a:lstStyle/>
          <a:p>
            <a:r>
              <a:rPr lang="en-US" altLang="zh-CN" sz="2800" dirty="0"/>
              <a:t>6</a:t>
            </a:r>
            <a:endParaRPr lang="zh-CN" altLang="en-US" sz="2800" dirty="0"/>
          </a:p>
        </p:txBody>
      </p:sp>
      <p:pic>
        <p:nvPicPr>
          <p:cNvPr id="2334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68379" y="3230438"/>
            <a:ext cx="2797336" cy="584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413" y="3900142"/>
            <a:ext cx="3993528" cy="37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4651" y="4520908"/>
            <a:ext cx="4170621" cy="1331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171" y="6302657"/>
            <a:ext cx="3621579"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两个变量二次规划的求解过程</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93688"/>
            <a:ext cx="10515600" cy="4351338"/>
          </a:xfrm>
        </p:spPr>
        <p:txBody>
          <a:bodyPr/>
          <a:lstStyle/>
          <a:p>
            <a:r>
              <a:rPr lang="en-US" altLang="zh-CN" dirty="0"/>
              <a:t>SMO</a:t>
            </a:r>
            <a:r>
              <a:rPr lang="zh-CN" altLang="en-US" dirty="0"/>
              <a:t>算法在每个子问题中选择两个变量优化，其中至少一个变量是违反</a:t>
            </a:r>
            <a:r>
              <a:rPr lang="en-US" altLang="zh-CN" dirty="0"/>
              <a:t>KKT</a:t>
            </a:r>
            <a:r>
              <a:rPr lang="zh-CN" altLang="en-US" dirty="0"/>
              <a:t>条件的</a:t>
            </a:r>
            <a:endParaRPr lang="en-US" altLang="zh-CN" dirty="0"/>
          </a:p>
          <a:p>
            <a:r>
              <a:rPr lang="en-US" altLang="zh-CN" dirty="0"/>
              <a:t>1</a:t>
            </a:r>
            <a:r>
              <a:rPr lang="zh-CN" altLang="en-US" dirty="0"/>
              <a:t>、第一个变量的选择：外循环</a:t>
            </a:r>
            <a:endParaRPr lang="en-US" altLang="zh-CN" dirty="0"/>
          </a:p>
          <a:p>
            <a:r>
              <a:rPr lang="en-US" altLang="zh-CN" dirty="0"/>
              <a:t>    </a:t>
            </a:r>
            <a:r>
              <a:rPr lang="zh-CN" altLang="en-US" dirty="0"/>
              <a:t>违反</a:t>
            </a:r>
            <a:r>
              <a:rPr lang="en-US" altLang="zh-CN" dirty="0"/>
              <a:t>KKT</a:t>
            </a:r>
            <a:r>
              <a:rPr lang="zh-CN" altLang="en-US" dirty="0"/>
              <a:t>最严重的样本点，</a:t>
            </a:r>
            <a:endParaRPr lang="en-US" altLang="zh-CN" dirty="0"/>
          </a:p>
          <a:p>
            <a:r>
              <a:rPr lang="zh-CN" altLang="en-US" dirty="0"/>
              <a:t>    检验样本点是否满足</a:t>
            </a:r>
            <a:r>
              <a:rPr lang="en-US" altLang="zh-CN" dirty="0"/>
              <a:t>KKT</a:t>
            </a:r>
            <a:r>
              <a:rPr lang="zh-CN" altLang="en-US" dirty="0"/>
              <a:t>条件：</a:t>
            </a:r>
            <a:endParaRPr lang="en-US" altLang="zh-CN" dirty="0"/>
          </a:p>
          <a:p>
            <a:pPr lvl="1"/>
            <a:endParaRPr lang="zh-CN" altLang="en-US" dirty="0"/>
          </a:p>
        </p:txBody>
      </p:sp>
      <p:pic>
        <p:nvPicPr>
          <p:cNvPr id="2344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94599" y="4673030"/>
            <a:ext cx="2602801" cy="321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4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574" y="5082123"/>
            <a:ext cx="2913038" cy="34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5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0574" y="5524789"/>
            <a:ext cx="2538514" cy="3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5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682" y="6010843"/>
            <a:ext cx="3309897" cy="7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51584" y="4851291"/>
            <a:ext cx="1107996" cy="461665"/>
          </a:xfrm>
          <a:prstGeom prst="rect">
            <a:avLst/>
          </a:prstGeom>
          <a:solidFill>
            <a:srgbClr val="FFC000"/>
          </a:solidFill>
        </p:spPr>
        <p:txBody>
          <a:bodyPr wrap="none" rtlCol="0">
            <a:spAutoFit/>
          </a:bodyPr>
          <a:lstStyle/>
          <a:p>
            <a:r>
              <a:rPr lang="zh-CN" altLang="en-US" sz="2400" dirty="0"/>
              <a:t>先检查</a:t>
            </a:r>
            <a:endParaRPr lang="zh-CN" altLang="en-US" sz="2400" dirty="0"/>
          </a:p>
        </p:txBody>
      </p:sp>
      <p:sp>
        <p:nvSpPr>
          <p:cNvPr id="5" name="右箭头 4"/>
          <p:cNvSpPr/>
          <p:nvPr/>
        </p:nvSpPr>
        <p:spPr>
          <a:xfrm>
            <a:off x="3520568" y="5006947"/>
            <a:ext cx="559209" cy="186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变量的选择方法</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92902"/>
            <a:ext cx="10515600" cy="4351338"/>
          </a:xfrm>
        </p:spPr>
        <p:txBody>
          <a:bodyPr/>
          <a:lstStyle/>
          <a:p>
            <a:r>
              <a:rPr lang="zh-CN" altLang="en-US" dirty="0"/>
              <a:t>点到分离超平面的远近            </a:t>
            </a:r>
            <a:endParaRPr lang="en-US" altLang="zh-CN" dirty="0"/>
          </a:p>
          <a:p>
            <a:r>
              <a:rPr lang="en-US" altLang="zh-CN" dirty="0"/>
              <a:t>                                                </a:t>
            </a:r>
            <a:r>
              <a:rPr lang="zh-CN" altLang="en-US" dirty="0"/>
              <a:t>表示分类预测的确信程度</a:t>
            </a:r>
            <a:endParaRPr lang="en-US" altLang="zh-CN" dirty="0"/>
          </a:p>
          <a:p>
            <a:r>
              <a:rPr lang="en-US" altLang="zh-CN" dirty="0"/>
              <a:t>               </a:t>
            </a:r>
            <a:r>
              <a:rPr lang="zh-CN" altLang="en-US" dirty="0"/>
              <a:t>的符号与类标记</a:t>
            </a:r>
            <a:r>
              <a:rPr lang="en-US" altLang="zh-CN" dirty="0"/>
              <a:t>y</a:t>
            </a:r>
            <a:r>
              <a:rPr lang="zh-CN" altLang="en-US" dirty="0"/>
              <a:t>的符号是否一致</a:t>
            </a:r>
            <a:r>
              <a:rPr lang="en-US" altLang="zh-CN" dirty="0"/>
              <a:t> </a:t>
            </a:r>
            <a:endParaRPr lang="en-US" altLang="zh-CN" dirty="0"/>
          </a:p>
          <a:p>
            <a:r>
              <a:rPr lang="en-US" altLang="zh-CN" dirty="0"/>
              <a:t>                                                 </a:t>
            </a:r>
            <a:r>
              <a:rPr lang="zh-CN" altLang="en-US" dirty="0"/>
              <a:t>表示分类是否正确</a:t>
            </a:r>
            <a:endParaRPr lang="en-US" altLang="zh-CN" dirty="0"/>
          </a:p>
          <a:p>
            <a:endParaRPr lang="en-US" altLang="zh-CN" dirty="0"/>
          </a:p>
          <a:p>
            <a:r>
              <a:rPr lang="zh-CN" altLang="en-US" dirty="0"/>
              <a:t>所以：</a:t>
            </a:r>
            <a:endParaRPr lang="en-US" altLang="zh-CN" dirty="0"/>
          </a:p>
          <a:p>
            <a:r>
              <a:rPr lang="en-US" altLang="zh-CN" dirty="0"/>
              <a:t>                     </a:t>
            </a:r>
            <a:r>
              <a:rPr lang="zh-CN" altLang="en-US" dirty="0"/>
              <a:t>表示分类的正确性和确信度</a:t>
            </a:r>
            <a:endParaRPr lang="zh-CN" altLang="en-US" dirty="0"/>
          </a:p>
        </p:txBody>
      </p:sp>
      <p:pic>
        <p:nvPicPr>
          <p:cNvPr id="1822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68208" y="4568571"/>
            <a:ext cx="2699792" cy="22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4306089" y="3026317"/>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2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45" y="2416398"/>
            <a:ext cx="1573889"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556" y="3481170"/>
            <a:ext cx="980020" cy="310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右箭头 7"/>
          <p:cNvSpPr/>
          <p:nvPr/>
        </p:nvSpPr>
        <p:spPr>
          <a:xfrm>
            <a:off x="4306089" y="4031584"/>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22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9556" y="5509219"/>
            <a:ext cx="155094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函数间隔和几何间隔</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4351338"/>
          </a:xfrm>
        </p:spPr>
        <p:txBody>
          <a:bodyPr/>
          <a:lstStyle/>
          <a:p>
            <a:r>
              <a:rPr lang="en-US" altLang="zh-CN" dirty="0"/>
              <a:t>2</a:t>
            </a:r>
            <a:r>
              <a:rPr lang="zh-CN" altLang="en-US" dirty="0"/>
              <a:t>、第二个变量的检查</a:t>
            </a:r>
            <a:r>
              <a:rPr lang="en-US" altLang="zh-CN" dirty="0"/>
              <a:t>:  </a:t>
            </a:r>
            <a:r>
              <a:rPr lang="zh-CN" altLang="en-US" dirty="0"/>
              <a:t>内循环，</a:t>
            </a:r>
            <a:endParaRPr lang="en-US" altLang="zh-CN" dirty="0"/>
          </a:p>
          <a:p>
            <a:pPr lvl="1"/>
            <a:r>
              <a:rPr lang="zh-CN" altLang="en-US" dirty="0"/>
              <a:t>选择的标准是希望能使目标函数有足够大的变化</a:t>
            </a:r>
            <a:endParaRPr lang="en-US" altLang="zh-CN" dirty="0"/>
          </a:p>
          <a:p>
            <a:pPr lvl="1"/>
            <a:r>
              <a:rPr lang="zh-CN" altLang="en-US" dirty="0"/>
              <a:t>即对应            最大 ，即</a:t>
            </a:r>
            <a:r>
              <a:rPr lang="en-US" altLang="zh-CN" dirty="0"/>
              <a:t>E1</a:t>
            </a:r>
            <a:r>
              <a:rPr lang="zh-CN" altLang="en-US" dirty="0"/>
              <a:t>，</a:t>
            </a:r>
            <a:r>
              <a:rPr lang="en-US" altLang="zh-CN" dirty="0"/>
              <a:t>E2 </a:t>
            </a:r>
            <a:r>
              <a:rPr lang="zh-CN" altLang="en-US" dirty="0"/>
              <a:t>的符号相反，差异最大</a:t>
            </a:r>
            <a:endParaRPr lang="en-US" altLang="zh-CN" dirty="0"/>
          </a:p>
          <a:p>
            <a:pPr lvl="1"/>
            <a:r>
              <a:rPr lang="zh-CN" altLang="en-US" dirty="0"/>
              <a:t>如果内循环通过上述方法找到的点不能使目标函数有足够的下降</a:t>
            </a:r>
            <a:endParaRPr lang="en-US" altLang="zh-CN" dirty="0"/>
          </a:p>
          <a:p>
            <a:pPr lvl="1"/>
            <a:r>
              <a:rPr lang="zh-CN" altLang="en-US" dirty="0"/>
              <a:t>则：遍历间隔边界上的样本点，测试目标函数下降</a:t>
            </a:r>
            <a:endParaRPr lang="en-US" altLang="zh-CN" dirty="0"/>
          </a:p>
          <a:p>
            <a:pPr lvl="1"/>
            <a:r>
              <a:rPr lang="zh-CN" altLang="en-US" dirty="0"/>
              <a:t>如果下降不大，则遍历所有样本点</a:t>
            </a:r>
            <a:endParaRPr lang="en-US" altLang="zh-CN" dirty="0"/>
          </a:p>
          <a:p>
            <a:pPr lvl="1"/>
            <a:r>
              <a:rPr lang="zh-CN" altLang="en-US" dirty="0"/>
              <a:t>如果依然下降不大，则丢弃外循环点，重新选择</a:t>
            </a:r>
            <a:endParaRPr lang="en-US" altLang="zh-CN" dirty="0"/>
          </a:p>
          <a:p>
            <a:endParaRPr lang="zh-CN" altLang="en-US" dirty="0"/>
          </a:p>
        </p:txBody>
      </p:sp>
      <p:pic>
        <p:nvPicPr>
          <p:cNvPr id="2355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3805" y="3368146"/>
            <a:ext cx="7905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变量的选择方法</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5128" y="2328846"/>
            <a:ext cx="8424936" cy="5472608"/>
          </a:xfrm>
        </p:spPr>
        <p:txBody>
          <a:bodyPr>
            <a:normAutofit/>
          </a:bodyPr>
          <a:lstStyle/>
          <a:p>
            <a:r>
              <a:rPr lang="en-US" altLang="zh-CN" dirty="0"/>
              <a:t>3</a:t>
            </a:r>
            <a:r>
              <a:rPr lang="zh-CN" altLang="en-US" dirty="0"/>
              <a:t>、每次完成两个变量的优化后，重新计算</a:t>
            </a:r>
            <a:r>
              <a:rPr lang="en-US" altLang="zh-CN" dirty="0"/>
              <a:t>b</a:t>
            </a:r>
            <a:r>
              <a:rPr lang="zh-CN" altLang="en-US" dirty="0"/>
              <a:t>，</a:t>
            </a:r>
            <a:r>
              <a:rPr lang="en-US" altLang="zh-CN" dirty="0" err="1"/>
              <a:t>Ei</a:t>
            </a:r>
            <a:endParaRPr lang="en-US" altLang="zh-CN" dirty="0"/>
          </a:p>
          <a:p>
            <a:r>
              <a:rPr lang="zh-CN" altLang="en-US" dirty="0"/>
              <a:t>由</a:t>
            </a:r>
            <a:r>
              <a:rPr lang="en-US" altLang="zh-CN" dirty="0"/>
              <a:t>KKT</a:t>
            </a:r>
            <a:r>
              <a:rPr lang="zh-CN" altLang="en-US" dirty="0"/>
              <a:t>条件：</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2365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16470" y="2760894"/>
            <a:ext cx="2736304" cy="917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5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797" y="3767657"/>
            <a:ext cx="5679207" cy="79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281" y="5974262"/>
            <a:ext cx="5777355" cy="74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5513" y="4794957"/>
            <a:ext cx="6762165" cy="86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计算阈值</a:t>
            </a:r>
            <a:r>
              <a:rPr lang="en-US" altLang="zh-CN" dirty="0"/>
              <a:t>b</a:t>
            </a:r>
            <a:r>
              <a:rPr lang="zh-CN" altLang="en-US" dirty="0"/>
              <a:t>和</a:t>
            </a:r>
            <a:r>
              <a:rPr lang="en-US" altLang="zh-CN" dirty="0" err="1"/>
              <a:t>Ei</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106107"/>
            <a:ext cx="8424936" cy="5472608"/>
          </a:xfrm>
        </p:spPr>
        <p:txBody>
          <a:bodyPr>
            <a:normAutofit/>
          </a:bodyPr>
          <a:lstStyle/>
          <a:p>
            <a:r>
              <a:rPr lang="en-US" altLang="zh-CN" dirty="0"/>
              <a:t>3</a:t>
            </a:r>
            <a:r>
              <a:rPr lang="zh-CN" altLang="en-US" dirty="0"/>
              <a:t>、每次完成两个变量的优化后，重新计算</a:t>
            </a:r>
            <a:r>
              <a:rPr lang="en-US" altLang="zh-CN" dirty="0"/>
              <a:t>b</a:t>
            </a:r>
            <a:r>
              <a:rPr lang="zh-CN" altLang="en-US" dirty="0"/>
              <a:t>，</a:t>
            </a:r>
            <a:r>
              <a:rPr lang="en-US" altLang="zh-CN" dirty="0" err="1"/>
              <a:t>Ei</a:t>
            </a:r>
            <a:endParaRPr lang="en-US" altLang="zh-CN" dirty="0"/>
          </a:p>
          <a:p>
            <a:r>
              <a:rPr lang="zh-CN" altLang="en-US" dirty="0"/>
              <a:t>由</a:t>
            </a:r>
            <a:r>
              <a:rPr lang="en-US" altLang="zh-CN" dirty="0"/>
              <a:t>KKT</a:t>
            </a:r>
            <a:r>
              <a:rPr lang="zh-CN" altLang="en-US" dirty="0"/>
              <a:t>条件：</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2365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4874" y="2538155"/>
            <a:ext cx="2736304" cy="917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5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685" y="3531743"/>
            <a:ext cx="5679207" cy="79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7625" y="4584360"/>
            <a:ext cx="556861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4187788" y="4326311"/>
            <a:ext cx="16561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 name="曲线连接符 6"/>
          <p:cNvCxnSpPr/>
          <p:nvPr/>
        </p:nvCxnSpPr>
        <p:spPr>
          <a:xfrm rot="16200000" flipH="1">
            <a:off x="3965742" y="4836389"/>
            <a:ext cx="1236180" cy="216025"/>
          </a:xfrm>
          <a:prstGeom prst="curvedConnector3">
            <a:avLst/>
          </a:prstGeom>
          <a:ln>
            <a:tailEnd type="arrow"/>
          </a:ln>
        </p:spPr>
        <p:style>
          <a:lnRef idx="2">
            <a:schemeClr val="accent3"/>
          </a:lnRef>
          <a:fillRef idx="0">
            <a:schemeClr val="accent3"/>
          </a:fillRef>
          <a:effectRef idx="1">
            <a:schemeClr val="accent3"/>
          </a:effectRef>
          <a:fontRef idx="minor">
            <a:schemeClr val="tx1"/>
          </a:fontRef>
        </p:style>
      </p:cxnSp>
      <p:pic>
        <p:nvPicPr>
          <p:cNvPr id="2365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7625" y="5527322"/>
            <a:ext cx="5766860" cy="68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5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7537" y="6375373"/>
            <a:ext cx="7250483" cy="43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计算阈值</a:t>
            </a:r>
            <a:r>
              <a:rPr lang="en-US" altLang="zh-CN" dirty="0"/>
              <a:t>b</a:t>
            </a:r>
            <a:r>
              <a:rPr lang="zh-CN" altLang="en-US" dirty="0"/>
              <a:t>和</a:t>
            </a:r>
            <a:r>
              <a:rPr lang="en-US" altLang="zh-CN" dirty="0" err="1"/>
              <a:t>Ei</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328846"/>
            <a:ext cx="8424936" cy="5472608"/>
          </a:xfrm>
        </p:spPr>
        <p:txBody>
          <a:bodyPr>
            <a:normAutofit/>
          </a:bodyPr>
          <a:lstStyle/>
          <a:p>
            <a:r>
              <a:rPr lang="zh-CN" altLang="en-US" dirty="0"/>
              <a:t>如果：</a:t>
            </a:r>
            <a:endParaRPr lang="zh-CN" altLang="en-US" dirty="0"/>
          </a:p>
        </p:txBody>
      </p:sp>
      <p:pic>
        <p:nvPicPr>
          <p:cNvPr id="23655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7594" y="2366991"/>
            <a:ext cx="1584177" cy="36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2474" y="2899398"/>
            <a:ext cx="7045914" cy="38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716" y="3723414"/>
            <a:ext cx="4531182" cy="62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6888" y="4561094"/>
            <a:ext cx="4276839"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计算阈值</a:t>
            </a:r>
            <a:r>
              <a:rPr lang="en-US" altLang="zh-CN" dirty="0"/>
              <a:t>b</a:t>
            </a:r>
            <a:r>
              <a:rPr lang="zh-CN" altLang="en-US" dirty="0"/>
              <a:t>和</a:t>
            </a:r>
            <a:r>
              <a:rPr lang="en-US" altLang="zh-CN" dirty="0" err="1"/>
              <a:t>E</a:t>
            </a:r>
            <a:r>
              <a:rPr lang="en-US" altLang="zh-CN" baseline="-25000" dirty="0" err="1"/>
              <a:t>i</a:t>
            </a: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777189" y="2193214"/>
            <a:ext cx="8424936" cy="4839816"/>
          </a:xfrm>
        </p:spPr>
        <p:txBody>
          <a:bodyPr>
            <a:normAutofit/>
          </a:bodyPr>
          <a:lstStyle/>
          <a:p>
            <a:r>
              <a:rPr lang="zh-CN" altLang="en-US" sz="2400" dirty="0"/>
              <a:t>输入：训练数据集</a:t>
            </a:r>
            <a:endParaRPr lang="en-US" altLang="zh-CN" sz="2400" dirty="0"/>
          </a:p>
          <a:p>
            <a:r>
              <a:rPr lang="en-US" altLang="zh-CN" sz="2400" dirty="0"/>
              <a:t>                                                                          </a:t>
            </a:r>
            <a:r>
              <a:rPr lang="zh-CN" altLang="en-US" sz="2400" dirty="0"/>
              <a:t>，精度</a:t>
            </a:r>
            <a:r>
              <a:rPr lang="el-GR" altLang="zh-CN" sz="2400" dirty="0"/>
              <a:t>ε</a:t>
            </a:r>
            <a:endParaRPr lang="en-US" altLang="zh-CN" sz="2400" dirty="0"/>
          </a:p>
          <a:p>
            <a:r>
              <a:rPr lang="zh-CN" altLang="en-US" sz="2400" dirty="0"/>
              <a:t>输出：近似解 </a:t>
            </a:r>
            <a:r>
              <a:rPr lang="el-GR" altLang="zh-CN" sz="2400" dirty="0"/>
              <a:t>α</a:t>
            </a:r>
            <a:endParaRPr lang="en-US" altLang="zh-CN" sz="2400" dirty="0"/>
          </a:p>
          <a:p>
            <a:endParaRPr lang="en-US" altLang="zh-CN" sz="2400" dirty="0"/>
          </a:p>
          <a:p>
            <a:endParaRPr lang="en-US" altLang="zh-CN" sz="2400" dirty="0"/>
          </a:p>
          <a:p>
            <a:endParaRPr lang="en-US" altLang="zh-CN" sz="2400" dirty="0"/>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1401" y="2218920"/>
            <a:ext cx="3816424" cy="32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875" y="2721376"/>
            <a:ext cx="3594154" cy="29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890" y="2732144"/>
            <a:ext cx="409259" cy="28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149" y="2732144"/>
            <a:ext cx="901670" cy="28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5222" y="3591082"/>
            <a:ext cx="3492121" cy="32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5221" y="3951711"/>
            <a:ext cx="6984242" cy="3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7916" y="4303062"/>
            <a:ext cx="4207936" cy="300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9875" y="4662694"/>
            <a:ext cx="4025449" cy="300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4018" y="5003970"/>
            <a:ext cx="1140201" cy="65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9"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2403" y="5710025"/>
            <a:ext cx="2788026" cy="33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98751" y="4740546"/>
            <a:ext cx="3153341" cy="990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1"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89613" y="5789788"/>
            <a:ext cx="2571618" cy="65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2"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6227" y="6117171"/>
            <a:ext cx="3120377" cy="25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3"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36457" y="6403981"/>
            <a:ext cx="1731892" cy="297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64887"/>
            <a:ext cx="10515600" cy="4351338"/>
          </a:xfrm>
        </p:spPr>
        <p:txBody>
          <a:bodyPr/>
          <a:lstStyle/>
          <a:p>
            <a:r>
              <a:rPr lang="en-US" altLang="zh-CN" dirty="0"/>
              <a:t>SVM light</a:t>
            </a:r>
            <a:r>
              <a:rPr lang="zh-CN" altLang="en-US" dirty="0"/>
              <a:t>：</a:t>
            </a:r>
            <a:r>
              <a:rPr lang="en-US" altLang="zh-CN" dirty="0" err="1"/>
              <a:t>Joachims</a:t>
            </a:r>
            <a:endParaRPr lang="en-US" altLang="zh-CN" dirty="0"/>
          </a:p>
          <a:p>
            <a:r>
              <a:rPr lang="en-US" altLang="zh-CN" dirty="0">
                <a:hlinkClick r:id="rId1"/>
              </a:rPr>
              <a:t>http://svmlight.joachims.org</a:t>
            </a:r>
            <a:endParaRPr lang="en-US" altLang="zh-CN" dirty="0"/>
          </a:p>
          <a:p>
            <a:r>
              <a:rPr lang="en-US" altLang="zh-CN" dirty="0" err="1"/>
              <a:t>LIBSVM:http</a:t>
            </a:r>
            <a:r>
              <a:rPr lang="en-US" altLang="zh-CN" dirty="0"/>
              <a:t>://www.csie.ntu.edu.tw/~cjlin/libsvm</a:t>
            </a:r>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en-US" altLang="zh-CN" dirty="0"/>
              <a:t>SMO</a:t>
            </a:r>
            <a:r>
              <a:rPr lang="zh-CN" altLang="en-US" dirty="0"/>
              <a:t>算法处理小规模数据集</a:t>
            </a:r>
            <a:endParaRPr lang="en-US" altLang="zh-CN" dirty="0"/>
          </a:p>
          <a:p>
            <a:pPr lvl="1"/>
            <a:r>
              <a:rPr lang="en-US" altLang="zh-CN" dirty="0"/>
              <a:t>SMO</a:t>
            </a:r>
            <a:r>
              <a:rPr lang="zh-CN" altLang="en-US" dirty="0"/>
              <a:t>算法中的辅助函数</a:t>
            </a:r>
            <a:endParaRPr lang="en-US" altLang="zh-CN" dirty="0"/>
          </a:p>
          <a:p>
            <a:pPr lvl="1"/>
            <a:r>
              <a:rPr lang="zh-CN" altLang="en-US" dirty="0"/>
              <a:t>简化版</a:t>
            </a:r>
            <a:r>
              <a:rPr lang="en-US" altLang="zh-CN" dirty="0"/>
              <a:t>SMO</a:t>
            </a:r>
            <a:r>
              <a:rPr lang="zh-CN" altLang="en-US" dirty="0"/>
              <a:t>算法</a:t>
            </a:r>
            <a:endParaRPr lang="en-US" altLang="zh-CN" dirty="0"/>
          </a:p>
          <a:p>
            <a:r>
              <a:rPr lang="zh-CN" altLang="en-US" dirty="0"/>
              <a:t>利用完整</a:t>
            </a:r>
            <a:r>
              <a:rPr lang="en-US" altLang="zh-CN" dirty="0"/>
              <a:t>Platt SMO</a:t>
            </a:r>
            <a:r>
              <a:rPr lang="zh-CN" altLang="en-US" dirty="0"/>
              <a:t>算法加速优化</a:t>
            </a:r>
            <a:endParaRPr lang="en-US" altLang="zh-CN" dirty="0"/>
          </a:p>
          <a:p>
            <a:pPr lvl="1"/>
            <a:r>
              <a:rPr lang="zh-CN" altLang="en-US" dirty="0"/>
              <a:t>完整版</a:t>
            </a:r>
            <a:r>
              <a:rPr lang="en-US" altLang="zh-CN" dirty="0"/>
              <a:t>Platt SMO</a:t>
            </a:r>
            <a:r>
              <a:rPr lang="zh-CN" altLang="en-US" dirty="0"/>
              <a:t>的支持函数</a:t>
            </a:r>
            <a:endParaRPr lang="en-US" altLang="zh-CN" dirty="0"/>
          </a:p>
          <a:p>
            <a:pPr lvl="1"/>
            <a:r>
              <a:rPr lang="zh-CN" altLang="en-US" dirty="0"/>
              <a:t>完整版</a:t>
            </a:r>
            <a:r>
              <a:rPr lang="en-US" altLang="zh-CN" dirty="0"/>
              <a:t>Platt SMO</a:t>
            </a:r>
            <a:r>
              <a:rPr lang="zh-CN" altLang="en-US" dirty="0"/>
              <a:t>算法中的优化例程</a:t>
            </a:r>
            <a:endParaRPr lang="en-US" altLang="zh-CN" dirty="0"/>
          </a:p>
          <a:p>
            <a:pPr lvl="1"/>
            <a:r>
              <a:rPr lang="zh-CN" altLang="en-US" dirty="0"/>
              <a:t>完整版</a:t>
            </a:r>
            <a:r>
              <a:rPr lang="en-US" altLang="zh-CN" dirty="0"/>
              <a:t>Platt SMO</a:t>
            </a:r>
            <a:r>
              <a:rPr lang="zh-CN" altLang="en-US" dirty="0"/>
              <a:t>的外循环代码</a:t>
            </a:r>
            <a:endParaRPr lang="en-US" altLang="zh-CN" dirty="0"/>
          </a:p>
          <a:p>
            <a:r>
              <a:rPr lang="zh-CN" altLang="en-US" dirty="0"/>
              <a:t>在复杂数据上应用核函数</a:t>
            </a:r>
            <a:endParaRPr lang="en-US" altLang="zh-CN" dirty="0"/>
          </a:p>
          <a:p>
            <a:pPr lvl="1"/>
            <a:r>
              <a:rPr lang="zh-CN" altLang="en-US" dirty="0"/>
              <a:t>核转换函数</a:t>
            </a:r>
            <a:endParaRPr lang="en-US" altLang="zh-CN" dirty="0"/>
          </a:p>
          <a:p>
            <a:pPr lvl="1"/>
            <a:r>
              <a:rPr lang="zh-CN" altLang="en-US" dirty="0"/>
              <a:t>在测试中使用核函数</a:t>
            </a:r>
            <a:endParaRPr lang="en-US" altLang="zh-CN" dirty="0"/>
          </a:p>
          <a:p>
            <a:pPr lvl="1"/>
            <a:endParaRPr lang="en-US" altLang="zh-CN" dirty="0"/>
          </a:p>
          <a:p>
            <a:pPr lvl="1"/>
            <a:endParaRPr lang="en-US" altLang="zh-CN" dirty="0"/>
          </a:p>
          <a:p>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算法编程实现</a:t>
            </a:r>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88333"/>
            <a:ext cx="10515600" cy="4351338"/>
          </a:xfrm>
        </p:spPr>
        <p:txBody>
          <a:bodyPr/>
          <a:lstStyle/>
          <a:p>
            <a:r>
              <a:rPr lang="en-US" altLang="zh-CN" dirty="0"/>
              <a:t>SMO</a:t>
            </a:r>
            <a:r>
              <a:rPr lang="zh-CN" altLang="en-US" dirty="0"/>
              <a:t>算法中的辅助函数</a:t>
            </a:r>
            <a:endParaRPr lang="zh-CN" altLang="en-US" dirty="0"/>
          </a:p>
        </p:txBody>
      </p:sp>
      <p:pic>
        <p:nvPicPr>
          <p:cNvPr id="2017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0786" y="3055604"/>
            <a:ext cx="9017214"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算法处理小规模数据集</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68259"/>
            <a:ext cx="10515600" cy="4351338"/>
          </a:xfrm>
        </p:spPr>
        <p:txBody>
          <a:bodyPr/>
          <a:lstStyle/>
          <a:p>
            <a:r>
              <a:rPr lang="en-US" altLang="zh-CN" dirty="0"/>
              <a:t>SMO</a:t>
            </a:r>
            <a:r>
              <a:rPr lang="zh-CN" altLang="en-US" dirty="0"/>
              <a:t>算法中的辅助函数</a:t>
            </a:r>
            <a:endParaRPr lang="zh-CN" altLang="en-US" dirty="0"/>
          </a:p>
        </p:txBody>
      </p:sp>
      <p:pic>
        <p:nvPicPr>
          <p:cNvPr id="2027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1584" y="2963863"/>
            <a:ext cx="5040560" cy="1459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4754094"/>
            <a:ext cx="305634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026" y="5402166"/>
            <a:ext cx="1525791"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算法处理小规模数据集</a:t>
            </a:r>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简化版</a:t>
            </a:r>
            <a:r>
              <a:rPr lang="en-US" altLang="zh-CN" dirty="0"/>
              <a:t>SMO</a:t>
            </a:r>
            <a:r>
              <a:rPr lang="zh-CN" altLang="en-US" dirty="0"/>
              <a:t>算法</a:t>
            </a:r>
            <a:endParaRPr lang="zh-CN" altLang="en-US" dirty="0"/>
          </a:p>
        </p:txBody>
      </p:sp>
      <p:pic>
        <p:nvPicPr>
          <p:cNvPr id="2037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91075" y="2715132"/>
            <a:ext cx="8009850" cy="71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89" y="3418436"/>
            <a:ext cx="7335902" cy="3353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910244" y="4907017"/>
            <a:ext cx="4413008" cy="745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算法处理小规模数据集</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4520" y="2286000"/>
            <a:ext cx="10515600" cy="4351338"/>
          </a:xfrm>
        </p:spPr>
        <p:txBody>
          <a:bodyPr/>
          <a:lstStyle/>
          <a:p>
            <a:r>
              <a:rPr lang="zh-CN" altLang="en-US" dirty="0"/>
              <a:t>函数间隔</a:t>
            </a:r>
            <a:endParaRPr lang="en-US" altLang="zh-CN" dirty="0"/>
          </a:p>
          <a:p>
            <a:pPr lvl="1"/>
            <a:r>
              <a:rPr lang="zh-CN" altLang="en-US" dirty="0"/>
              <a:t>样本点的函数间隔</a:t>
            </a:r>
            <a:endParaRPr lang="en-US" altLang="zh-CN" dirty="0"/>
          </a:p>
          <a:p>
            <a:pPr lvl="1"/>
            <a:endParaRPr lang="en-US" altLang="zh-CN" dirty="0"/>
          </a:p>
          <a:p>
            <a:pPr lvl="1"/>
            <a:endParaRPr lang="en-US" altLang="zh-CN" dirty="0"/>
          </a:p>
          <a:p>
            <a:pPr lvl="1"/>
            <a:r>
              <a:rPr lang="zh-CN" altLang="en-US" dirty="0"/>
              <a:t>训练数据集的函数间隔</a:t>
            </a:r>
            <a:endParaRPr lang="en-US" altLang="zh-CN" dirty="0"/>
          </a:p>
          <a:p>
            <a:pPr lvl="1"/>
            <a:endParaRPr lang="en-US" altLang="zh-CN" dirty="0"/>
          </a:p>
          <a:p>
            <a:pPr lvl="1"/>
            <a:endParaRPr lang="en-US" altLang="zh-CN" dirty="0"/>
          </a:p>
          <a:p>
            <a:pPr lvl="1"/>
            <a:r>
              <a:rPr lang="zh-CN" altLang="en-US" dirty="0"/>
              <a:t>表示分类预测的正确性</a:t>
            </a:r>
            <a:endParaRPr lang="en-US" altLang="zh-CN" dirty="0"/>
          </a:p>
          <a:p>
            <a:pPr marL="393065" lvl="1" indent="0">
              <a:buNone/>
            </a:pPr>
            <a:r>
              <a:rPr lang="en-US" altLang="zh-CN" dirty="0"/>
              <a:t>   </a:t>
            </a:r>
            <a:r>
              <a:rPr lang="zh-CN" altLang="en-US" dirty="0"/>
              <a:t>和确信度</a:t>
            </a:r>
            <a:endParaRPr lang="en-US" altLang="zh-CN" dirty="0"/>
          </a:p>
          <a:p>
            <a:pPr lvl="1"/>
            <a:r>
              <a:rPr lang="en-US" altLang="zh-CN" dirty="0"/>
              <a:t> </a:t>
            </a:r>
            <a:r>
              <a:rPr lang="zh-CN" altLang="en-US" dirty="0"/>
              <a:t>当成比例改变</a:t>
            </a:r>
            <a:r>
              <a:rPr lang="en-US" altLang="zh-CN" dirty="0"/>
              <a:t>w</a:t>
            </a:r>
            <a:r>
              <a:rPr lang="zh-CN" altLang="en-US" dirty="0"/>
              <a:t>和</a:t>
            </a:r>
            <a:r>
              <a:rPr lang="en-US" altLang="zh-CN" dirty="0"/>
              <a:t>b</a:t>
            </a:r>
            <a:endParaRPr lang="en-US" altLang="zh-CN" dirty="0"/>
          </a:p>
          <a:p>
            <a:pPr lvl="1"/>
            <a:endParaRPr lang="en-US" altLang="zh-CN" dirty="0"/>
          </a:p>
        </p:txBody>
      </p:sp>
      <p:pic>
        <p:nvPicPr>
          <p:cNvPr id="1832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5823" y="3174876"/>
            <a:ext cx="2489046" cy="482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2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736" y="4455807"/>
            <a:ext cx="1537411" cy="525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a:off x="6095206" y="6273801"/>
            <a:ext cx="44196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5400000" flipH="1" flipV="1">
            <a:off x="4190206" y="4368801"/>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6628606" y="4902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162006" y="4826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162006" y="5283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076406" y="5359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543006" y="5207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466806" y="5740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390606" y="42926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924006" y="6045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781006" y="5588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305006" y="3530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295606" y="3911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686006" y="2921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762206" y="3987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686006" y="4673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076406" y="3606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219406" y="4445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295606" y="33782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24206" y="4749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752806" y="42164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rot="16200000" flipH="1">
            <a:off x="6552405" y="3454401"/>
            <a:ext cx="3124200" cy="23622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9448006" y="4064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19" idx="3"/>
          </p:cNvCxnSpPr>
          <p:nvPr/>
        </p:nvCxnSpPr>
        <p:spPr>
          <a:xfrm rot="5400000">
            <a:off x="7689829" y="2839222"/>
            <a:ext cx="860517" cy="1154159"/>
          </a:xfrm>
          <a:prstGeom prst="line">
            <a:avLst/>
          </a:prstGeom>
          <a:ln>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686006" y="2627869"/>
            <a:ext cx="284052" cy="369332"/>
          </a:xfrm>
          <a:prstGeom prst="rect">
            <a:avLst/>
          </a:prstGeom>
          <a:noFill/>
        </p:spPr>
        <p:txBody>
          <a:bodyPr wrap="none" rtlCol="0">
            <a:spAutoFit/>
          </a:bodyPr>
          <a:lstStyle/>
          <a:p>
            <a:r>
              <a:rPr lang="en-AU" altLang="zh-CN" dirty="0"/>
              <a:t>x</a:t>
            </a:r>
            <a:endParaRPr lang="zh-CN" altLang="en-US" dirty="0"/>
          </a:p>
        </p:txBody>
      </p:sp>
      <p:sp>
        <p:nvSpPr>
          <p:cNvPr id="31" name="TextBox 30"/>
          <p:cNvSpPr txBox="1"/>
          <p:nvPr/>
        </p:nvSpPr>
        <p:spPr>
          <a:xfrm>
            <a:off x="7238206" y="3759201"/>
            <a:ext cx="325730" cy="369332"/>
          </a:xfrm>
          <a:prstGeom prst="rect">
            <a:avLst/>
          </a:prstGeom>
          <a:noFill/>
        </p:spPr>
        <p:txBody>
          <a:bodyPr wrap="none" rtlCol="0">
            <a:spAutoFit/>
          </a:bodyPr>
          <a:lstStyle/>
          <a:p>
            <a:r>
              <a:rPr lang="en-AU" altLang="zh-CN" dirty="0"/>
              <a:t>x</a:t>
            </a:r>
            <a:r>
              <a:rPr lang="en-AU" altLang="zh-CN" dirty="0">
                <a:latin typeface="Times New Roman" panose="02020603050405020304"/>
                <a:cs typeface="Times New Roman" panose="02020603050405020304"/>
              </a:rPr>
              <a:t>'</a:t>
            </a:r>
            <a:endParaRPr lang="zh-CN" altLang="en-US" dirty="0"/>
          </a:p>
        </p:txBody>
      </p:sp>
      <p:cxnSp>
        <p:nvCxnSpPr>
          <p:cNvPr id="32" name="直接箭头连接符 31"/>
          <p:cNvCxnSpPr/>
          <p:nvPr/>
        </p:nvCxnSpPr>
        <p:spPr>
          <a:xfrm flipV="1">
            <a:off x="6095206" y="4749801"/>
            <a:ext cx="2133600" cy="152400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3" name="对象 32"/>
          <p:cNvGraphicFramePr>
            <a:graphicFrameLocks noChangeAspect="1"/>
          </p:cNvGraphicFramePr>
          <p:nvPr/>
        </p:nvGraphicFramePr>
        <p:xfrm>
          <a:off x="6978650" y="5588001"/>
          <a:ext cx="342900" cy="419100"/>
        </p:xfrm>
        <a:graphic>
          <a:graphicData uri="http://schemas.openxmlformats.org/presentationml/2006/ole">
            <mc:AlternateContent xmlns:mc="http://schemas.openxmlformats.org/markup-compatibility/2006">
              <mc:Choice xmlns:v="urn:schemas-microsoft-com:vml" Requires="v">
                <p:oleObj spid="_x0000_s2056" name="Equation" r:id="rId3" imgW="342900" imgH="419100" progId="Equation.KSEE3">
                  <p:embed/>
                </p:oleObj>
              </mc:Choice>
              <mc:Fallback>
                <p:oleObj name="Equation" r:id="rId3" imgW="342900" imgH="419100" progId="Equation.KSEE3">
                  <p:embed/>
                  <p:pic>
                    <p:nvPicPr>
                      <p:cNvPr id="0" name="对象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8650" y="5588001"/>
                        <a:ext cx="3429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函数间隔和几何间隔</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简化版</a:t>
            </a:r>
            <a:r>
              <a:rPr lang="en-US" altLang="zh-CN" dirty="0"/>
              <a:t>SMO</a:t>
            </a:r>
            <a:r>
              <a:rPr lang="zh-CN" altLang="en-US" dirty="0"/>
              <a:t>算法</a:t>
            </a:r>
            <a:endParaRPr lang="zh-CN" altLang="en-US" dirty="0"/>
          </a:p>
        </p:txBody>
      </p:sp>
      <mc:AlternateContent xmlns:mc="http://schemas.openxmlformats.org/markup-compatibility/2006">
        <mc:Choice xmlns:a14="http://schemas.microsoft.com/office/drawing/2010/main" Requires="a14">
          <p:sp>
            <p:nvSpPr>
              <p:cNvPr id="5" name="TextBox 4"/>
              <p:cNvSpPr txBox="1"/>
              <p:nvPr/>
            </p:nvSpPr>
            <p:spPr>
              <a:xfrm>
                <a:off x="2135560" y="3083283"/>
                <a:ext cx="7848872" cy="25117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400" i="1">
                              <a:latin typeface="Cambria Math" panose="02040503050406030204" pitchFamily="18" charset="0"/>
                            </a:rPr>
                          </m:ctrlPr>
                        </m:dPr>
                        <m:e>
                          <m:d>
                            <m:dPr>
                              <m:begChr m:val="["/>
                              <m:endChr m:val="]"/>
                              <m:ctrlPr>
                                <a:rPr lang="en-US" altLang="zh-CN" sz="2400" i="1">
                                  <a:latin typeface="Cambria Math" panose="02040503050406030204" pitchFamily="18" charset="0"/>
                                </a:rPr>
                              </m:ctrlPr>
                            </m:dPr>
                            <m:e>
                              <m:eqArr>
                                <m:eqArrPr>
                                  <m:ctrlPr>
                                    <a:rPr lang="zh-CN" altLang="en-US" sz="2400" i="1">
                                      <a:latin typeface="Cambria Math" panose="02040503050406030204" pitchFamily="18" charset="0"/>
                                    </a:rPr>
                                  </m:ctrlPr>
                                </m:eqArrPr>
                                <m:e>
                                  <m:r>
                                    <a:rPr lang="zh-CN" altLang="en-US" sz="2400" i="1">
                                      <a:latin typeface="Cambria Math"/>
                                    </a:rPr>
                                    <m:t>𝛼</m:t>
                                  </m:r>
                                  <m:r>
                                    <a:rPr lang="en-US" altLang="zh-CN" sz="2400" i="1">
                                      <a:latin typeface="Cambria Math"/>
                                    </a:rPr>
                                    <m:t>1 </m:t>
                                  </m:r>
                                </m:e>
                                <m:e>
                                  <m:r>
                                    <a:rPr lang="zh-CN" altLang="en-US" sz="2400" i="1">
                                      <a:latin typeface="Cambria Math"/>
                                    </a:rPr>
                                    <m:t>𝛼</m:t>
                                  </m:r>
                                  <m:r>
                                    <a:rPr lang="en-US" altLang="zh-CN" sz="2400" i="1">
                                      <a:latin typeface="Cambria Math"/>
                                    </a:rPr>
                                    <m:t>2</m:t>
                                  </m:r>
                                </m:e>
                              </m:eqArr>
                            </m:e>
                          </m:d>
                          <m:r>
                            <a:rPr lang="en-US" altLang="zh-CN" sz="2400" i="1">
                              <a:latin typeface="Cambria Math"/>
                            </a:rPr>
                            <m:t>.</m:t>
                          </m:r>
                          <m:d>
                            <m:dPr>
                              <m:begChr m:val="["/>
                              <m:endChr m:val="]"/>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r>
                                    <a:rPr lang="en-US" altLang="zh-CN" sz="2400" i="1">
                                      <a:latin typeface="Cambria Math"/>
                                    </a:rPr>
                                    <m:t>𝑦</m:t>
                                  </m:r>
                                  <m:r>
                                    <a:rPr lang="en-US" altLang="zh-CN" sz="2400" i="1">
                                      <a:latin typeface="Cambria Math"/>
                                    </a:rPr>
                                    <m:t>1</m:t>
                                  </m:r>
                                </m:e>
                                <m:e>
                                  <m:r>
                                    <a:rPr lang="en-US" altLang="zh-CN" sz="2400" i="1">
                                      <a:latin typeface="Cambria Math"/>
                                    </a:rPr>
                                    <m:t>𝑦</m:t>
                                  </m:r>
                                  <m:r>
                                    <a:rPr lang="en-US" altLang="zh-CN" sz="2400" i="1">
                                      <a:latin typeface="Cambria Math"/>
                                    </a:rPr>
                                    <m:t>2</m:t>
                                  </m:r>
                                </m:e>
                              </m:eqArr>
                            </m:e>
                          </m:d>
                        </m:e>
                      </m:d>
                      <m:r>
                        <a:rPr lang="en-US" altLang="zh-CN" sz="2400" i="1" baseline="30000">
                          <a:latin typeface="Cambria Math"/>
                        </a:rPr>
                        <m:t>𝑇</m:t>
                      </m:r>
                      <m:r>
                        <a:rPr lang="en-US" altLang="zh-CN" sz="2400" i="1">
                          <a:latin typeface="Cambria Math"/>
                        </a:rPr>
                        <m:t>∗</m:t>
                      </m:r>
                      <m:d>
                        <m:dPr>
                          <m:ctrlPr>
                            <a:rPr lang="en-US" altLang="zh-CN" sz="2400" i="1">
                              <a:latin typeface="Cambria Math" panose="02040503050406030204" pitchFamily="18" charset="0"/>
                            </a:rPr>
                          </m:ctrlPr>
                        </m:dPr>
                        <m:e>
                          <m:d>
                            <m:dPr>
                              <m:begChr m:val="["/>
                              <m:endChr m:val="]"/>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r>
                                    <a:rPr lang="en-US" altLang="zh-CN" sz="2400" i="1">
                                      <a:latin typeface="Cambria Math"/>
                                    </a:rPr>
                                    <m:t>𝑥</m:t>
                                  </m:r>
                                  <m:r>
                                    <a:rPr lang="en-US" altLang="zh-CN" sz="2400" i="1">
                                      <a:latin typeface="Cambria Math"/>
                                    </a:rPr>
                                    <m:t>11  </m:t>
                                  </m:r>
                                  <m:r>
                                    <a:rPr lang="en-US" altLang="zh-CN" sz="2400" i="1">
                                      <a:latin typeface="Cambria Math"/>
                                    </a:rPr>
                                    <m:t>𝑥</m:t>
                                  </m:r>
                                  <m:r>
                                    <a:rPr lang="en-US" altLang="zh-CN" sz="2400" i="1">
                                      <a:latin typeface="Cambria Math"/>
                                    </a:rPr>
                                    <m:t>12</m:t>
                                  </m:r>
                                </m:e>
                                <m:e>
                                  <m:r>
                                    <a:rPr lang="en-US" altLang="zh-CN" sz="2400" i="1">
                                      <a:latin typeface="Cambria Math"/>
                                    </a:rPr>
                                    <m:t>𝑥</m:t>
                                  </m:r>
                                  <m:r>
                                    <a:rPr lang="en-US" altLang="zh-CN" sz="2400" i="1">
                                      <a:latin typeface="Cambria Math"/>
                                    </a:rPr>
                                    <m:t>21  </m:t>
                                  </m:r>
                                  <m:r>
                                    <a:rPr lang="en-US" altLang="zh-CN" sz="2400" i="1">
                                      <a:latin typeface="Cambria Math"/>
                                    </a:rPr>
                                    <m:t>𝑥</m:t>
                                  </m:r>
                                  <m:r>
                                    <a:rPr lang="en-US" altLang="zh-CN" sz="2400" i="1">
                                      <a:latin typeface="Cambria Math"/>
                                    </a:rPr>
                                    <m:t>22</m:t>
                                  </m:r>
                                </m:e>
                              </m:eqArr>
                            </m:e>
                          </m:d>
                          <m:r>
                            <a:rPr lang="en-US" altLang="zh-CN" sz="2400" i="1">
                              <a:latin typeface="Cambria Math"/>
                            </a:rPr>
                            <m:t>∗</m:t>
                          </m:r>
                          <m:d>
                            <m:dPr>
                              <m:begChr m:val="["/>
                              <m:endChr m:val="]"/>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r>
                                    <a:rPr lang="en-US" altLang="zh-CN" sz="2400" i="1">
                                      <a:latin typeface="Cambria Math"/>
                                    </a:rPr>
                                    <m:t>𝑥</m:t>
                                  </m:r>
                                  <m:r>
                                    <a:rPr lang="en-US" altLang="zh-CN" sz="2400" i="1">
                                      <a:latin typeface="Cambria Math"/>
                                    </a:rPr>
                                    <m:t>11</m:t>
                                  </m:r>
                                </m:e>
                                <m:e>
                                  <m:r>
                                    <a:rPr lang="en-US" altLang="zh-CN" sz="2400" i="1">
                                      <a:latin typeface="Cambria Math"/>
                                    </a:rPr>
                                    <m:t>𝑥</m:t>
                                  </m:r>
                                  <m:r>
                                    <a:rPr lang="en-US" altLang="zh-CN" sz="2400" i="1">
                                      <a:latin typeface="Cambria Math"/>
                                    </a:rPr>
                                    <m:t>12</m:t>
                                  </m:r>
                                </m:e>
                              </m:eqArr>
                            </m:e>
                          </m:d>
                        </m:e>
                      </m:d>
                    </m:oMath>
                  </m:oMathPara>
                </a14:m>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panose="02040503050406030204" pitchFamily="18" charset="0"/>
                            </a:rPr>
                          </m:ctrlPr>
                        </m:dPr>
                        <m:e>
                          <m:r>
                            <a:rPr lang="zh-CN" altLang="en-US" sz="2400" i="1">
                              <a:latin typeface="Cambria Math"/>
                            </a:rPr>
                            <m:t>𝛼</m:t>
                          </m:r>
                          <m:r>
                            <a:rPr lang="en-US" altLang="zh-CN" sz="2400" i="1">
                              <a:latin typeface="Cambria Math"/>
                            </a:rPr>
                            <m:t>1</m:t>
                          </m:r>
                          <m:r>
                            <a:rPr lang="en-US" altLang="zh-CN" sz="2400" i="1">
                              <a:latin typeface="Cambria Math"/>
                            </a:rPr>
                            <m:t>𝑦</m:t>
                          </m:r>
                          <m:r>
                            <a:rPr lang="en-US" altLang="zh-CN" sz="2400" i="1">
                              <a:latin typeface="Cambria Math"/>
                            </a:rPr>
                            <m:t>1  </m:t>
                          </m:r>
                          <m:r>
                            <a:rPr lang="zh-CN" altLang="en-US" sz="2400" i="1">
                              <a:latin typeface="Cambria Math"/>
                            </a:rPr>
                            <m:t>𝛼</m:t>
                          </m:r>
                          <m:r>
                            <a:rPr lang="en-US" altLang="zh-CN" sz="2400" i="1">
                              <a:latin typeface="Cambria Math"/>
                            </a:rPr>
                            <m:t>2</m:t>
                          </m:r>
                          <m:r>
                            <a:rPr lang="en-US" altLang="zh-CN" sz="2400" i="1">
                              <a:latin typeface="Cambria Math"/>
                            </a:rPr>
                            <m:t>𝑦</m:t>
                          </m:r>
                          <m:r>
                            <a:rPr lang="en-US" altLang="zh-CN" sz="2400" i="1">
                              <a:latin typeface="Cambria Math"/>
                            </a:rPr>
                            <m:t>2</m:t>
                          </m:r>
                        </m:e>
                      </m:d>
                      <m:r>
                        <a:rPr lang="en-US" altLang="zh-CN" sz="2400" i="1">
                          <a:latin typeface="Cambria Math"/>
                        </a:rPr>
                        <m:t>∗</m:t>
                      </m:r>
                      <m:d>
                        <m:dPr>
                          <m:begChr m:val="["/>
                          <m:endChr m:val="]"/>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r>
                                <a:rPr lang="en-US" altLang="zh-CN" sz="2400" i="1">
                                  <a:latin typeface="Cambria Math"/>
                                </a:rPr>
                                <m:t>𝑥</m:t>
                              </m:r>
                              <m:r>
                                <a:rPr lang="en-US" altLang="zh-CN" sz="2400" i="1">
                                  <a:latin typeface="Cambria Math"/>
                                </a:rPr>
                                <m:t>11</m:t>
                              </m:r>
                              <m:r>
                                <a:rPr lang="en-US" altLang="zh-CN" sz="2400" i="1">
                                  <a:latin typeface="Cambria Math"/>
                                </a:rPr>
                                <m:t>𝑥</m:t>
                              </m:r>
                              <m:r>
                                <a:rPr lang="en-US" altLang="zh-CN" sz="2400" i="1">
                                  <a:latin typeface="Cambria Math"/>
                                </a:rPr>
                                <m:t>11+</m:t>
                              </m:r>
                              <m:r>
                                <a:rPr lang="en-US" altLang="zh-CN" sz="2400" i="1">
                                  <a:latin typeface="Cambria Math"/>
                                </a:rPr>
                                <m:t>𝑥</m:t>
                              </m:r>
                              <m:r>
                                <a:rPr lang="en-US" altLang="zh-CN" sz="2400" i="1">
                                  <a:latin typeface="Cambria Math"/>
                                </a:rPr>
                                <m:t>12</m:t>
                              </m:r>
                              <m:r>
                                <a:rPr lang="en-US" altLang="zh-CN" sz="2400" i="1">
                                  <a:latin typeface="Cambria Math"/>
                                </a:rPr>
                                <m:t>𝑥</m:t>
                              </m:r>
                              <m:r>
                                <a:rPr lang="en-US" altLang="zh-CN" sz="2400" i="1">
                                  <a:latin typeface="Cambria Math"/>
                                </a:rPr>
                                <m:t>12</m:t>
                              </m:r>
                            </m:e>
                            <m:e>
                              <m:r>
                                <a:rPr lang="en-US" altLang="zh-CN" sz="2400" i="1">
                                  <a:latin typeface="Cambria Math"/>
                                </a:rPr>
                                <m:t>𝑥</m:t>
                              </m:r>
                              <m:r>
                                <a:rPr lang="en-US" altLang="zh-CN" sz="2400" i="1">
                                  <a:latin typeface="Cambria Math"/>
                                </a:rPr>
                                <m:t>21</m:t>
                              </m:r>
                              <m:r>
                                <a:rPr lang="en-US" altLang="zh-CN" sz="2400" i="1">
                                  <a:latin typeface="Cambria Math"/>
                                </a:rPr>
                                <m:t>𝑥</m:t>
                              </m:r>
                              <m:r>
                                <a:rPr lang="en-US" altLang="zh-CN" sz="2400" i="1">
                                  <a:latin typeface="Cambria Math"/>
                                </a:rPr>
                                <m:t>11+</m:t>
                              </m:r>
                              <m:r>
                                <a:rPr lang="en-US" altLang="zh-CN" sz="2400" i="1">
                                  <a:latin typeface="Cambria Math"/>
                                </a:rPr>
                                <m:t>𝑥</m:t>
                              </m:r>
                              <m:r>
                                <a:rPr lang="en-US" altLang="zh-CN" sz="2400" i="1">
                                  <a:latin typeface="Cambria Math"/>
                                </a:rPr>
                                <m:t>22</m:t>
                              </m:r>
                              <m:r>
                                <a:rPr lang="en-US" altLang="zh-CN" sz="2400" i="1">
                                  <a:latin typeface="Cambria Math"/>
                                </a:rPr>
                                <m:t>𝑥</m:t>
                              </m:r>
                              <m:r>
                                <a:rPr lang="en-US" altLang="zh-CN" sz="2400" i="1">
                                  <a:latin typeface="Cambria Math"/>
                                </a:rPr>
                                <m:t>12</m:t>
                              </m:r>
                            </m:e>
                          </m:eqArr>
                        </m:e>
                      </m:d>
                    </m:oMath>
                  </m:oMathPara>
                </a14:m>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panose="02040503050406030204" pitchFamily="18" charset="0"/>
                            </a:rPr>
                          </m:ctrlPr>
                        </m:dPr>
                        <m:e>
                          <m:r>
                            <a:rPr lang="zh-CN" altLang="en-US" sz="2400" i="1">
                              <a:latin typeface="Cambria Math"/>
                            </a:rPr>
                            <m:t>𝛼</m:t>
                          </m:r>
                          <m:r>
                            <a:rPr lang="en-US" altLang="zh-CN" sz="2400" i="1">
                              <a:latin typeface="Cambria Math"/>
                            </a:rPr>
                            <m:t>1</m:t>
                          </m:r>
                          <m:r>
                            <a:rPr lang="en-US" altLang="zh-CN" sz="2400" i="1">
                              <a:latin typeface="Cambria Math"/>
                            </a:rPr>
                            <m:t>𝑦</m:t>
                          </m:r>
                          <m:r>
                            <a:rPr lang="en-US" altLang="zh-CN" sz="2400" i="1">
                              <a:latin typeface="Cambria Math"/>
                            </a:rPr>
                            <m:t>1</m:t>
                          </m:r>
                          <m:d>
                            <m:dPr>
                              <m:ctrlPr>
                                <a:rPr lang="en-US" altLang="zh-CN" sz="2400" i="1">
                                  <a:latin typeface="Cambria Math" panose="02040503050406030204" pitchFamily="18" charset="0"/>
                                </a:rPr>
                              </m:ctrlPr>
                            </m:dPr>
                            <m:e>
                              <m:r>
                                <a:rPr lang="en-US" altLang="zh-CN" sz="2400" i="1">
                                  <a:latin typeface="Cambria Math"/>
                                </a:rPr>
                                <m:t>𝑥</m:t>
                              </m:r>
                              <m:r>
                                <a:rPr lang="en-US" altLang="zh-CN" sz="2400" i="1">
                                  <a:latin typeface="Cambria Math"/>
                                </a:rPr>
                                <m:t>11</m:t>
                              </m:r>
                              <m:r>
                                <a:rPr lang="en-US" altLang="zh-CN" sz="2400" i="1">
                                  <a:latin typeface="Cambria Math"/>
                                </a:rPr>
                                <m:t>𝑥</m:t>
                              </m:r>
                              <m:r>
                                <a:rPr lang="en-US" altLang="zh-CN" sz="2400" i="1">
                                  <a:latin typeface="Cambria Math"/>
                                </a:rPr>
                                <m:t>11+</m:t>
                              </m:r>
                              <m:r>
                                <a:rPr lang="en-US" altLang="zh-CN" sz="2400" i="1">
                                  <a:latin typeface="Cambria Math"/>
                                </a:rPr>
                                <m:t>𝑥</m:t>
                              </m:r>
                              <m:r>
                                <a:rPr lang="en-US" altLang="zh-CN" sz="2400" i="1">
                                  <a:latin typeface="Cambria Math"/>
                                </a:rPr>
                                <m:t>12</m:t>
                              </m:r>
                              <m:r>
                                <a:rPr lang="en-US" altLang="zh-CN" sz="2400" i="1">
                                  <a:latin typeface="Cambria Math"/>
                                </a:rPr>
                                <m:t>𝑥</m:t>
                              </m:r>
                              <m:r>
                                <a:rPr lang="en-US" altLang="zh-CN" sz="2400" i="1">
                                  <a:latin typeface="Cambria Math"/>
                                </a:rPr>
                                <m:t>12</m:t>
                              </m:r>
                            </m:e>
                          </m:d>
                          <m:r>
                            <a:rPr lang="en-US" altLang="zh-CN" sz="2400" i="1">
                              <a:latin typeface="Cambria Math"/>
                            </a:rPr>
                            <m:t>+</m:t>
                          </m:r>
                          <m:r>
                            <a:rPr lang="zh-CN" altLang="en-US" sz="2400" i="1">
                              <a:latin typeface="Cambria Math"/>
                            </a:rPr>
                            <m:t>𝛼</m:t>
                          </m:r>
                          <m:r>
                            <a:rPr lang="en-US" altLang="zh-CN" sz="2400" i="1">
                              <a:latin typeface="Cambria Math"/>
                            </a:rPr>
                            <m:t>2</m:t>
                          </m:r>
                          <m:r>
                            <a:rPr lang="en-US" altLang="zh-CN" sz="2400" i="1">
                              <a:latin typeface="Cambria Math"/>
                            </a:rPr>
                            <m:t>𝑦</m:t>
                          </m:r>
                          <m:r>
                            <a:rPr lang="en-US" altLang="zh-CN" sz="2400" i="1">
                              <a:latin typeface="Cambria Math"/>
                            </a:rPr>
                            <m:t>2(</m:t>
                          </m:r>
                          <m:r>
                            <a:rPr lang="en-US" altLang="zh-CN" sz="2400" i="1">
                              <a:latin typeface="Cambria Math"/>
                            </a:rPr>
                            <m:t>𝑥</m:t>
                          </m:r>
                          <m:r>
                            <a:rPr lang="en-US" altLang="zh-CN" sz="2400" i="1">
                              <a:latin typeface="Cambria Math"/>
                            </a:rPr>
                            <m:t>21</m:t>
                          </m:r>
                          <m:r>
                            <a:rPr lang="en-US" altLang="zh-CN" sz="2400" i="1">
                              <a:latin typeface="Cambria Math"/>
                            </a:rPr>
                            <m:t>𝑥</m:t>
                          </m:r>
                          <m:r>
                            <a:rPr lang="en-US" altLang="zh-CN" sz="2400" i="1">
                              <a:latin typeface="Cambria Math"/>
                            </a:rPr>
                            <m:t>11+</m:t>
                          </m:r>
                          <m:r>
                            <a:rPr lang="en-US" altLang="zh-CN" sz="2400" i="1">
                              <a:latin typeface="Cambria Math"/>
                            </a:rPr>
                            <m:t>𝑥</m:t>
                          </m:r>
                          <m:r>
                            <a:rPr lang="en-US" altLang="zh-CN" sz="2400" i="1">
                              <a:latin typeface="Cambria Math"/>
                            </a:rPr>
                            <m:t>22</m:t>
                          </m:r>
                          <m:r>
                            <a:rPr lang="en-US" altLang="zh-CN" sz="2400" i="1">
                              <a:latin typeface="Cambria Math"/>
                            </a:rPr>
                            <m:t>𝑥</m:t>
                          </m:r>
                          <m:r>
                            <a:rPr lang="en-US" altLang="zh-CN" sz="2400" i="1">
                              <a:latin typeface="Cambria Math"/>
                            </a:rPr>
                            <m:t>12)</m:t>
                          </m:r>
                        </m:e>
                      </m:d>
                    </m:oMath>
                  </m:oMathPara>
                </a14:m>
                <a:endParaRPr lang="en-US" altLang="zh-CN" sz="2400" dirty="0"/>
              </a:p>
            </p:txBody>
          </p:sp>
        </mc:Choice>
        <mc:Fallback>
          <p:sp>
            <p:nvSpPr>
              <p:cNvPr id="5" name="TextBox 4"/>
              <p:cNvSpPr txBox="1">
                <a:spLocks noRot="1" noChangeAspect="1" noMove="1" noResize="1" noEditPoints="1" noAdjustHandles="1" noChangeArrowheads="1" noChangeShapeType="1" noTextEdit="1"/>
              </p:cNvSpPr>
              <p:nvPr/>
            </p:nvSpPr>
            <p:spPr>
              <a:xfrm>
                <a:off x="2135560" y="3083283"/>
                <a:ext cx="7848872" cy="2511713"/>
              </a:xfrm>
              <a:prstGeom prst="rect">
                <a:avLst/>
              </a:prstGeom>
              <a:blipFill rotWithShape="1">
                <a:blip r:embed="rId1"/>
                <a:stretch>
                  <a:fillRect b="-1508"/>
                </a:stretch>
              </a:blipFill>
            </p:spPr>
            <p:txBody>
              <a:bodyPr/>
              <a:lstStyle/>
              <a:p>
                <a:r>
                  <a:rPr lang="en-US">
                    <a:noFill/>
                  </a:rPr>
                  <a:t> </a:t>
                </a:r>
                <a:endParaRPr lang="en-US">
                  <a:noFill/>
                </a:endParaRPr>
              </a:p>
            </p:txBody>
          </p:sp>
        </mc:Fallback>
      </mc:AlternateContent>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094" y="2429149"/>
            <a:ext cx="289341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下箭头 5"/>
          <p:cNvSpPr/>
          <p:nvPr/>
        </p:nvSpPr>
        <p:spPr>
          <a:xfrm>
            <a:off x="5929863" y="3843286"/>
            <a:ext cx="14401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5965867" y="4877421"/>
            <a:ext cx="10801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算法处理小规模数据集</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7809" y="2140048"/>
            <a:ext cx="7817392" cy="6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809" y="2954217"/>
            <a:ext cx="7955804" cy="363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算法处理小规模数据集</a:t>
            </a:r>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2290" y="2602639"/>
            <a:ext cx="3915345" cy="305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071" y="3186263"/>
            <a:ext cx="8271857" cy="279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8017834" y="5778551"/>
            <a:ext cx="2304256"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算法处理小规模数据集</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1259" y="2859614"/>
            <a:ext cx="8551153" cy="211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4091499" y="2598476"/>
            <a:ext cx="288032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算法处理小规模数据集</a:t>
            </a:r>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69022" y="2272818"/>
            <a:ext cx="288032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68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0750" y="2488406"/>
            <a:ext cx="8950500" cy="41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算法处理小规模数据集</a:t>
            </a:r>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9776" y="2421181"/>
            <a:ext cx="288032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78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8582" y="4300113"/>
            <a:ext cx="6305438" cy="130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582" y="2421181"/>
            <a:ext cx="4132987"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94828" y="3545108"/>
            <a:ext cx="1800493" cy="646331"/>
          </a:xfrm>
          <a:prstGeom prst="rect">
            <a:avLst/>
          </a:prstGeom>
          <a:noFill/>
        </p:spPr>
        <p:txBody>
          <a:bodyPr wrap="none" rtlCol="0">
            <a:spAutoFit/>
          </a:bodyPr>
          <a:lstStyle/>
          <a:p>
            <a:r>
              <a:rPr lang="zh-CN" altLang="en-US" dirty="0"/>
              <a:t>。。。。。。</a:t>
            </a:r>
            <a:endParaRPr lang="en-US" altLang="zh-CN" dirty="0"/>
          </a:p>
          <a:p>
            <a:r>
              <a:rPr lang="zh-CN" altLang="en-US" dirty="0"/>
              <a:t>。。。。。。。</a:t>
            </a:r>
            <a:endParaRPr lang="zh-CN" altLang="en-US" dirty="0"/>
          </a:p>
        </p:txBody>
      </p:sp>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算法处理小规模数据集</a:t>
            </a:r>
            <a:endParaRPr lang="zh-CN"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11792" y="2740434"/>
            <a:ext cx="3904152" cy="379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385" y="2236378"/>
            <a:ext cx="890523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SMO</a:t>
            </a:r>
            <a:r>
              <a:rPr lang="zh-CN" altLang="en-US" dirty="0"/>
              <a:t>算法处理小规模数据集</a:t>
            </a:r>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7856" y="2633573"/>
            <a:ext cx="8796287"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2"/>
                </a:solidFill>
              </a:rPr>
              <a:t>完整版</a:t>
            </a:r>
            <a:r>
              <a:rPr lang="en-US" altLang="zh-CN" dirty="0">
                <a:solidFill>
                  <a:schemeClr val="tx2"/>
                </a:solidFill>
              </a:rPr>
              <a:t>Platt SMO</a:t>
            </a:r>
            <a:r>
              <a:rPr lang="zh-CN" altLang="en-US" dirty="0">
                <a:solidFill>
                  <a:schemeClr val="tx2"/>
                </a:solidFill>
              </a:rPr>
              <a:t>的支持函数</a:t>
            </a:r>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2314" y="2488406"/>
            <a:ext cx="7887371"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2"/>
                </a:solidFill>
              </a:rPr>
              <a:t>完整版</a:t>
            </a:r>
            <a:r>
              <a:rPr lang="en-US" altLang="zh-CN" dirty="0">
                <a:solidFill>
                  <a:schemeClr val="tx2"/>
                </a:solidFill>
              </a:rPr>
              <a:t>Platt SMO</a:t>
            </a:r>
            <a:r>
              <a:rPr lang="zh-CN" altLang="en-US" dirty="0">
                <a:solidFill>
                  <a:schemeClr val="tx2"/>
                </a:solidFill>
              </a:rPr>
              <a:t>的支持函数</a:t>
            </a:r>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1640" y="2207685"/>
            <a:ext cx="9088719"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7117683" y="2108637"/>
            <a:ext cx="288032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2"/>
                </a:solidFill>
              </a:rPr>
              <a:t>完整版</a:t>
            </a:r>
            <a:r>
              <a:rPr lang="en-US" altLang="zh-CN" dirty="0">
                <a:solidFill>
                  <a:schemeClr val="tx2"/>
                </a:solidFill>
              </a:rPr>
              <a:t>Platt SMO</a:t>
            </a:r>
            <a:r>
              <a:rPr lang="zh-CN" altLang="en-US" dirty="0">
                <a:solidFill>
                  <a:schemeClr val="tx2"/>
                </a:solidFill>
              </a:rPr>
              <a:t>的支持函数</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94548"/>
            <a:ext cx="10515600" cy="4351338"/>
          </a:xfrm>
        </p:spPr>
        <p:txBody>
          <a:bodyPr/>
          <a:lstStyle/>
          <a:p>
            <a:r>
              <a:rPr lang="zh-CN" altLang="en-US" dirty="0"/>
              <a:t>几何间隔</a:t>
            </a:r>
            <a:endParaRPr lang="en-US" altLang="zh-CN" dirty="0"/>
          </a:p>
          <a:p>
            <a:pPr lvl="1"/>
            <a:r>
              <a:rPr lang="zh-CN" altLang="en-US" dirty="0"/>
              <a:t>样本点的几何间隔：正例和负例</a:t>
            </a:r>
            <a:endParaRPr lang="en-US" altLang="zh-CN" dirty="0"/>
          </a:p>
          <a:p>
            <a:pPr lvl="1"/>
            <a:endParaRPr lang="en-US" altLang="zh-CN" dirty="0"/>
          </a:p>
          <a:p>
            <a:pPr lvl="1"/>
            <a:endParaRPr lang="en-US" altLang="zh-CN" dirty="0"/>
          </a:p>
          <a:p>
            <a:pPr lvl="1"/>
            <a:endParaRPr lang="en-US" altLang="zh-CN" dirty="0"/>
          </a:p>
        </p:txBody>
      </p:sp>
      <p:pic>
        <p:nvPicPr>
          <p:cNvPr id="1843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03419" y="3211440"/>
            <a:ext cx="3093301" cy="903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4"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427" y="4147713"/>
            <a:ext cx="3600400" cy="263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5"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322" y="3217956"/>
            <a:ext cx="3040938" cy="93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6"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6029" y="5271215"/>
            <a:ext cx="2999006" cy="80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下箭头 3"/>
          <p:cNvSpPr/>
          <p:nvPr/>
        </p:nvSpPr>
        <p:spPr>
          <a:xfrm>
            <a:off x="4550699" y="4445210"/>
            <a:ext cx="360040" cy="523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函数间隔和几何间隔</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12405" y="1600090"/>
            <a:ext cx="288032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29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5681" y="2924945"/>
            <a:ext cx="4501721" cy="1270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2"/>
                </a:solidFill>
              </a:rPr>
              <a:t>完整版</a:t>
            </a:r>
            <a:r>
              <a:rPr lang="en-US" altLang="zh-CN" dirty="0">
                <a:solidFill>
                  <a:schemeClr val="tx2"/>
                </a:solidFill>
              </a:rPr>
              <a:t>Platt SMO</a:t>
            </a:r>
            <a:r>
              <a:rPr lang="zh-CN" altLang="en-US" dirty="0">
                <a:solidFill>
                  <a:schemeClr val="tx2"/>
                </a:solidFill>
              </a:rPr>
              <a:t>的支持函数</a:t>
            </a:r>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12405" y="1600090"/>
            <a:ext cx="288032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40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6456" y="2147036"/>
            <a:ext cx="8339088" cy="444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2"/>
                </a:solidFill>
              </a:rPr>
              <a:t>完整版</a:t>
            </a:r>
            <a:r>
              <a:rPr lang="en-US" altLang="zh-CN" dirty="0">
                <a:solidFill>
                  <a:schemeClr val="tx2"/>
                </a:solidFill>
              </a:rPr>
              <a:t>Platt SMO</a:t>
            </a:r>
            <a:r>
              <a:rPr lang="zh-CN" altLang="en-US" dirty="0">
                <a:solidFill>
                  <a:schemeClr val="tx2"/>
                </a:solidFill>
              </a:rPr>
              <a:t>的内循环优化例程</a:t>
            </a:r>
            <a:endParaRPr lang="zh-CN" alt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12405" y="1600090"/>
            <a:ext cx="288032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50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524" y="2357937"/>
            <a:ext cx="9096951" cy="4312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2"/>
                </a:solidFill>
              </a:rPr>
              <a:t>完整版</a:t>
            </a:r>
            <a:r>
              <a:rPr lang="en-US" altLang="zh-CN" dirty="0">
                <a:solidFill>
                  <a:schemeClr val="tx2"/>
                </a:solidFill>
              </a:rPr>
              <a:t>Platt SMO</a:t>
            </a:r>
            <a:r>
              <a:rPr lang="zh-CN" altLang="en-US" dirty="0">
                <a:solidFill>
                  <a:schemeClr val="tx2"/>
                </a:solidFill>
              </a:rPr>
              <a:t>的内循环优化例程</a:t>
            </a:r>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12405" y="1600090"/>
            <a:ext cx="288032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552566" y="4149081"/>
            <a:ext cx="2079939" cy="22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606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9196" y="2397377"/>
            <a:ext cx="9053308" cy="3104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156848" y="3655443"/>
            <a:ext cx="1475656" cy="688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76320" y="4829943"/>
            <a:ext cx="1691680" cy="534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2"/>
                </a:solidFill>
              </a:rPr>
              <a:t>完整版</a:t>
            </a:r>
            <a:r>
              <a:rPr lang="en-US" altLang="zh-CN" dirty="0">
                <a:solidFill>
                  <a:schemeClr val="tx2"/>
                </a:solidFill>
              </a:rPr>
              <a:t>Platt SMO</a:t>
            </a:r>
            <a:r>
              <a:rPr lang="zh-CN" altLang="en-US" dirty="0">
                <a:solidFill>
                  <a:schemeClr val="tx2"/>
                </a:solidFill>
              </a:rPr>
              <a:t>外循环</a:t>
            </a:r>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12405" y="1600090"/>
            <a:ext cx="288032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552566" y="4149081"/>
            <a:ext cx="2079939" cy="22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76320" y="4262418"/>
            <a:ext cx="1691680" cy="534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70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1" y="2373958"/>
            <a:ext cx="9087743" cy="292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8345252" y="1951873"/>
            <a:ext cx="1475656" cy="68809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2"/>
                </a:solidFill>
              </a:rPr>
              <a:t>完整版</a:t>
            </a:r>
            <a:r>
              <a:rPr lang="en-US" altLang="zh-CN" dirty="0">
                <a:solidFill>
                  <a:schemeClr val="tx2"/>
                </a:solidFill>
              </a:rPr>
              <a:t>Platt SMO</a:t>
            </a:r>
            <a:r>
              <a:rPr lang="zh-CN" altLang="en-US" dirty="0">
                <a:solidFill>
                  <a:schemeClr val="tx2"/>
                </a:solidFill>
              </a:rPr>
              <a:t>外循环</a:t>
            </a:r>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12405" y="1600090"/>
            <a:ext cx="288032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552566" y="4149081"/>
            <a:ext cx="2079939" cy="22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76320" y="4262418"/>
            <a:ext cx="1691680" cy="534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345252" y="1951873"/>
            <a:ext cx="1475656" cy="68809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976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6212" y="2639968"/>
            <a:ext cx="8962692" cy="242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3150" y="3410430"/>
            <a:ext cx="3639859" cy="330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2"/>
                </a:solidFill>
              </a:rPr>
              <a:t>完整版</a:t>
            </a:r>
            <a:r>
              <a:rPr lang="en-US" altLang="zh-CN" dirty="0">
                <a:solidFill>
                  <a:schemeClr val="tx2"/>
                </a:solidFill>
              </a:rPr>
              <a:t>Platt SMO</a:t>
            </a:r>
            <a:r>
              <a:rPr lang="zh-CN" altLang="en-US" dirty="0">
                <a:solidFill>
                  <a:schemeClr val="tx2"/>
                </a:solidFill>
              </a:rPr>
              <a:t>外循环</a:t>
            </a:r>
            <a:endParaRPr lang="zh-CN" alt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1748" y="2332984"/>
            <a:ext cx="9108504" cy="2192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计算权值向量</a:t>
            </a:r>
            <a:r>
              <a:rPr lang="en-US" altLang="zh-CN" dirty="0"/>
              <a:t>w</a:t>
            </a:r>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3849" y="2157048"/>
            <a:ext cx="5792270" cy="461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7" y="3334616"/>
            <a:ext cx="2359587" cy="742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在复杂数据上应用核函数</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8121" y="2375702"/>
            <a:ext cx="859575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核转换函数</a:t>
            </a:r>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3623" y="2353961"/>
            <a:ext cx="896475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核转换函数</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几何间隔</a:t>
            </a:r>
            <a:endParaRPr lang="en-US" altLang="zh-CN" dirty="0"/>
          </a:p>
          <a:p>
            <a:pPr lvl="1"/>
            <a:r>
              <a:rPr lang="zh-CN" altLang="en-US" dirty="0"/>
              <a:t>对于给定的训练数据集</a:t>
            </a:r>
            <a:r>
              <a:rPr lang="en-US" altLang="zh-CN" dirty="0"/>
              <a:t>T</a:t>
            </a:r>
            <a:r>
              <a:rPr lang="zh-CN" altLang="en-US" dirty="0"/>
              <a:t>和超平面</a:t>
            </a:r>
            <a:r>
              <a:rPr lang="en-US" altLang="zh-CN" dirty="0"/>
              <a:t>(w, b)</a:t>
            </a:r>
            <a:endParaRPr lang="en-US" altLang="zh-CN" dirty="0"/>
          </a:p>
          <a:p>
            <a:pPr lvl="1"/>
            <a:endParaRPr lang="en-US" altLang="zh-CN" dirty="0"/>
          </a:p>
          <a:p>
            <a:pPr lvl="1"/>
            <a:endParaRPr lang="en-US" altLang="zh-CN" dirty="0"/>
          </a:p>
          <a:p>
            <a:pPr lvl="1"/>
            <a:endParaRPr lang="en-US" altLang="zh-CN" dirty="0"/>
          </a:p>
          <a:p>
            <a:pPr lvl="1"/>
            <a:r>
              <a:rPr lang="zh-CN" altLang="en-US" dirty="0"/>
              <a:t>训练数据集的几何间隔</a:t>
            </a:r>
            <a:endParaRPr lang="en-US" altLang="zh-CN" dirty="0"/>
          </a:p>
          <a:p>
            <a:pPr lvl="1"/>
            <a:endParaRPr lang="en-US" altLang="zh-CN" dirty="0"/>
          </a:p>
          <a:p>
            <a:pPr lvl="1"/>
            <a:endParaRPr lang="en-US" altLang="zh-CN" dirty="0"/>
          </a:p>
          <a:p>
            <a:pPr lvl="1"/>
            <a:r>
              <a:rPr lang="zh-CN" altLang="en-US" dirty="0"/>
              <a:t>即</a:t>
            </a:r>
            <a:endParaRPr lang="en-US" altLang="zh-CN" dirty="0"/>
          </a:p>
          <a:p>
            <a:pPr lvl="1"/>
            <a:endParaRPr lang="en-US" altLang="zh-CN" dirty="0"/>
          </a:p>
        </p:txBody>
      </p:sp>
      <p:pic>
        <p:nvPicPr>
          <p:cNvPr id="1843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1864" y="4179507"/>
            <a:ext cx="1507170" cy="51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864" y="4994355"/>
            <a:ext cx="1224030" cy="1652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793" y="3173361"/>
            <a:ext cx="2999006" cy="80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函数间隔和几何间隔</a:t>
            </a:r>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7529" y="2209945"/>
            <a:ext cx="1558459"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9" y="2964524"/>
            <a:ext cx="6103417" cy="310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023" y="3794121"/>
            <a:ext cx="880532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28" y="5306290"/>
            <a:ext cx="8820473" cy="106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核函数加入对原函数的修改</a:t>
            </a: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1975" y="2903277"/>
            <a:ext cx="9108050" cy="2627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9030353" y="4216938"/>
            <a:ext cx="1619672" cy="774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核函数进行样本测试</a:t>
            </a:r>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48328" y="3234984"/>
            <a:ext cx="1619672" cy="774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8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6604" y="2281363"/>
            <a:ext cx="9020637" cy="4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核函数进行样本测试</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48328" y="2798446"/>
            <a:ext cx="1619672" cy="774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68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93978" y="2213918"/>
            <a:ext cx="5854350" cy="461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核函数进行样本测试</a:t>
            </a:r>
            <a:endParaRPr lang="zh-CN" alt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48328" y="2798446"/>
            <a:ext cx="1619672" cy="774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78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0160" y="2184623"/>
            <a:ext cx="5778168" cy="466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核函数进行样本测试</a:t>
            </a:r>
            <a:endParaRPr lang="zh-CN" alt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4304" y="2397514"/>
            <a:ext cx="9123391"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支持向量机手写识别</a:t>
            </a:r>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04215" y="2742829"/>
            <a:ext cx="9183569"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支持向量机手写识别</a:t>
            </a:r>
            <a:endParaRPr lang="zh-CN" alt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8826" y="2209355"/>
            <a:ext cx="9134348"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支持向量机手写识别</a:t>
            </a:r>
            <a:endParaRPr lang="zh-CN" alt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5861" y="2332185"/>
            <a:ext cx="5745638"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9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839" y="3052265"/>
            <a:ext cx="8750321" cy="35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支持向量机手写识别</a:t>
            </a: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71864" y="3068960"/>
            <a:ext cx="8424936" cy="4839816"/>
          </a:xfrm>
        </p:spPr>
        <p:txBody>
          <a:bodyPr>
            <a:normAutofit/>
          </a:bodyPr>
          <a:lstStyle/>
          <a:p>
            <a:r>
              <a:rPr lang="en-US" altLang="zh-CN" sz="4000" dirty="0">
                <a:solidFill>
                  <a:srgbClr val="FF0000"/>
                </a:solidFill>
              </a:rPr>
              <a:t>END</a:t>
            </a:r>
            <a:endParaRPr lang="zh-CN" altLang="en-US" sz="4000"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5159" y="2258507"/>
            <a:ext cx="8424936" cy="5184576"/>
          </a:xfrm>
        </p:spPr>
        <p:txBody>
          <a:bodyPr>
            <a:normAutofit/>
          </a:bodyPr>
          <a:lstStyle/>
          <a:p>
            <a:r>
              <a:rPr lang="zh-CN" altLang="en-US" dirty="0"/>
              <a:t>最大间隔分类超平面</a:t>
            </a:r>
            <a:endParaRPr lang="en-US" altLang="zh-CN" dirty="0"/>
          </a:p>
          <a:p>
            <a:endParaRPr lang="en-US" altLang="zh-CN" dirty="0"/>
          </a:p>
          <a:p>
            <a:endParaRPr lang="en-US" altLang="zh-CN" dirty="0"/>
          </a:p>
          <a:p>
            <a:r>
              <a:rPr lang="zh-CN" altLang="en-US" dirty="0"/>
              <a:t>根据几何间隔和函数间隔的关系</a:t>
            </a:r>
            <a:endParaRPr lang="en-US" altLang="zh-CN" dirty="0"/>
          </a:p>
          <a:p>
            <a:endParaRPr lang="en-US" altLang="zh-CN" dirty="0"/>
          </a:p>
          <a:p>
            <a:pPr marL="0" indent="0">
              <a:buNone/>
            </a:pPr>
            <a:endParaRPr lang="en-US" altLang="zh-CN" dirty="0"/>
          </a:p>
          <a:p>
            <a:r>
              <a:rPr lang="zh-CN" altLang="en-US" dirty="0"/>
              <a:t>考虑</a:t>
            </a:r>
            <a:endParaRPr lang="en-US" altLang="zh-CN" dirty="0"/>
          </a:p>
          <a:p>
            <a:pPr lvl="1"/>
            <a:r>
              <a:rPr lang="zh-CN" altLang="en-US" dirty="0"/>
              <a:t>可以取</a:t>
            </a:r>
            <a:endParaRPr lang="en-US" altLang="zh-CN" dirty="0"/>
          </a:p>
          <a:p>
            <a:pPr lvl="1"/>
            <a:r>
              <a:rPr lang="zh-CN" altLang="en-US" dirty="0"/>
              <a:t>最大化            和最小化               等价</a:t>
            </a:r>
            <a:endParaRPr lang="zh-CN" altLang="en-US" dirty="0"/>
          </a:p>
        </p:txBody>
      </p:sp>
      <p:pic>
        <p:nvPicPr>
          <p:cNvPr id="1853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58937" y="2298556"/>
            <a:ext cx="4783798" cy="128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584" y="4295917"/>
            <a:ext cx="4106035" cy="114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174" y="5802915"/>
            <a:ext cx="504057" cy="29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81" y="6178535"/>
            <a:ext cx="438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5629" y="6081592"/>
            <a:ext cx="823995" cy="620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间隔最大化</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399184"/>
            <a:ext cx="8424936" cy="5184576"/>
          </a:xfrm>
        </p:spPr>
        <p:txBody>
          <a:bodyPr>
            <a:normAutofit/>
          </a:bodyPr>
          <a:lstStyle/>
          <a:p>
            <a:r>
              <a:rPr lang="zh-CN" altLang="en-US" dirty="0"/>
              <a:t>线性可分支持向量机学习的最优化问题</a:t>
            </a:r>
            <a:endParaRPr lang="en-US" altLang="zh-CN" dirty="0"/>
          </a:p>
          <a:p>
            <a:endParaRPr lang="en-US" altLang="zh-CN" dirty="0"/>
          </a:p>
          <a:p>
            <a:endParaRPr lang="en-US" altLang="zh-CN" dirty="0"/>
          </a:p>
          <a:p>
            <a:endParaRPr lang="en-US" altLang="zh-CN" dirty="0"/>
          </a:p>
          <a:p>
            <a:r>
              <a:rPr lang="zh-CN" altLang="en-US" dirty="0"/>
              <a:t>凸二次规划</a:t>
            </a:r>
            <a:r>
              <a:rPr lang="en-US" altLang="zh-CN" dirty="0"/>
              <a:t>(convex quadratic programming)</a:t>
            </a:r>
            <a:endParaRPr lang="en-US" altLang="zh-CN" dirty="0"/>
          </a:p>
          <a:p>
            <a:endParaRPr lang="zh-CN" altLang="en-US" dirty="0"/>
          </a:p>
        </p:txBody>
      </p:sp>
      <p:pic>
        <p:nvPicPr>
          <p:cNvPr id="1873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41494" y="2941839"/>
            <a:ext cx="523590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间隔最大化</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7" name="Rectangle 9"/>
          <p:cNvSpPr>
            <a:spLocks noChangeArrowheads="1"/>
          </p:cNvSpPr>
          <p:nvPr/>
        </p:nvSpPr>
        <p:spPr bwMode="auto">
          <a:xfrm>
            <a:off x="3274769" y="250361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94216" name="Picture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78152" y="3658893"/>
            <a:ext cx="5532094" cy="3101080"/>
          </a:xfrm>
          <a:prstGeom prst="rect">
            <a:avLst/>
          </a:prstGeom>
          <a:noFill/>
          <a:extLst>
            <a:ext uri="{909E8E84-426E-40DD-AFC4-6F175D3DCCD1}">
              <a14:hiddenFill xmlns:a14="http://schemas.microsoft.com/office/drawing/2010/main">
                <a:solidFill>
                  <a:srgbClr val="FFFFFF"/>
                </a:solidFill>
              </a14:hiddenFill>
            </a:ext>
          </a:extLst>
        </p:spPr>
      </p:pic>
      <p:sp>
        <p:nvSpPr>
          <p:cNvPr id="94221" name="Text Box 13"/>
          <p:cNvSpPr txBox="1">
            <a:spLocks noChangeArrowheads="1"/>
          </p:cNvSpPr>
          <p:nvPr/>
        </p:nvSpPr>
        <p:spPr bwMode="auto">
          <a:xfrm>
            <a:off x="1857583" y="2554292"/>
            <a:ext cx="84433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的线段都全部包含在该集合内，就称该点集为凸集，</a:t>
            </a:r>
            <a:endParaRPr lang="zh-CN" altLang="en-US" sz="2800" dirty="0"/>
          </a:p>
          <a:p>
            <a:r>
              <a:rPr lang="zh-CN" altLang="en-US" sz="2800" dirty="0"/>
              <a:t>否则为非凸集。</a:t>
            </a:r>
            <a:endParaRPr lang="zh-CN" altLang="en-US" sz="2800" dirty="0"/>
          </a:p>
        </p:txBody>
      </p:sp>
      <p:grpSp>
        <p:nvGrpSpPr>
          <p:cNvPr id="94223" name="Group 15"/>
          <p:cNvGrpSpPr/>
          <p:nvPr/>
        </p:nvGrpSpPr>
        <p:grpSpPr bwMode="auto">
          <a:xfrm>
            <a:off x="1875983" y="2051447"/>
            <a:ext cx="8166102" cy="571500"/>
            <a:chOff x="768" y="834"/>
            <a:chExt cx="5144" cy="360"/>
          </a:xfrm>
        </p:grpSpPr>
        <p:sp>
          <p:nvSpPr>
            <p:cNvPr id="94218" name="Text Box 10"/>
            <p:cNvSpPr txBox="1">
              <a:spLocks noChangeArrowheads="1"/>
            </p:cNvSpPr>
            <p:nvPr/>
          </p:nvSpPr>
          <p:spPr bwMode="auto">
            <a:xfrm>
              <a:off x="768" y="864"/>
              <a:ext cx="464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一个点集（或区域），如果连接其中任意两点</a:t>
              </a:r>
              <a:endParaRPr lang="zh-CN" altLang="en-US" sz="2800" dirty="0"/>
            </a:p>
          </p:txBody>
        </p:sp>
        <p:graphicFrame>
          <p:nvGraphicFramePr>
            <p:cNvPr id="94219" name="Object 11"/>
            <p:cNvGraphicFramePr>
              <a:graphicFrameLocks noChangeAspect="1"/>
            </p:cNvGraphicFramePr>
            <p:nvPr/>
          </p:nvGraphicFramePr>
          <p:xfrm>
            <a:off x="5391" y="834"/>
            <a:ext cx="252" cy="360"/>
          </p:xfrm>
          <a:graphic>
            <a:graphicData uri="http://schemas.openxmlformats.org/presentationml/2006/ole">
              <mc:AlternateContent xmlns:mc="http://schemas.openxmlformats.org/markup-compatibility/2006">
                <mc:Choice xmlns:v="urn:schemas-microsoft-com:vml" Requires="v">
                  <p:oleObj spid="_x0000_s3087" name="Equation" r:id="rId2" imgW="152400" imgH="228600" progId="">
                    <p:embed/>
                  </p:oleObj>
                </mc:Choice>
                <mc:Fallback>
                  <p:oleObj name="Equation" r:id="rId2" imgW="152400" imgH="22860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1" y="834"/>
                          <a:ext cx="252"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2" name="Object 14"/>
            <p:cNvGraphicFramePr>
              <a:graphicFrameLocks noChangeAspect="1"/>
            </p:cNvGraphicFramePr>
            <p:nvPr/>
          </p:nvGraphicFramePr>
          <p:xfrm>
            <a:off x="5667" y="845"/>
            <a:ext cx="245" cy="341"/>
          </p:xfrm>
          <a:graphic>
            <a:graphicData uri="http://schemas.openxmlformats.org/presentationml/2006/ole">
              <mc:AlternateContent xmlns:mc="http://schemas.openxmlformats.org/markup-compatibility/2006">
                <mc:Choice xmlns:v="urn:schemas-microsoft-com:vml" Requires="v">
                  <p:oleObj spid="_x0000_s3088" name="Equation" r:id="rId4" imgW="165100" imgH="228600" progId="">
                    <p:embed/>
                  </p:oleObj>
                </mc:Choice>
                <mc:Fallback>
                  <p:oleObj name="Equation" r:id="rId4" imgW="165100" imgH="228600"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 y="845"/>
                          <a:ext cx="245"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凸集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4223"/>
                                        </p:tgtEl>
                                        <p:attrNameLst>
                                          <p:attrName>style.visibility</p:attrName>
                                        </p:attrNameLst>
                                      </p:cBhvr>
                                      <p:to>
                                        <p:strVal val="visible"/>
                                      </p:to>
                                    </p:set>
                                    <p:animEffect transition="in" filter="dissolve">
                                      <p:cBhvr>
                                        <p:cTn id="7" dur="500"/>
                                        <p:tgtEl>
                                          <p:spTgt spid="942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nodePh="1">
                                  <p:stCondLst>
                                    <p:cond delay="0"/>
                                  </p:stCondLst>
                                  <p:endCondLst>
                                    <p:cond evt="begin" delay="0">
                                      <p:tn val="10"/>
                                    </p:cond>
                                  </p:endCondLst>
                                  <p:childTnLst>
                                    <p:set>
                                      <p:cBhvr>
                                        <p:cTn id="11" dur="1" fill="hold">
                                          <p:stCondLst>
                                            <p:cond delay="0"/>
                                          </p:stCondLst>
                                        </p:cTn>
                                        <p:tgtEl>
                                          <p:spTgt spid="94217"/>
                                        </p:tgtEl>
                                        <p:attrNameLst>
                                          <p:attrName>style.visibility</p:attrName>
                                        </p:attrNameLst>
                                      </p:cBhvr>
                                      <p:to>
                                        <p:strVal val="visible"/>
                                      </p:to>
                                    </p:set>
                                    <p:animEffect transition="in" filter="dissolve">
                                      <p:cBhvr>
                                        <p:cTn id="12" dur="500"/>
                                        <p:tgtEl>
                                          <p:spTgt spid="942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221"/>
                                        </p:tgtEl>
                                        <p:attrNameLst>
                                          <p:attrName>style.visibility</p:attrName>
                                        </p:attrNameLst>
                                      </p:cBhvr>
                                      <p:to>
                                        <p:strVal val="visible"/>
                                      </p:to>
                                    </p:set>
                                    <p:animEffect transition="in" filter="dissolve">
                                      <p:cBhvr>
                                        <p:cTn id="17" dur="500"/>
                                        <p:tgtEl>
                                          <p:spTgt spid="942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4216"/>
                                        </p:tgtEl>
                                        <p:attrNameLst>
                                          <p:attrName>style.visibility</p:attrName>
                                        </p:attrNameLst>
                                      </p:cBhvr>
                                      <p:to>
                                        <p:strVal val="visible"/>
                                      </p:to>
                                    </p:set>
                                    <p:animEffect transition="in" filter="dissolve">
                                      <p:cBhvr>
                                        <p:cTn id="22" dur="500"/>
                                        <p:tgtEl>
                                          <p:spTgt spid="9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7" grpId="0" animBg="1"/>
      <p:bldP spid="9422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6" name="Text Box 10"/>
          <p:cNvSpPr txBox="1">
            <a:spLocks noChangeArrowheads="1"/>
          </p:cNvSpPr>
          <p:nvPr/>
        </p:nvSpPr>
        <p:spPr bwMode="auto">
          <a:xfrm>
            <a:off x="2087561" y="2409458"/>
            <a:ext cx="79993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1.</a:t>
            </a:r>
            <a:r>
              <a:rPr lang="zh-CN" altLang="en-US" sz="2800" dirty="0"/>
              <a:t>根据一阶导数（函数的梯度）来判断函数的凸性</a:t>
            </a:r>
            <a:endParaRPr lang="zh-CN" altLang="en-US" sz="2800" dirty="0"/>
          </a:p>
        </p:txBody>
      </p:sp>
      <p:sp>
        <p:nvSpPr>
          <p:cNvPr id="50187" name="Text Box 11"/>
          <p:cNvSpPr txBox="1">
            <a:spLocks noChangeArrowheads="1"/>
          </p:cNvSpPr>
          <p:nvPr/>
        </p:nvSpPr>
        <p:spPr bwMode="auto">
          <a:xfrm>
            <a:off x="2239962" y="3019058"/>
            <a:ext cx="77120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设</a:t>
            </a:r>
            <a:r>
              <a:rPr lang="en-US" altLang="zh-CN" sz="2800" dirty="0"/>
              <a:t>f(x)</a:t>
            </a:r>
            <a:r>
              <a:rPr lang="zh-CN" altLang="en-US" sz="2800" dirty="0"/>
              <a:t>为定义在凸集</a:t>
            </a:r>
            <a:r>
              <a:rPr lang="en-US" altLang="zh-CN" sz="2800" dirty="0"/>
              <a:t>R</a:t>
            </a:r>
            <a:r>
              <a:rPr lang="zh-CN" altLang="en-US" sz="2800" dirty="0"/>
              <a:t>上，且具有连续的一阶导数</a:t>
            </a:r>
            <a:endParaRPr lang="zh-CN" altLang="en-US" sz="2800" dirty="0"/>
          </a:p>
          <a:p>
            <a:r>
              <a:rPr lang="zh-CN" altLang="en-US" sz="2800" dirty="0"/>
              <a:t>的函数，则</a:t>
            </a:r>
            <a:r>
              <a:rPr lang="en-US" altLang="zh-CN" sz="2800" dirty="0"/>
              <a:t>f(x)</a:t>
            </a:r>
            <a:r>
              <a:rPr lang="zh-CN" altLang="en-US" sz="2800" dirty="0"/>
              <a:t>在</a:t>
            </a:r>
            <a:r>
              <a:rPr lang="en-US" altLang="zh-CN" sz="2800" dirty="0"/>
              <a:t>R</a:t>
            </a:r>
            <a:r>
              <a:rPr lang="zh-CN" altLang="en-US" sz="2800" dirty="0"/>
              <a:t>上为凸函数的充要条件是对凸</a:t>
            </a:r>
            <a:endParaRPr lang="zh-CN" altLang="en-US" sz="2800" dirty="0"/>
          </a:p>
          <a:p>
            <a:r>
              <a:rPr lang="zh-CN" altLang="en-US" sz="2800" dirty="0"/>
              <a:t>集</a:t>
            </a:r>
            <a:r>
              <a:rPr lang="en-US" altLang="zh-CN" sz="2800" dirty="0"/>
              <a:t>R</a:t>
            </a:r>
            <a:r>
              <a:rPr lang="zh-CN" altLang="en-US" sz="2800" dirty="0"/>
              <a:t>内任意不同两点         ，不等式</a:t>
            </a:r>
            <a:endParaRPr lang="zh-CN" altLang="en-US" sz="2800" dirty="0"/>
          </a:p>
        </p:txBody>
      </p:sp>
      <p:graphicFrame>
        <p:nvGraphicFramePr>
          <p:cNvPr id="50188" name="Object 12"/>
          <p:cNvGraphicFramePr>
            <a:graphicFrameLocks noChangeAspect="1"/>
          </p:cNvGraphicFramePr>
          <p:nvPr/>
        </p:nvGraphicFramePr>
        <p:xfrm>
          <a:off x="5364161" y="3865196"/>
          <a:ext cx="381000" cy="571500"/>
        </p:xfrm>
        <a:graphic>
          <a:graphicData uri="http://schemas.openxmlformats.org/presentationml/2006/ole">
            <mc:AlternateContent xmlns:mc="http://schemas.openxmlformats.org/markup-compatibility/2006">
              <mc:Choice xmlns:v="urn:schemas-microsoft-com:vml" Requires="v">
                <p:oleObj spid="_x0000_s4118" name="Equation" r:id="rId1" imgW="152400" imgH="228600" progId="">
                  <p:embed/>
                </p:oleObj>
              </mc:Choice>
              <mc:Fallback>
                <p:oleObj name="Equation" r:id="rId1" imgW="152400" imgH="228600" progId="">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1" y="3865196"/>
                        <a:ext cx="3810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9" name="Object 13"/>
          <p:cNvGraphicFramePr>
            <a:graphicFrameLocks noChangeAspect="1"/>
          </p:cNvGraphicFramePr>
          <p:nvPr/>
        </p:nvGraphicFramePr>
        <p:xfrm>
          <a:off x="5745161" y="3865196"/>
          <a:ext cx="412750" cy="571500"/>
        </p:xfrm>
        <a:graphic>
          <a:graphicData uri="http://schemas.openxmlformats.org/presentationml/2006/ole">
            <mc:AlternateContent xmlns:mc="http://schemas.openxmlformats.org/markup-compatibility/2006">
              <mc:Choice xmlns:v="urn:schemas-microsoft-com:vml" Requires="v">
                <p:oleObj spid="_x0000_s4119" name="Equation" r:id="rId3" imgW="165100" imgH="228600" progId="">
                  <p:embed/>
                </p:oleObj>
              </mc:Choice>
              <mc:Fallback>
                <p:oleObj name="Equation" r:id="rId3" imgW="165100" imgH="228600" progId="">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5161" y="3865196"/>
                        <a:ext cx="4127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0" name="Object 14"/>
          <p:cNvGraphicFramePr>
            <a:graphicFrameLocks noChangeAspect="1"/>
          </p:cNvGraphicFramePr>
          <p:nvPr/>
        </p:nvGraphicFramePr>
        <p:xfrm>
          <a:off x="3271836" y="4619258"/>
          <a:ext cx="4946650" cy="655638"/>
        </p:xfrm>
        <a:graphic>
          <a:graphicData uri="http://schemas.openxmlformats.org/presentationml/2006/ole">
            <mc:AlternateContent xmlns:mc="http://schemas.openxmlformats.org/markup-compatibility/2006">
              <mc:Choice xmlns:v="urn:schemas-microsoft-com:vml" Requires="v">
                <p:oleObj spid="_x0000_s4120" name="Equation" r:id="rId5" imgW="2108200" imgH="279400" progId="">
                  <p:embed/>
                </p:oleObj>
              </mc:Choice>
              <mc:Fallback>
                <p:oleObj name="Equation" r:id="rId5" imgW="2108200" imgH="279400" progId="">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1836" y="4619258"/>
                        <a:ext cx="49466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1" name="Text Box 15"/>
          <p:cNvSpPr txBox="1">
            <a:spLocks noChangeArrowheads="1"/>
          </p:cNvSpPr>
          <p:nvPr/>
        </p:nvSpPr>
        <p:spPr bwMode="auto">
          <a:xfrm>
            <a:off x="2392361" y="5457459"/>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恒成立。</a:t>
            </a:r>
            <a:endParaRPr lang="zh-CN" altLang="en-US" sz="2800"/>
          </a:p>
        </p:txBody>
      </p:sp>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凸性条件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86"/>
                                        </p:tgtEl>
                                        <p:attrNameLst>
                                          <p:attrName>style.visibility</p:attrName>
                                        </p:attrNameLst>
                                      </p:cBhvr>
                                      <p:to>
                                        <p:strVal val="visible"/>
                                      </p:to>
                                    </p:set>
                                    <p:animEffect transition="in" filter="dissolve">
                                      <p:cBhvr>
                                        <p:cTn id="7" dur="500"/>
                                        <p:tgtEl>
                                          <p:spTgt spid="501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dissolve">
                                      <p:cBhvr>
                                        <p:cTn id="12" dur="500"/>
                                        <p:tgtEl>
                                          <p:spTgt spid="5018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0188"/>
                                        </p:tgtEl>
                                        <p:attrNameLst>
                                          <p:attrName>style.visibility</p:attrName>
                                        </p:attrNameLst>
                                      </p:cBhvr>
                                      <p:to>
                                        <p:strVal val="visible"/>
                                      </p:to>
                                    </p:set>
                                    <p:animEffect transition="in" filter="dissolve">
                                      <p:cBhvr>
                                        <p:cTn id="17" dur="500"/>
                                        <p:tgtEl>
                                          <p:spTgt spid="5018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0189"/>
                                        </p:tgtEl>
                                        <p:attrNameLst>
                                          <p:attrName>style.visibility</p:attrName>
                                        </p:attrNameLst>
                                      </p:cBhvr>
                                      <p:to>
                                        <p:strVal val="visible"/>
                                      </p:to>
                                    </p:set>
                                    <p:animEffect transition="in" filter="dissolve">
                                      <p:cBhvr>
                                        <p:cTn id="22" dur="500"/>
                                        <p:tgtEl>
                                          <p:spTgt spid="5018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0190"/>
                                        </p:tgtEl>
                                        <p:attrNameLst>
                                          <p:attrName>style.visibility</p:attrName>
                                        </p:attrNameLst>
                                      </p:cBhvr>
                                      <p:to>
                                        <p:strVal val="visible"/>
                                      </p:to>
                                    </p:set>
                                    <p:animEffect transition="in" filter="dissolve">
                                      <p:cBhvr>
                                        <p:cTn id="27" dur="500"/>
                                        <p:tgtEl>
                                          <p:spTgt spid="5019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191"/>
                                        </p:tgtEl>
                                        <p:attrNameLst>
                                          <p:attrName>style.visibility</p:attrName>
                                        </p:attrNameLst>
                                      </p:cBhvr>
                                      <p:to>
                                        <p:strVal val="visible"/>
                                      </p:to>
                                    </p:set>
                                    <p:animEffect transition="in" filter="dissolve">
                                      <p:cBhvr>
                                        <p:cTn id="32" dur="500"/>
                                        <p:tgtEl>
                                          <p:spTgt spid="50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autoUpdateAnimBg="0"/>
      <p:bldP spid="50187" grpId="0" autoUpdateAnimBg="0"/>
      <p:bldP spid="5019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20909"/>
            <a:ext cx="10515600" cy="1325563"/>
          </a:xfrm>
        </p:spPr>
        <p:txBody>
          <a:bodyPr/>
          <a:lstStyle/>
          <a:p>
            <a:r>
              <a:rPr lang="en-US" altLang="zh-CN" dirty="0"/>
              <a:t>SVM and </a:t>
            </a:r>
            <a:r>
              <a:rPr lang="en-US" altLang="zh-CN" dirty="0" err="1"/>
              <a:t>Vapnik</a:t>
            </a:r>
            <a:endParaRPr lang="zh-CN" altLang="en-US" dirty="0"/>
          </a:p>
        </p:txBody>
      </p:sp>
      <p:sp>
        <p:nvSpPr>
          <p:cNvPr id="3" name="内容占位符 2"/>
          <p:cNvSpPr>
            <a:spLocks noGrp="1"/>
          </p:cNvSpPr>
          <p:nvPr>
            <p:ph idx="1"/>
          </p:nvPr>
        </p:nvSpPr>
        <p:spPr>
          <a:xfrm>
            <a:off x="838200" y="3232394"/>
            <a:ext cx="10515600" cy="4351338"/>
          </a:xfrm>
        </p:spPr>
        <p:txBody>
          <a:bodyPr/>
          <a:lstStyle/>
          <a:p>
            <a:r>
              <a:rPr lang="en-US" altLang="zh-CN" dirty="0" err="1"/>
              <a:t>Vapnik</a:t>
            </a:r>
            <a:r>
              <a:rPr lang="en-US" altLang="zh-CN" dirty="0"/>
              <a:t> </a:t>
            </a:r>
            <a:r>
              <a:rPr lang="zh-CN" altLang="en-US" dirty="0"/>
              <a:t>百度</a:t>
            </a:r>
            <a:endParaRPr lang="en-US" altLang="zh-CN" dirty="0"/>
          </a:p>
          <a:p>
            <a:pPr lvl="1"/>
            <a:r>
              <a:rPr lang="en-US" altLang="zh-CN" dirty="0">
                <a:hlinkClick r:id="rId1"/>
              </a:rPr>
              <a:t>http://baike.baidu.com/link?url=VLTKJQfnwYXkT3auMUZAlEFfnVr_2GHmzA52hLcGtLXbsKo6XH4H2gDcavY4-cNKRYrHeP3r5YFEwhHKM66ncq</a:t>
            </a:r>
            <a:endParaRPr lang="en-US" altLang="zh-CN" dirty="0"/>
          </a:p>
          <a:p>
            <a:r>
              <a:rPr lang="en-US" altLang="zh-CN" dirty="0" err="1"/>
              <a:t>Vapnik</a:t>
            </a:r>
            <a:r>
              <a:rPr lang="en-US" altLang="zh-CN" dirty="0"/>
              <a:t> Wiki</a:t>
            </a:r>
            <a:endParaRPr lang="en-US" altLang="zh-CN" dirty="0"/>
          </a:p>
          <a:p>
            <a:pPr lvl="1"/>
            <a:r>
              <a:rPr lang="en-US" altLang="zh-CN" dirty="0"/>
              <a:t>https://en.wikipedia.org/wiki/Vladimir_Vapnik</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6" name="Text Box 10"/>
          <p:cNvSpPr txBox="1">
            <a:spLocks noChangeArrowheads="1"/>
          </p:cNvSpPr>
          <p:nvPr/>
        </p:nvSpPr>
        <p:spPr bwMode="auto">
          <a:xfrm>
            <a:off x="2141388" y="2628654"/>
            <a:ext cx="7918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2.</a:t>
            </a:r>
            <a:r>
              <a:rPr lang="zh-CN" altLang="en-US" sz="2800" dirty="0"/>
              <a:t>根据二阶导数（ </a:t>
            </a:r>
            <a:r>
              <a:rPr lang="en-US" altLang="zh-CN" sz="2800" dirty="0" err="1"/>
              <a:t>Hesse</a:t>
            </a:r>
            <a:r>
              <a:rPr lang="zh-CN" altLang="en-US" sz="2800" dirty="0"/>
              <a:t>矩阵</a:t>
            </a:r>
            <a:r>
              <a:rPr lang="en-US" altLang="zh-CN" sz="2800" dirty="0"/>
              <a:t>)</a:t>
            </a:r>
            <a:r>
              <a:rPr lang="zh-CN" altLang="en-US" sz="2800" dirty="0"/>
              <a:t>来判断函数的凸性</a:t>
            </a:r>
            <a:endParaRPr lang="zh-CN" altLang="en-US" sz="2800" dirty="0"/>
          </a:p>
        </p:txBody>
      </p:sp>
      <p:sp>
        <p:nvSpPr>
          <p:cNvPr id="9" name="Text Box 7"/>
          <p:cNvSpPr txBox="1">
            <a:spLocks noChangeArrowheads="1"/>
          </p:cNvSpPr>
          <p:nvPr/>
        </p:nvSpPr>
        <p:spPr bwMode="auto">
          <a:xfrm>
            <a:off x="2417762" y="3423445"/>
            <a:ext cx="7356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设</a:t>
            </a:r>
            <a:r>
              <a:rPr lang="en-US" altLang="zh-CN" sz="2800" dirty="0"/>
              <a:t>f(x)</a:t>
            </a:r>
            <a:r>
              <a:rPr lang="zh-CN" altLang="en-US" sz="2800" dirty="0"/>
              <a:t>为定义在凸集</a:t>
            </a:r>
            <a:r>
              <a:rPr lang="en-US" altLang="zh-CN" sz="2800" dirty="0"/>
              <a:t>R</a:t>
            </a:r>
            <a:r>
              <a:rPr lang="zh-CN" altLang="en-US" sz="2800" dirty="0"/>
              <a:t>上且具有连续二阶导数的</a:t>
            </a:r>
            <a:endParaRPr lang="zh-CN" altLang="en-US" sz="2800" dirty="0"/>
          </a:p>
          <a:p>
            <a:r>
              <a:rPr lang="zh-CN" altLang="en-US" sz="2800" dirty="0"/>
              <a:t>函数，则</a:t>
            </a:r>
            <a:r>
              <a:rPr lang="en-US" altLang="zh-CN" sz="2800" dirty="0"/>
              <a:t>f(x)</a:t>
            </a:r>
            <a:r>
              <a:rPr lang="zh-CN" altLang="en-US" sz="2800" dirty="0"/>
              <a:t>在</a:t>
            </a:r>
            <a:r>
              <a:rPr lang="en-US" altLang="zh-CN" sz="2800" dirty="0"/>
              <a:t>R</a:t>
            </a:r>
            <a:r>
              <a:rPr lang="zh-CN" altLang="en-US" sz="2800" dirty="0"/>
              <a:t>上为凸函数的充要条件：</a:t>
            </a:r>
            <a:endParaRPr lang="zh-CN" altLang="en-US" sz="2800" dirty="0"/>
          </a:p>
        </p:txBody>
      </p:sp>
      <p:sp>
        <p:nvSpPr>
          <p:cNvPr id="11" name="Rectangle 9"/>
          <p:cNvSpPr>
            <a:spLocks noChangeArrowheads="1"/>
          </p:cNvSpPr>
          <p:nvPr/>
        </p:nvSpPr>
        <p:spPr bwMode="auto">
          <a:xfrm>
            <a:off x="3437533" y="4619558"/>
            <a:ext cx="4553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t>Hesse</a:t>
            </a:r>
            <a:r>
              <a:rPr lang="zh-CN" altLang="en-US" sz="2800" dirty="0"/>
              <a:t>矩阵在</a:t>
            </a:r>
            <a:r>
              <a:rPr lang="en-US" altLang="zh-CN" sz="2800" dirty="0"/>
              <a:t>R</a:t>
            </a:r>
            <a:r>
              <a:rPr lang="zh-CN" altLang="en-US" sz="2800" dirty="0"/>
              <a:t>上处处半正定</a:t>
            </a:r>
            <a:endParaRPr lang="zh-CN" altLang="en-US" sz="2800" dirty="0"/>
          </a:p>
        </p:txBody>
      </p:sp>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凸性条件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86"/>
                                        </p:tgtEl>
                                        <p:attrNameLst>
                                          <p:attrName>style.visibility</p:attrName>
                                        </p:attrNameLst>
                                      </p:cBhvr>
                                      <p:to>
                                        <p:strVal val="visible"/>
                                      </p:to>
                                    </p:set>
                                    <p:animEffect transition="in" filter="dissolve">
                                      <p:cBhvr>
                                        <p:cTn id="7" dur="500"/>
                                        <p:tgtEl>
                                          <p:spTgt spid="501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autoUpdateAnimBg="0"/>
      <p:bldP spid="9" grpId="0" autoUpdateAnimBg="0"/>
      <p:bldP spid="1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91" name="Text Box 11"/>
          <p:cNvSpPr txBox="1">
            <a:spLocks noChangeArrowheads="1"/>
          </p:cNvSpPr>
          <p:nvPr/>
        </p:nvSpPr>
        <p:spPr bwMode="auto">
          <a:xfrm>
            <a:off x="2512516" y="2382417"/>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对于约束优化问题</a:t>
            </a:r>
            <a:endParaRPr lang="zh-CN" altLang="en-US" sz="2800" dirty="0"/>
          </a:p>
        </p:txBody>
      </p:sp>
      <p:grpSp>
        <p:nvGrpSpPr>
          <p:cNvPr id="97299" name="Group 19"/>
          <p:cNvGrpSpPr/>
          <p:nvPr/>
        </p:nvGrpSpPr>
        <p:grpSpPr bwMode="auto">
          <a:xfrm>
            <a:off x="3179266" y="2915817"/>
            <a:ext cx="5638800" cy="1281113"/>
            <a:chOff x="1392" y="2352"/>
            <a:chExt cx="3552" cy="807"/>
          </a:xfrm>
        </p:grpSpPr>
        <p:graphicFrame>
          <p:nvGraphicFramePr>
            <p:cNvPr id="97292" name="Object 12"/>
            <p:cNvGraphicFramePr>
              <a:graphicFrameLocks noChangeAspect="1"/>
            </p:cNvGraphicFramePr>
            <p:nvPr/>
          </p:nvGraphicFramePr>
          <p:xfrm>
            <a:off x="2256" y="2352"/>
            <a:ext cx="960" cy="384"/>
          </p:xfrm>
          <a:graphic>
            <a:graphicData uri="http://schemas.openxmlformats.org/presentationml/2006/ole">
              <mc:AlternateContent xmlns:mc="http://schemas.openxmlformats.org/markup-compatibility/2006">
                <mc:Choice xmlns:v="urn:schemas-microsoft-com:vml" Requires="v">
                  <p:oleObj spid="_x0000_s5163" name="Equation" r:id="rId1" imgW="635000" imgH="254000" progId="">
                    <p:embed/>
                  </p:oleObj>
                </mc:Choice>
                <mc:Fallback>
                  <p:oleObj name="Equation" r:id="rId1" imgW="635000" imgH="254000" progId="">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 y="2352"/>
                          <a:ext cx="9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93" name="Object 13"/>
            <p:cNvGraphicFramePr>
              <a:graphicFrameLocks noChangeAspect="1"/>
            </p:cNvGraphicFramePr>
            <p:nvPr/>
          </p:nvGraphicFramePr>
          <p:xfrm>
            <a:off x="1392" y="2784"/>
            <a:ext cx="432" cy="346"/>
          </p:xfrm>
          <a:graphic>
            <a:graphicData uri="http://schemas.openxmlformats.org/presentationml/2006/ole">
              <mc:AlternateContent xmlns:mc="http://schemas.openxmlformats.org/markup-compatibility/2006">
                <mc:Choice xmlns:v="urn:schemas-microsoft-com:vml" Requires="v">
                  <p:oleObj spid="_x0000_s5164" name="Equation" r:id="rId3" imgW="215900" imgH="152400" progId="">
                    <p:embed/>
                  </p:oleObj>
                </mc:Choice>
                <mc:Fallback>
                  <p:oleObj name="Equation" r:id="rId3" imgW="215900" imgH="152400" progId="">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784"/>
                          <a:ext cx="43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94" name="Object 14"/>
            <p:cNvGraphicFramePr>
              <a:graphicFrameLocks noChangeAspect="1"/>
            </p:cNvGraphicFramePr>
            <p:nvPr/>
          </p:nvGraphicFramePr>
          <p:xfrm>
            <a:off x="2160" y="2736"/>
            <a:ext cx="1056" cy="423"/>
          </p:xfrm>
          <a:graphic>
            <a:graphicData uri="http://schemas.openxmlformats.org/presentationml/2006/ole">
              <mc:AlternateContent xmlns:mc="http://schemas.openxmlformats.org/markup-compatibility/2006">
                <mc:Choice xmlns:v="urn:schemas-microsoft-com:vml" Requires="v">
                  <p:oleObj spid="_x0000_s5165" name="Equation" r:id="rId5" imgW="635000" imgH="254000" progId="">
                    <p:embed/>
                  </p:oleObj>
                </mc:Choice>
                <mc:Fallback>
                  <p:oleObj name="Equation" r:id="rId5" imgW="635000" imgH="254000" progId="">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2736"/>
                          <a:ext cx="1056"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95" name="Object 15"/>
            <p:cNvGraphicFramePr>
              <a:graphicFrameLocks noChangeAspect="1"/>
            </p:cNvGraphicFramePr>
            <p:nvPr/>
          </p:nvGraphicFramePr>
          <p:xfrm>
            <a:off x="3504" y="2736"/>
            <a:ext cx="1440" cy="372"/>
          </p:xfrm>
          <a:graphic>
            <a:graphicData uri="http://schemas.openxmlformats.org/presentationml/2006/ole">
              <mc:AlternateContent xmlns:mc="http://schemas.openxmlformats.org/markup-compatibility/2006">
                <mc:Choice xmlns:v="urn:schemas-microsoft-com:vml" Requires="v">
                  <p:oleObj spid="_x0000_s5166" name="Equation" r:id="rId7" imgW="786765" imgH="203200" progId="">
                    <p:embed/>
                  </p:oleObj>
                </mc:Choice>
                <mc:Fallback>
                  <p:oleObj name="Equation" r:id="rId7" imgW="786765" imgH="203200" progId="">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4" y="2736"/>
                          <a:ext cx="144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7301" name="Group 21"/>
          <p:cNvGrpSpPr/>
          <p:nvPr/>
        </p:nvGrpSpPr>
        <p:grpSpPr bwMode="auto">
          <a:xfrm>
            <a:off x="2188666" y="4516017"/>
            <a:ext cx="7651750" cy="601663"/>
            <a:chOff x="768" y="3360"/>
            <a:chExt cx="4820" cy="379"/>
          </a:xfrm>
        </p:grpSpPr>
        <p:sp>
          <p:nvSpPr>
            <p:cNvPr id="97296" name="Text Box 16"/>
            <p:cNvSpPr txBox="1">
              <a:spLocks noChangeArrowheads="1"/>
            </p:cNvSpPr>
            <p:nvPr/>
          </p:nvSpPr>
          <p:spPr bwMode="auto">
            <a:xfrm>
              <a:off x="768" y="336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若</a:t>
              </a:r>
              <a:endParaRPr lang="zh-CN" altLang="en-US" sz="2800"/>
            </a:p>
          </p:txBody>
        </p:sp>
        <p:graphicFrame>
          <p:nvGraphicFramePr>
            <p:cNvPr id="97297" name="Object 17"/>
            <p:cNvGraphicFramePr>
              <a:graphicFrameLocks noChangeAspect="1"/>
            </p:cNvGraphicFramePr>
            <p:nvPr/>
          </p:nvGraphicFramePr>
          <p:xfrm>
            <a:off x="1056" y="3360"/>
            <a:ext cx="528" cy="364"/>
          </p:xfrm>
          <a:graphic>
            <a:graphicData uri="http://schemas.openxmlformats.org/presentationml/2006/ole">
              <mc:AlternateContent xmlns:mc="http://schemas.openxmlformats.org/markup-compatibility/2006">
                <mc:Choice xmlns:v="urn:schemas-microsoft-com:vml" Requires="v">
                  <p:oleObj spid="_x0000_s5167" name="Equation" r:id="rId9" imgW="368300" imgH="254000" progId="">
                    <p:embed/>
                  </p:oleObj>
                </mc:Choice>
                <mc:Fallback>
                  <p:oleObj name="Equation" r:id="rId9" imgW="368300" imgH="254000" progId="">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3360"/>
                          <a:ext cx="528"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98" name="Object 18"/>
            <p:cNvGraphicFramePr>
              <a:graphicFrameLocks noChangeAspect="1"/>
            </p:cNvGraphicFramePr>
            <p:nvPr/>
          </p:nvGraphicFramePr>
          <p:xfrm>
            <a:off x="1584" y="3360"/>
            <a:ext cx="624" cy="379"/>
          </p:xfrm>
          <a:graphic>
            <a:graphicData uri="http://schemas.openxmlformats.org/presentationml/2006/ole">
              <mc:AlternateContent xmlns:mc="http://schemas.openxmlformats.org/markup-compatibility/2006">
                <mc:Choice xmlns:v="urn:schemas-microsoft-com:vml" Requires="v">
                  <p:oleObj spid="_x0000_s5168" name="Equation" r:id="rId11" imgW="419100" imgH="254000" progId="">
                    <p:embed/>
                  </p:oleObj>
                </mc:Choice>
                <mc:Fallback>
                  <p:oleObj name="Equation" r:id="rId11" imgW="419100" imgH="254000" progId="">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4" y="3360"/>
                          <a:ext cx="62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00" name="Text Box 20"/>
            <p:cNvSpPr txBox="1">
              <a:spLocks noChangeArrowheads="1"/>
            </p:cNvSpPr>
            <p:nvPr/>
          </p:nvSpPr>
          <p:spPr bwMode="auto">
            <a:xfrm>
              <a:off x="2112" y="3360"/>
              <a:ext cx="34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都为凸函数，则此问题为凸规划。</a:t>
              </a:r>
              <a:endParaRPr lang="zh-CN" altLang="en-US" sz="2800"/>
            </a:p>
          </p:txBody>
        </p:sp>
      </p:grpSp>
      <p:sp>
        <p:nvSpPr>
          <p:cNvPr id="1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凸规划</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291"/>
                                        </p:tgtEl>
                                        <p:attrNameLst>
                                          <p:attrName>style.visibility</p:attrName>
                                        </p:attrNameLst>
                                      </p:cBhvr>
                                      <p:to>
                                        <p:strVal val="visible"/>
                                      </p:to>
                                    </p:set>
                                    <p:animEffect transition="in" filter="dissolve">
                                      <p:cBhvr>
                                        <p:cTn id="7" dur="500"/>
                                        <p:tgtEl>
                                          <p:spTgt spid="972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7299"/>
                                        </p:tgtEl>
                                        <p:attrNameLst>
                                          <p:attrName>style.visibility</p:attrName>
                                        </p:attrNameLst>
                                      </p:cBhvr>
                                      <p:to>
                                        <p:strVal val="visible"/>
                                      </p:to>
                                    </p:set>
                                    <p:animEffect transition="in" filter="dissolve">
                                      <p:cBhvr>
                                        <p:cTn id="12" dur="500"/>
                                        <p:tgtEl>
                                          <p:spTgt spid="9729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7301"/>
                                        </p:tgtEl>
                                        <p:attrNameLst>
                                          <p:attrName>style.visibility</p:attrName>
                                        </p:attrNameLst>
                                      </p:cBhvr>
                                      <p:to>
                                        <p:strVal val="visible"/>
                                      </p:to>
                                    </p:set>
                                    <p:animEffect transition="in" filter="dissolve">
                                      <p:cBhvr>
                                        <p:cTn id="17" dur="500"/>
                                        <p:tgtEl>
                                          <p:spTgt spid="9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17" name="Group 13"/>
          <p:cNvGrpSpPr/>
          <p:nvPr/>
        </p:nvGrpSpPr>
        <p:grpSpPr bwMode="auto">
          <a:xfrm>
            <a:off x="2135560" y="2492238"/>
            <a:ext cx="8537578" cy="533400"/>
            <a:chOff x="816" y="906"/>
            <a:chExt cx="5378" cy="336"/>
          </a:xfrm>
        </p:grpSpPr>
        <p:sp>
          <p:nvSpPr>
            <p:cNvPr id="98311" name="Text Box 7"/>
            <p:cNvSpPr txBox="1">
              <a:spLocks noChangeArrowheads="1"/>
            </p:cNvSpPr>
            <p:nvPr/>
          </p:nvSpPr>
          <p:spPr bwMode="auto">
            <a:xfrm>
              <a:off x="816" y="912"/>
              <a:ext cx="23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1.</a:t>
              </a:r>
              <a:r>
                <a:rPr lang="zh-CN" altLang="en-US" sz="2800" dirty="0"/>
                <a:t>若给定一点    </a:t>
              </a:r>
              <a:r>
                <a:rPr lang="en-US" altLang="zh-CN" sz="2800" dirty="0"/>
                <a:t>, </a:t>
              </a:r>
              <a:r>
                <a:rPr lang="zh-CN" altLang="en-US" sz="2800" dirty="0"/>
                <a:t>则集合</a:t>
              </a:r>
              <a:endParaRPr lang="zh-CN" altLang="en-US" sz="2800" dirty="0"/>
            </a:p>
          </p:txBody>
        </p:sp>
        <p:graphicFrame>
          <p:nvGraphicFramePr>
            <p:cNvPr id="98312" name="Object 8"/>
            <p:cNvGraphicFramePr>
              <a:graphicFrameLocks noChangeAspect="1"/>
            </p:cNvGraphicFramePr>
            <p:nvPr/>
          </p:nvGraphicFramePr>
          <p:xfrm flipV="1">
            <a:off x="2097" y="906"/>
            <a:ext cx="243" cy="336"/>
          </p:xfrm>
          <a:graphic>
            <a:graphicData uri="http://schemas.openxmlformats.org/presentationml/2006/ole">
              <mc:AlternateContent xmlns:mc="http://schemas.openxmlformats.org/markup-compatibility/2006">
                <mc:Choice xmlns:v="urn:schemas-microsoft-com:vml" Requires="v">
                  <p:oleObj spid="_x0000_s6152" name="Equation" r:id="rId1" imgW="165100" imgH="228600" progId="">
                    <p:embed/>
                  </p:oleObj>
                </mc:Choice>
                <mc:Fallback>
                  <p:oleObj name="Equation" r:id="rId1" imgW="165100" imgH="228600" progId="">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097" y="906"/>
                          <a:ext cx="24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6" name="Text Box 12"/>
            <p:cNvSpPr txBox="1">
              <a:spLocks noChangeArrowheads="1"/>
            </p:cNvSpPr>
            <p:nvPr/>
          </p:nvSpPr>
          <p:spPr bwMode="auto">
            <a:xfrm>
              <a:off x="4947" y="912"/>
              <a:ext cx="124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    为凸集。</a:t>
              </a:r>
              <a:endParaRPr lang="zh-CN" altLang="en-US" sz="2800" dirty="0"/>
            </a:p>
          </p:txBody>
        </p:sp>
      </p:grpSp>
      <p:grpSp>
        <p:nvGrpSpPr>
          <p:cNvPr id="98321" name="Group 17"/>
          <p:cNvGrpSpPr/>
          <p:nvPr/>
        </p:nvGrpSpPr>
        <p:grpSpPr bwMode="auto">
          <a:xfrm>
            <a:off x="2135561" y="3967029"/>
            <a:ext cx="6977721" cy="544513"/>
            <a:chOff x="902" y="1789"/>
            <a:chExt cx="3926" cy="343"/>
          </a:xfrm>
        </p:grpSpPr>
        <p:sp>
          <p:nvSpPr>
            <p:cNvPr id="98318" name="Text Box 14"/>
            <p:cNvSpPr txBox="1">
              <a:spLocks noChangeArrowheads="1"/>
            </p:cNvSpPr>
            <p:nvPr/>
          </p:nvSpPr>
          <p:spPr bwMode="auto">
            <a:xfrm>
              <a:off x="902" y="1802"/>
              <a:ext cx="86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2.</a:t>
              </a:r>
              <a:r>
                <a:rPr lang="zh-CN" altLang="en-US" sz="2800" dirty="0"/>
                <a:t>可行域</a:t>
              </a:r>
              <a:endParaRPr lang="zh-CN" altLang="en-US" sz="2800" dirty="0"/>
            </a:p>
          </p:txBody>
        </p:sp>
        <p:sp>
          <p:nvSpPr>
            <p:cNvPr id="98320" name="Text Box 16"/>
            <p:cNvSpPr txBox="1">
              <a:spLocks noChangeArrowheads="1"/>
            </p:cNvSpPr>
            <p:nvPr/>
          </p:nvSpPr>
          <p:spPr bwMode="auto">
            <a:xfrm>
              <a:off x="4118" y="1789"/>
              <a:ext cx="7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为凸集</a:t>
              </a:r>
              <a:endParaRPr lang="zh-CN" altLang="en-US" sz="2800"/>
            </a:p>
          </p:txBody>
        </p:sp>
      </p:grpSp>
      <p:sp>
        <p:nvSpPr>
          <p:cNvPr id="98322" name="Text Box 18"/>
          <p:cNvSpPr txBox="1">
            <a:spLocks noChangeArrowheads="1"/>
          </p:cNvSpPr>
          <p:nvPr/>
        </p:nvSpPr>
        <p:spPr bwMode="auto">
          <a:xfrm>
            <a:off x="2218110" y="5171937"/>
            <a:ext cx="69028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3.</a:t>
            </a:r>
            <a:r>
              <a:rPr lang="zh-CN" altLang="en-US" sz="2800"/>
              <a:t>凸规划的任何局部最优解就是全局最优解</a:t>
            </a:r>
            <a:endParaRPr lang="zh-CN" altLang="en-US" sz="2800"/>
          </a:p>
        </p:txBody>
      </p:sp>
      <p:pic>
        <p:nvPicPr>
          <p:cNvPr id="160821"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2354125"/>
            <a:ext cx="30861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822"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323" y="3819390"/>
            <a:ext cx="42291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凸规划的性质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8317"/>
                                        </p:tgtEl>
                                        <p:attrNameLst>
                                          <p:attrName>style.visibility</p:attrName>
                                        </p:attrNameLst>
                                      </p:cBhvr>
                                      <p:to>
                                        <p:strVal val="visible"/>
                                      </p:to>
                                    </p:set>
                                    <p:animEffect transition="in" filter="dissolve">
                                      <p:cBhvr>
                                        <p:cTn id="7" dur="500"/>
                                        <p:tgtEl>
                                          <p:spTgt spid="983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8321"/>
                                        </p:tgtEl>
                                        <p:attrNameLst>
                                          <p:attrName>style.visibility</p:attrName>
                                        </p:attrNameLst>
                                      </p:cBhvr>
                                      <p:to>
                                        <p:strVal val="visible"/>
                                      </p:to>
                                    </p:set>
                                    <p:animEffect transition="in" filter="dissolve">
                                      <p:cBhvr>
                                        <p:cTn id="12" dur="500"/>
                                        <p:tgtEl>
                                          <p:spTgt spid="983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322"/>
                                        </p:tgtEl>
                                        <p:attrNameLst>
                                          <p:attrName>style.visibility</p:attrName>
                                        </p:attrNameLst>
                                      </p:cBhvr>
                                      <p:to>
                                        <p:strVal val="visible"/>
                                      </p:to>
                                    </p:set>
                                    <p:animEffect transition="in" filter="dissolve">
                                      <p:cBhvr>
                                        <p:cTn id="17" dur="500"/>
                                        <p:tgtEl>
                                          <p:spTgt spid="98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94548"/>
            <a:ext cx="10515600" cy="4351338"/>
          </a:xfrm>
        </p:spPr>
        <p:txBody>
          <a:bodyPr>
            <a:normAutofit/>
          </a:bodyPr>
          <a:lstStyle/>
          <a:p>
            <a:r>
              <a:rPr lang="zh-CN" altLang="en-US" dirty="0">
                <a:solidFill>
                  <a:srgbClr val="C00000"/>
                </a:solidFill>
              </a:rPr>
              <a:t>凸优化问题</a:t>
            </a:r>
            <a:r>
              <a:rPr lang="en-US" altLang="zh-CN" dirty="0">
                <a:solidFill>
                  <a:srgbClr val="C00000"/>
                </a:solidFill>
              </a:rPr>
              <a:t>: </a:t>
            </a:r>
            <a:r>
              <a:rPr lang="zh-CN" altLang="en-US" dirty="0"/>
              <a:t>指约束最优化问题</a:t>
            </a:r>
            <a:endParaRPr lang="en-US" altLang="zh-CN" dirty="0"/>
          </a:p>
          <a:p>
            <a:endParaRPr lang="en-US" altLang="zh-CN" dirty="0"/>
          </a:p>
          <a:p>
            <a:endParaRPr lang="en-US" altLang="zh-CN" dirty="0"/>
          </a:p>
          <a:p>
            <a:endParaRPr lang="en-US" altLang="zh-CN" dirty="0"/>
          </a:p>
          <a:p>
            <a:r>
              <a:rPr lang="zh-CN" altLang="en-US" dirty="0"/>
              <a:t>其中，目标函数</a:t>
            </a:r>
            <a:r>
              <a:rPr lang="en-US" altLang="zh-CN" dirty="0"/>
              <a:t>f(w) </a:t>
            </a:r>
            <a:r>
              <a:rPr lang="zh-CN" altLang="en-US" dirty="0"/>
              <a:t>和约束函数</a:t>
            </a:r>
            <a:r>
              <a:rPr lang="en-US" altLang="zh-CN" dirty="0" err="1"/>
              <a:t>g</a:t>
            </a:r>
            <a:r>
              <a:rPr lang="en-US" altLang="zh-CN" baseline="-25000" dirty="0" err="1"/>
              <a:t>i</a:t>
            </a:r>
            <a:r>
              <a:rPr lang="en-US" altLang="zh-CN" dirty="0"/>
              <a:t>(w)</a:t>
            </a:r>
            <a:r>
              <a:rPr lang="zh-CN" altLang="en-US" dirty="0"/>
              <a:t>都是</a:t>
            </a:r>
            <a:r>
              <a:rPr lang="en-US" altLang="zh-CN" dirty="0" err="1"/>
              <a:t>R</a:t>
            </a:r>
            <a:r>
              <a:rPr lang="en-US" altLang="zh-CN" baseline="30000" dirty="0" err="1"/>
              <a:t>n</a:t>
            </a:r>
            <a:r>
              <a:rPr lang="zh-CN" altLang="en-US" dirty="0"/>
              <a:t>上连续可微的凸函数，约束函数</a:t>
            </a:r>
            <a:r>
              <a:rPr lang="en-US" altLang="zh-CN" dirty="0" err="1"/>
              <a:t>h</a:t>
            </a:r>
            <a:r>
              <a:rPr lang="en-US" altLang="zh-CN" baseline="-25000" dirty="0" err="1"/>
              <a:t>j</a:t>
            </a:r>
            <a:r>
              <a:rPr lang="en-US" altLang="zh-CN" dirty="0"/>
              <a:t>(w)</a:t>
            </a:r>
            <a:r>
              <a:rPr lang="zh-CN" altLang="en-US" dirty="0"/>
              <a:t>是</a:t>
            </a:r>
            <a:r>
              <a:rPr lang="en-US" altLang="zh-CN" dirty="0" err="1"/>
              <a:t>R</a:t>
            </a:r>
            <a:r>
              <a:rPr lang="en-US" altLang="zh-CN" baseline="30000" dirty="0" err="1"/>
              <a:t>n</a:t>
            </a:r>
            <a:r>
              <a:rPr lang="zh-CN" altLang="en-US" dirty="0"/>
              <a:t>上的仿射函数</a:t>
            </a:r>
            <a:endParaRPr lang="en-US" altLang="zh-CN" dirty="0"/>
          </a:p>
          <a:p>
            <a:r>
              <a:rPr lang="zh-CN" altLang="en-US" dirty="0"/>
              <a:t>当目标函数为二次函数，</a:t>
            </a:r>
            <a:r>
              <a:rPr lang="en-US" altLang="zh-CN" dirty="0"/>
              <a:t>g</a:t>
            </a:r>
            <a:r>
              <a:rPr lang="zh-CN" altLang="en-US" dirty="0"/>
              <a:t>函数为仿射函数时，为</a:t>
            </a:r>
            <a:r>
              <a:rPr lang="zh-CN" altLang="en-US" dirty="0">
                <a:solidFill>
                  <a:srgbClr val="C00000"/>
                </a:solidFill>
              </a:rPr>
              <a:t>凸二次规划问题</a:t>
            </a:r>
            <a:r>
              <a:rPr lang="zh-CN" altLang="en-US" dirty="0"/>
              <a:t>。</a:t>
            </a:r>
            <a:endParaRPr lang="zh-CN" altLang="en-US" dirty="0"/>
          </a:p>
        </p:txBody>
      </p:sp>
      <p:pic>
        <p:nvPicPr>
          <p:cNvPr id="1884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47447" y="2294548"/>
            <a:ext cx="1724672" cy="51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4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083" y="3043708"/>
            <a:ext cx="3699791"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凸优化问题</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4062" y="2400056"/>
            <a:ext cx="10515600" cy="4351338"/>
          </a:xfrm>
        </p:spPr>
        <p:txBody>
          <a:bodyPr>
            <a:normAutofit fontScale="92500" lnSpcReduction="20000"/>
          </a:bodyPr>
          <a:lstStyle/>
          <a:p>
            <a:r>
              <a:rPr lang="zh-CN" altLang="en-US" dirty="0"/>
              <a:t>输入：线性可分训练数据集</a:t>
            </a:r>
            <a:endParaRPr lang="en-US" altLang="zh-CN" dirty="0"/>
          </a:p>
          <a:p>
            <a:endParaRPr lang="en-US" altLang="zh-CN" dirty="0"/>
          </a:p>
          <a:p>
            <a:r>
              <a:rPr lang="zh-CN" altLang="en-US" dirty="0"/>
              <a:t>输出：最大间隔分离超平面和分类决策函数</a:t>
            </a:r>
            <a:endParaRPr lang="en-US" altLang="zh-CN" dirty="0"/>
          </a:p>
          <a:p>
            <a:r>
              <a:rPr lang="en-US" altLang="zh-CN" dirty="0"/>
              <a:t>1</a:t>
            </a:r>
            <a:r>
              <a:rPr lang="zh-CN" altLang="en-US" dirty="0"/>
              <a:t>、构造并求解约束最优化问题</a:t>
            </a:r>
            <a:endParaRPr lang="en-US" altLang="zh-CN" dirty="0"/>
          </a:p>
          <a:p>
            <a:endParaRPr lang="en-US" altLang="zh-CN" dirty="0"/>
          </a:p>
          <a:p>
            <a:r>
              <a:rPr lang="en-US" altLang="zh-CN" dirty="0"/>
              <a:t>                                                                    			 </a:t>
            </a:r>
            <a:r>
              <a:rPr lang="zh-CN" altLang="en-US" dirty="0"/>
              <a:t>求得</a:t>
            </a:r>
            <a:r>
              <a:rPr lang="en-US" altLang="zh-CN" dirty="0"/>
              <a:t>w</a:t>
            </a:r>
            <a:r>
              <a:rPr lang="zh-CN" altLang="en-US" dirty="0"/>
              <a:t>*和</a:t>
            </a:r>
            <a:r>
              <a:rPr lang="en-US" altLang="zh-CN" dirty="0"/>
              <a:t>b</a:t>
            </a:r>
            <a:r>
              <a:rPr lang="zh-CN" altLang="en-US" dirty="0"/>
              <a:t>*</a:t>
            </a:r>
            <a:endParaRPr lang="en-US" altLang="zh-CN" dirty="0"/>
          </a:p>
          <a:p>
            <a:endParaRPr lang="en-US" altLang="zh-CN" dirty="0"/>
          </a:p>
          <a:p>
            <a:r>
              <a:rPr lang="en-US" altLang="zh-CN" dirty="0"/>
              <a:t>2</a:t>
            </a:r>
            <a:r>
              <a:rPr lang="zh-CN" altLang="en-US" dirty="0"/>
              <a:t>、得到分离超平面</a:t>
            </a:r>
            <a:endParaRPr lang="en-US" altLang="zh-CN" dirty="0"/>
          </a:p>
          <a:p>
            <a:endParaRPr lang="en-US" altLang="zh-CN" dirty="0"/>
          </a:p>
          <a:p>
            <a:r>
              <a:rPr lang="en-US" altLang="zh-CN" dirty="0"/>
              <a:t>      </a:t>
            </a:r>
            <a:r>
              <a:rPr lang="zh-CN" altLang="en-US" dirty="0"/>
              <a:t>分类决策函数</a:t>
            </a:r>
            <a:endParaRPr lang="en-US" altLang="zh-CN" dirty="0"/>
          </a:p>
        </p:txBody>
      </p:sp>
      <p:pic>
        <p:nvPicPr>
          <p:cNvPr id="1894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05517" y="2363666"/>
            <a:ext cx="418713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663" y="2756503"/>
            <a:ext cx="4118858" cy="33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242" y="2756503"/>
            <a:ext cx="469007" cy="3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3248" y="2756504"/>
            <a:ext cx="1033302" cy="32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8631" y="3976833"/>
            <a:ext cx="521768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6857" y="5193535"/>
            <a:ext cx="205065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098" y="6012783"/>
            <a:ext cx="294699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4580" y="3552219"/>
            <a:ext cx="2119133" cy="43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8301247" y="3575792"/>
            <a:ext cx="367408" cy="523220"/>
          </a:xfrm>
          <a:prstGeom prst="rect">
            <a:avLst/>
          </a:prstGeom>
          <a:solidFill>
            <a:srgbClr val="FFC000"/>
          </a:solidFill>
        </p:spPr>
        <p:txBody>
          <a:bodyPr wrap="none" rtlCol="0">
            <a:spAutoFit/>
          </a:bodyPr>
          <a:lstStyle/>
          <a:p>
            <a:r>
              <a:rPr lang="en-US" altLang="zh-CN" sz="2800" dirty="0"/>
              <a:t>1</a:t>
            </a:r>
            <a:endParaRPr lang="zh-CN" altLang="en-US" sz="2800" dirty="0"/>
          </a:p>
        </p:txBody>
      </p:sp>
      <p:sp>
        <p:nvSpPr>
          <p:cNvPr id="13"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线性可分支持向量机学习算法</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17995"/>
            <a:ext cx="10515600" cy="4351338"/>
          </a:xfrm>
        </p:spPr>
        <p:txBody>
          <a:bodyPr/>
          <a:lstStyle/>
          <a:p>
            <a:r>
              <a:rPr lang="zh-CN" altLang="en-US" dirty="0"/>
              <a:t> 在线性可分情况下，训练数据集的样本点中与分离超平面距离最近的样本点的实例称为支持向量</a:t>
            </a:r>
            <a:r>
              <a:rPr lang="en-US" altLang="zh-CN" dirty="0"/>
              <a:t>(support vector)</a:t>
            </a:r>
            <a:r>
              <a:rPr lang="zh-CN" altLang="en-US" dirty="0"/>
              <a:t>；</a:t>
            </a:r>
            <a:endParaRPr lang="en-US" altLang="zh-CN" dirty="0"/>
          </a:p>
          <a:p>
            <a:r>
              <a:rPr lang="zh-CN" altLang="en-US" dirty="0"/>
              <a:t>支持向量是使约束条件式等号成立的点，即</a:t>
            </a:r>
            <a:endParaRPr lang="en-US" altLang="zh-CN" dirty="0"/>
          </a:p>
          <a:p>
            <a:endParaRPr lang="en-US" altLang="zh-CN" dirty="0"/>
          </a:p>
          <a:p>
            <a:r>
              <a:rPr lang="zh-CN" altLang="en-US" dirty="0"/>
              <a:t>正例：</a:t>
            </a:r>
            <a:endParaRPr lang="en-US" altLang="zh-CN" dirty="0"/>
          </a:p>
          <a:p>
            <a:endParaRPr lang="en-US" altLang="zh-CN" dirty="0"/>
          </a:p>
          <a:p>
            <a:r>
              <a:rPr lang="zh-CN" altLang="en-US" dirty="0"/>
              <a:t>负例：</a:t>
            </a:r>
            <a:endParaRPr lang="zh-CN" altLang="en-US" dirty="0"/>
          </a:p>
        </p:txBody>
      </p:sp>
      <p:pic>
        <p:nvPicPr>
          <p:cNvPr id="191540" name="Picture 5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58396" y="3276805"/>
            <a:ext cx="2904679" cy="36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541"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412" y="4210358"/>
            <a:ext cx="1944216" cy="368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542"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412" y="5233657"/>
            <a:ext cx="254759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543"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122" y="3711258"/>
            <a:ext cx="4162808" cy="304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支持向量和</a:t>
            </a:r>
            <a:r>
              <a:rPr lang="en-AU" altLang="zh-CN" dirty="0"/>
              <a:t>Margins</a:t>
            </a:r>
            <a:r>
              <a:rPr lang="zh-CN" altLang="en-US" dirty="0"/>
              <a:t>（边界）</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19202" y="2742829"/>
            <a:ext cx="3975182"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612" y="2137219"/>
            <a:ext cx="3219146" cy="255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312" y="4788566"/>
            <a:ext cx="2308309" cy="604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612" y="5393123"/>
            <a:ext cx="232900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2312" y="6262500"/>
            <a:ext cx="440689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599348"/>
            <a:ext cx="10515600" cy="4351338"/>
          </a:xfrm>
        </p:spPr>
        <p:txBody>
          <a:bodyPr/>
          <a:lstStyle/>
          <a:p>
            <a:r>
              <a:rPr lang="zh-CN" altLang="en-US" dirty="0"/>
              <a:t>如何求解：</a:t>
            </a:r>
            <a:endParaRPr lang="en-US" altLang="zh-CN" dirty="0"/>
          </a:p>
          <a:p>
            <a:r>
              <a:rPr lang="zh-CN" altLang="en-US" dirty="0"/>
              <a:t>在约束最优化问题中，常常利用拉格朗日对偶性</a:t>
            </a:r>
            <a:r>
              <a:rPr lang="en-US" altLang="zh-CN" dirty="0"/>
              <a:t>(Lagrange duality)</a:t>
            </a:r>
            <a:r>
              <a:rPr lang="zh-CN" altLang="en-US" dirty="0"/>
              <a:t>将原始问题转换为对偶问题，通过解对偶问题得到原始问题的解</a:t>
            </a:r>
            <a:endParaRPr lang="en-US" altLang="zh-CN" dirty="0"/>
          </a:p>
        </p:txBody>
      </p:sp>
      <p:pic>
        <p:nvPicPr>
          <p:cNvPr id="2017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8510" y="2637319"/>
            <a:ext cx="1846180" cy="383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56738" y="2567292"/>
            <a:ext cx="367408" cy="523220"/>
          </a:xfrm>
          <a:prstGeom prst="rect">
            <a:avLst/>
          </a:prstGeom>
          <a:solidFill>
            <a:srgbClr val="FFC000"/>
          </a:solidFill>
        </p:spPr>
        <p:txBody>
          <a:bodyPr wrap="none" rtlCol="0">
            <a:spAutoFit/>
          </a:bodyPr>
          <a:lstStyle/>
          <a:p>
            <a:r>
              <a:rPr lang="en-US" altLang="zh-CN" sz="2800" dirty="0"/>
              <a:t>1</a:t>
            </a:r>
            <a:endParaRPr lang="zh-CN" altLang="en-US" sz="2800" dirty="0"/>
          </a:p>
        </p:txBody>
      </p:sp>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拉格朗日对偶</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2338" y="2193926"/>
            <a:ext cx="10515600" cy="4351338"/>
          </a:xfrm>
        </p:spPr>
        <p:txBody>
          <a:bodyPr/>
          <a:lstStyle/>
          <a:p>
            <a:r>
              <a:rPr lang="en-US" altLang="zh-CN" dirty="0"/>
              <a:t>1</a:t>
            </a:r>
            <a:r>
              <a:rPr lang="zh-CN" altLang="en-US" dirty="0"/>
              <a:t>、原始问题</a:t>
            </a:r>
            <a:endParaRPr lang="en-US" altLang="zh-CN" dirty="0"/>
          </a:p>
          <a:p>
            <a:pPr lvl="1"/>
            <a:r>
              <a:rPr lang="zh-CN" altLang="en-US" dirty="0"/>
              <a:t>设</a:t>
            </a:r>
            <a:r>
              <a:rPr lang="en-US" altLang="zh-CN" dirty="0"/>
              <a:t>f(x),c(x),h(x)</a:t>
            </a:r>
            <a:r>
              <a:rPr lang="zh-CN" altLang="en-US" dirty="0"/>
              <a:t>是定义在</a:t>
            </a:r>
            <a:r>
              <a:rPr lang="en-US" altLang="zh-CN" dirty="0" err="1"/>
              <a:t>R</a:t>
            </a:r>
            <a:r>
              <a:rPr lang="en-US" altLang="zh-CN" baseline="30000" dirty="0" err="1"/>
              <a:t>n</a:t>
            </a:r>
            <a:r>
              <a:rPr lang="zh-CN" altLang="en-US" dirty="0"/>
              <a:t>上的连续可微函数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引进拉格朗日函数               为乘子</a:t>
            </a:r>
            <a:endParaRPr lang="en-US" altLang="zh-CN" dirty="0"/>
          </a:p>
          <a:p>
            <a:pPr lvl="1"/>
            <a:endParaRPr lang="en-US" altLang="zh-CN" dirty="0"/>
          </a:p>
          <a:p>
            <a:pPr lvl="1"/>
            <a:endParaRPr lang="en-US" altLang="zh-CN" dirty="0"/>
          </a:p>
          <a:p>
            <a:pPr lvl="1"/>
            <a:r>
              <a:rPr lang="zh-CN" altLang="en-US" dirty="0"/>
              <a:t>考虑</a:t>
            </a:r>
            <a:r>
              <a:rPr lang="en-US" altLang="zh-CN" dirty="0"/>
              <a:t>x</a:t>
            </a:r>
            <a:r>
              <a:rPr lang="zh-CN" altLang="en-US" dirty="0"/>
              <a:t>的函数，</a:t>
            </a:r>
            <a:r>
              <a:rPr lang="en-US" altLang="zh-CN" dirty="0"/>
              <a:t>P</a:t>
            </a:r>
            <a:r>
              <a:rPr lang="zh-CN" altLang="en-US" dirty="0"/>
              <a:t>为原始问题</a:t>
            </a:r>
            <a:endParaRPr lang="zh-CN" altLang="en-US" dirty="0"/>
          </a:p>
        </p:txBody>
      </p:sp>
      <p:pic>
        <p:nvPicPr>
          <p:cNvPr id="1904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19446" y="3094878"/>
            <a:ext cx="149816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917" y="3609333"/>
            <a:ext cx="3438399" cy="36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529" y="4180231"/>
            <a:ext cx="2805786" cy="36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439" y="4994250"/>
            <a:ext cx="5431398" cy="78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9446" y="4623900"/>
            <a:ext cx="845206" cy="42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7516" y="4668388"/>
            <a:ext cx="73818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53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5917" y="6254396"/>
            <a:ext cx="2976324" cy="514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拉格朗日对偶</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4351338"/>
          </a:xfrm>
        </p:spPr>
        <p:txBody>
          <a:bodyPr/>
          <a:lstStyle/>
          <a:p>
            <a:pPr lvl="1"/>
            <a:endParaRPr lang="en-US" altLang="zh-CN" dirty="0"/>
          </a:p>
          <a:p>
            <a:pPr lvl="1"/>
            <a:endParaRPr lang="en-US" altLang="zh-CN" dirty="0"/>
          </a:p>
          <a:p>
            <a:pPr marL="457200" lvl="1" indent="0">
              <a:buNone/>
            </a:pPr>
            <a:endParaRPr lang="en-US" altLang="zh-CN" dirty="0"/>
          </a:p>
          <a:p>
            <a:pPr lvl="1"/>
            <a:r>
              <a:rPr lang="en-US" altLang="zh-CN" dirty="0"/>
              <a:t>                       </a:t>
            </a:r>
            <a:r>
              <a:rPr lang="zh-CN" altLang="en-US" dirty="0"/>
              <a:t>为乘子</a:t>
            </a:r>
            <a:endParaRPr lang="en-US" altLang="zh-CN" dirty="0"/>
          </a:p>
          <a:p>
            <a:pPr lvl="1"/>
            <a:endParaRPr lang="en-US" altLang="zh-CN" dirty="0"/>
          </a:p>
          <a:p>
            <a:pPr lvl="1"/>
            <a:endParaRPr lang="en-GB" altLang="zh-CN" dirty="0"/>
          </a:p>
          <a:p>
            <a:pPr lvl="1"/>
            <a:r>
              <a:rPr lang="zh-CN" altLang="en-US" dirty="0"/>
              <a:t>假设给定某个</a:t>
            </a:r>
            <a:r>
              <a:rPr lang="en-US" altLang="zh-CN" dirty="0"/>
              <a:t>x</a:t>
            </a:r>
            <a:r>
              <a:rPr lang="zh-CN" altLang="en-US" dirty="0"/>
              <a:t>，如果</a:t>
            </a:r>
            <a:r>
              <a:rPr lang="en-US" altLang="zh-CN" dirty="0"/>
              <a:t>x</a:t>
            </a:r>
            <a:r>
              <a:rPr lang="zh-CN" altLang="en-US" dirty="0"/>
              <a:t>违反约束条件：</a:t>
            </a:r>
            <a:endParaRPr lang="en-US" altLang="zh-CN" dirty="0"/>
          </a:p>
        </p:txBody>
      </p:sp>
      <p:pic>
        <p:nvPicPr>
          <p:cNvPr id="1904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82822" y="2245230"/>
            <a:ext cx="149816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822" y="2763525"/>
            <a:ext cx="3438399" cy="36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666" y="3257685"/>
            <a:ext cx="2805786" cy="36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054" y="3980489"/>
            <a:ext cx="5431398" cy="78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4315" y="3680306"/>
            <a:ext cx="845206" cy="42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1077" y="3694739"/>
            <a:ext cx="73818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0598" y="5320995"/>
            <a:ext cx="1151691" cy="37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4230" y="5320996"/>
            <a:ext cx="1242657" cy="45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3533" y="5778817"/>
            <a:ext cx="6344933"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拉格朗日对偶</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62843"/>
            <a:ext cx="10515600" cy="1325563"/>
          </a:xfrm>
        </p:spPr>
        <p:txBody>
          <a:bodyPr/>
          <a:lstStyle/>
          <a:p>
            <a:r>
              <a:rPr lang="en-US" altLang="zh-CN" dirty="0"/>
              <a:t>SVM</a:t>
            </a:r>
            <a:endParaRPr lang="zh-CN" altLang="en-US" dirty="0"/>
          </a:p>
        </p:txBody>
      </p:sp>
      <p:sp>
        <p:nvSpPr>
          <p:cNvPr id="3" name="内容占位符 2"/>
          <p:cNvSpPr>
            <a:spLocks noGrp="1"/>
          </p:cNvSpPr>
          <p:nvPr>
            <p:ph idx="1"/>
          </p:nvPr>
        </p:nvSpPr>
        <p:spPr>
          <a:xfrm>
            <a:off x="838200" y="2193926"/>
            <a:ext cx="10515600" cy="4351338"/>
          </a:xfrm>
        </p:spPr>
        <p:txBody>
          <a:bodyPr>
            <a:normAutofit/>
          </a:bodyPr>
          <a:lstStyle/>
          <a:p>
            <a:r>
              <a:rPr lang="zh-CN" altLang="en-US" dirty="0">
                <a:solidFill>
                  <a:srgbClr val="C00000"/>
                </a:solidFill>
              </a:rPr>
              <a:t>支持向量机</a:t>
            </a:r>
            <a:r>
              <a:rPr lang="en-US" altLang="zh-CN" dirty="0">
                <a:solidFill>
                  <a:srgbClr val="C00000"/>
                </a:solidFill>
              </a:rPr>
              <a:t>(</a:t>
            </a:r>
            <a:r>
              <a:rPr lang="en-US" altLang="zh-CN" dirty="0" err="1">
                <a:solidFill>
                  <a:srgbClr val="C00000"/>
                </a:solidFill>
              </a:rPr>
              <a:t>supportvectormachines</a:t>
            </a:r>
            <a:r>
              <a:rPr lang="en-US" altLang="zh-CN" dirty="0">
                <a:solidFill>
                  <a:srgbClr val="C00000"/>
                </a:solidFill>
              </a:rPr>
              <a:t>.  SVM)</a:t>
            </a:r>
            <a:endParaRPr lang="en-US" altLang="zh-CN" dirty="0">
              <a:solidFill>
                <a:srgbClr val="C00000"/>
              </a:solidFill>
            </a:endParaRPr>
          </a:p>
          <a:p>
            <a:r>
              <a:rPr lang="zh-CN" altLang="en-US" dirty="0"/>
              <a:t>二类分类模型</a:t>
            </a:r>
            <a:r>
              <a:rPr lang="en-US" altLang="zh-CN" dirty="0"/>
              <a:t>.</a:t>
            </a:r>
            <a:r>
              <a:rPr lang="zh-CN" altLang="en-US" dirty="0"/>
              <a:t>它的基本模型是定义在特征空间上的间隔最大的线性分类器，间隔最大使它有别于感知机；</a:t>
            </a:r>
            <a:endParaRPr lang="en-US" altLang="zh-CN" dirty="0"/>
          </a:p>
          <a:p>
            <a:r>
              <a:rPr lang="zh-CN" altLang="en-US" dirty="0"/>
              <a:t>支持向量机还包括核技巧，这使它成为实质上的非线性分类器</a:t>
            </a:r>
            <a:r>
              <a:rPr lang="en-US" altLang="zh-CN" dirty="0"/>
              <a:t>.</a:t>
            </a:r>
            <a:endParaRPr lang="en-US" altLang="zh-CN" dirty="0"/>
          </a:p>
          <a:p>
            <a:r>
              <a:rPr lang="zh-CN" altLang="en-US" dirty="0"/>
              <a:t>支持向量机的学习策略就是间隔最大化，可形式化为一个求解凸二次规划</a:t>
            </a:r>
            <a:r>
              <a:rPr lang="en-US" altLang="zh-CN" dirty="0"/>
              <a:t>(convex quadratic programming)</a:t>
            </a:r>
            <a:r>
              <a:rPr lang="zh-CN" altLang="en-US" dirty="0"/>
              <a:t>的问题，也等价于正则化的合页损失函数的最小化问题</a:t>
            </a:r>
            <a:r>
              <a:rPr lang="en-US" altLang="zh-CN" dirty="0"/>
              <a:t>.</a:t>
            </a:r>
            <a:r>
              <a:rPr lang="zh-CN" altLang="en-US" dirty="0"/>
              <a:t>支持向量机的学习算法是求解凸二次规划的最优化算法</a:t>
            </a:r>
            <a:r>
              <a:rPr lang="en-US" altLang="zh-CN" dirty="0"/>
              <a:t>.</a:t>
            </a:r>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41440"/>
            <a:ext cx="10515600" cy="4351338"/>
          </a:xfrm>
        </p:spPr>
        <p:txBody>
          <a:bodyPr/>
          <a:lstStyle/>
          <a:p>
            <a:pPr lvl="1"/>
            <a:endParaRPr lang="en-US" altLang="zh-CN" dirty="0"/>
          </a:p>
          <a:p>
            <a:pPr lvl="1"/>
            <a:endParaRPr lang="en-US" altLang="zh-CN" dirty="0"/>
          </a:p>
          <a:p>
            <a:pPr lvl="1"/>
            <a:endParaRPr lang="en-US" altLang="zh-CN" dirty="0"/>
          </a:p>
          <a:p>
            <a:pPr lvl="1"/>
            <a:r>
              <a:rPr lang="zh-CN" altLang="en-US" dirty="0"/>
              <a:t>考虑极小问题：</a:t>
            </a:r>
            <a:endParaRPr lang="en-US" altLang="zh-CN" dirty="0"/>
          </a:p>
          <a:p>
            <a:pPr lvl="1"/>
            <a:endParaRPr lang="en-US" altLang="zh-CN" dirty="0"/>
          </a:p>
          <a:p>
            <a:pPr lvl="1"/>
            <a:endParaRPr lang="en-US" altLang="zh-CN" dirty="0"/>
          </a:p>
          <a:p>
            <a:pPr lvl="1"/>
            <a:r>
              <a:rPr lang="zh-CN" altLang="en-US" dirty="0"/>
              <a:t>与原始最优化问题等价</a:t>
            </a:r>
            <a:endParaRPr lang="en-US" altLang="zh-CN" dirty="0"/>
          </a:p>
        </p:txBody>
      </p:sp>
      <p:pic>
        <p:nvPicPr>
          <p:cNvPr id="19353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55609" y="2288632"/>
            <a:ext cx="4805418" cy="81942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768" y="3910118"/>
            <a:ext cx="4301100" cy="60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847" y="5240959"/>
            <a:ext cx="1944216" cy="589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拉格朗日对偶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3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4351338"/>
          </a:xfrm>
        </p:spPr>
        <p:txBody>
          <a:bodyPr/>
          <a:lstStyle/>
          <a:p>
            <a:r>
              <a:rPr lang="en-US" altLang="zh-CN" dirty="0"/>
              <a:t>1</a:t>
            </a:r>
            <a:r>
              <a:rPr lang="zh-CN" altLang="en-US" dirty="0"/>
              <a:t>、原始问题</a:t>
            </a:r>
            <a:endParaRPr lang="en-US" altLang="zh-CN" dirty="0"/>
          </a:p>
          <a:p>
            <a:pPr lvl="1"/>
            <a:r>
              <a:rPr lang="zh-CN" altLang="en-US" dirty="0"/>
              <a:t>则：</a:t>
            </a:r>
            <a:endParaRPr lang="en-US" altLang="zh-CN" dirty="0"/>
          </a:p>
          <a:p>
            <a:pPr lvl="1"/>
            <a:endParaRPr lang="en-US" altLang="zh-CN" dirty="0"/>
          </a:p>
          <a:p>
            <a:pPr lvl="1"/>
            <a:r>
              <a:rPr lang="zh-CN" altLang="en-US" dirty="0"/>
              <a:t>称为广义拉格朗日函数的极小极大问题</a:t>
            </a:r>
            <a:endParaRPr lang="en-US" altLang="zh-CN" dirty="0"/>
          </a:p>
          <a:p>
            <a:pPr lvl="1"/>
            <a:r>
              <a:rPr lang="zh-CN" altLang="en-US" dirty="0"/>
              <a:t>定义原始问题的最优值</a:t>
            </a:r>
            <a:endParaRPr lang="en-US" altLang="zh-CN" dirty="0"/>
          </a:p>
        </p:txBody>
      </p:sp>
      <p:pic>
        <p:nvPicPr>
          <p:cNvPr id="1945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6377" y="2909021"/>
            <a:ext cx="403244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792" y="4481764"/>
            <a:ext cx="2002222"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拉格朗日对偶</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223339"/>
            <a:ext cx="8424936" cy="5184576"/>
          </a:xfrm>
        </p:spPr>
        <p:txBody>
          <a:bodyPr>
            <a:normAutofit/>
          </a:bodyPr>
          <a:lstStyle/>
          <a:p>
            <a:r>
              <a:rPr lang="en-US" altLang="zh-CN" dirty="0"/>
              <a:t>2</a:t>
            </a:r>
            <a:r>
              <a:rPr lang="zh-CN" altLang="en-US" dirty="0"/>
              <a:t>、对偶问题</a:t>
            </a:r>
            <a:endParaRPr lang="en-US" altLang="zh-CN" dirty="0"/>
          </a:p>
          <a:p>
            <a:r>
              <a:rPr lang="en-US" altLang="zh-CN" dirty="0"/>
              <a:t> </a:t>
            </a:r>
            <a:r>
              <a:rPr lang="zh-CN" altLang="en-US" dirty="0"/>
              <a:t>定义：</a:t>
            </a:r>
            <a:endParaRPr lang="en-GB" altLang="zh-CN" dirty="0"/>
          </a:p>
          <a:p>
            <a:endParaRPr lang="en-US" altLang="zh-CN" dirty="0"/>
          </a:p>
          <a:p>
            <a:r>
              <a:rPr lang="zh-CN" altLang="en-US" dirty="0"/>
              <a:t>则最大值问题：</a:t>
            </a:r>
            <a:endParaRPr lang="en-US" altLang="zh-CN" dirty="0"/>
          </a:p>
          <a:p>
            <a:pPr marL="274320" lvl="1" indent="-274320">
              <a:buClr>
                <a:schemeClr val="accent3"/>
              </a:buClr>
              <a:buSzPct val="95000"/>
            </a:pPr>
            <a:r>
              <a:rPr lang="zh-CN" altLang="en-US" dirty="0"/>
              <a:t>称为广义拉格朗日函数的极大极小问题</a:t>
            </a:r>
            <a:endParaRPr lang="en-US" altLang="zh-CN" dirty="0"/>
          </a:p>
          <a:p>
            <a:pPr marL="274320" lvl="1" indent="-274320">
              <a:buClr>
                <a:schemeClr val="accent3"/>
              </a:buClr>
              <a:buSzPct val="95000"/>
            </a:pPr>
            <a:r>
              <a:rPr lang="zh-CN" altLang="en-US" dirty="0"/>
              <a:t>表示为约束最优化问题：</a:t>
            </a:r>
            <a:endParaRPr lang="en-US" altLang="zh-CN" dirty="0"/>
          </a:p>
          <a:p>
            <a:pPr marL="0" lvl="1" indent="0">
              <a:buClr>
                <a:schemeClr val="accent3"/>
              </a:buClr>
              <a:buSzPct val="95000"/>
              <a:buNone/>
            </a:pPr>
            <a:endParaRPr lang="en-US" altLang="zh-CN" dirty="0"/>
          </a:p>
          <a:p>
            <a:pPr marL="274320" lvl="1" indent="-274320">
              <a:buClr>
                <a:schemeClr val="accent3"/>
              </a:buClr>
              <a:buSzPct val="95000"/>
            </a:pPr>
            <a:r>
              <a:rPr lang="zh-CN" altLang="en-US" dirty="0"/>
              <a:t>称为原始问题的对偶问题，</a:t>
            </a:r>
            <a:endParaRPr lang="en-US" altLang="zh-CN" dirty="0"/>
          </a:p>
          <a:p>
            <a:pPr marL="274320" lvl="1" indent="-274320">
              <a:buClr>
                <a:schemeClr val="accent3"/>
              </a:buClr>
              <a:buSzPct val="95000"/>
            </a:pPr>
            <a:r>
              <a:rPr lang="zh-CN" altLang="en-US" dirty="0"/>
              <a:t>对偶问题的最优值</a:t>
            </a:r>
            <a:endParaRPr lang="en-US" altLang="zh-CN" dirty="0"/>
          </a:p>
          <a:p>
            <a:pPr marL="274320" lvl="1" indent="-274320">
              <a:buClr>
                <a:schemeClr val="accent3"/>
              </a:buClr>
              <a:buSzPct val="95000"/>
            </a:pPr>
            <a:endParaRPr lang="en-US" altLang="zh-CN" dirty="0"/>
          </a:p>
          <a:p>
            <a:pPr marL="274320" lvl="1" indent="-274320">
              <a:buClr>
                <a:schemeClr val="accent3"/>
              </a:buClr>
              <a:buSzPct val="95000"/>
            </a:pPr>
            <a:endParaRPr lang="en-US" altLang="zh-CN" dirty="0"/>
          </a:p>
          <a:p>
            <a:endParaRPr lang="en-US" altLang="zh-CN" dirty="0"/>
          </a:p>
        </p:txBody>
      </p:sp>
      <p:pic>
        <p:nvPicPr>
          <p:cNvPr id="1955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3732" y="2727395"/>
            <a:ext cx="296286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522" y="3175879"/>
            <a:ext cx="5113485" cy="555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5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677" y="4610886"/>
            <a:ext cx="4334940" cy="509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5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842" y="5137338"/>
            <a:ext cx="3348154" cy="38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5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2749" y="5788942"/>
            <a:ext cx="2426502"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拉格朗日对偶</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b="1" dirty="0"/>
              <a:t>定理：</a:t>
            </a:r>
            <a:endParaRPr lang="en-US" altLang="zh-CN" b="1" dirty="0"/>
          </a:p>
          <a:p>
            <a:r>
              <a:rPr lang="zh-CN" altLang="en-US" dirty="0"/>
              <a:t>若原始问题和对偶问题都有最优值，则</a:t>
            </a:r>
            <a:endParaRPr lang="en-US" altLang="zh-CN" dirty="0"/>
          </a:p>
          <a:p>
            <a:endParaRPr lang="en-US" altLang="zh-CN" dirty="0"/>
          </a:p>
          <a:p>
            <a:endParaRPr lang="en-US" altLang="zh-CN" dirty="0"/>
          </a:p>
          <a:p>
            <a:endParaRPr lang="en-US" altLang="zh-CN" dirty="0"/>
          </a:p>
          <a:p>
            <a:r>
              <a:rPr lang="zh-CN" altLang="en-US" dirty="0"/>
              <a:t>推论：</a:t>
            </a:r>
            <a:endParaRPr lang="en-US" altLang="zh-CN" dirty="0"/>
          </a:p>
          <a:p>
            <a:r>
              <a:rPr lang="zh-CN" altLang="en-US" dirty="0"/>
              <a:t>设</a:t>
            </a:r>
            <a:r>
              <a:rPr lang="en-US" altLang="zh-CN" dirty="0"/>
              <a:t>x</a:t>
            </a:r>
            <a:r>
              <a:rPr lang="zh-CN" altLang="en-US" dirty="0"/>
              <a:t>*，和</a:t>
            </a:r>
            <a:r>
              <a:rPr lang="el-GR" altLang="zh-CN" dirty="0"/>
              <a:t>α</a:t>
            </a:r>
            <a:r>
              <a:rPr lang="zh-CN" altLang="en-US" dirty="0"/>
              <a:t>*，</a:t>
            </a:r>
            <a:r>
              <a:rPr lang="el-GR" altLang="zh-CN" dirty="0"/>
              <a:t>β</a:t>
            </a:r>
            <a:r>
              <a:rPr lang="zh-CN" altLang="en-US" dirty="0"/>
              <a:t>*分别是原始问题和对偶问题的可行解，并且</a:t>
            </a:r>
            <a:r>
              <a:rPr lang="en-US" altLang="zh-CN" dirty="0"/>
              <a:t>d</a:t>
            </a:r>
            <a:r>
              <a:rPr lang="zh-CN" altLang="en-US" dirty="0"/>
              <a:t>*</a:t>
            </a:r>
            <a:r>
              <a:rPr lang="en-US" altLang="zh-CN" dirty="0"/>
              <a:t>=p</a:t>
            </a:r>
            <a:r>
              <a:rPr lang="zh-CN" altLang="en-US" dirty="0"/>
              <a:t>*，则</a:t>
            </a:r>
            <a:r>
              <a:rPr lang="en-US" altLang="zh-CN" dirty="0"/>
              <a:t>x</a:t>
            </a:r>
            <a:r>
              <a:rPr lang="zh-CN" altLang="en-US" dirty="0"/>
              <a:t>*，和</a:t>
            </a:r>
            <a:r>
              <a:rPr lang="el-GR" altLang="zh-CN" dirty="0"/>
              <a:t>α</a:t>
            </a:r>
            <a:r>
              <a:rPr lang="zh-CN" altLang="en-US" dirty="0"/>
              <a:t>*，</a:t>
            </a:r>
            <a:r>
              <a:rPr lang="el-GR" altLang="zh-CN" dirty="0"/>
              <a:t>β</a:t>
            </a:r>
            <a:r>
              <a:rPr lang="zh-CN" altLang="en-US" dirty="0"/>
              <a:t>*分别是原始问题和对偶问题的最优解</a:t>
            </a:r>
            <a:endParaRPr lang="en-US" altLang="zh-CN" dirty="0"/>
          </a:p>
        </p:txBody>
      </p:sp>
      <p:pic>
        <p:nvPicPr>
          <p:cNvPr id="1966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1585" y="3231457"/>
            <a:ext cx="7193775"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原始问题和对偶问题的关系</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4363" y="2241775"/>
            <a:ext cx="10606005" cy="4839816"/>
          </a:xfrm>
        </p:spPr>
        <p:txBody>
          <a:bodyPr/>
          <a:lstStyle/>
          <a:p>
            <a:r>
              <a:rPr lang="zh-CN" altLang="en-US" b="1" dirty="0"/>
              <a:t>定理：</a:t>
            </a:r>
            <a:r>
              <a:rPr lang="zh-CN" altLang="en-US" dirty="0"/>
              <a:t>对原始问题和对偶问题，假设函数</a:t>
            </a:r>
            <a:r>
              <a:rPr lang="en-US" altLang="zh-CN" dirty="0"/>
              <a:t>f(x)</a:t>
            </a:r>
            <a:r>
              <a:rPr lang="zh-CN" altLang="en-US" dirty="0"/>
              <a:t>和</a:t>
            </a:r>
            <a:r>
              <a:rPr lang="en-US" altLang="zh-CN" dirty="0"/>
              <a:t>c</a:t>
            </a:r>
            <a:r>
              <a:rPr lang="en-US" altLang="zh-CN" baseline="-25000" dirty="0"/>
              <a:t>i</a:t>
            </a:r>
            <a:r>
              <a:rPr lang="en-US" altLang="zh-CN" dirty="0"/>
              <a:t>(x)</a:t>
            </a:r>
            <a:r>
              <a:rPr lang="zh-CN" altLang="en-US" dirty="0"/>
              <a:t>是凸函数，</a:t>
            </a:r>
            <a:r>
              <a:rPr lang="en-US" altLang="zh-CN" dirty="0" err="1"/>
              <a:t>h</a:t>
            </a:r>
            <a:r>
              <a:rPr lang="en-US" altLang="zh-CN" baseline="-25000" dirty="0" err="1"/>
              <a:t>j</a:t>
            </a:r>
            <a:r>
              <a:rPr lang="en-US" altLang="zh-CN" dirty="0"/>
              <a:t>(x)</a:t>
            </a:r>
            <a:r>
              <a:rPr lang="zh-CN" altLang="en-US" dirty="0"/>
              <a:t>是仿射函数，并且不等式</a:t>
            </a:r>
            <a:r>
              <a:rPr lang="en-US" altLang="zh-CN" dirty="0"/>
              <a:t>c</a:t>
            </a:r>
            <a:r>
              <a:rPr lang="en-US" altLang="zh-CN" baseline="-25000" dirty="0"/>
              <a:t>i</a:t>
            </a:r>
            <a:r>
              <a:rPr lang="en-US" altLang="zh-CN" dirty="0"/>
              <a:t>(x)</a:t>
            </a:r>
            <a:r>
              <a:rPr lang="zh-CN" altLang="en-US" dirty="0"/>
              <a:t>是严格可行的，则</a:t>
            </a:r>
            <a:r>
              <a:rPr lang="en-US" altLang="zh-CN" dirty="0"/>
              <a:t>x</a:t>
            </a:r>
            <a:r>
              <a:rPr lang="zh-CN" altLang="en-US" dirty="0"/>
              <a:t>*，和</a:t>
            </a:r>
            <a:r>
              <a:rPr lang="el-GR" altLang="zh-CN" dirty="0"/>
              <a:t>α</a:t>
            </a:r>
            <a:r>
              <a:rPr lang="zh-CN" altLang="en-US" dirty="0"/>
              <a:t>*，</a:t>
            </a:r>
            <a:r>
              <a:rPr lang="el-GR" altLang="zh-CN" dirty="0"/>
              <a:t>β</a:t>
            </a:r>
            <a:r>
              <a:rPr lang="zh-CN" altLang="en-US" dirty="0"/>
              <a:t>*分别是原始问题和对偶问题的解的充分必要条件是</a:t>
            </a:r>
            <a:r>
              <a:rPr lang="en-US" altLang="zh-CN" dirty="0"/>
              <a:t>x</a:t>
            </a:r>
            <a:r>
              <a:rPr lang="zh-CN" altLang="en-US" dirty="0"/>
              <a:t>*，和</a:t>
            </a:r>
            <a:r>
              <a:rPr lang="el-GR" altLang="zh-CN" dirty="0"/>
              <a:t>α</a:t>
            </a:r>
            <a:r>
              <a:rPr lang="zh-CN" altLang="en-US" dirty="0"/>
              <a:t>*，</a:t>
            </a:r>
            <a:r>
              <a:rPr lang="el-GR" altLang="zh-CN" dirty="0"/>
              <a:t>β</a:t>
            </a:r>
            <a:r>
              <a:rPr lang="zh-CN" altLang="en-US" dirty="0"/>
              <a:t>*满足</a:t>
            </a:r>
            <a:r>
              <a:rPr lang="en-US" altLang="zh-CN" dirty="0" err="1"/>
              <a:t>karush</a:t>
            </a:r>
            <a:r>
              <a:rPr lang="en-US" altLang="zh-CN" dirty="0"/>
              <a:t>-Kuhn-Tucker(KKT)</a:t>
            </a:r>
            <a:r>
              <a:rPr lang="zh-CN" altLang="en-US" dirty="0"/>
              <a:t>条件。</a:t>
            </a:r>
            <a:endParaRPr lang="zh-CN" altLang="en-US" b="1" dirty="0"/>
          </a:p>
        </p:txBody>
      </p:sp>
      <p:pic>
        <p:nvPicPr>
          <p:cNvPr id="1976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25708" y="3874594"/>
            <a:ext cx="1761792" cy="1177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707" y="5223261"/>
            <a:ext cx="2408488" cy="159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KKT</a:t>
            </a:r>
            <a:r>
              <a:rPr lang="zh-CN" altLang="en-US" dirty="0"/>
              <a:t>条件</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对于线性可分支持向量机的优化问题，原始问题：</a:t>
            </a:r>
            <a:endParaRPr lang="en-US" altLang="zh-CN" dirty="0"/>
          </a:p>
          <a:p>
            <a:endParaRPr lang="en-US" altLang="zh-CN" dirty="0"/>
          </a:p>
          <a:p>
            <a:endParaRPr lang="en-US" altLang="zh-CN" dirty="0"/>
          </a:p>
          <a:p>
            <a:endParaRPr lang="en-US" altLang="zh-CN" dirty="0"/>
          </a:p>
          <a:p>
            <a:r>
              <a:rPr lang="zh-CN" altLang="en-US" dirty="0"/>
              <a:t>应用拉格朗日对偶性，通过求解对偶问题，得到原始问题的解。</a:t>
            </a:r>
            <a:endParaRPr lang="en-US" altLang="zh-CN" dirty="0"/>
          </a:p>
          <a:p>
            <a:r>
              <a:rPr lang="zh-CN" altLang="en-US" dirty="0"/>
              <a:t>优点：</a:t>
            </a:r>
            <a:endParaRPr lang="en-US" altLang="zh-CN" dirty="0"/>
          </a:p>
          <a:p>
            <a:pPr lvl="1"/>
            <a:r>
              <a:rPr lang="zh-CN" altLang="en-US" dirty="0"/>
              <a:t>对偶问题往往容易解</a:t>
            </a:r>
            <a:endParaRPr lang="en-US" altLang="zh-CN" dirty="0"/>
          </a:p>
          <a:p>
            <a:pPr lvl="1"/>
            <a:r>
              <a:rPr lang="zh-CN" altLang="en-US" dirty="0"/>
              <a:t>引入核函数，推广到非线性分类问题</a:t>
            </a:r>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3767" y="2780928"/>
            <a:ext cx="523590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279725" y="2782202"/>
            <a:ext cx="367408" cy="523220"/>
          </a:xfrm>
          <a:prstGeom prst="rect">
            <a:avLst/>
          </a:prstGeom>
          <a:solidFill>
            <a:srgbClr val="FFC000"/>
          </a:solidFill>
        </p:spPr>
        <p:txBody>
          <a:bodyPr wrap="none" rtlCol="0">
            <a:spAutoFit/>
          </a:bodyPr>
          <a:lstStyle/>
          <a:p>
            <a:r>
              <a:rPr lang="en-US" altLang="zh-CN" sz="2800" dirty="0"/>
              <a:t>1</a:t>
            </a:r>
            <a:endParaRPr lang="zh-CN" altLang="en-US" sz="2800" dirty="0"/>
          </a:p>
        </p:txBody>
      </p:sp>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学习的对偶算法</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64887"/>
            <a:ext cx="10515600" cy="4351338"/>
          </a:xfrm>
        </p:spPr>
        <p:txBody>
          <a:bodyPr/>
          <a:lstStyle/>
          <a:p>
            <a:r>
              <a:rPr lang="zh-CN" altLang="en-US" dirty="0"/>
              <a:t>定义拉格朗日函数</a:t>
            </a:r>
            <a:endParaRPr lang="en-US" altLang="zh-CN" dirty="0"/>
          </a:p>
          <a:p>
            <a:endParaRPr lang="en-US" altLang="zh-CN" dirty="0"/>
          </a:p>
          <a:p>
            <a:endParaRPr lang="en-US" altLang="zh-CN" dirty="0"/>
          </a:p>
          <a:p>
            <a:r>
              <a:rPr lang="zh-CN" altLang="en-US" dirty="0"/>
              <a:t>原问题：极小极大，对偶问题：极大极小</a:t>
            </a:r>
            <a:endParaRPr lang="zh-CN" altLang="en-US" dirty="0"/>
          </a:p>
        </p:txBody>
      </p:sp>
      <p:pic>
        <p:nvPicPr>
          <p:cNvPr id="1986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9657" y="2898362"/>
            <a:ext cx="562127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4485666"/>
            <a:ext cx="403244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6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346" y="5769670"/>
            <a:ext cx="2571212"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下箭头 4"/>
          <p:cNvSpPr/>
          <p:nvPr/>
        </p:nvSpPr>
        <p:spPr>
          <a:xfrm>
            <a:off x="5447929" y="5150234"/>
            <a:ext cx="362363" cy="619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学习的对偶算法</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5466" y="2456350"/>
            <a:ext cx="8807098" cy="4839816"/>
          </a:xfrm>
        </p:spPr>
        <p:txBody>
          <a:bodyPr/>
          <a:lstStyle/>
          <a:p>
            <a:r>
              <a:rPr lang="zh-CN" altLang="en-US" dirty="0"/>
              <a:t>先求</a:t>
            </a:r>
            <a:r>
              <a:rPr lang="en-US" altLang="zh-CN" dirty="0"/>
              <a:t>L(</a:t>
            </a:r>
            <a:r>
              <a:rPr lang="en-US" altLang="zh-CN" dirty="0" err="1"/>
              <a:t>w,b</a:t>
            </a:r>
            <a:r>
              <a:rPr lang="en-US" altLang="zh-CN" dirty="0"/>
              <a:t>,</a:t>
            </a:r>
            <a:r>
              <a:rPr lang="el-GR" altLang="zh-CN" dirty="0"/>
              <a:t>α</a:t>
            </a:r>
            <a:r>
              <a:rPr lang="en-US" altLang="zh-CN" dirty="0"/>
              <a:t>)</a:t>
            </a:r>
            <a:r>
              <a:rPr lang="zh-CN" altLang="en-US" dirty="0"/>
              <a:t>对</a:t>
            </a:r>
            <a:r>
              <a:rPr lang="en-US" altLang="zh-CN" dirty="0"/>
              <a:t>w</a:t>
            </a:r>
            <a:r>
              <a:rPr lang="zh-CN" altLang="en-US" dirty="0"/>
              <a:t>，</a:t>
            </a:r>
            <a:r>
              <a:rPr lang="en-US" altLang="zh-CN" dirty="0"/>
              <a:t>b</a:t>
            </a:r>
            <a:r>
              <a:rPr lang="zh-CN" altLang="en-US" dirty="0"/>
              <a:t>的极小，再求对</a:t>
            </a:r>
            <a:r>
              <a:rPr lang="el-GR" altLang="zh-CN" dirty="0"/>
              <a:t>α</a:t>
            </a:r>
            <a:r>
              <a:rPr lang="zh-CN" altLang="en-US" dirty="0"/>
              <a:t>的极大</a:t>
            </a:r>
            <a:endParaRPr lang="en-US" altLang="zh-CN" dirty="0"/>
          </a:p>
          <a:p>
            <a:r>
              <a:rPr lang="en-US" altLang="zh-CN" dirty="0"/>
              <a:t>1</a:t>
            </a:r>
            <a:r>
              <a:rPr lang="zh-CN" altLang="en-US" dirty="0"/>
              <a:t>、求：                         ，对</a:t>
            </a:r>
            <a:r>
              <a:rPr lang="en-US" altLang="zh-CN" dirty="0"/>
              <a:t>w</a:t>
            </a:r>
            <a:r>
              <a:rPr lang="zh-CN" altLang="en-US" dirty="0"/>
              <a:t>，</a:t>
            </a:r>
            <a:r>
              <a:rPr lang="en-US" altLang="zh-CN" dirty="0"/>
              <a:t>b</a:t>
            </a:r>
            <a:r>
              <a:rPr lang="zh-CN" altLang="en-US" dirty="0"/>
              <a:t>分别求偏导并令等于</a:t>
            </a:r>
            <a:r>
              <a:rPr lang="en-US" altLang="zh-CN" dirty="0"/>
              <a:t>0</a:t>
            </a:r>
            <a:endParaRPr lang="en-US" altLang="zh-CN" dirty="0"/>
          </a:p>
          <a:p>
            <a:r>
              <a:rPr lang="zh-CN" altLang="en-US" dirty="0"/>
              <a:t>由</a:t>
            </a:r>
            <a:endParaRPr lang="en-US" altLang="zh-CN" dirty="0"/>
          </a:p>
          <a:p>
            <a:endParaRPr lang="en-US" altLang="zh-CN" dirty="0"/>
          </a:p>
          <a:p>
            <a:endParaRPr lang="en-US" altLang="zh-CN" dirty="0"/>
          </a:p>
          <a:p>
            <a:r>
              <a:rPr lang="zh-CN" altLang="en-US" dirty="0"/>
              <a:t>得：                                                </a:t>
            </a:r>
            <a:endParaRPr lang="en-US" altLang="zh-CN" dirty="0"/>
          </a:p>
          <a:p>
            <a:endParaRPr lang="en-US" altLang="zh-CN" dirty="0"/>
          </a:p>
          <a:p>
            <a:endParaRPr lang="en-US" altLang="zh-CN" dirty="0"/>
          </a:p>
          <a:p>
            <a:endParaRPr lang="en-US" altLang="zh-CN" dirty="0"/>
          </a:p>
        </p:txBody>
      </p:sp>
      <p:pic>
        <p:nvPicPr>
          <p:cNvPr id="1996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1651" y="2960407"/>
            <a:ext cx="1656184" cy="453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718" y="3469519"/>
            <a:ext cx="3171962" cy="1302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133" y="3434657"/>
            <a:ext cx="1393552" cy="1372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8170" y="4964552"/>
            <a:ext cx="8618156" cy="1697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6716572" y="4038634"/>
            <a:ext cx="390676" cy="189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96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1407" y="6081706"/>
            <a:ext cx="1882068" cy="54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左右箭头 6"/>
          <p:cNvSpPr/>
          <p:nvPr/>
        </p:nvSpPr>
        <p:spPr>
          <a:xfrm>
            <a:off x="8289816" y="6219517"/>
            <a:ext cx="621706" cy="267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学习的对偶算法</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36512" y="2223338"/>
            <a:ext cx="8424936" cy="4839816"/>
          </a:xfrm>
        </p:spPr>
        <p:txBody>
          <a:bodyPr/>
          <a:lstStyle/>
          <a:p>
            <a:r>
              <a:rPr lang="zh-CN" altLang="en-US" dirty="0"/>
              <a:t>求                       对</a:t>
            </a:r>
            <a:r>
              <a:rPr lang="el-GR" altLang="zh-CN" dirty="0"/>
              <a:t>α</a:t>
            </a:r>
            <a:r>
              <a:rPr lang="zh-CN" altLang="en-US" dirty="0"/>
              <a:t>的极大，即是对偶问题：</a:t>
            </a:r>
            <a:endParaRPr lang="en-US" altLang="zh-CN" dirty="0"/>
          </a:p>
        </p:txBody>
      </p:sp>
      <p:pic>
        <p:nvPicPr>
          <p:cNvPr id="2007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69158" y="2253427"/>
            <a:ext cx="1746613"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4605" y="2757483"/>
            <a:ext cx="4114004" cy="70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793" y="3494842"/>
            <a:ext cx="1712619" cy="64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16" y="4200943"/>
            <a:ext cx="2569377" cy="420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箭头 4"/>
          <p:cNvSpPr/>
          <p:nvPr/>
        </p:nvSpPr>
        <p:spPr>
          <a:xfrm>
            <a:off x="2248580" y="5319682"/>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07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0688" y="4832603"/>
            <a:ext cx="4307196" cy="195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43554" y="5433547"/>
            <a:ext cx="367408" cy="523220"/>
          </a:xfrm>
          <a:prstGeom prst="rect">
            <a:avLst/>
          </a:prstGeom>
          <a:solidFill>
            <a:srgbClr val="FFC000"/>
          </a:solidFill>
        </p:spPr>
        <p:txBody>
          <a:bodyPr wrap="none" rtlCol="0">
            <a:spAutoFit/>
          </a:bodyPr>
          <a:lstStyle/>
          <a:p>
            <a:r>
              <a:rPr lang="en-US" altLang="zh-CN" sz="2800" dirty="0"/>
              <a:t>2</a:t>
            </a:r>
            <a:endParaRPr lang="zh-CN" altLang="en-US" sz="2800" dirty="0"/>
          </a:p>
        </p:txBody>
      </p:sp>
      <p:sp>
        <p:nvSpPr>
          <p:cNvPr id="11"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学习的对偶算法</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84467" y="2328830"/>
            <a:ext cx="10362056" cy="4839816"/>
          </a:xfrm>
        </p:spPr>
        <p:txBody>
          <a:bodyPr/>
          <a:lstStyle/>
          <a:p>
            <a:r>
              <a:rPr lang="zh-CN" altLang="en-US" dirty="0"/>
              <a:t>定理：设                                 是对偶最优问题        的解</a:t>
            </a:r>
            <a:endParaRPr lang="en-US" altLang="zh-CN" dirty="0"/>
          </a:p>
          <a:p>
            <a:pPr marL="0" indent="0">
              <a:buNone/>
            </a:pPr>
            <a:r>
              <a:rPr lang="en-US" altLang="zh-CN" dirty="0"/>
              <a:t>   </a:t>
            </a:r>
            <a:r>
              <a:rPr lang="zh-CN" altLang="en-US" dirty="0"/>
              <a:t>则存在下标</a:t>
            </a:r>
            <a:r>
              <a:rPr lang="en-US" altLang="zh-CN" dirty="0"/>
              <a:t>j</a:t>
            </a:r>
            <a:r>
              <a:rPr lang="zh-CN" altLang="en-US" dirty="0"/>
              <a:t>，使得            ，并可按下式求得原始问题</a:t>
            </a:r>
            <a:r>
              <a:rPr lang="en-GB" altLang="zh-CN" dirty="0"/>
              <a:t>	</a:t>
            </a:r>
            <a:r>
              <a:rPr lang="zh-CN" altLang="en-US" dirty="0"/>
              <a:t>的解。</a:t>
            </a:r>
            <a:endParaRPr lang="en-US" altLang="zh-CN" dirty="0"/>
          </a:p>
          <a:p>
            <a:pPr marL="0" indent="0">
              <a:buNone/>
            </a:pPr>
            <a:r>
              <a:rPr lang="en-US" altLang="zh-CN" dirty="0"/>
              <a:t>  </a:t>
            </a:r>
            <a:r>
              <a:rPr lang="zh-CN" altLang="en-US" dirty="0"/>
              <a:t>证明：由</a:t>
            </a:r>
            <a:endParaRPr lang="en-US" altLang="zh-CN" dirty="0"/>
          </a:p>
          <a:p>
            <a:pPr marL="0" indent="0">
              <a:buNone/>
            </a:pPr>
            <a:endParaRPr lang="en-US" altLang="zh-CN" dirty="0"/>
          </a:p>
          <a:p>
            <a:pPr marL="0" indent="0">
              <a:buNone/>
            </a:pPr>
            <a:r>
              <a:rPr lang="en-US" altLang="zh-CN" dirty="0"/>
              <a:t>                                                                      </a:t>
            </a: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得：</a:t>
            </a:r>
            <a:endParaRPr lang="en-US" altLang="zh-CN" dirty="0"/>
          </a:p>
        </p:txBody>
      </p:sp>
      <p:pic>
        <p:nvPicPr>
          <p:cNvPr id="2017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774" y="2360294"/>
            <a:ext cx="256994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403938" y="2294580"/>
            <a:ext cx="367408" cy="523220"/>
          </a:xfrm>
          <a:prstGeom prst="rect">
            <a:avLst/>
          </a:prstGeom>
          <a:solidFill>
            <a:srgbClr val="FFC000"/>
          </a:solidFill>
        </p:spPr>
        <p:txBody>
          <a:bodyPr wrap="none" rtlCol="0">
            <a:spAutoFit/>
          </a:bodyPr>
          <a:lstStyle/>
          <a:p>
            <a:r>
              <a:rPr lang="en-US" altLang="zh-CN" sz="2800" dirty="0"/>
              <a:t>2</a:t>
            </a:r>
            <a:endParaRPr lang="zh-CN" altLang="en-US" sz="2800" dirty="0"/>
          </a:p>
        </p:txBody>
      </p:sp>
      <p:pic>
        <p:nvPicPr>
          <p:cNvPr id="2017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632" y="2934325"/>
            <a:ext cx="732085" cy="38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0057646" y="2809643"/>
            <a:ext cx="367408" cy="523220"/>
          </a:xfrm>
          <a:prstGeom prst="rect">
            <a:avLst/>
          </a:prstGeom>
          <a:solidFill>
            <a:srgbClr val="FFC000"/>
          </a:solidFill>
        </p:spPr>
        <p:txBody>
          <a:bodyPr wrap="none" rtlCol="0">
            <a:spAutoFit/>
          </a:bodyPr>
          <a:lstStyle/>
          <a:p>
            <a:r>
              <a:rPr lang="en-US" altLang="zh-CN" sz="2800" dirty="0"/>
              <a:t>1</a:t>
            </a:r>
            <a:endParaRPr lang="zh-CN" altLang="en-US" sz="2800" dirty="0"/>
          </a:p>
        </p:txBody>
      </p:sp>
      <p:pic>
        <p:nvPicPr>
          <p:cNvPr id="199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386" y="3886321"/>
            <a:ext cx="4444688" cy="284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1190" y="5872796"/>
            <a:ext cx="1944217" cy="68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7652" y="3994836"/>
            <a:ext cx="664844" cy="37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5175" y="718891"/>
            <a:ext cx="2587188" cy="14262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26063" y="946251"/>
            <a:ext cx="6667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学习的对偶算法</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normAutofit/>
          </a:bodyPr>
          <a:lstStyle/>
          <a:p>
            <a:r>
              <a:rPr lang="zh-CN" altLang="en-US" dirty="0">
                <a:solidFill>
                  <a:srgbClr val="C00000"/>
                </a:solidFill>
              </a:rPr>
              <a:t>支持向量机</a:t>
            </a:r>
            <a:r>
              <a:rPr lang="en-US" altLang="zh-CN" dirty="0">
                <a:solidFill>
                  <a:srgbClr val="C00000"/>
                </a:solidFill>
              </a:rPr>
              <a:t>(</a:t>
            </a:r>
            <a:r>
              <a:rPr lang="en-US" altLang="zh-CN" dirty="0" err="1">
                <a:solidFill>
                  <a:srgbClr val="C00000"/>
                </a:solidFill>
              </a:rPr>
              <a:t>supportvectormachines</a:t>
            </a:r>
            <a:r>
              <a:rPr lang="en-US" altLang="zh-CN" dirty="0">
                <a:solidFill>
                  <a:srgbClr val="C00000"/>
                </a:solidFill>
              </a:rPr>
              <a:t>.  SVM)</a:t>
            </a:r>
            <a:endParaRPr lang="en-US" altLang="zh-CN" dirty="0">
              <a:solidFill>
                <a:srgbClr val="C00000"/>
              </a:solidFill>
            </a:endParaRPr>
          </a:p>
          <a:p>
            <a:r>
              <a:rPr lang="zh-CN" altLang="en-US" dirty="0"/>
              <a:t>线性可分支持向量机</a:t>
            </a:r>
            <a:r>
              <a:rPr lang="en-US" altLang="zh-CN" dirty="0"/>
              <a:t>(linear support vector machine in linearly separable case ).</a:t>
            </a:r>
            <a:endParaRPr lang="en-US" altLang="zh-CN" dirty="0"/>
          </a:p>
          <a:p>
            <a:pPr lvl="1"/>
            <a:r>
              <a:rPr lang="zh-CN" altLang="en-US" dirty="0"/>
              <a:t>硬间隔最大化</a:t>
            </a:r>
            <a:r>
              <a:rPr lang="en-US" altLang="zh-CN" dirty="0"/>
              <a:t>(hard margin maximization)</a:t>
            </a:r>
            <a:r>
              <a:rPr lang="zh-CN" altLang="en-US" dirty="0"/>
              <a:t>；</a:t>
            </a:r>
            <a:endParaRPr lang="en-US" altLang="zh-CN" dirty="0"/>
          </a:p>
          <a:p>
            <a:r>
              <a:rPr lang="zh-CN" altLang="en-US" dirty="0"/>
              <a:t>线性支持向量机</a:t>
            </a:r>
            <a:r>
              <a:rPr lang="en-US" altLang="zh-CN" dirty="0"/>
              <a:t>(linear </a:t>
            </a:r>
            <a:r>
              <a:rPr lang="en-US" altLang="zh-CN" dirty="0" err="1"/>
              <a:t>supportvector</a:t>
            </a:r>
            <a:r>
              <a:rPr lang="en-US" altLang="zh-CN" dirty="0"/>
              <a:t> machine)</a:t>
            </a:r>
            <a:endParaRPr lang="en-US" altLang="zh-CN" dirty="0"/>
          </a:p>
          <a:p>
            <a:pPr lvl="1"/>
            <a:r>
              <a:rPr lang="zh-CN" altLang="en-US" dirty="0"/>
              <a:t>训练数据近似线性可分时，通过软间隔最大化</a:t>
            </a:r>
            <a:r>
              <a:rPr lang="en-US" altLang="zh-CN" dirty="0"/>
              <a:t>(soft margin maximization)</a:t>
            </a:r>
            <a:r>
              <a:rPr lang="zh-CN" altLang="en-US" dirty="0"/>
              <a:t>；</a:t>
            </a:r>
            <a:endParaRPr lang="en-US" altLang="zh-CN" dirty="0"/>
          </a:p>
          <a:p>
            <a:r>
              <a:rPr lang="zh-CN" altLang="en-US" dirty="0"/>
              <a:t>非线性支持向量机</a:t>
            </a:r>
            <a:r>
              <a:rPr lang="en-US" altLang="zh-CN" dirty="0"/>
              <a:t>(non-linear support vector machine)</a:t>
            </a:r>
            <a:endParaRPr lang="en-US" altLang="zh-CN" dirty="0"/>
          </a:p>
          <a:p>
            <a:pPr lvl="1"/>
            <a:r>
              <a:rPr lang="zh-CN" altLang="en-US" dirty="0"/>
              <a:t>当训练数据线性不可分时，通过使用核技巧</a:t>
            </a:r>
            <a:r>
              <a:rPr lang="en-US" altLang="zh-CN" dirty="0"/>
              <a:t>(kernel trick)</a:t>
            </a:r>
            <a:r>
              <a:rPr lang="zh-CN" altLang="en-US" dirty="0"/>
              <a:t>及软间隔最大化。</a:t>
            </a:r>
            <a:endParaRPr lang="zh-CN" altLang="en-US" dirty="0"/>
          </a:p>
        </p:txBody>
      </p:sp>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SVM</a:t>
            </a:r>
            <a:r>
              <a:rPr lang="zh-CN" altLang="en-US" dirty="0"/>
              <a:t>分类</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1713" y="2223337"/>
            <a:ext cx="10344472" cy="4839816"/>
          </a:xfrm>
        </p:spPr>
        <p:txBody>
          <a:bodyPr/>
          <a:lstStyle/>
          <a:p>
            <a:r>
              <a:rPr lang="zh-CN" altLang="en-US" dirty="0"/>
              <a:t>定理：设                                 是对偶最优问题        的解</a:t>
            </a:r>
            <a:endParaRPr lang="en-US" altLang="zh-CN" dirty="0"/>
          </a:p>
          <a:p>
            <a:pPr marL="0" indent="0">
              <a:buNone/>
            </a:pPr>
            <a:r>
              <a:rPr lang="en-US" altLang="zh-CN" dirty="0"/>
              <a:t>   </a:t>
            </a:r>
            <a:r>
              <a:rPr lang="zh-CN" altLang="en-US" dirty="0"/>
              <a:t>则存在下标</a:t>
            </a:r>
            <a:r>
              <a:rPr lang="en-US" altLang="zh-CN" dirty="0"/>
              <a:t>j</a:t>
            </a:r>
            <a:r>
              <a:rPr lang="zh-CN" altLang="en-US" dirty="0"/>
              <a:t>，使得            ，并可按下式求得原始问题</a:t>
            </a:r>
            <a:r>
              <a:rPr lang="en-GB" altLang="zh-CN" dirty="0"/>
              <a:t>	</a:t>
            </a:r>
            <a:r>
              <a:rPr lang="zh-CN" altLang="en-US" dirty="0"/>
              <a:t>的解。</a:t>
            </a:r>
            <a:endParaRPr lang="en-US" altLang="zh-CN" dirty="0"/>
          </a:p>
          <a:p>
            <a:pPr marL="0" indent="0">
              <a:buNone/>
            </a:pPr>
            <a:r>
              <a:rPr lang="en-US" altLang="zh-CN" dirty="0"/>
              <a:t>  </a:t>
            </a:r>
            <a:r>
              <a:rPr lang="zh-CN" altLang="en-US" dirty="0"/>
              <a:t>证明：由                                ，其中至少有一个</a:t>
            </a:r>
            <a:endParaRPr lang="en-US" altLang="zh-CN" dirty="0"/>
          </a:p>
          <a:p>
            <a:pPr marL="0" indent="0">
              <a:buNone/>
            </a:pPr>
            <a:r>
              <a:rPr lang="en-US" altLang="zh-CN" dirty="0"/>
              <a:t>    </a:t>
            </a:r>
            <a:r>
              <a:rPr lang="zh-CN" altLang="en-US" dirty="0"/>
              <a:t>反证法：</a:t>
            </a:r>
            <a:endParaRPr lang="en-US" altLang="zh-CN" dirty="0"/>
          </a:p>
          <a:p>
            <a:pPr marL="0" indent="0">
              <a:buNone/>
            </a:pPr>
            <a:r>
              <a:rPr lang="en-US" altLang="zh-CN" dirty="0"/>
              <a:t>    </a:t>
            </a:r>
            <a:r>
              <a:rPr lang="zh-CN" altLang="en-US" dirty="0"/>
              <a:t>假设：          </a:t>
            </a:r>
            <a:r>
              <a:rPr lang="en-US" altLang="zh-CN" dirty="0"/>
              <a:t>, </a:t>
            </a:r>
            <a:r>
              <a:rPr lang="zh-CN" altLang="en-US" dirty="0"/>
              <a:t>由        </a:t>
            </a:r>
            <a:r>
              <a:rPr lang="en-US" altLang="zh-CN" dirty="0"/>
              <a:t>    </a:t>
            </a:r>
            <a:r>
              <a:rPr lang="zh-CN" altLang="en-US" dirty="0"/>
              <a:t>可知</a:t>
            </a:r>
            <a:r>
              <a:rPr lang="en-US" altLang="zh-CN" dirty="0"/>
              <a:t>w</a:t>
            </a:r>
            <a:r>
              <a:rPr lang="zh-CN" altLang="en-US" dirty="0"/>
              <a:t>*</a:t>
            </a:r>
            <a:r>
              <a:rPr lang="en-US" altLang="zh-CN" dirty="0"/>
              <a:t>=0</a:t>
            </a:r>
            <a:r>
              <a:rPr lang="zh-CN" altLang="en-US" dirty="0"/>
              <a:t>，</a:t>
            </a:r>
            <a:endParaRPr lang="en-US" altLang="zh-CN" dirty="0"/>
          </a:p>
          <a:p>
            <a:pPr marL="0" indent="0">
              <a:buNone/>
            </a:pPr>
            <a:r>
              <a:rPr lang="zh-CN" altLang="en-US" dirty="0"/>
              <a:t>    但这不是原始优化问题的解，产生矛盾</a:t>
            </a:r>
            <a:endParaRPr lang="en-US" altLang="zh-CN" dirty="0"/>
          </a:p>
          <a:p>
            <a:pPr marL="0" indent="0">
              <a:buNone/>
            </a:pPr>
            <a:r>
              <a:rPr lang="en-US" altLang="zh-CN" dirty="0"/>
              <a:t>    </a:t>
            </a:r>
            <a:r>
              <a:rPr lang="zh-CN" altLang="en-US" dirty="0"/>
              <a:t>对此：</a:t>
            </a:r>
            <a:r>
              <a:rPr lang="en-US" altLang="zh-CN" dirty="0"/>
              <a:t>j </a:t>
            </a:r>
            <a:r>
              <a:rPr lang="zh-CN" altLang="en-US" dirty="0"/>
              <a:t>有</a:t>
            </a:r>
            <a:endParaRPr lang="en-US" altLang="zh-CN" dirty="0"/>
          </a:p>
        </p:txBody>
      </p:sp>
      <p:pic>
        <p:nvPicPr>
          <p:cNvPr id="2017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1914" y="2261446"/>
            <a:ext cx="256994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358130" y="2221430"/>
            <a:ext cx="367408" cy="523220"/>
          </a:xfrm>
          <a:prstGeom prst="rect">
            <a:avLst/>
          </a:prstGeom>
          <a:solidFill>
            <a:srgbClr val="FFC000"/>
          </a:solidFill>
        </p:spPr>
        <p:txBody>
          <a:bodyPr wrap="none" rtlCol="0">
            <a:spAutoFit/>
          </a:bodyPr>
          <a:lstStyle/>
          <a:p>
            <a:r>
              <a:rPr lang="en-US" altLang="zh-CN" sz="2800" dirty="0"/>
              <a:t>2</a:t>
            </a:r>
            <a:endParaRPr lang="zh-CN" altLang="en-US" sz="2800" dirty="0"/>
          </a:p>
        </p:txBody>
      </p:sp>
      <p:pic>
        <p:nvPicPr>
          <p:cNvPr id="2017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155" y="2828816"/>
            <a:ext cx="732085" cy="38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9960333" y="2694567"/>
            <a:ext cx="367408" cy="523220"/>
          </a:xfrm>
          <a:prstGeom prst="rect">
            <a:avLst/>
          </a:prstGeom>
          <a:solidFill>
            <a:srgbClr val="FFC000"/>
          </a:solidFill>
        </p:spPr>
        <p:txBody>
          <a:bodyPr wrap="none" rtlCol="0">
            <a:spAutoFit/>
          </a:bodyPr>
          <a:lstStyle/>
          <a:p>
            <a:r>
              <a:rPr lang="en-US" altLang="zh-CN" sz="2800" dirty="0"/>
              <a:t>1</a:t>
            </a:r>
            <a:endParaRPr lang="zh-CN" altLang="en-US" sz="2800" dirty="0"/>
          </a:p>
        </p:txBody>
      </p:sp>
      <p:pic>
        <p:nvPicPr>
          <p:cNvPr id="199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758" y="3218779"/>
            <a:ext cx="1737803" cy="615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132" y="4302993"/>
            <a:ext cx="809564" cy="340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2634" y="3317771"/>
            <a:ext cx="900423" cy="396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25" y="4262563"/>
            <a:ext cx="840163" cy="46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3445" y="5239153"/>
            <a:ext cx="290495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7207" y="5790572"/>
            <a:ext cx="5813009"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51912" y="5277380"/>
            <a:ext cx="881950" cy="39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8635" y="6166441"/>
            <a:ext cx="2631852" cy="69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学习的对偶算法</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18574" y="2364015"/>
            <a:ext cx="8424936" cy="4839816"/>
          </a:xfrm>
        </p:spPr>
        <p:txBody>
          <a:bodyPr>
            <a:normAutofit/>
          </a:bodyPr>
          <a:lstStyle/>
          <a:p>
            <a:r>
              <a:rPr lang="zh-CN" altLang="en-US" dirty="0"/>
              <a:t>由此定理可知，分离超平面可以写成：</a:t>
            </a:r>
            <a:endParaRPr lang="en-US" altLang="zh-CN" dirty="0"/>
          </a:p>
          <a:p>
            <a:endParaRPr lang="en-US" altLang="zh-CN" dirty="0"/>
          </a:p>
          <a:p>
            <a:endParaRPr lang="en-US" altLang="zh-CN" dirty="0"/>
          </a:p>
          <a:p>
            <a:r>
              <a:rPr lang="zh-CN" altLang="en-US" dirty="0"/>
              <a:t>分类决策函数可以写成：</a:t>
            </a:r>
            <a:endParaRPr lang="en-US" altLang="zh-CN" dirty="0"/>
          </a:p>
          <a:p>
            <a:endParaRPr lang="en-US" altLang="zh-CN" dirty="0"/>
          </a:p>
          <a:p>
            <a:pPr marL="0" indent="0">
              <a:buNone/>
            </a:pPr>
            <a:endParaRPr lang="en-US" altLang="zh-CN" dirty="0"/>
          </a:p>
          <a:p>
            <a:r>
              <a:rPr lang="zh-CN" altLang="en-US" dirty="0"/>
              <a:t>这就是说，分类决策函数只依赖于输入</a:t>
            </a:r>
            <a:r>
              <a:rPr lang="en-US" altLang="zh-CN" dirty="0"/>
              <a:t>x</a:t>
            </a:r>
            <a:r>
              <a:rPr lang="zh-CN" altLang="en-US" dirty="0"/>
              <a:t>和训练样本输入的</a:t>
            </a:r>
            <a:r>
              <a:rPr lang="zh-CN" altLang="en-US" dirty="0">
                <a:solidFill>
                  <a:srgbClr val="C00000"/>
                </a:solidFill>
              </a:rPr>
              <a:t>内积</a:t>
            </a:r>
            <a:r>
              <a:rPr lang="zh-CN" altLang="en-US" dirty="0"/>
              <a:t>，上式称为线性可分支持向量机的对偶形式</a:t>
            </a:r>
            <a:r>
              <a:rPr lang="en-US" altLang="zh-CN" dirty="0"/>
              <a:t>.</a:t>
            </a:r>
            <a:endParaRPr lang="en-US" altLang="zh-CN" dirty="0"/>
          </a:p>
          <a:p>
            <a:endParaRPr lang="en-US" altLang="zh-CN" dirty="0"/>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58698" y="4409848"/>
            <a:ext cx="4141314" cy="87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862" y="2868071"/>
            <a:ext cx="2640293"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学习的对偶算法</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64026"/>
            <a:ext cx="10515600" cy="4351338"/>
          </a:xfrm>
        </p:spPr>
        <p:txBody>
          <a:bodyPr>
            <a:normAutofit fontScale="92500" lnSpcReduction="20000"/>
          </a:bodyPr>
          <a:lstStyle/>
          <a:p>
            <a:r>
              <a:rPr lang="zh-CN" altLang="en-US" dirty="0"/>
              <a:t>输入：线性可分训练数据集</a:t>
            </a:r>
            <a:endParaRPr lang="en-US" altLang="zh-CN" dirty="0"/>
          </a:p>
          <a:p>
            <a:endParaRPr lang="en-US" altLang="zh-CN" dirty="0"/>
          </a:p>
          <a:p>
            <a:r>
              <a:rPr lang="zh-CN" altLang="en-US" dirty="0"/>
              <a:t>输出：最大间隔分离超平面和分类决策函数</a:t>
            </a:r>
            <a:endParaRPr lang="en-US" altLang="zh-CN" dirty="0"/>
          </a:p>
          <a:p>
            <a:r>
              <a:rPr lang="en-US" altLang="zh-CN" dirty="0"/>
              <a:t>1</a:t>
            </a:r>
            <a:r>
              <a:rPr lang="zh-CN" altLang="en-US" dirty="0"/>
              <a:t>、构造并求解约束最优化问题</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endParaRPr lang="en-US" altLang="zh-CN" dirty="0"/>
          </a:p>
          <a:p>
            <a:pPr marL="0" indent="0">
              <a:buNone/>
            </a:pPr>
            <a:r>
              <a:rPr lang="en-US" altLang="zh-CN" dirty="0"/>
              <a:t> </a:t>
            </a:r>
            <a:r>
              <a:rPr lang="zh-CN" altLang="en-US" dirty="0"/>
              <a:t>求得最优解：</a:t>
            </a:r>
            <a:r>
              <a:rPr lang="en-US" altLang="zh-CN" dirty="0"/>
              <a:t>                                                                 </a:t>
            </a:r>
            <a:endParaRPr lang="en-US" altLang="zh-CN" dirty="0"/>
          </a:p>
          <a:p>
            <a:endParaRPr lang="en-US" altLang="zh-CN" dirty="0"/>
          </a:p>
          <a:p>
            <a:endParaRPr lang="en-US" altLang="zh-CN" dirty="0"/>
          </a:p>
          <a:p>
            <a:endParaRPr lang="en-US" altLang="zh-CN" dirty="0"/>
          </a:p>
          <a:p>
            <a:endParaRPr lang="en-US" altLang="zh-CN" dirty="0"/>
          </a:p>
        </p:txBody>
      </p:sp>
      <p:pic>
        <p:nvPicPr>
          <p:cNvPr id="1894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93561" y="2377576"/>
            <a:ext cx="418713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056" y="2761961"/>
            <a:ext cx="4118858" cy="33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635" y="2761961"/>
            <a:ext cx="469007" cy="3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5641" y="2761962"/>
            <a:ext cx="1033302" cy="32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635" y="4039409"/>
            <a:ext cx="4440493"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1745" y="4791609"/>
            <a:ext cx="209055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2929" y="5657519"/>
            <a:ext cx="3069298" cy="38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6428" y="6042902"/>
            <a:ext cx="283372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线性可分支持向量机学习算法</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00056"/>
            <a:ext cx="10515600" cy="4351338"/>
          </a:xfrm>
        </p:spPr>
        <p:txBody>
          <a:bodyPr/>
          <a:lstStyle/>
          <a:p>
            <a:r>
              <a:rPr lang="en-US" altLang="zh-CN" dirty="0"/>
              <a:t>2</a:t>
            </a:r>
            <a:r>
              <a:rPr lang="zh-CN" altLang="en-US" dirty="0"/>
              <a:t>、计算</a:t>
            </a:r>
            <a:endParaRPr lang="en-US" altLang="zh-CN" dirty="0"/>
          </a:p>
          <a:p>
            <a:endParaRPr lang="en-US" altLang="zh-CN" dirty="0"/>
          </a:p>
          <a:p>
            <a:r>
              <a:rPr lang="en-US" altLang="zh-CN" dirty="0"/>
              <a:t>    </a:t>
            </a:r>
            <a:r>
              <a:rPr lang="zh-CN" altLang="en-US" dirty="0"/>
              <a:t>并选择</a:t>
            </a:r>
            <a:r>
              <a:rPr lang="el-GR" altLang="zh-CN" dirty="0"/>
              <a:t>α</a:t>
            </a:r>
            <a:r>
              <a:rPr lang="zh-CN" altLang="en-US" dirty="0"/>
              <a:t>*的一个正分量              ，计算</a:t>
            </a:r>
            <a:endParaRPr lang="en-US" altLang="zh-CN" dirty="0"/>
          </a:p>
          <a:p>
            <a:endParaRPr lang="en-US" altLang="zh-CN" dirty="0"/>
          </a:p>
          <a:p>
            <a:r>
              <a:rPr lang="en-US" altLang="zh-CN" dirty="0"/>
              <a:t> </a:t>
            </a:r>
            <a:endParaRPr lang="en-US" altLang="zh-CN" dirty="0"/>
          </a:p>
          <a:p>
            <a:r>
              <a:rPr lang="en-US" altLang="zh-CN" dirty="0"/>
              <a:t>3</a:t>
            </a:r>
            <a:r>
              <a:rPr lang="zh-CN" altLang="en-US" dirty="0"/>
              <a:t>、求得分离超平面</a:t>
            </a:r>
            <a:endParaRPr lang="en-US" altLang="zh-CN" dirty="0"/>
          </a:p>
          <a:p>
            <a:endParaRPr lang="en-US" altLang="zh-CN" dirty="0"/>
          </a:p>
          <a:p>
            <a:r>
              <a:rPr lang="en-US" altLang="zh-CN" dirty="0"/>
              <a:t>     </a:t>
            </a:r>
            <a:r>
              <a:rPr lang="zh-CN" altLang="en-US" dirty="0"/>
              <a:t>分类决策函数</a:t>
            </a:r>
            <a:endParaRPr lang="en-US" altLang="zh-CN" dirty="0"/>
          </a:p>
        </p:txBody>
      </p:sp>
      <p:pic>
        <p:nvPicPr>
          <p:cNvPr id="2058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63752" y="2131223"/>
            <a:ext cx="2160240" cy="95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968" y="3478617"/>
            <a:ext cx="864096" cy="40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830" y="4008763"/>
            <a:ext cx="3119652" cy="773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911" y="4989918"/>
            <a:ext cx="189021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8666" y="5969841"/>
            <a:ext cx="289341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线性可分支持向量机学习算法</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06271"/>
            <a:ext cx="10515600" cy="4351338"/>
          </a:xfrm>
        </p:spPr>
        <p:txBody>
          <a:bodyPr>
            <a:normAutofit fontScale="92500" lnSpcReduction="10000"/>
          </a:bodyPr>
          <a:lstStyle/>
          <a:p>
            <a:r>
              <a:rPr lang="zh-CN" altLang="en-US" dirty="0"/>
              <a:t>考虑原始优化问题和对偶优化问题，</a:t>
            </a:r>
            <a:endParaRPr lang="en-US" altLang="zh-CN" dirty="0"/>
          </a:p>
          <a:p>
            <a:r>
              <a:rPr lang="zh-CN" altLang="en-US" dirty="0"/>
              <a:t>将数据集中对应于</a:t>
            </a:r>
            <a:r>
              <a:rPr lang="en-US" altLang="zh-CN" dirty="0"/>
              <a:t>                </a:t>
            </a:r>
            <a:r>
              <a:rPr lang="zh-CN" altLang="en-US" dirty="0"/>
              <a:t>的样本             的实例</a:t>
            </a:r>
            <a:r>
              <a:rPr lang="en-US" altLang="zh-CN" i="1" dirty="0"/>
              <a:t>x</a:t>
            </a:r>
            <a:r>
              <a:rPr lang="en-US" altLang="zh-CN" i="1" baseline="-25000" dirty="0"/>
              <a:t>i</a:t>
            </a:r>
            <a:endParaRPr lang="en-US" altLang="zh-CN" i="1" baseline="-25000" dirty="0"/>
          </a:p>
          <a:p>
            <a:r>
              <a:rPr lang="zh-CN" altLang="en-US" dirty="0"/>
              <a:t>称为支持向量</a:t>
            </a:r>
            <a:endParaRPr lang="en-US" altLang="zh-CN" dirty="0"/>
          </a:p>
          <a:p>
            <a:endParaRPr lang="en-US" altLang="zh-CN" dirty="0"/>
          </a:p>
          <a:p>
            <a:r>
              <a:rPr lang="zh-CN" altLang="en-US" dirty="0"/>
              <a:t>支持向量一定在分割边界上，由</a:t>
            </a:r>
            <a:r>
              <a:rPr lang="en-US" altLang="zh-CN" dirty="0"/>
              <a:t>KKT</a:t>
            </a:r>
            <a:r>
              <a:rPr lang="zh-CN" altLang="en-US" dirty="0"/>
              <a:t>互补条件：</a:t>
            </a:r>
            <a:endParaRPr lang="en-US" altLang="zh-CN" dirty="0"/>
          </a:p>
          <a:p>
            <a:endParaRPr lang="en-US" altLang="zh-CN" dirty="0"/>
          </a:p>
          <a:p>
            <a:r>
              <a:rPr lang="zh-CN" altLang="en-US" dirty="0"/>
              <a:t>对应于</a:t>
            </a:r>
            <a:r>
              <a:rPr lang="en-US" altLang="zh-CN" dirty="0"/>
              <a:t>                </a:t>
            </a:r>
            <a:r>
              <a:rPr lang="zh-CN" altLang="en-US" dirty="0"/>
              <a:t>的样本  </a:t>
            </a:r>
            <a:r>
              <a:rPr lang="en-US" altLang="zh-CN" i="1" dirty="0"/>
              <a:t>x</a:t>
            </a:r>
            <a:r>
              <a:rPr lang="en-US" altLang="zh-CN" i="1" baseline="-25000" dirty="0"/>
              <a:t>i</a:t>
            </a:r>
            <a:endParaRPr lang="en-US" altLang="zh-CN" i="1" baseline="-25000" dirty="0"/>
          </a:p>
          <a:p>
            <a:endParaRPr lang="en-US" altLang="zh-CN" i="1" baseline="-25000" dirty="0"/>
          </a:p>
          <a:p>
            <a:endParaRPr lang="en-US" altLang="zh-CN" i="1" baseline="-25000" dirty="0"/>
          </a:p>
          <a:p>
            <a:r>
              <a:rPr lang="zh-CN" altLang="en-US" dirty="0"/>
              <a:t>或</a:t>
            </a:r>
            <a:endParaRPr lang="zh-CN" alt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99148" y="2732431"/>
            <a:ext cx="864096" cy="40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2621" y="2742572"/>
            <a:ext cx="1001129" cy="40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620" y="4432341"/>
            <a:ext cx="4959661" cy="42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281" y="2742572"/>
            <a:ext cx="720036" cy="42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5800" y="5430711"/>
            <a:ext cx="2727950" cy="36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687" y="6141894"/>
            <a:ext cx="217417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51524" y="4995609"/>
            <a:ext cx="864096" cy="40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支持向量</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正例点                                   负例点</a:t>
            </a:r>
            <a:endParaRPr lang="en-US" altLang="zh-CN" dirty="0"/>
          </a:p>
          <a:p>
            <a:r>
              <a:rPr lang="zh-CN" altLang="en-US" dirty="0"/>
              <a:t>解：对偶形式</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将                  带入目标函数并记为</a:t>
            </a:r>
            <a:endParaRPr lang="en-US" altLang="zh-CN" dirty="0"/>
          </a:p>
          <a:p>
            <a:endParaRPr lang="en-US" altLang="zh-CN" dirty="0"/>
          </a:p>
        </p:txBody>
      </p:sp>
      <p:pic>
        <p:nvPicPr>
          <p:cNvPr id="2078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8499" y="2236378"/>
            <a:ext cx="2681677"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474" y="2227907"/>
            <a:ext cx="120870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652" y="3185147"/>
            <a:ext cx="7432319" cy="205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423" y="5338684"/>
            <a:ext cx="1368152" cy="32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7067" y="5852575"/>
            <a:ext cx="5256584" cy="66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2338" y="2294548"/>
            <a:ext cx="10515600" cy="4351338"/>
          </a:xfrm>
        </p:spPr>
        <p:txBody>
          <a:bodyPr>
            <a:normAutofit fontScale="92500"/>
          </a:bodyPr>
          <a:lstStyle/>
          <a:p>
            <a:r>
              <a:rPr lang="zh-CN" altLang="en-US" dirty="0"/>
              <a:t>对         </a:t>
            </a:r>
            <a:r>
              <a:rPr lang="en-US" altLang="zh-CN" dirty="0"/>
              <a:t>  </a:t>
            </a:r>
            <a:r>
              <a:rPr lang="zh-CN" altLang="en-US" dirty="0"/>
              <a:t>求偏导数，并令其为</a:t>
            </a:r>
            <a:r>
              <a:rPr lang="en-US" altLang="zh-CN" dirty="0"/>
              <a:t>0</a:t>
            </a:r>
            <a:r>
              <a:rPr lang="zh-CN" altLang="en-US" dirty="0"/>
              <a:t>，易知              </a:t>
            </a:r>
            <a:r>
              <a:rPr lang="en-US" altLang="zh-CN" dirty="0"/>
              <a:t>  </a:t>
            </a:r>
            <a:r>
              <a:rPr lang="zh-CN" altLang="en-US" dirty="0"/>
              <a:t>在</a:t>
            </a:r>
            <a:endParaRPr lang="en-US" altLang="zh-CN" dirty="0"/>
          </a:p>
          <a:p>
            <a:r>
              <a:rPr lang="zh-CN" altLang="en-US" dirty="0"/>
              <a:t>取极值，但该点不满足约束条件              ，所以最小值应在边界上达到</a:t>
            </a:r>
            <a:endParaRPr lang="en-US" altLang="zh-CN" dirty="0"/>
          </a:p>
          <a:p>
            <a:r>
              <a:rPr lang="zh-CN" altLang="en-US" dirty="0"/>
              <a:t>当          时，最小值 </a:t>
            </a:r>
            <a:endParaRPr lang="en-US" altLang="zh-CN" dirty="0"/>
          </a:p>
          <a:p>
            <a:endParaRPr lang="en-US" altLang="zh-CN" dirty="0"/>
          </a:p>
          <a:p>
            <a:r>
              <a:rPr lang="zh-CN" altLang="en-US" dirty="0"/>
              <a:t>当           时，最小值        </a:t>
            </a:r>
            <a:endParaRPr lang="en-US" altLang="zh-CN" dirty="0"/>
          </a:p>
          <a:p>
            <a:endParaRPr lang="zh-CN" altLang="en-US" dirty="0"/>
          </a:p>
          <a:p>
            <a:r>
              <a:rPr lang="zh-CN" altLang="en-US" dirty="0"/>
              <a:t>于是                   在                         </a:t>
            </a:r>
            <a:r>
              <a:rPr lang="en-US" altLang="zh-CN" dirty="0"/>
              <a:t> </a:t>
            </a:r>
            <a:r>
              <a:rPr lang="zh-CN" altLang="en-US" dirty="0"/>
              <a:t>获得极小，</a:t>
            </a:r>
            <a:endParaRPr lang="en-US" altLang="zh-CN" dirty="0"/>
          </a:p>
          <a:p>
            <a:endParaRPr lang="en-US" altLang="zh-CN" dirty="0"/>
          </a:p>
          <a:p>
            <a:r>
              <a:rPr lang="zh-CN" altLang="en-US" dirty="0"/>
              <a:t>这样                    对应的实例向量为支持向量</a:t>
            </a:r>
            <a:endParaRPr lang="en-US" altLang="zh-CN" dirty="0"/>
          </a:p>
        </p:txBody>
      </p:sp>
      <p:pic>
        <p:nvPicPr>
          <p:cNvPr id="10"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1362" y="2373972"/>
            <a:ext cx="684076" cy="34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1423" y="2167300"/>
            <a:ext cx="936104" cy="64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8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449" y="2355172"/>
            <a:ext cx="1044771" cy="34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6448" y="2782737"/>
            <a:ext cx="929533" cy="400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6743" y="3318654"/>
            <a:ext cx="684076" cy="301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9260" y="3274622"/>
            <a:ext cx="1737500" cy="74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2372" y="4302126"/>
            <a:ext cx="823156" cy="354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6570" y="4245648"/>
            <a:ext cx="1662879" cy="793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3950" y="5238070"/>
            <a:ext cx="1296144"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6"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1579" y="5067426"/>
            <a:ext cx="1799612" cy="76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7"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0834" y="5041605"/>
            <a:ext cx="1764063" cy="59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8"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8781" y="6062952"/>
            <a:ext cx="1397750" cy="61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3708" y="2294548"/>
            <a:ext cx="10515600" cy="4351338"/>
          </a:xfrm>
        </p:spPr>
        <p:txBody>
          <a:bodyPr/>
          <a:lstStyle/>
          <a:p>
            <a:r>
              <a:rPr lang="zh-CN" altLang="en-US" dirty="0"/>
              <a:t>计算得：</a:t>
            </a:r>
            <a:endParaRPr lang="en-US" altLang="zh-CN" dirty="0"/>
          </a:p>
          <a:p>
            <a:endParaRPr lang="en-US" altLang="zh-CN" dirty="0"/>
          </a:p>
          <a:p>
            <a:endParaRPr lang="en-US" altLang="zh-CN" dirty="0"/>
          </a:p>
          <a:p>
            <a:r>
              <a:rPr lang="zh-CN" altLang="en-US" dirty="0"/>
              <a:t>分离超平面为：</a:t>
            </a:r>
            <a:endParaRPr lang="en-US" altLang="zh-CN" dirty="0"/>
          </a:p>
          <a:p>
            <a:endParaRPr lang="en-US" altLang="zh-CN" dirty="0"/>
          </a:p>
          <a:p>
            <a:endParaRPr lang="en-US" altLang="zh-CN" dirty="0"/>
          </a:p>
          <a:p>
            <a:r>
              <a:rPr lang="zh-CN" altLang="en-US" dirty="0"/>
              <a:t>分类决策函数为：</a:t>
            </a:r>
            <a:endParaRPr lang="en-US" altLang="zh-CN" dirty="0"/>
          </a:p>
        </p:txBody>
      </p:sp>
      <p:pic>
        <p:nvPicPr>
          <p:cNvPr id="2099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7292" y="2229178"/>
            <a:ext cx="146184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292" y="3873190"/>
            <a:ext cx="2592511" cy="693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303" y="5246475"/>
            <a:ext cx="369041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5332" y="2270230"/>
            <a:ext cx="10308468" cy="5544616"/>
          </a:xfrm>
        </p:spPr>
        <p:txBody>
          <a:bodyPr>
            <a:normAutofit/>
          </a:bodyPr>
          <a:lstStyle/>
          <a:p>
            <a:r>
              <a:rPr lang="zh-CN" altLang="en-US" dirty="0"/>
              <a:t>训练数据中有一些特异点（</a:t>
            </a:r>
            <a:r>
              <a:rPr lang="en-US" altLang="zh-CN" dirty="0"/>
              <a:t>outlier</a:t>
            </a:r>
            <a:r>
              <a:rPr lang="zh-CN" altLang="en-US" dirty="0"/>
              <a:t>），不能满足函数间隔大于等于</a:t>
            </a:r>
            <a:r>
              <a:rPr lang="en-US" altLang="zh-CN" dirty="0"/>
              <a:t>1</a:t>
            </a:r>
            <a:r>
              <a:rPr lang="zh-CN" altLang="en-US" dirty="0"/>
              <a:t>的约束条件。</a:t>
            </a:r>
            <a:endParaRPr lang="en-US" altLang="zh-CN" dirty="0"/>
          </a:p>
          <a:p>
            <a:r>
              <a:rPr lang="zh-CN" altLang="en-US" dirty="0"/>
              <a:t>解决方法：对每个样本点            引进一个松弛变量</a:t>
            </a:r>
            <a:endParaRPr lang="en-US" altLang="zh-CN" dirty="0"/>
          </a:p>
          <a:p>
            <a:r>
              <a:rPr lang="zh-CN" altLang="en-US" dirty="0"/>
              <a:t>使得函数间隔加上松弛变量</a:t>
            </a:r>
            <a:endParaRPr lang="en-US" altLang="zh-CN" dirty="0"/>
          </a:p>
          <a:p>
            <a:pPr marL="0" indent="0">
              <a:buNone/>
            </a:pPr>
            <a:r>
              <a:rPr lang="en-US" altLang="zh-CN" dirty="0"/>
              <a:t>    </a:t>
            </a:r>
            <a:r>
              <a:rPr lang="zh-CN" altLang="en-US" dirty="0"/>
              <a:t>大于等于</a:t>
            </a:r>
            <a:r>
              <a:rPr lang="en-US" altLang="zh-CN" dirty="0"/>
              <a:t>1</a:t>
            </a:r>
            <a:r>
              <a:rPr lang="zh-CN" altLang="en-US" dirty="0"/>
              <a:t>，约束条件变为：</a:t>
            </a:r>
            <a:endParaRPr lang="en-US" altLang="zh-CN" dirty="0"/>
          </a:p>
          <a:p>
            <a:pPr marL="393065" lvl="1" indent="0">
              <a:buNone/>
            </a:pPr>
            <a:endParaRPr lang="en-US" altLang="zh-CN" dirty="0"/>
          </a:p>
          <a:p>
            <a:pPr marL="393065" lvl="1" indent="0">
              <a:buNone/>
            </a:pPr>
            <a:endParaRPr lang="en-US" altLang="zh-CN" dirty="0"/>
          </a:p>
          <a:p>
            <a:pPr marL="393065" lvl="1" indent="0">
              <a:buNone/>
            </a:pPr>
            <a:r>
              <a:rPr lang="zh-CN" altLang="en-US" dirty="0"/>
              <a:t>目标函数变为：</a:t>
            </a:r>
            <a:endParaRPr lang="en-US" altLang="zh-CN" dirty="0"/>
          </a:p>
          <a:p>
            <a:pPr marL="393065" lvl="1" indent="0">
              <a:buNone/>
            </a:pPr>
            <a:endParaRPr lang="en-US" altLang="zh-CN" dirty="0"/>
          </a:p>
          <a:p>
            <a:pPr marL="393065" lvl="1" indent="0">
              <a:buNone/>
            </a:pPr>
            <a:r>
              <a:rPr lang="en-US" altLang="zh-CN" dirty="0"/>
              <a:t>C &gt; 0 </a:t>
            </a:r>
            <a:r>
              <a:rPr lang="zh-CN" altLang="en-US" dirty="0"/>
              <a:t>为惩罚参数</a:t>
            </a:r>
            <a:endParaRPr lang="en-US" altLang="zh-CN" dirty="0"/>
          </a:p>
          <a:p>
            <a:pPr marL="393065" lvl="1" indent="0">
              <a:buNone/>
            </a:pPr>
            <a:endParaRPr lang="en-US" altLang="zh-CN"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38325" y="3561180"/>
            <a:ext cx="4209284" cy="3296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912" y="3244062"/>
            <a:ext cx="792088" cy="33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219" y="3195119"/>
            <a:ext cx="86409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420" y="4650050"/>
            <a:ext cx="2944071" cy="450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3188" y="5263035"/>
            <a:ext cx="196744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线性支持向量机与软间隔最大化</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193926"/>
            <a:ext cx="10515600" cy="4351338"/>
          </a:xfrm>
        </p:spPr>
        <p:txBody>
          <a:bodyPr/>
          <a:lstStyle/>
          <a:p>
            <a:r>
              <a:rPr lang="zh-CN" altLang="en-US" dirty="0"/>
              <a:t>线性不可分的线性支持向量机的学习问题：</a:t>
            </a:r>
            <a:endParaRPr lang="en-US" altLang="zh-CN" dirty="0"/>
          </a:p>
          <a:p>
            <a:endParaRPr lang="en-US" altLang="zh-CN" dirty="0"/>
          </a:p>
          <a:p>
            <a:endParaRPr lang="en-US" altLang="zh-CN" dirty="0"/>
          </a:p>
          <a:p>
            <a:endParaRPr lang="en-US" altLang="zh-CN" dirty="0"/>
          </a:p>
          <a:p>
            <a:endParaRPr lang="en-US" altLang="zh-CN" dirty="0"/>
          </a:p>
          <a:p>
            <a:r>
              <a:rPr lang="zh-CN" altLang="en-US" dirty="0"/>
              <a:t>可证明</a:t>
            </a:r>
            <a:r>
              <a:rPr lang="en-US" altLang="zh-CN" dirty="0"/>
              <a:t>w</a:t>
            </a:r>
            <a:r>
              <a:rPr lang="zh-CN" altLang="en-US" dirty="0"/>
              <a:t>的解是唯一的，</a:t>
            </a:r>
            <a:r>
              <a:rPr lang="en-US" altLang="zh-CN" dirty="0"/>
              <a:t>b</a:t>
            </a:r>
            <a:r>
              <a:rPr lang="zh-CN" altLang="en-US" dirty="0"/>
              <a:t>不是，</a:t>
            </a:r>
            <a:endParaRPr lang="en-US" altLang="zh-CN" dirty="0"/>
          </a:p>
          <a:p>
            <a:r>
              <a:rPr lang="zh-CN" altLang="en-US" dirty="0"/>
              <a:t>设该问题的解是</a:t>
            </a:r>
            <a:r>
              <a:rPr lang="en-US" altLang="zh-CN" dirty="0"/>
              <a:t>w*,b*,</a:t>
            </a:r>
            <a:r>
              <a:rPr lang="zh-CN" altLang="en-US" dirty="0"/>
              <a:t>可得到分离超平面和决策函数</a:t>
            </a:r>
            <a:endParaRPr lang="zh-CN" altLang="en-US" dirty="0"/>
          </a:p>
        </p:txBody>
      </p:sp>
      <p:pic>
        <p:nvPicPr>
          <p:cNvPr id="2129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19736" y="2785363"/>
            <a:ext cx="2962012" cy="73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9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442" y="3671163"/>
            <a:ext cx="552061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9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01" y="4221222"/>
            <a:ext cx="3064024" cy="38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768408" y="2959627"/>
            <a:ext cx="360040" cy="523220"/>
          </a:xfrm>
          <a:prstGeom prst="rect">
            <a:avLst/>
          </a:prstGeom>
          <a:solidFill>
            <a:srgbClr val="92D050"/>
          </a:solidFill>
        </p:spPr>
        <p:txBody>
          <a:bodyPr wrap="square" rtlCol="0">
            <a:spAutoFit/>
          </a:bodyPr>
          <a:lstStyle/>
          <a:p>
            <a:r>
              <a:rPr lang="en-US" altLang="zh-CN" sz="2800" dirty="0"/>
              <a:t>3</a:t>
            </a:r>
            <a:endParaRPr lang="zh-CN" altLang="en-US" sz="2800" dirty="0"/>
          </a:p>
        </p:txBody>
      </p:sp>
      <p:pic>
        <p:nvPicPr>
          <p:cNvPr id="2129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3206" y="5728615"/>
            <a:ext cx="2164207" cy="467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9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5839" y="6357135"/>
            <a:ext cx="2880321" cy="37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线性支持向量机与软间隔最大化</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normAutofit/>
          </a:bodyPr>
          <a:lstStyle/>
          <a:p>
            <a:r>
              <a:rPr lang="zh-CN" altLang="en-US" dirty="0">
                <a:solidFill>
                  <a:srgbClr val="C00000"/>
                </a:solidFill>
              </a:rPr>
              <a:t>支持向量机</a:t>
            </a:r>
            <a:r>
              <a:rPr lang="en-US" altLang="zh-CN" dirty="0">
                <a:solidFill>
                  <a:srgbClr val="C00000"/>
                </a:solidFill>
              </a:rPr>
              <a:t>(</a:t>
            </a:r>
            <a:r>
              <a:rPr lang="en-US" altLang="zh-CN" dirty="0" err="1">
                <a:solidFill>
                  <a:srgbClr val="C00000"/>
                </a:solidFill>
              </a:rPr>
              <a:t>supportvectormachines</a:t>
            </a:r>
            <a:r>
              <a:rPr lang="en-US" altLang="zh-CN" dirty="0">
                <a:solidFill>
                  <a:srgbClr val="C00000"/>
                </a:solidFill>
              </a:rPr>
              <a:t>.  SVM)</a:t>
            </a:r>
            <a:endParaRPr lang="en-US" altLang="zh-CN" dirty="0">
              <a:solidFill>
                <a:srgbClr val="C00000"/>
              </a:solidFill>
            </a:endParaRPr>
          </a:p>
          <a:p>
            <a:r>
              <a:rPr lang="zh-CN" altLang="en-US" dirty="0"/>
              <a:t>当输入空间为</a:t>
            </a:r>
            <a:r>
              <a:rPr lang="zh-CN" altLang="en-US" dirty="0">
                <a:solidFill>
                  <a:srgbClr val="C00000"/>
                </a:solidFill>
              </a:rPr>
              <a:t>欧氏空间或离散集合</a:t>
            </a:r>
            <a:r>
              <a:rPr lang="zh-CN" altLang="en-US" dirty="0"/>
              <a:t>、</a:t>
            </a:r>
            <a:r>
              <a:rPr lang="zh-CN" altLang="en-US" dirty="0">
                <a:solidFill>
                  <a:srgbClr val="C00000"/>
                </a:solidFill>
              </a:rPr>
              <a:t>特征空间</a:t>
            </a:r>
            <a:r>
              <a:rPr lang="zh-CN" altLang="en-US" dirty="0"/>
              <a:t>为</a:t>
            </a:r>
            <a:r>
              <a:rPr lang="zh-CN" altLang="en-US" dirty="0">
                <a:solidFill>
                  <a:srgbClr val="C00000"/>
                </a:solidFill>
              </a:rPr>
              <a:t>希尔伯特空间</a:t>
            </a:r>
            <a:r>
              <a:rPr lang="zh-CN" altLang="en-US" dirty="0"/>
              <a:t>时，核函数</a:t>
            </a:r>
            <a:r>
              <a:rPr lang="en-US" altLang="zh-CN" dirty="0"/>
              <a:t>(kernel function)</a:t>
            </a:r>
            <a:r>
              <a:rPr lang="zh-CN" altLang="en-US" dirty="0"/>
              <a:t>表示将输入从输入空间映射到特征空间得到的特征向量之间的内积；</a:t>
            </a:r>
            <a:endParaRPr lang="en-US" altLang="zh-CN" dirty="0"/>
          </a:p>
          <a:p>
            <a:r>
              <a:rPr lang="zh-CN" altLang="en-US" dirty="0"/>
              <a:t>通过使用核函数可以学习非线性支持向量机，等价于隐式地在高维的特征空间中学习线性支持向量机，这样的方法称为核技巧；</a:t>
            </a:r>
            <a:endParaRPr lang="en-US" altLang="zh-CN" dirty="0"/>
          </a:p>
          <a:p>
            <a:r>
              <a:rPr lang="zh-CN" altLang="en-US" dirty="0"/>
              <a:t>核方法</a:t>
            </a:r>
            <a:r>
              <a:rPr lang="en-US" altLang="zh-CN" dirty="0"/>
              <a:t>(kernel method)</a:t>
            </a:r>
            <a:r>
              <a:rPr lang="zh-CN" altLang="en-US" dirty="0"/>
              <a:t>是比支持向量机更为一般的机器学习方法</a:t>
            </a:r>
            <a:r>
              <a:rPr lang="en-US" altLang="zh-CN" dirty="0"/>
              <a:t>.</a:t>
            </a:r>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SVM</a:t>
            </a:r>
            <a:r>
              <a:rPr lang="zh-CN" altLang="en-US" dirty="0"/>
              <a:t>分类</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294548"/>
            <a:ext cx="10515600" cy="4351338"/>
          </a:xfrm>
        </p:spPr>
        <p:txBody>
          <a:bodyPr>
            <a:normAutofit/>
          </a:bodyPr>
          <a:lstStyle/>
          <a:p>
            <a:r>
              <a:rPr lang="zh-CN" altLang="en-US" dirty="0"/>
              <a:t>原始问题        的拉格朗日函数：</a:t>
            </a:r>
            <a:endParaRPr lang="en-US" altLang="zh-CN" dirty="0"/>
          </a:p>
          <a:p>
            <a:pPr marL="0" indent="0">
              <a:buNone/>
            </a:pPr>
            <a:endParaRPr lang="en-US" altLang="zh-CN" dirty="0"/>
          </a:p>
          <a:p>
            <a:r>
              <a:rPr lang="zh-CN" altLang="en-US" dirty="0"/>
              <a:t>其中：</a:t>
            </a:r>
            <a:endParaRPr lang="en-US" altLang="zh-CN" dirty="0"/>
          </a:p>
          <a:p>
            <a:r>
              <a:rPr lang="zh-CN" altLang="en-US" dirty="0"/>
              <a:t>对偶问题是拉格朗日函数的极大极小问题</a:t>
            </a:r>
            <a:endParaRPr lang="en-US" altLang="zh-CN" dirty="0"/>
          </a:p>
          <a:p>
            <a:r>
              <a:rPr lang="zh-CN" altLang="en-US" dirty="0"/>
              <a:t>首先求                        对</a:t>
            </a:r>
            <a:r>
              <a:rPr lang="en-US" altLang="zh-CN" dirty="0" err="1"/>
              <a:t>w,b</a:t>
            </a:r>
            <a:r>
              <a:rPr lang="en-US" altLang="zh-CN" dirty="0"/>
              <a:t>,</a:t>
            </a:r>
            <a:r>
              <a:rPr lang="el-GR" altLang="zh-CN" dirty="0"/>
              <a:t>ξ</a:t>
            </a:r>
            <a:r>
              <a:rPr lang="zh-CN" altLang="en-US" dirty="0"/>
              <a:t>的极小，由</a:t>
            </a:r>
            <a:endParaRPr lang="en-US" altLang="zh-CN" dirty="0"/>
          </a:p>
          <a:p>
            <a:endParaRPr lang="en-US" altLang="zh-CN" dirty="0"/>
          </a:p>
          <a:p>
            <a:endParaRPr lang="en-US" altLang="zh-CN" dirty="0"/>
          </a:p>
          <a:p>
            <a:r>
              <a:rPr lang="en-US" altLang="zh-CN" dirty="0"/>
              <a:t>                                                         </a:t>
            </a:r>
            <a:r>
              <a:rPr lang="zh-CN" altLang="en-US" dirty="0"/>
              <a:t>得：                       带入</a:t>
            </a:r>
            <a:endParaRPr lang="zh-CN" altLang="en-US" dirty="0"/>
          </a:p>
        </p:txBody>
      </p:sp>
      <p:sp>
        <p:nvSpPr>
          <p:cNvPr id="6" name="TextBox 5"/>
          <p:cNvSpPr txBox="1"/>
          <p:nvPr/>
        </p:nvSpPr>
        <p:spPr>
          <a:xfrm>
            <a:off x="2728918" y="2213478"/>
            <a:ext cx="360040" cy="523220"/>
          </a:xfrm>
          <a:prstGeom prst="rect">
            <a:avLst/>
          </a:prstGeom>
          <a:solidFill>
            <a:srgbClr val="92D050"/>
          </a:solidFill>
        </p:spPr>
        <p:txBody>
          <a:bodyPr wrap="square" rtlCol="0">
            <a:spAutoFit/>
          </a:bodyPr>
          <a:lstStyle/>
          <a:p>
            <a:r>
              <a:rPr lang="en-US" altLang="zh-CN" sz="2800" dirty="0"/>
              <a:t>3</a:t>
            </a:r>
            <a:endParaRPr lang="zh-CN" altLang="en-US" sz="2800" dirty="0"/>
          </a:p>
        </p:txBody>
      </p:sp>
      <p:pic>
        <p:nvPicPr>
          <p:cNvPr id="21402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6691" y="2798240"/>
            <a:ext cx="7322599" cy="629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3399427"/>
            <a:ext cx="1494874" cy="305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398" y="4387126"/>
            <a:ext cx="171329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278" y="4824664"/>
            <a:ext cx="4012110" cy="190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7774" y="4738003"/>
            <a:ext cx="1616536" cy="2007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下箭头 2"/>
          <p:cNvSpPr/>
          <p:nvPr/>
        </p:nvSpPr>
        <p:spPr>
          <a:xfrm flipV="1">
            <a:off x="9696400" y="3484426"/>
            <a:ext cx="360040" cy="1997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线性支持向量机与软间隔最大化</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193926"/>
            <a:ext cx="10515600" cy="4351338"/>
          </a:xfrm>
        </p:spPr>
        <p:txBody>
          <a:bodyPr/>
          <a:lstStyle/>
          <a:p>
            <a:r>
              <a:rPr lang="zh-CN" altLang="en-US" dirty="0"/>
              <a:t>得：</a:t>
            </a:r>
            <a:endParaRPr lang="en-US" altLang="zh-CN" dirty="0"/>
          </a:p>
          <a:p>
            <a:pPr marL="0" indent="0">
              <a:buNone/>
            </a:pPr>
            <a:endParaRPr lang="en-US" altLang="zh-CN" dirty="0"/>
          </a:p>
          <a:p>
            <a:r>
              <a:rPr lang="zh-CN" altLang="en-US" dirty="0"/>
              <a:t>再对                                求</a:t>
            </a:r>
            <a:r>
              <a:rPr lang="el-GR" altLang="zh-CN" dirty="0"/>
              <a:t>α</a:t>
            </a:r>
            <a:r>
              <a:rPr lang="zh-CN" altLang="en-US" dirty="0"/>
              <a:t>的极大，得到对偶问题：</a:t>
            </a:r>
            <a:endParaRPr lang="zh-CN" altLang="en-US" dirty="0"/>
          </a:p>
        </p:txBody>
      </p:sp>
      <p:pic>
        <p:nvPicPr>
          <p:cNvPr id="2160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2239" y="2178340"/>
            <a:ext cx="7520340" cy="900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472" y="3171777"/>
            <a:ext cx="2323196" cy="52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936" y="3699151"/>
            <a:ext cx="4970641" cy="789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535" y="4618355"/>
            <a:ext cx="3197442" cy="215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9018" y="5519841"/>
            <a:ext cx="1255644" cy="32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7154922" y="5519841"/>
            <a:ext cx="576064" cy="321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线性支持向量机与软间隔最大化</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294548"/>
            <a:ext cx="10515600" cy="4351338"/>
          </a:xfrm>
        </p:spPr>
        <p:txBody>
          <a:bodyPr/>
          <a:lstStyle/>
          <a:p>
            <a:r>
              <a:rPr lang="zh-CN" altLang="en-US" dirty="0"/>
              <a:t>原始问题        的对偶问题：</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定理：设                               是对偶问题       的一个解，若存在</a:t>
            </a:r>
            <a:r>
              <a:rPr lang="el-GR" altLang="zh-CN" dirty="0"/>
              <a:t>α</a:t>
            </a:r>
            <a:r>
              <a:rPr lang="zh-CN" altLang="en-US" dirty="0"/>
              <a:t>*的一个分量                              ，则原始问题的解</a:t>
            </a:r>
            <a:r>
              <a:rPr lang="en-US" altLang="zh-CN" dirty="0"/>
              <a:t>w</a:t>
            </a:r>
            <a:r>
              <a:rPr lang="zh-CN" altLang="en-US" dirty="0"/>
              <a:t>*</a:t>
            </a:r>
            <a:r>
              <a:rPr lang="en-US" altLang="zh-CN" dirty="0"/>
              <a:t>,b*</a:t>
            </a:r>
            <a:endParaRPr lang="en-US" altLang="zh-CN" dirty="0"/>
          </a:p>
          <a:p>
            <a:endParaRPr lang="en-US" altLang="zh-CN" dirty="0"/>
          </a:p>
          <a:p>
            <a:endParaRPr lang="en-US" altLang="zh-CN" dirty="0"/>
          </a:p>
          <a:p>
            <a:endParaRPr lang="en-US" altLang="zh-CN" dirty="0"/>
          </a:p>
          <a:p>
            <a:endParaRPr lang="en-US" altLang="zh-CN" dirty="0"/>
          </a:p>
        </p:txBody>
      </p:sp>
      <p:sp>
        <p:nvSpPr>
          <p:cNvPr id="6" name="TextBox 5"/>
          <p:cNvSpPr txBox="1"/>
          <p:nvPr/>
        </p:nvSpPr>
        <p:spPr>
          <a:xfrm>
            <a:off x="2698434" y="2308882"/>
            <a:ext cx="360040" cy="523220"/>
          </a:xfrm>
          <a:prstGeom prst="rect">
            <a:avLst/>
          </a:prstGeom>
          <a:solidFill>
            <a:srgbClr val="92D050"/>
          </a:solidFill>
        </p:spPr>
        <p:txBody>
          <a:bodyPr wrap="square" rtlCol="0">
            <a:spAutoFit/>
          </a:bodyPr>
          <a:lstStyle/>
          <a:p>
            <a:r>
              <a:rPr lang="en-US" altLang="zh-CN" sz="2800" dirty="0"/>
              <a:t>3</a:t>
            </a:r>
            <a:endParaRPr lang="zh-CN" altLang="en-US" sz="2800" dirty="0"/>
          </a:p>
        </p:txBody>
      </p:sp>
      <p:pic>
        <p:nvPicPr>
          <p:cNvPr id="2140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67660" y="2719787"/>
            <a:ext cx="4277414" cy="73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409" y="3451751"/>
            <a:ext cx="2076640" cy="688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409" y="4177112"/>
            <a:ext cx="3296528" cy="40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8557385" y="3190141"/>
            <a:ext cx="360040" cy="523220"/>
          </a:xfrm>
          <a:prstGeom prst="rect">
            <a:avLst/>
          </a:prstGeom>
          <a:solidFill>
            <a:srgbClr val="92D050"/>
          </a:solidFill>
        </p:spPr>
        <p:txBody>
          <a:bodyPr wrap="square" rtlCol="0">
            <a:spAutoFit/>
          </a:bodyPr>
          <a:lstStyle/>
          <a:p>
            <a:r>
              <a:rPr lang="en-US" altLang="zh-CN" sz="2800" dirty="0"/>
              <a:t>4</a:t>
            </a:r>
            <a:endParaRPr lang="zh-CN" altLang="en-US" sz="2800" dirty="0"/>
          </a:p>
        </p:txBody>
      </p:sp>
      <p:pic>
        <p:nvPicPr>
          <p:cNvPr id="2140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016" y="4851532"/>
            <a:ext cx="2317447" cy="338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6983519" y="4686957"/>
            <a:ext cx="360040" cy="523220"/>
          </a:xfrm>
          <a:prstGeom prst="rect">
            <a:avLst/>
          </a:prstGeom>
          <a:solidFill>
            <a:srgbClr val="92D050"/>
          </a:solidFill>
        </p:spPr>
        <p:txBody>
          <a:bodyPr wrap="square" rtlCol="0">
            <a:spAutoFit/>
          </a:bodyPr>
          <a:lstStyle/>
          <a:p>
            <a:r>
              <a:rPr lang="en-US" altLang="zh-CN" sz="2800" dirty="0"/>
              <a:t>4</a:t>
            </a:r>
            <a:endParaRPr lang="zh-CN" altLang="en-US" sz="2800" dirty="0"/>
          </a:p>
        </p:txBody>
      </p:sp>
      <p:pic>
        <p:nvPicPr>
          <p:cNvPr id="2140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434" y="5252138"/>
            <a:ext cx="2232249" cy="4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4" name="Picture 8"/>
          <p:cNvPicPr>
            <a:picLocks noChangeAspect="1" noChangeArrowheads="1"/>
          </p:cNvPicPr>
          <p:nvPr/>
        </p:nvPicPr>
        <p:blipFill rotWithShape="1">
          <a:blip r:embed="rId6">
            <a:extLst>
              <a:ext uri="{28A0092B-C50C-407E-A947-70E740481C1C}">
                <a14:useLocalDpi xmlns:a14="http://schemas.microsoft.com/office/drawing/2010/main" val="0"/>
              </a:ext>
            </a:extLst>
          </a:blip>
          <a:srcRect b="50054"/>
          <a:stretch>
            <a:fillRect/>
          </a:stretch>
        </p:blipFill>
        <p:spPr bwMode="auto">
          <a:xfrm>
            <a:off x="2654392" y="5842178"/>
            <a:ext cx="2976033" cy="82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线性支持向量机与软间隔最大化</a:t>
            </a:r>
            <a:endParaRPr lang="zh-CN" altLang="en-US" dirty="0"/>
          </a:p>
        </p:txBody>
      </p:sp>
      <p:pic>
        <p:nvPicPr>
          <p:cNvPr id="14" name="Picture 8"/>
          <p:cNvPicPr>
            <a:picLocks noChangeAspect="1" noChangeArrowheads="1"/>
          </p:cNvPicPr>
          <p:nvPr/>
        </p:nvPicPr>
        <p:blipFill rotWithShape="1">
          <a:blip r:embed="rId6">
            <a:extLst>
              <a:ext uri="{28A0092B-C50C-407E-A947-70E740481C1C}">
                <a14:useLocalDpi xmlns:a14="http://schemas.microsoft.com/office/drawing/2010/main" val="0"/>
              </a:ext>
            </a:extLst>
          </a:blip>
          <a:srcRect t="50054"/>
          <a:stretch>
            <a:fillRect/>
          </a:stretch>
        </p:blipFill>
        <p:spPr bwMode="auto">
          <a:xfrm>
            <a:off x="6361713" y="5785857"/>
            <a:ext cx="2976033" cy="82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02297"/>
            <a:ext cx="10515600" cy="4351338"/>
          </a:xfrm>
        </p:spPr>
        <p:txBody>
          <a:bodyPr>
            <a:normAutofit fontScale="92500" lnSpcReduction="20000"/>
          </a:bodyPr>
          <a:lstStyle/>
          <a:p>
            <a:r>
              <a:rPr lang="zh-CN" altLang="en-US" dirty="0"/>
              <a:t>输入：线性不可分训练数据集</a:t>
            </a:r>
            <a:endParaRPr lang="en-US" altLang="zh-CN" dirty="0"/>
          </a:p>
          <a:p>
            <a:endParaRPr lang="en-US" altLang="zh-CN" dirty="0"/>
          </a:p>
          <a:p>
            <a:r>
              <a:rPr lang="zh-CN" altLang="en-US" dirty="0"/>
              <a:t>输出：分离超平面和分类决策函数</a:t>
            </a:r>
            <a:endParaRPr lang="en-US" altLang="zh-CN" dirty="0"/>
          </a:p>
          <a:p>
            <a:r>
              <a:rPr lang="en-US" altLang="zh-CN" dirty="0"/>
              <a:t>1</a:t>
            </a:r>
            <a:r>
              <a:rPr lang="zh-CN" altLang="en-US" dirty="0"/>
              <a:t>、构造并求解约束最优化问题</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endParaRPr lang="en-US" altLang="zh-CN" dirty="0"/>
          </a:p>
          <a:p>
            <a:pPr marL="0" indent="0">
              <a:buNone/>
            </a:pPr>
            <a:r>
              <a:rPr lang="en-US" altLang="zh-CN" dirty="0"/>
              <a:t> </a:t>
            </a:r>
            <a:r>
              <a:rPr lang="zh-CN" altLang="en-US" dirty="0"/>
              <a:t>求得最优解：</a:t>
            </a:r>
            <a:r>
              <a:rPr lang="en-US" altLang="zh-CN" dirty="0"/>
              <a:t>                                                                 </a:t>
            </a:r>
            <a:endParaRPr lang="en-US" altLang="zh-CN" dirty="0"/>
          </a:p>
          <a:p>
            <a:endParaRPr lang="en-US" altLang="zh-CN" dirty="0"/>
          </a:p>
          <a:p>
            <a:endParaRPr lang="en-US" altLang="zh-CN" dirty="0"/>
          </a:p>
          <a:p>
            <a:endParaRPr lang="en-US" altLang="zh-CN" dirty="0"/>
          </a:p>
          <a:p>
            <a:endParaRPr lang="en-US" altLang="zh-CN" dirty="0"/>
          </a:p>
        </p:txBody>
      </p:sp>
      <p:pic>
        <p:nvPicPr>
          <p:cNvPr id="1894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67970" y="2288571"/>
            <a:ext cx="3816424" cy="32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1941" y="2668677"/>
            <a:ext cx="4118858" cy="33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520" y="2668677"/>
            <a:ext cx="469007" cy="3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7526" y="2668678"/>
            <a:ext cx="1033302" cy="32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184" y="5916770"/>
            <a:ext cx="283372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4318" y="3905673"/>
            <a:ext cx="4397776" cy="75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1721" y="4658234"/>
            <a:ext cx="1853530" cy="6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1721" y="5366037"/>
            <a:ext cx="2942354" cy="358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线性支持向量机学习算法</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5785" y="2364886"/>
            <a:ext cx="10515600" cy="4351338"/>
          </a:xfrm>
        </p:spPr>
        <p:txBody>
          <a:bodyPr/>
          <a:lstStyle/>
          <a:p>
            <a:r>
              <a:rPr lang="en-US" altLang="zh-CN" dirty="0"/>
              <a:t>2</a:t>
            </a:r>
            <a:r>
              <a:rPr lang="zh-CN" altLang="en-US" dirty="0"/>
              <a:t>、计算</a:t>
            </a:r>
            <a:endParaRPr lang="en-US" altLang="zh-CN" dirty="0"/>
          </a:p>
          <a:p>
            <a:endParaRPr lang="en-US" altLang="zh-CN" dirty="0"/>
          </a:p>
          <a:p>
            <a:r>
              <a:rPr lang="en-US" altLang="zh-CN" dirty="0"/>
              <a:t>    </a:t>
            </a:r>
            <a:r>
              <a:rPr lang="zh-CN" altLang="en-US" dirty="0"/>
              <a:t>并选择</a:t>
            </a:r>
            <a:r>
              <a:rPr lang="el-GR" altLang="zh-CN" dirty="0"/>
              <a:t>α</a:t>
            </a:r>
            <a:r>
              <a:rPr lang="zh-CN" altLang="en-US" dirty="0"/>
              <a:t>*，适合条件                      ，计算</a:t>
            </a:r>
            <a:endParaRPr lang="en-US" altLang="zh-CN" dirty="0"/>
          </a:p>
          <a:p>
            <a:endParaRPr lang="en-US" altLang="zh-CN" dirty="0"/>
          </a:p>
          <a:p>
            <a:r>
              <a:rPr lang="en-US" altLang="zh-CN" dirty="0"/>
              <a:t> </a:t>
            </a:r>
            <a:endParaRPr lang="en-US" altLang="zh-CN" dirty="0"/>
          </a:p>
          <a:p>
            <a:r>
              <a:rPr lang="en-US" altLang="zh-CN" dirty="0"/>
              <a:t>3</a:t>
            </a:r>
            <a:r>
              <a:rPr lang="zh-CN" altLang="en-US" dirty="0"/>
              <a:t>、求得分离超平面</a:t>
            </a:r>
            <a:endParaRPr lang="en-US" altLang="zh-CN" dirty="0"/>
          </a:p>
          <a:p>
            <a:endParaRPr lang="en-US" altLang="zh-CN" dirty="0"/>
          </a:p>
          <a:p>
            <a:r>
              <a:rPr lang="en-US" altLang="zh-CN" dirty="0"/>
              <a:t>     </a:t>
            </a:r>
            <a:r>
              <a:rPr lang="zh-CN" altLang="en-US" dirty="0"/>
              <a:t>分类决策函数</a:t>
            </a:r>
            <a:endParaRPr lang="en-US" altLang="zh-CN" dirty="0"/>
          </a:p>
        </p:txBody>
      </p:sp>
      <p:pic>
        <p:nvPicPr>
          <p:cNvPr id="2058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1337" y="2096053"/>
            <a:ext cx="2160240" cy="95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775" y="4010479"/>
            <a:ext cx="3119652" cy="773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496" y="4954748"/>
            <a:ext cx="189021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251" y="5934671"/>
            <a:ext cx="289341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903" y="3475765"/>
            <a:ext cx="1361277" cy="408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线性支持向量机学习算法</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536" y="3573016"/>
            <a:ext cx="2808312" cy="38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00" y="2126115"/>
            <a:ext cx="5595206" cy="4159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8" y="3999493"/>
            <a:ext cx="2818033" cy="41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751" y="4478742"/>
            <a:ext cx="2457273"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528" y="4941169"/>
            <a:ext cx="2511476" cy="44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a:stCxn id="218114" idx="3"/>
          </p:cNvCxnSpPr>
          <p:nvPr/>
        </p:nvCxnSpPr>
        <p:spPr>
          <a:xfrm>
            <a:off x="4727848" y="3767851"/>
            <a:ext cx="4464496" cy="4378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737570" y="4205690"/>
            <a:ext cx="4598790" cy="5914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359004" y="4694766"/>
            <a:ext cx="4977356" cy="6064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439816" y="5165658"/>
            <a:ext cx="3096344" cy="9276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439817" y="4694767"/>
            <a:ext cx="3282187" cy="47089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支持向量</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5785" y="2341440"/>
            <a:ext cx="10515600" cy="4351338"/>
          </a:xfrm>
        </p:spPr>
        <p:txBody>
          <a:bodyPr/>
          <a:lstStyle/>
          <a:p>
            <a:r>
              <a:rPr lang="zh-CN" altLang="en-US" dirty="0"/>
              <a:t>线性支持向量机学习还有另外一种解释，就是最小化以下目标函数：</a:t>
            </a:r>
            <a:endParaRPr lang="en-US" altLang="zh-CN" dirty="0"/>
          </a:p>
          <a:p>
            <a:endParaRPr lang="en-US" altLang="zh-CN" dirty="0"/>
          </a:p>
          <a:p>
            <a:endParaRPr lang="en-US" altLang="zh-CN" dirty="0"/>
          </a:p>
          <a:p>
            <a:r>
              <a:rPr lang="zh-CN" altLang="en-US" dirty="0"/>
              <a:t>第一项：</a:t>
            </a:r>
            <a:endParaRPr lang="en-US" altLang="zh-CN" dirty="0"/>
          </a:p>
          <a:p>
            <a:r>
              <a:rPr lang="zh-CN" altLang="en-US" dirty="0"/>
              <a:t>称为合页损失函数</a:t>
            </a:r>
            <a:endParaRPr lang="zh-CN" altLang="en-US" dirty="0"/>
          </a:p>
        </p:txBody>
      </p:sp>
      <p:pic>
        <p:nvPicPr>
          <p:cNvPr id="2027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60767" y="2852537"/>
            <a:ext cx="4032448" cy="85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403" y="4310195"/>
            <a:ext cx="4538314" cy="413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115" y="5065532"/>
            <a:ext cx="2339752" cy="816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合页损失函数</a:t>
            </a:r>
            <a:r>
              <a:rPr lang="en-US" altLang="zh-CN" dirty="0"/>
              <a:t>hinge loss function</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36783"/>
            <a:ext cx="10515600" cy="4351338"/>
          </a:xfrm>
        </p:spPr>
        <p:txBody>
          <a:bodyPr/>
          <a:lstStyle/>
          <a:p>
            <a:r>
              <a:rPr lang="zh-CN" altLang="en-US" dirty="0"/>
              <a:t>线性支持向量机原始最优化问题</a:t>
            </a:r>
            <a:r>
              <a:rPr lang="en-US" altLang="zh-CN"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等价于：</a:t>
            </a:r>
            <a:endParaRPr lang="zh-CN" altLang="en-US" dirty="0"/>
          </a:p>
        </p:txBody>
      </p:sp>
      <p:pic>
        <p:nvPicPr>
          <p:cNvPr id="2191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88311" y="2826866"/>
            <a:ext cx="4986794" cy="2111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上下箭头 3"/>
          <p:cNvSpPr/>
          <p:nvPr/>
        </p:nvSpPr>
        <p:spPr>
          <a:xfrm>
            <a:off x="5720896" y="5171493"/>
            <a:ext cx="269596" cy="42432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9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322" y="5662384"/>
            <a:ext cx="5868340" cy="95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合页损失函数</a:t>
            </a:r>
            <a:r>
              <a:rPr lang="en-US" altLang="zh-CN" dirty="0"/>
              <a:t>hinge loss function</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1624" y="2276872"/>
            <a:ext cx="6671008"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合页损失函数</a:t>
            </a:r>
            <a:r>
              <a:rPr lang="en-US" altLang="zh-CN" dirty="0"/>
              <a:t>hinge loss function</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40342"/>
            <a:ext cx="10515600" cy="4351338"/>
          </a:xfrm>
        </p:spPr>
        <p:txBody>
          <a:bodyPr/>
          <a:lstStyle/>
          <a:p>
            <a:r>
              <a:rPr lang="zh-CN" altLang="en-US" dirty="0"/>
              <a:t>例子</a:t>
            </a:r>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5068" y="2201134"/>
            <a:ext cx="7070526" cy="436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二分类问题：</a:t>
            </a:r>
            <a:endParaRPr lang="en-US" altLang="zh-CN" dirty="0"/>
          </a:p>
          <a:p>
            <a:r>
              <a:rPr lang="zh-CN" altLang="en-US" dirty="0"/>
              <a:t>输入空间：欧式空间或离散集合</a:t>
            </a:r>
            <a:endParaRPr lang="en-US" altLang="zh-CN" dirty="0"/>
          </a:p>
          <a:p>
            <a:r>
              <a:rPr lang="zh-CN" altLang="en-US" dirty="0"/>
              <a:t>特征空间：欧式空间或</a:t>
            </a:r>
            <a:r>
              <a:rPr lang="zh-CN" altLang="en-US" dirty="0">
                <a:solidFill>
                  <a:srgbClr val="C00000"/>
                </a:solidFill>
              </a:rPr>
              <a:t>希尔伯特</a:t>
            </a:r>
            <a:r>
              <a:rPr lang="zh-CN" altLang="en-US" dirty="0"/>
              <a:t>空间</a:t>
            </a:r>
            <a:endParaRPr lang="en-US" altLang="zh-CN" dirty="0"/>
          </a:p>
          <a:p>
            <a:r>
              <a:rPr lang="zh-CN" altLang="en-US" dirty="0"/>
              <a:t>线性可分支持向量机、线性支持向量机：假设这两个空间的元素</a:t>
            </a:r>
            <a:r>
              <a:rPr lang="zh-CN" altLang="en-US" dirty="0">
                <a:solidFill>
                  <a:srgbClr val="C00000"/>
                </a:solidFill>
              </a:rPr>
              <a:t>一一对应</a:t>
            </a:r>
            <a:r>
              <a:rPr lang="zh-CN" altLang="en-US" dirty="0"/>
              <a:t>，并将输入空间中的输入映射为特征空间中的特征向量；</a:t>
            </a:r>
            <a:endParaRPr lang="en-US" altLang="zh-CN" dirty="0"/>
          </a:p>
          <a:p>
            <a:r>
              <a:rPr lang="zh-CN" altLang="en-US" dirty="0"/>
              <a:t>非线性支持向量机：利用一个从输入空间到特征空间的</a:t>
            </a:r>
            <a:r>
              <a:rPr lang="zh-CN" altLang="en-US" dirty="0">
                <a:solidFill>
                  <a:srgbClr val="C00000"/>
                </a:solidFill>
              </a:rPr>
              <a:t>非线性映射</a:t>
            </a:r>
            <a:r>
              <a:rPr lang="zh-CN" altLang="en-US" dirty="0"/>
              <a:t>将输入映射为特征向量；</a:t>
            </a:r>
            <a:endParaRPr lang="en-US" altLang="zh-CN" dirty="0"/>
          </a:p>
          <a:p>
            <a:r>
              <a:rPr lang="zh-CN" altLang="en-US" dirty="0"/>
              <a:t>支持向量机的学习是在特征空间进行的</a:t>
            </a:r>
            <a:r>
              <a:rPr lang="en-US" altLang="zh-CN" dirty="0"/>
              <a:t>.</a:t>
            </a:r>
            <a:endParaRPr lang="en-US" altLang="zh-CN" dirty="0"/>
          </a:p>
          <a:p>
            <a:endParaRPr lang="en-US" altLang="zh-CN"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5037" y="1910862"/>
            <a:ext cx="7950514" cy="4593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8930" y="2156302"/>
            <a:ext cx="790300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8930" y="2156302"/>
            <a:ext cx="790300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9231" y="2294548"/>
            <a:ext cx="10515600" cy="4351338"/>
          </a:xfrm>
        </p:spPr>
        <p:txBody>
          <a:bodyPr/>
          <a:lstStyle/>
          <a:p>
            <a:r>
              <a:rPr lang="zh-CN" altLang="en-US" dirty="0"/>
              <a:t>度量空间</a:t>
            </a:r>
            <a:endParaRPr lang="en-US" altLang="zh-CN" dirty="0"/>
          </a:p>
          <a:p>
            <a:r>
              <a:rPr lang="zh-CN" altLang="en-US" dirty="0"/>
              <a:t>赋范空间</a:t>
            </a:r>
            <a:endParaRPr lang="en-US" altLang="zh-CN" dirty="0"/>
          </a:p>
          <a:p>
            <a:r>
              <a:rPr lang="zh-CN" altLang="en-US" dirty="0"/>
              <a:t>向量空间</a:t>
            </a:r>
            <a:endParaRPr lang="en-US" altLang="zh-CN" dirty="0"/>
          </a:p>
          <a:p>
            <a:r>
              <a:rPr lang="zh-CN" altLang="en-US" dirty="0"/>
              <a:t>希尔伯特空间</a:t>
            </a:r>
            <a:endParaRPr lang="en-US" altLang="zh-CN" dirty="0"/>
          </a:p>
          <a:p>
            <a:r>
              <a:rPr lang="zh-CN" altLang="en-US" dirty="0"/>
              <a:t>内积空间</a:t>
            </a:r>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泛函基础</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53164"/>
            <a:ext cx="10515600" cy="4351338"/>
          </a:xfrm>
        </p:spPr>
        <p:txBody>
          <a:bodyPr/>
          <a:lstStyle/>
          <a:p>
            <a:r>
              <a:rPr lang="zh-CN" altLang="en-US" dirty="0"/>
              <a:t>形成于</a:t>
            </a:r>
            <a:r>
              <a:rPr lang="en-US" altLang="zh-CN" dirty="0"/>
              <a:t>20</a:t>
            </a:r>
            <a:r>
              <a:rPr lang="zh-CN" altLang="en-US" dirty="0"/>
              <a:t>世纪</a:t>
            </a:r>
            <a:r>
              <a:rPr lang="en-US" altLang="zh-CN" dirty="0"/>
              <a:t>30</a:t>
            </a:r>
            <a:r>
              <a:rPr lang="zh-CN" altLang="en-US" dirty="0"/>
              <a:t>年代的数学分支；</a:t>
            </a:r>
            <a:endParaRPr lang="zh-CN" altLang="en-US" dirty="0"/>
          </a:p>
          <a:p>
            <a:r>
              <a:rPr lang="zh-CN" altLang="en-US" dirty="0"/>
              <a:t>从变分问题，积分方程和理论物理的研究中发展而来；</a:t>
            </a:r>
            <a:endParaRPr lang="zh-CN" altLang="en-US" dirty="0"/>
          </a:p>
          <a:p>
            <a:r>
              <a:rPr lang="zh-CN" altLang="en-US" dirty="0"/>
              <a:t>综合运用了函数论，几何学，代数学的观点；</a:t>
            </a:r>
            <a:endParaRPr lang="zh-CN" altLang="en-US" dirty="0"/>
          </a:p>
          <a:p>
            <a:r>
              <a:rPr lang="zh-CN" altLang="en-US" dirty="0"/>
              <a:t>可看成是无限维向量空间的解析几何及数学分析；</a:t>
            </a:r>
            <a:endParaRPr lang="zh-CN" altLang="en-US" dirty="0"/>
          </a:p>
          <a:p>
            <a:r>
              <a:rPr lang="zh-CN" altLang="en-US" dirty="0"/>
              <a:t>研究内容</a:t>
            </a:r>
            <a:endParaRPr lang="en-US" altLang="zh-CN" dirty="0"/>
          </a:p>
          <a:p>
            <a:pPr lvl="1"/>
            <a:r>
              <a:rPr lang="zh-CN" altLang="en-US" sz="2600" dirty="0"/>
              <a:t>无限维向量空间上的函数，算子和极限理论；</a:t>
            </a:r>
            <a:endParaRPr lang="en-US" altLang="zh-CN" sz="2600" dirty="0"/>
          </a:p>
          <a:p>
            <a:pPr lvl="1"/>
            <a:r>
              <a:rPr lang="zh-CN" altLang="en-US" sz="2600" dirty="0"/>
              <a:t>研究拓扑线性空间到拓扑线性空间之间，满足各种拓扑和代数条件的映射；</a:t>
            </a:r>
            <a:endParaRPr lang="zh-CN" altLang="en-US" sz="2600" dirty="0"/>
          </a:p>
          <a:p>
            <a:pPr lvl="1"/>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泛函分析</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5785" y="2353164"/>
            <a:ext cx="10515600" cy="4351338"/>
          </a:xfrm>
        </p:spPr>
        <p:txBody>
          <a:bodyPr/>
          <a:lstStyle/>
          <a:p>
            <a:r>
              <a:rPr lang="zh-CN" altLang="en-US" dirty="0"/>
              <a:t>函数概念被赋予了更为一般的意义</a:t>
            </a:r>
            <a:endParaRPr lang="zh-CN" altLang="en-US" dirty="0"/>
          </a:p>
          <a:p>
            <a:pPr lvl="1"/>
            <a:r>
              <a:rPr lang="zh-CN" altLang="en-US" dirty="0"/>
              <a:t>古典分析中的函数概念是指两个数集之间所建立的一种对应关系</a:t>
            </a:r>
            <a:endParaRPr lang="zh-CN" altLang="en-US" dirty="0"/>
          </a:p>
          <a:p>
            <a:pPr lvl="1"/>
            <a:r>
              <a:rPr lang="zh-CN" altLang="en-US" dirty="0"/>
              <a:t>现代数学的发展却是要求建立两个任意集合之间的某种对应关系</a:t>
            </a:r>
            <a:endParaRPr lang="zh-CN" altLang="en-US" dirty="0"/>
          </a:p>
          <a:p>
            <a:r>
              <a:rPr lang="zh-CN" altLang="en-US" dirty="0"/>
              <a:t>在数学上，把无限维空间到无限维空间的变换叫做算子</a:t>
            </a:r>
            <a:endParaRPr lang="zh-CN" altLang="en-US" dirty="0"/>
          </a:p>
          <a:p>
            <a:r>
              <a:rPr lang="zh-CN" altLang="en-US" dirty="0">
                <a:solidFill>
                  <a:srgbClr val="C00000"/>
                </a:solidFill>
              </a:rPr>
              <a:t>研究无限维线性空间上的泛函数和算子理论，就产生了一门新的分析数学，叫做泛函分析</a:t>
            </a:r>
            <a:r>
              <a:rPr lang="zh-CN" altLang="en-US" dirty="0"/>
              <a:t>。</a:t>
            </a:r>
            <a:endParaRPr lang="zh-CN" altLang="en-US" dirty="0"/>
          </a:p>
          <a:p>
            <a:pPr lvl="1"/>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泛函分析</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76609"/>
            <a:ext cx="10515600" cy="4351338"/>
          </a:xfrm>
        </p:spPr>
        <p:txBody>
          <a:bodyPr>
            <a:normAutofit/>
          </a:bodyPr>
          <a:lstStyle/>
          <a:p>
            <a:r>
              <a:rPr lang="zh-CN" altLang="en-US" dirty="0"/>
              <a:t>泛函分析自身</a:t>
            </a:r>
            <a:endParaRPr lang="zh-CN" altLang="en-US" dirty="0"/>
          </a:p>
          <a:p>
            <a:pPr lvl="1"/>
            <a:r>
              <a:rPr lang="zh-CN" altLang="en-US" dirty="0"/>
              <a:t>算子谱理论、巴拿赫代数、拓扑线性空间理论、广义函数论；</a:t>
            </a:r>
            <a:endParaRPr lang="zh-CN" altLang="en-US" dirty="0"/>
          </a:p>
          <a:p>
            <a:r>
              <a:rPr lang="zh-CN" altLang="en-US" dirty="0"/>
              <a:t>与其他数学学科的关联</a:t>
            </a:r>
            <a:endParaRPr lang="zh-CN" altLang="en-US" dirty="0"/>
          </a:p>
          <a:p>
            <a:pPr lvl="1"/>
            <a:r>
              <a:rPr lang="zh-CN" altLang="en-US" dirty="0"/>
              <a:t>微分方程、概率论、函数论、连续介质力学、计算数学、控制论、最优化理论等学科中都有重要的应用，建立群上调和分析理论的基本工具；</a:t>
            </a:r>
            <a:endParaRPr lang="zh-CN" altLang="en-US" dirty="0"/>
          </a:p>
          <a:p>
            <a:r>
              <a:rPr lang="zh-CN" altLang="en-US" dirty="0"/>
              <a:t>与其他科学学科的关联</a:t>
            </a:r>
            <a:endParaRPr lang="zh-CN" altLang="en-US" dirty="0"/>
          </a:p>
          <a:p>
            <a:pPr lvl="1"/>
            <a:r>
              <a:rPr lang="zh-CN" altLang="en-US" dirty="0"/>
              <a:t>连续介质力学、量子物理学，是研究无限个自由度物理系统的重要而自然的工具之一。</a:t>
            </a:r>
            <a:endParaRPr lang="zh-CN" altLang="en-US" dirty="0"/>
          </a:p>
          <a:p>
            <a:pPr lvl="1"/>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泛函分析的研究内容</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01155"/>
            <a:ext cx="10515600" cy="4351338"/>
          </a:xfrm>
        </p:spPr>
        <p:txBody>
          <a:bodyPr/>
          <a:lstStyle/>
          <a:p>
            <a:r>
              <a:rPr lang="zh-CN" altLang="en-US" dirty="0"/>
              <a:t>距离空间􀁺</a:t>
            </a:r>
            <a:endParaRPr lang="en-US" altLang="zh-CN" dirty="0"/>
          </a:p>
          <a:p>
            <a:r>
              <a:rPr lang="en-US" altLang="zh-CN" dirty="0" err="1"/>
              <a:t>Banach</a:t>
            </a:r>
            <a:r>
              <a:rPr lang="zh-CN" altLang="en-US" dirty="0"/>
              <a:t>空间（完备的赋范线性空间）􀁺</a:t>
            </a:r>
            <a:endParaRPr lang="en-US" altLang="zh-CN" dirty="0"/>
          </a:p>
          <a:p>
            <a:r>
              <a:rPr lang="en-US" altLang="zh-CN" dirty="0"/>
              <a:t>Hilbert</a:t>
            </a:r>
            <a:r>
              <a:rPr lang="zh-CN" altLang="en-US" dirty="0"/>
              <a:t>空间（完备的内积空间）</a:t>
            </a:r>
            <a:endParaRPr lang="zh-CN" altLang="en-US" dirty="0"/>
          </a:p>
          <a:p>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度量空间</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53164"/>
            <a:ext cx="10515600" cy="4351338"/>
          </a:xfrm>
        </p:spPr>
        <p:txBody>
          <a:bodyPr>
            <a:normAutofit/>
          </a:bodyPr>
          <a:lstStyle/>
          <a:p>
            <a:r>
              <a:rPr lang="zh-CN" altLang="en-US" dirty="0"/>
              <a:t>设</a:t>
            </a:r>
            <a:r>
              <a:rPr lang="en-US" altLang="zh-CN" dirty="0"/>
              <a:t>X</a:t>
            </a:r>
            <a:r>
              <a:rPr lang="zh-CN" altLang="en-US" dirty="0"/>
              <a:t>是非空集合，对于</a:t>
            </a:r>
            <a:r>
              <a:rPr lang="en-US" altLang="zh-CN" dirty="0"/>
              <a:t>X</a:t>
            </a:r>
            <a:r>
              <a:rPr lang="zh-CN" altLang="en-US" dirty="0"/>
              <a:t>中的任意两元素</a:t>
            </a:r>
            <a:r>
              <a:rPr lang="en-US" altLang="zh-CN" i="1" dirty="0"/>
              <a:t>x</a:t>
            </a:r>
            <a:r>
              <a:rPr lang="zh-CN" altLang="en-US" dirty="0"/>
              <a:t>与</a:t>
            </a:r>
            <a:r>
              <a:rPr lang="en-US" altLang="zh-CN" i="1" dirty="0"/>
              <a:t>y</a:t>
            </a:r>
            <a:r>
              <a:rPr lang="zh-CN" altLang="en-US" dirty="0"/>
              <a:t>，按某一法则都对应唯一的实数</a:t>
            </a:r>
            <a:r>
              <a:rPr lang="en-US" altLang="zh-CN" dirty="0"/>
              <a:t>ρ(</a:t>
            </a:r>
            <a:r>
              <a:rPr lang="en-US" altLang="zh-CN" i="1" dirty="0"/>
              <a:t>x</a:t>
            </a:r>
            <a:r>
              <a:rPr lang="en-US" altLang="zh-CN" dirty="0"/>
              <a:t>, </a:t>
            </a:r>
            <a:r>
              <a:rPr lang="en-US" altLang="zh-CN" i="1" dirty="0"/>
              <a:t>y</a:t>
            </a:r>
            <a:r>
              <a:rPr lang="en-US" altLang="zh-CN" dirty="0"/>
              <a:t>)</a:t>
            </a:r>
            <a:r>
              <a:rPr lang="zh-CN" altLang="en-US" dirty="0"/>
              <a:t>，并满足以下三条公理（距离公理）：</a:t>
            </a:r>
            <a:endParaRPr lang="zh-CN" altLang="en-US" dirty="0"/>
          </a:p>
          <a:p>
            <a:pPr lvl="1"/>
            <a:r>
              <a:rPr lang="en-US" altLang="zh-CN" b="1" dirty="0"/>
              <a:t>1.</a:t>
            </a:r>
            <a:r>
              <a:rPr lang="zh-CN" altLang="en-US" dirty="0"/>
              <a:t>非负性：</a:t>
            </a:r>
            <a:r>
              <a:rPr lang="el-GR" altLang="zh-CN" dirty="0"/>
              <a:t>ρ(</a:t>
            </a:r>
            <a:r>
              <a:rPr lang="en-US" altLang="zh-CN" i="1" dirty="0"/>
              <a:t>x</a:t>
            </a:r>
            <a:r>
              <a:rPr lang="en-US" altLang="zh-CN" dirty="0"/>
              <a:t>, </a:t>
            </a:r>
            <a:r>
              <a:rPr lang="en-US" altLang="zh-CN" i="1" dirty="0"/>
              <a:t>y</a:t>
            </a:r>
            <a:r>
              <a:rPr lang="en-US" altLang="zh-CN" dirty="0"/>
              <a:t>) ≥0</a:t>
            </a:r>
            <a:r>
              <a:rPr lang="zh-CN" altLang="en-US" dirty="0"/>
              <a:t>，</a:t>
            </a:r>
            <a:r>
              <a:rPr lang="el-GR" altLang="zh-CN" dirty="0"/>
              <a:t>ρ(</a:t>
            </a:r>
            <a:r>
              <a:rPr lang="en-US" altLang="zh-CN" i="1" dirty="0"/>
              <a:t>x</a:t>
            </a:r>
            <a:r>
              <a:rPr lang="en-US" altLang="zh-CN" dirty="0"/>
              <a:t>, </a:t>
            </a:r>
            <a:r>
              <a:rPr lang="en-US" altLang="zh-CN" i="1" dirty="0"/>
              <a:t>y</a:t>
            </a:r>
            <a:r>
              <a:rPr lang="en-US" altLang="zh-CN" dirty="0"/>
              <a:t>) =0</a:t>
            </a:r>
            <a:r>
              <a:rPr lang="zh-CN" altLang="en-US" dirty="0"/>
              <a:t>当且仅当</a:t>
            </a:r>
            <a:r>
              <a:rPr lang="en-US" altLang="zh-CN" i="1" dirty="0"/>
              <a:t>x=y</a:t>
            </a:r>
            <a:r>
              <a:rPr lang="zh-CN" altLang="en-US" dirty="0"/>
              <a:t>；</a:t>
            </a:r>
            <a:endParaRPr lang="zh-CN" altLang="en-US" dirty="0"/>
          </a:p>
          <a:p>
            <a:pPr lvl="1"/>
            <a:r>
              <a:rPr lang="en-US" altLang="zh-CN" b="1" dirty="0"/>
              <a:t>2.</a:t>
            </a:r>
            <a:r>
              <a:rPr lang="zh-CN" altLang="en-US" dirty="0"/>
              <a:t>对称性：</a:t>
            </a:r>
            <a:r>
              <a:rPr lang="el-GR" altLang="zh-CN" dirty="0"/>
              <a:t>ρ(</a:t>
            </a:r>
            <a:r>
              <a:rPr lang="en-US" altLang="zh-CN" i="1" dirty="0"/>
              <a:t>x</a:t>
            </a:r>
            <a:r>
              <a:rPr lang="en-US" altLang="zh-CN" dirty="0"/>
              <a:t>, </a:t>
            </a:r>
            <a:r>
              <a:rPr lang="en-US" altLang="zh-CN" i="1" dirty="0"/>
              <a:t>y</a:t>
            </a:r>
            <a:r>
              <a:rPr lang="en-US" altLang="zh-CN" dirty="0"/>
              <a:t>) =</a:t>
            </a:r>
            <a:r>
              <a:rPr lang="el-GR" altLang="zh-CN" dirty="0"/>
              <a:t>ρ(</a:t>
            </a:r>
            <a:r>
              <a:rPr lang="en-US" altLang="zh-CN" i="1" dirty="0"/>
              <a:t>y</a:t>
            </a:r>
            <a:r>
              <a:rPr lang="en-US" altLang="zh-CN" dirty="0"/>
              <a:t>, </a:t>
            </a:r>
            <a:r>
              <a:rPr lang="en-US" altLang="zh-CN" i="1" dirty="0"/>
              <a:t>x</a:t>
            </a:r>
            <a:r>
              <a:rPr lang="en-US" altLang="zh-CN" dirty="0"/>
              <a:t>)</a:t>
            </a:r>
            <a:r>
              <a:rPr lang="zh-CN" altLang="en-US" dirty="0"/>
              <a:t>；</a:t>
            </a:r>
            <a:endParaRPr lang="zh-CN" altLang="en-US" dirty="0"/>
          </a:p>
          <a:p>
            <a:pPr lvl="1"/>
            <a:r>
              <a:rPr lang="en-US" altLang="zh-CN" b="1" dirty="0"/>
              <a:t>3.</a:t>
            </a:r>
            <a:r>
              <a:rPr lang="zh-CN" altLang="en-US" dirty="0"/>
              <a:t>三角不等式</a:t>
            </a:r>
            <a:r>
              <a:rPr lang="en-US" altLang="zh-CN" dirty="0"/>
              <a:t>:  </a:t>
            </a:r>
            <a:r>
              <a:rPr lang="zh-CN" altLang="en-US" dirty="0"/>
              <a:t>对任意的</a:t>
            </a:r>
            <a:r>
              <a:rPr lang="en-US" altLang="zh-CN" i="1" dirty="0"/>
              <a:t>x</a:t>
            </a:r>
            <a:r>
              <a:rPr lang="en-US" altLang="zh-CN" dirty="0"/>
              <a:t>, </a:t>
            </a:r>
            <a:r>
              <a:rPr lang="en-US" altLang="zh-CN" i="1" dirty="0"/>
              <a:t>y</a:t>
            </a:r>
            <a:r>
              <a:rPr lang="en-US" altLang="zh-CN" dirty="0"/>
              <a:t>, </a:t>
            </a:r>
            <a:r>
              <a:rPr lang="en-US" altLang="zh-CN" i="1" dirty="0"/>
              <a:t>z</a:t>
            </a:r>
            <a:r>
              <a:rPr lang="en-US" altLang="zh-CN" dirty="0"/>
              <a:t>  </a:t>
            </a:r>
            <a:r>
              <a:rPr lang="el-GR" altLang="zh-CN" dirty="0"/>
              <a:t>ρ(</a:t>
            </a:r>
            <a:r>
              <a:rPr lang="en-US" altLang="zh-CN" i="1" dirty="0"/>
              <a:t>x</a:t>
            </a:r>
            <a:r>
              <a:rPr lang="en-US" altLang="zh-CN" dirty="0"/>
              <a:t>, </a:t>
            </a:r>
            <a:r>
              <a:rPr lang="en-US" altLang="zh-CN" i="1" dirty="0"/>
              <a:t>y</a:t>
            </a:r>
            <a:r>
              <a:rPr lang="en-US" altLang="zh-CN" dirty="0"/>
              <a:t>) ≤</a:t>
            </a:r>
            <a:r>
              <a:rPr lang="el-GR" altLang="zh-CN" dirty="0"/>
              <a:t>ρ(</a:t>
            </a:r>
            <a:r>
              <a:rPr lang="en-US" altLang="zh-CN" i="1" dirty="0"/>
              <a:t>x</a:t>
            </a:r>
            <a:r>
              <a:rPr lang="en-US" altLang="zh-CN" dirty="0"/>
              <a:t>, </a:t>
            </a:r>
            <a:r>
              <a:rPr lang="en-US" altLang="zh-CN" i="1" dirty="0"/>
              <a:t>z</a:t>
            </a:r>
            <a:r>
              <a:rPr lang="en-US" altLang="zh-CN" dirty="0"/>
              <a:t>) + </a:t>
            </a:r>
            <a:r>
              <a:rPr lang="el-GR" altLang="zh-CN" dirty="0"/>
              <a:t>ρ(</a:t>
            </a:r>
            <a:r>
              <a:rPr lang="en-US" altLang="zh-CN" i="1" dirty="0"/>
              <a:t>z</a:t>
            </a:r>
            <a:r>
              <a:rPr lang="en-US" altLang="zh-CN" dirty="0"/>
              <a:t>, </a:t>
            </a:r>
            <a:r>
              <a:rPr lang="en-US" altLang="zh-CN" i="1" dirty="0"/>
              <a:t>y</a:t>
            </a:r>
            <a:r>
              <a:rPr lang="en-US" altLang="zh-CN" dirty="0"/>
              <a:t>)</a:t>
            </a:r>
            <a:endParaRPr lang="en-US" altLang="zh-CN" dirty="0"/>
          </a:p>
          <a:p>
            <a:endParaRPr lang="en-US" altLang="zh-CN" dirty="0"/>
          </a:p>
          <a:p>
            <a:r>
              <a:rPr lang="zh-CN" altLang="en-US" dirty="0"/>
              <a:t>则称</a:t>
            </a:r>
            <a:r>
              <a:rPr lang="en-US" altLang="zh-CN" dirty="0"/>
              <a:t>ρ(</a:t>
            </a:r>
            <a:r>
              <a:rPr lang="en-US" altLang="zh-CN" i="1" dirty="0"/>
              <a:t>x</a:t>
            </a:r>
            <a:r>
              <a:rPr lang="en-US" altLang="zh-CN" dirty="0"/>
              <a:t>, </a:t>
            </a:r>
            <a:r>
              <a:rPr lang="en-US" altLang="zh-CN" i="1" dirty="0"/>
              <a:t>y</a:t>
            </a:r>
            <a:r>
              <a:rPr lang="en-US" altLang="zh-CN" dirty="0"/>
              <a:t>)</a:t>
            </a:r>
            <a:r>
              <a:rPr lang="zh-CN" altLang="en-US" dirty="0"/>
              <a:t>为</a:t>
            </a:r>
            <a:r>
              <a:rPr lang="en-US" altLang="zh-CN" i="1" dirty="0"/>
              <a:t>x</a:t>
            </a:r>
            <a:r>
              <a:rPr lang="zh-CN" altLang="en-US" dirty="0"/>
              <a:t>与</a:t>
            </a:r>
            <a:r>
              <a:rPr lang="en-US" altLang="zh-CN" i="1" dirty="0"/>
              <a:t>y</a:t>
            </a:r>
            <a:r>
              <a:rPr lang="zh-CN" altLang="en-US" dirty="0"/>
              <a:t>间的距离（或度量），并称</a:t>
            </a:r>
            <a:r>
              <a:rPr lang="en-US" altLang="zh-CN" dirty="0"/>
              <a:t>X</a:t>
            </a:r>
            <a:r>
              <a:rPr lang="zh-CN" altLang="en-US" dirty="0"/>
              <a:t>是以</a:t>
            </a:r>
            <a:r>
              <a:rPr lang="en-US" altLang="zh-CN" dirty="0"/>
              <a:t>ρ</a:t>
            </a:r>
            <a:r>
              <a:rPr lang="zh-CN" altLang="en-US" dirty="0"/>
              <a:t>为距离的距离空间（或度量空间），记成</a:t>
            </a:r>
            <a:r>
              <a:rPr lang="en-US" altLang="zh-CN" dirty="0"/>
              <a:t>(X, ρ)</a:t>
            </a:r>
            <a:r>
              <a:rPr lang="zh-CN" altLang="en-US" dirty="0"/>
              <a:t>，或简记为</a:t>
            </a:r>
            <a:r>
              <a:rPr lang="en-US" altLang="zh-CN" dirty="0"/>
              <a:t>X</a:t>
            </a:r>
            <a:r>
              <a:rPr lang="zh-CN" altLang="en-US" dirty="0"/>
              <a:t>；</a:t>
            </a:r>
            <a:r>
              <a:rPr lang="en-US" altLang="zh-CN" dirty="0"/>
              <a:t>X</a:t>
            </a:r>
            <a:r>
              <a:rPr lang="zh-CN" altLang="en-US" dirty="0"/>
              <a:t>中的元素称为</a:t>
            </a:r>
            <a:r>
              <a:rPr lang="en-US" altLang="zh-CN" dirty="0"/>
              <a:t>X</a:t>
            </a:r>
            <a:r>
              <a:rPr lang="zh-CN" altLang="en-US" dirty="0"/>
              <a:t>中的点。</a:t>
            </a:r>
            <a:endParaRPr lang="zh-CN" altLang="en-US" dirty="0"/>
          </a:p>
          <a:p>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度量</a:t>
            </a:r>
            <a:r>
              <a:rPr lang="en-US" altLang="zh-CN" dirty="0"/>
              <a:t>(</a:t>
            </a:r>
            <a:r>
              <a:rPr lang="zh-CN" altLang="en-US" dirty="0"/>
              <a:t>距离</a:t>
            </a:r>
            <a:r>
              <a:rPr lang="en-US" altLang="zh-CN" dirty="0"/>
              <a:t>)</a:t>
            </a:r>
            <a:r>
              <a:rPr lang="zh-CN" altLang="en-US" dirty="0"/>
              <a:t>空间</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1405" y="2235062"/>
            <a:ext cx="9805210" cy="4839816"/>
          </a:xfrm>
        </p:spPr>
        <p:txBody>
          <a:bodyPr>
            <a:normAutofit/>
          </a:bodyPr>
          <a:lstStyle/>
          <a:p>
            <a:r>
              <a:rPr lang="zh-CN" altLang="en-US" dirty="0"/>
              <a:t>是泛函分析最基本的研究框架，在泛函分析中遇到的空间均为度量空间；</a:t>
            </a:r>
            <a:endParaRPr lang="en-US" altLang="zh-CN" dirty="0"/>
          </a:p>
          <a:p>
            <a:r>
              <a:rPr lang="zh-CN" altLang="en-US" dirty="0"/>
              <a:t>度量空间的概念起源于经典分析，人们在研究线性常微分方程、偏微分方程、变分法以及逼近论。</a:t>
            </a:r>
            <a:endParaRPr lang="en-US" altLang="zh-CN" dirty="0"/>
          </a:p>
          <a:p>
            <a:r>
              <a:rPr lang="zh-CN" altLang="en-US" dirty="0"/>
              <a:t>泛函分析中，经常将符合一定要求的元素放在一起所构成的集合称之为一个“空间”，元素称之为</a:t>
            </a:r>
            <a:r>
              <a:rPr lang="en-US" altLang="zh-CN" dirty="0"/>
              <a:t> “</a:t>
            </a:r>
            <a:r>
              <a:rPr lang="zh-CN" altLang="en-US" dirty="0"/>
              <a:t>点”。</a:t>
            </a:r>
            <a:endParaRPr lang="en-US" altLang="zh-CN" dirty="0"/>
          </a:p>
          <a:p>
            <a:r>
              <a:rPr lang="zh-CN" altLang="en-US" dirty="0"/>
              <a:t>“点”：包含真正意义下的点、数列和函数。</a:t>
            </a:r>
            <a:endParaRPr lang="en-US" altLang="zh-CN" dirty="0"/>
          </a:p>
          <a:p>
            <a:r>
              <a:rPr lang="zh-CN" altLang="en-US" dirty="0"/>
              <a:t>泛函分析中，很少研究一个“点”的具体性质，而是研究一个空间中点与点之间的关系，以及空间中符合一定条件的点组成的该空间子集的一些性质。</a:t>
            </a:r>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度量</a:t>
            </a:r>
            <a:r>
              <a:rPr lang="en-US" altLang="zh-CN" dirty="0"/>
              <a:t>(</a:t>
            </a:r>
            <a:r>
              <a:rPr lang="zh-CN" altLang="en-US" dirty="0"/>
              <a:t>距离</a:t>
            </a:r>
            <a:r>
              <a:rPr lang="en-US" altLang="zh-CN" dirty="0"/>
              <a:t>)</a:t>
            </a:r>
            <a:r>
              <a:rPr lang="zh-CN" altLang="en-US" dirty="0"/>
              <a:t>空间</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4062" y="2294548"/>
            <a:ext cx="10515600" cy="4351338"/>
          </a:xfrm>
        </p:spPr>
        <p:txBody>
          <a:bodyPr>
            <a:normAutofit lnSpcReduction="10000"/>
          </a:bodyPr>
          <a:lstStyle/>
          <a:p>
            <a:r>
              <a:rPr lang="zh-CN" altLang="en-US" dirty="0"/>
              <a:t>假设特征空间上的训练数据集：</a:t>
            </a:r>
            <a:endParaRPr lang="en-US" altLang="zh-CN" dirty="0"/>
          </a:p>
          <a:p>
            <a:endParaRPr lang="en-US" altLang="zh-CN" dirty="0"/>
          </a:p>
          <a:p>
            <a:pPr marL="0" indent="0">
              <a:buNone/>
            </a:pPr>
            <a:endParaRPr lang="en-US" altLang="zh-CN" dirty="0"/>
          </a:p>
          <a:p>
            <a:r>
              <a:rPr lang="zh-CN" altLang="en-US" dirty="0"/>
              <a:t>正例和负例</a:t>
            </a:r>
            <a:endParaRPr lang="en-US" altLang="zh-CN" dirty="0"/>
          </a:p>
          <a:p>
            <a:r>
              <a:rPr lang="zh-CN" altLang="en-US" dirty="0"/>
              <a:t>学习的目标：找到分类超平面，</a:t>
            </a:r>
            <a:endParaRPr lang="en-US" altLang="zh-CN" dirty="0"/>
          </a:p>
          <a:p>
            <a:r>
              <a:rPr lang="zh-CN" altLang="en-US" dirty="0"/>
              <a:t>线性可分支持向量机：给定线性可分训练数据集，通过间隔最大化或等价地求解相应的凸二次规划问题学习得到的分离超平面为</a:t>
            </a:r>
            <a:endParaRPr lang="en-US" altLang="zh-CN" dirty="0"/>
          </a:p>
          <a:p>
            <a:endParaRPr lang="en-GB" altLang="zh-CN" dirty="0"/>
          </a:p>
          <a:p>
            <a:r>
              <a:rPr lang="zh-CN" altLang="en-US" dirty="0"/>
              <a:t>决策函数：</a:t>
            </a:r>
            <a:endParaRPr lang="en-US" altLang="zh-CN" dirty="0"/>
          </a:p>
        </p:txBody>
      </p:sp>
      <p:pic>
        <p:nvPicPr>
          <p:cNvPr id="1894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59016" y="2796792"/>
            <a:ext cx="4443626" cy="38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501" y="5483326"/>
            <a:ext cx="205065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330" y="5884586"/>
            <a:ext cx="294699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6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7162" y="3319074"/>
            <a:ext cx="598733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7528" y="2488406"/>
            <a:ext cx="8496944" cy="4839816"/>
          </a:xfrm>
        </p:spPr>
        <p:txBody>
          <a:bodyPr>
            <a:normAutofit/>
          </a:bodyPr>
          <a:lstStyle/>
          <a:p>
            <a:r>
              <a:rPr lang="en-US" altLang="zh-CN" i="1" dirty="0" err="1"/>
              <a:t>L</a:t>
            </a:r>
            <a:r>
              <a:rPr lang="en-US" altLang="zh-CN" baseline="30000" dirty="0" err="1"/>
              <a:t>p</a:t>
            </a:r>
            <a:r>
              <a:rPr lang="en-US" altLang="zh-CN" dirty="0"/>
              <a:t>[</a:t>
            </a:r>
            <a:r>
              <a:rPr lang="en-US" altLang="zh-CN" i="1" dirty="0" err="1"/>
              <a:t>a</a:t>
            </a:r>
            <a:r>
              <a:rPr lang="en-US" altLang="zh-CN" dirty="0" err="1"/>
              <a:t>,</a:t>
            </a:r>
            <a:r>
              <a:rPr lang="en-US" altLang="zh-CN" i="1" dirty="0" err="1"/>
              <a:t>b</a:t>
            </a:r>
            <a:r>
              <a:rPr lang="en-US" altLang="zh-CN" dirty="0"/>
              <a:t>]</a:t>
            </a:r>
            <a:r>
              <a:rPr lang="zh-CN" altLang="en-US" dirty="0"/>
              <a:t>表示区间</a:t>
            </a:r>
            <a:r>
              <a:rPr lang="en-US" altLang="zh-CN" dirty="0"/>
              <a:t>[</a:t>
            </a:r>
            <a:r>
              <a:rPr lang="en-US" altLang="zh-CN" i="1" dirty="0" err="1"/>
              <a:t>a</a:t>
            </a:r>
            <a:r>
              <a:rPr lang="en-US" altLang="zh-CN" dirty="0" err="1"/>
              <a:t>,</a:t>
            </a:r>
            <a:r>
              <a:rPr lang="en-US" altLang="zh-CN" i="1" dirty="0" err="1"/>
              <a:t>b</a:t>
            </a:r>
            <a:r>
              <a:rPr lang="en-US" altLang="zh-CN" dirty="0"/>
              <a:t>]</a:t>
            </a:r>
            <a:r>
              <a:rPr lang="zh-CN" altLang="en-US" dirty="0"/>
              <a:t>绝对值的</a:t>
            </a:r>
            <a:r>
              <a:rPr lang="en-US" altLang="zh-CN" i="1" dirty="0"/>
              <a:t>p</a:t>
            </a:r>
            <a:r>
              <a:rPr lang="zh-CN" altLang="en-US" dirty="0"/>
              <a:t>次幂</a:t>
            </a:r>
            <a:r>
              <a:rPr lang="en-US" altLang="zh-CN" i="1" dirty="0"/>
              <a:t>L</a:t>
            </a:r>
            <a:r>
              <a:rPr lang="zh-CN" altLang="en-US" dirty="0"/>
              <a:t>可积函数的全体，并把几乎处处相等的函数看成是同一个函数，对于</a:t>
            </a:r>
            <a:r>
              <a:rPr lang="en-US" altLang="zh-CN" i="1" dirty="0"/>
              <a:t>x</a:t>
            </a:r>
            <a:r>
              <a:rPr lang="en-US" altLang="zh-CN" dirty="0"/>
              <a:t>, </a:t>
            </a:r>
            <a:r>
              <a:rPr lang="en-US" altLang="zh-CN" i="1" dirty="0"/>
              <a:t>y</a:t>
            </a:r>
            <a:r>
              <a:rPr lang="zh-CN" altLang="en-US" dirty="0"/>
              <a:t>∈</a:t>
            </a:r>
            <a:r>
              <a:rPr lang="en-US" altLang="zh-CN" i="1" dirty="0" err="1"/>
              <a:t>L</a:t>
            </a:r>
            <a:r>
              <a:rPr lang="en-US" altLang="zh-CN" baseline="30000" dirty="0" err="1"/>
              <a:t>p</a:t>
            </a:r>
            <a:r>
              <a:rPr lang="en-US" altLang="zh-CN" dirty="0"/>
              <a:t>[</a:t>
            </a:r>
            <a:r>
              <a:rPr lang="en-US" altLang="zh-CN" i="1" dirty="0" err="1"/>
              <a:t>a</a:t>
            </a:r>
            <a:r>
              <a:rPr lang="en-US" altLang="zh-CN" dirty="0" err="1"/>
              <a:t>,</a:t>
            </a:r>
            <a:r>
              <a:rPr lang="en-US" altLang="zh-CN" i="1" dirty="0" err="1"/>
              <a:t>b</a:t>
            </a:r>
            <a:r>
              <a:rPr lang="en-US" altLang="zh-CN" dirty="0"/>
              <a:t>]</a:t>
            </a:r>
            <a:r>
              <a:rPr lang="zh-CN" altLang="en-US" dirty="0"/>
              <a:t>，规定</a:t>
            </a:r>
            <a:endParaRPr lang="zh-CN" altLang="en-US" dirty="0"/>
          </a:p>
          <a:p>
            <a:endParaRPr lang="en-US" altLang="zh-CN" dirty="0"/>
          </a:p>
          <a:p>
            <a:endParaRPr lang="en-US" altLang="zh-CN" dirty="0"/>
          </a:p>
          <a:p>
            <a:endParaRPr lang="en-US" altLang="zh-CN" dirty="0"/>
          </a:p>
          <a:p>
            <a:r>
              <a:rPr lang="zh-CN" altLang="en-US" dirty="0"/>
              <a:t>则</a:t>
            </a:r>
            <a:r>
              <a:rPr lang="en-US" altLang="zh-CN" i="1" dirty="0" err="1"/>
              <a:t>L</a:t>
            </a:r>
            <a:r>
              <a:rPr lang="en-US" altLang="zh-CN" baseline="30000" dirty="0" err="1"/>
              <a:t>p</a:t>
            </a:r>
            <a:r>
              <a:rPr lang="en-US" altLang="zh-CN" dirty="0"/>
              <a:t>[</a:t>
            </a:r>
            <a:r>
              <a:rPr lang="en-US" altLang="zh-CN" i="1" dirty="0" err="1"/>
              <a:t>a</a:t>
            </a:r>
            <a:r>
              <a:rPr lang="en-US" altLang="zh-CN" dirty="0" err="1"/>
              <a:t>,</a:t>
            </a:r>
            <a:r>
              <a:rPr lang="en-US" altLang="zh-CN" i="1" dirty="0" err="1"/>
              <a:t>b</a:t>
            </a:r>
            <a:r>
              <a:rPr lang="en-US" altLang="zh-CN" dirty="0"/>
              <a:t>]</a:t>
            </a:r>
            <a:r>
              <a:rPr lang="zh-CN" altLang="en-US" dirty="0"/>
              <a:t>构成一个距离空间，称之为</a:t>
            </a:r>
            <a:r>
              <a:rPr lang="en-US" altLang="zh-CN" i="1" dirty="0"/>
              <a:t>p</a:t>
            </a:r>
            <a:r>
              <a:rPr lang="zh-CN" altLang="en-US" dirty="0"/>
              <a:t>次幂可积函数空间</a:t>
            </a:r>
            <a:endParaRPr lang="zh-CN" altLang="en-US" dirty="0"/>
          </a:p>
        </p:txBody>
      </p:sp>
      <p:pic>
        <p:nvPicPr>
          <p:cNvPr id="2027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9697" y="4000574"/>
            <a:ext cx="5624399" cy="933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度量</a:t>
            </a:r>
            <a:r>
              <a:rPr lang="en-US" altLang="zh-CN" dirty="0"/>
              <a:t>(</a:t>
            </a:r>
            <a:r>
              <a:rPr lang="zh-CN" altLang="en-US" dirty="0"/>
              <a:t>距离</a:t>
            </a:r>
            <a:r>
              <a:rPr lang="en-US" altLang="zh-CN" dirty="0"/>
              <a:t>)</a:t>
            </a:r>
            <a:r>
              <a:rPr lang="zh-CN" altLang="en-US" dirty="0"/>
              <a:t>空间</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38562" y="4004822"/>
            <a:ext cx="1946541" cy="430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68" y="2995576"/>
            <a:ext cx="635920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7" y="3571641"/>
            <a:ext cx="4264801" cy="32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1088" y="3571640"/>
            <a:ext cx="518595" cy="2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0227" y="2491520"/>
            <a:ext cx="257567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2737" y="4716743"/>
            <a:ext cx="7686702" cy="104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1">
                    <a:lumMod val="75000"/>
                    <a:lumOff val="25000"/>
                  </a:schemeClr>
                </a:solidFill>
              </a:rPr>
              <a:t>完备性概念</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2531" y="2488406"/>
            <a:ext cx="50958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1">
                    <a:lumMod val="75000"/>
                    <a:lumOff val="25000"/>
                  </a:schemeClr>
                </a:solidFill>
              </a:rPr>
              <a:t>完备性概念</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00056"/>
            <a:ext cx="10515600" cy="4351338"/>
          </a:xfrm>
        </p:spPr>
        <p:txBody>
          <a:bodyPr>
            <a:normAutofit/>
          </a:bodyPr>
          <a:lstStyle/>
          <a:p>
            <a:r>
              <a:rPr lang="zh-CN" altLang="en-US" dirty="0"/>
              <a:t>线性空间（线性空间）：</a:t>
            </a:r>
            <a:endParaRPr lang="en-US" altLang="zh-CN" dirty="0"/>
          </a:p>
          <a:p>
            <a:pPr lvl="1"/>
            <a:r>
              <a:rPr lang="zh-CN" altLang="en-US" dirty="0"/>
              <a:t>空间中的任意两点可以做加法或与数相乘，运算的结果仍未该空间的点，并且该空间中的每个点可以定义长度，这个长度称为该点的范数，范数可以视为欧式空间中向量长度概念的推广。</a:t>
            </a:r>
            <a:endParaRPr lang="en-US" altLang="zh-CN" dirty="0"/>
          </a:p>
          <a:p>
            <a:r>
              <a:rPr lang="zh-CN" altLang="en-US" dirty="0"/>
              <a:t>由于赋范空间既有代数结构，又有拓扑结果，因此其空间结构较度量空间要丰富得多，其在实际中的应用也更加重要。</a:t>
            </a:r>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线性空间和赋范空间</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noAutofit/>
          </a:bodyPr>
          <a:lstStyle/>
          <a:p>
            <a:r>
              <a:rPr lang="zh-CN" altLang="en-US" sz="2200" dirty="0"/>
              <a:t>设</a:t>
            </a:r>
            <a:r>
              <a:rPr lang="en-US" altLang="zh-CN" sz="2200" b="1" i="1" dirty="0"/>
              <a:t>V</a:t>
            </a:r>
            <a:r>
              <a:rPr lang="zh-CN" altLang="en-US" sz="2200" dirty="0"/>
              <a:t>是一个非空集合，</a:t>
            </a:r>
            <a:r>
              <a:rPr lang="en-US" altLang="zh-CN" sz="2200" b="1" i="1" dirty="0"/>
              <a:t>K</a:t>
            </a:r>
            <a:r>
              <a:rPr lang="zh-CN" altLang="en-US" sz="2200" dirty="0"/>
              <a:t>是实（或复）数域，并可在其上定义“加法”，“数乘”运算，而且满足以下公理</a:t>
            </a:r>
            <a:endParaRPr lang="zh-CN" altLang="en-US" sz="2200" dirty="0"/>
          </a:p>
          <a:p>
            <a:r>
              <a:rPr lang="zh-CN" altLang="en-US" sz="2200" dirty="0"/>
              <a:t>加法交换律：</a:t>
            </a:r>
            <a:r>
              <a:rPr lang="en-US" altLang="zh-CN" sz="2200" i="1" dirty="0" err="1"/>
              <a:t>x</a:t>
            </a:r>
            <a:r>
              <a:rPr lang="en-US" altLang="zh-CN" sz="2200" dirty="0" err="1"/>
              <a:t>+</a:t>
            </a:r>
            <a:r>
              <a:rPr lang="en-US" altLang="zh-CN" sz="2200" i="1" dirty="0" err="1"/>
              <a:t>y</a:t>
            </a:r>
            <a:r>
              <a:rPr lang="en-US" altLang="zh-CN" sz="2200" dirty="0"/>
              <a:t>= </a:t>
            </a:r>
            <a:r>
              <a:rPr lang="en-US" altLang="zh-CN" sz="2200" i="1" dirty="0" err="1"/>
              <a:t>y</a:t>
            </a:r>
            <a:r>
              <a:rPr lang="en-US" altLang="zh-CN" sz="2200" dirty="0" err="1"/>
              <a:t>+</a:t>
            </a:r>
            <a:r>
              <a:rPr lang="en-US" altLang="zh-CN" sz="2200" i="1" dirty="0" err="1"/>
              <a:t>x</a:t>
            </a:r>
            <a:endParaRPr lang="en-US" altLang="zh-CN" sz="2200" dirty="0"/>
          </a:p>
          <a:p>
            <a:r>
              <a:rPr lang="zh-CN" altLang="en-US" sz="2200" dirty="0"/>
              <a:t>加法结合律：</a:t>
            </a:r>
            <a:r>
              <a:rPr lang="en-US" altLang="zh-CN" sz="2200" dirty="0"/>
              <a:t>(</a:t>
            </a:r>
            <a:r>
              <a:rPr lang="en-US" altLang="zh-CN" sz="2200" i="1" dirty="0" err="1"/>
              <a:t>x</a:t>
            </a:r>
            <a:r>
              <a:rPr lang="en-US" altLang="zh-CN" sz="2200" dirty="0" err="1"/>
              <a:t>+</a:t>
            </a:r>
            <a:r>
              <a:rPr lang="en-US" altLang="zh-CN" sz="2200" i="1" dirty="0" err="1"/>
              <a:t>y</a:t>
            </a:r>
            <a:r>
              <a:rPr lang="en-US" altLang="zh-CN" sz="2200" dirty="0"/>
              <a:t>)+</a:t>
            </a:r>
            <a:r>
              <a:rPr lang="en-US" altLang="zh-CN" sz="2200" i="1" dirty="0"/>
              <a:t>z</a:t>
            </a:r>
            <a:r>
              <a:rPr lang="en-US" altLang="zh-CN" sz="2200" dirty="0"/>
              <a:t>= </a:t>
            </a:r>
            <a:r>
              <a:rPr lang="en-US" altLang="zh-CN" sz="2200" i="1" dirty="0"/>
              <a:t>x</a:t>
            </a:r>
            <a:r>
              <a:rPr lang="en-US" altLang="zh-CN" sz="2200" dirty="0"/>
              <a:t>+(</a:t>
            </a:r>
            <a:r>
              <a:rPr lang="en-US" altLang="zh-CN" sz="2200" i="1" dirty="0" err="1"/>
              <a:t>y</a:t>
            </a:r>
            <a:r>
              <a:rPr lang="en-US" altLang="zh-CN" sz="2200" dirty="0" err="1"/>
              <a:t>+</a:t>
            </a:r>
            <a:r>
              <a:rPr lang="en-US" altLang="zh-CN" sz="2200" i="1" dirty="0" err="1"/>
              <a:t>z</a:t>
            </a:r>
            <a:r>
              <a:rPr lang="en-US" altLang="zh-CN" sz="2200" dirty="0"/>
              <a:t>)</a:t>
            </a:r>
            <a:endParaRPr lang="en-US" altLang="zh-CN" sz="2200" dirty="0"/>
          </a:p>
          <a:p>
            <a:r>
              <a:rPr lang="zh-CN" altLang="en-US" sz="2200" dirty="0"/>
              <a:t>存在零元：</a:t>
            </a:r>
            <a:r>
              <a:rPr lang="en-US" altLang="zh-CN" sz="2200" i="1" dirty="0"/>
              <a:t>x</a:t>
            </a:r>
            <a:r>
              <a:rPr lang="en-US" altLang="zh-CN" sz="2200" dirty="0"/>
              <a:t>+0=</a:t>
            </a:r>
            <a:r>
              <a:rPr lang="en-US" altLang="zh-CN" sz="2200" i="1" dirty="0"/>
              <a:t>x</a:t>
            </a:r>
            <a:endParaRPr lang="en-US" altLang="zh-CN" sz="2200" dirty="0"/>
          </a:p>
          <a:p>
            <a:r>
              <a:rPr lang="zh-CN" altLang="en-US" sz="2200" dirty="0"/>
              <a:t>存在逆元：</a:t>
            </a:r>
            <a:r>
              <a:rPr lang="en-US" altLang="zh-CN" sz="2200" i="1" dirty="0"/>
              <a:t>x</a:t>
            </a:r>
            <a:r>
              <a:rPr lang="en-US" altLang="zh-CN" sz="2200" dirty="0"/>
              <a:t>+(-</a:t>
            </a:r>
            <a:r>
              <a:rPr lang="en-US" altLang="zh-CN" sz="2200" i="1" dirty="0"/>
              <a:t>x</a:t>
            </a:r>
            <a:r>
              <a:rPr lang="en-US" altLang="zh-CN" sz="2200" dirty="0"/>
              <a:t>)=0</a:t>
            </a:r>
            <a:endParaRPr lang="en-US" altLang="zh-CN" sz="2200" dirty="0"/>
          </a:p>
          <a:p>
            <a:r>
              <a:rPr lang="zh-CN" altLang="en-US" sz="2200" dirty="0"/>
              <a:t>数乘：</a:t>
            </a:r>
            <a:r>
              <a:rPr lang="en-US" altLang="zh-CN" sz="2200" dirty="0"/>
              <a:t>1</a:t>
            </a:r>
            <a:r>
              <a:rPr lang="en-US" altLang="zh-CN" sz="2200" i="1" dirty="0"/>
              <a:t>x</a:t>
            </a:r>
            <a:r>
              <a:rPr lang="en-US" altLang="zh-CN" sz="2200" dirty="0"/>
              <a:t>=</a:t>
            </a:r>
            <a:r>
              <a:rPr lang="en-US" altLang="zh-CN" sz="2200" i="1" dirty="0"/>
              <a:t>x</a:t>
            </a:r>
            <a:endParaRPr lang="en-US" altLang="zh-CN" sz="2200" dirty="0"/>
          </a:p>
          <a:p>
            <a:r>
              <a:rPr lang="en-US" altLang="zh-CN" sz="2200" i="1" dirty="0"/>
              <a:t>a</a:t>
            </a:r>
            <a:r>
              <a:rPr lang="en-US" altLang="zh-CN" sz="2200" dirty="0"/>
              <a:t>(</a:t>
            </a:r>
            <a:r>
              <a:rPr lang="en-US" altLang="zh-CN" sz="2200" i="1" dirty="0" err="1"/>
              <a:t>bx</a:t>
            </a:r>
            <a:r>
              <a:rPr lang="en-US" altLang="zh-CN" sz="2200" dirty="0"/>
              <a:t>)= (</a:t>
            </a:r>
            <a:r>
              <a:rPr lang="en-US" altLang="zh-CN" sz="2200" i="1" dirty="0" err="1"/>
              <a:t>ab</a:t>
            </a:r>
            <a:r>
              <a:rPr lang="en-US" altLang="zh-CN" sz="2200" dirty="0"/>
              <a:t>)</a:t>
            </a:r>
            <a:r>
              <a:rPr lang="en-US" altLang="zh-CN" sz="2200" i="1" dirty="0"/>
              <a:t>x</a:t>
            </a:r>
            <a:endParaRPr lang="en-US" altLang="zh-CN" sz="2200" dirty="0"/>
          </a:p>
          <a:p>
            <a:r>
              <a:rPr lang="en-US" altLang="zh-CN" sz="2200" dirty="0"/>
              <a:t>(</a:t>
            </a:r>
            <a:r>
              <a:rPr lang="en-US" altLang="zh-CN" sz="2200" i="1" dirty="0" err="1"/>
              <a:t>a</a:t>
            </a:r>
            <a:r>
              <a:rPr lang="en-US" altLang="zh-CN" sz="2200" dirty="0" err="1"/>
              <a:t>+</a:t>
            </a:r>
            <a:r>
              <a:rPr lang="en-US" altLang="zh-CN" sz="2200" i="1" dirty="0" err="1"/>
              <a:t>b</a:t>
            </a:r>
            <a:r>
              <a:rPr lang="en-US" altLang="zh-CN" sz="2200" dirty="0"/>
              <a:t>)</a:t>
            </a:r>
            <a:r>
              <a:rPr lang="en-US" altLang="zh-CN" sz="2200" i="1" dirty="0"/>
              <a:t>x</a:t>
            </a:r>
            <a:r>
              <a:rPr lang="en-US" altLang="zh-CN" sz="2200" dirty="0"/>
              <a:t>=</a:t>
            </a:r>
            <a:r>
              <a:rPr lang="en-US" altLang="zh-CN" sz="2200" i="1" dirty="0" err="1"/>
              <a:t>ax</a:t>
            </a:r>
            <a:r>
              <a:rPr lang="en-US" altLang="zh-CN" sz="2200" dirty="0" err="1"/>
              <a:t>+</a:t>
            </a:r>
            <a:r>
              <a:rPr lang="en-US" altLang="zh-CN" sz="2200" i="1" dirty="0" err="1"/>
              <a:t>bx</a:t>
            </a:r>
            <a:endParaRPr lang="en-US" altLang="zh-CN" sz="2200" dirty="0"/>
          </a:p>
          <a:p>
            <a:r>
              <a:rPr lang="en-US" altLang="zh-CN" sz="2200" i="1" dirty="0"/>
              <a:t>a</a:t>
            </a:r>
            <a:r>
              <a:rPr lang="en-US" altLang="zh-CN" sz="2200" dirty="0"/>
              <a:t>(</a:t>
            </a:r>
            <a:r>
              <a:rPr lang="en-US" altLang="zh-CN" sz="2200" i="1" dirty="0" err="1"/>
              <a:t>x</a:t>
            </a:r>
            <a:r>
              <a:rPr lang="en-US" altLang="zh-CN" sz="2200" dirty="0" err="1"/>
              <a:t>+</a:t>
            </a:r>
            <a:r>
              <a:rPr lang="en-US" altLang="zh-CN" sz="2200" i="1" dirty="0" err="1"/>
              <a:t>y</a:t>
            </a:r>
            <a:r>
              <a:rPr lang="en-US" altLang="zh-CN" sz="2200" dirty="0"/>
              <a:t>)=</a:t>
            </a:r>
            <a:r>
              <a:rPr lang="en-US" altLang="zh-CN" sz="2200" i="1" dirty="0" err="1"/>
              <a:t>ax</a:t>
            </a:r>
            <a:r>
              <a:rPr lang="en-US" altLang="zh-CN" sz="2200" dirty="0" err="1"/>
              <a:t>+</a:t>
            </a:r>
            <a:r>
              <a:rPr lang="en-US" altLang="zh-CN" sz="2200" i="1" dirty="0" err="1"/>
              <a:t>ay</a:t>
            </a:r>
            <a:endParaRPr lang="en-US" altLang="zh-CN" sz="2200" dirty="0"/>
          </a:p>
          <a:p>
            <a:r>
              <a:rPr lang="zh-CN" altLang="en-US" sz="2200" dirty="0"/>
              <a:t>则称</a:t>
            </a:r>
            <a:r>
              <a:rPr lang="en-US" altLang="zh-CN" sz="2200" b="1" i="1" dirty="0"/>
              <a:t>V</a:t>
            </a:r>
            <a:r>
              <a:rPr lang="zh-CN" altLang="en-US" sz="2200" dirty="0"/>
              <a:t>是数域</a:t>
            </a:r>
            <a:r>
              <a:rPr lang="en-US" altLang="zh-CN" sz="2200" b="1" i="1" dirty="0"/>
              <a:t>K</a:t>
            </a:r>
            <a:r>
              <a:rPr lang="zh-CN" altLang="en-US" sz="2200" dirty="0"/>
              <a:t>上的线性空间</a:t>
            </a:r>
            <a:endParaRPr lang="zh-CN" altLang="en-US" sz="2200" dirty="0"/>
          </a:p>
          <a:p>
            <a:endParaRPr lang="zh-CN" altLang="en-US" sz="2200"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线性空间</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75873" y="2199893"/>
            <a:ext cx="9640253" cy="5184576"/>
          </a:xfrm>
        </p:spPr>
        <p:txBody>
          <a:bodyPr>
            <a:normAutofit/>
          </a:bodyPr>
          <a:lstStyle/>
          <a:p>
            <a:r>
              <a:rPr lang="zh-CN" altLang="en-US" sz="2400" dirty="0"/>
              <a:t>设</a:t>
            </a:r>
            <a:r>
              <a:rPr lang="en-US" altLang="zh-CN" sz="2400" b="1" i="1" dirty="0"/>
              <a:t>X</a:t>
            </a:r>
            <a:r>
              <a:rPr lang="zh-CN" altLang="en-US" sz="2400" dirty="0"/>
              <a:t>是实（或复）线性空间，如果对于</a:t>
            </a:r>
            <a:r>
              <a:rPr lang="en-US" altLang="zh-CN" sz="2400" b="1" i="1" dirty="0"/>
              <a:t>X</a:t>
            </a:r>
            <a:r>
              <a:rPr lang="zh-CN" altLang="en-US" sz="2400" dirty="0"/>
              <a:t>中每个元素</a:t>
            </a:r>
            <a:r>
              <a:rPr lang="en-US" altLang="zh-CN" sz="2400" i="1" dirty="0"/>
              <a:t>x</a:t>
            </a:r>
            <a:r>
              <a:rPr lang="zh-CN" altLang="en-US" sz="2400" dirty="0"/>
              <a:t>，按照一定的法则对应于实数</a:t>
            </a:r>
            <a:r>
              <a:rPr lang="en-US" altLang="zh-CN" sz="2400" dirty="0"/>
              <a:t>||</a:t>
            </a:r>
            <a:r>
              <a:rPr lang="en-US" altLang="zh-CN" sz="2400" i="1" dirty="0"/>
              <a:t>x</a:t>
            </a:r>
            <a:r>
              <a:rPr lang="en-US" altLang="zh-CN" sz="2400" dirty="0"/>
              <a:t>||</a:t>
            </a:r>
            <a:r>
              <a:rPr lang="zh-CN" altLang="en-US" sz="2400" dirty="0"/>
              <a:t>，且满足：</a:t>
            </a:r>
            <a:endParaRPr lang="zh-CN" altLang="en-US" sz="2400" dirty="0"/>
          </a:p>
          <a:p>
            <a:pPr lvl="1"/>
            <a:r>
              <a:rPr lang="en-US" altLang="zh-CN" dirty="0"/>
              <a:t>||</a:t>
            </a:r>
            <a:r>
              <a:rPr lang="en-US" altLang="zh-CN" i="1" dirty="0"/>
              <a:t>x</a:t>
            </a:r>
            <a:r>
              <a:rPr lang="en-US" altLang="zh-CN" dirty="0"/>
              <a:t>||</a:t>
            </a:r>
            <a:r>
              <a:rPr lang="zh-CN" altLang="en-US" dirty="0"/>
              <a:t>≥</a:t>
            </a:r>
            <a:r>
              <a:rPr lang="en-US" altLang="zh-CN" dirty="0"/>
              <a:t>0</a:t>
            </a:r>
            <a:r>
              <a:rPr lang="zh-CN" altLang="en-US" dirty="0"/>
              <a:t>，</a:t>
            </a:r>
            <a:r>
              <a:rPr lang="en-US" altLang="zh-CN" dirty="0"/>
              <a:t>||</a:t>
            </a:r>
            <a:r>
              <a:rPr lang="en-US" altLang="zh-CN" i="1" dirty="0"/>
              <a:t>x</a:t>
            </a:r>
            <a:r>
              <a:rPr lang="en-US" altLang="zh-CN" dirty="0"/>
              <a:t>||=0</a:t>
            </a:r>
            <a:r>
              <a:rPr lang="zh-CN" altLang="en-US" dirty="0"/>
              <a:t>当且仅当</a:t>
            </a:r>
            <a:r>
              <a:rPr lang="en-US" altLang="zh-CN" i="1" dirty="0"/>
              <a:t>x</a:t>
            </a:r>
            <a:r>
              <a:rPr lang="zh-CN" altLang="en-US" dirty="0"/>
              <a:t>等于零元（</a:t>
            </a:r>
            <a:r>
              <a:rPr lang="en-US" altLang="zh-CN" i="1" dirty="0"/>
              <a:t>x</a:t>
            </a:r>
            <a:r>
              <a:rPr lang="en-US" altLang="zh-CN" dirty="0"/>
              <a:t>=</a:t>
            </a:r>
            <a:r>
              <a:rPr lang="en-US" altLang="zh-CN" i="1" dirty="0"/>
              <a:t>0</a:t>
            </a:r>
            <a:r>
              <a:rPr lang="zh-CN" altLang="en-US" dirty="0"/>
              <a:t>）</a:t>
            </a:r>
            <a:endParaRPr lang="zh-CN" altLang="en-US" dirty="0"/>
          </a:p>
          <a:p>
            <a:pPr lvl="1"/>
            <a:r>
              <a:rPr lang="en-US" altLang="zh-CN" dirty="0"/>
              <a:t>||</a:t>
            </a:r>
            <a:r>
              <a:rPr lang="en-US" altLang="zh-CN" i="1" dirty="0"/>
              <a:t>ax</a:t>
            </a:r>
            <a:r>
              <a:rPr lang="en-US" altLang="zh-CN" dirty="0"/>
              <a:t>||=|</a:t>
            </a:r>
            <a:r>
              <a:rPr lang="en-US" altLang="zh-CN" i="1" dirty="0"/>
              <a:t>a</a:t>
            </a:r>
            <a:r>
              <a:rPr lang="en-US" altLang="zh-CN" dirty="0"/>
              <a:t>|||</a:t>
            </a:r>
            <a:r>
              <a:rPr lang="en-US" altLang="zh-CN" i="1" dirty="0"/>
              <a:t>x</a:t>
            </a:r>
            <a:r>
              <a:rPr lang="en-US" altLang="zh-CN" dirty="0"/>
              <a:t>||</a:t>
            </a:r>
            <a:r>
              <a:rPr lang="zh-CN" altLang="en-US" dirty="0"/>
              <a:t>，</a:t>
            </a:r>
            <a:r>
              <a:rPr lang="en-US" altLang="zh-CN" i="1" dirty="0"/>
              <a:t>a</a:t>
            </a:r>
            <a:r>
              <a:rPr lang="zh-CN" altLang="en-US" dirty="0"/>
              <a:t>是实（或复）数</a:t>
            </a:r>
            <a:endParaRPr lang="zh-CN" altLang="en-US" dirty="0"/>
          </a:p>
          <a:p>
            <a:pPr lvl="1"/>
            <a:r>
              <a:rPr lang="en-US" altLang="zh-CN" dirty="0"/>
              <a:t>||</a:t>
            </a:r>
            <a:r>
              <a:rPr lang="en-US" altLang="zh-CN" i="1" dirty="0" err="1"/>
              <a:t>x+y</a:t>
            </a:r>
            <a:r>
              <a:rPr lang="en-US" altLang="zh-CN" dirty="0"/>
              <a:t>||≤||</a:t>
            </a:r>
            <a:r>
              <a:rPr lang="en-US" altLang="zh-CN" i="1" dirty="0"/>
              <a:t>x</a:t>
            </a:r>
            <a:r>
              <a:rPr lang="en-US" altLang="zh-CN" dirty="0"/>
              <a:t>|| + ||</a:t>
            </a:r>
            <a:r>
              <a:rPr lang="en-US" altLang="zh-CN" i="1" dirty="0"/>
              <a:t>y</a:t>
            </a:r>
            <a:r>
              <a:rPr lang="en-US" altLang="zh-CN" dirty="0"/>
              <a:t>||</a:t>
            </a:r>
            <a:endParaRPr lang="en-US" altLang="zh-CN" dirty="0"/>
          </a:p>
          <a:p>
            <a:r>
              <a:rPr lang="zh-CN" altLang="en-US" sz="2400" dirty="0"/>
              <a:t>则称</a:t>
            </a:r>
            <a:r>
              <a:rPr lang="en-US" altLang="zh-CN" sz="2400" b="1" i="1" dirty="0"/>
              <a:t>X</a:t>
            </a:r>
            <a:r>
              <a:rPr lang="zh-CN" altLang="en-US" sz="2400" dirty="0"/>
              <a:t>是实（或复）赋范线性空间，</a:t>
            </a:r>
            <a:r>
              <a:rPr lang="en-US" altLang="zh-CN" sz="2400" dirty="0"/>
              <a:t>||</a:t>
            </a:r>
            <a:r>
              <a:rPr lang="en-US" altLang="zh-CN" sz="2400" i="1" dirty="0"/>
              <a:t>x</a:t>
            </a:r>
            <a:r>
              <a:rPr lang="en-US" altLang="zh-CN" sz="2400" dirty="0"/>
              <a:t>||</a:t>
            </a:r>
            <a:r>
              <a:rPr lang="zh-CN" altLang="en-US" sz="2400" dirty="0"/>
              <a:t>称为</a:t>
            </a:r>
            <a:r>
              <a:rPr lang="en-US" altLang="zh-CN" sz="2400" i="1" dirty="0"/>
              <a:t>x</a:t>
            </a:r>
            <a:r>
              <a:rPr lang="zh-CN" altLang="en-US" sz="2400" dirty="0"/>
              <a:t>的范数</a:t>
            </a:r>
            <a:endParaRPr lang="zh-CN" altLang="en-US" sz="2400" dirty="0"/>
          </a:p>
          <a:p>
            <a:r>
              <a:rPr lang="zh-CN" altLang="en-US" sz="2400" dirty="0"/>
              <a:t>赋范线性空间必然是距离空间：</a:t>
            </a:r>
            <a:endParaRPr lang="zh-CN" altLang="en-US" sz="2400" dirty="0"/>
          </a:p>
          <a:p>
            <a:r>
              <a:rPr lang="zh-CN" altLang="en-US" sz="2400" dirty="0"/>
              <a:t>􀁺定义</a:t>
            </a:r>
            <a:r>
              <a:rPr lang="el-GR" altLang="zh-CN" sz="2400" dirty="0"/>
              <a:t>ρ(</a:t>
            </a:r>
            <a:r>
              <a:rPr lang="en-US" altLang="zh-CN" sz="2400" i="1" dirty="0"/>
              <a:t>x</a:t>
            </a:r>
            <a:r>
              <a:rPr lang="en-US" altLang="zh-CN" sz="2400" dirty="0"/>
              <a:t>, </a:t>
            </a:r>
            <a:r>
              <a:rPr lang="en-US" altLang="zh-CN" sz="2400" i="1" dirty="0"/>
              <a:t>y</a:t>
            </a:r>
            <a:r>
              <a:rPr lang="en-US" altLang="zh-CN" sz="2400" dirty="0"/>
              <a:t>)=||</a:t>
            </a:r>
            <a:r>
              <a:rPr lang="en-US" altLang="zh-CN" sz="2400" i="1" dirty="0"/>
              <a:t>x</a:t>
            </a:r>
            <a:r>
              <a:rPr lang="zh-CN" altLang="en-US" sz="2400" dirty="0"/>
              <a:t>－</a:t>
            </a:r>
            <a:r>
              <a:rPr lang="en-US" altLang="zh-CN" sz="2400" i="1" dirty="0"/>
              <a:t>y</a:t>
            </a:r>
            <a:r>
              <a:rPr lang="en-US" altLang="zh-CN" sz="2400" dirty="0"/>
              <a:t>||</a:t>
            </a:r>
            <a:endParaRPr lang="en-US" altLang="zh-CN" sz="2400" dirty="0"/>
          </a:p>
          <a:p>
            <a:r>
              <a:rPr lang="zh-CN" altLang="en-US" sz="2400" dirty="0">
                <a:solidFill>
                  <a:srgbClr val="C00000"/>
                </a:solidFill>
              </a:rPr>
              <a:t>与度量空间不同</a:t>
            </a:r>
            <a:r>
              <a:rPr lang="zh-CN" altLang="en-US" sz="2400" dirty="0"/>
              <a:t>：</a:t>
            </a:r>
            <a:endParaRPr lang="en-US" altLang="zh-CN" sz="2400" dirty="0"/>
          </a:p>
          <a:p>
            <a:pPr lvl="1"/>
            <a:r>
              <a:rPr lang="zh-CN" altLang="en-US" dirty="0"/>
              <a:t>平移不变性：</a:t>
            </a:r>
            <a:r>
              <a:rPr lang="en-US" altLang="zh-CN" dirty="0"/>
              <a:t>d(</a:t>
            </a:r>
            <a:r>
              <a:rPr lang="en-US" altLang="zh-CN" dirty="0" err="1"/>
              <a:t>x+a</a:t>
            </a:r>
            <a:r>
              <a:rPr lang="en-US" altLang="zh-CN" dirty="0"/>
              <a:t>, </a:t>
            </a:r>
            <a:r>
              <a:rPr lang="en-US" altLang="zh-CN" dirty="0" err="1"/>
              <a:t>y+a</a:t>
            </a:r>
            <a:r>
              <a:rPr lang="en-US" altLang="zh-CN" dirty="0"/>
              <a:t>)=d(x, y),  </a:t>
            </a:r>
            <a:r>
              <a:rPr lang="en-US" altLang="zh-CN" dirty="0" err="1"/>
              <a:t>x,y,a</a:t>
            </a:r>
            <a:r>
              <a:rPr lang="en-US" altLang="zh-CN" dirty="0"/>
              <a:t> </a:t>
            </a:r>
            <a:r>
              <a:rPr lang="zh-CN" altLang="en-US" dirty="0"/>
              <a:t>属于</a:t>
            </a:r>
            <a:r>
              <a:rPr lang="en-US" altLang="zh-CN" dirty="0"/>
              <a:t>X</a:t>
            </a:r>
            <a:endParaRPr lang="en-US" altLang="zh-CN" dirty="0"/>
          </a:p>
          <a:p>
            <a:pPr lvl="1"/>
            <a:r>
              <a:rPr lang="zh-CN" altLang="en-US" dirty="0"/>
              <a:t>齐次性：</a:t>
            </a:r>
            <a:r>
              <a:rPr lang="en-US" altLang="zh-CN" dirty="0"/>
              <a:t>d(ax, ay)=|</a:t>
            </a:r>
            <a:r>
              <a:rPr lang="en-US" altLang="zh-CN" dirty="0" err="1"/>
              <a:t>a|d</a:t>
            </a:r>
            <a:r>
              <a:rPr lang="en-US" altLang="zh-CN" dirty="0"/>
              <a:t>(x, y),x, y</a:t>
            </a:r>
            <a:r>
              <a:rPr lang="zh-CN" altLang="en-US" dirty="0"/>
              <a:t>属于</a:t>
            </a:r>
            <a:r>
              <a:rPr lang="en-US" altLang="zh-CN" dirty="0"/>
              <a:t>X</a:t>
            </a:r>
            <a:r>
              <a:rPr lang="zh-CN" altLang="en-US" dirty="0"/>
              <a:t>，</a:t>
            </a:r>
            <a:r>
              <a:rPr lang="en-US" altLang="zh-CN" dirty="0"/>
              <a:t>a</a:t>
            </a:r>
            <a:r>
              <a:rPr lang="zh-CN" altLang="en-US" dirty="0"/>
              <a:t>属于</a:t>
            </a:r>
            <a:r>
              <a:rPr lang="en-US" altLang="zh-CN" dirty="0"/>
              <a:t>K</a:t>
            </a:r>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赋范空间</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506662"/>
            <a:ext cx="10515600" cy="4351338"/>
          </a:xfrm>
        </p:spPr>
        <p:txBody>
          <a:bodyPr/>
          <a:lstStyle/>
          <a:p>
            <a:r>
              <a:rPr lang="zh-CN" altLang="en-US" dirty="0"/>
              <a:t>如果赋范线性空间</a:t>
            </a:r>
            <a:r>
              <a:rPr lang="en-US" altLang="zh-CN" b="1" dirty="0"/>
              <a:t>(</a:t>
            </a:r>
            <a:r>
              <a:rPr lang="en-US" altLang="zh-CN" b="1" i="1" dirty="0"/>
              <a:t>X</a:t>
            </a:r>
            <a:r>
              <a:rPr lang="en-US" altLang="zh-CN" b="1" dirty="0"/>
              <a:t>, ||.||)</a:t>
            </a:r>
            <a:r>
              <a:rPr lang="zh-CN" altLang="en-US" dirty="0"/>
              <a:t>是完备的，则称</a:t>
            </a:r>
            <a:r>
              <a:rPr lang="en-US" altLang="zh-CN" b="1" dirty="0"/>
              <a:t>(</a:t>
            </a:r>
            <a:r>
              <a:rPr lang="en-US" altLang="zh-CN" b="1" i="1" dirty="0"/>
              <a:t>X</a:t>
            </a:r>
            <a:r>
              <a:rPr lang="en-US" altLang="zh-CN" b="1" dirty="0"/>
              <a:t>, ||.||)</a:t>
            </a:r>
            <a:r>
              <a:rPr lang="zh-CN" altLang="en-US" dirty="0"/>
              <a:t>是</a:t>
            </a:r>
            <a:r>
              <a:rPr lang="en-US" altLang="zh-CN" dirty="0" err="1"/>
              <a:t>Banach</a:t>
            </a:r>
            <a:r>
              <a:rPr lang="zh-CN" altLang="en-US" dirty="0"/>
              <a:t>空间。</a:t>
            </a:r>
            <a:endParaRPr lang="zh-CN" altLang="en-US" dirty="0"/>
          </a:p>
          <a:p>
            <a:endParaRPr lang="zh-CN" altLang="en-US" dirty="0"/>
          </a:p>
        </p:txBody>
      </p:sp>
      <p:pic>
        <p:nvPicPr>
          <p:cNvPr id="2007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7609" y="3461965"/>
            <a:ext cx="6808029"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713823" y="9959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zh-CN" altLang="en-US" dirty="0"/>
            </a:br>
            <a:r>
              <a:rPr lang="zh-CN" altLang="en-US" dirty="0"/>
              <a:t>巴拿赫</a:t>
            </a:r>
            <a:r>
              <a:rPr lang="en-US" altLang="zh-CN" b="1" dirty="0"/>
              <a:t>(Banach)</a:t>
            </a:r>
            <a:r>
              <a:rPr lang="zh-CN" altLang="en-US" dirty="0"/>
              <a:t>空间</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21532"/>
            <a:ext cx="10515600" cy="4351338"/>
          </a:xfrm>
        </p:spPr>
        <p:txBody>
          <a:bodyPr/>
          <a:lstStyle/>
          <a:p>
            <a:r>
              <a:rPr lang="zh-CN" altLang="en-US" dirty="0"/>
              <a:t>如果赋范线性空间</a:t>
            </a:r>
            <a:r>
              <a:rPr lang="en-US" altLang="zh-CN" b="1" dirty="0"/>
              <a:t>(</a:t>
            </a:r>
            <a:r>
              <a:rPr lang="en-US" altLang="zh-CN" b="1" i="1" dirty="0"/>
              <a:t>X</a:t>
            </a:r>
            <a:r>
              <a:rPr lang="en-US" altLang="zh-CN" b="1" dirty="0"/>
              <a:t>, ||.||)</a:t>
            </a:r>
            <a:r>
              <a:rPr lang="zh-CN" altLang="en-US" dirty="0"/>
              <a:t>是完备的，则称</a:t>
            </a:r>
            <a:r>
              <a:rPr lang="en-US" altLang="zh-CN" b="1" dirty="0"/>
              <a:t>(</a:t>
            </a:r>
            <a:r>
              <a:rPr lang="en-US" altLang="zh-CN" b="1" i="1" dirty="0"/>
              <a:t>X</a:t>
            </a:r>
            <a:r>
              <a:rPr lang="en-US" altLang="zh-CN" b="1" dirty="0"/>
              <a:t>, ||.||)</a:t>
            </a:r>
            <a:r>
              <a:rPr lang="zh-CN" altLang="en-US" dirty="0"/>
              <a:t>是</a:t>
            </a:r>
            <a:r>
              <a:rPr lang="en-US" altLang="zh-CN" dirty="0" err="1"/>
              <a:t>Banach</a:t>
            </a:r>
            <a:r>
              <a:rPr lang="zh-CN" altLang="en-US" dirty="0"/>
              <a:t>空间。</a:t>
            </a:r>
            <a:endParaRPr lang="zh-CN" altLang="en-US" dirty="0"/>
          </a:p>
          <a:p>
            <a:endParaRPr lang="zh-CN" altLang="en-US" dirty="0"/>
          </a:p>
        </p:txBody>
      </p:sp>
      <p:pic>
        <p:nvPicPr>
          <p:cNvPr id="2017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7529" y="3276835"/>
            <a:ext cx="8459607"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713823" y="9959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zh-CN" altLang="en-US" dirty="0"/>
            </a:br>
            <a:r>
              <a:rPr lang="zh-CN" altLang="en-US" dirty="0"/>
              <a:t>巴拿赫</a:t>
            </a:r>
            <a:r>
              <a:rPr lang="en-US" altLang="zh-CN" b="1" dirty="0"/>
              <a:t>(Banach)</a:t>
            </a:r>
            <a:r>
              <a:rPr lang="zh-CN" altLang="en-US" dirty="0"/>
              <a:t>空间</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17995"/>
            <a:ext cx="10515600" cy="4351338"/>
          </a:xfrm>
        </p:spPr>
        <p:txBody>
          <a:bodyPr>
            <a:normAutofit lnSpcReduction="10000"/>
          </a:bodyPr>
          <a:lstStyle/>
          <a:p>
            <a:r>
              <a:rPr lang="en-US" altLang="zh-CN" i="1" dirty="0"/>
              <a:t>T</a:t>
            </a:r>
            <a:r>
              <a:rPr lang="zh-CN" altLang="en-US" dirty="0"/>
              <a:t>是由赋范线性空间</a:t>
            </a:r>
            <a:r>
              <a:rPr lang="en-US" altLang="zh-CN" i="1" dirty="0"/>
              <a:t>X</a:t>
            </a:r>
            <a:r>
              <a:rPr lang="zh-CN" altLang="en-US" dirty="0"/>
              <a:t>中的某个子集</a:t>
            </a:r>
            <a:r>
              <a:rPr lang="en-US" altLang="zh-CN" i="1" dirty="0"/>
              <a:t>D</a:t>
            </a:r>
            <a:r>
              <a:rPr lang="zh-CN" altLang="en-US" dirty="0"/>
              <a:t>到赋范线性空间中的一个映射，则称</a:t>
            </a:r>
            <a:r>
              <a:rPr lang="en-US" altLang="zh-CN" i="1" dirty="0"/>
              <a:t>T </a:t>
            </a:r>
            <a:r>
              <a:rPr lang="zh-CN" altLang="en-US" dirty="0"/>
              <a:t>是</a:t>
            </a:r>
            <a:r>
              <a:rPr lang="zh-CN" altLang="en-US" dirty="0">
                <a:solidFill>
                  <a:srgbClr val="C00000"/>
                </a:solidFill>
              </a:rPr>
              <a:t>算子</a:t>
            </a:r>
            <a:r>
              <a:rPr lang="zh-CN" altLang="en-US" b="1" dirty="0"/>
              <a:t>，</a:t>
            </a:r>
            <a:r>
              <a:rPr lang="en-US" altLang="zh-CN" i="1" dirty="0"/>
              <a:t>D</a:t>
            </a:r>
            <a:r>
              <a:rPr lang="zh-CN" altLang="en-US" dirty="0"/>
              <a:t>是</a:t>
            </a:r>
            <a:r>
              <a:rPr lang="en-US" altLang="zh-CN" i="1" dirty="0"/>
              <a:t>T </a:t>
            </a:r>
            <a:r>
              <a:rPr lang="zh-CN" altLang="en-US" dirty="0"/>
              <a:t>的定义域，记为</a:t>
            </a:r>
            <a:r>
              <a:rPr lang="en-US" altLang="zh-CN" i="1" dirty="0"/>
              <a:t>D</a:t>
            </a:r>
            <a:r>
              <a:rPr lang="en-US" altLang="zh-CN" dirty="0"/>
              <a:t>(</a:t>
            </a:r>
            <a:r>
              <a:rPr lang="en-US" altLang="zh-CN" i="1" dirty="0"/>
              <a:t>T</a:t>
            </a:r>
            <a:r>
              <a:rPr lang="en-US" altLang="zh-CN" dirty="0"/>
              <a:t>)</a:t>
            </a:r>
            <a:r>
              <a:rPr lang="zh-CN" altLang="en-US" dirty="0"/>
              <a:t>，像集</a:t>
            </a:r>
            <a:r>
              <a:rPr lang="en-US" altLang="zh-CN" dirty="0"/>
              <a:t>{</a:t>
            </a:r>
            <a:r>
              <a:rPr lang="en-US" altLang="zh-CN" i="1" dirty="0"/>
              <a:t>y </a:t>
            </a:r>
            <a:r>
              <a:rPr lang="en-US" altLang="zh-CN" dirty="0"/>
              <a:t>| </a:t>
            </a:r>
            <a:r>
              <a:rPr lang="en-US" altLang="zh-CN" i="1" dirty="0"/>
              <a:t>y</a:t>
            </a:r>
            <a:r>
              <a:rPr lang="en-US" altLang="zh-CN" dirty="0"/>
              <a:t>=</a:t>
            </a:r>
            <a:r>
              <a:rPr lang="en-US" altLang="zh-CN" i="1" dirty="0" err="1"/>
              <a:t>Tx</a:t>
            </a:r>
            <a:r>
              <a:rPr lang="en-US" altLang="zh-CN" dirty="0"/>
              <a:t>, </a:t>
            </a:r>
            <a:r>
              <a:rPr lang="en-US" altLang="zh-CN" i="1" dirty="0"/>
              <a:t>x</a:t>
            </a:r>
            <a:r>
              <a:rPr lang="zh-CN" altLang="en-US" dirty="0"/>
              <a:t>∈</a:t>
            </a:r>
            <a:r>
              <a:rPr lang="en-US" altLang="zh-CN" i="1" dirty="0"/>
              <a:t>D</a:t>
            </a:r>
            <a:r>
              <a:rPr lang="en-US" altLang="zh-CN" dirty="0"/>
              <a:t>}</a:t>
            </a:r>
            <a:r>
              <a:rPr lang="zh-CN" altLang="en-US" dirty="0"/>
              <a:t>是</a:t>
            </a:r>
            <a:r>
              <a:rPr lang="en-US" altLang="zh-CN" i="1" dirty="0"/>
              <a:t>T </a:t>
            </a:r>
            <a:r>
              <a:rPr lang="zh-CN" altLang="en-US" dirty="0"/>
              <a:t>的值域，记为</a:t>
            </a:r>
            <a:r>
              <a:rPr lang="en-US" altLang="zh-CN" i="1" dirty="0"/>
              <a:t>T</a:t>
            </a:r>
            <a:r>
              <a:rPr lang="en-US" altLang="zh-CN" dirty="0"/>
              <a:t>(</a:t>
            </a:r>
            <a:r>
              <a:rPr lang="en-US" altLang="zh-CN" i="1" dirty="0"/>
              <a:t>D</a:t>
            </a:r>
            <a:r>
              <a:rPr lang="en-US" altLang="zh-CN" dirty="0"/>
              <a:t>). </a:t>
            </a:r>
            <a:endParaRPr lang="en-US" altLang="zh-CN" dirty="0"/>
          </a:p>
          <a:p>
            <a:r>
              <a:rPr lang="zh-CN" altLang="en-US" dirty="0"/>
              <a:t>若</a:t>
            </a:r>
            <a:r>
              <a:rPr lang="en-US" altLang="zh-CN" i="1" dirty="0"/>
              <a:t>T</a:t>
            </a:r>
            <a:r>
              <a:rPr lang="zh-CN" altLang="en-US" dirty="0"/>
              <a:t>进一步满足</a:t>
            </a:r>
            <a:endParaRPr lang="en-US" altLang="zh-CN" dirty="0"/>
          </a:p>
          <a:p>
            <a:r>
              <a:rPr lang="zh-CN" altLang="en-US" dirty="0"/>
              <a:t>可加性：</a:t>
            </a:r>
            <a:r>
              <a:rPr lang="en-US" altLang="zh-CN" i="1" dirty="0"/>
              <a:t>T</a:t>
            </a:r>
            <a:r>
              <a:rPr lang="en-US" altLang="zh-CN" dirty="0"/>
              <a:t>(</a:t>
            </a:r>
            <a:r>
              <a:rPr lang="en-US" altLang="zh-CN" i="1" dirty="0" err="1"/>
              <a:t>x</a:t>
            </a:r>
            <a:r>
              <a:rPr lang="en-US" altLang="zh-CN" dirty="0" err="1"/>
              <a:t>+</a:t>
            </a:r>
            <a:r>
              <a:rPr lang="en-US" altLang="zh-CN" i="1" dirty="0" err="1"/>
              <a:t>y</a:t>
            </a:r>
            <a:r>
              <a:rPr lang="en-US" altLang="zh-CN" dirty="0"/>
              <a:t>)=</a:t>
            </a:r>
            <a:r>
              <a:rPr lang="en-US" altLang="zh-CN" i="1" dirty="0" err="1"/>
              <a:t>Tx</a:t>
            </a:r>
            <a:r>
              <a:rPr lang="en-US" altLang="zh-CN" dirty="0" err="1"/>
              <a:t>+</a:t>
            </a:r>
            <a:r>
              <a:rPr lang="en-US" altLang="zh-CN" i="1" dirty="0" err="1"/>
              <a:t>Ty</a:t>
            </a:r>
            <a:endParaRPr lang="en-US" altLang="zh-CN" dirty="0"/>
          </a:p>
          <a:p>
            <a:r>
              <a:rPr lang="zh-CN" altLang="en-US" dirty="0"/>
              <a:t>齐次性：</a:t>
            </a:r>
            <a:r>
              <a:rPr lang="en-US" altLang="zh-CN" i="1" dirty="0"/>
              <a:t>T</a:t>
            </a:r>
            <a:r>
              <a:rPr lang="en-US" altLang="zh-CN" dirty="0"/>
              <a:t>(</a:t>
            </a:r>
            <a:r>
              <a:rPr lang="en-US" altLang="zh-CN" i="1" dirty="0"/>
              <a:t>ax</a:t>
            </a:r>
            <a:r>
              <a:rPr lang="en-US" altLang="zh-CN" dirty="0"/>
              <a:t>)=</a:t>
            </a:r>
            <a:r>
              <a:rPr lang="en-US" altLang="zh-CN" i="1" dirty="0" err="1"/>
              <a:t>aT</a:t>
            </a:r>
            <a:r>
              <a:rPr lang="en-US" altLang="zh-CN" dirty="0"/>
              <a:t>(x)</a:t>
            </a:r>
            <a:endParaRPr lang="en-US" altLang="zh-CN" dirty="0"/>
          </a:p>
          <a:p>
            <a:r>
              <a:rPr lang="zh-CN" altLang="en-US" dirty="0"/>
              <a:t>则</a:t>
            </a:r>
            <a:r>
              <a:rPr lang="en-US" altLang="zh-CN" i="1" dirty="0"/>
              <a:t>T</a:t>
            </a:r>
            <a:r>
              <a:rPr lang="zh-CN" altLang="en-US" dirty="0"/>
              <a:t>是</a:t>
            </a:r>
            <a:r>
              <a:rPr lang="zh-CN" altLang="en-US" dirty="0">
                <a:solidFill>
                  <a:srgbClr val="C00000"/>
                </a:solidFill>
              </a:rPr>
              <a:t>线性算子</a:t>
            </a:r>
            <a:endParaRPr lang="zh-CN" altLang="en-US" dirty="0">
              <a:solidFill>
                <a:srgbClr val="C00000"/>
              </a:solidFill>
            </a:endParaRPr>
          </a:p>
          <a:p>
            <a:endParaRPr lang="en-US" altLang="zh-CN" dirty="0"/>
          </a:p>
          <a:p>
            <a:r>
              <a:rPr lang="zh-CN" altLang="en-US" dirty="0"/>
              <a:t>若存在正数</a:t>
            </a:r>
            <a:r>
              <a:rPr lang="en-US" altLang="zh-CN" i="1" dirty="0"/>
              <a:t>M</a:t>
            </a:r>
            <a:r>
              <a:rPr lang="zh-CN" altLang="en-US" dirty="0"/>
              <a:t>使得对于一切</a:t>
            </a:r>
            <a:r>
              <a:rPr lang="en-US" altLang="zh-CN" i="1" dirty="0" err="1"/>
              <a:t>x</a:t>
            </a:r>
            <a:r>
              <a:rPr lang="en-US" altLang="zh-CN" dirty="0" err="1"/>
              <a:t>∈</a:t>
            </a:r>
            <a:r>
              <a:rPr lang="en-US" altLang="zh-CN" i="1" dirty="0" err="1"/>
              <a:t>D</a:t>
            </a:r>
            <a:r>
              <a:rPr lang="en-US" altLang="zh-CN" dirty="0"/>
              <a:t>(</a:t>
            </a:r>
            <a:r>
              <a:rPr lang="en-US" altLang="zh-CN" i="1" dirty="0"/>
              <a:t>T</a:t>
            </a:r>
            <a:r>
              <a:rPr lang="en-US" altLang="zh-CN" dirty="0"/>
              <a:t>)</a:t>
            </a:r>
            <a:r>
              <a:rPr lang="zh-CN" altLang="en-US" dirty="0"/>
              <a:t>，有</a:t>
            </a:r>
            <a:r>
              <a:rPr lang="en-US" altLang="zh-CN" dirty="0"/>
              <a:t>||</a:t>
            </a:r>
            <a:r>
              <a:rPr lang="en-US" altLang="zh-CN" i="1" dirty="0" err="1"/>
              <a:t>Tx</a:t>
            </a:r>
            <a:r>
              <a:rPr lang="en-US" altLang="zh-CN" dirty="0"/>
              <a:t>|| ≤</a:t>
            </a:r>
            <a:r>
              <a:rPr lang="en-US" altLang="zh-CN" i="1" dirty="0"/>
              <a:t>M</a:t>
            </a:r>
            <a:r>
              <a:rPr lang="en-US" altLang="zh-CN" dirty="0"/>
              <a:t>||x||</a:t>
            </a:r>
            <a:r>
              <a:rPr lang="zh-CN" altLang="en-US" dirty="0"/>
              <a:t>，则</a:t>
            </a:r>
            <a:r>
              <a:rPr lang="en-US" altLang="zh-CN" i="1" dirty="0"/>
              <a:t>T</a:t>
            </a:r>
            <a:r>
              <a:rPr lang="zh-CN" altLang="en-US" dirty="0"/>
              <a:t>是有界算子</a:t>
            </a:r>
            <a:endParaRPr lang="zh-CN" altLang="en-US" dirty="0"/>
          </a:p>
          <a:p>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有界线性算子</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17995"/>
            <a:ext cx="10515600" cy="4351338"/>
          </a:xfrm>
        </p:spPr>
        <p:txBody>
          <a:bodyPr>
            <a:normAutofit lnSpcReduction="10000"/>
          </a:bodyPr>
          <a:lstStyle/>
          <a:p>
            <a:r>
              <a:rPr lang="en-US" altLang="zh-CN" i="1" dirty="0"/>
              <a:t>T</a:t>
            </a:r>
            <a:r>
              <a:rPr lang="zh-CN" altLang="en-US" dirty="0"/>
              <a:t>是由赋范线性空间</a:t>
            </a:r>
            <a:r>
              <a:rPr lang="en-US" altLang="zh-CN" i="1" dirty="0"/>
              <a:t>X</a:t>
            </a:r>
            <a:r>
              <a:rPr lang="zh-CN" altLang="en-US" dirty="0"/>
              <a:t>中的某个子集</a:t>
            </a:r>
            <a:r>
              <a:rPr lang="en-US" altLang="zh-CN" i="1" dirty="0"/>
              <a:t>D</a:t>
            </a:r>
            <a:r>
              <a:rPr lang="zh-CN" altLang="en-US" dirty="0"/>
              <a:t>到赋范线性空间中的一个映射，则称</a:t>
            </a:r>
            <a:r>
              <a:rPr lang="en-US" altLang="zh-CN" i="1" dirty="0"/>
              <a:t>T </a:t>
            </a:r>
            <a:r>
              <a:rPr lang="zh-CN" altLang="en-US" dirty="0"/>
              <a:t>是</a:t>
            </a:r>
            <a:r>
              <a:rPr lang="zh-CN" altLang="en-US" dirty="0">
                <a:solidFill>
                  <a:srgbClr val="C00000"/>
                </a:solidFill>
              </a:rPr>
              <a:t>算子</a:t>
            </a:r>
            <a:r>
              <a:rPr lang="zh-CN" altLang="en-US" b="1" dirty="0"/>
              <a:t>，</a:t>
            </a:r>
            <a:r>
              <a:rPr lang="en-US" altLang="zh-CN" i="1" dirty="0"/>
              <a:t>D</a:t>
            </a:r>
            <a:r>
              <a:rPr lang="zh-CN" altLang="en-US" dirty="0"/>
              <a:t>是</a:t>
            </a:r>
            <a:r>
              <a:rPr lang="en-US" altLang="zh-CN" i="1" dirty="0"/>
              <a:t>T </a:t>
            </a:r>
            <a:r>
              <a:rPr lang="zh-CN" altLang="en-US" dirty="0"/>
              <a:t>的定义域，记为</a:t>
            </a:r>
            <a:r>
              <a:rPr lang="en-US" altLang="zh-CN" i="1" dirty="0"/>
              <a:t>D</a:t>
            </a:r>
            <a:r>
              <a:rPr lang="en-US" altLang="zh-CN" dirty="0"/>
              <a:t>(</a:t>
            </a:r>
            <a:r>
              <a:rPr lang="en-US" altLang="zh-CN" i="1" dirty="0"/>
              <a:t>T</a:t>
            </a:r>
            <a:r>
              <a:rPr lang="en-US" altLang="zh-CN" dirty="0"/>
              <a:t>)</a:t>
            </a:r>
            <a:r>
              <a:rPr lang="zh-CN" altLang="en-US" dirty="0"/>
              <a:t>，像集</a:t>
            </a:r>
            <a:r>
              <a:rPr lang="en-US" altLang="zh-CN" dirty="0"/>
              <a:t>{</a:t>
            </a:r>
            <a:r>
              <a:rPr lang="en-US" altLang="zh-CN" i="1" dirty="0"/>
              <a:t>y </a:t>
            </a:r>
            <a:r>
              <a:rPr lang="en-US" altLang="zh-CN" dirty="0"/>
              <a:t>| </a:t>
            </a:r>
            <a:r>
              <a:rPr lang="en-US" altLang="zh-CN" i="1" dirty="0"/>
              <a:t>y</a:t>
            </a:r>
            <a:r>
              <a:rPr lang="en-US" altLang="zh-CN" dirty="0"/>
              <a:t>=</a:t>
            </a:r>
            <a:r>
              <a:rPr lang="en-US" altLang="zh-CN" i="1" dirty="0" err="1"/>
              <a:t>Tx</a:t>
            </a:r>
            <a:r>
              <a:rPr lang="en-US" altLang="zh-CN" dirty="0"/>
              <a:t>, </a:t>
            </a:r>
            <a:r>
              <a:rPr lang="en-US" altLang="zh-CN" i="1" dirty="0"/>
              <a:t>x</a:t>
            </a:r>
            <a:r>
              <a:rPr lang="zh-CN" altLang="en-US" dirty="0"/>
              <a:t>∈</a:t>
            </a:r>
            <a:r>
              <a:rPr lang="en-US" altLang="zh-CN" i="1" dirty="0"/>
              <a:t>D</a:t>
            </a:r>
            <a:r>
              <a:rPr lang="en-US" altLang="zh-CN" dirty="0"/>
              <a:t>}</a:t>
            </a:r>
            <a:r>
              <a:rPr lang="zh-CN" altLang="en-US" dirty="0"/>
              <a:t>是</a:t>
            </a:r>
            <a:r>
              <a:rPr lang="en-US" altLang="zh-CN" i="1" dirty="0"/>
              <a:t>T </a:t>
            </a:r>
            <a:r>
              <a:rPr lang="zh-CN" altLang="en-US" dirty="0"/>
              <a:t>的值域，记为</a:t>
            </a:r>
            <a:r>
              <a:rPr lang="en-US" altLang="zh-CN" i="1" dirty="0"/>
              <a:t>T</a:t>
            </a:r>
            <a:r>
              <a:rPr lang="en-US" altLang="zh-CN" dirty="0"/>
              <a:t>(</a:t>
            </a:r>
            <a:r>
              <a:rPr lang="en-US" altLang="zh-CN" i="1" dirty="0"/>
              <a:t>D</a:t>
            </a:r>
            <a:r>
              <a:rPr lang="en-US" altLang="zh-CN" dirty="0"/>
              <a:t>). </a:t>
            </a:r>
            <a:endParaRPr lang="en-US" altLang="zh-CN" dirty="0"/>
          </a:p>
          <a:p>
            <a:r>
              <a:rPr lang="zh-CN" altLang="en-US" dirty="0"/>
              <a:t>若</a:t>
            </a:r>
            <a:r>
              <a:rPr lang="en-US" altLang="zh-CN" i="1" dirty="0"/>
              <a:t>T</a:t>
            </a:r>
            <a:r>
              <a:rPr lang="zh-CN" altLang="en-US" dirty="0"/>
              <a:t>进一步满足</a:t>
            </a:r>
            <a:endParaRPr lang="en-US" altLang="zh-CN" dirty="0"/>
          </a:p>
          <a:p>
            <a:r>
              <a:rPr lang="zh-CN" altLang="en-US" dirty="0"/>
              <a:t>可加性：</a:t>
            </a:r>
            <a:r>
              <a:rPr lang="en-US" altLang="zh-CN" i="1" dirty="0"/>
              <a:t>T</a:t>
            </a:r>
            <a:r>
              <a:rPr lang="en-US" altLang="zh-CN" dirty="0"/>
              <a:t>(</a:t>
            </a:r>
            <a:r>
              <a:rPr lang="en-US" altLang="zh-CN" i="1" dirty="0" err="1"/>
              <a:t>x</a:t>
            </a:r>
            <a:r>
              <a:rPr lang="en-US" altLang="zh-CN" dirty="0" err="1"/>
              <a:t>+</a:t>
            </a:r>
            <a:r>
              <a:rPr lang="en-US" altLang="zh-CN" i="1" dirty="0" err="1"/>
              <a:t>y</a:t>
            </a:r>
            <a:r>
              <a:rPr lang="en-US" altLang="zh-CN" dirty="0"/>
              <a:t>)=</a:t>
            </a:r>
            <a:r>
              <a:rPr lang="en-US" altLang="zh-CN" i="1" dirty="0" err="1"/>
              <a:t>Tx</a:t>
            </a:r>
            <a:r>
              <a:rPr lang="en-US" altLang="zh-CN" dirty="0" err="1"/>
              <a:t>+</a:t>
            </a:r>
            <a:r>
              <a:rPr lang="en-US" altLang="zh-CN" i="1" dirty="0" err="1"/>
              <a:t>Ty</a:t>
            </a:r>
            <a:endParaRPr lang="en-US" altLang="zh-CN" dirty="0"/>
          </a:p>
          <a:p>
            <a:r>
              <a:rPr lang="zh-CN" altLang="en-US" dirty="0"/>
              <a:t>齐次性：</a:t>
            </a:r>
            <a:r>
              <a:rPr lang="en-US" altLang="zh-CN" i="1" dirty="0"/>
              <a:t>T</a:t>
            </a:r>
            <a:r>
              <a:rPr lang="en-US" altLang="zh-CN" dirty="0"/>
              <a:t>(</a:t>
            </a:r>
            <a:r>
              <a:rPr lang="en-US" altLang="zh-CN" i="1" dirty="0"/>
              <a:t>ax</a:t>
            </a:r>
            <a:r>
              <a:rPr lang="en-US" altLang="zh-CN" dirty="0"/>
              <a:t>)=</a:t>
            </a:r>
            <a:r>
              <a:rPr lang="en-US" altLang="zh-CN" i="1" dirty="0" err="1"/>
              <a:t>aT</a:t>
            </a:r>
            <a:r>
              <a:rPr lang="en-US" altLang="zh-CN" dirty="0"/>
              <a:t>(x)</a:t>
            </a:r>
            <a:endParaRPr lang="en-US" altLang="zh-CN" dirty="0"/>
          </a:p>
          <a:p>
            <a:r>
              <a:rPr lang="zh-CN" altLang="en-US" dirty="0"/>
              <a:t>则</a:t>
            </a:r>
            <a:r>
              <a:rPr lang="en-US" altLang="zh-CN" i="1" dirty="0"/>
              <a:t>T</a:t>
            </a:r>
            <a:r>
              <a:rPr lang="zh-CN" altLang="en-US" dirty="0"/>
              <a:t>是</a:t>
            </a:r>
            <a:r>
              <a:rPr lang="zh-CN" altLang="en-US" dirty="0">
                <a:solidFill>
                  <a:srgbClr val="C00000"/>
                </a:solidFill>
              </a:rPr>
              <a:t>线性算子</a:t>
            </a:r>
            <a:endParaRPr lang="zh-CN" altLang="en-US" dirty="0">
              <a:solidFill>
                <a:srgbClr val="C00000"/>
              </a:solidFill>
            </a:endParaRPr>
          </a:p>
          <a:p>
            <a:endParaRPr lang="en-US" altLang="zh-CN" dirty="0"/>
          </a:p>
          <a:p>
            <a:r>
              <a:rPr lang="zh-CN" altLang="en-US" dirty="0"/>
              <a:t>若存在正数</a:t>
            </a:r>
            <a:r>
              <a:rPr lang="en-US" altLang="zh-CN" i="1" dirty="0"/>
              <a:t>M</a:t>
            </a:r>
            <a:r>
              <a:rPr lang="zh-CN" altLang="en-US" dirty="0"/>
              <a:t>使得对于一切</a:t>
            </a:r>
            <a:r>
              <a:rPr lang="en-US" altLang="zh-CN" i="1" dirty="0" err="1"/>
              <a:t>x</a:t>
            </a:r>
            <a:r>
              <a:rPr lang="en-US" altLang="zh-CN" dirty="0" err="1"/>
              <a:t>∈</a:t>
            </a:r>
            <a:r>
              <a:rPr lang="en-US" altLang="zh-CN" i="1" dirty="0" err="1"/>
              <a:t>D</a:t>
            </a:r>
            <a:r>
              <a:rPr lang="en-US" altLang="zh-CN" dirty="0"/>
              <a:t>(</a:t>
            </a:r>
            <a:r>
              <a:rPr lang="en-US" altLang="zh-CN" i="1" dirty="0"/>
              <a:t>T</a:t>
            </a:r>
            <a:r>
              <a:rPr lang="en-US" altLang="zh-CN" dirty="0"/>
              <a:t>)</a:t>
            </a:r>
            <a:r>
              <a:rPr lang="zh-CN" altLang="en-US" dirty="0"/>
              <a:t>，有</a:t>
            </a:r>
            <a:r>
              <a:rPr lang="en-US" altLang="zh-CN" dirty="0"/>
              <a:t>||</a:t>
            </a:r>
            <a:r>
              <a:rPr lang="en-US" altLang="zh-CN" i="1" dirty="0" err="1"/>
              <a:t>Tx</a:t>
            </a:r>
            <a:r>
              <a:rPr lang="en-US" altLang="zh-CN" dirty="0"/>
              <a:t>|| ≤</a:t>
            </a:r>
            <a:r>
              <a:rPr lang="en-US" altLang="zh-CN" i="1" dirty="0"/>
              <a:t>M</a:t>
            </a:r>
            <a:r>
              <a:rPr lang="en-US" altLang="zh-CN" dirty="0"/>
              <a:t>||x||</a:t>
            </a:r>
            <a:r>
              <a:rPr lang="zh-CN" altLang="en-US" dirty="0"/>
              <a:t>，则</a:t>
            </a:r>
            <a:r>
              <a:rPr lang="en-US" altLang="zh-CN" i="1" dirty="0"/>
              <a:t>T</a:t>
            </a:r>
            <a:r>
              <a:rPr lang="zh-CN" altLang="en-US" dirty="0"/>
              <a:t>是</a:t>
            </a:r>
            <a:r>
              <a:rPr lang="zh-CN" altLang="en-US" dirty="0">
                <a:solidFill>
                  <a:srgbClr val="C00000"/>
                </a:solidFill>
              </a:rPr>
              <a:t>有界算子</a:t>
            </a:r>
            <a:endParaRPr lang="zh-CN" altLang="en-US" dirty="0">
              <a:solidFill>
                <a:srgbClr val="C00000"/>
              </a:solidFill>
            </a:endParaRPr>
          </a:p>
          <a:p>
            <a:endParaRPr lang="zh-CN" altLang="en-US"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有界线性算子</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nvCxnSpPr>
        <p:spPr>
          <a:xfrm>
            <a:off x="3775407" y="6142892"/>
            <a:ext cx="44196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flipH="1" flipV="1">
            <a:off x="1870407" y="4237892"/>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308807" y="47712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842207" y="46950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842207" y="51522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56607" y="52284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223207" y="50760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147007" y="56094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070807" y="41616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604207" y="59142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461207" y="54570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985207" y="33996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975807" y="37806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366207" y="27900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442407" y="38568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366207" y="45426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756607" y="34758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899607" y="43140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975807" y="32472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204407" y="46188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007" y="40854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rot="16200000" flipH="1">
            <a:off x="4232606" y="3323492"/>
            <a:ext cx="3124200" cy="23622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975808" y="5076092"/>
            <a:ext cx="1141659" cy="369332"/>
          </a:xfrm>
          <a:prstGeom prst="rect">
            <a:avLst/>
          </a:prstGeom>
          <a:noFill/>
        </p:spPr>
        <p:txBody>
          <a:bodyPr wrap="none" rtlCol="0">
            <a:spAutoFit/>
          </a:bodyPr>
          <a:lstStyle/>
          <a:p>
            <a:r>
              <a:rPr lang="en-AU" altLang="zh-CN" dirty="0"/>
              <a:t>w</a:t>
            </a:r>
            <a:r>
              <a:rPr lang="en-AU" altLang="zh-CN" dirty="0">
                <a:latin typeface="Times New Roman" panose="02020603050405020304"/>
                <a:cs typeface="Times New Roman" panose="02020603050405020304"/>
              </a:rPr>
              <a:t>·</a:t>
            </a:r>
            <a:r>
              <a:rPr lang="en-AU" altLang="zh-CN" dirty="0"/>
              <a:t>x + b &gt;0</a:t>
            </a:r>
            <a:endParaRPr lang="zh-CN" altLang="en-US" dirty="0"/>
          </a:p>
        </p:txBody>
      </p:sp>
      <p:sp>
        <p:nvSpPr>
          <p:cNvPr id="39" name="椭圆 38"/>
          <p:cNvSpPr/>
          <p:nvPr/>
        </p:nvSpPr>
        <p:spPr>
          <a:xfrm>
            <a:off x="7128207" y="39330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3775408" y="3704492"/>
            <a:ext cx="1141659" cy="369332"/>
          </a:xfrm>
          <a:prstGeom prst="rect">
            <a:avLst/>
          </a:prstGeom>
          <a:noFill/>
        </p:spPr>
        <p:txBody>
          <a:bodyPr wrap="none" rtlCol="0">
            <a:spAutoFit/>
          </a:bodyPr>
          <a:lstStyle/>
          <a:p>
            <a:r>
              <a:rPr lang="en-AU" altLang="zh-CN" dirty="0" err="1"/>
              <a:t>w</a:t>
            </a:r>
            <a:r>
              <a:rPr lang="en-AU" altLang="zh-CN" dirty="0" err="1">
                <a:latin typeface="Times New Roman" panose="02020603050405020304"/>
                <a:cs typeface="Times New Roman" panose="02020603050405020304"/>
              </a:rPr>
              <a:t>·</a:t>
            </a:r>
            <a:r>
              <a:rPr lang="en-AU" altLang="zh-CN" dirty="0" err="1"/>
              <a:t>x</a:t>
            </a:r>
            <a:r>
              <a:rPr lang="en-AU" altLang="zh-CN" dirty="0"/>
              <a:t> + b &lt;0</a:t>
            </a:r>
            <a:endParaRPr lang="zh-CN" altLang="en-US" dirty="0"/>
          </a:p>
        </p:txBody>
      </p:sp>
      <p:sp>
        <p:nvSpPr>
          <p:cNvPr id="41" name="TextBox 40"/>
          <p:cNvSpPr txBox="1"/>
          <p:nvPr/>
        </p:nvSpPr>
        <p:spPr>
          <a:xfrm rot="3181010">
            <a:off x="4582876" y="3128343"/>
            <a:ext cx="1141659" cy="369332"/>
          </a:xfrm>
          <a:prstGeom prst="rect">
            <a:avLst/>
          </a:prstGeom>
          <a:noFill/>
        </p:spPr>
        <p:txBody>
          <a:bodyPr wrap="none" rtlCol="0">
            <a:spAutoFit/>
          </a:bodyPr>
          <a:lstStyle/>
          <a:p>
            <a:r>
              <a:rPr lang="en-AU" altLang="zh-CN" dirty="0" err="1"/>
              <a:t>w</a:t>
            </a:r>
            <a:r>
              <a:rPr lang="en-AU" altLang="zh-CN" dirty="0" err="1">
                <a:latin typeface="Times New Roman" panose="02020603050405020304"/>
                <a:cs typeface="Times New Roman" panose="02020603050405020304"/>
              </a:rPr>
              <a:t>·</a:t>
            </a:r>
            <a:r>
              <a:rPr lang="en-AU" altLang="zh-CN" dirty="0" err="1"/>
              <a:t>x</a:t>
            </a:r>
            <a:r>
              <a:rPr lang="en-AU" altLang="zh-CN" dirty="0"/>
              <a:t> + b =0</a:t>
            </a:r>
            <a:endParaRPr lang="zh-CN" altLang="en-US" dirty="0"/>
          </a:p>
        </p:txBody>
      </p:sp>
      <p:cxnSp>
        <p:nvCxnSpPr>
          <p:cNvPr id="44" name="直接箭头连接符 43"/>
          <p:cNvCxnSpPr/>
          <p:nvPr/>
        </p:nvCxnSpPr>
        <p:spPr>
          <a:xfrm flipV="1">
            <a:off x="5633829" y="3475892"/>
            <a:ext cx="1066800" cy="838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518607" y="3094892"/>
            <a:ext cx="351378" cy="369332"/>
          </a:xfrm>
          <a:prstGeom prst="rect">
            <a:avLst/>
          </a:prstGeom>
          <a:noFill/>
        </p:spPr>
        <p:txBody>
          <a:bodyPr wrap="none" rtlCol="0">
            <a:spAutoFit/>
          </a:bodyPr>
          <a:lstStyle/>
          <a:p>
            <a:r>
              <a:rPr lang="en-AU" altLang="zh-CN" dirty="0"/>
              <a:t>w</a:t>
            </a:r>
            <a:endParaRPr lang="zh-CN" altLang="en-US" dirty="0"/>
          </a:p>
        </p:txBody>
      </p:sp>
      <p:sp>
        <p:nvSpPr>
          <p:cNvPr id="42"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线性可分支持向量机与硬间隔最大化</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95647"/>
            <a:ext cx="10515600" cy="4351338"/>
          </a:xfrm>
        </p:spPr>
        <p:txBody>
          <a:bodyPr/>
          <a:lstStyle/>
          <a:p>
            <a:r>
              <a:rPr lang="zh-CN" altLang="en-US" dirty="0"/>
              <a:t>定理：设</a:t>
            </a:r>
            <a:r>
              <a:rPr lang="en-US" altLang="zh-CN" i="1" dirty="0"/>
              <a:t>X </a:t>
            </a:r>
            <a:r>
              <a:rPr lang="zh-CN" altLang="en-US" dirty="0"/>
              <a:t>和</a:t>
            </a:r>
            <a:r>
              <a:rPr lang="en-US" altLang="zh-CN" i="1" dirty="0"/>
              <a:t>X</a:t>
            </a:r>
            <a:r>
              <a:rPr lang="en-US" altLang="zh-CN" dirty="0"/>
              <a:t>1</a:t>
            </a:r>
            <a:r>
              <a:rPr lang="zh-CN" altLang="en-US" dirty="0"/>
              <a:t>都是赋范线性空间，在</a:t>
            </a:r>
            <a:r>
              <a:rPr lang="en-US" altLang="zh-CN" i="1" dirty="0"/>
              <a:t>B</a:t>
            </a:r>
            <a:r>
              <a:rPr lang="en-US" altLang="zh-CN" dirty="0"/>
              <a:t>(</a:t>
            </a:r>
            <a:r>
              <a:rPr lang="en-US" altLang="zh-CN" i="1" dirty="0"/>
              <a:t>X</a:t>
            </a:r>
            <a:r>
              <a:rPr lang="en-US" altLang="zh-CN" dirty="0"/>
              <a:t>, </a:t>
            </a:r>
            <a:r>
              <a:rPr lang="en-US" altLang="zh-CN" i="1" dirty="0"/>
              <a:t>X</a:t>
            </a:r>
            <a:r>
              <a:rPr lang="en-US" altLang="zh-CN" dirty="0"/>
              <a:t>1)</a:t>
            </a:r>
            <a:r>
              <a:rPr lang="zh-CN" altLang="en-US" dirty="0"/>
              <a:t>中定义加法和数乘运算：</a:t>
            </a:r>
            <a:endParaRPr lang="zh-CN" altLang="en-US" dirty="0"/>
          </a:p>
          <a:p>
            <a:endParaRPr lang="zh-CN" altLang="en-US" dirty="0"/>
          </a:p>
          <a:p>
            <a:r>
              <a:rPr lang="en-US" altLang="zh-CN" dirty="0"/>
              <a:t>(</a:t>
            </a:r>
            <a:r>
              <a:rPr lang="en-US" altLang="zh-CN" i="1" dirty="0"/>
              <a:t>T</a:t>
            </a:r>
            <a:r>
              <a:rPr lang="en-US" altLang="zh-CN" dirty="0"/>
              <a:t>1+</a:t>
            </a:r>
            <a:r>
              <a:rPr lang="en-US" altLang="zh-CN" i="1" dirty="0"/>
              <a:t>T</a:t>
            </a:r>
            <a:r>
              <a:rPr lang="en-US" altLang="zh-CN" dirty="0"/>
              <a:t>2)</a:t>
            </a:r>
            <a:r>
              <a:rPr lang="en-US" altLang="zh-CN" i="1" dirty="0"/>
              <a:t>x</a:t>
            </a:r>
            <a:r>
              <a:rPr lang="en-US" altLang="zh-CN" dirty="0"/>
              <a:t>=</a:t>
            </a:r>
            <a:r>
              <a:rPr lang="en-US" altLang="zh-CN" i="1" dirty="0"/>
              <a:t>T</a:t>
            </a:r>
            <a:r>
              <a:rPr lang="en-US" altLang="zh-CN" dirty="0"/>
              <a:t>1</a:t>
            </a:r>
            <a:r>
              <a:rPr lang="en-US" altLang="zh-CN" i="1" dirty="0"/>
              <a:t>x</a:t>
            </a:r>
            <a:r>
              <a:rPr lang="en-US" altLang="zh-CN" dirty="0"/>
              <a:t>+</a:t>
            </a:r>
            <a:r>
              <a:rPr lang="en-US" altLang="zh-CN" i="1" dirty="0"/>
              <a:t>T</a:t>
            </a:r>
            <a:r>
              <a:rPr lang="en-US" altLang="zh-CN" dirty="0"/>
              <a:t>2</a:t>
            </a:r>
            <a:r>
              <a:rPr lang="en-US" altLang="zh-CN" i="1" dirty="0"/>
              <a:t>x</a:t>
            </a:r>
            <a:r>
              <a:rPr lang="en-US" altLang="zh-CN" dirty="0"/>
              <a:t>(</a:t>
            </a:r>
            <a:r>
              <a:rPr lang="en-US" altLang="zh-CN" i="1" dirty="0"/>
              <a:t>T</a:t>
            </a:r>
            <a:r>
              <a:rPr lang="en-US" altLang="zh-CN" dirty="0"/>
              <a:t>1</a:t>
            </a:r>
            <a:r>
              <a:rPr lang="en-US" altLang="zh-CN" i="1" dirty="0"/>
              <a:t>,T</a:t>
            </a:r>
            <a:r>
              <a:rPr lang="en-US" altLang="zh-CN" dirty="0"/>
              <a:t>2 ∈</a:t>
            </a:r>
            <a:r>
              <a:rPr lang="en-US" altLang="zh-CN" i="1" dirty="0"/>
              <a:t>B</a:t>
            </a:r>
            <a:r>
              <a:rPr lang="en-US" altLang="zh-CN" dirty="0"/>
              <a:t>(</a:t>
            </a:r>
            <a:r>
              <a:rPr lang="en-US" altLang="zh-CN" i="1" dirty="0"/>
              <a:t>X</a:t>
            </a:r>
            <a:r>
              <a:rPr lang="en-US" altLang="zh-CN" dirty="0"/>
              <a:t>, </a:t>
            </a:r>
            <a:r>
              <a:rPr lang="en-US" altLang="zh-CN" i="1" dirty="0"/>
              <a:t>X</a:t>
            </a:r>
            <a:r>
              <a:rPr lang="en-US" altLang="zh-CN" dirty="0"/>
              <a:t>1)</a:t>
            </a:r>
            <a:r>
              <a:rPr lang="zh-CN" altLang="en-US" dirty="0"/>
              <a:t>，</a:t>
            </a:r>
            <a:r>
              <a:rPr lang="en-US" altLang="zh-CN" i="1" dirty="0"/>
              <a:t>x </a:t>
            </a:r>
            <a:r>
              <a:rPr lang="en-US" altLang="zh-CN" dirty="0"/>
              <a:t>∈</a:t>
            </a:r>
            <a:r>
              <a:rPr lang="en-US" altLang="zh-CN" i="1" dirty="0"/>
              <a:t>X</a:t>
            </a:r>
            <a:r>
              <a:rPr lang="en-US" altLang="zh-CN" dirty="0"/>
              <a:t>)</a:t>
            </a:r>
            <a:endParaRPr lang="en-US" altLang="zh-CN" dirty="0"/>
          </a:p>
          <a:p>
            <a:r>
              <a:rPr lang="en-US" altLang="zh-CN" dirty="0"/>
              <a:t>(</a:t>
            </a:r>
            <a:r>
              <a:rPr lang="en-US" altLang="zh-CN" i="1" dirty="0" err="1"/>
              <a:t>aT</a:t>
            </a:r>
            <a:r>
              <a:rPr lang="en-US" altLang="zh-CN" dirty="0"/>
              <a:t>)</a:t>
            </a:r>
            <a:r>
              <a:rPr lang="en-US" altLang="zh-CN" i="1" dirty="0"/>
              <a:t>x</a:t>
            </a:r>
            <a:r>
              <a:rPr lang="en-US" altLang="zh-CN" dirty="0"/>
              <a:t>=</a:t>
            </a:r>
            <a:r>
              <a:rPr lang="en-US" altLang="zh-CN" i="1" dirty="0"/>
              <a:t>a</a:t>
            </a:r>
            <a:r>
              <a:rPr lang="en-US" altLang="zh-CN" dirty="0"/>
              <a:t>(</a:t>
            </a:r>
            <a:r>
              <a:rPr lang="en-US" altLang="zh-CN" i="1" dirty="0" err="1"/>
              <a:t>Tx</a:t>
            </a:r>
            <a:r>
              <a:rPr lang="en-US" altLang="zh-CN" dirty="0"/>
              <a:t>) (</a:t>
            </a:r>
            <a:r>
              <a:rPr lang="en-US" altLang="zh-CN" i="1" dirty="0"/>
              <a:t>T</a:t>
            </a:r>
            <a:r>
              <a:rPr lang="en-US" altLang="zh-CN" dirty="0"/>
              <a:t>∈</a:t>
            </a:r>
            <a:r>
              <a:rPr lang="en-US" altLang="zh-CN" i="1" dirty="0"/>
              <a:t>B</a:t>
            </a:r>
            <a:r>
              <a:rPr lang="en-US" altLang="zh-CN" dirty="0"/>
              <a:t>(</a:t>
            </a:r>
            <a:r>
              <a:rPr lang="en-US" altLang="zh-CN" i="1" dirty="0"/>
              <a:t>X</a:t>
            </a:r>
            <a:r>
              <a:rPr lang="en-US" altLang="zh-CN" dirty="0"/>
              <a:t>, </a:t>
            </a:r>
            <a:r>
              <a:rPr lang="en-US" altLang="zh-CN" i="1" dirty="0"/>
              <a:t>X</a:t>
            </a:r>
            <a:r>
              <a:rPr lang="en-US" altLang="zh-CN" dirty="0"/>
              <a:t>1)</a:t>
            </a:r>
            <a:r>
              <a:rPr lang="zh-CN" altLang="en-US" dirty="0"/>
              <a:t>，</a:t>
            </a:r>
            <a:r>
              <a:rPr lang="en-US" altLang="zh-CN" i="1" dirty="0"/>
              <a:t>a</a:t>
            </a:r>
            <a:r>
              <a:rPr lang="zh-CN" altLang="en-US" dirty="0"/>
              <a:t>是数</a:t>
            </a:r>
            <a:r>
              <a:rPr lang="en-US" altLang="zh-CN" dirty="0"/>
              <a:t>)</a:t>
            </a:r>
            <a:endParaRPr lang="en-US" altLang="zh-CN" dirty="0"/>
          </a:p>
          <a:p>
            <a:r>
              <a:rPr lang="zh-CN" altLang="en-US" dirty="0"/>
              <a:t>则</a:t>
            </a:r>
            <a:r>
              <a:rPr lang="en-US" altLang="zh-CN" i="1" dirty="0"/>
              <a:t>B</a:t>
            </a:r>
            <a:r>
              <a:rPr lang="en-US" altLang="zh-CN" dirty="0"/>
              <a:t>(</a:t>
            </a:r>
            <a:r>
              <a:rPr lang="en-US" altLang="zh-CN" i="1" dirty="0"/>
              <a:t>X</a:t>
            </a:r>
            <a:r>
              <a:rPr lang="en-US" altLang="zh-CN" dirty="0"/>
              <a:t>, </a:t>
            </a:r>
            <a:r>
              <a:rPr lang="en-US" altLang="zh-CN" i="1" dirty="0"/>
              <a:t>X</a:t>
            </a:r>
            <a:r>
              <a:rPr lang="en-US" altLang="zh-CN" dirty="0"/>
              <a:t>1)</a:t>
            </a:r>
            <a:r>
              <a:rPr lang="zh-CN" altLang="en-US" dirty="0"/>
              <a:t>按照以上的线性运算是一个线性空间，并以前述算子范数的定义构成赋范线性空间</a:t>
            </a:r>
            <a:endParaRPr lang="zh-CN" altLang="en-US" dirty="0"/>
          </a:p>
          <a:p>
            <a:endParaRPr lang="en-US" altLang="zh-CN" dirty="0"/>
          </a:p>
          <a:p>
            <a:r>
              <a:rPr lang="zh-CN" altLang="en-US" dirty="0"/>
              <a:t>若</a:t>
            </a:r>
            <a:r>
              <a:rPr lang="en-US" altLang="zh-CN" i="1" dirty="0"/>
              <a:t>X</a:t>
            </a:r>
            <a:r>
              <a:rPr lang="en-US" altLang="zh-CN" dirty="0"/>
              <a:t>1</a:t>
            </a:r>
            <a:r>
              <a:rPr lang="zh-CN" altLang="en-US" dirty="0"/>
              <a:t>是</a:t>
            </a:r>
            <a:r>
              <a:rPr lang="en-US" altLang="zh-CN" dirty="0" err="1"/>
              <a:t>Banach</a:t>
            </a:r>
            <a:r>
              <a:rPr lang="zh-CN" altLang="en-US" dirty="0"/>
              <a:t>空间，则</a:t>
            </a:r>
            <a:r>
              <a:rPr lang="en-US" altLang="zh-CN" i="1" dirty="0"/>
              <a:t>B</a:t>
            </a:r>
            <a:r>
              <a:rPr lang="en-US" altLang="zh-CN" dirty="0"/>
              <a:t>(</a:t>
            </a:r>
            <a:r>
              <a:rPr lang="en-US" altLang="zh-CN" i="1" dirty="0"/>
              <a:t>X</a:t>
            </a:r>
            <a:r>
              <a:rPr lang="en-US" altLang="zh-CN" dirty="0"/>
              <a:t>, </a:t>
            </a:r>
            <a:r>
              <a:rPr lang="en-US" altLang="zh-CN" i="1" dirty="0"/>
              <a:t>X</a:t>
            </a:r>
            <a:r>
              <a:rPr lang="en-US" altLang="zh-CN" dirty="0"/>
              <a:t>1)</a:t>
            </a:r>
            <a:r>
              <a:rPr lang="zh-CN" altLang="en-US" dirty="0"/>
              <a:t>也是</a:t>
            </a:r>
            <a:r>
              <a:rPr lang="en-US" altLang="zh-CN" dirty="0" err="1"/>
              <a:t>Banach</a:t>
            </a:r>
            <a:r>
              <a:rPr lang="zh-CN" altLang="en-US" dirty="0"/>
              <a:t>空间</a:t>
            </a:r>
            <a:endParaRPr lang="zh-CN" altLang="en-US" dirty="0"/>
          </a:p>
          <a:p>
            <a:endParaRPr lang="zh-CN" altLang="en-US" dirty="0"/>
          </a:p>
        </p:txBody>
      </p:sp>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有界线性算子</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81495"/>
            <a:ext cx="10515600" cy="4351338"/>
          </a:xfrm>
        </p:spPr>
        <p:txBody>
          <a:bodyPr/>
          <a:lstStyle/>
          <a:p>
            <a:r>
              <a:rPr lang="zh-CN" altLang="en-US" dirty="0"/>
              <a:t>几何化：引入正交投影的概念􀁺</a:t>
            </a:r>
            <a:endParaRPr lang="en-US" altLang="zh-CN" dirty="0"/>
          </a:p>
          <a:p>
            <a:endParaRPr lang="en-US" altLang="zh-CN" dirty="0"/>
          </a:p>
          <a:p>
            <a:r>
              <a:rPr lang="zh-CN" altLang="en-US" dirty="0"/>
              <a:t>定义：设</a:t>
            </a:r>
            <a:r>
              <a:rPr lang="en-US" altLang="zh-CN" b="1" i="1" dirty="0"/>
              <a:t>X </a:t>
            </a:r>
            <a:r>
              <a:rPr lang="zh-CN" altLang="en-US" dirty="0"/>
              <a:t>是定义在实（或复）数域</a:t>
            </a:r>
            <a:r>
              <a:rPr lang="en-US" altLang="zh-CN" b="1" i="1" dirty="0"/>
              <a:t>K</a:t>
            </a:r>
            <a:r>
              <a:rPr lang="zh-CN" altLang="en-US" dirty="0"/>
              <a:t>上的线性空间，若对于</a:t>
            </a:r>
            <a:r>
              <a:rPr lang="en-US" altLang="zh-CN" b="1" i="1" dirty="0"/>
              <a:t>X </a:t>
            </a:r>
            <a:r>
              <a:rPr lang="zh-CN" altLang="en-US" dirty="0"/>
              <a:t>任意一对有序元素</a:t>
            </a:r>
            <a:r>
              <a:rPr lang="en-US" altLang="zh-CN" dirty="0" err="1"/>
              <a:t>x,y</a:t>
            </a:r>
            <a:r>
              <a:rPr lang="en-US" altLang="zh-CN" dirty="0"/>
              <a:t>, </a:t>
            </a:r>
            <a:r>
              <a:rPr lang="zh-CN" altLang="en-US" dirty="0"/>
              <a:t>恒对应数域</a:t>
            </a:r>
            <a:r>
              <a:rPr lang="en-US" altLang="zh-CN" b="1" i="1" dirty="0"/>
              <a:t>K</a:t>
            </a:r>
            <a:r>
              <a:rPr lang="zh-CN" altLang="en-US" dirty="0"/>
              <a:t>的值</a:t>
            </a:r>
            <a:r>
              <a:rPr lang="en-US" altLang="zh-CN" dirty="0"/>
              <a:t>(</a:t>
            </a:r>
            <a:r>
              <a:rPr lang="en-US" altLang="zh-CN" i="1" dirty="0"/>
              <a:t>x</a:t>
            </a:r>
            <a:r>
              <a:rPr lang="en-US" altLang="zh-CN" dirty="0"/>
              <a:t>, </a:t>
            </a:r>
            <a:r>
              <a:rPr lang="en-US" altLang="zh-CN" i="1" dirty="0"/>
              <a:t>y</a:t>
            </a:r>
            <a:r>
              <a:rPr lang="en-US" altLang="zh-CN" dirty="0"/>
              <a:t>)</a:t>
            </a:r>
            <a:r>
              <a:rPr lang="zh-CN" altLang="en-US" dirty="0"/>
              <a:t>，且满足􀁺</a:t>
            </a:r>
            <a:endParaRPr lang="en-US" altLang="zh-CN" dirty="0"/>
          </a:p>
          <a:p>
            <a:pPr lvl="1"/>
            <a:r>
              <a:rPr lang="en-US" altLang="zh-CN" dirty="0"/>
              <a:t>(</a:t>
            </a:r>
            <a:r>
              <a:rPr lang="en-US" altLang="zh-CN" i="1" dirty="0"/>
              <a:t>ax</a:t>
            </a:r>
            <a:r>
              <a:rPr lang="en-US" altLang="zh-CN" dirty="0"/>
              <a:t>, </a:t>
            </a:r>
            <a:r>
              <a:rPr lang="en-US" altLang="zh-CN" i="1" dirty="0"/>
              <a:t>y</a:t>
            </a:r>
            <a:r>
              <a:rPr lang="en-US" altLang="zh-CN" dirty="0"/>
              <a:t>) = </a:t>
            </a:r>
            <a:r>
              <a:rPr lang="en-US" altLang="zh-CN" i="1" dirty="0"/>
              <a:t>a</a:t>
            </a:r>
            <a:r>
              <a:rPr lang="en-US" altLang="zh-CN" dirty="0"/>
              <a:t>(</a:t>
            </a:r>
            <a:r>
              <a:rPr lang="en-US" altLang="zh-CN" i="1" dirty="0"/>
              <a:t>x</a:t>
            </a:r>
            <a:r>
              <a:rPr lang="en-US" altLang="zh-CN" dirty="0"/>
              <a:t>, </a:t>
            </a:r>
            <a:r>
              <a:rPr lang="en-US" altLang="zh-CN" i="1" dirty="0"/>
              <a:t>y</a:t>
            </a:r>
            <a:r>
              <a:rPr lang="en-US" altLang="zh-CN" dirty="0"/>
              <a:t>)</a:t>
            </a:r>
            <a:r>
              <a:rPr lang="zh-CN" altLang="en-US" dirty="0"/>
              <a:t>；</a:t>
            </a:r>
            <a:endParaRPr lang="en-US" altLang="zh-CN" dirty="0"/>
          </a:p>
          <a:p>
            <a:pPr lvl="1"/>
            <a:r>
              <a:rPr lang="en-US" altLang="zh-CN" dirty="0"/>
              <a:t>(</a:t>
            </a:r>
            <a:r>
              <a:rPr lang="en-US" altLang="zh-CN" i="1" dirty="0" err="1"/>
              <a:t>x</a:t>
            </a:r>
            <a:r>
              <a:rPr lang="en-US" altLang="zh-CN" dirty="0" err="1"/>
              <a:t>+</a:t>
            </a:r>
            <a:r>
              <a:rPr lang="en-US" altLang="zh-CN" i="1" dirty="0" err="1"/>
              <a:t>y</a:t>
            </a:r>
            <a:r>
              <a:rPr lang="en-US" altLang="zh-CN" dirty="0"/>
              <a:t>, </a:t>
            </a:r>
            <a:r>
              <a:rPr lang="en-US" altLang="zh-CN" i="1" dirty="0"/>
              <a:t>z</a:t>
            </a:r>
            <a:r>
              <a:rPr lang="en-US" altLang="zh-CN" dirty="0"/>
              <a:t>) = (</a:t>
            </a:r>
            <a:r>
              <a:rPr lang="en-US" altLang="zh-CN" i="1" dirty="0"/>
              <a:t>x</a:t>
            </a:r>
            <a:r>
              <a:rPr lang="en-US" altLang="zh-CN" dirty="0"/>
              <a:t>, </a:t>
            </a:r>
            <a:r>
              <a:rPr lang="en-US" altLang="zh-CN" i="1" dirty="0"/>
              <a:t>z</a:t>
            </a:r>
            <a:r>
              <a:rPr lang="en-US" altLang="zh-CN" dirty="0"/>
              <a:t>) + (</a:t>
            </a:r>
            <a:r>
              <a:rPr lang="en-US" altLang="zh-CN" i="1" dirty="0"/>
              <a:t>x</a:t>
            </a:r>
            <a:r>
              <a:rPr lang="en-US" altLang="zh-CN" dirty="0"/>
              <a:t>, </a:t>
            </a:r>
            <a:r>
              <a:rPr lang="en-US" altLang="zh-CN" i="1" dirty="0"/>
              <a:t>z</a:t>
            </a:r>
            <a:r>
              <a:rPr lang="en-US" altLang="zh-CN" dirty="0"/>
              <a:t>)</a:t>
            </a:r>
            <a:endParaRPr lang="en-US" altLang="zh-CN" dirty="0"/>
          </a:p>
          <a:p>
            <a:pPr lvl="1"/>
            <a:r>
              <a:rPr lang="en-US" altLang="zh-CN" dirty="0"/>
              <a:t>(x, y)=(y, x)</a:t>
            </a:r>
            <a:endParaRPr lang="en-US" altLang="zh-CN" dirty="0"/>
          </a:p>
          <a:p>
            <a:pPr lvl="1"/>
            <a:r>
              <a:rPr lang="en-US" altLang="zh-CN" dirty="0"/>
              <a:t>(</a:t>
            </a:r>
            <a:r>
              <a:rPr lang="en-US" altLang="zh-CN" i="1" dirty="0"/>
              <a:t>x</a:t>
            </a:r>
            <a:r>
              <a:rPr lang="en-US" altLang="zh-CN" dirty="0"/>
              <a:t>, </a:t>
            </a:r>
            <a:r>
              <a:rPr lang="en-US" altLang="zh-CN" i="1" dirty="0"/>
              <a:t>x</a:t>
            </a:r>
            <a:r>
              <a:rPr lang="en-US" altLang="zh-CN" dirty="0"/>
              <a:t>) ≥0</a:t>
            </a:r>
            <a:r>
              <a:rPr lang="zh-CN" altLang="en-US" dirty="0"/>
              <a:t>，且</a:t>
            </a:r>
            <a:r>
              <a:rPr lang="en-US" altLang="zh-CN" dirty="0"/>
              <a:t>(</a:t>
            </a:r>
            <a:r>
              <a:rPr lang="en-US" altLang="zh-CN" i="1" dirty="0"/>
              <a:t>x</a:t>
            </a:r>
            <a:r>
              <a:rPr lang="en-US" altLang="zh-CN" dirty="0"/>
              <a:t>, </a:t>
            </a:r>
            <a:r>
              <a:rPr lang="en-US" altLang="zh-CN" i="1" dirty="0"/>
              <a:t>x</a:t>
            </a:r>
            <a:r>
              <a:rPr lang="en-US" altLang="zh-CN" dirty="0"/>
              <a:t>)=0</a:t>
            </a:r>
            <a:r>
              <a:rPr lang="zh-CN" altLang="en-US" dirty="0"/>
              <a:t>的充要条件是</a:t>
            </a:r>
            <a:r>
              <a:rPr lang="en-US" altLang="zh-CN" i="1" dirty="0"/>
              <a:t>x=0</a:t>
            </a:r>
            <a:r>
              <a:rPr lang="zh-CN" altLang="en-US" dirty="0"/>
              <a:t>􀁺</a:t>
            </a:r>
            <a:endParaRPr lang="en-US" altLang="zh-CN" dirty="0"/>
          </a:p>
          <a:p>
            <a:r>
              <a:rPr lang="zh-CN" altLang="en-US" dirty="0"/>
              <a:t>则称</a:t>
            </a:r>
            <a:r>
              <a:rPr lang="en-US" altLang="zh-CN" i="1" dirty="0"/>
              <a:t>X</a:t>
            </a:r>
            <a:r>
              <a:rPr lang="zh-CN" altLang="en-US" dirty="0"/>
              <a:t>为内积空间，</a:t>
            </a:r>
            <a:r>
              <a:rPr lang="en-US" altLang="zh-CN" dirty="0"/>
              <a:t>(</a:t>
            </a:r>
            <a:r>
              <a:rPr lang="en-US" altLang="zh-CN" i="1" dirty="0"/>
              <a:t>x</a:t>
            </a:r>
            <a:r>
              <a:rPr lang="en-US" altLang="zh-CN" dirty="0"/>
              <a:t>, </a:t>
            </a:r>
            <a:r>
              <a:rPr lang="en-US" altLang="zh-CN" i="1" dirty="0"/>
              <a:t>y</a:t>
            </a:r>
            <a:r>
              <a:rPr lang="en-US" altLang="zh-CN" dirty="0"/>
              <a:t>)</a:t>
            </a:r>
            <a:r>
              <a:rPr lang="zh-CN" altLang="en-US" dirty="0"/>
              <a:t>称为</a:t>
            </a:r>
            <a:r>
              <a:rPr lang="en-US" altLang="zh-CN" i="1" dirty="0"/>
              <a:t>x</a:t>
            </a:r>
            <a:r>
              <a:rPr lang="en-US" altLang="zh-CN" dirty="0"/>
              <a:t>, </a:t>
            </a:r>
            <a:r>
              <a:rPr lang="en-US" altLang="zh-CN" i="1" dirty="0"/>
              <a:t>y</a:t>
            </a:r>
            <a:r>
              <a:rPr lang="zh-CN" altLang="en-US" dirty="0"/>
              <a:t>的内积。</a:t>
            </a:r>
            <a:endParaRPr lang="zh-CN" altLang="en-US" dirty="0"/>
          </a:p>
          <a:p>
            <a:endParaRPr lang="zh-CN" altLang="en-US" dirty="0"/>
          </a:p>
        </p:txBody>
      </p:sp>
      <p:sp>
        <p:nvSpPr>
          <p:cNvPr id="5" name="标题 1"/>
          <p:cNvSpPr txBox="1"/>
          <p:nvPr/>
        </p:nvSpPr>
        <p:spPr>
          <a:xfrm>
            <a:off x="685800" y="9752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zh-CN" altLang="en-US" dirty="0"/>
            </a:br>
            <a:r>
              <a:rPr lang="zh-CN" altLang="en-US" dirty="0"/>
              <a:t>内积空间和</a:t>
            </a:r>
            <a:r>
              <a:rPr lang="en-US" altLang="zh-CN" dirty="0"/>
              <a:t>Hilbert</a:t>
            </a:r>
            <a:r>
              <a:rPr lang="zh-CN" altLang="en-US" dirty="0"/>
              <a:t>空间</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4351338"/>
          </a:xfrm>
        </p:spPr>
        <p:txBody>
          <a:bodyPr/>
          <a:lstStyle/>
          <a:p>
            <a:r>
              <a:rPr lang="zh-CN" altLang="en-US" dirty="0"/>
              <a:t>可由内积导出范数</a:t>
            </a:r>
            <a:endParaRPr lang="zh-CN" altLang="en-US" dirty="0"/>
          </a:p>
          <a:p>
            <a:endParaRPr lang="en-US" altLang="zh-CN" dirty="0"/>
          </a:p>
          <a:p>
            <a:r>
              <a:rPr lang="zh-CN" altLang="en-US" dirty="0"/>
              <a:t>完备的内积空间称为希尔伯特</a:t>
            </a:r>
            <a:r>
              <a:rPr lang="en-US" altLang="zh-CN" dirty="0"/>
              <a:t>(Hilbert)</a:t>
            </a:r>
            <a:r>
              <a:rPr lang="zh-CN" altLang="en-US" dirty="0"/>
              <a:t>空间</a:t>
            </a:r>
            <a:endParaRPr lang="zh-CN" altLang="en-US" dirty="0"/>
          </a:p>
          <a:p>
            <a:r>
              <a:rPr lang="en-US" altLang="zh-CN" dirty="0"/>
              <a:t>Hilbert</a:t>
            </a:r>
            <a:r>
              <a:rPr lang="zh-CN" altLang="en-US" dirty="0"/>
              <a:t>空间必为</a:t>
            </a:r>
            <a:r>
              <a:rPr lang="en-US" altLang="zh-CN" dirty="0" err="1"/>
              <a:t>Banach</a:t>
            </a:r>
            <a:r>
              <a:rPr lang="zh-CN" altLang="en-US" dirty="0"/>
              <a:t>空间</a:t>
            </a:r>
            <a:endParaRPr lang="zh-CN" altLang="en-US" dirty="0"/>
          </a:p>
          <a:p>
            <a:endParaRPr lang="zh-CN" altLang="en-US" dirty="0"/>
          </a:p>
        </p:txBody>
      </p:sp>
      <p:pic>
        <p:nvPicPr>
          <p:cNvPr id="2058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88342" y="2345188"/>
            <a:ext cx="207180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Hilbert</a:t>
            </a:r>
            <a:r>
              <a:rPr lang="zh-CN" altLang="en-US" dirty="0"/>
              <a:t>空间</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3267" y="2337194"/>
            <a:ext cx="76009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Hilbert</a:t>
            </a:r>
            <a:r>
              <a:rPr lang="zh-CN" altLang="en-US" dirty="0"/>
              <a:t>空间</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76610"/>
            <a:ext cx="10515600" cy="4351338"/>
          </a:xfrm>
        </p:spPr>
        <p:txBody>
          <a:bodyPr/>
          <a:lstStyle/>
          <a:p>
            <a:r>
              <a:rPr lang="zh-CN" altLang="en-US" dirty="0"/>
              <a:t>赋范线性空间</a:t>
            </a:r>
            <a:r>
              <a:rPr lang="en-US" altLang="zh-CN" i="1" dirty="0"/>
              <a:t>X</a:t>
            </a:r>
            <a:r>
              <a:rPr lang="zh-CN" altLang="en-US" dirty="0"/>
              <a:t>成为内积空间的充要条件是它的范数满足中线公式</a:t>
            </a:r>
            <a:endParaRPr lang="zh-CN" altLang="en-US" dirty="0"/>
          </a:p>
          <a:p>
            <a:endParaRPr lang="en-US" altLang="zh-CN" dirty="0"/>
          </a:p>
          <a:p>
            <a:endParaRPr lang="en-US" altLang="zh-CN" dirty="0"/>
          </a:p>
          <a:p>
            <a:endParaRPr lang="en-US" altLang="zh-CN" dirty="0"/>
          </a:p>
          <a:p>
            <a:r>
              <a:rPr lang="zh-CN" altLang="en-US" dirty="0"/>
              <a:t>而且内积可表示为</a:t>
            </a:r>
            <a:endParaRPr lang="zh-CN" altLang="en-US" dirty="0"/>
          </a:p>
          <a:p>
            <a:endParaRPr lang="zh-CN" altLang="en-US" dirty="0"/>
          </a:p>
        </p:txBody>
      </p:sp>
      <p:pic>
        <p:nvPicPr>
          <p:cNvPr id="2078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19737" y="3338845"/>
            <a:ext cx="4585469"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9" y="5425190"/>
            <a:ext cx="7356817"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Hilbert</a:t>
            </a:r>
            <a:r>
              <a:rPr lang="zh-CN" altLang="en-US" dirty="0"/>
              <a:t>空间</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5540" y="2084506"/>
            <a:ext cx="8280920" cy="457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Hilbert</a:t>
            </a:r>
            <a:r>
              <a:rPr lang="zh-CN" altLang="en-US" dirty="0"/>
              <a:t>空间</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5697" y="2183314"/>
            <a:ext cx="8253670" cy="456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内积空间中的标准正交系</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solidFill>
                  <a:srgbClr val="C00000"/>
                </a:solidFill>
              </a:rPr>
              <a:t>非线性分类问题：</a:t>
            </a:r>
            <a:endParaRPr lang="en-US" altLang="zh-CN" dirty="0">
              <a:solidFill>
                <a:srgbClr val="C00000"/>
              </a:solidFill>
            </a:endParaRPr>
          </a:p>
          <a:p>
            <a:r>
              <a:rPr lang="zh-CN" altLang="en-US" dirty="0">
                <a:solidFill>
                  <a:schemeClr val="bg2">
                    <a:lumMod val="50000"/>
                  </a:schemeClr>
                </a:solidFill>
              </a:rPr>
              <a:t>非线性可分问题</a:t>
            </a:r>
            <a:endParaRPr lang="en-US" altLang="zh-CN" dirty="0">
              <a:solidFill>
                <a:schemeClr val="bg2">
                  <a:lumMod val="50000"/>
                </a:schemeClr>
              </a:solidFill>
            </a:endParaRPr>
          </a:p>
          <a:p>
            <a:pPr lvl="1"/>
            <a:r>
              <a:rPr lang="zh-CN" altLang="en-US" dirty="0"/>
              <a:t>如果能用</a:t>
            </a:r>
            <a:r>
              <a:rPr lang="en-US" altLang="zh-CN" dirty="0" err="1"/>
              <a:t>R</a:t>
            </a:r>
            <a:r>
              <a:rPr lang="en-US" altLang="zh-CN" baseline="30000" dirty="0" err="1"/>
              <a:t>n</a:t>
            </a:r>
            <a:r>
              <a:rPr lang="zh-CN" altLang="en-US" dirty="0"/>
              <a:t>中的一个超曲面将正负例正确分开，则称这个问题为非线性可分问题</a:t>
            </a:r>
            <a:r>
              <a:rPr lang="en-US" altLang="zh-CN" dirty="0"/>
              <a:t>.</a:t>
            </a:r>
            <a:endParaRPr lang="en-US" altLang="zh-CN" dirty="0"/>
          </a:p>
        </p:txBody>
      </p:sp>
      <p:pic>
        <p:nvPicPr>
          <p:cNvPr id="2017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9577" y="3761769"/>
            <a:ext cx="73818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19538"/>
            <a:ext cx="10515600" cy="4351338"/>
          </a:xfrm>
        </p:spPr>
        <p:txBody>
          <a:bodyPr/>
          <a:lstStyle/>
          <a:p>
            <a:r>
              <a:rPr lang="zh-CN" altLang="en-US" dirty="0"/>
              <a:t> 非线性问题往往不好求解，所以希望能用解线性分类间题的方法解决这个问题。</a:t>
            </a:r>
            <a:endParaRPr lang="en-US" altLang="zh-CN" dirty="0"/>
          </a:p>
          <a:p>
            <a:r>
              <a:rPr lang="zh-CN" altLang="en-US" dirty="0"/>
              <a:t>采取的方法是进行一个非线性变换，将非线性问题变换为线性问题，通过解变换后的线性问题的方法求解原来的非线性问题。</a:t>
            </a:r>
            <a:endParaRPr lang="en-US" altLang="zh-CN" dirty="0"/>
          </a:p>
          <a:p>
            <a:r>
              <a:rPr lang="zh-CN" altLang="en-US" dirty="0"/>
              <a:t>原空间：</a:t>
            </a:r>
            <a:endParaRPr lang="en-US" altLang="zh-CN" dirty="0"/>
          </a:p>
          <a:p>
            <a:endParaRPr lang="en-US" altLang="zh-CN" dirty="0"/>
          </a:p>
          <a:p>
            <a:r>
              <a:rPr lang="zh-CN" altLang="en-US" dirty="0"/>
              <a:t>新空间：</a:t>
            </a:r>
            <a:endParaRPr lang="en-US" altLang="zh-CN" dirty="0"/>
          </a:p>
        </p:txBody>
      </p:sp>
      <p:pic>
        <p:nvPicPr>
          <p:cNvPr id="2027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2535" y="4078807"/>
            <a:ext cx="3456384" cy="450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484" y="5076275"/>
            <a:ext cx="373991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963" y="5071092"/>
            <a:ext cx="3528392" cy="422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53" y="5910715"/>
            <a:ext cx="3622697" cy="48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8980" y="5910716"/>
            <a:ext cx="2892641" cy="482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6276891" y="5983477"/>
            <a:ext cx="504056" cy="409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81495"/>
            <a:ext cx="10515600" cy="4351338"/>
          </a:xfrm>
        </p:spPr>
        <p:txBody>
          <a:bodyPr>
            <a:normAutofit/>
          </a:bodyPr>
          <a:lstStyle/>
          <a:p>
            <a:r>
              <a:rPr lang="zh-CN" altLang="en-US" dirty="0"/>
              <a:t>用线性分类方法求解非线性分类问题分为两步</a:t>
            </a:r>
            <a:r>
              <a:rPr lang="en-US" altLang="zh-CN" dirty="0"/>
              <a:t>:</a:t>
            </a:r>
            <a:endParaRPr lang="en-US" altLang="zh-CN" dirty="0"/>
          </a:p>
          <a:p>
            <a:pPr lvl="1"/>
            <a:r>
              <a:rPr lang="zh-CN" altLang="en-US" dirty="0"/>
              <a:t>首先使用一个变换将原空间的数据映射到新空间</a:t>
            </a:r>
            <a:r>
              <a:rPr lang="en-US" altLang="zh-CN" dirty="0"/>
              <a:t>;</a:t>
            </a:r>
            <a:endParaRPr lang="en-US" altLang="zh-CN" dirty="0"/>
          </a:p>
          <a:p>
            <a:pPr lvl="1"/>
            <a:r>
              <a:rPr lang="zh-CN" altLang="en-US" dirty="0"/>
              <a:t>然后在新空间里用线性分类学习方法从训练数据中学习分类模型。</a:t>
            </a:r>
            <a:endParaRPr lang="en-US" altLang="zh-CN" dirty="0"/>
          </a:p>
          <a:p>
            <a:r>
              <a:rPr lang="zh-CN" altLang="en-US" dirty="0">
                <a:solidFill>
                  <a:srgbClr val="C00000"/>
                </a:solidFill>
              </a:rPr>
              <a:t>核技巧</a:t>
            </a:r>
            <a:r>
              <a:rPr lang="zh-CN" altLang="en-US" dirty="0"/>
              <a:t>就属于这样的方法</a:t>
            </a:r>
            <a:endParaRPr lang="en-US" altLang="zh-CN" dirty="0"/>
          </a:p>
          <a:p>
            <a:pPr lvl="1"/>
            <a:r>
              <a:rPr lang="zh-CN" altLang="en-US" dirty="0"/>
              <a:t>核技巧应用到支持向量机，其基本想法：</a:t>
            </a:r>
            <a:endParaRPr lang="en-US" altLang="zh-CN" dirty="0"/>
          </a:p>
          <a:p>
            <a:pPr lvl="1"/>
            <a:r>
              <a:rPr lang="zh-CN" altLang="en-US" dirty="0"/>
              <a:t>通过一个非线性变换将输入空间</a:t>
            </a:r>
            <a:r>
              <a:rPr lang="en-US" altLang="zh-CN" dirty="0"/>
              <a:t>(</a:t>
            </a:r>
            <a:r>
              <a:rPr lang="zh-CN" altLang="en-US" dirty="0"/>
              <a:t>欧氏空间</a:t>
            </a:r>
            <a:r>
              <a:rPr lang="en-US" altLang="zh-CN" dirty="0"/>
              <a:t>R”</a:t>
            </a:r>
            <a:r>
              <a:rPr lang="zh-CN" altLang="en-US" dirty="0"/>
              <a:t>或离散集合</a:t>
            </a:r>
            <a:r>
              <a:rPr lang="en-US" altLang="zh-CN" dirty="0"/>
              <a:t>)</a:t>
            </a:r>
            <a:r>
              <a:rPr lang="zh-CN" altLang="en-US" dirty="0"/>
              <a:t>对应于一个特征空间</a:t>
            </a:r>
            <a:r>
              <a:rPr lang="en-US" altLang="zh-CN" dirty="0"/>
              <a:t>(</a:t>
            </a:r>
            <a:r>
              <a:rPr lang="zh-CN" altLang="en-US" dirty="0"/>
              <a:t>希尔伯特空间</a:t>
            </a:r>
            <a:r>
              <a:rPr lang="en-US" altLang="zh-CN" dirty="0"/>
              <a:t>)</a:t>
            </a:r>
            <a:r>
              <a:rPr lang="zh-CN" altLang="en-US" dirty="0"/>
              <a:t>，使得在输入空间中的超曲面模型对应于特征空间中的超平面模型</a:t>
            </a:r>
            <a:r>
              <a:rPr lang="en-US" altLang="zh-CN" dirty="0"/>
              <a:t>(</a:t>
            </a:r>
            <a:r>
              <a:rPr lang="zh-CN" altLang="en-US" dirty="0"/>
              <a:t>支持向量机</a:t>
            </a:r>
            <a:r>
              <a:rPr lang="en-US" altLang="zh-CN" dirty="0"/>
              <a:t>)</a:t>
            </a:r>
            <a:r>
              <a:rPr lang="zh-CN" altLang="en-US" dirty="0"/>
              <a:t>。分类问题的学习任务通过在特征空间中求解</a:t>
            </a:r>
            <a:r>
              <a:rPr lang="zh-CN" altLang="en-US" dirty="0">
                <a:solidFill>
                  <a:srgbClr val="C00000"/>
                </a:solidFill>
              </a:rPr>
              <a:t>线性支持向量机</a:t>
            </a:r>
            <a:r>
              <a:rPr lang="zh-CN" altLang="en-US" dirty="0"/>
              <a:t>就可以完成</a:t>
            </a:r>
            <a:r>
              <a:rPr lang="en-US" altLang="zh-CN" dirty="0"/>
              <a:t>.</a:t>
            </a:r>
            <a:endParaRPr lang="en-US" altLang="zh-CN" dirty="0"/>
          </a:p>
          <a:p>
            <a:pPr lvl="1"/>
            <a:endParaRPr lang="en-US" altLang="zh-CN" dirty="0"/>
          </a:p>
        </p:txBody>
      </p:sp>
      <p:sp>
        <p:nvSpPr>
          <p:cNvPr id="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3583777" y="6273801"/>
            <a:ext cx="44196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flipH="1" flipV="1">
            <a:off x="1678777" y="4368801"/>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117177" y="4902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0577" y="4826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726777" y="51308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564977" y="5359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031577" y="5207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955377" y="5740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879177" y="42926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412577" y="6045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269577" y="5588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793577" y="3530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784177" y="3911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174577" y="2921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50777" y="3987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174577" y="4673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64977" y="3606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707977" y="4445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84177" y="33782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012777" y="4749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41377" y="42164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rot="16200000" flipH="1">
            <a:off x="4040976" y="3454401"/>
            <a:ext cx="3124200" cy="23622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936577" y="4064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rot="16200000" flipH="1">
            <a:off x="3964776" y="3911601"/>
            <a:ext cx="3352802" cy="15240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6200000" flipH="1">
            <a:off x="4193376" y="3454401"/>
            <a:ext cx="2819402" cy="26670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6200000" flipH="1">
            <a:off x="4193376" y="3835401"/>
            <a:ext cx="3429002" cy="16002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6200000" flipH="1">
            <a:off x="4002876" y="4102101"/>
            <a:ext cx="3124202" cy="10668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H="1">
            <a:off x="3964776" y="4292601"/>
            <a:ext cx="3429002" cy="6858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73583" y="2540001"/>
            <a:ext cx="292068" cy="369332"/>
          </a:xfrm>
          <a:prstGeom prst="rect">
            <a:avLst/>
          </a:prstGeom>
          <a:noFill/>
        </p:spPr>
        <p:txBody>
          <a:bodyPr wrap="none" rtlCol="0">
            <a:spAutoFit/>
          </a:bodyPr>
          <a:lstStyle/>
          <a:p>
            <a:r>
              <a:rPr lang="en-AU" altLang="zh-CN" dirty="0">
                <a:solidFill>
                  <a:srgbClr val="7030A0"/>
                </a:solidFill>
              </a:rPr>
              <a:t>?</a:t>
            </a:r>
            <a:endParaRPr lang="zh-CN" altLang="en-US" dirty="0">
              <a:solidFill>
                <a:srgbClr val="7030A0"/>
              </a:solidFill>
            </a:endParaRPr>
          </a:p>
        </p:txBody>
      </p:sp>
      <p:sp>
        <p:nvSpPr>
          <p:cNvPr id="3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超平面选择</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99434"/>
            <a:ext cx="10515600" cy="4351338"/>
          </a:xfrm>
        </p:spPr>
        <p:txBody>
          <a:bodyPr>
            <a:normAutofit fontScale="92500" lnSpcReduction="10000"/>
          </a:bodyPr>
          <a:lstStyle/>
          <a:p>
            <a:r>
              <a:rPr lang="zh-CN" altLang="en-US" dirty="0"/>
              <a:t>核函数定义：</a:t>
            </a:r>
            <a:endParaRPr lang="en-US" altLang="zh-CN" dirty="0"/>
          </a:p>
          <a:p>
            <a:r>
              <a:rPr lang="zh-CN" altLang="en-US" dirty="0"/>
              <a:t>设</a:t>
            </a:r>
            <a:r>
              <a:rPr lang="en-US" altLang="zh-CN" dirty="0"/>
              <a:t>X</a:t>
            </a:r>
            <a:r>
              <a:rPr lang="zh-CN" altLang="en-US" dirty="0"/>
              <a:t>是输入空间</a:t>
            </a:r>
            <a:r>
              <a:rPr lang="en-US" altLang="zh-CN" dirty="0"/>
              <a:t>(</a:t>
            </a:r>
            <a:r>
              <a:rPr lang="zh-CN" altLang="en-US" dirty="0"/>
              <a:t>欧氏空间</a:t>
            </a:r>
            <a:r>
              <a:rPr lang="en-US" altLang="zh-CN" dirty="0" err="1"/>
              <a:t>R</a:t>
            </a:r>
            <a:r>
              <a:rPr lang="en-US" altLang="zh-CN" baseline="30000" dirty="0" err="1"/>
              <a:t>n</a:t>
            </a:r>
            <a:r>
              <a:rPr lang="zh-CN" altLang="en-US" dirty="0"/>
              <a:t>的子集或离散集合</a:t>
            </a:r>
            <a:r>
              <a:rPr lang="en-US" altLang="zh-CN" dirty="0"/>
              <a:t>)</a:t>
            </a:r>
            <a:r>
              <a:rPr lang="zh-CN" altLang="en-US" dirty="0"/>
              <a:t>，又设</a:t>
            </a:r>
            <a:r>
              <a:rPr lang="en-US" altLang="zh-CN" dirty="0"/>
              <a:t>H</a:t>
            </a:r>
            <a:r>
              <a:rPr lang="zh-CN" altLang="en-US" dirty="0"/>
              <a:t>为特征空间</a:t>
            </a:r>
            <a:r>
              <a:rPr lang="en-US" altLang="zh-CN" dirty="0"/>
              <a:t>(</a:t>
            </a:r>
            <a:r>
              <a:rPr lang="zh-CN" altLang="en-US" dirty="0"/>
              <a:t>希尔伯特空间</a:t>
            </a:r>
            <a:r>
              <a:rPr lang="en-US" altLang="zh-CN" dirty="0"/>
              <a:t>)</a:t>
            </a:r>
            <a:r>
              <a:rPr lang="zh-CN" altLang="en-US" dirty="0"/>
              <a:t>，如果存在一个从</a:t>
            </a:r>
            <a:r>
              <a:rPr lang="en-US" altLang="zh-CN" dirty="0"/>
              <a:t>X</a:t>
            </a:r>
            <a:r>
              <a:rPr lang="zh-CN" altLang="en-US" dirty="0"/>
              <a:t>到</a:t>
            </a:r>
            <a:r>
              <a:rPr lang="en-US" altLang="zh-CN" dirty="0"/>
              <a:t>H</a:t>
            </a:r>
            <a:r>
              <a:rPr lang="zh-CN" altLang="en-US" dirty="0"/>
              <a:t>的映射</a:t>
            </a:r>
            <a:endParaRPr lang="en-US" altLang="zh-CN" dirty="0"/>
          </a:p>
          <a:p>
            <a:endParaRPr lang="en-US" altLang="zh-CN" dirty="0"/>
          </a:p>
          <a:p>
            <a:r>
              <a:rPr lang="zh-CN" altLang="en-US" dirty="0"/>
              <a:t>使得对所有</a:t>
            </a:r>
            <a:endParaRPr lang="en-US" altLang="zh-CN" dirty="0"/>
          </a:p>
          <a:p>
            <a:endParaRPr lang="en-US" altLang="zh-CN" dirty="0"/>
          </a:p>
          <a:p>
            <a:r>
              <a:rPr lang="zh-CN" altLang="en-US" dirty="0"/>
              <a:t>函数</a:t>
            </a:r>
            <a:r>
              <a:rPr lang="en-US" altLang="zh-CN" dirty="0"/>
              <a:t>K(</a:t>
            </a:r>
            <a:r>
              <a:rPr lang="en-US" altLang="zh-CN" dirty="0" err="1"/>
              <a:t>x,z</a:t>
            </a:r>
            <a:r>
              <a:rPr lang="en-US" altLang="zh-CN" dirty="0"/>
              <a:t>)</a:t>
            </a:r>
            <a:r>
              <a:rPr lang="zh-CN" altLang="en-US" dirty="0"/>
              <a:t>满足条件</a:t>
            </a:r>
            <a:endParaRPr lang="en-US" altLang="zh-CN" dirty="0"/>
          </a:p>
          <a:p>
            <a:endParaRPr lang="en-US" altLang="zh-CN" dirty="0"/>
          </a:p>
          <a:p>
            <a:r>
              <a:rPr lang="zh-CN" altLang="en-US" dirty="0"/>
              <a:t>则称            为核函数，     为映射函数，</a:t>
            </a:r>
            <a:endParaRPr lang="en-US" altLang="zh-CN" dirty="0"/>
          </a:p>
          <a:p>
            <a:r>
              <a:rPr lang="zh-CN" altLang="en-US" dirty="0"/>
              <a:t>式中</a:t>
            </a:r>
            <a:r>
              <a:rPr lang="en-US" altLang="zh-CN" dirty="0"/>
              <a:t>                 </a:t>
            </a:r>
            <a:r>
              <a:rPr lang="zh-CN" altLang="en-US" dirty="0"/>
              <a:t>为         和         的内积</a:t>
            </a:r>
            <a:endParaRPr lang="en-US" altLang="zh-CN" dirty="0"/>
          </a:p>
        </p:txBody>
      </p:sp>
      <p:pic>
        <p:nvPicPr>
          <p:cNvPr id="2037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1440" y="3051057"/>
            <a:ext cx="1872208" cy="42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927" y="3895699"/>
            <a:ext cx="1283649" cy="437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761" y="4850720"/>
            <a:ext cx="2664296" cy="39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79" y="5736639"/>
            <a:ext cx="936104" cy="37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5189" y="5758015"/>
            <a:ext cx="600774" cy="318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5679" y="6187877"/>
            <a:ext cx="1246622" cy="33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3903" y="6155212"/>
            <a:ext cx="599279" cy="37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4784" y="6155212"/>
            <a:ext cx="634824" cy="33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4351338"/>
          </a:xfrm>
        </p:spPr>
        <p:txBody>
          <a:bodyPr>
            <a:normAutofit/>
          </a:bodyPr>
          <a:lstStyle/>
          <a:p>
            <a:r>
              <a:rPr lang="zh-CN" altLang="en-US" dirty="0"/>
              <a:t>核技巧的想法是：</a:t>
            </a:r>
            <a:endParaRPr lang="en-US" altLang="zh-CN" dirty="0"/>
          </a:p>
          <a:p>
            <a:r>
              <a:rPr lang="zh-CN" altLang="en-US" dirty="0"/>
              <a:t>在学习与预测中只定义核函数</a:t>
            </a:r>
            <a:r>
              <a:rPr lang="en-US" altLang="zh-CN" dirty="0"/>
              <a:t>K(</a:t>
            </a:r>
            <a:r>
              <a:rPr lang="en-US" altLang="zh-CN" dirty="0" err="1"/>
              <a:t>x,z</a:t>
            </a:r>
            <a:r>
              <a:rPr lang="en-US" altLang="zh-CN" dirty="0"/>
              <a:t>)</a:t>
            </a:r>
            <a:r>
              <a:rPr lang="zh-CN" altLang="en-US" dirty="0"/>
              <a:t>，而不显式地定义映射函数，通常，直接计算</a:t>
            </a:r>
            <a:r>
              <a:rPr lang="en-US" altLang="zh-CN" dirty="0"/>
              <a:t>K(</a:t>
            </a:r>
            <a:r>
              <a:rPr lang="en-US" altLang="zh-CN" dirty="0" err="1"/>
              <a:t>x,z</a:t>
            </a:r>
            <a:r>
              <a:rPr lang="en-US" altLang="zh-CN" dirty="0"/>
              <a:t>)</a:t>
            </a:r>
            <a:r>
              <a:rPr lang="zh-CN" altLang="en-US" dirty="0"/>
              <a:t>比较容易，而通过        和</a:t>
            </a:r>
            <a:r>
              <a:rPr lang="en-US" altLang="zh-CN" dirty="0"/>
              <a:t> </a:t>
            </a:r>
            <a:r>
              <a:rPr lang="zh-CN" altLang="en-US" dirty="0"/>
              <a:t> </a:t>
            </a:r>
            <a:r>
              <a:rPr lang="en-US" altLang="zh-CN" dirty="0"/>
              <a:t>       </a:t>
            </a:r>
            <a:r>
              <a:rPr lang="zh-CN" altLang="en-US" dirty="0"/>
              <a:t>计算</a:t>
            </a:r>
            <a:r>
              <a:rPr lang="en-US" altLang="zh-CN" dirty="0"/>
              <a:t>K(x, z)</a:t>
            </a:r>
            <a:r>
              <a:rPr lang="zh-CN" altLang="en-US" dirty="0"/>
              <a:t>并不容易。</a:t>
            </a:r>
            <a:endParaRPr lang="en-US" altLang="zh-CN" dirty="0"/>
          </a:p>
          <a:p>
            <a:r>
              <a:rPr lang="zh-CN" altLang="en-US" dirty="0"/>
              <a:t>注意：</a:t>
            </a:r>
            <a:r>
              <a:rPr lang="el-GR" altLang="zh-CN" dirty="0"/>
              <a:t>φ</a:t>
            </a:r>
            <a:r>
              <a:rPr lang="zh-CN" altLang="en-US" dirty="0"/>
              <a:t>是 输入空间</a:t>
            </a:r>
            <a:r>
              <a:rPr lang="en-US" altLang="zh-CN" dirty="0" err="1"/>
              <a:t>R</a:t>
            </a:r>
            <a:r>
              <a:rPr lang="en-US" altLang="zh-CN" baseline="30000" dirty="0" err="1"/>
              <a:t>n</a:t>
            </a:r>
            <a:r>
              <a:rPr lang="zh-CN" altLang="en-US" dirty="0"/>
              <a:t>到特征空间</a:t>
            </a:r>
            <a:r>
              <a:rPr lang="en-US" altLang="zh-CN" dirty="0"/>
              <a:t>H</a:t>
            </a:r>
            <a:r>
              <a:rPr lang="zh-CN" altLang="en-US" dirty="0"/>
              <a:t>的映射，特征空间</a:t>
            </a:r>
            <a:r>
              <a:rPr lang="en-US" altLang="zh-CN" dirty="0"/>
              <a:t>H</a:t>
            </a:r>
            <a:r>
              <a:rPr lang="zh-CN" altLang="en-US" dirty="0"/>
              <a:t>一般是高维，映射可以不同。</a:t>
            </a:r>
            <a:endParaRPr lang="zh-CN" altLang="en-US" dirty="0"/>
          </a:p>
          <a:p>
            <a:endParaRPr lang="en-US" altLang="zh-CN" dirty="0"/>
          </a:p>
        </p:txBody>
      </p:sp>
      <p:pic>
        <p:nvPicPr>
          <p:cNvPr id="20378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88563" y="3408829"/>
            <a:ext cx="599279" cy="37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427" y="3449170"/>
            <a:ext cx="634824" cy="33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normAutofit fontScale="92500" lnSpcReduction="10000"/>
          </a:bodyPr>
          <a:lstStyle/>
          <a:p>
            <a:r>
              <a:rPr lang="zh-CN" altLang="en-US" dirty="0"/>
              <a:t>例：</a:t>
            </a:r>
            <a:endParaRPr lang="en-US" altLang="zh-CN" dirty="0"/>
          </a:p>
          <a:p>
            <a:r>
              <a:rPr lang="zh-CN" altLang="en-US" dirty="0"/>
              <a:t>假设输入空间是</a:t>
            </a:r>
            <a:r>
              <a:rPr lang="en-US" altLang="zh-CN" dirty="0"/>
              <a:t>R</a:t>
            </a:r>
            <a:r>
              <a:rPr lang="en-US" altLang="zh-CN" baseline="30000" dirty="0"/>
              <a:t>2</a:t>
            </a:r>
            <a:r>
              <a:rPr lang="zh-CN" altLang="en-US" dirty="0"/>
              <a:t>，核函数是                            </a:t>
            </a:r>
            <a:r>
              <a:rPr lang="en-US" altLang="zh-CN" dirty="0"/>
              <a:t>,</a:t>
            </a:r>
            <a:r>
              <a:rPr lang="zh-CN" altLang="en-US" dirty="0"/>
              <a:t>试找出其相关的特征空间</a:t>
            </a:r>
            <a:r>
              <a:rPr lang="en-US" altLang="zh-CN" dirty="0"/>
              <a:t>H</a:t>
            </a:r>
            <a:r>
              <a:rPr lang="zh-CN" altLang="en-US" dirty="0"/>
              <a:t>和映射</a:t>
            </a:r>
            <a:endParaRPr lang="en-US" altLang="zh-CN" dirty="0"/>
          </a:p>
          <a:p>
            <a:r>
              <a:rPr lang="zh-CN" altLang="en-US" dirty="0"/>
              <a:t>解：</a:t>
            </a:r>
            <a:endParaRPr lang="en-US" altLang="zh-CN" dirty="0"/>
          </a:p>
          <a:p>
            <a:endParaRPr lang="en-US" altLang="zh-CN" dirty="0"/>
          </a:p>
          <a:p>
            <a:endParaRPr lang="en-US" altLang="zh-CN" dirty="0"/>
          </a:p>
          <a:p>
            <a:endParaRPr lang="en-US" altLang="zh-CN" dirty="0"/>
          </a:p>
          <a:p>
            <a:r>
              <a:rPr lang="zh-CN" altLang="en-US" dirty="0"/>
              <a:t>可以取：</a:t>
            </a:r>
            <a:endParaRPr lang="en-US" altLang="zh-CN" dirty="0"/>
          </a:p>
          <a:p>
            <a:endParaRPr lang="en-US" altLang="zh-CN" dirty="0"/>
          </a:p>
          <a:p>
            <a:r>
              <a:rPr lang="zh-CN" altLang="en-US" dirty="0"/>
              <a:t>容易验证：</a:t>
            </a:r>
            <a:endParaRPr lang="en-US" altLang="zh-CN" dirty="0"/>
          </a:p>
          <a:p>
            <a:endParaRPr lang="en-US" altLang="zh-CN" dirty="0"/>
          </a:p>
        </p:txBody>
      </p:sp>
      <p:pic>
        <p:nvPicPr>
          <p:cNvPr id="2048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8421" y="2592034"/>
            <a:ext cx="1944216" cy="36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999" y="2998272"/>
            <a:ext cx="1631429" cy="32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045" y="3665523"/>
            <a:ext cx="6768752" cy="40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872" y="4416046"/>
            <a:ext cx="7992888" cy="439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5785" y="5160247"/>
            <a:ext cx="404734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5785" y="6007576"/>
            <a:ext cx="3571764" cy="38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00056"/>
            <a:ext cx="10515600" cy="4351338"/>
          </a:xfrm>
        </p:spPr>
        <p:txBody>
          <a:bodyPr>
            <a:normAutofit lnSpcReduction="10000"/>
          </a:bodyPr>
          <a:lstStyle/>
          <a:p>
            <a:r>
              <a:rPr lang="zh-CN" altLang="en-US" dirty="0"/>
              <a:t>例：</a:t>
            </a:r>
            <a:endParaRPr lang="en-US" altLang="zh-CN" dirty="0"/>
          </a:p>
          <a:p>
            <a:r>
              <a:rPr lang="zh-CN" altLang="en-US" dirty="0"/>
              <a:t>假设输入空间是</a:t>
            </a:r>
            <a:r>
              <a:rPr lang="en-US" altLang="zh-CN" dirty="0"/>
              <a:t>R</a:t>
            </a:r>
            <a:r>
              <a:rPr lang="en-US" altLang="zh-CN" baseline="30000" dirty="0"/>
              <a:t>2</a:t>
            </a:r>
            <a:r>
              <a:rPr lang="zh-CN" altLang="en-US" dirty="0"/>
              <a:t>，核函数是                         </a:t>
            </a:r>
            <a:r>
              <a:rPr lang="en-US" altLang="zh-CN" dirty="0"/>
              <a:t>,</a:t>
            </a:r>
            <a:r>
              <a:rPr lang="zh-CN" altLang="en-US" dirty="0"/>
              <a:t>试找出其相关的特征空间</a:t>
            </a:r>
            <a:r>
              <a:rPr lang="en-US" altLang="zh-CN" dirty="0"/>
              <a:t>H</a:t>
            </a:r>
            <a:r>
              <a:rPr lang="zh-CN" altLang="en-US" dirty="0"/>
              <a:t>和映射</a:t>
            </a:r>
            <a:endParaRPr lang="en-US" altLang="zh-CN" dirty="0"/>
          </a:p>
          <a:p>
            <a:r>
              <a:rPr lang="zh-CN" altLang="en-US" dirty="0"/>
              <a:t>解：</a:t>
            </a:r>
            <a:endParaRPr lang="en-US" altLang="zh-CN" dirty="0"/>
          </a:p>
          <a:p>
            <a:r>
              <a:rPr lang="zh-CN" altLang="en-US" dirty="0"/>
              <a:t>同样：</a:t>
            </a:r>
            <a:endParaRPr lang="en-US" altLang="zh-CN" dirty="0"/>
          </a:p>
          <a:p>
            <a:endParaRPr lang="en-US" altLang="zh-CN" dirty="0"/>
          </a:p>
          <a:p>
            <a:endParaRPr lang="en-US" altLang="zh-CN" dirty="0"/>
          </a:p>
          <a:p>
            <a:endParaRPr lang="en-US" altLang="zh-CN" dirty="0"/>
          </a:p>
          <a:p>
            <a:r>
              <a:rPr lang="zh-CN" altLang="en-US" dirty="0"/>
              <a:t>都满足条件。</a:t>
            </a:r>
            <a:endParaRPr lang="en-US" altLang="zh-CN" dirty="0"/>
          </a:p>
          <a:p>
            <a:endParaRPr lang="en-US" altLang="zh-CN" dirty="0"/>
          </a:p>
          <a:p>
            <a:endParaRPr lang="en-US" altLang="zh-CN" dirty="0"/>
          </a:p>
          <a:p>
            <a:endParaRPr lang="en-US" altLang="zh-CN" dirty="0"/>
          </a:p>
        </p:txBody>
      </p:sp>
      <p:pic>
        <p:nvPicPr>
          <p:cNvPr id="2048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85830" y="2851458"/>
            <a:ext cx="1944216" cy="36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261" y="3266974"/>
            <a:ext cx="1631429" cy="32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382" y="4291464"/>
            <a:ext cx="6120680" cy="722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444" y="5247111"/>
            <a:ext cx="4935821"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非线性支持向量机与核函数</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注意到：</a:t>
            </a:r>
            <a:endParaRPr lang="en-US" altLang="zh-CN" dirty="0"/>
          </a:p>
          <a:p>
            <a:r>
              <a:rPr lang="zh-CN" altLang="en-US" dirty="0"/>
              <a:t>线性支持向量机对偶问题中，无论是目标函数还是决策函数都只涉及输入实例和实例之间的内积。</a:t>
            </a:r>
            <a:endParaRPr lang="en-US" altLang="zh-CN" dirty="0"/>
          </a:p>
          <a:p>
            <a:r>
              <a:rPr lang="zh-CN" altLang="en-US" dirty="0"/>
              <a:t>目标函数中的内积           用核函数</a:t>
            </a:r>
            <a:endParaRPr lang="en-US" altLang="zh-CN" dirty="0"/>
          </a:p>
          <a:p>
            <a:pPr marL="0" indent="0">
              <a:buNone/>
            </a:pPr>
            <a:r>
              <a:rPr lang="zh-CN" altLang="en-US" dirty="0"/>
              <a:t>   代替，目标函数：</a:t>
            </a:r>
            <a:endParaRPr lang="en-US" altLang="zh-CN" dirty="0"/>
          </a:p>
          <a:p>
            <a:endParaRPr lang="en-US" altLang="zh-CN" dirty="0"/>
          </a:p>
          <a:p>
            <a:endParaRPr lang="en-US" altLang="zh-CN" dirty="0"/>
          </a:p>
          <a:p>
            <a:r>
              <a:rPr lang="zh-CN" altLang="en-US" dirty="0"/>
              <a:t>决策函数：</a:t>
            </a:r>
            <a:endParaRPr lang="en-US" altLang="zh-CN" dirty="0"/>
          </a:p>
        </p:txBody>
      </p:sp>
      <p:pic>
        <p:nvPicPr>
          <p:cNvPr id="2232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8946" y="3617744"/>
            <a:ext cx="818034" cy="44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309" y="3682221"/>
            <a:ext cx="3038275" cy="44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963" y="4245628"/>
            <a:ext cx="5274281" cy="8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0350" y="5454998"/>
            <a:ext cx="8143450"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核函数在支持向量机的应用</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2727" y="2211614"/>
            <a:ext cx="9945887" cy="5112568"/>
          </a:xfrm>
        </p:spPr>
        <p:txBody>
          <a:bodyPr>
            <a:normAutofit/>
          </a:bodyPr>
          <a:lstStyle/>
          <a:p>
            <a:r>
              <a:rPr lang="zh-CN" altLang="en-US" dirty="0"/>
              <a:t>问题：</a:t>
            </a:r>
            <a:endParaRPr lang="en-US" altLang="zh-CN" dirty="0"/>
          </a:p>
          <a:p>
            <a:pPr lvl="1"/>
            <a:r>
              <a:rPr lang="zh-CN" altLang="en-US" dirty="0"/>
              <a:t>己知映射函数</a:t>
            </a:r>
            <a:r>
              <a:rPr lang="en-US" altLang="zh-CN" dirty="0"/>
              <a:t>φ</a:t>
            </a:r>
            <a:r>
              <a:rPr lang="zh-CN" altLang="en-US" dirty="0"/>
              <a:t>，可以通过        和</a:t>
            </a:r>
            <a:r>
              <a:rPr lang="en-US" altLang="zh-CN" dirty="0"/>
              <a:t>        </a:t>
            </a:r>
            <a:r>
              <a:rPr lang="zh-CN" altLang="en-US" dirty="0"/>
              <a:t>的内积求得核函数</a:t>
            </a:r>
            <a:r>
              <a:rPr lang="en-US" altLang="zh-CN" dirty="0"/>
              <a:t>K(</a:t>
            </a:r>
            <a:r>
              <a:rPr lang="en-US" altLang="zh-CN" dirty="0" err="1"/>
              <a:t>x,z</a:t>
            </a:r>
            <a:r>
              <a:rPr lang="en-US" altLang="zh-CN" dirty="0"/>
              <a:t>).</a:t>
            </a:r>
            <a:endParaRPr lang="en-US" altLang="zh-CN" dirty="0"/>
          </a:p>
          <a:p>
            <a:pPr lvl="1"/>
            <a:r>
              <a:rPr lang="zh-CN" altLang="en-US" dirty="0"/>
              <a:t>不用构造映射</a:t>
            </a:r>
            <a:r>
              <a:rPr lang="en-US" altLang="zh-CN" dirty="0"/>
              <a:t>φ,  </a:t>
            </a:r>
            <a:r>
              <a:rPr lang="zh-CN" altLang="en-US" dirty="0"/>
              <a:t>能否直接判断一个给定的函数</a:t>
            </a:r>
            <a:r>
              <a:rPr lang="en-US" altLang="zh-CN" dirty="0"/>
              <a:t>K(</a:t>
            </a:r>
            <a:r>
              <a:rPr lang="en-US" altLang="zh-CN" dirty="0" err="1"/>
              <a:t>x,z</a:t>
            </a:r>
            <a:r>
              <a:rPr lang="en-US" altLang="zh-CN" dirty="0"/>
              <a:t>)</a:t>
            </a:r>
            <a:r>
              <a:rPr lang="zh-CN" altLang="en-US" dirty="0"/>
              <a:t>是不是核函数</a:t>
            </a:r>
            <a:r>
              <a:rPr lang="en-US" altLang="zh-CN" dirty="0"/>
              <a:t>?</a:t>
            </a:r>
            <a:endParaRPr lang="en-US" altLang="zh-CN" dirty="0"/>
          </a:p>
          <a:p>
            <a:pPr lvl="1"/>
            <a:r>
              <a:rPr lang="zh-CN" altLang="en-US" dirty="0"/>
              <a:t>或者说，函数</a:t>
            </a:r>
            <a:r>
              <a:rPr lang="en-US" altLang="zh-CN" dirty="0"/>
              <a:t>K(</a:t>
            </a:r>
            <a:r>
              <a:rPr lang="en-US" altLang="zh-CN" dirty="0" err="1"/>
              <a:t>x,z</a:t>
            </a:r>
            <a:r>
              <a:rPr lang="en-US" altLang="zh-CN" dirty="0"/>
              <a:t>)</a:t>
            </a:r>
            <a:r>
              <a:rPr lang="zh-CN" altLang="en-US" dirty="0"/>
              <a:t>满足什么条件才能成为核函数</a:t>
            </a:r>
            <a:r>
              <a:rPr lang="en-US" altLang="zh-CN" dirty="0"/>
              <a:t>?</a:t>
            </a:r>
            <a:endParaRPr lang="en-US" altLang="zh-CN" dirty="0"/>
          </a:p>
          <a:p>
            <a:r>
              <a:rPr lang="zh-CN" altLang="en-US" dirty="0"/>
              <a:t>假设</a:t>
            </a:r>
            <a:r>
              <a:rPr lang="en-US" altLang="zh-CN" dirty="0"/>
              <a:t>K(</a:t>
            </a:r>
            <a:r>
              <a:rPr lang="en-US" altLang="zh-CN" dirty="0" err="1"/>
              <a:t>x,z</a:t>
            </a:r>
            <a:r>
              <a:rPr lang="en-US" altLang="zh-CN" dirty="0"/>
              <a:t>)</a:t>
            </a:r>
            <a:r>
              <a:rPr lang="zh-CN" altLang="en-US" dirty="0"/>
              <a:t>是定义在</a:t>
            </a:r>
            <a:r>
              <a:rPr lang="en-US" altLang="zh-CN" dirty="0" err="1"/>
              <a:t>XxX</a:t>
            </a:r>
            <a:r>
              <a:rPr lang="zh-CN" altLang="en-US" dirty="0"/>
              <a:t>上的对称函数，并且对任意的</a:t>
            </a:r>
            <a:endParaRPr lang="en-US" altLang="zh-CN" dirty="0"/>
          </a:p>
          <a:p>
            <a:pPr marL="0" indent="0">
              <a:buNone/>
            </a:pPr>
            <a:endParaRPr lang="en-US" altLang="zh-CN" dirty="0"/>
          </a:p>
          <a:p>
            <a:r>
              <a:rPr lang="en-US" altLang="zh-CN" dirty="0"/>
              <a:t>K(</a:t>
            </a:r>
            <a:r>
              <a:rPr lang="en-US" altLang="zh-CN" dirty="0" err="1"/>
              <a:t>x,z</a:t>
            </a:r>
            <a:r>
              <a:rPr lang="en-US" altLang="zh-CN" dirty="0"/>
              <a:t>)</a:t>
            </a:r>
            <a:r>
              <a:rPr lang="zh-CN" altLang="en-US" dirty="0"/>
              <a:t>关于                   的</a:t>
            </a:r>
            <a:r>
              <a:rPr lang="en-US" altLang="zh-CN" dirty="0"/>
              <a:t>Gram</a:t>
            </a:r>
            <a:r>
              <a:rPr lang="zh-CN" altLang="en-US" dirty="0"/>
              <a:t>矩阵是半正定的，可以依据函数</a:t>
            </a:r>
            <a:r>
              <a:rPr lang="en-US" altLang="zh-CN" dirty="0"/>
              <a:t>K(</a:t>
            </a:r>
            <a:r>
              <a:rPr lang="en-US" altLang="zh-CN" dirty="0" err="1"/>
              <a:t>x,z</a:t>
            </a:r>
            <a:r>
              <a:rPr lang="en-US" altLang="zh-CN" dirty="0"/>
              <a:t>)</a:t>
            </a:r>
            <a:r>
              <a:rPr lang="zh-CN" altLang="en-US" dirty="0"/>
              <a:t>，构成一个希尔伯特空间</a:t>
            </a:r>
            <a:r>
              <a:rPr lang="en-US" altLang="zh-CN" dirty="0"/>
              <a:t>(Hilbert space)</a:t>
            </a:r>
            <a:r>
              <a:rPr lang="zh-CN" altLang="en-US" dirty="0"/>
              <a:t>；</a:t>
            </a:r>
            <a:endParaRPr lang="en-US" altLang="zh-CN" dirty="0"/>
          </a:p>
          <a:p>
            <a:r>
              <a:rPr lang="zh-CN" altLang="en-US" dirty="0"/>
              <a:t>其步骤是首先定义</a:t>
            </a:r>
            <a:r>
              <a:rPr lang="zh-CN" altLang="en-US" dirty="0">
                <a:solidFill>
                  <a:srgbClr val="C00000"/>
                </a:solidFill>
              </a:rPr>
              <a:t>映射</a:t>
            </a:r>
            <a:r>
              <a:rPr lang="el-GR" altLang="zh-CN" dirty="0"/>
              <a:t>φ</a:t>
            </a:r>
            <a:r>
              <a:rPr lang="zh-CN" altLang="en-US" dirty="0"/>
              <a:t> ，并构成</a:t>
            </a:r>
            <a:r>
              <a:rPr lang="zh-CN" altLang="en-US" dirty="0">
                <a:solidFill>
                  <a:srgbClr val="C00000"/>
                </a:solidFill>
              </a:rPr>
              <a:t>向量空间</a:t>
            </a:r>
            <a:r>
              <a:rPr lang="en-US" altLang="zh-CN" dirty="0"/>
              <a:t>S</a:t>
            </a:r>
            <a:r>
              <a:rPr lang="zh-CN" altLang="en-US" dirty="0"/>
              <a:t>，然后在</a:t>
            </a:r>
            <a:r>
              <a:rPr lang="en-US" altLang="zh-CN" dirty="0"/>
              <a:t>S</a:t>
            </a:r>
            <a:r>
              <a:rPr lang="zh-CN" altLang="en-US" dirty="0"/>
              <a:t>上定义内积构成</a:t>
            </a:r>
            <a:r>
              <a:rPr lang="zh-CN" altLang="en-US" dirty="0">
                <a:solidFill>
                  <a:srgbClr val="C00000"/>
                </a:solidFill>
              </a:rPr>
              <a:t>内积空间</a:t>
            </a:r>
            <a:r>
              <a:rPr lang="en-US" altLang="zh-CN" dirty="0"/>
              <a:t>; </a:t>
            </a:r>
            <a:r>
              <a:rPr lang="zh-CN" altLang="en-US" dirty="0"/>
              <a:t>最后将</a:t>
            </a:r>
            <a:r>
              <a:rPr lang="en-US" altLang="zh-CN" dirty="0"/>
              <a:t>S</a:t>
            </a:r>
            <a:r>
              <a:rPr lang="zh-CN" altLang="en-US" dirty="0"/>
              <a:t>完备化构成</a:t>
            </a:r>
            <a:r>
              <a:rPr lang="zh-CN" altLang="en-US" dirty="0">
                <a:solidFill>
                  <a:srgbClr val="C00000"/>
                </a:solidFill>
              </a:rPr>
              <a:t>希尔伯特空间</a:t>
            </a:r>
            <a:r>
              <a:rPr lang="en-US" altLang="zh-CN" dirty="0"/>
              <a:t>.</a:t>
            </a:r>
            <a:endParaRPr lang="zh-CN" altLang="en-US" dirty="0"/>
          </a:p>
        </p:txBody>
      </p:sp>
      <p:pic>
        <p:nvPicPr>
          <p:cNvPr id="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27440" y="2677309"/>
            <a:ext cx="505248" cy="31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951" y="2709895"/>
            <a:ext cx="475492" cy="248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334" y="4447836"/>
            <a:ext cx="2282180" cy="32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511" y="4984292"/>
            <a:ext cx="1296144" cy="335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正定核</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17994"/>
            <a:ext cx="10515600" cy="4351338"/>
          </a:xfrm>
        </p:spPr>
        <p:txBody>
          <a:bodyPr/>
          <a:lstStyle/>
          <a:p>
            <a:r>
              <a:rPr lang="en-US" altLang="zh-CN" dirty="0"/>
              <a:t>1</a:t>
            </a:r>
            <a:r>
              <a:rPr lang="zh-CN" altLang="en-US" dirty="0"/>
              <a:t>、定义映射，构成向量空间</a:t>
            </a:r>
            <a:r>
              <a:rPr lang="en-US" altLang="zh-CN" dirty="0"/>
              <a:t>S</a:t>
            </a:r>
            <a:endParaRPr lang="en-US" altLang="zh-CN" dirty="0"/>
          </a:p>
          <a:p>
            <a:r>
              <a:rPr lang="zh-CN" altLang="en-US" dirty="0"/>
              <a:t>映射：</a:t>
            </a:r>
            <a:endParaRPr lang="en-US" altLang="zh-CN" dirty="0"/>
          </a:p>
          <a:p>
            <a:r>
              <a:rPr lang="zh-CN" altLang="en-US" dirty="0"/>
              <a:t>对任意</a:t>
            </a:r>
            <a:endParaRPr lang="en-US" altLang="zh-CN" dirty="0"/>
          </a:p>
          <a:p>
            <a:r>
              <a:rPr lang="zh-CN" altLang="en-US" dirty="0"/>
              <a:t>定义线性组合</a:t>
            </a:r>
            <a:r>
              <a:rPr lang="en-US" altLang="zh-CN" dirty="0"/>
              <a:t>:</a:t>
            </a:r>
            <a:endParaRPr lang="en-US" altLang="zh-CN" dirty="0"/>
          </a:p>
          <a:p>
            <a:endParaRPr lang="en-US" altLang="zh-CN" dirty="0"/>
          </a:p>
          <a:p>
            <a:r>
              <a:rPr lang="zh-CN" altLang="en-US" dirty="0"/>
              <a:t>考虑由线性组合为元素的集合</a:t>
            </a:r>
            <a:r>
              <a:rPr lang="en-US" altLang="zh-CN" dirty="0"/>
              <a:t>S, </a:t>
            </a:r>
            <a:r>
              <a:rPr lang="zh-CN" altLang="en-US" dirty="0"/>
              <a:t>由于集合</a:t>
            </a:r>
            <a:r>
              <a:rPr lang="en-US" altLang="zh-CN" dirty="0"/>
              <a:t>S</a:t>
            </a:r>
            <a:r>
              <a:rPr lang="zh-CN" altLang="en-US" dirty="0"/>
              <a:t>对加法和数乘运算是封闭的，</a:t>
            </a:r>
            <a:r>
              <a:rPr lang="en-US" altLang="zh-CN" dirty="0"/>
              <a:t>S</a:t>
            </a:r>
            <a:r>
              <a:rPr lang="zh-CN" altLang="en-US" dirty="0"/>
              <a:t>构成一个向量空间。</a:t>
            </a:r>
            <a:endParaRPr lang="zh-CN" altLang="en-US" dirty="0"/>
          </a:p>
          <a:p>
            <a:endParaRPr lang="zh-CN" altLang="en-US" dirty="0"/>
          </a:p>
        </p:txBody>
      </p:sp>
      <p:pic>
        <p:nvPicPr>
          <p:cNvPr id="2078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2491" y="2811031"/>
            <a:ext cx="1872208" cy="34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059" y="3347170"/>
            <a:ext cx="3456384" cy="36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833" y="3905926"/>
            <a:ext cx="2445618" cy="723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正定核</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82825"/>
            <a:ext cx="10515600" cy="4351338"/>
          </a:xfrm>
        </p:spPr>
        <p:txBody>
          <a:bodyPr/>
          <a:lstStyle/>
          <a:p>
            <a:r>
              <a:rPr lang="en-US" altLang="zh-CN" dirty="0"/>
              <a:t>2</a:t>
            </a:r>
            <a:r>
              <a:rPr lang="zh-CN" altLang="en-US" dirty="0"/>
              <a:t>、在</a:t>
            </a:r>
            <a:r>
              <a:rPr lang="en-US" altLang="zh-CN" dirty="0"/>
              <a:t>S</a:t>
            </a:r>
            <a:r>
              <a:rPr lang="zh-CN" altLang="en-US" dirty="0"/>
              <a:t>上定义内积，构成内积空间</a:t>
            </a:r>
            <a:endParaRPr lang="en-US" altLang="zh-CN" dirty="0"/>
          </a:p>
          <a:p>
            <a:r>
              <a:rPr lang="en-US" altLang="zh-CN" dirty="0"/>
              <a:t>   </a:t>
            </a:r>
            <a:r>
              <a:rPr lang="zh-CN" altLang="en-US" dirty="0"/>
              <a:t>在</a:t>
            </a:r>
            <a:r>
              <a:rPr lang="en-US" altLang="zh-CN" dirty="0"/>
              <a:t>S</a:t>
            </a:r>
            <a:r>
              <a:rPr lang="zh-CN" altLang="en-US" dirty="0"/>
              <a:t>上定义一个运算“*”，对任意</a:t>
            </a:r>
            <a:r>
              <a:rPr lang="en-US" altLang="zh-CN" dirty="0"/>
              <a:t>f</a:t>
            </a:r>
            <a:r>
              <a:rPr lang="zh-CN" altLang="en-US" dirty="0"/>
              <a:t>，</a:t>
            </a:r>
            <a:r>
              <a:rPr lang="en-US" altLang="zh-CN" dirty="0"/>
              <a:t>g</a:t>
            </a:r>
            <a:r>
              <a:rPr lang="zh-CN" altLang="en-US" dirty="0"/>
              <a:t>属于</a:t>
            </a:r>
            <a:r>
              <a:rPr lang="en-US" altLang="zh-CN" dirty="0"/>
              <a:t>S</a:t>
            </a:r>
            <a:endParaRPr lang="en-US" altLang="zh-CN" dirty="0"/>
          </a:p>
          <a:p>
            <a:endParaRPr lang="en-US" altLang="zh-CN" dirty="0"/>
          </a:p>
          <a:p>
            <a:pPr marL="0" indent="0">
              <a:buNone/>
            </a:pPr>
            <a:endParaRPr lang="en-US" altLang="zh-CN" dirty="0"/>
          </a:p>
          <a:p>
            <a:r>
              <a:rPr lang="zh-CN" altLang="en-US" dirty="0"/>
              <a:t>定义运算*：</a:t>
            </a:r>
            <a:endParaRPr lang="en-US" altLang="zh-CN" dirty="0"/>
          </a:p>
          <a:p>
            <a:endParaRPr lang="en-US" altLang="zh-CN" dirty="0"/>
          </a:p>
          <a:p>
            <a:r>
              <a:rPr lang="zh-CN" altLang="en-US" dirty="0"/>
              <a:t>证明内积空间：</a:t>
            </a:r>
            <a:endParaRPr lang="zh-CN" altLang="en-US" dirty="0"/>
          </a:p>
        </p:txBody>
      </p:sp>
      <p:pic>
        <p:nvPicPr>
          <p:cNvPr id="2088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25174" y="2725446"/>
            <a:ext cx="2293642" cy="149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8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511" y="4185590"/>
            <a:ext cx="3168352" cy="75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964" y="5178074"/>
            <a:ext cx="4704072" cy="16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611" y="6471258"/>
            <a:ext cx="2111133" cy="33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正定核</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5785" y="2193926"/>
            <a:ext cx="10515600" cy="4351338"/>
          </a:xfrm>
        </p:spPr>
        <p:txBody>
          <a:bodyPr>
            <a:normAutofit/>
          </a:bodyPr>
          <a:lstStyle/>
          <a:p>
            <a:r>
              <a:rPr lang="en-US" altLang="zh-CN" dirty="0"/>
              <a:t>3</a:t>
            </a:r>
            <a:r>
              <a:rPr lang="zh-CN" altLang="en-US" dirty="0"/>
              <a:t>、将内积空间</a:t>
            </a:r>
            <a:r>
              <a:rPr lang="en-US" altLang="zh-CN" dirty="0"/>
              <a:t>S</a:t>
            </a:r>
            <a:r>
              <a:rPr lang="zh-CN" altLang="en-US" dirty="0"/>
              <a:t>完备化为希尔伯特空间</a:t>
            </a:r>
            <a:endParaRPr lang="en-US" altLang="zh-CN" dirty="0"/>
          </a:p>
          <a:p>
            <a:r>
              <a:rPr lang="en-US" altLang="zh-CN" dirty="0"/>
              <a:t> </a:t>
            </a:r>
            <a:r>
              <a:rPr lang="zh-CN" altLang="en-US" dirty="0"/>
              <a:t>由：</a:t>
            </a:r>
            <a:endParaRPr lang="en-US" altLang="zh-CN" dirty="0"/>
          </a:p>
          <a:p>
            <a:r>
              <a:rPr lang="zh-CN" altLang="en-US" dirty="0"/>
              <a:t>内积得到范数：</a:t>
            </a:r>
            <a:endParaRPr lang="en-US" altLang="zh-CN" dirty="0"/>
          </a:p>
          <a:p>
            <a:endParaRPr lang="en-US" altLang="zh-CN" dirty="0"/>
          </a:p>
          <a:p>
            <a:r>
              <a:rPr lang="zh-CN" altLang="en-US" dirty="0"/>
              <a:t>因此，</a:t>
            </a:r>
            <a:r>
              <a:rPr lang="en-US" altLang="zh-CN" dirty="0"/>
              <a:t>S</a:t>
            </a:r>
            <a:r>
              <a:rPr lang="zh-CN" altLang="en-US" dirty="0"/>
              <a:t>是一个赋范向量空间；根据泛函分析理论，对于不完备的赋范向量空间</a:t>
            </a:r>
            <a:r>
              <a:rPr lang="en-US" altLang="zh-CN" dirty="0"/>
              <a:t>S</a:t>
            </a:r>
            <a:r>
              <a:rPr lang="zh-CN" altLang="en-US" dirty="0"/>
              <a:t>，一定可以使之完备化，得到完备的赋范向量空间</a:t>
            </a:r>
            <a:r>
              <a:rPr lang="en-US" altLang="zh-CN" dirty="0"/>
              <a:t>H</a:t>
            </a:r>
            <a:r>
              <a:rPr lang="zh-CN" altLang="en-US" dirty="0"/>
              <a:t>；一个内积空间，当作为一个赋范向量空间是完备的时候，就是希尔伯特空间，这样，就得到了希尔伯特空间</a:t>
            </a:r>
            <a:r>
              <a:rPr lang="en-US" altLang="zh-CN" dirty="0"/>
              <a:t>H</a:t>
            </a:r>
            <a:r>
              <a:rPr lang="zh-CN" altLang="en-US" dirty="0"/>
              <a:t>。</a:t>
            </a:r>
            <a:endParaRPr lang="en-US" altLang="zh-CN" dirty="0"/>
          </a:p>
          <a:p>
            <a:r>
              <a:rPr lang="zh-CN" altLang="en-US" dirty="0"/>
              <a:t>再生性：</a:t>
            </a:r>
            <a:endParaRPr lang="en-US" altLang="zh-CN" dirty="0"/>
          </a:p>
          <a:p>
            <a:endParaRPr lang="zh-CN" altLang="en-US" dirty="0"/>
          </a:p>
        </p:txBody>
      </p:sp>
      <p:pic>
        <p:nvPicPr>
          <p:cNvPr id="2099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5676" y="2590799"/>
            <a:ext cx="2834779" cy="6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799" y="3157537"/>
            <a:ext cx="18859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011" y="5967559"/>
            <a:ext cx="242208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9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1230" y="6022950"/>
            <a:ext cx="2736304" cy="32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正定核</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18573" y="2188168"/>
            <a:ext cx="9441795" cy="5256584"/>
          </a:xfrm>
        </p:spPr>
        <p:txBody>
          <a:bodyPr>
            <a:normAutofit/>
          </a:bodyPr>
          <a:lstStyle/>
          <a:p>
            <a:r>
              <a:rPr lang="zh-CN" altLang="en-US" dirty="0"/>
              <a:t>正定核的充要条件</a:t>
            </a:r>
            <a:endParaRPr lang="en-US" altLang="zh-CN" dirty="0"/>
          </a:p>
          <a:p>
            <a:r>
              <a:rPr lang="zh-CN" altLang="en-US" dirty="0"/>
              <a:t>设</a:t>
            </a:r>
            <a:r>
              <a:rPr lang="en-US" altLang="zh-CN" dirty="0"/>
              <a:t>K</a:t>
            </a:r>
            <a:r>
              <a:rPr lang="zh-CN" altLang="en-US" dirty="0"/>
              <a:t>：                  ，是对称函数，则</a:t>
            </a:r>
            <a:r>
              <a:rPr lang="en-US" altLang="zh-CN" dirty="0"/>
              <a:t>K(</a:t>
            </a:r>
            <a:r>
              <a:rPr lang="en-US" altLang="zh-CN" dirty="0" err="1"/>
              <a:t>x,z</a:t>
            </a:r>
            <a:r>
              <a:rPr lang="en-US" altLang="zh-CN" dirty="0"/>
              <a:t>)</a:t>
            </a:r>
            <a:r>
              <a:rPr lang="zh-CN" altLang="en-US" dirty="0"/>
              <a:t>为正定核函数的充要条件是对任意                                </a:t>
            </a:r>
            <a:r>
              <a:rPr lang="en-US" altLang="zh-CN" dirty="0"/>
              <a:t>K(</a:t>
            </a:r>
            <a:r>
              <a:rPr lang="en-US" altLang="zh-CN" dirty="0" err="1"/>
              <a:t>x,z</a:t>
            </a:r>
            <a:r>
              <a:rPr lang="en-US" altLang="zh-CN" dirty="0"/>
              <a:t>)</a:t>
            </a:r>
            <a:r>
              <a:rPr lang="zh-CN" altLang="en-US" dirty="0"/>
              <a:t>对应的</a:t>
            </a:r>
            <a:r>
              <a:rPr lang="en-US" altLang="zh-CN" dirty="0"/>
              <a:t>Gram</a:t>
            </a:r>
            <a:r>
              <a:rPr lang="zh-CN" altLang="en-US" dirty="0"/>
              <a:t>矩阵</a:t>
            </a:r>
            <a:endParaRPr lang="en-US" altLang="zh-CN" dirty="0"/>
          </a:p>
          <a:p>
            <a:endParaRPr lang="en-US" altLang="zh-CN" dirty="0"/>
          </a:p>
          <a:p>
            <a:r>
              <a:rPr lang="zh-CN" altLang="en-US" dirty="0"/>
              <a:t>是半正定的。</a:t>
            </a:r>
            <a:endParaRPr lang="en-US" altLang="zh-CN" dirty="0"/>
          </a:p>
          <a:p>
            <a:r>
              <a:rPr lang="zh-CN" altLang="en-US" dirty="0"/>
              <a:t>给定一个实矩阵 </a:t>
            </a:r>
            <a:r>
              <a:rPr lang="en-US" altLang="zh-CN" i="1" dirty="0"/>
              <a:t>A</a:t>
            </a:r>
            <a:r>
              <a:rPr lang="zh-CN" altLang="en-US" dirty="0"/>
              <a:t>，矩阵 </a:t>
            </a:r>
            <a:r>
              <a:rPr lang="en-US" altLang="zh-CN" i="1" dirty="0"/>
              <a:t>A</a:t>
            </a:r>
            <a:r>
              <a:rPr lang="en-US" altLang="zh-CN" baseline="30000" dirty="0"/>
              <a:t>T</a:t>
            </a:r>
            <a:r>
              <a:rPr lang="en-US" altLang="zh-CN" i="1" dirty="0"/>
              <a:t>A</a:t>
            </a:r>
            <a:r>
              <a:rPr lang="zh-CN" altLang="en-US" dirty="0"/>
              <a:t> 是 </a:t>
            </a:r>
            <a:r>
              <a:rPr lang="en-US" altLang="zh-CN" i="1" dirty="0"/>
              <a:t>A</a:t>
            </a:r>
            <a:r>
              <a:rPr lang="zh-CN" altLang="en-US" dirty="0"/>
              <a:t> 的列向量的格拉姆矩阵，而矩阵 </a:t>
            </a:r>
            <a:r>
              <a:rPr lang="en-US" altLang="zh-CN" i="1" dirty="0"/>
              <a:t>AA</a:t>
            </a:r>
            <a:r>
              <a:rPr lang="en-US" altLang="zh-CN" baseline="30000" dirty="0"/>
              <a:t>T</a:t>
            </a:r>
            <a:r>
              <a:rPr lang="zh-CN" altLang="en-US" dirty="0"/>
              <a:t> 是 </a:t>
            </a:r>
            <a:r>
              <a:rPr lang="en-US" altLang="zh-CN" i="1" dirty="0"/>
              <a:t>A</a:t>
            </a:r>
            <a:r>
              <a:rPr lang="zh-CN" altLang="en-US" dirty="0"/>
              <a:t> 的行向量的格拉姆矩阵。</a:t>
            </a:r>
            <a:endParaRPr lang="zh-CN" altLang="en-US" dirty="0"/>
          </a:p>
          <a:p>
            <a:r>
              <a:rPr lang="zh-CN" altLang="en-US" dirty="0"/>
              <a:t>格拉姆矩阵是</a:t>
            </a:r>
            <a:r>
              <a:rPr lang="zh-CN" altLang="en-US" dirty="0">
                <a:hlinkClick r:id="rId1" tooltip="半正定矩阵"/>
              </a:rPr>
              <a:t>半正定</a:t>
            </a:r>
            <a:r>
              <a:rPr lang="zh-CN" altLang="en-US" dirty="0"/>
              <a:t>的，反之每个半正定矩阵是某些向量的格拉姆矩阵。这组向量一般不是惟一的：任何</a:t>
            </a:r>
            <a:r>
              <a:rPr lang="zh-CN" altLang="en-US" dirty="0">
                <a:hlinkClick r:id="rId2" tooltip="正交基"/>
              </a:rPr>
              <a:t>正交基</a:t>
            </a:r>
            <a:r>
              <a:rPr lang="zh-CN" altLang="en-US" dirty="0"/>
              <a:t>的格拉姆矩阵是恒同矩阵。</a:t>
            </a:r>
            <a:endParaRPr lang="zh-CN" altLang="en-US" dirty="0"/>
          </a:p>
          <a:p>
            <a:endParaRPr lang="zh-CN" altLang="en-US" dirty="0"/>
          </a:p>
        </p:txBody>
      </p:sp>
      <p:pic>
        <p:nvPicPr>
          <p:cNvPr id="2109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702" y="2692224"/>
            <a:ext cx="149159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135" y="3166086"/>
            <a:ext cx="2376264" cy="2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400" y="3534507"/>
            <a:ext cx="2335510" cy="54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正定核</a:t>
            </a:r>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13092</Words>
  <Application>WPS 演示</Application>
  <PresentationFormat>Widescreen</PresentationFormat>
  <Paragraphs>1296</Paragraphs>
  <Slides>159</Slides>
  <Notes>159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159</vt:i4>
      </vt:variant>
    </vt:vector>
  </HeadingPairs>
  <TitlesOfParts>
    <vt:vector size="174" baseType="lpstr">
      <vt:lpstr>Arial</vt:lpstr>
      <vt:lpstr>宋体</vt:lpstr>
      <vt:lpstr>Wingdings</vt:lpstr>
      <vt:lpstr>DengXian</vt:lpstr>
      <vt:lpstr>Times New Roman</vt:lpstr>
      <vt:lpstr>Calibri</vt:lpstr>
      <vt:lpstr>等线</vt:lpstr>
      <vt:lpstr>微软雅黑</vt:lpstr>
      <vt:lpstr>Arial Unicode MS</vt:lpstr>
      <vt:lpstr>Calibri Light</vt:lpstr>
      <vt:lpstr>等线 Light</vt:lpstr>
      <vt:lpstr>Office Theme</vt:lpstr>
      <vt:lpstr>Equation.KSEE3</vt:lpstr>
      <vt:lpstr>Equation.KSEE3</vt:lpstr>
      <vt:lpstr>Equation.KSEE3</vt:lpstr>
      <vt:lpstr>PowerPoint 演示文稿</vt:lpstr>
      <vt:lpstr>SVM and Vapnik</vt:lpstr>
      <vt:lpstr>SVM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王倩</cp:lastModifiedBy>
  <cp:revision>15</cp:revision>
  <dcterms:created xsi:type="dcterms:W3CDTF">2019-08-29T23:30:00Z</dcterms:created>
  <dcterms:modified xsi:type="dcterms:W3CDTF">2019-09-12T06:34:41Z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