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7" r:id="rId3"/>
    <p:sldId id="657" r:id="rId5"/>
    <p:sldId id="576" r:id="rId6"/>
    <p:sldId id="472" r:id="rId7"/>
    <p:sldId id="480" r:id="rId8"/>
    <p:sldId id="481" r:id="rId9"/>
    <p:sldId id="617" r:id="rId10"/>
    <p:sldId id="482" r:id="rId11"/>
    <p:sldId id="478" r:id="rId12"/>
    <p:sldId id="577" r:id="rId13"/>
    <p:sldId id="483" r:id="rId14"/>
    <p:sldId id="578" r:id="rId15"/>
    <p:sldId id="579" r:id="rId16"/>
    <p:sldId id="582" r:id="rId17"/>
    <p:sldId id="580" r:id="rId18"/>
    <p:sldId id="583" r:id="rId19"/>
    <p:sldId id="581" r:id="rId20"/>
    <p:sldId id="584" r:id="rId21"/>
    <p:sldId id="585" r:id="rId22"/>
    <p:sldId id="586" r:id="rId23"/>
    <p:sldId id="588" r:id="rId24"/>
    <p:sldId id="605" r:id="rId25"/>
    <p:sldId id="606" r:id="rId26"/>
    <p:sldId id="607" r:id="rId27"/>
    <p:sldId id="608" r:id="rId28"/>
    <p:sldId id="609" r:id="rId29"/>
    <p:sldId id="610" r:id="rId30"/>
    <p:sldId id="587" r:id="rId31"/>
    <p:sldId id="589" r:id="rId32"/>
    <p:sldId id="590" r:id="rId33"/>
    <p:sldId id="591" r:id="rId34"/>
    <p:sldId id="592" r:id="rId35"/>
    <p:sldId id="595" r:id="rId36"/>
    <p:sldId id="593" r:id="rId37"/>
    <p:sldId id="596" r:id="rId38"/>
    <p:sldId id="597" r:id="rId39"/>
    <p:sldId id="598" r:id="rId40"/>
    <p:sldId id="599" r:id="rId41"/>
    <p:sldId id="600" r:id="rId42"/>
    <p:sldId id="602" r:id="rId43"/>
    <p:sldId id="601" r:id="rId44"/>
    <p:sldId id="668" r:id="rId45"/>
    <p:sldId id="667" r:id="rId46"/>
    <p:sldId id="669" r:id="rId47"/>
    <p:sldId id="666" r:id="rId48"/>
    <p:sldId id="670" r:id="rId49"/>
    <p:sldId id="665" r:id="rId50"/>
    <p:sldId id="664" r:id="rId51"/>
    <p:sldId id="671" r:id="rId52"/>
    <p:sldId id="672" r:id="rId53"/>
    <p:sldId id="673" r:id="rId54"/>
    <p:sldId id="663" r:id="rId55"/>
    <p:sldId id="662" r:id="rId56"/>
    <p:sldId id="594" r:id="rId57"/>
    <p:sldId id="603" r:id="rId58"/>
    <p:sldId id="611" r:id="rId59"/>
    <p:sldId id="612" r:id="rId60"/>
    <p:sldId id="613" r:id="rId61"/>
    <p:sldId id="604" r:id="rId62"/>
    <p:sldId id="614" r:id="rId63"/>
    <p:sldId id="615" r:id="rId64"/>
    <p:sldId id="616" r:id="rId65"/>
    <p:sldId id="618" r:id="rId66"/>
    <p:sldId id="619" r:id="rId67"/>
    <p:sldId id="620" r:id="rId68"/>
    <p:sldId id="621" r:id="rId69"/>
    <p:sldId id="622" r:id="rId70"/>
    <p:sldId id="623" r:id="rId71"/>
    <p:sldId id="624" r:id="rId72"/>
    <p:sldId id="625" r:id="rId73"/>
    <p:sldId id="626" r:id="rId74"/>
    <p:sldId id="627" r:id="rId75"/>
    <p:sldId id="628" r:id="rId76"/>
    <p:sldId id="629" r:id="rId77"/>
    <p:sldId id="656"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99"/>
  </p:normalViewPr>
  <p:slideViewPr>
    <p:cSldViewPr snapToGrid="0" snapToObjects="1">
      <p:cViewPr>
        <p:scale>
          <a:sx n="87" d="100"/>
          <a:sy n="87" d="100"/>
        </p:scale>
        <p:origin x="1536" y="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1" Type="http://schemas.openxmlformats.org/officeDocument/2006/relationships/tableStyles" Target="tableStyles.xml"/><Relationship Id="rId80" Type="http://schemas.openxmlformats.org/officeDocument/2006/relationships/viewProps" Target="viewProps.xml"/><Relationship Id="rId8" Type="http://schemas.openxmlformats.org/officeDocument/2006/relationships/slide" Target="slides/slide5.xml"/><Relationship Id="rId79" Type="http://schemas.openxmlformats.org/officeDocument/2006/relationships/presProps" Target="presProps.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6.wmf"/><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7A90B4-C8BD-E64C-ABF3-98E051909482}"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8BF313-F4B4-B748-8557-B1FFC60A9C60}"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sym typeface="+mn-ea"/>
              </a:rPr>
              <a:t>同学们好！我叫袁春，来自清华大学深圳研究生院，欢迎来到统计学习方法的课堂。</a:t>
            </a:r>
            <a:endParaRPr lang="en-US" altLang="zh-CN" baseline="0" dirty="0"/>
          </a:p>
        </p:txBody>
      </p:sp>
      <p:sp>
        <p:nvSpPr>
          <p:cNvPr id="4" name="Slide Number Placeholder 3"/>
          <p:cNvSpPr>
            <a:spLocks noGrp="1"/>
          </p:cNvSpPr>
          <p:nvPr>
            <p:ph type="sldNum" sz="quarter" idx="10"/>
          </p:nvPr>
        </p:nvSpPr>
        <p:spPr/>
        <p:txBody>
          <a:bodyPr/>
          <a:lstStyle/>
          <a:p>
            <a:fld id="{B66F6292-CFE9-1B49-A9F3-08B94B8117AB}"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72EE0B78-CDE1-F84E-94F3-ECEA9486AD6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AB5BC-4567-8249-BFCF-884D0EC7188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2EE0B78-CDE1-F84E-94F3-ECEA9486AD6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AB5BC-4567-8249-BFCF-884D0EC7188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2EE0B78-CDE1-F84E-94F3-ECEA9486AD6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AB5BC-4567-8249-BFCF-884D0EC7188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2EE0B78-CDE1-F84E-94F3-ECEA9486AD6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AB5BC-4567-8249-BFCF-884D0EC7188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2EE0B78-CDE1-F84E-94F3-ECEA9486AD6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AB5BC-4567-8249-BFCF-884D0EC7188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2EE0B78-CDE1-F84E-94F3-ECEA9486AD6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AB5BC-4567-8249-BFCF-884D0EC7188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72EE0B78-CDE1-F84E-94F3-ECEA9486AD6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AAB5BC-4567-8249-BFCF-884D0EC7188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72EE0B78-CDE1-F84E-94F3-ECEA9486AD6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AAB5BC-4567-8249-BFCF-884D0EC7188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EE0B78-CDE1-F84E-94F3-ECEA9486AD6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AAB5BC-4567-8249-BFCF-884D0EC7188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2EE0B78-CDE1-F84E-94F3-ECEA9486AD6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AB5BC-4567-8249-BFCF-884D0EC7188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2EE0B78-CDE1-F84E-94F3-ECEA9486AD6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AB5BC-4567-8249-BFCF-884D0EC7188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EE0B78-CDE1-F84E-94F3-ECEA9486AD6E}"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AB5BC-4567-8249-BFCF-884D0EC7188A}" type="slidenum">
              <a:rPr lang="en-US" smtClean="0"/>
            </a:fld>
            <a:endParaRPr lang="en-US"/>
          </a:p>
        </p:txBody>
      </p:sp>
      <p:pic>
        <p:nvPicPr>
          <p:cNvPr id="8" name="Picture 7"/>
          <p:cNvPicPr>
            <a:picLocks noChangeAspect="1"/>
          </p:cNvPicPr>
          <p:nvPr userDrawn="1"/>
        </p:nvPicPr>
        <p:blipFill>
          <a:blip r:embed="rId12"/>
          <a:stretch>
            <a:fillRect/>
          </a:stretch>
        </p:blipFill>
        <p:spPr>
          <a:xfrm>
            <a:off x="15015" y="0"/>
            <a:ext cx="1216197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6.wmf"/><Relationship Id="rId7" Type="http://schemas.openxmlformats.org/officeDocument/2006/relationships/oleObject" Target="../embeddings/oleObject4.bin"/><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 Id="rId3" Type="http://schemas.openxmlformats.org/officeDocument/2006/relationships/oleObject" Target="../embeddings/oleObject2.bin"/><Relationship Id="rId2" Type="http://schemas.openxmlformats.org/officeDocument/2006/relationships/image" Target="../media/image3.wmf"/><Relationship Id="rId11" Type="http://schemas.openxmlformats.org/officeDocument/2006/relationships/notesSlide" Target="../notesSlides/notesSlide11.xml"/><Relationship Id="rId10" Type="http://schemas.openxmlformats.org/officeDocument/2006/relationships/vmlDrawing" Target="../drawings/vmlDrawing1.vml"/><Relationship Id="rId1"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7.xml"/><Relationship Id="rId7"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2.xml"/><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21.xml.rels><?xml version="1.0" encoding="UTF-8" standalone="yes"?>
<Relationships xmlns="http://schemas.openxmlformats.org/package/2006/relationships"><Relationship Id="rId8" Type="http://schemas.openxmlformats.org/officeDocument/2006/relationships/notesSlide" Target="../notesSlides/notesSlide21.xml"/><Relationship Id="rId7"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44.e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45.e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46.e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47.e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47.em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48.emf"/></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28.xml"/><Relationship Id="rId5" Type="http://schemas.openxmlformats.org/officeDocument/2006/relationships/slideLayout" Target="../slideLayouts/slideLayout2.xml"/><Relationship Id="rId4" Type="http://schemas.openxmlformats.org/officeDocument/2006/relationships/image" Target="../media/image52.png"/><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image" Target="../media/image49.png"/></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29.xml"/><Relationship Id="rId5" Type="http://schemas.openxmlformats.org/officeDocument/2006/relationships/slideLayout" Target="../slideLayouts/slideLayout2.xml"/><Relationship Id="rId4" Type="http://schemas.openxmlformats.org/officeDocument/2006/relationships/image" Target="../media/image55.png"/><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image" Target="../media/image5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2.xml"/><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image" Target="../media/image56.png"/></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31.xml"/><Relationship Id="rId5" Type="http://schemas.openxmlformats.org/officeDocument/2006/relationships/slideLayout" Target="../slideLayouts/slideLayout2.xml"/><Relationship Id="rId4" Type="http://schemas.openxmlformats.org/officeDocument/2006/relationships/image" Target="../media/image60.png"/><Relationship Id="rId3" Type="http://schemas.openxmlformats.org/officeDocument/2006/relationships/image" Target="../media/image59.png"/><Relationship Id="rId2" Type="http://schemas.openxmlformats.org/officeDocument/2006/relationships/image" Target="../media/image57.png"/><Relationship Id="rId1" Type="http://schemas.openxmlformats.org/officeDocument/2006/relationships/image" Target="../media/image56.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6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2.xml"/><Relationship Id="rId3" Type="http://schemas.openxmlformats.org/officeDocument/2006/relationships/image" Target="../media/image63.png"/><Relationship Id="rId2" Type="http://schemas.openxmlformats.org/officeDocument/2006/relationships/image" Target="../media/image50.png"/><Relationship Id="rId1" Type="http://schemas.openxmlformats.org/officeDocument/2006/relationships/image" Target="../media/image62.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2.xml"/><Relationship Id="rId2" Type="http://schemas.openxmlformats.org/officeDocument/2006/relationships/image" Target="../media/image64.png"/><Relationship Id="rId1" Type="http://schemas.openxmlformats.org/officeDocument/2006/relationships/image" Target="../media/image63.png"/></Relationships>
</file>

<file path=ppt/slides/_rels/slide36.xml.rels><?xml version="1.0" encoding="UTF-8" standalone="yes"?>
<Relationships xmlns="http://schemas.openxmlformats.org/package/2006/relationships"><Relationship Id="rId8" Type="http://schemas.openxmlformats.org/officeDocument/2006/relationships/notesSlide" Target="../notesSlides/notesSlide36.xml"/><Relationship Id="rId7"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image" Target="../media/image8.png"/></Relationships>
</file>

<file path=ppt/slides/_rels/slide37.xml.rels><?xml version="1.0" encoding="UTF-8" standalone="yes"?>
<Relationships xmlns="http://schemas.openxmlformats.org/package/2006/relationships"><Relationship Id="rId7" Type="http://schemas.openxmlformats.org/officeDocument/2006/relationships/notesSlide" Target="../notesSlides/notesSlide37.xml"/><Relationship Id="rId6" Type="http://schemas.openxmlformats.org/officeDocument/2006/relationships/slideLayout" Target="../slideLayouts/slideLayout2.xml"/><Relationship Id="rId5" Type="http://schemas.openxmlformats.org/officeDocument/2006/relationships/image" Target="../media/image74.png"/><Relationship Id="rId4" Type="http://schemas.openxmlformats.org/officeDocument/2006/relationships/image" Target="../media/image73.png"/><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image" Target="../media/image70.png"/></Relationships>
</file>

<file path=ppt/slides/_rels/slide38.xml.rels><?xml version="1.0" encoding="UTF-8" standalone="yes"?>
<Relationships xmlns="http://schemas.openxmlformats.org/package/2006/relationships"><Relationship Id="rId8" Type="http://schemas.openxmlformats.org/officeDocument/2006/relationships/notesSlide" Target="../notesSlides/notesSlide38.xml"/><Relationship Id="rId7"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image" Target="../media/image74.png"/></Relationships>
</file>

<file path=ppt/slides/_rels/slide39.xml.rels><?xml version="1.0" encoding="UTF-8" standalone="yes"?>
<Relationships xmlns="http://schemas.openxmlformats.org/package/2006/relationships"><Relationship Id="rId8" Type="http://schemas.openxmlformats.org/officeDocument/2006/relationships/notesSlide" Target="../notesSlides/notesSlide39.xml"/><Relationship Id="rId7"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 Id="rId3" Type="http://schemas.openxmlformats.org/officeDocument/2006/relationships/image" Target="../media/image81.png"/><Relationship Id="rId2" Type="http://schemas.openxmlformats.org/officeDocument/2006/relationships/image" Target="../media/image76.png"/><Relationship Id="rId1" Type="http://schemas.openxmlformats.org/officeDocument/2006/relationships/image" Target="../media/image8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7" Type="http://schemas.openxmlformats.org/officeDocument/2006/relationships/notesSlide" Target="../notesSlides/notesSlide40.xml"/><Relationship Id="rId6" Type="http://schemas.openxmlformats.org/officeDocument/2006/relationships/slideLayout" Target="../slideLayouts/slideLayout2.xml"/><Relationship Id="rId5" Type="http://schemas.openxmlformats.org/officeDocument/2006/relationships/image" Target="../media/image88.png"/><Relationship Id="rId4" Type="http://schemas.openxmlformats.org/officeDocument/2006/relationships/image" Target="../media/image87.png"/><Relationship Id="rId3" Type="http://schemas.openxmlformats.org/officeDocument/2006/relationships/image" Target="../media/image84.png"/><Relationship Id="rId2" Type="http://schemas.openxmlformats.org/officeDocument/2006/relationships/image" Target="../media/image86.png"/><Relationship Id="rId1" Type="http://schemas.openxmlformats.org/officeDocument/2006/relationships/image" Target="../media/image85.png"/></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2.xml"/><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image" Target="../media/image89.png"/></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2.xml"/><Relationship Id="rId2" Type="http://schemas.openxmlformats.org/officeDocument/2006/relationships/image" Target="../media/image93.png"/><Relationship Id="rId1" Type="http://schemas.openxmlformats.org/officeDocument/2006/relationships/image" Target="../media/image92.png"/></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43.xml"/><Relationship Id="rId4" Type="http://schemas.openxmlformats.org/officeDocument/2006/relationships/slideLayout" Target="../slideLayouts/slideLayout2.xml"/><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image" Target="../media/image94.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6" Type="http://schemas.openxmlformats.org/officeDocument/2006/relationships/notesSlide" Target="../notesSlides/notesSlide45.xml"/><Relationship Id="rId5" Type="http://schemas.openxmlformats.org/officeDocument/2006/relationships/slideLayout" Target="../slideLayouts/slideLayout2.xml"/><Relationship Id="rId4" Type="http://schemas.openxmlformats.org/officeDocument/2006/relationships/image" Target="../media/image100.png"/><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image" Target="../media/image97.png"/></Relationships>
</file>

<file path=ppt/slides/_rels/slide46.xml.rels><?xml version="1.0" encoding="UTF-8" standalone="yes"?>
<Relationships xmlns="http://schemas.openxmlformats.org/package/2006/relationships"><Relationship Id="rId7" Type="http://schemas.openxmlformats.org/officeDocument/2006/relationships/notesSlide" Target="../notesSlides/notesSlide46.xml"/><Relationship Id="rId6" Type="http://schemas.openxmlformats.org/officeDocument/2006/relationships/slideLayout" Target="../slideLayouts/slideLayout2.xml"/><Relationship Id="rId5" Type="http://schemas.openxmlformats.org/officeDocument/2006/relationships/image" Target="../media/image105.png"/><Relationship Id="rId4" Type="http://schemas.openxmlformats.org/officeDocument/2006/relationships/image" Target="../media/image104.png"/><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image" Target="../media/image101.png"/></Relationships>
</file>

<file path=ppt/slides/_rels/slide47.xml.rels><?xml version="1.0" encoding="UTF-8" standalone="yes"?>
<Relationships xmlns="http://schemas.openxmlformats.org/package/2006/relationships"><Relationship Id="rId9" Type="http://schemas.openxmlformats.org/officeDocument/2006/relationships/notesSlide" Target="../notesSlides/notesSlide47.xml"/><Relationship Id="rId8" Type="http://schemas.openxmlformats.org/officeDocument/2006/relationships/slideLayout" Target="../slideLayouts/slideLayout2.xml"/><Relationship Id="rId7" Type="http://schemas.openxmlformats.org/officeDocument/2006/relationships/image" Target="../media/image112.png"/><Relationship Id="rId6" Type="http://schemas.openxmlformats.org/officeDocument/2006/relationships/image" Target="../media/image111.png"/><Relationship Id="rId5" Type="http://schemas.openxmlformats.org/officeDocument/2006/relationships/image" Target="../media/image110.png"/><Relationship Id="rId4" Type="http://schemas.openxmlformats.org/officeDocument/2006/relationships/image" Target="../media/image109.png"/><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image" Target="../media/image106.png"/></Relationships>
</file>

<file path=ppt/slides/_rels/slide48.xml.rels><?xml version="1.0" encoding="UTF-8" standalone="yes"?>
<Relationships xmlns="http://schemas.openxmlformats.org/package/2006/relationships"><Relationship Id="rId6" Type="http://schemas.openxmlformats.org/officeDocument/2006/relationships/notesSlide" Target="../notesSlides/notesSlide48.xml"/><Relationship Id="rId5" Type="http://schemas.openxmlformats.org/officeDocument/2006/relationships/slideLayout" Target="../slideLayouts/slideLayout2.xml"/><Relationship Id="rId4" Type="http://schemas.openxmlformats.org/officeDocument/2006/relationships/image" Target="../media/image116.png"/><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image" Target="../media/image113.png"/></Relationships>
</file>

<file path=ppt/slides/_rels/slide49.xml.rels><?xml version="1.0" encoding="UTF-8" standalone="yes"?>
<Relationships xmlns="http://schemas.openxmlformats.org/package/2006/relationships"><Relationship Id="rId7" Type="http://schemas.openxmlformats.org/officeDocument/2006/relationships/notesSlide" Target="../notesSlides/notesSlide49.xml"/><Relationship Id="rId6" Type="http://schemas.openxmlformats.org/officeDocument/2006/relationships/slideLayout" Target="../slideLayouts/slideLayout2.xml"/><Relationship Id="rId5" Type="http://schemas.openxmlformats.org/officeDocument/2006/relationships/image" Target="../media/image121.png"/><Relationship Id="rId4" Type="http://schemas.openxmlformats.org/officeDocument/2006/relationships/image" Target="../media/image120.png"/><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image" Target="../media/image11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notesSlide" Target="../notesSlides/notesSlide50.xml"/><Relationship Id="rId7" Type="http://schemas.openxmlformats.org/officeDocument/2006/relationships/slideLayout" Target="../slideLayouts/slideLayout2.xml"/><Relationship Id="rId6" Type="http://schemas.openxmlformats.org/officeDocument/2006/relationships/image" Target="../media/image127.png"/><Relationship Id="rId5" Type="http://schemas.openxmlformats.org/officeDocument/2006/relationships/image" Target="../media/image126.png"/><Relationship Id="rId4" Type="http://schemas.openxmlformats.org/officeDocument/2006/relationships/image" Target="../media/image125.png"/><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image" Target="../media/image122.png"/></Relationships>
</file>

<file path=ppt/slides/_rels/slide51.xml.rels><?xml version="1.0" encoding="UTF-8" standalone="yes"?>
<Relationships xmlns="http://schemas.openxmlformats.org/package/2006/relationships"><Relationship Id="rId5" Type="http://schemas.openxmlformats.org/officeDocument/2006/relationships/notesSlide" Target="../notesSlides/notesSlide51.xml"/><Relationship Id="rId4" Type="http://schemas.openxmlformats.org/officeDocument/2006/relationships/slideLayout" Target="../slideLayouts/slideLayout2.xml"/><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image" Target="../media/image128.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image" Target="../media/image131.png"/></Relationships>
</file>

<file path=ppt/slides/_rels/slide5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39.png"/><Relationship Id="rId7" Type="http://schemas.openxmlformats.org/officeDocument/2006/relationships/image" Target="../media/image138.png"/><Relationship Id="rId6" Type="http://schemas.openxmlformats.org/officeDocument/2006/relationships/image" Target="../media/image137.png"/><Relationship Id="rId5" Type="http://schemas.openxmlformats.org/officeDocument/2006/relationships/image" Target="../media/image136.png"/><Relationship Id="rId4" Type="http://schemas.openxmlformats.org/officeDocument/2006/relationships/image" Target="../media/image135.png"/><Relationship Id="rId3" Type="http://schemas.openxmlformats.org/officeDocument/2006/relationships/image" Target="../media/image134.png"/><Relationship Id="rId2" Type="http://schemas.openxmlformats.org/officeDocument/2006/relationships/image" Target="../media/image133.png"/><Relationship Id="rId10" Type="http://schemas.openxmlformats.org/officeDocument/2006/relationships/notesSlide" Target="../notesSlides/notesSlide53.xml"/><Relationship Id="rId1" Type="http://schemas.openxmlformats.org/officeDocument/2006/relationships/image" Target="../media/image132.png"/></Relationships>
</file>

<file path=ppt/slides/_rels/slide54.xml.rels><?xml version="1.0" encoding="UTF-8" standalone="yes"?>
<Relationships xmlns="http://schemas.openxmlformats.org/package/2006/relationships"><Relationship Id="rId4" Type="http://schemas.openxmlformats.org/officeDocument/2006/relationships/notesSlide" Target="../notesSlides/notesSlide54.xml"/><Relationship Id="rId3" Type="http://schemas.openxmlformats.org/officeDocument/2006/relationships/slideLayout" Target="../slideLayouts/slideLayout2.xml"/><Relationship Id="rId2" Type="http://schemas.openxmlformats.org/officeDocument/2006/relationships/image" Target="../media/image141.png"/><Relationship Id="rId1" Type="http://schemas.openxmlformats.org/officeDocument/2006/relationships/image" Target="../media/image140.png"/></Relationships>
</file>

<file path=ppt/slides/_rels/slide55.xml.rels><?xml version="1.0" encoding="UTF-8" standalone="yes"?>
<Relationships xmlns="http://schemas.openxmlformats.org/package/2006/relationships"><Relationship Id="rId4" Type="http://schemas.openxmlformats.org/officeDocument/2006/relationships/notesSlide" Target="../notesSlides/notesSlide55.xml"/><Relationship Id="rId3" Type="http://schemas.openxmlformats.org/officeDocument/2006/relationships/slideLayout" Target="../slideLayouts/slideLayout2.xml"/><Relationship Id="rId2" Type="http://schemas.openxmlformats.org/officeDocument/2006/relationships/image" Target="../media/image143.png"/><Relationship Id="rId1" Type="http://schemas.openxmlformats.org/officeDocument/2006/relationships/image" Target="../media/image142.png"/></Relationships>
</file>

<file path=ppt/slides/_rels/slide56.xml.rels><?xml version="1.0" encoding="UTF-8" standalone="yes"?>
<Relationships xmlns="http://schemas.openxmlformats.org/package/2006/relationships"><Relationship Id="rId4" Type="http://schemas.openxmlformats.org/officeDocument/2006/relationships/notesSlide" Target="../notesSlides/notesSlide56.xml"/><Relationship Id="rId3" Type="http://schemas.openxmlformats.org/officeDocument/2006/relationships/slideLayout" Target="../slideLayouts/slideLayout2.xml"/><Relationship Id="rId2" Type="http://schemas.openxmlformats.org/officeDocument/2006/relationships/image" Target="../media/image145.png"/><Relationship Id="rId1" Type="http://schemas.openxmlformats.org/officeDocument/2006/relationships/image" Target="../media/image144.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image" Target="../media/image146.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image" Target="../media/image147.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image" Target="../media/image14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5" Type="http://schemas.openxmlformats.org/officeDocument/2006/relationships/notesSlide" Target="../notesSlides/notesSlide60.xml"/><Relationship Id="rId4" Type="http://schemas.openxmlformats.org/officeDocument/2006/relationships/slideLayout" Target="../slideLayouts/slideLayout2.xml"/><Relationship Id="rId3" Type="http://schemas.openxmlformats.org/officeDocument/2006/relationships/image" Target="../media/image151.png"/><Relationship Id="rId2" Type="http://schemas.openxmlformats.org/officeDocument/2006/relationships/image" Target="../media/image150.png"/><Relationship Id="rId1" Type="http://schemas.openxmlformats.org/officeDocument/2006/relationships/image" Target="../media/image149.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image" Target="../media/image152.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image" Target="../media/image153.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image" Target="../media/image154.png"/></Relationships>
</file>

<file path=ppt/slides/_rels/slide64.xml.rels><?xml version="1.0" encoding="UTF-8" standalone="yes"?>
<Relationships xmlns="http://schemas.openxmlformats.org/package/2006/relationships"><Relationship Id="rId6" Type="http://schemas.openxmlformats.org/officeDocument/2006/relationships/notesSlide" Target="../notesSlides/notesSlide64.xml"/><Relationship Id="rId5" Type="http://schemas.openxmlformats.org/officeDocument/2006/relationships/slideLayout" Target="../slideLayouts/slideLayout2.xml"/><Relationship Id="rId4" Type="http://schemas.openxmlformats.org/officeDocument/2006/relationships/image" Target="../media/image158.png"/><Relationship Id="rId3" Type="http://schemas.openxmlformats.org/officeDocument/2006/relationships/image" Target="../media/image157.png"/><Relationship Id="rId2" Type="http://schemas.openxmlformats.org/officeDocument/2006/relationships/image" Target="../media/image156.png"/><Relationship Id="rId1" Type="http://schemas.openxmlformats.org/officeDocument/2006/relationships/image" Target="../media/image155.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image" Target="../media/image159.png"/></Relationships>
</file>

<file path=ppt/slides/_rels/slide66.xml.rels><?xml version="1.0" encoding="UTF-8" standalone="yes"?>
<Relationships xmlns="http://schemas.openxmlformats.org/package/2006/relationships"><Relationship Id="rId5" Type="http://schemas.openxmlformats.org/officeDocument/2006/relationships/notesSlide" Target="../notesSlides/notesSlide66.xml"/><Relationship Id="rId4" Type="http://schemas.openxmlformats.org/officeDocument/2006/relationships/slideLayout" Target="../slideLayouts/slideLayout2.xml"/><Relationship Id="rId3" Type="http://schemas.openxmlformats.org/officeDocument/2006/relationships/image" Target="../media/image162.png"/><Relationship Id="rId2" Type="http://schemas.openxmlformats.org/officeDocument/2006/relationships/image" Target="../media/image161.png"/><Relationship Id="rId1" Type="http://schemas.openxmlformats.org/officeDocument/2006/relationships/image" Target="../media/image160.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image" Target="../media/image163.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image" Target="../media/image16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image" Target="../media/image165.pn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image" Target="../media/image166.pn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image" Target="../media/image166.png"/></Relationships>
</file>

<file path=ppt/slides/_rels/slide73.xml.rels><?xml version="1.0" encoding="UTF-8" standalone="yes"?>
<Relationships xmlns="http://schemas.openxmlformats.org/package/2006/relationships"><Relationship Id="rId4" Type="http://schemas.openxmlformats.org/officeDocument/2006/relationships/notesSlide" Target="../notesSlides/notesSlide73.xml"/><Relationship Id="rId3" Type="http://schemas.openxmlformats.org/officeDocument/2006/relationships/slideLayout" Target="../slideLayouts/slideLayout2.xml"/><Relationship Id="rId2" Type="http://schemas.openxmlformats.org/officeDocument/2006/relationships/image" Target="../media/image168.png"/><Relationship Id="rId1" Type="http://schemas.openxmlformats.org/officeDocument/2006/relationships/image" Target="../media/image167.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矩形 10"/>
          <p:cNvSpPr/>
          <p:nvPr/>
        </p:nvSpPr>
        <p:spPr>
          <a:xfrm>
            <a:off x="1528205" y="0"/>
            <a:ext cx="9144000" cy="2223458"/>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TextBox 5"/>
          <p:cNvSpPr txBox="1"/>
          <p:nvPr/>
        </p:nvSpPr>
        <p:spPr>
          <a:xfrm>
            <a:off x="2755270" y="3600190"/>
            <a:ext cx="1974836" cy="1200329"/>
          </a:xfrm>
          <a:prstGeom prst="rect">
            <a:avLst/>
          </a:prstGeom>
          <a:noFill/>
        </p:spPr>
        <p:txBody>
          <a:bodyPr wrap="none" rtlCol="0">
            <a:spAutoFit/>
          </a:bodyPr>
          <a:lstStyle/>
          <a:p>
            <a:r>
              <a:rPr lang="zh-CN" altLang="en-US" sz="3600" dirty="0"/>
              <a:t>第</a:t>
            </a:r>
            <a:r>
              <a:rPr lang="ja-JP" altLang="en-US" sz="3600">
                <a:latin typeface="DengXian" panose="02010600030101010101" pitchFamily="2" charset="-122"/>
                <a:ea typeface="DengXian" panose="02010600030101010101" pitchFamily="2" charset="-122"/>
              </a:rPr>
              <a:t>八</a:t>
            </a:r>
            <a:r>
              <a:rPr lang="zh-CN" altLang="en-US" sz="3600" dirty="0"/>
              <a:t>章</a:t>
            </a:r>
            <a:br>
              <a:rPr lang="en-US" altLang="zh-CN" sz="3600" dirty="0"/>
            </a:br>
            <a:r>
              <a:rPr lang="en-US" altLang="zh-CN" sz="3600" dirty="0" err="1"/>
              <a:t>Adaboost</a:t>
            </a:r>
            <a:endParaRPr lang="en-US" altLang="zh-CN" sz="3600" dirty="0"/>
          </a:p>
        </p:txBody>
      </p:sp>
      <p:sp>
        <p:nvSpPr>
          <p:cNvPr id="10" name="矩形 9"/>
          <p:cNvSpPr/>
          <p:nvPr/>
        </p:nvSpPr>
        <p:spPr>
          <a:xfrm>
            <a:off x="10181131" y="5523423"/>
            <a:ext cx="318257" cy="318257"/>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7" name="直接连接符 6"/>
          <p:cNvCxnSpPr/>
          <p:nvPr/>
        </p:nvCxnSpPr>
        <p:spPr>
          <a:xfrm>
            <a:off x="6874960" y="5834491"/>
            <a:ext cx="3306170" cy="0"/>
          </a:xfrm>
          <a:prstGeom prst="line">
            <a:avLst/>
          </a:prstGeom>
          <a:ln w="19050">
            <a:solidFill>
              <a:srgbClr val="782C73"/>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1277248" y="2255492"/>
            <a:ext cx="7050146" cy="3851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 name="矩形 29"/>
          <p:cNvSpPr/>
          <p:nvPr/>
        </p:nvSpPr>
        <p:spPr>
          <a:xfrm>
            <a:off x="8328711" y="2255408"/>
            <a:ext cx="2302809" cy="38599"/>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512727" y="1171646"/>
            <a:ext cx="2777692" cy="9338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5"/>
          <p:cNvSpPr>
            <a:spLocks noChangeArrowheads="1"/>
          </p:cNvSpPr>
          <p:nvPr/>
        </p:nvSpPr>
        <p:spPr bwMode="auto">
          <a:xfrm>
            <a:off x="3719514" y="1988841"/>
            <a:ext cx="498157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zh-TW" sz="8000" b="1">
                <a:latin typeface="Arial" panose="020B0604020202020204" pitchFamily="34" charset="0"/>
              </a:rPr>
              <a:t>AdaBoost</a:t>
            </a:r>
            <a:endParaRPr lang="en-US" altLang="zh-TW" sz="8000" b="1">
              <a:latin typeface="Arial" panose="020B0604020202020204" pitchFamily="34" charset="0"/>
            </a:endParaRPr>
          </a:p>
        </p:txBody>
      </p:sp>
      <p:sp>
        <p:nvSpPr>
          <p:cNvPr id="15" name="AutoShape 6"/>
          <p:cNvSpPr/>
          <p:nvPr/>
        </p:nvSpPr>
        <p:spPr bwMode="auto">
          <a:xfrm rot="5400000" flipV="1">
            <a:off x="4620419" y="2313484"/>
            <a:ext cx="215900" cy="1871662"/>
          </a:xfrm>
          <a:prstGeom prst="rightBrace">
            <a:avLst>
              <a:gd name="adj1" fmla="val 72243"/>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vert="eaVert" wrap="none" anchor="ctr"/>
          <a:lstStyle/>
          <a:p>
            <a:endParaRPr lang="en-US" altLang="zh-TW" sz="3600" dirty="0"/>
          </a:p>
          <a:p>
            <a:endParaRPr lang="en-US" altLang="zh-TW" sz="3600" dirty="0"/>
          </a:p>
          <a:p>
            <a:r>
              <a:rPr lang="en-US" altLang="zh-TW" sz="3600" dirty="0"/>
              <a:t>Adaptive</a:t>
            </a:r>
            <a:endParaRPr lang="en-US" altLang="zh-TW" sz="3600" dirty="0"/>
          </a:p>
        </p:txBody>
      </p:sp>
      <p:sp>
        <p:nvSpPr>
          <p:cNvPr id="16" name="AutoShape 8"/>
          <p:cNvSpPr/>
          <p:nvPr/>
        </p:nvSpPr>
        <p:spPr bwMode="auto">
          <a:xfrm rot="5400000" flipV="1">
            <a:off x="5844382" y="2240459"/>
            <a:ext cx="215900" cy="4176713"/>
          </a:xfrm>
          <a:prstGeom prst="rightBrace">
            <a:avLst>
              <a:gd name="adj1" fmla="val 161213"/>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vert="eaVert" wrap="none" anchor="ctr"/>
          <a:lstStyle/>
          <a:p>
            <a:endParaRPr lang="en-US" altLang="zh-TW" sz="3600" dirty="0"/>
          </a:p>
          <a:p>
            <a:endParaRPr lang="en-US" altLang="zh-TW" sz="3600" dirty="0"/>
          </a:p>
          <a:p>
            <a:r>
              <a:rPr lang="en-US" altLang="zh-TW" sz="3600" dirty="0"/>
              <a:t>A learning algorithm</a:t>
            </a:r>
            <a:endParaRPr lang="en-US" altLang="zh-TW" sz="3600" dirty="0"/>
          </a:p>
        </p:txBody>
      </p:sp>
      <p:sp>
        <p:nvSpPr>
          <p:cNvPr id="17" name="Text Box 9"/>
          <p:cNvSpPr txBox="1">
            <a:spLocks noChangeArrowheads="1"/>
          </p:cNvSpPr>
          <p:nvPr/>
        </p:nvSpPr>
        <p:spPr bwMode="auto">
          <a:xfrm>
            <a:off x="2855640" y="5541666"/>
            <a:ext cx="69910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Comic Sans MS" panose="030F0702030302020204" pitchFamily="66" charset="0"/>
                <a:ea typeface="PMingLiU" panose="02020500000000000000" pitchFamily="18" charset="-120"/>
              </a:defRPr>
            </a:lvl1pPr>
            <a:lvl2pPr marL="742950" indent="-285750" eaLnBrk="0" hangingPunct="0">
              <a:defRPr kumimoji="1">
                <a:solidFill>
                  <a:schemeClr val="tx1"/>
                </a:solidFill>
                <a:latin typeface="Comic Sans MS" panose="030F0702030302020204" pitchFamily="66" charset="0"/>
                <a:ea typeface="PMingLiU" panose="02020500000000000000" pitchFamily="18" charset="-120"/>
              </a:defRPr>
            </a:lvl2pPr>
            <a:lvl3pPr marL="1143000" indent="-228600" eaLnBrk="0" hangingPunct="0">
              <a:defRPr kumimoji="1">
                <a:solidFill>
                  <a:schemeClr val="tx1"/>
                </a:solidFill>
                <a:latin typeface="Comic Sans MS" panose="030F0702030302020204" pitchFamily="66" charset="0"/>
                <a:ea typeface="PMingLiU" panose="02020500000000000000" pitchFamily="18" charset="-120"/>
              </a:defRPr>
            </a:lvl3pPr>
            <a:lvl4pPr marL="1600200" indent="-228600" eaLnBrk="0" hangingPunct="0">
              <a:defRPr kumimoji="1">
                <a:solidFill>
                  <a:schemeClr val="tx1"/>
                </a:solidFill>
                <a:latin typeface="Comic Sans MS" panose="030F0702030302020204" pitchFamily="66" charset="0"/>
                <a:ea typeface="PMingLiU" panose="02020500000000000000" pitchFamily="18" charset="-120"/>
              </a:defRPr>
            </a:lvl4pPr>
            <a:lvl5pPr marL="2057400" indent="-228600" eaLnBrk="0" hangingPunct="0">
              <a:defRPr kumimoji="1">
                <a:solidFill>
                  <a:schemeClr val="tx1"/>
                </a:solidFill>
                <a:latin typeface="Comic Sans MS" panose="030F0702030302020204" pitchFamily="66" charset="0"/>
                <a:ea typeface="PMingLiU" panose="02020500000000000000" pitchFamily="18" charset="-120"/>
              </a:defRPr>
            </a:lvl5pPr>
            <a:lvl6pPr marL="2514600" indent="-228600" algn="ctr" eaLnBrk="0" fontAlgn="base" hangingPunct="0">
              <a:spcBef>
                <a:spcPct val="0"/>
              </a:spcBef>
              <a:spcAft>
                <a:spcPct val="0"/>
              </a:spcAft>
              <a:defRPr kumimoji="1">
                <a:solidFill>
                  <a:schemeClr val="tx1"/>
                </a:solidFill>
                <a:latin typeface="Comic Sans MS" panose="030F0702030302020204" pitchFamily="66" charset="0"/>
                <a:ea typeface="PMingLiU" panose="02020500000000000000" pitchFamily="18" charset="-120"/>
              </a:defRPr>
            </a:lvl6pPr>
            <a:lvl7pPr marL="2971800" indent="-228600" algn="ctr" eaLnBrk="0" fontAlgn="base" hangingPunct="0">
              <a:spcBef>
                <a:spcPct val="0"/>
              </a:spcBef>
              <a:spcAft>
                <a:spcPct val="0"/>
              </a:spcAft>
              <a:defRPr kumimoji="1">
                <a:solidFill>
                  <a:schemeClr val="tx1"/>
                </a:solidFill>
                <a:latin typeface="Comic Sans MS" panose="030F0702030302020204" pitchFamily="66" charset="0"/>
                <a:ea typeface="PMingLiU" panose="02020500000000000000" pitchFamily="18" charset="-120"/>
              </a:defRPr>
            </a:lvl7pPr>
            <a:lvl8pPr marL="3429000" indent="-228600" algn="ctr" eaLnBrk="0" fontAlgn="base" hangingPunct="0">
              <a:spcBef>
                <a:spcPct val="0"/>
              </a:spcBef>
              <a:spcAft>
                <a:spcPct val="0"/>
              </a:spcAft>
              <a:defRPr kumimoji="1">
                <a:solidFill>
                  <a:schemeClr val="tx1"/>
                </a:solidFill>
                <a:latin typeface="Comic Sans MS" panose="030F0702030302020204" pitchFamily="66" charset="0"/>
                <a:ea typeface="PMingLiU" panose="02020500000000000000" pitchFamily="18" charset="-120"/>
              </a:defRPr>
            </a:lvl8pPr>
            <a:lvl9pPr marL="3886200" indent="-228600" algn="ctr" eaLnBrk="0" fontAlgn="base" hangingPunct="0">
              <a:spcBef>
                <a:spcPct val="0"/>
              </a:spcBef>
              <a:spcAft>
                <a:spcPct val="0"/>
              </a:spcAft>
              <a:defRPr kumimoji="1">
                <a:solidFill>
                  <a:schemeClr val="tx1"/>
                </a:solidFill>
                <a:latin typeface="Comic Sans MS" panose="030F0702030302020204" pitchFamily="66" charset="0"/>
                <a:ea typeface="PMingLiU" panose="02020500000000000000" pitchFamily="18" charset="-120"/>
              </a:defRPr>
            </a:lvl9pPr>
          </a:lstStyle>
          <a:p>
            <a:pPr algn="l" eaLnBrk="1" hangingPunct="1"/>
            <a:r>
              <a:rPr lang="en-US" altLang="zh-TW" sz="2400" dirty="0"/>
              <a:t>Building a strong classifier a lot of weaker ones</a:t>
            </a:r>
            <a:endParaRPr lang="en-US" altLang="zh-TW" sz="2400" dirty="0"/>
          </a:p>
        </p:txBody>
      </p:sp>
      <p:sp>
        <p:nvSpPr>
          <p:cNvPr id="18" name="AutoShape 7"/>
          <p:cNvSpPr/>
          <p:nvPr/>
        </p:nvSpPr>
        <p:spPr bwMode="auto">
          <a:xfrm rot="5400000" flipV="1">
            <a:off x="7068344" y="1881684"/>
            <a:ext cx="215900" cy="2735262"/>
          </a:xfrm>
          <a:prstGeom prst="rightBrace">
            <a:avLst>
              <a:gd name="adj1" fmla="val 105576"/>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vert="eaVert" wrap="none" anchor="ctr"/>
          <a:lstStyle/>
          <a:p>
            <a:endParaRPr lang="en-US" altLang="zh-TW" sz="3600" dirty="0"/>
          </a:p>
          <a:p>
            <a:endParaRPr lang="en-US" altLang="zh-TW" sz="3600" dirty="0"/>
          </a:p>
          <a:p>
            <a:r>
              <a:rPr lang="en-US" altLang="zh-TW" sz="3600" dirty="0"/>
              <a:t>Boosting</a:t>
            </a:r>
            <a:endParaRPr lang="en-US" altLang="zh-TW" sz="3600" dirty="0"/>
          </a:p>
        </p:txBody>
      </p:sp>
      <p:sp>
        <p:nvSpPr>
          <p:cNvPr id="9"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err="1"/>
              <a:t>Adaboost</a:t>
            </a:r>
            <a:r>
              <a:rPr lang="zh-CN" altLang="en-US" dirty="0"/>
              <a:t>基本概念</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withEffect">
                                  <p:stCondLst>
                                    <p:cond delay="15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anim calcmode="lin" valueType="num">
                                      <p:cBhvr>
                                        <p:cTn id="8" dur="2000" fill="hold"/>
                                        <p:tgtEl>
                                          <p:spTgt spid="14"/>
                                        </p:tgtEl>
                                        <p:attrNameLst>
                                          <p:attrName>style.rotation</p:attrName>
                                        </p:attrNameLst>
                                      </p:cBhvr>
                                      <p:tavLst>
                                        <p:tav tm="0">
                                          <p:val>
                                            <p:fltVal val="720"/>
                                          </p:val>
                                        </p:tav>
                                        <p:tav tm="100000">
                                          <p:val>
                                            <p:fltVal val="0"/>
                                          </p:val>
                                        </p:tav>
                                      </p:tavLst>
                                    </p:anim>
                                    <p:anim calcmode="lin" valueType="num">
                                      <p:cBhvr>
                                        <p:cTn id="9" dur="2000" fill="hold"/>
                                        <p:tgtEl>
                                          <p:spTgt spid="14"/>
                                        </p:tgtEl>
                                        <p:attrNameLst>
                                          <p:attrName>ppt_h</p:attrName>
                                        </p:attrNameLst>
                                      </p:cBhvr>
                                      <p:tavLst>
                                        <p:tav tm="0">
                                          <p:val>
                                            <p:fltVal val="0"/>
                                          </p:val>
                                        </p:tav>
                                        <p:tav tm="100000">
                                          <p:val>
                                            <p:strVal val="#ppt_h"/>
                                          </p:val>
                                        </p:tav>
                                      </p:tavLst>
                                    </p:anim>
                                    <p:anim calcmode="lin" valueType="num">
                                      <p:cBhvr>
                                        <p:cTn id="10" dur="2000" fill="hold"/>
                                        <p:tgtEl>
                                          <p:spTgt spid="14"/>
                                        </p:tgtEl>
                                        <p:attrNameLst>
                                          <p:attrName>ppt_w</p:attrName>
                                        </p:attrNameLst>
                                      </p:cBhvr>
                                      <p:tavLst>
                                        <p:tav tm="0">
                                          <p:val>
                                            <p:fltVal val="0"/>
                                          </p:val>
                                        </p:tav>
                                        <p:tav tm="100000">
                                          <p:val>
                                            <p:strVal val="#ppt_w"/>
                                          </p:val>
                                        </p:tav>
                                      </p:tavLst>
                                    </p:anim>
                                  </p:childTnLst>
                                </p:cTn>
                              </p:par>
                            </p:childTnLst>
                          </p:cTn>
                        </p:par>
                        <p:par>
                          <p:cTn id="11" fill="hold">
                            <p:stCondLst>
                              <p:cond delay="3500"/>
                            </p:stCondLst>
                            <p:childTnLst>
                              <p:par>
                                <p:cTn id="12" presetID="22" presetClass="entr" presetSubtype="1" fill="hold" grpId="0" nodeType="afterEffect">
                                  <p:stCondLst>
                                    <p:cond delay="1500"/>
                                  </p:stCondLst>
                                  <p:childTnLst>
                                    <p:set>
                                      <p:cBhvr>
                                        <p:cTn id="13" dur="1" fill="hold">
                                          <p:stCondLst>
                                            <p:cond delay="0"/>
                                          </p:stCondLst>
                                        </p:cTn>
                                        <p:tgtEl>
                                          <p:spTgt spid="15"/>
                                        </p:tgtEl>
                                        <p:attrNameLst>
                                          <p:attrName>style.visibility</p:attrName>
                                        </p:attrNameLst>
                                      </p:cBhvr>
                                      <p:to>
                                        <p:strVal val="visible"/>
                                      </p:to>
                                    </p:set>
                                    <p:animEffect transition="in" filter="wipe(up)">
                                      <p:cBhvr>
                                        <p:cTn id="14" dur="500"/>
                                        <p:tgtEl>
                                          <p:spTgt spid="15"/>
                                        </p:tgtEl>
                                      </p:cBhvr>
                                    </p:animEffect>
                                  </p:childTnLst>
                                </p:cTn>
                              </p:par>
                              <p:par>
                                <p:cTn id="15" presetID="22" presetClass="entr" presetSubtype="1" fill="hold" grpId="0" nodeType="withEffect">
                                  <p:stCondLst>
                                    <p:cond delay="1500"/>
                                  </p:stCondLst>
                                  <p:childTnLst>
                                    <p:set>
                                      <p:cBhvr>
                                        <p:cTn id="16" dur="1" fill="hold">
                                          <p:stCondLst>
                                            <p:cond delay="0"/>
                                          </p:stCondLst>
                                        </p:cTn>
                                        <p:tgtEl>
                                          <p:spTgt spid="18"/>
                                        </p:tgtEl>
                                        <p:attrNameLst>
                                          <p:attrName>style.visibility</p:attrName>
                                        </p:attrNameLst>
                                      </p:cBhvr>
                                      <p:to>
                                        <p:strVal val="visible"/>
                                      </p:to>
                                    </p:set>
                                    <p:animEffect transition="in" filter="wipe(up)">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up)">
                                      <p:cBhvr>
                                        <p:cTn id="22" dur="500"/>
                                        <p:tgtEl>
                                          <p:spTgt spid="16"/>
                                        </p:tgtEl>
                                      </p:cBhvr>
                                    </p:animEffect>
                                  </p:childTnLst>
                                </p:cTn>
                              </p:par>
                            </p:childTnLst>
                          </p:cTn>
                        </p:par>
                        <p:par>
                          <p:cTn id="23" fill="hold">
                            <p:stCondLst>
                              <p:cond delay="500"/>
                            </p:stCondLst>
                            <p:childTnLst>
                              <p:par>
                                <p:cTn id="24" presetID="12" presetClass="entr" presetSubtype="1" fill="hold" grpId="0" nodeType="afterEffect">
                                  <p:stCondLst>
                                    <p:cond delay="1500"/>
                                  </p:stCondLst>
                                  <p:childTnLst>
                                    <p:set>
                                      <p:cBhvr>
                                        <p:cTn id="25" dur="1" fill="hold">
                                          <p:stCondLst>
                                            <p:cond delay="0"/>
                                          </p:stCondLst>
                                        </p:cTn>
                                        <p:tgtEl>
                                          <p:spTgt spid="17"/>
                                        </p:tgtEl>
                                        <p:attrNameLst>
                                          <p:attrName>style.visibility</p:attrName>
                                        </p:attrNameLst>
                                      </p:cBhvr>
                                      <p:to>
                                        <p:strVal val="visible"/>
                                      </p:to>
                                    </p:set>
                                    <p:animEffect transition="in" filter="slide(fromTop)">
                                      <p:cBhvr>
                                        <p:cTn id="2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6" grpId="0" animBg="1"/>
      <p:bldP spid="17" grpId="0"/>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24" name="Object 8"/>
          <p:cNvGraphicFramePr>
            <a:graphicFrameLocks noGrp="1" noChangeAspect="1"/>
          </p:cNvGraphicFramePr>
          <p:nvPr>
            <p:ph idx="1"/>
          </p:nvPr>
        </p:nvGraphicFramePr>
        <p:xfrm>
          <a:off x="2651737" y="2310364"/>
          <a:ext cx="2663825" cy="639763"/>
        </p:xfrm>
        <a:graphic>
          <a:graphicData uri="http://schemas.openxmlformats.org/presentationml/2006/ole">
            <mc:AlternateContent xmlns:mc="http://schemas.openxmlformats.org/markup-compatibility/2006">
              <mc:Choice xmlns:v="urn:schemas-microsoft-com:vml" Requires="v">
                <p:oleObj spid="_x0000_s1069" name="Equation" r:id="rId1" imgW="951865" imgH="228600" progId="Equation.DSMT4">
                  <p:embed/>
                </p:oleObj>
              </mc:Choice>
              <mc:Fallback>
                <p:oleObj name="Equation" r:id="rId1" imgW="951865" imgH="228600" progId="Equation.DSMT4">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1737" y="2310364"/>
                        <a:ext cx="2663825"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9" name="Text Box 13"/>
          <p:cNvSpPr txBox="1">
            <a:spLocks noChangeArrowheads="1"/>
          </p:cNvSpPr>
          <p:nvPr/>
        </p:nvSpPr>
        <p:spPr bwMode="auto">
          <a:xfrm>
            <a:off x="3683611" y="3678789"/>
            <a:ext cx="338554" cy="846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30000"/>
              </a:lnSpc>
            </a:pPr>
            <a:r>
              <a:rPr lang="en-US" altLang="zh-TW" sz="4800" b="1">
                <a:latin typeface="Times New Roman" panose="02020603050405020304" pitchFamily="18" charset="0"/>
              </a:rPr>
              <a:t>.</a:t>
            </a:r>
            <a:endParaRPr lang="en-US" altLang="zh-TW" sz="4800" b="1">
              <a:latin typeface="Times New Roman" panose="02020603050405020304" pitchFamily="18" charset="0"/>
            </a:endParaRPr>
          </a:p>
          <a:p>
            <a:pPr algn="l">
              <a:lnSpc>
                <a:spcPct val="30000"/>
              </a:lnSpc>
            </a:pPr>
            <a:r>
              <a:rPr lang="en-US" altLang="zh-TW" sz="4800" b="1">
                <a:latin typeface="Times New Roman" panose="02020603050405020304" pitchFamily="18" charset="0"/>
              </a:rPr>
              <a:t>.</a:t>
            </a:r>
            <a:endParaRPr lang="en-US" altLang="zh-TW" sz="4800" b="1">
              <a:latin typeface="Times New Roman" panose="02020603050405020304" pitchFamily="18" charset="0"/>
            </a:endParaRPr>
          </a:p>
          <a:p>
            <a:pPr algn="l">
              <a:lnSpc>
                <a:spcPct val="30000"/>
              </a:lnSpc>
            </a:pPr>
            <a:r>
              <a:rPr lang="en-US" altLang="zh-TW" sz="4800" b="1">
                <a:latin typeface="Times New Roman" panose="02020603050405020304" pitchFamily="18" charset="0"/>
              </a:rPr>
              <a:t>.</a:t>
            </a:r>
            <a:endParaRPr lang="en-US" altLang="zh-TW" sz="4800" b="1">
              <a:latin typeface="Times New Roman" panose="02020603050405020304" pitchFamily="18" charset="0"/>
            </a:endParaRPr>
          </a:p>
        </p:txBody>
      </p:sp>
      <p:sp>
        <p:nvSpPr>
          <p:cNvPr id="9230" name="Text Box 14"/>
          <p:cNvSpPr txBox="1">
            <a:spLocks noChangeArrowheads="1"/>
          </p:cNvSpPr>
          <p:nvPr/>
        </p:nvSpPr>
        <p:spPr bwMode="auto">
          <a:xfrm>
            <a:off x="2835887" y="5213901"/>
            <a:ext cx="256506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2800" dirty="0"/>
              <a:t>Weak  classifiers</a:t>
            </a:r>
            <a:endParaRPr lang="en-US" altLang="zh-TW" sz="2800" dirty="0"/>
          </a:p>
        </p:txBody>
      </p:sp>
      <p:sp>
        <p:nvSpPr>
          <p:cNvPr id="9231" name="Text Box 15"/>
          <p:cNvSpPr txBox="1">
            <a:spLocks noChangeArrowheads="1"/>
          </p:cNvSpPr>
          <p:nvPr/>
        </p:nvSpPr>
        <p:spPr bwMode="auto">
          <a:xfrm>
            <a:off x="2219291" y="5910813"/>
            <a:ext cx="457458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2800" dirty="0"/>
              <a:t>slightly  </a:t>
            </a:r>
            <a:r>
              <a:rPr lang="en-US" altLang="zh-TW" sz="2800" dirty="0">
                <a:solidFill>
                  <a:srgbClr val="CC3300"/>
                </a:solidFill>
              </a:rPr>
              <a:t>better   than   random</a:t>
            </a:r>
            <a:endParaRPr lang="en-US" altLang="zh-TW" sz="2800" dirty="0">
              <a:solidFill>
                <a:srgbClr val="CC3300"/>
              </a:solidFill>
            </a:endParaRPr>
          </a:p>
        </p:txBody>
      </p:sp>
      <p:graphicFrame>
        <p:nvGraphicFramePr>
          <p:cNvPr id="9233" name="Object 17"/>
          <p:cNvGraphicFramePr>
            <a:graphicFrameLocks noChangeAspect="1"/>
          </p:cNvGraphicFramePr>
          <p:nvPr/>
        </p:nvGraphicFramePr>
        <p:xfrm>
          <a:off x="6252186" y="3175551"/>
          <a:ext cx="3890962" cy="1092200"/>
        </p:xfrm>
        <a:graphic>
          <a:graphicData uri="http://schemas.openxmlformats.org/presentationml/2006/ole">
            <mc:AlternateContent xmlns:mc="http://schemas.openxmlformats.org/markup-compatibility/2006">
              <mc:Choice xmlns:v="urn:schemas-microsoft-com:vml" Requires="v">
                <p:oleObj spid="_x0000_s1070" name="Equation" r:id="rId3" imgW="1625600" imgH="457200" progId="Equation.DSMT4">
                  <p:embed/>
                </p:oleObj>
              </mc:Choice>
              <mc:Fallback>
                <p:oleObj name="Equation" r:id="rId3" imgW="1625600" imgH="457200" progId="Equation.DSMT4">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2186" y="3175551"/>
                        <a:ext cx="3890962" cy="109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4" name="Object 18"/>
          <p:cNvGraphicFramePr>
            <a:graphicFrameLocks noChangeAspect="1"/>
          </p:cNvGraphicFramePr>
          <p:nvPr/>
        </p:nvGraphicFramePr>
        <p:xfrm>
          <a:off x="2615223" y="2894564"/>
          <a:ext cx="2700338" cy="639763"/>
        </p:xfrm>
        <a:graphic>
          <a:graphicData uri="http://schemas.openxmlformats.org/presentationml/2006/ole">
            <mc:AlternateContent xmlns:mc="http://schemas.openxmlformats.org/markup-compatibility/2006">
              <mc:Choice xmlns:v="urn:schemas-microsoft-com:vml" Requires="v">
                <p:oleObj spid="_x0000_s1071" name="Equation" r:id="rId5" imgW="965200" imgH="228600" progId="Equation.DSMT4">
                  <p:embed/>
                </p:oleObj>
              </mc:Choice>
              <mc:Fallback>
                <p:oleObj name="Equation" r:id="rId5" imgW="965200" imgH="228600" progId="Equation.DSMT4">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5223" y="2894564"/>
                        <a:ext cx="2700338"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9" name="Object 23"/>
          <p:cNvGraphicFramePr>
            <a:graphicFrameLocks noChangeAspect="1"/>
          </p:cNvGraphicFramePr>
          <p:nvPr/>
        </p:nvGraphicFramePr>
        <p:xfrm>
          <a:off x="2597761" y="4478889"/>
          <a:ext cx="2735262" cy="639763"/>
        </p:xfrm>
        <a:graphic>
          <a:graphicData uri="http://schemas.openxmlformats.org/presentationml/2006/ole">
            <mc:AlternateContent xmlns:mc="http://schemas.openxmlformats.org/markup-compatibility/2006">
              <mc:Choice xmlns:v="urn:schemas-microsoft-com:vml" Requires="v">
                <p:oleObj spid="_x0000_s1072" name="Equation" r:id="rId7" imgW="977900" imgH="228600" progId="Equation.DSMT4">
                  <p:embed/>
                </p:oleObj>
              </mc:Choice>
              <mc:Fallback>
                <p:oleObj name="Equation" r:id="rId7" imgW="977900" imgH="228600" progId="Equation.DSMT4">
                  <p:embed/>
                  <p:pic>
                    <p:nvPicPr>
                      <p:cNvPr id="0"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7761" y="4478889"/>
                        <a:ext cx="2735262"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40" name="AutoShape 24"/>
          <p:cNvSpPr/>
          <p:nvPr/>
        </p:nvSpPr>
        <p:spPr bwMode="auto">
          <a:xfrm>
            <a:off x="5531461" y="2383388"/>
            <a:ext cx="360362" cy="2592388"/>
          </a:xfrm>
          <a:prstGeom prst="rightBrace">
            <a:avLst>
              <a:gd name="adj1" fmla="val 59949"/>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1" name="Text Box 25"/>
          <p:cNvSpPr txBox="1">
            <a:spLocks noChangeArrowheads="1"/>
          </p:cNvSpPr>
          <p:nvPr/>
        </p:nvSpPr>
        <p:spPr bwMode="auto">
          <a:xfrm>
            <a:off x="6642711" y="5191676"/>
            <a:ext cx="25344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sz="2800" dirty="0"/>
              <a:t>strong  classifier</a:t>
            </a:r>
            <a:endParaRPr lang="en-US" altLang="zh-TW" sz="2800" dirty="0"/>
          </a:p>
        </p:txBody>
      </p:sp>
      <p:sp>
        <p:nvSpPr>
          <p:cNvPr id="12"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err="1"/>
              <a:t>Adaboost</a:t>
            </a:r>
            <a:r>
              <a:rPr lang="zh-CN" altLang="en-US" dirty="0"/>
              <a:t>基本概念</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1500"/>
                                  </p:stCondLst>
                                  <p:childTnLst>
                                    <p:set>
                                      <p:cBhvr>
                                        <p:cTn id="6" dur="1" fill="hold">
                                          <p:stCondLst>
                                            <p:cond delay="0"/>
                                          </p:stCondLst>
                                        </p:cTn>
                                        <p:tgtEl>
                                          <p:spTgt spid="9224"/>
                                        </p:tgtEl>
                                        <p:attrNameLst>
                                          <p:attrName>style.visibility</p:attrName>
                                        </p:attrNameLst>
                                      </p:cBhvr>
                                      <p:to>
                                        <p:strVal val="visible"/>
                                      </p:to>
                                    </p:set>
                                    <p:animEffect transition="in" filter="slide(fromTop)">
                                      <p:cBhvr>
                                        <p:cTn id="7" dur="500"/>
                                        <p:tgtEl>
                                          <p:spTgt spid="9224"/>
                                        </p:tgtEl>
                                      </p:cBhvr>
                                    </p:animEffect>
                                  </p:childTnLst>
                                </p:cTn>
                              </p:par>
                            </p:childTnLst>
                          </p:cTn>
                        </p:par>
                        <p:par>
                          <p:cTn id="8" fill="hold">
                            <p:stCondLst>
                              <p:cond delay="2000"/>
                            </p:stCondLst>
                            <p:childTnLst>
                              <p:par>
                                <p:cTn id="9" presetID="12" presetClass="entr" presetSubtype="1" fill="hold" nodeType="afterEffect">
                                  <p:stCondLst>
                                    <p:cond delay="1500"/>
                                  </p:stCondLst>
                                  <p:childTnLst>
                                    <p:set>
                                      <p:cBhvr>
                                        <p:cTn id="10" dur="1" fill="hold">
                                          <p:stCondLst>
                                            <p:cond delay="0"/>
                                          </p:stCondLst>
                                        </p:cTn>
                                        <p:tgtEl>
                                          <p:spTgt spid="9234"/>
                                        </p:tgtEl>
                                        <p:attrNameLst>
                                          <p:attrName>style.visibility</p:attrName>
                                        </p:attrNameLst>
                                      </p:cBhvr>
                                      <p:to>
                                        <p:strVal val="visible"/>
                                      </p:to>
                                    </p:set>
                                    <p:animEffect transition="in" filter="slide(fromTop)">
                                      <p:cBhvr>
                                        <p:cTn id="11" dur="500"/>
                                        <p:tgtEl>
                                          <p:spTgt spid="9234"/>
                                        </p:tgtEl>
                                      </p:cBhvr>
                                    </p:animEffect>
                                  </p:childTnLst>
                                </p:cTn>
                              </p:par>
                            </p:childTnLst>
                          </p:cTn>
                        </p:par>
                        <p:par>
                          <p:cTn id="12" fill="hold">
                            <p:stCondLst>
                              <p:cond delay="4000"/>
                            </p:stCondLst>
                            <p:childTnLst>
                              <p:par>
                                <p:cTn id="13" presetID="22" presetClass="entr" presetSubtype="1" fill="hold" grpId="0" nodeType="afterEffect">
                                  <p:stCondLst>
                                    <p:cond delay="1500"/>
                                  </p:stCondLst>
                                  <p:childTnLst>
                                    <p:set>
                                      <p:cBhvr>
                                        <p:cTn id="14" dur="1" fill="hold">
                                          <p:stCondLst>
                                            <p:cond delay="0"/>
                                          </p:stCondLst>
                                        </p:cTn>
                                        <p:tgtEl>
                                          <p:spTgt spid="9229"/>
                                        </p:tgtEl>
                                        <p:attrNameLst>
                                          <p:attrName>style.visibility</p:attrName>
                                        </p:attrNameLst>
                                      </p:cBhvr>
                                      <p:to>
                                        <p:strVal val="visible"/>
                                      </p:to>
                                    </p:set>
                                    <p:animEffect transition="in" filter="wipe(up)">
                                      <p:cBhvr>
                                        <p:cTn id="15" dur="500"/>
                                        <p:tgtEl>
                                          <p:spTgt spid="9229"/>
                                        </p:tgtEl>
                                      </p:cBhvr>
                                    </p:animEffect>
                                  </p:childTnLst>
                                </p:cTn>
                              </p:par>
                            </p:childTnLst>
                          </p:cTn>
                        </p:par>
                        <p:par>
                          <p:cTn id="16" fill="hold">
                            <p:stCondLst>
                              <p:cond delay="6000"/>
                            </p:stCondLst>
                            <p:childTnLst>
                              <p:par>
                                <p:cTn id="17" presetID="12" presetClass="entr" presetSubtype="1" fill="hold" nodeType="afterEffect">
                                  <p:stCondLst>
                                    <p:cond delay="1500"/>
                                  </p:stCondLst>
                                  <p:childTnLst>
                                    <p:set>
                                      <p:cBhvr>
                                        <p:cTn id="18" dur="1" fill="hold">
                                          <p:stCondLst>
                                            <p:cond delay="0"/>
                                          </p:stCondLst>
                                        </p:cTn>
                                        <p:tgtEl>
                                          <p:spTgt spid="9239"/>
                                        </p:tgtEl>
                                        <p:attrNameLst>
                                          <p:attrName>style.visibility</p:attrName>
                                        </p:attrNameLst>
                                      </p:cBhvr>
                                      <p:to>
                                        <p:strVal val="visible"/>
                                      </p:to>
                                    </p:set>
                                    <p:animEffect transition="in" filter="slide(fromTop)">
                                      <p:cBhvr>
                                        <p:cTn id="19" dur="500"/>
                                        <p:tgtEl>
                                          <p:spTgt spid="9239"/>
                                        </p:tgtEl>
                                      </p:cBhvr>
                                    </p:animEffect>
                                  </p:childTnLst>
                                </p:cTn>
                              </p:par>
                            </p:childTnLst>
                          </p:cTn>
                        </p:par>
                        <p:par>
                          <p:cTn id="20" fill="hold">
                            <p:stCondLst>
                              <p:cond delay="8000"/>
                            </p:stCondLst>
                            <p:childTnLst>
                              <p:par>
                                <p:cTn id="21" presetID="26" presetClass="entr" presetSubtype="0" fill="hold" grpId="0" nodeType="afterEffect">
                                  <p:stCondLst>
                                    <p:cond delay="3000"/>
                                  </p:stCondLst>
                                  <p:childTnLst>
                                    <p:set>
                                      <p:cBhvr>
                                        <p:cTn id="22" dur="1" fill="hold">
                                          <p:stCondLst>
                                            <p:cond delay="0"/>
                                          </p:stCondLst>
                                        </p:cTn>
                                        <p:tgtEl>
                                          <p:spTgt spid="9230"/>
                                        </p:tgtEl>
                                        <p:attrNameLst>
                                          <p:attrName>style.visibility</p:attrName>
                                        </p:attrNameLst>
                                      </p:cBhvr>
                                      <p:to>
                                        <p:strVal val="visible"/>
                                      </p:to>
                                    </p:set>
                                    <p:animEffect transition="in" filter="wipe(down)">
                                      <p:cBhvr>
                                        <p:cTn id="23" dur="580">
                                          <p:stCondLst>
                                            <p:cond delay="0"/>
                                          </p:stCondLst>
                                        </p:cTn>
                                        <p:tgtEl>
                                          <p:spTgt spid="9230"/>
                                        </p:tgtEl>
                                      </p:cBhvr>
                                    </p:animEffect>
                                    <p:anim calcmode="lin" valueType="num">
                                      <p:cBhvr>
                                        <p:cTn id="24" dur="1822" tmFilter="0,0; 0.14,0.36; 0.43,0.73; 0.71,0.91; 1.0,1.0">
                                          <p:stCondLst>
                                            <p:cond delay="0"/>
                                          </p:stCondLst>
                                        </p:cTn>
                                        <p:tgtEl>
                                          <p:spTgt spid="9230"/>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9230"/>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9230"/>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9230"/>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9230"/>
                                        </p:tgtEl>
                                        <p:attrNameLst>
                                          <p:attrName>ppt_y</p:attrName>
                                        </p:attrNameLst>
                                      </p:cBhvr>
                                      <p:tavLst>
                                        <p:tav tm="0" fmla="#ppt_y-sin(pi*$)/81">
                                          <p:val>
                                            <p:fltVal val="0"/>
                                          </p:val>
                                        </p:tav>
                                        <p:tav tm="100000">
                                          <p:val>
                                            <p:fltVal val="1"/>
                                          </p:val>
                                        </p:tav>
                                      </p:tavLst>
                                    </p:anim>
                                    <p:animScale>
                                      <p:cBhvr>
                                        <p:cTn id="29" dur="26">
                                          <p:stCondLst>
                                            <p:cond delay="650"/>
                                          </p:stCondLst>
                                        </p:cTn>
                                        <p:tgtEl>
                                          <p:spTgt spid="9230"/>
                                        </p:tgtEl>
                                      </p:cBhvr>
                                      <p:to x="100000" y="60000"/>
                                    </p:animScale>
                                    <p:animScale>
                                      <p:cBhvr>
                                        <p:cTn id="30" dur="166" decel="50000">
                                          <p:stCondLst>
                                            <p:cond delay="676"/>
                                          </p:stCondLst>
                                        </p:cTn>
                                        <p:tgtEl>
                                          <p:spTgt spid="9230"/>
                                        </p:tgtEl>
                                      </p:cBhvr>
                                      <p:to x="100000" y="100000"/>
                                    </p:animScale>
                                    <p:animScale>
                                      <p:cBhvr>
                                        <p:cTn id="31" dur="26">
                                          <p:stCondLst>
                                            <p:cond delay="1312"/>
                                          </p:stCondLst>
                                        </p:cTn>
                                        <p:tgtEl>
                                          <p:spTgt spid="9230"/>
                                        </p:tgtEl>
                                      </p:cBhvr>
                                      <p:to x="100000" y="80000"/>
                                    </p:animScale>
                                    <p:animScale>
                                      <p:cBhvr>
                                        <p:cTn id="32" dur="166" decel="50000">
                                          <p:stCondLst>
                                            <p:cond delay="1338"/>
                                          </p:stCondLst>
                                        </p:cTn>
                                        <p:tgtEl>
                                          <p:spTgt spid="9230"/>
                                        </p:tgtEl>
                                      </p:cBhvr>
                                      <p:to x="100000" y="100000"/>
                                    </p:animScale>
                                    <p:animScale>
                                      <p:cBhvr>
                                        <p:cTn id="33" dur="26">
                                          <p:stCondLst>
                                            <p:cond delay="1642"/>
                                          </p:stCondLst>
                                        </p:cTn>
                                        <p:tgtEl>
                                          <p:spTgt spid="9230"/>
                                        </p:tgtEl>
                                      </p:cBhvr>
                                      <p:to x="100000" y="90000"/>
                                    </p:animScale>
                                    <p:animScale>
                                      <p:cBhvr>
                                        <p:cTn id="34" dur="166" decel="50000">
                                          <p:stCondLst>
                                            <p:cond delay="1668"/>
                                          </p:stCondLst>
                                        </p:cTn>
                                        <p:tgtEl>
                                          <p:spTgt spid="9230"/>
                                        </p:tgtEl>
                                      </p:cBhvr>
                                      <p:to x="100000" y="100000"/>
                                    </p:animScale>
                                    <p:animScale>
                                      <p:cBhvr>
                                        <p:cTn id="35" dur="26">
                                          <p:stCondLst>
                                            <p:cond delay="1808"/>
                                          </p:stCondLst>
                                        </p:cTn>
                                        <p:tgtEl>
                                          <p:spTgt spid="9230"/>
                                        </p:tgtEl>
                                      </p:cBhvr>
                                      <p:to x="100000" y="95000"/>
                                    </p:animScale>
                                    <p:animScale>
                                      <p:cBhvr>
                                        <p:cTn id="36" dur="166" decel="50000">
                                          <p:stCondLst>
                                            <p:cond delay="1834"/>
                                          </p:stCondLst>
                                        </p:cTn>
                                        <p:tgtEl>
                                          <p:spTgt spid="9230"/>
                                        </p:tgtEl>
                                      </p:cBhvr>
                                      <p:to x="100000" y="100000"/>
                                    </p:animScale>
                                  </p:childTnLst>
                                </p:cTn>
                              </p:par>
                            </p:childTnLst>
                          </p:cTn>
                        </p:par>
                        <p:par>
                          <p:cTn id="37" fill="hold">
                            <p:stCondLst>
                              <p:cond delay="13000"/>
                            </p:stCondLst>
                            <p:childTnLst>
                              <p:par>
                                <p:cTn id="38" presetID="12" presetClass="entr" presetSubtype="1" fill="hold" grpId="0" nodeType="afterEffect">
                                  <p:stCondLst>
                                    <p:cond delay="1500"/>
                                  </p:stCondLst>
                                  <p:childTnLst>
                                    <p:set>
                                      <p:cBhvr>
                                        <p:cTn id="39" dur="1" fill="hold">
                                          <p:stCondLst>
                                            <p:cond delay="0"/>
                                          </p:stCondLst>
                                        </p:cTn>
                                        <p:tgtEl>
                                          <p:spTgt spid="9231"/>
                                        </p:tgtEl>
                                        <p:attrNameLst>
                                          <p:attrName>style.visibility</p:attrName>
                                        </p:attrNameLst>
                                      </p:cBhvr>
                                      <p:to>
                                        <p:strVal val="visible"/>
                                      </p:to>
                                    </p:set>
                                    <p:animEffect transition="in" filter="slide(fromTop)">
                                      <p:cBhvr>
                                        <p:cTn id="40" dur="500"/>
                                        <p:tgtEl>
                                          <p:spTgt spid="923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9240"/>
                                        </p:tgtEl>
                                        <p:attrNameLst>
                                          <p:attrName>style.visibility</p:attrName>
                                        </p:attrNameLst>
                                      </p:cBhvr>
                                      <p:to>
                                        <p:strVal val="visible"/>
                                      </p:to>
                                    </p:set>
                                    <p:animEffect transition="in" filter="wipe(left)">
                                      <p:cBhvr>
                                        <p:cTn id="45" dur="500"/>
                                        <p:tgtEl>
                                          <p:spTgt spid="9240"/>
                                        </p:tgtEl>
                                      </p:cBhvr>
                                    </p:animEffect>
                                  </p:childTnLst>
                                </p:cTn>
                              </p:par>
                            </p:childTnLst>
                          </p:cTn>
                        </p:par>
                        <p:par>
                          <p:cTn id="46" fill="hold">
                            <p:stCondLst>
                              <p:cond delay="500"/>
                            </p:stCondLst>
                            <p:childTnLst>
                              <p:par>
                                <p:cTn id="47" presetID="12" presetClass="entr" presetSubtype="8" fill="hold" nodeType="afterEffect">
                                  <p:stCondLst>
                                    <p:cond delay="1500"/>
                                  </p:stCondLst>
                                  <p:childTnLst>
                                    <p:set>
                                      <p:cBhvr>
                                        <p:cTn id="48" dur="1" fill="hold">
                                          <p:stCondLst>
                                            <p:cond delay="0"/>
                                          </p:stCondLst>
                                        </p:cTn>
                                        <p:tgtEl>
                                          <p:spTgt spid="9233"/>
                                        </p:tgtEl>
                                        <p:attrNameLst>
                                          <p:attrName>style.visibility</p:attrName>
                                        </p:attrNameLst>
                                      </p:cBhvr>
                                      <p:to>
                                        <p:strVal val="visible"/>
                                      </p:to>
                                    </p:set>
                                    <p:animEffect transition="in" filter="slide(fromLeft)">
                                      <p:cBhvr>
                                        <p:cTn id="49" dur="500"/>
                                        <p:tgtEl>
                                          <p:spTgt spid="9233"/>
                                        </p:tgtEl>
                                      </p:cBhvr>
                                    </p:animEffect>
                                  </p:childTnLst>
                                </p:cTn>
                              </p:par>
                            </p:childTnLst>
                          </p:cTn>
                        </p:par>
                        <p:par>
                          <p:cTn id="50" fill="hold">
                            <p:stCondLst>
                              <p:cond delay="2500"/>
                            </p:stCondLst>
                            <p:childTnLst>
                              <p:par>
                                <p:cTn id="51" presetID="26" presetClass="entr" presetSubtype="0" fill="hold" grpId="0" nodeType="afterEffect">
                                  <p:stCondLst>
                                    <p:cond delay="1500"/>
                                  </p:stCondLst>
                                  <p:childTnLst>
                                    <p:set>
                                      <p:cBhvr>
                                        <p:cTn id="52" dur="1" fill="hold">
                                          <p:stCondLst>
                                            <p:cond delay="0"/>
                                          </p:stCondLst>
                                        </p:cTn>
                                        <p:tgtEl>
                                          <p:spTgt spid="9241"/>
                                        </p:tgtEl>
                                        <p:attrNameLst>
                                          <p:attrName>style.visibility</p:attrName>
                                        </p:attrNameLst>
                                      </p:cBhvr>
                                      <p:to>
                                        <p:strVal val="visible"/>
                                      </p:to>
                                    </p:set>
                                    <p:animEffect transition="in" filter="wipe(down)">
                                      <p:cBhvr>
                                        <p:cTn id="53" dur="580">
                                          <p:stCondLst>
                                            <p:cond delay="0"/>
                                          </p:stCondLst>
                                        </p:cTn>
                                        <p:tgtEl>
                                          <p:spTgt spid="9241"/>
                                        </p:tgtEl>
                                      </p:cBhvr>
                                    </p:animEffect>
                                    <p:anim calcmode="lin" valueType="num">
                                      <p:cBhvr>
                                        <p:cTn id="54" dur="1822" tmFilter="0,0; 0.14,0.36; 0.43,0.73; 0.71,0.91; 1.0,1.0">
                                          <p:stCondLst>
                                            <p:cond delay="0"/>
                                          </p:stCondLst>
                                        </p:cTn>
                                        <p:tgtEl>
                                          <p:spTgt spid="9241"/>
                                        </p:tgtEl>
                                        <p:attrNameLst>
                                          <p:attrName>ppt_x</p:attrName>
                                        </p:attrNameLst>
                                      </p:cBhvr>
                                      <p:tavLst>
                                        <p:tav tm="0">
                                          <p:val>
                                            <p:strVal val="#ppt_x-0.25"/>
                                          </p:val>
                                        </p:tav>
                                        <p:tav tm="100000">
                                          <p:val>
                                            <p:strVal val="#ppt_x"/>
                                          </p:val>
                                        </p:tav>
                                      </p:tavLst>
                                    </p:anim>
                                    <p:anim calcmode="lin" valueType="num">
                                      <p:cBhvr>
                                        <p:cTn id="55" dur="664" tmFilter="0.0,0.0; 0.25,0.07; 0.50,0.2; 0.75,0.467; 1.0,1.0">
                                          <p:stCondLst>
                                            <p:cond delay="0"/>
                                          </p:stCondLst>
                                        </p:cTn>
                                        <p:tgtEl>
                                          <p:spTgt spid="9241"/>
                                        </p:tgtEl>
                                        <p:attrNameLst>
                                          <p:attrName>ppt_y</p:attrName>
                                        </p:attrNameLst>
                                      </p:cBhvr>
                                      <p:tavLst>
                                        <p:tav tm="0" fmla="#ppt_y-sin(pi*$)/3">
                                          <p:val>
                                            <p:fltVal val="0.5"/>
                                          </p:val>
                                        </p:tav>
                                        <p:tav tm="100000">
                                          <p:val>
                                            <p:fltVal val="1"/>
                                          </p:val>
                                        </p:tav>
                                      </p:tavLst>
                                    </p:anim>
                                    <p:anim calcmode="lin" valueType="num">
                                      <p:cBhvr>
                                        <p:cTn id="56" dur="664" tmFilter="0, 0; 0.125,0.2665; 0.25,0.4; 0.375,0.465; 0.5,0.5;  0.625,0.535; 0.75,0.6; 0.875,0.7335; 1,1">
                                          <p:stCondLst>
                                            <p:cond delay="664"/>
                                          </p:stCondLst>
                                        </p:cTn>
                                        <p:tgtEl>
                                          <p:spTgt spid="9241"/>
                                        </p:tgtEl>
                                        <p:attrNameLst>
                                          <p:attrName>ppt_y</p:attrName>
                                        </p:attrNameLst>
                                      </p:cBhvr>
                                      <p:tavLst>
                                        <p:tav tm="0" fmla="#ppt_y-sin(pi*$)/9">
                                          <p:val>
                                            <p:fltVal val="0"/>
                                          </p:val>
                                        </p:tav>
                                        <p:tav tm="100000">
                                          <p:val>
                                            <p:fltVal val="1"/>
                                          </p:val>
                                        </p:tav>
                                      </p:tavLst>
                                    </p:anim>
                                    <p:anim calcmode="lin" valueType="num">
                                      <p:cBhvr>
                                        <p:cTn id="57" dur="332" tmFilter="0, 0; 0.125,0.2665; 0.25,0.4; 0.375,0.465; 0.5,0.5;  0.625,0.535; 0.75,0.6; 0.875,0.7335; 1,1">
                                          <p:stCondLst>
                                            <p:cond delay="1324"/>
                                          </p:stCondLst>
                                        </p:cTn>
                                        <p:tgtEl>
                                          <p:spTgt spid="9241"/>
                                        </p:tgtEl>
                                        <p:attrNameLst>
                                          <p:attrName>ppt_y</p:attrName>
                                        </p:attrNameLst>
                                      </p:cBhvr>
                                      <p:tavLst>
                                        <p:tav tm="0" fmla="#ppt_y-sin(pi*$)/27">
                                          <p:val>
                                            <p:fltVal val="0"/>
                                          </p:val>
                                        </p:tav>
                                        <p:tav tm="100000">
                                          <p:val>
                                            <p:fltVal val="1"/>
                                          </p:val>
                                        </p:tav>
                                      </p:tavLst>
                                    </p:anim>
                                    <p:anim calcmode="lin" valueType="num">
                                      <p:cBhvr>
                                        <p:cTn id="58" dur="164" tmFilter="0, 0; 0.125,0.2665; 0.25,0.4; 0.375,0.465; 0.5,0.5;  0.625,0.535; 0.75,0.6; 0.875,0.7335; 1,1">
                                          <p:stCondLst>
                                            <p:cond delay="1656"/>
                                          </p:stCondLst>
                                        </p:cTn>
                                        <p:tgtEl>
                                          <p:spTgt spid="9241"/>
                                        </p:tgtEl>
                                        <p:attrNameLst>
                                          <p:attrName>ppt_y</p:attrName>
                                        </p:attrNameLst>
                                      </p:cBhvr>
                                      <p:tavLst>
                                        <p:tav tm="0" fmla="#ppt_y-sin(pi*$)/81">
                                          <p:val>
                                            <p:fltVal val="0"/>
                                          </p:val>
                                        </p:tav>
                                        <p:tav tm="100000">
                                          <p:val>
                                            <p:fltVal val="1"/>
                                          </p:val>
                                        </p:tav>
                                      </p:tavLst>
                                    </p:anim>
                                    <p:animScale>
                                      <p:cBhvr>
                                        <p:cTn id="59" dur="26">
                                          <p:stCondLst>
                                            <p:cond delay="650"/>
                                          </p:stCondLst>
                                        </p:cTn>
                                        <p:tgtEl>
                                          <p:spTgt spid="9241"/>
                                        </p:tgtEl>
                                      </p:cBhvr>
                                      <p:to x="100000" y="60000"/>
                                    </p:animScale>
                                    <p:animScale>
                                      <p:cBhvr>
                                        <p:cTn id="60" dur="166" decel="50000">
                                          <p:stCondLst>
                                            <p:cond delay="676"/>
                                          </p:stCondLst>
                                        </p:cTn>
                                        <p:tgtEl>
                                          <p:spTgt spid="9241"/>
                                        </p:tgtEl>
                                      </p:cBhvr>
                                      <p:to x="100000" y="100000"/>
                                    </p:animScale>
                                    <p:animScale>
                                      <p:cBhvr>
                                        <p:cTn id="61" dur="26">
                                          <p:stCondLst>
                                            <p:cond delay="1312"/>
                                          </p:stCondLst>
                                        </p:cTn>
                                        <p:tgtEl>
                                          <p:spTgt spid="9241"/>
                                        </p:tgtEl>
                                      </p:cBhvr>
                                      <p:to x="100000" y="80000"/>
                                    </p:animScale>
                                    <p:animScale>
                                      <p:cBhvr>
                                        <p:cTn id="62" dur="166" decel="50000">
                                          <p:stCondLst>
                                            <p:cond delay="1338"/>
                                          </p:stCondLst>
                                        </p:cTn>
                                        <p:tgtEl>
                                          <p:spTgt spid="9241"/>
                                        </p:tgtEl>
                                      </p:cBhvr>
                                      <p:to x="100000" y="100000"/>
                                    </p:animScale>
                                    <p:animScale>
                                      <p:cBhvr>
                                        <p:cTn id="63" dur="26">
                                          <p:stCondLst>
                                            <p:cond delay="1642"/>
                                          </p:stCondLst>
                                        </p:cTn>
                                        <p:tgtEl>
                                          <p:spTgt spid="9241"/>
                                        </p:tgtEl>
                                      </p:cBhvr>
                                      <p:to x="100000" y="90000"/>
                                    </p:animScale>
                                    <p:animScale>
                                      <p:cBhvr>
                                        <p:cTn id="64" dur="166" decel="50000">
                                          <p:stCondLst>
                                            <p:cond delay="1668"/>
                                          </p:stCondLst>
                                        </p:cTn>
                                        <p:tgtEl>
                                          <p:spTgt spid="9241"/>
                                        </p:tgtEl>
                                      </p:cBhvr>
                                      <p:to x="100000" y="100000"/>
                                    </p:animScale>
                                    <p:animScale>
                                      <p:cBhvr>
                                        <p:cTn id="65" dur="26">
                                          <p:stCondLst>
                                            <p:cond delay="1808"/>
                                          </p:stCondLst>
                                        </p:cTn>
                                        <p:tgtEl>
                                          <p:spTgt spid="9241"/>
                                        </p:tgtEl>
                                      </p:cBhvr>
                                      <p:to x="100000" y="95000"/>
                                    </p:animScale>
                                    <p:animScale>
                                      <p:cBhvr>
                                        <p:cTn id="66" dur="166" decel="50000">
                                          <p:stCondLst>
                                            <p:cond delay="1834"/>
                                          </p:stCondLst>
                                        </p:cTn>
                                        <p:tgtEl>
                                          <p:spTgt spid="924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9" grpId="0"/>
      <p:bldP spid="9230" grpId="0"/>
      <p:bldP spid="9231" grpId="0"/>
      <p:bldP spid="9240" grpId="0" animBg="1"/>
      <p:bldP spid="924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8200" y="2236256"/>
            <a:ext cx="10515600" cy="4351338"/>
          </a:xfrm>
        </p:spPr>
        <p:txBody>
          <a:bodyPr/>
          <a:lstStyle/>
          <a:p>
            <a:r>
              <a:rPr lang="zh-CN" altLang="en-US" dirty="0"/>
              <a:t>两个问题如何解决：</a:t>
            </a:r>
            <a:endParaRPr lang="en-US" altLang="zh-CN" dirty="0"/>
          </a:p>
          <a:p>
            <a:pPr lvl="1"/>
            <a:r>
              <a:rPr lang="zh-CN" altLang="en-US" dirty="0">
                <a:solidFill>
                  <a:srgbClr val="0070C0"/>
                </a:solidFill>
              </a:rPr>
              <a:t>每一轮如何改变训练数据的权值或概率分布？</a:t>
            </a:r>
            <a:endParaRPr lang="en-US" altLang="zh-CN" dirty="0">
              <a:solidFill>
                <a:srgbClr val="0070C0"/>
              </a:solidFill>
            </a:endParaRPr>
          </a:p>
          <a:p>
            <a:pPr lvl="1"/>
            <a:r>
              <a:rPr lang="en-US" altLang="zh-CN" dirty="0" err="1"/>
              <a:t>AdaBoost</a:t>
            </a:r>
            <a:r>
              <a:rPr lang="zh-CN" altLang="en-US" dirty="0"/>
              <a:t>：提高那些被前一轮弱分类器错误分类样本的权值，降低那些被正确分类样本的权值</a:t>
            </a:r>
            <a:endParaRPr lang="en-US" altLang="zh-CN" dirty="0"/>
          </a:p>
          <a:p>
            <a:pPr lvl="1"/>
            <a:endParaRPr lang="en-US" altLang="zh-CN" dirty="0"/>
          </a:p>
          <a:p>
            <a:pPr lvl="1"/>
            <a:r>
              <a:rPr lang="zh-CN" altLang="en-US" dirty="0">
                <a:solidFill>
                  <a:srgbClr val="0070C0"/>
                </a:solidFill>
              </a:rPr>
              <a:t>如何将弱分类器组合成一个强分类器？</a:t>
            </a:r>
            <a:endParaRPr lang="en-US" altLang="zh-CN" dirty="0">
              <a:solidFill>
                <a:srgbClr val="0070C0"/>
              </a:solidFill>
            </a:endParaRPr>
          </a:p>
          <a:p>
            <a:pPr lvl="1"/>
            <a:r>
              <a:rPr lang="en-US" altLang="zh-CN" dirty="0" err="1"/>
              <a:t>AdaBoost</a:t>
            </a:r>
            <a:r>
              <a:rPr lang="zh-CN" altLang="en-US" dirty="0"/>
              <a:t>：加权多数表决，加大分类误差率小的弱分类器的权值，使其在表决中起较大的作用，减小分类误差率大的弱分类器的权值，使其在表决中起较小的作用。</a:t>
            </a:r>
            <a:endParaRPr lang="en-US" altLang="zh-CN" dirty="0"/>
          </a:p>
          <a:p>
            <a:pPr lvl="1"/>
            <a:endParaRPr lang="zh-CN" altLang="en-US" dirty="0"/>
          </a:p>
        </p:txBody>
      </p:sp>
      <p:sp>
        <p:nvSpPr>
          <p:cNvPr id="4"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err="1"/>
              <a:t>Adaboost</a:t>
            </a:r>
            <a:r>
              <a:rPr lang="zh-CN" altLang="en-US" dirty="0"/>
              <a:t>基本概念</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8114" name="Picture 2" descr="http://img.blog.csdn.net/20131103130244828?watermark/2/text/aHR0cDovL2Jsb2cuY3Nkbi5uZXQvRGFya19TY29wZQ==/font/5a6L5L2T/fontsize/400/fill/I0JBQkFCMA==/dissolve/70/gravity/SouthEas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53027" y="2219281"/>
            <a:ext cx="6264696" cy="4385287"/>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4007768" y="6319530"/>
            <a:ext cx="1800200"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651086" y="6208088"/>
            <a:ext cx="1469250"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312024" y="6319530"/>
            <a:ext cx="1152128"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err="1"/>
              <a:t>Adaboost</a:t>
            </a:r>
            <a:r>
              <a:rPr lang="zh-CN" altLang="en-US" dirty="0"/>
              <a:t>基本概念</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446076"/>
            <a:ext cx="10515600" cy="4351338"/>
          </a:xfrm>
        </p:spPr>
        <p:txBody>
          <a:bodyPr/>
          <a:lstStyle/>
          <a:p>
            <a:r>
              <a:rPr lang="zh-CN" altLang="en-US" dirty="0"/>
              <a:t>输入：二分类的训练数据集</a:t>
            </a:r>
            <a:endParaRPr lang="en-US" altLang="zh-CN" dirty="0"/>
          </a:p>
          <a:p>
            <a:r>
              <a:rPr lang="en-US" altLang="zh-CN" dirty="0"/>
              <a:t>                                 </a:t>
            </a:r>
            <a:r>
              <a:rPr lang="zh-CN" altLang="en-US" dirty="0"/>
              <a:t>，</a:t>
            </a:r>
            <a:endParaRPr lang="en-US" altLang="zh-CN" dirty="0"/>
          </a:p>
          <a:p>
            <a:r>
              <a:rPr lang="zh-CN" altLang="en-US" dirty="0"/>
              <a:t>输出：最终分类器</a:t>
            </a:r>
            <a:r>
              <a:rPr lang="en-US" altLang="zh-CN" dirty="0"/>
              <a:t>G(</a:t>
            </a:r>
            <a:r>
              <a:rPr lang="en-US" altLang="zh-CN" i="1" dirty="0"/>
              <a:t>x</a:t>
            </a:r>
            <a:r>
              <a:rPr lang="en-US" altLang="zh-CN" dirty="0"/>
              <a:t>)</a:t>
            </a:r>
            <a:endParaRPr lang="en-US" altLang="zh-CN" dirty="0"/>
          </a:p>
          <a:p>
            <a:endParaRPr lang="en-US" altLang="zh-CN" dirty="0"/>
          </a:p>
          <a:p>
            <a:r>
              <a:rPr lang="en-US" altLang="zh-CN" dirty="0"/>
              <a:t>1 </a:t>
            </a:r>
            <a:r>
              <a:rPr lang="zh-CN" altLang="en-US" dirty="0"/>
              <a:t>初始化训练数据的起始权值分布</a:t>
            </a:r>
            <a:endParaRPr lang="en-US" altLang="zh-CN" dirty="0"/>
          </a:p>
          <a:p>
            <a:endParaRPr lang="en-US" altLang="zh-CN" dirty="0"/>
          </a:p>
        </p:txBody>
      </p:sp>
      <p:pic>
        <p:nvPicPr>
          <p:cNvPr id="22118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00107" y="2552368"/>
            <a:ext cx="3768419"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1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7567" y="3108629"/>
            <a:ext cx="1559076" cy="333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1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1783" y="3089867"/>
            <a:ext cx="581554" cy="365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18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8511" y="3094989"/>
            <a:ext cx="1417489" cy="328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19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1205" y="5193509"/>
            <a:ext cx="2930625" cy="378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19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9861" y="5013905"/>
            <a:ext cx="2831952" cy="723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AdaBoost</a:t>
            </a:r>
            <a:r>
              <a:rPr lang="zh-CN" altLang="en-US" dirty="0"/>
              <a:t>算法</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236256"/>
            <a:ext cx="10515600" cy="4351338"/>
          </a:xfrm>
        </p:spPr>
        <p:txBody>
          <a:bodyPr>
            <a:normAutofit fontScale="92500" lnSpcReduction="20000"/>
          </a:bodyPr>
          <a:lstStyle/>
          <a:p>
            <a:r>
              <a:rPr lang="en-US" altLang="zh-CN" dirty="0"/>
              <a:t>2 </a:t>
            </a:r>
            <a:r>
              <a:rPr lang="zh-CN" altLang="en-US" dirty="0"/>
              <a:t>对</a:t>
            </a:r>
            <a:r>
              <a:rPr lang="en-US" altLang="zh-CN" dirty="0"/>
              <a:t>m</a:t>
            </a:r>
            <a:r>
              <a:rPr lang="zh-CN" altLang="en-US" dirty="0"/>
              <a:t>个弱分类器 </a:t>
            </a:r>
            <a:r>
              <a:rPr lang="en-US" altLang="zh-CN" dirty="0"/>
              <a:t>m=1,2</a:t>
            </a:r>
            <a:r>
              <a:rPr lang="zh-CN" altLang="en-US" dirty="0"/>
              <a:t>，。。</a:t>
            </a:r>
            <a:r>
              <a:rPr lang="en-US" altLang="zh-CN" dirty="0"/>
              <a:t>M</a:t>
            </a:r>
            <a:endParaRPr lang="en-US" altLang="zh-CN" dirty="0"/>
          </a:p>
          <a:p>
            <a:pPr marL="0" indent="0">
              <a:buNone/>
            </a:pPr>
            <a:r>
              <a:rPr lang="en-US" altLang="zh-CN" dirty="0"/>
              <a:t>	 a</a:t>
            </a:r>
            <a:r>
              <a:rPr lang="zh-CN" altLang="en-US" dirty="0"/>
              <a:t>、在权值</a:t>
            </a:r>
            <a:r>
              <a:rPr lang="en-US" altLang="zh-CN" dirty="0" err="1"/>
              <a:t>D</a:t>
            </a:r>
            <a:r>
              <a:rPr lang="en-US" altLang="zh-CN" baseline="-25000" dirty="0" err="1"/>
              <a:t>m</a:t>
            </a:r>
            <a:r>
              <a:rPr lang="zh-CN" altLang="en-US" dirty="0"/>
              <a:t>下训练数据集，得到弱分类器</a:t>
            </a:r>
            <a:endParaRPr lang="en-US" altLang="zh-CN" dirty="0"/>
          </a:p>
          <a:p>
            <a:pPr marL="0" indent="0">
              <a:buNone/>
            </a:pPr>
            <a:endParaRPr lang="en-US" altLang="zh-CN" dirty="0"/>
          </a:p>
          <a:p>
            <a:pPr marL="0" indent="0">
              <a:buNone/>
            </a:pPr>
            <a:r>
              <a:rPr lang="en-US" altLang="zh-CN" dirty="0"/>
              <a:t>            b</a:t>
            </a:r>
            <a:r>
              <a:rPr lang="zh-CN" altLang="en-US" dirty="0"/>
              <a:t>、计算</a:t>
            </a:r>
            <a:r>
              <a:rPr lang="en-US" altLang="zh-CN" dirty="0" err="1"/>
              <a:t>G</a:t>
            </a:r>
            <a:r>
              <a:rPr lang="en-US" altLang="zh-CN" baseline="-25000" dirty="0" err="1"/>
              <a:t>m</a:t>
            </a:r>
            <a:r>
              <a:rPr lang="zh-CN" altLang="en-US" dirty="0"/>
              <a:t>的训练误差</a:t>
            </a:r>
            <a:endParaRPr lang="en-US" altLang="zh-CN" dirty="0"/>
          </a:p>
          <a:p>
            <a:pPr marL="0" indent="0">
              <a:buNone/>
            </a:pPr>
            <a:endParaRPr lang="en-US" altLang="zh-CN" dirty="0"/>
          </a:p>
          <a:p>
            <a:pPr marL="0" indent="0">
              <a:buNone/>
            </a:pPr>
            <a:endParaRPr lang="en-US" altLang="zh-CN" dirty="0"/>
          </a:p>
          <a:p>
            <a:pPr marL="0" indent="0">
              <a:buNone/>
            </a:pPr>
            <a:r>
              <a:rPr lang="en-US" altLang="zh-CN" dirty="0"/>
              <a:t> 	 c</a:t>
            </a:r>
            <a:r>
              <a:rPr lang="zh-CN" altLang="en-US" dirty="0"/>
              <a:t>、计算</a:t>
            </a:r>
            <a:r>
              <a:rPr lang="en-US" altLang="zh-CN" dirty="0" err="1"/>
              <a:t>G</a:t>
            </a:r>
            <a:r>
              <a:rPr lang="en-US" altLang="zh-CN" baseline="-25000" dirty="0" err="1"/>
              <a:t>m</a:t>
            </a:r>
            <a:r>
              <a:rPr lang="zh-CN" altLang="en-US" dirty="0"/>
              <a:t>的系数</a:t>
            </a:r>
            <a:endParaRPr lang="en-US" altLang="zh-CN" dirty="0"/>
          </a:p>
          <a:p>
            <a:pPr marL="0" indent="0">
              <a:buNone/>
            </a:pPr>
            <a:r>
              <a:rPr lang="en-US" altLang="zh-CN" dirty="0"/>
              <a:t>            d</a:t>
            </a:r>
            <a:r>
              <a:rPr lang="zh-CN" altLang="en-US" dirty="0"/>
              <a:t>、更新训练数据集的权值分布</a:t>
            </a:r>
            <a:endParaRPr lang="en-US" altLang="zh-CN" dirty="0"/>
          </a:p>
          <a:p>
            <a:pPr marL="0" indent="0">
              <a:buNone/>
            </a:pPr>
            <a:endParaRPr lang="en-US" altLang="zh-CN" dirty="0"/>
          </a:p>
          <a:p>
            <a:pPr marL="0" indent="0">
              <a:buNone/>
            </a:pPr>
            <a:r>
              <a:rPr lang="en-US" altLang="zh-CN" dirty="0"/>
              <a:t>    Z</a:t>
            </a:r>
            <a:r>
              <a:rPr lang="zh-CN" altLang="en-US" dirty="0"/>
              <a:t>是规范化因子</a:t>
            </a:r>
            <a:endParaRPr lang="zh-CN" altLang="en-US" dirty="0"/>
          </a:p>
        </p:txBody>
      </p:sp>
      <p:pic>
        <p:nvPicPr>
          <p:cNvPr id="221192"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68784" y="2975535"/>
            <a:ext cx="2507421"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19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1705" y="3793753"/>
            <a:ext cx="4990899"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5446" y="4487913"/>
            <a:ext cx="1500554" cy="562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19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8127" y="5464466"/>
            <a:ext cx="4307145"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196"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64632" y="5325669"/>
            <a:ext cx="3715943" cy="709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197"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41763" y="5915854"/>
            <a:ext cx="3770782" cy="764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AdaBoost</a:t>
            </a:r>
            <a:r>
              <a:rPr lang="zh-CN" altLang="en-US" dirty="0"/>
              <a:t>算法</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506662"/>
            <a:ext cx="10515600" cy="4351338"/>
          </a:xfrm>
        </p:spPr>
        <p:txBody>
          <a:bodyPr/>
          <a:lstStyle/>
          <a:p>
            <a:r>
              <a:rPr lang="en-US" altLang="zh-CN" dirty="0"/>
              <a:t>3</a:t>
            </a:r>
            <a:r>
              <a:rPr lang="zh-CN" altLang="en-US" dirty="0"/>
              <a:t>、构建弱分类器的线性组合，</a:t>
            </a:r>
            <a:endParaRPr lang="en-US" altLang="zh-CN" dirty="0"/>
          </a:p>
          <a:p>
            <a:endParaRPr lang="en-US" altLang="zh-CN" dirty="0"/>
          </a:p>
          <a:p>
            <a:endParaRPr lang="en-US" altLang="zh-CN" dirty="0"/>
          </a:p>
          <a:p>
            <a:r>
              <a:rPr lang="zh-CN" altLang="en-US" dirty="0"/>
              <a:t>得到最终分类器：</a:t>
            </a:r>
            <a:endParaRPr lang="en-US" altLang="zh-CN" dirty="0"/>
          </a:p>
        </p:txBody>
      </p:sp>
      <p:pic>
        <p:nvPicPr>
          <p:cNvPr id="22323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55840" y="3032956"/>
            <a:ext cx="2415868"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32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4716" y="4780412"/>
            <a:ext cx="4542567" cy="728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AdaBoost</a:t>
            </a:r>
            <a:r>
              <a:rPr lang="zh-CN" altLang="en-US" dirty="0"/>
              <a:t>算法</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83532" y="2188168"/>
            <a:ext cx="8424936" cy="5256584"/>
          </a:xfrm>
        </p:spPr>
        <p:txBody>
          <a:bodyPr>
            <a:normAutofit/>
          </a:bodyPr>
          <a:lstStyle/>
          <a:p>
            <a:r>
              <a:rPr lang="zh-CN" altLang="en-US" dirty="0"/>
              <a:t>步骤  </a:t>
            </a:r>
            <a:r>
              <a:rPr lang="en-US" altLang="zh-CN" dirty="0"/>
              <a:t>b</a:t>
            </a:r>
            <a:endParaRPr lang="en-US" altLang="zh-CN" dirty="0"/>
          </a:p>
          <a:p>
            <a:endParaRPr lang="en-US" altLang="zh-CN" dirty="0"/>
          </a:p>
          <a:p>
            <a:r>
              <a:rPr lang="zh-CN" altLang="en-US" dirty="0"/>
              <a:t>步骤  </a:t>
            </a:r>
            <a:r>
              <a:rPr lang="en-US" altLang="zh-CN" dirty="0"/>
              <a:t>c</a:t>
            </a:r>
            <a:endParaRPr lang="en-US" altLang="zh-CN" dirty="0"/>
          </a:p>
          <a:p>
            <a:pPr marL="0" indent="0">
              <a:buNone/>
            </a:pPr>
            <a:endParaRPr lang="en-US" altLang="zh-CN" dirty="0"/>
          </a:p>
          <a:p>
            <a:r>
              <a:rPr lang="zh-CN" altLang="en-US" dirty="0"/>
              <a:t>步骤  </a:t>
            </a:r>
            <a:r>
              <a:rPr lang="en-US" altLang="zh-CN" dirty="0"/>
              <a:t>d</a:t>
            </a:r>
            <a:endParaRPr lang="en-US" altLang="zh-CN" dirty="0"/>
          </a:p>
          <a:p>
            <a:endParaRPr lang="en-US" altLang="zh-CN" dirty="0"/>
          </a:p>
          <a:p>
            <a:endParaRPr lang="en-US" altLang="zh-CN" dirty="0"/>
          </a:p>
          <a:p>
            <a:endParaRPr lang="en-US" altLang="zh-CN" dirty="0"/>
          </a:p>
          <a:p>
            <a:r>
              <a:rPr lang="en-US" altLang="zh-CN" dirty="0"/>
              <a:t>    </a:t>
            </a:r>
            <a:r>
              <a:rPr lang="zh-CN" altLang="en-US" dirty="0"/>
              <a:t>误分类的样本权值放大</a:t>
            </a:r>
            <a:endParaRPr lang="zh-CN" altLang="en-US" dirty="0"/>
          </a:p>
        </p:txBody>
      </p:sp>
      <p:pic>
        <p:nvPicPr>
          <p:cNvPr id="22221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38547" y="2226997"/>
            <a:ext cx="3900895"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22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7059" y="2082981"/>
            <a:ext cx="1315671"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22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0504" y="2997609"/>
            <a:ext cx="2437997" cy="948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221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2275" y="4211926"/>
            <a:ext cx="3960440"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221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0958" y="6122606"/>
            <a:ext cx="1640711" cy="682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6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6573" y="3100128"/>
            <a:ext cx="2792285" cy="799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AdaBoost</a:t>
            </a:r>
            <a:r>
              <a:rPr lang="zh-CN" altLang="en-US" dirty="0"/>
              <a:t>算法说明</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236256"/>
            <a:ext cx="10515600" cy="4351338"/>
          </a:xfrm>
        </p:spPr>
        <p:txBody>
          <a:bodyPr>
            <a:normAutofit fontScale="92500" lnSpcReduction="20000"/>
          </a:bodyPr>
          <a:lstStyle/>
          <a:p>
            <a:endParaRPr lang="en-US" altLang="zh-CN" dirty="0"/>
          </a:p>
          <a:p>
            <a:endParaRPr lang="en-US" altLang="zh-CN" dirty="0"/>
          </a:p>
          <a:p>
            <a:r>
              <a:rPr lang="zh-CN" altLang="en-US" dirty="0"/>
              <a:t>初始化</a:t>
            </a:r>
            <a:endParaRPr lang="en-US" altLang="zh-CN" dirty="0"/>
          </a:p>
          <a:p>
            <a:endParaRPr lang="en-US" altLang="zh-CN" dirty="0"/>
          </a:p>
          <a:p>
            <a:r>
              <a:rPr lang="zh-CN" altLang="en-US" dirty="0"/>
              <a:t>对</a:t>
            </a:r>
            <a:r>
              <a:rPr lang="en-US" altLang="zh-CN" dirty="0"/>
              <a:t>m=1</a:t>
            </a:r>
            <a:endParaRPr lang="en-US" altLang="zh-CN" dirty="0"/>
          </a:p>
          <a:p>
            <a:r>
              <a:rPr lang="en-US" altLang="zh-CN" dirty="0"/>
              <a:t> a</a:t>
            </a:r>
            <a:r>
              <a:rPr lang="zh-CN" altLang="en-US" dirty="0"/>
              <a:t>、在权值分布为</a:t>
            </a:r>
            <a:r>
              <a:rPr lang="en-US" altLang="zh-CN" dirty="0"/>
              <a:t>D1</a:t>
            </a:r>
            <a:r>
              <a:rPr lang="zh-CN" altLang="en-US" dirty="0"/>
              <a:t>的数据集上，阈值取</a:t>
            </a:r>
            <a:r>
              <a:rPr lang="en-US" altLang="zh-CN" dirty="0"/>
              <a:t>2.5</a:t>
            </a:r>
            <a:r>
              <a:rPr lang="zh-CN" altLang="en-US" dirty="0"/>
              <a:t>，分类误差率最小，基本弱分类器：</a:t>
            </a:r>
            <a:endParaRPr lang="en-US" altLang="zh-CN" dirty="0"/>
          </a:p>
          <a:p>
            <a:endParaRPr lang="en-US" altLang="zh-CN" dirty="0"/>
          </a:p>
          <a:p>
            <a:r>
              <a:rPr lang="en-US" altLang="zh-CN" dirty="0"/>
              <a:t> b</a:t>
            </a:r>
            <a:r>
              <a:rPr lang="zh-CN" altLang="en-US" dirty="0"/>
              <a:t>、</a:t>
            </a:r>
            <a:r>
              <a:rPr lang="en-US" altLang="zh-CN" dirty="0"/>
              <a:t>G1(x)</a:t>
            </a:r>
            <a:r>
              <a:rPr lang="zh-CN" altLang="en-US" dirty="0"/>
              <a:t>的误差率 ：</a:t>
            </a:r>
            <a:endParaRPr lang="en-GB" altLang="zh-CN" dirty="0"/>
          </a:p>
          <a:p>
            <a:endParaRPr lang="en-US" altLang="zh-CN" dirty="0"/>
          </a:p>
          <a:p>
            <a:r>
              <a:rPr lang="en-US" altLang="zh-CN" dirty="0"/>
              <a:t> c</a:t>
            </a:r>
            <a:r>
              <a:rPr lang="zh-CN" altLang="en-US" dirty="0"/>
              <a:t>、</a:t>
            </a:r>
            <a:r>
              <a:rPr lang="en-US" altLang="zh-CN" dirty="0"/>
              <a:t>G1(x)</a:t>
            </a:r>
            <a:r>
              <a:rPr lang="zh-CN" altLang="en-US" dirty="0"/>
              <a:t>的系数：</a:t>
            </a:r>
            <a:r>
              <a:rPr lang="en-US" altLang="zh-CN" dirty="0"/>
              <a:t>	</a:t>
            </a:r>
            <a:endParaRPr lang="en-US" altLang="zh-CN" dirty="0"/>
          </a:p>
        </p:txBody>
      </p:sp>
      <p:pic>
        <p:nvPicPr>
          <p:cNvPr id="22425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67478" y="1430070"/>
            <a:ext cx="8786322"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42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0149" y="2955391"/>
            <a:ext cx="3298990" cy="865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42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1890" y="4592416"/>
            <a:ext cx="2697249"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426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3983" y="5405627"/>
            <a:ext cx="3184969"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426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2011" y="5977455"/>
            <a:ext cx="2868319"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例子：</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89621" y="2199891"/>
            <a:ext cx="8424936" cy="5256584"/>
          </a:xfrm>
        </p:spPr>
        <p:txBody>
          <a:bodyPr>
            <a:normAutofit/>
          </a:bodyPr>
          <a:lstStyle/>
          <a:p>
            <a:r>
              <a:rPr lang="en-US" altLang="zh-CN" dirty="0"/>
              <a:t> d</a:t>
            </a:r>
            <a:r>
              <a:rPr lang="zh-CN" altLang="en-US" dirty="0"/>
              <a:t>、更新训练数据的权值分布</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弱基本分类器</a:t>
            </a:r>
            <a:r>
              <a:rPr lang="en-US" altLang="zh-CN" dirty="0"/>
              <a:t>G1(x)=sign[f1(x)]</a:t>
            </a:r>
            <a:r>
              <a:rPr lang="zh-CN" altLang="en-US" dirty="0"/>
              <a:t>在更新的数据集上有</a:t>
            </a:r>
            <a:r>
              <a:rPr lang="en-US" altLang="zh-CN" dirty="0"/>
              <a:t>3</a:t>
            </a:r>
            <a:r>
              <a:rPr lang="zh-CN" altLang="en-US" dirty="0"/>
              <a:t>个误分类点</a:t>
            </a:r>
            <a:endParaRPr lang="en-US" altLang="zh-CN" dirty="0"/>
          </a:p>
        </p:txBody>
      </p:sp>
      <p:pic>
        <p:nvPicPr>
          <p:cNvPr id="22528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81900" y="2847963"/>
            <a:ext cx="6547532"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例子：</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1339" y="1120513"/>
            <a:ext cx="10515600" cy="1325563"/>
          </a:xfrm>
        </p:spPr>
        <p:txBody>
          <a:bodyPr/>
          <a:lstStyle/>
          <a:p>
            <a:r>
              <a:rPr lang="zh-CN" altLang="en-US" dirty="0"/>
              <a:t>提纲</a:t>
            </a:r>
            <a:endParaRPr lang="zh-CN" altLang="en-US" dirty="0"/>
          </a:p>
        </p:txBody>
      </p:sp>
      <p:sp>
        <p:nvSpPr>
          <p:cNvPr id="3" name="内容占位符 2"/>
          <p:cNvSpPr>
            <a:spLocks noGrp="1"/>
          </p:cNvSpPr>
          <p:nvPr>
            <p:ph idx="1"/>
          </p:nvPr>
        </p:nvSpPr>
        <p:spPr>
          <a:xfrm>
            <a:off x="1883532" y="2446076"/>
            <a:ext cx="8424936" cy="4839816"/>
          </a:xfrm>
        </p:spPr>
        <p:txBody>
          <a:bodyPr/>
          <a:lstStyle/>
          <a:p>
            <a:r>
              <a:rPr lang="en-US" altLang="zh-CN" dirty="0" err="1"/>
              <a:t>AdaBoost</a:t>
            </a:r>
            <a:r>
              <a:rPr lang="zh-CN" altLang="en-US" dirty="0"/>
              <a:t>的起源和基本概念</a:t>
            </a:r>
            <a:endParaRPr lang="en-US" altLang="zh-CN" dirty="0"/>
          </a:p>
          <a:p>
            <a:r>
              <a:rPr lang="en-US" altLang="zh-CN" dirty="0" err="1"/>
              <a:t>AdaBoost</a:t>
            </a:r>
            <a:r>
              <a:rPr lang="zh-CN" altLang="en-US" dirty="0"/>
              <a:t>算法</a:t>
            </a:r>
            <a:endParaRPr lang="en-US" altLang="zh-CN" dirty="0"/>
          </a:p>
          <a:p>
            <a:r>
              <a:rPr lang="zh-CN" altLang="en-US" dirty="0"/>
              <a:t>前向分步训练算法</a:t>
            </a:r>
            <a:endParaRPr lang="en-US" altLang="zh-CN" dirty="0"/>
          </a:p>
          <a:p>
            <a:r>
              <a:rPr lang="en-US" altLang="zh-CN" dirty="0" err="1"/>
              <a:t>AdaBoost</a:t>
            </a:r>
            <a:r>
              <a:rPr lang="en-US" altLang="zh-CN" dirty="0"/>
              <a:t> </a:t>
            </a:r>
            <a:r>
              <a:rPr lang="zh-CN" altLang="en-US" dirty="0"/>
              <a:t>编程</a:t>
            </a:r>
            <a:endParaRPr lang="en-US" altLang="zh-CN" dirty="0"/>
          </a:p>
          <a:p>
            <a:r>
              <a:rPr lang="en-US" altLang="zh-CN" dirty="0" err="1"/>
              <a:t>AdaBoost</a:t>
            </a:r>
            <a:r>
              <a:rPr lang="zh-CN" altLang="en-US" dirty="0"/>
              <a:t>实时人脸检测算法</a:t>
            </a:r>
            <a:endParaRPr lang="en-US" altLang="zh-CN" dirty="0"/>
          </a:p>
          <a:p>
            <a:endParaRPr lang="en-US" altLang="zh-CN" dirty="0"/>
          </a:p>
          <a:p>
            <a:endParaRPr lang="en-US" altLang="zh-CN" dirty="0"/>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13775" y="2106106"/>
            <a:ext cx="8424936" cy="5256584"/>
          </a:xfrm>
        </p:spPr>
        <p:txBody>
          <a:bodyPr>
            <a:normAutofit/>
          </a:bodyPr>
          <a:lstStyle/>
          <a:p>
            <a:r>
              <a:rPr lang="zh-CN" altLang="en-US" sz="2400" dirty="0"/>
              <a:t>对</a:t>
            </a:r>
            <a:r>
              <a:rPr lang="en-US" altLang="zh-CN" sz="2400" dirty="0"/>
              <a:t>m=2</a:t>
            </a:r>
            <a:endParaRPr lang="en-US" altLang="zh-CN" sz="2400" dirty="0"/>
          </a:p>
          <a:p>
            <a:r>
              <a:rPr lang="en-US" altLang="zh-CN" sz="2400" dirty="0"/>
              <a:t>    a</a:t>
            </a:r>
            <a:r>
              <a:rPr lang="zh-CN" altLang="en-US" sz="2400" dirty="0"/>
              <a:t>、在权值分布</a:t>
            </a:r>
            <a:r>
              <a:rPr lang="en-US" altLang="zh-CN" sz="2400" dirty="0"/>
              <a:t>D2</a:t>
            </a:r>
            <a:r>
              <a:rPr lang="zh-CN" altLang="en-US" sz="2400" dirty="0"/>
              <a:t>上，阈值</a:t>
            </a:r>
            <a:r>
              <a:rPr lang="en-US" altLang="zh-CN" sz="2400" dirty="0"/>
              <a:t>v=8.5</a:t>
            </a:r>
            <a:r>
              <a:rPr lang="zh-CN" altLang="en-US" sz="2400" dirty="0"/>
              <a:t>时，分类误差率最低</a:t>
            </a:r>
            <a:endParaRPr lang="en-US" altLang="zh-CN" sz="2400" dirty="0"/>
          </a:p>
          <a:p>
            <a:endParaRPr lang="en-US" altLang="zh-CN" sz="2400" dirty="0"/>
          </a:p>
          <a:p>
            <a:endParaRPr lang="en-US" altLang="zh-CN" sz="2400" dirty="0"/>
          </a:p>
          <a:p>
            <a:r>
              <a:rPr lang="en-US" altLang="zh-CN" sz="2400" dirty="0"/>
              <a:t>    b</a:t>
            </a:r>
            <a:r>
              <a:rPr lang="zh-CN" altLang="en-US" sz="2400" dirty="0"/>
              <a:t>、误差率</a:t>
            </a:r>
            <a:endParaRPr lang="en-US" altLang="zh-CN" sz="2400" dirty="0"/>
          </a:p>
          <a:p>
            <a:r>
              <a:rPr lang="en-US" altLang="zh-CN" sz="2400" dirty="0"/>
              <a:t>    c</a:t>
            </a:r>
            <a:r>
              <a:rPr lang="zh-CN" altLang="en-US" sz="2400" dirty="0"/>
              <a:t>、计算</a:t>
            </a:r>
            <a:endParaRPr lang="en-US" altLang="zh-CN" sz="2400" dirty="0"/>
          </a:p>
          <a:p>
            <a:r>
              <a:rPr lang="en-US" altLang="zh-CN" sz="2400" dirty="0"/>
              <a:t>    d</a:t>
            </a:r>
            <a:r>
              <a:rPr lang="zh-CN" altLang="en-US" sz="2400" dirty="0"/>
              <a:t>、更新权值分布</a:t>
            </a:r>
            <a:endParaRPr lang="en-US" altLang="zh-CN" sz="2400" dirty="0"/>
          </a:p>
          <a:p>
            <a:endParaRPr lang="en-US" altLang="zh-CN" sz="2400" dirty="0"/>
          </a:p>
          <a:p>
            <a:pPr marL="0" indent="0">
              <a:buNone/>
            </a:pPr>
            <a:endParaRPr lang="en-US" altLang="zh-CN" sz="2400" dirty="0"/>
          </a:p>
          <a:p>
            <a:r>
              <a:rPr lang="en-US" altLang="zh-CN" sz="2400" dirty="0"/>
              <a:t>    </a:t>
            </a:r>
            <a:r>
              <a:rPr lang="zh-CN" altLang="en-US" sz="2400" dirty="0"/>
              <a:t>分类器</a:t>
            </a:r>
            <a:r>
              <a:rPr lang="en-US" altLang="zh-CN" sz="2400" dirty="0"/>
              <a:t>G2(x)=sign[f2(x)]</a:t>
            </a:r>
            <a:r>
              <a:rPr lang="zh-CN" altLang="en-US" sz="2400" dirty="0"/>
              <a:t>有三个误分类点</a:t>
            </a:r>
            <a:endParaRPr lang="en-US" altLang="zh-CN" sz="2400" dirty="0"/>
          </a:p>
        </p:txBody>
      </p:sp>
      <p:pic>
        <p:nvPicPr>
          <p:cNvPr id="22630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89794" y="2913336"/>
            <a:ext cx="2912708" cy="856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63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9647" y="3918027"/>
            <a:ext cx="1440160"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63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9647" y="4426080"/>
            <a:ext cx="1440160" cy="329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630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1039" y="5233169"/>
            <a:ext cx="5635706" cy="984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例子：</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08974" y="2199892"/>
            <a:ext cx="8424936" cy="5256584"/>
          </a:xfrm>
        </p:spPr>
        <p:txBody>
          <a:bodyPr>
            <a:normAutofit/>
          </a:bodyPr>
          <a:lstStyle/>
          <a:p>
            <a:r>
              <a:rPr lang="zh-CN" altLang="en-US" sz="2400" dirty="0"/>
              <a:t>对</a:t>
            </a:r>
            <a:r>
              <a:rPr lang="en-US" altLang="zh-CN" sz="2400" dirty="0"/>
              <a:t>m=3</a:t>
            </a:r>
            <a:endParaRPr lang="en-US" altLang="zh-CN" sz="2400" dirty="0"/>
          </a:p>
          <a:p>
            <a:r>
              <a:rPr lang="en-US" altLang="zh-CN" sz="2400" dirty="0"/>
              <a:t>    a</a:t>
            </a:r>
            <a:r>
              <a:rPr lang="zh-CN" altLang="en-US" sz="2400" dirty="0"/>
              <a:t>、在权值分布</a:t>
            </a:r>
            <a:r>
              <a:rPr lang="en-US" altLang="zh-CN" sz="2400" dirty="0"/>
              <a:t>D3</a:t>
            </a:r>
            <a:r>
              <a:rPr lang="zh-CN" altLang="en-US" sz="2400" dirty="0"/>
              <a:t>上，阈值</a:t>
            </a:r>
            <a:r>
              <a:rPr lang="en-US" altLang="zh-CN" sz="2400" dirty="0"/>
              <a:t>v=5.5</a:t>
            </a:r>
            <a:r>
              <a:rPr lang="zh-CN" altLang="en-US" sz="2400" dirty="0"/>
              <a:t>时，分类误差率最低</a:t>
            </a:r>
            <a:endParaRPr lang="en-US" altLang="zh-CN" sz="2400" dirty="0"/>
          </a:p>
          <a:p>
            <a:endParaRPr lang="en-US" altLang="zh-CN" sz="2400" dirty="0"/>
          </a:p>
          <a:p>
            <a:endParaRPr lang="en-US" altLang="zh-CN" sz="2400" dirty="0"/>
          </a:p>
          <a:p>
            <a:r>
              <a:rPr lang="en-US" altLang="zh-CN" sz="2400" dirty="0"/>
              <a:t>    b</a:t>
            </a:r>
            <a:r>
              <a:rPr lang="zh-CN" altLang="en-US" sz="2400" dirty="0"/>
              <a:t>、误差率</a:t>
            </a:r>
            <a:endParaRPr lang="en-US" altLang="zh-CN" sz="2400" dirty="0"/>
          </a:p>
          <a:p>
            <a:r>
              <a:rPr lang="en-US" altLang="zh-CN" sz="2400" dirty="0"/>
              <a:t>    c</a:t>
            </a:r>
            <a:r>
              <a:rPr lang="zh-CN" altLang="en-US" sz="2400" dirty="0"/>
              <a:t>、计算</a:t>
            </a:r>
            <a:endParaRPr lang="en-US" altLang="zh-CN" sz="2400" dirty="0"/>
          </a:p>
          <a:p>
            <a:r>
              <a:rPr lang="en-US" altLang="zh-CN" sz="2400" dirty="0"/>
              <a:t>    d</a:t>
            </a:r>
            <a:r>
              <a:rPr lang="zh-CN" altLang="en-US" sz="2400" dirty="0"/>
              <a:t>、更新权值分布</a:t>
            </a:r>
            <a:endParaRPr lang="en-US" altLang="zh-CN" sz="2400" dirty="0"/>
          </a:p>
          <a:p>
            <a:pPr marL="0" indent="0">
              <a:buNone/>
            </a:pPr>
            <a:endParaRPr lang="en-US" altLang="zh-CN" sz="2400" dirty="0"/>
          </a:p>
          <a:p>
            <a:r>
              <a:rPr lang="en-US" altLang="zh-CN" sz="2400" dirty="0"/>
              <a:t>    </a:t>
            </a:r>
            <a:r>
              <a:rPr lang="zh-CN" altLang="en-US" sz="2400" dirty="0"/>
              <a:t>分类器</a:t>
            </a:r>
            <a:r>
              <a:rPr lang="en-US" altLang="zh-CN" sz="2400" dirty="0"/>
              <a:t>G3(x)=sign[f3(x)]</a:t>
            </a:r>
            <a:r>
              <a:rPr lang="zh-CN" altLang="en-US" sz="2400" dirty="0"/>
              <a:t>误分类点为</a:t>
            </a:r>
            <a:r>
              <a:rPr lang="en-US" altLang="zh-CN" sz="2400" dirty="0"/>
              <a:t>0</a:t>
            </a:r>
            <a:endParaRPr lang="en-US" altLang="zh-CN" sz="2400" dirty="0"/>
          </a:p>
        </p:txBody>
      </p:sp>
      <p:pic>
        <p:nvPicPr>
          <p:cNvPr id="22733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45278" y="3176908"/>
            <a:ext cx="2580715"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73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636" y="3984581"/>
            <a:ext cx="1506381" cy="396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73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5855" y="4540598"/>
            <a:ext cx="1538846" cy="297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733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1822" y="4943950"/>
            <a:ext cx="7632848" cy="353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733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7886" y="5314311"/>
            <a:ext cx="6480720" cy="408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733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6644" y="6407289"/>
            <a:ext cx="7704856" cy="364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例子：</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7" name="Picture 1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89613" y="2593976"/>
            <a:ext cx="3835400" cy="3643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0189" name="Line 13"/>
          <p:cNvSpPr>
            <a:spLocks noChangeShapeType="1"/>
          </p:cNvSpPr>
          <p:nvPr/>
        </p:nvSpPr>
        <p:spPr bwMode="auto">
          <a:xfrm flipV="1">
            <a:off x="6108700" y="4187825"/>
            <a:ext cx="3227388" cy="381000"/>
          </a:xfrm>
          <a:prstGeom prst="line">
            <a:avLst/>
          </a:prstGeom>
          <a:noFill/>
          <a:ln w="25400">
            <a:solidFill>
              <a:schemeClr val="tx1"/>
            </a:solidFill>
            <a:prstDash val="dash"/>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330190" name="Text Box 14"/>
          <p:cNvSpPr txBox="1">
            <a:spLocks noChangeArrowheads="1"/>
          </p:cNvSpPr>
          <p:nvPr/>
        </p:nvSpPr>
        <p:spPr bwMode="auto">
          <a:xfrm>
            <a:off x="2875394" y="3544889"/>
            <a:ext cx="128977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gn="l">
              <a:defRPr kumimoji="1">
                <a:solidFill>
                  <a:schemeClr val="tx1"/>
                </a:solidFill>
                <a:latin typeface="Arial" panose="020B0604020202020204" pitchFamily="34" charset="0"/>
                <a:ea typeface="PMingLiU" panose="02020500000000000000" pitchFamily="18" charset="-120"/>
              </a:defRPr>
            </a:lvl1pPr>
            <a:lvl2pPr marL="742950" indent="-285750" algn="l">
              <a:defRPr kumimoji="1">
                <a:solidFill>
                  <a:schemeClr val="tx1"/>
                </a:solidFill>
                <a:latin typeface="Arial" panose="020B0604020202020204" pitchFamily="34" charset="0"/>
                <a:ea typeface="PMingLiU" panose="02020500000000000000" pitchFamily="18" charset="-120"/>
              </a:defRPr>
            </a:lvl2pPr>
            <a:lvl3pPr marL="1143000" indent="-228600" algn="l">
              <a:defRPr kumimoji="1">
                <a:solidFill>
                  <a:schemeClr val="tx1"/>
                </a:solidFill>
                <a:latin typeface="Arial" panose="020B0604020202020204" pitchFamily="34" charset="0"/>
                <a:ea typeface="PMingLiU" panose="02020500000000000000" pitchFamily="18" charset="-120"/>
              </a:defRPr>
            </a:lvl3pPr>
            <a:lvl4pPr marL="1600200" indent="-228600" algn="l">
              <a:defRPr kumimoji="1">
                <a:solidFill>
                  <a:schemeClr val="tx1"/>
                </a:solidFill>
                <a:latin typeface="Arial" panose="020B0604020202020204" pitchFamily="34" charset="0"/>
                <a:ea typeface="PMingLiU" panose="02020500000000000000" pitchFamily="18" charset="-120"/>
              </a:defRPr>
            </a:lvl4pPr>
            <a:lvl5pPr marL="2057400" indent="-228600" algn="l">
              <a:defRPr kumimoji="1">
                <a:solidFill>
                  <a:schemeClr val="tx1"/>
                </a:solidFill>
                <a:latin typeface="Arial" panose="020B0604020202020204" pitchFamily="34" charset="0"/>
                <a:ea typeface="PMingLiU"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pPr algn="ctr" eaLnBrk="0" hangingPunct="0"/>
            <a:r>
              <a:rPr kumimoji="0" lang="en-US" altLang="zh-TW" b="1">
                <a:latin typeface="Times New Roman" panose="02020603050405020304" pitchFamily="18" charset="0"/>
                <a:cs typeface="Arial" panose="020B0604020202020204" pitchFamily="34" charset="0"/>
              </a:rPr>
              <a:t>Weak </a:t>
            </a:r>
            <a:endParaRPr kumimoji="0" lang="en-US" altLang="zh-TW" b="1">
              <a:latin typeface="Times New Roman" panose="02020603050405020304" pitchFamily="18" charset="0"/>
              <a:cs typeface="Arial" panose="020B0604020202020204" pitchFamily="34" charset="0"/>
            </a:endParaRPr>
          </a:p>
          <a:p>
            <a:pPr algn="ctr" eaLnBrk="0" hangingPunct="0"/>
            <a:r>
              <a:rPr kumimoji="0" lang="en-US" altLang="zh-TW" b="1">
                <a:latin typeface="Times New Roman" panose="02020603050405020304" pitchFamily="18" charset="0"/>
                <a:cs typeface="Arial" panose="020B0604020202020204" pitchFamily="34" charset="0"/>
              </a:rPr>
              <a:t>Classifier 1</a:t>
            </a:r>
            <a:endParaRPr kumimoji="0" lang="en-US" altLang="zh-TW" b="1">
              <a:latin typeface="Times New Roman" panose="02020603050405020304" pitchFamily="18" charset="0"/>
              <a:cs typeface="Arial" panose="020B0604020202020204" pitchFamily="34" charset="0"/>
            </a:endParaRPr>
          </a:p>
        </p:txBody>
      </p:sp>
      <p:cxnSp>
        <p:nvCxnSpPr>
          <p:cNvPr id="1330191" name="AutoShape 15"/>
          <p:cNvCxnSpPr>
            <a:cxnSpLocks noChangeShapeType="1"/>
            <a:stCxn id="1330190" idx="3"/>
            <a:endCxn id="1330189" idx="0"/>
          </p:cNvCxnSpPr>
          <p:nvPr/>
        </p:nvCxnSpPr>
        <p:spPr bwMode="auto">
          <a:xfrm>
            <a:off x="4165170" y="3868055"/>
            <a:ext cx="1943530" cy="700771"/>
          </a:xfrm>
          <a:prstGeom prst="straightConnector1">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cxnSp>
      <p:sp>
        <p:nvSpPr>
          <p:cNvPr id="7"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a:t>Boosting  illustration</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417"/>
                                        </p:tgtEl>
                                        <p:attrNameLst>
                                          <p:attrName>style.visibility</p:attrName>
                                        </p:attrNameLst>
                                      </p:cBhvr>
                                      <p:to>
                                        <p:strVal val="visible"/>
                                      </p:to>
                                    </p:set>
                                    <p:animEffect transition="in" filter="fade">
                                      <p:cBhvr>
                                        <p:cTn id="7" dur="2000"/>
                                        <p:tgtEl>
                                          <p:spTgt spid="1024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0189"/>
                                        </p:tgtEl>
                                        <p:attrNameLst>
                                          <p:attrName>style.visibility</p:attrName>
                                        </p:attrNameLst>
                                      </p:cBhvr>
                                      <p:to>
                                        <p:strVal val="visible"/>
                                      </p:to>
                                    </p:set>
                                    <p:animEffect transition="in" filter="wipe(left)">
                                      <p:cBhvr>
                                        <p:cTn id="12" dur="500"/>
                                        <p:tgtEl>
                                          <p:spTgt spid="1330189"/>
                                        </p:tgtEl>
                                      </p:cBhvr>
                                    </p:animEffect>
                                  </p:childTnLst>
                                </p:cTn>
                              </p:par>
                            </p:childTnLst>
                          </p:cTn>
                        </p:par>
                        <p:par>
                          <p:cTn id="13" fill="hold">
                            <p:stCondLst>
                              <p:cond delay="500"/>
                            </p:stCondLst>
                            <p:childTnLst>
                              <p:par>
                                <p:cTn id="14" presetID="12" presetClass="entr" presetSubtype="8" fill="hold" grpId="0" nodeType="afterEffect">
                                  <p:stCondLst>
                                    <p:cond delay="1500"/>
                                  </p:stCondLst>
                                  <p:childTnLst>
                                    <p:set>
                                      <p:cBhvr>
                                        <p:cTn id="15" dur="1" fill="hold">
                                          <p:stCondLst>
                                            <p:cond delay="0"/>
                                          </p:stCondLst>
                                        </p:cTn>
                                        <p:tgtEl>
                                          <p:spTgt spid="1330190"/>
                                        </p:tgtEl>
                                        <p:attrNameLst>
                                          <p:attrName>style.visibility</p:attrName>
                                        </p:attrNameLst>
                                      </p:cBhvr>
                                      <p:to>
                                        <p:strVal val="visible"/>
                                      </p:to>
                                    </p:set>
                                    <p:animEffect transition="in" filter="slide(fromLeft)">
                                      <p:cBhvr>
                                        <p:cTn id="16" dur="500"/>
                                        <p:tgtEl>
                                          <p:spTgt spid="1330190"/>
                                        </p:tgtEl>
                                      </p:cBhvr>
                                    </p:animEffect>
                                  </p:childTnLst>
                                </p:cTn>
                              </p:par>
                            </p:childTnLst>
                          </p:cTn>
                        </p:par>
                        <p:par>
                          <p:cTn id="17" fill="hold">
                            <p:stCondLst>
                              <p:cond delay="2500"/>
                            </p:stCondLst>
                            <p:childTnLst>
                              <p:par>
                                <p:cTn id="18" presetID="22" presetClass="entr" presetSubtype="8" fill="hold" nodeType="afterEffect">
                                  <p:stCondLst>
                                    <p:cond delay="1500"/>
                                  </p:stCondLst>
                                  <p:childTnLst>
                                    <p:set>
                                      <p:cBhvr>
                                        <p:cTn id="19" dur="1" fill="hold">
                                          <p:stCondLst>
                                            <p:cond delay="0"/>
                                          </p:stCondLst>
                                        </p:cTn>
                                        <p:tgtEl>
                                          <p:spTgt spid="1330191"/>
                                        </p:tgtEl>
                                        <p:attrNameLst>
                                          <p:attrName>style.visibility</p:attrName>
                                        </p:attrNameLst>
                                      </p:cBhvr>
                                      <p:to>
                                        <p:strVal val="visible"/>
                                      </p:to>
                                    </p:set>
                                    <p:animEffect transition="in" filter="wipe(left)">
                                      <p:cBhvr>
                                        <p:cTn id="20" dur="500"/>
                                        <p:tgtEl>
                                          <p:spTgt spid="1330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0189" grpId="0" animBg="1"/>
      <p:bldP spid="133019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8"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89613" y="2593976"/>
            <a:ext cx="3835400" cy="3643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429" name="Text Box 33"/>
          <p:cNvSpPr txBox="1">
            <a:spLocks noChangeArrowheads="1"/>
          </p:cNvSpPr>
          <p:nvPr/>
        </p:nvSpPr>
        <p:spPr bwMode="auto">
          <a:xfrm>
            <a:off x="3432175" y="3646488"/>
            <a:ext cx="1136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gn="l">
              <a:defRPr kumimoji="1">
                <a:solidFill>
                  <a:schemeClr val="tx1"/>
                </a:solidFill>
                <a:latin typeface="Arial" panose="020B0604020202020204" pitchFamily="34" charset="0"/>
                <a:ea typeface="PMingLiU" panose="02020500000000000000" pitchFamily="18" charset="-120"/>
              </a:defRPr>
            </a:lvl1pPr>
            <a:lvl2pPr marL="742950" indent="-285750" algn="l">
              <a:defRPr kumimoji="1">
                <a:solidFill>
                  <a:schemeClr val="tx1"/>
                </a:solidFill>
                <a:latin typeface="Arial" panose="020B0604020202020204" pitchFamily="34" charset="0"/>
                <a:ea typeface="PMingLiU" panose="02020500000000000000" pitchFamily="18" charset="-120"/>
              </a:defRPr>
            </a:lvl2pPr>
            <a:lvl3pPr marL="1143000" indent="-228600" algn="l">
              <a:defRPr kumimoji="1">
                <a:solidFill>
                  <a:schemeClr val="tx1"/>
                </a:solidFill>
                <a:latin typeface="Arial" panose="020B0604020202020204" pitchFamily="34" charset="0"/>
                <a:ea typeface="PMingLiU" panose="02020500000000000000" pitchFamily="18" charset="-120"/>
              </a:defRPr>
            </a:lvl3pPr>
            <a:lvl4pPr marL="1600200" indent="-228600" algn="l">
              <a:defRPr kumimoji="1">
                <a:solidFill>
                  <a:schemeClr val="tx1"/>
                </a:solidFill>
                <a:latin typeface="Arial" panose="020B0604020202020204" pitchFamily="34" charset="0"/>
                <a:ea typeface="PMingLiU" panose="02020500000000000000" pitchFamily="18" charset="-120"/>
              </a:defRPr>
            </a:lvl4pPr>
            <a:lvl5pPr marL="2057400" indent="-228600" algn="l">
              <a:defRPr kumimoji="1">
                <a:solidFill>
                  <a:schemeClr val="tx1"/>
                </a:solidFill>
                <a:latin typeface="Arial" panose="020B0604020202020204" pitchFamily="34" charset="0"/>
                <a:ea typeface="PMingLiU"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pPr eaLnBrk="0" hangingPunct="0"/>
            <a:r>
              <a:rPr kumimoji="0" lang="en-US" altLang="zh-TW" b="1">
                <a:latin typeface="Times New Roman" panose="02020603050405020304" pitchFamily="18" charset="0"/>
                <a:cs typeface="Arial" panose="020B0604020202020204" pitchFamily="34" charset="0"/>
              </a:rPr>
              <a:t>Weights</a:t>
            </a:r>
            <a:endParaRPr kumimoji="0" lang="en-US" altLang="zh-TW" b="1">
              <a:latin typeface="Times New Roman" panose="02020603050405020304" pitchFamily="18" charset="0"/>
              <a:cs typeface="Arial" panose="020B0604020202020204" pitchFamily="34" charset="0"/>
            </a:endParaRPr>
          </a:p>
          <a:p>
            <a:pPr eaLnBrk="0" hangingPunct="0"/>
            <a:r>
              <a:rPr kumimoji="0" lang="en-US" altLang="zh-TW" b="1">
                <a:latin typeface="Times New Roman" panose="02020603050405020304" pitchFamily="18" charset="0"/>
                <a:cs typeface="Arial" panose="020B0604020202020204" pitchFamily="34" charset="0"/>
              </a:rPr>
              <a:t>Increased</a:t>
            </a:r>
            <a:endParaRPr kumimoji="0" lang="en-US" altLang="zh-TW" b="1">
              <a:latin typeface="Times New Roman" panose="02020603050405020304" pitchFamily="18" charset="0"/>
              <a:cs typeface="Arial" panose="020B0604020202020204" pitchFamily="34" charset="0"/>
            </a:endParaRPr>
          </a:p>
        </p:txBody>
      </p:sp>
      <p:sp>
        <p:nvSpPr>
          <p:cNvPr id="103430" name="Line 38"/>
          <p:cNvSpPr>
            <a:spLocks noChangeShapeType="1"/>
          </p:cNvSpPr>
          <p:nvPr/>
        </p:nvSpPr>
        <p:spPr bwMode="auto">
          <a:xfrm flipV="1">
            <a:off x="4675188" y="3106738"/>
            <a:ext cx="3276600" cy="9144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431" name="Line 40"/>
          <p:cNvSpPr>
            <a:spLocks noChangeShapeType="1"/>
          </p:cNvSpPr>
          <p:nvPr/>
        </p:nvSpPr>
        <p:spPr bwMode="auto">
          <a:xfrm>
            <a:off x="4675188" y="4021138"/>
            <a:ext cx="1905000" cy="14478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432" name="Line 39"/>
          <p:cNvSpPr>
            <a:spLocks noChangeShapeType="1"/>
          </p:cNvSpPr>
          <p:nvPr/>
        </p:nvSpPr>
        <p:spPr bwMode="auto">
          <a:xfrm flipV="1">
            <a:off x="4675188" y="3868738"/>
            <a:ext cx="3962400" cy="1524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0189" name="Line 13"/>
          <p:cNvSpPr>
            <a:spLocks noChangeShapeType="1"/>
          </p:cNvSpPr>
          <p:nvPr/>
        </p:nvSpPr>
        <p:spPr bwMode="auto">
          <a:xfrm flipV="1">
            <a:off x="6108700" y="4187825"/>
            <a:ext cx="3227388" cy="381000"/>
          </a:xfrm>
          <a:prstGeom prst="line">
            <a:avLst/>
          </a:prstGeom>
          <a:noFill/>
          <a:ln w="25400">
            <a:solidFill>
              <a:schemeClr val="tx1"/>
            </a:solidFill>
            <a:prstDash val="dash"/>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9"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a:t>Boosting  illustration</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03430"/>
                                        </p:tgtEl>
                                        <p:attrNameLst>
                                          <p:attrName>style.visibility</p:attrName>
                                        </p:attrNameLst>
                                      </p:cBhvr>
                                      <p:to>
                                        <p:strVal val="visible"/>
                                      </p:to>
                                    </p:set>
                                    <p:animEffect transition="in" filter="wipe(right)">
                                      <p:cBhvr>
                                        <p:cTn id="7" dur="500"/>
                                        <p:tgtEl>
                                          <p:spTgt spid="10343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03432"/>
                                        </p:tgtEl>
                                        <p:attrNameLst>
                                          <p:attrName>style.visibility</p:attrName>
                                        </p:attrNameLst>
                                      </p:cBhvr>
                                      <p:to>
                                        <p:strVal val="visible"/>
                                      </p:to>
                                    </p:set>
                                    <p:animEffect transition="in" filter="wipe(right)">
                                      <p:cBhvr>
                                        <p:cTn id="10" dur="500"/>
                                        <p:tgtEl>
                                          <p:spTgt spid="103432"/>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103431"/>
                                        </p:tgtEl>
                                        <p:attrNameLst>
                                          <p:attrName>style.visibility</p:attrName>
                                        </p:attrNameLst>
                                      </p:cBhvr>
                                      <p:to>
                                        <p:strVal val="visible"/>
                                      </p:to>
                                    </p:set>
                                    <p:animEffect transition="in" filter="wipe(right)">
                                      <p:cBhvr>
                                        <p:cTn id="13" dur="500"/>
                                        <p:tgtEl>
                                          <p:spTgt spid="103431"/>
                                        </p:tgtEl>
                                      </p:cBhvr>
                                    </p:animEffect>
                                  </p:childTnLst>
                                </p:cTn>
                              </p:par>
                            </p:childTnLst>
                          </p:cTn>
                        </p:par>
                        <p:par>
                          <p:cTn id="14" fill="hold">
                            <p:stCondLst>
                              <p:cond delay="500"/>
                            </p:stCondLst>
                            <p:childTnLst>
                              <p:par>
                                <p:cTn id="15" presetID="12" presetClass="entr" presetSubtype="2" fill="hold" grpId="0" nodeType="afterEffect">
                                  <p:stCondLst>
                                    <p:cond delay="1500"/>
                                  </p:stCondLst>
                                  <p:childTnLst>
                                    <p:set>
                                      <p:cBhvr>
                                        <p:cTn id="16" dur="1" fill="hold">
                                          <p:stCondLst>
                                            <p:cond delay="0"/>
                                          </p:stCondLst>
                                        </p:cTn>
                                        <p:tgtEl>
                                          <p:spTgt spid="103429"/>
                                        </p:tgtEl>
                                        <p:attrNameLst>
                                          <p:attrName>style.visibility</p:attrName>
                                        </p:attrNameLst>
                                      </p:cBhvr>
                                      <p:to>
                                        <p:strVal val="visible"/>
                                      </p:to>
                                    </p:set>
                                    <p:animEffect transition="in" filter="slide(fromRight)">
                                      <p:cBhvr>
                                        <p:cTn id="17" dur="500"/>
                                        <p:tgtEl>
                                          <p:spTgt spid="103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9" grpId="0"/>
      <p:bldP spid="103430" grpId="0" animBg="1"/>
      <p:bldP spid="103431" grpId="0" animBg="1"/>
      <p:bldP spid="10343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2"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89613" y="2593976"/>
            <a:ext cx="3835400" cy="3643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453" name="Line 12"/>
          <p:cNvSpPr>
            <a:spLocks noChangeShapeType="1"/>
          </p:cNvSpPr>
          <p:nvPr/>
        </p:nvSpPr>
        <p:spPr bwMode="auto">
          <a:xfrm flipH="1" flipV="1">
            <a:off x="7759700" y="2757488"/>
            <a:ext cx="838200" cy="3048000"/>
          </a:xfrm>
          <a:prstGeom prst="line">
            <a:avLst/>
          </a:prstGeom>
          <a:noFill/>
          <a:ln w="25400">
            <a:solidFill>
              <a:schemeClr val="tx1"/>
            </a:solidFill>
            <a:prstDash val="dash"/>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4454" name="Text Box 13"/>
          <p:cNvSpPr txBox="1">
            <a:spLocks noChangeArrowheads="1"/>
          </p:cNvSpPr>
          <p:nvPr/>
        </p:nvSpPr>
        <p:spPr bwMode="auto">
          <a:xfrm>
            <a:off x="3750107" y="4660901"/>
            <a:ext cx="128977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gn="l">
              <a:defRPr kumimoji="1">
                <a:solidFill>
                  <a:schemeClr val="tx1"/>
                </a:solidFill>
                <a:latin typeface="Arial" panose="020B0604020202020204" pitchFamily="34" charset="0"/>
                <a:ea typeface="PMingLiU" panose="02020500000000000000" pitchFamily="18" charset="-120"/>
              </a:defRPr>
            </a:lvl1pPr>
            <a:lvl2pPr marL="742950" indent="-285750" algn="l">
              <a:defRPr kumimoji="1">
                <a:solidFill>
                  <a:schemeClr val="tx1"/>
                </a:solidFill>
                <a:latin typeface="Arial" panose="020B0604020202020204" pitchFamily="34" charset="0"/>
                <a:ea typeface="PMingLiU" panose="02020500000000000000" pitchFamily="18" charset="-120"/>
              </a:defRPr>
            </a:lvl2pPr>
            <a:lvl3pPr marL="1143000" indent="-228600" algn="l">
              <a:defRPr kumimoji="1">
                <a:solidFill>
                  <a:schemeClr val="tx1"/>
                </a:solidFill>
                <a:latin typeface="Arial" panose="020B0604020202020204" pitchFamily="34" charset="0"/>
                <a:ea typeface="PMingLiU" panose="02020500000000000000" pitchFamily="18" charset="-120"/>
              </a:defRPr>
            </a:lvl3pPr>
            <a:lvl4pPr marL="1600200" indent="-228600" algn="l">
              <a:defRPr kumimoji="1">
                <a:solidFill>
                  <a:schemeClr val="tx1"/>
                </a:solidFill>
                <a:latin typeface="Arial" panose="020B0604020202020204" pitchFamily="34" charset="0"/>
                <a:ea typeface="PMingLiU" panose="02020500000000000000" pitchFamily="18" charset="-120"/>
              </a:defRPr>
            </a:lvl4pPr>
            <a:lvl5pPr marL="2057400" indent="-228600" algn="l">
              <a:defRPr kumimoji="1">
                <a:solidFill>
                  <a:schemeClr val="tx1"/>
                </a:solidFill>
                <a:latin typeface="Arial" panose="020B0604020202020204" pitchFamily="34" charset="0"/>
                <a:ea typeface="PMingLiU"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pPr algn="ctr" eaLnBrk="0" hangingPunct="0"/>
            <a:r>
              <a:rPr kumimoji="0" lang="en-US" altLang="zh-TW" b="1">
                <a:latin typeface="Times New Roman" panose="02020603050405020304" pitchFamily="18" charset="0"/>
                <a:cs typeface="Arial" panose="020B0604020202020204" pitchFamily="34" charset="0"/>
              </a:rPr>
              <a:t>Weak </a:t>
            </a:r>
            <a:endParaRPr kumimoji="0" lang="en-US" altLang="zh-TW" b="1">
              <a:latin typeface="Times New Roman" panose="02020603050405020304" pitchFamily="18" charset="0"/>
              <a:cs typeface="Arial" panose="020B0604020202020204" pitchFamily="34" charset="0"/>
            </a:endParaRPr>
          </a:p>
          <a:p>
            <a:pPr algn="ctr" eaLnBrk="0" hangingPunct="0"/>
            <a:r>
              <a:rPr kumimoji="0" lang="en-US" altLang="zh-TW" b="1">
                <a:latin typeface="Times New Roman" panose="02020603050405020304" pitchFamily="18" charset="0"/>
                <a:cs typeface="Arial" panose="020B0604020202020204" pitchFamily="34" charset="0"/>
              </a:rPr>
              <a:t>Classifier 2</a:t>
            </a:r>
            <a:endParaRPr kumimoji="0" lang="en-US" altLang="zh-TW" b="1">
              <a:latin typeface="Times New Roman" panose="02020603050405020304" pitchFamily="18" charset="0"/>
              <a:cs typeface="Arial" panose="020B0604020202020204" pitchFamily="34" charset="0"/>
            </a:endParaRPr>
          </a:p>
        </p:txBody>
      </p:sp>
      <p:sp>
        <p:nvSpPr>
          <p:cNvPr id="104455" name="Line 19"/>
          <p:cNvSpPr>
            <a:spLocks noChangeShapeType="1"/>
          </p:cNvSpPr>
          <p:nvPr/>
        </p:nvSpPr>
        <p:spPr bwMode="auto">
          <a:xfrm flipV="1">
            <a:off x="5016500" y="4357688"/>
            <a:ext cx="3048000" cy="6096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a:t>Boosting  illustration</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1500"/>
                                  </p:stCondLst>
                                  <p:childTnLst>
                                    <p:set>
                                      <p:cBhvr>
                                        <p:cTn id="6" dur="1" fill="hold">
                                          <p:stCondLst>
                                            <p:cond delay="0"/>
                                          </p:stCondLst>
                                        </p:cTn>
                                        <p:tgtEl>
                                          <p:spTgt spid="104453"/>
                                        </p:tgtEl>
                                        <p:attrNameLst>
                                          <p:attrName>style.visibility</p:attrName>
                                        </p:attrNameLst>
                                      </p:cBhvr>
                                      <p:to>
                                        <p:strVal val="visible"/>
                                      </p:to>
                                    </p:set>
                                    <p:animEffect transition="in" filter="wipe(up)">
                                      <p:cBhvr>
                                        <p:cTn id="7" dur="500"/>
                                        <p:tgtEl>
                                          <p:spTgt spid="104453"/>
                                        </p:tgtEl>
                                      </p:cBhvr>
                                    </p:animEffect>
                                  </p:childTnLst>
                                </p:cTn>
                              </p:par>
                            </p:childTnLst>
                          </p:cTn>
                        </p:par>
                        <p:par>
                          <p:cTn id="8" fill="hold">
                            <p:stCondLst>
                              <p:cond delay="2000"/>
                            </p:stCondLst>
                            <p:childTnLst>
                              <p:par>
                                <p:cTn id="9" presetID="12" presetClass="entr" presetSubtype="8" fill="hold" grpId="0" nodeType="afterEffect">
                                  <p:stCondLst>
                                    <p:cond delay="1500"/>
                                  </p:stCondLst>
                                  <p:childTnLst>
                                    <p:set>
                                      <p:cBhvr>
                                        <p:cTn id="10" dur="1" fill="hold">
                                          <p:stCondLst>
                                            <p:cond delay="0"/>
                                          </p:stCondLst>
                                        </p:cTn>
                                        <p:tgtEl>
                                          <p:spTgt spid="104454"/>
                                        </p:tgtEl>
                                        <p:attrNameLst>
                                          <p:attrName>style.visibility</p:attrName>
                                        </p:attrNameLst>
                                      </p:cBhvr>
                                      <p:to>
                                        <p:strVal val="visible"/>
                                      </p:to>
                                    </p:set>
                                    <p:animEffect transition="in" filter="slide(fromLeft)">
                                      <p:cBhvr>
                                        <p:cTn id="11" dur="500"/>
                                        <p:tgtEl>
                                          <p:spTgt spid="104454"/>
                                        </p:tgtEl>
                                      </p:cBhvr>
                                    </p:animEffect>
                                  </p:childTnLst>
                                </p:cTn>
                              </p:par>
                            </p:childTnLst>
                          </p:cTn>
                        </p:par>
                        <p:par>
                          <p:cTn id="12" fill="hold">
                            <p:stCondLst>
                              <p:cond delay="4000"/>
                            </p:stCondLst>
                            <p:childTnLst>
                              <p:par>
                                <p:cTn id="13" presetID="22" presetClass="entr" presetSubtype="4" fill="hold" grpId="0" nodeType="afterEffect">
                                  <p:stCondLst>
                                    <p:cond delay="1500"/>
                                  </p:stCondLst>
                                  <p:childTnLst>
                                    <p:set>
                                      <p:cBhvr>
                                        <p:cTn id="14" dur="1" fill="hold">
                                          <p:stCondLst>
                                            <p:cond delay="0"/>
                                          </p:stCondLst>
                                        </p:cTn>
                                        <p:tgtEl>
                                          <p:spTgt spid="104455"/>
                                        </p:tgtEl>
                                        <p:attrNameLst>
                                          <p:attrName>style.visibility</p:attrName>
                                        </p:attrNameLst>
                                      </p:cBhvr>
                                      <p:to>
                                        <p:strVal val="visible"/>
                                      </p:to>
                                    </p:set>
                                    <p:animEffect transition="in" filter="wipe(down)">
                                      <p:cBhvr>
                                        <p:cTn id="15" dur="500"/>
                                        <p:tgtEl>
                                          <p:spTgt spid="104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3" grpId="0" animBg="1"/>
      <p:bldP spid="104454" grpId="0"/>
      <p:bldP spid="10445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6"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89613" y="2593976"/>
            <a:ext cx="3835400" cy="3643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5477" name="Line 12"/>
          <p:cNvSpPr>
            <a:spLocks noChangeShapeType="1"/>
          </p:cNvSpPr>
          <p:nvPr/>
        </p:nvSpPr>
        <p:spPr bwMode="auto">
          <a:xfrm flipH="1" flipV="1">
            <a:off x="7759700" y="2757488"/>
            <a:ext cx="838200" cy="3048000"/>
          </a:xfrm>
          <a:prstGeom prst="line">
            <a:avLst/>
          </a:prstGeom>
          <a:noFill/>
          <a:ln w="25400">
            <a:solidFill>
              <a:schemeClr val="tx1"/>
            </a:solidFill>
            <a:prstDash val="dash"/>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5478" name="Text Box 15"/>
          <p:cNvSpPr txBox="1">
            <a:spLocks noChangeArrowheads="1"/>
          </p:cNvSpPr>
          <p:nvPr/>
        </p:nvSpPr>
        <p:spPr bwMode="auto">
          <a:xfrm>
            <a:off x="3792538" y="3648075"/>
            <a:ext cx="1136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gn="l">
              <a:defRPr kumimoji="1">
                <a:solidFill>
                  <a:schemeClr val="tx1"/>
                </a:solidFill>
                <a:latin typeface="Arial" panose="020B0604020202020204" pitchFamily="34" charset="0"/>
                <a:ea typeface="PMingLiU" panose="02020500000000000000" pitchFamily="18" charset="-120"/>
              </a:defRPr>
            </a:lvl1pPr>
            <a:lvl2pPr marL="742950" indent="-285750" algn="l">
              <a:defRPr kumimoji="1">
                <a:solidFill>
                  <a:schemeClr val="tx1"/>
                </a:solidFill>
                <a:latin typeface="Arial" panose="020B0604020202020204" pitchFamily="34" charset="0"/>
                <a:ea typeface="PMingLiU" panose="02020500000000000000" pitchFamily="18" charset="-120"/>
              </a:defRPr>
            </a:lvl2pPr>
            <a:lvl3pPr marL="1143000" indent="-228600" algn="l">
              <a:defRPr kumimoji="1">
                <a:solidFill>
                  <a:schemeClr val="tx1"/>
                </a:solidFill>
                <a:latin typeface="Arial" panose="020B0604020202020204" pitchFamily="34" charset="0"/>
                <a:ea typeface="PMingLiU" panose="02020500000000000000" pitchFamily="18" charset="-120"/>
              </a:defRPr>
            </a:lvl3pPr>
            <a:lvl4pPr marL="1600200" indent="-228600" algn="l">
              <a:defRPr kumimoji="1">
                <a:solidFill>
                  <a:schemeClr val="tx1"/>
                </a:solidFill>
                <a:latin typeface="Arial" panose="020B0604020202020204" pitchFamily="34" charset="0"/>
                <a:ea typeface="PMingLiU" panose="02020500000000000000" pitchFamily="18" charset="-120"/>
              </a:defRPr>
            </a:lvl4pPr>
            <a:lvl5pPr marL="2057400" indent="-228600" algn="l">
              <a:defRPr kumimoji="1">
                <a:solidFill>
                  <a:schemeClr val="tx1"/>
                </a:solidFill>
                <a:latin typeface="Arial" panose="020B0604020202020204" pitchFamily="34" charset="0"/>
                <a:ea typeface="PMingLiU"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pPr eaLnBrk="0" hangingPunct="0"/>
            <a:r>
              <a:rPr kumimoji="0" lang="en-US" altLang="zh-TW" b="1">
                <a:latin typeface="Times New Roman" panose="02020603050405020304" pitchFamily="18" charset="0"/>
                <a:cs typeface="Arial" panose="020B0604020202020204" pitchFamily="34" charset="0"/>
              </a:rPr>
              <a:t>Weights</a:t>
            </a:r>
            <a:endParaRPr kumimoji="0" lang="en-US" altLang="zh-TW" b="1">
              <a:latin typeface="Times New Roman" panose="02020603050405020304" pitchFamily="18" charset="0"/>
              <a:cs typeface="Arial" panose="020B0604020202020204" pitchFamily="34" charset="0"/>
            </a:endParaRPr>
          </a:p>
          <a:p>
            <a:pPr eaLnBrk="0" hangingPunct="0"/>
            <a:r>
              <a:rPr kumimoji="0" lang="en-US" altLang="zh-TW" b="1">
                <a:latin typeface="Times New Roman" panose="02020603050405020304" pitchFamily="18" charset="0"/>
                <a:cs typeface="Arial" panose="020B0604020202020204" pitchFamily="34" charset="0"/>
              </a:rPr>
              <a:t>Increased</a:t>
            </a:r>
            <a:endParaRPr kumimoji="0" lang="en-US" altLang="zh-TW" b="1">
              <a:latin typeface="Times New Roman" panose="02020603050405020304" pitchFamily="18" charset="0"/>
              <a:cs typeface="Arial" panose="020B0604020202020204" pitchFamily="34" charset="0"/>
            </a:endParaRPr>
          </a:p>
        </p:txBody>
      </p:sp>
      <p:sp>
        <p:nvSpPr>
          <p:cNvPr id="105479" name="Line 17"/>
          <p:cNvSpPr>
            <a:spLocks noChangeShapeType="1"/>
          </p:cNvSpPr>
          <p:nvPr/>
        </p:nvSpPr>
        <p:spPr bwMode="auto">
          <a:xfrm>
            <a:off x="5011738" y="3984625"/>
            <a:ext cx="2743200" cy="7620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5480" name="Line 18"/>
          <p:cNvSpPr>
            <a:spLocks noChangeShapeType="1"/>
          </p:cNvSpPr>
          <p:nvPr/>
        </p:nvSpPr>
        <p:spPr bwMode="auto">
          <a:xfrm>
            <a:off x="5011738" y="3984625"/>
            <a:ext cx="2819400" cy="16764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a:t>Boosting  illustration</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1500"/>
                                  </p:stCondLst>
                                  <p:childTnLst>
                                    <p:set>
                                      <p:cBhvr>
                                        <p:cTn id="6" dur="1" fill="hold">
                                          <p:stCondLst>
                                            <p:cond delay="0"/>
                                          </p:stCondLst>
                                        </p:cTn>
                                        <p:tgtEl>
                                          <p:spTgt spid="105479"/>
                                        </p:tgtEl>
                                        <p:attrNameLst>
                                          <p:attrName>style.visibility</p:attrName>
                                        </p:attrNameLst>
                                      </p:cBhvr>
                                      <p:to>
                                        <p:strVal val="visible"/>
                                      </p:to>
                                    </p:set>
                                    <p:animEffect transition="in" filter="wipe(right)">
                                      <p:cBhvr>
                                        <p:cTn id="7" dur="500"/>
                                        <p:tgtEl>
                                          <p:spTgt spid="105479"/>
                                        </p:tgtEl>
                                      </p:cBhvr>
                                    </p:animEffect>
                                  </p:childTnLst>
                                </p:cTn>
                              </p:par>
                              <p:par>
                                <p:cTn id="8" presetID="22" presetClass="entr" presetSubtype="2" fill="hold" grpId="0" nodeType="withEffect">
                                  <p:stCondLst>
                                    <p:cond delay="1500"/>
                                  </p:stCondLst>
                                  <p:childTnLst>
                                    <p:set>
                                      <p:cBhvr>
                                        <p:cTn id="9" dur="1" fill="hold">
                                          <p:stCondLst>
                                            <p:cond delay="0"/>
                                          </p:stCondLst>
                                        </p:cTn>
                                        <p:tgtEl>
                                          <p:spTgt spid="105480"/>
                                        </p:tgtEl>
                                        <p:attrNameLst>
                                          <p:attrName>style.visibility</p:attrName>
                                        </p:attrNameLst>
                                      </p:cBhvr>
                                      <p:to>
                                        <p:strVal val="visible"/>
                                      </p:to>
                                    </p:set>
                                    <p:animEffect transition="in" filter="wipe(right)">
                                      <p:cBhvr>
                                        <p:cTn id="10" dur="500"/>
                                        <p:tgtEl>
                                          <p:spTgt spid="105480"/>
                                        </p:tgtEl>
                                      </p:cBhvr>
                                    </p:animEffect>
                                  </p:childTnLst>
                                </p:cTn>
                              </p:par>
                            </p:childTnLst>
                          </p:cTn>
                        </p:par>
                        <p:par>
                          <p:cTn id="11" fill="hold">
                            <p:stCondLst>
                              <p:cond delay="2000"/>
                            </p:stCondLst>
                            <p:childTnLst>
                              <p:par>
                                <p:cTn id="12" presetID="12" presetClass="entr" presetSubtype="2" fill="hold" grpId="0" nodeType="afterEffect">
                                  <p:stCondLst>
                                    <p:cond delay="1500"/>
                                  </p:stCondLst>
                                  <p:childTnLst>
                                    <p:set>
                                      <p:cBhvr>
                                        <p:cTn id="13" dur="1" fill="hold">
                                          <p:stCondLst>
                                            <p:cond delay="0"/>
                                          </p:stCondLst>
                                        </p:cTn>
                                        <p:tgtEl>
                                          <p:spTgt spid="105478"/>
                                        </p:tgtEl>
                                        <p:attrNameLst>
                                          <p:attrName>style.visibility</p:attrName>
                                        </p:attrNameLst>
                                      </p:cBhvr>
                                      <p:to>
                                        <p:strVal val="visible"/>
                                      </p:to>
                                    </p:set>
                                    <p:animEffect transition="in" filter="slide(fromRight)">
                                      <p:cBhvr>
                                        <p:cTn id="14" dur="500"/>
                                        <p:tgtEl>
                                          <p:spTgt spid="105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8" grpId="0"/>
      <p:bldP spid="105479" grpId="0" animBg="1"/>
      <p:bldP spid="10548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500"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89613" y="2593976"/>
            <a:ext cx="3835400" cy="3643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6501" name="Line 12"/>
          <p:cNvSpPr>
            <a:spLocks noChangeShapeType="1"/>
          </p:cNvSpPr>
          <p:nvPr/>
        </p:nvSpPr>
        <p:spPr bwMode="auto">
          <a:xfrm flipH="1" flipV="1">
            <a:off x="7239000" y="2852738"/>
            <a:ext cx="152400" cy="3124200"/>
          </a:xfrm>
          <a:prstGeom prst="line">
            <a:avLst/>
          </a:prstGeom>
          <a:noFill/>
          <a:ln w="25400">
            <a:solidFill>
              <a:schemeClr val="tx1"/>
            </a:solidFill>
            <a:prstDash val="dash"/>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6502" name="Text Box 13"/>
          <p:cNvSpPr txBox="1">
            <a:spLocks noChangeArrowheads="1"/>
          </p:cNvSpPr>
          <p:nvPr/>
        </p:nvSpPr>
        <p:spPr bwMode="auto">
          <a:xfrm>
            <a:off x="3743757" y="4575176"/>
            <a:ext cx="128977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gn="l">
              <a:defRPr kumimoji="1">
                <a:solidFill>
                  <a:schemeClr val="tx1"/>
                </a:solidFill>
                <a:latin typeface="Arial" panose="020B0604020202020204" pitchFamily="34" charset="0"/>
                <a:ea typeface="PMingLiU" panose="02020500000000000000" pitchFamily="18" charset="-120"/>
              </a:defRPr>
            </a:lvl1pPr>
            <a:lvl2pPr marL="742950" indent="-285750" algn="l">
              <a:defRPr kumimoji="1">
                <a:solidFill>
                  <a:schemeClr val="tx1"/>
                </a:solidFill>
                <a:latin typeface="Arial" panose="020B0604020202020204" pitchFamily="34" charset="0"/>
                <a:ea typeface="PMingLiU" panose="02020500000000000000" pitchFamily="18" charset="-120"/>
              </a:defRPr>
            </a:lvl2pPr>
            <a:lvl3pPr marL="1143000" indent="-228600" algn="l">
              <a:defRPr kumimoji="1">
                <a:solidFill>
                  <a:schemeClr val="tx1"/>
                </a:solidFill>
                <a:latin typeface="Arial" panose="020B0604020202020204" pitchFamily="34" charset="0"/>
                <a:ea typeface="PMingLiU" panose="02020500000000000000" pitchFamily="18" charset="-120"/>
              </a:defRPr>
            </a:lvl3pPr>
            <a:lvl4pPr marL="1600200" indent="-228600" algn="l">
              <a:defRPr kumimoji="1">
                <a:solidFill>
                  <a:schemeClr val="tx1"/>
                </a:solidFill>
                <a:latin typeface="Arial" panose="020B0604020202020204" pitchFamily="34" charset="0"/>
                <a:ea typeface="PMingLiU" panose="02020500000000000000" pitchFamily="18" charset="-120"/>
              </a:defRPr>
            </a:lvl4pPr>
            <a:lvl5pPr marL="2057400" indent="-228600" algn="l">
              <a:defRPr kumimoji="1">
                <a:solidFill>
                  <a:schemeClr val="tx1"/>
                </a:solidFill>
                <a:latin typeface="Arial" panose="020B0604020202020204" pitchFamily="34" charset="0"/>
                <a:ea typeface="PMingLiU"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pPr algn="ctr" eaLnBrk="0" hangingPunct="0"/>
            <a:r>
              <a:rPr kumimoji="0" lang="en-US" altLang="zh-TW" b="1">
                <a:latin typeface="Times New Roman" panose="02020603050405020304" pitchFamily="18" charset="0"/>
                <a:cs typeface="Arial" panose="020B0604020202020204" pitchFamily="34" charset="0"/>
              </a:rPr>
              <a:t>Weak </a:t>
            </a:r>
            <a:endParaRPr kumimoji="0" lang="en-US" altLang="zh-TW" b="1">
              <a:latin typeface="Times New Roman" panose="02020603050405020304" pitchFamily="18" charset="0"/>
              <a:cs typeface="Arial" panose="020B0604020202020204" pitchFamily="34" charset="0"/>
            </a:endParaRPr>
          </a:p>
          <a:p>
            <a:pPr algn="ctr" eaLnBrk="0" hangingPunct="0"/>
            <a:r>
              <a:rPr kumimoji="0" lang="en-US" altLang="zh-TW" b="1">
                <a:latin typeface="Times New Roman" panose="02020603050405020304" pitchFamily="18" charset="0"/>
                <a:cs typeface="Arial" panose="020B0604020202020204" pitchFamily="34" charset="0"/>
              </a:rPr>
              <a:t>Classifier 3</a:t>
            </a:r>
            <a:endParaRPr kumimoji="0" lang="en-US" altLang="zh-TW" b="1">
              <a:latin typeface="Times New Roman" panose="02020603050405020304" pitchFamily="18" charset="0"/>
              <a:cs typeface="Arial" panose="020B0604020202020204" pitchFamily="34" charset="0"/>
            </a:endParaRPr>
          </a:p>
        </p:txBody>
      </p:sp>
      <p:sp>
        <p:nvSpPr>
          <p:cNvPr id="106503" name="Line 18"/>
          <p:cNvSpPr>
            <a:spLocks noChangeShapeType="1"/>
          </p:cNvSpPr>
          <p:nvPr/>
        </p:nvSpPr>
        <p:spPr bwMode="auto">
          <a:xfrm flipV="1">
            <a:off x="5029200" y="4757738"/>
            <a:ext cx="2209800" cy="1524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a:t>Boosting  illustration</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1500"/>
                                  </p:stCondLst>
                                  <p:childTnLst>
                                    <p:set>
                                      <p:cBhvr>
                                        <p:cTn id="6" dur="1" fill="hold">
                                          <p:stCondLst>
                                            <p:cond delay="0"/>
                                          </p:stCondLst>
                                        </p:cTn>
                                        <p:tgtEl>
                                          <p:spTgt spid="106501"/>
                                        </p:tgtEl>
                                        <p:attrNameLst>
                                          <p:attrName>style.visibility</p:attrName>
                                        </p:attrNameLst>
                                      </p:cBhvr>
                                      <p:to>
                                        <p:strVal val="visible"/>
                                      </p:to>
                                    </p:set>
                                    <p:animEffect transition="in" filter="wipe(up)">
                                      <p:cBhvr>
                                        <p:cTn id="7" dur="500"/>
                                        <p:tgtEl>
                                          <p:spTgt spid="106501"/>
                                        </p:tgtEl>
                                      </p:cBhvr>
                                    </p:animEffect>
                                  </p:childTnLst>
                                </p:cTn>
                              </p:par>
                            </p:childTnLst>
                          </p:cTn>
                        </p:par>
                        <p:par>
                          <p:cTn id="8" fill="hold">
                            <p:stCondLst>
                              <p:cond delay="2000"/>
                            </p:stCondLst>
                            <p:childTnLst>
                              <p:par>
                                <p:cTn id="9" presetID="12" presetClass="entr" presetSubtype="8" fill="hold" grpId="0" nodeType="afterEffect">
                                  <p:stCondLst>
                                    <p:cond delay="1500"/>
                                  </p:stCondLst>
                                  <p:childTnLst>
                                    <p:set>
                                      <p:cBhvr>
                                        <p:cTn id="10" dur="1" fill="hold">
                                          <p:stCondLst>
                                            <p:cond delay="0"/>
                                          </p:stCondLst>
                                        </p:cTn>
                                        <p:tgtEl>
                                          <p:spTgt spid="106502"/>
                                        </p:tgtEl>
                                        <p:attrNameLst>
                                          <p:attrName>style.visibility</p:attrName>
                                        </p:attrNameLst>
                                      </p:cBhvr>
                                      <p:to>
                                        <p:strVal val="visible"/>
                                      </p:to>
                                    </p:set>
                                    <p:animEffect transition="in" filter="slide(fromLeft)">
                                      <p:cBhvr>
                                        <p:cTn id="11" dur="500"/>
                                        <p:tgtEl>
                                          <p:spTgt spid="106502"/>
                                        </p:tgtEl>
                                      </p:cBhvr>
                                    </p:animEffect>
                                  </p:childTnLst>
                                </p:cTn>
                              </p:par>
                            </p:childTnLst>
                          </p:cTn>
                        </p:par>
                        <p:par>
                          <p:cTn id="12" fill="hold">
                            <p:stCondLst>
                              <p:cond delay="4000"/>
                            </p:stCondLst>
                            <p:childTnLst>
                              <p:par>
                                <p:cTn id="13" presetID="22" presetClass="entr" presetSubtype="8" fill="hold" grpId="0" nodeType="afterEffect">
                                  <p:stCondLst>
                                    <p:cond delay="1500"/>
                                  </p:stCondLst>
                                  <p:childTnLst>
                                    <p:set>
                                      <p:cBhvr>
                                        <p:cTn id="14" dur="1" fill="hold">
                                          <p:stCondLst>
                                            <p:cond delay="0"/>
                                          </p:stCondLst>
                                        </p:cTn>
                                        <p:tgtEl>
                                          <p:spTgt spid="106503"/>
                                        </p:tgtEl>
                                        <p:attrNameLst>
                                          <p:attrName>style.visibility</p:attrName>
                                        </p:attrNameLst>
                                      </p:cBhvr>
                                      <p:to>
                                        <p:strVal val="visible"/>
                                      </p:to>
                                    </p:set>
                                    <p:animEffect transition="in" filter="wipe(left)">
                                      <p:cBhvr>
                                        <p:cTn id="15" dur="500"/>
                                        <p:tgtEl>
                                          <p:spTgt spid="1065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1" grpId="0" animBg="1"/>
      <p:bldP spid="106502" grpId="0"/>
      <p:bldP spid="10650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4"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89613" y="2593976"/>
            <a:ext cx="3835400" cy="3643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7525" name="Text Box 19"/>
          <p:cNvSpPr txBox="1">
            <a:spLocks noChangeArrowheads="1"/>
          </p:cNvSpPr>
          <p:nvPr/>
        </p:nvSpPr>
        <p:spPr bwMode="auto">
          <a:xfrm>
            <a:off x="2667000" y="3952875"/>
            <a:ext cx="2776538"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gn="l">
              <a:defRPr kumimoji="1">
                <a:solidFill>
                  <a:schemeClr val="tx1"/>
                </a:solidFill>
                <a:latin typeface="Arial" panose="020B0604020202020204" pitchFamily="34" charset="0"/>
                <a:ea typeface="PMingLiU" panose="02020500000000000000" pitchFamily="18" charset="-120"/>
              </a:defRPr>
            </a:lvl1pPr>
            <a:lvl2pPr marL="742950" indent="-285750" algn="l">
              <a:defRPr kumimoji="1">
                <a:solidFill>
                  <a:schemeClr val="tx1"/>
                </a:solidFill>
                <a:latin typeface="Arial" panose="020B0604020202020204" pitchFamily="34" charset="0"/>
                <a:ea typeface="PMingLiU" panose="02020500000000000000" pitchFamily="18" charset="-120"/>
              </a:defRPr>
            </a:lvl2pPr>
            <a:lvl3pPr marL="1143000" indent="-228600" algn="l">
              <a:defRPr kumimoji="1">
                <a:solidFill>
                  <a:schemeClr val="tx1"/>
                </a:solidFill>
                <a:latin typeface="Arial" panose="020B0604020202020204" pitchFamily="34" charset="0"/>
                <a:ea typeface="PMingLiU" panose="02020500000000000000" pitchFamily="18" charset="-120"/>
              </a:defRPr>
            </a:lvl3pPr>
            <a:lvl4pPr marL="1600200" indent="-228600" algn="l">
              <a:defRPr kumimoji="1">
                <a:solidFill>
                  <a:schemeClr val="tx1"/>
                </a:solidFill>
                <a:latin typeface="Arial" panose="020B0604020202020204" pitchFamily="34" charset="0"/>
                <a:ea typeface="PMingLiU" panose="02020500000000000000" pitchFamily="18" charset="-120"/>
              </a:defRPr>
            </a:lvl4pPr>
            <a:lvl5pPr marL="2057400" indent="-228600" algn="l">
              <a:defRPr kumimoji="1">
                <a:solidFill>
                  <a:schemeClr val="tx1"/>
                </a:solidFill>
                <a:latin typeface="Arial" panose="020B0604020202020204" pitchFamily="34" charset="0"/>
                <a:ea typeface="PMingLiU"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pPr eaLnBrk="0" hangingPunct="0"/>
            <a:r>
              <a:rPr kumimoji="0" lang="en-US" altLang="zh-TW" b="1">
                <a:latin typeface="Times New Roman" panose="02020603050405020304" pitchFamily="18" charset="0"/>
                <a:cs typeface="Arial" panose="020B0604020202020204" pitchFamily="34" charset="0"/>
              </a:rPr>
              <a:t>Final classifier is </a:t>
            </a:r>
            <a:endParaRPr kumimoji="0" lang="en-US" altLang="zh-TW" b="1">
              <a:latin typeface="Times New Roman" panose="02020603050405020304" pitchFamily="18" charset="0"/>
              <a:cs typeface="Arial" panose="020B0604020202020204" pitchFamily="34" charset="0"/>
            </a:endParaRPr>
          </a:p>
          <a:p>
            <a:pPr eaLnBrk="0" hangingPunct="0"/>
            <a:r>
              <a:rPr kumimoji="0" lang="en-US" altLang="zh-TW" b="1">
                <a:latin typeface="Times New Roman" panose="02020603050405020304" pitchFamily="18" charset="0"/>
                <a:cs typeface="Arial" panose="020B0604020202020204" pitchFamily="34" charset="0"/>
              </a:rPr>
              <a:t>a combination of weak classifiers</a:t>
            </a:r>
            <a:endParaRPr kumimoji="0" lang="en-US" altLang="zh-TW" b="1">
              <a:latin typeface="Times New Roman" panose="02020603050405020304" pitchFamily="18" charset="0"/>
              <a:cs typeface="Arial" panose="020B0604020202020204" pitchFamily="34" charset="0"/>
            </a:endParaRPr>
          </a:p>
        </p:txBody>
      </p:sp>
      <p:sp>
        <p:nvSpPr>
          <p:cNvPr id="1330189" name="Line 13"/>
          <p:cNvSpPr>
            <a:spLocks noChangeShapeType="1"/>
          </p:cNvSpPr>
          <p:nvPr/>
        </p:nvSpPr>
        <p:spPr bwMode="auto">
          <a:xfrm flipV="1">
            <a:off x="6108700" y="4187825"/>
            <a:ext cx="3227388" cy="381000"/>
          </a:xfrm>
          <a:prstGeom prst="line">
            <a:avLst/>
          </a:prstGeom>
          <a:noFill/>
          <a:ln w="25400">
            <a:solidFill>
              <a:schemeClr val="tx1"/>
            </a:solidFill>
            <a:prstDash val="dash"/>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7528" name="Line 12"/>
          <p:cNvSpPr>
            <a:spLocks noChangeShapeType="1"/>
          </p:cNvSpPr>
          <p:nvPr/>
        </p:nvSpPr>
        <p:spPr bwMode="auto">
          <a:xfrm flipH="1" flipV="1">
            <a:off x="7759700" y="2757488"/>
            <a:ext cx="838200" cy="3048000"/>
          </a:xfrm>
          <a:prstGeom prst="line">
            <a:avLst/>
          </a:prstGeom>
          <a:noFill/>
          <a:ln w="25400">
            <a:solidFill>
              <a:schemeClr val="tx1"/>
            </a:solidFill>
            <a:prstDash val="dash"/>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7529" name="Line 12"/>
          <p:cNvSpPr>
            <a:spLocks noChangeShapeType="1"/>
          </p:cNvSpPr>
          <p:nvPr/>
        </p:nvSpPr>
        <p:spPr bwMode="auto">
          <a:xfrm flipH="1" flipV="1">
            <a:off x="7239000" y="2852738"/>
            <a:ext cx="152400" cy="3124200"/>
          </a:xfrm>
          <a:prstGeom prst="line">
            <a:avLst/>
          </a:prstGeom>
          <a:noFill/>
          <a:ln w="25400">
            <a:solidFill>
              <a:schemeClr val="tx1"/>
            </a:solidFill>
            <a:prstDash val="dash"/>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a:t>Boosting  illustration</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500"/>
                                  </p:stCondLst>
                                  <p:childTnLst>
                                    <p:set>
                                      <p:cBhvr>
                                        <p:cTn id="6" dur="1" fill="hold">
                                          <p:stCondLst>
                                            <p:cond delay="0"/>
                                          </p:stCondLst>
                                        </p:cTn>
                                        <p:tgtEl>
                                          <p:spTgt spid="1330189"/>
                                        </p:tgtEl>
                                        <p:attrNameLst>
                                          <p:attrName>style.visibility</p:attrName>
                                        </p:attrNameLst>
                                      </p:cBhvr>
                                      <p:to>
                                        <p:strVal val="visible"/>
                                      </p:to>
                                    </p:set>
                                    <p:animEffect transition="in" filter="wipe(left)">
                                      <p:cBhvr>
                                        <p:cTn id="7" dur="500"/>
                                        <p:tgtEl>
                                          <p:spTgt spid="1330189"/>
                                        </p:tgtEl>
                                      </p:cBhvr>
                                    </p:animEffect>
                                  </p:childTnLst>
                                </p:cTn>
                              </p:par>
                              <p:par>
                                <p:cTn id="8" presetID="22" presetClass="entr" presetSubtype="1" fill="hold" grpId="0" nodeType="withEffect">
                                  <p:stCondLst>
                                    <p:cond delay="1500"/>
                                  </p:stCondLst>
                                  <p:childTnLst>
                                    <p:set>
                                      <p:cBhvr>
                                        <p:cTn id="9" dur="1" fill="hold">
                                          <p:stCondLst>
                                            <p:cond delay="0"/>
                                          </p:stCondLst>
                                        </p:cTn>
                                        <p:tgtEl>
                                          <p:spTgt spid="107528"/>
                                        </p:tgtEl>
                                        <p:attrNameLst>
                                          <p:attrName>style.visibility</p:attrName>
                                        </p:attrNameLst>
                                      </p:cBhvr>
                                      <p:to>
                                        <p:strVal val="visible"/>
                                      </p:to>
                                    </p:set>
                                    <p:animEffect transition="in" filter="wipe(up)">
                                      <p:cBhvr>
                                        <p:cTn id="10" dur="500"/>
                                        <p:tgtEl>
                                          <p:spTgt spid="107528"/>
                                        </p:tgtEl>
                                      </p:cBhvr>
                                    </p:animEffect>
                                  </p:childTnLst>
                                </p:cTn>
                              </p:par>
                            </p:childTnLst>
                          </p:cTn>
                        </p:par>
                        <p:par>
                          <p:cTn id="11" fill="hold">
                            <p:stCondLst>
                              <p:cond delay="2000"/>
                            </p:stCondLst>
                            <p:childTnLst>
                              <p:par>
                                <p:cTn id="12" presetID="12" presetClass="entr" presetSubtype="2" fill="hold" grpId="0" nodeType="afterEffect">
                                  <p:stCondLst>
                                    <p:cond delay="1500"/>
                                  </p:stCondLst>
                                  <p:childTnLst>
                                    <p:set>
                                      <p:cBhvr>
                                        <p:cTn id="13" dur="1" fill="hold">
                                          <p:stCondLst>
                                            <p:cond delay="0"/>
                                          </p:stCondLst>
                                        </p:cTn>
                                        <p:tgtEl>
                                          <p:spTgt spid="107525"/>
                                        </p:tgtEl>
                                        <p:attrNameLst>
                                          <p:attrName>style.visibility</p:attrName>
                                        </p:attrNameLst>
                                      </p:cBhvr>
                                      <p:to>
                                        <p:strVal val="visible"/>
                                      </p:to>
                                    </p:set>
                                    <p:animEffect transition="in" filter="slide(fromRight)">
                                      <p:cBhvr>
                                        <p:cTn id="14" dur="500"/>
                                        <p:tgtEl>
                                          <p:spTgt spid="107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5" grpId="0"/>
      <p:bldP spid="1330189" grpId="0" animBg="1"/>
      <p:bldP spid="10752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83532" y="2152999"/>
            <a:ext cx="8424936" cy="5256584"/>
          </a:xfrm>
        </p:spPr>
        <p:txBody>
          <a:bodyPr>
            <a:normAutofit/>
          </a:bodyPr>
          <a:lstStyle/>
          <a:p>
            <a:pPr marL="0" indent="0">
              <a:buNone/>
            </a:pPr>
            <a:r>
              <a:rPr lang="zh-CN" altLang="en-US" dirty="0"/>
              <a:t>由：</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定理：</a:t>
            </a:r>
            <a:r>
              <a:rPr lang="en-US" altLang="zh-CN" dirty="0" err="1"/>
              <a:t>AdaBoost</a:t>
            </a:r>
            <a:r>
              <a:rPr lang="zh-CN" altLang="en-US" dirty="0"/>
              <a:t>算法最终分类器的训练误差界为：</a:t>
            </a:r>
            <a:endParaRPr lang="en-US" altLang="zh-CN" dirty="0"/>
          </a:p>
        </p:txBody>
      </p:sp>
      <p:pic>
        <p:nvPicPr>
          <p:cNvPr id="22835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11725" y="2152999"/>
            <a:ext cx="3716127"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83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2702" y="2873079"/>
            <a:ext cx="2296807"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83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2141" y="3593160"/>
            <a:ext cx="4867757" cy="769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835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636" y="5234190"/>
            <a:ext cx="6141928"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AdaBoost</a:t>
            </a:r>
            <a:r>
              <a:rPr lang="zh-CN" altLang="en-US" dirty="0"/>
              <a:t>的训练误差分析</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24790" y="2117831"/>
            <a:ext cx="8424936" cy="5256584"/>
          </a:xfrm>
        </p:spPr>
        <p:txBody>
          <a:bodyPr>
            <a:normAutofit/>
          </a:bodyPr>
          <a:lstStyle/>
          <a:p>
            <a:pPr marL="0" indent="0">
              <a:buNone/>
            </a:pPr>
            <a:endParaRPr lang="en-US" altLang="zh-CN" dirty="0"/>
          </a:p>
          <a:p>
            <a:pPr marL="0" indent="0">
              <a:buNone/>
            </a:pPr>
            <a:endParaRPr lang="en-US" altLang="zh-CN" dirty="0"/>
          </a:p>
          <a:p>
            <a:pPr marL="0" indent="0">
              <a:buNone/>
            </a:pPr>
            <a:r>
              <a:rPr lang="zh-CN" altLang="en-US" dirty="0"/>
              <a:t>证明：</a:t>
            </a:r>
            <a:r>
              <a:rPr lang="en-US" altLang="zh-CN" dirty="0"/>
              <a:t> </a:t>
            </a:r>
            <a:r>
              <a:rPr lang="zh-CN" altLang="en-US" dirty="0"/>
              <a:t>前面部分很明显，</a:t>
            </a:r>
            <a:endParaRPr lang="en-US" altLang="zh-CN" dirty="0"/>
          </a:p>
          <a:p>
            <a:pPr marL="0" indent="0">
              <a:buNone/>
            </a:pPr>
            <a:r>
              <a:rPr lang="en-US" altLang="zh-CN" dirty="0"/>
              <a:t>              </a:t>
            </a:r>
            <a:r>
              <a:rPr lang="zh-CN" altLang="en-US" dirty="0"/>
              <a:t>证后面，由</a:t>
            </a:r>
            <a:endParaRPr lang="en-US" altLang="zh-CN" dirty="0"/>
          </a:p>
        </p:txBody>
      </p:sp>
      <p:pic>
        <p:nvPicPr>
          <p:cNvPr id="228357"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88886" y="2081827"/>
            <a:ext cx="6141928"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93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528" y="4452668"/>
            <a:ext cx="3712137" cy="352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93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7278" y="2912076"/>
            <a:ext cx="3843526" cy="3750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右箭头 3"/>
          <p:cNvSpPr/>
          <p:nvPr/>
        </p:nvSpPr>
        <p:spPr>
          <a:xfrm>
            <a:off x="5297199" y="4566104"/>
            <a:ext cx="376971" cy="1764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938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2922" y="5932743"/>
            <a:ext cx="740935" cy="753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右箭头 4"/>
          <p:cNvSpPr/>
          <p:nvPr/>
        </p:nvSpPr>
        <p:spPr>
          <a:xfrm flipH="1">
            <a:off x="5257618" y="6309599"/>
            <a:ext cx="905503" cy="1882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AdaBoost</a:t>
            </a:r>
            <a:r>
              <a:rPr lang="zh-CN" altLang="en-US" dirty="0"/>
              <a:t>的训练误差分析</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13756" y="2018184"/>
            <a:ext cx="8964488" cy="4839816"/>
          </a:xfrm>
        </p:spPr>
        <p:txBody>
          <a:bodyPr>
            <a:normAutofit/>
          </a:bodyPr>
          <a:lstStyle/>
          <a:p>
            <a:r>
              <a:rPr lang="en-US" altLang="zh-CN" dirty="0">
                <a:latin typeface="Comic Sans MS" panose="030F0702030302020204" pitchFamily="66" charset="0"/>
              </a:rPr>
              <a:t>1984</a:t>
            </a:r>
            <a:r>
              <a:rPr lang="zh-CN" altLang="en-US" dirty="0">
                <a:latin typeface="Comic Sans MS" panose="030F0702030302020204" pitchFamily="66" charset="0"/>
              </a:rPr>
              <a:t>，</a:t>
            </a:r>
            <a:r>
              <a:rPr lang="en-US" altLang="zh-CN" dirty="0">
                <a:latin typeface="Comic Sans MS" panose="030F0702030302020204" pitchFamily="66" charset="0"/>
              </a:rPr>
              <a:t>Kearns</a:t>
            </a:r>
            <a:r>
              <a:rPr lang="zh-CN" altLang="en-US" dirty="0">
                <a:latin typeface="Comic Sans MS" panose="030F0702030302020204" pitchFamily="66" charset="0"/>
              </a:rPr>
              <a:t>和</a:t>
            </a:r>
            <a:r>
              <a:rPr lang="en-US" altLang="zh-CN" dirty="0">
                <a:latin typeface="Comic Sans MS" panose="030F0702030302020204" pitchFamily="66" charset="0"/>
              </a:rPr>
              <a:t>Valiant</a:t>
            </a:r>
            <a:r>
              <a:rPr lang="zh-CN" altLang="en-US" dirty="0">
                <a:latin typeface="Comic Sans MS" panose="030F0702030302020204" pitchFamily="66" charset="0"/>
              </a:rPr>
              <a:t>：</a:t>
            </a:r>
            <a:endParaRPr lang="en-US" altLang="zh-CN" dirty="0">
              <a:latin typeface="Comic Sans MS" panose="030F0702030302020204" pitchFamily="66" charset="0"/>
            </a:endParaRPr>
          </a:p>
          <a:p>
            <a:r>
              <a:rPr lang="zh-CN" altLang="en-US" dirty="0">
                <a:solidFill>
                  <a:srgbClr val="0070C0"/>
                </a:solidFill>
                <a:latin typeface="+mn-ea"/>
              </a:rPr>
              <a:t>强可学习</a:t>
            </a:r>
            <a:r>
              <a:rPr lang="en-US" altLang="zh-CN" dirty="0">
                <a:solidFill>
                  <a:srgbClr val="002060"/>
                </a:solidFill>
                <a:latin typeface="+mn-ea"/>
              </a:rPr>
              <a:t>(strongly learnable)</a:t>
            </a:r>
            <a:r>
              <a:rPr lang="zh-CN" altLang="en-US" dirty="0">
                <a:solidFill>
                  <a:srgbClr val="002060"/>
                </a:solidFill>
                <a:latin typeface="+mn-ea"/>
              </a:rPr>
              <a:t>和</a:t>
            </a:r>
            <a:r>
              <a:rPr lang="zh-CN" altLang="en-US" dirty="0">
                <a:solidFill>
                  <a:srgbClr val="0070C0"/>
                </a:solidFill>
                <a:latin typeface="+mn-ea"/>
              </a:rPr>
              <a:t>弱可学习</a:t>
            </a:r>
            <a:r>
              <a:rPr lang="en-US" altLang="zh-CN" dirty="0">
                <a:solidFill>
                  <a:srgbClr val="002060"/>
                </a:solidFill>
                <a:latin typeface="+mn-ea"/>
              </a:rPr>
              <a:t>(weakly learnable)</a:t>
            </a:r>
            <a:endParaRPr lang="en-US" altLang="zh-CN" dirty="0">
              <a:solidFill>
                <a:srgbClr val="002060"/>
              </a:solidFill>
              <a:latin typeface="+mn-ea"/>
            </a:endParaRPr>
          </a:p>
          <a:p>
            <a:pPr lvl="1"/>
            <a:r>
              <a:rPr lang="zh-CN" altLang="en-US" dirty="0">
                <a:solidFill>
                  <a:srgbClr val="002060"/>
                </a:solidFill>
                <a:latin typeface="+mn-ea"/>
              </a:rPr>
              <a:t>在概率近似正确（</a:t>
            </a:r>
            <a:r>
              <a:rPr lang="en-US" altLang="zh-CN" dirty="0">
                <a:solidFill>
                  <a:srgbClr val="002060"/>
                </a:solidFill>
                <a:latin typeface="+mn-ea"/>
              </a:rPr>
              <a:t>probably approximately correct, PAC)</a:t>
            </a:r>
            <a:r>
              <a:rPr lang="zh-CN" altLang="en-US" dirty="0">
                <a:solidFill>
                  <a:srgbClr val="002060"/>
                </a:solidFill>
                <a:latin typeface="+mn-ea"/>
              </a:rPr>
              <a:t>学习的框架中，一个概念（类），如果存在一个多项式的学习算法能够学习它，并且正确率很高，称这个概念是强可学习的；</a:t>
            </a:r>
            <a:endParaRPr lang="en-US" altLang="zh-CN" dirty="0">
              <a:solidFill>
                <a:srgbClr val="002060"/>
              </a:solidFill>
              <a:latin typeface="+mn-ea"/>
            </a:endParaRPr>
          </a:p>
          <a:p>
            <a:pPr lvl="1"/>
            <a:r>
              <a:rPr lang="zh-CN" altLang="en-US" dirty="0">
                <a:solidFill>
                  <a:srgbClr val="002060"/>
                </a:solidFill>
                <a:latin typeface="+mn-ea"/>
              </a:rPr>
              <a:t>一个概念（类），如果存在一个多项式的学习算法能够学习它，学习的正确率仅比随机猜测略好，则称这个概念是弱可学习的。</a:t>
            </a:r>
            <a:endParaRPr lang="en-US" altLang="zh-CN" dirty="0">
              <a:solidFill>
                <a:srgbClr val="002060"/>
              </a:solidFill>
              <a:latin typeface="+mn-ea"/>
            </a:endParaRPr>
          </a:p>
          <a:p>
            <a:r>
              <a:rPr lang="en-US" altLang="zh-CN" dirty="0">
                <a:latin typeface="Comic Sans MS" panose="030F0702030302020204" pitchFamily="66" charset="0"/>
              </a:rPr>
              <a:t>1989, </a:t>
            </a:r>
            <a:r>
              <a:rPr lang="en-US" altLang="zh-CN" dirty="0" err="1">
                <a:latin typeface="Comic Sans MS" panose="030F0702030302020204" pitchFamily="66" charset="0"/>
              </a:rPr>
              <a:t>Schapire</a:t>
            </a:r>
            <a:r>
              <a:rPr lang="zh-CN" altLang="en-US" dirty="0">
                <a:latin typeface="Comic Sans MS" panose="030F0702030302020204" pitchFamily="66" charset="0"/>
              </a:rPr>
              <a:t>，</a:t>
            </a:r>
            <a:r>
              <a:rPr lang="zh-CN" altLang="en-US" dirty="0">
                <a:solidFill>
                  <a:srgbClr val="C00000"/>
                </a:solidFill>
                <a:latin typeface="+mn-ea"/>
              </a:rPr>
              <a:t>证明</a:t>
            </a:r>
            <a:r>
              <a:rPr lang="zh-CN" altLang="en-US" dirty="0">
                <a:solidFill>
                  <a:srgbClr val="002060"/>
                </a:solidFill>
                <a:latin typeface="+mn-ea"/>
              </a:rPr>
              <a:t>：</a:t>
            </a:r>
            <a:endParaRPr lang="en-US" altLang="zh-CN" dirty="0">
              <a:solidFill>
                <a:srgbClr val="002060"/>
              </a:solidFill>
              <a:latin typeface="+mn-ea"/>
            </a:endParaRPr>
          </a:p>
          <a:p>
            <a:pPr lvl="1"/>
            <a:r>
              <a:rPr lang="zh-CN" altLang="en-US" dirty="0">
                <a:solidFill>
                  <a:srgbClr val="002060"/>
                </a:solidFill>
                <a:latin typeface="+mn-ea"/>
              </a:rPr>
              <a:t>在</a:t>
            </a:r>
            <a:r>
              <a:rPr lang="en-US" altLang="zh-CN" dirty="0">
                <a:solidFill>
                  <a:srgbClr val="002060"/>
                </a:solidFill>
                <a:latin typeface="+mn-ea"/>
              </a:rPr>
              <a:t>PAC</a:t>
            </a:r>
            <a:r>
              <a:rPr lang="zh-CN" altLang="en-US" dirty="0">
                <a:solidFill>
                  <a:srgbClr val="002060"/>
                </a:solidFill>
                <a:latin typeface="+mn-ea"/>
              </a:rPr>
              <a:t>学习的框架下，一个概念是强可学习的充分必要条件是这个概念是弱可学习。</a:t>
            </a:r>
            <a:endParaRPr lang="zh-CN" altLang="en-US" dirty="0">
              <a:solidFill>
                <a:srgbClr val="002060"/>
              </a:solidFill>
              <a:latin typeface="+mn-ea"/>
            </a:endParaRPr>
          </a:p>
        </p:txBody>
      </p:sp>
      <p:sp>
        <p:nvSpPr>
          <p:cNvPr id="4"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err="1"/>
              <a:t>Adaboost</a:t>
            </a:r>
            <a:r>
              <a:rPr lang="zh-CN" altLang="en-US" dirty="0"/>
              <a:t>的起源</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09340" y="2163210"/>
            <a:ext cx="8424936" cy="5256584"/>
          </a:xfrm>
        </p:spPr>
        <p:txBody>
          <a:bodyPr>
            <a:normAutofit/>
          </a:bodyPr>
          <a:lstStyle/>
          <a:p>
            <a:pPr marL="0" indent="0">
              <a:buNone/>
            </a:pPr>
            <a:r>
              <a:rPr lang="zh-CN" altLang="en-US" dirty="0"/>
              <a:t>定理：二分类问题</a:t>
            </a:r>
            <a:r>
              <a:rPr lang="en-US" altLang="zh-CN" dirty="0" err="1"/>
              <a:t>AdaBoost</a:t>
            </a:r>
            <a:r>
              <a:rPr lang="zh-CN" altLang="en-US" dirty="0"/>
              <a:t>的训练误差界为：</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证明：前面，</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pic>
        <p:nvPicPr>
          <p:cNvPr id="23040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09363" y="2695449"/>
            <a:ext cx="7965885"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04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2522" y="3577766"/>
            <a:ext cx="1235199" cy="623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04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4835" y="4286508"/>
            <a:ext cx="4122314" cy="2385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AdaBoost</a:t>
            </a:r>
            <a:r>
              <a:rPr lang="zh-CN" altLang="en-US" dirty="0"/>
              <a:t>的训练误差分析</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09339" y="2163211"/>
            <a:ext cx="8424936" cy="5256584"/>
          </a:xfrm>
        </p:spPr>
        <p:txBody>
          <a:bodyPr>
            <a:normAutofit/>
          </a:bodyPr>
          <a:lstStyle/>
          <a:p>
            <a:pPr marL="0" indent="0">
              <a:buNone/>
            </a:pPr>
            <a:r>
              <a:rPr lang="zh-CN" altLang="en-US" dirty="0"/>
              <a:t>定理：二分类问题</a:t>
            </a:r>
            <a:r>
              <a:rPr lang="en-US" altLang="zh-CN" dirty="0" err="1"/>
              <a:t>AdaBoost</a:t>
            </a:r>
            <a:r>
              <a:rPr lang="zh-CN" altLang="en-US" dirty="0"/>
              <a:t>的训练误差界为：</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证明：后面，</a:t>
            </a:r>
            <a:endParaRPr lang="en-US" altLang="zh-CN" dirty="0"/>
          </a:p>
          <a:p>
            <a:pPr marL="0" indent="0">
              <a:buNone/>
            </a:pPr>
            <a:r>
              <a:rPr lang="en-US" altLang="zh-CN" dirty="0"/>
              <a:t>           </a:t>
            </a:r>
            <a:r>
              <a:rPr lang="zh-CN" altLang="en-US" dirty="0"/>
              <a:t>由</a:t>
            </a:r>
            <a:r>
              <a:rPr lang="en-US" altLang="zh-CN" dirty="0"/>
              <a:t>e</a:t>
            </a:r>
            <a:r>
              <a:rPr lang="en-US" altLang="zh-CN" baseline="30000" dirty="0"/>
              <a:t>x</a:t>
            </a:r>
            <a:r>
              <a:rPr lang="zh-CN" altLang="en-US" dirty="0"/>
              <a:t>和           在</a:t>
            </a:r>
            <a:r>
              <a:rPr lang="en-US" altLang="zh-CN" dirty="0"/>
              <a:t>x=0</a:t>
            </a:r>
            <a:r>
              <a:rPr lang="zh-CN" altLang="en-US" dirty="0"/>
              <a:t>的泰劳展开得：</a:t>
            </a:r>
            <a:endParaRPr lang="en-US" altLang="zh-CN" dirty="0"/>
          </a:p>
          <a:p>
            <a:pPr marL="0" indent="0">
              <a:buNone/>
            </a:pPr>
            <a:endParaRPr lang="en-US" altLang="zh-CN" dirty="0"/>
          </a:p>
          <a:p>
            <a:pPr marL="0" indent="0">
              <a:buNone/>
            </a:pPr>
            <a:endParaRPr lang="en-US" altLang="zh-CN" dirty="0"/>
          </a:p>
          <a:p>
            <a:pPr marL="0" indent="0">
              <a:buNone/>
            </a:pPr>
            <a:r>
              <a:rPr lang="en-US" altLang="zh-CN" dirty="0"/>
              <a:t>           </a:t>
            </a:r>
            <a:r>
              <a:rPr lang="zh-CN" altLang="en-US" dirty="0"/>
              <a:t>进而得证。</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pic>
        <p:nvPicPr>
          <p:cNvPr id="23040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09362" y="2695450"/>
            <a:ext cx="7965885"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04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2521" y="3577767"/>
            <a:ext cx="1235199" cy="623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14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4041" y="4716911"/>
            <a:ext cx="813267"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14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0674" y="5272865"/>
            <a:ext cx="3152991" cy="5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AdaBoost</a:t>
            </a:r>
            <a:r>
              <a:rPr lang="zh-CN" altLang="en-US" dirty="0"/>
              <a:t>的训练误差分析</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2874" y="2148462"/>
            <a:ext cx="10844326" cy="5256584"/>
          </a:xfrm>
        </p:spPr>
        <p:txBody>
          <a:bodyPr>
            <a:normAutofit/>
          </a:bodyPr>
          <a:lstStyle/>
          <a:p>
            <a:pPr marL="0" indent="0">
              <a:buNone/>
            </a:pPr>
            <a:r>
              <a:rPr lang="zh-CN" altLang="en-US" dirty="0"/>
              <a:t>定理：如果存在</a:t>
            </a:r>
            <a:r>
              <a:rPr lang="el-GR" altLang="zh-CN" dirty="0"/>
              <a:t>γ</a:t>
            </a:r>
            <a:r>
              <a:rPr lang="en-US" altLang="zh-CN" dirty="0"/>
              <a:t> </a:t>
            </a:r>
            <a:r>
              <a:rPr lang="zh-CN" altLang="en-US" dirty="0"/>
              <a:t>&gt; </a:t>
            </a:r>
            <a:r>
              <a:rPr lang="en-US" altLang="zh-CN" dirty="0"/>
              <a:t>0</a:t>
            </a:r>
            <a:r>
              <a:rPr lang="zh-CN" altLang="en-US" dirty="0"/>
              <a:t>，对所有的</a:t>
            </a:r>
            <a:r>
              <a:rPr lang="en-US" altLang="zh-CN" dirty="0"/>
              <a:t>m</a:t>
            </a:r>
            <a:r>
              <a:rPr lang="zh-CN" altLang="en-US" dirty="0"/>
              <a:t>有</a:t>
            </a:r>
            <a:r>
              <a:rPr lang="el-GR" altLang="zh-CN" dirty="0"/>
              <a:t>γ</a:t>
            </a:r>
            <a:r>
              <a:rPr lang="en-US" altLang="zh-CN" dirty="0"/>
              <a:t> </a:t>
            </a:r>
            <a:r>
              <a:rPr lang="en-US" altLang="zh-CN" baseline="-25000" dirty="0"/>
              <a:t>m </a:t>
            </a:r>
            <a:r>
              <a:rPr lang="zh-CN" altLang="en-US" dirty="0"/>
              <a:t>≥</a:t>
            </a:r>
            <a:r>
              <a:rPr lang="el-GR" altLang="zh-CN" dirty="0"/>
              <a:t> γ</a:t>
            </a:r>
            <a:r>
              <a:rPr lang="en-US" altLang="zh-CN" dirty="0"/>
              <a:t> </a:t>
            </a:r>
            <a:r>
              <a:rPr lang="zh-CN" altLang="en-US" dirty="0"/>
              <a:t>，则</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即：训练误差为指数下降。</a:t>
            </a:r>
            <a:endParaRPr lang="en-US" altLang="zh-CN" dirty="0"/>
          </a:p>
          <a:p>
            <a:pPr marL="0" indent="0">
              <a:buNone/>
            </a:pPr>
            <a:endParaRPr lang="en-US" altLang="zh-CN" dirty="0"/>
          </a:p>
          <a:p>
            <a:pPr marL="0" indent="0">
              <a:buNone/>
            </a:pPr>
            <a:r>
              <a:rPr lang="zh-CN" altLang="en-US" dirty="0"/>
              <a:t>注意：</a:t>
            </a:r>
            <a:r>
              <a:rPr lang="en-US" altLang="zh-CN" dirty="0"/>
              <a:t>AdaBoost</a:t>
            </a:r>
            <a:r>
              <a:rPr lang="zh-CN" altLang="en-US" dirty="0"/>
              <a:t>算法不需要知道下界</a:t>
            </a:r>
            <a:r>
              <a:rPr lang="en-US" altLang="zh-CN" dirty="0"/>
              <a:t>γ</a:t>
            </a:r>
            <a:r>
              <a:rPr lang="zh-CN" altLang="en-US" dirty="0"/>
              <a:t>，这正是</a:t>
            </a:r>
            <a:r>
              <a:rPr lang="en-US" altLang="zh-CN" dirty="0"/>
              <a:t>Freund</a:t>
            </a:r>
            <a:r>
              <a:rPr lang="zh-CN" altLang="en-US" dirty="0"/>
              <a:t>与</a:t>
            </a:r>
            <a:r>
              <a:rPr lang="en-US" altLang="zh-CN" dirty="0" err="1"/>
              <a:t>Schapire</a:t>
            </a:r>
            <a:r>
              <a:rPr lang="zh-CN" altLang="en-US" dirty="0"/>
              <a:t>设计</a:t>
            </a:r>
            <a:r>
              <a:rPr lang="en-US" altLang="zh-CN" dirty="0" err="1"/>
              <a:t>AdaBoost</a:t>
            </a:r>
            <a:r>
              <a:rPr lang="zh-CN" altLang="en-US" dirty="0"/>
              <a:t>时所考虑的，与一些早期的提升方法不同，</a:t>
            </a:r>
            <a:r>
              <a:rPr lang="en-US" altLang="zh-CN" dirty="0" err="1"/>
              <a:t>AdaBoost</a:t>
            </a:r>
            <a:r>
              <a:rPr lang="zh-CN" altLang="en-US" dirty="0"/>
              <a:t>具有适应性，即它能适应弱分类器各自的训练误差率，这也是它的名称</a:t>
            </a:r>
            <a:r>
              <a:rPr lang="en-US" altLang="zh-CN" dirty="0"/>
              <a:t>(</a:t>
            </a:r>
            <a:r>
              <a:rPr lang="zh-CN" altLang="en-US" dirty="0"/>
              <a:t>适应的提升</a:t>
            </a:r>
            <a:r>
              <a:rPr lang="en-US" altLang="zh-CN" dirty="0"/>
              <a:t>)</a:t>
            </a:r>
            <a:r>
              <a:rPr lang="zh-CN" altLang="en-US" dirty="0"/>
              <a:t>的由来，</a:t>
            </a:r>
            <a:r>
              <a:rPr lang="en-US" altLang="zh-CN" dirty="0"/>
              <a:t>Ada</a:t>
            </a:r>
            <a:r>
              <a:rPr lang="zh-CN" altLang="en-US" dirty="0"/>
              <a:t>是</a:t>
            </a:r>
            <a:r>
              <a:rPr lang="en-US" altLang="zh-CN" dirty="0"/>
              <a:t>Adaptive</a:t>
            </a:r>
            <a:r>
              <a:rPr lang="zh-CN" altLang="en-US" dirty="0"/>
              <a:t>的简写</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pic>
        <p:nvPicPr>
          <p:cNvPr id="2324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23715" y="2817346"/>
            <a:ext cx="4896544" cy="825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AdaBoost</a:t>
            </a:r>
            <a:r>
              <a:rPr lang="zh-CN" altLang="en-US" dirty="0"/>
              <a:t>的训练误差分析</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83532" y="2325442"/>
            <a:ext cx="8424936" cy="5256584"/>
          </a:xfrm>
        </p:spPr>
        <p:txBody>
          <a:bodyPr>
            <a:normAutofit/>
          </a:bodyPr>
          <a:lstStyle/>
          <a:p>
            <a:r>
              <a:rPr lang="en-US" altLang="zh-CN" dirty="0" err="1">
                <a:solidFill>
                  <a:srgbClr val="FF0000"/>
                </a:solidFill>
              </a:rPr>
              <a:t>AdaBoost</a:t>
            </a:r>
            <a:endParaRPr lang="en-US" altLang="zh-CN" dirty="0">
              <a:solidFill>
                <a:srgbClr val="FF0000"/>
              </a:solidFill>
            </a:endParaRPr>
          </a:p>
          <a:p>
            <a:r>
              <a:rPr lang="zh-CN" altLang="en-US" dirty="0"/>
              <a:t>模型：加法模型</a:t>
            </a:r>
            <a:endParaRPr lang="en-US" altLang="zh-CN" dirty="0"/>
          </a:p>
          <a:p>
            <a:r>
              <a:rPr lang="zh-CN" altLang="en-US" dirty="0"/>
              <a:t>损失函数：指数函数</a:t>
            </a:r>
            <a:endParaRPr lang="en-US" altLang="zh-CN" dirty="0"/>
          </a:p>
          <a:p>
            <a:r>
              <a:rPr lang="zh-CN" altLang="en-US" dirty="0"/>
              <a:t>学习算法：前向分步算法的二分类学习算法</a:t>
            </a:r>
            <a:endParaRPr lang="en-US" altLang="zh-CN" dirty="0"/>
          </a:p>
          <a:p>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sp>
        <p:nvSpPr>
          <p:cNvPr id="4"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AdaBoost</a:t>
            </a:r>
            <a:r>
              <a:rPr lang="zh-CN" altLang="en-US" dirty="0"/>
              <a:t>算法的解释</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60772" y="2142265"/>
            <a:ext cx="8424936" cy="4839816"/>
          </a:xfrm>
        </p:spPr>
        <p:txBody>
          <a:bodyPr>
            <a:normAutofit/>
          </a:bodyPr>
          <a:lstStyle/>
          <a:p>
            <a:r>
              <a:rPr lang="zh-CN" altLang="en-US" dirty="0"/>
              <a:t>加法模型（</a:t>
            </a:r>
            <a:r>
              <a:rPr lang="en-US" altLang="zh-CN" dirty="0"/>
              <a:t>additive  model</a:t>
            </a:r>
            <a:r>
              <a:rPr lang="zh-CN" altLang="en-US" dirty="0"/>
              <a:t>）</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给定训练数据和损失函数</a:t>
            </a:r>
            <a:r>
              <a:rPr lang="en-US" altLang="zh-CN" dirty="0"/>
              <a:t> L(y, f(x)), </a:t>
            </a:r>
            <a:r>
              <a:rPr lang="zh-CN" altLang="en-US" dirty="0"/>
              <a:t>学习加法模型</a:t>
            </a:r>
            <a:r>
              <a:rPr lang="en-US" altLang="zh-CN" dirty="0"/>
              <a:t>f(x)</a:t>
            </a:r>
            <a:r>
              <a:rPr lang="zh-CN" altLang="en-US" dirty="0"/>
              <a:t>成为经验风险极小化即损失函数极小化问题：</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pic>
        <p:nvPicPr>
          <p:cNvPr id="21811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56916" y="3226778"/>
            <a:ext cx="2793154"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313292" y="2650715"/>
            <a:ext cx="2031325" cy="461665"/>
          </a:xfrm>
          <a:prstGeom prst="rect">
            <a:avLst/>
          </a:prstGeom>
          <a:solidFill>
            <a:schemeClr val="bg2"/>
          </a:solidFill>
        </p:spPr>
        <p:txBody>
          <a:bodyPr wrap="none" rtlCol="0">
            <a:spAutoFit/>
          </a:bodyPr>
          <a:lstStyle/>
          <a:p>
            <a:r>
              <a:rPr lang="zh-CN" altLang="en-US" sz="2400" dirty="0"/>
              <a:t>基函数的参数</a:t>
            </a:r>
            <a:endParaRPr lang="en-US" altLang="zh-CN" sz="2400" dirty="0"/>
          </a:p>
        </p:txBody>
      </p:sp>
      <p:sp>
        <p:nvSpPr>
          <p:cNvPr id="5" name="线形标注 2 4"/>
          <p:cNvSpPr/>
          <p:nvPr/>
        </p:nvSpPr>
        <p:spPr>
          <a:xfrm>
            <a:off x="6333747" y="3367616"/>
            <a:ext cx="1244925" cy="504056"/>
          </a:xfrm>
          <a:prstGeom prst="borderCallout2">
            <a:avLst>
              <a:gd name="adj1" fmla="val 18750"/>
              <a:gd name="adj2" fmla="val -8333"/>
              <a:gd name="adj3" fmla="val 98783"/>
              <a:gd name="adj4" fmla="val -35030"/>
              <a:gd name="adj5" fmla="val 96494"/>
              <a:gd name="adj6" fmla="val -1219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基函数</a:t>
            </a:r>
            <a:endParaRPr lang="en-US" altLang="zh-CN" sz="2400" dirty="0"/>
          </a:p>
        </p:txBody>
      </p:sp>
      <p:sp>
        <p:nvSpPr>
          <p:cNvPr id="7" name="上箭头 6"/>
          <p:cNvSpPr/>
          <p:nvPr/>
        </p:nvSpPr>
        <p:spPr>
          <a:xfrm flipV="1">
            <a:off x="5474489" y="3046758"/>
            <a:ext cx="159280" cy="36004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3818746" y="4450915"/>
            <a:ext cx="2031325" cy="461665"/>
          </a:xfrm>
          <a:prstGeom prst="rect">
            <a:avLst/>
          </a:prstGeom>
          <a:solidFill>
            <a:schemeClr val="bg2"/>
          </a:solidFill>
        </p:spPr>
        <p:txBody>
          <a:bodyPr wrap="none" rtlCol="0">
            <a:spAutoFit/>
          </a:bodyPr>
          <a:lstStyle/>
          <a:p>
            <a:r>
              <a:rPr lang="zh-CN" altLang="en-US" sz="2400" dirty="0"/>
              <a:t>基函数的系数</a:t>
            </a:r>
            <a:endParaRPr lang="en-US" altLang="zh-CN" sz="2400" dirty="0"/>
          </a:p>
        </p:txBody>
      </p:sp>
      <p:sp>
        <p:nvSpPr>
          <p:cNvPr id="8" name="上箭头 7"/>
          <p:cNvSpPr/>
          <p:nvPr/>
        </p:nvSpPr>
        <p:spPr>
          <a:xfrm>
            <a:off x="4595978" y="3802842"/>
            <a:ext cx="72008" cy="57606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1333" y="4192499"/>
            <a:ext cx="2296807"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燕尾形箭头 9"/>
          <p:cNvSpPr/>
          <p:nvPr/>
        </p:nvSpPr>
        <p:spPr>
          <a:xfrm rot="1991081">
            <a:off x="5935718" y="4114220"/>
            <a:ext cx="718042" cy="332347"/>
          </a:xfrm>
          <a:prstGeom prst="notched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8746" y="6012187"/>
            <a:ext cx="3418542" cy="788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7949735" y="6265541"/>
            <a:ext cx="2339102" cy="461665"/>
          </a:xfrm>
          <a:prstGeom prst="rect">
            <a:avLst/>
          </a:prstGeom>
          <a:solidFill>
            <a:schemeClr val="bg2">
              <a:lumMod val="75000"/>
            </a:schemeClr>
          </a:solidFill>
          <a:ln>
            <a:solidFill>
              <a:schemeClr val="tx1"/>
            </a:solidFill>
          </a:ln>
        </p:spPr>
        <p:txBody>
          <a:bodyPr wrap="none" rtlCol="0">
            <a:spAutoFit/>
          </a:bodyPr>
          <a:lstStyle/>
          <a:p>
            <a:r>
              <a:rPr lang="zh-CN" altLang="en-US" sz="2400" dirty="0"/>
              <a:t>复杂的优化问题</a:t>
            </a:r>
            <a:endParaRPr lang="zh-CN" altLang="en-US" sz="2400" dirty="0"/>
          </a:p>
        </p:txBody>
      </p:sp>
      <p:sp>
        <p:nvSpPr>
          <p:cNvPr id="14"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前向分步算法</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75520" y="2216007"/>
            <a:ext cx="8424936" cy="4839816"/>
          </a:xfrm>
        </p:spPr>
        <p:txBody>
          <a:bodyPr>
            <a:normAutofit/>
          </a:bodyPr>
          <a:lstStyle/>
          <a:p>
            <a:r>
              <a:rPr lang="zh-CN" altLang="en-US" dirty="0"/>
              <a:t>前向分步算法</a:t>
            </a:r>
            <a:r>
              <a:rPr lang="en-US" altLang="zh-CN" dirty="0"/>
              <a:t>Forward </a:t>
            </a:r>
            <a:r>
              <a:rPr lang="en-US" altLang="zh-CN" dirty="0" err="1"/>
              <a:t>stagewise</a:t>
            </a:r>
            <a:r>
              <a:rPr lang="en-US" altLang="zh-CN" dirty="0"/>
              <a:t>  algorithm </a:t>
            </a:r>
            <a:r>
              <a:rPr lang="zh-CN" altLang="en-US" dirty="0"/>
              <a:t>求解思路：</a:t>
            </a:r>
            <a:endParaRPr lang="en-US" altLang="zh-CN" dirty="0"/>
          </a:p>
          <a:p>
            <a:pPr lvl="1"/>
            <a:r>
              <a:rPr lang="zh-CN" altLang="en-US" dirty="0"/>
              <a:t>根据学习的是加法模型，如果能够从前向后，每一步只学习一个基函数及其系数，逐步逼近优化目标函数式，</a:t>
            </a:r>
            <a:endParaRPr lang="en-US" altLang="zh-CN" dirty="0"/>
          </a:p>
          <a:p>
            <a:pPr lvl="1"/>
            <a:r>
              <a:rPr lang="zh-CN" altLang="en-US" dirty="0"/>
              <a:t>具体，每步只需优化如下损失函数：</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marL="393065" lvl="1" indent="0">
              <a:buNone/>
            </a:pPr>
            <a:endParaRPr lang="en-US" altLang="zh-CN" dirty="0"/>
          </a:p>
          <a:p>
            <a:pPr lvl="1"/>
            <a:endParaRPr lang="en-US" altLang="zh-CN" dirty="0"/>
          </a:p>
          <a:p>
            <a:pPr lvl="1"/>
            <a:endParaRPr lang="en-US" altLang="zh-CN" dirty="0"/>
          </a:p>
          <a:p>
            <a:pPr lvl="1"/>
            <a:endParaRPr lang="en-US" altLang="zh-CN" dirty="0"/>
          </a:p>
          <a:p>
            <a:pPr lvl="1"/>
            <a:endParaRPr lang="en-US" altLang="zh-CN" dirty="0"/>
          </a:p>
        </p:txBody>
      </p:sp>
      <p:pic>
        <p:nvPicPr>
          <p:cNvPr id="1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04950" y="5398860"/>
            <a:ext cx="3599277" cy="830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91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7809" y="3903549"/>
            <a:ext cx="3002425" cy="881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下箭头 3"/>
          <p:cNvSpPr/>
          <p:nvPr/>
        </p:nvSpPr>
        <p:spPr>
          <a:xfrm>
            <a:off x="5759701" y="4835354"/>
            <a:ext cx="205068"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前向分步算法</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11524" y="2171761"/>
            <a:ext cx="8424936" cy="4839816"/>
          </a:xfrm>
        </p:spPr>
        <p:txBody>
          <a:bodyPr>
            <a:normAutofit/>
          </a:bodyPr>
          <a:lstStyle/>
          <a:p>
            <a:pPr lvl="1"/>
            <a:endParaRPr lang="en-US" altLang="zh-CN" dirty="0"/>
          </a:p>
          <a:p>
            <a:pPr lvl="1"/>
            <a:endParaRPr lang="en-US" altLang="zh-CN" dirty="0"/>
          </a:p>
          <a:p>
            <a:pPr lvl="1"/>
            <a:endParaRPr lang="en-US" altLang="zh-CN" dirty="0"/>
          </a:p>
          <a:p>
            <a:pPr marL="393065" lvl="1" indent="0">
              <a:buNone/>
            </a:pPr>
            <a:endParaRPr lang="en-US" altLang="zh-CN" dirty="0"/>
          </a:p>
          <a:p>
            <a:pPr lvl="1"/>
            <a:endParaRPr lang="en-US" altLang="zh-CN" dirty="0"/>
          </a:p>
          <a:p>
            <a:pPr lvl="1"/>
            <a:endParaRPr lang="en-US" altLang="zh-CN" dirty="0"/>
          </a:p>
          <a:p>
            <a:pPr lvl="1"/>
            <a:endParaRPr lang="en-US" altLang="zh-CN" dirty="0"/>
          </a:p>
          <a:p>
            <a:pPr lvl="1"/>
            <a:endParaRPr lang="en-US" altLang="zh-CN" dirty="0"/>
          </a:p>
        </p:txBody>
      </p:sp>
      <p:sp>
        <p:nvSpPr>
          <p:cNvPr id="7" name="内容占位符 2"/>
          <p:cNvSpPr txBox="1"/>
          <p:nvPr/>
        </p:nvSpPr>
        <p:spPr>
          <a:xfrm>
            <a:off x="1883532" y="2148461"/>
            <a:ext cx="8424936" cy="4839816"/>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zh-CN" altLang="en-US" dirty="0"/>
              <a:t>输入：训练数据集</a:t>
            </a:r>
            <a:endParaRPr lang="en-US" altLang="zh-CN" dirty="0"/>
          </a:p>
          <a:p>
            <a:r>
              <a:rPr lang="en-US" altLang="zh-CN" dirty="0"/>
              <a:t>             </a:t>
            </a:r>
            <a:r>
              <a:rPr lang="zh-CN" altLang="en-US" dirty="0"/>
              <a:t>损失函数  </a:t>
            </a:r>
            <a:r>
              <a:rPr lang="en-US" altLang="zh-CN" dirty="0"/>
              <a:t>              </a:t>
            </a:r>
            <a:r>
              <a:rPr lang="zh-CN" altLang="en-US" dirty="0"/>
              <a:t>，基函数集</a:t>
            </a:r>
            <a:endParaRPr lang="en-US" altLang="zh-CN" dirty="0"/>
          </a:p>
          <a:p>
            <a:r>
              <a:rPr lang="zh-CN" altLang="en-US" dirty="0"/>
              <a:t>输出：加法模型</a:t>
            </a:r>
            <a:r>
              <a:rPr lang="en-US" altLang="zh-CN" dirty="0"/>
              <a:t>f(x)</a:t>
            </a:r>
            <a:endParaRPr lang="en-US" altLang="zh-CN" dirty="0"/>
          </a:p>
          <a:p>
            <a:r>
              <a:rPr lang="en-US" altLang="zh-CN" dirty="0"/>
              <a:t>1 </a:t>
            </a:r>
            <a:r>
              <a:rPr lang="zh-CN" altLang="en-US" dirty="0"/>
              <a:t>初始化 </a:t>
            </a:r>
            <a:r>
              <a:rPr lang="en-US" altLang="zh-CN" i="1" dirty="0"/>
              <a:t>f</a:t>
            </a:r>
            <a:r>
              <a:rPr lang="en-US" altLang="zh-CN" i="1" baseline="-25000" dirty="0"/>
              <a:t>0</a:t>
            </a:r>
            <a:r>
              <a:rPr lang="en-US" altLang="zh-CN" i="1" dirty="0"/>
              <a:t>(x)=0</a:t>
            </a:r>
            <a:endParaRPr lang="en-US" altLang="zh-CN" i="1" dirty="0"/>
          </a:p>
          <a:p>
            <a:r>
              <a:rPr lang="en-US" altLang="zh-CN" i="1" dirty="0"/>
              <a:t>2 </a:t>
            </a:r>
            <a:r>
              <a:rPr lang="zh-CN" altLang="en-US" dirty="0"/>
              <a:t>对</a:t>
            </a:r>
            <a:r>
              <a:rPr lang="en-US" altLang="zh-CN" dirty="0"/>
              <a:t>m=1</a:t>
            </a:r>
            <a:r>
              <a:rPr lang="zh-CN" altLang="en-US" dirty="0"/>
              <a:t>，</a:t>
            </a:r>
            <a:r>
              <a:rPr lang="en-US" altLang="zh-CN" dirty="0"/>
              <a:t>2</a:t>
            </a:r>
            <a:r>
              <a:rPr lang="zh-CN" altLang="en-US" dirty="0"/>
              <a:t>，</a:t>
            </a:r>
            <a:r>
              <a:rPr lang="en-US" altLang="zh-CN" dirty="0"/>
              <a:t>…</a:t>
            </a:r>
            <a:r>
              <a:rPr lang="zh-CN" altLang="en-US" dirty="0"/>
              <a:t>，</a:t>
            </a:r>
            <a:r>
              <a:rPr lang="en-US" altLang="zh-CN" dirty="0"/>
              <a:t>M</a:t>
            </a:r>
            <a:endParaRPr lang="en-US" altLang="zh-CN" dirty="0"/>
          </a:p>
          <a:p>
            <a:r>
              <a:rPr lang="en-US" altLang="zh-CN" dirty="0"/>
              <a:t>    a</a:t>
            </a:r>
            <a:r>
              <a:rPr lang="zh-CN" altLang="en-US" dirty="0"/>
              <a:t>、极小化损失函数</a:t>
            </a:r>
            <a:endParaRPr lang="en-US" altLang="zh-CN" dirty="0"/>
          </a:p>
          <a:p>
            <a:r>
              <a:rPr lang="en-US" altLang="zh-CN" dirty="0"/>
              <a:t>         </a:t>
            </a:r>
            <a:r>
              <a:rPr lang="zh-CN" altLang="en-US" dirty="0"/>
              <a:t>得到参数</a:t>
            </a:r>
            <a:r>
              <a:rPr lang="el-GR" altLang="zh-CN" dirty="0"/>
              <a:t>β</a:t>
            </a:r>
            <a:r>
              <a:rPr lang="en-US" altLang="zh-CN" baseline="-25000" dirty="0"/>
              <a:t>m</a:t>
            </a:r>
            <a:r>
              <a:rPr lang="zh-CN" altLang="en-US" dirty="0"/>
              <a:t>，</a:t>
            </a:r>
            <a:r>
              <a:rPr lang="el-GR" altLang="zh-CN" dirty="0"/>
              <a:t>γ</a:t>
            </a:r>
            <a:r>
              <a:rPr lang="en-US" altLang="zh-CN" baseline="-25000" dirty="0"/>
              <a:t>m</a:t>
            </a:r>
            <a:endParaRPr lang="en-US" altLang="zh-CN" baseline="-25000" dirty="0"/>
          </a:p>
          <a:p>
            <a:r>
              <a:rPr lang="en-US" altLang="zh-CN" baseline="-25000" dirty="0"/>
              <a:t>     </a:t>
            </a:r>
            <a:r>
              <a:rPr lang="en-US" altLang="zh-CN" dirty="0"/>
              <a:t>b</a:t>
            </a:r>
            <a:r>
              <a:rPr lang="zh-CN" altLang="en-US" dirty="0"/>
              <a:t>、 更新</a:t>
            </a:r>
            <a:endParaRPr lang="en-US" altLang="zh-CN" dirty="0"/>
          </a:p>
          <a:p>
            <a:r>
              <a:rPr lang="en-US" altLang="zh-CN" dirty="0"/>
              <a:t>3  </a:t>
            </a:r>
            <a:r>
              <a:rPr lang="zh-CN" altLang="en-US" dirty="0"/>
              <a:t>得到加法模型</a:t>
            </a:r>
            <a:endParaRPr lang="en-US" altLang="zh-CN" dirty="0"/>
          </a:p>
          <a:p>
            <a:endParaRPr lang="en-US" altLang="zh-CN" dirty="0"/>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55787" y="2220469"/>
            <a:ext cx="3768419"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01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6796" y="2667158"/>
            <a:ext cx="1128228" cy="365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01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230" y="2707269"/>
            <a:ext cx="974709" cy="324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016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9139" y="4452705"/>
            <a:ext cx="5112568" cy="66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016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12474" y="5480036"/>
            <a:ext cx="3096344" cy="34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016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7805" y="5945280"/>
            <a:ext cx="3469779" cy="701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前向分步算法</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4798" y="2142265"/>
            <a:ext cx="8424936" cy="4839816"/>
          </a:xfrm>
        </p:spPr>
        <p:txBody>
          <a:bodyPr>
            <a:normAutofit/>
          </a:bodyPr>
          <a:lstStyle/>
          <a:p>
            <a:pPr lvl="1"/>
            <a:endParaRPr lang="en-US" altLang="zh-CN" dirty="0"/>
          </a:p>
          <a:p>
            <a:pPr lvl="1"/>
            <a:endParaRPr lang="en-US" altLang="zh-CN" dirty="0"/>
          </a:p>
          <a:p>
            <a:pPr lvl="1"/>
            <a:endParaRPr lang="en-US" altLang="zh-CN" dirty="0"/>
          </a:p>
          <a:p>
            <a:pPr marL="393065" lvl="1" indent="0">
              <a:buNone/>
            </a:pPr>
            <a:endParaRPr lang="en-US" altLang="zh-CN" dirty="0"/>
          </a:p>
          <a:p>
            <a:pPr lvl="1"/>
            <a:endParaRPr lang="en-US" altLang="zh-CN" dirty="0"/>
          </a:p>
          <a:p>
            <a:pPr lvl="1"/>
            <a:endParaRPr lang="en-US" altLang="zh-CN" dirty="0"/>
          </a:p>
          <a:p>
            <a:pPr lvl="1"/>
            <a:endParaRPr lang="en-US" altLang="zh-CN" dirty="0"/>
          </a:p>
          <a:p>
            <a:pPr lvl="1"/>
            <a:endParaRPr lang="en-US" altLang="zh-CN" dirty="0"/>
          </a:p>
        </p:txBody>
      </p:sp>
      <p:sp>
        <p:nvSpPr>
          <p:cNvPr id="7" name="内容占位符 2"/>
          <p:cNvSpPr txBox="1"/>
          <p:nvPr/>
        </p:nvSpPr>
        <p:spPr>
          <a:xfrm>
            <a:off x="962625" y="2142265"/>
            <a:ext cx="10909826" cy="4839816"/>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zh-CN" altLang="en-US" dirty="0"/>
              <a:t>定理：</a:t>
            </a:r>
            <a:endParaRPr lang="en-US" altLang="zh-CN" dirty="0"/>
          </a:p>
          <a:p>
            <a:r>
              <a:rPr lang="en-US" altLang="zh-CN" dirty="0" err="1"/>
              <a:t>AdaBoost</a:t>
            </a:r>
            <a:r>
              <a:rPr lang="zh-CN" altLang="en-US" dirty="0"/>
              <a:t>算法是前向分步加法算法的特例，模型是由基本分类器组成的加法模型，损失函数是指数函数 </a:t>
            </a:r>
            <a:endParaRPr lang="en-US" altLang="zh-CN" dirty="0"/>
          </a:p>
          <a:p>
            <a:r>
              <a:rPr lang="en-US" altLang="zh-CN" dirty="0"/>
              <a:t> </a:t>
            </a:r>
            <a:r>
              <a:rPr lang="zh-CN" altLang="en-US" dirty="0"/>
              <a:t>证明：</a:t>
            </a:r>
            <a:r>
              <a:rPr lang="en-US" altLang="zh-CN" dirty="0"/>
              <a:t>  </a:t>
            </a:r>
            <a:r>
              <a:rPr lang="zh-CN" altLang="en-US" dirty="0"/>
              <a:t>前面部分很明显：                        </a:t>
            </a:r>
            <a:endParaRPr lang="en-US" altLang="zh-CN" dirty="0"/>
          </a:p>
          <a:p>
            <a:r>
              <a:rPr lang="en-US" altLang="zh-CN" dirty="0"/>
              <a:t>   </a:t>
            </a:r>
            <a:r>
              <a:rPr lang="zh-CN" altLang="en-US" dirty="0"/>
              <a:t>后面部分证明损失函数是指数函数（</a:t>
            </a:r>
            <a:r>
              <a:rPr lang="en-US" altLang="zh-CN" dirty="0"/>
              <a:t>exponential loss function</a:t>
            </a:r>
            <a:r>
              <a:rPr lang="zh-CN" altLang="en-US" dirty="0"/>
              <a:t>）</a:t>
            </a:r>
            <a:r>
              <a:rPr lang="en-US" altLang="zh-CN" dirty="0"/>
              <a:t> </a:t>
            </a:r>
            <a:endParaRPr lang="en-US" altLang="zh-CN" dirty="0"/>
          </a:p>
          <a:p>
            <a:endParaRPr lang="en-US" altLang="zh-CN" dirty="0"/>
          </a:p>
          <a:p>
            <a:r>
              <a:rPr lang="en-US" altLang="zh-CN" dirty="0"/>
              <a:t>   </a:t>
            </a:r>
            <a:r>
              <a:rPr lang="zh-CN" altLang="en-US" dirty="0"/>
              <a:t>假设经过</a:t>
            </a:r>
            <a:r>
              <a:rPr lang="en-US" altLang="zh-CN" dirty="0"/>
              <a:t>m-1</a:t>
            </a:r>
            <a:r>
              <a:rPr lang="zh-CN" altLang="en-US" dirty="0"/>
              <a:t>轮迭代前向分步算法得到</a:t>
            </a:r>
            <a:r>
              <a:rPr lang="en-US" altLang="zh-CN" i="1" dirty="0"/>
              <a:t>f</a:t>
            </a:r>
            <a:r>
              <a:rPr lang="en-US" altLang="zh-CN" i="1" baseline="-25000" dirty="0"/>
              <a:t>m-1</a:t>
            </a:r>
            <a:r>
              <a:rPr lang="en-US" altLang="zh-CN" i="1" dirty="0"/>
              <a:t>(x):</a:t>
            </a:r>
            <a:endParaRPr lang="en-US" altLang="zh-CN" i="1" dirty="0"/>
          </a:p>
          <a:p>
            <a:endParaRPr lang="en-US" altLang="zh-CN" i="1" dirty="0"/>
          </a:p>
          <a:p>
            <a:endParaRPr lang="en-US" altLang="zh-CN" i="1" dirty="0"/>
          </a:p>
          <a:p>
            <a:r>
              <a:rPr lang="en-US" altLang="zh-CN" i="1" dirty="0"/>
              <a:t>   </a:t>
            </a:r>
            <a:r>
              <a:rPr lang="zh-CN" altLang="en-US" i="1" dirty="0"/>
              <a:t>在第</a:t>
            </a:r>
            <a:r>
              <a:rPr lang="en-US" altLang="zh-CN" i="1" dirty="0"/>
              <a:t>m</a:t>
            </a:r>
            <a:r>
              <a:rPr lang="zh-CN" altLang="en-US" i="1" dirty="0"/>
              <a:t>轮迭代得到</a:t>
            </a:r>
            <a:endParaRPr lang="en-US" altLang="zh-CN" i="1" dirty="0"/>
          </a:p>
        </p:txBody>
      </p:sp>
      <p:pic>
        <p:nvPicPr>
          <p:cNvPr id="22118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45430" y="3407937"/>
            <a:ext cx="1944216" cy="655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1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1481" y="4475075"/>
            <a:ext cx="3024335" cy="37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1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6651" y="5445736"/>
            <a:ext cx="4501681" cy="834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18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4068" y="6312627"/>
            <a:ext cx="2641840" cy="42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19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6864" y="6402007"/>
            <a:ext cx="3578396" cy="414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前向分步算法</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11524" y="2157013"/>
            <a:ext cx="8424936" cy="4839816"/>
          </a:xfrm>
        </p:spPr>
        <p:txBody>
          <a:bodyPr>
            <a:normAutofit/>
          </a:bodyPr>
          <a:lstStyle/>
          <a:p>
            <a:pPr lvl="1"/>
            <a:endParaRPr lang="en-US" altLang="zh-CN" dirty="0"/>
          </a:p>
          <a:p>
            <a:pPr lvl="1"/>
            <a:endParaRPr lang="en-US" altLang="zh-CN" dirty="0"/>
          </a:p>
          <a:p>
            <a:pPr lvl="1"/>
            <a:endParaRPr lang="en-US" altLang="zh-CN" dirty="0"/>
          </a:p>
          <a:p>
            <a:pPr marL="393065" lvl="1" indent="0">
              <a:buNone/>
            </a:pPr>
            <a:endParaRPr lang="en-US" altLang="zh-CN" dirty="0"/>
          </a:p>
          <a:p>
            <a:pPr lvl="1"/>
            <a:endParaRPr lang="en-US" altLang="zh-CN" dirty="0"/>
          </a:p>
          <a:p>
            <a:pPr lvl="1"/>
            <a:endParaRPr lang="en-US" altLang="zh-CN" dirty="0"/>
          </a:p>
          <a:p>
            <a:pPr lvl="1"/>
            <a:endParaRPr lang="en-US" altLang="zh-CN" dirty="0"/>
          </a:p>
          <a:p>
            <a:pPr lvl="1"/>
            <a:endParaRPr lang="en-US" altLang="zh-CN" dirty="0"/>
          </a:p>
        </p:txBody>
      </p:sp>
      <p:sp>
        <p:nvSpPr>
          <p:cNvPr id="7" name="内容占位符 2"/>
          <p:cNvSpPr txBox="1"/>
          <p:nvPr/>
        </p:nvSpPr>
        <p:spPr>
          <a:xfrm>
            <a:off x="1883532" y="2133713"/>
            <a:ext cx="8424936" cy="4839816"/>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zh-CN" altLang="en-US" dirty="0"/>
              <a:t>在第</a:t>
            </a:r>
            <a:r>
              <a:rPr lang="en-US" altLang="zh-CN" dirty="0"/>
              <a:t>m</a:t>
            </a:r>
            <a:r>
              <a:rPr lang="zh-CN" altLang="en-US" dirty="0"/>
              <a:t>轮迭代得到</a:t>
            </a:r>
            <a:endParaRPr lang="en-US" altLang="zh-CN" dirty="0"/>
          </a:p>
          <a:p>
            <a:endParaRPr lang="en-US" altLang="zh-CN" dirty="0"/>
          </a:p>
          <a:p>
            <a:r>
              <a:rPr lang="zh-CN" altLang="en-US" dirty="0"/>
              <a:t>目标：</a:t>
            </a:r>
            <a:endParaRPr lang="en-US" altLang="zh-CN" dirty="0"/>
          </a:p>
          <a:p>
            <a:endParaRPr lang="en-US" altLang="zh-CN" dirty="0"/>
          </a:p>
          <a:p>
            <a:r>
              <a:rPr lang="zh-CN" altLang="en-US" dirty="0"/>
              <a:t>即：</a:t>
            </a:r>
            <a:endParaRPr lang="en-US" altLang="zh-CN" dirty="0"/>
          </a:p>
          <a:p>
            <a:endParaRPr lang="en-US" altLang="zh-CN" dirty="0"/>
          </a:p>
          <a:p>
            <a:endParaRPr lang="en-US" altLang="zh-CN" dirty="0"/>
          </a:p>
          <a:p>
            <a:endParaRPr lang="en-US" altLang="zh-CN" dirty="0"/>
          </a:p>
          <a:p>
            <a:r>
              <a:rPr lang="zh-CN" altLang="en-US" dirty="0"/>
              <a:t>现证使上式最小的</a:t>
            </a:r>
            <a:endParaRPr lang="en-US" altLang="zh-CN" dirty="0"/>
          </a:p>
          <a:p>
            <a:r>
              <a:rPr lang="zh-CN" altLang="en-US" dirty="0"/>
              <a:t>就是</a:t>
            </a:r>
            <a:r>
              <a:rPr lang="en-US" altLang="zh-CN" dirty="0" err="1"/>
              <a:t>AdaBoost</a:t>
            </a:r>
            <a:r>
              <a:rPr lang="zh-CN" altLang="en-US" dirty="0"/>
              <a:t>算法得到的</a:t>
            </a:r>
            <a:endParaRPr lang="en-US" altLang="zh-CN" dirty="0"/>
          </a:p>
        </p:txBody>
      </p:sp>
      <p:pic>
        <p:nvPicPr>
          <p:cNvPr id="221190"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55435" y="2565761"/>
            <a:ext cx="3578396" cy="414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22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4401" y="3048118"/>
            <a:ext cx="6240017" cy="748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22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2927" y="3873760"/>
            <a:ext cx="5302130" cy="755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22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8511" y="4773459"/>
            <a:ext cx="2872244" cy="370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线形标注 2 3"/>
          <p:cNvSpPr/>
          <p:nvPr/>
        </p:nvSpPr>
        <p:spPr>
          <a:xfrm>
            <a:off x="4907868" y="5325921"/>
            <a:ext cx="5796136" cy="504056"/>
          </a:xfrm>
          <a:prstGeom prst="borderCallout2">
            <a:avLst>
              <a:gd name="adj1" fmla="val -1004"/>
              <a:gd name="adj2" fmla="val -706"/>
              <a:gd name="adj3" fmla="val -20759"/>
              <a:gd name="adj4" fmla="val -2464"/>
              <a:gd name="adj5" fmla="val -23584"/>
              <a:gd name="adj6" fmla="val -101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不依赖</a:t>
            </a:r>
            <a:r>
              <a:rPr lang="el-GR" altLang="zh-CN" sz="2000" dirty="0"/>
              <a:t>α</a:t>
            </a:r>
            <a:r>
              <a:rPr lang="zh-CN" altLang="en-US" sz="2000" dirty="0"/>
              <a:t>和</a:t>
            </a:r>
            <a:r>
              <a:rPr lang="en-US" altLang="zh-CN" sz="2000" dirty="0"/>
              <a:t>G,</a:t>
            </a:r>
            <a:r>
              <a:rPr lang="zh-CN" altLang="en-US" sz="2000" dirty="0"/>
              <a:t>依赖于</a:t>
            </a:r>
            <a:r>
              <a:rPr lang="en-US" altLang="zh-CN" sz="2000" i="1" dirty="0"/>
              <a:t>f</a:t>
            </a:r>
            <a:r>
              <a:rPr lang="en-US" altLang="zh-CN" sz="2000" i="1" baseline="-25000" dirty="0"/>
              <a:t>m-1</a:t>
            </a:r>
            <a:r>
              <a:rPr lang="en-US" altLang="zh-CN" sz="2000" dirty="0"/>
              <a:t>(x),</a:t>
            </a:r>
            <a:r>
              <a:rPr lang="zh-CN" altLang="en-US" sz="2000" dirty="0"/>
              <a:t>随着每一轮迭代改变</a:t>
            </a:r>
            <a:endParaRPr lang="zh-CN" altLang="en-US" sz="2000" dirty="0"/>
          </a:p>
        </p:txBody>
      </p:sp>
      <p:pic>
        <p:nvPicPr>
          <p:cNvPr id="22221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6094" y="6026954"/>
            <a:ext cx="1530170"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221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0908" y="6410294"/>
            <a:ext cx="1390712" cy="370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前向分步算法</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11524" y="2245503"/>
            <a:ext cx="8424936" cy="4839816"/>
          </a:xfrm>
        </p:spPr>
        <p:txBody>
          <a:bodyPr>
            <a:normAutofit/>
          </a:bodyPr>
          <a:lstStyle/>
          <a:p>
            <a:pPr lvl="1"/>
            <a:endParaRPr lang="en-US" altLang="zh-CN" dirty="0"/>
          </a:p>
          <a:p>
            <a:pPr lvl="1"/>
            <a:endParaRPr lang="en-US" altLang="zh-CN" dirty="0"/>
          </a:p>
          <a:p>
            <a:pPr lvl="1"/>
            <a:endParaRPr lang="en-US" altLang="zh-CN" dirty="0"/>
          </a:p>
          <a:p>
            <a:pPr marL="393065" lvl="1" indent="0">
              <a:buNone/>
            </a:pPr>
            <a:endParaRPr lang="en-US" altLang="zh-CN" dirty="0"/>
          </a:p>
          <a:p>
            <a:pPr lvl="1"/>
            <a:endParaRPr lang="en-US" altLang="zh-CN" dirty="0"/>
          </a:p>
          <a:p>
            <a:pPr lvl="1"/>
            <a:endParaRPr lang="en-US" altLang="zh-CN" dirty="0"/>
          </a:p>
          <a:p>
            <a:pPr lvl="1"/>
            <a:endParaRPr lang="en-US" altLang="zh-CN" dirty="0"/>
          </a:p>
          <a:p>
            <a:pPr lvl="1"/>
            <a:endParaRPr lang="en-US" altLang="zh-CN" dirty="0"/>
          </a:p>
        </p:txBody>
      </p:sp>
      <p:sp>
        <p:nvSpPr>
          <p:cNvPr id="7" name="内容占位符 2"/>
          <p:cNvSpPr txBox="1"/>
          <p:nvPr/>
        </p:nvSpPr>
        <p:spPr>
          <a:xfrm>
            <a:off x="1883532" y="2222203"/>
            <a:ext cx="8424936" cy="4839816"/>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zh-CN" altLang="en-US" dirty="0"/>
              <a:t>首先，求          ；对任意</a:t>
            </a:r>
            <a:r>
              <a:rPr lang="el-GR" altLang="zh-CN" dirty="0"/>
              <a:t>α</a:t>
            </a:r>
            <a:r>
              <a:rPr lang="en-US" altLang="zh-CN" dirty="0"/>
              <a:t> </a:t>
            </a:r>
            <a:r>
              <a:rPr lang="el-GR" altLang="zh-CN" dirty="0"/>
              <a:t>&gt;</a:t>
            </a:r>
            <a:r>
              <a:rPr lang="en-US" altLang="zh-CN" dirty="0"/>
              <a:t> 0</a:t>
            </a:r>
            <a:r>
              <a:rPr lang="zh-CN" altLang="en-US" dirty="0"/>
              <a:t>，使式</a:t>
            </a:r>
            <a:endParaRPr lang="en-US" altLang="zh-CN" dirty="0"/>
          </a:p>
          <a:p>
            <a:endParaRPr lang="en-US" altLang="zh-CN" dirty="0"/>
          </a:p>
          <a:p>
            <a:endParaRPr lang="en-US" altLang="zh-CN" dirty="0"/>
          </a:p>
          <a:p>
            <a:r>
              <a:rPr lang="zh-CN" altLang="en-US" dirty="0"/>
              <a:t>最小的</a:t>
            </a:r>
            <a:r>
              <a:rPr lang="en-US" altLang="zh-CN" dirty="0"/>
              <a:t>G(x)</a:t>
            </a:r>
            <a:r>
              <a:rPr lang="zh-CN" altLang="en-US" dirty="0"/>
              <a:t>由下式得到 ：</a:t>
            </a:r>
            <a:endParaRPr lang="en-US" altLang="zh-CN" dirty="0"/>
          </a:p>
          <a:p>
            <a:endParaRPr lang="en-US" altLang="zh-CN" dirty="0"/>
          </a:p>
          <a:p>
            <a:endParaRPr lang="en-US" altLang="zh-CN" dirty="0"/>
          </a:p>
          <a:p>
            <a:endParaRPr lang="en-US" altLang="zh-CN" dirty="0"/>
          </a:p>
          <a:p>
            <a:r>
              <a:rPr lang="zh-CN" altLang="en-US" dirty="0"/>
              <a:t>即         </a:t>
            </a:r>
            <a:r>
              <a:rPr lang="en-US" altLang="zh-CN" dirty="0"/>
              <a:t>	</a:t>
            </a:r>
            <a:r>
              <a:rPr lang="zh-CN" altLang="en-US" dirty="0"/>
              <a:t>为</a:t>
            </a:r>
            <a:r>
              <a:rPr lang="en-US" altLang="zh-CN" dirty="0" err="1"/>
              <a:t>AdaBoost</a:t>
            </a:r>
            <a:r>
              <a:rPr lang="zh-CN" altLang="en-US" dirty="0"/>
              <a:t>算法的基本分类器           ，为使第</a:t>
            </a:r>
            <a:r>
              <a:rPr lang="en-US" altLang="zh-CN" dirty="0"/>
              <a:t>m</a:t>
            </a:r>
            <a:r>
              <a:rPr lang="zh-CN" altLang="en-US" dirty="0"/>
              <a:t>轮加权训练数据分类误差率最小的基本分类器</a:t>
            </a:r>
            <a:endParaRPr lang="en-US" altLang="zh-CN" dirty="0"/>
          </a:p>
          <a:p>
            <a:endParaRPr lang="en-US" altLang="zh-CN" dirty="0"/>
          </a:p>
        </p:txBody>
      </p:sp>
      <p:pic>
        <p:nvPicPr>
          <p:cNvPr id="22323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69685" y="2345486"/>
            <a:ext cx="638826" cy="308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3692" y="2849442"/>
            <a:ext cx="5302130" cy="755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32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3245" y="4097025"/>
            <a:ext cx="4466048" cy="832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323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8745" y="5117107"/>
            <a:ext cx="2535049" cy="358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323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52185" y="5566955"/>
            <a:ext cx="747274" cy="411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323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32132" y="5578293"/>
            <a:ext cx="751601" cy="388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前向分步算法</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15235" y="2176446"/>
            <a:ext cx="8568952" cy="4839816"/>
          </a:xfrm>
        </p:spPr>
        <p:txBody>
          <a:bodyPr>
            <a:normAutofit/>
          </a:bodyPr>
          <a:lstStyle/>
          <a:p>
            <a:r>
              <a:rPr lang="zh-CN" altLang="en-US" dirty="0">
                <a:solidFill>
                  <a:srgbClr val="002060"/>
                </a:solidFill>
                <a:latin typeface="+mn-ea"/>
              </a:rPr>
              <a:t>问题的提出：</a:t>
            </a:r>
            <a:endParaRPr lang="en-US" altLang="zh-CN" dirty="0">
              <a:solidFill>
                <a:srgbClr val="002060"/>
              </a:solidFill>
              <a:latin typeface="+mn-ea"/>
            </a:endParaRPr>
          </a:p>
          <a:p>
            <a:r>
              <a:rPr lang="zh-CN" altLang="en-US" dirty="0">
                <a:solidFill>
                  <a:srgbClr val="002060"/>
                </a:solidFill>
                <a:latin typeface="+mn-ea"/>
              </a:rPr>
              <a:t>只要找到一个比随机猜测略好的弱学习算法就可以直接将其提升为强学习算法，而不必直接去找很难获得的强学习算法。</a:t>
            </a:r>
            <a:endParaRPr lang="zh-CN" altLang="en-US" dirty="0">
              <a:solidFill>
                <a:srgbClr val="002060"/>
              </a:solidFill>
              <a:latin typeface="+mn-ea"/>
            </a:endParaRPr>
          </a:p>
        </p:txBody>
      </p:sp>
      <p:sp>
        <p:nvSpPr>
          <p:cNvPr id="4"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err="1"/>
              <a:t>Adaboost</a:t>
            </a:r>
            <a:r>
              <a:rPr lang="zh-CN" altLang="en-US" dirty="0"/>
              <a:t>的起源</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11524" y="2230754"/>
            <a:ext cx="8424936" cy="4839816"/>
          </a:xfrm>
        </p:spPr>
        <p:txBody>
          <a:bodyPr>
            <a:normAutofit/>
          </a:bodyPr>
          <a:lstStyle/>
          <a:p>
            <a:pPr lvl="1"/>
            <a:endParaRPr lang="en-US" altLang="zh-CN" dirty="0"/>
          </a:p>
          <a:p>
            <a:pPr lvl="1"/>
            <a:endParaRPr lang="en-US" altLang="zh-CN" dirty="0"/>
          </a:p>
          <a:p>
            <a:pPr lvl="1"/>
            <a:endParaRPr lang="en-US" altLang="zh-CN" dirty="0"/>
          </a:p>
          <a:p>
            <a:pPr marL="393065" lvl="1" indent="0">
              <a:buNone/>
            </a:pPr>
            <a:endParaRPr lang="en-US" altLang="zh-CN" dirty="0"/>
          </a:p>
          <a:p>
            <a:pPr lvl="1"/>
            <a:endParaRPr lang="en-US" altLang="zh-CN" dirty="0"/>
          </a:p>
          <a:p>
            <a:pPr lvl="1"/>
            <a:endParaRPr lang="en-US" altLang="zh-CN" dirty="0"/>
          </a:p>
          <a:p>
            <a:pPr lvl="1"/>
            <a:endParaRPr lang="en-US" altLang="zh-CN" dirty="0"/>
          </a:p>
          <a:p>
            <a:pPr lvl="1"/>
            <a:endParaRPr lang="en-US" altLang="zh-CN" dirty="0"/>
          </a:p>
        </p:txBody>
      </p:sp>
      <p:sp>
        <p:nvSpPr>
          <p:cNvPr id="7" name="内容占位符 2"/>
          <p:cNvSpPr txBox="1"/>
          <p:nvPr/>
        </p:nvSpPr>
        <p:spPr>
          <a:xfrm>
            <a:off x="1883532" y="2207454"/>
            <a:ext cx="8424936" cy="4839816"/>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zh-CN" altLang="en-US" dirty="0"/>
              <a:t>求       由</a:t>
            </a:r>
            <a:endParaRPr lang="en-US" altLang="zh-CN" dirty="0"/>
          </a:p>
          <a:p>
            <a:endParaRPr lang="en-US" altLang="zh-CN" dirty="0"/>
          </a:p>
          <a:p>
            <a:endParaRPr lang="en-US" altLang="zh-CN" dirty="0"/>
          </a:p>
          <a:p>
            <a:pPr marL="0" indent="0">
              <a:buNone/>
            </a:pPr>
            <a:endParaRPr lang="en-US" altLang="zh-CN" dirty="0"/>
          </a:p>
          <a:p>
            <a:r>
              <a:rPr lang="zh-CN" altLang="en-US" dirty="0"/>
              <a:t>将已求得的            代入，对</a:t>
            </a:r>
            <a:r>
              <a:rPr lang="el-GR" altLang="zh-CN" dirty="0"/>
              <a:t>α</a:t>
            </a:r>
            <a:r>
              <a:rPr lang="zh-CN" altLang="en-US" dirty="0"/>
              <a:t>求导并使导数为</a:t>
            </a:r>
            <a:r>
              <a:rPr lang="en-US" altLang="zh-CN" dirty="0"/>
              <a:t>0</a:t>
            </a:r>
            <a:r>
              <a:rPr lang="zh-CN" altLang="en-US" dirty="0"/>
              <a:t>，</a:t>
            </a:r>
            <a:endParaRPr lang="en-US" altLang="zh-CN" dirty="0"/>
          </a:p>
          <a:p>
            <a:r>
              <a:rPr lang="zh-CN" altLang="en-US" dirty="0"/>
              <a:t>得：</a:t>
            </a:r>
            <a:endParaRPr lang="en-US" altLang="zh-CN" dirty="0"/>
          </a:p>
          <a:p>
            <a:endParaRPr lang="en-US" altLang="zh-CN" dirty="0"/>
          </a:p>
          <a:p>
            <a:endParaRPr lang="en-US" altLang="zh-CN" dirty="0"/>
          </a:p>
          <a:p>
            <a:pPr marL="0" indent="0">
              <a:buNone/>
            </a:pPr>
            <a:r>
              <a:rPr lang="zh-CN" altLang="en-US" dirty="0"/>
              <a:t> </a:t>
            </a:r>
            <a:endParaRPr lang="en-US" altLang="zh-CN" dirty="0"/>
          </a:p>
        </p:txBody>
      </p:sp>
      <p:pic>
        <p:nvPicPr>
          <p:cNvPr id="22425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34235" y="2248680"/>
            <a:ext cx="404781" cy="390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81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2894" y="2216582"/>
            <a:ext cx="4726212" cy="1937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5169" y="4163032"/>
            <a:ext cx="751601" cy="388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81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0785" y="4597866"/>
            <a:ext cx="2120367" cy="829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811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4235" y="5432698"/>
            <a:ext cx="5211756" cy="1395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265580" y="6130496"/>
            <a:ext cx="3662541" cy="461665"/>
          </a:xfrm>
          <a:prstGeom prst="rect">
            <a:avLst/>
          </a:prstGeom>
          <a:solidFill>
            <a:schemeClr val="tx2">
              <a:lumMod val="50000"/>
              <a:lumOff val="50000"/>
            </a:schemeClr>
          </a:solidFill>
        </p:spPr>
        <p:txBody>
          <a:bodyPr wrap="none" rtlCol="0">
            <a:spAutoFit/>
          </a:bodyPr>
          <a:lstStyle/>
          <a:p>
            <a:r>
              <a:rPr lang="zh-CN" altLang="en-US" sz="2400" dirty="0"/>
              <a:t>与</a:t>
            </a:r>
            <a:r>
              <a:rPr lang="en-US" altLang="zh-CN" sz="2400" dirty="0" err="1"/>
              <a:t>AdaBoost</a:t>
            </a:r>
            <a:r>
              <a:rPr lang="zh-CN" altLang="en-US" sz="2400" dirty="0"/>
              <a:t>的</a:t>
            </a:r>
            <a:r>
              <a:rPr lang="el-GR" altLang="zh-CN" sz="2400" dirty="0"/>
              <a:t>α</a:t>
            </a:r>
            <a:r>
              <a:rPr lang="en-US" altLang="zh-CN" sz="2400" baseline="-25000" dirty="0"/>
              <a:t>m</a:t>
            </a:r>
            <a:r>
              <a:rPr lang="zh-CN" altLang="en-US" sz="2400" dirty="0"/>
              <a:t>完全一致</a:t>
            </a:r>
            <a:endParaRPr lang="zh-CN" altLang="en-US" sz="2400" dirty="0"/>
          </a:p>
        </p:txBody>
      </p:sp>
      <p:sp>
        <p:nvSpPr>
          <p:cNvPr id="11"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a:t>前向分步算法</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28037" y="2171761"/>
            <a:ext cx="8424936" cy="4839816"/>
          </a:xfrm>
        </p:spPr>
        <p:txBody>
          <a:bodyPr>
            <a:normAutofit/>
          </a:bodyPr>
          <a:lstStyle/>
          <a:p>
            <a:pPr lvl="1"/>
            <a:endParaRPr lang="en-US" altLang="zh-CN" dirty="0"/>
          </a:p>
          <a:p>
            <a:pPr lvl="1"/>
            <a:endParaRPr lang="en-US" altLang="zh-CN" dirty="0"/>
          </a:p>
          <a:p>
            <a:pPr lvl="1"/>
            <a:endParaRPr lang="en-US" altLang="zh-CN" dirty="0"/>
          </a:p>
          <a:p>
            <a:pPr marL="393065" lvl="1" indent="0">
              <a:buNone/>
            </a:pPr>
            <a:endParaRPr lang="en-US" altLang="zh-CN" dirty="0"/>
          </a:p>
          <a:p>
            <a:pPr lvl="1"/>
            <a:endParaRPr lang="en-US" altLang="zh-CN" dirty="0"/>
          </a:p>
          <a:p>
            <a:pPr lvl="1"/>
            <a:endParaRPr lang="en-US" altLang="zh-CN" dirty="0"/>
          </a:p>
          <a:p>
            <a:pPr lvl="1"/>
            <a:endParaRPr lang="en-US" altLang="zh-CN" dirty="0"/>
          </a:p>
          <a:p>
            <a:pPr lvl="1"/>
            <a:endParaRPr lang="en-US" altLang="zh-CN" dirty="0"/>
          </a:p>
        </p:txBody>
      </p:sp>
      <p:sp>
        <p:nvSpPr>
          <p:cNvPr id="7" name="内容占位符 2"/>
          <p:cNvSpPr txBox="1"/>
          <p:nvPr/>
        </p:nvSpPr>
        <p:spPr>
          <a:xfrm>
            <a:off x="1700045" y="2148461"/>
            <a:ext cx="8424936" cy="4839816"/>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zh-CN" altLang="en-US" dirty="0"/>
              <a:t>每一轮样本权值的更新，由：</a:t>
            </a:r>
            <a:endParaRPr lang="en-US" altLang="zh-CN" dirty="0"/>
          </a:p>
          <a:p>
            <a:endParaRPr lang="en-US" altLang="zh-CN" dirty="0"/>
          </a:p>
          <a:p>
            <a:endParaRPr lang="en-US" altLang="zh-CN" dirty="0"/>
          </a:p>
          <a:p>
            <a:endParaRPr lang="en-US" altLang="zh-CN" dirty="0"/>
          </a:p>
          <a:p>
            <a:r>
              <a:rPr lang="zh-CN" altLang="en-US" dirty="0"/>
              <a:t>可得：</a:t>
            </a:r>
            <a:endParaRPr lang="en-US" altLang="zh-CN" dirty="0"/>
          </a:p>
          <a:p>
            <a:endParaRPr lang="en-US" altLang="zh-CN" dirty="0"/>
          </a:p>
          <a:p>
            <a:r>
              <a:rPr lang="zh-CN" altLang="en-US" dirty="0"/>
              <a:t>与</a:t>
            </a:r>
            <a:r>
              <a:rPr lang="en-US" altLang="zh-CN" dirty="0" err="1"/>
              <a:t>AdaBoost</a:t>
            </a:r>
            <a:r>
              <a:rPr lang="zh-CN" altLang="en-US" dirty="0"/>
              <a:t>的权值更新一致，相差规范化因子，因而等价。</a:t>
            </a:r>
            <a:endParaRPr lang="en-US" altLang="zh-CN" dirty="0"/>
          </a:p>
        </p:txBody>
      </p:sp>
      <p:pic>
        <p:nvPicPr>
          <p:cNvPr id="218117"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00246" y="2794799"/>
            <a:ext cx="3489405" cy="449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811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0859" y="3340417"/>
            <a:ext cx="3125147"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811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7215" y="4153851"/>
            <a:ext cx="3492436" cy="359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前向分步算法</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236256"/>
            <a:ext cx="10515600" cy="4351338"/>
          </a:xfrm>
        </p:spPr>
        <p:txBody>
          <a:bodyPr>
            <a:normAutofit/>
          </a:bodyPr>
          <a:lstStyle/>
          <a:p>
            <a:r>
              <a:rPr lang="zh-CN" altLang="en-US" dirty="0"/>
              <a:t>提升树是以分类树或回归树为基本分类器的提升方法；提升树被认为是统计学习中性能最好的方法之一。</a:t>
            </a:r>
            <a:endParaRPr lang="en-US" altLang="zh-CN" dirty="0"/>
          </a:p>
          <a:p>
            <a:r>
              <a:rPr lang="zh-CN" altLang="en-US" dirty="0"/>
              <a:t>提升树模型 </a:t>
            </a:r>
            <a:r>
              <a:rPr lang="en-US" altLang="zh-CN" dirty="0"/>
              <a:t>(boosting tree)</a:t>
            </a:r>
            <a:endParaRPr lang="en-US" altLang="zh-CN" dirty="0"/>
          </a:p>
          <a:p>
            <a:pPr lvl="1"/>
            <a:r>
              <a:rPr lang="zh-CN" altLang="en-US" dirty="0"/>
              <a:t>提升方法实际采用：</a:t>
            </a:r>
            <a:r>
              <a:rPr lang="zh-CN" altLang="en-US" dirty="0">
                <a:solidFill>
                  <a:srgbClr val="C00000"/>
                </a:solidFill>
              </a:rPr>
              <a:t>加法模型</a:t>
            </a:r>
            <a:r>
              <a:rPr lang="en-US" altLang="zh-CN" dirty="0"/>
              <a:t>(</a:t>
            </a:r>
            <a:r>
              <a:rPr lang="zh-CN" altLang="en-US" dirty="0"/>
              <a:t>即基函数的线性组合</a:t>
            </a:r>
            <a:r>
              <a:rPr lang="en-US" altLang="zh-CN" dirty="0"/>
              <a:t>)</a:t>
            </a:r>
            <a:r>
              <a:rPr lang="zh-CN" altLang="en-US" dirty="0"/>
              <a:t>与前</a:t>
            </a:r>
            <a:r>
              <a:rPr lang="zh-CN" altLang="en-US" dirty="0">
                <a:solidFill>
                  <a:srgbClr val="C00000"/>
                </a:solidFill>
              </a:rPr>
              <a:t>向分步算法，</a:t>
            </a:r>
            <a:r>
              <a:rPr lang="zh-CN" altLang="en-US" dirty="0"/>
              <a:t>以</a:t>
            </a:r>
            <a:r>
              <a:rPr lang="zh-CN" altLang="en-US" dirty="0">
                <a:solidFill>
                  <a:srgbClr val="C00000"/>
                </a:solidFill>
              </a:rPr>
              <a:t>决策树</a:t>
            </a:r>
            <a:r>
              <a:rPr lang="zh-CN" altLang="en-US" dirty="0"/>
              <a:t>为基函数；</a:t>
            </a:r>
            <a:endParaRPr lang="en-US" altLang="zh-CN" dirty="0"/>
          </a:p>
          <a:p>
            <a:pPr lvl="1"/>
            <a:r>
              <a:rPr lang="zh-CN" altLang="en-US" dirty="0"/>
              <a:t>对分类问题决策树是二叉分类树，</a:t>
            </a:r>
            <a:endParaRPr lang="en-US" altLang="zh-CN" dirty="0"/>
          </a:p>
          <a:p>
            <a:pPr lvl="1"/>
            <a:r>
              <a:rPr lang="zh-CN" altLang="en-US" dirty="0"/>
              <a:t>对回归问题决策树是二叉回归树，</a:t>
            </a:r>
            <a:endParaRPr lang="en-US" altLang="zh-CN" dirty="0"/>
          </a:p>
          <a:p>
            <a:pPr lvl="2"/>
            <a:r>
              <a:rPr lang="zh-CN" altLang="en-US" dirty="0"/>
              <a:t>基本分类器</a:t>
            </a:r>
            <a:r>
              <a:rPr lang="en-US" altLang="zh-CN" dirty="0"/>
              <a:t>x&lt;v</a:t>
            </a:r>
            <a:r>
              <a:rPr lang="zh-CN" altLang="en-US" dirty="0"/>
              <a:t>或</a:t>
            </a:r>
            <a:r>
              <a:rPr lang="en-US" altLang="zh-CN" dirty="0"/>
              <a:t>x&gt;v</a:t>
            </a:r>
            <a:r>
              <a:rPr lang="zh-CN" altLang="en-US" dirty="0"/>
              <a:t>，可以看作是由一个根结点直接连接两个叶结点的简单决策树，即所谓的决策树桩</a:t>
            </a:r>
            <a:r>
              <a:rPr lang="en-US" altLang="zh-CN" dirty="0"/>
              <a:t>(decision stump)</a:t>
            </a:r>
            <a:r>
              <a:rPr lang="zh-CN" altLang="en-US" dirty="0"/>
              <a:t>。</a:t>
            </a:r>
            <a:endParaRPr lang="en-US" altLang="zh-CN" dirty="0"/>
          </a:p>
        </p:txBody>
      </p:sp>
      <p:pic>
        <p:nvPicPr>
          <p:cNvPr id="24576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99856" y="5639831"/>
            <a:ext cx="2592288" cy="777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640" y="6432265"/>
            <a:ext cx="6696744" cy="35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提升树</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5197" y="2207456"/>
            <a:ext cx="11966803" cy="5256584"/>
          </a:xfrm>
        </p:spPr>
        <p:txBody>
          <a:bodyPr>
            <a:normAutofit/>
          </a:bodyPr>
          <a:lstStyle/>
          <a:p>
            <a:r>
              <a:rPr lang="zh-CN" altLang="en-US" dirty="0"/>
              <a:t>前向分步算法：</a:t>
            </a:r>
            <a:endParaRPr lang="en-US" altLang="zh-CN" dirty="0"/>
          </a:p>
          <a:p>
            <a:r>
              <a:rPr lang="zh-CN" altLang="en-US" dirty="0"/>
              <a:t>首先确定初始提升树：</a:t>
            </a:r>
            <a:endParaRPr lang="en-US" altLang="zh-CN" dirty="0"/>
          </a:p>
          <a:p>
            <a:r>
              <a:rPr lang="zh-CN" altLang="en-US" dirty="0"/>
              <a:t>第</a:t>
            </a:r>
            <a:r>
              <a:rPr lang="en-US" altLang="zh-CN" dirty="0"/>
              <a:t>m</a:t>
            </a:r>
            <a:r>
              <a:rPr lang="zh-CN" altLang="en-US" dirty="0"/>
              <a:t>步的模型：</a:t>
            </a:r>
            <a:endParaRPr lang="en-US" altLang="zh-CN" dirty="0"/>
          </a:p>
          <a:p>
            <a:endParaRPr lang="en-US" altLang="zh-CN" dirty="0"/>
          </a:p>
          <a:p>
            <a:r>
              <a:rPr lang="zh-CN" altLang="en-US" dirty="0"/>
              <a:t>其中，</a:t>
            </a:r>
            <a:r>
              <a:rPr lang="en-US" altLang="zh-CN" dirty="0"/>
              <a:t>f</a:t>
            </a:r>
            <a:r>
              <a:rPr lang="en-US" altLang="zh-CN" baseline="-25000" dirty="0"/>
              <a:t>m-1</a:t>
            </a:r>
            <a:r>
              <a:rPr lang="en-US" altLang="zh-CN" dirty="0"/>
              <a:t>(x)</a:t>
            </a:r>
            <a:r>
              <a:rPr lang="zh-CN" altLang="en-US" dirty="0"/>
              <a:t>为当前模型，通过经验风险极小化确定下一棵决策树的参数</a:t>
            </a:r>
            <a:r>
              <a:rPr lang="el-GR" altLang="zh-CN" dirty="0"/>
              <a:t>θ</a:t>
            </a:r>
            <a:r>
              <a:rPr lang="en-US" altLang="zh-CN" baseline="-25000" dirty="0"/>
              <a:t>m</a:t>
            </a:r>
            <a:endParaRPr lang="en-US" altLang="zh-CN" baseline="-25000" dirty="0"/>
          </a:p>
          <a:p>
            <a:endParaRPr lang="en-US" altLang="zh-CN" baseline="-25000" dirty="0"/>
          </a:p>
          <a:p>
            <a:endParaRPr lang="en-US" altLang="zh-CN" baseline="-25000" dirty="0"/>
          </a:p>
          <a:p>
            <a:endParaRPr lang="en-US" altLang="zh-CN" baseline="-25000" dirty="0"/>
          </a:p>
          <a:p>
            <a:r>
              <a:rPr lang="zh-CN" altLang="en-US" dirty="0"/>
              <a:t>由于树的线性组合可以很好地拟合训练数据，即使数据中的输入与输出之间的关系很复杂也是如此，所以提升树是一个高功能的学习算法。</a:t>
            </a:r>
            <a:endParaRPr lang="en-US" altLang="zh-CN" dirty="0"/>
          </a:p>
          <a:p>
            <a:endParaRPr lang="zh-CN" altLang="en-US" dirty="0"/>
          </a:p>
        </p:txBody>
      </p:sp>
      <p:pic>
        <p:nvPicPr>
          <p:cNvPr id="24678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56040" y="3230705"/>
            <a:ext cx="3430203"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67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2507" y="2725869"/>
            <a:ext cx="1157271"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67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6040" y="4691926"/>
            <a:ext cx="5705777"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提升树算法</a:t>
            </a: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83532" y="2446076"/>
            <a:ext cx="8424936" cy="5256584"/>
          </a:xfrm>
        </p:spPr>
        <p:txBody>
          <a:bodyPr>
            <a:normAutofit/>
          </a:bodyPr>
          <a:lstStyle/>
          <a:p>
            <a:r>
              <a:rPr lang="zh-CN" altLang="en-US" dirty="0"/>
              <a:t>针对不同问题的提升树学习算法，使用的损失函数不同：</a:t>
            </a:r>
            <a:endParaRPr lang="en-US" altLang="zh-CN" dirty="0"/>
          </a:p>
          <a:p>
            <a:pPr lvl="1"/>
            <a:r>
              <a:rPr lang="zh-CN" altLang="en-US" dirty="0"/>
              <a:t>用平方误差损失函数的回归问题，</a:t>
            </a:r>
            <a:endParaRPr lang="en-US" altLang="zh-CN" dirty="0"/>
          </a:p>
          <a:p>
            <a:pPr lvl="1"/>
            <a:r>
              <a:rPr lang="zh-CN" altLang="en-US" dirty="0"/>
              <a:t>用指数损失函数的分类问题，</a:t>
            </a:r>
            <a:endParaRPr lang="zh-CN" altLang="en-US" dirty="0"/>
          </a:p>
          <a:p>
            <a:pPr lvl="1"/>
            <a:r>
              <a:rPr lang="zh-CN" altLang="en-US" dirty="0"/>
              <a:t>用一般损失函数的一般决策问题。</a:t>
            </a:r>
            <a:endParaRPr lang="en-US" altLang="zh-CN" dirty="0"/>
          </a:p>
          <a:p>
            <a:r>
              <a:rPr lang="zh-CN" altLang="en-US" dirty="0"/>
              <a:t>对二类分类问题：提升树算法只需将</a:t>
            </a:r>
            <a:r>
              <a:rPr lang="en-US" altLang="zh-CN" dirty="0" err="1"/>
              <a:t>AdaBoost</a:t>
            </a:r>
            <a:r>
              <a:rPr lang="zh-CN" altLang="en-US" dirty="0"/>
              <a:t>算法中的基本分类器限制为二类分类树即可，这时的提升树算法是</a:t>
            </a:r>
            <a:r>
              <a:rPr lang="en-US" altLang="zh-CN" dirty="0" err="1"/>
              <a:t>AdaBoost</a:t>
            </a:r>
            <a:r>
              <a:rPr lang="zh-CN" altLang="en-US" dirty="0"/>
              <a:t>算法的特殊情况。</a:t>
            </a:r>
            <a:endParaRPr lang="en-US" altLang="zh-CN" dirty="0"/>
          </a:p>
          <a:p>
            <a:r>
              <a:rPr lang="zh-CN" altLang="en-US" dirty="0"/>
              <a:t>讨论回归问题提升树：</a:t>
            </a:r>
            <a:endParaRPr lang="en-US" altLang="zh-CN" dirty="0"/>
          </a:p>
        </p:txBody>
      </p:sp>
      <p:sp>
        <p:nvSpPr>
          <p:cNvPr id="4"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提升树算法</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236256"/>
            <a:ext cx="10515600" cy="4351338"/>
          </a:xfrm>
        </p:spPr>
        <p:txBody>
          <a:bodyPr>
            <a:normAutofit fontScale="92500" lnSpcReduction="10000"/>
          </a:bodyPr>
          <a:lstStyle/>
          <a:p>
            <a:r>
              <a:rPr lang="zh-CN" altLang="en-US" dirty="0"/>
              <a:t>回归问题提升树：</a:t>
            </a:r>
            <a:endParaRPr lang="en-US" altLang="zh-CN" dirty="0"/>
          </a:p>
          <a:p>
            <a:r>
              <a:rPr lang="zh-CN" altLang="en-US" dirty="0"/>
              <a:t>已知训练数据集：</a:t>
            </a:r>
            <a:endParaRPr lang="en-US" altLang="zh-CN" dirty="0"/>
          </a:p>
          <a:p>
            <a:endParaRPr lang="en-US" altLang="zh-CN" dirty="0"/>
          </a:p>
          <a:p>
            <a:r>
              <a:rPr lang="en-US" altLang="zh-CN" dirty="0"/>
              <a:t>X</a:t>
            </a:r>
            <a:r>
              <a:rPr lang="zh-CN" altLang="en-US" dirty="0"/>
              <a:t>为输入空间，</a:t>
            </a:r>
            <a:r>
              <a:rPr lang="en-US" altLang="zh-CN" dirty="0"/>
              <a:t>y</a:t>
            </a:r>
            <a:r>
              <a:rPr lang="zh-CN" altLang="en-US" dirty="0"/>
              <a:t>为输出空间，</a:t>
            </a:r>
            <a:endParaRPr lang="en-US" altLang="zh-CN" dirty="0"/>
          </a:p>
          <a:p>
            <a:r>
              <a:rPr lang="zh-CN" altLang="en-US" dirty="0"/>
              <a:t>将</a:t>
            </a:r>
            <a:r>
              <a:rPr lang="en-US" altLang="zh-CN" dirty="0"/>
              <a:t>X</a:t>
            </a:r>
            <a:r>
              <a:rPr lang="zh-CN" altLang="en-US" dirty="0"/>
              <a:t>划分为</a:t>
            </a:r>
            <a:r>
              <a:rPr lang="en-US" altLang="zh-CN" dirty="0"/>
              <a:t>J</a:t>
            </a:r>
            <a:r>
              <a:rPr lang="zh-CN" altLang="en-US" dirty="0"/>
              <a:t>个互不相交的区域</a:t>
            </a:r>
            <a:r>
              <a:rPr lang="en-US" altLang="zh-CN" dirty="0"/>
              <a:t>R1,R2,..Rj, </a:t>
            </a:r>
            <a:r>
              <a:rPr lang="zh-CN" altLang="en-US" dirty="0"/>
              <a:t>并且在每个区域上确定输出的常量</a:t>
            </a:r>
            <a:r>
              <a:rPr lang="en-US" altLang="zh-CN" dirty="0" err="1"/>
              <a:t>c</a:t>
            </a:r>
            <a:r>
              <a:rPr lang="en-US" altLang="zh-CN" baseline="-25000" dirty="0" err="1"/>
              <a:t>j</a:t>
            </a:r>
            <a:r>
              <a:rPr lang="zh-CN" altLang="en-US" dirty="0"/>
              <a:t>，那么，树可表示为：</a:t>
            </a:r>
            <a:endParaRPr lang="en-US" altLang="zh-CN" dirty="0"/>
          </a:p>
          <a:p>
            <a:endParaRPr lang="en-US" altLang="zh-CN" dirty="0"/>
          </a:p>
          <a:p>
            <a:endParaRPr lang="en-US" altLang="zh-CN" dirty="0"/>
          </a:p>
          <a:p>
            <a:endParaRPr lang="en-US" altLang="zh-CN" dirty="0"/>
          </a:p>
          <a:p>
            <a:r>
              <a:rPr lang="en-US" altLang="zh-CN" dirty="0"/>
              <a:t>J</a:t>
            </a:r>
            <a:r>
              <a:rPr lang="zh-CN" altLang="en-US" dirty="0"/>
              <a:t>是回归树的复杂度即叶结点个数</a:t>
            </a:r>
            <a:endParaRPr lang="en-US" altLang="zh-CN" dirty="0"/>
          </a:p>
        </p:txBody>
      </p:sp>
      <p:pic>
        <p:nvPicPr>
          <p:cNvPr id="24781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92372" y="2667929"/>
            <a:ext cx="5528356"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78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2414" y="3589086"/>
            <a:ext cx="1224136" cy="276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78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6652" y="4703727"/>
            <a:ext cx="2819296"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781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8878" y="5535321"/>
            <a:ext cx="4117163"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提升树算法</a:t>
            </a:r>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146523"/>
            <a:ext cx="10515600" cy="4351338"/>
          </a:xfrm>
        </p:spPr>
        <p:txBody>
          <a:bodyPr/>
          <a:lstStyle/>
          <a:p>
            <a:r>
              <a:rPr lang="zh-CN" altLang="en-US" dirty="0"/>
              <a:t>前向分步算法：</a:t>
            </a:r>
            <a:endParaRPr lang="en-US" altLang="zh-CN" dirty="0"/>
          </a:p>
          <a:p>
            <a:endParaRPr lang="en-US" altLang="zh-CN" dirty="0"/>
          </a:p>
          <a:p>
            <a:pPr marL="0" indent="0">
              <a:buNone/>
            </a:pPr>
            <a:endParaRPr lang="en-US" altLang="zh-CN" dirty="0"/>
          </a:p>
          <a:p>
            <a:r>
              <a:rPr lang="zh-CN" altLang="en-US" dirty="0"/>
              <a:t>在前向分步算法的第</a:t>
            </a:r>
            <a:r>
              <a:rPr lang="en-US" altLang="zh-CN" dirty="0"/>
              <a:t>m</a:t>
            </a:r>
            <a:r>
              <a:rPr lang="zh-CN" altLang="en-US" dirty="0"/>
              <a:t>步，给定当前</a:t>
            </a:r>
            <a:r>
              <a:rPr lang="en-US" altLang="zh-CN" dirty="0"/>
              <a:t>f</a:t>
            </a:r>
            <a:r>
              <a:rPr lang="en-US" altLang="zh-CN" baseline="-25000" dirty="0"/>
              <a:t>m-1  </a:t>
            </a:r>
            <a:r>
              <a:rPr lang="zh-CN" altLang="en-US" dirty="0"/>
              <a:t>需求解</a:t>
            </a:r>
            <a:endParaRPr lang="en-US" altLang="zh-CN" dirty="0"/>
          </a:p>
          <a:p>
            <a:pPr marL="0" indent="0">
              <a:buNone/>
            </a:pPr>
            <a:endParaRPr lang="en-US" altLang="zh-CN" dirty="0"/>
          </a:p>
          <a:p>
            <a:r>
              <a:rPr lang="zh-CN" altLang="en-US" dirty="0"/>
              <a:t>得到第</a:t>
            </a:r>
            <a:r>
              <a:rPr lang="en-US" altLang="zh-CN" dirty="0"/>
              <a:t>m</a:t>
            </a:r>
            <a:r>
              <a:rPr lang="zh-CN" altLang="en-US" dirty="0"/>
              <a:t>棵树的参数</a:t>
            </a:r>
            <a:endParaRPr lang="en-US" altLang="zh-CN" dirty="0"/>
          </a:p>
          <a:p>
            <a:r>
              <a:rPr lang="zh-CN" altLang="en-US" dirty="0"/>
              <a:t>采用平方损失函数时：</a:t>
            </a:r>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pic>
        <p:nvPicPr>
          <p:cNvPr id="24883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08217" y="2177946"/>
            <a:ext cx="4242610" cy="1353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88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6205" y="4100795"/>
            <a:ext cx="4624622" cy="662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88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401" y="4731445"/>
            <a:ext cx="531860" cy="531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883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0953" y="5263305"/>
            <a:ext cx="3189874" cy="405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8838" name="Picture 6"/>
          <p:cNvPicPr>
            <a:picLocks noChangeAspect="1" noChangeArrowheads="1"/>
          </p:cNvPicPr>
          <p:nvPr/>
        </p:nvPicPr>
        <p:blipFill rotWithShape="1">
          <a:blip r:embed="rId5">
            <a:extLst>
              <a:ext uri="{28A0092B-C50C-407E-A947-70E740481C1C}">
                <a14:useLocalDpi xmlns:a14="http://schemas.microsoft.com/office/drawing/2010/main" val="0"/>
              </a:ext>
            </a:extLst>
          </a:blip>
          <a:srcRect b="26458"/>
          <a:stretch>
            <a:fillRect/>
          </a:stretch>
        </p:blipFill>
        <p:spPr bwMode="auto">
          <a:xfrm>
            <a:off x="2886317" y="5839175"/>
            <a:ext cx="3749271" cy="943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提升树算法</a:t>
            </a:r>
            <a:endParaRPr lang="zh-CN" altLang="en-US" dirty="0"/>
          </a:p>
        </p:txBody>
      </p:sp>
      <p:pic>
        <p:nvPicPr>
          <p:cNvPr id="10" name="Picture 6"/>
          <p:cNvPicPr>
            <a:picLocks noChangeAspect="1" noChangeArrowheads="1"/>
          </p:cNvPicPr>
          <p:nvPr/>
        </p:nvPicPr>
        <p:blipFill rotWithShape="1">
          <a:blip r:embed="rId5">
            <a:extLst>
              <a:ext uri="{28A0092B-C50C-407E-A947-70E740481C1C}">
                <a14:useLocalDpi xmlns:a14="http://schemas.microsoft.com/office/drawing/2010/main" val="0"/>
              </a:ext>
            </a:extLst>
          </a:blip>
          <a:srcRect l="10318" t="68395"/>
          <a:stretch>
            <a:fillRect/>
          </a:stretch>
        </p:blipFill>
        <p:spPr bwMode="auto">
          <a:xfrm>
            <a:off x="6635588" y="6279721"/>
            <a:ext cx="3362410" cy="405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985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35789" y="2230052"/>
            <a:ext cx="6369622"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98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0046" y="2757082"/>
            <a:ext cx="3227501"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98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2685" y="6377934"/>
            <a:ext cx="3252361"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986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2985" y="3147501"/>
            <a:ext cx="3427181" cy="1719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986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1173" y="4934020"/>
            <a:ext cx="4343207" cy="392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9864"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5334" y="5330298"/>
            <a:ext cx="6081094" cy="860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986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09139" y="6160995"/>
            <a:ext cx="2165982" cy="652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回归问题的提升树算法</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75520" y="1484784"/>
            <a:ext cx="8892480" cy="4839816"/>
          </a:xfrm>
        </p:spPr>
        <p:txBody>
          <a:bodyPr/>
          <a:lstStyle/>
          <a:p>
            <a:r>
              <a:rPr lang="en-US" altLang="zh-CN" dirty="0"/>
              <a:t>X</a:t>
            </a:r>
            <a:r>
              <a:rPr lang="zh-CN" altLang="en-US" dirty="0"/>
              <a:t>的取值范围</a:t>
            </a:r>
            <a:r>
              <a:rPr lang="en-US" altLang="zh-CN" dirty="0"/>
              <a:t>[0.5, 10.5],y</a:t>
            </a:r>
            <a:r>
              <a:rPr lang="zh-CN" altLang="en-US" dirty="0"/>
              <a:t>的取值范围：</a:t>
            </a:r>
            <a:r>
              <a:rPr lang="en-US" altLang="zh-CN" dirty="0"/>
              <a:t>[5.0,10.10],</a:t>
            </a:r>
            <a:r>
              <a:rPr lang="zh-CN" altLang="en-US" dirty="0"/>
              <a:t>用树桩做基函数；</a:t>
            </a:r>
            <a:endParaRPr lang="en-US" altLang="zh-CN" dirty="0"/>
          </a:p>
          <a:p>
            <a:endParaRPr lang="en-US" altLang="zh-CN" dirty="0"/>
          </a:p>
          <a:p>
            <a:endParaRPr lang="en-US" altLang="zh-CN" dirty="0"/>
          </a:p>
          <a:p>
            <a:r>
              <a:rPr lang="zh-CN" altLang="en-US" dirty="0"/>
              <a:t>求</a:t>
            </a:r>
            <a:r>
              <a:rPr lang="en-US" altLang="zh-CN" dirty="0"/>
              <a:t>f1(x)</a:t>
            </a:r>
            <a:r>
              <a:rPr lang="zh-CN" altLang="en-US" dirty="0"/>
              <a:t>回归树</a:t>
            </a:r>
            <a:r>
              <a:rPr lang="en-US" altLang="zh-CN" dirty="0"/>
              <a:t>T1(x)</a:t>
            </a:r>
            <a:r>
              <a:rPr lang="zh-CN" altLang="en-US" dirty="0"/>
              <a:t>，</a:t>
            </a:r>
            <a:endParaRPr lang="en-US" altLang="zh-CN" dirty="0"/>
          </a:p>
          <a:p>
            <a:endParaRPr lang="en-US" altLang="zh-CN" dirty="0"/>
          </a:p>
          <a:p>
            <a:endParaRPr lang="en-US" altLang="zh-CN" dirty="0"/>
          </a:p>
          <a:p>
            <a:r>
              <a:rPr lang="zh-CN" altLang="en-US" dirty="0"/>
              <a:t>求切分点</a:t>
            </a:r>
            <a:r>
              <a:rPr lang="en-US" altLang="zh-CN" dirty="0"/>
              <a:t>s</a:t>
            </a:r>
            <a:r>
              <a:rPr lang="zh-CN" altLang="en-US" dirty="0"/>
              <a:t>：</a:t>
            </a:r>
            <a:endParaRPr lang="en-US" altLang="zh-CN" dirty="0"/>
          </a:p>
          <a:p>
            <a:r>
              <a:rPr lang="zh-CN" altLang="en-US" dirty="0"/>
              <a:t>容易求得在</a:t>
            </a:r>
            <a:r>
              <a:rPr lang="en-US" altLang="zh-CN" dirty="0"/>
              <a:t>R1,R2</a:t>
            </a:r>
            <a:r>
              <a:rPr lang="zh-CN" altLang="en-US" dirty="0"/>
              <a:t>内部使平方损失误差达到最小值的</a:t>
            </a:r>
            <a:r>
              <a:rPr lang="en-US" altLang="zh-CN" dirty="0"/>
              <a:t>c</a:t>
            </a:r>
            <a:r>
              <a:rPr lang="en-US" altLang="zh-CN" baseline="-25000" dirty="0"/>
              <a:t>1</a:t>
            </a:r>
            <a:r>
              <a:rPr lang="en-US" altLang="zh-CN" dirty="0"/>
              <a:t>,c</a:t>
            </a:r>
            <a:r>
              <a:rPr lang="en-US" altLang="zh-CN" baseline="-25000" dirty="0"/>
              <a:t>2</a:t>
            </a:r>
            <a:r>
              <a:rPr lang="en-US" altLang="zh-CN" dirty="0"/>
              <a:t>:</a:t>
            </a:r>
            <a:endParaRPr lang="zh-CN" altLang="en-US" dirty="0"/>
          </a:p>
          <a:p>
            <a:endParaRPr lang="zh-CN" altLang="en-US" dirty="0"/>
          </a:p>
        </p:txBody>
      </p:sp>
      <p:pic>
        <p:nvPicPr>
          <p:cNvPr id="25088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35560" y="2348881"/>
            <a:ext cx="8064896" cy="564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08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194" y="3277695"/>
            <a:ext cx="4867262" cy="813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08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430" y="5062882"/>
            <a:ext cx="3411418" cy="289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088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9692" y="5982036"/>
            <a:ext cx="3528392" cy="68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例：</a:t>
            </a:r>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75520" y="1484784"/>
            <a:ext cx="8892480" cy="4839816"/>
          </a:xfrm>
        </p:spPr>
        <p:txBody>
          <a:bodyPr/>
          <a:lstStyle/>
          <a:p>
            <a:r>
              <a:rPr lang="zh-CN" altLang="en-US" dirty="0"/>
              <a:t>各切分点：</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回归树</a:t>
            </a:r>
            <a:r>
              <a:rPr lang="en-US" altLang="zh-CN" dirty="0"/>
              <a:t>T1</a:t>
            </a:r>
            <a:endParaRPr lang="zh-CN" altLang="en-US" dirty="0"/>
          </a:p>
        </p:txBody>
      </p:sp>
      <p:pic>
        <p:nvPicPr>
          <p:cNvPr id="25190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00090" y="1940190"/>
            <a:ext cx="5129904" cy="355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19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641" y="2501591"/>
            <a:ext cx="5832649" cy="717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19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8741" y="3218831"/>
            <a:ext cx="7560173"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190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9876" y="4561326"/>
            <a:ext cx="7704856" cy="69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191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2992" y="5517232"/>
            <a:ext cx="2957319"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例：</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a:xfrm>
            <a:off x="838200" y="2506662"/>
            <a:ext cx="10515600" cy="4351338"/>
          </a:xfrm>
        </p:spPr>
        <p:txBody>
          <a:bodyPr/>
          <a:lstStyle/>
          <a:p>
            <a:pPr>
              <a:buFont typeface="Wingdings" panose="05000000000000000000" pitchFamily="2" charset="2"/>
              <a:buNone/>
            </a:pPr>
            <a:r>
              <a:rPr lang="zh-CN" altLang="en-US" sz="3200">
                <a:ea typeface="宋体" panose="02010600030101010101" pitchFamily="2" charset="-122"/>
              </a:rPr>
              <a:t>	例如：学习算法</a:t>
            </a:r>
            <a:r>
              <a:rPr lang="en-US" altLang="zh-CN" sz="3200">
                <a:ea typeface="宋体" panose="02010600030101010101" pitchFamily="2" charset="-122"/>
              </a:rPr>
              <a:t>A</a:t>
            </a:r>
            <a:r>
              <a:rPr lang="zh-CN" altLang="en-US" sz="3200">
                <a:ea typeface="宋体" panose="02010600030101010101" pitchFamily="2" charset="-122"/>
              </a:rPr>
              <a:t>在</a:t>
            </a:r>
            <a:r>
              <a:rPr lang="en-US" altLang="zh-CN" sz="3200">
                <a:ea typeface="宋体" panose="02010600030101010101" pitchFamily="2" charset="-122"/>
              </a:rPr>
              <a:t>a</a:t>
            </a:r>
            <a:r>
              <a:rPr lang="zh-CN" altLang="en-US" sz="3200">
                <a:ea typeface="宋体" panose="02010600030101010101" pitchFamily="2" charset="-122"/>
              </a:rPr>
              <a:t>情况下失效，学习算法</a:t>
            </a:r>
            <a:r>
              <a:rPr lang="en-US" altLang="zh-CN" sz="3200">
                <a:ea typeface="宋体" panose="02010600030101010101" pitchFamily="2" charset="-122"/>
              </a:rPr>
              <a:t>B</a:t>
            </a:r>
            <a:r>
              <a:rPr lang="zh-CN" altLang="en-US" sz="3200">
                <a:ea typeface="宋体" panose="02010600030101010101" pitchFamily="2" charset="-122"/>
              </a:rPr>
              <a:t>在</a:t>
            </a:r>
            <a:r>
              <a:rPr lang="en-US" altLang="zh-CN" sz="3200">
                <a:ea typeface="宋体" panose="02010600030101010101" pitchFamily="2" charset="-122"/>
              </a:rPr>
              <a:t>b</a:t>
            </a:r>
            <a:r>
              <a:rPr lang="zh-CN" altLang="en-US" sz="3200">
                <a:ea typeface="宋体" panose="02010600030101010101" pitchFamily="2" charset="-122"/>
              </a:rPr>
              <a:t>情况下失效，那么在</a:t>
            </a:r>
            <a:r>
              <a:rPr lang="en-US" altLang="zh-CN" sz="3200">
                <a:ea typeface="宋体" panose="02010600030101010101" pitchFamily="2" charset="-122"/>
              </a:rPr>
              <a:t>a</a:t>
            </a:r>
            <a:r>
              <a:rPr lang="zh-CN" altLang="en-US" sz="3200">
                <a:ea typeface="宋体" panose="02010600030101010101" pitchFamily="2" charset="-122"/>
              </a:rPr>
              <a:t>情况下可以用</a:t>
            </a:r>
            <a:r>
              <a:rPr lang="en-US" altLang="zh-CN" sz="3200">
                <a:ea typeface="宋体" panose="02010600030101010101" pitchFamily="2" charset="-122"/>
              </a:rPr>
              <a:t>B</a:t>
            </a:r>
            <a:r>
              <a:rPr lang="zh-CN" altLang="en-US" sz="3200">
                <a:ea typeface="宋体" panose="02010600030101010101" pitchFamily="2" charset="-122"/>
              </a:rPr>
              <a:t>算法，在</a:t>
            </a:r>
            <a:r>
              <a:rPr lang="en-US" altLang="zh-CN" sz="3200">
                <a:ea typeface="宋体" panose="02010600030101010101" pitchFamily="2" charset="-122"/>
              </a:rPr>
              <a:t>b</a:t>
            </a:r>
            <a:r>
              <a:rPr lang="zh-CN" altLang="en-US" sz="3200">
                <a:ea typeface="宋体" panose="02010600030101010101" pitchFamily="2" charset="-122"/>
              </a:rPr>
              <a:t>情况下可以用</a:t>
            </a:r>
            <a:r>
              <a:rPr lang="en-US" altLang="zh-CN" sz="3200">
                <a:ea typeface="宋体" panose="02010600030101010101" pitchFamily="2" charset="-122"/>
              </a:rPr>
              <a:t>A</a:t>
            </a:r>
            <a:r>
              <a:rPr lang="zh-CN" altLang="en-US" sz="3200">
                <a:ea typeface="宋体" panose="02010600030101010101" pitchFamily="2" charset="-122"/>
              </a:rPr>
              <a:t>算法解决。这说明通过某种合适的方式把各种算法组合起来，可以提高准确率。</a:t>
            </a:r>
            <a:endParaRPr lang="zh-CN" altLang="en-US" sz="3200">
              <a:ea typeface="宋体" panose="02010600030101010101" pitchFamily="2" charset="-122"/>
            </a:endParaRPr>
          </a:p>
          <a:p>
            <a:pPr>
              <a:buFont typeface="Wingdings" panose="05000000000000000000" pitchFamily="2" charset="2"/>
              <a:buNone/>
            </a:pPr>
            <a:r>
              <a:rPr lang="zh-CN" altLang="en-US" sz="3200">
                <a:ea typeface="宋体" panose="02010600030101010101" pitchFamily="2" charset="-122"/>
              </a:rPr>
              <a:t>   为实现弱学习互补，面临两个问题：</a:t>
            </a:r>
            <a:endParaRPr lang="zh-CN" altLang="en-US" sz="3200">
              <a:ea typeface="宋体" panose="02010600030101010101" pitchFamily="2" charset="-122"/>
            </a:endParaRPr>
          </a:p>
          <a:p>
            <a:pPr>
              <a:buFont typeface="Wingdings" panose="05000000000000000000" pitchFamily="2" charset="2"/>
              <a:buNone/>
            </a:pPr>
            <a:r>
              <a:rPr lang="zh-CN" altLang="en-US" sz="3200">
                <a:solidFill>
                  <a:schemeClr val="accent2"/>
                </a:solidFill>
                <a:ea typeface="宋体" panose="02010600030101010101" pitchFamily="2" charset="-122"/>
              </a:rPr>
              <a:t>   （</a:t>
            </a:r>
            <a:r>
              <a:rPr lang="en-US" altLang="zh-CN" sz="3200">
                <a:solidFill>
                  <a:schemeClr val="accent2"/>
                </a:solidFill>
                <a:ea typeface="宋体" panose="02010600030101010101" pitchFamily="2" charset="-122"/>
              </a:rPr>
              <a:t>1</a:t>
            </a:r>
            <a:r>
              <a:rPr lang="zh-CN" altLang="en-US" sz="3200">
                <a:solidFill>
                  <a:schemeClr val="accent2"/>
                </a:solidFill>
                <a:ea typeface="宋体" panose="02010600030101010101" pitchFamily="2" charset="-122"/>
              </a:rPr>
              <a:t>）怎样获得不同的弱分类器？</a:t>
            </a:r>
            <a:endParaRPr lang="zh-CN" altLang="en-US" sz="3200">
              <a:solidFill>
                <a:schemeClr val="accent2"/>
              </a:solidFill>
              <a:ea typeface="宋体" panose="02010600030101010101" pitchFamily="2" charset="-122"/>
            </a:endParaRPr>
          </a:p>
          <a:p>
            <a:pPr>
              <a:buFont typeface="Wingdings" panose="05000000000000000000" pitchFamily="2" charset="2"/>
              <a:buNone/>
            </a:pPr>
            <a:r>
              <a:rPr lang="zh-CN" altLang="en-US" sz="3200">
                <a:solidFill>
                  <a:schemeClr val="accent2"/>
                </a:solidFill>
                <a:ea typeface="宋体" panose="02010600030101010101" pitchFamily="2" charset="-122"/>
              </a:rPr>
              <a:t>   （</a:t>
            </a:r>
            <a:r>
              <a:rPr lang="en-US" altLang="zh-CN" sz="3200">
                <a:solidFill>
                  <a:schemeClr val="accent2"/>
                </a:solidFill>
                <a:ea typeface="宋体" panose="02010600030101010101" pitchFamily="2" charset="-122"/>
              </a:rPr>
              <a:t>2</a:t>
            </a:r>
            <a:r>
              <a:rPr lang="zh-CN" altLang="en-US" sz="3200">
                <a:solidFill>
                  <a:schemeClr val="accent2"/>
                </a:solidFill>
                <a:ea typeface="宋体" panose="02010600030101010101" pitchFamily="2" charset="-122"/>
              </a:rPr>
              <a:t>）怎样组合弱分类器？</a:t>
            </a:r>
            <a:endParaRPr lang="zh-CN" altLang="en-US"/>
          </a:p>
        </p:txBody>
      </p:sp>
      <p:sp>
        <p:nvSpPr>
          <p:cNvPr id="4"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怎样实现弱学习转为强学习</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endParaRPr lang="en-US" altLang="zh-CN" dirty="0"/>
          </a:p>
          <a:p>
            <a:endParaRPr lang="en-US" altLang="zh-CN" dirty="0"/>
          </a:p>
          <a:p>
            <a:endParaRPr lang="en-US" altLang="zh-CN" dirty="0"/>
          </a:p>
          <a:p>
            <a:r>
              <a:rPr lang="zh-CN" altLang="en-US" dirty="0"/>
              <a:t>用</a:t>
            </a:r>
            <a:r>
              <a:rPr lang="en-US" altLang="zh-CN" dirty="0"/>
              <a:t>f1</a:t>
            </a:r>
            <a:r>
              <a:rPr lang="zh-CN" altLang="en-US" dirty="0"/>
              <a:t>拟合数据的平方误差：</a:t>
            </a:r>
            <a:endParaRPr lang="en-US" altLang="zh-CN" dirty="0"/>
          </a:p>
          <a:p>
            <a:endParaRPr lang="en-US" altLang="zh-CN" dirty="0"/>
          </a:p>
          <a:p>
            <a:r>
              <a:rPr lang="zh-CN" altLang="en-US" dirty="0"/>
              <a:t>第二步：求</a:t>
            </a:r>
            <a:r>
              <a:rPr lang="en-US" altLang="zh-CN" dirty="0"/>
              <a:t>T2</a:t>
            </a:r>
            <a:r>
              <a:rPr lang="zh-CN" altLang="en-US" dirty="0"/>
              <a:t>，</a:t>
            </a:r>
            <a:endParaRPr lang="en-US" altLang="zh-CN" dirty="0"/>
          </a:p>
        </p:txBody>
      </p:sp>
      <p:pic>
        <p:nvPicPr>
          <p:cNvPr id="25293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39816" y="1556792"/>
            <a:ext cx="1584176" cy="305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29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9936" y="2060849"/>
            <a:ext cx="8940753" cy="631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29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4615" y="3258729"/>
            <a:ext cx="4151680" cy="701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293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8880" y="4259733"/>
            <a:ext cx="3006048"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293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7805" y="5074959"/>
            <a:ext cx="5093619"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293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1137" y="6154781"/>
            <a:ext cx="3834121" cy="64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例：</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395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37621" y="1361608"/>
            <a:ext cx="5085359" cy="2935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39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1164" y="4477503"/>
            <a:ext cx="5330976" cy="2284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39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6740" y="6110699"/>
            <a:ext cx="4057639" cy="651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例：</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328090"/>
            <a:ext cx="10515600" cy="4351338"/>
          </a:xfrm>
        </p:spPr>
        <p:txBody>
          <a:bodyPr/>
          <a:lstStyle/>
          <a:p>
            <a:r>
              <a:rPr lang="zh-CN" altLang="en-US" dirty="0"/>
              <a:t> 提升树利用加法模型与前向分步算法实现学习的优化过程，当损失函数是平方损失和指数损失函数时，每一步优化是很简单的，但对一般损失函数而言，往往每一步优化并不那么容易。</a:t>
            </a:r>
            <a:endParaRPr lang="en-US" altLang="zh-CN" dirty="0"/>
          </a:p>
          <a:p>
            <a:r>
              <a:rPr lang="zh-CN" altLang="en-US" dirty="0"/>
              <a:t>针对这一问题，</a:t>
            </a:r>
            <a:r>
              <a:rPr lang="en-US" altLang="zh-CN" dirty="0" err="1"/>
              <a:t>Freidmao</a:t>
            </a:r>
            <a:r>
              <a:rPr lang="zh-CN" altLang="en-US" dirty="0"/>
              <a:t>提出了梯度提升</a:t>
            </a:r>
            <a:r>
              <a:rPr lang="en-US" altLang="zh-CN" dirty="0"/>
              <a:t>(gradient boosting)</a:t>
            </a:r>
            <a:r>
              <a:rPr lang="zh-CN" altLang="en-US" dirty="0"/>
              <a:t>算法</a:t>
            </a:r>
            <a:r>
              <a:rPr lang="en-US" altLang="zh-CN" dirty="0"/>
              <a:t>.</a:t>
            </a:r>
            <a:r>
              <a:rPr lang="zh-CN" altLang="en-US" dirty="0"/>
              <a:t>这是利用最速下降法的近似方法，其关键是利用损失函数的负梯度在当前模型的值</a:t>
            </a:r>
            <a:endParaRPr lang="en-US" altLang="zh-CN" dirty="0"/>
          </a:p>
          <a:p>
            <a:endParaRPr lang="en-US" altLang="zh-CN" dirty="0"/>
          </a:p>
          <a:p>
            <a:endParaRPr lang="en-US" altLang="zh-CN" dirty="0"/>
          </a:p>
          <a:p>
            <a:r>
              <a:rPr lang="zh-CN" altLang="en-US" dirty="0"/>
              <a:t>作为回归问题提升树算法中的残差的近似值，拟合一个回归树。</a:t>
            </a:r>
            <a:endParaRPr lang="en-US" altLang="zh-CN" dirty="0"/>
          </a:p>
          <a:p>
            <a:endParaRPr lang="zh-CN" altLang="en-US" dirty="0"/>
          </a:p>
        </p:txBody>
      </p:sp>
      <p:pic>
        <p:nvPicPr>
          <p:cNvPr id="25497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11824" y="4698473"/>
            <a:ext cx="3168352" cy="1039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梯度提升</a:t>
            </a:r>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0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11616" y="2186653"/>
            <a:ext cx="1714691"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1782" y="2006633"/>
            <a:ext cx="3529655"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1614" y="2782197"/>
            <a:ext cx="3501702" cy="82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0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6609" y="2914482"/>
            <a:ext cx="4127810"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0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0607" y="4083631"/>
            <a:ext cx="7293078" cy="731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07"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99239" y="4563035"/>
            <a:ext cx="4880535" cy="756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08"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11614" y="5290488"/>
            <a:ext cx="4820490" cy="8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09"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17430" y="5974408"/>
            <a:ext cx="4015410" cy="767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梯度提升算法</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913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74135" y="2446076"/>
            <a:ext cx="5928309" cy="2127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91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9238" y="2446076"/>
            <a:ext cx="4401423" cy="352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err="1"/>
              <a:t>Adaboost</a:t>
            </a:r>
            <a:r>
              <a:rPr lang="zh-CN" altLang="en-US" dirty="0"/>
              <a:t>的实现</a:t>
            </a:r>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811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59269" y="2394038"/>
            <a:ext cx="8253537"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81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585" y="3474158"/>
            <a:ext cx="7560841" cy="1178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单层决策树生成函数</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913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4000" y="2116720"/>
            <a:ext cx="9144000" cy="2295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91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5449" y="4430217"/>
            <a:ext cx="8119692" cy="2169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单层决策树生成函数</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56592" y="2337600"/>
            <a:ext cx="8878815" cy="2906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单层决策树生成函数</a:t>
            </a: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118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26161" y="2315038"/>
            <a:ext cx="8739677"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单层决策树生成函数</a:t>
            </a: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221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35033" y="2230429"/>
            <a:ext cx="9121934"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完整</a:t>
            </a:r>
            <a:r>
              <a:rPr lang="en-US" altLang="zh-CN" dirty="0"/>
              <a:t>AdaBoost</a:t>
            </a:r>
            <a:r>
              <a:rPr lang="zh-CN" altLang="en-US" dirty="0"/>
              <a:t>算法的实现</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a:xfrm>
            <a:off x="2058380" y="2338754"/>
            <a:ext cx="8075240" cy="4852988"/>
          </a:xfrm>
        </p:spPr>
        <p:txBody>
          <a:bodyPr>
            <a:normAutofit/>
          </a:bodyPr>
          <a:lstStyle/>
          <a:p>
            <a:pPr>
              <a:lnSpc>
                <a:spcPct val="90000"/>
              </a:lnSpc>
              <a:buClr>
                <a:srgbClr val="0066FF"/>
              </a:buClr>
              <a:buFont typeface="Wingdings" panose="05000000000000000000" pitchFamily="2" charset="2"/>
              <a:buChar char="u"/>
            </a:pPr>
            <a:r>
              <a:rPr lang="zh-CN" altLang="en-US" dirty="0">
                <a:ea typeface="宋体" panose="02010600030101010101" pitchFamily="2" charset="-122"/>
              </a:rPr>
              <a:t>使用</a:t>
            </a:r>
            <a:r>
              <a:rPr lang="zh-CN" altLang="en-US" dirty="0">
                <a:solidFill>
                  <a:srgbClr val="C00000"/>
                </a:solidFill>
                <a:ea typeface="宋体" panose="02010600030101010101" pitchFamily="2" charset="-122"/>
              </a:rPr>
              <a:t>不同的弱学习算法</a:t>
            </a:r>
            <a:r>
              <a:rPr lang="zh-CN" altLang="en-US" dirty="0">
                <a:ea typeface="宋体" panose="02010600030101010101" pitchFamily="2" charset="-122"/>
              </a:rPr>
              <a:t>得到不同基本学习器</a:t>
            </a:r>
            <a:endParaRPr lang="en-US" altLang="zh-CN" dirty="0">
              <a:ea typeface="宋体" panose="02010600030101010101" pitchFamily="2" charset="-122"/>
            </a:endParaRPr>
          </a:p>
          <a:p>
            <a:pPr lvl="1">
              <a:lnSpc>
                <a:spcPct val="90000"/>
              </a:lnSpc>
              <a:buClr>
                <a:srgbClr val="0066FF"/>
              </a:buClr>
              <a:buFont typeface="Wingdings" panose="05000000000000000000" pitchFamily="2" charset="2"/>
              <a:buChar char="u"/>
            </a:pPr>
            <a:r>
              <a:rPr lang="en-US" altLang="zh-CN" dirty="0">
                <a:ea typeface="宋体" panose="02010600030101010101" pitchFamily="2" charset="-122"/>
              </a:rPr>
              <a:t> </a:t>
            </a:r>
            <a:r>
              <a:rPr lang="zh-CN" altLang="en-US" dirty="0">
                <a:ea typeface="宋体" panose="02010600030101010101" pitchFamily="2" charset="-122"/>
              </a:rPr>
              <a:t>参数估计、非参数估计</a:t>
            </a:r>
            <a:r>
              <a:rPr lang="en-US" altLang="zh-CN" dirty="0">
                <a:latin typeface="宋体" panose="02010600030101010101" pitchFamily="2" charset="-122"/>
                <a:ea typeface="宋体" panose="02010600030101010101" pitchFamily="2" charset="-122"/>
              </a:rPr>
              <a:t>…</a:t>
            </a:r>
            <a:endParaRPr lang="en-US" altLang="zh-CN" dirty="0">
              <a:ea typeface="宋体" panose="02010600030101010101" pitchFamily="2" charset="-122"/>
            </a:endParaRPr>
          </a:p>
          <a:p>
            <a:pPr>
              <a:lnSpc>
                <a:spcPct val="90000"/>
              </a:lnSpc>
              <a:buClr>
                <a:srgbClr val="0066FF"/>
              </a:buClr>
              <a:buFont typeface="Wingdings" panose="05000000000000000000" pitchFamily="2" charset="2"/>
              <a:buChar char="u"/>
            </a:pPr>
            <a:r>
              <a:rPr lang="zh-CN" altLang="en-US" dirty="0">
                <a:ea typeface="宋体" panose="02010600030101010101" pitchFamily="2" charset="-122"/>
              </a:rPr>
              <a:t>使用相同的弱学习算法，但用</a:t>
            </a:r>
            <a:r>
              <a:rPr lang="zh-CN" altLang="en-US" dirty="0">
                <a:solidFill>
                  <a:srgbClr val="C00000"/>
                </a:solidFill>
                <a:ea typeface="宋体" panose="02010600030101010101" pitchFamily="2" charset="-122"/>
              </a:rPr>
              <a:t>不同的参数</a:t>
            </a:r>
            <a:endParaRPr lang="en-US" altLang="zh-CN" dirty="0">
              <a:solidFill>
                <a:srgbClr val="C00000"/>
              </a:solidFill>
              <a:ea typeface="宋体" panose="02010600030101010101" pitchFamily="2" charset="-122"/>
            </a:endParaRPr>
          </a:p>
          <a:p>
            <a:pPr lvl="1">
              <a:lnSpc>
                <a:spcPct val="90000"/>
              </a:lnSpc>
              <a:buClr>
                <a:srgbClr val="0066FF"/>
              </a:buClr>
              <a:buFont typeface="Wingdings" panose="05000000000000000000" pitchFamily="2" charset="2"/>
              <a:buChar char="u"/>
            </a:pPr>
            <a:r>
              <a:rPr lang="en-US" altLang="zh-CN" dirty="0">
                <a:ea typeface="宋体" panose="02010600030101010101" pitchFamily="2" charset="-122"/>
              </a:rPr>
              <a:t>K-Mean</a:t>
            </a:r>
            <a:r>
              <a:rPr lang="zh-CN" altLang="en-US" dirty="0">
                <a:ea typeface="宋体" panose="02010600030101010101" pitchFamily="2" charset="-122"/>
              </a:rPr>
              <a:t>不同的</a:t>
            </a:r>
            <a:r>
              <a:rPr lang="en-US" altLang="zh-CN" dirty="0">
                <a:ea typeface="宋体" panose="02010600030101010101" pitchFamily="2" charset="-122"/>
              </a:rPr>
              <a:t>K</a:t>
            </a:r>
            <a:r>
              <a:rPr lang="zh-CN" altLang="en-US" dirty="0">
                <a:ea typeface="宋体" panose="02010600030101010101" pitchFamily="2" charset="-122"/>
              </a:rPr>
              <a:t>，神经网络不同的隐含层</a:t>
            </a:r>
            <a:r>
              <a:rPr lang="en-US" altLang="zh-CN" dirty="0">
                <a:latin typeface="宋体" panose="02010600030101010101" pitchFamily="2" charset="-122"/>
                <a:ea typeface="宋体" panose="02010600030101010101" pitchFamily="2" charset="-122"/>
              </a:rPr>
              <a:t>…</a:t>
            </a:r>
            <a:endParaRPr lang="en-US" altLang="zh-CN" dirty="0">
              <a:ea typeface="宋体" panose="02010600030101010101" pitchFamily="2" charset="-122"/>
            </a:endParaRPr>
          </a:p>
          <a:p>
            <a:pPr>
              <a:lnSpc>
                <a:spcPct val="90000"/>
              </a:lnSpc>
              <a:buClr>
                <a:srgbClr val="0066FF"/>
              </a:buClr>
              <a:buFont typeface="Wingdings" panose="05000000000000000000" pitchFamily="2" charset="2"/>
              <a:buChar char="u"/>
            </a:pPr>
            <a:r>
              <a:rPr lang="zh-CN" altLang="en-US" dirty="0">
                <a:ea typeface="宋体" panose="02010600030101010101" pitchFamily="2" charset="-122"/>
              </a:rPr>
              <a:t>相同输入对象的</a:t>
            </a:r>
            <a:r>
              <a:rPr lang="zh-CN" altLang="en-US" dirty="0">
                <a:solidFill>
                  <a:schemeClr val="accent2"/>
                </a:solidFill>
                <a:ea typeface="宋体" panose="02010600030101010101" pitchFamily="2" charset="-122"/>
              </a:rPr>
              <a:t>不同表示</a:t>
            </a:r>
            <a:r>
              <a:rPr lang="zh-CN" altLang="en-US" dirty="0">
                <a:ea typeface="宋体" panose="02010600030101010101" pitchFamily="2" charset="-122"/>
              </a:rPr>
              <a:t>凸显事物不同的特征</a:t>
            </a:r>
            <a:endParaRPr lang="zh-CN" altLang="en-US" dirty="0">
              <a:ea typeface="宋体" panose="02010600030101010101" pitchFamily="2" charset="-122"/>
            </a:endParaRPr>
          </a:p>
          <a:p>
            <a:pPr>
              <a:lnSpc>
                <a:spcPct val="90000"/>
              </a:lnSpc>
              <a:buClr>
                <a:srgbClr val="0066FF"/>
              </a:buClr>
              <a:buFont typeface="Wingdings" panose="05000000000000000000" pitchFamily="2" charset="2"/>
              <a:buChar char="u"/>
            </a:pPr>
            <a:r>
              <a:rPr lang="zh-CN" altLang="en-US" dirty="0">
                <a:ea typeface="宋体" panose="02010600030101010101" pitchFamily="2" charset="-122"/>
              </a:rPr>
              <a:t>使用</a:t>
            </a:r>
            <a:r>
              <a:rPr lang="zh-CN" altLang="en-US" dirty="0">
                <a:solidFill>
                  <a:srgbClr val="C00000"/>
                </a:solidFill>
                <a:ea typeface="宋体" panose="02010600030101010101" pitchFamily="2" charset="-122"/>
              </a:rPr>
              <a:t>不同的训练集</a:t>
            </a:r>
            <a:endParaRPr lang="zh-CN" altLang="en-US" dirty="0">
              <a:solidFill>
                <a:srgbClr val="C00000"/>
              </a:solidFill>
              <a:ea typeface="宋体" panose="02010600030101010101" pitchFamily="2" charset="-122"/>
            </a:endParaRPr>
          </a:p>
          <a:p>
            <a:pPr>
              <a:lnSpc>
                <a:spcPct val="90000"/>
              </a:lnSpc>
              <a:buClr>
                <a:srgbClr val="0066FF"/>
              </a:buClr>
              <a:buFont typeface="Wingdings" panose="05000000000000000000" pitchFamily="2" charset="2"/>
              <a:buNone/>
            </a:pPr>
            <a:r>
              <a:rPr lang="zh-CN" altLang="en-US" dirty="0">
                <a:solidFill>
                  <a:schemeClr val="accent2"/>
                </a:solidFill>
                <a:ea typeface="宋体" panose="02010600030101010101" pitchFamily="2" charset="-122"/>
              </a:rPr>
              <a:t>   装袋（</a:t>
            </a:r>
            <a:r>
              <a:rPr lang="en-US" altLang="zh-CN" dirty="0">
                <a:solidFill>
                  <a:schemeClr val="accent2"/>
                </a:solidFill>
                <a:ea typeface="宋体" panose="02010600030101010101" pitchFamily="2" charset="-122"/>
              </a:rPr>
              <a:t>bagging</a:t>
            </a:r>
            <a:r>
              <a:rPr lang="zh-CN" altLang="en-US" dirty="0">
                <a:solidFill>
                  <a:schemeClr val="accent2"/>
                </a:solidFill>
                <a:ea typeface="宋体" panose="02010600030101010101" pitchFamily="2" charset="-122"/>
              </a:rPr>
              <a:t>）</a:t>
            </a:r>
            <a:endParaRPr lang="zh-CN" altLang="en-US" dirty="0">
              <a:solidFill>
                <a:schemeClr val="accent2"/>
              </a:solidFill>
              <a:ea typeface="宋体" panose="02010600030101010101" pitchFamily="2" charset="-122"/>
            </a:endParaRPr>
          </a:p>
          <a:p>
            <a:pPr>
              <a:lnSpc>
                <a:spcPct val="90000"/>
              </a:lnSpc>
              <a:buClr>
                <a:srgbClr val="0066FF"/>
              </a:buClr>
              <a:buFont typeface="Wingdings" panose="05000000000000000000" pitchFamily="2" charset="2"/>
              <a:buNone/>
            </a:pPr>
            <a:r>
              <a:rPr lang="zh-CN" altLang="en-US" dirty="0">
                <a:solidFill>
                  <a:schemeClr val="accent2"/>
                </a:solidFill>
                <a:ea typeface="宋体" panose="02010600030101010101" pitchFamily="2" charset="-122"/>
              </a:rPr>
              <a:t>   提升（</a:t>
            </a:r>
            <a:r>
              <a:rPr lang="en-US" altLang="zh-CN" dirty="0">
                <a:solidFill>
                  <a:schemeClr val="accent2"/>
                </a:solidFill>
                <a:ea typeface="宋体" panose="02010600030101010101" pitchFamily="2" charset="-122"/>
              </a:rPr>
              <a:t>boosting</a:t>
            </a:r>
            <a:r>
              <a:rPr lang="zh-CN" altLang="en-US" dirty="0">
                <a:solidFill>
                  <a:schemeClr val="accent2"/>
                </a:solidFill>
                <a:ea typeface="宋体" panose="02010600030101010101" pitchFamily="2" charset="-122"/>
              </a:rPr>
              <a:t>）</a:t>
            </a:r>
            <a:r>
              <a:rPr lang="zh-CN" altLang="en-US" dirty="0">
                <a:ea typeface="宋体" panose="02010600030101010101" pitchFamily="2" charset="-122"/>
              </a:rPr>
              <a:t>   </a:t>
            </a:r>
            <a:r>
              <a:rPr lang="en-US" altLang="zh-CN" dirty="0">
                <a:ea typeface="宋体" panose="02010600030101010101" pitchFamily="2" charset="-122"/>
              </a:rPr>
              <a:t>    </a:t>
            </a:r>
            <a:endParaRPr lang="en-US" altLang="zh-CN" dirty="0">
              <a:ea typeface="宋体" panose="02010600030101010101" pitchFamily="2" charset="-122"/>
            </a:endParaRPr>
          </a:p>
        </p:txBody>
      </p:sp>
      <p:sp>
        <p:nvSpPr>
          <p:cNvPr id="4"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怎样获得不同的弱分类器</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323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54192" y="2467871"/>
            <a:ext cx="7988648" cy="3312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32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5800" y="2143673"/>
            <a:ext cx="4562674" cy="21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9127049" y="2143673"/>
            <a:ext cx="1584176" cy="11674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32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623" y="5789282"/>
            <a:ext cx="7498590" cy="950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完整</a:t>
            </a:r>
            <a:r>
              <a:rPr lang="en-US" altLang="zh-CN" dirty="0"/>
              <a:t>AdaBoost</a:t>
            </a:r>
            <a:r>
              <a:rPr lang="zh-CN" altLang="en-US" dirty="0"/>
              <a:t>算法的实现</a:t>
            </a:r>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425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28437" y="2446076"/>
            <a:ext cx="8935125" cy="1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完整</a:t>
            </a:r>
            <a:r>
              <a:rPr lang="en-US" altLang="zh-CN" dirty="0"/>
              <a:t>AdaBoost</a:t>
            </a:r>
            <a:r>
              <a:rPr lang="zh-CN" altLang="en-US" dirty="0"/>
              <a:t>算法的实现</a:t>
            </a:r>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8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59497" y="2896464"/>
            <a:ext cx="9073009" cy="1252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完整</a:t>
            </a:r>
            <a:r>
              <a:rPr lang="en-US" altLang="zh-CN" dirty="0"/>
              <a:t>AdaBoost</a:t>
            </a:r>
            <a:r>
              <a:rPr lang="zh-CN" altLang="en-US" dirty="0"/>
              <a:t>算法的实现</a:t>
            </a:r>
            <a:endParaRPr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199" y="2169569"/>
            <a:ext cx="10515600" cy="4351338"/>
          </a:xfrm>
        </p:spPr>
        <p:txBody>
          <a:bodyPr/>
          <a:lstStyle/>
          <a:p>
            <a:r>
              <a:rPr lang="zh-CN" altLang="en-US" dirty="0"/>
              <a:t>基于</a:t>
            </a:r>
            <a:r>
              <a:rPr lang="en-US" altLang="zh-CN" dirty="0" err="1"/>
              <a:t>AdaBoost</a:t>
            </a:r>
            <a:r>
              <a:rPr lang="zh-CN" altLang="en-US" dirty="0"/>
              <a:t>的分类函数</a:t>
            </a:r>
            <a:endParaRPr lang="zh-CN" altLang="en-US" dirty="0"/>
          </a:p>
        </p:txBody>
      </p:sp>
      <p:pic>
        <p:nvPicPr>
          <p:cNvPr id="22630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3999" y="2912020"/>
            <a:ext cx="9144000" cy="2999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测试算法</a:t>
            </a:r>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236256"/>
            <a:ext cx="10515600" cy="4351338"/>
          </a:xfrm>
        </p:spPr>
        <p:txBody>
          <a:bodyPr/>
          <a:lstStyle/>
          <a:p>
            <a:r>
              <a:rPr lang="zh-CN" altLang="en-US" dirty="0"/>
              <a:t>基于</a:t>
            </a:r>
            <a:r>
              <a:rPr lang="en-US" altLang="zh-CN" dirty="0" err="1"/>
              <a:t>AdaBoost</a:t>
            </a:r>
            <a:r>
              <a:rPr lang="zh-CN" altLang="en-US" dirty="0"/>
              <a:t>的分类函数</a:t>
            </a:r>
            <a:endParaRPr lang="zh-CN" altLang="en-US" dirty="0"/>
          </a:p>
        </p:txBody>
      </p:sp>
      <p:pic>
        <p:nvPicPr>
          <p:cNvPr id="22733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73452" y="2782820"/>
            <a:ext cx="4870236" cy="547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73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6593" y="3861409"/>
            <a:ext cx="5449582" cy="1277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73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1269" y="3370942"/>
            <a:ext cx="7757384" cy="50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733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1275" y="5185192"/>
            <a:ext cx="6149770" cy="1635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测试算法</a:t>
            </a:r>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236256"/>
            <a:ext cx="10515600" cy="4351338"/>
          </a:xfrm>
        </p:spPr>
        <p:txBody>
          <a:bodyPr/>
          <a:lstStyle/>
          <a:p>
            <a:r>
              <a:rPr lang="zh-CN" altLang="en-US" dirty="0"/>
              <a:t>加载数据</a:t>
            </a:r>
            <a:endParaRPr lang="zh-CN" altLang="en-US" dirty="0"/>
          </a:p>
        </p:txBody>
      </p:sp>
      <p:pic>
        <p:nvPicPr>
          <p:cNvPr id="22835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34284" y="2708353"/>
            <a:ext cx="8046434" cy="3616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在马疝病数据集上应用</a:t>
            </a:r>
            <a:r>
              <a:rPr lang="en-US" altLang="zh-CN" dirty="0" err="1"/>
              <a:t>Adaboost</a:t>
            </a:r>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937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16268" y="2246534"/>
            <a:ext cx="9109012"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93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6230" y="3902718"/>
            <a:ext cx="8899539" cy="101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93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1282" y="5198863"/>
            <a:ext cx="7524327" cy="809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在马疝病数据集上应用</a:t>
            </a:r>
            <a:r>
              <a:rPr lang="en-US" altLang="zh-CN" dirty="0" err="1"/>
              <a:t>Adaboost</a:t>
            </a:r>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040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28819" y="2351828"/>
            <a:ext cx="5760640" cy="4120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832304" y="5373217"/>
            <a:ext cx="1485600" cy="461665"/>
          </a:xfrm>
          <a:prstGeom prst="rect">
            <a:avLst/>
          </a:prstGeom>
          <a:noFill/>
        </p:spPr>
        <p:txBody>
          <a:bodyPr wrap="none" rtlCol="0">
            <a:spAutoFit/>
          </a:bodyPr>
          <a:lstStyle/>
          <a:p>
            <a:r>
              <a:rPr lang="en-US" altLang="zh-CN" sz="2400" dirty="0" err="1">
                <a:solidFill>
                  <a:srgbClr val="C00000"/>
                </a:solidFill>
              </a:rPr>
              <a:t>overfitting</a:t>
            </a:r>
            <a:endParaRPr lang="zh-CN" altLang="en-US" sz="2400" dirty="0">
              <a:solidFill>
                <a:srgbClr val="C00000"/>
              </a:solidFill>
            </a:endParaRPr>
          </a:p>
        </p:txBody>
      </p:sp>
      <p:sp>
        <p:nvSpPr>
          <p:cNvPr id="5"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在马疝病数据集上应用</a:t>
            </a:r>
            <a:r>
              <a:rPr lang="en-US" altLang="zh-CN" dirty="0" err="1"/>
              <a:t>Adaboost</a:t>
            </a:r>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236256"/>
            <a:ext cx="10515600" cy="4351338"/>
          </a:xfrm>
        </p:spPr>
        <p:txBody>
          <a:bodyPr/>
          <a:lstStyle/>
          <a:p>
            <a:r>
              <a:rPr lang="zh-CN" altLang="en-US" dirty="0">
                <a:solidFill>
                  <a:srgbClr val="C00000"/>
                </a:solidFill>
              </a:rPr>
              <a:t>相似之处</a:t>
            </a:r>
            <a:endParaRPr lang="en-US" altLang="zh-CN" dirty="0">
              <a:solidFill>
                <a:srgbClr val="C00000"/>
              </a:solidFill>
            </a:endParaRPr>
          </a:p>
          <a:p>
            <a:r>
              <a:rPr lang="zh-CN" altLang="en-US" dirty="0"/>
              <a:t>把弱分类器看成</a:t>
            </a:r>
            <a:r>
              <a:rPr lang="en-US" altLang="zh-CN" dirty="0"/>
              <a:t>SVM</a:t>
            </a:r>
            <a:r>
              <a:rPr lang="zh-CN" altLang="en-US" dirty="0"/>
              <a:t>的核函数。</a:t>
            </a:r>
            <a:endParaRPr lang="en-US" altLang="zh-CN" dirty="0"/>
          </a:p>
          <a:p>
            <a:r>
              <a:rPr lang="zh-CN" altLang="en-US" dirty="0"/>
              <a:t>按照最大化某个最小间隔的方式重写</a:t>
            </a:r>
            <a:r>
              <a:rPr lang="en-US" altLang="zh-CN" dirty="0" err="1"/>
              <a:t>AdaBoost</a:t>
            </a:r>
            <a:r>
              <a:rPr lang="zh-CN" altLang="en-US" dirty="0"/>
              <a:t>算法。</a:t>
            </a:r>
            <a:endParaRPr lang="en-US" altLang="zh-CN" dirty="0"/>
          </a:p>
          <a:p>
            <a:r>
              <a:rPr lang="zh-CN" altLang="en-US" dirty="0">
                <a:solidFill>
                  <a:srgbClr val="C00000"/>
                </a:solidFill>
              </a:rPr>
              <a:t>不同</a:t>
            </a:r>
            <a:endParaRPr lang="en-US" altLang="zh-CN" dirty="0">
              <a:solidFill>
                <a:srgbClr val="C00000"/>
              </a:solidFill>
            </a:endParaRPr>
          </a:p>
          <a:p>
            <a:r>
              <a:rPr lang="zh-CN" altLang="en-US" dirty="0"/>
              <a:t>二者所定义的间隔计算方式有所不同，导致结果不同。</a:t>
            </a:r>
            <a:endParaRPr lang="en-US" altLang="zh-CN" dirty="0"/>
          </a:p>
          <a:p>
            <a:r>
              <a:rPr lang="zh-CN" altLang="en-US" dirty="0"/>
              <a:t>高维空间下，二者间差异会更加明显。</a:t>
            </a:r>
            <a:endParaRPr lang="en-US" altLang="zh-CN" dirty="0"/>
          </a:p>
        </p:txBody>
      </p:sp>
      <p:sp>
        <p:nvSpPr>
          <p:cNvPr id="4"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SVM</a:t>
            </a:r>
            <a:r>
              <a:rPr lang="zh-CN" altLang="en-US" dirty="0"/>
              <a:t>和</a:t>
            </a:r>
            <a:r>
              <a:rPr lang="en-US" altLang="zh-CN" dirty="0"/>
              <a:t>AdaBoost</a:t>
            </a:r>
            <a:r>
              <a:rPr lang="zh-CN" altLang="en-US" dirty="0"/>
              <a:t>的关系</a:t>
            </a:r>
            <a:endParaRPr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105844"/>
            <a:ext cx="10515600" cy="4351338"/>
          </a:xfrm>
        </p:spPr>
        <p:txBody>
          <a:bodyPr/>
          <a:lstStyle/>
          <a:p>
            <a:r>
              <a:rPr lang="en-US" altLang="zh-CN" dirty="0"/>
              <a:t>1</a:t>
            </a:r>
            <a:r>
              <a:rPr lang="zh-CN" altLang="en-US" dirty="0"/>
              <a:t>、马疝病</a:t>
            </a:r>
            <a:endParaRPr lang="en-US" altLang="zh-CN" dirty="0"/>
          </a:p>
          <a:p>
            <a:r>
              <a:rPr lang="en-US" altLang="zh-CN" dirty="0"/>
              <a:t>2</a:t>
            </a:r>
            <a:r>
              <a:rPr lang="zh-CN" altLang="en-US" dirty="0"/>
              <a:t>、垃圾邮件</a:t>
            </a:r>
            <a:endParaRPr lang="en-US" altLang="zh-CN" dirty="0"/>
          </a:p>
          <a:p>
            <a:r>
              <a:rPr lang="en-US" altLang="zh-CN" dirty="0"/>
              <a:t>3</a:t>
            </a:r>
            <a:r>
              <a:rPr lang="zh-CN" altLang="en-US" dirty="0"/>
              <a:t>、癌症检测</a:t>
            </a:r>
            <a:endParaRPr lang="en-US" altLang="zh-CN" dirty="0"/>
          </a:p>
          <a:p>
            <a:r>
              <a:rPr lang="zh-CN" altLang="en-US" dirty="0"/>
              <a:t>分类性能度量指标：正确率、召回率、</a:t>
            </a:r>
            <a:r>
              <a:rPr lang="en-US" altLang="zh-CN" dirty="0"/>
              <a:t>ROC</a:t>
            </a:r>
            <a:r>
              <a:rPr lang="zh-CN" altLang="en-US" dirty="0"/>
              <a:t>曲线</a:t>
            </a:r>
            <a:endParaRPr lang="en-US" altLang="zh-CN" dirty="0"/>
          </a:p>
          <a:p>
            <a:r>
              <a:rPr lang="zh-CN" altLang="en-US" dirty="0"/>
              <a:t>混淆矩阵 </a:t>
            </a:r>
            <a:r>
              <a:rPr lang="en-US" altLang="zh-CN" dirty="0"/>
              <a:t>Confusion matrix</a:t>
            </a:r>
            <a:endParaRPr lang="en-US" altLang="zh-CN" dirty="0"/>
          </a:p>
          <a:p>
            <a:endParaRPr lang="zh-CN" altLang="en-US" dirty="0"/>
          </a:p>
        </p:txBody>
      </p:sp>
      <p:pic>
        <p:nvPicPr>
          <p:cNvPr id="2314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39716" y="4065791"/>
            <a:ext cx="5112568" cy="2667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非均衡分类问题</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a:xfrm>
            <a:off x="1986372" y="2157412"/>
            <a:ext cx="8219256" cy="4852988"/>
          </a:xfrm>
        </p:spPr>
        <p:txBody>
          <a:bodyPr>
            <a:normAutofit/>
          </a:bodyPr>
          <a:lstStyle/>
          <a:p>
            <a:pPr>
              <a:lnSpc>
                <a:spcPct val="90000"/>
              </a:lnSpc>
              <a:buClr>
                <a:srgbClr val="0066FF"/>
              </a:buClr>
            </a:pPr>
            <a:r>
              <a:rPr lang="zh-CN" altLang="en-US" dirty="0">
                <a:ea typeface="宋体" panose="02010600030101010101" pitchFamily="2" charset="-122"/>
              </a:rPr>
              <a:t>也称为自举汇聚法</a:t>
            </a:r>
            <a:r>
              <a:rPr lang="en-US" altLang="zh-CN" dirty="0">
                <a:ea typeface="宋体" panose="02010600030101010101" pitchFamily="2" charset="-122"/>
              </a:rPr>
              <a:t>(</a:t>
            </a:r>
            <a:r>
              <a:rPr lang="en-US" altLang="zh-CN" dirty="0" err="1">
                <a:ea typeface="宋体" panose="02010600030101010101" pitchFamily="2" charset="-122"/>
              </a:rPr>
              <a:t>boostrap</a:t>
            </a:r>
            <a:r>
              <a:rPr lang="en-US" altLang="zh-CN" dirty="0">
                <a:ea typeface="宋体" panose="02010600030101010101" pitchFamily="2" charset="-122"/>
              </a:rPr>
              <a:t> aggregating)</a:t>
            </a:r>
            <a:endParaRPr lang="en-US" altLang="zh-CN" dirty="0">
              <a:ea typeface="宋体" panose="02010600030101010101" pitchFamily="2" charset="-122"/>
            </a:endParaRPr>
          </a:p>
          <a:p>
            <a:pPr lvl="1">
              <a:lnSpc>
                <a:spcPct val="90000"/>
              </a:lnSpc>
              <a:buClr>
                <a:srgbClr val="0066FF"/>
              </a:buClr>
            </a:pPr>
            <a:r>
              <a:rPr lang="zh-CN" altLang="en-US" dirty="0">
                <a:ea typeface="宋体" panose="02010600030101010101" pitchFamily="2" charset="-122"/>
              </a:rPr>
              <a:t>从原始数据集选择</a:t>
            </a:r>
            <a:r>
              <a:rPr lang="en-US" altLang="zh-CN" dirty="0">
                <a:ea typeface="宋体" panose="02010600030101010101" pitchFamily="2" charset="-122"/>
              </a:rPr>
              <a:t>S</a:t>
            </a:r>
            <a:r>
              <a:rPr lang="zh-CN" altLang="en-US" dirty="0">
                <a:ea typeface="宋体" panose="02010600030101010101" pitchFamily="2" charset="-122"/>
              </a:rPr>
              <a:t>次后得到</a:t>
            </a:r>
            <a:r>
              <a:rPr lang="en-US" altLang="zh-CN" dirty="0">
                <a:ea typeface="宋体" panose="02010600030101010101" pitchFamily="2" charset="-122"/>
              </a:rPr>
              <a:t>S</a:t>
            </a:r>
            <a:r>
              <a:rPr lang="zh-CN" altLang="en-US" dirty="0">
                <a:ea typeface="宋体" panose="02010600030101010101" pitchFamily="2" charset="-122"/>
              </a:rPr>
              <a:t>个新数据集</a:t>
            </a:r>
            <a:endParaRPr lang="en-US" altLang="zh-CN" dirty="0">
              <a:ea typeface="宋体" panose="02010600030101010101" pitchFamily="2" charset="-122"/>
            </a:endParaRPr>
          </a:p>
          <a:p>
            <a:pPr lvl="1">
              <a:lnSpc>
                <a:spcPct val="90000"/>
              </a:lnSpc>
              <a:buClr>
                <a:srgbClr val="0066FF"/>
              </a:buClr>
            </a:pPr>
            <a:r>
              <a:rPr lang="zh-CN" altLang="en-US" dirty="0">
                <a:ea typeface="宋体" panose="02010600030101010101" pitchFamily="2" charset="-122"/>
              </a:rPr>
              <a:t>新数据集和原数据集的大小相等</a:t>
            </a:r>
            <a:endParaRPr lang="en-US" altLang="zh-CN" dirty="0">
              <a:ea typeface="宋体" panose="02010600030101010101" pitchFamily="2" charset="-122"/>
            </a:endParaRPr>
          </a:p>
          <a:p>
            <a:pPr lvl="1">
              <a:lnSpc>
                <a:spcPct val="90000"/>
              </a:lnSpc>
              <a:buClr>
                <a:srgbClr val="0066FF"/>
              </a:buClr>
            </a:pPr>
            <a:r>
              <a:rPr lang="zh-CN" altLang="en-US" dirty="0">
                <a:ea typeface="宋体" panose="02010600030101010101" pitchFamily="2" charset="-122"/>
              </a:rPr>
              <a:t>每个数据集都是通过在原始数据集中随机选择样本来进行替换而得到的。</a:t>
            </a:r>
            <a:endParaRPr lang="en-US" altLang="zh-CN" dirty="0">
              <a:ea typeface="宋体" panose="02010600030101010101" pitchFamily="2" charset="-122"/>
            </a:endParaRPr>
          </a:p>
          <a:p>
            <a:pPr lvl="1">
              <a:lnSpc>
                <a:spcPct val="90000"/>
              </a:lnSpc>
              <a:buClr>
                <a:srgbClr val="0066FF"/>
              </a:buClr>
            </a:pPr>
            <a:r>
              <a:rPr lang="en-US" altLang="zh-CN" dirty="0">
                <a:ea typeface="宋体" panose="02010600030101010101" pitchFamily="2" charset="-122"/>
              </a:rPr>
              <a:t>S</a:t>
            </a:r>
            <a:r>
              <a:rPr lang="zh-CN" altLang="en-US" dirty="0">
                <a:ea typeface="宋体" panose="02010600030101010101" pitchFamily="2" charset="-122"/>
              </a:rPr>
              <a:t>个数据集建好之后，将某个学习算法分别作用于每个数据集就得到</a:t>
            </a:r>
            <a:r>
              <a:rPr lang="en-US" altLang="zh-CN" dirty="0">
                <a:ea typeface="宋体" panose="02010600030101010101" pitchFamily="2" charset="-122"/>
              </a:rPr>
              <a:t>S</a:t>
            </a:r>
            <a:r>
              <a:rPr lang="zh-CN" altLang="en-US" dirty="0">
                <a:ea typeface="宋体" panose="02010600030101010101" pitchFamily="2" charset="-122"/>
              </a:rPr>
              <a:t>个分类器。</a:t>
            </a:r>
            <a:endParaRPr lang="en-US" altLang="zh-CN" dirty="0">
              <a:ea typeface="宋体" panose="02010600030101010101" pitchFamily="2" charset="-122"/>
            </a:endParaRPr>
          </a:p>
          <a:p>
            <a:pPr lvl="1">
              <a:lnSpc>
                <a:spcPct val="90000"/>
              </a:lnSpc>
              <a:buClr>
                <a:srgbClr val="0066FF"/>
              </a:buClr>
            </a:pPr>
            <a:r>
              <a:rPr lang="zh-CN" altLang="en-US" dirty="0">
                <a:ea typeface="宋体" panose="02010600030101010101" pitchFamily="2" charset="-122"/>
              </a:rPr>
              <a:t>选择分类器投票结果中最多的类别作为最后的分类结果。</a:t>
            </a:r>
            <a:endParaRPr lang="en-US" altLang="zh-CN" dirty="0">
              <a:ea typeface="宋体" panose="02010600030101010101" pitchFamily="2" charset="-122"/>
            </a:endParaRPr>
          </a:p>
          <a:p>
            <a:pPr lvl="1">
              <a:lnSpc>
                <a:spcPct val="90000"/>
              </a:lnSpc>
              <a:buClr>
                <a:srgbClr val="0066FF"/>
              </a:buClr>
            </a:pPr>
            <a:r>
              <a:rPr lang="zh-CN" altLang="en-US" dirty="0">
                <a:ea typeface="宋体" panose="02010600030101010101" pitchFamily="2" charset="-122"/>
              </a:rPr>
              <a:t>改进的</a:t>
            </a:r>
            <a:r>
              <a:rPr lang="en-US" altLang="zh-CN" dirty="0">
                <a:ea typeface="宋体" panose="02010600030101010101" pitchFamily="2" charset="-122"/>
              </a:rPr>
              <a:t>Bagging</a:t>
            </a:r>
            <a:r>
              <a:rPr lang="zh-CN" altLang="en-US" dirty="0">
                <a:ea typeface="宋体" panose="02010600030101010101" pitchFamily="2" charset="-122"/>
              </a:rPr>
              <a:t>算法，如随机森林等。</a:t>
            </a:r>
            <a:r>
              <a:rPr lang="en-US" altLang="zh-CN" dirty="0">
                <a:ea typeface="宋体" panose="02010600030101010101" pitchFamily="2" charset="-122"/>
              </a:rPr>
              <a:t>   </a:t>
            </a:r>
            <a:endParaRPr lang="en-US" altLang="zh-CN" dirty="0">
              <a:ea typeface="宋体" panose="02010600030101010101" pitchFamily="2" charset="-122"/>
            </a:endParaRPr>
          </a:p>
        </p:txBody>
      </p:sp>
      <p:sp>
        <p:nvSpPr>
          <p:cNvPr id="4"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Bagging</a:t>
            </a:r>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4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77938" y="2384643"/>
            <a:ext cx="5830530" cy="2088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内容占位符 2"/>
          <p:cNvSpPr>
            <a:spLocks noGrp="1"/>
          </p:cNvSpPr>
          <p:nvPr>
            <p:ph idx="1"/>
          </p:nvPr>
        </p:nvSpPr>
        <p:spPr>
          <a:xfrm>
            <a:off x="1883532" y="2133713"/>
            <a:ext cx="8424936" cy="5373216"/>
          </a:xfrm>
        </p:spPr>
        <p:txBody>
          <a:bodyPr>
            <a:normAutofit/>
          </a:bodyPr>
          <a:lstStyle/>
          <a:p>
            <a:r>
              <a:rPr lang="zh-CN" altLang="en-US" dirty="0"/>
              <a:t>二分类问题的混淆矩阵</a:t>
            </a:r>
            <a:endParaRPr lang="en-US" altLang="zh-CN" dirty="0"/>
          </a:p>
          <a:p>
            <a:endParaRPr lang="en-US" altLang="zh-CN" dirty="0"/>
          </a:p>
          <a:p>
            <a:endParaRPr lang="en-US" altLang="zh-CN" dirty="0"/>
          </a:p>
          <a:p>
            <a:endParaRPr lang="en-US" altLang="zh-CN" dirty="0"/>
          </a:p>
          <a:p>
            <a:pPr marL="0" indent="0">
              <a:buNone/>
            </a:pPr>
            <a:endParaRPr lang="en-US" altLang="zh-CN" dirty="0"/>
          </a:p>
          <a:p>
            <a:r>
              <a:rPr lang="en-US" altLang="zh-CN" dirty="0"/>
              <a:t>Precision </a:t>
            </a:r>
            <a:r>
              <a:rPr lang="zh-CN" altLang="en-US" dirty="0"/>
              <a:t>正确率</a:t>
            </a:r>
            <a:r>
              <a:rPr lang="en-US" altLang="zh-CN" dirty="0"/>
              <a:t>=TP/(TP+FP)</a:t>
            </a:r>
            <a:endParaRPr lang="en-US" altLang="zh-CN" dirty="0"/>
          </a:p>
          <a:p>
            <a:r>
              <a:rPr lang="en-US" altLang="zh-CN" dirty="0"/>
              <a:t>Recall </a:t>
            </a:r>
            <a:r>
              <a:rPr lang="zh-CN" altLang="en-US" dirty="0"/>
              <a:t>召回率</a:t>
            </a:r>
            <a:r>
              <a:rPr lang="en-US" altLang="zh-CN" dirty="0"/>
              <a:t>=TP/(TP+FN)</a:t>
            </a:r>
            <a:endParaRPr lang="en-US" altLang="zh-CN" dirty="0"/>
          </a:p>
          <a:p>
            <a:r>
              <a:rPr lang="zh-CN" altLang="en-US" dirty="0"/>
              <a:t>假阳率</a:t>
            </a:r>
            <a:r>
              <a:rPr lang="en-US" altLang="zh-CN" dirty="0"/>
              <a:t>=FP/(FP+TN)</a:t>
            </a:r>
            <a:endParaRPr lang="en-US" altLang="zh-CN" dirty="0"/>
          </a:p>
          <a:p>
            <a:r>
              <a:rPr lang="zh-CN" altLang="en-US" dirty="0"/>
              <a:t>真阳率</a:t>
            </a:r>
            <a:r>
              <a:rPr lang="en-US" altLang="zh-CN" dirty="0"/>
              <a:t>=TP/(TP+FN)</a:t>
            </a:r>
            <a:endParaRPr lang="zh-CN" altLang="en-US" dirty="0"/>
          </a:p>
        </p:txBody>
      </p:sp>
      <p:sp>
        <p:nvSpPr>
          <p:cNvPr id="5"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非均匀分类问题</a:t>
            </a:r>
            <a:endParaRPr lang="zh-CN"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34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3882" y="1666567"/>
            <a:ext cx="6260290" cy="4908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非均匀分类问题</a:t>
            </a:r>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2236256"/>
            <a:ext cx="10515600" cy="4351338"/>
          </a:xfrm>
        </p:spPr>
        <p:txBody>
          <a:bodyPr/>
          <a:lstStyle/>
          <a:p>
            <a:r>
              <a:rPr lang="zh-CN" altLang="en-US" dirty="0"/>
              <a:t>接收者操作特性（</a:t>
            </a:r>
            <a:r>
              <a:rPr lang="en-US" altLang="zh-CN" dirty="0"/>
              <a:t>receiver operating Characteristic</a:t>
            </a:r>
            <a:r>
              <a:rPr lang="zh-CN" altLang="en-US" dirty="0"/>
              <a:t>）</a:t>
            </a:r>
            <a:endParaRPr lang="en-US" altLang="zh-CN" dirty="0"/>
          </a:p>
          <a:p>
            <a:r>
              <a:rPr lang="zh-CN" altLang="en-US" dirty="0"/>
              <a:t>成本效益（</a:t>
            </a:r>
            <a:r>
              <a:rPr lang="en-US" altLang="zh-CN" dirty="0"/>
              <a:t>cost-versus-benefit</a:t>
            </a:r>
            <a:r>
              <a:rPr lang="zh-CN" altLang="en-US" dirty="0"/>
              <a:t>）</a:t>
            </a:r>
            <a:endParaRPr lang="en-US" altLang="zh-CN" dirty="0"/>
          </a:p>
          <a:p>
            <a:r>
              <a:rPr lang="zh-CN" altLang="en-US" dirty="0"/>
              <a:t>曲线下面积（</a:t>
            </a:r>
            <a:r>
              <a:rPr lang="en-US" altLang="zh-CN" dirty="0"/>
              <a:t>Area Unser </a:t>
            </a:r>
            <a:r>
              <a:rPr lang="en-US" altLang="zh-CN" dirty="0" err="1"/>
              <a:t>theCurve</a:t>
            </a:r>
            <a:r>
              <a:rPr lang="zh-CN" altLang="en-US" dirty="0"/>
              <a:t>，</a:t>
            </a:r>
            <a:r>
              <a:rPr lang="en-US" altLang="zh-CN" dirty="0"/>
              <a:t>AUC</a:t>
            </a:r>
            <a:r>
              <a:rPr lang="zh-CN" altLang="en-US" dirty="0"/>
              <a:t>）</a:t>
            </a:r>
            <a:endParaRPr lang="zh-CN" altLang="en-US" dirty="0"/>
          </a:p>
        </p:txBody>
      </p:sp>
      <p:pic>
        <p:nvPicPr>
          <p:cNvPr id="2334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467962" y="3014578"/>
            <a:ext cx="4556890" cy="3573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非均匀分类问题</a:t>
            </a:r>
            <a:endParaRPr lang="zh-CN"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44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1927" y="2636912"/>
            <a:ext cx="3930697"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44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0057" y="2623048"/>
            <a:ext cx="3792421"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右箭头 3"/>
          <p:cNvSpPr/>
          <p:nvPr/>
        </p:nvSpPr>
        <p:spPr>
          <a:xfrm>
            <a:off x="5591944" y="3933056"/>
            <a:ext cx="79208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基于代价函数的分类器决策控制</a:t>
            </a:r>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446076"/>
            <a:ext cx="10515600" cy="4351338"/>
          </a:xfrm>
        </p:spPr>
        <p:txBody>
          <a:bodyPr/>
          <a:lstStyle/>
          <a:p>
            <a:r>
              <a:rPr lang="zh-CN" altLang="en-US" dirty="0"/>
              <a:t>欠抽样 （</a:t>
            </a:r>
            <a:r>
              <a:rPr lang="en-US" altLang="zh-CN" dirty="0" err="1"/>
              <a:t>undersampling</a:t>
            </a:r>
            <a:r>
              <a:rPr lang="zh-CN" altLang="en-US" dirty="0"/>
              <a:t>）</a:t>
            </a:r>
            <a:endParaRPr lang="en-US" altLang="zh-CN" dirty="0"/>
          </a:p>
          <a:p>
            <a:r>
              <a:rPr lang="zh-CN" altLang="en-US" dirty="0"/>
              <a:t>过抽样 （</a:t>
            </a:r>
            <a:r>
              <a:rPr lang="en-US" altLang="zh-CN" dirty="0"/>
              <a:t>oversampling</a:t>
            </a:r>
            <a:r>
              <a:rPr lang="zh-CN" altLang="en-US" dirty="0"/>
              <a:t>）</a:t>
            </a:r>
            <a:endParaRPr lang="en-US" altLang="zh-CN" dirty="0"/>
          </a:p>
          <a:p>
            <a:endParaRPr lang="zh-CN" altLang="en-US" dirty="0"/>
          </a:p>
        </p:txBody>
      </p:sp>
      <p:sp>
        <p:nvSpPr>
          <p:cNvPr id="4"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处理非均衡问题的数据抽样方法</a:t>
            </a:r>
            <a:endParaRPr lang="zh-CN"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727848" y="3284984"/>
            <a:ext cx="8424936" cy="4839816"/>
          </a:xfrm>
        </p:spPr>
        <p:txBody>
          <a:bodyPr>
            <a:normAutofit/>
          </a:bodyPr>
          <a:lstStyle/>
          <a:p>
            <a:r>
              <a:rPr lang="en-US" altLang="zh-CN" sz="4400" dirty="0">
                <a:solidFill>
                  <a:srgbClr val="C00000"/>
                </a:solidFill>
              </a:rPr>
              <a:t>END</a:t>
            </a:r>
            <a:endParaRPr lang="zh-CN" altLang="en-US" sz="4400" dirty="0">
              <a:solidFill>
                <a:srgbClr val="C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body" idx="1"/>
          </p:nvPr>
        </p:nvSpPr>
        <p:spPr>
          <a:xfrm>
            <a:off x="838200" y="2446076"/>
            <a:ext cx="10515600" cy="4351338"/>
          </a:xfrm>
        </p:spPr>
        <p:txBody>
          <a:bodyPr/>
          <a:lstStyle/>
          <a:p>
            <a:pPr>
              <a:buClr>
                <a:srgbClr val="0066FF"/>
              </a:buClr>
              <a:buFont typeface="Wingdings" panose="05000000000000000000" pitchFamily="2" charset="2"/>
              <a:buChar char="u"/>
            </a:pPr>
            <a:r>
              <a:rPr lang="zh-CN" altLang="en-US" dirty="0">
                <a:ea typeface="宋体" panose="02010600030101010101" pitchFamily="2" charset="-122"/>
              </a:rPr>
              <a:t>多专家组合</a:t>
            </a:r>
            <a:endParaRPr lang="zh-CN" altLang="en-US" dirty="0">
              <a:ea typeface="宋体" panose="02010600030101010101" pitchFamily="2" charset="-122"/>
            </a:endParaRPr>
          </a:p>
          <a:p>
            <a:pPr>
              <a:buClr>
                <a:srgbClr val="0066FF"/>
              </a:buClr>
              <a:buFont typeface="Wingdings" panose="05000000000000000000" pitchFamily="2" charset="2"/>
              <a:buNone/>
            </a:pPr>
            <a:r>
              <a:rPr lang="zh-CN" altLang="en-US" dirty="0">
                <a:ea typeface="宋体" panose="02010600030101010101" pitchFamily="2" charset="-122"/>
              </a:rPr>
              <a:t>	一种</a:t>
            </a:r>
            <a:r>
              <a:rPr lang="zh-CN" altLang="en-US" dirty="0">
                <a:solidFill>
                  <a:srgbClr val="C00000"/>
                </a:solidFill>
                <a:ea typeface="宋体" panose="02010600030101010101" pitchFamily="2" charset="-122"/>
              </a:rPr>
              <a:t>并行</a:t>
            </a:r>
            <a:r>
              <a:rPr lang="zh-CN" altLang="en-US" dirty="0">
                <a:ea typeface="宋体" panose="02010600030101010101" pitchFamily="2" charset="-122"/>
              </a:rPr>
              <a:t>结构，</a:t>
            </a:r>
            <a:r>
              <a:rPr lang="zh-CN" altLang="en-US" dirty="0">
                <a:solidFill>
                  <a:srgbClr val="C00000"/>
                </a:solidFill>
                <a:ea typeface="宋体" panose="02010600030101010101" pitchFamily="2" charset="-122"/>
              </a:rPr>
              <a:t>所有</a:t>
            </a:r>
            <a:r>
              <a:rPr lang="zh-CN" altLang="en-US" dirty="0">
                <a:ea typeface="宋体" panose="02010600030101010101" pitchFamily="2" charset="-122"/>
              </a:rPr>
              <a:t>的弱分类器都给出各自的预测结果，通过</a:t>
            </a:r>
            <a:r>
              <a:rPr lang="zh-CN" altLang="en-US" dirty="0">
                <a:latin typeface="宋体" panose="02010600030101010101" pitchFamily="2" charset="-122"/>
                <a:ea typeface="宋体" panose="02010600030101010101" pitchFamily="2" charset="-122"/>
              </a:rPr>
              <a:t>“</a:t>
            </a:r>
            <a:r>
              <a:rPr lang="zh-CN" altLang="en-US" dirty="0">
                <a:ea typeface="宋体" panose="02010600030101010101" pitchFamily="2" charset="-122"/>
              </a:rPr>
              <a:t>组合器</a:t>
            </a:r>
            <a:r>
              <a:rPr lang="zh-CN" altLang="en-US" dirty="0">
                <a:latin typeface="宋体" panose="02010600030101010101" pitchFamily="2" charset="-122"/>
                <a:ea typeface="宋体" panose="02010600030101010101" pitchFamily="2" charset="-122"/>
              </a:rPr>
              <a:t>”</a:t>
            </a:r>
            <a:r>
              <a:rPr lang="zh-CN" altLang="en-US" dirty="0">
                <a:ea typeface="宋体" panose="02010600030101010101" pitchFamily="2" charset="-122"/>
              </a:rPr>
              <a:t>把这些预测结果转换为最终结果。 </a:t>
            </a:r>
            <a:r>
              <a:rPr lang="en-US" altLang="zh-CN" dirty="0" err="1">
                <a:ea typeface="宋体" panose="02010600030101010101" pitchFamily="2" charset="-122"/>
              </a:rPr>
              <a:t>eg</a:t>
            </a:r>
            <a:r>
              <a:rPr lang="en-US" altLang="zh-CN" dirty="0">
                <a:ea typeface="宋体" panose="02010600030101010101" pitchFamily="2" charset="-122"/>
              </a:rPr>
              <a:t>.</a:t>
            </a:r>
            <a:r>
              <a:rPr lang="zh-CN" altLang="en-US" dirty="0">
                <a:solidFill>
                  <a:srgbClr val="C00000"/>
                </a:solidFill>
                <a:ea typeface="宋体" panose="02010600030101010101" pitchFamily="2" charset="-122"/>
              </a:rPr>
              <a:t>投票（</a:t>
            </a:r>
            <a:r>
              <a:rPr lang="en-US" altLang="zh-CN" dirty="0">
                <a:solidFill>
                  <a:srgbClr val="C00000"/>
                </a:solidFill>
                <a:ea typeface="宋体" panose="02010600030101010101" pitchFamily="2" charset="-122"/>
              </a:rPr>
              <a:t>voting</a:t>
            </a:r>
            <a:r>
              <a:rPr lang="zh-CN" altLang="en-US" dirty="0">
                <a:solidFill>
                  <a:schemeClr val="accent2"/>
                </a:solidFill>
                <a:ea typeface="宋体" panose="02010600030101010101" pitchFamily="2" charset="-122"/>
              </a:rPr>
              <a:t>）</a:t>
            </a:r>
            <a:r>
              <a:rPr lang="zh-CN" altLang="en-US" dirty="0">
                <a:ea typeface="宋体" panose="02010600030101010101" pitchFamily="2" charset="-122"/>
              </a:rPr>
              <a:t>及其变种、混合专家模型</a:t>
            </a:r>
            <a:endParaRPr lang="zh-CN" altLang="en-US" dirty="0">
              <a:ea typeface="宋体" panose="02010600030101010101" pitchFamily="2" charset="-122"/>
            </a:endParaRPr>
          </a:p>
          <a:p>
            <a:pPr>
              <a:buClr>
                <a:srgbClr val="0066FF"/>
              </a:buClr>
              <a:buFont typeface="Wingdings" panose="05000000000000000000" pitchFamily="2" charset="2"/>
              <a:buChar char="u"/>
            </a:pPr>
            <a:r>
              <a:rPr lang="zh-CN" altLang="en-US" dirty="0">
                <a:ea typeface="宋体" panose="02010600030101010101" pitchFamily="2" charset="-122"/>
              </a:rPr>
              <a:t>多级组合</a:t>
            </a:r>
            <a:endParaRPr lang="zh-CN" altLang="en-US" dirty="0">
              <a:ea typeface="宋体" panose="02010600030101010101" pitchFamily="2" charset="-122"/>
            </a:endParaRPr>
          </a:p>
          <a:p>
            <a:pPr>
              <a:buClr>
                <a:srgbClr val="0066FF"/>
              </a:buClr>
              <a:buFont typeface="Wingdings" panose="05000000000000000000" pitchFamily="2" charset="2"/>
              <a:buNone/>
            </a:pPr>
            <a:r>
              <a:rPr lang="zh-CN" altLang="en-US" dirty="0">
                <a:ea typeface="宋体" panose="02010600030101010101" pitchFamily="2" charset="-122"/>
              </a:rPr>
              <a:t>    一种</a:t>
            </a:r>
            <a:r>
              <a:rPr lang="zh-CN" altLang="en-US" dirty="0">
                <a:solidFill>
                  <a:srgbClr val="C00000"/>
                </a:solidFill>
                <a:ea typeface="宋体" panose="02010600030101010101" pitchFamily="2" charset="-122"/>
              </a:rPr>
              <a:t>串行</a:t>
            </a:r>
            <a:r>
              <a:rPr lang="zh-CN" altLang="en-US" dirty="0">
                <a:ea typeface="宋体" panose="02010600030101010101" pitchFamily="2" charset="-122"/>
              </a:rPr>
              <a:t>结构，其中下一个分类器只在前一个分类器预测不够准（不够自信）的实例上进行训练或检测。</a:t>
            </a:r>
            <a:r>
              <a:rPr lang="en-US" altLang="zh-CN" dirty="0">
                <a:ea typeface="宋体" panose="02010600030101010101" pitchFamily="2" charset="-122"/>
              </a:rPr>
              <a:t> </a:t>
            </a:r>
            <a:r>
              <a:rPr lang="en-US" altLang="zh-CN" dirty="0" err="1">
                <a:ea typeface="宋体" panose="02010600030101010101" pitchFamily="2" charset="-122"/>
              </a:rPr>
              <a:t>eg</a:t>
            </a:r>
            <a:r>
              <a:rPr lang="en-US" altLang="zh-CN" dirty="0">
                <a:ea typeface="宋体" panose="02010600030101010101" pitchFamily="2" charset="-122"/>
              </a:rPr>
              <a:t>. </a:t>
            </a:r>
            <a:r>
              <a:rPr lang="zh-CN" altLang="en-US" dirty="0">
                <a:solidFill>
                  <a:srgbClr val="C00000"/>
                </a:solidFill>
                <a:ea typeface="宋体" panose="02010600030101010101" pitchFamily="2" charset="-122"/>
              </a:rPr>
              <a:t>级联算法（</a:t>
            </a:r>
            <a:r>
              <a:rPr lang="en-US" altLang="zh-CN" dirty="0">
                <a:solidFill>
                  <a:srgbClr val="C00000"/>
                </a:solidFill>
                <a:ea typeface="宋体" panose="02010600030101010101" pitchFamily="2" charset="-122"/>
              </a:rPr>
              <a:t>cascading</a:t>
            </a:r>
            <a:r>
              <a:rPr lang="zh-CN" altLang="en-US" dirty="0">
                <a:solidFill>
                  <a:srgbClr val="C00000"/>
                </a:solidFill>
                <a:ea typeface="宋体" panose="02010600030101010101" pitchFamily="2" charset="-122"/>
              </a:rPr>
              <a:t>）</a:t>
            </a:r>
            <a:endParaRPr lang="zh-CN" altLang="en-US" dirty="0">
              <a:solidFill>
                <a:srgbClr val="C00000"/>
              </a:solidFill>
              <a:ea typeface="宋体" panose="02010600030101010101" pitchFamily="2" charset="-122"/>
            </a:endParaRPr>
          </a:p>
          <a:p>
            <a:pPr>
              <a:buClr>
                <a:srgbClr val="0066FF"/>
              </a:buClr>
              <a:buFont typeface="Wingdings" panose="05000000000000000000" pitchFamily="2" charset="2"/>
              <a:buNone/>
            </a:pPr>
            <a:endParaRPr lang="zh-CN" altLang="en-US" dirty="0">
              <a:solidFill>
                <a:schemeClr val="accent2"/>
              </a:solidFill>
              <a:ea typeface="宋体" panose="02010600030101010101" pitchFamily="2" charset="-122"/>
            </a:endParaRPr>
          </a:p>
          <a:p>
            <a:pPr>
              <a:buFont typeface="Wingdings" panose="05000000000000000000" pitchFamily="2" charset="2"/>
              <a:buNone/>
            </a:pPr>
            <a:endParaRPr lang="zh-CN" altLang="en-US" sz="2400" dirty="0">
              <a:solidFill>
                <a:schemeClr val="accent2"/>
              </a:solidFill>
              <a:ea typeface="宋体" panose="02010600030101010101" pitchFamily="2" charset="-122"/>
            </a:endParaRPr>
          </a:p>
        </p:txBody>
      </p:sp>
      <p:sp>
        <p:nvSpPr>
          <p:cNvPr id="4"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latin typeface="隶书" panose="02010509060101010101" pitchFamily="49" charset="-122"/>
                <a:ea typeface="隶书" panose="02010509060101010101" pitchFamily="49" charset="-122"/>
              </a:rPr>
              <a:t>怎样组合弱分类器</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75520" y="2446076"/>
            <a:ext cx="8640960" cy="4839816"/>
          </a:xfrm>
        </p:spPr>
        <p:txBody>
          <a:bodyPr>
            <a:noAutofit/>
          </a:bodyPr>
          <a:lstStyle/>
          <a:p>
            <a:r>
              <a:rPr lang="en-US" altLang="zh-CN" dirty="0"/>
              <a:t>1990</a:t>
            </a:r>
            <a:r>
              <a:rPr lang="zh-CN" altLang="en-US" dirty="0"/>
              <a:t>年，</a:t>
            </a:r>
            <a:r>
              <a:rPr lang="en-US" altLang="zh-CN" dirty="0" err="1"/>
              <a:t>Schapire</a:t>
            </a:r>
            <a:r>
              <a:rPr lang="zh-CN" altLang="en-US" dirty="0"/>
              <a:t>最先构造出一种多项式级的算法，即最初的</a:t>
            </a:r>
            <a:r>
              <a:rPr lang="en-US" altLang="zh-CN" dirty="0"/>
              <a:t>Boost</a:t>
            </a:r>
            <a:r>
              <a:rPr lang="zh-CN" altLang="en-US" dirty="0"/>
              <a:t>算法</a:t>
            </a:r>
            <a:r>
              <a:rPr lang="en-US" altLang="zh-CN" dirty="0"/>
              <a:t>;</a:t>
            </a:r>
            <a:endParaRPr lang="en-US" altLang="zh-CN" dirty="0"/>
          </a:p>
          <a:p>
            <a:r>
              <a:rPr lang="en-US" altLang="zh-CN" dirty="0"/>
              <a:t>1993</a:t>
            </a:r>
            <a:r>
              <a:rPr lang="zh-CN" altLang="en-US" dirty="0"/>
              <a:t>年，</a:t>
            </a:r>
            <a:r>
              <a:rPr lang="en-US" altLang="zh-CN" dirty="0"/>
              <a:t>Drunker</a:t>
            </a:r>
            <a:r>
              <a:rPr lang="zh-CN" altLang="en-US" dirty="0"/>
              <a:t>和</a:t>
            </a:r>
            <a:r>
              <a:rPr lang="en-US" altLang="zh-CN" dirty="0" err="1"/>
              <a:t>Schapire</a:t>
            </a:r>
            <a:r>
              <a:rPr lang="zh-CN" altLang="en-US" dirty="0"/>
              <a:t>第一次将神经网络作为弱学习器，应用</a:t>
            </a:r>
            <a:r>
              <a:rPr lang="en-US" altLang="zh-CN" dirty="0"/>
              <a:t>Boosting</a:t>
            </a:r>
            <a:r>
              <a:rPr lang="zh-CN" altLang="en-US" dirty="0"/>
              <a:t>算法解决</a:t>
            </a:r>
            <a:r>
              <a:rPr lang="en-US" altLang="zh-CN" dirty="0"/>
              <a:t>OCR</a:t>
            </a:r>
            <a:r>
              <a:rPr lang="zh-CN" altLang="en-US" dirty="0"/>
              <a:t>问题</a:t>
            </a:r>
            <a:r>
              <a:rPr lang="en-US" altLang="zh-CN" dirty="0"/>
              <a:t>;</a:t>
            </a:r>
            <a:endParaRPr lang="en-US" altLang="zh-CN" dirty="0"/>
          </a:p>
          <a:p>
            <a:r>
              <a:rPr lang="en-US" altLang="zh-CN" dirty="0"/>
              <a:t>1995</a:t>
            </a:r>
            <a:r>
              <a:rPr lang="zh-CN" altLang="en-US" dirty="0"/>
              <a:t>年，</a:t>
            </a:r>
            <a:r>
              <a:rPr lang="en-US" altLang="zh-CN" dirty="0"/>
              <a:t>Freund</a:t>
            </a:r>
            <a:r>
              <a:rPr lang="zh-CN" altLang="en-US" dirty="0"/>
              <a:t>和</a:t>
            </a:r>
            <a:r>
              <a:rPr lang="en-US" altLang="zh-CN" dirty="0" err="1"/>
              <a:t>Schapire</a:t>
            </a:r>
            <a:r>
              <a:rPr lang="zh-CN" altLang="en-US" dirty="0"/>
              <a:t>提出了</a:t>
            </a:r>
            <a:r>
              <a:rPr lang="en-US" altLang="zh-CN" dirty="0" err="1"/>
              <a:t>Adaboost</a:t>
            </a:r>
            <a:r>
              <a:rPr lang="en-US" altLang="zh-CN" dirty="0"/>
              <a:t>(Adaptive Boosting)</a:t>
            </a:r>
            <a:r>
              <a:rPr lang="zh-CN" altLang="en-US" dirty="0"/>
              <a:t>算法，效率和原来</a:t>
            </a:r>
            <a:r>
              <a:rPr lang="en-US" altLang="zh-CN" dirty="0"/>
              <a:t>Boosting</a:t>
            </a:r>
            <a:r>
              <a:rPr lang="zh-CN" altLang="en-US" dirty="0"/>
              <a:t>算法一样，但是不需要任何关于弱学习器性能的先验知识，可以非常容易地应用到实际问题中。</a:t>
            </a:r>
            <a:endParaRPr lang="zh-CN" altLang="en-US" dirty="0"/>
          </a:p>
        </p:txBody>
      </p:sp>
      <p:sp>
        <p:nvSpPr>
          <p:cNvPr id="4" name="标题 1"/>
          <p:cNvSpPr txBox="1"/>
          <p:nvPr/>
        </p:nvSpPr>
        <p:spPr>
          <a:xfrm>
            <a:off x="451339" y="11205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err="1"/>
              <a:t>Adaboost</a:t>
            </a:r>
            <a:r>
              <a:rPr lang="zh-CN" altLang="en-US" dirty="0"/>
              <a:t>的提出</a:t>
            </a:r>
            <a:endParaRPr lang="zh-CN" alt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5513</Words>
  <Application>WPS 演示</Application>
  <PresentationFormat>Widescreen</PresentationFormat>
  <Paragraphs>646</Paragraphs>
  <Slides>75</Slides>
  <Notes>75</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4</vt:i4>
      </vt:variant>
      <vt:variant>
        <vt:lpstr>幻灯片标题</vt:lpstr>
      </vt:variant>
      <vt:variant>
        <vt:i4>75</vt:i4>
      </vt:variant>
    </vt:vector>
  </HeadingPairs>
  <TitlesOfParts>
    <vt:vector size="95" baseType="lpstr">
      <vt:lpstr>Arial</vt:lpstr>
      <vt:lpstr>宋体</vt:lpstr>
      <vt:lpstr>Wingdings</vt:lpstr>
      <vt:lpstr>DengXian</vt:lpstr>
      <vt:lpstr>Comic Sans MS</vt:lpstr>
      <vt:lpstr>隶书</vt:lpstr>
      <vt:lpstr>PMingLiU</vt:lpstr>
      <vt:lpstr>Calibri</vt:lpstr>
      <vt:lpstr>等线</vt:lpstr>
      <vt:lpstr>微软雅黑</vt:lpstr>
      <vt:lpstr>Arial Unicode MS</vt:lpstr>
      <vt:lpstr>Times New Roman</vt:lpstr>
      <vt:lpstr>Wingdings 2</vt:lpstr>
      <vt:lpstr>等线 Light</vt:lpstr>
      <vt:lpstr>Calibri Light</vt:lpstr>
      <vt:lpstr>Office Theme</vt:lpstr>
      <vt:lpstr>Equation.DSMT4</vt:lpstr>
      <vt:lpstr>Equation.DSMT4</vt:lpstr>
      <vt:lpstr>Equation.DSMT4</vt:lpstr>
      <vt:lpstr>Equation.DSMT4</vt:lpstr>
      <vt:lpstr>PowerPoint 演示文稿</vt:lpstr>
      <vt:lpstr>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Xingyu Chen</dc:creator>
  <cp:lastModifiedBy>王倩</cp:lastModifiedBy>
  <cp:revision>9</cp:revision>
  <dcterms:created xsi:type="dcterms:W3CDTF">2019-08-30T07:33:00Z</dcterms:created>
  <dcterms:modified xsi:type="dcterms:W3CDTF">2019-09-12T06:34:52Z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