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09" r:id="rId3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4" r:id="rId18"/>
    <p:sldId id="275" r:id="rId19"/>
    <p:sldId id="276" r:id="rId20"/>
    <p:sldId id="278" r:id="rId21"/>
    <p:sldId id="272" r:id="rId22"/>
    <p:sldId id="273" r:id="rId23"/>
    <p:sldId id="279" r:id="rId24"/>
    <p:sldId id="280" r:id="rId25"/>
    <p:sldId id="281" r:id="rId26"/>
    <p:sldId id="282" r:id="rId27"/>
    <p:sldId id="283" r:id="rId28"/>
    <p:sldId id="287" r:id="rId29"/>
    <p:sldId id="288" r:id="rId30"/>
    <p:sldId id="290" r:id="rId31"/>
    <p:sldId id="291" r:id="rId32"/>
    <p:sldId id="292" r:id="rId33"/>
    <p:sldId id="293" r:id="rId34"/>
    <p:sldId id="289" r:id="rId35"/>
    <p:sldId id="295" r:id="rId36"/>
    <p:sldId id="296" r:id="rId37"/>
    <p:sldId id="297" r:id="rId38"/>
    <p:sldId id="284" r:id="rId39"/>
    <p:sldId id="298" r:id="rId40"/>
    <p:sldId id="299" r:id="rId41"/>
    <p:sldId id="300" r:id="rId42"/>
    <p:sldId id="302" r:id="rId43"/>
    <p:sldId id="301" r:id="rId44"/>
    <p:sldId id="304" r:id="rId45"/>
    <p:sldId id="303" r:id="rId46"/>
    <p:sldId id="305" r:id="rId47"/>
    <p:sldId id="306" r:id="rId48"/>
    <p:sldId id="307" r:id="rId49"/>
    <p:sldId id="308" r:id="rId50"/>
    <p:sldId id="28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9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A27CF-28E9-8642-84BE-7ECBFCEC6B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4EF30-D2EE-2741-8D35-F205058CB0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同学们好！我叫袁春，来自清华大学深圳研究生院，欢迎来到统计学习方法的课堂。</a:t>
            </a: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6292-CFE9-1B49-A9F3-08B94B8117A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E3E9B-D4E5-7642-8FFC-9FFB44697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FCB3-70AB-1343-AA82-FFBCF26D1EF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3FE8-8B05-2246-B0B7-CFA27B84F3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FCB3-70AB-1343-AA82-FFBCF26D1EF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3FE8-8B05-2246-B0B7-CFA27B84F3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FCB3-70AB-1343-AA82-FFBCF26D1EF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3FE8-8B05-2246-B0B7-CFA27B84F3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87" y="10794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7574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FCB3-70AB-1343-AA82-FFBCF26D1EF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3FE8-8B05-2246-B0B7-CFA27B84F3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FCB3-70AB-1343-AA82-FFBCF26D1EF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3FE8-8B05-2246-B0B7-CFA27B84F3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FCB3-70AB-1343-AA82-FFBCF26D1EF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3FE8-8B05-2246-B0B7-CFA27B84F3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FCB3-70AB-1343-AA82-FFBCF26D1EF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3FE8-8B05-2246-B0B7-CFA27B84F3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FCB3-70AB-1343-AA82-FFBCF26D1EF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3FE8-8B05-2246-B0B7-CFA27B84F3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FCB3-70AB-1343-AA82-FFBCF26D1EF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3FE8-8B05-2246-B0B7-CFA27B84F3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FCB3-70AB-1343-AA82-FFBCF26D1EF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3FE8-8B05-2246-B0B7-CFA27B84F3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FCB3-70AB-1343-AA82-FFBCF26D1EF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3FE8-8B05-2246-B0B7-CFA27B84F3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5FCB3-70AB-1343-AA82-FFBCF26D1EF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03FE8-8B05-2246-B0B7-CFA27B84F3AA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5015" y="0"/>
            <a:ext cx="1216197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6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6.png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image" Target="../media/image90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3.png"/><Relationship Id="rId8" Type="http://schemas.openxmlformats.org/officeDocument/2006/relationships/image" Target="../media/image102.png"/><Relationship Id="rId7" Type="http://schemas.openxmlformats.org/officeDocument/2006/relationships/image" Target="../media/image101.png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1" Type="http://schemas.openxmlformats.org/officeDocument/2006/relationships/notesSlide" Target="../notesSlides/notesSlide37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8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9.png"/><Relationship Id="rId6" Type="http://schemas.openxmlformats.org/officeDocument/2006/relationships/image" Target="../media/image108.png"/><Relationship Id="rId5" Type="http://schemas.openxmlformats.org/officeDocument/2006/relationships/image" Target="../media/image95.png"/><Relationship Id="rId4" Type="http://schemas.openxmlformats.org/officeDocument/2006/relationships/image" Target="../media/image107.png"/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image" Target="../media/image104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8.png"/><Relationship Id="rId8" Type="http://schemas.openxmlformats.org/officeDocument/2006/relationships/image" Target="../media/image117.png"/><Relationship Id="rId7" Type="http://schemas.openxmlformats.org/officeDocument/2006/relationships/image" Target="../media/image116.png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3" Type="http://schemas.openxmlformats.org/officeDocument/2006/relationships/notesSlide" Target="../notesSlides/notesSlide39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20.png"/><Relationship Id="rId10" Type="http://schemas.openxmlformats.org/officeDocument/2006/relationships/image" Target="../media/image119.png"/><Relationship Id="rId1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image" Target="../media/image12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image" Target="../media/image126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image" Target="../media/image13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image" Target="../media/image135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7.png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image" Target="../media/image1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4.png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image" Target="../media/image148.png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7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61.png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image" Target="../media/image15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hyperlink" Target="http://images.cnitblog.com/blog/673322/201411/141605252257854.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28205" y="0"/>
            <a:ext cx="9144000" cy="2223458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TextBox 5"/>
          <p:cNvSpPr txBox="1"/>
          <p:nvPr/>
        </p:nvSpPr>
        <p:spPr>
          <a:xfrm>
            <a:off x="2755270" y="3600190"/>
            <a:ext cx="3570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第</a:t>
            </a:r>
            <a:r>
              <a:rPr lang="ja-JP" altLang="en-US" sz="3600">
                <a:latin typeface="DengXian" panose="02010600030101010101" pitchFamily="2" charset="-122"/>
                <a:ea typeface="DengXian" panose="02010600030101010101" pitchFamily="2" charset="-122"/>
              </a:rPr>
              <a:t>九</a:t>
            </a:r>
            <a:r>
              <a:rPr lang="zh-CN" altLang="en-US" sz="3600" dirty="0"/>
              <a:t>章</a:t>
            </a:r>
            <a:br>
              <a:rPr lang="en-US" altLang="zh-CN" sz="3600" dirty="0"/>
            </a:br>
            <a:r>
              <a:rPr lang="en-US" altLang="zh-CN" sz="3600" dirty="0">
                <a:latin typeface="+mj-ea"/>
              </a:rPr>
              <a:t>EM</a:t>
            </a:r>
            <a:r>
              <a:rPr lang="zh-CN" altLang="en-US" sz="3600" dirty="0">
                <a:latin typeface="+mj-ea"/>
              </a:rPr>
              <a:t>期望极大算法</a:t>
            </a:r>
            <a:endParaRPr lang="en-US" altLang="zh-CN" sz="3600" dirty="0"/>
          </a:p>
        </p:txBody>
      </p:sp>
      <p:sp>
        <p:nvSpPr>
          <p:cNvPr id="10" name="矩形 9"/>
          <p:cNvSpPr/>
          <p:nvPr/>
        </p:nvSpPr>
        <p:spPr>
          <a:xfrm>
            <a:off x="10181131" y="5523423"/>
            <a:ext cx="318257" cy="318257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7" name="直接连接符 6"/>
          <p:cNvCxnSpPr/>
          <p:nvPr/>
        </p:nvCxnSpPr>
        <p:spPr>
          <a:xfrm>
            <a:off x="6874960" y="5834491"/>
            <a:ext cx="3306170" cy="0"/>
          </a:xfrm>
          <a:prstGeom prst="line">
            <a:avLst/>
          </a:prstGeom>
          <a:ln w="19050">
            <a:solidFill>
              <a:srgbClr val="782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277248" y="2255492"/>
            <a:ext cx="7050146" cy="385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8328711" y="2255408"/>
            <a:ext cx="2302809" cy="38599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727" y="1171646"/>
            <a:ext cx="2777692" cy="933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如果取初值：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完全数据 </a:t>
            </a:r>
            <a:r>
              <a:rPr kumimoji="1" lang="en-US" altLang="zh-CN" dirty="0"/>
              <a:t>complete-data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不完全数据 </a:t>
            </a:r>
            <a:r>
              <a:rPr kumimoji="1" lang="en-US" altLang="zh-CN" dirty="0"/>
              <a:t>incomplete-data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3834" y="2257023"/>
            <a:ext cx="4470400" cy="431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794" y="2977103"/>
            <a:ext cx="5156200" cy="342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925" y="4751966"/>
            <a:ext cx="1003300" cy="381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917" y="4319918"/>
            <a:ext cx="1333500" cy="368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81200" y="2050034"/>
            <a:ext cx="8507288" cy="48058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输入：观测变量数据</a:t>
            </a:r>
            <a:r>
              <a:rPr kumimoji="1" lang="en-US" altLang="zh-CN" dirty="0"/>
              <a:t>Y,</a:t>
            </a:r>
            <a:r>
              <a:rPr kumimoji="1" lang="zh-CN" altLang="en-US" dirty="0"/>
              <a:t>隐变量数据</a:t>
            </a:r>
            <a:r>
              <a:rPr kumimoji="1" lang="en-US" altLang="zh-CN" dirty="0"/>
              <a:t>Z</a:t>
            </a:r>
            <a:r>
              <a:rPr kumimoji="1" lang="zh-CN" altLang="en-US" dirty="0"/>
              <a:t>，联合分布</a:t>
            </a:r>
            <a:r>
              <a:rPr kumimoji="1" lang="en-US" altLang="zh-CN" dirty="0"/>
              <a:t>P(Y,Z|Θ)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        </a:t>
            </a:r>
            <a:r>
              <a:rPr kumimoji="1" lang="zh-CN" altLang="en-US" dirty="0"/>
              <a:t>条件分布</a:t>
            </a:r>
            <a:r>
              <a:rPr kumimoji="1" lang="en-US" altLang="zh-CN" dirty="0"/>
              <a:t>P(Z|Y, </a:t>
            </a:r>
            <a:r>
              <a:rPr kumimoji="1" lang="en-US" altLang="zh-CN" dirty="0" err="1"/>
              <a:t>Θ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输出：模型参数</a:t>
            </a:r>
            <a:r>
              <a:rPr kumimoji="1" lang="en-US" altLang="zh-CN" dirty="0" err="1"/>
              <a:t>Θ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给定观测数据</a:t>
            </a:r>
            <a:r>
              <a:rPr kumimoji="1" lang="en-US" altLang="zh-CN" dirty="0"/>
              <a:t>Y</a:t>
            </a:r>
            <a:r>
              <a:rPr kumimoji="1" lang="zh-CN" altLang="en-US" dirty="0"/>
              <a:t>和当前参数估计</a:t>
            </a:r>
            <a:r>
              <a:rPr kumimoji="1" lang="en-US" altLang="zh-CN" dirty="0" err="1"/>
              <a:t>Θ</a:t>
            </a:r>
            <a:r>
              <a:rPr kumimoji="1" lang="zh-CN" altLang="zh-CN" dirty="0"/>
              <a:t> 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552" y="3501008"/>
            <a:ext cx="5130800" cy="431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4005064"/>
            <a:ext cx="6375400" cy="355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4509120"/>
            <a:ext cx="4064000" cy="393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640" y="5013176"/>
            <a:ext cx="524510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91544" y="1916832"/>
            <a:ext cx="8229600" cy="4389120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Q</a:t>
            </a:r>
            <a:r>
              <a:rPr kumimoji="1" lang="zh-CN" altLang="en-US" dirty="0"/>
              <a:t>函数定义：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完全数据的对数似然函数</a:t>
            </a:r>
            <a:r>
              <a:rPr kumimoji="1" lang="en-US" altLang="zh-CN" dirty="0" err="1"/>
              <a:t>logP</a:t>
            </a:r>
            <a:r>
              <a:rPr kumimoji="1" lang="en-US" altLang="zh-CN" dirty="0"/>
              <a:t>(Y,Z|Θ)</a:t>
            </a:r>
            <a:r>
              <a:rPr kumimoji="1" lang="zh-CN" altLang="en-US" dirty="0"/>
              <a:t>关于在给定观测数据</a:t>
            </a:r>
            <a:r>
              <a:rPr kumimoji="1" lang="en-US" altLang="zh-CN" dirty="0"/>
              <a:t>Y</a:t>
            </a:r>
            <a:r>
              <a:rPr kumimoji="1" lang="zh-CN" altLang="en-US" dirty="0"/>
              <a:t>和当前函数</a:t>
            </a:r>
            <a:r>
              <a:rPr kumimoji="1" lang="en-US" altLang="zh-CN" dirty="0" err="1"/>
              <a:t>Θ</a:t>
            </a:r>
            <a:r>
              <a:rPr kumimoji="1" lang="en-US" altLang="zh-CN" baseline="30000" dirty="0"/>
              <a:t>(</a:t>
            </a:r>
            <a:r>
              <a:rPr kumimoji="1" lang="en-US" altLang="zh-CN" baseline="30000" dirty="0" err="1"/>
              <a:t>i</a:t>
            </a:r>
            <a:r>
              <a:rPr kumimoji="1" lang="en-US" altLang="zh-CN" baseline="30000" dirty="0"/>
              <a:t>)</a:t>
            </a:r>
            <a:r>
              <a:rPr kumimoji="1" lang="zh-CN" altLang="en-US" dirty="0"/>
              <a:t>下对未观测数据</a:t>
            </a:r>
            <a:r>
              <a:rPr kumimoji="1" lang="en-US" altLang="zh-CN" dirty="0"/>
              <a:t>Z</a:t>
            </a:r>
            <a:r>
              <a:rPr kumimoji="1" lang="zh-CN" altLang="en-US" dirty="0"/>
              <a:t>的条件概率分布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P(Z|Y, </a:t>
            </a:r>
            <a:r>
              <a:rPr kumimoji="1" lang="en-US" altLang="zh-CN" dirty="0" err="1"/>
              <a:t>Θ</a:t>
            </a:r>
            <a:r>
              <a:rPr kumimoji="1" lang="en-US" altLang="zh-CN" baseline="30000" dirty="0"/>
              <a:t>(</a:t>
            </a:r>
            <a:r>
              <a:rPr kumimoji="1" lang="en-US" altLang="zh-CN" baseline="30000" dirty="0" err="1"/>
              <a:t>i</a:t>
            </a:r>
            <a:r>
              <a:rPr kumimoji="1" lang="en-US" altLang="zh-CN" baseline="30000" dirty="0"/>
              <a:t>)</a:t>
            </a:r>
            <a:r>
              <a:rPr kumimoji="1" lang="en-US" altLang="zh-CN" dirty="0"/>
              <a:t>),</a:t>
            </a:r>
            <a:r>
              <a:rPr kumimoji="1" lang="zh-CN" altLang="en-US" dirty="0"/>
              <a:t>的期望称为</a:t>
            </a:r>
            <a:r>
              <a:rPr kumimoji="1" lang="en-US" altLang="zh-CN" dirty="0"/>
              <a:t>Q</a:t>
            </a:r>
            <a:r>
              <a:rPr kumimoji="1" lang="zh-CN" altLang="en-US" dirty="0"/>
              <a:t>函数，即：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7568" y="2204864"/>
            <a:ext cx="5233439" cy="3600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2708920"/>
            <a:ext cx="5270500" cy="304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1" y="3356992"/>
            <a:ext cx="3835373" cy="5760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395" y="6305952"/>
            <a:ext cx="5415002" cy="3600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算法说明：</a:t>
            </a:r>
            <a:endParaRPr lang="en-US" altLang="zh-CN" dirty="0"/>
          </a:p>
          <a:p>
            <a:r>
              <a:rPr lang="zh-CN" altLang="en-US" dirty="0"/>
              <a:t>步骤</a:t>
            </a:r>
            <a:r>
              <a:rPr lang="en-US" altLang="zh-CN" dirty="0"/>
              <a:t>3</a:t>
            </a:r>
            <a:r>
              <a:rPr lang="zh-CN" altLang="en-US" dirty="0"/>
              <a:t>，完成一次迭代：</a:t>
            </a:r>
            <a:r>
              <a:rPr kumimoji="1" lang="en-US" altLang="zh-CN" dirty="0" err="1"/>
              <a:t>Θ</a:t>
            </a:r>
            <a:r>
              <a:rPr kumimoji="1" lang="en-US" altLang="zh-CN" baseline="30000" dirty="0"/>
              <a:t>(</a:t>
            </a:r>
            <a:r>
              <a:rPr kumimoji="1" lang="en-US" altLang="zh-CN" baseline="30000" dirty="0" err="1"/>
              <a:t>i</a:t>
            </a:r>
            <a:r>
              <a:rPr kumimoji="1" lang="en-US" altLang="zh-CN" baseline="30000" dirty="0"/>
              <a:t>)</a:t>
            </a:r>
            <a:r>
              <a:rPr kumimoji="1" lang="zh-CN" altLang="en-US" dirty="0"/>
              <a:t>到</a:t>
            </a:r>
            <a:r>
              <a:rPr kumimoji="1" lang="en-US" altLang="zh-CN" dirty="0" err="1"/>
              <a:t>Θ</a:t>
            </a:r>
            <a:r>
              <a:rPr kumimoji="1" lang="en-US" altLang="zh-CN" baseline="30000" dirty="0"/>
              <a:t>(i+1)</a:t>
            </a:r>
            <a:r>
              <a:rPr kumimoji="1" lang="zh-CN" altLang="en-US" dirty="0"/>
              <a:t>，将证明每次迭代使似然函数增大或达到局部最大值。</a:t>
            </a:r>
            <a:endParaRPr kumimoji="1" lang="en-US" altLang="zh-CN" dirty="0"/>
          </a:p>
          <a:p>
            <a:r>
              <a:rPr lang="zh-CN" altLang="en-US" dirty="0"/>
              <a:t>步骤</a:t>
            </a:r>
            <a:r>
              <a:rPr lang="en-US" altLang="zh-CN" dirty="0"/>
              <a:t>4</a:t>
            </a:r>
            <a:r>
              <a:rPr lang="zh-CN" altLang="en-US" dirty="0"/>
              <a:t>，停止迭代的条件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/>
              <a:t>                    </a:t>
            </a:r>
            <a:r>
              <a:rPr lang="en-GB" altLang="zh-CN" dirty="0"/>
              <a:t>			</a:t>
            </a:r>
            <a:r>
              <a:rPr lang="zh-CN" altLang="en-US" dirty="0"/>
              <a:t>或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6387" y="4176680"/>
            <a:ext cx="2273300" cy="342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269" y="4102511"/>
            <a:ext cx="4318000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</a:t>
            </a:r>
            <a:r>
              <a:rPr kumimoji="1" lang="zh-CN" altLang="en-US" dirty="0"/>
              <a:t>算法的导出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为什么</a:t>
            </a:r>
            <a:r>
              <a:rPr kumimoji="1" lang="en-US" altLang="zh-CN" dirty="0"/>
              <a:t>EM</a:t>
            </a:r>
            <a:r>
              <a:rPr kumimoji="1" lang="zh-CN" altLang="en-US" dirty="0"/>
              <a:t>算法能近似实现对观测数据的极大似然估计？</a:t>
            </a:r>
            <a:endParaRPr kumimoji="1" lang="en-US" altLang="zh-CN" dirty="0"/>
          </a:p>
          <a:p>
            <a:r>
              <a:rPr kumimoji="1" lang="zh-CN" altLang="en-US" dirty="0"/>
              <a:t>极大化</a:t>
            </a:r>
            <a:r>
              <a:rPr kumimoji="1" lang="en-US" altLang="zh-CN" dirty="0"/>
              <a:t>(</a:t>
            </a:r>
            <a:r>
              <a:rPr kumimoji="1" lang="zh-CN" altLang="en-US" dirty="0"/>
              <a:t>不完全数据</a:t>
            </a:r>
            <a:r>
              <a:rPr kumimoji="1" lang="en-US" altLang="zh-CN" dirty="0"/>
              <a:t>)Y</a:t>
            </a:r>
            <a:r>
              <a:rPr kumimoji="1" lang="zh-CN" altLang="en-US" dirty="0"/>
              <a:t>关于参数Θ的极大似然函数：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难点：有未观测数据，包含和的对数。</a:t>
            </a:r>
            <a:endParaRPr kumimoji="1" lang="en-US" altLang="zh-CN" dirty="0"/>
          </a:p>
          <a:p>
            <a:r>
              <a:rPr kumimoji="1" lang="en-US" altLang="zh-CN" dirty="0"/>
              <a:t>EM</a:t>
            </a:r>
            <a:r>
              <a:rPr kumimoji="1" lang="zh-CN" altLang="en-US" dirty="0"/>
              <a:t>通过迭代逐步近似极大化</a:t>
            </a:r>
            <a:r>
              <a:rPr kumimoji="1" lang="en-US" altLang="zh-CN" dirty="0"/>
              <a:t>L(</a:t>
            </a:r>
            <a:r>
              <a:rPr kumimoji="1" lang="zh-CN" altLang="en-US" dirty="0"/>
              <a:t>Θ</a:t>
            </a:r>
            <a:r>
              <a:rPr kumimoji="1" lang="en-US" altLang="zh-CN" dirty="0"/>
              <a:t>),</a:t>
            </a:r>
            <a:r>
              <a:rPr kumimoji="1" lang="zh-CN" altLang="en-US" dirty="0"/>
              <a:t>希望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900" y="3241047"/>
            <a:ext cx="4902200" cy="635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972" y="3821799"/>
            <a:ext cx="3784600" cy="787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572" y="5361713"/>
            <a:ext cx="1778000" cy="355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</a:t>
            </a:r>
            <a:r>
              <a:rPr kumimoji="1" lang="zh-CN" altLang="en-US" dirty="0"/>
              <a:t>算法的导出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考虑二者的差：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Jason</a:t>
            </a:r>
            <a:r>
              <a:rPr kumimoji="1" lang="zh-CN" altLang="en-US" dirty="0"/>
              <a:t>不等式：</a:t>
            </a:r>
            <a:endParaRPr kumimoji="1"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9576" y="2564904"/>
            <a:ext cx="7569200" cy="723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211826"/>
            <a:ext cx="9144000" cy="248696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</a:t>
            </a:r>
            <a:r>
              <a:rPr kumimoji="1" lang="zh-CN" altLang="en-US" dirty="0"/>
              <a:t>算法的导出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令：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则：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选择：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7548" y="2044355"/>
            <a:ext cx="8136904" cy="8653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738" y="3746002"/>
            <a:ext cx="2654009" cy="432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243" y="5077174"/>
            <a:ext cx="7213600" cy="381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738" y="4303576"/>
            <a:ext cx="3024336" cy="4320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2243" y="5843738"/>
            <a:ext cx="3585998" cy="57606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</a:t>
            </a:r>
            <a:r>
              <a:rPr kumimoji="1" lang="zh-CN" altLang="en-US" dirty="0"/>
              <a:t>算法的导出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省去和Θ无关的项：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00" y="2724943"/>
            <a:ext cx="88900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</a:t>
            </a:r>
            <a:r>
              <a:rPr kumimoji="1" lang="zh-CN" altLang="en-US" dirty="0"/>
              <a:t>算法的解释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L(</a:t>
            </a:r>
            <a:r>
              <a:rPr kumimoji="1" lang="en-US" altLang="zh-CN" dirty="0" err="1"/>
              <a:t>Θ</a:t>
            </a:r>
            <a:r>
              <a:rPr kumimoji="1" lang="en-US" altLang="zh-CN" dirty="0"/>
              <a:t>)</a:t>
            </a:r>
            <a:r>
              <a:rPr kumimoji="1" lang="zh-CN" altLang="en-US" dirty="0"/>
              <a:t>开始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624" y="2520505"/>
            <a:ext cx="590550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</a:t>
            </a:r>
            <a:r>
              <a:rPr kumimoji="1" lang="zh-CN" altLang="en-US" dirty="0"/>
              <a:t>在非监督学习中的应用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生成模型由联合概率分布</a:t>
            </a:r>
            <a:r>
              <a:rPr kumimoji="1" lang="en-US" altLang="zh-CN" dirty="0"/>
              <a:t>P(X,Y)</a:t>
            </a:r>
            <a:r>
              <a:rPr kumimoji="1" lang="zh-CN" altLang="en-US" dirty="0"/>
              <a:t>表示，可以认为非监督学习训练数据是联合概率分布产生的数据，</a:t>
            </a:r>
            <a:r>
              <a:rPr kumimoji="1" lang="en-US" altLang="zh-CN" dirty="0"/>
              <a:t>X</a:t>
            </a:r>
            <a:r>
              <a:rPr kumimoji="1" lang="zh-CN" altLang="en-US" dirty="0"/>
              <a:t>为观测数据，</a:t>
            </a:r>
            <a:r>
              <a:rPr kumimoji="1" lang="en-US" altLang="zh-CN" dirty="0"/>
              <a:t>Y</a:t>
            </a:r>
            <a:r>
              <a:rPr kumimoji="1" lang="zh-CN" altLang="en-US" dirty="0"/>
              <a:t>为未观测数据。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572" y="2133043"/>
            <a:ext cx="7900856" cy="442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</a:t>
            </a:r>
            <a:r>
              <a:rPr kumimoji="1" lang="zh-CN" altLang="en-US" dirty="0"/>
              <a:t>算法的收敛性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EM</a:t>
            </a:r>
            <a:r>
              <a:rPr kumimoji="1" lang="zh-CN" altLang="en-US" dirty="0"/>
              <a:t>，提供一种近似计算含有隐变量概率模型的极大似然估计的方法，</a:t>
            </a:r>
            <a:endParaRPr kumimoji="1" lang="en-US" altLang="zh-CN" dirty="0"/>
          </a:p>
          <a:p>
            <a:r>
              <a:rPr kumimoji="1" lang="en-US" altLang="zh-CN" dirty="0"/>
              <a:t>EM</a:t>
            </a:r>
            <a:r>
              <a:rPr kumimoji="1" lang="zh-CN" altLang="en-US" dirty="0"/>
              <a:t>，最大优点：简单性和普适性；</a:t>
            </a:r>
            <a:endParaRPr kumimoji="1" lang="en-US" altLang="zh-CN" dirty="0"/>
          </a:p>
          <a:p>
            <a:r>
              <a:rPr kumimoji="1" lang="zh-CN" altLang="en-US" dirty="0"/>
              <a:t>疑问：</a:t>
            </a:r>
            <a:endParaRPr kumimoji="1" lang="en-US" altLang="zh-CN" dirty="0"/>
          </a:p>
          <a:p>
            <a:r>
              <a:rPr kumimoji="1" lang="zh-CN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EM</a:t>
            </a:r>
            <a:r>
              <a:rPr kumimoji="1" lang="zh-CN" altLang="en-US" dirty="0"/>
              <a:t>算法得到的估计序列是否收敛？</a:t>
            </a:r>
            <a:endParaRPr kumimoji="1" lang="en-US" altLang="zh-CN" dirty="0"/>
          </a:p>
          <a:p>
            <a:r>
              <a:rPr kumimoji="1" lang="zh-CN" altLang="zh-CN" dirty="0"/>
              <a:t>2</a:t>
            </a:r>
            <a:r>
              <a:rPr kumimoji="1" lang="zh-CN" altLang="en-US" dirty="0"/>
              <a:t>、如果收敛，是否是全局极大值或局部极大值？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</a:t>
            </a:r>
            <a:r>
              <a:rPr kumimoji="1" lang="zh-CN" altLang="en-US" dirty="0"/>
              <a:t>算法的收敛性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2086038"/>
            <a:ext cx="8229600" cy="4733880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/>
              <a:t>两个收敛定理：</a:t>
            </a:r>
            <a:endParaRPr kumimoji="1" lang="en-US" altLang="zh-CN" dirty="0"/>
          </a:p>
          <a:p>
            <a:r>
              <a:rPr kumimoji="1" lang="zh-CN" altLang="en-US" dirty="0"/>
              <a:t>定理</a:t>
            </a:r>
            <a:r>
              <a:rPr kumimoji="1" lang="en-US" altLang="zh-CN" dirty="0"/>
              <a:t>9.1</a:t>
            </a:r>
            <a:r>
              <a:rPr kumimoji="1" lang="zh-CN" altLang="en-US" dirty="0"/>
              <a:t>：设</a:t>
            </a:r>
            <a:r>
              <a:rPr kumimoji="1" lang="en-US" altLang="zh-CN" dirty="0"/>
              <a:t>P(Y|Θ)</a:t>
            </a:r>
            <a:r>
              <a:rPr kumimoji="1" lang="zh-CN" altLang="en-US" dirty="0"/>
              <a:t>为观测数据的似然函数，</a:t>
            </a:r>
            <a:r>
              <a:rPr kumimoji="1" lang="en-US" altLang="zh-CN" dirty="0" err="1"/>
              <a:t>Θ</a:t>
            </a:r>
            <a:r>
              <a:rPr kumimoji="1" lang="en-US" altLang="zh-CN" baseline="30000" dirty="0"/>
              <a:t>(</a:t>
            </a:r>
            <a:r>
              <a:rPr kumimoji="1" lang="en-US" altLang="zh-CN" baseline="30000" dirty="0" err="1"/>
              <a:t>i</a:t>
            </a:r>
            <a:r>
              <a:rPr kumimoji="1" lang="en-US" altLang="zh-CN" baseline="30000" dirty="0"/>
              <a:t>)(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=1,2..</a:t>
            </a:r>
            <a:r>
              <a:rPr kumimoji="1" lang="zh-CN" altLang="en-US" dirty="0"/>
              <a:t>）为</a:t>
            </a:r>
            <a:r>
              <a:rPr kumimoji="1" lang="en-US" altLang="zh-CN" dirty="0"/>
              <a:t>EM</a:t>
            </a:r>
            <a:r>
              <a:rPr kumimoji="1" lang="zh-CN" altLang="en-US" dirty="0"/>
              <a:t>参数估计序列，                            </a:t>
            </a:r>
            <a:r>
              <a:rPr kumimoji="1" lang="en-GB" altLang="zh-CN" dirty="0"/>
              <a:t>	</a:t>
            </a:r>
            <a:r>
              <a:rPr kumimoji="1" lang="zh-CN" altLang="en-US" dirty="0"/>
              <a:t>       ，为对应的似然函数序列，则</a:t>
            </a:r>
            <a:r>
              <a:rPr kumimoji="1" lang="en-US" altLang="zh-CN" dirty="0"/>
              <a:t>P(Y|Θ</a:t>
            </a:r>
            <a:r>
              <a:rPr kumimoji="1" lang="en-US" altLang="zh-CN" baseline="30000" dirty="0"/>
              <a:t>(</a:t>
            </a:r>
            <a:r>
              <a:rPr kumimoji="1" lang="en-US" altLang="zh-CN" baseline="30000" dirty="0" err="1"/>
              <a:t>i</a:t>
            </a:r>
            <a:r>
              <a:rPr kumimoji="1" lang="en-US" altLang="zh-CN" baseline="30000" dirty="0"/>
              <a:t>)</a:t>
            </a:r>
            <a:r>
              <a:rPr kumimoji="1" lang="en-US" altLang="zh-CN" dirty="0"/>
              <a:t>)</a:t>
            </a:r>
            <a:r>
              <a:rPr kumimoji="1" lang="zh-CN" altLang="en-US" dirty="0"/>
              <a:t>是单调递增的，即：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GB" altLang="zh-CN" dirty="0"/>
          </a:p>
          <a:p>
            <a:r>
              <a:rPr kumimoji="1" lang="zh-CN" altLang="en-US" dirty="0"/>
              <a:t>证明：由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由：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8796" y="2995245"/>
            <a:ext cx="2933700" cy="304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5" y="3890267"/>
            <a:ext cx="3560671" cy="432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646" y="4688768"/>
            <a:ext cx="2794000" cy="749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796" y="5541929"/>
            <a:ext cx="5727700" cy="355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5341" y="6223018"/>
            <a:ext cx="5321300" cy="5969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</a:t>
            </a:r>
            <a:r>
              <a:rPr kumimoji="1" lang="zh-CN" altLang="en-US" dirty="0"/>
              <a:t>算法的收敛性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令：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则：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得：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只需证右端非负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757" y="2187574"/>
            <a:ext cx="5670630" cy="6480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57" y="3261109"/>
            <a:ext cx="5068563" cy="5040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016" y="4190628"/>
            <a:ext cx="8818371" cy="93610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</a:t>
            </a:r>
            <a:r>
              <a:rPr kumimoji="1" lang="zh-CN" altLang="en-US" dirty="0"/>
              <a:t>算法的收敛性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前半部分，</a:t>
            </a:r>
            <a:r>
              <a:rPr kumimoji="1" lang="en-US" altLang="zh-CN" dirty="0" err="1"/>
              <a:t>Θ</a:t>
            </a:r>
            <a:r>
              <a:rPr kumimoji="1" lang="en-US" altLang="zh-CN" baseline="30000" dirty="0"/>
              <a:t>(i+1)</a:t>
            </a:r>
            <a:r>
              <a:rPr kumimoji="1" lang="zh-CN" altLang="en-US" dirty="0"/>
              <a:t>为极大值，所以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后半部分：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3467" y="2950592"/>
            <a:ext cx="3937000" cy="406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006" y="3701380"/>
            <a:ext cx="6064241" cy="295232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</a:t>
            </a:r>
            <a:r>
              <a:rPr kumimoji="1" lang="zh-CN" altLang="en-US" dirty="0"/>
              <a:t>算法的收敛性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定理</a:t>
            </a:r>
            <a:r>
              <a:rPr kumimoji="1" lang="en-US" altLang="zh-CN" dirty="0"/>
              <a:t>9.2:</a:t>
            </a:r>
            <a:endParaRPr kumimoji="1" lang="en-US" altLang="zh-CN" dirty="0"/>
          </a:p>
          <a:p>
            <a:r>
              <a:rPr kumimoji="1" lang="zh-CN" altLang="en-US" dirty="0"/>
              <a:t>设</a:t>
            </a:r>
            <a:r>
              <a:rPr kumimoji="1" lang="en-US" altLang="zh-CN" dirty="0"/>
              <a:t>L(</a:t>
            </a:r>
            <a:r>
              <a:rPr kumimoji="1" lang="en-US" altLang="zh-CN" dirty="0" err="1"/>
              <a:t>Θ</a:t>
            </a:r>
            <a:r>
              <a:rPr kumimoji="1" lang="en-US" altLang="zh-CN" dirty="0"/>
              <a:t>)=</a:t>
            </a:r>
            <a:r>
              <a:rPr kumimoji="1" lang="en-US" altLang="zh-CN" dirty="0" err="1"/>
              <a:t>logP</a:t>
            </a:r>
            <a:r>
              <a:rPr kumimoji="1" lang="en-US" altLang="zh-CN" dirty="0"/>
              <a:t>(Y|Θ),</a:t>
            </a:r>
            <a:r>
              <a:rPr kumimoji="1" lang="zh-CN" altLang="en-US" dirty="0"/>
              <a:t>为观测数据的对数似然函数，</a:t>
            </a:r>
            <a:r>
              <a:rPr kumimoji="1" lang="en-US" altLang="zh-CN" dirty="0" err="1"/>
              <a:t>Θ</a:t>
            </a:r>
            <a:r>
              <a:rPr kumimoji="1" lang="en-US" altLang="zh-CN" baseline="30000" dirty="0"/>
              <a:t>(</a:t>
            </a:r>
            <a:r>
              <a:rPr kumimoji="1" lang="en-US" altLang="zh-CN" baseline="30000" dirty="0" err="1"/>
              <a:t>i</a:t>
            </a:r>
            <a:r>
              <a:rPr kumimoji="1" lang="en-US" altLang="zh-CN" baseline="30000" dirty="0"/>
              <a:t>)(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=1,2..</a:t>
            </a:r>
            <a:r>
              <a:rPr kumimoji="1" lang="zh-CN" altLang="en-US" dirty="0"/>
              <a:t>）为</a:t>
            </a:r>
            <a:r>
              <a:rPr kumimoji="1" lang="en-US" altLang="zh-CN" dirty="0"/>
              <a:t>EM</a:t>
            </a:r>
            <a:r>
              <a:rPr kumimoji="1" lang="zh-CN" altLang="en-US" dirty="0"/>
              <a:t>算法得到的参数估计序列，</a:t>
            </a:r>
            <a:r>
              <a:rPr kumimoji="1" lang="en-US" altLang="zh-CN" dirty="0"/>
              <a:t>L(Θ</a:t>
            </a:r>
            <a:r>
              <a:rPr kumimoji="1" lang="en-US" altLang="zh-CN" baseline="30000" dirty="0"/>
              <a:t>(</a:t>
            </a:r>
            <a:r>
              <a:rPr kumimoji="1" lang="en-US" altLang="zh-CN" baseline="30000" dirty="0" err="1"/>
              <a:t>i</a:t>
            </a:r>
            <a:r>
              <a:rPr kumimoji="1" lang="en-US" altLang="zh-CN" baseline="30000" dirty="0"/>
              <a:t>)</a:t>
            </a:r>
            <a:r>
              <a:rPr kumimoji="1" lang="en-US" altLang="zh-CN" dirty="0"/>
              <a:t>)</a:t>
            </a:r>
            <a:r>
              <a:rPr kumimoji="1" lang="zh-CN" altLang="en-US" dirty="0"/>
              <a:t>为对应的对数似然函数序列，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、如果</a:t>
            </a:r>
            <a:r>
              <a:rPr kumimoji="1" lang="en-US" altLang="zh-CN" dirty="0"/>
              <a:t>P(Y|Θ)</a:t>
            </a:r>
            <a:r>
              <a:rPr kumimoji="1" lang="zh-CN" altLang="en-US" dirty="0"/>
              <a:t>有上界，则</a:t>
            </a:r>
            <a:r>
              <a:rPr kumimoji="1" lang="en-US" altLang="zh-CN" dirty="0"/>
              <a:t>L(Θ</a:t>
            </a:r>
            <a:r>
              <a:rPr kumimoji="1" lang="en-US" altLang="zh-CN" baseline="30000" dirty="0"/>
              <a:t>(</a:t>
            </a:r>
            <a:r>
              <a:rPr kumimoji="1" lang="en-US" altLang="zh-CN" baseline="30000" dirty="0" err="1"/>
              <a:t>i</a:t>
            </a:r>
            <a:r>
              <a:rPr kumimoji="1" lang="en-US" altLang="zh-CN" baseline="30000" dirty="0"/>
              <a:t>)</a:t>
            </a:r>
            <a:r>
              <a:rPr kumimoji="1" lang="en-US" altLang="zh-CN" dirty="0"/>
              <a:t>) =</a:t>
            </a:r>
            <a:r>
              <a:rPr kumimoji="1" lang="en-US" altLang="zh-CN" dirty="0" err="1"/>
              <a:t>logP</a:t>
            </a:r>
            <a:r>
              <a:rPr kumimoji="1" lang="en-US" altLang="zh-CN" dirty="0"/>
              <a:t>(Y|Θ</a:t>
            </a:r>
            <a:r>
              <a:rPr kumimoji="1" lang="en-US" altLang="zh-CN" baseline="30000" dirty="0"/>
              <a:t>(</a:t>
            </a:r>
            <a:r>
              <a:rPr kumimoji="1" lang="en-US" altLang="zh-CN" baseline="30000" dirty="0" err="1"/>
              <a:t>i</a:t>
            </a:r>
            <a:r>
              <a:rPr kumimoji="1" lang="en-US" altLang="zh-CN" baseline="30000" dirty="0"/>
              <a:t>)</a:t>
            </a:r>
            <a:r>
              <a:rPr kumimoji="1" lang="en-US" altLang="zh-CN" dirty="0"/>
              <a:t>)</a:t>
            </a:r>
            <a:r>
              <a:rPr kumimoji="1" lang="zh-CN" altLang="en-US" dirty="0"/>
              <a:t>收敛到某一值</a:t>
            </a:r>
            <a:r>
              <a:rPr kumimoji="1" lang="en-US" altLang="zh-CN" dirty="0"/>
              <a:t>L</a:t>
            </a:r>
            <a:r>
              <a:rPr kumimoji="1" lang="zh-CN" altLang="en-US" baseline="30000" dirty="0"/>
              <a:t>* </a:t>
            </a:r>
            <a:r>
              <a:rPr kumimoji="1" lang="zh-CN" altLang="en-US" dirty="0"/>
              <a:t>；</a:t>
            </a:r>
            <a:endParaRPr kumimoji="1" lang="en-US" altLang="zh-CN" baseline="30000" dirty="0"/>
          </a:p>
          <a:p>
            <a:r>
              <a:rPr kumimoji="1" lang="zh-CN" altLang="zh-CN" dirty="0"/>
              <a:t>2</a:t>
            </a:r>
            <a:r>
              <a:rPr kumimoji="1" lang="zh-CN" altLang="en-US" dirty="0"/>
              <a:t>、在函数</a:t>
            </a:r>
            <a:r>
              <a:rPr kumimoji="1" lang="en-US" altLang="zh-CN" dirty="0"/>
              <a:t>Q(</a:t>
            </a:r>
            <a:r>
              <a:rPr kumimoji="1" lang="en-US" altLang="zh-CN" dirty="0" err="1"/>
              <a:t>Θ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Θ</a:t>
            </a:r>
            <a:r>
              <a:rPr kumimoji="1" lang="en-US" altLang="zh-CN" dirty="0"/>
              <a:t>’)</a:t>
            </a:r>
            <a:r>
              <a:rPr kumimoji="1" lang="zh-CN" altLang="en-US" dirty="0"/>
              <a:t>与</a:t>
            </a:r>
            <a:r>
              <a:rPr kumimoji="1" lang="en-US" altLang="zh-CN" dirty="0"/>
              <a:t>L(</a:t>
            </a:r>
            <a:r>
              <a:rPr kumimoji="1" lang="en-US" altLang="zh-CN" dirty="0" err="1"/>
              <a:t>Θ</a:t>
            </a:r>
            <a:r>
              <a:rPr kumimoji="1" lang="en-US" altLang="zh-CN" dirty="0"/>
              <a:t>)</a:t>
            </a:r>
            <a:r>
              <a:rPr kumimoji="1" lang="zh-CN" altLang="en-US" dirty="0"/>
              <a:t>满足一定条件下，由</a:t>
            </a:r>
            <a:r>
              <a:rPr kumimoji="1" lang="en-US" altLang="zh-CN" dirty="0"/>
              <a:t>EM</a:t>
            </a:r>
            <a:r>
              <a:rPr kumimoji="1" lang="zh-CN" altLang="en-US" dirty="0"/>
              <a:t>算法得到的参数估计序列</a:t>
            </a:r>
            <a:r>
              <a:rPr kumimoji="1" lang="en-US" altLang="zh-CN" dirty="0"/>
              <a:t>Θ</a:t>
            </a:r>
            <a:r>
              <a:rPr kumimoji="1" lang="en-US" altLang="zh-CN" baseline="30000" dirty="0"/>
              <a:t>(</a:t>
            </a:r>
            <a:r>
              <a:rPr kumimoji="1" lang="en-US" altLang="zh-CN" baseline="30000" dirty="0" err="1"/>
              <a:t>i</a:t>
            </a:r>
            <a:r>
              <a:rPr kumimoji="1" lang="en-US" altLang="zh-CN" baseline="30000" dirty="0"/>
              <a:t>)</a:t>
            </a:r>
            <a:r>
              <a:rPr kumimoji="1" lang="zh-CN" altLang="en-US" dirty="0"/>
              <a:t>的收敛值</a:t>
            </a:r>
            <a:r>
              <a:rPr kumimoji="1" lang="en-US" altLang="zh-CN" dirty="0" err="1"/>
              <a:t>Θ</a:t>
            </a:r>
            <a:r>
              <a:rPr kumimoji="1" lang="zh-CN" altLang="zh-CN" baseline="30000" dirty="0"/>
              <a:t>*</a:t>
            </a:r>
            <a:r>
              <a:rPr kumimoji="1" lang="zh-CN" altLang="en-US" dirty="0"/>
              <a:t>是</a:t>
            </a:r>
            <a:r>
              <a:rPr kumimoji="1" lang="en-US" altLang="zh-CN" dirty="0"/>
              <a:t>L</a:t>
            </a:r>
            <a:r>
              <a:rPr kumimoji="1" lang="zh-CN" altLang="en-US" dirty="0"/>
              <a:t>(</a:t>
            </a:r>
            <a:r>
              <a:rPr kumimoji="1" lang="en-US" altLang="zh-CN" dirty="0" err="1"/>
              <a:t>Θ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的稳定点。</a:t>
            </a:r>
            <a:endParaRPr kumimoji="1" lang="zh-CN" altLang="en-US" baseline="30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EM</a:t>
            </a:r>
            <a:r>
              <a:rPr kumimoji="1" lang="zh-CN" altLang="en-US" dirty="0"/>
              <a:t>算法在高斯混合模型学习中的应用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0856" y="2106176"/>
            <a:ext cx="8229600" cy="4661872"/>
          </a:xfrm>
        </p:spPr>
        <p:txBody>
          <a:bodyPr/>
          <a:lstStyle/>
          <a:p>
            <a:r>
              <a:rPr kumimoji="1" lang="zh-CN" altLang="en-US" dirty="0"/>
              <a:t>高斯混合模型：</a:t>
            </a:r>
            <a:endParaRPr kumimoji="1" lang="en-US" altLang="zh-CN" dirty="0"/>
          </a:p>
          <a:p>
            <a:r>
              <a:rPr kumimoji="1" lang="zh-CN" altLang="en-US" dirty="0"/>
              <a:t>概率分布模型；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系数：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高斯分布密度：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第</a:t>
            </a:r>
            <a:r>
              <a:rPr kumimoji="1" lang="en-US" altLang="zh-CN" dirty="0" err="1"/>
              <a:t>K</a:t>
            </a:r>
            <a:r>
              <a:rPr kumimoji="1" lang="en-US" altLang="en-US" dirty="0" err="1"/>
              <a:t>个分模型</a:t>
            </a:r>
            <a:r>
              <a:rPr kumimoji="1" lang="en-US" altLang="en-US" dirty="0"/>
              <a:t>：</a:t>
            </a:r>
            <a:r>
              <a:rPr kumimoji="1" lang="zh-CN" altLang="en-US" dirty="0"/>
              <a:t>                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488" y="2430114"/>
            <a:ext cx="3713219" cy="9361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967" y="3511000"/>
            <a:ext cx="2719778" cy="8640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4653136"/>
            <a:ext cx="1461762" cy="5040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081" y="4653137"/>
            <a:ext cx="2016225" cy="4429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879" y="5447671"/>
            <a:ext cx="5397225" cy="93610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91544" y="616530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可任意高斯模型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高斯混合模型参数估计的</a:t>
            </a:r>
            <a:r>
              <a:rPr kumimoji="1" lang="en-US" altLang="zh-CN" dirty="0"/>
              <a:t>EM</a:t>
            </a:r>
            <a:r>
              <a:rPr kumimoji="1" lang="zh-CN" altLang="en-US" dirty="0"/>
              <a:t>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假设观测数据</a:t>
            </a:r>
            <a:r>
              <a:rPr kumimoji="1" lang="en-US" altLang="zh-CN" dirty="0"/>
              <a:t>y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,y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,….</a:t>
            </a:r>
            <a:r>
              <a:rPr kumimoji="1" lang="en-US" altLang="zh-CN" dirty="0" err="1"/>
              <a:t>y</a:t>
            </a:r>
            <a:r>
              <a:rPr kumimoji="1" lang="en-US" altLang="zh-CN" baseline="-25000" dirty="0" err="1"/>
              <a:t>N</a:t>
            </a:r>
            <a:r>
              <a:rPr kumimoji="1" lang="zh-CN" altLang="en-US" dirty="0"/>
              <a:t>由高斯混合模型生成：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用</a:t>
            </a:r>
            <a:r>
              <a:rPr kumimoji="1" lang="en-US" altLang="zh-CN" dirty="0"/>
              <a:t>EM</a:t>
            </a:r>
            <a:r>
              <a:rPr kumimoji="1" lang="zh-CN" altLang="en-US" dirty="0"/>
              <a:t>算法估计参数；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、明确隐变量，写出完全数据的对数似然函数：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设想观测数据</a:t>
            </a:r>
            <a:r>
              <a:rPr kumimoji="1" lang="en-US" altLang="zh-CN" dirty="0" err="1"/>
              <a:t>yi</a:t>
            </a:r>
            <a:r>
              <a:rPr kumimoji="1" lang="zh-CN" altLang="en-US" dirty="0"/>
              <a:t>是依概率</a:t>
            </a:r>
            <a:r>
              <a:rPr kumimoji="1" lang="en-US" altLang="zh-CN" i="1" dirty="0" err="1"/>
              <a:t>a</a:t>
            </a:r>
            <a:r>
              <a:rPr kumimoji="1" lang="en-US" altLang="zh-CN" i="1" baseline="-25000" dirty="0" err="1"/>
              <a:t>k</a:t>
            </a:r>
            <a:r>
              <a:rPr kumimoji="1" lang="zh-CN" altLang="en-US" dirty="0"/>
              <a:t>选择第</a:t>
            </a:r>
            <a:r>
              <a:rPr kumimoji="1" lang="en-US" altLang="zh-CN" dirty="0"/>
              <a:t>k</a:t>
            </a:r>
            <a:r>
              <a:rPr kumimoji="1" lang="zh-CN" altLang="en-US" dirty="0"/>
              <a:t>个高斯分模型</a:t>
            </a:r>
            <a:endParaRPr kumimoji="1" lang="en-US" altLang="zh-CN" dirty="0"/>
          </a:p>
          <a:p>
            <a:pPr marL="393065" lvl="1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/>
              <a:t> 生成，隐变量</a:t>
            </a:r>
            <a:endParaRPr kumimoji="1" lang="en-US" altLang="zh-CN" dirty="0"/>
          </a:p>
          <a:p>
            <a:pPr lvl="1"/>
            <a:endParaRPr kumimoji="1" lang="en-US" altLang="zh-CN" baseline="-25000" dirty="0"/>
          </a:p>
          <a:p>
            <a:endParaRPr kumimoji="1" lang="en-US" altLang="zh-CN" baseline="-25000" dirty="0"/>
          </a:p>
          <a:p>
            <a:endParaRPr kumimoji="1" lang="en-US" altLang="zh-CN" baseline="-25000" dirty="0"/>
          </a:p>
          <a:p>
            <a:endParaRPr kumimoji="1" lang="en-US" altLang="zh-CN" baseline="-25000" dirty="0"/>
          </a:p>
          <a:p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6706" y="2649041"/>
            <a:ext cx="3529612" cy="8640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92" y="3429000"/>
            <a:ext cx="4089400" cy="3683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192" y="5184014"/>
            <a:ext cx="1177054" cy="3600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712" y="5733256"/>
            <a:ext cx="5435600" cy="7747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EM</a:t>
            </a:r>
            <a:r>
              <a:rPr kumimoji="1" lang="zh-CN" altLang="en-US" dirty="0"/>
              <a:t>算法在高斯混合模型学习中的应用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、明确隐变量，写出完全数据的对数似然函数：</a:t>
            </a:r>
            <a:endParaRPr kumimoji="1" lang="en-US" altLang="zh-CN" dirty="0"/>
          </a:p>
          <a:p>
            <a:r>
              <a:rPr kumimoji="1" lang="zh-CN" altLang="en-US" dirty="0"/>
              <a:t>完全数据：</a:t>
            </a:r>
            <a:endParaRPr kumimoji="1" lang="en-US" altLang="zh-CN" dirty="0"/>
          </a:p>
          <a:p>
            <a:r>
              <a:rPr kumimoji="1" lang="zh-CN" altLang="en-US" dirty="0"/>
              <a:t>似然函数：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1078" y="2696059"/>
            <a:ext cx="5087017" cy="4320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432" y="3095047"/>
            <a:ext cx="5935136" cy="347692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4869160"/>
            <a:ext cx="1358900" cy="7874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696" y="5877272"/>
            <a:ext cx="1270000" cy="7747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EM</a:t>
            </a:r>
            <a:r>
              <a:rPr kumimoji="1" lang="zh-CN" altLang="en-US" dirty="0"/>
              <a:t>算法在高斯混合模型学习中的应用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、明确隐变量，写出完全数据的对数似然函数：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0512" y="2721148"/>
            <a:ext cx="9144000" cy="92387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EM</a:t>
            </a:r>
            <a:r>
              <a:rPr kumimoji="1" lang="zh-CN" altLang="en-US" dirty="0"/>
              <a:t>算法在高斯混合模型学习中的应用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9595" y="2218728"/>
            <a:ext cx="8229600" cy="4922520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EM</a:t>
            </a:r>
            <a:r>
              <a:rPr kumimoji="1" lang="zh-CN" altLang="en-US" dirty="0"/>
              <a:t>算法的</a:t>
            </a:r>
            <a:r>
              <a:rPr kumimoji="1" lang="en-US" altLang="zh-CN" dirty="0"/>
              <a:t>E</a:t>
            </a:r>
            <a:r>
              <a:rPr kumimoji="1" lang="zh-CN" altLang="en-US" dirty="0"/>
              <a:t>步，确定</a:t>
            </a:r>
            <a:r>
              <a:rPr kumimoji="1" lang="en-US" altLang="zh-CN" dirty="0"/>
              <a:t>Q</a:t>
            </a:r>
            <a:r>
              <a:rPr kumimoji="1" lang="zh-CN" altLang="en-US" dirty="0"/>
              <a:t>函数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第</a:t>
            </a:r>
            <a:r>
              <a:rPr kumimoji="1" lang="en-US" altLang="zh-CN" dirty="0"/>
              <a:t>j</a:t>
            </a:r>
            <a:r>
              <a:rPr kumimoji="1" lang="zh-CN" altLang="en-US" dirty="0"/>
              <a:t>个观测数据来自第</a:t>
            </a:r>
            <a:r>
              <a:rPr kumimoji="1" lang="en-US" altLang="zh-CN" dirty="0"/>
              <a:t>k</a:t>
            </a:r>
            <a:r>
              <a:rPr kumimoji="1" lang="zh-CN" altLang="en-US" dirty="0"/>
              <a:t>个分模型的概率，称为分模型</a:t>
            </a:r>
            <a:r>
              <a:rPr kumimoji="1" lang="en-US" altLang="zh-CN" dirty="0"/>
              <a:t>k</a:t>
            </a:r>
            <a:r>
              <a:rPr kumimoji="1" lang="zh-CN" altLang="en-US" dirty="0"/>
              <a:t>对观测数据</a:t>
            </a:r>
            <a:r>
              <a:rPr kumimoji="1" lang="en-US" altLang="zh-CN" dirty="0" err="1"/>
              <a:t>y</a:t>
            </a:r>
            <a:r>
              <a:rPr kumimoji="1" lang="en-US" altLang="zh-CN" baseline="-25000" dirty="0" err="1"/>
              <a:t>j</a:t>
            </a:r>
            <a:r>
              <a:rPr kumimoji="1" lang="zh-CN" altLang="en-US" dirty="0"/>
              <a:t>的响应度。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003" y="2658051"/>
            <a:ext cx="9144000" cy="21150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4941168"/>
            <a:ext cx="43053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绿地、水体、道路、裸地、居民建筑用地等；</a:t>
            </a:r>
            <a:endParaRPr lang="en-US" altLang="zh-CN" dirty="0"/>
          </a:p>
          <a:p>
            <a:r>
              <a:rPr lang="zh-CN" altLang="en-US" dirty="0"/>
              <a:t>采用的遥感影像是</a:t>
            </a:r>
            <a:r>
              <a:rPr lang="en-US" altLang="zh-CN" dirty="0" err="1"/>
              <a:t>Quickbird</a:t>
            </a:r>
            <a:r>
              <a:rPr lang="en-US" altLang="zh-CN" dirty="0"/>
              <a:t> </a:t>
            </a:r>
            <a:r>
              <a:rPr lang="zh-CN" altLang="en-US" dirty="0"/>
              <a:t>数据，</a:t>
            </a:r>
            <a:endParaRPr lang="en-US" altLang="zh-CN" dirty="0"/>
          </a:p>
          <a:p>
            <a:r>
              <a:rPr lang="zh-CN" altLang="en-US" dirty="0"/>
              <a:t>图像大小为</a:t>
            </a:r>
            <a:r>
              <a:rPr lang="en-US" altLang="zh-CN" dirty="0"/>
              <a:t>317</a:t>
            </a:r>
            <a:r>
              <a:rPr lang="zh-CN" altLang="en-US" dirty="0"/>
              <a:t>行</a:t>
            </a:r>
            <a:r>
              <a:rPr lang="en-US" altLang="zh-CN" dirty="0"/>
              <a:t>x315</a:t>
            </a:r>
            <a:r>
              <a:rPr lang="zh-CN" altLang="en-US" dirty="0"/>
              <a:t>列，</a:t>
            </a:r>
            <a:endParaRPr lang="en-US" altLang="zh-CN" dirty="0"/>
          </a:p>
          <a:p>
            <a:r>
              <a:rPr lang="zh-CN" altLang="en-US" dirty="0"/>
              <a:t>空间分辨率为</a:t>
            </a:r>
            <a:r>
              <a:rPr lang="en-US" altLang="zh-CN" dirty="0"/>
              <a:t>2.44m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个波段</a:t>
            </a:r>
            <a:r>
              <a:rPr lang="en-US" altLang="zh-CN" dirty="0"/>
              <a:t>(</a:t>
            </a:r>
            <a:r>
              <a:rPr lang="zh-CN" altLang="en-US" dirty="0"/>
              <a:t>蓝光波段、绿光波段、红光波段和近红外波段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EM</a:t>
            </a:r>
            <a:r>
              <a:rPr kumimoji="1" lang="zh-CN" altLang="en-US" dirty="0"/>
              <a:t>算法在高斯混合模型学习中的应用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EM</a:t>
            </a:r>
            <a:r>
              <a:rPr kumimoji="1" lang="zh-CN" altLang="en-US" dirty="0"/>
              <a:t>算法的</a:t>
            </a:r>
            <a:r>
              <a:rPr kumimoji="1" lang="en-US" altLang="zh-CN" dirty="0"/>
              <a:t>E</a:t>
            </a:r>
            <a:r>
              <a:rPr kumimoji="1" lang="zh-CN" altLang="en-US" dirty="0"/>
              <a:t>步，确定</a:t>
            </a:r>
            <a:r>
              <a:rPr kumimoji="1" lang="en-US" altLang="zh-CN" dirty="0"/>
              <a:t>Q</a:t>
            </a:r>
            <a:r>
              <a:rPr kumimoji="1" lang="zh-CN" altLang="en-US" dirty="0"/>
              <a:t>函数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2154" y="2672408"/>
            <a:ext cx="6236676" cy="397087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EM</a:t>
            </a:r>
            <a:r>
              <a:rPr kumimoji="1" lang="zh-CN" altLang="en-US" dirty="0"/>
              <a:t>算法在高斯混合模型学习中的应用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EM</a:t>
            </a:r>
            <a:r>
              <a:rPr kumimoji="1" lang="zh-CN" altLang="en-US" dirty="0"/>
              <a:t>算法的</a:t>
            </a:r>
            <a:r>
              <a:rPr kumimoji="1" lang="en-US" altLang="zh-CN" dirty="0"/>
              <a:t>E</a:t>
            </a:r>
            <a:r>
              <a:rPr kumimoji="1" lang="zh-CN" altLang="en-US" dirty="0"/>
              <a:t>步，确定</a:t>
            </a:r>
            <a:r>
              <a:rPr kumimoji="1" lang="en-US" altLang="zh-CN" dirty="0"/>
              <a:t>Q</a:t>
            </a:r>
            <a:r>
              <a:rPr kumimoji="1" lang="zh-CN" altLang="en-US" dirty="0"/>
              <a:t>函数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720" y="2707737"/>
            <a:ext cx="4381500" cy="787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3698630"/>
            <a:ext cx="9105900" cy="9398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EM</a:t>
            </a:r>
            <a:r>
              <a:rPr kumimoji="1" lang="zh-CN" altLang="en-US" dirty="0"/>
              <a:t>算法在高斯混合模型学习中的应用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、确定</a:t>
            </a:r>
            <a:r>
              <a:rPr kumimoji="1" lang="en-US" altLang="zh-CN" dirty="0"/>
              <a:t>EM</a:t>
            </a:r>
            <a:r>
              <a:rPr kumimoji="1" lang="zh-CN" altLang="en-US" dirty="0"/>
              <a:t>算法的</a:t>
            </a:r>
            <a:r>
              <a:rPr kumimoji="1" lang="en-US" altLang="zh-CN" dirty="0"/>
              <a:t>M</a:t>
            </a:r>
            <a:r>
              <a:rPr kumimoji="1" lang="zh-CN" altLang="en-US" dirty="0"/>
              <a:t>步：</a:t>
            </a:r>
            <a:endParaRPr kumimoji="1" lang="en-US" altLang="zh-CN" dirty="0"/>
          </a:p>
          <a:p>
            <a:r>
              <a:rPr kumimoji="1" lang="zh-CN" altLang="en-US" dirty="0"/>
              <a:t>  求：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zh-CN" dirty="0"/>
              <a:t> </a:t>
            </a:r>
            <a:r>
              <a:rPr kumimoji="1" lang="zh-CN" altLang="en-US" dirty="0"/>
              <a:t>  采用求导的方法：     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1597" y="2719499"/>
            <a:ext cx="3901427" cy="5797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597" y="3303743"/>
            <a:ext cx="6120680" cy="51005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790" y="4764041"/>
            <a:ext cx="2312255" cy="19753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310" y="4921914"/>
            <a:ext cx="2592288" cy="15255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019" y="4921914"/>
            <a:ext cx="2376264" cy="136815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高斯混合模型参数估计的</a:t>
            </a:r>
            <a:r>
              <a:rPr kumimoji="1" lang="en-US" altLang="zh-CN" dirty="0"/>
              <a:t>EM</a:t>
            </a:r>
            <a:r>
              <a:rPr kumimoji="1" lang="zh-CN" altLang="en-US" dirty="0"/>
              <a:t>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输入：观测数据</a:t>
            </a:r>
            <a:r>
              <a:rPr kumimoji="1" lang="en-US" altLang="zh-CN" dirty="0"/>
              <a:t>y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,y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,…</a:t>
            </a:r>
            <a:r>
              <a:rPr kumimoji="1" lang="en-US" altLang="zh-CN" dirty="0" err="1"/>
              <a:t>y</a:t>
            </a:r>
            <a:r>
              <a:rPr kumimoji="1" lang="en-US" altLang="zh-CN" baseline="-25000" dirty="0" err="1"/>
              <a:t>N</a:t>
            </a:r>
            <a:r>
              <a:rPr kumimoji="1" lang="en-US" altLang="zh-CN" dirty="0"/>
              <a:t>, </a:t>
            </a:r>
            <a:r>
              <a:rPr kumimoji="1" lang="zh-CN" altLang="en-US" dirty="0"/>
              <a:t>高斯混合模型</a:t>
            </a:r>
            <a:endParaRPr kumimoji="1" lang="en-US" altLang="zh-CN" dirty="0"/>
          </a:p>
          <a:p>
            <a:r>
              <a:rPr kumimoji="1" lang="zh-CN" altLang="en-US" dirty="0"/>
              <a:t>输出：高斯混合模型参数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、设定初始值开始迭代</a:t>
            </a:r>
            <a:endParaRPr kumimoji="1" lang="en-US" altLang="zh-CN" dirty="0"/>
          </a:p>
          <a:p>
            <a:r>
              <a:rPr kumimoji="1" lang="zh-CN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</a:t>
            </a:r>
            <a:r>
              <a:rPr kumimoji="1" lang="zh-CN" altLang="en-US" dirty="0"/>
              <a:t>步，响应度计算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7729" y="4363243"/>
            <a:ext cx="3265343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高斯混合模型参数估计的</a:t>
            </a:r>
            <a:r>
              <a:rPr kumimoji="1" lang="en-US" altLang="zh-CN" dirty="0"/>
              <a:t>EM</a:t>
            </a:r>
            <a:r>
              <a:rPr kumimoji="1" lang="zh-CN" altLang="en-US" dirty="0"/>
              <a:t>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2167285"/>
            <a:ext cx="8229600" cy="492252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输入：观测数据</a:t>
            </a:r>
            <a:r>
              <a:rPr kumimoji="1" lang="en-US" altLang="zh-CN" dirty="0"/>
              <a:t>y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,y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,…</a:t>
            </a:r>
            <a:r>
              <a:rPr kumimoji="1" lang="en-US" altLang="zh-CN" dirty="0" err="1"/>
              <a:t>y</a:t>
            </a:r>
            <a:r>
              <a:rPr kumimoji="1" lang="en-US" altLang="zh-CN" baseline="-25000" dirty="0" err="1"/>
              <a:t>N</a:t>
            </a:r>
            <a:r>
              <a:rPr kumimoji="1" lang="en-US" altLang="zh-CN" dirty="0"/>
              <a:t>, </a:t>
            </a:r>
            <a:r>
              <a:rPr kumimoji="1" lang="zh-CN" altLang="en-US" dirty="0"/>
              <a:t>高斯混合模型</a:t>
            </a:r>
            <a:endParaRPr kumimoji="1" lang="en-US" altLang="zh-CN" dirty="0"/>
          </a:p>
          <a:p>
            <a:r>
              <a:rPr kumimoji="1" lang="zh-CN" altLang="en-US" dirty="0"/>
              <a:t>输出：高斯混合模型参数</a:t>
            </a:r>
            <a:endParaRPr kumimoji="1" lang="en-US" altLang="zh-CN" dirty="0"/>
          </a:p>
          <a:p>
            <a:r>
              <a:rPr kumimoji="1" lang="zh-CN" altLang="zh-CN" dirty="0"/>
              <a:t>3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</a:t>
            </a:r>
            <a:r>
              <a:rPr kumimoji="1" lang="zh-CN" altLang="en-US" dirty="0"/>
              <a:t>步，计算新一轮迭代的模型参数：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zh-CN" dirty="0"/>
              <a:t>4</a:t>
            </a:r>
            <a:r>
              <a:rPr kumimoji="1" lang="zh-CN" altLang="en-US" dirty="0"/>
              <a:t>、重复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步直到收敛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1544" y="3745007"/>
            <a:ext cx="2088232" cy="19379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40" y="3913903"/>
            <a:ext cx="2808312" cy="16749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25" y="3881235"/>
            <a:ext cx="1872208" cy="149462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EM</a:t>
            </a:r>
            <a:r>
              <a:rPr kumimoji="1" lang="zh-CN" altLang="en-US" dirty="0"/>
              <a:t>算法的推广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EM</a:t>
            </a:r>
            <a:r>
              <a:rPr kumimoji="1" lang="zh-CN" altLang="en-US" dirty="0"/>
              <a:t>算法可以解释为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r>
              <a:rPr kumimoji="1" lang="en-US" altLang="zh-CN" dirty="0"/>
              <a:t>F</a:t>
            </a:r>
            <a:r>
              <a:rPr kumimoji="1" lang="zh-CN" altLang="en-US" dirty="0"/>
              <a:t>函数的极大</a:t>
            </a:r>
            <a:r>
              <a:rPr kumimoji="1" lang="en-US" altLang="zh-CN" dirty="0"/>
              <a:t>---</a:t>
            </a:r>
            <a:r>
              <a:rPr kumimoji="1" lang="zh-CN" altLang="en-US" dirty="0"/>
              <a:t>极大算法（</a:t>
            </a:r>
            <a:r>
              <a:rPr kumimoji="1" lang="en-US" altLang="zh-CN" dirty="0"/>
              <a:t>maximization –maximization algorithm)</a:t>
            </a:r>
            <a:endParaRPr kumimoji="1" lang="en-US" altLang="zh-CN" dirty="0"/>
          </a:p>
          <a:p>
            <a:r>
              <a:rPr kumimoji="1" lang="zh-CN" altLang="en-US" dirty="0"/>
              <a:t>广义期望极大</a:t>
            </a:r>
            <a:r>
              <a:rPr kumimoji="1" lang="en-US" altLang="zh-CN" dirty="0"/>
              <a:t>(Generalization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Expectation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Maximization.</a:t>
            </a:r>
            <a:r>
              <a:rPr kumimoji="1" lang="zh-CN" altLang="en-US" dirty="0"/>
              <a:t> </a:t>
            </a:r>
            <a:r>
              <a:rPr kumimoji="1" lang="en-US" altLang="zh-CN" dirty="0"/>
              <a:t>GEM)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</a:t>
            </a:r>
            <a:r>
              <a:rPr kumimoji="1" lang="zh-CN" altLang="en-US" dirty="0"/>
              <a:t>函数的极大</a:t>
            </a:r>
            <a:r>
              <a:rPr kumimoji="1" lang="en-US" altLang="zh-CN" dirty="0"/>
              <a:t>—</a:t>
            </a:r>
            <a:r>
              <a:rPr kumimoji="1" lang="zh-CN" altLang="en-US" dirty="0"/>
              <a:t>极大算法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1427" y="2116087"/>
            <a:ext cx="9457475" cy="4922520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F</a:t>
            </a:r>
            <a:r>
              <a:rPr kumimoji="1" lang="zh-CN" altLang="en-US" dirty="0"/>
              <a:t>函数：</a:t>
            </a:r>
            <a:endParaRPr kumimoji="1" lang="en-US" altLang="zh-CN" dirty="0"/>
          </a:p>
          <a:p>
            <a:r>
              <a:rPr kumimoji="1" lang="zh-CN" altLang="en-US" dirty="0"/>
              <a:t>假设隐变量数据</a:t>
            </a:r>
            <a:r>
              <a:rPr kumimoji="1" lang="en-US" altLang="zh-CN" dirty="0"/>
              <a:t>Z</a:t>
            </a:r>
            <a:r>
              <a:rPr kumimoji="1" lang="zh-CN" altLang="en-US" dirty="0"/>
              <a:t>的概率分布为        </a:t>
            </a:r>
            <a:r>
              <a:rPr kumimoji="1" lang="en-US" altLang="zh-CN" dirty="0"/>
              <a:t>, </a:t>
            </a:r>
            <a:r>
              <a:rPr kumimoji="1" lang="zh-CN" altLang="en-US" dirty="0"/>
              <a:t>定义分布      与参数</a:t>
            </a:r>
            <a:r>
              <a:rPr kumimoji="1" lang="el-GR" altLang="zh-CN" dirty="0"/>
              <a:t>θ</a:t>
            </a:r>
            <a:r>
              <a:rPr kumimoji="1" lang="zh-CN" altLang="en-US" dirty="0"/>
              <a:t>的函数        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熵：</a:t>
            </a:r>
            <a:endParaRPr kumimoji="1" lang="en-US" altLang="zh-CN" dirty="0"/>
          </a:p>
          <a:p>
            <a:r>
              <a:rPr kumimoji="1" lang="en-US" altLang="zh-CN" dirty="0"/>
              <a:t>F</a:t>
            </a:r>
            <a:r>
              <a:rPr kumimoji="1" lang="zh-CN" altLang="en-US" dirty="0"/>
              <a:t>函数是</a:t>
            </a:r>
            <a:r>
              <a:rPr kumimoji="1" lang="el-GR" altLang="zh-CN" dirty="0"/>
              <a:t>θ</a:t>
            </a:r>
            <a:r>
              <a:rPr kumimoji="1" lang="zh-CN" altLang="en-US" dirty="0"/>
              <a:t>的连续函数，重要性质：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引理</a:t>
            </a:r>
            <a:r>
              <a:rPr kumimoji="1" lang="en-US" altLang="zh-CN" dirty="0">
                <a:solidFill>
                  <a:srgbClr val="FF0000"/>
                </a:solidFill>
              </a:rPr>
              <a:t>9.1</a:t>
            </a:r>
            <a:r>
              <a:rPr kumimoji="1" lang="zh-CN" altLang="en-US" dirty="0"/>
              <a:t>：对于固定的</a:t>
            </a:r>
            <a:r>
              <a:rPr kumimoji="1" lang="el-GR" altLang="zh-CN" dirty="0"/>
              <a:t>θ </a:t>
            </a:r>
            <a:r>
              <a:rPr kumimoji="1" lang="zh-CN" altLang="en-US" dirty="0"/>
              <a:t>，存在唯一的分布     极大化  ：</a:t>
            </a:r>
            <a:endParaRPr kumimoji="1" lang="en-US" altLang="zh-CN" dirty="0"/>
          </a:p>
          <a:p>
            <a:r>
              <a:rPr kumimoji="1" lang="en-US" altLang="zh-CN" dirty="0"/>
              <a:t>      </a:t>
            </a:r>
            <a:r>
              <a:rPr kumimoji="1" lang="zh-CN" altLang="en-US" dirty="0"/>
              <a:t>这时的</a:t>
            </a:r>
            <a:endParaRPr kumimoji="1" lang="en-US" altLang="zh-CN" dirty="0"/>
          </a:p>
          <a:p>
            <a:r>
              <a:rPr kumimoji="1" lang="en-US" altLang="zh-CN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并且</a:t>
            </a:r>
            <a:r>
              <a:rPr kumimoji="1" lang="en-US" altLang="zh-CN" dirty="0"/>
              <a:t>        </a:t>
            </a:r>
            <a:r>
              <a:rPr kumimoji="1" lang="zh-CN" altLang="en-US" dirty="0"/>
              <a:t>随</a:t>
            </a:r>
            <a:r>
              <a:rPr kumimoji="1" lang="el-GR" altLang="zh-CN" dirty="0"/>
              <a:t>θ </a:t>
            </a:r>
            <a:r>
              <a:rPr kumimoji="1" lang="zh-CN" altLang="en-US" dirty="0"/>
              <a:t>连续变化。</a:t>
            </a:r>
            <a:endParaRPr kumimoji="1"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7" y="2612657"/>
            <a:ext cx="576064" cy="350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495" y="2612657"/>
            <a:ext cx="288032" cy="39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53" y="3311433"/>
            <a:ext cx="4608512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7" y="3826425"/>
            <a:ext cx="2592289" cy="39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4807205"/>
            <a:ext cx="279068" cy="40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622" y="4788805"/>
            <a:ext cx="893724" cy="384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97" y="2930947"/>
            <a:ext cx="822279" cy="3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186" y="5389230"/>
            <a:ext cx="240395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129" y="6151911"/>
            <a:ext cx="360040" cy="518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314" y="5164883"/>
            <a:ext cx="360040" cy="518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9181" y="2166570"/>
            <a:ext cx="8695584" cy="4852967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证明：对于固定的</a:t>
            </a:r>
            <a:r>
              <a:rPr kumimoji="1" lang="el-GR" altLang="zh-CN" dirty="0"/>
              <a:t>θ</a:t>
            </a:r>
            <a:r>
              <a:rPr kumimoji="1" lang="zh-CN" altLang="en-US" dirty="0"/>
              <a:t>，拉格朗日函数方法对最优化问题求        ，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对        求偏导：</a:t>
            </a:r>
            <a:endParaRPr kumimoji="1" lang="en-US" altLang="zh-CN" dirty="0"/>
          </a:p>
          <a:p>
            <a:r>
              <a:rPr kumimoji="1" lang="zh-CN" altLang="en-US" dirty="0"/>
              <a:t>令偏导为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zh-CN" altLang="en-US" dirty="0"/>
              <a:t>得：分子分母成比例，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由：</a:t>
            </a:r>
            <a:r>
              <a:rPr kumimoji="1" lang="en-US" altLang="zh-CN" dirty="0"/>
              <a:t>                                       </a:t>
            </a:r>
            <a:r>
              <a:rPr kumimoji="1" lang="zh-CN" altLang="en-US" dirty="0"/>
              <a:t>得：</a:t>
            </a:r>
            <a:r>
              <a:rPr kumimoji="1" lang="en-US" altLang="zh-CN" dirty="0"/>
              <a:t>                       </a:t>
            </a:r>
            <a:endParaRPr kumimoji="1"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770" y="3579755"/>
            <a:ext cx="576064" cy="350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678" y="5591661"/>
            <a:ext cx="240395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95" y="2546125"/>
            <a:ext cx="5723442" cy="653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533" y="3334178"/>
            <a:ext cx="4591862" cy="718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77" y="4080904"/>
            <a:ext cx="448772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770" y="2606825"/>
            <a:ext cx="576064" cy="350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093" y="4582438"/>
            <a:ext cx="2129026" cy="782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230" y="5575448"/>
            <a:ext cx="1454699" cy="589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25" y="6307905"/>
            <a:ext cx="4435214" cy="33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45" y="6307905"/>
            <a:ext cx="3114592" cy="35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标题 1"/>
          <p:cNvSpPr txBox="1"/>
          <p:nvPr/>
        </p:nvSpPr>
        <p:spPr>
          <a:xfrm>
            <a:off x="386787" y="1079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/>
              <a:t>F</a:t>
            </a:r>
            <a:r>
              <a:rPr kumimoji="1" lang="zh-CN" altLang="en-US"/>
              <a:t>函数的极大</a:t>
            </a:r>
            <a:r>
              <a:rPr kumimoji="1" lang="en-US" altLang="zh-CN"/>
              <a:t>—</a:t>
            </a:r>
            <a:r>
              <a:rPr kumimoji="1" lang="zh-CN" altLang="en-US"/>
              <a:t>极大算法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</a:t>
            </a:r>
            <a:r>
              <a:rPr kumimoji="1" lang="zh-CN" altLang="en-US" dirty="0"/>
              <a:t>函数的极大</a:t>
            </a:r>
            <a:r>
              <a:rPr kumimoji="1" lang="en-US" altLang="zh-CN" dirty="0"/>
              <a:t>—</a:t>
            </a:r>
            <a:r>
              <a:rPr kumimoji="1" lang="zh-CN" altLang="en-US" dirty="0"/>
              <a:t>极大算法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2744" y="2348880"/>
            <a:ext cx="8708794" cy="4852967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引理</a:t>
            </a:r>
            <a:r>
              <a:rPr kumimoji="1" lang="en-US" altLang="zh-CN" dirty="0">
                <a:solidFill>
                  <a:srgbClr val="FF0000"/>
                </a:solidFill>
              </a:rPr>
              <a:t>9.2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定理</a:t>
            </a:r>
            <a:r>
              <a:rPr kumimoji="1" lang="en-US" altLang="zh-CN" dirty="0">
                <a:solidFill>
                  <a:srgbClr val="FF0000"/>
                </a:solidFill>
              </a:rPr>
              <a:t>9.3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zh-CN" altLang="en-US" dirty="0"/>
              <a:t>设                         为观测数据的对数似然数，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为</a:t>
            </a:r>
            <a:r>
              <a:rPr kumimoji="1" lang="en-US" altLang="zh-CN" dirty="0"/>
              <a:t>EM</a:t>
            </a:r>
            <a:r>
              <a:rPr kumimoji="1" lang="zh-CN" altLang="en-US" dirty="0"/>
              <a:t>算法得到的参数估计序列，</a:t>
            </a:r>
            <a:r>
              <a:rPr kumimoji="1" lang="en-US" altLang="zh-CN" dirty="0"/>
              <a:t>F</a:t>
            </a:r>
            <a:r>
              <a:rPr kumimoji="1" lang="zh-CN" altLang="en-US" dirty="0"/>
              <a:t>函数          </a:t>
            </a:r>
            <a:r>
              <a:rPr kumimoji="1" lang="en-US" altLang="zh-CN" dirty="0"/>
              <a:t>  </a:t>
            </a:r>
            <a:r>
              <a:rPr kumimoji="1" lang="zh-CN" altLang="en-US" dirty="0"/>
              <a:t>，如果           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            </a:t>
            </a:r>
            <a:r>
              <a:rPr kumimoji="1" lang="zh-CN" altLang="en-US" dirty="0"/>
              <a:t>在      和</a:t>
            </a:r>
            <a:r>
              <a:rPr kumimoji="1" lang="en-US" altLang="zh-CN" dirty="0"/>
              <a:t>      </a:t>
            </a:r>
            <a:r>
              <a:rPr kumimoji="1" lang="zh-CN" altLang="en-US" dirty="0"/>
              <a:t>有局部极大值，那么</a:t>
            </a:r>
            <a:r>
              <a:rPr kumimoji="1" lang="en-US" altLang="zh-CN" dirty="0"/>
              <a:t>L(</a:t>
            </a:r>
            <a:r>
              <a:rPr kumimoji="1" lang="el-GR" altLang="zh-CN" dirty="0"/>
              <a:t>θ</a:t>
            </a:r>
            <a:r>
              <a:rPr kumimoji="1" lang="en-US" altLang="zh-CN" dirty="0"/>
              <a:t>)</a:t>
            </a:r>
            <a:r>
              <a:rPr kumimoji="1" lang="zh-CN" altLang="en-US" dirty="0"/>
              <a:t>也在     有 局部极大值，类似地，如果</a:t>
            </a:r>
            <a:r>
              <a:rPr kumimoji="1" lang="en-US" altLang="zh-CN" dirty="0"/>
              <a:t>           </a:t>
            </a:r>
            <a:r>
              <a:rPr kumimoji="1" lang="zh-CN" altLang="en-US" dirty="0"/>
              <a:t>在     和</a:t>
            </a:r>
            <a:r>
              <a:rPr kumimoji="1" lang="en-US" altLang="zh-CN" dirty="0"/>
              <a:t>      </a:t>
            </a:r>
            <a:r>
              <a:rPr kumimoji="1" lang="zh-CN" altLang="en-US" dirty="0"/>
              <a:t>达到全局最大值，那么</a:t>
            </a:r>
            <a:r>
              <a:rPr kumimoji="1" lang="en-US" altLang="zh-CN" dirty="0"/>
              <a:t>L(</a:t>
            </a:r>
            <a:r>
              <a:rPr kumimoji="1" lang="el-GR" altLang="zh-CN" dirty="0"/>
              <a:t>θ</a:t>
            </a:r>
            <a:r>
              <a:rPr kumimoji="1" lang="en-US" altLang="zh-CN" dirty="0"/>
              <a:t>)</a:t>
            </a:r>
            <a:r>
              <a:rPr kumimoji="1" lang="zh-CN" altLang="en-US" dirty="0"/>
              <a:t>也在      达到全局最大值。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         </a:t>
            </a:r>
            <a:endParaRPr kumimoji="1"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805" y="2348880"/>
            <a:ext cx="323418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9" y="2348880"/>
            <a:ext cx="2643117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890" y="3914087"/>
            <a:ext cx="2045754" cy="325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423" y="3895761"/>
            <a:ext cx="1970878" cy="37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329" y="4421326"/>
            <a:ext cx="822279" cy="3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941" y="4900235"/>
            <a:ext cx="822279" cy="3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273" y="4859984"/>
            <a:ext cx="345400" cy="41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500" y="4859985"/>
            <a:ext cx="394287" cy="39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180" y="4914424"/>
            <a:ext cx="3600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649" y="5332507"/>
            <a:ext cx="822279" cy="3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46" y="5274463"/>
            <a:ext cx="345400" cy="41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973" y="5274464"/>
            <a:ext cx="394287" cy="39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498" y="5686544"/>
            <a:ext cx="3600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</a:t>
            </a:r>
            <a:r>
              <a:rPr kumimoji="1" lang="zh-CN" altLang="en-US" dirty="0"/>
              <a:t>函数的极大</a:t>
            </a:r>
            <a:r>
              <a:rPr kumimoji="1" lang="en-US" altLang="zh-CN" dirty="0"/>
              <a:t>—</a:t>
            </a:r>
            <a:r>
              <a:rPr kumimoji="1" lang="zh-CN" altLang="en-US" dirty="0"/>
              <a:t>极大算法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9477" y="2123049"/>
            <a:ext cx="8507288" cy="4852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证明：由定理</a:t>
            </a:r>
            <a:r>
              <a:rPr kumimoji="1" lang="en-US" altLang="zh-CN" dirty="0"/>
              <a:t>9.1,9.2                                                       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                                                                        </a:t>
            </a:r>
            <a:r>
              <a:rPr kumimoji="1" lang="zh-CN" altLang="en-US" dirty="0"/>
              <a:t>成立；特别的：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                                                          </a:t>
            </a:r>
            <a:r>
              <a:rPr kumimoji="1" lang="zh-CN" altLang="en-US" dirty="0"/>
              <a:t>，</a:t>
            </a:r>
            <a:endParaRPr kumimoji="1" lang="zh-CN" altLang="en-US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425" y="2680466"/>
            <a:ext cx="4785168" cy="300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877" y="3165946"/>
            <a:ext cx="4516036" cy="361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126" y="3610616"/>
            <a:ext cx="3644925" cy="422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877" y="4039902"/>
            <a:ext cx="3950038" cy="413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877" y="4576608"/>
            <a:ext cx="5760640" cy="34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877" y="4975329"/>
            <a:ext cx="6912768" cy="353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351" y="5479386"/>
            <a:ext cx="1607702" cy="390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078" y="5458051"/>
            <a:ext cx="889875" cy="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182" y="5479386"/>
            <a:ext cx="4692191" cy="33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351" y="6013347"/>
            <a:ext cx="4920070" cy="33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907" y="6414085"/>
            <a:ext cx="4626483" cy="36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  <p:pic>
        <p:nvPicPr>
          <p:cNvPr id="4098" name="Picture 2" descr="http://img1.imgtn.bdimg.com/it/u=2116179577,3370510648&amp;fm=21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1698641"/>
            <a:ext cx="3888432" cy="260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mg3.imgtn.bdimg.com/it/u=1440089460,3821627179&amp;fm=2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4343274"/>
            <a:ext cx="5760640" cy="240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</a:t>
            </a:r>
            <a:r>
              <a:rPr kumimoji="1" lang="zh-CN" altLang="en-US" dirty="0"/>
              <a:t>函数的极大</a:t>
            </a:r>
            <a:r>
              <a:rPr kumimoji="1" lang="en-US" altLang="zh-CN" dirty="0"/>
              <a:t>—</a:t>
            </a:r>
            <a:r>
              <a:rPr kumimoji="1" lang="zh-CN" altLang="en-US" dirty="0"/>
              <a:t>极大算法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2239494"/>
            <a:ext cx="8507288" cy="4852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定理</a:t>
            </a:r>
            <a:r>
              <a:rPr kumimoji="1" lang="en-US" altLang="zh-CN" dirty="0">
                <a:solidFill>
                  <a:srgbClr val="FF0000"/>
                </a:solidFill>
              </a:rPr>
              <a:t>9.4</a:t>
            </a:r>
            <a:r>
              <a:rPr kumimoji="1" lang="zh-CN" altLang="en-US" dirty="0">
                <a:solidFill>
                  <a:srgbClr val="FF0000"/>
                </a:solidFill>
              </a:rPr>
              <a:t>：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EM</a:t>
            </a:r>
            <a:r>
              <a:rPr kumimoji="1" lang="zh-CN" altLang="en-US" dirty="0"/>
              <a:t>算法的一次迭代可由</a:t>
            </a:r>
            <a:r>
              <a:rPr kumimoji="1" lang="en-US" altLang="zh-CN" dirty="0"/>
              <a:t>F</a:t>
            </a:r>
            <a:r>
              <a:rPr kumimoji="1" lang="zh-CN" altLang="en-US" dirty="0"/>
              <a:t>函数的极大</a:t>
            </a:r>
            <a:r>
              <a:rPr kumimoji="1" lang="en-US" altLang="zh-CN" dirty="0"/>
              <a:t>----</a:t>
            </a:r>
            <a:r>
              <a:rPr kumimoji="1" lang="zh-CN" altLang="en-US" dirty="0"/>
              <a:t>极大算法实现。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3261528"/>
            <a:ext cx="4321636" cy="399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191" y="3269299"/>
            <a:ext cx="3959285" cy="39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134" y="3871127"/>
            <a:ext cx="1241554" cy="383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262" y="3949038"/>
            <a:ext cx="2023658" cy="337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4615757"/>
            <a:ext cx="7019119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</a:t>
            </a:r>
            <a:r>
              <a:rPr kumimoji="1" lang="zh-CN" altLang="en-US" dirty="0"/>
              <a:t>函数的极大</a:t>
            </a:r>
            <a:r>
              <a:rPr kumimoji="1" lang="en-US" altLang="zh-CN" dirty="0"/>
              <a:t>—</a:t>
            </a:r>
            <a:r>
              <a:rPr kumimoji="1" lang="zh-CN" altLang="en-US" dirty="0"/>
              <a:t>极大算法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2923" y="2073386"/>
            <a:ext cx="8507288" cy="4852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定理</a:t>
            </a:r>
            <a:r>
              <a:rPr kumimoji="1" lang="en-US" altLang="zh-CN" dirty="0">
                <a:solidFill>
                  <a:srgbClr val="FF0000"/>
                </a:solidFill>
              </a:rPr>
              <a:t>9.4</a:t>
            </a:r>
            <a:r>
              <a:rPr kumimoji="1" lang="zh-CN" altLang="en-US" dirty="0">
                <a:solidFill>
                  <a:srgbClr val="FF0000"/>
                </a:solidFill>
              </a:rPr>
              <a:t>：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EM</a:t>
            </a:r>
            <a:r>
              <a:rPr kumimoji="1" lang="zh-CN" altLang="en-US" dirty="0"/>
              <a:t>算法的一次迭代可由</a:t>
            </a:r>
            <a:r>
              <a:rPr kumimoji="1" lang="en-US" altLang="zh-CN" dirty="0"/>
              <a:t>F</a:t>
            </a:r>
            <a:r>
              <a:rPr kumimoji="1" lang="zh-CN" altLang="en-US" dirty="0"/>
              <a:t>函数的极大</a:t>
            </a:r>
            <a:r>
              <a:rPr kumimoji="1" lang="en-US" altLang="zh-CN" dirty="0"/>
              <a:t>----</a:t>
            </a:r>
            <a:r>
              <a:rPr kumimoji="1" lang="zh-CN" altLang="en-US" dirty="0"/>
              <a:t>极大算法实现。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证明：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919" y="3503373"/>
            <a:ext cx="4359757" cy="32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363" y="3928938"/>
            <a:ext cx="3672408" cy="425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660" y="4009659"/>
            <a:ext cx="3096344" cy="295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364" y="4449649"/>
            <a:ext cx="6808027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363" y="5735942"/>
            <a:ext cx="2376265" cy="32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16" y="6177842"/>
            <a:ext cx="4146317" cy="43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</a:t>
            </a:r>
            <a:r>
              <a:rPr kumimoji="1" lang="zh-CN" altLang="en-US" dirty="0"/>
              <a:t>函数的极大</a:t>
            </a:r>
            <a:r>
              <a:rPr kumimoji="1" lang="en-US" altLang="zh-CN" dirty="0"/>
              <a:t>—</a:t>
            </a:r>
            <a:r>
              <a:rPr kumimoji="1" lang="zh-CN" altLang="en-US" dirty="0"/>
              <a:t>极大算法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2124510"/>
            <a:ext cx="8507288" cy="4852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定理</a:t>
            </a:r>
            <a:r>
              <a:rPr kumimoji="1" lang="en-US" altLang="zh-CN" dirty="0">
                <a:solidFill>
                  <a:srgbClr val="FF0000"/>
                </a:solidFill>
              </a:rPr>
              <a:t>9.4</a:t>
            </a:r>
            <a:r>
              <a:rPr kumimoji="1" lang="zh-CN" altLang="en-US" dirty="0">
                <a:solidFill>
                  <a:srgbClr val="FF0000"/>
                </a:solidFill>
              </a:rPr>
              <a:t>：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EM</a:t>
            </a:r>
            <a:r>
              <a:rPr kumimoji="1" lang="zh-CN" altLang="en-US" dirty="0"/>
              <a:t>算法的一次迭代可由</a:t>
            </a:r>
            <a:r>
              <a:rPr kumimoji="1" lang="en-US" altLang="zh-CN" dirty="0"/>
              <a:t>F</a:t>
            </a:r>
            <a:r>
              <a:rPr kumimoji="1" lang="zh-CN" altLang="en-US" dirty="0"/>
              <a:t>函数的极大</a:t>
            </a:r>
            <a:r>
              <a:rPr kumimoji="1" lang="en-US" altLang="zh-CN" dirty="0"/>
              <a:t>----</a:t>
            </a:r>
            <a:r>
              <a:rPr kumimoji="1" lang="zh-CN" altLang="en-US" dirty="0"/>
              <a:t>极大算法实现。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证明：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通过以上两步完成了</a:t>
            </a:r>
            <a:r>
              <a:rPr kumimoji="1" lang="en-US" altLang="zh-CN" dirty="0"/>
              <a:t>EM</a:t>
            </a:r>
            <a:r>
              <a:rPr kumimoji="1" lang="zh-CN" altLang="en-US" dirty="0"/>
              <a:t>算法的一次迭代，由</a:t>
            </a:r>
            <a:r>
              <a:rPr kumimoji="1" lang="en-US" altLang="zh-CN" dirty="0"/>
              <a:t>EM</a:t>
            </a:r>
            <a:r>
              <a:rPr kumimoji="1" lang="zh-CN" altLang="en-US" dirty="0"/>
              <a:t>算法与</a:t>
            </a:r>
            <a:r>
              <a:rPr kumimoji="1" lang="en-US" altLang="zh-CN" dirty="0"/>
              <a:t>F</a:t>
            </a:r>
            <a:r>
              <a:rPr kumimoji="1" lang="zh-CN" altLang="en-US" dirty="0"/>
              <a:t>函数的极大</a:t>
            </a:r>
            <a:r>
              <a:rPr kumimoji="1" lang="en-US" altLang="zh-CN" dirty="0"/>
              <a:t>---</a:t>
            </a:r>
            <a:r>
              <a:rPr kumimoji="1" lang="zh-CN" altLang="en-US" dirty="0"/>
              <a:t>极大算法得到的参数估计序列 </a:t>
            </a:r>
            <a:r>
              <a:rPr kumimoji="1" lang="en-US" altLang="zh-CN" dirty="0"/>
              <a:t>  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是一致的。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9" y="3384835"/>
            <a:ext cx="6263871" cy="395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095" y="4068725"/>
            <a:ext cx="6098976" cy="53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418" y="5436877"/>
            <a:ext cx="2097070" cy="31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</a:t>
            </a:r>
            <a:r>
              <a:rPr kumimoji="1" lang="zh-CN" altLang="en-US" dirty="0"/>
              <a:t>函数的极大</a:t>
            </a:r>
            <a:r>
              <a:rPr kumimoji="1" lang="en-US" altLang="zh-CN" dirty="0"/>
              <a:t>—</a:t>
            </a:r>
            <a:r>
              <a:rPr kumimoji="1" lang="zh-CN" altLang="en-US" dirty="0"/>
              <a:t>极大算法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2026494"/>
            <a:ext cx="8507288" cy="48529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问题和方法：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通过：</a:t>
            </a:r>
            <a:r>
              <a:rPr kumimoji="1" lang="zh-CN" altLang="en-US" dirty="0"/>
              <a:t>找</a:t>
            </a:r>
            <a:endParaRPr kumimoji="1" lang="zh-CN" alt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99" y="2188491"/>
            <a:ext cx="649009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903" y="4309781"/>
            <a:ext cx="3154090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596" y="4371997"/>
            <a:ext cx="3019740" cy="336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596" y="4852787"/>
            <a:ext cx="5448605" cy="74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911" y="5778540"/>
            <a:ext cx="4779841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835" y="6298709"/>
            <a:ext cx="3816424" cy="35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</a:t>
            </a:r>
            <a:r>
              <a:rPr kumimoji="1" lang="zh-CN" altLang="en-US" dirty="0"/>
              <a:t>函数的极大</a:t>
            </a:r>
            <a:r>
              <a:rPr kumimoji="1" lang="en-US" altLang="zh-CN" dirty="0"/>
              <a:t>—</a:t>
            </a:r>
            <a:r>
              <a:rPr kumimoji="1" lang="zh-CN" altLang="en-US" dirty="0"/>
              <a:t>极大算法</a:t>
            </a:r>
            <a:endParaRPr kumimoji="1"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924" y="2223301"/>
            <a:ext cx="4165156" cy="164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704" y="3895867"/>
            <a:ext cx="6409623" cy="357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79" y="4339663"/>
            <a:ext cx="605699" cy="326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2" y="4339663"/>
            <a:ext cx="4998695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924" y="5512260"/>
            <a:ext cx="3013028" cy="376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15" y="5505624"/>
            <a:ext cx="317682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658" y="6104277"/>
            <a:ext cx="3652386" cy="3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</a:t>
            </a:r>
            <a:r>
              <a:rPr kumimoji="1" lang="zh-CN" altLang="en-US" dirty="0"/>
              <a:t>函数的极大</a:t>
            </a:r>
            <a:r>
              <a:rPr kumimoji="1" lang="en-US" altLang="zh-CN" dirty="0"/>
              <a:t>—</a:t>
            </a:r>
            <a:r>
              <a:rPr kumimoji="1" lang="zh-CN" altLang="en-US" dirty="0"/>
              <a:t>极大算法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当参数</a:t>
            </a:r>
            <a:r>
              <a:rPr lang="en-US" altLang="zh-CN" dirty="0"/>
              <a:t>θ</a:t>
            </a:r>
            <a:r>
              <a:rPr lang="zh-CN" altLang="en-US" dirty="0"/>
              <a:t>的维数为</a:t>
            </a:r>
            <a:r>
              <a:rPr lang="en-US" altLang="zh-CN" dirty="0"/>
              <a:t>d</a:t>
            </a:r>
            <a:r>
              <a:rPr lang="zh-CN" altLang="en-US" dirty="0"/>
              <a:t>大于等于</a:t>
            </a:r>
            <a:r>
              <a:rPr lang="en-US" altLang="zh-CN" dirty="0"/>
              <a:t>2</a:t>
            </a:r>
            <a:r>
              <a:rPr lang="zh-CN" altLang="en-US" dirty="0"/>
              <a:t>时，可采用一种特殊的</a:t>
            </a:r>
            <a:r>
              <a:rPr lang="en-US" altLang="zh-CN" dirty="0"/>
              <a:t>GEM</a:t>
            </a:r>
            <a:r>
              <a:rPr lang="zh-CN" altLang="en-US" dirty="0"/>
              <a:t>算法，算法的</a:t>
            </a:r>
            <a:r>
              <a:rPr lang="en-US" altLang="zh-CN" dirty="0"/>
              <a:t>M</a:t>
            </a:r>
            <a:r>
              <a:rPr lang="zh-CN" altLang="en-US" dirty="0"/>
              <a:t>步分解为</a:t>
            </a:r>
            <a:r>
              <a:rPr lang="en-US" altLang="zh-CN" dirty="0"/>
              <a:t>d</a:t>
            </a:r>
            <a:r>
              <a:rPr lang="zh-CN" altLang="en-US" dirty="0"/>
              <a:t>次条件极大化，每次只改变参数向量的一个分量，其余分量不改变。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</a:t>
            </a:r>
            <a:r>
              <a:rPr kumimoji="1" lang="zh-CN" altLang="en-US" dirty="0"/>
              <a:t>函数的极大</a:t>
            </a:r>
            <a:r>
              <a:rPr kumimoji="1" lang="en-US" altLang="zh-CN" dirty="0"/>
              <a:t>—</a:t>
            </a:r>
            <a:r>
              <a:rPr kumimoji="1" lang="zh-CN" altLang="en-US" dirty="0"/>
              <a:t>极大算法</a:t>
            </a:r>
            <a:endParaRPr kumimoji="1"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339" y="2186463"/>
            <a:ext cx="3286574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885" y="3050559"/>
            <a:ext cx="6594190" cy="1234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863" y="4349743"/>
            <a:ext cx="3133066" cy="429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763" y="4421371"/>
            <a:ext cx="2001328" cy="35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863" y="4850760"/>
            <a:ext cx="4617044" cy="95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049" y="5786864"/>
            <a:ext cx="4614810" cy="337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569" y="6290919"/>
            <a:ext cx="8167626" cy="35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</a:t>
            </a:r>
            <a:r>
              <a:rPr kumimoji="1" lang="zh-CN" altLang="en-US" dirty="0"/>
              <a:t>函数的极大</a:t>
            </a:r>
            <a:r>
              <a:rPr kumimoji="1" lang="en-US" altLang="zh-CN" dirty="0"/>
              <a:t>—</a:t>
            </a:r>
            <a:r>
              <a:rPr kumimoji="1" lang="zh-CN" altLang="en-US" dirty="0"/>
              <a:t>极大算法</a:t>
            </a:r>
            <a:endParaRPr kumimoji="1"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9" y="2348880"/>
            <a:ext cx="7033639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924944"/>
            <a:ext cx="3096344" cy="341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2924945"/>
            <a:ext cx="858530" cy="381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9" y="3501008"/>
            <a:ext cx="8208912" cy="334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70" y="4221088"/>
            <a:ext cx="576063" cy="33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676" y="4163666"/>
            <a:ext cx="2916324" cy="377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86" y="4869161"/>
            <a:ext cx="3992256" cy="37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5880" y="2708920"/>
            <a:ext cx="8229600" cy="4389120"/>
          </a:xfrm>
        </p:spPr>
        <p:txBody>
          <a:bodyPr>
            <a:normAutofit/>
          </a:bodyPr>
          <a:lstStyle/>
          <a:p>
            <a:r>
              <a:rPr kumimoji="1" lang="en-US" altLang="zh-CN" sz="4400" dirty="0">
                <a:solidFill>
                  <a:srgbClr val="C00000"/>
                </a:solidFill>
              </a:rPr>
              <a:t>END</a:t>
            </a:r>
            <a:endParaRPr kumimoji="1" lang="en-US" altLang="zh-CN" sz="4400" dirty="0">
              <a:solidFill>
                <a:srgbClr val="C00000"/>
              </a:solidFill>
            </a:endParaRPr>
          </a:p>
          <a:p>
            <a:r>
              <a:rPr kumimoji="1" lang="en-US" altLang="zh-CN" sz="4400" dirty="0">
                <a:solidFill>
                  <a:srgbClr val="C00000"/>
                </a:solidFill>
              </a:rPr>
              <a:t>Q&amp;R</a:t>
            </a:r>
            <a:endParaRPr kumimoji="1" lang="zh-CN" altLang="en-US" sz="4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006" y="2258418"/>
            <a:ext cx="7773779" cy="4389120"/>
          </a:xfrm>
        </p:spPr>
        <p:txBody>
          <a:bodyPr/>
          <a:lstStyle/>
          <a:p>
            <a:r>
              <a:rPr lang="en-US" altLang="zh-CN" dirty="0"/>
              <a:t>100</a:t>
            </a:r>
            <a:r>
              <a:rPr lang="zh-CN" altLang="en-US" dirty="0"/>
              <a:t>个男、女身高，分布？男多少？女多少？</a:t>
            </a:r>
            <a:endParaRPr lang="en-US" altLang="zh-CN" dirty="0"/>
          </a:p>
          <a:p>
            <a:r>
              <a:rPr lang="zh-CN" altLang="en-US" dirty="0"/>
              <a:t>采用混合高斯模型，假设男和女的分布都是符合高斯分布的，然后给定这个高斯分布一个初始值，这样这个高斯分布就是已知的。</a:t>
            </a:r>
            <a:endParaRPr lang="en-US" altLang="zh-CN" dirty="0"/>
          </a:p>
          <a:p>
            <a:r>
              <a:rPr lang="zh-CN" altLang="en-US" dirty="0"/>
              <a:t>用这个已知的高斯分布来估计男的多少人，女的多少人，假设男和女的类别分布为</a:t>
            </a:r>
            <a:r>
              <a:rPr lang="en-US" altLang="zh-CN" dirty="0"/>
              <a:t>Q(z)</a:t>
            </a:r>
            <a:r>
              <a:rPr lang="zh-CN" altLang="en-US" dirty="0"/>
              <a:t>，可以求</a:t>
            </a:r>
            <a:r>
              <a:rPr lang="en-US" altLang="zh-CN" dirty="0"/>
              <a:t>Q(z)</a:t>
            </a:r>
            <a:r>
              <a:rPr lang="zh-CN" altLang="en-US" dirty="0"/>
              <a:t>的期望，用期望来表示下一次迭代类别的初始值，就知道男和女的所属类别，可用最大似然函数来估新的高斯模型的参数，重复上述步骤</a:t>
            </a:r>
            <a:r>
              <a:rPr lang="en-US" altLang="zh-CN" dirty="0"/>
              <a:t>…</a:t>
            </a:r>
            <a:r>
              <a:rPr lang="zh-CN" altLang="en-US" dirty="0"/>
              <a:t>直到收敛！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122" name="Picture 2" descr="image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785" y="2258418"/>
            <a:ext cx="3571110" cy="297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三硬币模型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三硬币模型：硬币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，正面概率</a:t>
            </a:r>
            <a:r>
              <a:rPr lang="el-GR" altLang="zh-CN" dirty="0"/>
              <a:t>π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q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正面时选</a:t>
            </a:r>
            <a:r>
              <a:rPr lang="en-US" altLang="zh-CN" dirty="0"/>
              <a:t>B</a:t>
            </a:r>
            <a:r>
              <a:rPr lang="zh-CN" altLang="en-US" dirty="0"/>
              <a:t>，反面选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得到结果：</a:t>
            </a:r>
            <a:r>
              <a:rPr lang="en-US" altLang="zh-CN" dirty="0"/>
              <a:t>1101001011</a:t>
            </a:r>
            <a:endParaRPr lang="en-US" altLang="zh-CN" dirty="0"/>
          </a:p>
          <a:p>
            <a:r>
              <a:rPr lang="zh-CN" altLang="en-US" dirty="0"/>
              <a:t>问题：只能看结果，不能看中间过程，估算</a:t>
            </a:r>
            <a:r>
              <a:rPr lang="el-GR" altLang="zh-CN" dirty="0"/>
              <a:t>π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q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解：模型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随机变量</a:t>
            </a:r>
            <a:r>
              <a:rPr lang="en-US" altLang="zh-CN" dirty="0"/>
              <a:t>Y</a:t>
            </a:r>
            <a:r>
              <a:rPr lang="zh-CN" altLang="en-US" dirty="0"/>
              <a:t>是观测变量，表示一次试验观测的结果是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0</a:t>
            </a:r>
            <a:r>
              <a:rPr lang="zh-CN" altLang="en-US" dirty="0"/>
              <a:t>，随机变量</a:t>
            </a:r>
            <a:r>
              <a:rPr lang="en-US" altLang="zh-CN" dirty="0"/>
              <a:t>z</a:t>
            </a:r>
            <a:r>
              <a:rPr lang="zh-CN" altLang="en-US" dirty="0"/>
              <a:t>是隐变量，表示未观测到的掷硬币</a:t>
            </a:r>
            <a:r>
              <a:rPr lang="en-US" altLang="zh-CN" dirty="0"/>
              <a:t>A</a:t>
            </a:r>
            <a:r>
              <a:rPr lang="zh-CN" altLang="en-US" dirty="0"/>
              <a:t>的结果，这一模型是以上数据的生成模型。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2" y="3989433"/>
            <a:ext cx="5112568" cy="965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三硬币模型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观测数据：</a:t>
            </a:r>
            <a:endParaRPr lang="en-US" altLang="zh-CN" dirty="0"/>
          </a:p>
          <a:p>
            <a:r>
              <a:rPr lang="zh-CN" altLang="en-US" dirty="0"/>
              <a:t>未观测数据：</a:t>
            </a:r>
            <a:endParaRPr lang="en-US" altLang="zh-CN" dirty="0"/>
          </a:p>
          <a:p>
            <a:r>
              <a:rPr lang="zh-CN" altLang="en-US" dirty="0"/>
              <a:t>似然函数：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即：</a:t>
            </a:r>
            <a:endParaRPr lang="en-US" altLang="zh-CN" dirty="0"/>
          </a:p>
          <a:p>
            <a:r>
              <a:rPr lang="zh-CN" altLang="en-US" dirty="0"/>
              <a:t>极大似然估计：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该问题没有解析解，</a:t>
            </a:r>
            <a:r>
              <a:rPr lang="en-US" altLang="zh-CN" dirty="0"/>
              <a:t>EM</a:t>
            </a:r>
            <a:r>
              <a:rPr lang="zh-CN" altLang="en-US" dirty="0"/>
              <a:t>迭代法：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822" y="2228331"/>
            <a:ext cx="2016224" cy="37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914" y="2773523"/>
            <a:ext cx="1975156" cy="31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454" y="3236443"/>
            <a:ext cx="3773638" cy="59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454" y="4133771"/>
            <a:ext cx="5597802" cy="621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448" y="4879125"/>
            <a:ext cx="2760734" cy="504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选取初值：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步的估计值：</a:t>
            </a:r>
            <a:endParaRPr lang="en-US" altLang="zh-CN" dirty="0"/>
          </a:p>
          <a:p>
            <a:r>
              <a:rPr lang="en-US" altLang="zh-CN" dirty="0"/>
              <a:t>EM</a:t>
            </a:r>
            <a:r>
              <a:rPr lang="zh-CN" altLang="en-US" dirty="0"/>
              <a:t>算法第</a:t>
            </a:r>
            <a:r>
              <a:rPr lang="en-US" altLang="zh-CN" dirty="0"/>
              <a:t>i+1</a:t>
            </a:r>
            <a:r>
              <a:rPr lang="zh-CN" altLang="en-US" dirty="0"/>
              <a:t>次迭代：</a:t>
            </a:r>
            <a:endParaRPr lang="en-US" altLang="zh-CN" dirty="0"/>
          </a:p>
          <a:p>
            <a:r>
              <a:rPr lang="en-US" altLang="zh-CN" dirty="0"/>
              <a:t>E</a:t>
            </a:r>
            <a:r>
              <a:rPr lang="zh-CN" altLang="en-US" dirty="0"/>
              <a:t>步：计算在模型参数                      下观测数据</a:t>
            </a:r>
            <a:r>
              <a:rPr lang="en-US" altLang="zh-CN" dirty="0" err="1"/>
              <a:t>yi</a:t>
            </a:r>
            <a:r>
              <a:rPr lang="zh-CN" altLang="en-US" dirty="0"/>
              <a:t>来自掷硬币</a:t>
            </a:r>
            <a:r>
              <a:rPr lang="en-US" altLang="zh-CN" dirty="0"/>
              <a:t>B</a:t>
            </a:r>
            <a:r>
              <a:rPr lang="zh-CN" altLang="en-US" dirty="0"/>
              <a:t>的概率：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M</a:t>
            </a:r>
            <a:r>
              <a:rPr lang="zh-CN" altLang="en-US" dirty="0"/>
              <a:t>步</a:t>
            </a:r>
            <a:r>
              <a:rPr lang="en-US" altLang="zh-CN" dirty="0"/>
              <a:t>: </a:t>
            </a:r>
            <a:r>
              <a:rPr lang="zh-CN" altLang="en-US" dirty="0"/>
              <a:t>计算模型参数的新估计值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645" y="2207468"/>
            <a:ext cx="255416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395" y="2738207"/>
            <a:ext cx="2053417" cy="36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02" y="3717792"/>
            <a:ext cx="1732582" cy="39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4271801"/>
            <a:ext cx="6984776" cy="81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5814650"/>
            <a:ext cx="2163547" cy="787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140" y="5581465"/>
            <a:ext cx="1738172" cy="1254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5392855"/>
            <a:ext cx="2488078" cy="144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zh-CN" altLang="en-US" dirty="0"/>
              <a:t>初值：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利用迭代公式，得：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继续迭代，得：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得到模型参数的极大似然估计：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0306" y="2064047"/>
            <a:ext cx="4445000" cy="469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197" y="2784127"/>
            <a:ext cx="4394200" cy="381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350" y="3692874"/>
            <a:ext cx="4559300" cy="469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134" y="4188174"/>
            <a:ext cx="3429000" cy="419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413" y="4979982"/>
            <a:ext cx="4597400" cy="406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4113" y="5786466"/>
            <a:ext cx="3746500" cy="355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3474</Words>
  <Application>WPS 演示</Application>
  <PresentationFormat>Widescreen</PresentationFormat>
  <Paragraphs>390</Paragraphs>
  <Slides>48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9" baseType="lpstr">
      <vt:lpstr>Arial</vt:lpstr>
      <vt:lpstr>宋体</vt:lpstr>
      <vt:lpstr>Wingdings</vt:lpstr>
      <vt:lpstr>DengXian</vt:lpstr>
      <vt:lpstr>Calibri</vt:lpstr>
      <vt:lpstr>等线</vt:lpstr>
      <vt:lpstr>等线 Light</vt:lpstr>
      <vt:lpstr>微软雅黑</vt:lpstr>
      <vt:lpstr>Arial Unicode MS</vt:lpstr>
      <vt:lpstr>Calibri Light</vt:lpstr>
      <vt:lpstr>Office Theme</vt:lpstr>
      <vt:lpstr>PowerPoint 演示文稿</vt:lpstr>
      <vt:lpstr>问题提出</vt:lpstr>
      <vt:lpstr>问题提出</vt:lpstr>
      <vt:lpstr>问题提出</vt:lpstr>
      <vt:lpstr>问题提出</vt:lpstr>
      <vt:lpstr>三硬币模型</vt:lpstr>
      <vt:lpstr>三硬币模型</vt:lpstr>
      <vt:lpstr>EM方法</vt:lpstr>
      <vt:lpstr>EM方法</vt:lpstr>
      <vt:lpstr>EM方法</vt:lpstr>
      <vt:lpstr>EM方法</vt:lpstr>
      <vt:lpstr>EM方法</vt:lpstr>
      <vt:lpstr>EM方法</vt:lpstr>
      <vt:lpstr>EM算法的导出</vt:lpstr>
      <vt:lpstr>EM算法的导出</vt:lpstr>
      <vt:lpstr>EM算法的导出</vt:lpstr>
      <vt:lpstr>EM算法的导出</vt:lpstr>
      <vt:lpstr>EM算法的解释</vt:lpstr>
      <vt:lpstr>EM在非监督学习中的应用</vt:lpstr>
      <vt:lpstr>EM算法的收敛性</vt:lpstr>
      <vt:lpstr>EM算法的收敛性</vt:lpstr>
      <vt:lpstr>EM算法的收敛性</vt:lpstr>
      <vt:lpstr>EM算法的收敛性</vt:lpstr>
      <vt:lpstr>EM算法的收敛性</vt:lpstr>
      <vt:lpstr>EM算法在高斯混合模型学习中的应用</vt:lpstr>
      <vt:lpstr>高斯混合模型参数估计的EM算法</vt:lpstr>
      <vt:lpstr>EM算法在高斯混合模型学习中的应用</vt:lpstr>
      <vt:lpstr>EM算法在高斯混合模型学习中的应用</vt:lpstr>
      <vt:lpstr>EM算法在高斯混合模型学习中的应用</vt:lpstr>
      <vt:lpstr>EM算法在高斯混合模型学习中的应用</vt:lpstr>
      <vt:lpstr>EM算法在高斯混合模型学习中的应用</vt:lpstr>
      <vt:lpstr>EM算法在高斯混合模型学习中的应用</vt:lpstr>
      <vt:lpstr>高斯混合模型参数估计的EM算法</vt:lpstr>
      <vt:lpstr>高斯混合模型参数估计的EM算法</vt:lpstr>
      <vt:lpstr>EM算法的推广</vt:lpstr>
      <vt:lpstr>F函数的极大—极大算法</vt:lpstr>
      <vt:lpstr>PowerPoint 演示文稿</vt:lpstr>
      <vt:lpstr>F函数的极大—极大算法</vt:lpstr>
      <vt:lpstr>F函数的极大—极大算法</vt:lpstr>
      <vt:lpstr>F函数的极大—极大算法</vt:lpstr>
      <vt:lpstr>F函数的极大—极大算法</vt:lpstr>
      <vt:lpstr>F函数的极大—极大算法</vt:lpstr>
      <vt:lpstr>F函数的极大—极大算法</vt:lpstr>
      <vt:lpstr>F函数的极大—极大算法</vt:lpstr>
      <vt:lpstr>F函数的极大—极大算法</vt:lpstr>
      <vt:lpstr>F函数的极大—极大算法</vt:lpstr>
      <vt:lpstr>F函数的极大—极大算法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Xingyu Chen</dc:creator>
  <cp:lastModifiedBy>王倩</cp:lastModifiedBy>
  <cp:revision>4</cp:revision>
  <dcterms:created xsi:type="dcterms:W3CDTF">2019-08-30T08:07:00Z</dcterms:created>
  <dcterms:modified xsi:type="dcterms:W3CDTF">2019-09-12T06:35:02Z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