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256" r:id="rId2"/>
    <p:sldId id="257" r:id="rId3"/>
    <p:sldId id="304" r:id="rId4"/>
    <p:sldId id="305" r:id="rId5"/>
    <p:sldId id="306" r:id="rId6"/>
    <p:sldId id="258" r:id="rId7"/>
    <p:sldId id="317" r:id="rId8"/>
    <p:sldId id="318" r:id="rId9"/>
    <p:sldId id="319" r:id="rId10"/>
    <p:sldId id="259" r:id="rId11"/>
    <p:sldId id="260" r:id="rId12"/>
    <p:sldId id="272" r:id="rId13"/>
    <p:sldId id="273" r:id="rId14"/>
    <p:sldId id="261" r:id="rId15"/>
    <p:sldId id="275" r:id="rId16"/>
    <p:sldId id="262" r:id="rId17"/>
    <p:sldId id="297" r:id="rId18"/>
    <p:sldId id="310" r:id="rId19"/>
    <p:sldId id="263" r:id="rId20"/>
    <p:sldId id="313" r:id="rId21"/>
    <p:sldId id="314" r:id="rId22"/>
    <p:sldId id="315" r:id="rId23"/>
    <p:sldId id="321" r:id="rId24"/>
    <p:sldId id="316" r:id="rId25"/>
    <p:sldId id="320"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264" r:id="rId48"/>
    <p:sldId id="265" r:id="rId49"/>
    <p:sldId id="276" r:id="rId50"/>
    <p:sldId id="277" r:id="rId51"/>
    <p:sldId id="278" r:id="rId52"/>
    <p:sldId id="356" r:id="rId53"/>
    <p:sldId id="279" r:id="rId54"/>
    <p:sldId id="280" r:id="rId55"/>
    <p:sldId id="281" r:id="rId56"/>
    <p:sldId id="282" r:id="rId57"/>
    <p:sldId id="283" r:id="rId58"/>
    <p:sldId id="284" r:id="rId59"/>
    <p:sldId id="288" r:id="rId60"/>
    <p:sldId id="289" r:id="rId61"/>
    <p:sldId id="290" r:id="rId62"/>
    <p:sldId id="343" r:id="rId63"/>
    <p:sldId id="285" r:id="rId64"/>
    <p:sldId id="294" r:id="rId65"/>
    <p:sldId id="355" r:id="rId66"/>
    <p:sldId id="357" r:id="rId67"/>
    <p:sldId id="298" r:id="rId68"/>
    <p:sldId id="299" r:id="rId69"/>
    <p:sldId id="300" r:id="rId70"/>
    <p:sldId id="301" r:id="rId71"/>
    <p:sldId id="302" r:id="rId72"/>
    <p:sldId id="303" r:id="rId73"/>
    <p:sldId id="358" r:id="rId74"/>
    <p:sldId id="307" r:id="rId75"/>
    <p:sldId id="308" r:id="rId76"/>
    <p:sldId id="309" r:id="rId77"/>
    <p:sldId id="286" r:id="rId78"/>
    <p:sldId id="287" r:id="rId79"/>
    <p:sldId id="295" r:id="rId80"/>
    <p:sldId id="296" r:id="rId81"/>
    <p:sldId id="344" r:id="rId82"/>
    <p:sldId id="345" r:id="rId83"/>
    <p:sldId id="346" r:id="rId84"/>
    <p:sldId id="348" r:id="rId85"/>
    <p:sldId id="349" r:id="rId86"/>
    <p:sldId id="350" r:id="rId87"/>
    <p:sldId id="351" r:id="rId88"/>
    <p:sldId id="352" r:id="rId89"/>
    <p:sldId id="360" r:id="rId90"/>
    <p:sldId id="347" r:id="rId91"/>
    <p:sldId id="353" r:id="rId92"/>
    <p:sldId id="354"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60.wmf"/><Relationship Id="rId1" Type="http://schemas.openxmlformats.org/officeDocument/2006/relationships/image" Target="../media/image71.wmf"/><Relationship Id="rId4" Type="http://schemas.openxmlformats.org/officeDocument/2006/relationships/image" Target="../media/image7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4" Type="http://schemas.openxmlformats.org/officeDocument/2006/relationships/image" Target="../media/image8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3E00BE-8A91-4661-9FC8-86528A4A7CCA}" type="datetimeFigureOut">
              <a:rPr lang="zh-CN" altLang="en-US" smtClean="0"/>
              <a:pPr/>
              <a:t>2016/8/17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E4126F-FB39-495E-9FE2-6187EF5FEBDB}" type="slidenum">
              <a:rPr lang="zh-CN" altLang="en-US" smtClean="0"/>
              <a:pPr/>
              <a:t>‹#›</a:t>
            </a:fld>
            <a:endParaRPr lang="zh-CN" altLang="en-US"/>
          </a:p>
        </p:txBody>
      </p:sp>
    </p:spTree>
    <p:extLst>
      <p:ext uri="{BB962C8B-B14F-4D97-AF65-F5344CB8AC3E}">
        <p14:creationId xmlns:p14="http://schemas.microsoft.com/office/powerpoint/2010/main" val="165167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9E4126F-FB39-495E-9FE2-6187EF5FEBDB}"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724C596-EA92-445B-8905-0C161FFA205F}" type="datetimeFigureOut">
              <a:rPr lang="zh-CN" altLang="en-US" smtClean="0"/>
              <a:pPr/>
              <a:t>2016/8/17</a:t>
            </a:fld>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60794CA-9D83-4AF3-B0B9-9AA8F6F46C1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724C596-EA92-445B-8905-0C161FFA205F}" type="datetimeFigureOut">
              <a:rPr lang="zh-CN" altLang="en-US" smtClean="0"/>
              <a:pPr/>
              <a:t>2016/8/17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60794CA-9D83-4AF3-B0B9-9AA8F6F46C1E}"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fld id="{A724C596-EA92-445B-8905-0C161FFA205F}" type="datetimeFigureOut">
              <a:rPr lang="zh-CN" altLang="en-US" smtClean="0"/>
              <a:pPr/>
              <a:t>2016/8/17</a:t>
            </a:fld>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60794CA-9D83-4AF3-B0B9-9AA8F6F46C1E}"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A724C596-EA92-445B-8905-0C161FFA205F}" type="datetimeFigureOut">
              <a:rPr lang="zh-CN" altLang="en-US" smtClean="0"/>
              <a:pPr/>
              <a:t>2016/8/17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460794CA-9D83-4AF3-B0B9-9AA8F6F46C1E}"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724C596-EA92-445B-8905-0C161FFA205F}" type="datetimeFigureOut">
              <a:rPr lang="zh-CN" altLang="en-US" smtClean="0"/>
              <a:pPr/>
              <a:t>2016/8/17</a:t>
            </a:fld>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fld id="{460794CA-9D83-4AF3-B0B9-9AA8F6F46C1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A724C596-EA92-445B-8905-0C161FFA205F}" type="datetimeFigureOut">
              <a:rPr lang="zh-CN" altLang="en-US" smtClean="0"/>
              <a:pPr/>
              <a:t>2016/8/17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60794CA-9D83-4AF3-B0B9-9AA8F6F46C1E}"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A724C596-EA92-445B-8905-0C161FFA205F}" type="datetimeFigureOut">
              <a:rPr lang="zh-CN" altLang="en-US" smtClean="0"/>
              <a:pPr/>
              <a:t>2016/8/17</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460794CA-9D83-4AF3-B0B9-9AA8F6F46C1E}"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A724C596-EA92-445B-8905-0C161FFA205F}" type="datetimeFigureOut">
              <a:rPr lang="zh-CN" altLang="en-US" smtClean="0"/>
              <a:pPr/>
              <a:t>2016/8/17</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460794CA-9D83-4AF3-B0B9-9AA8F6F46C1E}"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fld id="{A724C596-EA92-445B-8905-0C161FFA205F}" type="datetimeFigureOut">
              <a:rPr lang="zh-CN" altLang="en-US" smtClean="0"/>
              <a:pPr/>
              <a:t>2016/8/17</a:t>
            </a:fld>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endParaRPr lang="zh-CN" altLang="en-US"/>
          </a:p>
        </p:txBody>
      </p:sp>
      <p:sp>
        <p:nvSpPr>
          <p:cNvPr id="4" name="灯片编号占位符 3"/>
          <p:cNvSpPr>
            <a:spLocks noGrp="1"/>
          </p:cNvSpPr>
          <p:nvPr>
            <p:ph type="sldNum" sz="quarter" idx="12"/>
          </p:nvPr>
        </p:nvSpPr>
        <p:spPr/>
        <p:txBody>
          <a:bodyPr/>
          <a:lstStyle>
            <a:extLst/>
          </a:lstStyle>
          <a:p>
            <a:fld id="{460794CA-9D83-4AF3-B0B9-9AA8F6F46C1E}"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A724C596-EA92-445B-8905-0C161FFA205F}" type="datetimeFigureOut">
              <a:rPr lang="zh-CN" altLang="en-US" smtClean="0"/>
              <a:pPr/>
              <a:t>2016/8/17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60794CA-9D83-4AF3-B0B9-9AA8F6F46C1E}"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fld id="{A724C596-EA92-445B-8905-0C161FFA205F}" type="datetimeFigureOut">
              <a:rPr lang="zh-CN" altLang="en-US" smtClean="0"/>
              <a:pPr/>
              <a:t>2016/8/17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460794CA-9D83-4AF3-B0B9-9AA8F6F46C1E}" type="slidenum">
              <a:rPr lang="zh-CN" altLang="en-US" smtClean="0"/>
              <a:pPr/>
              <a:t>‹#›</a:t>
            </a:fld>
            <a:endParaRPr lang="zh-CN" alt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724C596-EA92-445B-8905-0C161FFA205F}" type="datetimeFigureOut">
              <a:rPr lang="zh-CN" altLang="en-US" smtClean="0"/>
              <a:pPr/>
              <a:t>2016/8/17</a:t>
            </a:fld>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60794CA-9D83-4AF3-B0B9-9AA8F6F46C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23.bin"/><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4.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9.wmf"/><Relationship Id="rId5" Type="http://schemas.openxmlformats.org/officeDocument/2006/relationships/oleObject" Target="../embeddings/oleObject30.bin"/><Relationship Id="rId4" Type="http://schemas.openxmlformats.org/officeDocument/2006/relationships/image" Target="../media/image3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1.wmf"/><Relationship Id="rId5" Type="http://schemas.openxmlformats.org/officeDocument/2006/relationships/oleObject" Target="../embeddings/oleObject32.bin"/><Relationship Id="rId4" Type="http://schemas.openxmlformats.org/officeDocument/2006/relationships/image" Target="../media/image40.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3.wmf"/><Relationship Id="rId5" Type="http://schemas.openxmlformats.org/officeDocument/2006/relationships/oleObject" Target="../embeddings/oleObject34.bin"/><Relationship Id="rId4" Type="http://schemas.openxmlformats.org/officeDocument/2006/relationships/image" Target="../media/image42.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45.jpeg"/><Relationship Id="rId4" Type="http://schemas.openxmlformats.org/officeDocument/2006/relationships/image" Target="../media/image44.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46.wmf"/></Relationships>
</file>

<file path=ppt/slides/_rels/slide5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8.wmf"/><Relationship Id="rId5" Type="http://schemas.openxmlformats.org/officeDocument/2006/relationships/oleObject" Target="../embeddings/oleObject38.bin"/><Relationship Id="rId4" Type="http://schemas.openxmlformats.org/officeDocument/2006/relationships/image" Target="../media/image4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50.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5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52.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54.wmf"/><Relationship Id="rId5" Type="http://schemas.openxmlformats.org/officeDocument/2006/relationships/oleObject" Target="../embeddings/oleObject44.bin"/><Relationship Id="rId4" Type="http://schemas.openxmlformats.org/officeDocument/2006/relationships/image" Target="../media/image53.wmf"/></Relationships>
</file>

<file path=ppt/slides/_rels/slide6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5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60.wmf"/><Relationship Id="rId5" Type="http://schemas.openxmlformats.org/officeDocument/2006/relationships/oleObject" Target="../embeddings/oleObject48.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0.bin"/></Relationships>
</file>

<file path=ppt/slides/_rels/slide7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64.wmf"/><Relationship Id="rId5" Type="http://schemas.openxmlformats.org/officeDocument/2006/relationships/oleObject" Target="../embeddings/oleObject52.bin"/><Relationship Id="rId4" Type="http://schemas.openxmlformats.org/officeDocument/2006/relationships/image" Target="../media/image63.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67.wmf"/><Relationship Id="rId5" Type="http://schemas.openxmlformats.org/officeDocument/2006/relationships/oleObject" Target="../embeddings/oleObject55.bin"/><Relationship Id="rId4" Type="http://schemas.openxmlformats.org/officeDocument/2006/relationships/image" Target="../media/image66.wmf"/></Relationships>
</file>

<file path=ppt/slides/_rels/slide7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70.wmf"/></Relationships>
</file>

<file path=ppt/slides/_rels/slide79.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60.wmf"/><Relationship Id="rId5" Type="http://schemas.openxmlformats.org/officeDocument/2006/relationships/oleObject" Target="../embeddings/oleObject58.bin"/><Relationship Id="rId10" Type="http://schemas.openxmlformats.org/officeDocument/2006/relationships/image" Target="../media/image73.wmf"/><Relationship Id="rId4" Type="http://schemas.openxmlformats.org/officeDocument/2006/relationships/image" Target="../media/image71.wmf"/><Relationship Id="rId9" Type="http://schemas.openxmlformats.org/officeDocument/2006/relationships/oleObject" Target="../embeddings/oleObject6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8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75.wmf"/><Relationship Id="rId5" Type="http://schemas.openxmlformats.org/officeDocument/2006/relationships/oleObject" Target="../embeddings/oleObject62.bin"/><Relationship Id="rId4" Type="http://schemas.openxmlformats.org/officeDocument/2006/relationships/image" Target="../media/image74.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77.wmf"/></Relationships>
</file>

<file path=ppt/slides/_rels/slide82.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79.wmf"/><Relationship Id="rId5" Type="http://schemas.openxmlformats.org/officeDocument/2006/relationships/oleObject" Target="../embeddings/oleObject66.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68.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82.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39.vml"/><Relationship Id="rId4" Type="http://schemas.openxmlformats.org/officeDocument/2006/relationships/image" Target="../media/image83.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85.wmf"/><Relationship Id="rId5" Type="http://schemas.openxmlformats.org/officeDocument/2006/relationships/oleObject" Target="../embeddings/oleObject72.bin"/><Relationship Id="rId4" Type="http://schemas.openxmlformats.org/officeDocument/2006/relationships/image" Target="../media/image84.wmf"/></Relationships>
</file>

<file path=ppt/slides/_rels/slide87.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87.wmf"/><Relationship Id="rId5" Type="http://schemas.openxmlformats.org/officeDocument/2006/relationships/oleObject" Target="../embeddings/oleObject74.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76.bin"/></Relationships>
</file>

<file path=ppt/slides/_rels/slide88.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91.wmf"/><Relationship Id="rId5" Type="http://schemas.openxmlformats.org/officeDocument/2006/relationships/oleObject" Target="../embeddings/oleObject78.bin"/><Relationship Id="rId4" Type="http://schemas.openxmlformats.org/officeDocument/2006/relationships/image" Target="../media/image90.wmf"/></Relationships>
</file>

<file path=ppt/slides/_rels/slide8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95.wmf"/><Relationship Id="rId5" Type="http://schemas.openxmlformats.org/officeDocument/2006/relationships/oleObject" Target="../embeddings/oleObject81.bin"/><Relationship Id="rId4" Type="http://schemas.openxmlformats.org/officeDocument/2006/relationships/image" Target="../media/image94.wmf"/></Relationships>
</file>

<file path=ppt/slides/_rels/slide92.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97.wmf"/><Relationship Id="rId5" Type="http://schemas.openxmlformats.org/officeDocument/2006/relationships/oleObject" Target="../embeddings/oleObject83.bin"/><Relationship Id="rId4" Type="http://schemas.openxmlformats.org/officeDocument/2006/relationships/image" Target="../media/image9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99792" y="908720"/>
            <a:ext cx="5105400" cy="2868168"/>
          </a:xfrm>
        </p:spPr>
        <p:txBody>
          <a:bodyPr/>
          <a:lstStyle/>
          <a:p>
            <a:r>
              <a:rPr lang="zh-CN" altLang="en-US" dirty="0" smtClean="0"/>
              <a:t>微分方程模型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620688"/>
            <a:ext cx="698477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例</a:t>
            </a:r>
            <a:r>
              <a:rPr lang="en-US" altLang="zh-CN" sz="2400" dirty="0" smtClean="0"/>
              <a:t>1</a:t>
            </a:r>
            <a:r>
              <a:rPr lang="zh-CN" altLang="en-US" sz="2400" dirty="0" smtClean="0"/>
              <a:t>：某人的食量是</a:t>
            </a:r>
            <a:r>
              <a:rPr lang="en-US" altLang="zh-CN" sz="2400" dirty="0" smtClean="0"/>
              <a:t>2500</a:t>
            </a:r>
            <a:r>
              <a:rPr lang="zh-CN" altLang="en-US" sz="2400" dirty="0" smtClean="0"/>
              <a:t>卡</a:t>
            </a:r>
            <a:r>
              <a:rPr lang="en-US" altLang="zh-CN" sz="2400" dirty="0" smtClean="0"/>
              <a:t>/</a:t>
            </a:r>
            <a:r>
              <a:rPr lang="zh-CN" altLang="en-US" sz="2400" dirty="0" smtClean="0"/>
              <a:t>天。其中</a:t>
            </a:r>
            <a:r>
              <a:rPr lang="en-US" altLang="zh-CN" sz="2400" dirty="0" smtClean="0"/>
              <a:t>1200</a:t>
            </a:r>
            <a:r>
              <a:rPr lang="zh-CN" altLang="en-US" sz="2400" dirty="0" smtClean="0"/>
              <a:t>卡用于基本的新陈代谢。在健身训练中，他每公斤体重所消耗的热量大约是</a:t>
            </a:r>
            <a:r>
              <a:rPr lang="en-US" altLang="zh-CN" sz="2400" dirty="0" smtClean="0"/>
              <a:t>16</a:t>
            </a:r>
            <a:r>
              <a:rPr lang="zh-CN" altLang="en-US" sz="2400" dirty="0" smtClean="0"/>
              <a:t>卡</a:t>
            </a:r>
            <a:r>
              <a:rPr lang="en-US" altLang="zh-CN" sz="2400" dirty="0" smtClean="0"/>
              <a:t>/</a:t>
            </a:r>
            <a:r>
              <a:rPr lang="zh-CN" altLang="en-US" sz="2400" dirty="0" smtClean="0"/>
              <a:t>天。设以脂肪形式贮存的热量</a:t>
            </a:r>
            <a:r>
              <a:rPr lang="en-US" altLang="zh-CN" sz="2400" dirty="0" smtClean="0"/>
              <a:t>100%</a:t>
            </a:r>
            <a:r>
              <a:rPr lang="zh-CN" altLang="en-US" sz="2400" dirty="0" smtClean="0"/>
              <a:t>有效，且</a:t>
            </a:r>
            <a:r>
              <a:rPr lang="en-US" altLang="zh-CN" sz="2400" dirty="0" smtClean="0"/>
              <a:t>1</a:t>
            </a:r>
            <a:r>
              <a:rPr lang="zh-CN" altLang="en-US" sz="2400" dirty="0" smtClean="0"/>
              <a:t>公斤脂肪含热量</a:t>
            </a:r>
            <a:r>
              <a:rPr lang="en-US" altLang="zh-CN" sz="2400" dirty="0" smtClean="0"/>
              <a:t>10000</a:t>
            </a:r>
            <a:r>
              <a:rPr lang="zh-CN" altLang="en-US" sz="2400" dirty="0" smtClean="0"/>
              <a:t>卡，分析这个人体重的变化。</a:t>
            </a:r>
            <a:endParaRPr lang="zh-CN" altLang="en-US" sz="2400" dirty="0"/>
          </a:p>
        </p:txBody>
      </p:sp>
      <p:sp>
        <p:nvSpPr>
          <p:cNvPr id="3" name="TextBox 2"/>
          <p:cNvSpPr txBox="1"/>
          <p:nvPr/>
        </p:nvSpPr>
        <p:spPr>
          <a:xfrm>
            <a:off x="899592" y="2565562"/>
            <a:ext cx="6984776" cy="37856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分析：问题研究人体重量随时间的变化</a:t>
            </a:r>
            <a:r>
              <a:rPr lang="en-US" altLang="zh-CN" sz="2400" dirty="0" smtClean="0"/>
              <a:t>w(t)</a:t>
            </a:r>
            <a:r>
              <a:rPr lang="zh-CN" altLang="en-US" sz="2400" dirty="0" smtClean="0"/>
              <a:t>。条件给出的是</a:t>
            </a:r>
            <a:endParaRPr lang="en-US" altLang="zh-CN" sz="2400" dirty="0" smtClean="0"/>
          </a:p>
          <a:p>
            <a:r>
              <a:rPr lang="zh-CN" altLang="en-US" sz="2400" dirty="0" smtClean="0"/>
              <a:t>热量单位时间的变化</a:t>
            </a:r>
            <a:endParaRPr lang="en-US" altLang="zh-CN" sz="2400" dirty="0" smtClean="0"/>
          </a:p>
          <a:p>
            <a:r>
              <a:rPr lang="en-US" altLang="zh-CN" sz="2400" dirty="0" smtClean="0"/>
              <a:t>               2500-1200-16w(t)</a:t>
            </a:r>
          </a:p>
          <a:p>
            <a:r>
              <a:rPr lang="zh-CN" altLang="en-US" sz="2400" dirty="0" smtClean="0"/>
              <a:t>转换成体重为</a:t>
            </a:r>
            <a:endParaRPr lang="en-US" altLang="zh-CN" sz="2400" dirty="0" smtClean="0"/>
          </a:p>
          <a:p>
            <a:r>
              <a:rPr lang="en-US" altLang="zh-CN" sz="2400" dirty="0" smtClean="0"/>
              <a:t>             (2500-1200-16w(t))/10000</a:t>
            </a:r>
          </a:p>
          <a:p>
            <a:r>
              <a:rPr lang="zh-CN" altLang="en-US" sz="2400" dirty="0" smtClean="0"/>
              <a:t>因此得到变化关系</a:t>
            </a:r>
            <a:endParaRPr lang="en-US" altLang="zh-CN" sz="2400" dirty="0" smtClean="0"/>
          </a:p>
          <a:p>
            <a:endParaRPr lang="en-US" altLang="zh-CN" sz="2400" dirty="0" smtClean="0"/>
          </a:p>
          <a:p>
            <a:r>
              <a:rPr lang="en-US" altLang="zh-CN" sz="2400" dirty="0" smtClean="0"/>
              <a:t>             </a:t>
            </a:r>
          </a:p>
          <a:p>
            <a:r>
              <a:rPr lang="en-US" altLang="zh-CN" sz="2400" dirty="0" smtClean="0"/>
              <a:t>                </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813035615"/>
              </p:ext>
            </p:extLst>
          </p:nvPr>
        </p:nvGraphicFramePr>
        <p:xfrm>
          <a:off x="2411760" y="5229858"/>
          <a:ext cx="3312368" cy="855696"/>
        </p:xfrm>
        <a:graphic>
          <a:graphicData uri="http://schemas.openxmlformats.org/presentationml/2006/ole">
            <mc:AlternateContent xmlns:mc="http://schemas.openxmlformats.org/markup-compatibility/2006">
              <mc:Choice xmlns:v="urn:schemas-microsoft-com:vml" Requires="v">
                <p:oleObj spid="_x0000_s8334" name="公式" r:id="rId3" imgW="1523880" imgH="393480" progId="Equation.3">
                  <p:embed/>
                </p:oleObj>
              </mc:Choice>
              <mc:Fallback>
                <p:oleObj name="公式" r:id="rId3" imgW="1523880" imgH="39348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5229858"/>
                        <a:ext cx="3312368" cy="855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6984776"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200" dirty="0" smtClean="0"/>
              <a:t>常微分方程建模的物理方法</a:t>
            </a:r>
            <a:endParaRPr lang="zh-CN" altLang="en-US" sz="3200" dirty="0"/>
          </a:p>
        </p:txBody>
      </p:sp>
      <p:sp>
        <p:nvSpPr>
          <p:cNvPr id="3" name="TextBox 2"/>
          <p:cNvSpPr txBox="1"/>
          <p:nvPr/>
        </p:nvSpPr>
        <p:spPr>
          <a:xfrm>
            <a:off x="899592" y="1916832"/>
            <a:ext cx="6912768"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热传导：</a:t>
            </a:r>
            <a:endParaRPr lang="en-US" altLang="zh-CN" sz="2400" dirty="0" smtClean="0"/>
          </a:p>
          <a:p>
            <a:r>
              <a:rPr lang="zh-CN" altLang="en-US" sz="2400" dirty="0" smtClean="0"/>
              <a:t>牛顿冷却定律</a:t>
            </a:r>
            <a:r>
              <a:rPr lang="en-US" altLang="zh-CN" sz="2400" dirty="0" smtClean="0"/>
              <a:t>(</a:t>
            </a:r>
            <a:r>
              <a:rPr lang="zh-CN" altLang="en-US" sz="2400" dirty="0" smtClean="0"/>
              <a:t>加热定律</a:t>
            </a:r>
            <a:r>
              <a:rPr lang="en-US" altLang="zh-CN" sz="2400" dirty="0" smtClean="0"/>
              <a:t>)</a:t>
            </a:r>
            <a:r>
              <a:rPr lang="zh-CN" altLang="en-US" sz="2400" dirty="0" smtClean="0"/>
              <a:t>：</a:t>
            </a:r>
            <a:endParaRPr lang="zh-CN" altLang="en-US" sz="2400" dirty="0"/>
          </a:p>
        </p:txBody>
      </p:sp>
      <p:sp>
        <p:nvSpPr>
          <p:cNvPr id="4" name="TextBox 3"/>
          <p:cNvSpPr txBox="1"/>
          <p:nvPr/>
        </p:nvSpPr>
        <p:spPr>
          <a:xfrm>
            <a:off x="899592" y="3212976"/>
            <a:ext cx="691276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例：将一只读数为</a:t>
            </a:r>
            <a:r>
              <a:rPr lang="en-US" altLang="zh-CN" sz="2400" dirty="0" smtClean="0"/>
              <a:t>25</a:t>
            </a:r>
            <a:r>
              <a:rPr lang="zh-CN" altLang="en-US" sz="2400" dirty="0" smtClean="0"/>
              <a:t>度的温度计放在室外，</a:t>
            </a:r>
            <a:r>
              <a:rPr lang="en-US" altLang="zh-CN" sz="2400" dirty="0" smtClean="0"/>
              <a:t>10</a:t>
            </a:r>
            <a:r>
              <a:rPr lang="zh-CN" altLang="en-US" sz="2400" dirty="0" smtClean="0"/>
              <a:t>分钟后度数为</a:t>
            </a:r>
            <a:r>
              <a:rPr lang="en-US" altLang="zh-CN" sz="2400" dirty="0" smtClean="0"/>
              <a:t>30</a:t>
            </a:r>
            <a:r>
              <a:rPr lang="zh-CN" altLang="en-US" sz="2400" dirty="0" smtClean="0"/>
              <a:t>度，又过了</a:t>
            </a:r>
            <a:r>
              <a:rPr lang="en-US" altLang="zh-CN" sz="2400" dirty="0" smtClean="0"/>
              <a:t>10</a:t>
            </a:r>
            <a:r>
              <a:rPr lang="zh-CN" altLang="en-US" sz="2400" dirty="0" smtClean="0"/>
              <a:t>分钟，读数变为</a:t>
            </a:r>
            <a:r>
              <a:rPr lang="en-US" altLang="zh-CN" sz="2400" dirty="0" smtClean="0"/>
              <a:t>33</a:t>
            </a:r>
            <a:r>
              <a:rPr lang="zh-CN" altLang="en-US" sz="2400" dirty="0" smtClean="0"/>
              <a:t>度，问室外温度是多少？</a:t>
            </a:r>
            <a:endParaRPr lang="zh-CN" altLang="en-US" sz="2400" dirty="0"/>
          </a:p>
        </p:txBody>
      </p:sp>
      <p:sp>
        <p:nvSpPr>
          <p:cNvPr id="6" name="TextBox 5"/>
          <p:cNvSpPr txBox="1"/>
          <p:nvPr/>
        </p:nvSpPr>
        <p:spPr>
          <a:xfrm>
            <a:off x="899592" y="4869160"/>
            <a:ext cx="6912768" cy="1200329"/>
          </a:xfrm>
          <a:prstGeom prst="rect">
            <a:avLst/>
          </a:prstGeom>
          <a:solidFill>
            <a:srgbClr val="7030A0"/>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b="1" dirty="0" smtClean="0">
                <a:solidFill>
                  <a:srgbClr val="FFFF00"/>
                </a:solidFill>
              </a:rPr>
              <a:t>如果遇到我们不熟悉的问题时，应该怎么办？</a:t>
            </a:r>
            <a:endParaRPr lang="en-US" altLang="zh-CN" sz="2400" b="1" dirty="0" smtClean="0">
              <a:solidFill>
                <a:srgbClr val="FFFF00"/>
              </a:solidFill>
            </a:endParaRPr>
          </a:p>
          <a:p>
            <a:r>
              <a:rPr lang="zh-CN" altLang="en-US" sz="2400" b="1" dirty="0" smtClean="0">
                <a:solidFill>
                  <a:srgbClr val="FFFF00"/>
                </a:solidFill>
              </a:rPr>
              <a:t>答案：不要回避，到网上查一下相关的概念你就会发现：这个不熟悉的问题可能是比较简单的</a:t>
            </a:r>
            <a:r>
              <a:rPr lang="en-US" altLang="zh-CN" sz="2400" b="1" dirty="0" smtClean="0">
                <a:solidFill>
                  <a:srgbClr val="FFFF00"/>
                </a:solidFill>
              </a:rPr>
              <a:t>!</a:t>
            </a:r>
            <a:endParaRPr lang="zh-CN" altLang="en-US" sz="2400" b="1"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908720"/>
            <a:ext cx="6912768"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分析：上网查一下热传导，我们可以了解到：热的传导从温度高的地方向温度低的地方传导，单位时间传送的热量与温差</a:t>
            </a:r>
            <a:r>
              <a:rPr lang="zh-CN" altLang="en-US" sz="2400" dirty="0" smtClean="0">
                <a:sym typeface="Symbol"/>
              </a:rPr>
              <a:t></a:t>
            </a:r>
            <a:r>
              <a:rPr lang="en-US" altLang="zh-CN" sz="2400" dirty="0" smtClean="0">
                <a:sym typeface="Symbol"/>
              </a:rPr>
              <a:t>T</a:t>
            </a:r>
            <a:r>
              <a:rPr lang="zh-CN" altLang="en-US" sz="2400" dirty="0" smtClean="0">
                <a:sym typeface="Symbol"/>
              </a:rPr>
              <a:t>成正比，与两个热源的距离成反比。即</a:t>
            </a:r>
            <a:endParaRPr lang="en-US" altLang="zh-CN" sz="2400" dirty="0" smtClean="0">
              <a:sym typeface="Symbol"/>
            </a:endParaRPr>
          </a:p>
          <a:p>
            <a:endParaRPr lang="en-US" altLang="zh-CN" sz="2400" dirty="0" smtClean="0">
              <a:sym typeface="Symbol"/>
            </a:endParaRPr>
          </a:p>
          <a:p>
            <a:endParaRPr lang="en-US" altLang="zh-CN" sz="2400" dirty="0" smtClean="0">
              <a:sym typeface="Symbol"/>
            </a:endParaRPr>
          </a:p>
          <a:p>
            <a:r>
              <a:rPr lang="zh-CN" altLang="en-US" sz="2400" dirty="0" smtClean="0">
                <a:sym typeface="Symbol"/>
              </a:rPr>
              <a:t>对于两个固定热源，距离</a:t>
            </a:r>
            <a:r>
              <a:rPr lang="en-US" altLang="zh-CN" sz="2400" dirty="0" smtClean="0">
                <a:sym typeface="Symbol"/>
              </a:rPr>
              <a:t>d</a:t>
            </a:r>
            <a:r>
              <a:rPr lang="zh-CN" altLang="en-US" sz="2400" dirty="0" smtClean="0">
                <a:sym typeface="Symbol"/>
              </a:rPr>
              <a:t>是常数，则</a:t>
            </a:r>
            <a:r>
              <a:rPr lang="en-US" altLang="zh-CN" sz="2400" dirty="0" smtClean="0">
                <a:sym typeface="Symbol"/>
              </a:rPr>
              <a:t>                    </a:t>
            </a:r>
          </a:p>
          <a:p>
            <a:endParaRPr lang="en-US" altLang="zh-CN" sz="2400" dirty="0" smtClean="0">
              <a:sym typeface="Symbol"/>
            </a:endParaRPr>
          </a:p>
          <a:p>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94260590"/>
              </p:ext>
            </p:extLst>
          </p:nvPr>
        </p:nvGraphicFramePr>
        <p:xfrm>
          <a:off x="2901950" y="2349500"/>
          <a:ext cx="1395413" cy="758825"/>
        </p:xfrm>
        <a:graphic>
          <a:graphicData uri="http://schemas.openxmlformats.org/presentationml/2006/ole">
            <mc:AlternateContent xmlns:mc="http://schemas.openxmlformats.org/markup-compatibility/2006">
              <mc:Choice xmlns:v="urn:schemas-microsoft-com:vml" Requires="v">
                <p:oleObj spid="_x0000_s30121" name="Equation" r:id="rId3" imgW="723600" imgH="393480" progId="Equation.DSMT4">
                  <p:embed/>
                </p:oleObj>
              </mc:Choice>
              <mc:Fallback>
                <p:oleObj name="Equation" r:id="rId3" imgW="723600" imgH="393480" progId="Equation.DSMT4">
                  <p:embed/>
                  <p:pic>
                    <p:nvPicPr>
                      <p:cNvPr id="0" name="Picture 2"/>
                      <p:cNvPicPr>
                        <a:picLocks noChangeAspect="1" noChangeArrowheads="1"/>
                      </p:cNvPicPr>
                      <p:nvPr/>
                    </p:nvPicPr>
                    <p:blipFill>
                      <a:blip r:embed="rId4"/>
                      <a:srcRect/>
                      <a:stretch>
                        <a:fillRect/>
                      </a:stretch>
                    </p:blipFill>
                    <p:spPr bwMode="auto">
                      <a:xfrm>
                        <a:off x="2901950" y="2349500"/>
                        <a:ext cx="1395413" cy="75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3"/>
          <p:cNvGraphicFramePr>
            <a:graphicFrameLocks noChangeAspect="1"/>
          </p:cNvGraphicFramePr>
          <p:nvPr>
            <p:extLst>
              <p:ext uri="{D42A27DB-BD31-4B8C-83A1-F6EECF244321}">
                <p14:modId xmlns:p14="http://schemas.microsoft.com/office/powerpoint/2010/main" val="3579900785"/>
              </p:ext>
            </p:extLst>
          </p:nvPr>
        </p:nvGraphicFramePr>
        <p:xfrm>
          <a:off x="2890838" y="3776663"/>
          <a:ext cx="1370012" cy="442912"/>
        </p:xfrm>
        <a:graphic>
          <a:graphicData uri="http://schemas.openxmlformats.org/presentationml/2006/ole">
            <mc:AlternateContent xmlns:mc="http://schemas.openxmlformats.org/markup-compatibility/2006">
              <mc:Choice xmlns:v="urn:schemas-microsoft-com:vml" Requires="v">
                <p:oleObj spid="_x0000_s30122" name="Equation" r:id="rId5" imgW="711000" imgH="228600" progId="Equation.DSMT4">
                  <p:embed/>
                </p:oleObj>
              </mc:Choice>
              <mc:Fallback>
                <p:oleObj name="Equation" r:id="rId5" imgW="711000" imgH="228600" progId="Equation.DSMT4">
                  <p:embed/>
                  <p:pic>
                    <p:nvPicPr>
                      <p:cNvPr id="0" name="Picture 3"/>
                      <p:cNvPicPr>
                        <a:picLocks noChangeAspect="1" noChangeArrowheads="1"/>
                      </p:cNvPicPr>
                      <p:nvPr/>
                    </p:nvPicPr>
                    <p:blipFill>
                      <a:blip r:embed="rId6"/>
                      <a:srcRect/>
                      <a:stretch>
                        <a:fillRect/>
                      </a:stretch>
                    </p:blipFill>
                    <p:spPr bwMode="auto">
                      <a:xfrm>
                        <a:off x="2890838" y="3776663"/>
                        <a:ext cx="1370012"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99592" y="4581128"/>
            <a:ext cx="6912768" cy="184665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在我们的问题中，室外温度可以看做常数</a:t>
            </a:r>
            <a:r>
              <a:rPr lang="en-US" altLang="zh-CN" sz="2400" dirty="0" smtClean="0"/>
              <a:t>T0</a:t>
            </a:r>
            <a:r>
              <a:rPr lang="zh-CN" altLang="en-US" sz="2400" dirty="0" smtClean="0"/>
              <a:t>，大于室内温度，而热量正比于温</a:t>
            </a:r>
            <a:r>
              <a:rPr lang="zh-CN" altLang="en-US" sz="2400" dirty="0"/>
              <a:t>差</a:t>
            </a:r>
            <a:r>
              <a:rPr lang="zh-CN" altLang="en-US" sz="2400" dirty="0" smtClean="0"/>
              <a:t>，从而变化规律为</a:t>
            </a:r>
            <a:endParaRPr lang="en-US" altLang="zh-CN" sz="2400" dirty="0" smtClean="0"/>
          </a:p>
          <a:p>
            <a:endParaRPr lang="en-US" altLang="zh-CN" sz="2400" dirty="0" smtClean="0"/>
          </a:p>
          <a:p>
            <a:endParaRPr lang="en-US" altLang="zh-CN" sz="2400" dirty="0" smtClean="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4138948246"/>
              </p:ext>
            </p:extLst>
          </p:nvPr>
        </p:nvGraphicFramePr>
        <p:xfrm>
          <a:off x="2619375" y="5516563"/>
          <a:ext cx="2036763" cy="744537"/>
        </p:xfrm>
        <a:graphic>
          <a:graphicData uri="http://schemas.openxmlformats.org/presentationml/2006/ole">
            <mc:AlternateContent xmlns:mc="http://schemas.openxmlformats.org/markup-compatibility/2006">
              <mc:Choice xmlns:v="urn:schemas-microsoft-com:vml" Requires="v">
                <p:oleObj spid="_x0000_s30123" name="Equation" r:id="rId7" imgW="1079280" imgH="393480" progId="Equation.DSMT4">
                  <p:embed/>
                </p:oleObj>
              </mc:Choice>
              <mc:Fallback>
                <p:oleObj name="Equation" r:id="rId7" imgW="1079280" imgH="393480" progId="Equation.DSMT4">
                  <p:embed/>
                  <p:pic>
                    <p:nvPicPr>
                      <p:cNvPr id="0" name="Picture 4"/>
                      <p:cNvPicPr>
                        <a:picLocks noChangeAspect="1" noChangeArrowheads="1"/>
                      </p:cNvPicPr>
                      <p:nvPr/>
                    </p:nvPicPr>
                    <p:blipFill>
                      <a:blip r:embed="rId8"/>
                      <a:srcRect/>
                      <a:stretch>
                        <a:fillRect/>
                      </a:stretch>
                    </p:blipFill>
                    <p:spPr bwMode="auto">
                      <a:xfrm>
                        <a:off x="2619375" y="5516563"/>
                        <a:ext cx="2036763"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9699"/>
                                        </p:tgtEl>
                                        <p:attrNameLst>
                                          <p:attrName>style.visibility</p:attrName>
                                        </p:attrNameLst>
                                      </p:cBhvr>
                                      <p:to>
                                        <p:strVal val="visible"/>
                                      </p:to>
                                    </p:set>
                                    <p:animEffect transition="in" filter="fade">
                                      <p:cBhvr>
                                        <p:cTn id="13" dur="500"/>
                                        <p:tgtEl>
                                          <p:spTgt spid="2969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247" y="4268995"/>
            <a:ext cx="6912768" cy="120032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问题：现有</a:t>
            </a:r>
            <a:r>
              <a:rPr lang="en-US" altLang="zh-CN" sz="2400" dirty="0" smtClean="0"/>
              <a:t>4000</a:t>
            </a:r>
            <a:r>
              <a:rPr lang="zh-CN" altLang="en-US" sz="2400" dirty="0" smtClean="0"/>
              <a:t>毫升温度为</a:t>
            </a:r>
            <a:r>
              <a:rPr lang="en-US" altLang="zh-CN" sz="2400" dirty="0" smtClean="0"/>
              <a:t>10</a:t>
            </a:r>
            <a:r>
              <a:rPr lang="zh-CN" altLang="en-US" sz="2400" dirty="0" smtClean="0"/>
              <a:t>度的化学溶液，将一个体积</a:t>
            </a:r>
            <a:r>
              <a:rPr lang="en-US" altLang="zh-CN" sz="2400" dirty="0" smtClean="0"/>
              <a:t>40</a:t>
            </a:r>
            <a:r>
              <a:rPr lang="zh-CN" altLang="en-US" sz="2400" dirty="0" smtClean="0"/>
              <a:t>毫升温度为</a:t>
            </a:r>
            <a:r>
              <a:rPr lang="en-US" altLang="zh-CN" sz="2400" dirty="0" smtClean="0"/>
              <a:t>90</a:t>
            </a:r>
            <a:r>
              <a:rPr lang="zh-CN" altLang="en-US" sz="2400" dirty="0" smtClean="0"/>
              <a:t>度的玻璃球放在溶液中。求溶液温度的变化规律。</a:t>
            </a:r>
            <a:r>
              <a:rPr lang="en-US" altLang="zh-CN" sz="2400" dirty="0" smtClean="0"/>
              <a:t>(</a:t>
            </a:r>
            <a:r>
              <a:rPr lang="zh-CN" altLang="en-US" sz="2400" dirty="0" smtClean="0"/>
              <a:t>平均温度</a:t>
            </a:r>
            <a:r>
              <a:rPr lang="en-US" altLang="zh-CN" sz="2400" dirty="0" smtClean="0"/>
              <a:t>)</a:t>
            </a:r>
            <a:endParaRPr lang="zh-CN" altLang="en-US" sz="2400" dirty="0"/>
          </a:p>
        </p:txBody>
      </p:sp>
      <p:sp>
        <p:nvSpPr>
          <p:cNvPr id="3" name="TextBox 2"/>
          <p:cNvSpPr txBox="1"/>
          <p:nvPr/>
        </p:nvSpPr>
        <p:spPr>
          <a:xfrm>
            <a:off x="792493" y="836712"/>
            <a:ext cx="6912768"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模型的解为</a:t>
            </a:r>
            <a:endParaRPr lang="en-US" altLang="zh-CN" sz="2400" dirty="0" smtClean="0"/>
          </a:p>
          <a:p>
            <a:endParaRPr lang="en-US" altLang="zh-CN" sz="2400" dirty="0"/>
          </a:p>
          <a:p>
            <a:endParaRPr lang="en-US" altLang="zh-CN" sz="2400" dirty="0" smtClean="0"/>
          </a:p>
          <a:p>
            <a:r>
              <a:rPr lang="zh-CN" altLang="en-US" sz="2400" dirty="0" smtClean="0"/>
              <a:t>这里有三个参数，其中</a:t>
            </a:r>
            <a:r>
              <a:rPr lang="en-US" altLang="zh-CN" sz="2400" dirty="0" smtClean="0"/>
              <a:t>T</a:t>
            </a:r>
            <a:r>
              <a:rPr lang="en-US" altLang="zh-CN" sz="2400" baseline="-25000" dirty="0" smtClean="0"/>
              <a:t>0</a:t>
            </a:r>
            <a:r>
              <a:rPr lang="en-US" altLang="zh-CN" sz="2400" dirty="0" smtClean="0"/>
              <a:t>=25</a:t>
            </a:r>
            <a:r>
              <a:rPr lang="zh-CN" altLang="en-US" sz="2400" dirty="0" smtClean="0"/>
              <a:t>。</a:t>
            </a:r>
            <a:r>
              <a:rPr lang="zh-CN" altLang="en-US" sz="2400" dirty="0"/>
              <a:t>还</a:t>
            </a:r>
            <a:r>
              <a:rPr lang="zh-CN" altLang="en-US" sz="2400" dirty="0" smtClean="0"/>
              <a:t>剩两个参数，利用剩下的两个条件可以确定。</a:t>
            </a:r>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1577929717"/>
              </p:ext>
            </p:extLst>
          </p:nvPr>
        </p:nvGraphicFramePr>
        <p:xfrm>
          <a:off x="2555776" y="1298376"/>
          <a:ext cx="1673022" cy="474439"/>
        </p:xfrm>
        <a:graphic>
          <a:graphicData uri="http://schemas.openxmlformats.org/presentationml/2006/ole">
            <mc:AlternateContent xmlns:mc="http://schemas.openxmlformats.org/markup-compatibility/2006">
              <mc:Choice xmlns:v="urn:schemas-microsoft-com:vml" Requires="v">
                <p:oleObj spid="_x0000_s42094" name="Equation" r:id="rId3" imgW="850680" imgH="241200" progId="Equation.DSMT4">
                  <p:embed/>
                </p:oleObj>
              </mc:Choice>
              <mc:Fallback>
                <p:oleObj name="Equation" r:id="rId3" imgW="850680" imgH="241200" progId="Equation.DSMT4">
                  <p:embed/>
                  <p:pic>
                    <p:nvPicPr>
                      <p:cNvPr id="0" name=""/>
                      <p:cNvPicPr/>
                      <p:nvPr/>
                    </p:nvPicPr>
                    <p:blipFill>
                      <a:blip r:embed="rId4"/>
                      <a:stretch>
                        <a:fillRect/>
                      </a:stretch>
                    </p:blipFill>
                    <p:spPr>
                      <a:xfrm>
                        <a:off x="2555776" y="1298376"/>
                        <a:ext cx="1673022" cy="474439"/>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80728"/>
            <a:ext cx="6768752"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动力学：</a:t>
            </a:r>
            <a:endParaRPr lang="en-US" altLang="zh-CN" sz="2400" dirty="0" smtClean="0"/>
          </a:p>
          <a:p>
            <a:r>
              <a:rPr lang="zh-CN" altLang="en-US" sz="2400" dirty="0" smtClean="0"/>
              <a:t>牛顿第二定律</a:t>
            </a:r>
            <a:endParaRPr lang="en-US" altLang="zh-CN" sz="2400" dirty="0" smtClean="0"/>
          </a:p>
          <a:p>
            <a:r>
              <a:rPr lang="zh-CN" altLang="en-US" sz="2400" dirty="0" smtClean="0"/>
              <a:t>能量守恒定律</a:t>
            </a:r>
            <a:endParaRPr lang="en-US" altLang="zh-CN" sz="2400" dirty="0" smtClean="0"/>
          </a:p>
          <a:p>
            <a:r>
              <a:rPr lang="zh-CN" altLang="en-US" sz="2400" dirty="0" smtClean="0"/>
              <a:t>欧拉</a:t>
            </a:r>
            <a:r>
              <a:rPr lang="en-US" altLang="zh-CN" sz="2400" dirty="0" smtClean="0"/>
              <a:t>-</a:t>
            </a:r>
            <a:r>
              <a:rPr lang="zh-CN" altLang="en-US" sz="2400" dirty="0" smtClean="0"/>
              <a:t>拉格朗日方程</a:t>
            </a:r>
            <a:endParaRPr lang="en-US" altLang="zh-CN" sz="2400" dirty="0" smtClean="0"/>
          </a:p>
          <a:p>
            <a:r>
              <a:rPr lang="zh-CN" altLang="en-US" sz="2400" dirty="0" smtClean="0"/>
              <a:t>空气和水的阻力</a:t>
            </a:r>
            <a:endParaRPr lang="zh-CN" altLang="en-US" sz="2400" dirty="0"/>
          </a:p>
        </p:txBody>
      </p:sp>
      <p:sp>
        <p:nvSpPr>
          <p:cNvPr id="3" name="TextBox 2"/>
          <p:cNvSpPr txBox="1"/>
          <p:nvPr/>
        </p:nvSpPr>
        <p:spPr>
          <a:xfrm>
            <a:off x="1043608" y="3284984"/>
            <a:ext cx="684076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例</a:t>
            </a:r>
            <a:r>
              <a:rPr lang="en-US" altLang="zh-CN" sz="2400" dirty="0" smtClean="0"/>
              <a:t>1</a:t>
            </a:r>
            <a:r>
              <a:rPr lang="zh-CN" altLang="en-US" sz="2400" dirty="0" smtClean="0"/>
              <a:t>：求单摆的运动：</a:t>
            </a:r>
            <a:r>
              <a:rPr lang="zh-CN" altLang="en-US" sz="2400" dirty="0"/>
              <a:t>摆</a:t>
            </a:r>
            <a:r>
              <a:rPr lang="zh-CN" altLang="en-US" sz="2400" dirty="0" smtClean="0"/>
              <a:t>长</a:t>
            </a:r>
            <a:r>
              <a:rPr lang="en-US" altLang="zh-CN" sz="2400" dirty="0" smtClean="0"/>
              <a:t>L</a:t>
            </a:r>
            <a:r>
              <a:rPr lang="zh-CN" altLang="en-US" sz="2400" dirty="0" smtClean="0"/>
              <a:t>，摆锤质量</a:t>
            </a:r>
            <a:r>
              <a:rPr lang="en-US" altLang="zh-CN" sz="2400" dirty="0" smtClean="0"/>
              <a:t>m</a:t>
            </a:r>
            <a:r>
              <a:rPr lang="zh-CN" altLang="en-US" sz="2400" dirty="0" smtClean="0"/>
              <a:t>的单摆的运动方程</a:t>
            </a:r>
            <a:endParaRPr lang="zh-CN" altLang="en-US" sz="2400" dirty="0"/>
          </a:p>
        </p:txBody>
      </p:sp>
      <p:grpSp>
        <p:nvGrpSpPr>
          <p:cNvPr id="13" name="组合 12"/>
          <p:cNvGrpSpPr/>
          <p:nvPr/>
        </p:nvGrpSpPr>
        <p:grpSpPr>
          <a:xfrm>
            <a:off x="6876256" y="3789040"/>
            <a:ext cx="1080120" cy="2592288"/>
            <a:chOff x="4355976" y="3212976"/>
            <a:chExt cx="1080120" cy="2952328"/>
          </a:xfrm>
        </p:grpSpPr>
        <p:cxnSp>
          <p:nvCxnSpPr>
            <p:cNvPr id="5" name="直接连接符 4"/>
            <p:cNvCxnSpPr/>
            <p:nvPr/>
          </p:nvCxnSpPr>
          <p:spPr>
            <a:xfrm>
              <a:off x="4572000" y="3789040"/>
              <a:ext cx="792088" cy="2016224"/>
            </a:xfrm>
            <a:prstGeom prst="line">
              <a:avLst/>
            </a:prstGeom>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292080" y="5805264"/>
              <a:ext cx="144016"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4355976" y="378904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2000" y="3212976"/>
              <a:ext cx="108012" cy="295232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764704"/>
            <a:ext cx="7200800" cy="563231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t>(1)</a:t>
            </a:r>
            <a:r>
              <a:rPr lang="zh-CN" altLang="en-US" sz="2400" dirty="0" smtClean="0"/>
              <a:t>利用</a:t>
            </a:r>
            <a:r>
              <a:rPr lang="en-US" altLang="zh-CN" sz="2400" dirty="0" smtClean="0"/>
              <a:t>Newton</a:t>
            </a:r>
            <a:r>
              <a:rPr lang="zh-CN" altLang="en-US" sz="2400" dirty="0" smtClean="0"/>
              <a:t>定律   </a:t>
            </a:r>
            <a:r>
              <a:rPr lang="en-US" altLang="zh-CN" sz="2400" dirty="0" smtClean="0"/>
              <a:t>f=ma </a:t>
            </a:r>
            <a:r>
              <a:rPr lang="zh-CN" altLang="en-US" sz="2400" dirty="0" smtClean="0"/>
              <a:t>得到</a:t>
            </a:r>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即</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en-US" altLang="zh-CN" sz="2400" dirty="0" smtClean="0"/>
              <a:t>(2)</a:t>
            </a:r>
            <a:r>
              <a:rPr lang="zh-CN" altLang="en-US" sz="2400" dirty="0" smtClean="0"/>
              <a:t>利用能量方程建模。设</a:t>
            </a:r>
            <a:r>
              <a:rPr lang="zh-CN" altLang="en-US" sz="2400" dirty="0" smtClean="0">
                <a:sym typeface="Symbol"/>
              </a:rPr>
              <a:t></a:t>
            </a:r>
            <a:r>
              <a:rPr lang="en-US" altLang="zh-CN" sz="2400" dirty="0" smtClean="0">
                <a:sym typeface="Symbol"/>
              </a:rPr>
              <a:t>=0</a:t>
            </a:r>
            <a:r>
              <a:rPr lang="zh-CN" altLang="en-US" sz="2400" dirty="0" smtClean="0">
                <a:sym typeface="Symbol"/>
              </a:rPr>
              <a:t>的点为零势点</a:t>
            </a:r>
            <a:endParaRPr lang="en-US" altLang="zh-CN" sz="2400" dirty="0" smtClean="0">
              <a:sym typeface="Symbol"/>
            </a:endParaRPr>
          </a:p>
          <a:p>
            <a:endParaRPr lang="en-US" altLang="zh-CN" sz="2400" dirty="0" smtClean="0"/>
          </a:p>
          <a:p>
            <a:r>
              <a:rPr lang="zh-CN" altLang="en-US" sz="2400" dirty="0" smtClean="0"/>
              <a:t>则</a:t>
            </a:r>
            <a:endParaRPr lang="en-US" altLang="zh-CN" sz="2400" dirty="0" smtClean="0"/>
          </a:p>
          <a:p>
            <a:endParaRPr lang="en-US" altLang="zh-CN" sz="2400" dirty="0"/>
          </a:p>
          <a:p>
            <a:endParaRPr lang="en-US" altLang="zh-CN" sz="2400" dirty="0" smtClean="0"/>
          </a:p>
          <a:p>
            <a:r>
              <a:rPr lang="zh-CN" altLang="en-US" sz="2400" dirty="0" smtClean="0"/>
              <a:t>等式两边求导数则得到第一个方程。</a:t>
            </a:r>
            <a:endParaRPr lang="zh-CN" altLang="en-US" sz="2400" dirty="0"/>
          </a:p>
        </p:txBody>
      </p:sp>
      <p:grpSp>
        <p:nvGrpSpPr>
          <p:cNvPr id="18" name="组合 17"/>
          <p:cNvGrpSpPr/>
          <p:nvPr/>
        </p:nvGrpSpPr>
        <p:grpSpPr>
          <a:xfrm>
            <a:off x="6665596" y="1280840"/>
            <a:ext cx="1162270" cy="3672408"/>
            <a:chOff x="6665596" y="1280840"/>
            <a:chExt cx="1162270" cy="3672408"/>
          </a:xfrm>
        </p:grpSpPr>
        <p:cxnSp>
          <p:nvCxnSpPr>
            <p:cNvPr id="5" name="直接连接符 4"/>
            <p:cNvCxnSpPr/>
            <p:nvPr/>
          </p:nvCxnSpPr>
          <p:spPr>
            <a:xfrm>
              <a:off x="6675738" y="1280840"/>
              <a:ext cx="0" cy="367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675738" y="1280840"/>
              <a:ext cx="1152128" cy="338437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665596" y="1856904"/>
              <a:ext cx="720080" cy="369332"/>
            </a:xfrm>
            <a:prstGeom prst="rect">
              <a:avLst/>
            </a:prstGeom>
            <a:noFill/>
          </p:spPr>
          <p:txBody>
            <a:bodyPr wrap="square" rtlCol="0">
              <a:spAutoFit/>
            </a:bodyPr>
            <a:lstStyle/>
            <a:p>
              <a:r>
                <a:rPr lang="zh-CN" altLang="en-US" dirty="0" smtClean="0">
                  <a:sym typeface="Symbol"/>
                </a:rPr>
                <a:t></a:t>
              </a:r>
              <a:endParaRPr lang="zh-CN" altLang="en-US" dirty="0"/>
            </a:p>
          </p:txBody>
        </p:sp>
        <p:cxnSp>
          <p:nvCxnSpPr>
            <p:cNvPr id="10" name="直接箭头连接符 9"/>
            <p:cNvCxnSpPr/>
            <p:nvPr/>
          </p:nvCxnSpPr>
          <p:spPr>
            <a:xfrm flipH="1">
              <a:off x="7251802" y="4665216"/>
              <a:ext cx="576064" cy="21602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2" name="直接箭头连接符 11"/>
          <p:cNvCxnSpPr/>
          <p:nvPr/>
        </p:nvCxnSpPr>
        <p:spPr>
          <a:xfrm>
            <a:off x="7827866" y="4665216"/>
            <a:ext cx="0" cy="1266527"/>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7805006" y="464235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1768522662"/>
              </p:ext>
            </p:extLst>
          </p:nvPr>
        </p:nvGraphicFramePr>
        <p:xfrm>
          <a:off x="2384883" y="1274078"/>
          <a:ext cx="2563849" cy="940078"/>
        </p:xfrm>
        <a:graphic>
          <a:graphicData uri="http://schemas.openxmlformats.org/presentationml/2006/ole">
            <mc:AlternateContent xmlns:mc="http://schemas.openxmlformats.org/markup-compatibility/2006">
              <mc:Choice xmlns:v="urn:schemas-microsoft-com:vml" Requires="v">
                <p:oleObj spid="_x0000_s31141" name="Equation" r:id="rId3" imgW="1143000" imgH="419040" progId="Equation.DSMT4">
                  <p:embed/>
                </p:oleObj>
              </mc:Choice>
              <mc:Fallback>
                <p:oleObj name="Equation" r:id="rId3" imgW="1143000" imgH="419040" progId="Equation.DSMT4">
                  <p:embed/>
                  <p:pic>
                    <p:nvPicPr>
                      <p:cNvPr id="0" name=""/>
                      <p:cNvPicPr/>
                      <p:nvPr/>
                    </p:nvPicPr>
                    <p:blipFill>
                      <a:blip r:embed="rId4"/>
                      <a:stretch>
                        <a:fillRect/>
                      </a:stretch>
                    </p:blipFill>
                    <p:spPr>
                      <a:xfrm>
                        <a:off x="2384883" y="1274078"/>
                        <a:ext cx="2563849" cy="94007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183600608"/>
              </p:ext>
            </p:extLst>
          </p:nvPr>
        </p:nvGraphicFramePr>
        <p:xfrm>
          <a:off x="2483768" y="2780928"/>
          <a:ext cx="2016224" cy="964281"/>
        </p:xfrm>
        <a:graphic>
          <a:graphicData uri="http://schemas.openxmlformats.org/presentationml/2006/ole">
            <mc:AlternateContent xmlns:mc="http://schemas.openxmlformats.org/markup-compatibility/2006">
              <mc:Choice xmlns:v="urn:schemas-microsoft-com:vml" Requires="v">
                <p:oleObj spid="_x0000_s31142" name="Equation" r:id="rId5" imgW="876240" imgH="419040" progId="Equation.DSMT4">
                  <p:embed/>
                </p:oleObj>
              </mc:Choice>
              <mc:Fallback>
                <p:oleObj name="Equation" r:id="rId5" imgW="876240" imgH="419040" progId="Equation.DSMT4">
                  <p:embed/>
                  <p:pic>
                    <p:nvPicPr>
                      <p:cNvPr id="0" name=""/>
                      <p:cNvPicPr/>
                      <p:nvPr/>
                    </p:nvPicPr>
                    <p:blipFill>
                      <a:blip r:embed="rId6"/>
                      <a:stretch>
                        <a:fillRect/>
                      </a:stretch>
                    </p:blipFill>
                    <p:spPr>
                      <a:xfrm>
                        <a:off x="2483768" y="2780928"/>
                        <a:ext cx="2016224" cy="964281"/>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729255981"/>
              </p:ext>
            </p:extLst>
          </p:nvPr>
        </p:nvGraphicFramePr>
        <p:xfrm>
          <a:off x="1979712" y="4814799"/>
          <a:ext cx="3366372" cy="841593"/>
        </p:xfrm>
        <a:graphic>
          <a:graphicData uri="http://schemas.openxmlformats.org/presentationml/2006/ole">
            <mc:AlternateContent xmlns:mc="http://schemas.openxmlformats.org/markup-compatibility/2006">
              <mc:Choice xmlns:v="urn:schemas-microsoft-com:vml" Requires="v">
                <p:oleObj spid="_x0000_s31143" name="Equation" r:id="rId7" imgW="1574640" imgH="393480" progId="Equation.DSMT4">
                  <p:embed/>
                </p:oleObj>
              </mc:Choice>
              <mc:Fallback>
                <p:oleObj name="Equation" r:id="rId7" imgW="1574640" imgH="393480" progId="Equation.DSMT4">
                  <p:embed/>
                  <p:pic>
                    <p:nvPicPr>
                      <p:cNvPr id="0" name=""/>
                      <p:cNvPicPr/>
                      <p:nvPr/>
                    </p:nvPicPr>
                    <p:blipFill>
                      <a:blip r:embed="rId8"/>
                      <a:stretch>
                        <a:fillRect/>
                      </a:stretch>
                    </p:blipFill>
                    <p:spPr>
                      <a:xfrm>
                        <a:off x="1979712" y="4814799"/>
                        <a:ext cx="3366372" cy="841593"/>
                      </a:xfrm>
                      <a:prstGeom prst="rect">
                        <a:avLst/>
                      </a:prstGeom>
                    </p:spPr>
                  </p:pic>
                </p:oleObj>
              </mc:Fallback>
            </mc:AlternateContent>
          </a:graphicData>
        </a:graphic>
      </p:graphicFrame>
    </p:spTree>
    <p:extLst>
      <p:ext uri="{BB962C8B-B14F-4D97-AF65-F5344CB8AC3E}">
        <p14:creationId xmlns:p14="http://schemas.microsoft.com/office/powerpoint/2010/main" val="27785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052736"/>
            <a:ext cx="6912768"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例</a:t>
            </a:r>
            <a:r>
              <a:rPr lang="en-US" altLang="zh-CN" sz="2400" dirty="0" smtClean="0"/>
              <a:t>2</a:t>
            </a:r>
            <a:r>
              <a:rPr lang="zh-CN" altLang="en-US" sz="2400" dirty="0" smtClean="0"/>
              <a:t>：一只装满水的圆柱形桶，底半径</a:t>
            </a:r>
            <a:r>
              <a:rPr lang="en-US" altLang="zh-CN" sz="2400" dirty="0" smtClean="0"/>
              <a:t>3m</a:t>
            </a:r>
            <a:r>
              <a:rPr lang="zh-CN" altLang="en-US" sz="2400" dirty="0" smtClean="0"/>
              <a:t>，高</a:t>
            </a:r>
            <a:r>
              <a:rPr lang="en-US" altLang="zh-CN" sz="2400" dirty="0" smtClean="0"/>
              <a:t>6m</a:t>
            </a:r>
            <a:r>
              <a:rPr lang="zh-CN" altLang="en-US" sz="2400" dirty="0" smtClean="0"/>
              <a:t>。底部有一个直径</a:t>
            </a:r>
            <a:r>
              <a:rPr lang="en-US" altLang="zh-CN" sz="2400" dirty="0" smtClean="0"/>
              <a:t>0.02</a:t>
            </a:r>
            <a:r>
              <a:rPr lang="zh-CN" altLang="en-US" sz="2400" dirty="0" smtClean="0"/>
              <a:t>米的孔。</a:t>
            </a:r>
            <a:endParaRPr lang="en-US" altLang="zh-CN" sz="2400" dirty="0" smtClean="0"/>
          </a:p>
          <a:p>
            <a:r>
              <a:rPr lang="en-US" altLang="zh-CN" sz="2400" dirty="0" smtClean="0"/>
              <a:t>(1)</a:t>
            </a:r>
            <a:r>
              <a:rPr lang="zh-CN" altLang="en-US" sz="2400" dirty="0" smtClean="0"/>
              <a:t>水多长时间可以流光？</a:t>
            </a:r>
            <a:endParaRPr lang="en-US" altLang="zh-CN" sz="2400" dirty="0" smtClean="0"/>
          </a:p>
          <a:p>
            <a:r>
              <a:rPr lang="en-US" altLang="zh-CN" sz="2400" dirty="0" smtClean="0"/>
              <a:t>(2)</a:t>
            </a:r>
            <a:r>
              <a:rPr lang="zh-CN" altLang="en-US" sz="2400" dirty="0" smtClean="0"/>
              <a:t>如果孔在侧面，而桶放在距地面</a:t>
            </a:r>
            <a:r>
              <a:rPr lang="en-US" altLang="zh-CN" sz="2400" dirty="0" smtClean="0"/>
              <a:t>3m </a:t>
            </a:r>
            <a:r>
              <a:rPr lang="zh-CN" altLang="en-US" sz="2400" dirty="0" smtClean="0"/>
              <a:t>的高度。求水流喷出距离的变化规律。</a:t>
            </a:r>
            <a:endParaRPr lang="zh-CN" altLang="en-US" sz="2400" dirty="0"/>
          </a:p>
        </p:txBody>
      </p:sp>
      <p:sp>
        <p:nvSpPr>
          <p:cNvPr id="4" name="TextBox 3"/>
          <p:cNvSpPr txBox="1"/>
          <p:nvPr/>
        </p:nvSpPr>
        <p:spPr>
          <a:xfrm>
            <a:off x="1043608" y="3140968"/>
            <a:ext cx="691276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解：直接利用</a:t>
            </a:r>
            <a:r>
              <a:rPr lang="en-US" altLang="zh-CN" sz="2400" dirty="0" smtClean="0"/>
              <a:t>Newton</a:t>
            </a:r>
            <a:r>
              <a:rPr lang="zh-CN" altLang="en-US" sz="2400" dirty="0" smtClean="0"/>
              <a:t>第二定律建模比较困难，我们利用能量的转换。在流水的过程中，桶的顶部减少的势能化为水的动能。</a:t>
            </a:r>
            <a:r>
              <a:rPr lang="en-US" altLang="zh-CN" sz="2400" dirty="0" smtClean="0"/>
              <a:t>(</a:t>
            </a:r>
            <a:r>
              <a:rPr lang="zh-CN" altLang="en-US" sz="2400" dirty="0" smtClean="0"/>
              <a:t>如图</a:t>
            </a:r>
            <a:r>
              <a:rPr lang="en-US" altLang="zh-CN" sz="2400" dirty="0" smtClean="0"/>
              <a:t>)</a:t>
            </a:r>
            <a:endParaRPr lang="zh-CN" altLang="en-US" sz="2400" dirty="0"/>
          </a:p>
        </p:txBody>
      </p:sp>
      <p:grpSp>
        <p:nvGrpSpPr>
          <p:cNvPr id="33" name="组合 32"/>
          <p:cNvGrpSpPr/>
          <p:nvPr/>
        </p:nvGrpSpPr>
        <p:grpSpPr>
          <a:xfrm>
            <a:off x="4587733" y="4523700"/>
            <a:ext cx="3142309" cy="2132856"/>
            <a:chOff x="4587733" y="4523700"/>
            <a:chExt cx="3142309" cy="2132856"/>
          </a:xfrm>
        </p:grpSpPr>
        <p:grpSp>
          <p:nvGrpSpPr>
            <p:cNvPr id="30" name="组合 29"/>
            <p:cNvGrpSpPr/>
            <p:nvPr/>
          </p:nvGrpSpPr>
          <p:grpSpPr>
            <a:xfrm>
              <a:off x="4587733" y="4523700"/>
              <a:ext cx="3142309" cy="2132856"/>
              <a:chOff x="4788024" y="4725144"/>
              <a:chExt cx="3142309" cy="2132856"/>
            </a:xfrm>
          </p:grpSpPr>
          <p:cxnSp>
            <p:nvCxnSpPr>
              <p:cNvPr id="15" name="直接连接符 14"/>
              <p:cNvCxnSpPr>
                <a:stCxn id="6" idx="6"/>
              </p:cNvCxnSpPr>
              <p:nvPr/>
            </p:nvCxnSpPr>
            <p:spPr>
              <a:xfrm>
                <a:off x="6912542" y="5528997"/>
                <a:ext cx="75580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4788024" y="4725144"/>
                <a:ext cx="3142309" cy="2132856"/>
                <a:chOff x="4788024" y="4725144"/>
                <a:chExt cx="3142309" cy="2132856"/>
              </a:xfrm>
            </p:grpSpPr>
            <p:cxnSp>
              <p:nvCxnSpPr>
                <p:cNvPr id="9" name="直接连接符 8"/>
                <p:cNvCxnSpPr>
                  <a:stCxn id="5" idx="2"/>
                  <a:endCxn id="7" idx="2"/>
                </p:cNvCxnSpPr>
                <p:nvPr/>
              </p:nvCxnSpPr>
              <p:spPr>
                <a:xfrm>
                  <a:off x="4788024" y="4941168"/>
                  <a:ext cx="36286" cy="12961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6"/>
                  <a:endCxn id="7" idx="6"/>
                </p:cNvCxnSpPr>
                <p:nvPr/>
              </p:nvCxnSpPr>
              <p:spPr>
                <a:xfrm>
                  <a:off x="6876256" y="4941168"/>
                  <a:ext cx="36286" cy="1296144"/>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788024" y="4725144"/>
                  <a:ext cx="3142309" cy="2132856"/>
                  <a:chOff x="4788024" y="4725144"/>
                  <a:chExt cx="3142309" cy="2132856"/>
                </a:xfrm>
              </p:grpSpPr>
              <p:sp>
                <p:nvSpPr>
                  <p:cNvPr id="5" name="椭圆 4"/>
                  <p:cNvSpPr/>
                  <p:nvPr/>
                </p:nvSpPr>
                <p:spPr>
                  <a:xfrm>
                    <a:off x="4788024" y="4725144"/>
                    <a:ext cx="208823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824310" y="6021288"/>
                    <a:ext cx="208823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824310" y="5465373"/>
                    <a:ext cx="208823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824310" y="5312973"/>
                    <a:ext cx="2088232"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688124" y="6165304"/>
                    <a:ext cx="288032"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6938585" y="5702223"/>
                    <a:ext cx="755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938585" y="6237312"/>
                    <a:ext cx="755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290443" y="5702223"/>
                    <a:ext cx="0" cy="5350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290443" y="5157192"/>
                    <a:ext cx="0" cy="371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90443" y="5405462"/>
                    <a:ext cx="639890" cy="369332"/>
                  </a:xfrm>
                  <a:prstGeom prst="rect">
                    <a:avLst/>
                  </a:prstGeom>
                  <a:noFill/>
                </p:spPr>
                <p:txBody>
                  <a:bodyPr wrap="square" rtlCol="0">
                    <a:spAutoFit/>
                  </a:bodyPr>
                  <a:lstStyle/>
                  <a:p>
                    <a:r>
                      <a:rPr lang="zh-CN" altLang="en-US" dirty="0" smtClean="0">
                        <a:sym typeface="Symbol"/>
                      </a:rPr>
                      <a:t></a:t>
                    </a:r>
                    <a:r>
                      <a:rPr lang="en-US" altLang="zh-CN" dirty="0" smtClean="0">
                        <a:sym typeface="Symbol"/>
                      </a:rPr>
                      <a:t>h</a:t>
                    </a:r>
                    <a:endParaRPr lang="zh-CN" altLang="en-US" dirty="0"/>
                  </a:p>
                </p:txBody>
              </p:sp>
              <p:sp>
                <p:nvSpPr>
                  <p:cNvPr id="23" name="TextBox 22"/>
                  <p:cNvSpPr txBox="1"/>
                  <p:nvPr/>
                </p:nvSpPr>
                <p:spPr>
                  <a:xfrm>
                    <a:off x="7316486" y="5836622"/>
                    <a:ext cx="495874" cy="369332"/>
                  </a:xfrm>
                  <a:prstGeom prst="rect">
                    <a:avLst/>
                  </a:prstGeom>
                  <a:noFill/>
                </p:spPr>
                <p:txBody>
                  <a:bodyPr wrap="square" rtlCol="0">
                    <a:spAutoFit/>
                  </a:bodyPr>
                  <a:lstStyle/>
                  <a:p>
                    <a:r>
                      <a:rPr lang="en-US" altLang="zh-CN" dirty="0" smtClean="0"/>
                      <a:t>h</a:t>
                    </a:r>
                    <a:endParaRPr lang="zh-CN" altLang="en-US" dirty="0"/>
                  </a:p>
                </p:txBody>
              </p:sp>
              <p:cxnSp>
                <p:nvCxnSpPr>
                  <p:cNvPr id="25" name="直接连接符 24"/>
                  <p:cNvCxnSpPr>
                    <a:stCxn id="12" idx="2"/>
                  </p:cNvCxnSpPr>
                  <p:nvPr/>
                </p:nvCxnSpPr>
                <p:spPr>
                  <a:xfrm>
                    <a:off x="5688124" y="6237312"/>
                    <a:ext cx="0" cy="620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6"/>
                  </p:cNvCxnSpPr>
                  <p:nvPr/>
                </p:nvCxnSpPr>
                <p:spPr>
                  <a:xfrm>
                    <a:off x="5976156" y="6237312"/>
                    <a:ext cx="0" cy="620688"/>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31" name="椭圆 30"/>
            <p:cNvSpPr/>
            <p:nvPr/>
          </p:nvSpPr>
          <p:spPr>
            <a:xfrm>
              <a:off x="5487833" y="6549432"/>
              <a:ext cx="288032" cy="107124"/>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5775865" y="6219878"/>
              <a:ext cx="576064" cy="369332"/>
            </a:xfrm>
            <a:prstGeom prst="rect">
              <a:avLst/>
            </a:prstGeom>
            <a:noFill/>
          </p:spPr>
          <p:txBody>
            <a:bodyPr wrap="square" rtlCol="0">
              <a:spAutoFit/>
            </a:bodyPr>
            <a:lstStyle/>
            <a:p>
              <a:r>
                <a:rPr lang="en-US" altLang="zh-CN" dirty="0" smtClean="0"/>
                <a:t>ds</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728871" y="366835"/>
            <a:ext cx="3142309" cy="2132856"/>
            <a:chOff x="4587733" y="4523700"/>
            <a:chExt cx="3142309" cy="2132856"/>
          </a:xfrm>
        </p:grpSpPr>
        <p:grpSp>
          <p:nvGrpSpPr>
            <p:cNvPr id="4" name="组合 3"/>
            <p:cNvGrpSpPr/>
            <p:nvPr/>
          </p:nvGrpSpPr>
          <p:grpSpPr>
            <a:xfrm>
              <a:off x="4587733" y="4523700"/>
              <a:ext cx="3142309" cy="2132856"/>
              <a:chOff x="4788024" y="4725144"/>
              <a:chExt cx="3142309" cy="2132856"/>
            </a:xfrm>
          </p:grpSpPr>
          <p:cxnSp>
            <p:nvCxnSpPr>
              <p:cNvPr id="7" name="直接连接符 6"/>
              <p:cNvCxnSpPr>
                <a:stCxn id="15" idx="6"/>
              </p:cNvCxnSpPr>
              <p:nvPr/>
            </p:nvCxnSpPr>
            <p:spPr>
              <a:xfrm>
                <a:off x="6912542" y="5528997"/>
                <a:ext cx="75580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788024" y="4725144"/>
                <a:ext cx="3142309" cy="2132856"/>
                <a:chOff x="4788024" y="4725144"/>
                <a:chExt cx="3142309" cy="2132856"/>
              </a:xfrm>
            </p:grpSpPr>
            <p:cxnSp>
              <p:nvCxnSpPr>
                <p:cNvPr id="9" name="直接连接符 8"/>
                <p:cNvCxnSpPr>
                  <a:stCxn id="12" idx="2"/>
                  <a:endCxn id="13" idx="2"/>
                </p:cNvCxnSpPr>
                <p:nvPr/>
              </p:nvCxnSpPr>
              <p:spPr>
                <a:xfrm>
                  <a:off x="4788024" y="4941168"/>
                  <a:ext cx="36286" cy="12961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2" idx="6"/>
                  <a:endCxn id="13" idx="6"/>
                </p:cNvCxnSpPr>
                <p:nvPr/>
              </p:nvCxnSpPr>
              <p:spPr>
                <a:xfrm>
                  <a:off x="6876256" y="4941168"/>
                  <a:ext cx="36286" cy="1296144"/>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788024" y="4725144"/>
                  <a:ext cx="3142309" cy="2132856"/>
                  <a:chOff x="4788024" y="4725144"/>
                  <a:chExt cx="3142309" cy="2132856"/>
                </a:xfrm>
              </p:grpSpPr>
              <p:sp>
                <p:nvSpPr>
                  <p:cNvPr id="12" name="椭圆 11"/>
                  <p:cNvSpPr/>
                  <p:nvPr/>
                </p:nvSpPr>
                <p:spPr>
                  <a:xfrm>
                    <a:off x="4788024" y="4725144"/>
                    <a:ext cx="208823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824310" y="6021288"/>
                    <a:ext cx="208823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824310" y="5465373"/>
                    <a:ext cx="2088232"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824310" y="5312973"/>
                    <a:ext cx="2088232" cy="43204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688124" y="6165304"/>
                    <a:ext cx="288032"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6938585" y="5702223"/>
                    <a:ext cx="755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38585" y="6237312"/>
                    <a:ext cx="755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290443" y="5702223"/>
                    <a:ext cx="0" cy="5350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290443" y="5157192"/>
                    <a:ext cx="0" cy="371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290443" y="5405462"/>
                    <a:ext cx="639890" cy="369332"/>
                  </a:xfrm>
                  <a:prstGeom prst="rect">
                    <a:avLst/>
                  </a:prstGeom>
                  <a:noFill/>
                </p:spPr>
                <p:txBody>
                  <a:bodyPr wrap="square" rtlCol="0">
                    <a:spAutoFit/>
                  </a:bodyPr>
                  <a:lstStyle/>
                  <a:p>
                    <a:r>
                      <a:rPr lang="en-US" altLang="zh-CN" dirty="0">
                        <a:sym typeface="Symbol"/>
                      </a:rPr>
                      <a:t>d</a:t>
                    </a:r>
                    <a:r>
                      <a:rPr lang="en-US" altLang="zh-CN" dirty="0" smtClean="0">
                        <a:sym typeface="Symbol"/>
                      </a:rPr>
                      <a:t>h</a:t>
                    </a:r>
                    <a:endParaRPr lang="zh-CN" altLang="en-US" dirty="0"/>
                  </a:p>
                </p:txBody>
              </p:sp>
              <p:sp>
                <p:nvSpPr>
                  <p:cNvPr id="22" name="TextBox 21"/>
                  <p:cNvSpPr txBox="1"/>
                  <p:nvPr/>
                </p:nvSpPr>
                <p:spPr>
                  <a:xfrm>
                    <a:off x="7316486" y="5836622"/>
                    <a:ext cx="495874" cy="369332"/>
                  </a:xfrm>
                  <a:prstGeom prst="rect">
                    <a:avLst/>
                  </a:prstGeom>
                  <a:noFill/>
                </p:spPr>
                <p:txBody>
                  <a:bodyPr wrap="square" rtlCol="0">
                    <a:spAutoFit/>
                  </a:bodyPr>
                  <a:lstStyle/>
                  <a:p>
                    <a:r>
                      <a:rPr lang="en-US" altLang="zh-CN" dirty="0" smtClean="0"/>
                      <a:t>h</a:t>
                    </a:r>
                    <a:endParaRPr lang="zh-CN" altLang="en-US" dirty="0"/>
                  </a:p>
                </p:txBody>
              </p:sp>
              <p:cxnSp>
                <p:nvCxnSpPr>
                  <p:cNvPr id="23" name="直接连接符 22"/>
                  <p:cNvCxnSpPr>
                    <a:stCxn id="16" idx="2"/>
                  </p:cNvCxnSpPr>
                  <p:nvPr/>
                </p:nvCxnSpPr>
                <p:spPr>
                  <a:xfrm>
                    <a:off x="5688124" y="6237312"/>
                    <a:ext cx="0" cy="620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6"/>
                  </p:cNvCxnSpPr>
                  <p:nvPr/>
                </p:nvCxnSpPr>
                <p:spPr>
                  <a:xfrm>
                    <a:off x="5976156" y="6237312"/>
                    <a:ext cx="0" cy="620688"/>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5" name="椭圆 4"/>
            <p:cNvSpPr/>
            <p:nvPr/>
          </p:nvSpPr>
          <p:spPr>
            <a:xfrm>
              <a:off x="5487833" y="6549432"/>
              <a:ext cx="288032" cy="107124"/>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775865" y="6219878"/>
              <a:ext cx="576064" cy="369332"/>
            </a:xfrm>
            <a:prstGeom prst="rect">
              <a:avLst/>
            </a:prstGeom>
            <a:noFill/>
          </p:spPr>
          <p:txBody>
            <a:bodyPr wrap="square" rtlCol="0">
              <a:spAutoFit/>
            </a:bodyPr>
            <a:lstStyle/>
            <a:p>
              <a:r>
                <a:rPr lang="en-US" altLang="zh-CN" dirty="0" smtClean="0"/>
                <a:t>ds</a:t>
              </a:r>
              <a:endParaRPr lang="zh-CN" altLang="en-US" dirty="0"/>
            </a:p>
          </p:txBody>
        </p:sp>
      </p:grpSp>
      <p:sp>
        <p:nvSpPr>
          <p:cNvPr id="25" name="TextBox 24"/>
          <p:cNvSpPr txBox="1"/>
          <p:nvPr/>
        </p:nvSpPr>
        <p:spPr>
          <a:xfrm>
            <a:off x="899592" y="582859"/>
            <a:ext cx="3564396"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设桶的水平面积为</a:t>
            </a:r>
            <a:r>
              <a:rPr lang="en-US" altLang="zh-CN" sz="2400" dirty="0" smtClean="0"/>
              <a:t>A</a:t>
            </a:r>
            <a:r>
              <a:rPr lang="zh-CN" altLang="en-US" sz="2400" dirty="0" smtClean="0"/>
              <a:t>，孔的面积为</a:t>
            </a:r>
            <a:r>
              <a:rPr lang="en-US" altLang="zh-CN" sz="2400" dirty="0" smtClean="0"/>
              <a:t>B</a:t>
            </a:r>
            <a:r>
              <a:rPr lang="zh-CN" altLang="en-US" sz="2400" dirty="0" smtClean="0"/>
              <a:t>，则由于质量守恒，则</a:t>
            </a:r>
            <a:endParaRPr lang="en-US" altLang="zh-CN" sz="2400" dirty="0" smtClean="0"/>
          </a:p>
          <a:p>
            <a:r>
              <a:rPr lang="en-US" altLang="zh-CN" sz="2400" dirty="0"/>
              <a:t> </a:t>
            </a:r>
            <a:r>
              <a:rPr lang="en-US" altLang="zh-CN" sz="2400" dirty="0" smtClean="0"/>
              <a:t>    </a:t>
            </a:r>
            <a:r>
              <a:rPr lang="en-US" altLang="zh-CN" sz="2400" dirty="0" err="1" smtClean="0"/>
              <a:t>Adh</a:t>
            </a:r>
            <a:r>
              <a:rPr lang="en-US" altLang="zh-CN" sz="2400" dirty="0" smtClean="0"/>
              <a:t>=-</a:t>
            </a:r>
            <a:r>
              <a:rPr lang="en-US" altLang="zh-CN" sz="2400" dirty="0" err="1" smtClean="0"/>
              <a:t>Bds</a:t>
            </a:r>
            <a:endParaRPr lang="en-US" altLang="zh-CN" sz="2400" dirty="0" smtClean="0"/>
          </a:p>
          <a:p>
            <a:r>
              <a:rPr lang="zh-CN" altLang="en-US" sz="2400" dirty="0" smtClean="0"/>
              <a:t>符号反映了此消彼长。</a:t>
            </a:r>
            <a:endParaRPr lang="zh-CN" altLang="en-US" dirty="0"/>
          </a:p>
        </p:txBody>
      </p:sp>
      <p:sp>
        <p:nvSpPr>
          <p:cNvPr id="26" name="TextBox 25"/>
          <p:cNvSpPr txBox="1"/>
          <p:nvPr/>
        </p:nvSpPr>
        <p:spPr>
          <a:xfrm>
            <a:off x="899592" y="2852936"/>
            <a:ext cx="6357741" cy="110799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设水的流速是</a:t>
            </a:r>
            <a:r>
              <a:rPr lang="en-US" altLang="zh-CN" sz="2400" dirty="0" smtClean="0"/>
              <a:t>v</a:t>
            </a:r>
            <a:r>
              <a:rPr lang="zh-CN" altLang="en-US" sz="2400" dirty="0" smtClean="0"/>
              <a:t>则</a:t>
            </a:r>
            <a:endParaRPr lang="en-US" altLang="zh-CN" sz="2400" dirty="0" smtClean="0"/>
          </a:p>
          <a:p>
            <a:endParaRPr lang="en-US" altLang="zh-CN" sz="2400" dirty="0" smtClean="0"/>
          </a:p>
          <a:p>
            <a:r>
              <a:rPr lang="en-US" altLang="zh-CN" dirty="0"/>
              <a:t> </a:t>
            </a:r>
            <a:r>
              <a:rPr lang="en-US" altLang="zh-CN" dirty="0" smtClean="0"/>
              <a:t>            </a:t>
            </a:r>
            <a:endParaRPr lang="zh-CN" altLang="en-US" dirty="0"/>
          </a:p>
        </p:txBody>
      </p:sp>
      <p:graphicFrame>
        <p:nvGraphicFramePr>
          <p:cNvPr id="27" name="对象 26"/>
          <p:cNvGraphicFramePr>
            <a:graphicFrameLocks noChangeAspect="1"/>
          </p:cNvGraphicFramePr>
          <p:nvPr>
            <p:extLst>
              <p:ext uri="{D42A27DB-BD31-4B8C-83A1-F6EECF244321}">
                <p14:modId xmlns:p14="http://schemas.microsoft.com/office/powerpoint/2010/main" val="465801239"/>
              </p:ext>
            </p:extLst>
          </p:nvPr>
        </p:nvGraphicFramePr>
        <p:xfrm>
          <a:off x="1691680" y="3384670"/>
          <a:ext cx="3806131" cy="535721"/>
        </p:xfrm>
        <a:graphic>
          <a:graphicData uri="http://schemas.openxmlformats.org/presentationml/2006/ole">
            <mc:AlternateContent xmlns:mc="http://schemas.openxmlformats.org/markup-compatibility/2006">
              <mc:Choice xmlns:v="urn:schemas-microsoft-com:vml" Requires="v">
                <p:oleObj spid="_x0000_s51433" name="Equation" r:id="rId3" imgW="1765080" imgH="215640" progId="Equation.DSMT4">
                  <p:embed/>
                </p:oleObj>
              </mc:Choice>
              <mc:Fallback>
                <p:oleObj name="Equation" r:id="rId3" imgW="1765080" imgH="215640" progId="Equation.DSMT4">
                  <p:embed/>
                  <p:pic>
                    <p:nvPicPr>
                      <p:cNvPr id="0" name=""/>
                      <p:cNvPicPr/>
                      <p:nvPr/>
                    </p:nvPicPr>
                    <p:blipFill>
                      <a:blip r:embed="rId4"/>
                      <a:stretch>
                        <a:fillRect/>
                      </a:stretch>
                    </p:blipFill>
                    <p:spPr>
                      <a:xfrm>
                        <a:off x="1691680" y="3384670"/>
                        <a:ext cx="3806131" cy="535721"/>
                      </a:xfrm>
                      <a:prstGeom prst="rect">
                        <a:avLst/>
                      </a:prstGeom>
                    </p:spPr>
                  </p:pic>
                </p:oleObj>
              </mc:Fallback>
            </mc:AlternateContent>
          </a:graphicData>
        </a:graphic>
      </p:graphicFrame>
      <p:sp>
        <p:nvSpPr>
          <p:cNvPr id="28" name="TextBox 27"/>
          <p:cNvSpPr txBox="1"/>
          <p:nvPr/>
        </p:nvSpPr>
        <p:spPr>
          <a:xfrm>
            <a:off x="899592" y="4221088"/>
            <a:ext cx="6331698" cy="193899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smtClean="0"/>
              <a:t>根据能量转换关系，水失去的势能转化为动能，即</a:t>
            </a:r>
            <a:endParaRPr lang="en-US" altLang="zh-CN" sz="2400" dirty="0" smtClean="0"/>
          </a:p>
          <a:p>
            <a:endParaRPr lang="en-US" altLang="zh-CN" sz="2400" dirty="0"/>
          </a:p>
          <a:p>
            <a:endParaRPr lang="en-US" altLang="zh-CN" sz="2400" dirty="0" smtClean="0"/>
          </a:p>
          <a:p>
            <a:r>
              <a:rPr lang="zh-CN" altLang="en-US" sz="2400" dirty="0" smtClean="0"/>
              <a:t>或                   </a:t>
            </a:r>
            <a:endParaRPr lang="zh-CN" altLang="en-US" sz="2400" dirty="0"/>
          </a:p>
        </p:txBody>
      </p:sp>
      <p:graphicFrame>
        <p:nvGraphicFramePr>
          <p:cNvPr id="29" name="对象 28"/>
          <p:cNvGraphicFramePr>
            <a:graphicFrameLocks noChangeAspect="1"/>
          </p:cNvGraphicFramePr>
          <p:nvPr>
            <p:extLst>
              <p:ext uri="{D42A27DB-BD31-4B8C-83A1-F6EECF244321}">
                <p14:modId xmlns:p14="http://schemas.microsoft.com/office/powerpoint/2010/main" val="438918210"/>
              </p:ext>
            </p:extLst>
          </p:nvPr>
        </p:nvGraphicFramePr>
        <p:xfrm>
          <a:off x="2839162" y="4653136"/>
          <a:ext cx="1624826" cy="787025"/>
        </p:xfrm>
        <a:graphic>
          <a:graphicData uri="http://schemas.openxmlformats.org/presentationml/2006/ole">
            <mc:AlternateContent xmlns:mc="http://schemas.openxmlformats.org/markup-compatibility/2006">
              <mc:Choice xmlns:v="urn:schemas-microsoft-com:vml" Requires="v">
                <p:oleObj spid="_x0000_s51434" name="Equation" r:id="rId5" imgW="812520" imgH="393480" progId="Equation.DSMT4">
                  <p:embed/>
                </p:oleObj>
              </mc:Choice>
              <mc:Fallback>
                <p:oleObj name="Equation" r:id="rId5" imgW="812520" imgH="393480" progId="Equation.DSMT4">
                  <p:embed/>
                  <p:pic>
                    <p:nvPicPr>
                      <p:cNvPr id="0" name=""/>
                      <p:cNvPicPr/>
                      <p:nvPr/>
                    </p:nvPicPr>
                    <p:blipFill>
                      <a:blip r:embed="rId6"/>
                      <a:stretch>
                        <a:fillRect/>
                      </a:stretch>
                    </p:blipFill>
                    <p:spPr>
                      <a:xfrm>
                        <a:off x="2839162" y="4653136"/>
                        <a:ext cx="1624826" cy="787025"/>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48476907"/>
              </p:ext>
            </p:extLst>
          </p:nvPr>
        </p:nvGraphicFramePr>
        <p:xfrm>
          <a:off x="2856868" y="5589240"/>
          <a:ext cx="1427101" cy="570840"/>
        </p:xfrm>
        <a:graphic>
          <a:graphicData uri="http://schemas.openxmlformats.org/presentationml/2006/ole">
            <mc:AlternateContent xmlns:mc="http://schemas.openxmlformats.org/markup-compatibility/2006">
              <mc:Choice xmlns:v="urn:schemas-microsoft-com:vml" Requires="v">
                <p:oleObj spid="_x0000_s51435" name="Equation" r:id="rId7" imgW="622080" imgH="253800" progId="Equation.DSMT4">
                  <p:embed/>
                </p:oleObj>
              </mc:Choice>
              <mc:Fallback>
                <p:oleObj name="Equation" r:id="rId7" imgW="622080" imgH="253800" progId="Equation.DSMT4">
                  <p:embed/>
                  <p:pic>
                    <p:nvPicPr>
                      <p:cNvPr id="0" name=""/>
                      <p:cNvPicPr/>
                      <p:nvPr/>
                    </p:nvPicPr>
                    <p:blipFill>
                      <a:blip r:embed="rId8"/>
                      <a:stretch>
                        <a:fillRect/>
                      </a:stretch>
                    </p:blipFill>
                    <p:spPr>
                      <a:xfrm>
                        <a:off x="2856868" y="5589240"/>
                        <a:ext cx="1427101" cy="570840"/>
                      </a:xfrm>
                      <a:prstGeom prst="rect">
                        <a:avLst/>
                      </a:prstGeom>
                    </p:spPr>
                  </p:pic>
                </p:oleObj>
              </mc:Fallback>
            </mc:AlternateContent>
          </a:graphicData>
        </a:graphic>
      </p:graphicFrame>
    </p:spTree>
    <p:extLst>
      <p:ext uri="{BB962C8B-B14F-4D97-AF65-F5344CB8AC3E}">
        <p14:creationId xmlns:p14="http://schemas.microsoft.com/office/powerpoint/2010/main" val="424254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p:cTn id="17" dur="1000" fill="hold"/>
                                        <p:tgtEl>
                                          <p:spTgt spid="26"/>
                                        </p:tgtEl>
                                        <p:attrNameLst>
                                          <p:attrName>ppt_x</p:attrName>
                                        </p:attrNameLst>
                                      </p:cBhvr>
                                      <p:tavLst>
                                        <p:tav tm="0">
                                          <p:val>
                                            <p:strVal val="#ppt_x"/>
                                          </p:val>
                                        </p:tav>
                                        <p:tav tm="100000">
                                          <p:val>
                                            <p:strVal val="#ppt_x"/>
                                          </p:val>
                                        </p:tav>
                                      </p:tavLst>
                                    </p:anim>
                                    <p:anim calcmode="lin" valueType="num">
                                      <p:cBhvr>
                                        <p:cTn id="18" dur="1000" fill="hold"/>
                                        <p:tgtEl>
                                          <p:spTgt spid="2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ppt_x"/>
                                          </p:val>
                                        </p:tav>
                                        <p:tav tm="100000">
                                          <p:val>
                                            <p:strVal val="#ppt_x"/>
                                          </p:val>
                                        </p:tav>
                                      </p:tavLst>
                                    </p:anim>
                                    <p:anim calcmode="lin" valueType="num">
                                      <p:cBhvr additive="base">
                                        <p:cTn id="29" dur="500" fill="hold"/>
                                        <p:tgtEl>
                                          <p:spTgt spid="2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ppt_x"/>
                                          </p:val>
                                        </p:tav>
                                        <p:tav tm="100000">
                                          <p:val>
                                            <p:strVal val="#ppt_x"/>
                                          </p:val>
                                        </p:tav>
                                      </p:tavLst>
                                    </p:anim>
                                    <p:anim calcmode="lin" valueType="num">
                                      <p:cBhvr additive="base">
                                        <p:cTn id="3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5229200"/>
            <a:ext cx="6840760" cy="830997"/>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练习：如果例</a:t>
            </a:r>
            <a:r>
              <a:rPr lang="en-US" altLang="zh-CN" sz="2400" dirty="0" smtClean="0"/>
              <a:t>2</a:t>
            </a:r>
            <a:r>
              <a:rPr lang="zh-CN" altLang="en-US" sz="2400" dirty="0" smtClean="0"/>
              <a:t>中的桶是漏斗形的</a:t>
            </a:r>
            <a:r>
              <a:rPr lang="en-US" altLang="zh-CN" sz="2400" dirty="0" smtClean="0"/>
              <a:t>(</a:t>
            </a:r>
            <a:r>
              <a:rPr lang="zh-CN" altLang="en-US" sz="2400" dirty="0" smtClean="0"/>
              <a:t>倒圆锥</a:t>
            </a:r>
            <a:r>
              <a:rPr lang="en-US" altLang="zh-CN" sz="2400" dirty="0" smtClean="0"/>
              <a:t>)</a:t>
            </a:r>
            <a:r>
              <a:rPr lang="zh-CN" altLang="en-US" sz="2400" dirty="0" smtClean="0"/>
              <a:t>或球形的，计算水深的变化规律。</a:t>
            </a:r>
            <a:endParaRPr lang="zh-CN" altLang="en-US" sz="2400" dirty="0"/>
          </a:p>
        </p:txBody>
      </p:sp>
      <p:sp>
        <p:nvSpPr>
          <p:cNvPr id="3" name="TextBox 2"/>
          <p:cNvSpPr txBox="1"/>
          <p:nvPr/>
        </p:nvSpPr>
        <p:spPr>
          <a:xfrm>
            <a:off x="1043608" y="1124744"/>
            <a:ext cx="684076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综合得到</a:t>
            </a:r>
            <a:endParaRPr lang="en-US" altLang="zh-CN" sz="2400" dirty="0" smtClean="0"/>
          </a:p>
          <a:p>
            <a:endParaRPr lang="en-US" altLang="zh-CN" sz="2400" dirty="0"/>
          </a:p>
          <a:p>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4031170957"/>
              </p:ext>
            </p:extLst>
          </p:nvPr>
        </p:nvGraphicFramePr>
        <p:xfrm>
          <a:off x="2411760" y="1586409"/>
          <a:ext cx="1728192" cy="695766"/>
        </p:xfrm>
        <a:graphic>
          <a:graphicData uri="http://schemas.openxmlformats.org/presentationml/2006/ole">
            <mc:AlternateContent xmlns:mc="http://schemas.openxmlformats.org/markup-compatibility/2006">
              <mc:Choice xmlns:v="urn:schemas-microsoft-com:vml" Requires="v">
                <p:oleObj spid="_x0000_s52303" name="Equation" r:id="rId3" imgW="977760" imgH="393480" progId="Equation.DSMT4">
                  <p:embed/>
                </p:oleObj>
              </mc:Choice>
              <mc:Fallback>
                <p:oleObj name="Equation" r:id="rId3" imgW="977760" imgH="393480" progId="Equation.DSMT4">
                  <p:embed/>
                  <p:pic>
                    <p:nvPicPr>
                      <p:cNvPr id="0" name=""/>
                      <p:cNvPicPr/>
                      <p:nvPr/>
                    </p:nvPicPr>
                    <p:blipFill>
                      <a:blip r:embed="rId4"/>
                      <a:stretch>
                        <a:fillRect/>
                      </a:stretch>
                    </p:blipFill>
                    <p:spPr>
                      <a:xfrm>
                        <a:off x="2411760" y="1586409"/>
                        <a:ext cx="1728192" cy="695766"/>
                      </a:xfrm>
                      <a:prstGeom prst="rect">
                        <a:avLst/>
                      </a:prstGeom>
                    </p:spPr>
                  </p:pic>
                </p:oleObj>
              </mc:Fallback>
            </mc:AlternateContent>
          </a:graphicData>
        </a:graphic>
      </p:graphicFrame>
      <p:sp>
        <p:nvSpPr>
          <p:cNvPr id="5" name="TextBox 4"/>
          <p:cNvSpPr txBox="1"/>
          <p:nvPr/>
        </p:nvSpPr>
        <p:spPr>
          <a:xfrm>
            <a:off x="1043608" y="3140968"/>
            <a:ext cx="684076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问题</a:t>
            </a:r>
            <a:r>
              <a:rPr lang="en-US" altLang="zh-CN" sz="2400" dirty="0" smtClean="0"/>
              <a:t>1</a:t>
            </a:r>
            <a:r>
              <a:rPr lang="zh-CN" altLang="en-US" sz="2400" dirty="0" smtClean="0"/>
              <a:t>：给出定解条件。</a:t>
            </a:r>
            <a:endParaRPr lang="en-US" altLang="zh-CN" sz="2400" dirty="0" smtClean="0"/>
          </a:p>
          <a:p>
            <a:r>
              <a:rPr lang="zh-CN" altLang="en-US" sz="2400" dirty="0" smtClean="0"/>
              <a:t>问题</a:t>
            </a:r>
            <a:r>
              <a:rPr lang="en-US" altLang="zh-CN" sz="2400" dirty="0" smtClean="0"/>
              <a:t>2</a:t>
            </a:r>
            <a:r>
              <a:rPr lang="zh-CN" altLang="en-US" sz="2400" dirty="0" smtClean="0"/>
              <a:t>：求出桶里的水流光所需</a:t>
            </a:r>
            <a:r>
              <a:rPr lang="zh-CN" altLang="en-US" sz="2400" dirty="0"/>
              <a:t>时间</a:t>
            </a:r>
            <a:r>
              <a:rPr lang="zh-CN" altLang="en-US" sz="2400" dirty="0" smtClean="0"/>
              <a:t>。</a:t>
            </a:r>
            <a:endParaRPr lang="zh-CN" altLang="en-US" sz="2400" dirty="0"/>
          </a:p>
        </p:txBody>
      </p:sp>
    </p:spTree>
    <p:extLst>
      <p:ext uri="{BB962C8B-B14F-4D97-AF65-F5344CB8AC3E}">
        <p14:creationId xmlns:p14="http://schemas.microsoft.com/office/powerpoint/2010/main" val="40184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620688"/>
            <a:ext cx="6768752" cy="6001643"/>
          </a:xfrm>
          <a:prstGeom prst="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练习题：</a:t>
            </a:r>
            <a:endParaRPr lang="en-US" altLang="zh-CN" sz="2400" dirty="0" smtClean="0"/>
          </a:p>
          <a:p>
            <a:r>
              <a:rPr lang="en-US" altLang="zh-CN" sz="2400" dirty="0" smtClean="0"/>
              <a:t>1</a:t>
            </a:r>
            <a:r>
              <a:rPr lang="zh-CN" altLang="en-US" sz="2400" dirty="0" smtClean="0"/>
              <a:t>、在一所大学，某个教师每天从图书馆借出一本书，而图书馆每周收回所借图书的</a:t>
            </a:r>
            <a:r>
              <a:rPr lang="en-US" altLang="zh-CN" sz="2400" dirty="0" smtClean="0"/>
              <a:t>10%</a:t>
            </a:r>
            <a:r>
              <a:rPr lang="zh-CN" altLang="en-US" sz="2400" dirty="0" smtClean="0"/>
              <a:t>。</a:t>
            </a:r>
            <a:r>
              <a:rPr lang="en-US" altLang="zh-CN" sz="2400" dirty="0" smtClean="0"/>
              <a:t>2</a:t>
            </a:r>
            <a:r>
              <a:rPr lang="zh-CN" altLang="en-US" sz="2400" dirty="0" smtClean="0"/>
              <a:t>年后</a:t>
            </a:r>
            <a:r>
              <a:rPr lang="zh-CN" altLang="en-US" sz="2400" dirty="0" smtClean="0"/>
              <a:t>，这个教师手中有大约多少本图书馆的书？</a:t>
            </a:r>
            <a:endParaRPr lang="en-US" altLang="zh-CN" sz="2400" dirty="0" smtClean="0"/>
          </a:p>
          <a:p>
            <a:r>
              <a:rPr lang="en-US" altLang="zh-CN" sz="2400" dirty="0" smtClean="0"/>
              <a:t>2</a:t>
            </a:r>
            <a:r>
              <a:rPr lang="zh-CN" altLang="en-US" sz="2400" dirty="0" smtClean="0"/>
              <a:t>、某学院的教育基金，最初投资</a:t>
            </a:r>
            <a:r>
              <a:rPr lang="en-US" altLang="zh-CN" sz="2400" dirty="0" smtClean="0"/>
              <a:t>P</a:t>
            </a:r>
            <a:r>
              <a:rPr lang="zh-CN" altLang="en-US" sz="2400" dirty="0" smtClean="0"/>
              <a:t>元，以后按利率</a:t>
            </a:r>
            <a:r>
              <a:rPr lang="en-US" altLang="zh-CN" sz="2400" dirty="0" smtClean="0"/>
              <a:t>r</a:t>
            </a:r>
            <a:r>
              <a:rPr lang="zh-CN" altLang="en-US" sz="2400" dirty="0" smtClean="0"/>
              <a:t>的连续复利增长。另外，每年在基金开算的时间，都要投入新的资本</a:t>
            </a:r>
            <a:r>
              <a:rPr lang="en-US" altLang="zh-CN" sz="2400" dirty="0" smtClean="0"/>
              <a:t>A/</a:t>
            </a:r>
            <a:r>
              <a:rPr lang="zh-CN" altLang="en-US" sz="2400" dirty="0" smtClean="0"/>
              <a:t>年求</a:t>
            </a:r>
            <a:r>
              <a:rPr lang="en-US" altLang="zh-CN" sz="2400" dirty="0" smtClean="0"/>
              <a:t>7</a:t>
            </a:r>
            <a:r>
              <a:rPr lang="zh-CN" altLang="en-US" sz="2400" dirty="0" smtClean="0"/>
              <a:t>年的累计资金数量。</a:t>
            </a:r>
            <a:endParaRPr lang="en-US" altLang="zh-CN" sz="2400" dirty="0" smtClean="0"/>
          </a:p>
          <a:p>
            <a:r>
              <a:rPr lang="zh-CN" altLang="en-US" sz="2400" dirty="0" smtClean="0"/>
              <a:t>另外，如果每年在基金开算的时间，把其中</a:t>
            </a:r>
            <a:r>
              <a:rPr lang="en-US" altLang="zh-CN" sz="2400" dirty="0" smtClean="0"/>
              <a:t>20%</a:t>
            </a:r>
            <a:r>
              <a:rPr lang="zh-CN" altLang="en-US" sz="2400" dirty="0" smtClean="0"/>
              <a:t>用于奖学金的发放，求</a:t>
            </a:r>
            <a:r>
              <a:rPr lang="en-US" altLang="zh-CN" sz="2400" dirty="0" smtClean="0"/>
              <a:t>7</a:t>
            </a:r>
            <a:r>
              <a:rPr lang="zh-CN" altLang="en-US" sz="2400" dirty="0" smtClean="0"/>
              <a:t>年后累计资金数量。</a:t>
            </a:r>
            <a:endParaRPr lang="en-US" altLang="zh-CN" sz="2400" dirty="0" smtClean="0"/>
          </a:p>
          <a:p>
            <a:r>
              <a:rPr lang="en-US" altLang="zh-CN" sz="2400" dirty="0" smtClean="0"/>
              <a:t>3</a:t>
            </a:r>
            <a:r>
              <a:rPr lang="zh-CN" altLang="en-US" sz="2400" dirty="0" smtClean="0"/>
              <a:t>、一场降雪开始于中午前的某个时刻，降雪量稳定。某人从正午</a:t>
            </a:r>
            <a:r>
              <a:rPr lang="en-US" altLang="zh-CN" sz="2400" dirty="0" smtClean="0"/>
              <a:t>12</a:t>
            </a:r>
            <a:r>
              <a:rPr lang="zh-CN" altLang="en-US" sz="2400" dirty="0" smtClean="0"/>
              <a:t>点开始清扫人行道，他的铲雪速度</a:t>
            </a:r>
            <a:r>
              <a:rPr lang="en-US" altLang="zh-CN" sz="2400" dirty="0" smtClean="0"/>
              <a:t>(m</a:t>
            </a:r>
            <a:r>
              <a:rPr lang="en-US" altLang="zh-CN" sz="2400" baseline="30000" dirty="0" smtClean="0"/>
              <a:t>3</a:t>
            </a:r>
            <a:r>
              <a:rPr lang="en-US" altLang="zh-CN" sz="2400" dirty="0" smtClean="0"/>
              <a:t>/</a:t>
            </a:r>
            <a:r>
              <a:rPr lang="zh-CN" altLang="en-US" sz="2400" dirty="0" smtClean="0"/>
              <a:t>小时</a:t>
            </a:r>
            <a:r>
              <a:rPr lang="en-US" altLang="zh-CN" sz="2400" dirty="0" smtClean="0"/>
              <a:t>)</a:t>
            </a:r>
            <a:r>
              <a:rPr lang="zh-CN" altLang="en-US" sz="2400" dirty="0" smtClean="0"/>
              <a:t>和路面宽度都不变，到下午</a:t>
            </a:r>
            <a:r>
              <a:rPr lang="en-US" altLang="zh-CN" sz="2400" dirty="0" smtClean="0"/>
              <a:t>2</a:t>
            </a:r>
            <a:r>
              <a:rPr lang="zh-CN" altLang="en-US" sz="2400" dirty="0" smtClean="0"/>
              <a:t>点他扫了</a:t>
            </a:r>
            <a:r>
              <a:rPr lang="en-US" altLang="zh-CN" sz="2400" dirty="0" smtClean="0"/>
              <a:t>1000</a:t>
            </a:r>
            <a:r>
              <a:rPr lang="zh-CN" altLang="en-US" sz="2400" dirty="0" smtClean="0"/>
              <a:t>米，到下午</a:t>
            </a:r>
            <a:r>
              <a:rPr lang="en-US" altLang="zh-CN" sz="2400" dirty="0" smtClean="0"/>
              <a:t>4</a:t>
            </a:r>
            <a:r>
              <a:rPr lang="zh-CN" altLang="en-US" sz="2400" dirty="0" smtClean="0"/>
              <a:t>点又清扫了</a:t>
            </a:r>
            <a:r>
              <a:rPr lang="en-US" altLang="zh-CN" sz="2400" dirty="0" smtClean="0"/>
              <a:t>500</a:t>
            </a:r>
            <a:r>
              <a:rPr lang="zh-CN" altLang="en-US" sz="2400" dirty="0" smtClean="0"/>
              <a:t>米。雪是什么时间开始下的？另外，如果他在下午</a:t>
            </a:r>
            <a:r>
              <a:rPr lang="en-US" altLang="zh-CN" sz="2400" dirty="0" smtClean="0"/>
              <a:t>4</a:t>
            </a:r>
            <a:r>
              <a:rPr lang="zh-CN" altLang="en-US" sz="2400" dirty="0" smtClean="0"/>
              <a:t>点开始回头清扫，什么时间回到开始清扫的地点？</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628800"/>
            <a:ext cx="3429000" cy="2057400"/>
          </a:xfrm>
        </p:spPr>
        <p:txBody>
          <a:bodyPr/>
          <a:lstStyle/>
          <a:p>
            <a:pPr algn="ctr"/>
            <a:r>
              <a:rPr lang="zh-CN" altLang="en-US" dirty="0" smtClean="0"/>
              <a:t>常微分方程</a:t>
            </a:r>
            <a:r>
              <a:rPr lang="en-US" altLang="zh-CN" dirty="0" smtClean="0"/>
              <a:t/>
            </a:r>
            <a:br>
              <a:rPr lang="en-US" altLang="zh-CN" dirty="0" smtClean="0"/>
            </a:br>
            <a:r>
              <a:rPr lang="zh-CN" altLang="en-US" dirty="0" smtClean="0"/>
              <a:t>的</a:t>
            </a:r>
            <a:r>
              <a:rPr lang="zh-CN" altLang="en-US" dirty="0" smtClean="0"/>
              <a:t>基本方法</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487025"/>
            <a:ext cx="7344816" cy="600164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400" dirty="0" smtClean="0"/>
              <a:t>2004C</a:t>
            </a:r>
            <a:r>
              <a:rPr lang="zh-CN" altLang="zh-CN" sz="2400" dirty="0"/>
              <a:t>题 饮酒驾车</a:t>
            </a:r>
          </a:p>
          <a:p>
            <a:r>
              <a:rPr lang="zh-CN" altLang="zh-CN" sz="2400" dirty="0"/>
              <a:t>据报载，</a:t>
            </a:r>
            <a:r>
              <a:rPr lang="en-US" altLang="zh-CN" sz="2400" dirty="0"/>
              <a:t>2003</a:t>
            </a:r>
            <a:r>
              <a:rPr lang="zh-CN" altLang="zh-CN" sz="2400" dirty="0"/>
              <a:t>年全国道路交通事故死亡人数为</a:t>
            </a:r>
            <a:r>
              <a:rPr lang="en-US" altLang="zh-CN" sz="2400" dirty="0"/>
              <a:t>10.4372</a:t>
            </a:r>
            <a:r>
              <a:rPr lang="zh-CN" altLang="zh-CN" sz="2400" dirty="0"/>
              <a:t>万，其中因饮酒驾车造成的占有相当的比例。</a:t>
            </a:r>
          </a:p>
          <a:p>
            <a:r>
              <a:rPr lang="zh-CN" altLang="zh-CN" sz="2400" dirty="0"/>
              <a:t>针对这种严重的道路交通情况，国家质量监督检验检疫局</a:t>
            </a:r>
            <a:r>
              <a:rPr lang="en-US" altLang="zh-CN" sz="2400" dirty="0"/>
              <a:t>2004</a:t>
            </a:r>
            <a:r>
              <a:rPr lang="zh-CN" altLang="zh-CN" sz="2400" dirty="0"/>
              <a:t>年</a:t>
            </a:r>
            <a:r>
              <a:rPr lang="en-US" altLang="zh-CN" sz="2400" dirty="0"/>
              <a:t>5</a:t>
            </a:r>
            <a:r>
              <a:rPr lang="zh-CN" altLang="zh-CN" sz="2400" dirty="0"/>
              <a:t>月</a:t>
            </a:r>
            <a:r>
              <a:rPr lang="en-US" altLang="zh-CN" sz="2400" dirty="0"/>
              <a:t>31</a:t>
            </a:r>
            <a:r>
              <a:rPr lang="zh-CN" altLang="zh-CN" sz="2400" dirty="0"/>
              <a:t>日发布了新的《车辆驾驶人员血液、呼气酒精含量阈值与检验》国家标准，新标准规定，车辆驾驶人员血液中的酒精含量大于或等于</a:t>
            </a:r>
            <a:r>
              <a:rPr lang="en-US" altLang="zh-CN" sz="2400" dirty="0"/>
              <a:t>20</a:t>
            </a:r>
            <a:r>
              <a:rPr lang="zh-CN" altLang="zh-CN" sz="2400" dirty="0"/>
              <a:t>毫克／百毫升，小于</a:t>
            </a:r>
            <a:r>
              <a:rPr lang="en-US" altLang="zh-CN" sz="2400" dirty="0"/>
              <a:t>80</a:t>
            </a:r>
            <a:r>
              <a:rPr lang="zh-CN" altLang="zh-CN" sz="2400" dirty="0"/>
              <a:t>毫克／百毫升为饮酒驾车（原标准是小于</a:t>
            </a:r>
            <a:r>
              <a:rPr lang="en-US" altLang="zh-CN" sz="2400" dirty="0"/>
              <a:t>100</a:t>
            </a:r>
            <a:r>
              <a:rPr lang="zh-CN" altLang="zh-CN" sz="2400" dirty="0"/>
              <a:t>毫克／百毫升），血液中的酒精含量大于或等于</a:t>
            </a:r>
            <a:r>
              <a:rPr lang="en-US" altLang="zh-CN" sz="2400" dirty="0"/>
              <a:t>80</a:t>
            </a:r>
            <a:r>
              <a:rPr lang="zh-CN" altLang="zh-CN" sz="2400" dirty="0"/>
              <a:t>毫克／百毫升为醉酒驾车（原标准是大于或等于</a:t>
            </a:r>
            <a:r>
              <a:rPr lang="en-US" altLang="zh-CN" sz="2400" dirty="0"/>
              <a:t>100</a:t>
            </a:r>
            <a:r>
              <a:rPr lang="zh-CN" altLang="zh-CN" sz="2400" dirty="0"/>
              <a:t>毫克／百毫升）。</a:t>
            </a:r>
          </a:p>
          <a:p>
            <a:r>
              <a:rPr lang="zh-CN" altLang="zh-CN" sz="2400" dirty="0"/>
              <a:t>大李在中午</a:t>
            </a:r>
            <a:r>
              <a:rPr lang="en-US" altLang="zh-CN" sz="2400" dirty="0"/>
              <a:t>12</a:t>
            </a:r>
            <a:r>
              <a:rPr lang="zh-CN" altLang="zh-CN" sz="2400" dirty="0"/>
              <a:t>点喝了一瓶啤酒，下午</a:t>
            </a:r>
            <a:r>
              <a:rPr lang="en-US" altLang="zh-CN" sz="2400" dirty="0"/>
              <a:t>6</a:t>
            </a:r>
            <a:r>
              <a:rPr lang="zh-CN" altLang="zh-CN" sz="2400" dirty="0"/>
              <a:t>点检查时符合新的驾车标准，紧接着他在吃晚饭时又喝了一瓶啤酒，为了保险起见他呆到凌晨</a:t>
            </a:r>
            <a:r>
              <a:rPr lang="en-US" altLang="zh-CN" sz="2400" dirty="0"/>
              <a:t>2</a:t>
            </a:r>
            <a:r>
              <a:rPr lang="zh-CN" altLang="zh-CN" sz="2400" dirty="0"/>
              <a:t>点才驾车回家，又一次遭遇检查时却被定为饮酒驾车，这让他既懊恼又困惑，为什么喝同样多的酒，两次检查结果会不一样呢？</a:t>
            </a:r>
          </a:p>
        </p:txBody>
      </p:sp>
    </p:spTree>
    <p:extLst>
      <p:ext uri="{BB962C8B-B14F-4D97-AF65-F5344CB8AC3E}">
        <p14:creationId xmlns:p14="http://schemas.microsoft.com/office/powerpoint/2010/main" val="112221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764704"/>
            <a:ext cx="7272808" cy="443198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2400" dirty="0"/>
              <a:t>请你参考下面给出的数据（或自己收集资料）建立饮酒后血液中酒精含量的数学模型，并讨论以下问题：</a:t>
            </a:r>
          </a:p>
          <a:p>
            <a:r>
              <a:rPr lang="en-US" altLang="zh-CN" sz="2400" dirty="0"/>
              <a:t>1. </a:t>
            </a:r>
            <a:r>
              <a:rPr lang="zh-CN" altLang="zh-CN" sz="2400" dirty="0"/>
              <a:t>对大李碰到的情况做出解释；</a:t>
            </a:r>
          </a:p>
          <a:p>
            <a:r>
              <a:rPr lang="en-US" altLang="zh-CN" sz="2400" dirty="0"/>
              <a:t>2. </a:t>
            </a:r>
            <a:r>
              <a:rPr lang="zh-CN" altLang="zh-CN" sz="2400" dirty="0"/>
              <a:t>在喝了</a:t>
            </a:r>
            <a:r>
              <a:rPr lang="en-US" altLang="zh-CN" sz="2400" dirty="0"/>
              <a:t>3</a:t>
            </a:r>
            <a:r>
              <a:rPr lang="zh-CN" altLang="zh-CN" sz="2400" dirty="0"/>
              <a:t>瓶啤酒或者半斤低度白酒后多长时间内驾车就会违反上述标准，在以下情况下回答：</a:t>
            </a:r>
          </a:p>
          <a:p>
            <a:pPr lvl="0"/>
            <a:r>
              <a:rPr lang="zh-CN" altLang="zh-CN" sz="2400" dirty="0"/>
              <a:t>酒是在很短时间内喝的；</a:t>
            </a:r>
          </a:p>
          <a:p>
            <a:pPr lvl="0"/>
            <a:r>
              <a:rPr lang="zh-CN" altLang="zh-CN" sz="2400" dirty="0"/>
              <a:t>酒是在较长一段时间（比如</a:t>
            </a:r>
            <a:r>
              <a:rPr lang="en-US" altLang="zh-CN" sz="2400" dirty="0"/>
              <a:t>2</a:t>
            </a:r>
            <a:r>
              <a:rPr lang="zh-CN" altLang="zh-CN" sz="2400" dirty="0"/>
              <a:t>小时）内喝的。</a:t>
            </a:r>
          </a:p>
          <a:p>
            <a:r>
              <a:rPr lang="en-US" altLang="zh-CN" sz="2400" dirty="0"/>
              <a:t>3. </a:t>
            </a:r>
            <a:r>
              <a:rPr lang="zh-CN" altLang="zh-CN" sz="2400" dirty="0"/>
              <a:t>怎样估计血液中的酒精含量在什么时间最高。</a:t>
            </a:r>
          </a:p>
          <a:p>
            <a:r>
              <a:rPr lang="en-US" altLang="zh-CN" sz="2400" dirty="0"/>
              <a:t>4. </a:t>
            </a:r>
            <a:r>
              <a:rPr lang="zh-CN" altLang="zh-CN" sz="2400" dirty="0"/>
              <a:t>根据你的模型论证：如果天天喝酒，是否还能开车？</a:t>
            </a:r>
          </a:p>
          <a:p>
            <a:r>
              <a:rPr lang="en-US" altLang="zh-CN" sz="2400" dirty="0" smtClean="0"/>
              <a:t>5</a:t>
            </a:r>
            <a:r>
              <a:rPr lang="en-US" altLang="zh-CN" sz="2400" dirty="0"/>
              <a:t>. </a:t>
            </a:r>
            <a:r>
              <a:rPr lang="zh-CN" altLang="zh-CN" sz="2400" dirty="0"/>
              <a:t>根据你做的模型并结合新的国家标准写一篇短文，给想喝一点酒的司机如何驾车提出忠告。</a:t>
            </a:r>
          </a:p>
          <a:p>
            <a:endParaRPr lang="zh-CN" altLang="en-US" dirty="0"/>
          </a:p>
        </p:txBody>
      </p:sp>
    </p:spTree>
    <p:extLst>
      <p:ext uri="{BB962C8B-B14F-4D97-AF65-F5344CB8AC3E}">
        <p14:creationId xmlns:p14="http://schemas.microsoft.com/office/powerpoint/2010/main" val="283116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532533608"/>
              </p:ext>
            </p:extLst>
          </p:nvPr>
        </p:nvGraphicFramePr>
        <p:xfrm>
          <a:off x="372705" y="4293096"/>
          <a:ext cx="8130740" cy="2053854"/>
        </p:xfrm>
        <a:graphic>
          <a:graphicData uri="http://schemas.openxmlformats.org/drawingml/2006/table">
            <a:tbl>
              <a:tblPr firstRow="1" firstCol="1" lastRow="1" lastCol="1" bandRow="1" bandCol="1">
                <a:tableStyleId>{5C22544A-7EE6-4342-B048-85BDC9FD1C3A}</a:tableStyleId>
              </a:tblPr>
              <a:tblGrid>
                <a:gridCol w="625915"/>
                <a:gridCol w="619760"/>
                <a:gridCol w="625915"/>
                <a:gridCol w="625915"/>
                <a:gridCol w="625915"/>
                <a:gridCol w="625915"/>
                <a:gridCol w="625915"/>
                <a:gridCol w="625915"/>
                <a:gridCol w="625915"/>
                <a:gridCol w="625915"/>
                <a:gridCol w="625915"/>
                <a:gridCol w="625915"/>
                <a:gridCol w="625915"/>
              </a:tblGrid>
              <a:tr h="378042">
                <a:tc>
                  <a:txBody>
                    <a:bodyPr/>
                    <a:lstStyle/>
                    <a:p>
                      <a:pPr algn="just">
                        <a:spcAft>
                          <a:spcPts val="0"/>
                        </a:spcAft>
                      </a:pPr>
                      <a:r>
                        <a:rPr lang="zh-CN" sz="1600" kern="100" dirty="0">
                          <a:effectLst/>
                        </a:rPr>
                        <a:t>时间</a:t>
                      </a:r>
                      <a:r>
                        <a:rPr lang="en-US" sz="1600" kern="100" dirty="0">
                          <a:effectLst/>
                        </a:rPr>
                        <a:t>(</a:t>
                      </a:r>
                      <a:r>
                        <a:rPr lang="zh-CN" sz="1600" kern="100" dirty="0">
                          <a:effectLst/>
                        </a:rPr>
                        <a:t>小时</a:t>
                      </a:r>
                      <a:r>
                        <a:rPr lang="en-US" sz="1600" kern="100" dirty="0">
                          <a:effectLst/>
                        </a:rPr>
                        <a:t>)</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0.25</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0.5</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0.75</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1</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1.5</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2</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2.5</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3</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3.5</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4</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4.5</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dirty="0">
                          <a:effectLst/>
                        </a:rPr>
                        <a:t>5</a:t>
                      </a:r>
                      <a:endParaRPr lang="zh-CN" sz="1600" kern="100" dirty="0">
                        <a:effectLst/>
                        <a:latin typeface="Times New Roman"/>
                        <a:ea typeface="宋体"/>
                      </a:endParaRPr>
                    </a:p>
                  </a:txBody>
                  <a:tcPr marL="68580" marR="68580" marT="0" marB="0"/>
                </a:tc>
              </a:tr>
              <a:tr h="522058">
                <a:tc>
                  <a:txBody>
                    <a:bodyPr/>
                    <a:lstStyle/>
                    <a:p>
                      <a:pPr algn="just">
                        <a:spcAft>
                          <a:spcPts val="0"/>
                        </a:spcAft>
                      </a:pPr>
                      <a:r>
                        <a:rPr lang="zh-CN" sz="1600" kern="100">
                          <a:effectLst/>
                        </a:rPr>
                        <a:t>酒精含量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30</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68</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75</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82</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a:effectLst/>
                        </a:rPr>
                        <a:t>82</a:t>
                      </a:r>
                      <a:endParaRPr lang="zh-CN" sz="1600" kern="100" dirty="0">
                        <a:effectLst/>
                        <a:latin typeface="Times New Roman"/>
                        <a:ea typeface="宋体"/>
                      </a:endParaRPr>
                    </a:p>
                  </a:txBody>
                  <a:tcPr marL="68580" marR="68580" marT="0" marB="0"/>
                </a:tc>
                <a:tc>
                  <a:txBody>
                    <a:bodyPr/>
                    <a:lstStyle/>
                    <a:p>
                      <a:pPr algn="just">
                        <a:spcAft>
                          <a:spcPts val="0"/>
                        </a:spcAft>
                      </a:pPr>
                      <a:r>
                        <a:rPr lang="en-US" sz="1600" kern="100">
                          <a:effectLst/>
                        </a:rPr>
                        <a:t>77</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68</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68</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58</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51</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50</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41</a:t>
                      </a:r>
                      <a:endParaRPr lang="zh-CN" sz="1600" kern="100">
                        <a:effectLst/>
                        <a:latin typeface="Times New Roman"/>
                        <a:ea typeface="宋体"/>
                      </a:endParaRPr>
                    </a:p>
                  </a:txBody>
                  <a:tcPr marL="68580" marR="68580" marT="0" marB="0"/>
                </a:tc>
              </a:tr>
              <a:tr h="522058">
                <a:tc>
                  <a:txBody>
                    <a:bodyPr/>
                    <a:lstStyle/>
                    <a:p>
                      <a:pPr algn="just">
                        <a:spcAft>
                          <a:spcPts val="0"/>
                        </a:spcAft>
                      </a:pPr>
                      <a:r>
                        <a:rPr lang="zh-CN" sz="1600" kern="100">
                          <a:effectLst/>
                        </a:rPr>
                        <a:t>时间</a:t>
                      </a:r>
                      <a:r>
                        <a:rPr lang="en-US" sz="1600" kern="100">
                          <a:effectLst/>
                        </a:rPr>
                        <a:t>(</a:t>
                      </a:r>
                      <a:r>
                        <a:rPr lang="zh-CN" sz="1600" kern="100">
                          <a:effectLst/>
                        </a:rPr>
                        <a:t>小时</a:t>
                      </a:r>
                      <a:r>
                        <a:rPr lang="en-US" sz="1600" kern="100">
                          <a:effectLst/>
                        </a:rPr>
                        <a:t>)</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6</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7</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8</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9</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10</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11</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12</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13</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14</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15</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16</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 </a:t>
                      </a:r>
                      <a:endParaRPr lang="zh-CN" sz="1600" kern="100">
                        <a:effectLst/>
                        <a:latin typeface="Times New Roman"/>
                        <a:ea typeface="宋体"/>
                      </a:endParaRPr>
                    </a:p>
                  </a:txBody>
                  <a:tcPr marL="68580" marR="68580" marT="0" marB="0"/>
                </a:tc>
              </a:tr>
              <a:tr h="522058">
                <a:tc>
                  <a:txBody>
                    <a:bodyPr/>
                    <a:lstStyle/>
                    <a:p>
                      <a:pPr algn="just">
                        <a:spcAft>
                          <a:spcPts val="0"/>
                        </a:spcAft>
                      </a:pPr>
                      <a:r>
                        <a:rPr lang="zh-CN" sz="1600" kern="100">
                          <a:effectLst/>
                        </a:rPr>
                        <a:t>酒精含量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38</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35</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28</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25</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18</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15</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12</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10</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7</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7</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4</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a:effectLst/>
                        </a:rPr>
                        <a:t> </a:t>
                      </a:r>
                      <a:endParaRPr lang="zh-CN" sz="1600" kern="100" dirty="0">
                        <a:effectLst/>
                        <a:latin typeface="Times New Roman"/>
                        <a:ea typeface="宋体"/>
                      </a:endParaRPr>
                    </a:p>
                  </a:txBody>
                  <a:tcPr marL="68580" marR="68580" marT="0" marB="0"/>
                </a:tc>
              </a:tr>
            </a:tbl>
          </a:graphicData>
        </a:graphic>
      </p:graphicFrame>
      <p:sp>
        <p:nvSpPr>
          <p:cNvPr id="5" name="TextBox 4"/>
          <p:cNvSpPr txBox="1"/>
          <p:nvPr/>
        </p:nvSpPr>
        <p:spPr>
          <a:xfrm>
            <a:off x="395536" y="836712"/>
            <a:ext cx="7488832" cy="295465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b="1" dirty="0"/>
              <a:t>参考数据</a:t>
            </a:r>
            <a:endParaRPr lang="zh-CN" altLang="zh-CN" sz="2400" dirty="0"/>
          </a:p>
          <a:p>
            <a:r>
              <a:rPr lang="en-US" altLang="zh-CN" sz="2400" dirty="0"/>
              <a:t>1. </a:t>
            </a:r>
            <a:r>
              <a:rPr lang="zh-CN" altLang="zh-CN" sz="2400" dirty="0"/>
              <a:t>人的体液占人的体重的</a:t>
            </a:r>
            <a:r>
              <a:rPr lang="en-US" altLang="zh-CN" sz="2400" dirty="0"/>
              <a:t>65%</a:t>
            </a:r>
            <a:r>
              <a:rPr lang="zh-CN" altLang="zh-CN" sz="2400" dirty="0"/>
              <a:t>至</a:t>
            </a:r>
            <a:r>
              <a:rPr lang="en-US" altLang="zh-CN" sz="2400" dirty="0"/>
              <a:t>70%</a:t>
            </a:r>
            <a:r>
              <a:rPr lang="zh-CN" altLang="zh-CN" sz="2400" dirty="0"/>
              <a:t>，其中血液只占体重的</a:t>
            </a:r>
            <a:r>
              <a:rPr lang="en-US" altLang="zh-CN" sz="2400" dirty="0"/>
              <a:t>7%</a:t>
            </a:r>
            <a:r>
              <a:rPr lang="zh-CN" altLang="zh-CN" sz="2400" dirty="0"/>
              <a:t>左右；而药物（包括酒精）在血液中的含量与在体液中的含量大体是一样的。</a:t>
            </a:r>
          </a:p>
          <a:p>
            <a:r>
              <a:rPr lang="en-US" altLang="zh-CN" sz="2400" dirty="0"/>
              <a:t>2. </a:t>
            </a:r>
            <a:r>
              <a:rPr lang="zh-CN" altLang="zh-CN" sz="2400" dirty="0"/>
              <a:t>体重约</a:t>
            </a:r>
            <a:r>
              <a:rPr lang="en-US" altLang="zh-CN" sz="2400" dirty="0"/>
              <a:t>70kg</a:t>
            </a:r>
            <a:r>
              <a:rPr lang="zh-CN" altLang="zh-CN" sz="2400" dirty="0"/>
              <a:t>的某人在短时间内喝下</a:t>
            </a:r>
            <a:r>
              <a:rPr lang="en-US" altLang="zh-CN" sz="2400" dirty="0"/>
              <a:t>2</a:t>
            </a:r>
            <a:r>
              <a:rPr lang="zh-CN" altLang="zh-CN" sz="2400" dirty="0"/>
              <a:t>瓶啤酒后，隔一定时间测量他的血液中酒精含量（毫克／百毫升），得到数据如下：</a:t>
            </a:r>
          </a:p>
          <a:p>
            <a:endParaRPr lang="zh-CN" altLang="en-US" dirty="0"/>
          </a:p>
        </p:txBody>
      </p:sp>
    </p:spTree>
    <p:extLst>
      <p:ext uri="{BB962C8B-B14F-4D97-AF65-F5344CB8AC3E}">
        <p14:creationId xmlns:p14="http://schemas.microsoft.com/office/powerpoint/2010/main" val="72736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764704"/>
            <a:ext cx="712879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在这个问题中，有两个问题：</a:t>
            </a:r>
            <a:endParaRPr lang="en-US" altLang="zh-CN" sz="2400" dirty="0" smtClean="0"/>
          </a:p>
          <a:p>
            <a:r>
              <a:rPr lang="en-US" altLang="zh-CN" sz="2400" dirty="0" smtClean="0"/>
              <a:t>(1)</a:t>
            </a:r>
            <a:r>
              <a:rPr lang="zh-CN" altLang="en-US" sz="2400" dirty="0" smtClean="0"/>
              <a:t>酒精在身体中吸收和排除过程的描述。</a:t>
            </a:r>
            <a:endParaRPr lang="en-US" altLang="zh-CN" sz="2400" dirty="0" smtClean="0"/>
          </a:p>
          <a:p>
            <a:r>
              <a:rPr lang="en-US" altLang="zh-CN" sz="2400" dirty="0" smtClean="0"/>
              <a:t>(2)</a:t>
            </a:r>
            <a:r>
              <a:rPr lang="zh-CN" altLang="en-US" sz="2400" dirty="0" smtClean="0"/>
              <a:t>利用所给出的数据，分析大李的具体例子。</a:t>
            </a:r>
            <a:endParaRPr lang="zh-CN" altLang="en-US" sz="2400" dirty="0"/>
          </a:p>
        </p:txBody>
      </p:sp>
    </p:spTree>
    <p:extLst>
      <p:ext uri="{BB962C8B-B14F-4D97-AF65-F5344CB8AC3E}">
        <p14:creationId xmlns:p14="http://schemas.microsoft.com/office/powerpoint/2010/main" val="249622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5517232"/>
            <a:ext cx="6480720"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这是某人喝下两瓶啤酒后，测得的血液中酒精含量数据</a:t>
            </a:r>
            <a:endParaRPr lang="zh-CN" altLang="en-US" sz="2400" dirty="0"/>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371" y="476672"/>
            <a:ext cx="6607671" cy="495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26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anim calcmode="lin" valueType="num">
                                      <p:cBhvr>
                                        <p:cTn id="8" dur="1000" fill="hold"/>
                                        <p:tgtEl>
                                          <p:spTgt spid="56323"/>
                                        </p:tgtEl>
                                        <p:attrNameLst>
                                          <p:attrName>ppt_x</p:attrName>
                                        </p:attrNameLst>
                                      </p:cBhvr>
                                      <p:tavLst>
                                        <p:tav tm="0">
                                          <p:val>
                                            <p:strVal val="#ppt_x"/>
                                          </p:val>
                                        </p:tav>
                                        <p:tav tm="100000">
                                          <p:val>
                                            <p:strVal val="#ppt_x"/>
                                          </p:val>
                                        </p:tav>
                                      </p:tavLst>
                                    </p:anim>
                                    <p:anim calcmode="lin" valueType="num">
                                      <p:cBhvr>
                                        <p:cTn id="9" dur="1000" fill="hold"/>
                                        <p:tgtEl>
                                          <p:spTgt spid="563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764704"/>
            <a:ext cx="7128792"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这个题目比较简单，但做法的差异有很好的警示作用。</a:t>
            </a:r>
            <a:endParaRPr lang="zh-CN" altLang="en-US" sz="2400" dirty="0"/>
          </a:p>
        </p:txBody>
      </p:sp>
      <p:sp>
        <p:nvSpPr>
          <p:cNvPr id="3" name="TextBox 2"/>
          <p:cNvSpPr txBox="1"/>
          <p:nvPr/>
        </p:nvSpPr>
        <p:spPr>
          <a:xfrm>
            <a:off x="971600" y="1844824"/>
            <a:ext cx="7128792"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第一种：曲线拟合的方法。</a:t>
            </a:r>
            <a:endParaRPr lang="en-US" altLang="zh-CN" sz="2400" dirty="0" smtClean="0"/>
          </a:p>
          <a:p>
            <a:r>
              <a:rPr lang="zh-CN" altLang="en-US" sz="2400" dirty="0" smtClean="0"/>
              <a:t>许多队给出了不同的曲线拟合方法。例如，有的参赛队给出分段拟合：对左边的数据采用多项式拟合，而右边的数据采用指数拟合，很好地拟合了数据，但没有从机理上对问题分析。在这个问题上，这种方法是不好的。</a:t>
            </a:r>
            <a:endParaRPr lang="zh-CN" altLang="en-US" sz="2400" dirty="0"/>
          </a:p>
        </p:txBody>
      </p:sp>
      <p:sp>
        <p:nvSpPr>
          <p:cNvPr id="4" name="TextBox 3"/>
          <p:cNvSpPr txBox="1"/>
          <p:nvPr/>
        </p:nvSpPr>
        <p:spPr>
          <a:xfrm>
            <a:off x="971600" y="4437112"/>
            <a:ext cx="7128792"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第二种：机理分析方法：</a:t>
            </a:r>
            <a:endParaRPr lang="en-US" altLang="zh-CN" sz="2400" dirty="0" smtClean="0"/>
          </a:p>
          <a:p>
            <a:r>
              <a:rPr lang="zh-CN" altLang="en-US" sz="2400" dirty="0" smtClean="0"/>
              <a:t>实际上，对这一类问题，有成熟的机理分析方法：房室模型。</a:t>
            </a:r>
            <a:endParaRPr lang="zh-CN" altLang="en-US" sz="2400" dirty="0"/>
          </a:p>
        </p:txBody>
      </p:sp>
    </p:spTree>
    <p:extLst>
      <p:ext uri="{BB962C8B-B14F-4D97-AF65-F5344CB8AC3E}">
        <p14:creationId xmlns:p14="http://schemas.microsoft.com/office/powerpoint/2010/main" val="283559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764704"/>
            <a:ext cx="6984776"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我们可以把喝酒后酒精的变化过程描述为</a:t>
            </a:r>
            <a:endParaRPr lang="en-US" altLang="zh-CN" sz="2400" dirty="0" smtClean="0"/>
          </a:p>
          <a:p>
            <a:r>
              <a:rPr lang="zh-CN" altLang="en-US" sz="2400" dirty="0" smtClean="0"/>
              <a:t>喝酒</a:t>
            </a:r>
            <a:r>
              <a:rPr lang="zh-CN" altLang="en-US" sz="2400" dirty="0" smtClean="0">
                <a:sym typeface="Symbol"/>
              </a:rPr>
              <a:t>酒精进入肠胃消化后进入血液排出。</a:t>
            </a:r>
            <a:endParaRPr lang="en-US" altLang="zh-CN" sz="2400" dirty="0" smtClean="0">
              <a:sym typeface="Symbol"/>
            </a:endParaRPr>
          </a:p>
          <a:p>
            <a:r>
              <a:rPr lang="zh-CN" altLang="en-US" sz="2400" dirty="0" smtClean="0">
                <a:sym typeface="Symbol"/>
              </a:rPr>
              <a:t>这里，血液循环系统可以看作中心室，肠胃可以看作吸收室。</a:t>
            </a:r>
            <a:r>
              <a:rPr lang="en-US" altLang="zh-CN" sz="2400" dirty="0" smtClean="0">
                <a:sym typeface="Symbol"/>
              </a:rPr>
              <a:t>M1</a:t>
            </a:r>
            <a:r>
              <a:rPr lang="zh-CN" altLang="en-US" sz="2400" dirty="0" smtClean="0">
                <a:sym typeface="Symbol"/>
              </a:rPr>
              <a:t>克酒精在很短时间进入吸收室，从吸收室逐渐进入中心室，最后逐渐排出。</a:t>
            </a:r>
            <a:endParaRPr lang="zh-CN" altLang="en-US" sz="2400" dirty="0"/>
          </a:p>
        </p:txBody>
      </p:sp>
      <p:grpSp>
        <p:nvGrpSpPr>
          <p:cNvPr id="23" name="组合 22"/>
          <p:cNvGrpSpPr/>
          <p:nvPr/>
        </p:nvGrpSpPr>
        <p:grpSpPr>
          <a:xfrm>
            <a:off x="1404560" y="3397642"/>
            <a:ext cx="6408712" cy="1584176"/>
            <a:chOff x="1547664" y="3032956"/>
            <a:chExt cx="6408712" cy="1584176"/>
          </a:xfrm>
        </p:grpSpPr>
        <p:grpSp>
          <p:nvGrpSpPr>
            <p:cNvPr id="21" name="组合 20"/>
            <p:cNvGrpSpPr/>
            <p:nvPr/>
          </p:nvGrpSpPr>
          <p:grpSpPr>
            <a:xfrm>
              <a:off x="1547664" y="3032956"/>
              <a:ext cx="6408712" cy="1584176"/>
              <a:chOff x="1547664" y="3032956"/>
              <a:chExt cx="6408712" cy="1584176"/>
            </a:xfrm>
          </p:grpSpPr>
          <p:grpSp>
            <p:nvGrpSpPr>
              <p:cNvPr id="17" name="组合 16"/>
              <p:cNvGrpSpPr/>
              <p:nvPr/>
            </p:nvGrpSpPr>
            <p:grpSpPr>
              <a:xfrm>
                <a:off x="1547664" y="3032956"/>
                <a:ext cx="5832648" cy="1584176"/>
                <a:chOff x="683568" y="3032956"/>
                <a:chExt cx="5832648" cy="1584176"/>
              </a:xfrm>
            </p:grpSpPr>
            <p:sp>
              <p:nvSpPr>
                <p:cNvPr id="4" name="圆角矩形 3"/>
                <p:cNvSpPr/>
                <p:nvPr/>
              </p:nvSpPr>
              <p:spPr>
                <a:xfrm>
                  <a:off x="683568" y="3501008"/>
                  <a:ext cx="864096" cy="648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4" idx="3"/>
                </p:cNvCxnSpPr>
                <p:nvPr/>
              </p:nvCxnSpPr>
              <p:spPr>
                <a:xfrm>
                  <a:off x="1547664" y="382504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981537" y="3275983"/>
                  <a:ext cx="1368152" cy="1098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7" idx="6"/>
                </p:cNvCxnSpPr>
                <p:nvPr/>
              </p:nvCxnSpPr>
              <p:spPr>
                <a:xfrm>
                  <a:off x="3349689" y="3825044"/>
                  <a:ext cx="430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779912" y="3032956"/>
                  <a:ext cx="1728192" cy="1584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10" idx="6"/>
                </p:cNvCxnSpPr>
                <p:nvPr/>
              </p:nvCxnSpPr>
              <p:spPr>
                <a:xfrm>
                  <a:off x="5508104" y="3825044"/>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39752" y="3501008"/>
                  <a:ext cx="648072" cy="646331"/>
                </a:xfrm>
                <a:prstGeom prst="rect">
                  <a:avLst/>
                </a:prstGeom>
                <a:noFill/>
              </p:spPr>
              <p:txBody>
                <a:bodyPr wrap="square" rtlCol="0">
                  <a:spAutoFit/>
                </a:bodyPr>
                <a:lstStyle/>
                <a:p>
                  <a:r>
                    <a:rPr lang="zh-CN" altLang="en-US" dirty="0" smtClean="0"/>
                    <a:t>吸收室 </a:t>
                  </a:r>
                  <a:r>
                    <a:rPr lang="en-US" altLang="zh-CN" dirty="0" smtClean="0"/>
                    <a:t>x</a:t>
                  </a:r>
                  <a:endParaRPr lang="zh-CN" altLang="en-US" dirty="0"/>
                </a:p>
              </p:txBody>
            </p:sp>
            <p:sp>
              <p:nvSpPr>
                <p:cNvPr id="16" name="TextBox 15"/>
                <p:cNvSpPr txBox="1"/>
                <p:nvPr/>
              </p:nvSpPr>
              <p:spPr>
                <a:xfrm>
                  <a:off x="4139952" y="3501008"/>
                  <a:ext cx="1008112" cy="646331"/>
                </a:xfrm>
                <a:prstGeom prst="rect">
                  <a:avLst/>
                </a:prstGeom>
                <a:noFill/>
              </p:spPr>
              <p:txBody>
                <a:bodyPr wrap="square" rtlCol="0">
                  <a:spAutoFit/>
                </a:bodyPr>
                <a:lstStyle/>
                <a:p>
                  <a:pPr algn="ctr"/>
                  <a:r>
                    <a:rPr lang="zh-CN" altLang="en-US" dirty="0" smtClean="0"/>
                    <a:t>中心室   </a:t>
                  </a:r>
                  <a:r>
                    <a:rPr lang="en-US" altLang="zh-CN" dirty="0" smtClean="0"/>
                    <a:t>y</a:t>
                  </a:r>
                  <a:endParaRPr lang="zh-CN" altLang="en-US" dirty="0"/>
                </a:p>
              </p:txBody>
            </p:sp>
          </p:grpSp>
          <p:sp>
            <p:nvSpPr>
              <p:cNvPr id="18" name="TextBox 17"/>
              <p:cNvSpPr txBox="1"/>
              <p:nvPr/>
            </p:nvSpPr>
            <p:spPr>
              <a:xfrm>
                <a:off x="7380312" y="3501008"/>
                <a:ext cx="576064" cy="646331"/>
              </a:xfrm>
              <a:prstGeom prst="rect">
                <a:avLst/>
              </a:prstGeom>
              <a:noFill/>
            </p:spPr>
            <p:txBody>
              <a:bodyPr wrap="square" rtlCol="0">
                <a:spAutoFit/>
              </a:bodyPr>
              <a:lstStyle/>
              <a:p>
                <a:r>
                  <a:rPr lang="zh-CN" altLang="en-US" dirty="0"/>
                  <a:t>排出</a:t>
                </a:r>
              </a:p>
            </p:txBody>
          </p:sp>
          <p:sp>
            <p:nvSpPr>
              <p:cNvPr id="19" name="TextBox 18"/>
              <p:cNvSpPr txBox="1"/>
              <p:nvPr/>
            </p:nvSpPr>
            <p:spPr>
              <a:xfrm>
                <a:off x="4213785" y="4005064"/>
                <a:ext cx="790263" cy="369332"/>
              </a:xfrm>
              <a:prstGeom prst="rect">
                <a:avLst/>
              </a:prstGeom>
              <a:noFill/>
            </p:spPr>
            <p:txBody>
              <a:bodyPr wrap="square" rtlCol="0">
                <a:spAutoFit/>
              </a:bodyPr>
              <a:lstStyle/>
              <a:p>
                <a:r>
                  <a:rPr lang="en-US" altLang="zh-CN" dirty="0" smtClean="0"/>
                  <a:t>k</a:t>
                </a:r>
                <a:r>
                  <a:rPr lang="en-US" altLang="zh-CN" baseline="-25000" dirty="0" smtClean="0"/>
                  <a:t>1</a:t>
                </a:r>
                <a:endParaRPr lang="zh-CN" altLang="en-US" baseline="-25000" dirty="0"/>
              </a:p>
            </p:txBody>
          </p:sp>
          <p:sp>
            <p:nvSpPr>
              <p:cNvPr id="20" name="TextBox 19"/>
              <p:cNvSpPr txBox="1"/>
              <p:nvPr/>
            </p:nvSpPr>
            <p:spPr>
              <a:xfrm>
                <a:off x="6588224" y="4005064"/>
                <a:ext cx="792088" cy="369332"/>
              </a:xfrm>
              <a:prstGeom prst="rect">
                <a:avLst/>
              </a:prstGeom>
              <a:noFill/>
            </p:spPr>
            <p:txBody>
              <a:bodyPr wrap="square" rtlCol="0">
                <a:spAutoFit/>
              </a:bodyPr>
              <a:lstStyle/>
              <a:p>
                <a:r>
                  <a:rPr lang="en-US" altLang="zh-CN" dirty="0" smtClean="0"/>
                  <a:t>k</a:t>
                </a:r>
                <a:r>
                  <a:rPr lang="en-US" altLang="zh-CN" baseline="-25000" dirty="0" smtClean="0"/>
                  <a:t>2</a:t>
                </a:r>
                <a:endParaRPr lang="zh-CN" altLang="en-US" baseline="-25000" dirty="0"/>
              </a:p>
            </p:txBody>
          </p:sp>
        </p:grpSp>
        <p:sp>
          <p:nvSpPr>
            <p:cNvPr id="22" name="TextBox 21"/>
            <p:cNvSpPr txBox="1"/>
            <p:nvPr/>
          </p:nvSpPr>
          <p:spPr>
            <a:xfrm>
              <a:off x="1619672" y="3640378"/>
              <a:ext cx="720080" cy="369332"/>
            </a:xfrm>
            <a:prstGeom prst="rect">
              <a:avLst/>
            </a:prstGeom>
            <a:noFill/>
          </p:spPr>
          <p:txBody>
            <a:bodyPr wrap="square" rtlCol="0">
              <a:spAutoFit/>
            </a:bodyPr>
            <a:lstStyle/>
            <a:p>
              <a:r>
                <a:rPr lang="en-US" altLang="zh-CN" dirty="0" smtClean="0"/>
                <a:t>  m1</a:t>
              </a:r>
              <a:endParaRPr lang="zh-CN" altLang="en-US" dirty="0"/>
            </a:p>
          </p:txBody>
        </p:sp>
      </p:grpSp>
    </p:spTree>
    <p:extLst>
      <p:ext uri="{BB962C8B-B14F-4D97-AF65-F5344CB8AC3E}">
        <p14:creationId xmlns:p14="http://schemas.microsoft.com/office/powerpoint/2010/main" val="101083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circle(in)">
                                      <p:cBhvr>
                                        <p:cTn id="14"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76568" y="260648"/>
            <a:ext cx="6408712" cy="1584176"/>
            <a:chOff x="1547664" y="3032956"/>
            <a:chExt cx="6408712" cy="1584176"/>
          </a:xfrm>
        </p:grpSpPr>
        <p:grpSp>
          <p:nvGrpSpPr>
            <p:cNvPr id="3" name="组合 2"/>
            <p:cNvGrpSpPr/>
            <p:nvPr/>
          </p:nvGrpSpPr>
          <p:grpSpPr>
            <a:xfrm>
              <a:off x="1547664" y="3032956"/>
              <a:ext cx="6408712" cy="1584176"/>
              <a:chOff x="1547664" y="3032956"/>
              <a:chExt cx="6408712" cy="1584176"/>
            </a:xfrm>
          </p:grpSpPr>
          <p:grpSp>
            <p:nvGrpSpPr>
              <p:cNvPr id="5" name="组合 4"/>
              <p:cNvGrpSpPr/>
              <p:nvPr/>
            </p:nvGrpSpPr>
            <p:grpSpPr>
              <a:xfrm>
                <a:off x="1547664" y="3032956"/>
                <a:ext cx="5832648" cy="1584176"/>
                <a:chOff x="683568" y="3032956"/>
                <a:chExt cx="5832648" cy="1584176"/>
              </a:xfrm>
            </p:grpSpPr>
            <p:sp>
              <p:nvSpPr>
                <p:cNvPr id="9" name="圆角矩形 8"/>
                <p:cNvSpPr/>
                <p:nvPr/>
              </p:nvSpPr>
              <p:spPr>
                <a:xfrm>
                  <a:off x="683568" y="3501008"/>
                  <a:ext cx="864096" cy="6480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9" idx="3"/>
                </p:cNvCxnSpPr>
                <p:nvPr/>
              </p:nvCxnSpPr>
              <p:spPr>
                <a:xfrm>
                  <a:off x="1547664" y="382504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981537" y="3275983"/>
                  <a:ext cx="1368152" cy="1098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11" idx="6"/>
                </p:cNvCxnSpPr>
                <p:nvPr/>
              </p:nvCxnSpPr>
              <p:spPr>
                <a:xfrm>
                  <a:off x="3349689" y="3825044"/>
                  <a:ext cx="4302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779912" y="3032956"/>
                  <a:ext cx="1728192" cy="15841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13" idx="6"/>
                </p:cNvCxnSpPr>
                <p:nvPr/>
              </p:nvCxnSpPr>
              <p:spPr>
                <a:xfrm>
                  <a:off x="5508104" y="3825044"/>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39752" y="3501008"/>
                  <a:ext cx="648072" cy="646331"/>
                </a:xfrm>
                <a:prstGeom prst="rect">
                  <a:avLst/>
                </a:prstGeom>
                <a:noFill/>
              </p:spPr>
              <p:txBody>
                <a:bodyPr wrap="square" rtlCol="0">
                  <a:spAutoFit/>
                </a:bodyPr>
                <a:lstStyle/>
                <a:p>
                  <a:r>
                    <a:rPr lang="zh-CN" altLang="en-US" dirty="0" smtClean="0"/>
                    <a:t>吸收室 </a:t>
                  </a:r>
                  <a:r>
                    <a:rPr lang="en-US" altLang="zh-CN" dirty="0" smtClean="0"/>
                    <a:t>x</a:t>
                  </a:r>
                  <a:endParaRPr lang="zh-CN" altLang="en-US" dirty="0"/>
                </a:p>
              </p:txBody>
            </p:sp>
            <p:sp>
              <p:nvSpPr>
                <p:cNvPr id="16" name="TextBox 15"/>
                <p:cNvSpPr txBox="1"/>
                <p:nvPr/>
              </p:nvSpPr>
              <p:spPr>
                <a:xfrm>
                  <a:off x="4139952" y="3501008"/>
                  <a:ext cx="1008112" cy="646331"/>
                </a:xfrm>
                <a:prstGeom prst="rect">
                  <a:avLst/>
                </a:prstGeom>
                <a:noFill/>
              </p:spPr>
              <p:txBody>
                <a:bodyPr wrap="square" rtlCol="0">
                  <a:spAutoFit/>
                </a:bodyPr>
                <a:lstStyle/>
                <a:p>
                  <a:pPr algn="ctr"/>
                  <a:r>
                    <a:rPr lang="zh-CN" altLang="en-US" dirty="0" smtClean="0"/>
                    <a:t>中心室   </a:t>
                  </a:r>
                  <a:r>
                    <a:rPr lang="en-US" altLang="zh-CN" dirty="0" smtClean="0"/>
                    <a:t>y</a:t>
                  </a:r>
                  <a:endParaRPr lang="zh-CN" altLang="en-US" dirty="0"/>
                </a:p>
              </p:txBody>
            </p:sp>
          </p:grpSp>
          <p:sp>
            <p:nvSpPr>
              <p:cNvPr id="6" name="TextBox 5"/>
              <p:cNvSpPr txBox="1"/>
              <p:nvPr/>
            </p:nvSpPr>
            <p:spPr>
              <a:xfrm>
                <a:off x="7380312" y="3501008"/>
                <a:ext cx="576064" cy="646331"/>
              </a:xfrm>
              <a:prstGeom prst="rect">
                <a:avLst/>
              </a:prstGeom>
              <a:noFill/>
            </p:spPr>
            <p:txBody>
              <a:bodyPr wrap="square" rtlCol="0">
                <a:spAutoFit/>
              </a:bodyPr>
              <a:lstStyle/>
              <a:p>
                <a:r>
                  <a:rPr lang="zh-CN" altLang="en-US" dirty="0"/>
                  <a:t>排出</a:t>
                </a:r>
              </a:p>
            </p:txBody>
          </p:sp>
          <p:sp>
            <p:nvSpPr>
              <p:cNvPr id="7" name="TextBox 6"/>
              <p:cNvSpPr txBox="1"/>
              <p:nvPr/>
            </p:nvSpPr>
            <p:spPr>
              <a:xfrm>
                <a:off x="4213785" y="4005064"/>
                <a:ext cx="790263" cy="369332"/>
              </a:xfrm>
              <a:prstGeom prst="rect">
                <a:avLst/>
              </a:prstGeom>
              <a:noFill/>
            </p:spPr>
            <p:txBody>
              <a:bodyPr wrap="square" rtlCol="0">
                <a:spAutoFit/>
              </a:bodyPr>
              <a:lstStyle/>
              <a:p>
                <a:r>
                  <a:rPr lang="en-US" altLang="zh-CN" dirty="0" smtClean="0"/>
                  <a:t>k</a:t>
                </a:r>
                <a:r>
                  <a:rPr lang="en-US" altLang="zh-CN" baseline="-25000" dirty="0" smtClean="0"/>
                  <a:t>1</a:t>
                </a:r>
                <a:endParaRPr lang="zh-CN" altLang="en-US" baseline="-25000" dirty="0"/>
              </a:p>
            </p:txBody>
          </p:sp>
          <p:sp>
            <p:nvSpPr>
              <p:cNvPr id="8" name="TextBox 7"/>
              <p:cNvSpPr txBox="1"/>
              <p:nvPr/>
            </p:nvSpPr>
            <p:spPr>
              <a:xfrm>
                <a:off x="6588224" y="4005064"/>
                <a:ext cx="792088" cy="369332"/>
              </a:xfrm>
              <a:prstGeom prst="rect">
                <a:avLst/>
              </a:prstGeom>
              <a:noFill/>
            </p:spPr>
            <p:txBody>
              <a:bodyPr wrap="square" rtlCol="0">
                <a:spAutoFit/>
              </a:bodyPr>
              <a:lstStyle/>
              <a:p>
                <a:r>
                  <a:rPr lang="en-US" altLang="zh-CN" dirty="0" smtClean="0"/>
                  <a:t>k</a:t>
                </a:r>
                <a:r>
                  <a:rPr lang="en-US" altLang="zh-CN" baseline="-25000" dirty="0" smtClean="0"/>
                  <a:t>2</a:t>
                </a:r>
                <a:endParaRPr lang="zh-CN" altLang="en-US" baseline="-25000" dirty="0"/>
              </a:p>
            </p:txBody>
          </p:sp>
        </p:grpSp>
        <p:sp>
          <p:nvSpPr>
            <p:cNvPr id="4" name="TextBox 3"/>
            <p:cNvSpPr txBox="1"/>
            <p:nvPr/>
          </p:nvSpPr>
          <p:spPr>
            <a:xfrm>
              <a:off x="1619672" y="3640378"/>
              <a:ext cx="720080" cy="369332"/>
            </a:xfrm>
            <a:prstGeom prst="rect">
              <a:avLst/>
            </a:prstGeom>
            <a:noFill/>
          </p:spPr>
          <p:txBody>
            <a:bodyPr wrap="square" rtlCol="0">
              <a:spAutoFit/>
            </a:bodyPr>
            <a:lstStyle/>
            <a:p>
              <a:r>
                <a:rPr lang="en-US" altLang="zh-CN" dirty="0" smtClean="0"/>
                <a:t>  m1</a:t>
              </a:r>
              <a:endParaRPr lang="zh-CN" altLang="en-US" dirty="0"/>
            </a:p>
          </p:txBody>
        </p:sp>
      </p:grpSp>
      <p:sp>
        <p:nvSpPr>
          <p:cNvPr id="17" name="TextBox 16"/>
          <p:cNvSpPr txBox="1"/>
          <p:nvPr/>
        </p:nvSpPr>
        <p:spPr>
          <a:xfrm>
            <a:off x="755576" y="1988840"/>
            <a:ext cx="7272808" cy="830997"/>
          </a:xfrm>
          <a:prstGeom prst="rect">
            <a:avLst/>
          </a:prstGeom>
          <a:noFill/>
        </p:spPr>
        <p:txBody>
          <a:bodyPr wrap="square" rtlCol="0">
            <a:spAutoFit/>
          </a:bodyPr>
          <a:lstStyle/>
          <a:p>
            <a:r>
              <a:rPr lang="zh-CN" altLang="en-US" sz="2400" dirty="0" smtClean="0"/>
              <a:t>设从吸收室到中心室的酒精转移速率为</a:t>
            </a:r>
            <a:r>
              <a:rPr lang="en-US" altLang="zh-CN" sz="2400" dirty="0" smtClean="0"/>
              <a:t>k1</a:t>
            </a:r>
            <a:r>
              <a:rPr lang="zh-CN" altLang="en-US" sz="2400" dirty="0" smtClean="0"/>
              <a:t>，中心室中的酒精排出速率为</a:t>
            </a:r>
            <a:r>
              <a:rPr lang="en-US" altLang="zh-CN" sz="2400" dirty="0" smtClean="0"/>
              <a:t>k2</a:t>
            </a:r>
            <a:r>
              <a:rPr lang="zh-CN" altLang="en-US" sz="2400" dirty="0" smtClean="0"/>
              <a:t>，则</a:t>
            </a:r>
            <a:endParaRPr lang="zh-CN" altLang="en-US" sz="2400" dirty="0"/>
          </a:p>
        </p:txBody>
      </p:sp>
      <p:graphicFrame>
        <p:nvGraphicFramePr>
          <p:cNvPr id="18" name="对象 17"/>
          <p:cNvGraphicFramePr>
            <a:graphicFrameLocks noChangeAspect="1"/>
          </p:cNvGraphicFramePr>
          <p:nvPr>
            <p:extLst>
              <p:ext uri="{D42A27DB-BD31-4B8C-83A1-F6EECF244321}">
                <p14:modId xmlns:p14="http://schemas.microsoft.com/office/powerpoint/2010/main" val="29230536"/>
              </p:ext>
            </p:extLst>
          </p:nvPr>
        </p:nvGraphicFramePr>
        <p:xfrm>
          <a:off x="1403350" y="3068638"/>
          <a:ext cx="3786188" cy="935037"/>
        </p:xfrm>
        <a:graphic>
          <a:graphicData uri="http://schemas.openxmlformats.org/presentationml/2006/ole">
            <mc:AlternateContent xmlns:mc="http://schemas.openxmlformats.org/markup-compatibility/2006">
              <mc:Choice xmlns:v="urn:schemas-microsoft-com:vml" Requires="v">
                <p:oleObj spid="_x0000_s57446" name="Equation" r:id="rId3" imgW="1447560" imgH="393480" progId="Equation.DSMT4">
                  <p:embed/>
                </p:oleObj>
              </mc:Choice>
              <mc:Fallback>
                <p:oleObj name="Equation" r:id="rId3" imgW="1447560" imgH="393480" progId="Equation.DSMT4">
                  <p:embed/>
                  <p:pic>
                    <p:nvPicPr>
                      <p:cNvPr id="0" name=""/>
                      <p:cNvPicPr/>
                      <p:nvPr/>
                    </p:nvPicPr>
                    <p:blipFill>
                      <a:blip r:embed="rId4"/>
                      <a:stretch>
                        <a:fillRect/>
                      </a:stretch>
                    </p:blipFill>
                    <p:spPr>
                      <a:xfrm>
                        <a:off x="1403350" y="3068638"/>
                        <a:ext cx="3786188" cy="93503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15596253"/>
              </p:ext>
            </p:extLst>
          </p:nvPr>
        </p:nvGraphicFramePr>
        <p:xfrm>
          <a:off x="1476568" y="4221088"/>
          <a:ext cx="3797300" cy="919162"/>
        </p:xfrm>
        <a:graphic>
          <a:graphicData uri="http://schemas.openxmlformats.org/presentationml/2006/ole">
            <mc:AlternateContent xmlns:mc="http://schemas.openxmlformats.org/markup-compatibility/2006">
              <mc:Choice xmlns:v="urn:schemas-microsoft-com:vml" Requires="v">
                <p:oleObj spid="_x0000_s57447" name="Equation" r:id="rId5" imgW="1625400" imgH="393480" progId="Equation.DSMT4">
                  <p:embed/>
                </p:oleObj>
              </mc:Choice>
              <mc:Fallback>
                <p:oleObj name="Equation" r:id="rId5" imgW="1625400" imgH="393480" progId="Equation.DSMT4">
                  <p:embed/>
                  <p:pic>
                    <p:nvPicPr>
                      <p:cNvPr id="0" name=""/>
                      <p:cNvPicPr/>
                      <p:nvPr/>
                    </p:nvPicPr>
                    <p:blipFill>
                      <a:blip r:embed="rId6"/>
                      <a:stretch>
                        <a:fillRect/>
                      </a:stretch>
                    </p:blipFill>
                    <p:spPr>
                      <a:xfrm>
                        <a:off x="1476568" y="4221088"/>
                        <a:ext cx="3797300" cy="919162"/>
                      </a:xfrm>
                      <a:prstGeom prst="rect">
                        <a:avLst/>
                      </a:prstGeom>
                    </p:spPr>
                  </p:pic>
                </p:oleObj>
              </mc:Fallback>
            </mc:AlternateContent>
          </a:graphicData>
        </a:graphic>
      </p:graphicFrame>
    </p:spTree>
    <p:extLst>
      <p:ext uri="{BB962C8B-B14F-4D97-AF65-F5344CB8AC3E}">
        <p14:creationId xmlns:p14="http://schemas.microsoft.com/office/powerpoint/2010/main" val="224380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08720"/>
            <a:ext cx="6984776"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这个方程组可以解出血液中酒精的含量</a:t>
            </a:r>
            <a:endParaRPr lang="en-US" altLang="zh-CN" sz="2400" dirty="0" smtClean="0"/>
          </a:p>
          <a:p>
            <a:endParaRPr lang="en-US" altLang="zh-CN" sz="2400" dirty="0"/>
          </a:p>
          <a:p>
            <a:endParaRPr lang="en-US" altLang="zh-CN" sz="2400" dirty="0" smtClean="0"/>
          </a:p>
          <a:p>
            <a:r>
              <a:rPr lang="zh-CN" altLang="en-US" sz="2400" dirty="0" smtClean="0"/>
              <a:t>利用最小二乘法即可确定出模型中的各参数。</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2596033683"/>
              </p:ext>
            </p:extLst>
          </p:nvPr>
        </p:nvGraphicFramePr>
        <p:xfrm>
          <a:off x="2627783" y="1556792"/>
          <a:ext cx="2838631" cy="504056"/>
        </p:xfrm>
        <a:graphic>
          <a:graphicData uri="http://schemas.openxmlformats.org/presentationml/2006/ole">
            <mc:AlternateContent xmlns:mc="http://schemas.openxmlformats.org/markup-compatibility/2006">
              <mc:Choice xmlns:v="urn:schemas-microsoft-com:vml" Requires="v">
                <p:oleObj spid="_x0000_s58418" name="Equation" r:id="rId3" imgW="1358640" imgH="241200" progId="Equation.DSMT4">
                  <p:embed/>
                </p:oleObj>
              </mc:Choice>
              <mc:Fallback>
                <p:oleObj name="Equation" r:id="rId3" imgW="1358640" imgH="241200" progId="Equation.DSMT4">
                  <p:embed/>
                  <p:pic>
                    <p:nvPicPr>
                      <p:cNvPr id="0" name=""/>
                      <p:cNvPicPr/>
                      <p:nvPr/>
                    </p:nvPicPr>
                    <p:blipFill>
                      <a:blip r:embed="rId4"/>
                      <a:stretch>
                        <a:fillRect/>
                      </a:stretch>
                    </p:blipFill>
                    <p:spPr>
                      <a:xfrm>
                        <a:off x="2627783" y="1556792"/>
                        <a:ext cx="2838631" cy="504056"/>
                      </a:xfrm>
                      <a:prstGeom prst="rect">
                        <a:avLst/>
                      </a:prstGeom>
                    </p:spPr>
                  </p:pic>
                </p:oleObj>
              </mc:Fallback>
            </mc:AlternateContent>
          </a:graphicData>
        </a:graphic>
      </p:graphicFrame>
      <p:sp>
        <p:nvSpPr>
          <p:cNvPr id="4" name="TextBox 3"/>
          <p:cNvSpPr txBox="1"/>
          <p:nvPr/>
        </p:nvSpPr>
        <p:spPr>
          <a:xfrm>
            <a:off x="1043608" y="2780928"/>
            <a:ext cx="698477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最小二乘法及其</a:t>
            </a:r>
            <a:r>
              <a:rPr lang="en-US" altLang="zh-CN" sz="2400" dirty="0" err="1" smtClean="0"/>
              <a:t>matlab</a:t>
            </a:r>
            <a:r>
              <a:rPr lang="zh-CN" altLang="en-US" sz="2400" smtClean="0"/>
              <a:t>函数：</a:t>
            </a:r>
            <a:endParaRPr lang="zh-CN" altLang="en-US" sz="2400" dirty="0"/>
          </a:p>
        </p:txBody>
      </p:sp>
    </p:spTree>
    <p:extLst>
      <p:ext uri="{BB962C8B-B14F-4D97-AF65-F5344CB8AC3E}">
        <p14:creationId xmlns:p14="http://schemas.microsoft.com/office/powerpoint/2010/main" val="380624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9669" y="404664"/>
            <a:ext cx="7200800" cy="618630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200" b="1" dirty="0" smtClean="0"/>
              <a:t>2011 C</a:t>
            </a:r>
            <a:r>
              <a:rPr lang="zh-CN" altLang="zh-CN" sz="2200" b="1" dirty="0"/>
              <a:t>题</a:t>
            </a:r>
            <a:r>
              <a:rPr lang="en-US" altLang="zh-CN" sz="2200" b="1" dirty="0"/>
              <a:t>  </a:t>
            </a:r>
            <a:r>
              <a:rPr lang="zh-CN" altLang="zh-CN" sz="2200" b="1" dirty="0"/>
              <a:t>企业退休职工养老金制度的改革</a:t>
            </a:r>
            <a:endParaRPr lang="zh-CN" altLang="zh-CN" sz="2200" dirty="0"/>
          </a:p>
          <a:p>
            <a:r>
              <a:rPr lang="en-US" altLang="zh-CN" sz="2200" dirty="0"/>
              <a:t> </a:t>
            </a:r>
            <a:endParaRPr lang="zh-CN" altLang="zh-CN" sz="2200" dirty="0"/>
          </a:p>
          <a:p>
            <a:r>
              <a:rPr lang="zh-CN" altLang="zh-CN" sz="2200" dirty="0"/>
              <a:t>养老金也称退休金，是一种根据劳动者对社会所作贡献及其所具备享受养老保险的资格，以货币形式支付的保险待遇，用于保障职工退休后的基本生活需要。</a:t>
            </a:r>
          </a:p>
          <a:p>
            <a:r>
              <a:rPr lang="zh-CN" altLang="zh-CN" sz="2200" dirty="0"/>
              <a:t>我国企业职工基本养老保险实行“社会统筹”与“个人账户”相结合的模式，即企业把职工工资总额按一定比例（</a:t>
            </a:r>
            <a:r>
              <a:rPr lang="en-US" altLang="zh-CN" sz="2200" dirty="0"/>
              <a:t>20%</a:t>
            </a:r>
            <a:r>
              <a:rPr lang="zh-CN" altLang="zh-CN" sz="2200" dirty="0"/>
              <a:t>）缴纳到社会统筹基金账户，再把职工个人工资按一定比例（</a:t>
            </a:r>
            <a:r>
              <a:rPr lang="en-US" altLang="zh-CN" sz="2200" dirty="0"/>
              <a:t>8%</a:t>
            </a:r>
            <a:r>
              <a:rPr lang="zh-CN" altLang="zh-CN" sz="2200" dirty="0"/>
              <a:t>）缴纳到个人账户。这两个账户我们合称为养老保险基金。退休后，按职工在职期间每月（或年）的缴费工资与社会平均工资之比（缴费指数），再考虑到退休前一年的社会平均工资等因素，从社会统筹账户中拨出资金（基础养老金），加上个人工资账户中一定比例的资金（个人账户养老金），作为退休后每个月的养老金。养老金会随着社会平均工资的调整而调整。如果职工死亡，社会统筹账户中的资金不退给职工，个人账户中的余额可继承。个人账户储存额以银行当时公布的一年期存款利率计息，为简单起见，利率统一设定为</a:t>
            </a:r>
            <a:r>
              <a:rPr lang="en-US" altLang="zh-CN" sz="2200" dirty="0"/>
              <a:t>3%</a:t>
            </a:r>
            <a:r>
              <a:rPr lang="zh-CN" altLang="zh-CN" sz="2200" dirty="0"/>
              <a:t>。</a:t>
            </a:r>
          </a:p>
        </p:txBody>
      </p:sp>
    </p:spTree>
    <p:extLst>
      <p:ext uri="{BB962C8B-B14F-4D97-AF65-F5344CB8AC3E}">
        <p14:creationId xmlns:p14="http://schemas.microsoft.com/office/powerpoint/2010/main" val="69780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836712"/>
            <a:ext cx="3528392"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2800" dirty="0" smtClean="0"/>
              <a:t>微分方程基础</a:t>
            </a:r>
            <a:endParaRPr lang="zh-CN" altLang="en-US" sz="2800" dirty="0"/>
          </a:p>
        </p:txBody>
      </p:sp>
      <p:sp>
        <p:nvSpPr>
          <p:cNvPr id="3" name="TextBox 2"/>
          <p:cNvSpPr txBox="1"/>
          <p:nvPr/>
        </p:nvSpPr>
        <p:spPr>
          <a:xfrm>
            <a:off x="899592" y="1772816"/>
            <a:ext cx="6912768"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微分方程是含有函数及其导数的方程。</a:t>
            </a:r>
            <a:endParaRPr lang="en-US" altLang="zh-CN" sz="2400" dirty="0" smtClean="0"/>
          </a:p>
          <a:p>
            <a:r>
              <a:rPr lang="zh-CN" altLang="en-US" sz="2400" dirty="0" smtClean="0"/>
              <a:t>如果方程</a:t>
            </a:r>
            <a:r>
              <a:rPr lang="en-US" altLang="zh-CN" sz="2400" dirty="0" smtClean="0"/>
              <a:t>(</a:t>
            </a:r>
            <a:r>
              <a:rPr lang="zh-CN" altLang="en-US" sz="2400" dirty="0" smtClean="0"/>
              <a:t>组</a:t>
            </a:r>
            <a:r>
              <a:rPr lang="en-US" altLang="zh-CN" sz="2400" dirty="0" smtClean="0"/>
              <a:t>)</a:t>
            </a:r>
            <a:r>
              <a:rPr lang="zh-CN" altLang="en-US" sz="2400" dirty="0" smtClean="0"/>
              <a:t>只含有一个自变量</a:t>
            </a:r>
            <a:r>
              <a:rPr lang="en-US" altLang="zh-CN" sz="2400" dirty="0" smtClean="0"/>
              <a:t>(</a:t>
            </a:r>
            <a:r>
              <a:rPr lang="zh-CN" altLang="en-US" sz="2400" dirty="0" smtClean="0"/>
              <a:t>通常是时间</a:t>
            </a:r>
            <a:r>
              <a:rPr lang="en-US" altLang="zh-CN" sz="2400" dirty="0" smtClean="0"/>
              <a:t>t)</a:t>
            </a:r>
            <a:r>
              <a:rPr lang="zh-CN" altLang="en-US" sz="2400" dirty="0" smtClean="0"/>
              <a:t>，则称为常微分方程。否则称为偏微分方程。</a:t>
            </a:r>
            <a:endParaRPr lang="zh-CN" altLang="en-US" sz="2400" dirty="0"/>
          </a:p>
        </p:txBody>
      </p:sp>
      <p:sp>
        <p:nvSpPr>
          <p:cNvPr id="5" name="TextBox 4"/>
          <p:cNvSpPr txBox="1"/>
          <p:nvPr/>
        </p:nvSpPr>
        <p:spPr>
          <a:xfrm>
            <a:off x="899592" y="3429000"/>
            <a:ext cx="6912768"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例：下面的方程都是微分方程：</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3360830266"/>
              </p:ext>
            </p:extLst>
          </p:nvPr>
        </p:nvGraphicFramePr>
        <p:xfrm>
          <a:off x="1835696" y="3940047"/>
          <a:ext cx="2592288" cy="780203"/>
        </p:xfrm>
        <a:graphic>
          <a:graphicData uri="http://schemas.openxmlformats.org/presentationml/2006/ole">
            <mc:AlternateContent xmlns:mc="http://schemas.openxmlformats.org/markup-compatibility/2006">
              <mc:Choice xmlns:v="urn:schemas-microsoft-com:vml" Requires="v">
                <p:oleObj spid="_x0000_s50348" name="Equation" r:id="rId3" imgW="1307880" imgH="393480" progId="Equation.DSMT4">
                  <p:embed/>
                </p:oleObj>
              </mc:Choice>
              <mc:Fallback>
                <p:oleObj name="Equation" r:id="rId3" imgW="1307880" imgH="393480" progId="Equation.DSMT4">
                  <p:embed/>
                  <p:pic>
                    <p:nvPicPr>
                      <p:cNvPr id="0" name=""/>
                      <p:cNvPicPr/>
                      <p:nvPr/>
                    </p:nvPicPr>
                    <p:blipFill>
                      <a:blip r:embed="rId4"/>
                      <a:stretch>
                        <a:fillRect/>
                      </a:stretch>
                    </p:blipFill>
                    <p:spPr>
                      <a:xfrm>
                        <a:off x="1835696" y="3940047"/>
                        <a:ext cx="2592288" cy="78020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47618971"/>
              </p:ext>
            </p:extLst>
          </p:nvPr>
        </p:nvGraphicFramePr>
        <p:xfrm>
          <a:off x="1907704" y="4790679"/>
          <a:ext cx="2448272" cy="852769"/>
        </p:xfrm>
        <a:graphic>
          <a:graphicData uri="http://schemas.openxmlformats.org/presentationml/2006/ole">
            <mc:AlternateContent xmlns:mc="http://schemas.openxmlformats.org/markup-compatibility/2006">
              <mc:Choice xmlns:v="urn:schemas-microsoft-com:vml" Requires="v">
                <p:oleObj spid="_x0000_s50349" name="Equation" r:id="rId5" imgW="1130040" imgH="393480" progId="Equation.DSMT4">
                  <p:embed/>
                </p:oleObj>
              </mc:Choice>
              <mc:Fallback>
                <p:oleObj name="Equation" r:id="rId5" imgW="1130040" imgH="393480" progId="Equation.DSMT4">
                  <p:embed/>
                  <p:pic>
                    <p:nvPicPr>
                      <p:cNvPr id="0" name=""/>
                      <p:cNvPicPr/>
                      <p:nvPr/>
                    </p:nvPicPr>
                    <p:blipFill>
                      <a:blip r:embed="rId6"/>
                      <a:stretch>
                        <a:fillRect/>
                      </a:stretch>
                    </p:blipFill>
                    <p:spPr>
                      <a:xfrm>
                        <a:off x="1907704" y="4790679"/>
                        <a:ext cx="2448272" cy="852769"/>
                      </a:xfrm>
                      <a:prstGeom prst="rect">
                        <a:avLst/>
                      </a:prstGeom>
                    </p:spPr>
                  </p:pic>
                </p:oleObj>
              </mc:Fallback>
            </mc:AlternateContent>
          </a:graphicData>
        </a:graphic>
      </p:graphicFrame>
    </p:spTree>
    <p:extLst>
      <p:ext uri="{BB962C8B-B14F-4D97-AF65-F5344CB8AC3E}">
        <p14:creationId xmlns:p14="http://schemas.microsoft.com/office/powerpoint/2010/main" val="359400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74345"/>
            <a:ext cx="7272808" cy="550920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zh-CN" sz="2200" dirty="0"/>
              <a:t>养老金的发放与职工在职时的工资及社会平均工资有着密切关系；工资的增长又与经济增长相关。近</a:t>
            </a:r>
            <a:r>
              <a:rPr lang="en-US" altLang="zh-CN" sz="2200" dirty="0"/>
              <a:t>30</a:t>
            </a:r>
            <a:r>
              <a:rPr lang="zh-CN" altLang="zh-CN" sz="2200" dirty="0"/>
              <a:t>年来我国经济发展迅速，工资增长率也较高；而发达国家的经济和工资增长率都较低。我国经济发展的战略目标，是要在</a:t>
            </a:r>
            <a:r>
              <a:rPr lang="en-US" altLang="zh-CN" sz="2200" dirty="0"/>
              <a:t>21</a:t>
            </a:r>
            <a:r>
              <a:rPr lang="zh-CN" altLang="zh-CN" sz="2200" dirty="0"/>
              <a:t>世纪中叶使我国人均国民生产总值达到中等发达国家水平。</a:t>
            </a:r>
          </a:p>
          <a:p>
            <a:r>
              <a:rPr lang="zh-CN" altLang="zh-CN" sz="2200" dirty="0"/>
              <a:t>现在我国养老保险改革正处于过渡期。养老保险管理的一个重要的目标是养老保险基金的收支平衡，它关系到社会稳定和老龄化社会的顺利过渡。影响养老保险基金收支平衡的一个重要因素是替代率。替代率是指职工刚退休时的养老金占退休前工资的比例。按照国家对基本养老保险制度的总体思路，未来基本养老保险的目标替代率确定为</a:t>
            </a:r>
            <a:r>
              <a:rPr lang="en-US" altLang="zh-CN" sz="2200" dirty="0"/>
              <a:t>58.5%. </a:t>
            </a:r>
            <a:r>
              <a:rPr lang="zh-CN" altLang="zh-CN" sz="2200" dirty="0"/>
              <a:t>替代率较低，退休职工的生活水准低，养老保险基金收支平衡容易维持；替代率较高，退休职工的生活水准就高，养老保险基金收支平衡较难维持，可能出现缺口。所谓缺口，是指当养老保险基金入不敷出时出现的收支之差。</a:t>
            </a:r>
          </a:p>
        </p:txBody>
      </p:sp>
    </p:spTree>
    <p:extLst>
      <p:ext uri="{BB962C8B-B14F-4D97-AF65-F5344CB8AC3E}">
        <p14:creationId xmlns:p14="http://schemas.microsoft.com/office/powerpoint/2010/main" val="386589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488887"/>
            <a:ext cx="7344816" cy="550920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zh-CN" sz="2200" dirty="0"/>
              <a:t>附件</a:t>
            </a:r>
            <a:r>
              <a:rPr lang="en-US" altLang="zh-CN" sz="2200" dirty="0"/>
              <a:t>1</a:t>
            </a:r>
            <a:r>
              <a:rPr lang="zh-CN" altLang="zh-CN" sz="2200" dirty="0"/>
              <a:t>是山东省职工历年平均工资数据；附件</a:t>
            </a:r>
            <a:r>
              <a:rPr lang="en-US" altLang="zh-CN" sz="2200" dirty="0"/>
              <a:t>2</a:t>
            </a:r>
            <a:r>
              <a:rPr lang="zh-CN" altLang="zh-CN" sz="2200" dirty="0"/>
              <a:t>是</a:t>
            </a:r>
            <a:r>
              <a:rPr lang="en-US" altLang="zh-CN" sz="2200" dirty="0"/>
              <a:t>2009</a:t>
            </a:r>
            <a:r>
              <a:rPr lang="zh-CN" altLang="zh-CN" sz="2200" dirty="0"/>
              <a:t>年山东省某企业各年龄段职工的工资分布情况，附件</a:t>
            </a:r>
            <a:r>
              <a:rPr lang="en-US" altLang="zh-CN" sz="2200" dirty="0"/>
              <a:t>3</a:t>
            </a:r>
            <a:r>
              <a:rPr lang="zh-CN" altLang="zh-CN" sz="2200" dirty="0"/>
              <a:t>是养老金的计算办法。请建立数学模型，解决如下问题：</a:t>
            </a:r>
          </a:p>
          <a:p>
            <a:r>
              <a:rPr lang="zh-CN" altLang="zh-CN" sz="2200" dirty="0">
                <a:solidFill>
                  <a:srgbClr val="FF0000"/>
                </a:solidFill>
              </a:rPr>
              <a:t>问题一：</a:t>
            </a:r>
            <a:r>
              <a:rPr lang="zh-CN" altLang="zh-CN" sz="2200" dirty="0"/>
              <a:t>对未来中国经济发展和工资增长的形势做出你认为是简化、合理的假设，并参考附件</a:t>
            </a:r>
            <a:r>
              <a:rPr lang="en-US" altLang="zh-CN" sz="2200" dirty="0"/>
              <a:t>1</a:t>
            </a:r>
            <a:r>
              <a:rPr lang="zh-CN" altLang="zh-CN" sz="2200" dirty="0"/>
              <a:t>，预测从</a:t>
            </a:r>
            <a:r>
              <a:rPr lang="en-US" altLang="zh-CN" sz="2200" dirty="0"/>
              <a:t>2011</a:t>
            </a:r>
            <a:r>
              <a:rPr lang="zh-CN" altLang="zh-CN" sz="2200" dirty="0"/>
              <a:t>年至</a:t>
            </a:r>
            <a:r>
              <a:rPr lang="en-US" altLang="zh-CN" sz="2200" dirty="0"/>
              <a:t>2035</a:t>
            </a:r>
            <a:r>
              <a:rPr lang="zh-CN" altLang="zh-CN" sz="2200" dirty="0"/>
              <a:t>年的山东省职工的年平均工资。</a:t>
            </a:r>
          </a:p>
          <a:p>
            <a:r>
              <a:rPr lang="zh-CN" altLang="zh-CN" sz="2200" dirty="0"/>
              <a:t>问题二：根据附件</a:t>
            </a:r>
            <a:r>
              <a:rPr lang="en-US" altLang="zh-CN" sz="2200" dirty="0"/>
              <a:t>2</a:t>
            </a:r>
            <a:r>
              <a:rPr lang="zh-CN" altLang="zh-CN" sz="2200" dirty="0"/>
              <a:t>计算</a:t>
            </a:r>
            <a:r>
              <a:rPr lang="en-US" altLang="zh-CN" sz="2200" dirty="0"/>
              <a:t>2009</a:t>
            </a:r>
            <a:r>
              <a:rPr lang="zh-CN" altLang="zh-CN" sz="2200" dirty="0"/>
              <a:t>年该企业各年龄段职工工资与该企业平均工资之比。如果把这些比值看作职工缴费指数的参考值，考虑该企业职工自</a:t>
            </a:r>
            <a:r>
              <a:rPr lang="en-US" altLang="zh-CN" sz="2200" dirty="0"/>
              <a:t>2000</a:t>
            </a:r>
            <a:r>
              <a:rPr lang="zh-CN" altLang="zh-CN" sz="2200" dirty="0"/>
              <a:t>年起分别从</a:t>
            </a:r>
            <a:r>
              <a:rPr lang="en-US" altLang="zh-CN" sz="2200" dirty="0"/>
              <a:t>30</a:t>
            </a:r>
            <a:r>
              <a:rPr lang="zh-CN" altLang="zh-CN" sz="2200" dirty="0"/>
              <a:t>岁、</a:t>
            </a:r>
            <a:r>
              <a:rPr lang="en-US" altLang="zh-CN" sz="2200" dirty="0"/>
              <a:t>40</a:t>
            </a:r>
            <a:r>
              <a:rPr lang="zh-CN" altLang="zh-CN" sz="2200" dirty="0"/>
              <a:t>岁开始缴养老保险，一直缴费到退休（</a:t>
            </a:r>
            <a:r>
              <a:rPr lang="en-US" altLang="zh-CN" sz="2200" dirty="0"/>
              <a:t>55</a:t>
            </a:r>
            <a:r>
              <a:rPr lang="zh-CN" altLang="zh-CN" sz="2200" dirty="0"/>
              <a:t>岁，</a:t>
            </a:r>
            <a:r>
              <a:rPr lang="en-US" altLang="zh-CN" sz="2200" dirty="0"/>
              <a:t>60</a:t>
            </a:r>
            <a:r>
              <a:rPr lang="zh-CN" altLang="zh-CN" sz="2200" dirty="0"/>
              <a:t>岁，</a:t>
            </a:r>
            <a:r>
              <a:rPr lang="en-US" altLang="zh-CN" sz="2200" dirty="0"/>
              <a:t>65</a:t>
            </a:r>
            <a:r>
              <a:rPr lang="zh-CN" altLang="zh-CN" sz="2200" dirty="0"/>
              <a:t>岁），计算各种情况下的养老金替代率</a:t>
            </a:r>
            <a:r>
              <a:rPr lang="zh-CN" altLang="zh-CN" sz="2200" dirty="0" smtClean="0"/>
              <a:t>。</a:t>
            </a:r>
            <a:endParaRPr lang="en-US" altLang="zh-CN" sz="2200" dirty="0" smtClean="0"/>
          </a:p>
          <a:p>
            <a:r>
              <a:rPr lang="zh-CN" altLang="zh-CN" sz="2200" dirty="0"/>
              <a:t>问题三：假设该企业某职工自</a:t>
            </a:r>
            <a:r>
              <a:rPr lang="en-US" altLang="zh-CN" sz="2200" dirty="0"/>
              <a:t> 2000</a:t>
            </a:r>
            <a:r>
              <a:rPr lang="zh-CN" altLang="zh-CN" sz="2200" dirty="0"/>
              <a:t>年起从</a:t>
            </a:r>
            <a:r>
              <a:rPr lang="en-US" altLang="zh-CN" sz="2200" dirty="0"/>
              <a:t>30</a:t>
            </a:r>
            <a:r>
              <a:rPr lang="zh-CN" altLang="zh-CN" sz="2200" dirty="0"/>
              <a:t>岁开始缴养老保险，一直缴费到退休（</a:t>
            </a:r>
            <a:r>
              <a:rPr lang="en-US" altLang="zh-CN" sz="2200" dirty="0"/>
              <a:t>55</a:t>
            </a:r>
            <a:r>
              <a:rPr lang="zh-CN" altLang="zh-CN" sz="2200" dirty="0"/>
              <a:t>岁，</a:t>
            </a:r>
            <a:r>
              <a:rPr lang="en-US" altLang="zh-CN" sz="2200" dirty="0"/>
              <a:t>60</a:t>
            </a:r>
            <a:r>
              <a:rPr lang="zh-CN" altLang="zh-CN" sz="2200" dirty="0"/>
              <a:t>岁，</a:t>
            </a:r>
            <a:r>
              <a:rPr lang="en-US" altLang="zh-CN" sz="2200" dirty="0"/>
              <a:t>65</a:t>
            </a:r>
            <a:r>
              <a:rPr lang="zh-CN" altLang="zh-CN" sz="2200" dirty="0"/>
              <a:t>岁），并从退休后一直领取养老金，至</a:t>
            </a:r>
            <a:r>
              <a:rPr lang="en-US" altLang="zh-CN" sz="2200" dirty="0"/>
              <a:t>75</a:t>
            </a:r>
            <a:r>
              <a:rPr lang="zh-CN" altLang="zh-CN" sz="2200" dirty="0"/>
              <a:t>岁死亡。计算养老保险基金的缺口情况，并计算该职工领取养老金到多少岁时，其缴存的养老保险基金与其领取的养老金之间达到收支平衡</a:t>
            </a:r>
            <a:r>
              <a:rPr lang="zh-CN" altLang="zh-CN" sz="2200" dirty="0" smtClean="0"/>
              <a:t>。</a:t>
            </a:r>
            <a:endParaRPr lang="zh-CN" altLang="zh-CN" sz="2400" dirty="0"/>
          </a:p>
        </p:txBody>
      </p:sp>
    </p:spTree>
    <p:extLst>
      <p:ext uri="{BB962C8B-B14F-4D97-AF65-F5344CB8AC3E}">
        <p14:creationId xmlns:p14="http://schemas.microsoft.com/office/powerpoint/2010/main" val="130454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608" y="836712"/>
            <a:ext cx="6912768"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zh-CN" sz="2400" dirty="0">
                <a:solidFill>
                  <a:srgbClr val="FF0000"/>
                </a:solidFill>
              </a:rPr>
              <a:t>问题一：</a:t>
            </a:r>
            <a:r>
              <a:rPr lang="zh-CN" altLang="zh-CN" sz="2400" dirty="0"/>
              <a:t>对未来中国经济发展和工资增长的形势做出你认为是简化、合理的假设，并参考附件</a:t>
            </a:r>
            <a:r>
              <a:rPr lang="en-US" altLang="zh-CN" sz="2400" dirty="0"/>
              <a:t>1</a:t>
            </a:r>
            <a:r>
              <a:rPr lang="zh-CN" altLang="zh-CN" sz="2400" dirty="0"/>
              <a:t>，预测从</a:t>
            </a:r>
            <a:r>
              <a:rPr lang="en-US" altLang="zh-CN" sz="2400" dirty="0"/>
              <a:t>2011</a:t>
            </a:r>
            <a:r>
              <a:rPr lang="zh-CN" altLang="zh-CN" sz="2400" dirty="0"/>
              <a:t>年至</a:t>
            </a:r>
            <a:r>
              <a:rPr lang="en-US" altLang="zh-CN" sz="2400" dirty="0"/>
              <a:t>2035</a:t>
            </a:r>
            <a:r>
              <a:rPr lang="zh-CN" altLang="zh-CN" sz="2400" dirty="0"/>
              <a:t>年的山东省职工的年平均工资。</a:t>
            </a:r>
          </a:p>
        </p:txBody>
      </p:sp>
    </p:spTree>
    <p:extLst>
      <p:ext uri="{BB962C8B-B14F-4D97-AF65-F5344CB8AC3E}">
        <p14:creationId xmlns:p14="http://schemas.microsoft.com/office/powerpoint/2010/main" val="9468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6290344" cy="4717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99592" y="620688"/>
            <a:ext cx="6434360"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下面的图是题目所给出的职工工资随时间增长数据。</a:t>
            </a:r>
            <a:endParaRPr lang="zh-CN" altLang="en-US" sz="2400" dirty="0"/>
          </a:p>
        </p:txBody>
      </p:sp>
    </p:spTree>
    <p:extLst>
      <p:ext uri="{BB962C8B-B14F-4D97-AF65-F5344CB8AC3E}">
        <p14:creationId xmlns:p14="http://schemas.microsoft.com/office/powerpoint/2010/main" val="330117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045" y="692696"/>
            <a:ext cx="6912768"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许多同学分析这个问题的一个误区是把这组数据看作无法分析机理的问题，即只能见黑箱模型。因此，一眼看上去像一个</a:t>
            </a:r>
            <a:r>
              <a:rPr lang="en-US" altLang="zh-CN" sz="2400" dirty="0" smtClean="0"/>
              <a:t>3</a:t>
            </a:r>
            <a:r>
              <a:rPr lang="zh-CN" altLang="en-US" sz="2400" dirty="0" smtClean="0"/>
              <a:t>次多项式，马上利用三次多项式拟合，并利用这个多项式做预测得到下图</a:t>
            </a:r>
            <a:endParaRPr lang="zh-CN" altLang="en-US" sz="24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045" y="2492896"/>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06679" y="2708920"/>
            <a:ext cx="461665" cy="3384376"/>
          </a:xfrm>
          <a:prstGeom prst="rect">
            <a:avLst/>
          </a:prstGeom>
        </p:spPr>
        <p:style>
          <a:lnRef idx="2">
            <a:schemeClr val="accent2"/>
          </a:lnRef>
          <a:fillRef idx="1">
            <a:schemeClr val="lt1"/>
          </a:fillRef>
          <a:effectRef idx="0">
            <a:schemeClr val="accent2"/>
          </a:effectRef>
          <a:fontRef idx="minor">
            <a:schemeClr val="dk1"/>
          </a:fontRef>
        </p:style>
        <p:txBody>
          <a:bodyPr vert="eaVert" wrap="square" rtlCol="0">
            <a:spAutoFit/>
          </a:bodyPr>
          <a:lstStyle/>
          <a:p>
            <a:r>
              <a:rPr lang="zh-CN" altLang="en-US" dirty="0" smtClean="0"/>
              <a:t>人均达到五十五万！</a:t>
            </a:r>
            <a:endParaRPr lang="zh-CN" altLang="en-US" dirty="0"/>
          </a:p>
        </p:txBody>
      </p:sp>
    </p:spTree>
    <p:extLst>
      <p:ext uri="{BB962C8B-B14F-4D97-AF65-F5344CB8AC3E}">
        <p14:creationId xmlns:p14="http://schemas.microsoft.com/office/powerpoint/2010/main" val="92399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764704"/>
            <a:ext cx="6984776"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先不谈预测的正确与否，我们来分析问题是否没有机理可以在建模中起作用。</a:t>
            </a:r>
            <a:endParaRPr lang="zh-CN" altLang="en-US" sz="2400" dirty="0"/>
          </a:p>
        </p:txBody>
      </p:sp>
      <p:sp>
        <p:nvSpPr>
          <p:cNvPr id="3" name="TextBox 2"/>
          <p:cNvSpPr txBox="1"/>
          <p:nvPr/>
        </p:nvSpPr>
        <p:spPr>
          <a:xfrm>
            <a:off x="1043608" y="1703445"/>
            <a:ext cx="6984776"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首先读一下题目中下面段落：</a:t>
            </a:r>
            <a:endParaRPr lang="en-US" altLang="zh-CN" sz="2400" dirty="0" smtClean="0"/>
          </a:p>
          <a:p>
            <a:r>
              <a:rPr lang="zh-CN" altLang="zh-CN" sz="2400" dirty="0"/>
              <a:t>养老金的发放与职工在职时的工资及社会平均工资有着密切关系；工资的增长又与经济增长相关。近</a:t>
            </a:r>
            <a:r>
              <a:rPr lang="en-US" altLang="zh-CN" sz="2400" dirty="0"/>
              <a:t>30</a:t>
            </a:r>
            <a:r>
              <a:rPr lang="zh-CN" altLang="zh-CN" sz="2400" dirty="0"/>
              <a:t>年来我国经济发展迅速，工资增长率也较高；而发达国家的经济和工资增长率都较低。我国经济发展的战略目标，是要在</a:t>
            </a:r>
            <a:r>
              <a:rPr lang="en-US" altLang="zh-CN" sz="2400" dirty="0"/>
              <a:t>21</a:t>
            </a:r>
            <a:r>
              <a:rPr lang="zh-CN" altLang="zh-CN" sz="2400" dirty="0"/>
              <a:t>世纪中叶使我国人均国民生产总值达到中等发达国家水平</a:t>
            </a:r>
            <a:r>
              <a:rPr lang="zh-CN" altLang="zh-CN" sz="2400" dirty="0" smtClean="0"/>
              <a:t>。</a:t>
            </a:r>
            <a:endParaRPr lang="zh-CN" altLang="en-US" sz="2400" dirty="0"/>
          </a:p>
        </p:txBody>
      </p:sp>
      <p:sp>
        <p:nvSpPr>
          <p:cNvPr id="4" name="TextBox 3"/>
          <p:cNvSpPr txBox="1"/>
          <p:nvPr/>
        </p:nvSpPr>
        <p:spPr>
          <a:xfrm>
            <a:off x="1043608" y="4563633"/>
            <a:ext cx="698477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这一段告诉我们</a:t>
            </a:r>
            <a:r>
              <a:rPr lang="zh-CN" altLang="en-US" sz="2400" dirty="0" smtClean="0">
                <a:sym typeface="Wingdings" pitchFamily="2" charset="2"/>
              </a:rPr>
              <a:t>：</a:t>
            </a:r>
            <a:r>
              <a:rPr lang="en-US" altLang="zh-CN" sz="2400" dirty="0" smtClean="0">
                <a:sym typeface="Wingdings" pitchFamily="2" charset="2"/>
              </a:rPr>
              <a:t>(1)</a:t>
            </a:r>
            <a:r>
              <a:rPr lang="zh-CN" altLang="en-US" sz="2400" dirty="0" smtClean="0">
                <a:sym typeface="Wingdings" pitchFamily="2" charset="2"/>
              </a:rPr>
              <a:t>职工工资逐年增长；</a:t>
            </a:r>
            <a:r>
              <a:rPr lang="en-US" altLang="zh-CN" sz="2400" dirty="0" smtClean="0">
                <a:sym typeface="Wingdings" pitchFamily="2" charset="2"/>
              </a:rPr>
              <a:t>(2)</a:t>
            </a:r>
            <a:r>
              <a:rPr lang="zh-CN" altLang="zh-CN" sz="2400" dirty="0"/>
              <a:t>发达国家的经济和工资增长率都</a:t>
            </a:r>
            <a:r>
              <a:rPr lang="zh-CN" altLang="zh-CN" sz="2400" dirty="0" smtClean="0"/>
              <a:t>较低</a:t>
            </a:r>
            <a:r>
              <a:rPr lang="zh-CN" altLang="en-US" sz="2400" dirty="0" smtClean="0"/>
              <a:t>，而</a:t>
            </a:r>
            <a:r>
              <a:rPr lang="zh-CN" altLang="zh-CN" sz="2400" dirty="0"/>
              <a:t>要在</a:t>
            </a:r>
            <a:r>
              <a:rPr lang="en-US" altLang="zh-CN" sz="2400" dirty="0"/>
              <a:t>21</a:t>
            </a:r>
            <a:r>
              <a:rPr lang="zh-CN" altLang="zh-CN" sz="2400" dirty="0"/>
              <a:t>世纪中叶使我国人均国民生产总值达到中等发达国家</a:t>
            </a:r>
            <a:r>
              <a:rPr lang="zh-CN" altLang="zh-CN" sz="2400" dirty="0" smtClean="0"/>
              <a:t>水平</a:t>
            </a:r>
            <a:r>
              <a:rPr lang="zh-CN" altLang="en-US" sz="2400" dirty="0" smtClean="0"/>
              <a:t>，因此</a:t>
            </a:r>
            <a:r>
              <a:rPr lang="zh-CN" altLang="zh-CN" sz="2400" dirty="0"/>
              <a:t>工资</a:t>
            </a:r>
            <a:r>
              <a:rPr lang="zh-CN" altLang="zh-CN" sz="2400" dirty="0" smtClean="0"/>
              <a:t>增长率</a:t>
            </a:r>
            <a:r>
              <a:rPr lang="zh-CN" altLang="en-US" sz="2400" dirty="0" smtClean="0"/>
              <a:t>要逐年降低，到</a:t>
            </a:r>
            <a:r>
              <a:rPr lang="en-US" altLang="zh-CN" sz="2400" dirty="0" smtClean="0"/>
              <a:t>2050</a:t>
            </a:r>
            <a:r>
              <a:rPr lang="zh-CN" altLang="en-US" sz="2400" dirty="0" smtClean="0"/>
              <a:t>年到较低的水平。</a:t>
            </a:r>
            <a:endParaRPr lang="zh-CN" altLang="en-US" sz="2400" dirty="0"/>
          </a:p>
        </p:txBody>
      </p:sp>
    </p:spTree>
    <p:extLst>
      <p:ext uri="{BB962C8B-B14F-4D97-AF65-F5344CB8AC3E}">
        <p14:creationId xmlns:p14="http://schemas.microsoft.com/office/powerpoint/2010/main" val="404040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764704"/>
            <a:ext cx="6696744" cy="295465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利用数学模型描述，就是：</a:t>
            </a:r>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其中</a:t>
            </a:r>
            <a:r>
              <a:rPr lang="en-US" altLang="zh-CN" sz="2400" dirty="0" smtClean="0"/>
              <a:t>r(x)</a:t>
            </a:r>
            <a:r>
              <a:rPr lang="zh-CN" altLang="en-US" sz="2400" dirty="0" smtClean="0"/>
              <a:t>是单调减函数，且</a:t>
            </a:r>
            <a:r>
              <a:rPr lang="en-US" altLang="zh-CN" sz="2400" dirty="0" smtClean="0"/>
              <a:t>r(2050)</a:t>
            </a:r>
            <a:r>
              <a:rPr lang="zh-CN" altLang="en-US" sz="2400" dirty="0" smtClean="0"/>
              <a:t>很小。</a:t>
            </a:r>
            <a:endParaRPr lang="en-US" altLang="zh-CN" sz="2400" dirty="0" smtClean="0"/>
          </a:p>
          <a:p>
            <a:r>
              <a:rPr lang="zh-CN" altLang="en-US" sz="2400" dirty="0" smtClean="0"/>
              <a:t>由于</a:t>
            </a:r>
            <a:r>
              <a:rPr lang="en-US" altLang="zh-CN" sz="2400" dirty="0" smtClean="0"/>
              <a:t>x(1978)=566</a:t>
            </a:r>
            <a:r>
              <a:rPr lang="zh-CN" altLang="en-US" sz="2400" dirty="0" smtClean="0"/>
              <a:t>，是一个很小的数，我们可以作变换</a:t>
            </a:r>
            <a:r>
              <a:rPr lang="en-US" altLang="zh-CN" sz="2400" dirty="0" smtClean="0"/>
              <a:t>y=x-1978.            </a:t>
            </a:r>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902869029"/>
              </p:ext>
            </p:extLst>
          </p:nvPr>
        </p:nvGraphicFramePr>
        <p:xfrm>
          <a:off x="3059113" y="1196975"/>
          <a:ext cx="1657350" cy="915988"/>
        </p:xfrm>
        <a:graphic>
          <a:graphicData uri="http://schemas.openxmlformats.org/presentationml/2006/ole">
            <mc:AlternateContent xmlns:mc="http://schemas.openxmlformats.org/markup-compatibility/2006">
              <mc:Choice xmlns:v="urn:schemas-microsoft-com:vml" Requires="v">
                <p:oleObj spid="_x0000_s59439" name="Equation" r:id="rId3" imgW="711000" imgH="393480" progId="Equation.DSMT4">
                  <p:embed/>
                </p:oleObj>
              </mc:Choice>
              <mc:Fallback>
                <p:oleObj name="Equation" r:id="rId3" imgW="711000" imgH="39348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196975"/>
                        <a:ext cx="1657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1160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785160"/>
            <a:ext cx="684076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一个最直接的模型是</a:t>
            </a:r>
            <a:r>
              <a:rPr lang="en-US" altLang="zh-CN" sz="2400" dirty="0" smtClean="0"/>
              <a:t>Logistic</a:t>
            </a:r>
            <a:r>
              <a:rPr lang="zh-CN" altLang="en-US" sz="2400" dirty="0" smtClean="0"/>
              <a:t>模型</a:t>
            </a:r>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3309318468"/>
              </p:ext>
            </p:extLst>
          </p:nvPr>
        </p:nvGraphicFramePr>
        <p:xfrm>
          <a:off x="1477963" y="1262063"/>
          <a:ext cx="4171950" cy="904875"/>
        </p:xfrm>
        <a:graphic>
          <a:graphicData uri="http://schemas.openxmlformats.org/presentationml/2006/ole">
            <mc:AlternateContent xmlns:mc="http://schemas.openxmlformats.org/markup-compatibility/2006">
              <mc:Choice xmlns:v="urn:schemas-microsoft-com:vml" Requires="v">
                <p:oleObj spid="_x0000_s60506" name="Equation" r:id="rId3" imgW="1815840" imgH="393480" progId="Equation.DSMT4">
                  <p:embed/>
                </p:oleObj>
              </mc:Choice>
              <mc:Fallback>
                <p:oleObj name="Equation" r:id="rId3" imgW="1815840" imgH="393480" progId="Equation.DSMT4">
                  <p:embed/>
                  <p:pic>
                    <p:nvPicPr>
                      <p:cNvPr id="0" name=""/>
                      <p:cNvPicPr/>
                      <p:nvPr/>
                    </p:nvPicPr>
                    <p:blipFill>
                      <a:blip r:embed="rId4"/>
                      <a:stretch>
                        <a:fillRect/>
                      </a:stretch>
                    </p:blipFill>
                    <p:spPr>
                      <a:xfrm>
                        <a:off x="1477963" y="1262063"/>
                        <a:ext cx="4171950" cy="904875"/>
                      </a:xfrm>
                      <a:prstGeom prst="rect">
                        <a:avLst/>
                      </a:prstGeom>
                    </p:spPr>
                  </p:pic>
                </p:oleObj>
              </mc:Fallback>
            </mc:AlternateContent>
          </a:graphicData>
        </a:graphic>
      </p:graphicFrame>
      <p:sp>
        <p:nvSpPr>
          <p:cNvPr id="4" name="TextBox 3"/>
          <p:cNvSpPr txBox="1"/>
          <p:nvPr/>
        </p:nvSpPr>
        <p:spPr>
          <a:xfrm>
            <a:off x="1043608" y="2708920"/>
            <a:ext cx="6840760" cy="184665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其精确解为</a:t>
            </a:r>
            <a:endParaRPr lang="en-US" altLang="zh-CN" sz="2400" dirty="0" smtClean="0"/>
          </a:p>
          <a:p>
            <a:endParaRPr lang="en-US" altLang="zh-CN" sz="2400" dirty="0"/>
          </a:p>
          <a:p>
            <a:endParaRPr lang="en-US" altLang="zh-CN" sz="2400" dirty="0" smtClean="0"/>
          </a:p>
          <a:p>
            <a:endParaRPr lang="en-US" altLang="zh-CN" sz="2400" dirty="0" smtClean="0"/>
          </a:p>
          <a:p>
            <a:r>
              <a:rPr lang="en-US" altLang="zh-CN" dirty="0"/>
              <a:t> </a:t>
            </a:r>
            <a:r>
              <a:rPr lang="en-US" altLang="zh-CN" dirty="0" smtClean="0"/>
              <a:t>                  </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185217124"/>
              </p:ext>
            </p:extLst>
          </p:nvPr>
        </p:nvGraphicFramePr>
        <p:xfrm>
          <a:off x="2543175" y="3213100"/>
          <a:ext cx="2617788" cy="1244600"/>
        </p:xfrm>
        <a:graphic>
          <a:graphicData uri="http://schemas.openxmlformats.org/presentationml/2006/ole">
            <mc:AlternateContent xmlns:mc="http://schemas.openxmlformats.org/markup-compatibility/2006">
              <mc:Choice xmlns:v="urn:schemas-microsoft-com:vml" Requires="v">
                <p:oleObj spid="_x0000_s60507" name="Equation" r:id="rId5" imgW="1307880" imgH="622080" progId="Equation.DSMT4">
                  <p:embed/>
                </p:oleObj>
              </mc:Choice>
              <mc:Fallback>
                <p:oleObj name="Equation" r:id="rId5" imgW="1307880" imgH="622080" progId="Equation.DSMT4">
                  <p:embed/>
                  <p:pic>
                    <p:nvPicPr>
                      <p:cNvPr id="0" name=""/>
                      <p:cNvPicPr/>
                      <p:nvPr/>
                    </p:nvPicPr>
                    <p:blipFill>
                      <a:blip r:embed="rId6"/>
                      <a:stretch>
                        <a:fillRect/>
                      </a:stretch>
                    </p:blipFill>
                    <p:spPr>
                      <a:xfrm>
                        <a:off x="2543175" y="3213100"/>
                        <a:ext cx="2617788" cy="1244600"/>
                      </a:xfrm>
                      <a:prstGeom prst="rect">
                        <a:avLst/>
                      </a:prstGeom>
                    </p:spPr>
                  </p:pic>
                </p:oleObj>
              </mc:Fallback>
            </mc:AlternateContent>
          </a:graphicData>
        </a:graphic>
      </p:graphicFrame>
      <p:sp>
        <p:nvSpPr>
          <p:cNvPr id="6" name="TextBox 5"/>
          <p:cNvSpPr txBox="1"/>
          <p:nvPr/>
        </p:nvSpPr>
        <p:spPr>
          <a:xfrm>
            <a:off x="1043608" y="4941168"/>
            <a:ext cx="6840760"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利用最小二乘法可以求出参数</a:t>
            </a:r>
            <a:r>
              <a:rPr lang="en-US" altLang="zh-CN" sz="2400" dirty="0" smtClean="0"/>
              <a:t>r,y</a:t>
            </a:r>
            <a:r>
              <a:rPr lang="en-US" altLang="zh-CN" sz="2400" baseline="-25000" dirty="0" smtClean="0"/>
              <a:t>0</a:t>
            </a:r>
            <a:r>
              <a:rPr lang="zh-CN" altLang="en-US" sz="2400" dirty="0" smtClean="0"/>
              <a:t>和</a:t>
            </a:r>
            <a:r>
              <a:rPr lang="en-US" altLang="zh-CN" sz="2400" dirty="0" smtClean="0"/>
              <a:t>N</a:t>
            </a:r>
            <a:r>
              <a:rPr lang="zh-CN" altLang="en-US" sz="2400" dirty="0" smtClean="0"/>
              <a:t>。但计算得到的</a:t>
            </a:r>
            <a:r>
              <a:rPr lang="en-US" altLang="zh-CN" sz="2400" dirty="0" smtClean="0"/>
              <a:t>y(50)=200</a:t>
            </a:r>
            <a:r>
              <a:rPr lang="zh-CN" altLang="en-US" sz="2400" dirty="0" smtClean="0"/>
              <a:t>万</a:t>
            </a:r>
            <a:endParaRPr lang="zh-CN" altLang="en-US" sz="2400" dirty="0"/>
          </a:p>
        </p:txBody>
      </p:sp>
    </p:spTree>
    <p:extLst>
      <p:ext uri="{BB962C8B-B14F-4D97-AF65-F5344CB8AC3E}">
        <p14:creationId xmlns:p14="http://schemas.microsoft.com/office/powerpoint/2010/main" val="207174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458671"/>
            <a:ext cx="7032780" cy="527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9619" y="5733256"/>
            <a:ext cx="6408712"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400" dirty="0" smtClean="0"/>
              <a:t>拟合结果</a:t>
            </a:r>
            <a:r>
              <a:rPr lang="en-US" altLang="zh-CN" sz="2400" dirty="0" smtClean="0"/>
              <a:t>(</a:t>
            </a:r>
            <a:r>
              <a:rPr lang="zh-CN" altLang="en-US" sz="2400" dirty="0" smtClean="0"/>
              <a:t>好像不错</a:t>
            </a:r>
            <a:r>
              <a:rPr lang="en-US" altLang="zh-CN" sz="2400" dirty="0" smtClean="0"/>
              <a:t>)</a:t>
            </a:r>
            <a:endParaRPr lang="zh-CN" altLang="en-US" sz="2400" dirty="0"/>
          </a:p>
        </p:txBody>
      </p:sp>
    </p:spTree>
    <p:extLst>
      <p:ext uri="{BB962C8B-B14F-4D97-AF65-F5344CB8AC3E}">
        <p14:creationId xmlns:p14="http://schemas.microsoft.com/office/powerpoint/2010/main" val="154572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2656"/>
            <a:ext cx="6840760" cy="513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59632" y="5463226"/>
            <a:ext cx="6408712"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预测结果：到</a:t>
            </a:r>
            <a:r>
              <a:rPr lang="en-US" altLang="zh-CN" sz="2400" dirty="0" smtClean="0"/>
              <a:t>2050</a:t>
            </a:r>
            <a:r>
              <a:rPr lang="zh-CN" altLang="en-US" sz="2400" dirty="0" smtClean="0"/>
              <a:t>年人均</a:t>
            </a:r>
            <a:r>
              <a:rPr lang="en-US" altLang="zh-CN" sz="2400" dirty="0" smtClean="0"/>
              <a:t>650</a:t>
            </a:r>
            <a:r>
              <a:rPr lang="zh-CN" altLang="en-US" sz="2400" dirty="0" smtClean="0"/>
              <a:t>万！</a:t>
            </a:r>
            <a:r>
              <a:rPr lang="en-US" altLang="zh-CN" sz="2400" dirty="0" smtClean="0"/>
              <a:t>(</a:t>
            </a:r>
            <a:r>
              <a:rPr lang="zh-CN" altLang="en-US" sz="2400" dirty="0" smtClean="0"/>
              <a:t>合理吗？</a:t>
            </a:r>
            <a:r>
              <a:rPr lang="en-US" altLang="zh-CN" sz="2400" dirty="0" smtClean="0"/>
              <a:t>)</a:t>
            </a:r>
            <a:endParaRPr lang="zh-CN" altLang="en-US" sz="2400" dirty="0"/>
          </a:p>
        </p:txBody>
      </p:sp>
    </p:spTree>
    <p:extLst>
      <p:ext uri="{BB962C8B-B14F-4D97-AF65-F5344CB8AC3E}">
        <p14:creationId xmlns:p14="http://schemas.microsoft.com/office/powerpoint/2010/main" val="38110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980728"/>
            <a:ext cx="7056784"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微分方程的解是函数，对应一个变化过程</a:t>
            </a:r>
            <a:r>
              <a:rPr lang="zh-CN" altLang="en-US" sz="2400" dirty="0"/>
              <a:t>。</a:t>
            </a:r>
            <a:r>
              <a:rPr lang="zh-CN" altLang="en-US" sz="2400" dirty="0" smtClean="0"/>
              <a:t>常微分方程的解是随时间</a:t>
            </a:r>
            <a:r>
              <a:rPr lang="en-US" altLang="zh-CN" sz="2400" dirty="0" smtClean="0"/>
              <a:t>t</a:t>
            </a:r>
            <a:r>
              <a:rPr lang="zh-CN" altLang="en-US" sz="2400" dirty="0" smtClean="0"/>
              <a:t>变化的函数，比如一辆汽车在公路上飞驰，一个球从空中落下等。</a:t>
            </a:r>
            <a:endParaRPr lang="en-US" altLang="zh-CN" sz="2400" dirty="0" smtClean="0"/>
          </a:p>
          <a:p>
            <a:r>
              <a:rPr lang="zh-CN" altLang="en-US" sz="2400" dirty="0" smtClean="0"/>
              <a:t>偏微分方程不但描述物体随时间变化发生位置</a:t>
            </a:r>
            <a:r>
              <a:rPr lang="zh-CN" altLang="en-US" sz="2400" dirty="0"/>
              <a:t>的</a:t>
            </a:r>
            <a:r>
              <a:rPr lang="zh-CN" altLang="en-US" sz="2400" dirty="0" smtClean="0"/>
              <a:t>改变，而且物体各部分之间的位置的相对变化。如水的流动，烟雾的扩散，公路上车流的涌动等。</a:t>
            </a:r>
            <a:endParaRPr lang="zh-CN" altLang="en-US" sz="2400" dirty="0"/>
          </a:p>
        </p:txBody>
      </p:sp>
      <p:sp>
        <p:nvSpPr>
          <p:cNvPr id="3" name="TextBox 2"/>
          <p:cNvSpPr txBox="1"/>
          <p:nvPr/>
        </p:nvSpPr>
        <p:spPr>
          <a:xfrm>
            <a:off x="971600" y="3717032"/>
            <a:ext cx="7056784"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微分方程解决的主要问题：</a:t>
            </a:r>
            <a:endParaRPr lang="en-US" altLang="zh-CN" sz="2400" dirty="0" smtClean="0"/>
          </a:p>
          <a:p>
            <a:r>
              <a:rPr lang="zh-CN" altLang="en-US" sz="2400" dirty="0" smtClean="0"/>
              <a:t>        </a:t>
            </a:r>
            <a:r>
              <a:rPr lang="en-US" altLang="zh-CN" sz="2400" dirty="0" smtClean="0"/>
              <a:t>(1)</a:t>
            </a:r>
            <a:r>
              <a:rPr lang="zh-CN" altLang="en-US" sz="2400" dirty="0" smtClean="0">
                <a:solidFill>
                  <a:srgbClr val="FF0000"/>
                </a:solidFill>
              </a:rPr>
              <a:t>描述</a:t>
            </a:r>
            <a:r>
              <a:rPr lang="zh-CN" altLang="en-US" sz="2400" dirty="0"/>
              <a:t>对象特征随时间</a:t>
            </a:r>
            <a:r>
              <a:rPr lang="en-US" altLang="zh-CN" sz="2400" dirty="0"/>
              <a:t>(</a:t>
            </a:r>
            <a:r>
              <a:rPr lang="zh-CN" altLang="en-US" sz="2400" dirty="0"/>
              <a:t>空间</a:t>
            </a:r>
            <a:r>
              <a:rPr lang="en-US" altLang="zh-CN" sz="2400" dirty="0"/>
              <a:t>)</a:t>
            </a:r>
            <a:r>
              <a:rPr lang="zh-CN" altLang="en-US" sz="2400" dirty="0"/>
              <a:t>的演变过程</a:t>
            </a:r>
          </a:p>
          <a:p>
            <a:r>
              <a:rPr lang="zh-CN" altLang="en-US" sz="2400" dirty="0" smtClean="0"/>
              <a:t>        </a:t>
            </a:r>
            <a:r>
              <a:rPr lang="en-US" altLang="zh-CN" sz="2400" dirty="0" smtClean="0"/>
              <a:t>(2)</a:t>
            </a:r>
            <a:r>
              <a:rPr lang="zh-CN" altLang="en-US" sz="2400" dirty="0" smtClean="0">
                <a:solidFill>
                  <a:srgbClr val="FF0000"/>
                </a:solidFill>
              </a:rPr>
              <a:t>分析</a:t>
            </a:r>
            <a:r>
              <a:rPr lang="zh-CN" altLang="en-US" sz="2400" dirty="0"/>
              <a:t>对象特征的变化</a:t>
            </a:r>
            <a:r>
              <a:rPr lang="zh-CN" altLang="en-US" sz="2400" dirty="0" smtClean="0"/>
              <a:t>规律</a:t>
            </a:r>
            <a:endParaRPr lang="en-US" altLang="zh-CN" sz="2400" dirty="0" smtClean="0"/>
          </a:p>
          <a:p>
            <a:r>
              <a:rPr lang="en-US" altLang="zh-CN" sz="2400" dirty="0"/>
              <a:t> </a:t>
            </a:r>
            <a:r>
              <a:rPr lang="en-US" altLang="zh-CN" sz="2400" dirty="0" smtClean="0"/>
              <a:t>       (3)</a:t>
            </a:r>
            <a:r>
              <a:rPr lang="zh-CN" altLang="en-US" sz="2400" dirty="0">
                <a:solidFill>
                  <a:srgbClr val="FF0000"/>
                </a:solidFill>
              </a:rPr>
              <a:t>预报</a:t>
            </a:r>
            <a:r>
              <a:rPr lang="zh-CN" altLang="en-US" sz="2400" dirty="0"/>
              <a:t>对象特征的未来性</a:t>
            </a:r>
            <a:r>
              <a:rPr lang="zh-CN" altLang="en-US" sz="2400" dirty="0" smtClean="0"/>
              <a:t>态</a:t>
            </a:r>
            <a:endParaRPr lang="en-US" altLang="zh-CN" sz="2400" dirty="0" smtClean="0"/>
          </a:p>
          <a:p>
            <a:r>
              <a:rPr lang="en-US" altLang="zh-CN" sz="2400" dirty="0"/>
              <a:t> </a:t>
            </a:r>
            <a:r>
              <a:rPr lang="en-US" altLang="zh-CN" sz="2400" dirty="0" smtClean="0"/>
              <a:t>       (4)</a:t>
            </a:r>
            <a:r>
              <a:rPr lang="zh-CN" altLang="en-US" sz="2400" dirty="0"/>
              <a:t>研究</a:t>
            </a:r>
            <a:r>
              <a:rPr lang="zh-CN" altLang="en-US" sz="2400" dirty="0">
                <a:solidFill>
                  <a:srgbClr val="FF0000"/>
                </a:solidFill>
              </a:rPr>
              <a:t>控制</a:t>
            </a:r>
            <a:r>
              <a:rPr lang="zh-CN" altLang="en-US" sz="2400" dirty="0"/>
              <a:t>对象特征的</a:t>
            </a:r>
            <a:r>
              <a:rPr lang="zh-CN" altLang="en-US" sz="2400" dirty="0" smtClean="0"/>
              <a:t>手段</a:t>
            </a:r>
            <a:endParaRPr lang="zh-CN" altLang="en-US" sz="2400" dirty="0"/>
          </a:p>
        </p:txBody>
      </p:sp>
    </p:spTree>
    <p:extLst>
      <p:ext uri="{BB962C8B-B14F-4D97-AF65-F5344CB8AC3E}">
        <p14:creationId xmlns:p14="http://schemas.microsoft.com/office/powerpoint/2010/main" val="30616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8814" y="836712"/>
            <a:ext cx="691276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模型的修改：</a:t>
            </a:r>
            <a:endParaRPr lang="en-US" altLang="zh-CN" sz="2400" dirty="0" smtClean="0"/>
          </a:p>
          <a:p>
            <a:r>
              <a:rPr lang="zh-CN" altLang="en-US" sz="2400" dirty="0" smtClean="0"/>
              <a:t>修改后的模型与数据产生偏移。所以，模型和数据拟合的不太好。是不是可以改进模型呢？</a:t>
            </a:r>
            <a:endParaRPr lang="zh-CN" altLang="en-US" sz="2400" dirty="0"/>
          </a:p>
        </p:txBody>
      </p:sp>
      <p:sp>
        <p:nvSpPr>
          <p:cNvPr id="3" name="TextBox 2"/>
          <p:cNvSpPr txBox="1"/>
          <p:nvPr/>
        </p:nvSpPr>
        <p:spPr>
          <a:xfrm>
            <a:off x="1048814" y="2420888"/>
            <a:ext cx="6912768"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可以考虑更一般的模型：</a:t>
            </a:r>
            <a:endParaRPr lang="en-US" altLang="zh-CN" sz="2400" dirty="0" smtClean="0"/>
          </a:p>
          <a:p>
            <a:endParaRPr lang="en-US" altLang="zh-CN" sz="2400" dirty="0"/>
          </a:p>
          <a:p>
            <a:endParaRPr lang="en-US" altLang="zh-CN" sz="2400" dirty="0" smtClean="0"/>
          </a:p>
          <a:p>
            <a:endParaRPr lang="zh-CN" altLang="en-US" sz="2400" dirty="0"/>
          </a:p>
        </p:txBody>
      </p:sp>
      <p:sp>
        <p:nvSpPr>
          <p:cNvPr id="4" name="TextBox 3"/>
          <p:cNvSpPr txBox="1"/>
          <p:nvPr/>
        </p:nvSpPr>
        <p:spPr>
          <a:xfrm>
            <a:off x="1048814" y="4365104"/>
            <a:ext cx="6912768"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问题：这个方程的解比较复杂，难以写成解析形式。那么，如何对解</a:t>
            </a:r>
            <a:endParaRPr lang="en-US" altLang="zh-CN" sz="2400" dirty="0" smtClean="0"/>
          </a:p>
          <a:p>
            <a:endParaRPr lang="en-US" altLang="zh-CN" sz="2400" dirty="0"/>
          </a:p>
          <a:p>
            <a:r>
              <a:rPr lang="zh-CN" altLang="en-US" sz="2400" dirty="0" smtClean="0"/>
              <a:t>作最小二乘拟合呢？</a:t>
            </a:r>
            <a:r>
              <a:rPr lang="en-US" altLang="zh-CN" dirty="0" smtClean="0"/>
              <a:t>                 </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379557236"/>
              </p:ext>
            </p:extLst>
          </p:nvPr>
        </p:nvGraphicFramePr>
        <p:xfrm>
          <a:off x="1887538" y="2924175"/>
          <a:ext cx="3933825" cy="960438"/>
        </p:xfrm>
        <a:graphic>
          <a:graphicData uri="http://schemas.openxmlformats.org/presentationml/2006/ole">
            <mc:AlternateContent xmlns:mc="http://schemas.openxmlformats.org/markup-compatibility/2006">
              <mc:Choice xmlns:v="urn:schemas-microsoft-com:vml" Requires="v">
                <p:oleObj spid="_x0000_s61530" name="Equation" r:id="rId3" imgW="2082600" imgH="507960" progId="Equation.DSMT4">
                  <p:embed/>
                </p:oleObj>
              </mc:Choice>
              <mc:Fallback>
                <p:oleObj name="Equation" r:id="rId3" imgW="2082600" imgH="50796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38" y="2924175"/>
                        <a:ext cx="393382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772550"/>
              </p:ext>
            </p:extLst>
          </p:nvPr>
        </p:nvGraphicFramePr>
        <p:xfrm>
          <a:off x="2813050" y="5084763"/>
          <a:ext cx="2425700" cy="504825"/>
        </p:xfrm>
        <a:graphic>
          <a:graphicData uri="http://schemas.openxmlformats.org/presentationml/2006/ole">
            <mc:AlternateContent xmlns:mc="http://schemas.openxmlformats.org/markup-compatibility/2006">
              <mc:Choice xmlns:v="urn:schemas-microsoft-com:vml" Requires="v">
                <p:oleObj spid="_x0000_s61531" name="Equation" r:id="rId5" imgW="977760" imgH="203040" progId="Equation.DSMT4">
                  <p:embed/>
                </p:oleObj>
              </mc:Choice>
              <mc:Fallback>
                <p:oleObj name="Equation" r:id="rId5" imgW="977760" imgH="20304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050" y="5084763"/>
                        <a:ext cx="2425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587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764704"/>
            <a:ext cx="6984776"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也可以预先确定</a:t>
            </a:r>
            <a:r>
              <a:rPr lang="en-US" altLang="zh-CN" sz="2400" dirty="0" smtClean="0"/>
              <a:t>N</a:t>
            </a:r>
            <a:r>
              <a:rPr lang="zh-CN" altLang="en-US" sz="2400" dirty="0" smtClean="0"/>
              <a:t>的值。由于我国在</a:t>
            </a:r>
            <a:r>
              <a:rPr lang="en-US" altLang="zh-CN" sz="2400" dirty="0" smtClean="0"/>
              <a:t>2050</a:t>
            </a:r>
            <a:r>
              <a:rPr lang="zh-CN" altLang="en-US" sz="2400" dirty="0" smtClean="0"/>
              <a:t>年达到中等发达国家的工资水平。中等发达国家工资水平在</a:t>
            </a:r>
            <a:r>
              <a:rPr lang="en-US" altLang="zh-CN" sz="2400" dirty="0" smtClean="0"/>
              <a:t>2050</a:t>
            </a:r>
            <a:r>
              <a:rPr lang="zh-CN" altLang="en-US" sz="2400" dirty="0" smtClean="0"/>
              <a:t>年应在</a:t>
            </a:r>
            <a:r>
              <a:rPr lang="en-US" altLang="zh-CN" sz="2400" dirty="0" smtClean="0"/>
              <a:t>15-18</a:t>
            </a:r>
            <a:r>
              <a:rPr lang="zh-CN" altLang="en-US" sz="2400" dirty="0" smtClean="0"/>
              <a:t>万元。</a:t>
            </a:r>
            <a:r>
              <a:rPr lang="en-US" altLang="zh-CN" sz="2400" dirty="0" smtClean="0"/>
              <a:t>(</a:t>
            </a:r>
            <a:r>
              <a:rPr lang="zh-CN" altLang="en-US" sz="2400" dirty="0" smtClean="0"/>
              <a:t>可以利用网上查出的数据加上通货膨胀因素计算得到</a:t>
            </a:r>
            <a:r>
              <a:rPr lang="en-US" altLang="zh-CN" sz="2400" dirty="0" smtClean="0"/>
              <a:t>)</a:t>
            </a:r>
          </a:p>
          <a:p>
            <a:r>
              <a:rPr lang="zh-CN" altLang="en-US" sz="2400" dirty="0" smtClean="0"/>
              <a:t>取</a:t>
            </a:r>
            <a:r>
              <a:rPr lang="en-US" altLang="zh-CN" sz="2400" dirty="0" smtClean="0"/>
              <a:t>N=150000,</a:t>
            </a:r>
            <a:r>
              <a:rPr lang="zh-CN" altLang="en-US" sz="2400" dirty="0" smtClean="0"/>
              <a:t>即可得到合理的数据。</a:t>
            </a:r>
            <a:endParaRPr lang="zh-CN" altLang="en-US" sz="2400" dirty="0"/>
          </a:p>
        </p:txBody>
      </p:sp>
    </p:spTree>
    <p:extLst>
      <p:ext uri="{BB962C8B-B14F-4D97-AF65-F5344CB8AC3E}">
        <p14:creationId xmlns:p14="http://schemas.microsoft.com/office/powerpoint/2010/main" val="206626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836712"/>
            <a:ext cx="7056784" cy="489364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400" dirty="0" smtClean="0"/>
              <a:t>练习题：</a:t>
            </a:r>
            <a:endParaRPr lang="en-US" altLang="zh-CN" sz="2400" dirty="0" smtClean="0"/>
          </a:p>
          <a:p>
            <a:r>
              <a:rPr lang="en-US" altLang="zh-CN" sz="2400" dirty="0" smtClean="0"/>
              <a:t>2003D</a:t>
            </a:r>
            <a:r>
              <a:rPr lang="zh-CN" altLang="zh-CN" sz="2400" dirty="0"/>
              <a:t>题 抢渡长江</a:t>
            </a:r>
          </a:p>
          <a:p>
            <a:r>
              <a:rPr lang="en-US" altLang="zh-CN" sz="2400" dirty="0"/>
              <a:t> </a:t>
            </a:r>
            <a:endParaRPr lang="zh-CN" altLang="zh-CN" sz="2400" dirty="0"/>
          </a:p>
          <a:p>
            <a:r>
              <a:rPr lang="zh-CN" altLang="zh-CN" sz="2400" dirty="0"/>
              <a:t>“渡江”是武汉城市的一张名片。</a:t>
            </a:r>
            <a:r>
              <a:rPr lang="en-US" altLang="zh-CN" sz="2400" dirty="0"/>
              <a:t>1934</a:t>
            </a:r>
            <a:r>
              <a:rPr lang="zh-CN" altLang="zh-CN" sz="2400" dirty="0"/>
              <a:t>年</a:t>
            </a:r>
            <a:r>
              <a:rPr lang="en-US" altLang="zh-CN" sz="2400" dirty="0"/>
              <a:t>9</a:t>
            </a:r>
            <a:r>
              <a:rPr lang="zh-CN" altLang="zh-CN" sz="2400" dirty="0"/>
              <a:t>月</a:t>
            </a:r>
            <a:r>
              <a:rPr lang="en-US" altLang="zh-CN" sz="2400" dirty="0"/>
              <a:t>9</a:t>
            </a:r>
            <a:r>
              <a:rPr lang="zh-CN" altLang="zh-CN" sz="2400" dirty="0"/>
              <a:t>日，武汉警备旅官兵与体育界人士联手，在武汉第一次举办横渡长江游泳竞赛活动，起点为武昌汉阳门码头，终点设在汉口三北码头，全程约</a:t>
            </a:r>
            <a:r>
              <a:rPr lang="en-US" altLang="zh-CN" sz="2400" dirty="0"/>
              <a:t>5000</a:t>
            </a:r>
            <a:r>
              <a:rPr lang="zh-CN" altLang="zh-CN" sz="2400" dirty="0"/>
              <a:t>米。有</a:t>
            </a:r>
            <a:r>
              <a:rPr lang="en-US" altLang="zh-CN" sz="2400" dirty="0"/>
              <a:t>44</a:t>
            </a:r>
            <a:r>
              <a:rPr lang="zh-CN" altLang="zh-CN" sz="2400" dirty="0"/>
              <a:t>人参加横渡，</a:t>
            </a:r>
            <a:r>
              <a:rPr lang="en-US" altLang="zh-CN" sz="2400" dirty="0"/>
              <a:t>40</a:t>
            </a:r>
            <a:r>
              <a:rPr lang="zh-CN" altLang="zh-CN" sz="2400" dirty="0"/>
              <a:t>人达到终点，张学良将军特意向冠军获得者赠送了一块银盾，上书“力挽狂澜”。</a:t>
            </a:r>
          </a:p>
          <a:p>
            <a:r>
              <a:rPr lang="en-US" altLang="zh-CN" sz="2400" dirty="0"/>
              <a:t>2001</a:t>
            </a:r>
            <a:r>
              <a:rPr lang="zh-CN" altLang="zh-CN" sz="2400" dirty="0"/>
              <a:t>年，“武汉抢渡长江挑战赛”重现江城。</a:t>
            </a:r>
            <a:r>
              <a:rPr lang="en-US" altLang="zh-CN" sz="2400" dirty="0"/>
              <a:t>2002</a:t>
            </a:r>
            <a:r>
              <a:rPr lang="zh-CN" altLang="zh-CN" sz="2400" dirty="0"/>
              <a:t>年，正式命名为“武汉国际抢渡长江挑战赛”，于每年的</a:t>
            </a:r>
            <a:r>
              <a:rPr lang="en-US" altLang="zh-CN" sz="2400" dirty="0"/>
              <a:t>5</a:t>
            </a:r>
            <a:r>
              <a:rPr lang="zh-CN" altLang="zh-CN" sz="2400" dirty="0"/>
              <a:t>月</a:t>
            </a:r>
            <a:r>
              <a:rPr lang="en-US" altLang="zh-CN" sz="2400" dirty="0"/>
              <a:t>1</a:t>
            </a:r>
            <a:r>
              <a:rPr lang="zh-CN" altLang="zh-CN" sz="2400" dirty="0"/>
              <a:t>日进行。由于水情、水性的不可预测性，这种竞赛更富有挑战性和观赏性。</a:t>
            </a:r>
          </a:p>
        </p:txBody>
      </p:sp>
    </p:spTree>
    <p:extLst>
      <p:ext uri="{BB962C8B-B14F-4D97-AF65-F5344CB8AC3E}">
        <p14:creationId xmlns:p14="http://schemas.microsoft.com/office/powerpoint/2010/main" val="12616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616" y="692696"/>
            <a:ext cx="6984776" cy="415498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sz="2400" dirty="0"/>
              <a:t>2002</a:t>
            </a:r>
            <a:r>
              <a:rPr lang="zh-CN" altLang="zh-CN" sz="2400" dirty="0"/>
              <a:t>年</a:t>
            </a:r>
            <a:r>
              <a:rPr lang="en-US" altLang="zh-CN" sz="2400" dirty="0"/>
              <a:t>5</a:t>
            </a:r>
            <a:r>
              <a:rPr lang="zh-CN" altLang="zh-CN" sz="2400" dirty="0"/>
              <a:t>月</a:t>
            </a:r>
            <a:r>
              <a:rPr lang="en-US" altLang="zh-CN" sz="2400" dirty="0"/>
              <a:t>1</a:t>
            </a:r>
            <a:r>
              <a:rPr lang="zh-CN" altLang="zh-CN" sz="2400" dirty="0"/>
              <a:t>日，抢渡的起点设在武昌汉阳门码头，终点设在汉阳南岸咀，江面宽约</a:t>
            </a:r>
            <a:r>
              <a:rPr lang="en-US" altLang="zh-CN" sz="2400" dirty="0"/>
              <a:t>1160</a:t>
            </a:r>
            <a:r>
              <a:rPr lang="zh-CN" altLang="zh-CN" sz="2400" dirty="0"/>
              <a:t>米。据报载，当日的平均水温</a:t>
            </a:r>
            <a:r>
              <a:rPr lang="en-US" altLang="zh-CN" sz="2400" dirty="0"/>
              <a:t>16.8</a:t>
            </a:r>
            <a:r>
              <a:rPr lang="zh-CN" altLang="zh-CN" sz="2400" dirty="0"/>
              <a:t>℃</a:t>
            </a:r>
            <a:r>
              <a:rPr lang="en-US" altLang="zh-CN" sz="2400" dirty="0"/>
              <a:t>, </a:t>
            </a:r>
            <a:r>
              <a:rPr lang="zh-CN" altLang="zh-CN" sz="2400" dirty="0"/>
              <a:t>江水的平均流速为</a:t>
            </a:r>
            <a:r>
              <a:rPr lang="en-US" altLang="zh-CN" sz="2400" dirty="0"/>
              <a:t>1.89</a:t>
            </a:r>
            <a:r>
              <a:rPr lang="zh-CN" altLang="zh-CN" sz="2400" dirty="0"/>
              <a:t>米</a:t>
            </a:r>
            <a:r>
              <a:rPr lang="en-US" altLang="zh-CN" sz="2400" dirty="0"/>
              <a:t>/</a:t>
            </a:r>
            <a:r>
              <a:rPr lang="zh-CN" altLang="zh-CN" sz="2400" dirty="0"/>
              <a:t>秒。参赛的国内外选手共</a:t>
            </a:r>
            <a:r>
              <a:rPr lang="en-US" altLang="zh-CN" sz="2400" dirty="0"/>
              <a:t>186</a:t>
            </a:r>
            <a:r>
              <a:rPr lang="zh-CN" altLang="zh-CN" sz="2400" dirty="0"/>
              <a:t>人（其中专业人员将近一半），仅</a:t>
            </a:r>
            <a:r>
              <a:rPr lang="en-US" altLang="zh-CN" sz="2400" dirty="0"/>
              <a:t>34</a:t>
            </a:r>
            <a:r>
              <a:rPr lang="zh-CN" altLang="zh-CN" sz="2400" dirty="0"/>
              <a:t>人到达终点，第一名的成绩为</a:t>
            </a:r>
            <a:r>
              <a:rPr lang="en-US" altLang="zh-CN" sz="2400" dirty="0"/>
              <a:t>14</a:t>
            </a:r>
            <a:r>
              <a:rPr lang="zh-CN" altLang="zh-CN" sz="2400" dirty="0"/>
              <a:t>分</a:t>
            </a:r>
            <a:r>
              <a:rPr lang="en-US" altLang="zh-CN" sz="2400" dirty="0"/>
              <a:t>8</a:t>
            </a:r>
            <a:r>
              <a:rPr lang="zh-CN" altLang="zh-CN" sz="2400" dirty="0"/>
              <a:t>秒。除了气象条件外，大部分选手由于路线选择错误，被滚滚的江水冲到下游，而未能准确到达终点。</a:t>
            </a:r>
          </a:p>
          <a:p>
            <a:r>
              <a:rPr lang="zh-CN" altLang="zh-CN" sz="2400" dirty="0"/>
              <a:t>假设在竞渡区域两岸为平行直线</a:t>
            </a:r>
            <a:r>
              <a:rPr lang="en-US" altLang="zh-CN" sz="2400" dirty="0"/>
              <a:t>, </a:t>
            </a:r>
            <a:r>
              <a:rPr lang="zh-CN" altLang="zh-CN" sz="2400" dirty="0"/>
              <a:t>它们之间的垂直距离为</a:t>
            </a:r>
            <a:r>
              <a:rPr lang="en-US" altLang="zh-CN" sz="2400" dirty="0"/>
              <a:t> 1160 </a:t>
            </a:r>
            <a:r>
              <a:rPr lang="zh-CN" altLang="zh-CN" sz="2400" dirty="0"/>
              <a:t>米</a:t>
            </a:r>
            <a:r>
              <a:rPr lang="en-US" altLang="zh-CN" sz="2400" dirty="0"/>
              <a:t>, </a:t>
            </a:r>
            <a:r>
              <a:rPr lang="zh-CN" altLang="zh-CN" sz="2400" dirty="0"/>
              <a:t>从武昌汉阳门的正对岸到汉阳南岸咀的距离为</a:t>
            </a:r>
            <a:r>
              <a:rPr lang="en-US" altLang="zh-CN" sz="2400" dirty="0"/>
              <a:t> 1000</a:t>
            </a:r>
            <a:r>
              <a:rPr lang="zh-CN" altLang="zh-CN" sz="2400" dirty="0"/>
              <a:t>米，见示意图。</a:t>
            </a:r>
          </a:p>
        </p:txBody>
      </p:sp>
    </p:spTree>
    <p:extLst>
      <p:ext uri="{BB962C8B-B14F-4D97-AF65-F5344CB8AC3E}">
        <p14:creationId xmlns:p14="http://schemas.microsoft.com/office/powerpoint/2010/main" val="124412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90"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692696"/>
            <a:ext cx="3456384" cy="273185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611560" y="831595"/>
            <a:ext cx="3888432" cy="517064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dirty="0" smtClean="0"/>
              <a:t>请</a:t>
            </a:r>
            <a:r>
              <a:rPr lang="zh-CN" altLang="zh-CN" sz="2400" dirty="0"/>
              <a:t>你们通过数学建模来分析上述情况</a:t>
            </a:r>
            <a:r>
              <a:rPr lang="en-US" altLang="zh-CN" sz="2400" dirty="0"/>
              <a:t>, </a:t>
            </a:r>
            <a:r>
              <a:rPr lang="zh-CN" altLang="zh-CN" sz="2400" dirty="0"/>
              <a:t>并回答以下问题</a:t>
            </a:r>
            <a:r>
              <a:rPr lang="en-US" altLang="zh-CN" sz="2400" dirty="0"/>
              <a:t>: </a:t>
            </a:r>
            <a:endParaRPr lang="en-US" altLang="zh-CN" sz="2400" dirty="0" smtClean="0"/>
          </a:p>
          <a:p>
            <a:r>
              <a:rPr lang="en-US" altLang="zh-CN" sz="2400" dirty="0" smtClean="0"/>
              <a:t>1</a:t>
            </a:r>
            <a:r>
              <a:rPr lang="en-US" altLang="zh-CN" sz="2400" dirty="0"/>
              <a:t>. </a:t>
            </a:r>
            <a:r>
              <a:rPr lang="zh-CN" altLang="zh-CN" sz="2400" dirty="0"/>
              <a:t>假定在竞渡过程中游泳者的速度大小和方向不变，且竞渡区域每点的流速均为</a:t>
            </a:r>
            <a:r>
              <a:rPr lang="en-US" altLang="zh-CN" sz="2400" dirty="0"/>
              <a:t> 1.89 </a:t>
            </a:r>
            <a:r>
              <a:rPr lang="zh-CN" altLang="zh-CN" sz="2400" dirty="0"/>
              <a:t>米</a:t>
            </a:r>
            <a:r>
              <a:rPr lang="en-US" altLang="zh-CN" sz="2400" dirty="0"/>
              <a:t>/</a:t>
            </a:r>
            <a:r>
              <a:rPr lang="zh-CN" altLang="zh-CN" sz="2400" dirty="0"/>
              <a:t>秒。试说明</a:t>
            </a:r>
            <a:r>
              <a:rPr lang="en-US" altLang="zh-CN" sz="2400" dirty="0"/>
              <a:t>2002</a:t>
            </a:r>
            <a:r>
              <a:rPr lang="zh-CN" altLang="zh-CN" sz="2400" dirty="0"/>
              <a:t>年第一名是沿着怎样的路线前进的，求她游泳速度的大小和方向。如何根据游泳者自己的速度选择游泳方向，试为一个速度能保持在</a:t>
            </a:r>
            <a:r>
              <a:rPr lang="en-US" altLang="zh-CN" sz="2400" dirty="0"/>
              <a:t>1.5</a:t>
            </a:r>
            <a:r>
              <a:rPr lang="zh-CN" altLang="zh-CN" sz="2400" dirty="0"/>
              <a:t>米</a:t>
            </a:r>
            <a:r>
              <a:rPr lang="en-US" altLang="zh-CN" sz="2400" dirty="0"/>
              <a:t>/</a:t>
            </a:r>
            <a:r>
              <a:rPr lang="zh-CN" altLang="zh-CN" sz="2400" dirty="0"/>
              <a:t>秒的人选择游泳方向，并估计他的成绩。</a:t>
            </a:r>
          </a:p>
          <a:p>
            <a:endParaRPr lang="zh-CN" altLang="en-US" dirty="0"/>
          </a:p>
        </p:txBody>
      </p:sp>
    </p:spTree>
    <p:extLst>
      <p:ext uri="{BB962C8B-B14F-4D97-AF65-F5344CB8AC3E}">
        <p14:creationId xmlns:p14="http://schemas.microsoft.com/office/powerpoint/2010/main" val="285852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2490"/>
                                        </p:tgtEl>
                                        <p:attrNameLst>
                                          <p:attrName>style.visibility</p:attrName>
                                        </p:attrNameLst>
                                      </p:cBhvr>
                                      <p:to>
                                        <p:strVal val="visible"/>
                                      </p:to>
                                    </p:set>
                                    <p:animEffect transition="in" filter="fade">
                                      <p:cBhvr>
                                        <p:cTn id="12" dur="1000"/>
                                        <p:tgtEl>
                                          <p:spTgt spid="62490"/>
                                        </p:tgtEl>
                                      </p:cBhvr>
                                    </p:animEffect>
                                    <p:anim calcmode="lin" valueType="num">
                                      <p:cBhvr>
                                        <p:cTn id="13" dur="1000" fill="hold"/>
                                        <p:tgtEl>
                                          <p:spTgt spid="62490"/>
                                        </p:tgtEl>
                                        <p:attrNameLst>
                                          <p:attrName>ppt_x</p:attrName>
                                        </p:attrNameLst>
                                      </p:cBhvr>
                                      <p:tavLst>
                                        <p:tav tm="0">
                                          <p:val>
                                            <p:strVal val="#ppt_x"/>
                                          </p:val>
                                        </p:tav>
                                        <p:tav tm="100000">
                                          <p:val>
                                            <p:strVal val="#ppt_x"/>
                                          </p:val>
                                        </p:tav>
                                      </p:tavLst>
                                    </p:anim>
                                    <p:anim calcmode="lin" valueType="num">
                                      <p:cBhvr>
                                        <p:cTn id="14" dur="1000" fill="hold"/>
                                        <p:tgtEl>
                                          <p:spTgt spid="624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2696"/>
            <a:ext cx="7344816" cy="517064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lvl="0"/>
            <a:r>
              <a:rPr lang="en-US" altLang="zh-CN" sz="2400" dirty="0" smtClean="0"/>
              <a:t>(2)</a:t>
            </a:r>
            <a:r>
              <a:rPr lang="zh-CN" altLang="zh-CN" sz="2400" dirty="0" smtClean="0"/>
              <a:t>在</a:t>
            </a:r>
            <a:r>
              <a:rPr lang="zh-CN" altLang="zh-CN" sz="2400" dirty="0"/>
              <a:t>（</a:t>
            </a:r>
            <a:r>
              <a:rPr lang="en-US" altLang="zh-CN" sz="2400" dirty="0"/>
              <a:t>1</a:t>
            </a:r>
            <a:r>
              <a:rPr lang="zh-CN" altLang="zh-CN" sz="2400" dirty="0"/>
              <a:t>）的假设下，如果游泳者始终以和岸边垂直的方向游</a:t>
            </a:r>
            <a:r>
              <a:rPr lang="en-US" altLang="zh-CN" sz="2400" dirty="0"/>
              <a:t>, </a:t>
            </a:r>
            <a:r>
              <a:rPr lang="zh-CN" altLang="zh-CN" sz="2400" dirty="0"/>
              <a:t>他</a:t>
            </a:r>
            <a:r>
              <a:rPr lang="en-US" altLang="zh-CN" sz="2400" dirty="0"/>
              <a:t>(</a:t>
            </a:r>
            <a:r>
              <a:rPr lang="zh-CN" altLang="zh-CN" sz="2400" dirty="0"/>
              <a:t>她</a:t>
            </a:r>
            <a:r>
              <a:rPr lang="en-US" altLang="zh-CN" sz="2400" dirty="0"/>
              <a:t>)</a:t>
            </a:r>
            <a:r>
              <a:rPr lang="zh-CN" altLang="zh-CN" sz="2400" dirty="0"/>
              <a:t>们能否到达终点？根据你们的数学模型说明为什么</a:t>
            </a:r>
            <a:r>
              <a:rPr lang="en-US" altLang="zh-CN" sz="2400" dirty="0"/>
              <a:t> 1934</a:t>
            </a:r>
            <a:r>
              <a:rPr lang="zh-CN" altLang="zh-CN" sz="2400" dirty="0"/>
              <a:t>年 和</a:t>
            </a:r>
            <a:r>
              <a:rPr lang="en-US" altLang="zh-CN" sz="2400" dirty="0"/>
              <a:t>2002</a:t>
            </a:r>
            <a:r>
              <a:rPr lang="zh-CN" altLang="zh-CN" sz="2400" dirty="0"/>
              <a:t>年能游到终点的人数的百分比有如此大的差别；给出能够成功到达终点的选手的条件。</a:t>
            </a:r>
          </a:p>
          <a:p>
            <a:pPr lvl="0"/>
            <a:r>
              <a:rPr lang="en-US" altLang="zh-CN" sz="2400" dirty="0" smtClean="0"/>
              <a:t>(3)</a:t>
            </a:r>
            <a:r>
              <a:rPr lang="zh-CN" altLang="zh-CN" sz="2400" dirty="0" smtClean="0"/>
              <a:t>若</a:t>
            </a:r>
            <a:r>
              <a:rPr lang="zh-CN" altLang="zh-CN" sz="2400" dirty="0"/>
              <a:t>流速沿离岸边距离的分布为</a:t>
            </a:r>
            <a:r>
              <a:rPr lang="en-US" altLang="zh-CN" sz="2400" dirty="0"/>
              <a:t> (</a:t>
            </a:r>
            <a:r>
              <a:rPr lang="zh-CN" altLang="zh-CN" sz="2400" dirty="0"/>
              <a:t>设从武昌汉阳门垂直向上为 </a:t>
            </a:r>
            <a:r>
              <a:rPr lang="en-US" altLang="zh-CN" sz="2400" i="1" dirty="0"/>
              <a:t>y</a:t>
            </a:r>
            <a:r>
              <a:rPr lang="zh-CN" altLang="zh-CN" sz="2400" dirty="0"/>
              <a:t>轴正向</a:t>
            </a:r>
            <a:r>
              <a:rPr lang="en-US" altLang="zh-CN" sz="2400" dirty="0"/>
              <a:t>) </a:t>
            </a:r>
            <a:r>
              <a:rPr lang="zh-CN" altLang="zh-CN" sz="2400" dirty="0" smtClean="0"/>
              <a:t>：</a:t>
            </a:r>
            <a:endParaRPr lang="en-US" altLang="zh-CN" sz="2400" dirty="0" smtClean="0"/>
          </a:p>
          <a:p>
            <a:pPr lvl="0"/>
            <a:endParaRPr lang="en-US" altLang="zh-CN" sz="2400" dirty="0"/>
          </a:p>
          <a:p>
            <a:pPr lvl="0"/>
            <a:endParaRPr lang="en-US" altLang="zh-CN" sz="2400" dirty="0" smtClean="0"/>
          </a:p>
          <a:p>
            <a:pPr lvl="0"/>
            <a:endParaRPr lang="zh-CN" altLang="zh-CN" sz="2400" dirty="0"/>
          </a:p>
          <a:p>
            <a:r>
              <a:rPr lang="en-US" altLang="zh-CN" sz="2400" dirty="0"/>
              <a:t>          </a:t>
            </a:r>
            <a:endParaRPr lang="zh-CN" altLang="zh-CN" sz="2400" dirty="0"/>
          </a:p>
          <a:p>
            <a:r>
              <a:rPr lang="en-US" altLang="zh-CN" sz="2400" dirty="0"/>
              <a:t>   </a:t>
            </a:r>
            <a:r>
              <a:rPr lang="zh-CN" altLang="zh-CN" sz="2400" dirty="0"/>
              <a:t>游泳者的速度大小（</a:t>
            </a:r>
            <a:r>
              <a:rPr lang="en-US" altLang="zh-CN" sz="2400" dirty="0"/>
              <a:t>1.5</a:t>
            </a:r>
            <a:r>
              <a:rPr lang="zh-CN" altLang="zh-CN" sz="2400" dirty="0"/>
              <a:t>米</a:t>
            </a:r>
            <a:r>
              <a:rPr lang="en-US" altLang="zh-CN" sz="2400" dirty="0"/>
              <a:t>/</a:t>
            </a:r>
            <a:r>
              <a:rPr lang="zh-CN" altLang="zh-CN" sz="2400" dirty="0"/>
              <a:t>秒）仍全程保持不变，试为他选择游泳方向和路线，估计他的成绩。</a:t>
            </a:r>
          </a:p>
          <a:p>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649907944"/>
              </p:ext>
            </p:extLst>
          </p:nvPr>
        </p:nvGraphicFramePr>
        <p:xfrm>
          <a:off x="2079775" y="3289401"/>
          <a:ext cx="4696418" cy="1296144"/>
        </p:xfrm>
        <a:graphic>
          <a:graphicData uri="http://schemas.openxmlformats.org/presentationml/2006/ole">
            <mc:AlternateContent xmlns:mc="http://schemas.openxmlformats.org/markup-compatibility/2006">
              <mc:Choice xmlns:v="urn:schemas-microsoft-com:vml" Requires="v">
                <p:oleObj spid="_x0000_s63530" name="Equation" r:id="rId3" imgW="2654300" imgH="736600" progId="Equation.DSMT4">
                  <p:embed/>
                </p:oleObj>
              </mc:Choice>
              <mc:Fallback>
                <p:oleObj name="Equation" r:id="rId3" imgW="2654300" imgH="736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775" y="3289401"/>
                        <a:ext cx="4696418" cy="1296144"/>
                      </a:xfrm>
                      <a:prstGeom prst="rect">
                        <a:avLst/>
                      </a:prstGeom>
                      <a:noFill/>
                    </p:spPr>
                  </p:pic>
                </p:oleObj>
              </mc:Fallback>
            </mc:AlternateContent>
          </a:graphicData>
        </a:graphic>
      </p:graphicFrame>
    </p:spTree>
    <p:extLst>
      <p:ext uri="{BB962C8B-B14F-4D97-AF65-F5344CB8AC3E}">
        <p14:creationId xmlns:p14="http://schemas.microsoft.com/office/powerpoint/2010/main" val="1577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71600" y="692696"/>
            <a:ext cx="6984776" cy="415498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400" dirty="0"/>
              <a:t>4. </a:t>
            </a:r>
            <a:r>
              <a:rPr lang="zh-CN" altLang="en-US" sz="2400" dirty="0"/>
              <a:t>若流速沿离岸边距离为连续分布</a:t>
            </a:r>
            <a:r>
              <a:rPr lang="en-US" altLang="zh-CN" sz="2400" dirty="0"/>
              <a:t>, </a:t>
            </a:r>
            <a:r>
              <a:rPr lang="zh-CN" altLang="en-US" sz="2400" dirty="0"/>
              <a:t>例如 </a:t>
            </a:r>
            <a:endParaRPr lang="en-US" altLang="zh-CN" sz="2400" dirty="0" smtClean="0"/>
          </a:p>
          <a:p>
            <a:endParaRPr lang="en-US" altLang="zh-CN" sz="2400" dirty="0"/>
          </a:p>
          <a:p>
            <a:endParaRPr lang="zh-CN" altLang="en-US" sz="2400" dirty="0"/>
          </a:p>
          <a:p>
            <a:r>
              <a:rPr lang="zh-CN" altLang="en-US" sz="2400" dirty="0"/>
              <a:t> </a:t>
            </a:r>
          </a:p>
          <a:p>
            <a:r>
              <a:rPr lang="zh-CN" altLang="en-US" sz="2400" dirty="0"/>
              <a:t>    </a:t>
            </a:r>
            <a:endParaRPr lang="en-US" altLang="zh-CN" sz="2400" dirty="0" smtClean="0"/>
          </a:p>
          <a:p>
            <a:endParaRPr lang="en-US" altLang="zh-CN" sz="2400" dirty="0"/>
          </a:p>
          <a:p>
            <a:endParaRPr lang="en-US" altLang="zh-CN" sz="2400" dirty="0" smtClean="0"/>
          </a:p>
          <a:p>
            <a:r>
              <a:rPr lang="zh-CN" altLang="en-US" sz="2400" dirty="0" smtClean="0"/>
              <a:t>或</a:t>
            </a:r>
            <a:r>
              <a:rPr lang="zh-CN" altLang="en-US" sz="2400" dirty="0"/>
              <a:t>你们认为合适的连续分布，如何处理这个问题。</a:t>
            </a:r>
          </a:p>
          <a:p>
            <a:r>
              <a:rPr lang="en-US" altLang="zh-CN" sz="2400" dirty="0"/>
              <a:t>5.	</a:t>
            </a:r>
            <a:r>
              <a:rPr lang="zh-CN" altLang="en-US" sz="2400" dirty="0"/>
              <a:t>用普通人能懂的语言，给有意参加竞渡的游泳爱好者写一份竞渡策略的短文。</a:t>
            </a:r>
          </a:p>
          <a:p>
            <a:r>
              <a:rPr lang="en-US" altLang="zh-CN" sz="2400" dirty="0"/>
              <a:t>6.	</a:t>
            </a:r>
            <a:r>
              <a:rPr lang="zh-CN" altLang="en-US" sz="2400" dirty="0"/>
              <a:t>你们的模型还可能有什么其他的应用？ </a:t>
            </a:r>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006667628"/>
              </p:ext>
            </p:extLst>
          </p:nvPr>
        </p:nvGraphicFramePr>
        <p:xfrm>
          <a:off x="1967755" y="1340768"/>
          <a:ext cx="4258759" cy="1728192"/>
        </p:xfrm>
        <a:graphic>
          <a:graphicData uri="http://schemas.openxmlformats.org/presentationml/2006/ole">
            <mc:AlternateContent xmlns:mc="http://schemas.openxmlformats.org/markup-compatibility/2006">
              <mc:Choice xmlns:v="urn:schemas-microsoft-com:vml" Requires="v">
                <p:oleObj spid="_x0000_s64556" name="Equation" r:id="rId3" imgW="2628900" imgH="1066800" progId="Equation.DSMT4">
                  <p:embed/>
                </p:oleObj>
              </mc:Choice>
              <mc:Fallback>
                <p:oleObj name="Equation" r:id="rId3" imgW="2628900" imgH="1066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7755" y="1340768"/>
                        <a:ext cx="4258759" cy="1728192"/>
                      </a:xfrm>
                      <a:prstGeom prst="rect">
                        <a:avLst/>
                      </a:prstGeom>
                      <a:noFill/>
                    </p:spPr>
                  </p:pic>
                </p:oleObj>
              </mc:Fallback>
            </mc:AlternateContent>
          </a:graphicData>
        </a:graphic>
      </p:graphicFrame>
    </p:spTree>
    <p:extLst>
      <p:ext uri="{BB962C8B-B14F-4D97-AF65-F5344CB8AC3E}">
        <p14:creationId xmlns:p14="http://schemas.microsoft.com/office/powerpoint/2010/main" val="112381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偏微分方程的建模</a:t>
            </a:r>
            <a:endParaRPr lang="zh-CN" altLang="en-US" dirty="0"/>
          </a:p>
        </p:txBody>
      </p:sp>
      <p:sp>
        <p:nvSpPr>
          <p:cNvPr id="3" name="文本占位符 2"/>
          <p:cNvSpPr>
            <a:spLocks noGrp="1"/>
          </p:cNvSpPr>
          <p:nvPr>
            <p:ph type="body" sz="half" idx="2"/>
          </p:nvPr>
        </p:nvSpPr>
        <p:spPr/>
        <p:txBody>
          <a:bodyPr/>
          <a:lstStyle/>
          <a:p>
            <a:endParaRPr lang="zh-CN" altLang="en-US"/>
          </a:p>
        </p:txBody>
      </p:sp>
      <p:sp>
        <p:nvSpPr>
          <p:cNvPr id="4" name="图片占位符 3"/>
          <p:cNvSpPr>
            <a:spLocks noGrp="1"/>
          </p:cNvSpPr>
          <p:nvPr>
            <p:ph type="pic" idx="1"/>
          </p:nvPr>
        </p:nvSpPr>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764704"/>
            <a:ext cx="6624736"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含有多个自变量的微分方程称为偏微分方程</a:t>
            </a:r>
            <a:endParaRPr lang="zh-CN" altLang="en-US" sz="2400" dirty="0"/>
          </a:p>
        </p:txBody>
      </p:sp>
      <p:sp>
        <p:nvSpPr>
          <p:cNvPr id="4" name="TextBox 3"/>
          <p:cNvSpPr txBox="1"/>
          <p:nvPr/>
        </p:nvSpPr>
        <p:spPr>
          <a:xfrm>
            <a:off x="1115616" y="1700808"/>
            <a:ext cx="6624736" cy="267765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偏微分方程的自变量一般有时间变量</a:t>
            </a:r>
            <a:r>
              <a:rPr lang="en-US" altLang="zh-CN" sz="2400" dirty="0" smtClean="0"/>
              <a:t>t </a:t>
            </a:r>
            <a:r>
              <a:rPr lang="zh-CN" altLang="en-US" sz="2400" dirty="0" smtClean="0"/>
              <a:t>和位形变量</a:t>
            </a:r>
            <a:r>
              <a:rPr lang="en-US" altLang="zh-CN" sz="2400" dirty="0" smtClean="0"/>
              <a:t>x</a:t>
            </a:r>
            <a:r>
              <a:rPr lang="zh-CN" altLang="en-US" sz="2400" dirty="0" smtClean="0"/>
              <a:t>。如果运动过程只与时间有关，物体中各点的相对位置不变，通常可以利用常微分方程组描述。如质点组或刚体的运动等。如果运动的物质的相对空间还发生变化，则需要利用偏微分方程</a:t>
            </a:r>
            <a:r>
              <a:rPr lang="en-US" altLang="zh-CN" sz="2400" dirty="0" smtClean="0"/>
              <a:t>(</a:t>
            </a:r>
            <a:r>
              <a:rPr lang="zh-CN" altLang="en-US" sz="2400" dirty="0" smtClean="0"/>
              <a:t>组</a:t>
            </a:r>
            <a:r>
              <a:rPr lang="en-US" altLang="zh-CN" sz="2400" dirty="0" smtClean="0"/>
              <a:t>)</a:t>
            </a:r>
            <a:r>
              <a:rPr lang="zh-CN" altLang="en-US" sz="2400" dirty="0" smtClean="0"/>
              <a:t>描述。如水的流动，气体的扩散和弹性体的振动等。</a:t>
            </a:r>
            <a:endParaRPr lang="zh-CN" altLang="en-US" sz="2400" dirty="0"/>
          </a:p>
        </p:txBody>
      </p:sp>
      <p:sp>
        <p:nvSpPr>
          <p:cNvPr id="6" name="TextBox 5"/>
          <p:cNvSpPr txBox="1"/>
          <p:nvPr/>
        </p:nvSpPr>
        <p:spPr>
          <a:xfrm>
            <a:off x="1115616" y="4797152"/>
            <a:ext cx="6624736"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偏微分方程的建模有以下特点</a:t>
            </a:r>
            <a:r>
              <a:rPr lang="en-US" altLang="zh-CN" sz="2400" dirty="0" smtClean="0"/>
              <a:t>:</a:t>
            </a:r>
            <a:r>
              <a:rPr lang="en-US" altLang="zh-CN" sz="2400" dirty="0" smtClean="0">
                <a:sym typeface="Wingdings" pitchFamily="2" charset="2"/>
              </a:rPr>
              <a:t>(1) </a:t>
            </a:r>
            <a:r>
              <a:rPr lang="zh-CN" altLang="en-US" sz="2400" dirty="0" smtClean="0">
                <a:sym typeface="Wingdings" pitchFamily="2" charset="2"/>
              </a:rPr>
              <a:t>由于自变量是高维空间，边界条件比较复杂；</a:t>
            </a:r>
            <a:r>
              <a:rPr lang="en-US" altLang="zh-CN" sz="2400" dirty="0" smtClean="0">
                <a:sym typeface="Wingdings" pitchFamily="2" charset="2"/>
              </a:rPr>
              <a:t>(2) </a:t>
            </a:r>
            <a:r>
              <a:rPr lang="zh-CN" altLang="en-US" sz="2400" dirty="0" smtClean="0">
                <a:sym typeface="Wingdings" pitchFamily="2" charset="2"/>
              </a:rPr>
              <a:t>高维空间的变化描述的微元不是简单的区间，而是任意的小区域，处理需要曲面积分和多重积分的技巧。</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流动现象的建模</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77826" name="Picture 2" descr="http://imgsrc.baidu.com/baike/pic/item/0ef2112436868627c8955912.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6729" r="1672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94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08720"/>
            <a:ext cx="7056784"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微分方程模型包括两个部分：</a:t>
            </a:r>
            <a:r>
              <a:rPr lang="zh-CN" altLang="en-US" sz="2400" dirty="0" smtClean="0">
                <a:solidFill>
                  <a:srgbClr val="FF0000"/>
                </a:solidFill>
              </a:rPr>
              <a:t>方程</a:t>
            </a:r>
            <a:r>
              <a:rPr lang="zh-CN" altLang="en-US" sz="2400" dirty="0" smtClean="0"/>
              <a:t>和</a:t>
            </a:r>
            <a:r>
              <a:rPr lang="zh-CN" altLang="en-US" sz="2400" dirty="0" smtClean="0">
                <a:solidFill>
                  <a:srgbClr val="FF0000"/>
                </a:solidFill>
              </a:rPr>
              <a:t>定解条件</a:t>
            </a:r>
            <a:r>
              <a:rPr lang="zh-CN" altLang="en-US" sz="2400" dirty="0" smtClean="0"/>
              <a:t>。</a:t>
            </a:r>
            <a:endParaRPr lang="en-US" altLang="zh-CN" sz="2400" dirty="0" smtClean="0"/>
          </a:p>
          <a:p>
            <a:r>
              <a:rPr lang="zh-CN" altLang="en-US" sz="2400" dirty="0" smtClean="0"/>
              <a:t>由于微分方程的求解需要借助微分的逆运算</a:t>
            </a:r>
            <a:r>
              <a:rPr lang="en-US" altLang="zh-CN" sz="2400" dirty="0" smtClean="0"/>
              <a:t>—</a:t>
            </a:r>
            <a:r>
              <a:rPr lang="zh-CN" altLang="en-US" sz="2400" dirty="0" smtClean="0"/>
              <a:t>积分，而积分出现任意常数，因此方程的解不唯一，需要附加条件将所求的解唯一确定下来。这样的条件称为定解条件。</a:t>
            </a:r>
            <a:endParaRPr lang="zh-CN" altLang="en-US" sz="2400" dirty="0"/>
          </a:p>
        </p:txBody>
      </p:sp>
      <p:sp>
        <p:nvSpPr>
          <p:cNvPr id="3" name="TextBox 2"/>
          <p:cNvSpPr txBox="1"/>
          <p:nvPr/>
        </p:nvSpPr>
        <p:spPr>
          <a:xfrm>
            <a:off x="1043608" y="3212976"/>
            <a:ext cx="7056784" cy="267765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常微分方程的定解条件：对一个</a:t>
            </a:r>
            <a:r>
              <a:rPr lang="en-US" altLang="zh-CN" sz="2400" dirty="0" smtClean="0"/>
              <a:t>m</a:t>
            </a:r>
            <a:r>
              <a:rPr lang="zh-CN" altLang="en-US" sz="2400" dirty="0" smtClean="0"/>
              <a:t>阶常微分方程，需要积分</a:t>
            </a:r>
            <a:r>
              <a:rPr lang="en-US" altLang="zh-CN" sz="2400" dirty="0" smtClean="0"/>
              <a:t>m</a:t>
            </a:r>
            <a:r>
              <a:rPr lang="zh-CN" altLang="en-US" sz="2400" dirty="0" smtClean="0"/>
              <a:t>次才能将解函数求出，因此需要</a:t>
            </a:r>
            <a:r>
              <a:rPr lang="en-US" altLang="zh-CN" sz="2400" dirty="0" smtClean="0"/>
              <a:t>m</a:t>
            </a:r>
            <a:r>
              <a:rPr lang="zh-CN" altLang="en-US" sz="2400" dirty="0" smtClean="0"/>
              <a:t>个定解条件。方程组的定解条件个数是每个方程定解条件个数之和。</a:t>
            </a:r>
            <a:endParaRPr lang="en-US" altLang="zh-CN" sz="2400" dirty="0" smtClean="0"/>
          </a:p>
          <a:p>
            <a:r>
              <a:rPr lang="zh-CN" altLang="en-US" sz="2400" dirty="0"/>
              <a:t>定</a:t>
            </a:r>
            <a:r>
              <a:rPr lang="zh-CN" altLang="en-US" sz="2400" dirty="0" smtClean="0"/>
              <a:t>解问题分为</a:t>
            </a:r>
            <a:r>
              <a:rPr lang="zh-CN" altLang="en-US" sz="2400" dirty="0" smtClean="0">
                <a:solidFill>
                  <a:srgbClr val="FF0000"/>
                </a:solidFill>
              </a:rPr>
              <a:t>初值问题</a:t>
            </a:r>
            <a:r>
              <a:rPr lang="zh-CN" altLang="en-US" sz="2400" dirty="0" smtClean="0"/>
              <a:t>和</a:t>
            </a:r>
            <a:r>
              <a:rPr lang="zh-CN" altLang="en-US" sz="2400" dirty="0" smtClean="0">
                <a:solidFill>
                  <a:srgbClr val="FF0000"/>
                </a:solidFill>
              </a:rPr>
              <a:t>边值问题</a:t>
            </a:r>
            <a:r>
              <a:rPr lang="zh-CN" altLang="en-US" sz="2400" dirty="0" smtClean="0"/>
              <a:t>。</a:t>
            </a:r>
            <a:endParaRPr lang="en-US" altLang="zh-CN" sz="2400" dirty="0" smtClean="0"/>
          </a:p>
          <a:p>
            <a:r>
              <a:rPr lang="zh-CN" altLang="en-US" sz="2400" dirty="0" smtClean="0"/>
              <a:t>初值问题的定解条件在同一个点上，而边值问题的定解条件在不同点上。</a:t>
            </a:r>
            <a:endParaRPr lang="zh-CN" altLang="en-US" sz="2400" dirty="0"/>
          </a:p>
        </p:txBody>
      </p:sp>
    </p:spTree>
    <p:extLst>
      <p:ext uri="{BB962C8B-B14F-4D97-AF65-F5344CB8AC3E}">
        <p14:creationId xmlns:p14="http://schemas.microsoft.com/office/powerpoint/2010/main" val="139683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08720"/>
            <a:ext cx="7128792"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流动是一类普遍的自然现象。江河里的水流，公路上的车流，大厦中的人流，企业中的资金流和物流等，都是流动现象。</a:t>
            </a:r>
            <a:endParaRPr lang="zh-CN" altLang="en-US" sz="2400" dirty="0"/>
          </a:p>
        </p:txBody>
      </p:sp>
      <p:sp>
        <p:nvSpPr>
          <p:cNvPr id="3" name="TextBox 2"/>
          <p:cNvSpPr txBox="1"/>
          <p:nvPr/>
        </p:nvSpPr>
        <p:spPr>
          <a:xfrm>
            <a:off x="899592" y="2564904"/>
            <a:ext cx="7128792"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流动是物质的转移的基本形式之一。流动是由于力的作用造成的。如水流从高处向低处流动，桶中的水由于压力的作用而发生流速的变化等。</a:t>
            </a:r>
            <a:endParaRPr lang="zh-CN" altLang="en-US" sz="2400" dirty="0"/>
          </a:p>
        </p:txBody>
      </p:sp>
      <p:sp>
        <p:nvSpPr>
          <p:cNvPr id="4" name="TextBox 3"/>
          <p:cNvSpPr txBox="1"/>
          <p:nvPr/>
        </p:nvSpPr>
        <p:spPr>
          <a:xfrm>
            <a:off x="899592" y="4149080"/>
            <a:ext cx="7128792"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流动的一个基本特点是物质不灭，即在一个封闭的区域中，流入的量减去流出的量等于区域中物质的增量。</a:t>
            </a:r>
            <a:endParaRPr lang="zh-CN" altLang="en-US" sz="2400" dirty="0"/>
          </a:p>
        </p:txBody>
      </p:sp>
    </p:spTree>
    <p:extLst>
      <p:ext uri="{BB962C8B-B14F-4D97-AF65-F5344CB8AC3E}">
        <p14:creationId xmlns:p14="http://schemas.microsoft.com/office/powerpoint/2010/main" val="292043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836712"/>
            <a:ext cx="7056784" cy="452431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流动的描述：</a:t>
            </a:r>
            <a:endParaRPr lang="en-US" altLang="zh-CN" sz="2400" dirty="0" smtClean="0"/>
          </a:p>
          <a:p>
            <a:r>
              <a:rPr lang="zh-CN" altLang="en-US" sz="2400" dirty="0" smtClean="0"/>
              <a:t>利用什么样的量描述流动呢？</a:t>
            </a:r>
            <a:r>
              <a:rPr lang="en-US" altLang="zh-CN" sz="2400" dirty="0" smtClean="0"/>
              <a:t>(</a:t>
            </a:r>
            <a:r>
              <a:rPr lang="zh-CN" altLang="en-US" sz="2400" dirty="0" smtClean="0"/>
              <a:t>我们通过什么样的量的变化能够刻画出流动的过程呢？</a:t>
            </a:r>
            <a:r>
              <a:rPr lang="en-US" altLang="zh-CN" sz="2400" dirty="0" smtClean="0"/>
              <a:t>)</a:t>
            </a:r>
            <a:r>
              <a:rPr lang="zh-CN" altLang="en-US" sz="2400" dirty="0" smtClean="0"/>
              <a:t>我们可以从河流中的污染物的随波逐流可以看出，刻画流动有以下基本的量：</a:t>
            </a:r>
            <a:endParaRPr lang="en-US" altLang="zh-CN" sz="2400" dirty="0" smtClean="0"/>
          </a:p>
          <a:p>
            <a:r>
              <a:rPr lang="en-US" altLang="zh-CN" sz="2400" dirty="0" smtClean="0"/>
              <a:t>(1)</a:t>
            </a:r>
            <a:r>
              <a:rPr lang="zh-CN" altLang="en-US" sz="2400" dirty="0" smtClean="0"/>
              <a:t>物质的分布。</a:t>
            </a:r>
            <a:r>
              <a:rPr lang="en-US" altLang="zh-CN" sz="2400" dirty="0" smtClean="0"/>
              <a:t>(</a:t>
            </a:r>
            <a:r>
              <a:rPr lang="zh-CN" altLang="en-US" sz="2400" dirty="0" smtClean="0"/>
              <a:t>由于是连续分布，可以利用分布函数或密度函数刻画分布</a:t>
            </a:r>
            <a:r>
              <a:rPr lang="en-US" altLang="zh-CN" sz="2400" dirty="0" smtClean="0"/>
              <a:t>)</a:t>
            </a:r>
            <a:r>
              <a:rPr lang="zh-CN" altLang="en-US" sz="2400" dirty="0" smtClean="0"/>
              <a:t>流动的刻画实际上是由物质分布的改变而显示出来的。</a:t>
            </a:r>
            <a:endParaRPr lang="en-US" altLang="zh-CN" sz="2400" dirty="0" smtClean="0"/>
          </a:p>
          <a:p>
            <a:r>
              <a:rPr lang="en-US" altLang="zh-CN" sz="2400" dirty="0" smtClean="0"/>
              <a:t>(2)</a:t>
            </a:r>
            <a:r>
              <a:rPr lang="zh-CN" altLang="en-US" sz="2400" dirty="0" smtClean="0"/>
              <a:t>流速。在一点附近的流动在时间很短时，可以近似看作小的固体沿某方向流动，因此流速是利用向量描述的。</a:t>
            </a:r>
            <a:endParaRPr lang="en-US" altLang="zh-CN" sz="2400" dirty="0" smtClean="0"/>
          </a:p>
          <a:p>
            <a:r>
              <a:rPr lang="en-US" altLang="zh-CN" sz="2400" dirty="0" smtClean="0"/>
              <a:t>(3)</a:t>
            </a:r>
            <a:r>
              <a:rPr lang="zh-CN" altLang="en-US" sz="2400" dirty="0" smtClean="0"/>
              <a:t>流量。</a:t>
            </a:r>
            <a:r>
              <a:rPr lang="en-US" altLang="zh-CN" sz="2400" dirty="0" smtClean="0"/>
              <a:t>(</a:t>
            </a:r>
            <a:r>
              <a:rPr lang="zh-CN" altLang="en-US" sz="2400" dirty="0" smtClean="0"/>
              <a:t>单位时间流过的物质数量</a:t>
            </a:r>
            <a:r>
              <a:rPr lang="en-US" altLang="zh-CN" sz="2400" dirty="0" smtClean="0"/>
              <a:t>)</a:t>
            </a:r>
            <a:r>
              <a:rPr lang="zh-CN" altLang="en-US" sz="2400" dirty="0" smtClean="0"/>
              <a:t>流量是标量。</a:t>
            </a:r>
            <a:endParaRPr lang="zh-CN" altLang="en-US" sz="2400" dirty="0"/>
          </a:p>
        </p:txBody>
      </p:sp>
    </p:spTree>
    <p:extLst>
      <p:ext uri="{BB962C8B-B14F-4D97-AF65-F5344CB8AC3E}">
        <p14:creationId xmlns:p14="http://schemas.microsoft.com/office/powerpoint/2010/main" val="422506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692696"/>
            <a:ext cx="3960440" cy="5847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3200" dirty="0"/>
              <a:t>例</a:t>
            </a:r>
            <a:r>
              <a:rPr lang="en-US" altLang="zh-CN" sz="3200" dirty="0"/>
              <a:t>2</a:t>
            </a:r>
            <a:r>
              <a:rPr lang="zh-CN" altLang="en-US" sz="3200" dirty="0"/>
              <a:t>：公路上的车流</a:t>
            </a:r>
            <a:endParaRPr lang="en-US" altLang="zh-CN" sz="3200" dirty="0"/>
          </a:p>
        </p:txBody>
      </p:sp>
      <p:pic>
        <p:nvPicPr>
          <p:cNvPr id="788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237" y="2420888"/>
            <a:ext cx="638175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72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908720"/>
            <a:ext cx="7344816" cy="415498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考虑一段公路上的汽车流动。设这段公路的长度与车辆之间的距离相比长得多。</a:t>
            </a:r>
            <a:endParaRPr lang="en-US" altLang="zh-CN" sz="2400" dirty="0" smtClean="0"/>
          </a:p>
          <a:p>
            <a:r>
              <a:rPr lang="zh-CN" altLang="en-US" sz="2400" dirty="0" smtClean="0"/>
              <a:t>设在</a:t>
            </a:r>
            <a:r>
              <a:rPr lang="en-US" altLang="zh-CN" sz="2400" dirty="0" smtClean="0"/>
              <a:t>t </a:t>
            </a:r>
            <a:r>
              <a:rPr lang="zh-CN" altLang="en-US" sz="2400" dirty="0" smtClean="0"/>
              <a:t>时刻，</a:t>
            </a:r>
            <a:r>
              <a:rPr lang="en-US" altLang="zh-CN" sz="2400" dirty="0" smtClean="0"/>
              <a:t>x</a:t>
            </a:r>
            <a:r>
              <a:rPr lang="zh-CN" altLang="en-US" sz="2400" dirty="0" smtClean="0"/>
              <a:t>位置</a:t>
            </a:r>
            <a:endParaRPr lang="en-US" altLang="zh-CN" sz="2400" dirty="0" smtClean="0"/>
          </a:p>
          <a:p>
            <a:r>
              <a:rPr lang="zh-CN" altLang="en-US" sz="2400" dirty="0" smtClean="0"/>
              <a:t>          车流密度函数为</a:t>
            </a:r>
            <a:r>
              <a:rPr lang="en-US" altLang="zh-CN" sz="2400" dirty="0" smtClean="0"/>
              <a:t>p(</a:t>
            </a:r>
            <a:r>
              <a:rPr lang="en-US" altLang="zh-CN" sz="2400" dirty="0" err="1" smtClean="0"/>
              <a:t>x,t</a:t>
            </a:r>
            <a:r>
              <a:rPr lang="en-US" altLang="zh-CN" sz="2400" dirty="0" smtClean="0"/>
              <a:t>)</a:t>
            </a:r>
          </a:p>
          <a:p>
            <a:r>
              <a:rPr lang="zh-CN" altLang="en-US" sz="2400" dirty="0" smtClean="0"/>
              <a:t>          车的流量为</a:t>
            </a:r>
            <a:r>
              <a:rPr lang="en-US" altLang="zh-CN" sz="2400" dirty="0" smtClean="0"/>
              <a:t>q(</a:t>
            </a:r>
            <a:r>
              <a:rPr lang="en-US" altLang="zh-CN" sz="2400" dirty="0" err="1" smtClean="0"/>
              <a:t>x,t</a:t>
            </a:r>
            <a:r>
              <a:rPr lang="en-US" altLang="zh-CN" sz="2400" dirty="0" smtClean="0"/>
              <a:t>)</a:t>
            </a:r>
            <a:r>
              <a:rPr lang="zh-CN" altLang="en-US" sz="2400" dirty="0" smtClean="0"/>
              <a:t>。</a:t>
            </a:r>
            <a:r>
              <a:rPr lang="en-US" altLang="zh-CN" sz="2400" dirty="0" smtClean="0"/>
              <a:t>(</a:t>
            </a:r>
            <a:r>
              <a:rPr lang="zh-CN" altLang="en-US" sz="2400" dirty="0" smtClean="0"/>
              <a:t>单位时间流过的物质</a:t>
            </a:r>
            <a:r>
              <a:rPr lang="en-US" altLang="zh-CN" sz="2400" dirty="0" smtClean="0"/>
              <a:t>)</a:t>
            </a:r>
          </a:p>
          <a:p>
            <a:r>
              <a:rPr lang="zh-CN" altLang="en-US" sz="2400" dirty="0" smtClean="0"/>
              <a:t>在</a:t>
            </a:r>
            <a:r>
              <a:rPr lang="en-US" altLang="zh-CN" sz="2400" dirty="0" smtClean="0"/>
              <a:t>[</a:t>
            </a:r>
            <a:r>
              <a:rPr lang="en-US" altLang="zh-CN" sz="2400" dirty="0" err="1" smtClean="0"/>
              <a:t>x,x</a:t>
            </a:r>
            <a:r>
              <a:rPr lang="en-US" altLang="zh-CN" sz="2400" dirty="0" smtClean="0"/>
              <a:t>+</a:t>
            </a:r>
            <a:r>
              <a:rPr lang="en-US" altLang="zh-CN" sz="2400" dirty="0" smtClean="0">
                <a:sym typeface="Symbol"/>
              </a:rPr>
              <a:t>x]</a:t>
            </a:r>
            <a:r>
              <a:rPr lang="zh-CN" altLang="en-US" sz="2400" dirty="0" smtClean="0">
                <a:sym typeface="Symbol"/>
              </a:rPr>
              <a:t>段，</a:t>
            </a:r>
            <a:r>
              <a:rPr lang="en-US" altLang="zh-CN" sz="2400" dirty="0" smtClean="0">
                <a:sym typeface="Symbol"/>
              </a:rPr>
              <a:t>[</a:t>
            </a:r>
            <a:r>
              <a:rPr lang="en-US" altLang="zh-CN" sz="2400" dirty="0" err="1" smtClean="0">
                <a:sym typeface="Symbol"/>
              </a:rPr>
              <a:t>t,t</a:t>
            </a:r>
            <a:r>
              <a:rPr lang="en-US" altLang="zh-CN" sz="2400" dirty="0" smtClean="0">
                <a:sym typeface="Symbol"/>
              </a:rPr>
              <a:t>+t]</a:t>
            </a:r>
            <a:r>
              <a:rPr lang="zh-CN" altLang="en-US" sz="2400" dirty="0" smtClean="0">
                <a:sym typeface="Symbol"/>
              </a:rPr>
              <a:t>时段车辆总数的改变等于进入这一区域的车辆数减去离开这一区域的车辆数，即</a:t>
            </a:r>
            <a:endParaRPr lang="en-US" altLang="zh-CN" sz="2400" dirty="0" smtClean="0">
              <a:sym typeface="Symbol"/>
            </a:endParaRPr>
          </a:p>
          <a:p>
            <a:endParaRPr lang="en-US" altLang="zh-CN" sz="2400" dirty="0" smtClean="0">
              <a:sym typeface="Symbol"/>
            </a:endParaRPr>
          </a:p>
          <a:p>
            <a:endParaRPr lang="en-US" altLang="zh-CN" sz="2400" dirty="0" smtClean="0">
              <a:sym typeface="Symbol"/>
            </a:endParaRPr>
          </a:p>
          <a:p>
            <a:endParaRPr lang="en-US" altLang="zh-CN" sz="2400" dirty="0" smtClean="0"/>
          </a:p>
          <a:p>
            <a:r>
              <a:rPr lang="en-US" altLang="zh-CN" sz="2400" dirty="0"/>
              <a:t> </a:t>
            </a:r>
            <a:r>
              <a:rPr lang="en-US" altLang="zh-CN" sz="2400" dirty="0" smtClean="0"/>
              <a:t>  </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466221109"/>
              </p:ext>
            </p:extLst>
          </p:nvPr>
        </p:nvGraphicFramePr>
        <p:xfrm>
          <a:off x="789351" y="4509120"/>
          <a:ext cx="7309486" cy="546111"/>
        </p:xfrm>
        <a:graphic>
          <a:graphicData uri="http://schemas.openxmlformats.org/presentationml/2006/ole">
            <mc:AlternateContent xmlns:mc="http://schemas.openxmlformats.org/markup-compatibility/2006">
              <mc:Choice xmlns:v="urn:schemas-microsoft-com:vml" Requires="v">
                <p:oleObj spid="_x0000_s31885" name="Equation" r:id="rId3" imgW="4419360" imgH="330120" progId="Equation.DSMT4">
                  <p:embed/>
                </p:oleObj>
              </mc:Choice>
              <mc:Fallback>
                <p:oleObj name="Equation" r:id="rId3" imgW="4419360" imgH="330120" progId="Equation.DSMT4">
                  <p:embed/>
                  <p:pic>
                    <p:nvPicPr>
                      <p:cNvPr id="0" name=""/>
                      <p:cNvPicPr/>
                      <p:nvPr/>
                    </p:nvPicPr>
                    <p:blipFill>
                      <a:blip r:embed="rId4"/>
                      <a:stretch>
                        <a:fillRect/>
                      </a:stretch>
                    </p:blipFill>
                    <p:spPr>
                      <a:xfrm>
                        <a:off x="789351" y="4509120"/>
                        <a:ext cx="7309486" cy="546111"/>
                      </a:xfrm>
                      <a:prstGeom prst="rect">
                        <a:avLst/>
                      </a:prstGeom>
                    </p:spPr>
                  </p:pic>
                </p:oleObj>
              </mc:Fallback>
            </mc:AlternateContent>
          </a:graphicData>
        </a:graphic>
      </p:graphicFrame>
    </p:spTree>
    <p:extLst>
      <p:ext uri="{BB962C8B-B14F-4D97-AF65-F5344CB8AC3E}">
        <p14:creationId xmlns:p14="http://schemas.microsoft.com/office/powerpoint/2010/main" val="305438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80728"/>
            <a:ext cx="720080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可以将上述方程化简：</a:t>
            </a:r>
            <a:endParaRPr lang="en-US" altLang="zh-CN" sz="2400" dirty="0" smtClean="0"/>
          </a:p>
          <a:p>
            <a:endParaRPr lang="en-US" altLang="zh-CN" sz="2400" dirty="0" smtClean="0"/>
          </a:p>
          <a:p>
            <a:endParaRPr lang="en-US" altLang="zh-CN" sz="2400" dirty="0"/>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885021905"/>
              </p:ext>
            </p:extLst>
          </p:nvPr>
        </p:nvGraphicFramePr>
        <p:xfrm>
          <a:off x="899593" y="1637784"/>
          <a:ext cx="7200800" cy="783104"/>
        </p:xfrm>
        <a:graphic>
          <a:graphicData uri="http://schemas.openxmlformats.org/presentationml/2006/ole">
            <mc:AlternateContent xmlns:mc="http://schemas.openxmlformats.org/markup-compatibility/2006">
              <mc:Choice xmlns:v="urn:schemas-microsoft-com:vml" Requires="v">
                <p:oleObj spid="_x0000_s33039" name="Equation" r:id="rId3" imgW="3987720" imgH="393480" progId="Equation.DSMT4">
                  <p:embed/>
                </p:oleObj>
              </mc:Choice>
              <mc:Fallback>
                <p:oleObj name="Equation" r:id="rId3" imgW="3987720" imgH="393480" progId="Equation.DSMT4">
                  <p:embed/>
                  <p:pic>
                    <p:nvPicPr>
                      <p:cNvPr id="0" name="对象 3"/>
                      <p:cNvPicPr>
                        <a:picLocks noChangeAspect="1" noChangeArrowheads="1"/>
                      </p:cNvPicPr>
                      <p:nvPr/>
                    </p:nvPicPr>
                    <p:blipFill>
                      <a:blip r:embed="rId4"/>
                      <a:srcRect/>
                      <a:stretch>
                        <a:fillRect/>
                      </a:stretch>
                    </p:blipFill>
                    <p:spPr bwMode="auto">
                      <a:xfrm>
                        <a:off x="899593" y="1637784"/>
                        <a:ext cx="7200800" cy="783104"/>
                      </a:xfrm>
                      <a:prstGeom prst="rect">
                        <a:avLst/>
                      </a:prstGeom>
                      <a:noFill/>
                      <a:ln>
                        <a:noFill/>
                      </a:ln>
                    </p:spPr>
                  </p:pic>
                </p:oleObj>
              </mc:Fallback>
            </mc:AlternateContent>
          </a:graphicData>
        </a:graphic>
      </p:graphicFrame>
      <p:sp>
        <p:nvSpPr>
          <p:cNvPr id="4" name="TextBox 3"/>
          <p:cNvSpPr txBox="1"/>
          <p:nvPr/>
        </p:nvSpPr>
        <p:spPr>
          <a:xfrm>
            <a:off x="881269" y="3187281"/>
            <a:ext cx="720080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取极限得到：</a:t>
            </a:r>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4191804669"/>
              </p:ext>
            </p:extLst>
          </p:nvPr>
        </p:nvGraphicFramePr>
        <p:xfrm>
          <a:off x="2483768" y="3861047"/>
          <a:ext cx="1584176" cy="818491"/>
        </p:xfrm>
        <a:graphic>
          <a:graphicData uri="http://schemas.openxmlformats.org/presentationml/2006/ole">
            <mc:AlternateContent xmlns:mc="http://schemas.openxmlformats.org/markup-compatibility/2006">
              <mc:Choice xmlns:v="urn:schemas-microsoft-com:vml" Requires="v">
                <p:oleObj spid="_x0000_s33040" name="Equation" r:id="rId5" imgW="761760" imgH="393480" progId="Equation.DSMT4">
                  <p:embed/>
                </p:oleObj>
              </mc:Choice>
              <mc:Fallback>
                <p:oleObj name="Equation" r:id="rId5" imgW="761760" imgH="393480" progId="Equation.DSMT4">
                  <p:embed/>
                  <p:pic>
                    <p:nvPicPr>
                      <p:cNvPr id="0" name=""/>
                      <p:cNvPicPr/>
                      <p:nvPr/>
                    </p:nvPicPr>
                    <p:blipFill>
                      <a:blip r:embed="rId6"/>
                      <a:stretch>
                        <a:fillRect/>
                      </a:stretch>
                    </p:blipFill>
                    <p:spPr>
                      <a:xfrm>
                        <a:off x="2483768" y="3861047"/>
                        <a:ext cx="1584176" cy="818491"/>
                      </a:xfrm>
                      <a:prstGeom prst="rect">
                        <a:avLst/>
                      </a:prstGeom>
                    </p:spPr>
                  </p:pic>
                </p:oleObj>
              </mc:Fallback>
            </mc:AlternateContent>
          </a:graphicData>
        </a:graphic>
      </p:graphicFrame>
      <p:sp>
        <p:nvSpPr>
          <p:cNvPr id="6" name="TextBox 5"/>
          <p:cNvSpPr txBox="1"/>
          <p:nvPr/>
        </p:nvSpPr>
        <p:spPr>
          <a:xfrm>
            <a:off x="899592" y="5229200"/>
            <a:ext cx="7182477"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问题：一个方程，两个未知函数，解无法确定，如何处理？</a:t>
            </a:r>
            <a:endParaRPr lang="zh-CN" altLang="en-US" sz="2400" dirty="0"/>
          </a:p>
        </p:txBody>
      </p:sp>
    </p:spTree>
    <p:extLst>
      <p:ext uri="{BB962C8B-B14F-4D97-AF65-F5344CB8AC3E}">
        <p14:creationId xmlns:p14="http://schemas.microsoft.com/office/powerpoint/2010/main" val="32431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80728"/>
            <a:ext cx="7056784"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解决的方法有两个：</a:t>
            </a:r>
            <a:endParaRPr lang="en-US" altLang="zh-CN" sz="2400" dirty="0" smtClean="0"/>
          </a:p>
          <a:p>
            <a:r>
              <a:rPr lang="en-US" altLang="zh-CN" sz="2400" dirty="0" smtClean="0"/>
              <a:t>       (1)</a:t>
            </a:r>
            <a:r>
              <a:rPr lang="zh-CN" altLang="en-US" sz="2400" dirty="0" smtClean="0"/>
              <a:t>寻找另一个独立的方程；</a:t>
            </a:r>
            <a:endParaRPr lang="en-US" altLang="zh-CN" sz="2400" dirty="0" smtClean="0"/>
          </a:p>
          <a:p>
            <a:r>
              <a:rPr lang="en-US" altLang="zh-CN" sz="2400" dirty="0" smtClean="0"/>
              <a:t>       (2)</a:t>
            </a:r>
            <a:r>
              <a:rPr lang="zh-CN" altLang="en-US" sz="2400" dirty="0" smtClean="0"/>
              <a:t>寻找两个变量之间的关系。</a:t>
            </a:r>
            <a:endParaRPr lang="zh-CN" altLang="en-US" sz="2400" dirty="0"/>
          </a:p>
        </p:txBody>
      </p:sp>
      <p:sp>
        <p:nvSpPr>
          <p:cNvPr id="3" name="TextBox 2"/>
          <p:cNvSpPr txBox="1"/>
          <p:nvPr/>
        </p:nvSpPr>
        <p:spPr>
          <a:xfrm>
            <a:off x="899592" y="2492896"/>
            <a:ext cx="7056784" cy="193899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smtClean="0"/>
              <a:t>我们从第</a:t>
            </a:r>
            <a:r>
              <a:rPr lang="en-US" altLang="zh-CN" sz="2400" dirty="0" smtClean="0"/>
              <a:t>2</a:t>
            </a:r>
            <a:r>
              <a:rPr lang="zh-CN" altLang="en-US" sz="2400" dirty="0" smtClean="0"/>
              <a:t>个问题入手。直观上可以看出，当密度很小的时候，速度较大，而密度达到极限时，速度很小</a:t>
            </a:r>
            <a:r>
              <a:rPr lang="en-US" altLang="zh-CN" sz="2400" dirty="0" smtClean="0"/>
              <a:t>(</a:t>
            </a:r>
            <a:r>
              <a:rPr lang="zh-CN" altLang="en-US" sz="2400" dirty="0" smtClean="0"/>
              <a:t>可看作速度等于零，堵车了</a:t>
            </a:r>
            <a:r>
              <a:rPr lang="en-US" altLang="zh-CN" sz="2400" dirty="0" smtClean="0"/>
              <a:t>).</a:t>
            </a:r>
            <a:r>
              <a:rPr lang="zh-CN" altLang="en-US" sz="2400" dirty="0" smtClean="0"/>
              <a:t>因此，设</a:t>
            </a:r>
            <a:r>
              <a:rPr lang="en-US" altLang="zh-CN" sz="2400" dirty="0" smtClean="0"/>
              <a:t>p</a:t>
            </a:r>
            <a:r>
              <a:rPr lang="en-US" altLang="zh-CN" sz="2400" baseline="-25000" dirty="0" smtClean="0"/>
              <a:t>m</a:t>
            </a:r>
            <a:r>
              <a:rPr lang="zh-CN" altLang="en-US" sz="2400" dirty="0" smtClean="0"/>
              <a:t>为极限密度，则密度和速度的关系模型为</a:t>
            </a:r>
            <a:endParaRPr lang="en-US" altLang="zh-CN" sz="2400" dirty="0" smtClean="0"/>
          </a:p>
          <a:p>
            <a:r>
              <a:rPr lang="en-US" altLang="zh-CN" sz="2400" dirty="0" smtClean="0"/>
              <a:t>        </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3174522992"/>
              </p:ext>
            </p:extLst>
          </p:nvPr>
        </p:nvGraphicFramePr>
        <p:xfrm>
          <a:off x="1691680" y="3929687"/>
          <a:ext cx="4752527" cy="502201"/>
        </p:xfrm>
        <a:graphic>
          <a:graphicData uri="http://schemas.openxmlformats.org/presentationml/2006/ole">
            <mc:AlternateContent xmlns:mc="http://schemas.openxmlformats.org/markup-compatibility/2006">
              <mc:Choice xmlns:v="urn:schemas-microsoft-com:vml" Requires="v">
                <p:oleObj spid="_x0000_s34058" name="Equation" r:id="rId3" imgW="2158920" imgH="228600" progId="Equation.DSMT4">
                  <p:embed/>
                </p:oleObj>
              </mc:Choice>
              <mc:Fallback>
                <p:oleObj name="Equation" r:id="rId3" imgW="2158920" imgH="228600" progId="Equation.DSMT4">
                  <p:embed/>
                  <p:pic>
                    <p:nvPicPr>
                      <p:cNvPr id="0" name=""/>
                      <p:cNvPicPr/>
                      <p:nvPr/>
                    </p:nvPicPr>
                    <p:blipFill>
                      <a:blip r:embed="rId4"/>
                      <a:stretch>
                        <a:fillRect/>
                      </a:stretch>
                    </p:blipFill>
                    <p:spPr>
                      <a:xfrm>
                        <a:off x="1691680" y="3929687"/>
                        <a:ext cx="4752527" cy="502201"/>
                      </a:xfrm>
                      <a:prstGeom prst="rect">
                        <a:avLst/>
                      </a:prstGeom>
                    </p:spPr>
                  </p:pic>
                </p:oleObj>
              </mc:Fallback>
            </mc:AlternateContent>
          </a:graphicData>
        </a:graphic>
      </p:graphicFrame>
      <p:sp>
        <p:nvSpPr>
          <p:cNvPr id="5" name="TextBox 4"/>
          <p:cNvSpPr txBox="1"/>
          <p:nvPr/>
        </p:nvSpPr>
        <p:spPr>
          <a:xfrm>
            <a:off x="899592" y="4797152"/>
            <a:ext cx="7056784"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a:t>最简单的是</a:t>
            </a:r>
            <a:r>
              <a:rPr lang="zh-CN" altLang="en-US" sz="2400" dirty="0" smtClean="0"/>
              <a:t>线性化模型</a:t>
            </a:r>
            <a:endParaRPr lang="en-US" altLang="zh-CN" sz="2400" dirty="0" smtClean="0"/>
          </a:p>
          <a:p>
            <a:endParaRPr lang="en-US" altLang="zh-CN" sz="2400" dirty="0"/>
          </a:p>
          <a:p>
            <a:endParaRPr lang="en-US" altLang="zh-CN" sz="2400" dirty="0"/>
          </a:p>
          <a:p>
            <a:r>
              <a:rPr lang="en-US" altLang="zh-CN" sz="2400" dirty="0" smtClean="0"/>
              <a:t>       </a:t>
            </a:r>
            <a:endParaRPr lang="zh-CN" altLang="en-US" sz="2400" dirty="0"/>
          </a:p>
        </p:txBody>
      </p:sp>
      <p:graphicFrame>
        <p:nvGraphicFramePr>
          <p:cNvPr id="6" name="对象 5"/>
          <p:cNvGraphicFramePr>
            <a:graphicFrameLocks noChangeAspect="1"/>
          </p:cNvGraphicFramePr>
          <p:nvPr>
            <p:extLst>
              <p:ext uri="{D42A27DB-BD31-4B8C-83A1-F6EECF244321}">
                <p14:modId xmlns:p14="http://schemas.microsoft.com/office/powerpoint/2010/main" val="352698101"/>
              </p:ext>
            </p:extLst>
          </p:nvPr>
        </p:nvGraphicFramePr>
        <p:xfrm>
          <a:off x="2915816" y="5310500"/>
          <a:ext cx="1728192" cy="924948"/>
        </p:xfrm>
        <a:graphic>
          <a:graphicData uri="http://schemas.openxmlformats.org/presentationml/2006/ole">
            <mc:AlternateContent xmlns:mc="http://schemas.openxmlformats.org/markup-compatibility/2006">
              <mc:Choice xmlns:v="urn:schemas-microsoft-com:vml" Requires="v">
                <p:oleObj spid="_x0000_s34059" name="Equation" r:id="rId5" imgW="901440" imgH="482400" progId="Equation.DSMT4">
                  <p:embed/>
                </p:oleObj>
              </mc:Choice>
              <mc:Fallback>
                <p:oleObj name="Equation" r:id="rId5" imgW="901440" imgH="482400" progId="Equation.DSMT4">
                  <p:embed/>
                  <p:pic>
                    <p:nvPicPr>
                      <p:cNvPr id="0" name=""/>
                      <p:cNvPicPr/>
                      <p:nvPr/>
                    </p:nvPicPr>
                    <p:blipFill>
                      <a:blip r:embed="rId6"/>
                      <a:stretch>
                        <a:fillRect/>
                      </a:stretch>
                    </p:blipFill>
                    <p:spPr>
                      <a:xfrm>
                        <a:off x="2915816" y="5310500"/>
                        <a:ext cx="1728192" cy="924948"/>
                      </a:xfrm>
                      <a:prstGeom prst="rect">
                        <a:avLst/>
                      </a:prstGeom>
                    </p:spPr>
                  </p:pic>
                </p:oleObj>
              </mc:Fallback>
            </mc:AlternateContent>
          </a:graphicData>
        </a:graphic>
      </p:graphicFrame>
    </p:spTree>
    <p:extLst>
      <p:ext uri="{BB962C8B-B14F-4D97-AF65-F5344CB8AC3E}">
        <p14:creationId xmlns:p14="http://schemas.microsoft.com/office/powerpoint/2010/main" val="103887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980728"/>
            <a:ext cx="6984776" cy="37856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从而得到流量和密度的关系式</a:t>
            </a:r>
            <a:endParaRPr lang="en-US" altLang="zh-CN" sz="2400" dirty="0" smtClean="0"/>
          </a:p>
          <a:p>
            <a:endParaRPr lang="en-US" altLang="zh-CN" sz="2400" dirty="0"/>
          </a:p>
          <a:p>
            <a:endParaRPr lang="en-US" altLang="zh-CN" sz="2400" dirty="0" smtClean="0"/>
          </a:p>
          <a:p>
            <a:endParaRPr lang="en-US" altLang="zh-CN" sz="2400" dirty="0" smtClean="0"/>
          </a:p>
          <a:p>
            <a:r>
              <a:rPr lang="zh-CN" altLang="en-US" sz="2400" dirty="0" smtClean="0"/>
              <a:t>把这个方程代入原方程得到</a:t>
            </a:r>
            <a:endParaRPr lang="en-US" altLang="zh-CN" sz="2400" dirty="0" smtClean="0"/>
          </a:p>
          <a:p>
            <a:endParaRPr lang="en-US" altLang="zh-CN" sz="2400" dirty="0"/>
          </a:p>
          <a:p>
            <a:endParaRPr lang="en-US" altLang="zh-CN" sz="2400" dirty="0" smtClean="0"/>
          </a:p>
          <a:p>
            <a:endParaRPr lang="en-US" altLang="zh-CN" sz="2400" dirty="0" smtClean="0"/>
          </a:p>
          <a:p>
            <a:r>
              <a:rPr lang="zh-CN" altLang="en-US" sz="2400" dirty="0" smtClean="0"/>
              <a:t>模型的结构就确定了。但模型还没有最后确定，还必须给出初边值条件。</a:t>
            </a:r>
            <a:r>
              <a:rPr lang="en-US" altLang="zh-CN" sz="2400" dirty="0" smtClean="0"/>
              <a:t>               </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3170158164"/>
              </p:ext>
            </p:extLst>
          </p:nvPr>
        </p:nvGraphicFramePr>
        <p:xfrm>
          <a:off x="2339752" y="1484784"/>
          <a:ext cx="4623787" cy="947040"/>
        </p:xfrm>
        <a:graphic>
          <a:graphicData uri="http://schemas.openxmlformats.org/presentationml/2006/ole">
            <mc:AlternateContent xmlns:mc="http://schemas.openxmlformats.org/markup-compatibility/2006">
              <mc:Choice xmlns:v="urn:schemas-microsoft-com:vml" Requires="v">
                <p:oleObj spid="_x0000_s34985" name="Equation" r:id="rId3" imgW="2108160" imgH="431640" progId="Equation.DSMT4">
                  <p:embed/>
                </p:oleObj>
              </mc:Choice>
              <mc:Fallback>
                <p:oleObj name="Equation" r:id="rId3" imgW="2108160" imgH="431640" progId="Equation.DSMT4">
                  <p:embed/>
                  <p:pic>
                    <p:nvPicPr>
                      <p:cNvPr id="0" name=""/>
                      <p:cNvPicPr/>
                      <p:nvPr/>
                    </p:nvPicPr>
                    <p:blipFill>
                      <a:blip r:embed="rId4"/>
                      <a:stretch>
                        <a:fillRect/>
                      </a:stretch>
                    </p:blipFill>
                    <p:spPr>
                      <a:xfrm>
                        <a:off x="2339752" y="1484784"/>
                        <a:ext cx="4623787" cy="947040"/>
                      </a:xfrm>
                      <a:prstGeom prst="rect">
                        <a:avLst/>
                      </a:prstGeom>
                    </p:spPr>
                  </p:pic>
                </p:oleObj>
              </mc:Fallback>
            </mc:AlternateContent>
          </a:graphicData>
        </a:graphic>
      </p:graphicFrame>
      <p:sp>
        <p:nvSpPr>
          <p:cNvPr id="4" name="TextBox 3"/>
          <p:cNvSpPr txBox="1"/>
          <p:nvPr/>
        </p:nvSpPr>
        <p:spPr>
          <a:xfrm>
            <a:off x="961164" y="4941168"/>
            <a:ext cx="6984776"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问题：如果已知</a:t>
            </a:r>
            <a:r>
              <a:rPr lang="en-US" altLang="zh-CN" sz="2400" dirty="0" smtClean="0"/>
              <a:t>v=60m/h</a:t>
            </a:r>
            <a:r>
              <a:rPr lang="zh-CN" altLang="en-US" sz="2400" dirty="0" smtClean="0"/>
              <a:t>，</a:t>
            </a:r>
            <a:r>
              <a:rPr lang="en-US" altLang="zh-CN" sz="2400" dirty="0" smtClean="0"/>
              <a:t>p</a:t>
            </a:r>
            <a:r>
              <a:rPr lang="en-US" altLang="zh-CN" sz="2400" baseline="-25000" dirty="0" smtClean="0"/>
              <a:t>m</a:t>
            </a:r>
            <a:r>
              <a:rPr lang="en-US" altLang="zh-CN" sz="2400" dirty="0" smtClean="0"/>
              <a:t>=280</a:t>
            </a:r>
            <a:r>
              <a:rPr lang="zh-CN" altLang="en-US" sz="2400" dirty="0" smtClean="0"/>
              <a:t>辆</a:t>
            </a:r>
            <a:r>
              <a:rPr lang="en-US" altLang="zh-CN" sz="2400" dirty="0" smtClean="0"/>
              <a:t>/mile,</a:t>
            </a:r>
            <a:r>
              <a:rPr lang="zh-CN" altLang="en-US" sz="2400" dirty="0" smtClean="0"/>
              <a:t>并设开始时刻公路上均匀分布着</a:t>
            </a:r>
            <a:r>
              <a:rPr lang="en-US" altLang="zh-CN" sz="2400" dirty="0" smtClean="0"/>
              <a:t>150</a:t>
            </a:r>
            <a:r>
              <a:rPr lang="zh-CN" altLang="en-US" sz="2400" dirty="0" smtClean="0"/>
              <a:t>辆车，车辆以</a:t>
            </a:r>
            <a:r>
              <a:rPr lang="en-US" altLang="zh-CN" sz="2400" dirty="0" smtClean="0"/>
              <a:t>30m/h</a:t>
            </a:r>
            <a:r>
              <a:rPr lang="zh-CN" altLang="en-US" sz="2400" dirty="0" smtClean="0"/>
              <a:t>进入公路。计算</a:t>
            </a:r>
            <a:r>
              <a:rPr lang="en-US" altLang="zh-CN" sz="2400" dirty="0" smtClean="0"/>
              <a:t>t=3</a:t>
            </a:r>
            <a:r>
              <a:rPr lang="zh-CN" altLang="en-US" sz="2400" dirty="0" smtClean="0"/>
              <a:t>时的车辆分布。</a:t>
            </a:r>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1077173436"/>
              </p:ext>
            </p:extLst>
          </p:nvPr>
        </p:nvGraphicFramePr>
        <p:xfrm>
          <a:off x="2987824" y="2952209"/>
          <a:ext cx="2780438" cy="836831"/>
        </p:xfrm>
        <a:graphic>
          <a:graphicData uri="http://schemas.openxmlformats.org/presentationml/2006/ole">
            <mc:AlternateContent xmlns:mc="http://schemas.openxmlformats.org/markup-compatibility/2006">
              <mc:Choice xmlns:v="urn:schemas-microsoft-com:vml" Requires="v">
                <p:oleObj spid="_x0000_s34986" name="Equation" r:id="rId5" imgW="1307880" imgH="393480" progId="Equation.DSMT4">
                  <p:embed/>
                </p:oleObj>
              </mc:Choice>
              <mc:Fallback>
                <p:oleObj name="Equation" r:id="rId5" imgW="1307880" imgH="393480" progId="Equation.DSMT4">
                  <p:embed/>
                  <p:pic>
                    <p:nvPicPr>
                      <p:cNvPr id="0" name=""/>
                      <p:cNvPicPr/>
                      <p:nvPr/>
                    </p:nvPicPr>
                    <p:blipFill>
                      <a:blip r:embed="rId6"/>
                      <a:stretch>
                        <a:fillRect/>
                      </a:stretch>
                    </p:blipFill>
                    <p:spPr>
                      <a:xfrm>
                        <a:off x="2987824" y="2952209"/>
                        <a:ext cx="2780438" cy="836831"/>
                      </a:xfrm>
                      <a:prstGeom prst="rect">
                        <a:avLst/>
                      </a:prstGeom>
                    </p:spPr>
                  </p:pic>
                </p:oleObj>
              </mc:Fallback>
            </mc:AlternateContent>
          </a:graphicData>
        </a:graphic>
      </p:graphicFrame>
    </p:spTree>
    <p:extLst>
      <p:ext uri="{BB962C8B-B14F-4D97-AF65-F5344CB8AC3E}">
        <p14:creationId xmlns:p14="http://schemas.microsoft.com/office/powerpoint/2010/main" val="123641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592" y="1988840"/>
            <a:ext cx="7128792"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首先考虑烟草内毒素的流动。要分析物质的流动，首先要分析两个量</a:t>
            </a:r>
            <a:endParaRPr lang="en-US" altLang="zh-CN" sz="2400" dirty="0" smtClean="0"/>
          </a:p>
          <a:p>
            <a:r>
              <a:rPr lang="zh-CN" altLang="en-US" sz="2400" dirty="0" smtClean="0"/>
              <a:t>在</a:t>
            </a:r>
            <a:r>
              <a:rPr lang="en-US" altLang="zh-CN" sz="2400" dirty="0" smtClean="0"/>
              <a:t>t</a:t>
            </a:r>
            <a:r>
              <a:rPr lang="zh-CN" altLang="en-US" sz="2400" dirty="0" smtClean="0"/>
              <a:t>时刻</a:t>
            </a:r>
            <a:r>
              <a:rPr lang="en-US" altLang="zh-CN" sz="2400" dirty="0" smtClean="0"/>
              <a:t>x</a:t>
            </a:r>
            <a:r>
              <a:rPr lang="zh-CN" altLang="en-US" sz="2400" dirty="0" smtClean="0"/>
              <a:t>位置</a:t>
            </a:r>
            <a:endParaRPr lang="en-US" altLang="zh-CN" sz="2400" dirty="0" smtClean="0"/>
          </a:p>
          <a:p>
            <a:r>
              <a:rPr lang="en-US" altLang="zh-CN" sz="2400" dirty="0"/>
              <a:t> </a:t>
            </a:r>
            <a:r>
              <a:rPr lang="en-US" altLang="zh-CN" sz="2400" dirty="0" smtClean="0"/>
              <a:t>           </a:t>
            </a:r>
            <a:r>
              <a:rPr lang="zh-CN" altLang="en-US" sz="2400" dirty="0" smtClean="0"/>
              <a:t>毒素的密度    </a:t>
            </a:r>
            <a:r>
              <a:rPr lang="en-US" altLang="zh-CN" sz="2400" dirty="0" smtClean="0"/>
              <a:t>w(</a:t>
            </a:r>
            <a:r>
              <a:rPr lang="en-US" altLang="zh-CN" sz="2400" dirty="0" err="1" smtClean="0"/>
              <a:t>x,t</a:t>
            </a:r>
            <a:r>
              <a:rPr lang="en-US" altLang="zh-CN" sz="2400" dirty="0" smtClean="0"/>
              <a:t>)</a:t>
            </a:r>
          </a:p>
          <a:p>
            <a:r>
              <a:rPr lang="en-US" altLang="zh-CN" sz="2400" dirty="0"/>
              <a:t> </a:t>
            </a:r>
            <a:r>
              <a:rPr lang="en-US" altLang="zh-CN" sz="2400" dirty="0" smtClean="0"/>
              <a:t>           </a:t>
            </a:r>
            <a:r>
              <a:rPr lang="zh-CN" altLang="en-US" sz="2400" dirty="0" smtClean="0"/>
              <a:t>毒素的流量    </a:t>
            </a:r>
            <a:r>
              <a:rPr lang="en-US" altLang="zh-CN" sz="2400" dirty="0" smtClean="0"/>
              <a:t>q(</a:t>
            </a:r>
            <a:r>
              <a:rPr lang="en-US" altLang="zh-CN" sz="2400" dirty="0" err="1" smtClean="0"/>
              <a:t>x,t</a:t>
            </a:r>
            <a:r>
              <a:rPr lang="en-US" altLang="zh-CN" sz="2400" dirty="0" smtClean="0"/>
              <a:t>)</a:t>
            </a:r>
            <a:endParaRPr lang="zh-CN" altLang="en-US" sz="2400" dirty="0"/>
          </a:p>
        </p:txBody>
      </p:sp>
      <p:sp>
        <p:nvSpPr>
          <p:cNvPr id="4" name="TextBox 3"/>
          <p:cNvSpPr txBox="1"/>
          <p:nvPr/>
        </p:nvSpPr>
        <p:spPr>
          <a:xfrm>
            <a:off x="899592" y="4293096"/>
            <a:ext cx="7128792"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考虑在</a:t>
            </a:r>
            <a:r>
              <a:rPr lang="en-US" altLang="zh-CN" sz="2400" dirty="0" smtClean="0"/>
              <a:t>[</a:t>
            </a:r>
            <a:r>
              <a:rPr lang="en-US" altLang="zh-CN" sz="2400" dirty="0" err="1" smtClean="0"/>
              <a:t>t,t</a:t>
            </a:r>
            <a:r>
              <a:rPr lang="en-US" altLang="zh-CN" sz="2400" dirty="0" smtClean="0">
                <a:sym typeface="Symbol"/>
              </a:rPr>
              <a:t>+t]</a:t>
            </a:r>
            <a:r>
              <a:rPr lang="zh-CN" altLang="en-US" sz="2400" dirty="0" smtClean="0">
                <a:sym typeface="Symbol"/>
              </a:rPr>
              <a:t>时段，</a:t>
            </a:r>
            <a:r>
              <a:rPr lang="en-US" altLang="zh-CN" sz="2400" dirty="0" smtClean="0">
                <a:sym typeface="Symbol"/>
              </a:rPr>
              <a:t>[</a:t>
            </a:r>
            <a:r>
              <a:rPr lang="en-US" altLang="zh-CN" sz="2400" dirty="0" err="1" smtClean="0">
                <a:sym typeface="Symbol"/>
              </a:rPr>
              <a:t>x,x</a:t>
            </a:r>
            <a:r>
              <a:rPr lang="en-US" altLang="zh-CN" sz="2400" dirty="0" smtClean="0">
                <a:sym typeface="Symbol"/>
              </a:rPr>
              <a:t>+x]</a:t>
            </a:r>
            <a:r>
              <a:rPr lang="zh-CN" altLang="en-US" sz="2400" dirty="0" smtClean="0">
                <a:sym typeface="Symbol"/>
              </a:rPr>
              <a:t>上毒素数量的变化。由质量守恒得到</a:t>
            </a:r>
            <a:endParaRPr lang="en-US" altLang="zh-CN" sz="2400" dirty="0" smtClean="0">
              <a:sym typeface="Symbol"/>
            </a:endParaRPr>
          </a:p>
          <a:p>
            <a:endParaRPr lang="en-US" altLang="zh-CN" sz="2400" dirty="0" smtClean="0">
              <a:sym typeface="Symbol"/>
            </a:endParaRPr>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2252810879"/>
              </p:ext>
            </p:extLst>
          </p:nvPr>
        </p:nvGraphicFramePr>
        <p:xfrm>
          <a:off x="899592" y="5220375"/>
          <a:ext cx="7151758" cy="546100"/>
        </p:xfrm>
        <a:graphic>
          <a:graphicData uri="http://schemas.openxmlformats.org/presentationml/2006/ole">
            <mc:AlternateContent xmlns:mc="http://schemas.openxmlformats.org/markup-compatibility/2006">
              <mc:Choice xmlns:v="urn:schemas-microsoft-com:vml" Requires="v">
                <p:oleObj spid="_x0000_s35977" name="Equation" r:id="rId3" imgW="4419360" imgH="330120" progId="Equation.DSMT4">
                  <p:embed/>
                </p:oleObj>
              </mc:Choice>
              <mc:Fallback>
                <p:oleObj name="Equation" r:id="rId3" imgW="4419360" imgH="330120" progId="Equation.DSMT4">
                  <p:embed/>
                  <p:pic>
                    <p:nvPicPr>
                      <p:cNvPr id="0" name="对象 3"/>
                      <p:cNvPicPr>
                        <a:picLocks noChangeAspect="1" noChangeArrowheads="1"/>
                      </p:cNvPicPr>
                      <p:nvPr/>
                    </p:nvPicPr>
                    <p:blipFill>
                      <a:blip r:embed="rId4"/>
                      <a:srcRect/>
                      <a:stretch>
                        <a:fillRect/>
                      </a:stretch>
                    </p:blipFill>
                    <p:spPr bwMode="auto">
                      <a:xfrm>
                        <a:off x="899592" y="5220375"/>
                        <a:ext cx="7151758" cy="546100"/>
                      </a:xfrm>
                      <a:prstGeom prst="rect">
                        <a:avLst/>
                      </a:prstGeom>
                      <a:noFill/>
                      <a:ln>
                        <a:noFill/>
                      </a:ln>
                    </p:spPr>
                  </p:pic>
                </p:oleObj>
              </mc:Fallback>
            </mc:AlternateContent>
          </a:graphicData>
        </a:graphic>
      </p:graphicFrame>
      <p:pic>
        <p:nvPicPr>
          <p:cNvPr id="6" name="Picture 2" descr="http://soso3.gtimg.cn/sosopic/0/2291759171971962091/1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4243" y="198927"/>
            <a:ext cx="1144141" cy="16344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94093" y="655944"/>
            <a:ext cx="5478107" cy="5232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800" dirty="0" smtClean="0"/>
              <a:t>例</a:t>
            </a:r>
            <a:r>
              <a:rPr lang="en-US" altLang="zh-CN" sz="2800" dirty="0" smtClean="0"/>
              <a:t>3</a:t>
            </a:r>
            <a:r>
              <a:rPr lang="zh-CN" altLang="en-US" sz="2800" dirty="0" smtClean="0"/>
              <a:t>：烟卷里毒素的流动和沉积。</a:t>
            </a:r>
            <a:endParaRPr lang="zh-CN" altLang="en-US" sz="2800" dirty="0"/>
          </a:p>
        </p:txBody>
      </p:sp>
    </p:spTree>
    <p:extLst>
      <p:ext uri="{BB962C8B-B14F-4D97-AF65-F5344CB8AC3E}">
        <p14:creationId xmlns:p14="http://schemas.microsoft.com/office/powerpoint/2010/main" val="305095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80728"/>
            <a:ext cx="6984776"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类似上一例子得到描述流动的方程</a:t>
            </a:r>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1978264432"/>
              </p:ext>
            </p:extLst>
          </p:nvPr>
        </p:nvGraphicFramePr>
        <p:xfrm>
          <a:off x="2699792" y="1614875"/>
          <a:ext cx="1368152" cy="695290"/>
        </p:xfrm>
        <a:graphic>
          <a:graphicData uri="http://schemas.openxmlformats.org/presentationml/2006/ole">
            <mc:AlternateContent xmlns:mc="http://schemas.openxmlformats.org/markup-compatibility/2006">
              <mc:Choice xmlns:v="urn:schemas-microsoft-com:vml" Requires="v">
                <p:oleObj spid="_x0000_s36994" name="Equation" r:id="rId3" imgW="774360" imgH="393480" progId="Equation.DSMT4">
                  <p:embed/>
                </p:oleObj>
              </mc:Choice>
              <mc:Fallback>
                <p:oleObj name="Equation" r:id="rId3" imgW="774360" imgH="393480" progId="Equation.DSMT4">
                  <p:embed/>
                  <p:pic>
                    <p:nvPicPr>
                      <p:cNvPr id="0" name=""/>
                      <p:cNvPicPr/>
                      <p:nvPr/>
                    </p:nvPicPr>
                    <p:blipFill>
                      <a:blip r:embed="rId4"/>
                      <a:stretch>
                        <a:fillRect/>
                      </a:stretch>
                    </p:blipFill>
                    <p:spPr>
                      <a:xfrm>
                        <a:off x="2699792" y="1614875"/>
                        <a:ext cx="1368152" cy="695290"/>
                      </a:xfrm>
                      <a:prstGeom prst="rect">
                        <a:avLst/>
                      </a:prstGeom>
                    </p:spPr>
                  </p:pic>
                </p:oleObj>
              </mc:Fallback>
            </mc:AlternateContent>
          </a:graphicData>
        </a:graphic>
      </p:graphicFrame>
      <p:sp>
        <p:nvSpPr>
          <p:cNvPr id="4" name="TextBox 3"/>
          <p:cNvSpPr txBox="1"/>
          <p:nvPr/>
        </p:nvSpPr>
        <p:spPr>
          <a:xfrm>
            <a:off x="1043608" y="2852936"/>
            <a:ext cx="6984776"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下面分析流量和密度的关系。</a:t>
            </a:r>
            <a:endParaRPr lang="en-US" altLang="zh-CN" sz="2400" dirty="0" smtClean="0"/>
          </a:p>
          <a:p>
            <a:r>
              <a:rPr lang="zh-CN" altLang="en-US" sz="2400" dirty="0" smtClean="0"/>
              <a:t>烟草中的毒素是由于本来含有的毒素加上由于烟草中的毒素随烟雾流动，经过</a:t>
            </a:r>
            <a:r>
              <a:rPr lang="en-US" altLang="zh-CN" sz="2400" dirty="0" smtClean="0"/>
              <a:t>x</a:t>
            </a:r>
            <a:r>
              <a:rPr lang="zh-CN" altLang="en-US" sz="2400" dirty="0" smtClean="0"/>
              <a:t>点被烟草吸附的毒素。而烟雾中毒素的含量与燃烧处毒素的密度有关。</a:t>
            </a:r>
            <a:endParaRPr lang="en-US" altLang="zh-CN" sz="2400" dirty="0" smtClean="0"/>
          </a:p>
          <a:p>
            <a:r>
              <a:rPr lang="zh-CN" altLang="en-US" sz="2400" dirty="0" smtClean="0"/>
              <a:t>可以假设：</a:t>
            </a:r>
            <a:endParaRPr lang="en-US" altLang="zh-CN" sz="2400" dirty="0" smtClean="0"/>
          </a:p>
          <a:p>
            <a:r>
              <a:rPr lang="en-US" altLang="zh-CN" sz="2400" dirty="0"/>
              <a:t> </a:t>
            </a:r>
            <a:r>
              <a:rPr lang="en-US" altLang="zh-CN" sz="2400" dirty="0" smtClean="0"/>
              <a:t>      </a:t>
            </a:r>
            <a:r>
              <a:rPr lang="zh-CN" altLang="en-US" sz="2400" dirty="0" smtClean="0"/>
              <a:t>毒素的流量与燃烧处燃烧掉的烟草所含有的毒素成比例。比例系数</a:t>
            </a:r>
            <a:r>
              <a:rPr lang="zh-CN" altLang="en-US" sz="2400" dirty="0" smtClean="0">
                <a:sym typeface="Symbol"/>
              </a:rPr>
              <a:t>。</a:t>
            </a:r>
            <a:endParaRPr lang="en-US" altLang="zh-CN" sz="2400" dirty="0" smtClean="0">
              <a:sym typeface="Symbol"/>
            </a:endParaRPr>
          </a:p>
          <a:p>
            <a:r>
              <a:rPr lang="en-US" altLang="zh-CN" sz="2400" dirty="0">
                <a:sym typeface="Symbol"/>
              </a:rPr>
              <a:t> </a:t>
            </a:r>
            <a:r>
              <a:rPr lang="en-US" altLang="zh-CN" sz="2400" dirty="0" smtClean="0">
                <a:sym typeface="Symbol"/>
              </a:rPr>
              <a:t>      </a:t>
            </a:r>
            <a:r>
              <a:rPr lang="zh-CN" altLang="en-US" sz="2400" dirty="0" smtClean="0">
                <a:sym typeface="Symbol"/>
              </a:rPr>
              <a:t>烟雾经过</a:t>
            </a:r>
            <a:r>
              <a:rPr lang="en-US" altLang="zh-CN" sz="2400" dirty="0" smtClean="0"/>
              <a:t>x</a:t>
            </a:r>
            <a:r>
              <a:rPr lang="zh-CN" altLang="en-US" sz="2400" dirty="0"/>
              <a:t>点被烟草吸附的</a:t>
            </a:r>
            <a:r>
              <a:rPr lang="zh-CN" altLang="en-US" sz="2400" dirty="0" smtClean="0"/>
              <a:t>毒素与经过</a:t>
            </a:r>
            <a:r>
              <a:rPr lang="en-US" altLang="zh-CN" sz="2400" dirty="0" smtClean="0"/>
              <a:t>x</a:t>
            </a:r>
            <a:r>
              <a:rPr lang="zh-CN" altLang="en-US" sz="2400" dirty="0" smtClean="0"/>
              <a:t>点的烟雾所含有的毒素量成比例，比例系数</a:t>
            </a:r>
            <a:r>
              <a:rPr lang="zh-CN" altLang="en-US" sz="2400" dirty="0" smtClean="0">
                <a:sym typeface="Symbol"/>
              </a:rPr>
              <a:t>。</a:t>
            </a:r>
            <a:endParaRPr lang="zh-CN" altLang="en-US" sz="2400" dirty="0"/>
          </a:p>
        </p:txBody>
      </p:sp>
    </p:spTree>
    <p:extLst>
      <p:ext uri="{BB962C8B-B14F-4D97-AF65-F5344CB8AC3E}">
        <p14:creationId xmlns:p14="http://schemas.microsoft.com/office/powerpoint/2010/main" val="38704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548680"/>
            <a:ext cx="6624736" cy="267765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dirty="0"/>
              <a:t> </a:t>
            </a:r>
            <a:r>
              <a:rPr lang="zh-CN" altLang="en-US" sz="2400" dirty="0" smtClean="0"/>
              <a:t>进一步分析。设在</a:t>
            </a:r>
            <a:r>
              <a:rPr lang="en-US" altLang="zh-CN" sz="2400" dirty="0" smtClean="0"/>
              <a:t>x</a:t>
            </a:r>
            <a:r>
              <a:rPr lang="en-US" altLang="zh-CN" sz="2400" baseline="-25000" dirty="0" smtClean="0"/>
              <a:t>0</a:t>
            </a:r>
            <a:r>
              <a:rPr lang="zh-CN" altLang="en-US" sz="2400" dirty="0" smtClean="0"/>
              <a:t>处在燃烧的烟草毒物沉积在</a:t>
            </a:r>
            <a:r>
              <a:rPr lang="en-US" altLang="zh-CN" sz="2400" dirty="0" smtClean="0"/>
              <a:t>x&gt;</a:t>
            </a:r>
            <a:r>
              <a:rPr lang="en-US" altLang="zh-CN" sz="2400" dirty="0"/>
              <a:t>x</a:t>
            </a:r>
            <a:r>
              <a:rPr lang="en-US" altLang="zh-CN" sz="2400" baseline="-25000" dirty="0"/>
              <a:t>0</a:t>
            </a:r>
            <a:r>
              <a:rPr lang="zh-CN" altLang="en-US" sz="2400" dirty="0" smtClean="0"/>
              <a:t>处的数量。由于沉积率为</a:t>
            </a:r>
            <a:r>
              <a:rPr lang="zh-CN" altLang="en-US" sz="2400" dirty="0" smtClean="0">
                <a:sym typeface="Symbol"/>
              </a:rPr>
              <a:t>，则这些毒素随着烟雾的流动而减少，变化规律为</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endParaRPr lang="en-US" altLang="zh-CN" sz="2400" dirty="0">
              <a:sym typeface="Symbol"/>
            </a:endParaRPr>
          </a:p>
          <a:p>
            <a:r>
              <a:rPr lang="zh-CN" altLang="en-US" sz="2400" dirty="0" smtClean="0">
                <a:sym typeface="Symbol"/>
              </a:rPr>
              <a:t>其中</a:t>
            </a:r>
            <a:r>
              <a:rPr lang="en-US" altLang="zh-CN" sz="2400" dirty="0" smtClean="0">
                <a:sym typeface="Symbol"/>
              </a:rPr>
              <a:t>w</a:t>
            </a:r>
            <a:r>
              <a:rPr lang="en-US" altLang="zh-CN" sz="2400" baseline="-25000" dirty="0" smtClean="0">
                <a:sym typeface="Symbol"/>
              </a:rPr>
              <a:t>1</a:t>
            </a:r>
            <a:r>
              <a:rPr lang="zh-CN" altLang="en-US" sz="2400" dirty="0" smtClean="0">
                <a:sym typeface="Symbol"/>
              </a:rPr>
              <a:t>是烟雾中的毒物密度。</a:t>
            </a:r>
            <a:endParaRPr lang="en-US" altLang="zh-CN"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3969932652"/>
              </p:ext>
            </p:extLst>
          </p:nvPr>
        </p:nvGraphicFramePr>
        <p:xfrm>
          <a:off x="2650902" y="1772816"/>
          <a:ext cx="3986212" cy="863600"/>
        </p:xfrm>
        <a:graphic>
          <a:graphicData uri="http://schemas.openxmlformats.org/presentationml/2006/ole">
            <mc:AlternateContent xmlns:mc="http://schemas.openxmlformats.org/markup-compatibility/2006">
              <mc:Choice xmlns:v="urn:schemas-microsoft-com:vml" Requires="v">
                <p:oleObj spid="_x0000_s38257" name="Equation" r:id="rId3" imgW="1815840" imgH="393480" progId="Equation.DSMT4">
                  <p:embed/>
                </p:oleObj>
              </mc:Choice>
              <mc:Fallback>
                <p:oleObj name="Equation" r:id="rId3" imgW="1815840" imgH="393480" progId="Equation.DSMT4">
                  <p:embed/>
                  <p:pic>
                    <p:nvPicPr>
                      <p:cNvPr id="0" name=""/>
                      <p:cNvPicPr/>
                      <p:nvPr/>
                    </p:nvPicPr>
                    <p:blipFill>
                      <a:blip r:embed="rId4"/>
                      <a:stretch>
                        <a:fillRect/>
                      </a:stretch>
                    </p:blipFill>
                    <p:spPr>
                      <a:xfrm>
                        <a:off x="2650902" y="1772816"/>
                        <a:ext cx="3986212" cy="863600"/>
                      </a:xfrm>
                      <a:prstGeom prst="rect">
                        <a:avLst/>
                      </a:prstGeom>
                    </p:spPr>
                  </p:pic>
                </p:oleObj>
              </mc:Fallback>
            </mc:AlternateContent>
          </a:graphicData>
        </a:graphic>
      </p:graphicFrame>
      <p:sp>
        <p:nvSpPr>
          <p:cNvPr id="4" name="TextBox 3"/>
          <p:cNvSpPr txBox="1"/>
          <p:nvPr/>
        </p:nvSpPr>
        <p:spPr>
          <a:xfrm>
            <a:off x="1307682" y="3429000"/>
            <a:ext cx="6648694"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a:t>设烟雾的运行速度为</a:t>
            </a:r>
            <a:r>
              <a:rPr lang="en-US" altLang="zh-CN" sz="2400" dirty="0"/>
              <a:t>u</a:t>
            </a:r>
            <a:r>
              <a:rPr lang="zh-CN" altLang="en-US" sz="2400" dirty="0"/>
              <a:t>，</a:t>
            </a:r>
            <a:r>
              <a:rPr lang="zh-CN" altLang="en-US" sz="2400" dirty="0" smtClean="0"/>
              <a:t>则从</a:t>
            </a:r>
            <a:r>
              <a:rPr lang="en-US" altLang="zh-CN" sz="2400" dirty="0" smtClean="0"/>
              <a:t>x</a:t>
            </a:r>
            <a:r>
              <a:rPr lang="en-US" altLang="zh-CN" sz="2400" baseline="-25000" dirty="0" smtClean="0"/>
              <a:t>0</a:t>
            </a:r>
            <a:r>
              <a:rPr lang="zh-CN" altLang="en-US" sz="2400" dirty="0" smtClean="0"/>
              <a:t>到</a:t>
            </a:r>
            <a:r>
              <a:rPr lang="en-US" altLang="zh-CN" sz="2400" dirty="0" smtClean="0"/>
              <a:t>x</a:t>
            </a:r>
            <a:r>
              <a:rPr lang="zh-CN" altLang="en-US" sz="2400" dirty="0" smtClean="0"/>
              <a:t>的时间为</a:t>
            </a:r>
            <a:endParaRPr lang="en-US" altLang="zh-CN" sz="2400" dirty="0" smtClean="0"/>
          </a:p>
          <a:p>
            <a:endParaRPr lang="en-US" altLang="zh-CN" sz="2400" dirty="0" smtClean="0"/>
          </a:p>
          <a:p>
            <a:r>
              <a:rPr lang="en-US" altLang="zh-CN" sz="2400" dirty="0"/>
              <a:t> </a:t>
            </a:r>
            <a:r>
              <a:rPr lang="en-US" altLang="zh-CN" sz="2400" dirty="0" smtClean="0"/>
              <a:t>            </a:t>
            </a:r>
            <a:endParaRPr lang="zh-CN" altLang="en-US" sz="2400" dirty="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204141274"/>
              </p:ext>
            </p:extLst>
          </p:nvPr>
        </p:nvGraphicFramePr>
        <p:xfrm>
          <a:off x="3282054" y="4005064"/>
          <a:ext cx="1440160" cy="858557"/>
        </p:xfrm>
        <a:graphic>
          <a:graphicData uri="http://schemas.openxmlformats.org/presentationml/2006/ole">
            <mc:AlternateContent xmlns:mc="http://schemas.openxmlformats.org/markup-compatibility/2006">
              <mc:Choice xmlns:v="urn:schemas-microsoft-com:vml" Requires="v">
                <p:oleObj spid="_x0000_s38258" name="Equation" r:id="rId5" imgW="660240" imgH="393480" progId="Equation.DSMT4">
                  <p:embed/>
                </p:oleObj>
              </mc:Choice>
              <mc:Fallback>
                <p:oleObj name="Equation" r:id="rId5" imgW="660240" imgH="393480" progId="Equation.DSMT4">
                  <p:embed/>
                  <p:pic>
                    <p:nvPicPr>
                      <p:cNvPr id="0" name=""/>
                      <p:cNvPicPr/>
                      <p:nvPr/>
                    </p:nvPicPr>
                    <p:blipFill>
                      <a:blip r:embed="rId6"/>
                      <a:stretch>
                        <a:fillRect/>
                      </a:stretch>
                    </p:blipFill>
                    <p:spPr>
                      <a:xfrm>
                        <a:off x="3282054" y="4005064"/>
                        <a:ext cx="1440160" cy="858557"/>
                      </a:xfrm>
                      <a:prstGeom prst="rect">
                        <a:avLst/>
                      </a:prstGeom>
                    </p:spPr>
                  </p:pic>
                </p:oleObj>
              </mc:Fallback>
            </mc:AlternateContent>
          </a:graphicData>
        </a:graphic>
      </p:graphicFrame>
      <p:sp>
        <p:nvSpPr>
          <p:cNvPr id="7" name="TextBox 6"/>
          <p:cNvSpPr txBox="1"/>
          <p:nvPr/>
        </p:nvSpPr>
        <p:spPr>
          <a:xfrm>
            <a:off x="1307682" y="5157192"/>
            <a:ext cx="6648694" cy="110799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得到</a:t>
            </a:r>
            <a:endParaRPr lang="en-US" altLang="zh-CN" sz="2400" dirty="0" smtClean="0"/>
          </a:p>
          <a:p>
            <a:endParaRPr lang="en-US" altLang="zh-CN" sz="2400" dirty="0" smtClean="0"/>
          </a:p>
          <a:p>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165773536"/>
              </p:ext>
            </p:extLst>
          </p:nvPr>
        </p:nvGraphicFramePr>
        <p:xfrm>
          <a:off x="2339752" y="5384959"/>
          <a:ext cx="3867150" cy="652462"/>
        </p:xfrm>
        <a:graphic>
          <a:graphicData uri="http://schemas.openxmlformats.org/presentationml/2006/ole">
            <mc:AlternateContent xmlns:mc="http://schemas.openxmlformats.org/markup-compatibility/2006">
              <mc:Choice xmlns:v="urn:schemas-microsoft-com:vml" Requires="v">
                <p:oleObj spid="_x0000_s38259" name="Equation" r:id="rId7" imgW="2031840" imgH="342720" progId="Equation.DSMT4">
                  <p:embed/>
                </p:oleObj>
              </mc:Choice>
              <mc:Fallback>
                <p:oleObj name="Equation" r:id="rId7" imgW="2031840" imgH="342720" progId="Equation.DSMT4">
                  <p:embed/>
                  <p:pic>
                    <p:nvPicPr>
                      <p:cNvPr id="0" name=""/>
                      <p:cNvPicPr/>
                      <p:nvPr/>
                    </p:nvPicPr>
                    <p:blipFill>
                      <a:blip r:embed="rId8"/>
                      <a:stretch>
                        <a:fillRect/>
                      </a:stretch>
                    </p:blipFill>
                    <p:spPr>
                      <a:xfrm>
                        <a:off x="2339752" y="5384959"/>
                        <a:ext cx="3867150" cy="652462"/>
                      </a:xfrm>
                      <a:prstGeom prst="rect">
                        <a:avLst/>
                      </a:prstGeom>
                    </p:spPr>
                  </p:pic>
                </p:oleObj>
              </mc:Fallback>
            </mc:AlternateContent>
          </a:graphicData>
        </a:graphic>
      </p:graphicFrame>
    </p:spTree>
    <p:extLst>
      <p:ext uri="{BB962C8B-B14F-4D97-AF65-F5344CB8AC3E}">
        <p14:creationId xmlns:p14="http://schemas.microsoft.com/office/powerpoint/2010/main" val="404971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08720"/>
            <a:ext cx="6624736"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导数的意义：瞬时变化率</a:t>
            </a:r>
            <a:endParaRPr lang="en-US" altLang="zh-CN" sz="2400" dirty="0" smtClean="0"/>
          </a:p>
          <a:p>
            <a:r>
              <a:rPr lang="zh-CN" altLang="en-US" sz="2400" dirty="0" smtClean="0"/>
              <a:t>在实际上我们遇到的描述变化的词有</a:t>
            </a:r>
            <a:endParaRPr lang="en-US" altLang="zh-CN" sz="2400" dirty="0" smtClean="0"/>
          </a:p>
          <a:p>
            <a:r>
              <a:rPr lang="en-US" altLang="zh-CN" sz="2400" dirty="0"/>
              <a:t> </a:t>
            </a:r>
            <a:r>
              <a:rPr lang="en-US" altLang="zh-CN" sz="2400" dirty="0" smtClean="0"/>
              <a:t>         </a:t>
            </a:r>
            <a:r>
              <a:rPr lang="zh-CN" altLang="en-US" sz="2400" dirty="0" smtClean="0"/>
              <a:t>速率</a:t>
            </a:r>
            <a:r>
              <a:rPr lang="en-US" altLang="zh-CN" sz="2400" dirty="0" smtClean="0"/>
              <a:t>(</a:t>
            </a:r>
            <a:r>
              <a:rPr lang="zh-CN" altLang="en-US" sz="2400" dirty="0" smtClean="0"/>
              <a:t>物理</a:t>
            </a:r>
            <a:r>
              <a:rPr lang="en-US" altLang="zh-CN" sz="2400" dirty="0" smtClean="0"/>
              <a:t>)</a:t>
            </a:r>
          </a:p>
          <a:p>
            <a:r>
              <a:rPr lang="en-US" altLang="zh-CN" sz="2400" dirty="0"/>
              <a:t> </a:t>
            </a:r>
            <a:r>
              <a:rPr lang="en-US" altLang="zh-CN" sz="2400" dirty="0" smtClean="0"/>
              <a:t>         </a:t>
            </a:r>
            <a:r>
              <a:rPr lang="zh-CN" altLang="en-US" sz="2400" dirty="0" smtClean="0"/>
              <a:t>增长率</a:t>
            </a:r>
            <a:r>
              <a:rPr lang="en-US" altLang="zh-CN" sz="2400" dirty="0" smtClean="0"/>
              <a:t>(</a:t>
            </a:r>
            <a:r>
              <a:rPr lang="zh-CN" altLang="en-US" sz="2400" dirty="0" smtClean="0"/>
              <a:t>经济，生物，人口等</a:t>
            </a:r>
            <a:r>
              <a:rPr lang="en-US" altLang="zh-CN" sz="2400" dirty="0" smtClean="0"/>
              <a:t>)</a:t>
            </a:r>
          </a:p>
          <a:p>
            <a:r>
              <a:rPr lang="en-US" altLang="zh-CN" sz="2400" dirty="0"/>
              <a:t> </a:t>
            </a:r>
            <a:r>
              <a:rPr lang="en-US" altLang="zh-CN" sz="2400" dirty="0" smtClean="0"/>
              <a:t>         </a:t>
            </a:r>
            <a:r>
              <a:rPr lang="zh-CN" altLang="en-US" sz="2400" dirty="0" smtClean="0"/>
              <a:t>衰变</a:t>
            </a:r>
            <a:r>
              <a:rPr lang="en-US" altLang="zh-CN" sz="2400" dirty="0" smtClean="0"/>
              <a:t>(</a:t>
            </a:r>
            <a:r>
              <a:rPr lang="zh-CN" altLang="en-US" sz="2400" dirty="0" smtClean="0"/>
              <a:t>原子反应</a:t>
            </a:r>
            <a:r>
              <a:rPr lang="en-US" altLang="zh-CN" sz="2400" dirty="0" smtClean="0"/>
              <a:t>)</a:t>
            </a:r>
          </a:p>
          <a:p>
            <a:r>
              <a:rPr lang="en-US" altLang="zh-CN" sz="2400" dirty="0"/>
              <a:t> </a:t>
            </a:r>
            <a:r>
              <a:rPr lang="en-US" altLang="zh-CN" sz="2400" dirty="0" smtClean="0"/>
              <a:t>         </a:t>
            </a:r>
            <a:r>
              <a:rPr lang="zh-CN" altLang="en-US" sz="2400" dirty="0" smtClean="0"/>
              <a:t>边际的</a:t>
            </a:r>
            <a:r>
              <a:rPr lang="en-US" altLang="zh-CN" sz="2400" dirty="0" smtClean="0"/>
              <a:t>(</a:t>
            </a:r>
            <a:r>
              <a:rPr lang="zh-CN" altLang="en-US" sz="2400" dirty="0" smtClean="0"/>
              <a:t>经济</a:t>
            </a:r>
            <a:r>
              <a:rPr lang="en-US" altLang="zh-CN" sz="2400" dirty="0" smtClean="0"/>
              <a:t>)</a:t>
            </a:r>
            <a:endParaRPr lang="zh-CN" altLang="en-US" sz="2400" dirty="0"/>
          </a:p>
        </p:txBody>
      </p:sp>
      <p:sp>
        <p:nvSpPr>
          <p:cNvPr id="4" name="TextBox 3"/>
          <p:cNvSpPr txBox="1"/>
          <p:nvPr/>
        </p:nvSpPr>
        <p:spPr>
          <a:xfrm>
            <a:off x="1043608" y="3573016"/>
            <a:ext cx="6624736"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瞬时变化率的描述：</a:t>
            </a:r>
            <a:endParaRPr lang="en-US" altLang="zh-CN" sz="2400" dirty="0" smtClean="0"/>
          </a:p>
          <a:p>
            <a:r>
              <a:rPr lang="en-US" altLang="zh-CN" sz="2400" dirty="0"/>
              <a:t> </a:t>
            </a:r>
            <a:r>
              <a:rPr lang="en-US" altLang="zh-CN" sz="2400" dirty="0" smtClean="0"/>
              <a:t>      </a:t>
            </a:r>
            <a:r>
              <a:rPr lang="zh-CN" altLang="en-US" sz="2400" dirty="0" smtClean="0"/>
              <a:t>绝对增加率：单位时间增加的量。</a:t>
            </a:r>
            <a:endParaRPr lang="en-US" altLang="zh-CN" sz="2400" dirty="0" smtClean="0"/>
          </a:p>
          <a:p>
            <a:r>
              <a:rPr lang="en-US" altLang="zh-CN" sz="2400" dirty="0"/>
              <a:t> </a:t>
            </a:r>
            <a:r>
              <a:rPr lang="en-US" altLang="zh-CN" sz="2400" dirty="0" smtClean="0"/>
              <a:t>      </a:t>
            </a:r>
            <a:r>
              <a:rPr lang="zh-CN" altLang="en-US" sz="2400" dirty="0" smtClean="0"/>
              <a:t>相对增加率：单位时间增加的百分比。</a:t>
            </a:r>
            <a:endParaRPr lang="en-US" altLang="zh-CN" sz="2400" dirty="0" smtClean="0"/>
          </a:p>
          <a:p>
            <a:r>
              <a:rPr lang="zh-CN" altLang="en-US" sz="2400" dirty="0" smtClean="0"/>
              <a:t>             </a:t>
            </a:r>
            <a:r>
              <a:rPr lang="zh-CN" altLang="en-US" sz="2400" b="1" dirty="0" smtClean="0"/>
              <a:t>变化率</a:t>
            </a:r>
            <a:r>
              <a:rPr lang="en-US" altLang="zh-CN" sz="2400" b="1" dirty="0" smtClean="0"/>
              <a:t>=</a:t>
            </a:r>
            <a:r>
              <a:rPr lang="zh-CN" altLang="en-US" sz="2400" dirty="0" smtClean="0"/>
              <a:t> 增加率</a:t>
            </a:r>
            <a:r>
              <a:rPr lang="en-US" altLang="zh-CN" sz="2400" dirty="0" smtClean="0"/>
              <a:t>-</a:t>
            </a:r>
            <a:r>
              <a:rPr lang="zh-CN" altLang="en-US" sz="2400" dirty="0" smtClean="0"/>
              <a:t>减少率</a:t>
            </a:r>
            <a:endParaRPr lang="zh-CN" altLang="en-US" sz="2400" dirty="0"/>
          </a:p>
        </p:txBody>
      </p:sp>
      <p:sp>
        <p:nvSpPr>
          <p:cNvPr id="5" name="TextBox 4"/>
          <p:cNvSpPr txBox="1"/>
          <p:nvPr/>
        </p:nvSpPr>
        <p:spPr>
          <a:xfrm>
            <a:off x="1043608" y="5373216"/>
            <a:ext cx="662473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400" dirty="0" smtClean="0"/>
              <a:t>由于是瞬时的，其量的关系只有在很短的时间间隔中才能够利用静态的方法分析。</a:t>
            </a:r>
            <a:r>
              <a:rPr lang="en-US" altLang="zh-CN" sz="2400" dirty="0" smtClean="0"/>
              <a:t>(</a:t>
            </a:r>
            <a:r>
              <a:rPr lang="zh-CN" altLang="en-US" sz="2400" dirty="0" smtClean="0"/>
              <a:t>微元法</a:t>
            </a:r>
            <a:r>
              <a:rPr lang="en-US" altLang="zh-CN" sz="2400" dirty="0" smtClean="0"/>
              <a:t>)</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10">
        <p:circle/>
      </p:transition>
    </mc:Choice>
    <mc:Fallback xmlns="">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764704"/>
            <a:ext cx="6912768"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下面分析在</a:t>
            </a:r>
            <a:r>
              <a:rPr lang="en-US" altLang="zh-CN" sz="2400" dirty="0" smtClean="0"/>
              <a:t>t </a:t>
            </a:r>
            <a:r>
              <a:rPr lang="zh-CN" altLang="en-US" sz="2400" dirty="0" smtClean="0"/>
              <a:t>时刻</a:t>
            </a:r>
            <a:r>
              <a:rPr lang="en-US" altLang="zh-CN" sz="2400" dirty="0" smtClean="0"/>
              <a:t>x</a:t>
            </a:r>
            <a:r>
              <a:rPr lang="en-US" altLang="zh-CN" sz="2400" baseline="-25000" dirty="0" smtClean="0"/>
              <a:t>0</a:t>
            </a:r>
            <a:r>
              <a:rPr lang="zh-CN" altLang="en-US" sz="2400" dirty="0" smtClean="0"/>
              <a:t>的位置。</a:t>
            </a:r>
            <a:endParaRPr lang="en-US" altLang="zh-CN" sz="2400" dirty="0" smtClean="0"/>
          </a:p>
          <a:p>
            <a:r>
              <a:rPr lang="zh-CN" altLang="en-US" sz="2400" dirty="0"/>
              <a:t>注意</a:t>
            </a:r>
            <a:r>
              <a:rPr lang="zh-CN" altLang="en-US" sz="2400" dirty="0" smtClean="0"/>
              <a:t>到</a:t>
            </a:r>
            <a:r>
              <a:rPr lang="en-US" altLang="zh-CN" sz="2400" dirty="0"/>
              <a:t>x</a:t>
            </a:r>
            <a:r>
              <a:rPr lang="en-US" altLang="zh-CN" sz="2400" baseline="-25000" dirty="0"/>
              <a:t>0</a:t>
            </a:r>
            <a:r>
              <a:rPr lang="zh-CN" altLang="en-US" sz="2400" dirty="0"/>
              <a:t>的</a:t>
            </a:r>
            <a:r>
              <a:rPr lang="zh-CN" altLang="en-US" sz="2400" dirty="0" smtClean="0"/>
              <a:t>位置与烟草的燃烧速度有关，如果燃烧速度是常数</a:t>
            </a:r>
            <a:r>
              <a:rPr lang="en-US" altLang="zh-CN" sz="2400" dirty="0" smtClean="0"/>
              <a:t>v</a:t>
            </a:r>
            <a:r>
              <a:rPr lang="zh-CN" altLang="en-US" sz="2400" dirty="0" smtClean="0"/>
              <a:t>，则</a:t>
            </a:r>
            <a:r>
              <a:rPr lang="en-US" altLang="zh-CN" sz="2400" dirty="0" smtClean="0">
                <a:solidFill>
                  <a:prstClr val="black"/>
                </a:solidFill>
              </a:rPr>
              <a:t>x</a:t>
            </a:r>
            <a:r>
              <a:rPr lang="en-US" altLang="zh-CN" sz="2400" baseline="-25000" dirty="0" smtClean="0">
                <a:solidFill>
                  <a:prstClr val="black"/>
                </a:solidFill>
              </a:rPr>
              <a:t>0</a:t>
            </a:r>
            <a:r>
              <a:rPr lang="en-US" altLang="zh-CN" sz="2400" dirty="0" smtClean="0"/>
              <a:t>=</a:t>
            </a:r>
            <a:r>
              <a:rPr lang="en-US" altLang="zh-CN" sz="2400" dirty="0" err="1" smtClean="0"/>
              <a:t>vt</a:t>
            </a:r>
            <a:r>
              <a:rPr lang="zh-CN" altLang="en-US" sz="2400" dirty="0" smtClean="0"/>
              <a:t>。</a:t>
            </a:r>
            <a:endParaRPr lang="zh-CN" altLang="en-US" sz="2400" dirty="0"/>
          </a:p>
        </p:txBody>
      </p:sp>
      <p:sp>
        <p:nvSpPr>
          <p:cNvPr id="3" name="TextBox 2"/>
          <p:cNvSpPr txBox="1"/>
          <p:nvPr/>
        </p:nvSpPr>
        <p:spPr>
          <a:xfrm>
            <a:off x="1043608" y="2420888"/>
            <a:ext cx="6912768"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综合得到</a:t>
            </a:r>
            <a:endParaRPr lang="en-US" altLang="zh-CN" sz="2400" dirty="0" smtClean="0"/>
          </a:p>
          <a:p>
            <a:endParaRPr lang="en-US" altLang="zh-CN" sz="2400" dirty="0"/>
          </a:p>
          <a:p>
            <a:endParaRPr lang="en-US" altLang="zh-CN" sz="2400" dirty="0" smtClean="0"/>
          </a:p>
          <a:p>
            <a:r>
              <a:rPr lang="en-US" altLang="zh-CN" dirty="0"/>
              <a:t> </a:t>
            </a:r>
            <a:r>
              <a:rPr lang="en-US" altLang="zh-CN" dirty="0" smtClean="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93633175"/>
              </p:ext>
            </p:extLst>
          </p:nvPr>
        </p:nvGraphicFramePr>
        <p:xfrm>
          <a:off x="1619250" y="2924175"/>
          <a:ext cx="5511143" cy="864865"/>
        </p:xfrm>
        <a:graphic>
          <a:graphicData uri="http://schemas.openxmlformats.org/presentationml/2006/ole">
            <mc:AlternateContent xmlns:mc="http://schemas.openxmlformats.org/markup-compatibility/2006">
              <mc:Choice xmlns:v="urn:schemas-microsoft-com:vml" Requires="v">
                <p:oleObj spid="_x0000_s39036" name="Equation" r:id="rId3" imgW="2184120" imgH="342720" progId="Equation.DSMT4">
                  <p:embed/>
                </p:oleObj>
              </mc:Choice>
              <mc:Fallback>
                <p:oleObj name="Equation" r:id="rId3" imgW="2184120" imgH="342720" progId="Equation.DSMT4">
                  <p:embed/>
                  <p:pic>
                    <p:nvPicPr>
                      <p:cNvPr id="0" name="对象 7"/>
                      <p:cNvPicPr>
                        <a:picLocks noChangeAspect="1" noChangeArrowheads="1"/>
                      </p:cNvPicPr>
                      <p:nvPr/>
                    </p:nvPicPr>
                    <p:blipFill>
                      <a:blip r:embed="rId4"/>
                      <a:srcRect/>
                      <a:stretch>
                        <a:fillRect/>
                      </a:stretch>
                    </p:blipFill>
                    <p:spPr bwMode="auto">
                      <a:xfrm>
                        <a:off x="1619250" y="2924175"/>
                        <a:ext cx="5511143" cy="864865"/>
                      </a:xfrm>
                      <a:prstGeom prst="rect">
                        <a:avLst/>
                      </a:prstGeom>
                      <a:noFill/>
                      <a:ln>
                        <a:noFill/>
                      </a:ln>
                    </p:spPr>
                  </p:pic>
                </p:oleObj>
              </mc:Fallback>
            </mc:AlternateContent>
          </a:graphicData>
        </a:graphic>
      </p:graphicFrame>
      <p:sp>
        <p:nvSpPr>
          <p:cNvPr id="5" name="TextBox 4"/>
          <p:cNvSpPr txBox="1"/>
          <p:nvPr/>
        </p:nvSpPr>
        <p:spPr>
          <a:xfrm>
            <a:off x="1043608" y="4509120"/>
            <a:ext cx="6912768"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上面的式子建立了密度</a:t>
            </a:r>
            <a:r>
              <a:rPr lang="en-US" altLang="zh-CN" sz="2400" dirty="0" smtClean="0"/>
              <a:t>w</a:t>
            </a:r>
            <a:r>
              <a:rPr lang="zh-CN" altLang="en-US" sz="2400" dirty="0" smtClean="0"/>
              <a:t>和流量</a:t>
            </a:r>
            <a:r>
              <a:rPr lang="en-US" altLang="zh-CN" sz="2400" dirty="0" smtClean="0"/>
              <a:t>q</a:t>
            </a:r>
            <a:r>
              <a:rPr lang="zh-CN" altLang="en-US" sz="2400" dirty="0" smtClean="0"/>
              <a:t>的关系。问题在于两者不同步。</a:t>
            </a:r>
            <a:endParaRPr lang="en-US" altLang="zh-CN" sz="2400" dirty="0" smtClean="0"/>
          </a:p>
          <a:p>
            <a:r>
              <a:rPr lang="zh-CN" altLang="en-US" sz="2400" dirty="0" smtClean="0"/>
              <a:t>我们可以设计算法求解。</a:t>
            </a:r>
            <a:endParaRPr lang="zh-CN" altLang="en-US" sz="2400" dirty="0"/>
          </a:p>
        </p:txBody>
      </p:sp>
    </p:spTree>
    <p:extLst>
      <p:ext uri="{BB962C8B-B14F-4D97-AF65-F5344CB8AC3E}">
        <p14:creationId xmlns:p14="http://schemas.microsoft.com/office/powerpoint/2010/main" val="195687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80728"/>
            <a:ext cx="5904656"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800" dirty="0" smtClean="0"/>
              <a:t>例</a:t>
            </a:r>
            <a:r>
              <a:rPr lang="en-US" altLang="zh-CN" sz="2800" dirty="0" smtClean="0"/>
              <a:t>4</a:t>
            </a:r>
            <a:r>
              <a:rPr lang="zh-CN" altLang="en-US" sz="2800" dirty="0" smtClean="0"/>
              <a:t>：人口分布的动力学方程</a:t>
            </a:r>
            <a:endParaRPr lang="zh-CN" altLang="en-US" sz="2800" dirty="0"/>
          </a:p>
        </p:txBody>
      </p:sp>
      <p:sp>
        <p:nvSpPr>
          <p:cNvPr id="3" name="TextBox 2"/>
          <p:cNvSpPr txBox="1"/>
          <p:nvPr/>
        </p:nvSpPr>
        <p:spPr>
          <a:xfrm>
            <a:off x="1043608" y="1844824"/>
            <a:ext cx="6768752"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从广义上看，人口的发展也是一个流动过程，即随着时间的发展，从低龄向高龄变化。差别在于：由于死亡的发生，人数是不守恒的。</a:t>
            </a:r>
            <a:endParaRPr lang="zh-CN" altLang="en-US" sz="2400" dirty="0"/>
          </a:p>
        </p:txBody>
      </p:sp>
      <p:sp>
        <p:nvSpPr>
          <p:cNvPr id="4" name="TextBox 3"/>
          <p:cNvSpPr txBox="1"/>
          <p:nvPr/>
        </p:nvSpPr>
        <p:spPr>
          <a:xfrm>
            <a:off x="1043608" y="3501008"/>
            <a:ext cx="6768752"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设</a:t>
            </a:r>
            <a:r>
              <a:rPr lang="en-US" altLang="zh-CN" sz="2400" dirty="0" smtClean="0"/>
              <a:t>t</a:t>
            </a:r>
            <a:r>
              <a:rPr lang="zh-CN" altLang="en-US" sz="2400" dirty="0" smtClean="0"/>
              <a:t>时刻</a:t>
            </a:r>
            <a:r>
              <a:rPr lang="en-US" altLang="zh-CN" sz="2400" dirty="0" smtClean="0"/>
              <a:t>r</a:t>
            </a:r>
            <a:r>
              <a:rPr lang="zh-CN" altLang="en-US" sz="2400" dirty="0" smtClean="0"/>
              <a:t>龄人口的密度为</a:t>
            </a:r>
            <a:r>
              <a:rPr lang="en-US" altLang="zh-CN" sz="2400" dirty="0" smtClean="0"/>
              <a:t>f(</a:t>
            </a:r>
            <a:r>
              <a:rPr lang="en-US" altLang="zh-CN" sz="2400" dirty="0" err="1" smtClean="0"/>
              <a:t>t,r</a:t>
            </a:r>
            <a:r>
              <a:rPr lang="en-US" altLang="zh-CN" sz="2400" dirty="0" smtClean="0"/>
              <a:t>)</a:t>
            </a:r>
            <a:r>
              <a:rPr lang="zh-CN" altLang="en-US" sz="2400" dirty="0" smtClean="0"/>
              <a:t>，经过时间</a:t>
            </a:r>
            <a:r>
              <a:rPr lang="en-US" altLang="zh-CN" sz="2400" dirty="0" err="1" smtClean="0">
                <a:sym typeface="Symbol"/>
              </a:rPr>
              <a:t>dt</a:t>
            </a:r>
            <a:r>
              <a:rPr lang="zh-CN" altLang="en-US" sz="2400" dirty="0" smtClean="0">
                <a:sym typeface="Symbol"/>
              </a:rPr>
              <a:t>，</a:t>
            </a:r>
            <a:r>
              <a:rPr lang="en-US" altLang="zh-CN" sz="2400" dirty="0" smtClean="0">
                <a:sym typeface="Symbol"/>
              </a:rPr>
              <a:t>[</a:t>
            </a:r>
            <a:r>
              <a:rPr lang="en-US" altLang="zh-CN" sz="2400" dirty="0" err="1" smtClean="0">
                <a:sym typeface="Symbol"/>
              </a:rPr>
              <a:t>r,r+dr</a:t>
            </a:r>
            <a:r>
              <a:rPr lang="en-US" altLang="zh-CN" sz="2400" dirty="0" smtClean="0">
                <a:sym typeface="Symbol"/>
              </a:rPr>
              <a:t>]</a:t>
            </a:r>
            <a:r>
              <a:rPr lang="zh-CN" altLang="en-US" sz="2400" dirty="0" smtClean="0">
                <a:sym typeface="Symbol"/>
              </a:rPr>
              <a:t>区段的人数减少</a:t>
            </a:r>
            <a:r>
              <a:rPr lang="en-US" altLang="zh-CN" sz="2400" dirty="0" smtClean="0">
                <a:sym typeface="Symbol"/>
              </a:rPr>
              <a:t>f(</a:t>
            </a:r>
            <a:r>
              <a:rPr lang="en-US" altLang="zh-CN" sz="2400" dirty="0" err="1" smtClean="0">
                <a:sym typeface="Symbol"/>
              </a:rPr>
              <a:t>t,r</a:t>
            </a:r>
            <a:r>
              <a:rPr lang="en-US" altLang="zh-CN" sz="2400" dirty="0" smtClean="0">
                <a:sym typeface="Symbol"/>
              </a:rPr>
              <a:t>)(r)</a:t>
            </a:r>
            <a:r>
              <a:rPr lang="en-US" altLang="zh-CN" sz="2400" dirty="0" err="1" smtClean="0">
                <a:sym typeface="Symbol"/>
              </a:rPr>
              <a:t>dr</a:t>
            </a:r>
            <a:r>
              <a:rPr lang="zh-CN" altLang="en-US" sz="2400" dirty="0" smtClean="0">
                <a:sym typeface="Symbol"/>
              </a:rPr>
              <a:t>而年龄变化为</a:t>
            </a:r>
            <a:r>
              <a:rPr lang="en-US" altLang="zh-CN" sz="2400" dirty="0" smtClean="0">
                <a:sym typeface="Symbol"/>
              </a:rPr>
              <a:t>[</a:t>
            </a:r>
            <a:r>
              <a:rPr lang="en-US" altLang="zh-CN" sz="2400" dirty="0" err="1" smtClean="0">
                <a:sym typeface="Symbol"/>
              </a:rPr>
              <a:t>r+dt,r+dr+dt</a:t>
            </a:r>
            <a:r>
              <a:rPr lang="en-US" altLang="zh-CN" sz="2400" dirty="0" smtClean="0">
                <a:sym typeface="Symbol"/>
              </a:rPr>
              <a:t>]</a:t>
            </a:r>
            <a:r>
              <a:rPr lang="zh-CN" altLang="en-US" sz="2400" dirty="0" smtClean="0">
                <a:sym typeface="Symbol"/>
              </a:rPr>
              <a:t>。其中</a:t>
            </a:r>
            <a:r>
              <a:rPr lang="en-US" altLang="zh-CN" sz="2400" dirty="0">
                <a:sym typeface="Symbol"/>
              </a:rPr>
              <a:t>(r</a:t>
            </a:r>
            <a:r>
              <a:rPr lang="en-US" altLang="zh-CN" sz="2400" dirty="0" smtClean="0">
                <a:sym typeface="Symbol"/>
              </a:rPr>
              <a:t>)</a:t>
            </a:r>
            <a:r>
              <a:rPr lang="zh-CN" altLang="en-US" sz="2400" dirty="0" smtClean="0">
                <a:sym typeface="Symbol"/>
              </a:rPr>
              <a:t>是</a:t>
            </a:r>
            <a:r>
              <a:rPr lang="en-US" altLang="zh-CN" sz="2400" dirty="0" smtClean="0">
                <a:sym typeface="Symbol"/>
              </a:rPr>
              <a:t>r</a:t>
            </a:r>
            <a:r>
              <a:rPr lang="zh-CN" altLang="en-US" sz="2400" dirty="0" smtClean="0">
                <a:sym typeface="Symbol"/>
              </a:rPr>
              <a:t>龄人口的死亡率。从而得到</a:t>
            </a:r>
            <a:endParaRPr lang="en-US" altLang="zh-CN" sz="2400" dirty="0" smtClean="0">
              <a:sym typeface="Symbol"/>
            </a:endParaRPr>
          </a:p>
          <a:p>
            <a:endParaRPr lang="en-US" altLang="zh-CN" sz="2400" dirty="0" smtClean="0">
              <a:sym typeface="Symbol"/>
            </a:endParaRPr>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475707602"/>
              </p:ext>
            </p:extLst>
          </p:nvPr>
        </p:nvGraphicFramePr>
        <p:xfrm>
          <a:off x="1187624" y="5085184"/>
          <a:ext cx="6624736" cy="493331"/>
        </p:xfrm>
        <a:graphic>
          <a:graphicData uri="http://schemas.openxmlformats.org/presentationml/2006/ole">
            <mc:AlternateContent xmlns:mc="http://schemas.openxmlformats.org/markup-compatibility/2006">
              <mc:Choice xmlns:v="urn:schemas-microsoft-com:vml" Requires="v">
                <p:oleObj spid="_x0000_s65573" name="Equation" r:id="rId3" imgW="2857320" imgH="203040" progId="Equation.DSMT4">
                  <p:embed/>
                </p:oleObj>
              </mc:Choice>
              <mc:Fallback>
                <p:oleObj name="Equation" r:id="rId3" imgW="2857320" imgH="203040" progId="Equation.DSMT4">
                  <p:embed/>
                  <p:pic>
                    <p:nvPicPr>
                      <p:cNvPr id="0" name=""/>
                      <p:cNvPicPr/>
                      <p:nvPr/>
                    </p:nvPicPr>
                    <p:blipFill>
                      <a:blip r:embed="rId4"/>
                      <a:stretch>
                        <a:fillRect/>
                      </a:stretch>
                    </p:blipFill>
                    <p:spPr>
                      <a:xfrm>
                        <a:off x="1187624" y="5085184"/>
                        <a:ext cx="6624736" cy="493331"/>
                      </a:xfrm>
                      <a:prstGeom prst="rect">
                        <a:avLst/>
                      </a:prstGeom>
                    </p:spPr>
                  </p:pic>
                </p:oleObj>
              </mc:Fallback>
            </mc:AlternateContent>
          </a:graphicData>
        </a:graphic>
      </p:graphicFrame>
    </p:spTree>
    <p:extLst>
      <p:ext uri="{BB962C8B-B14F-4D97-AF65-F5344CB8AC3E}">
        <p14:creationId xmlns:p14="http://schemas.microsoft.com/office/powerpoint/2010/main" val="320800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08720"/>
            <a:ext cx="6912768"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令</a:t>
            </a:r>
            <a:r>
              <a:rPr lang="en-US" altLang="zh-CN" sz="2400" dirty="0" smtClean="0"/>
              <a:t>dt,dr</a:t>
            </a:r>
            <a:r>
              <a:rPr lang="en-US" altLang="zh-CN" sz="2400" dirty="0" smtClean="0">
                <a:sym typeface="Symbol"/>
              </a:rPr>
              <a:t>0</a:t>
            </a:r>
            <a:r>
              <a:rPr lang="zh-CN" altLang="en-US" sz="2400" dirty="0" smtClean="0">
                <a:sym typeface="Symbol"/>
              </a:rPr>
              <a:t>得到</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954662284"/>
              </p:ext>
            </p:extLst>
          </p:nvPr>
        </p:nvGraphicFramePr>
        <p:xfrm>
          <a:off x="2339752" y="1542866"/>
          <a:ext cx="2016224" cy="811727"/>
        </p:xfrm>
        <a:graphic>
          <a:graphicData uri="http://schemas.openxmlformats.org/presentationml/2006/ole">
            <mc:AlternateContent xmlns:mc="http://schemas.openxmlformats.org/markup-compatibility/2006">
              <mc:Choice xmlns:v="urn:schemas-microsoft-com:vml" Requires="v">
                <p:oleObj spid="_x0000_s66596" name="Equation" r:id="rId3" imgW="977760" imgH="393480" progId="Equation.DSMT4">
                  <p:embed/>
                </p:oleObj>
              </mc:Choice>
              <mc:Fallback>
                <p:oleObj name="Equation" r:id="rId3" imgW="977760" imgH="393480" progId="Equation.DSMT4">
                  <p:embed/>
                  <p:pic>
                    <p:nvPicPr>
                      <p:cNvPr id="0" name=""/>
                      <p:cNvPicPr/>
                      <p:nvPr/>
                    </p:nvPicPr>
                    <p:blipFill>
                      <a:blip r:embed="rId4"/>
                      <a:stretch>
                        <a:fillRect/>
                      </a:stretch>
                    </p:blipFill>
                    <p:spPr>
                      <a:xfrm>
                        <a:off x="2339752" y="1542866"/>
                        <a:ext cx="2016224" cy="811727"/>
                      </a:xfrm>
                      <a:prstGeom prst="rect">
                        <a:avLst/>
                      </a:prstGeom>
                    </p:spPr>
                  </p:pic>
                </p:oleObj>
              </mc:Fallback>
            </mc:AlternateContent>
          </a:graphicData>
        </a:graphic>
      </p:graphicFrame>
    </p:spTree>
    <p:extLst>
      <p:ext uri="{BB962C8B-B14F-4D97-AF65-F5344CB8AC3E}">
        <p14:creationId xmlns:p14="http://schemas.microsoft.com/office/powerpoint/2010/main" val="3268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80728"/>
            <a:ext cx="2016224"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800" dirty="0" smtClean="0"/>
              <a:t>高维流动</a:t>
            </a:r>
            <a:endParaRPr lang="en-US" altLang="zh-CN" sz="2800" dirty="0" smtClean="0"/>
          </a:p>
        </p:txBody>
      </p:sp>
      <p:sp>
        <p:nvSpPr>
          <p:cNvPr id="3" name="TextBox 2"/>
          <p:cNvSpPr txBox="1"/>
          <p:nvPr/>
        </p:nvSpPr>
        <p:spPr>
          <a:xfrm>
            <a:off x="1043608" y="1772816"/>
            <a:ext cx="6696744" cy="193899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a:t>一维流动的特点是流动方向唯一，容易考虑</a:t>
            </a:r>
            <a:r>
              <a:rPr lang="zh-CN" altLang="en-US" sz="2400" dirty="0" smtClean="0"/>
              <a:t>。下面考虑三维流动。首先引入</a:t>
            </a:r>
            <a:endParaRPr lang="en-US" altLang="zh-CN" sz="2400" dirty="0" smtClean="0"/>
          </a:p>
          <a:p>
            <a:r>
              <a:rPr lang="en-US" altLang="zh-CN" sz="2400" dirty="0"/>
              <a:t> </a:t>
            </a:r>
            <a:r>
              <a:rPr lang="en-US" altLang="zh-CN" sz="2400" dirty="0" smtClean="0"/>
              <a:t>   </a:t>
            </a:r>
            <a:r>
              <a:rPr lang="zh-CN" altLang="en-US" sz="2400" dirty="0" smtClean="0"/>
              <a:t>流量           </a:t>
            </a:r>
            <a:r>
              <a:rPr lang="en-US" altLang="zh-CN" sz="2400" b="1" i="1" dirty="0" smtClean="0"/>
              <a:t>q</a:t>
            </a:r>
            <a:r>
              <a:rPr lang="en-US" altLang="zh-CN" sz="2400" dirty="0" smtClean="0"/>
              <a:t>(</a:t>
            </a:r>
            <a:r>
              <a:rPr lang="en-US" altLang="zh-CN" sz="2400" dirty="0" err="1" smtClean="0"/>
              <a:t>x,y,z,t</a:t>
            </a:r>
            <a:r>
              <a:rPr lang="en-US" altLang="zh-CN" sz="2400" dirty="0" smtClean="0"/>
              <a:t>)    (</a:t>
            </a:r>
            <a:r>
              <a:rPr lang="zh-CN" altLang="en-US" sz="2400" dirty="0" smtClean="0"/>
              <a:t>由于流的方向可以变化，流量成为向量</a:t>
            </a:r>
            <a:r>
              <a:rPr lang="en-US" altLang="zh-CN" sz="2400" dirty="0" smtClean="0"/>
              <a:t>)</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t>密度          </a:t>
            </a:r>
            <a:r>
              <a:rPr lang="en-US" altLang="zh-CN" sz="2400" dirty="0" smtClean="0"/>
              <a:t> w(</a:t>
            </a:r>
            <a:r>
              <a:rPr lang="en-US" altLang="zh-CN" sz="2400" dirty="0" err="1" smtClean="0"/>
              <a:t>x,y,z,t</a:t>
            </a:r>
            <a:r>
              <a:rPr lang="en-US" altLang="zh-CN" sz="2400" dirty="0" smtClean="0"/>
              <a:t>)</a:t>
            </a:r>
            <a:endParaRPr lang="zh-CN" altLang="en-US" sz="2400" dirty="0"/>
          </a:p>
        </p:txBody>
      </p:sp>
      <p:sp>
        <p:nvSpPr>
          <p:cNvPr id="4" name="TextBox 3"/>
          <p:cNvSpPr txBox="1"/>
          <p:nvPr/>
        </p:nvSpPr>
        <p:spPr>
          <a:xfrm>
            <a:off x="1043608" y="3861048"/>
            <a:ext cx="669674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流动的特点是：从区域边界流出的物质的总数等于内部物质数量的变化。</a:t>
            </a:r>
            <a:endParaRPr lang="zh-CN" altLang="en-US" sz="2400" dirty="0"/>
          </a:p>
        </p:txBody>
      </p:sp>
      <p:sp>
        <p:nvSpPr>
          <p:cNvPr id="5" name="TextBox 4"/>
          <p:cNvSpPr txBox="1"/>
          <p:nvPr/>
        </p:nvSpPr>
        <p:spPr>
          <a:xfrm>
            <a:off x="1043608" y="5099992"/>
            <a:ext cx="6696744"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考虑一个区域</a:t>
            </a:r>
            <a:r>
              <a:rPr lang="zh-CN" altLang="en-US" sz="2400" dirty="0" smtClean="0">
                <a:sym typeface="Symbol"/>
              </a:rPr>
              <a:t>上物质在</a:t>
            </a:r>
            <a:r>
              <a:rPr lang="en-US" altLang="zh-CN" sz="2400" dirty="0" smtClean="0">
                <a:sym typeface="Symbol"/>
              </a:rPr>
              <a:t>[</a:t>
            </a:r>
            <a:r>
              <a:rPr lang="en-US" altLang="zh-CN" sz="2400" dirty="0" err="1" smtClean="0">
                <a:sym typeface="Symbol"/>
              </a:rPr>
              <a:t>t,t</a:t>
            </a:r>
            <a:r>
              <a:rPr lang="en-US" altLang="zh-CN" sz="2400" dirty="0" smtClean="0">
                <a:sym typeface="Symbol"/>
              </a:rPr>
              <a:t>+t]</a:t>
            </a:r>
            <a:r>
              <a:rPr lang="zh-CN" altLang="en-US" sz="2400" dirty="0" smtClean="0">
                <a:sym typeface="Symbol"/>
              </a:rPr>
              <a:t>时段的流动。</a:t>
            </a:r>
            <a:endParaRPr lang="zh-CN" altLang="en-US" sz="2400" dirty="0"/>
          </a:p>
        </p:txBody>
      </p:sp>
    </p:spTree>
    <p:extLst>
      <p:ext uri="{BB962C8B-B14F-4D97-AF65-F5344CB8AC3E}">
        <p14:creationId xmlns:p14="http://schemas.microsoft.com/office/powerpoint/2010/main" val="176902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846110"/>
            <a:ext cx="6840760" cy="156966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smtClean="0"/>
              <a:t>流出的流量总和为</a:t>
            </a:r>
            <a:endParaRPr lang="en-US" altLang="zh-CN" sz="2400" dirty="0" smtClean="0"/>
          </a:p>
          <a:p>
            <a:endParaRPr lang="en-US" altLang="zh-CN" sz="2400" dirty="0" smtClean="0"/>
          </a:p>
          <a:p>
            <a:endParaRPr lang="en-US" altLang="zh-CN" sz="2400" dirty="0"/>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1311242461"/>
              </p:ext>
            </p:extLst>
          </p:nvPr>
        </p:nvGraphicFramePr>
        <p:xfrm>
          <a:off x="2757488" y="1423988"/>
          <a:ext cx="2314575" cy="966787"/>
        </p:xfrm>
        <a:graphic>
          <a:graphicData uri="http://schemas.openxmlformats.org/presentationml/2006/ole">
            <mc:AlternateContent xmlns:mc="http://schemas.openxmlformats.org/markup-compatibility/2006">
              <mc:Choice xmlns:v="urn:schemas-microsoft-com:vml" Requires="v">
                <p:oleObj spid="_x0000_s41225" name="Equation" r:id="rId3" imgW="1002960" imgH="419040" progId="Equation.DSMT4">
                  <p:embed/>
                </p:oleObj>
              </mc:Choice>
              <mc:Fallback>
                <p:oleObj name="Equation" r:id="rId3" imgW="1002960" imgH="419040" progId="Equation.DSMT4">
                  <p:embed/>
                  <p:pic>
                    <p:nvPicPr>
                      <p:cNvPr id="0" name="对象 3"/>
                      <p:cNvPicPr>
                        <a:picLocks noChangeAspect="1" noChangeArrowheads="1"/>
                      </p:cNvPicPr>
                      <p:nvPr/>
                    </p:nvPicPr>
                    <p:blipFill>
                      <a:blip r:embed="rId4"/>
                      <a:srcRect/>
                      <a:stretch>
                        <a:fillRect/>
                      </a:stretch>
                    </p:blipFill>
                    <p:spPr bwMode="auto">
                      <a:xfrm>
                        <a:off x="2757488" y="1423988"/>
                        <a:ext cx="2314575" cy="966787"/>
                      </a:xfrm>
                      <a:prstGeom prst="rect">
                        <a:avLst/>
                      </a:prstGeom>
                      <a:noFill/>
                      <a:ln>
                        <a:noFill/>
                      </a:ln>
                    </p:spPr>
                  </p:pic>
                </p:oleObj>
              </mc:Fallback>
            </mc:AlternateContent>
          </a:graphicData>
        </a:graphic>
      </p:graphicFrame>
      <p:sp>
        <p:nvSpPr>
          <p:cNvPr id="4" name="TextBox 3"/>
          <p:cNvSpPr txBox="1"/>
          <p:nvPr/>
        </p:nvSpPr>
        <p:spPr>
          <a:xfrm>
            <a:off x="971600" y="2780928"/>
            <a:ext cx="6840760"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这一段时间内物质总量的变化</a:t>
            </a:r>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3026677905"/>
              </p:ext>
            </p:extLst>
          </p:nvPr>
        </p:nvGraphicFramePr>
        <p:xfrm>
          <a:off x="1547664" y="3429000"/>
          <a:ext cx="6096000" cy="762000"/>
        </p:xfrm>
        <a:graphic>
          <a:graphicData uri="http://schemas.openxmlformats.org/presentationml/2006/ole">
            <mc:AlternateContent xmlns:mc="http://schemas.openxmlformats.org/markup-compatibility/2006">
              <mc:Choice xmlns:v="urn:schemas-microsoft-com:vml" Requires="v">
                <p:oleObj spid="_x0000_s41226" name="Equation" r:id="rId5" imgW="2946240" imgH="368280" progId="Equation.DSMT4">
                  <p:embed/>
                </p:oleObj>
              </mc:Choice>
              <mc:Fallback>
                <p:oleObj name="Equation" r:id="rId5" imgW="2946240" imgH="36828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3429000"/>
                        <a:ext cx="609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971600" y="4725144"/>
            <a:ext cx="684076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两者是相等的。令</a:t>
            </a:r>
            <a:r>
              <a:rPr lang="zh-CN" altLang="en-US" sz="2400" dirty="0" smtClean="0">
                <a:sym typeface="Symbol"/>
              </a:rPr>
              <a:t></a:t>
            </a:r>
            <a:r>
              <a:rPr lang="en-US" altLang="zh-CN" sz="2400" dirty="0" smtClean="0">
                <a:sym typeface="Symbol"/>
              </a:rPr>
              <a:t>t0</a:t>
            </a:r>
            <a:r>
              <a:rPr lang="zh-CN" altLang="en-US" sz="2400" dirty="0" smtClean="0">
                <a:sym typeface="Symbol"/>
              </a:rPr>
              <a:t>得到什么？</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endParaRPr lang="zh-CN" altLang="en-US" sz="2400" dirty="0"/>
          </a:p>
        </p:txBody>
      </p:sp>
      <p:graphicFrame>
        <p:nvGraphicFramePr>
          <p:cNvPr id="7" name="对象 6"/>
          <p:cNvGraphicFramePr>
            <a:graphicFrameLocks noChangeAspect="1"/>
          </p:cNvGraphicFramePr>
          <p:nvPr>
            <p:extLst>
              <p:ext uri="{D42A27DB-BD31-4B8C-83A1-F6EECF244321}">
                <p14:modId xmlns:p14="http://schemas.microsoft.com/office/powerpoint/2010/main" val="2990247631"/>
              </p:ext>
            </p:extLst>
          </p:nvPr>
        </p:nvGraphicFramePr>
        <p:xfrm>
          <a:off x="2267744" y="5373216"/>
          <a:ext cx="2584450" cy="839787"/>
        </p:xfrm>
        <a:graphic>
          <a:graphicData uri="http://schemas.openxmlformats.org/presentationml/2006/ole">
            <mc:AlternateContent xmlns:mc="http://schemas.openxmlformats.org/markup-compatibility/2006">
              <mc:Choice xmlns:v="urn:schemas-microsoft-com:vml" Requires="v">
                <p:oleObj spid="_x0000_s41227" name="Equation" r:id="rId7" imgW="1371600" imgH="444240" progId="Equation.DSMT4">
                  <p:embed/>
                </p:oleObj>
              </mc:Choice>
              <mc:Fallback>
                <p:oleObj name="Equation" r:id="rId7" imgW="1371600" imgH="44424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5373216"/>
                        <a:ext cx="258445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218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836712"/>
            <a:ext cx="7056784"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练习：对二维问题，导出流动的质量守恒方程。</a:t>
            </a:r>
            <a:endParaRPr lang="zh-CN" altLang="en-US" sz="2400" dirty="0"/>
          </a:p>
        </p:txBody>
      </p:sp>
      <p:pic>
        <p:nvPicPr>
          <p:cNvPr id="76802" name="Picture 2" descr="http://pic4.nipic.com/20090820/1242397_153154028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847" y="1916832"/>
            <a:ext cx="7056784" cy="45905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19087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青岛立体地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600" y="1844824"/>
            <a:ext cx="5664623" cy="424847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259632" y="620688"/>
            <a:ext cx="6581674" cy="52322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altLang="zh-CN" sz="2800" b="1" dirty="0" smtClean="0"/>
              <a:t>2011 A</a:t>
            </a:r>
            <a:r>
              <a:rPr lang="zh-CN" altLang="zh-CN" sz="2800" b="1" dirty="0"/>
              <a:t>题</a:t>
            </a:r>
            <a:r>
              <a:rPr lang="en-US" altLang="zh-CN" sz="2800" b="1" dirty="0"/>
              <a:t>  </a:t>
            </a:r>
            <a:r>
              <a:rPr lang="zh-CN" altLang="zh-CN" sz="2800" b="1" dirty="0"/>
              <a:t>城市表层土壤重金属污染分析</a:t>
            </a:r>
            <a:endParaRPr lang="zh-CN" altLang="zh-CN" sz="2800" dirty="0"/>
          </a:p>
        </p:txBody>
      </p:sp>
    </p:spTree>
    <p:extLst>
      <p:ext uri="{BB962C8B-B14F-4D97-AF65-F5344CB8AC3E}">
        <p14:creationId xmlns:p14="http://schemas.microsoft.com/office/powerpoint/2010/main" val="275214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332656"/>
            <a:ext cx="7776864" cy="63709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zh-CN" sz="2400" dirty="0"/>
              <a:t>随着城市经济的快速发展和城市人口的不断增加，人类活动对城市环境质量的影响日显突出。对城市土壤地质环境异常的查证，以及如何应用查证获得的海量数据资料开展城市环境质量评价，研究人类活动影响下城市地质环境的演变模式，日益成为人们关注的焦点。</a:t>
            </a:r>
          </a:p>
          <a:p>
            <a:r>
              <a:rPr lang="zh-CN" altLang="zh-CN" sz="2400" dirty="0"/>
              <a:t>按照功能划分，城区一般可分为生活区、工业区、山区、主干道路区及公园绿地区等，分别记为</a:t>
            </a:r>
            <a:r>
              <a:rPr lang="en-US" altLang="zh-CN" sz="2400" dirty="0"/>
              <a:t>1</a:t>
            </a:r>
            <a:r>
              <a:rPr lang="zh-CN" altLang="zh-CN" sz="2400" dirty="0"/>
              <a:t>类区、</a:t>
            </a:r>
            <a:r>
              <a:rPr lang="en-US" altLang="zh-CN" sz="2400" dirty="0"/>
              <a:t>2</a:t>
            </a:r>
            <a:r>
              <a:rPr lang="zh-CN" altLang="zh-CN" sz="2400" dirty="0"/>
              <a:t>类区、……、</a:t>
            </a:r>
            <a:r>
              <a:rPr lang="en-US" altLang="zh-CN" sz="2400" dirty="0"/>
              <a:t>5</a:t>
            </a:r>
            <a:r>
              <a:rPr lang="zh-CN" altLang="zh-CN" sz="2400" dirty="0"/>
              <a:t>类区，不同的区域环境受人类活动影响的程度不同。</a:t>
            </a:r>
          </a:p>
          <a:p>
            <a:r>
              <a:rPr lang="zh-CN" altLang="zh-CN" sz="2400" dirty="0"/>
              <a:t>现对某城市城区土壤地质环境进行调查。为此，将所考察的城区划分为间距</a:t>
            </a:r>
            <a:r>
              <a:rPr lang="en-US" altLang="zh-CN" sz="2400" dirty="0"/>
              <a:t>1</a:t>
            </a:r>
            <a:r>
              <a:rPr lang="zh-CN" altLang="zh-CN" sz="2400" dirty="0"/>
              <a:t>公里左右的网格子区域，按照每平方公里</a:t>
            </a:r>
            <a:r>
              <a:rPr lang="en-US" altLang="zh-CN" sz="2400" dirty="0"/>
              <a:t>1</a:t>
            </a:r>
            <a:r>
              <a:rPr lang="zh-CN" altLang="zh-CN" sz="2400" dirty="0"/>
              <a:t>个采样点对表层土（</a:t>
            </a:r>
            <a:r>
              <a:rPr lang="en-US" altLang="zh-CN" sz="2400" dirty="0"/>
              <a:t>0~10 </a:t>
            </a:r>
            <a:r>
              <a:rPr lang="en-US" altLang="zh-CN" sz="2400" dirty="0" err="1"/>
              <a:t>厘米</a:t>
            </a:r>
            <a:r>
              <a:rPr lang="zh-CN" altLang="zh-CN" sz="2400" dirty="0"/>
              <a:t>深度）进行取样、编号，并用</a:t>
            </a:r>
            <a:r>
              <a:rPr lang="en-US" altLang="zh-CN" sz="2400" dirty="0"/>
              <a:t>GPS</a:t>
            </a:r>
            <a:r>
              <a:rPr lang="zh-CN" altLang="zh-CN" sz="2400" dirty="0"/>
              <a:t>记录采样点的位置。应用专门仪器测试分析，获得了每个样本所含的多种化学元素的浓度数据。另一方面，按照</a:t>
            </a:r>
            <a:r>
              <a:rPr lang="en-US" altLang="zh-CN" sz="2400" dirty="0"/>
              <a:t>2</a:t>
            </a:r>
            <a:r>
              <a:rPr lang="zh-CN" altLang="zh-CN" sz="2400" dirty="0"/>
              <a:t>公里的间距在那些远离人群及工业活动的自然区取样，将其作为该城区表层土壤中元素的背景值</a:t>
            </a:r>
            <a:r>
              <a:rPr lang="zh-CN" altLang="zh-CN" sz="2400" dirty="0" smtClean="0"/>
              <a:t>。</a:t>
            </a:r>
            <a:endParaRPr lang="zh-CN" altLang="en-US" sz="2400" dirty="0"/>
          </a:p>
        </p:txBody>
      </p:sp>
    </p:spTree>
    <p:extLst>
      <p:ext uri="{BB962C8B-B14F-4D97-AF65-F5344CB8AC3E}">
        <p14:creationId xmlns:p14="http://schemas.microsoft.com/office/powerpoint/2010/main" val="178491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1052736"/>
            <a:ext cx="6768752" cy="517064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dirty="0"/>
              <a:t>附件</a:t>
            </a:r>
            <a:r>
              <a:rPr lang="en-US" altLang="zh-CN" sz="2400" dirty="0"/>
              <a:t>1</a:t>
            </a:r>
            <a:r>
              <a:rPr lang="zh-CN" altLang="zh-CN" sz="2400" dirty="0"/>
              <a:t>列出了采样点的位置、海拔高度及其所属功能区等信息，附件</a:t>
            </a:r>
            <a:r>
              <a:rPr lang="en-US" altLang="zh-CN" sz="2400" dirty="0"/>
              <a:t>2</a:t>
            </a:r>
            <a:r>
              <a:rPr lang="zh-CN" altLang="zh-CN" sz="2400" dirty="0"/>
              <a:t>列出了</a:t>
            </a:r>
            <a:r>
              <a:rPr lang="en-US" altLang="zh-CN" sz="2400" dirty="0"/>
              <a:t>8</a:t>
            </a:r>
            <a:r>
              <a:rPr lang="zh-CN" altLang="zh-CN" sz="2400" dirty="0"/>
              <a:t>种主要重金属元素在采样点处的浓度，附件</a:t>
            </a:r>
            <a:r>
              <a:rPr lang="en-US" altLang="zh-CN" sz="2400" dirty="0"/>
              <a:t>3</a:t>
            </a:r>
            <a:r>
              <a:rPr lang="zh-CN" altLang="zh-CN" sz="2400" dirty="0"/>
              <a:t>列出了</a:t>
            </a:r>
            <a:r>
              <a:rPr lang="en-US" altLang="zh-CN" sz="2400" dirty="0"/>
              <a:t>8</a:t>
            </a:r>
            <a:r>
              <a:rPr lang="zh-CN" altLang="zh-CN" sz="2400" dirty="0"/>
              <a:t>种主要重金属元素的背景值。</a:t>
            </a:r>
          </a:p>
          <a:p>
            <a:r>
              <a:rPr lang="zh-CN" altLang="zh-CN" sz="2400" dirty="0"/>
              <a:t>现要求你们通过数学建模来完成以下任务：</a:t>
            </a:r>
          </a:p>
          <a:p>
            <a:r>
              <a:rPr lang="en-US" altLang="zh-CN" sz="2400" dirty="0"/>
              <a:t>(1) </a:t>
            </a:r>
            <a:r>
              <a:rPr lang="zh-CN" altLang="zh-CN" sz="2400" dirty="0"/>
              <a:t>给出</a:t>
            </a:r>
            <a:r>
              <a:rPr lang="en-US" altLang="zh-CN" sz="2400" dirty="0"/>
              <a:t>8</a:t>
            </a:r>
            <a:r>
              <a:rPr lang="zh-CN" altLang="zh-CN" sz="2400" dirty="0"/>
              <a:t>种主要重金属元素在该城区的空间分布，并分析该城区内不同区域重金属的污染程度。</a:t>
            </a:r>
          </a:p>
          <a:p>
            <a:r>
              <a:rPr lang="en-US" altLang="zh-CN" sz="2400" dirty="0"/>
              <a:t>(2) </a:t>
            </a:r>
            <a:r>
              <a:rPr lang="zh-CN" altLang="zh-CN" sz="2400" dirty="0"/>
              <a:t>通过数据分析，说明重金属污染的主要原因。</a:t>
            </a:r>
          </a:p>
          <a:p>
            <a:r>
              <a:rPr lang="en-US" altLang="zh-CN" sz="2400" dirty="0"/>
              <a:t>(3) </a:t>
            </a:r>
            <a:r>
              <a:rPr lang="zh-CN" altLang="zh-CN" sz="2400" dirty="0"/>
              <a:t>分析重金属污染物的传播特征，由此建立模型，确定污染源的位置。</a:t>
            </a:r>
          </a:p>
          <a:p>
            <a:r>
              <a:rPr lang="en-US" altLang="zh-CN" sz="2400" dirty="0"/>
              <a:t>(4) </a:t>
            </a:r>
            <a:r>
              <a:rPr lang="zh-CN" altLang="zh-CN" sz="2400" dirty="0"/>
              <a:t>分析你所建立模型的优缺点，为更好地研究城市地质环境的演变模式，还应收集什么信息？有了这些信息，如何建立模型解决问题？</a:t>
            </a:r>
          </a:p>
          <a:p>
            <a:endParaRPr lang="zh-CN" altLang="en-US" dirty="0"/>
          </a:p>
        </p:txBody>
      </p:sp>
    </p:spTree>
    <p:extLst>
      <p:ext uri="{BB962C8B-B14F-4D97-AF65-F5344CB8AC3E}">
        <p14:creationId xmlns:p14="http://schemas.microsoft.com/office/powerpoint/2010/main" val="34001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980728"/>
            <a:ext cx="684076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这里只考虑第</a:t>
            </a:r>
            <a:r>
              <a:rPr lang="en-US" altLang="zh-CN" sz="2400" dirty="0" smtClean="0"/>
              <a:t>3</a:t>
            </a:r>
            <a:r>
              <a:rPr lang="zh-CN" altLang="en-US" sz="2400" dirty="0" smtClean="0"/>
              <a:t>问。由于城市表层土壤中，地表径流冲刷为主要传播途径，而扩散的作用较小，因此只考虑对流的影响。</a:t>
            </a:r>
            <a:endParaRPr lang="zh-CN" altLang="en-US" sz="2400" dirty="0"/>
          </a:p>
        </p:txBody>
      </p:sp>
      <p:sp>
        <p:nvSpPr>
          <p:cNvPr id="3" name="TextBox 2"/>
          <p:cNvSpPr txBox="1"/>
          <p:nvPr/>
        </p:nvSpPr>
        <p:spPr>
          <a:xfrm>
            <a:off x="1115616" y="2492896"/>
            <a:ext cx="6840760" cy="267765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设</a:t>
            </a:r>
            <a:r>
              <a:rPr lang="en-US" altLang="zh-CN" sz="2400" dirty="0" smtClean="0"/>
              <a:t>u(</a:t>
            </a:r>
            <a:r>
              <a:rPr lang="en-US" altLang="zh-CN" sz="2400" dirty="0" err="1" smtClean="0"/>
              <a:t>x,y,t</a:t>
            </a:r>
            <a:r>
              <a:rPr lang="en-US" altLang="zh-CN" sz="2400" dirty="0" smtClean="0"/>
              <a:t>)</a:t>
            </a:r>
            <a:r>
              <a:rPr lang="zh-CN" altLang="en-US" sz="2400" dirty="0" smtClean="0"/>
              <a:t>是</a:t>
            </a:r>
            <a:r>
              <a:rPr lang="en-US" altLang="zh-CN" sz="2400" dirty="0" smtClean="0"/>
              <a:t>t</a:t>
            </a:r>
            <a:r>
              <a:rPr lang="zh-CN" altLang="en-US" sz="2400" dirty="0" smtClean="0"/>
              <a:t>时刻在</a:t>
            </a:r>
            <a:r>
              <a:rPr lang="en-US" altLang="zh-CN" sz="2400" dirty="0" smtClean="0"/>
              <a:t>(</a:t>
            </a:r>
            <a:r>
              <a:rPr lang="en-US" altLang="zh-CN" sz="2400" dirty="0" err="1" smtClean="0"/>
              <a:t>x,y</a:t>
            </a:r>
            <a:r>
              <a:rPr lang="en-US" altLang="zh-CN" sz="2400" dirty="0" smtClean="0"/>
              <a:t>)</a:t>
            </a:r>
            <a:r>
              <a:rPr lang="zh-CN" altLang="en-US" sz="2400" dirty="0" smtClean="0"/>
              <a:t>处的重金属元素的浓度，对平面上任意区域</a:t>
            </a:r>
            <a:r>
              <a:rPr lang="zh-CN" altLang="en-US" sz="2400" dirty="0" smtClean="0">
                <a:sym typeface="Symbol"/>
              </a:rPr>
              <a:t>，在</a:t>
            </a:r>
            <a:r>
              <a:rPr lang="en-US" altLang="zh-CN" sz="2400" dirty="0" smtClean="0">
                <a:sym typeface="Symbol"/>
              </a:rPr>
              <a:t>[</a:t>
            </a:r>
            <a:r>
              <a:rPr lang="en-US" altLang="zh-CN" sz="2400" dirty="0" err="1" smtClean="0">
                <a:sym typeface="Symbol"/>
              </a:rPr>
              <a:t>t,t</a:t>
            </a:r>
            <a:r>
              <a:rPr lang="en-US" altLang="zh-CN" sz="2400" dirty="0" smtClean="0">
                <a:sym typeface="Symbol"/>
              </a:rPr>
              <a:t>+t]</a:t>
            </a:r>
            <a:r>
              <a:rPr lang="zh-CN" altLang="en-US" sz="2400" dirty="0" smtClean="0">
                <a:sym typeface="Symbol"/>
              </a:rPr>
              <a:t>时段，通过的边界流出的总和为</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endParaRPr lang="en-US" altLang="zh-CN" sz="2400" dirty="0">
              <a:sym typeface="Symbol"/>
            </a:endParaRPr>
          </a:p>
          <a:p>
            <a:r>
              <a:rPr lang="zh-CN" altLang="en-US" sz="2400" dirty="0" smtClean="0">
                <a:sym typeface="Symbol"/>
              </a:rPr>
              <a:t>其中</a:t>
            </a:r>
            <a:r>
              <a:rPr lang="en-US" altLang="zh-CN" sz="2400" dirty="0" smtClean="0">
                <a:sym typeface="Symbol"/>
              </a:rPr>
              <a:t>q</a:t>
            </a:r>
            <a:r>
              <a:rPr lang="zh-CN" altLang="en-US" sz="2400" dirty="0" smtClean="0">
                <a:sym typeface="Symbol"/>
              </a:rPr>
              <a:t>是流量向量，</a:t>
            </a:r>
            <a:r>
              <a:rPr lang="en-US" altLang="zh-CN" sz="2400" dirty="0" smtClean="0">
                <a:sym typeface="Symbol"/>
              </a:rPr>
              <a:t>n</a:t>
            </a:r>
            <a:r>
              <a:rPr lang="zh-CN" altLang="en-US" sz="2400" dirty="0" smtClean="0">
                <a:sym typeface="Symbol"/>
              </a:rPr>
              <a:t>是区域的外法线方向。</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2972266424"/>
              </p:ext>
            </p:extLst>
          </p:nvPr>
        </p:nvGraphicFramePr>
        <p:xfrm>
          <a:off x="2690813" y="3816350"/>
          <a:ext cx="1892300" cy="788988"/>
        </p:xfrm>
        <a:graphic>
          <a:graphicData uri="http://schemas.openxmlformats.org/presentationml/2006/ole">
            <mc:AlternateContent xmlns:mc="http://schemas.openxmlformats.org/markup-compatibility/2006">
              <mc:Choice xmlns:v="urn:schemas-microsoft-com:vml" Requires="v">
                <p:oleObj spid="_x0000_s48221" name="Equation" r:id="rId3" imgW="1002960" imgH="419040" progId="Equation.DSMT4">
                  <p:embed/>
                </p:oleObj>
              </mc:Choice>
              <mc:Fallback>
                <p:oleObj name="Equation" r:id="rId3" imgW="1002960" imgH="419040" progId="Equation.DSMT4">
                  <p:embed/>
                  <p:pic>
                    <p:nvPicPr>
                      <p:cNvPr id="0" name=""/>
                      <p:cNvPicPr/>
                      <p:nvPr/>
                    </p:nvPicPr>
                    <p:blipFill>
                      <a:blip r:embed="rId4"/>
                      <a:stretch>
                        <a:fillRect/>
                      </a:stretch>
                    </p:blipFill>
                    <p:spPr>
                      <a:xfrm>
                        <a:off x="2690813" y="3816350"/>
                        <a:ext cx="1892300" cy="788988"/>
                      </a:xfrm>
                      <a:prstGeom prst="rect">
                        <a:avLst/>
                      </a:prstGeom>
                    </p:spPr>
                  </p:pic>
                </p:oleObj>
              </mc:Fallback>
            </mc:AlternateContent>
          </a:graphicData>
        </a:graphic>
      </p:graphicFrame>
    </p:spTree>
    <p:extLst>
      <p:ext uri="{BB962C8B-B14F-4D97-AF65-F5344CB8AC3E}">
        <p14:creationId xmlns:p14="http://schemas.microsoft.com/office/powerpoint/2010/main" val="10687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692696"/>
            <a:ext cx="6984776"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微分方程的建模方法：</a:t>
            </a:r>
            <a:endParaRPr lang="en-US" altLang="zh-CN" sz="2400" dirty="0" smtClean="0"/>
          </a:p>
          <a:p>
            <a:r>
              <a:rPr lang="en-US" altLang="zh-CN" sz="2400" dirty="0"/>
              <a:t> </a:t>
            </a:r>
            <a:r>
              <a:rPr lang="en-US" altLang="zh-CN" sz="2400" dirty="0" smtClean="0"/>
              <a:t>   (1)</a:t>
            </a:r>
            <a:r>
              <a:rPr lang="zh-CN" altLang="en-US" sz="2400" dirty="0" smtClean="0"/>
              <a:t>利用导数的意义，建立含有导数的方程</a:t>
            </a:r>
            <a:r>
              <a:rPr lang="en-US" altLang="zh-CN" sz="2400" dirty="0" smtClean="0"/>
              <a:t>(</a:t>
            </a:r>
            <a:r>
              <a:rPr lang="zh-CN" altLang="en-US" sz="2400" dirty="0" smtClean="0"/>
              <a:t>微分方程</a:t>
            </a:r>
            <a:r>
              <a:rPr lang="en-US" altLang="zh-CN" sz="2400" dirty="0" smtClean="0"/>
              <a:t>)</a:t>
            </a:r>
            <a:r>
              <a:rPr lang="zh-CN" altLang="en-US" sz="2400" dirty="0" smtClean="0"/>
              <a:t>。</a:t>
            </a:r>
            <a:endParaRPr lang="en-US" altLang="zh-CN" sz="2400" dirty="0" smtClean="0"/>
          </a:p>
          <a:p>
            <a:r>
              <a:rPr lang="en-US" altLang="zh-CN" sz="2400" dirty="0"/>
              <a:t> </a:t>
            </a:r>
            <a:r>
              <a:rPr lang="en-US" altLang="zh-CN" sz="2400" dirty="0" smtClean="0"/>
              <a:t>   (2)</a:t>
            </a:r>
            <a:r>
              <a:rPr lang="zh-CN" altLang="en-US" sz="2400" dirty="0" smtClean="0"/>
              <a:t>微元法。</a:t>
            </a:r>
            <a:endParaRPr lang="zh-CN" altLang="en-US" sz="2400" dirty="0"/>
          </a:p>
        </p:txBody>
      </p:sp>
      <p:sp>
        <p:nvSpPr>
          <p:cNvPr id="3" name="TextBox 2"/>
          <p:cNvSpPr txBox="1"/>
          <p:nvPr/>
        </p:nvSpPr>
        <p:spPr>
          <a:xfrm>
            <a:off x="971600" y="2780928"/>
            <a:ext cx="6984776"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微分方程的稳定性理论：</a:t>
            </a:r>
            <a:endParaRPr lang="en-US" altLang="zh-CN" sz="2400" dirty="0" smtClean="0"/>
          </a:p>
          <a:p>
            <a:r>
              <a:rPr lang="zh-CN" altLang="en-US" sz="2400" dirty="0" smtClean="0"/>
              <a:t>对微分方程组</a:t>
            </a:r>
            <a:endParaRPr lang="en-US" altLang="zh-CN" sz="2400" dirty="0" smtClean="0"/>
          </a:p>
          <a:p>
            <a:endParaRPr lang="en-US" altLang="zh-CN" sz="2400" dirty="0"/>
          </a:p>
          <a:p>
            <a:endParaRPr lang="en-US" altLang="zh-CN" sz="2400" dirty="0" smtClean="0"/>
          </a:p>
          <a:p>
            <a:r>
              <a:rPr lang="zh-CN" altLang="en-US" sz="2400" dirty="0" smtClean="0"/>
              <a:t>若</a:t>
            </a:r>
            <a:r>
              <a:rPr lang="en-US" altLang="zh-CN" sz="2400" dirty="0" smtClean="0"/>
              <a:t>f(x</a:t>
            </a:r>
            <a:r>
              <a:rPr lang="en-US" altLang="zh-CN" sz="2400" baseline="-25000" dirty="0" smtClean="0"/>
              <a:t>0</a:t>
            </a:r>
            <a:r>
              <a:rPr lang="en-US" altLang="zh-CN" sz="2400" dirty="0" smtClean="0"/>
              <a:t>)=0</a:t>
            </a:r>
            <a:r>
              <a:rPr lang="zh-CN" altLang="en-US" sz="2400" dirty="0" smtClean="0"/>
              <a:t>，则称</a:t>
            </a:r>
            <a:r>
              <a:rPr lang="en-US" altLang="zh-CN" sz="2400" dirty="0" smtClean="0"/>
              <a:t>x</a:t>
            </a:r>
            <a:r>
              <a:rPr lang="en-US" altLang="zh-CN" sz="2400" baseline="-25000" dirty="0" smtClean="0"/>
              <a:t>0</a:t>
            </a:r>
            <a:r>
              <a:rPr lang="zh-CN" altLang="en-US" sz="2400" dirty="0" smtClean="0"/>
              <a:t>是方程组的平衡点。</a:t>
            </a:r>
            <a:endParaRPr lang="en-US" altLang="zh-CN" sz="24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2783911522"/>
              </p:ext>
            </p:extLst>
          </p:nvPr>
        </p:nvGraphicFramePr>
        <p:xfrm>
          <a:off x="2699792" y="3587557"/>
          <a:ext cx="1296144" cy="730554"/>
        </p:xfrm>
        <a:graphic>
          <a:graphicData uri="http://schemas.openxmlformats.org/presentationml/2006/ole">
            <mc:AlternateContent xmlns:mc="http://schemas.openxmlformats.org/markup-compatibility/2006">
              <mc:Choice xmlns:v="urn:schemas-microsoft-com:vml" Requires="v">
                <p:oleObj spid="_x0000_s53310" name="Equation" r:id="rId3" imgW="698400" imgH="393480" progId="Equation.DSMT4">
                  <p:embed/>
                </p:oleObj>
              </mc:Choice>
              <mc:Fallback>
                <p:oleObj name="Equation" r:id="rId3" imgW="698400" imgH="393480" progId="Equation.DSMT4">
                  <p:embed/>
                  <p:pic>
                    <p:nvPicPr>
                      <p:cNvPr id="0" name=""/>
                      <p:cNvPicPr/>
                      <p:nvPr/>
                    </p:nvPicPr>
                    <p:blipFill>
                      <a:blip r:embed="rId4"/>
                      <a:stretch>
                        <a:fillRect/>
                      </a:stretch>
                    </p:blipFill>
                    <p:spPr>
                      <a:xfrm>
                        <a:off x="2699792" y="3587557"/>
                        <a:ext cx="1296144" cy="730554"/>
                      </a:xfrm>
                      <a:prstGeom prst="rect">
                        <a:avLst/>
                      </a:prstGeom>
                    </p:spPr>
                  </p:pic>
                </p:oleObj>
              </mc:Fallback>
            </mc:AlternateContent>
          </a:graphicData>
        </a:graphic>
      </p:graphicFrame>
    </p:spTree>
    <p:extLst>
      <p:ext uri="{BB962C8B-B14F-4D97-AF65-F5344CB8AC3E}">
        <p14:creationId xmlns:p14="http://schemas.microsoft.com/office/powerpoint/2010/main" val="21512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692696"/>
            <a:ext cx="6840760"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在同一时段内，</a:t>
            </a:r>
            <a:r>
              <a:rPr lang="zh-CN" altLang="en-US" sz="2400" dirty="0" smtClean="0">
                <a:sym typeface="Symbol"/>
              </a:rPr>
              <a:t>中物质数量的变化为</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r>
              <a:rPr lang="en-US" altLang="zh-CN" dirty="0">
                <a:sym typeface="Symbol"/>
              </a:rPr>
              <a:t> </a:t>
            </a:r>
            <a:r>
              <a:rPr lang="en-US" altLang="zh-CN" dirty="0" smtClean="0">
                <a:sym typeface="Symbol"/>
              </a:rPr>
              <a:t>     </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508536742"/>
              </p:ext>
            </p:extLst>
          </p:nvPr>
        </p:nvGraphicFramePr>
        <p:xfrm>
          <a:off x="1560004" y="1268760"/>
          <a:ext cx="6096000" cy="762000"/>
        </p:xfrm>
        <a:graphic>
          <a:graphicData uri="http://schemas.openxmlformats.org/presentationml/2006/ole">
            <mc:AlternateContent xmlns:mc="http://schemas.openxmlformats.org/markup-compatibility/2006">
              <mc:Choice xmlns:v="urn:schemas-microsoft-com:vml" Requires="v">
                <p:oleObj spid="_x0000_s46451" name="Equation" r:id="rId3" imgW="2946240" imgH="368280" progId="Equation.DSMT4">
                  <p:embed/>
                </p:oleObj>
              </mc:Choice>
              <mc:Fallback>
                <p:oleObj name="Equation" r:id="rId3" imgW="2946240" imgH="368280" progId="Equation.DSMT4">
                  <p:embed/>
                  <p:pic>
                    <p:nvPicPr>
                      <p:cNvPr id="0" name=""/>
                      <p:cNvPicPr/>
                      <p:nvPr/>
                    </p:nvPicPr>
                    <p:blipFill>
                      <a:blip r:embed="rId4"/>
                      <a:stretch>
                        <a:fillRect/>
                      </a:stretch>
                    </p:blipFill>
                    <p:spPr>
                      <a:xfrm>
                        <a:off x="1560004" y="1268760"/>
                        <a:ext cx="6096000" cy="762000"/>
                      </a:xfrm>
                      <a:prstGeom prst="rect">
                        <a:avLst/>
                      </a:prstGeom>
                    </p:spPr>
                  </p:pic>
                </p:oleObj>
              </mc:Fallback>
            </mc:AlternateContent>
          </a:graphicData>
        </a:graphic>
      </p:graphicFrame>
      <p:sp>
        <p:nvSpPr>
          <p:cNvPr id="4" name="TextBox 3"/>
          <p:cNvSpPr txBox="1"/>
          <p:nvPr/>
        </p:nvSpPr>
        <p:spPr>
          <a:xfrm>
            <a:off x="1187624" y="2348880"/>
            <a:ext cx="684076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从而有</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1494426605"/>
              </p:ext>
            </p:extLst>
          </p:nvPr>
        </p:nvGraphicFramePr>
        <p:xfrm>
          <a:off x="1835696" y="2852936"/>
          <a:ext cx="2441575" cy="839787"/>
        </p:xfrm>
        <a:graphic>
          <a:graphicData uri="http://schemas.openxmlformats.org/presentationml/2006/ole">
            <mc:AlternateContent xmlns:mc="http://schemas.openxmlformats.org/markup-compatibility/2006">
              <mc:Choice xmlns:v="urn:schemas-microsoft-com:vml" Requires="v">
                <p:oleObj spid="_x0000_s46452" name="Equation" r:id="rId5" imgW="1295280" imgH="444240" progId="Equation.DSMT4">
                  <p:embed/>
                </p:oleObj>
              </mc:Choice>
              <mc:Fallback>
                <p:oleObj name="Equation" r:id="rId5" imgW="1295280" imgH="444240" progId="Equation.DSMT4">
                  <p:embed/>
                  <p:pic>
                    <p:nvPicPr>
                      <p:cNvPr id="0" name=""/>
                      <p:cNvPicPr>
                        <a:picLocks noChangeAspect="1" noChangeArrowheads="1"/>
                      </p:cNvPicPr>
                      <p:nvPr/>
                    </p:nvPicPr>
                    <p:blipFill>
                      <a:blip r:embed="rId6"/>
                      <a:srcRect/>
                      <a:stretch>
                        <a:fillRect/>
                      </a:stretch>
                    </p:blipFill>
                    <p:spPr bwMode="auto">
                      <a:xfrm>
                        <a:off x="1835696" y="2852936"/>
                        <a:ext cx="24415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1187624" y="4869160"/>
            <a:ext cx="6840760"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令</a:t>
            </a:r>
            <a:r>
              <a:rPr lang="zh-CN" altLang="en-US" sz="2400" dirty="0" smtClean="0">
                <a:sym typeface="Symbol"/>
              </a:rPr>
              <a:t></a:t>
            </a:r>
            <a:r>
              <a:rPr lang="en-US" altLang="zh-CN" sz="2400" dirty="0" smtClean="0">
                <a:sym typeface="Symbol"/>
              </a:rPr>
              <a:t>t0</a:t>
            </a:r>
            <a:r>
              <a:rPr lang="zh-CN" altLang="en-US" sz="2400" dirty="0" smtClean="0">
                <a:sym typeface="Symbol"/>
              </a:rPr>
              <a:t>得到</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endParaRPr lang="zh-CN" alt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2147052899"/>
              </p:ext>
            </p:extLst>
          </p:nvPr>
        </p:nvGraphicFramePr>
        <p:xfrm>
          <a:off x="2328863" y="5445125"/>
          <a:ext cx="3016250" cy="839788"/>
        </p:xfrm>
        <a:graphic>
          <a:graphicData uri="http://schemas.openxmlformats.org/presentationml/2006/ole">
            <mc:AlternateContent xmlns:mc="http://schemas.openxmlformats.org/markup-compatibility/2006">
              <mc:Choice xmlns:v="urn:schemas-microsoft-com:vml" Requires="v">
                <p:oleObj spid="_x0000_s46453" name="Equation" r:id="rId7" imgW="1600200" imgH="444240" progId="Equation.DSMT4">
                  <p:embed/>
                </p:oleObj>
              </mc:Choice>
              <mc:Fallback>
                <p:oleObj name="Equation" r:id="rId7" imgW="1600200" imgH="444240" progId="Equation.DSMT4">
                  <p:embed/>
                  <p:pic>
                    <p:nvPicPr>
                      <p:cNvPr id="0" name=""/>
                      <p:cNvPicPr>
                        <a:picLocks noChangeAspect="1" noChangeArrowheads="1"/>
                      </p:cNvPicPr>
                      <p:nvPr/>
                    </p:nvPicPr>
                    <p:blipFill>
                      <a:blip r:embed="rId8"/>
                      <a:srcRect/>
                      <a:stretch>
                        <a:fillRect/>
                      </a:stretch>
                    </p:blipFill>
                    <p:spPr bwMode="auto">
                      <a:xfrm>
                        <a:off x="2328863" y="5445125"/>
                        <a:ext cx="301625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958314095"/>
              </p:ext>
            </p:extLst>
          </p:nvPr>
        </p:nvGraphicFramePr>
        <p:xfrm>
          <a:off x="1222906" y="3717032"/>
          <a:ext cx="6805613" cy="762000"/>
        </p:xfrm>
        <a:graphic>
          <a:graphicData uri="http://schemas.openxmlformats.org/presentationml/2006/ole">
            <mc:AlternateContent xmlns:mc="http://schemas.openxmlformats.org/markup-compatibility/2006">
              <mc:Choice xmlns:v="urn:schemas-microsoft-com:vml" Requires="v">
                <p:oleObj spid="_x0000_s46454" name="Equation" r:id="rId9" imgW="3288960" imgH="368280" progId="Equation.DSMT4">
                  <p:embed/>
                </p:oleObj>
              </mc:Choice>
              <mc:Fallback>
                <p:oleObj name="Equation" r:id="rId9" imgW="3288960" imgH="368280" progId="Equation.DSMT4">
                  <p:embed/>
                  <p:pic>
                    <p:nvPicPr>
                      <p:cNvPr id="0" name="对象 2"/>
                      <p:cNvPicPr>
                        <a:picLocks noChangeAspect="1" noChangeArrowheads="1"/>
                      </p:cNvPicPr>
                      <p:nvPr/>
                    </p:nvPicPr>
                    <p:blipFill>
                      <a:blip r:embed="rId10"/>
                      <a:srcRect/>
                      <a:stretch>
                        <a:fillRect/>
                      </a:stretch>
                    </p:blipFill>
                    <p:spPr bwMode="auto">
                      <a:xfrm>
                        <a:off x="1222906" y="3717032"/>
                        <a:ext cx="6805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6460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548680"/>
            <a:ext cx="684076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等式两边分别是曲面积分和三重积分。不容易比较。为了方便比较，我们利用</a:t>
            </a:r>
            <a:r>
              <a:rPr lang="en-US" altLang="zh-CN" sz="2400" dirty="0" smtClean="0"/>
              <a:t>Gauss</a:t>
            </a:r>
            <a:r>
              <a:rPr lang="zh-CN" altLang="en-US" sz="2400" dirty="0" smtClean="0"/>
              <a:t>公式把它换一下：</a:t>
            </a:r>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1917397348"/>
              </p:ext>
            </p:extLst>
          </p:nvPr>
        </p:nvGraphicFramePr>
        <p:xfrm>
          <a:off x="1835696" y="1702842"/>
          <a:ext cx="4646613" cy="889000"/>
        </p:xfrm>
        <a:graphic>
          <a:graphicData uri="http://schemas.openxmlformats.org/presentationml/2006/ole">
            <mc:AlternateContent xmlns:mc="http://schemas.openxmlformats.org/markup-compatibility/2006">
              <mc:Choice xmlns:v="urn:schemas-microsoft-com:vml" Requires="v">
                <p:oleObj spid="_x0000_s47383" name="Equation" r:id="rId3" imgW="2463480" imgH="469800" progId="Equation.DSMT4">
                  <p:embed/>
                </p:oleObj>
              </mc:Choice>
              <mc:Fallback>
                <p:oleObj name="Equation" r:id="rId3" imgW="2463480" imgH="469800" progId="Equation.DSMT4">
                  <p:embed/>
                  <p:pic>
                    <p:nvPicPr>
                      <p:cNvPr id="0" name="对象 7"/>
                      <p:cNvPicPr>
                        <a:picLocks noChangeAspect="1" noChangeArrowheads="1"/>
                      </p:cNvPicPr>
                      <p:nvPr/>
                    </p:nvPicPr>
                    <p:blipFill>
                      <a:blip r:embed="rId4"/>
                      <a:srcRect/>
                      <a:stretch>
                        <a:fillRect/>
                      </a:stretch>
                    </p:blipFill>
                    <p:spPr bwMode="auto">
                      <a:xfrm>
                        <a:off x="1835696" y="1702842"/>
                        <a:ext cx="464661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1092785" y="3068960"/>
            <a:ext cx="684076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代入上一个式子得到</a:t>
            </a:r>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2198847520"/>
              </p:ext>
            </p:extLst>
          </p:nvPr>
        </p:nvGraphicFramePr>
        <p:xfrm>
          <a:off x="1475656" y="3573016"/>
          <a:ext cx="5194300" cy="863600"/>
        </p:xfrm>
        <a:graphic>
          <a:graphicData uri="http://schemas.openxmlformats.org/presentationml/2006/ole">
            <mc:AlternateContent xmlns:mc="http://schemas.openxmlformats.org/markup-compatibility/2006">
              <mc:Choice xmlns:v="urn:schemas-microsoft-com:vml" Requires="v">
                <p:oleObj spid="_x0000_s47384" name="Equation" r:id="rId5" imgW="2755800" imgH="457200" progId="Equation.DSMT4">
                  <p:embed/>
                </p:oleObj>
              </mc:Choice>
              <mc:Fallback>
                <p:oleObj name="Equation" r:id="rId5" imgW="2755800" imgH="457200" progId="Equation.DSMT4">
                  <p:embed/>
                  <p:pic>
                    <p:nvPicPr>
                      <p:cNvPr id="0" name="对象 7"/>
                      <p:cNvPicPr>
                        <a:picLocks noChangeAspect="1" noChangeArrowheads="1"/>
                      </p:cNvPicPr>
                      <p:nvPr/>
                    </p:nvPicPr>
                    <p:blipFill>
                      <a:blip r:embed="rId6"/>
                      <a:srcRect/>
                      <a:stretch>
                        <a:fillRect/>
                      </a:stretch>
                    </p:blipFill>
                    <p:spPr bwMode="auto">
                      <a:xfrm>
                        <a:off x="1475656" y="3573016"/>
                        <a:ext cx="51943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1092785" y="4869160"/>
            <a:ext cx="6863591"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由于区域</a:t>
            </a:r>
            <a:r>
              <a:rPr lang="zh-CN" altLang="en-US" sz="2400" dirty="0" smtClean="0">
                <a:sym typeface="Symbol"/>
              </a:rPr>
              <a:t>的任意性得到</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endParaRPr lang="zh-CN" altLang="en-US" sz="2400" dirty="0"/>
          </a:p>
        </p:txBody>
      </p:sp>
      <p:graphicFrame>
        <p:nvGraphicFramePr>
          <p:cNvPr id="7" name="对象 6"/>
          <p:cNvGraphicFramePr>
            <a:graphicFrameLocks noChangeAspect="1"/>
          </p:cNvGraphicFramePr>
          <p:nvPr>
            <p:extLst>
              <p:ext uri="{D42A27DB-BD31-4B8C-83A1-F6EECF244321}">
                <p14:modId xmlns:p14="http://schemas.microsoft.com/office/powerpoint/2010/main" val="3392809583"/>
              </p:ext>
            </p:extLst>
          </p:nvPr>
        </p:nvGraphicFramePr>
        <p:xfrm>
          <a:off x="2771800" y="5373216"/>
          <a:ext cx="2584450" cy="839787"/>
        </p:xfrm>
        <a:graphic>
          <a:graphicData uri="http://schemas.openxmlformats.org/presentationml/2006/ole">
            <mc:AlternateContent xmlns:mc="http://schemas.openxmlformats.org/markup-compatibility/2006">
              <mc:Choice xmlns:v="urn:schemas-microsoft-com:vml" Requires="v">
                <p:oleObj spid="_x0000_s47385" name="Equation" r:id="rId7" imgW="1371600" imgH="444240" progId="Equation.DSMT4">
                  <p:embed/>
                </p:oleObj>
              </mc:Choice>
              <mc:Fallback>
                <p:oleObj name="Equation" r:id="rId7" imgW="1371600" imgH="444240" progId="Equation.DSMT4">
                  <p:embed/>
                  <p:pic>
                    <p:nvPicPr>
                      <p:cNvPr id="0" name="对象 4"/>
                      <p:cNvPicPr>
                        <a:picLocks noChangeAspect="1" noChangeArrowheads="1"/>
                      </p:cNvPicPr>
                      <p:nvPr/>
                    </p:nvPicPr>
                    <p:blipFill>
                      <a:blip r:embed="rId8"/>
                      <a:srcRect/>
                      <a:stretch>
                        <a:fillRect/>
                      </a:stretch>
                    </p:blipFill>
                    <p:spPr bwMode="auto">
                      <a:xfrm>
                        <a:off x="2771800" y="5373216"/>
                        <a:ext cx="258445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0273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010588677"/>
              </p:ext>
            </p:extLst>
          </p:nvPr>
        </p:nvGraphicFramePr>
        <p:xfrm>
          <a:off x="2195736" y="764704"/>
          <a:ext cx="2584450" cy="839787"/>
        </p:xfrm>
        <a:graphic>
          <a:graphicData uri="http://schemas.openxmlformats.org/presentationml/2006/ole">
            <mc:AlternateContent xmlns:mc="http://schemas.openxmlformats.org/markup-compatibility/2006">
              <mc:Choice xmlns:v="urn:schemas-microsoft-com:vml" Requires="v">
                <p:oleObj spid="_x0000_s49316" name="Equation" r:id="rId3" imgW="1371600" imgH="444240" progId="Equation.DSMT4">
                  <p:embed/>
                </p:oleObj>
              </mc:Choice>
              <mc:Fallback>
                <p:oleObj name="Equation" r:id="rId3" imgW="1371600" imgH="44424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764704"/>
                        <a:ext cx="258445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1043608" y="1772816"/>
            <a:ext cx="6768752" cy="267765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这是流动的基本方程，反映了流动的共性。</a:t>
            </a:r>
            <a:endParaRPr lang="en-US" altLang="zh-CN" sz="2400" dirty="0" smtClean="0"/>
          </a:p>
          <a:p>
            <a:r>
              <a:rPr lang="zh-CN" altLang="en-US" sz="2400" dirty="0" smtClean="0"/>
              <a:t>流量没有数据，但由于考虑重金属的传播的成因主要是由于雨水的冲刷。因此传播的快慢应该与重金属的浓度及地面的陡峭程度有关。设地面高度为</a:t>
            </a:r>
            <a:r>
              <a:rPr lang="en-US" altLang="zh-CN" sz="2400" dirty="0" smtClean="0"/>
              <a:t>h(</a:t>
            </a:r>
            <a:r>
              <a:rPr lang="en-US" altLang="zh-CN" sz="2400" dirty="0" err="1" smtClean="0"/>
              <a:t>t,x,y</a:t>
            </a:r>
            <a:r>
              <a:rPr lang="en-US" altLang="zh-CN" sz="2400" dirty="0" smtClean="0"/>
              <a:t>)</a:t>
            </a:r>
            <a:r>
              <a:rPr lang="zh-CN" altLang="en-US" sz="2400" dirty="0" smtClean="0"/>
              <a:t>，则可以假设</a:t>
            </a:r>
            <a:endParaRPr lang="en-US" altLang="zh-CN" sz="2400" dirty="0" smtClean="0"/>
          </a:p>
          <a:p>
            <a:r>
              <a:rPr lang="en-US" altLang="zh-CN" sz="2400" dirty="0"/>
              <a:t> </a:t>
            </a:r>
            <a:r>
              <a:rPr lang="en-US" altLang="zh-CN" sz="2400" dirty="0" smtClean="0"/>
              <a:t>           </a:t>
            </a:r>
          </a:p>
          <a:p>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4186255875"/>
              </p:ext>
            </p:extLst>
          </p:nvPr>
        </p:nvGraphicFramePr>
        <p:xfrm>
          <a:off x="2742343" y="3789040"/>
          <a:ext cx="1656184" cy="473196"/>
        </p:xfrm>
        <a:graphic>
          <a:graphicData uri="http://schemas.openxmlformats.org/presentationml/2006/ole">
            <mc:AlternateContent xmlns:mc="http://schemas.openxmlformats.org/markup-compatibility/2006">
              <mc:Choice xmlns:v="urn:schemas-microsoft-com:vml" Requires="v">
                <p:oleObj spid="_x0000_s49317" name="Equation" r:id="rId5" imgW="711000" imgH="203040" progId="Equation.DSMT4">
                  <p:embed/>
                </p:oleObj>
              </mc:Choice>
              <mc:Fallback>
                <p:oleObj name="Equation" r:id="rId5" imgW="711000" imgH="203040" progId="Equation.DSMT4">
                  <p:embed/>
                  <p:pic>
                    <p:nvPicPr>
                      <p:cNvPr id="0" name=""/>
                      <p:cNvPicPr/>
                      <p:nvPr/>
                    </p:nvPicPr>
                    <p:blipFill>
                      <a:blip r:embed="rId6"/>
                      <a:stretch>
                        <a:fillRect/>
                      </a:stretch>
                    </p:blipFill>
                    <p:spPr>
                      <a:xfrm>
                        <a:off x="2742343" y="3789040"/>
                        <a:ext cx="1656184" cy="473196"/>
                      </a:xfrm>
                      <a:prstGeom prst="rect">
                        <a:avLst/>
                      </a:prstGeom>
                    </p:spPr>
                  </p:pic>
                </p:oleObj>
              </mc:Fallback>
            </mc:AlternateContent>
          </a:graphicData>
        </a:graphic>
      </p:graphicFrame>
      <p:sp>
        <p:nvSpPr>
          <p:cNvPr id="5" name="TextBox 4"/>
          <p:cNvSpPr txBox="1"/>
          <p:nvPr/>
        </p:nvSpPr>
        <p:spPr>
          <a:xfrm>
            <a:off x="1043608" y="4725144"/>
            <a:ext cx="6768752"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代入上面的式子即得到最终模型。</a:t>
            </a:r>
            <a:endParaRPr lang="zh-CN" altLang="en-US" sz="2400" dirty="0"/>
          </a:p>
        </p:txBody>
      </p:sp>
    </p:spTree>
    <p:extLst>
      <p:ext uri="{BB962C8B-B14F-4D97-AF65-F5344CB8AC3E}">
        <p14:creationId xmlns:p14="http://schemas.microsoft.com/office/powerpoint/2010/main" val="30342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descr="http://p1.qstatic.com/la_pic?fid=16764474082692222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6336704"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547664" y="692696"/>
            <a:ext cx="4572000" cy="83099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zh-CN" altLang="en-US" sz="2400" dirty="0"/>
              <a:t>练习题：</a:t>
            </a:r>
            <a:r>
              <a:rPr lang="en-US" altLang="zh-CN" sz="2400" dirty="0"/>
              <a:t>( 2005)</a:t>
            </a:r>
          </a:p>
          <a:p>
            <a:r>
              <a:rPr lang="zh-CN" altLang="zh-CN" sz="2400" b="1" dirty="0"/>
              <a:t>长江水质的评价和预测</a:t>
            </a:r>
            <a:r>
              <a:rPr lang="en-US" altLang="zh-CN" sz="2400" dirty="0"/>
              <a:t> </a:t>
            </a:r>
            <a:endParaRPr lang="zh-CN" altLang="zh-CN" sz="2400" dirty="0"/>
          </a:p>
        </p:txBody>
      </p:sp>
    </p:spTree>
    <p:extLst>
      <p:ext uri="{BB962C8B-B14F-4D97-AF65-F5344CB8AC3E}">
        <p14:creationId xmlns:p14="http://schemas.microsoft.com/office/powerpoint/2010/main" val="336822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579358"/>
            <a:ext cx="7488832" cy="517064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zh-CN" sz="2400" dirty="0" smtClean="0"/>
              <a:t>水</a:t>
            </a:r>
            <a:r>
              <a:rPr lang="zh-CN" altLang="zh-CN" sz="2400" dirty="0"/>
              <a:t>是人类赖以生存的资源，保护水资源就是保护我们自己，对于我国大江大河水资源的保护和治理应是重中之重。专家们呼吁：“以人为本，建设文明和谐社会，改善人与自然的环境，减少污染。”</a:t>
            </a:r>
            <a:r>
              <a:rPr lang="en-US" altLang="zh-CN" sz="2400" dirty="0"/>
              <a:t> </a:t>
            </a:r>
            <a:endParaRPr lang="zh-CN" altLang="zh-CN" sz="2400" dirty="0"/>
          </a:p>
          <a:p>
            <a:r>
              <a:rPr lang="zh-CN" altLang="zh-CN" sz="2400" dirty="0"/>
              <a:t>长江是我国第一、世界第三大河流，长江水质的污染程度日趋严重，已引起了相关政府部门和专家们的高度重视。</a:t>
            </a:r>
            <a:r>
              <a:rPr lang="en-US" altLang="zh-CN" sz="2400" dirty="0"/>
              <a:t>2004</a:t>
            </a:r>
            <a:r>
              <a:rPr lang="zh-CN" altLang="zh-CN" sz="2400" dirty="0"/>
              <a:t>年</a:t>
            </a:r>
            <a:r>
              <a:rPr lang="en-US" altLang="zh-CN" sz="2400" dirty="0"/>
              <a:t>10</a:t>
            </a:r>
            <a:r>
              <a:rPr lang="zh-CN" altLang="zh-CN" sz="2400" dirty="0"/>
              <a:t>月，由全国政协与中国发展研究院联合组成“保护长江万里行”考察团，从长江上游宜宾到下游上海，对沿线</a:t>
            </a:r>
            <a:r>
              <a:rPr lang="en-US" altLang="zh-CN" sz="2400" dirty="0"/>
              <a:t>21</a:t>
            </a:r>
            <a:r>
              <a:rPr lang="zh-CN" altLang="zh-CN" sz="2400" dirty="0"/>
              <a:t>个重点城市做了实地考察，揭示了一幅长江污染的真实画面，其污染程度让人触目惊心。为此，专家们提出“若不及时拯救，长江生态</a:t>
            </a:r>
            <a:r>
              <a:rPr lang="en-US" altLang="zh-CN" sz="2400" dirty="0"/>
              <a:t>10</a:t>
            </a:r>
            <a:r>
              <a:rPr lang="zh-CN" altLang="zh-CN" sz="2400" dirty="0"/>
              <a:t>年内将濒临崩溃”（附件１），并发出了“拿什么拯救癌变长江”的呼唤（附件</a:t>
            </a:r>
            <a:r>
              <a:rPr lang="en-US" altLang="zh-CN" sz="2400" dirty="0"/>
              <a:t>2</a:t>
            </a:r>
            <a:r>
              <a:rPr lang="zh-CN" altLang="zh-CN" sz="2400" dirty="0"/>
              <a:t>）。</a:t>
            </a:r>
          </a:p>
          <a:p>
            <a:endParaRPr lang="zh-CN" altLang="en-US" dirty="0"/>
          </a:p>
        </p:txBody>
      </p:sp>
    </p:spTree>
    <p:extLst>
      <p:ext uri="{BB962C8B-B14F-4D97-AF65-F5344CB8AC3E}">
        <p14:creationId xmlns:p14="http://schemas.microsoft.com/office/powerpoint/2010/main" val="20331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46813"/>
            <a:ext cx="7488832" cy="600164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zh-CN" sz="2400" dirty="0"/>
              <a:t>附件</a:t>
            </a:r>
            <a:r>
              <a:rPr lang="en-US" altLang="zh-CN" sz="2400" dirty="0"/>
              <a:t>3</a:t>
            </a:r>
            <a:r>
              <a:rPr lang="zh-CN" altLang="zh-CN" sz="2400" dirty="0"/>
              <a:t>给出了长江沿线</a:t>
            </a:r>
            <a:r>
              <a:rPr lang="en-US" altLang="zh-CN" sz="2400" dirty="0"/>
              <a:t>17</a:t>
            </a:r>
            <a:r>
              <a:rPr lang="zh-CN" altLang="zh-CN" sz="2400" dirty="0"/>
              <a:t>个观测站（地区）近两年多主要水质指标的检测数据，以及干流上７个观测站近一年多的基本数据（站点距离、水流量和水流速）。通常认为一个观测站（地区）的水质污染主要来自于本地区的排污和上游的污水。一般说来，江河自身对污染物都有一定的自然净化能力，即污染物在水环境中通过物理降解、化学降解和生物降解等使水中污染物的浓度降低。反映江河自然净化能力的指标称为降解系数。事实上，长江干流的自然净化能力可以认为是近似均匀的，根据检测可知，主要污染物高锰酸盐指数和氨氮的降解系数通常介于</a:t>
            </a:r>
            <a:r>
              <a:rPr lang="en-US" altLang="zh-CN" sz="2400" dirty="0"/>
              <a:t>0.1~0.5</a:t>
            </a:r>
            <a:r>
              <a:rPr lang="zh-CN" altLang="zh-CN" sz="2400" dirty="0"/>
              <a:t>之间，比如可以考虑取</a:t>
            </a:r>
            <a:r>
              <a:rPr lang="en-US" altLang="zh-CN" sz="2400" dirty="0"/>
              <a:t>0.2</a:t>
            </a:r>
            <a:r>
              <a:rPr lang="zh-CN" altLang="zh-CN" sz="2400" baseline="30000" dirty="0"/>
              <a:t>　</a:t>
            </a:r>
            <a:r>
              <a:rPr lang="en-US" altLang="zh-CN" sz="2400" dirty="0"/>
              <a:t>(</a:t>
            </a:r>
            <a:r>
              <a:rPr lang="zh-CN" altLang="zh-CN" sz="2400" dirty="0"/>
              <a:t>单位：</a:t>
            </a:r>
            <a:r>
              <a:rPr lang="en-US" altLang="zh-CN" sz="2400" dirty="0"/>
              <a:t>1/</a:t>
            </a:r>
            <a:r>
              <a:rPr lang="zh-CN" altLang="zh-CN" sz="2400" dirty="0"/>
              <a:t>天</a:t>
            </a:r>
            <a:r>
              <a:rPr lang="en-US" altLang="zh-CN" sz="2400" dirty="0"/>
              <a:t>)</a:t>
            </a:r>
            <a:r>
              <a:rPr lang="zh-CN" altLang="zh-CN" sz="2400" dirty="0"/>
              <a:t>。附件</a:t>
            </a:r>
            <a:r>
              <a:rPr lang="en-US" altLang="zh-CN" sz="2400" dirty="0"/>
              <a:t>4</a:t>
            </a:r>
            <a:r>
              <a:rPr lang="zh-CN" altLang="zh-CN" sz="2400" dirty="0"/>
              <a:t>是“</a:t>
            </a:r>
            <a:r>
              <a:rPr lang="en-US" altLang="zh-CN" sz="2400" dirty="0"/>
              <a:t>1995~2004</a:t>
            </a:r>
            <a:r>
              <a:rPr lang="zh-CN" altLang="zh-CN" sz="2400" dirty="0"/>
              <a:t>年长江流域水质报告”给出的主要统计数据。下面的附表是国标</a:t>
            </a:r>
            <a:r>
              <a:rPr lang="en-US" altLang="zh-CN" sz="2400" dirty="0"/>
              <a:t>(GB3838-2002)</a:t>
            </a:r>
            <a:r>
              <a:rPr lang="en-US" altLang="zh-CN" sz="2400" b="1" dirty="0"/>
              <a:t> </a:t>
            </a:r>
            <a:r>
              <a:rPr lang="zh-CN" altLang="zh-CN" sz="2400" dirty="0"/>
              <a:t>给出的《地表水环境质量标准》中</a:t>
            </a:r>
            <a:r>
              <a:rPr lang="en-US" altLang="zh-CN" sz="2400" dirty="0"/>
              <a:t>4</a:t>
            </a:r>
            <a:r>
              <a:rPr lang="zh-CN" altLang="zh-CN" sz="2400" dirty="0"/>
              <a:t>个主要项目标准限值，其中Ⅰ、Ⅱ、Ⅲ类为可饮用水</a:t>
            </a:r>
            <a:r>
              <a:rPr lang="zh-CN" altLang="zh-CN" sz="2400" dirty="0" smtClean="0"/>
              <a:t>。</a:t>
            </a:r>
            <a:endParaRPr lang="zh-CN" altLang="en-US" dirty="0"/>
          </a:p>
        </p:txBody>
      </p:sp>
    </p:spTree>
    <p:extLst>
      <p:ext uri="{BB962C8B-B14F-4D97-AF65-F5344CB8AC3E}">
        <p14:creationId xmlns:p14="http://schemas.microsoft.com/office/powerpoint/2010/main" val="384012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836712"/>
            <a:ext cx="7128792" cy="517064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zh-CN" sz="2400" dirty="0"/>
              <a:t>请你们研究下列问题：</a:t>
            </a:r>
          </a:p>
          <a:p>
            <a:r>
              <a:rPr lang="en-US" altLang="zh-CN" sz="2400" dirty="0" smtClean="0"/>
              <a:t>(1)</a:t>
            </a:r>
            <a:r>
              <a:rPr lang="zh-CN" altLang="zh-CN" sz="2400" dirty="0" smtClean="0"/>
              <a:t>对</a:t>
            </a:r>
            <a:r>
              <a:rPr lang="zh-CN" altLang="zh-CN" sz="2400" dirty="0"/>
              <a:t>长江近两年多的水质情况做出定量的综合评价，并分析各地区水质的污染状况。</a:t>
            </a:r>
          </a:p>
          <a:p>
            <a:r>
              <a:rPr lang="en-US" altLang="zh-CN" sz="2400" dirty="0" smtClean="0"/>
              <a:t>(2)</a:t>
            </a:r>
            <a:r>
              <a:rPr lang="zh-CN" altLang="zh-CN" sz="2400" dirty="0" smtClean="0"/>
              <a:t>研究</a:t>
            </a:r>
            <a:r>
              <a:rPr lang="zh-CN" altLang="zh-CN" sz="2400" dirty="0"/>
              <a:t>、分析长江干流近一年多主要污染物高锰酸盐指数和氨氮的污染源主要在哪些地区</a:t>
            </a:r>
            <a:r>
              <a:rPr lang="en-US" altLang="zh-CN" sz="2400" dirty="0"/>
              <a:t>?</a:t>
            </a:r>
            <a:endParaRPr lang="zh-CN" altLang="zh-CN" sz="2400" dirty="0"/>
          </a:p>
          <a:p>
            <a:r>
              <a:rPr lang="en-US" altLang="zh-CN" sz="2400" dirty="0" smtClean="0"/>
              <a:t>(3)</a:t>
            </a:r>
            <a:r>
              <a:rPr lang="zh-CN" altLang="zh-CN" sz="2400" dirty="0" smtClean="0"/>
              <a:t>假如</a:t>
            </a:r>
            <a:r>
              <a:rPr lang="zh-CN" altLang="zh-CN" sz="2400" dirty="0"/>
              <a:t>不采取更有效的治理措施，依照过去</a:t>
            </a:r>
            <a:r>
              <a:rPr lang="en-US" altLang="zh-CN" sz="2400" dirty="0"/>
              <a:t>10</a:t>
            </a:r>
            <a:r>
              <a:rPr lang="zh-CN" altLang="zh-CN" sz="2400" dirty="0"/>
              <a:t>年的主要统计数据，对长江未来水质污染的发展趋势做出预测分析，比如研究未来</a:t>
            </a:r>
            <a:r>
              <a:rPr lang="en-US" altLang="zh-CN" sz="2400" dirty="0"/>
              <a:t>10</a:t>
            </a:r>
            <a:r>
              <a:rPr lang="zh-CN" altLang="zh-CN" sz="2400" dirty="0"/>
              <a:t>年的情况。</a:t>
            </a:r>
          </a:p>
          <a:p>
            <a:r>
              <a:rPr lang="en-US" altLang="zh-CN" sz="2400" dirty="0" smtClean="0"/>
              <a:t>(4)</a:t>
            </a:r>
            <a:r>
              <a:rPr lang="zh-CN" altLang="zh-CN" sz="2400" dirty="0" smtClean="0"/>
              <a:t>根据</a:t>
            </a:r>
            <a:r>
              <a:rPr lang="zh-CN" altLang="zh-CN" sz="2400" dirty="0"/>
              <a:t>你的预测分析，如果未来</a:t>
            </a:r>
            <a:r>
              <a:rPr lang="en-US" altLang="zh-CN" sz="2400" dirty="0"/>
              <a:t>10</a:t>
            </a:r>
            <a:r>
              <a:rPr lang="zh-CN" altLang="zh-CN" sz="2400" dirty="0"/>
              <a:t>年内每年都要求长江干流的Ⅳ类和Ⅴ类水的比例控制在</a:t>
            </a:r>
            <a:r>
              <a:rPr lang="en-US" altLang="zh-CN" sz="2400" dirty="0"/>
              <a:t>20%</a:t>
            </a:r>
            <a:r>
              <a:rPr lang="zh-CN" altLang="zh-CN" sz="2400" dirty="0"/>
              <a:t>以内，且没有劣Ⅴ类水</a:t>
            </a:r>
            <a:r>
              <a:rPr lang="en-US" altLang="zh-CN" sz="2400" dirty="0"/>
              <a:t>,</a:t>
            </a:r>
            <a:r>
              <a:rPr lang="zh-CN" altLang="zh-CN" sz="2400" dirty="0"/>
              <a:t>那么每年需要处理多少污水？</a:t>
            </a:r>
            <a:r>
              <a:rPr lang="en-US" altLang="zh-CN" sz="2400" dirty="0"/>
              <a:t> </a:t>
            </a:r>
            <a:endParaRPr lang="zh-CN" altLang="zh-CN" sz="2400" dirty="0"/>
          </a:p>
          <a:p>
            <a:r>
              <a:rPr lang="en-US" altLang="zh-CN" sz="2400" dirty="0" smtClean="0"/>
              <a:t>(5)</a:t>
            </a:r>
            <a:r>
              <a:rPr lang="zh-CN" altLang="zh-CN" sz="2400" dirty="0" smtClean="0"/>
              <a:t>你</a:t>
            </a:r>
            <a:r>
              <a:rPr lang="zh-CN" altLang="zh-CN" sz="2400" dirty="0"/>
              <a:t>对解决长江水质污染问题有什么切实可行的建议和意见。</a:t>
            </a:r>
          </a:p>
          <a:p>
            <a:endParaRPr lang="zh-CN" altLang="en-US" dirty="0"/>
          </a:p>
        </p:txBody>
      </p:sp>
    </p:spTree>
    <p:extLst>
      <p:ext uri="{BB962C8B-B14F-4D97-AF65-F5344CB8AC3E}">
        <p14:creationId xmlns:p14="http://schemas.microsoft.com/office/powerpoint/2010/main" val="372563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扩散模型</a:t>
            </a:r>
            <a:endParaRPr lang="zh-CN" altLang="en-US" sz="4000" dirty="0"/>
          </a:p>
        </p:txBody>
      </p:sp>
      <p:sp>
        <p:nvSpPr>
          <p:cNvPr id="3" name="文本占位符 2"/>
          <p:cNvSpPr>
            <a:spLocks noGrp="1"/>
          </p:cNvSpPr>
          <p:nvPr>
            <p:ph type="body" sz="half" idx="2"/>
          </p:nvPr>
        </p:nvSpPr>
        <p:spPr/>
        <p:txBody>
          <a:bodyPr/>
          <a:lstStyle/>
          <a:p>
            <a:endParaRPr lang="zh-CN" altLang="en-US"/>
          </a:p>
        </p:txBody>
      </p:sp>
      <p:pic>
        <p:nvPicPr>
          <p:cNvPr id="82946" name="Picture 2" descr="http://imgsrc.baidu.com/baike/pic/item/cbc17b38c69d1b4197ddd88a.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891" b="689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75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980728"/>
            <a:ext cx="7128792" cy="156966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smtClean="0"/>
              <a:t>扩散是自然界的另一个基本现象。如烟雾向空中扩散，污染物在水中扩散等。在社会活动中，疾病的传播、谣言的泛滥也有类似的动态特征。</a:t>
            </a:r>
            <a:endParaRPr lang="en-US" altLang="zh-CN" sz="2400" dirty="0" smtClean="0"/>
          </a:p>
          <a:p>
            <a:r>
              <a:rPr lang="zh-CN" altLang="en-US" sz="2400" dirty="0" smtClean="0"/>
              <a:t>热量的传播也是一种扩散过程。</a:t>
            </a:r>
            <a:endParaRPr lang="zh-CN" altLang="en-US" dirty="0"/>
          </a:p>
        </p:txBody>
      </p:sp>
      <p:sp>
        <p:nvSpPr>
          <p:cNvPr id="3" name="TextBox 2"/>
          <p:cNvSpPr txBox="1"/>
          <p:nvPr/>
        </p:nvSpPr>
        <p:spPr>
          <a:xfrm>
            <a:off x="899592" y="3068960"/>
            <a:ext cx="7128792" cy="267765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扩散的特点：物质从浓度高的地方向浓度低的地方转移。即物质沿浓度的负梯度方向流动。在曲面一点</a:t>
            </a:r>
            <a:r>
              <a:rPr lang="en-US" altLang="zh-CN" sz="2400" dirty="0" smtClean="0"/>
              <a:t>(</a:t>
            </a:r>
            <a:r>
              <a:rPr lang="en-US" altLang="zh-CN" sz="2400" dirty="0" err="1" smtClean="0"/>
              <a:t>x,y,z</a:t>
            </a:r>
            <a:r>
              <a:rPr lang="en-US" altLang="zh-CN" sz="2400" dirty="0" smtClean="0"/>
              <a:t>)</a:t>
            </a:r>
            <a:r>
              <a:rPr lang="zh-CN" altLang="en-US" sz="2400" dirty="0" smtClean="0"/>
              <a:t>的流量为</a:t>
            </a:r>
            <a:endParaRPr lang="en-US" altLang="zh-CN" sz="2400" dirty="0" smtClean="0"/>
          </a:p>
          <a:p>
            <a:endParaRPr lang="en-US" altLang="zh-CN" sz="2400" dirty="0"/>
          </a:p>
          <a:p>
            <a:endParaRPr lang="en-US" altLang="zh-CN" sz="2400" dirty="0" smtClean="0"/>
          </a:p>
          <a:p>
            <a:r>
              <a:rPr lang="zh-CN" altLang="en-US" sz="2400" dirty="0" smtClean="0"/>
              <a:t>其中</a:t>
            </a:r>
            <a:r>
              <a:rPr lang="en-US" altLang="zh-CN" sz="2400" dirty="0" smtClean="0"/>
              <a:t>C(</a:t>
            </a:r>
            <a:r>
              <a:rPr lang="en-US" altLang="zh-CN" sz="2400" dirty="0" err="1" smtClean="0"/>
              <a:t>x,y,z,t</a:t>
            </a:r>
            <a:r>
              <a:rPr lang="en-US" altLang="zh-CN" sz="2400" dirty="0" smtClean="0"/>
              <a:t>)</a:t>
            </a:r>
            <a:r>
              <a:rPr lang="zh-CN" altLang="en-US" sz="2400" dirty="0" smtClean="0"/>
              <a:t>是</a:t>
            </a:r>
            <a:r>
              <a:rPr lang="en-US" altLang="zh-CN" sz="2400" dirty="0" smtClean="0"/>
              <a:t>t</a:t>
            </a:r>
            <a:r>
              <a:rPr lang="zh-CN" altLang="en-US" sz="2400" dirty="0" smtClean="0"/>
              <a:t>时刻的浓度，</a:t>
            </a:r>
            <a:r>
              <a:rPr lang="en-US" altLang="zh-CN" sz="2400" dirty="0" smtClean="0"/>
              <a:t>k</a:t>
            </a:r>
            <a:r>
              <a:rPr lang="zh-CN" altLang="en-US" sz="2400" dirty="0" smtClean="0"/>
              <a:t>称为扩散系数。</a:t>
            </a:r>
            <a:endParaRPr lang="en-US" altLang="zh-CN" sz="2400" dirty="0" smtClean="0"/>
          </a:p>
          <a:p>
            <a:r>
              <a:rPr lang="en-US" altLang="zh-CN" sz="2400" dirty="0"/>
              <a:t> </a:t>
            </a:r>
            <a:r>
              <a:rPr lang="en-US" altLang="zh-CN" sz="2400" dirty="0" smtClean="0"/>
              <a:t>              </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34347834"/>
              </p:ext>
            </p:extLst>
          </p:nvPr>
        </p:nvGraphicFramePr>
        <p:xfrm>
          <a:off x="2987824" y="4407788"/>
          <a:ext cx="1800200" cy="436412"/>
        </p:xfrm>
        <a:graphic>
          <a:graphicData uri="http://schemas.openxmlformats.org/presentationml/2006/ole">
            <mc:AlternateContent xmlns:mc="http://schemas.openxmlformats.org/markup-compatibility/2006">
              <mc:Choice xmlns:v="urn:schemas-microsoft-com:vml" Requires="v">
                <p:oleObj spid="_x0000_s43115" name="Equation" r:id="rId3" imgW="838080" imgH="203040" progId="Equation.DSMT4">
                  <p:embed/>
                </p:oleObj>
              </mc:Choice>
              <mc:Fallback>
                <p:oleObj name="Equation" r:id="rId3" imgW="838080" imgH="203040" progId="Equation.DSMT4">
                  <p:embed/>
                  <p:pic>
                    <p:nvPicPr>
                      <p:cNvPr id="0" name=""/>
                      <p:cNvPicPr/>
                      <p:nvPr/>
                    </p:nvPicPr>
                    <p:blipFill>
                      <a:blip r:embed="rId4"/>
                      <a:stretch>
                        <a:fillRect/>
                      </a:stretch>
                    </p:blipFill>
                    <p:spPr>
                      <a:xfrm>
                        <a:off x="2987824" y="4407788"/>
                        <a:ext cx="1800200" cy="436412"/>
                      </a:xfrm>
                      <a:prstGeom prst="rect">
                        <a:avLst/>
                      </a:prstGeom>
                    </p:spPr>
                  </p:pic>
                </p:oleObj>
              </mc:Fallback>
            </mc:AlternateContent>
          </a:graphicData>
        </a:graphic>
      </p:graphicFrame>
    </p:spTree>
    <p:extLst>
      <p:ext uri="{BB962C8B-B14F-4D97-AF65-F5344CB8AC3E}">
        <p14:creationId xmlns:p14="http://schemas.microsoft.com/office/powerpoint/2010/main" val="213115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692696"/>
            <a:ext cx="6840760"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在同一时段内，</a:t>
            </a:r>
            <a:r>
              <a:rPr lang="zh-CN" altLang="en-US" sz="2400" dirty="0" smtClean="0">
                <a:sym typeface="Symbol"/>
              </a:rPr>
              <a:t>中物质数量的变化为</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r>
              <a:rPr lang="en-US" altLang="zh-CN" dirty="0">
                <a:sym typeface="Symbol"/>
              </a:rPr>
              <a:t> </a:t>
            </a:r>
            <a:r>
              <a:rPr lang="en-US" altLang="zh-CN" dirty="0" smtClean="0">
                <a:sym typeface="Symbol"/>
              </a:rPr>
              <a:t>     </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401825781"/>
              </p:ext>
            </p:extLst>
          </p:nvPr>
        </p:nvGraphicFramePr>
        <p:xfrm>
          <a:off x="1763688" y="1268760"/>
          <a:ext cx="4939576" cy="761956"/>
        </p:xfrm>
        <a:graphic>
          <a:graphicData uri="http://schemas.openxmlformats.org/presentationml/2006/ole">
            <mc:AlternateContent xmlns:mc="http://schemas.openxmlformats.org/markup-compatibility/2006">
              <mc:Choice xmlns:v="urn:schemas-microsoft-com:vml" Requires="v">
                <p:oleObj spid="_x0000_s44455" name="Equation" r:id="rId3" imgW="2387520" imgH="368280" progId="Equation.DSMT4">
                  <p:embed/>
                </p:oleObj>
              </mc:Choice>
              <mc:Fallback>
                <p:oleObj name="Equation" r:id="rId3" imgW="2387520" imgH="368280" progId="Equation.DSMT4">
                  <p:embed/>
                  <p:pic>
                    <p:nvPicPr>
                      <p:cNvPr id="0" name=""/>
                      <p:cNvPicPr/>
                      <p:nvPr/>
                    </p:nvPicPr>
                    <p:blipFill>
                      <a:blip r:embed="rId4"/>
                      <a:stretch>
                        <a:fillRect/>
                      </a:stretch>
                    </p:blipFill>
                    <p:spPr>
                      <a:xfrm>
                        <a:off x="1763688" y="1268760"/>
                        <a:ext cx="4939576" cy="761956"/>
                      </a:xfrm>
                      <a:prstGeom prst="rect">
                        <a:avLst/>
                      </a:prstGeom>
                    </p:spPr>
                  </p:pic>
                </p:oleObj>
              </mc:Fallback>
            </mc:AlternateContent>
          </a:graphicData>
        </a:graphic>
      </p:graphicFrame>
      <p:sp>
        <p:nvSpPr>
          <p:cNvPr id="4" name="TextBox 3"/>
          <p:cNvSpPr txBox="1"/>
          <p:nvPr/>
        </p:nvSpPr>
        <p:spPr>
          <a:xfrm>
            <a:off x="1187624" y="2348880"/>
            <a:ext cx="684076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从而有</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3523990208"/>
              </p:ext>
            </p:extLst>
          </p:nvPr>
        </p:nvGraphicFramePr>
        <p:xfrm>
          <a:off x="1835696" y="2852936"/>
          <a:ext cx="2441575" cy="839787"/>
        </p:xfrm>
        <a:graphic>
          <a:graphicData uri="http://schemas.openxmlformats.org/presentationml/2006/ole">
            <mc:AlternateContent xmlns:mc="http://schemas.openxmlformats.org/markup-compatibility/2006">
              <mc:Choice xmlns:v="urn:schemas-microsoft-com:vml" Requires="v">
                <p:oleObj spid="_x0000_s44456" name="Equation" r:id="rId5" imgW="1295280" imgH="444240" progId="Equation.DSMT4">
                  <p:embed/>
                </p:oleObj>
              </mc:Choice>
              <mc:Fallback>
                <p:oleObj name="Equation" r:id="rId5" imgW="1295280" imgH="444240" progId="Equation.DSMT4">
                  <p:embed/>
                  <p:pic>
                    <p:nvPicPr>
                      <p:cNvPr id="0" name="对象 3"/>
                      <p:cNvPicPr>
                        <a:picLocks noChangeAspect="1" noChangeArrowheads="1"/>
                      </p:cNvPicPr>
                      <p:nvPr/>
                    </p:nvPicPr>
                    <p:blipFill>
                      <a:blip r:embed="rId6"/>
                      <a:srcRect/>
                      <a:stretch>
                        <a:fillRect/>
                      </a:stretch>
                    </p:blipFill>
                    <p:spPr bwMode="auto">
                      <a:xfrm>
                        <a:off x="1835696" y="2852936"/>
                        <a:ext cx="24415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5379647"/>
              </p:ext>
            </p:extLst>
          </p:nvPr>
        </p:nvGraphicFramePr>
        <p:xfrm>
          <a:off x="1795747" y="3717032"/>
          <a:ext cx="5624513" cy="762000"/>
        </p:xfrm>
        <a:graphic>
          <a:graphicData uri="http://schemas.openxmlformats.org/presentationml/2006/ole">
            <mc:AlternateContent xmlns:mc="http://schemas.openxmlformats.org/markup-compatibility/2006">
              <mc:Choice xmlns:v="urn:schemas-microsoft-com:vml" Requires="v">
                <p:oleObj spid="_x0000_s44457" name="Equation" r:id="rId7" imgW="2717640" imgH="368280" progId="Equation.DSMT4">
                  <p:embed/>
                </p:oleObj>
              </mc:Choice>
              <mc:Fallback>
                <p:oleObj name="Equation" r:id="rId7" imgW="2717640" imgH="368280" progId="Equation.DSMT4">
                  <p:embed/>
                  <p:pic>
                    <p:nvPicPr>
                      <p:cNvPr id="0" name="对象 2"/>
                      <p:cNvPicPr>
                        <a:picLocks noChangeAspect="1" noChangeArrowheads="1"/>
                      </p:cNvPicPr>
                      <p:nvPr/>
                    </p:nvPicPr>
                    <p:blipFill>
                      <a:blip r:embed="rId8"/>
                      <a:srcRect/>
                      <a:stretch>
                        <a:fillRect/>
                      </a:stretch>
                    </p:blipFill>
                    <p:spPr bwMode="auto">
                      <a:xfrm>
                        <a:off x="1795747" y="3717032"/>
                        <a:ext cx="56245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1187624" y="4869160"/>
            <a:ext cx="6840760" cy="15696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令</a:t>
            </a:r>
            <a:r>
              <a:rPr lang="zh-CN" altLang="en-US" sz="2400" dirty="0" smtClean="0">
                <a:sym typeface="Symbol"/>
              </a:rPr>
              <a:t></a:t>
            </a:r>
            <a:r>
              <a:rPr lang="en-US" altLang="zh-CN" sz="2400" dirty="0" smtClean="0">
                <a:sym typeface="Symbol"/>
              </a:rPr>
              <a:t>t0</a:t>
            </a:r>
            <a:r>
              <a:rPr lang="zh-CN" altLang="en-US" sz="2400" dirty="0" smtClean="0">
                <a:sym typeface="Symbol"/>
              </a:rPr>
              <a:t>得到</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endParaRPr lang="zh-CN" alt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971363868"/>
              </p:ext>
            </p:extLst>
          </p:nvPr>
        </p:nvGraphicFramePr>
        <p:xfrm>
          <a:off x="2483768" y="5458034"/>
          <a:ext cx="2298700" cy="839788"/>
        </p:xfrm>
        <a:graphic>
          <a:graphicData uri="http://schemas.openxmlformats.org/presentationml/2006/ole">
            <mc:AlternateContent xmlns:mc="http://schemas.openxmlformats.org/markup-compatibility/2006">
              <mc:Choice xmlns:v="urn:schemas-microsoft-com:vml" Requires="v">
                <p:oleObj spid="_x0000_s44458" name="Equation" r:id="rId9" imgW="1218960" imgH="444240" progId="Equation.DSMT4">
                  <p:embed/>
                </p:oleObj>
              </mc:Choice>
              <mc:Fallback>
                <p:oleObj name="Equation" r:id="rId9" imgW="1218960" imgH="444240" progId="Equation.DSMT4">
                  <p:embed/>
                  <p:pic>
                    <p:nvPicPr>
                      <p:cNvPr id="0" name="对象 4"/>
                      <p:cNvPicPr>
                        <a:picLocks noChangeAspect="1" noChangeArrowheads="1"/>
                      </p:cNvPicPr>
                      <p:nvPr/>
                    </p:nvPicPr>
                    <p:blipFill>
                      <a:blip r:embed="rId10"/>
                      <a:srcRect/>
                      <a:stretch>
                        <a:fillRect/>
                      </a:stretch>
                    </p:blipFill>
                    <p:spPr bwMode="auto">
                      <a:xfrm>
                        <a:off x="2483768" y="5458034"/>
                        <a:ext cx="22987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6154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836712"/>
            <a:ext cx="7200800" cy="480131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2400" dirty="0"/>
              <a:t>如果在平衡点</a:t>
            </a:r>
            <a:r>
              <a:rPr lang="en-US" altLang="zh-CN" sz="2400" dirty="0"/>
              <a:t>x</a:t>
            </a:r>
            <a:r>
              <a:rPr lang="en-US" altLang="zh-CN" sz="2400" baseline="-25000" dirty="0"/>
              <a:t>0</a:t>
            </a:r>
            <a:r>
              <a:rPr lang="zh-CN" altLang="en-US" sz="2400" dirty="0"/>
              <a:t>处</a:t>
            </a:r>
            <a:r>
              <a:rPr lang="zh-CN" altLang="en-US" sz="2400" dirty="0" smtClean="0"/>
              <a:t>，</a:t>
            </a:r>
            <a:r>
              <a:rPr lang="en-US" altLang="zh-CN" sz="2400" dirty="0" smtClean="0"/>
              <a:t>f(x)</a:t>
            </a:r>
            <a:r>
              <a:rPr lang="zh-CN" altLang="en-US" sz="2400" dirty="0" smtClean="0"/>
              <a:t>的</a:t>
            </a:r>
            <a:r>
              <a:rPr lang="en-US" altLang="zh-CN" sz="2400" dirty="0" smtClean="0"/>
              <a:t>Jacobi</a:t>
            </a:r>
            <a:r>
              <a:rPr lang="zh-CN" altLang="en-US" sz="2400" dirty="0" smtClean="0"/>
              <a:t>矩阵</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zh-CN" altLang="en-US" sz="2400" dirty="0" smtClean="0"/>
              <a:t>的所有特征值的实部都小于</a:t>
            </a:r>
            <a:r>
              <a:rPr lang="en-US" altLang="zh-CN" sz="2400" dirty="0" smtClean="0"/>
              <a:t>0</a:t>
            </a:r>
            <a:r>
              <a:rPr lang="zh-CN" altLang="en-US" sz="2400" dirty="0" smtClean="0"/>
              <a:t>，则</a:t>
            </a:r>
            <a:r>
              <a:rPr lang="en-US" altLang="zh-CN" sz="2400" dirty="0" smtClean="0"/>
              <a:t>x</a:t>
            </a:r>
            <a:r>
              <a:rPr lang="en-US" altLang="zh-CN" sz="2400" baseline="-25000" dirty="0" smtClean="0"/>
              <a:t>0</a:t>
            </a:r>
            <a:r>
              <a:rPr lang="zh-CN" altLang="en-US" sz="2400" dirty="0" smtClean="0"/>
              <a:t>是稳定的平衡点，如果存在某个特征值的实部大于</a:t>
            </a:r>
            <a:r>
              <a:rPr lang="en-US" altLang="zh-CN" sz="2400" dirty="0" smtClean="0"/>
              <a:t>0</a:t>
            </a:r>
            <a:r>
              <a:rPr lang="zh-CN" altLang="en-US" sz="2400" dirty="0" smtClean="0"/>
              <a:t>，则</a:t>
            </a:r>
            <a:r>
              <a:rPr lang="en-US" altLang="zh-CN" sz="2400" dirty="0" smtClean="0"/>
              <a:t>x</a:t>
            </a:r>
            <a:r>
              <a:rPr lang="en-US" altLang="zh-CN" sz="2400" baseline="-25000" dirty="0" smtClean="0"/>
              <a:t>0</a:t>
            </a:r>
            <a:r>
              <a:rPr lang="zh-CN" altLang="en-US" sz="2400" dirty="0" smtClean="0"/>
              <a:t>是不稳定的平衡点。</a:t>
            </a:r>
            <a:r>
              <a:rPr lang="en-US" altLang="zh-CN" sz="2400" dirty="0" smtClean="0"/>
              <a:t>           </a:t>
            </a:r>
            <a:endParaRPr lang="zh-CN" altLang="en-US" sz="2400" dirty="0"/>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954456225"/>
              </p:ext>
            </p:extLst>
          </p:nvPr>
        </p:nvGraphicFramePr>
        <p:xfrm>
          <a:off x="1547664" y="1390710"/>
          <a:ext cx="5000620" cy="2731616"/>
        </p:xfrm>
        <a:graphic>
          <a:graphicData uri="http://schemas.openxmlformats.org/presentationml/2006/ole">
            <mc:AlternateContent xmlns:mc="http://schemas.openxmlformats.org/markup-compatibility/2006">
              <mc:Choice xmlns:v="urn:schemas-microsoft-com:vml" Requires="v">
                <p:oleObj spid="_x0000_s54333" name="Equation" r:id="rId3" imgW="2882880" imgH="1574640" progId="Equation.DSMT4">
                  <p:embed/>
                </p:oleObj>
              </mc:Choice>
              <mc:Fallback>
                <p:oleObj name="Equation" r:id="rId3" imgW="2882880" imgH="1574640" progId="Equation.DSMT4">
                  <p:embed/>
                  <p:pic>
                    <p:nvPicPr>
                      <p:cNvPr id="0" name=""/>
                      <p:cNvPicPr/>
                      <p:nvPr/>
                    </p:nvPicPr>
                    <p:blipFill>
                      <a:blip r:embed="rId4"/>
                      <a:stretch>
                        <a:fillRect/>
                      </a:stretch>
                    </p:blipFill>
                    <p:spPr>
                      <a:xfrm>
                        <a:off x="1547664" y="1390710"/>
                        <a:ext cx="5000620" cy="2731616"/>
                      </a:xfrm>
                      <a:prstGeom prst="rect">
                        <a:avLst/>
                      </a:prstGeom>
                    </p:spPr>
                  </p:pic>
                </p:oleObj>
              </mc:Fallback>
            </mc:AlternateContent>
          </a:graphicData>
        </a:graphic>
      </p:graphicFrame>
    </p:spTree>
    <p:extLst>
      <p:ext uri="{BB962C8B-B14F-4D97-AF65-F5344CB8AC3E}">
        <p14:creationId xmlns:p14="http://schemas.microsoft.com/office/powerpoint/2010/main" val="333061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506288"/>
            <a:ext cx="6984776"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再利用</a:t>
            </a:r>
            <a:r>
              <a:rPr lang="en-US" altLang="zh-CN" sz="2400" dirty="0" smtClean="0"/>
              <a:t>Gauss</a:t>
            </a:r>
            <a:r>
              <a:rPr lang="zh-CN" altLang="en-US" sz="2400" dirty="0" smtClean="0"/>
              <a:t>积分公式得到</a:t>
            </a:r>
            <a:endParaRPr lang="en-US" altLang="zh-CN" sz="2400" dirty="0"/>
          </a:p>
          <a:p>
            <a:endParaRPr lang="en-US" altLang="zh-CN" sz="2400" dirty="0" smtClean="0"/>
          </a:p>
          <a:p>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34010319"/>
              </p:ext>
            </p:extLst>
          </p:nvPr>
        </p:nvGraphicFramePr>
        <p:xfrm>
          <a:off x="1907704" y="1052159"/>
          <a:ext cx="4478337" cy="1585913"/>
        </p:xfrm>
        <a:graphic>
          <a:graphicData uri="http://schemas.openxmlformats.org/presentationml/2006/ole">
            <mc:AlternateContent xmlns:mc="http://schemas.openxmlformats.org/markup-compatibility/2006">
              <mc:Choice xmlns:v="urn:schemas-microsoft-com:vml" Requires="v">
                <p:oleObj spid="_x0000_s45371" name="Equation" r:id="rId3" imgW="2374560" imgH="838080" progId="Equation.DSMT4">
                  <p:embed/>
                </p:oleObj>
              </mc:Choice>
              <mc:Fallback>
                <p:oleObj name="Equation" r:id="rId3" imgW="2374560" imgH="838080" progId="Equation.DSMT4">
                  <p:embed/>
                  <p:pic>
                    <p:nvPicPr>
                      <p:cNvPr id="0" name="对象 7"/>
                      <p:cNvPicPr>
                        <a:picLocks noChangeAspect="1" noChangeArrowheads="1"/>
                      </p:cNvPicPr>
                      <p:nvPr/>
                    </p:nvPicPr>
                    <p:blipFill>
                      <a:blip r:embed="rId4"/>
                      <a:srcRect/>
                      <a:stretch>
                        <a:fillRect/>
                      </a:stretch>
                    </p:blipFill>
                    <p:spPr bwMode="auto">
                      <a:xfrm>
                        <a:off x="1907704" y="1052159"/>
                        <a:ext cx="4478337"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1043608" y="2996952"/>
            <a:ext cx="6984776"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从而</a:t>
            </a:r>
            <a:endParaRPr lang="en-US" altLang="zh-CN" sz="2400" dirty="0" smtClean="0"/>
          </a:p>
          <a:p>
            <a:endParaRPr lang="en-US" altLang="zh-CN" sz="2400" dirty="0"/>
          </a:p>
          <a:p>
            <a:endParaRPr lang="en-US" altLang="zh-CN" sz="2400" dirty="0" smtClean="0"/>
          </a:p>
          <a:p>
            <a:r>
              <a:rPr lang="en-US" altLang="zh-CN" dirty="0"/>
              <a:t> </a:t>
            </a:r>
            <a:r>
              <a:rPr lang="en-US" altLang="zh-CN" dirty="0" smtClean="0"/>
              <a:t> </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002606733"/>
              </p:ext>
            </p:extLst>
          </p:nvPr>
        </p:nvGraphicFramePr>
        <p:xfrm>
          <a:off x="2123728" y="3303816"/>
          <a:ext cx="3927475" cy="863600"/>
        </p:xfrm>
        <a:graphic>
          <a:graphicData uri="http://schemas.openxmlformats.org/presentationml/2006/ole">
            <mc:AlternateContent xmlns:mc="http://schemas.openxmlformats.org/markup-compatibility/2006">
              <mc:Choice xmlns:v="urn:schemas-microsoft-com:vml" Requires="v">
                <p:oleObj spid="_x0000_s45372" name="Equation" r:id="rId5" imgW="2082600" imgH="457200" progId="Equation.DSMT4">
                  <p:embed/>
                </p:oleObj>
              </mc:Choice>
              <mc:Fallback>
                <p:oleObj name="Equation" r:id="rId5" imgW="2082600" imgH="457200" progId="Equation.DSMT4">
                  <p:embed/>
                  <p:pic>
                    <p:nvPicPr>
                      <p:cNvPr id="0" name="对象 2"/>
                      <p:cNvPicPr>
                        <a:picLocks noChangeAspect="1" noChangeArrowheads="1"/>
                      </p:cNvPicPr>
                      <p:nvPr/>
                    </p:nvPicPr>
                    <p:blipFill>
                      <a:blip r:embed="rId6"/>
                      <a:srcRect/>
                      <a:stretch>
                        <a:fillRect/>
                      </a:stretch>
                    </p:blipFill>
                    <p:spPr bwMode="auto">
                      <a:xfrm>
                        <a:off x="2123728" y="3303816"/>
                        <a:ext cx="39274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1043608" y="4869160"/>
            <a:ext cx="6984776"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由</a:t>
            </a:r>
            <a:r>
              <a:rPr lang="zh-CN" altLang="en-US" sz="2400" dirty="0" smtClean="0">
                <a:sym typeface="Symbol"/>
              </a:rPr>
              <a:t>的任意性得到</a:t>
            </a:r>
            <a:endParaRPr lang="en-US" altLang="zh-CN" sz="2400" dirty="0" smtClean="0">
              <a:sym typeface="Symbol"/>
            </a:endParaRPr>
          </a:p>
          <a:p>
            <a:endParaRPr lang="en-US" altLang="zh-CN" sz="2400" dirty="0">
              <a:sym typeface="Symbol"/>
            </a:endParaRPr>
          </a:p>
          <a:p>
            <a:endParaRPr lang="en-US" altLang="zh-CN" sz="2400" dirty="0" smtClean="0">
              <a:sym typeface="Symbol"/>
            </a:endParaRPr>
          </a:p>
          <a:p>
            <a:endParaRPr lang="zh-CN" alt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1507777512"/>
              </p:ext>
            </p:extLst>
          </p:nvPr>
        </p:nvGraphicFramePr>
        <p:xfrm>
          <a:off x="2123728" y="5373216"/>
          <a:ext cx="4164842" cy="864096"/>
        </p:xfrm>
        <a:graphic>
          <a:graphicData uri="http://schemas.openxmlformats.org/presentationml/2006/ole">
            <mc:AlternateContent xmlns:mc="http://schemas.openxmlformats.org/markup-compatibility/2006">
              <mc:Choice xmlns:v="urn:schemas-microsoft-com:vml" Requires="v">
                <p:oleObj spid="_x0000_s45373" name="Equation" r:id="rId7" imgW="1790640" imgH="444240" progId="Equation.DSMT4">
                  <p:embed/>
                </p:oleObj>
              </mc:Choice>
              <mc:Fallback>
                <p:oleObj name="Equation" r:id="rId7" imgW="1790640" imgH="444240" progId="Equation.DSMT4">
                  <p:embed/>
                  <p:pic>
                    <p:nvPicPr>
                      <p:cNvPr id="0" name="对象 4"/>
                      <p:cNvPicPr>
                        <a:picLocks noChangeAspect="1" noChangeArrowheads="1"/>
                      </p:cNvPicPr>
                      <p:nvPr/>
                    </p:nvPicPr>
                    <p:blipFill>
                      <a:blip r:embed="rId8"/>
                      <a:srcRect/>
                      <a:stretch>
                        <a:fillRect/>
                      </a:stretch>
                    </p:blipFill>
                    <p:spPr bwMode="auto">
                      <a:xfrm>
                        <a:off x="2123728" y="5373216"/>
                        <a:ext cx="4164842" cy="86409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7966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836712"/>
            <a:ext cx="7128792"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热的传导</a:t>
            </a:r>
            <a:endParaRPr lang="en-US" altLang="zh-CN" sz="2400" dirty="0" smtClean="0"/>
          </a:p>
          <a:p>
            <a:r>
              <a:rPr lang="zh-CN" altLang="en-US" sz="2400" dirty="0" smtClean="0"/>
              <a:t>和扩散过程类似，热的传导是热量由温度高的地方向温度低的地方流动的结果。</a:t>
            </a:r>
            <a:r>
              <a:rPr lang="en-US" altLang="zh-CN" sz="2400" dirty="0" smtClean="0"/>
              <a:t>(</a:t>
            </a:r>
            <a:r>
              <a:rPr lang="zh-CN" altLang="en-US" sz="2400" dirty="0" smtClean="0"/>
              <a:t>可以称作热的扩散！</a:t>
            </a:r>
            <a:r>
              <a:rPr lang="en-US" altLang="zh-CN" sz="2400" dirty="0" smtClean="0"/>
              <a:t>)</a:t>
            </a:r>
            <a:endParaRPr lang="zh-CN" altLang="en-US" sz="2400" dirty="0"/>
          </a:p>
        </p:txBody>
      </p:sp>
      <p:sp>
        <p:nvSpPr>
          <p:cNvPr id="3" name="TextBox 2"/>
          <p:cNvSpPr txBox="1"/>
          <p:nvPr/>
        </p:nvSpPr>
        <p:spPr>
          <a:xfrm>
            <a:off x="820958" y="2276872"/>
            <a:ext cx="7128792"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引入变量</a:t>
            </a:r>
            <a:endParaRPr lang="en-US" altLang="zh-CN" sz="2400" dirty="0" smtClean="0"/>
          </a:p>
          <a:p>
            <a:r>
              <a:rPr lang="en-US" altLang="zh-CN" sz="2400" dirty="0"/>
              <a:t> </a:t>
            </a:r>
            <a:r>
              <a:rPr lang="en-US" altLang="zh-CN" sz="2400" dirty="0" smtClean="0"/>
              <a:t>u(</a:t>
            </a:r>
            <a:r>
              <a:rPr lang="en-US" altLang="zh-CN" sz="2400" dirty="0" err="1" smtClean="0"/>
              <a:t>x,t</a:t>
            </a:r>
            <a:r>
              <a:rPr lang="en-US" altLang="zh-CN" sz="2400" dirty="0" smtClean="0"/>
              <a:t>)</a:t>
            </a:r>
            <a:r>
              <a:rPr lang="zh-CN" altLang="en-US" sz="2400" dirty="0" smtClean="0"/>
              <a:t>：</a:t>
            </a:r>
            <a:r>
              <a:rPr lang="en-US" altLang="zh-CN" sz="2400" dirty="0" smtClean="0"/>
              <a:t>x</a:t>
            </a:r>
            <a:r>
              <a:rPr lang="zh-CN" altLang="en-US" sz="2400" dirty="0" smtClean="0"/>
              <a:t>位置</a:t>
            </a:r>
            <a:r>
              <a:rPr lang="en-US" altLang="zh-CN" sz="2400" dirty="0" smtClean="0"/>
              <a:t>t</a:t>
            </a:r>
            <a:r>
              <a:rPr lang="zh-CN" altLang="en-US" sz="2400" dirty="0" smtClean="0"/>
              <a:t>时刻的温度；</a:t>
            </a:r>
            <a:endParaRPr lang="en-US" altLang="zh-CN" sz="2400" dirty="0" smtClean="0"/>
          </a:p>
          <a:p>
            <a:r>
              <a:rPr lang="en-US" altLang="zh-CN" sz="2400" dirty="0" smtClean="0"/>
              <a:t>J(</a:t>
            </a:r>
            <a:r>
              <a:rPr lang="en-US" altLang="zh-CN" sz="2400" dirty="0" err="1" smtClean="0"/>
              <a:t>x,t</a:t>
            </a:r>
            <a:r>
              <a:rPr lang="en-US" altLang="zh-CN" sz="2400" dirty="0" smtClean="0"/>
              <a:t>): </a:t>
            </a:r>
            <a:r>
              <a:rPr lang="en-US" altLang="zh-CN" sz="2400" dirty="0"/>
              <a:t>x</a:t>
            </a:r>
            <a:r>
              <a:rPr lang="zh-CN" altLang="en-US" sz="2400" dirty="0"/>
              <a:t>位置</a:t>
            </a:r>
            <a:r>
              <a:rPr lang="en-US" altLang="zh-CN" sz="2400" dirty="0"/>
              <a:t>t</a:t>
            </a:r>
            <a:r>
              <a:rPr lang="zh-CN" altLang="en-US" sz="2400" dirty="0"/>
              <a:t>时刻</a:t>
            </a:r>
            <a:r>
              <a:rPr lang="zh-CN" altLang="en-US" sz="2400" dirty="0" smtClean="0"/>
              <a:t>的热流速度。</a:t>
            </a:r>
            <a:endParaRPr lang="en-US" altLang="zh-CN" sz="2400" dirty="0" smtClean="0"/>
          </a:p>
          <a:p>
            <a:r>
              <a:rPr lang="zh-CN" altLang="en-US" sz="2400" dirty="0" smtClean="0"/>
              <a:t>热力学定律：</a:t>
            </a:r>
            <a:endParaRPr lang="en-US" altLang="zh-CN" sz="2400" dirty="0" smtClean="0"/>
          </a:p>
          <a:p>
            <a:r>
              <a:rPr lang="en-US" altLang="zh-CN" sz="2400" dirty="0" smtClean="0"/>
              <a:t>(1)</a:t>
            </a:r>
            <a:r>
              <a:rPr lang="zh-CN" altLang="en-US" sz="2400" dirty="0" smtClean="0"/>
              <a:t>热流从温度高的地方向温度低的地方流动，热流速度正比于温度函数的梯度；</a:t>
            </a:r>
            <a:endParaRPr lang="en-US" altLang="zh-CN" sz="2400" dirty="0" smtClean="0"/>
          </a:p>
          <a:p>
            <a:r>
              <a:rPr lang="en-US" altLang="zh-CN" sz="2400" dirty="0" smtClean="0"/>
              <a:t>(2)</a:t>
            </a:r>
            <a:r>
              <a:rPr lang="zh-CN" altLang="en-US" sz="2400" dirty="0" smtClean="0"/>
              <a:t>体积元素的温度的升高正比于流入它的热量。</a:t>
            </a:r>
            <a:endParaRPr lang="zh-CN" altLang="en-US" sz="2400" dirty="0"/>
          </a:p>
        </p:txBody>
      </p:sp>
      <p:sp>
        <p:nvSpPr>
          <p:cNvPr id="4" name="TextBox 3"/>
          <p:cNvSpPr txBox="1"/>
          <p:nvPr/>
        </p:nvSpPr>
        <p:spPr>
          <a:xfrm>
            <a:off x="827584" y="5229200"/>
            <a:ext cx="712216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第一个定律的数学描述为</a:t>
            </a:r>
            <a:endParaRPr lang="en-US" altLang="zh-CN" sz="2400" dirty="0" smtClean="0"/>
          </a:p>
          <a:p>
            <a:endParaRPr lang="en-US" altLang="zh-CN" sz="2400" dirty="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2132035653"/>
              </p:ext>
            </p:extLst>
          </p:nvPr>
        </p:nvGraphicFramePr>
        <p:xfrm>
          <a:off x="2843808" y="5736899"/>
          <a:ext cx="1541546" cy="504506"/>
        </p:xfrm>
        <a:graphic>
          <a:graphicData uri="http://schemas.openxmlformats.org/presentationml/2006/ole">
            <mc:AlternateContent xmlns:mc="http://schemas.openxmlformats.org/markup-compatibility/2006">
              <mc:Choice xmlns:v="urn:schemas-microsoft-com:vml" Requires="v">
                <p:oleObj spid="_x0000_s67618" name="Equation" r:id="rId3" imgW="698400" imgH="228600" progId="Equation.DSMT4">
                  <p:embed/>
                </p:oleObj>
              </mc:Choice>
              <mc:Fallback>
                <p:oleObj name="Equation" r:id="rId3" imgW="698400" imgH="228600" progId="Equation.DSMT4">
                  <p:embed/>
                  <p:pic>
                    <p:nvPicPr>
                      <p:cNvPr id="0" name=""/>
                      <p:cNvPicPr/>
                      <p:nvPr/>
                    </p:nvPicPr>
                    <p:blipFill>
                      <a:blip r:embed="rId4"/>
                      <a:stretch>
                        <a:fillRect/>
                      </a:stretch>
                    </p:blipFill>
                    <p:spPr>
                      <a:xfrm>
                        <a:off x="2843808" y="5736899"/>
                        <a:ext cx="1541546" cy="504506"/>
                      </a:xfrm>
                      <a:prstGeom prst="rect">
                        <a:avLst/>
                      </a:prstGeom>
                    </p:spPr>
                  </p:pic>
                </p:oleObj>
              </mc:Fallback>
            </mc:AlternateContent>
          </a:graphicData>
        </a:graphic>
      </p:graphicFrame>
    </p:spTree>
    <p:extLst>
      <p:ext uri="{BB962C8B-B14F-4D97-AF65-F5344CB8AC3E}">
        <p14:creationId xmlns:p14="http://schemas.microsoft.com/office/powerpoint/2010/main" val="90439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764704"/>
            <a:ext cx="7122165"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第二个定律的数学描述为</a:t>
            </a:r>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737697643"/>
              </p:ext>
            </p:extLst>
          </p:nvPr>
        </p:nvGraphicFramePr>
        <p:xfrm>
          <a:off x="1907704" y="1319497"/>
          <a:ext cx="4896544" cy="785542"/>
        </p:xfrm>
        <a:graphic>
          <a:graphicData uri="http://schemas.openxmlformats.org/presentationml/2006/ole">
            <mc:AlternateContent xmlns:mc="http://schemas.openxmlformats.org/markup-compatibility/2006">
              <mc:Choice xmlns:v="urn:schemas-microsoft-com:vml" Requires="v">
                <p:oleObj spid="_x0000_s68734" name="Equation" r:id="rId3" imgW="2374560" imgH="380880" progId="Equation.DSMT4">
                  <p:embed/>
                </p:oleObj>
              </mc:Choice>
              <mc:Fallback>
                <p:oleObj name="Equation" r:id="rId3" imgW="2374560" imgH="380880" progId="Equation.DSMT4">
                  <p:embed/>
                  <p:pic>
                    <p:nvPicPr>
                      <p:cNvPr id="0" name=""/>
                      <p:cNvPicPr/>
                      <p:nvPr/>
                    </p:nvPicPr>
                    <p:blipFill>
                      <a:blip r:embed="rId4"/>
                      <a:stretch>
                        <a:fillRect/>
                      </a:stretch>
                    </p:blipFill>
                    <p:spPr>
                      <a:xfrm>
                        <a:off x="1907704" y="1319497"/>
                        <a:ext cx="4896544" cy="785542"/>
                      </a:xfrm>
                      <a:prstGeom prst="rect">
                        <a:avLst/>
                      </a:prstGeom>
                    </p:spPr>
                  </p:pic>
                </p:oleObj>
              </mc:Fallback>
            </mc:AlternateContent>
          </a:graphicData>
        </a:graphic>
      </p:graphicFrame>
      <p:sp>
        <p:nvSpPr>
          <p:cNvPr id="4" name="TextBox 3"/>
          <p:cNvSpPr txBox="1"/>
          <p:nvPr/>
        </p:nvSpPr>
        <p:spPr>
          <a:xfrm>
            <a:off x="755575" y="2564904"/>
            <a:ext cx="7122165"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把第一个式子代入第二个式子得到</a:t>
            </a:r>
            <a:endParaRPr lang="en-US" altLang="zh-CN" sz="2400" dirty="0" smtClean="0"/>
          </a:p>
          <a:p>
            <a:endParaRPr lang="en-US" altLang="zh-CN" sz="2400" dirty="0" smtClean="0"/>
          </a:p>
          <a:p>
            <a:endParaRPr lang="en-US" altLang="zh-CN" sz="2400" dirty="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2081596118"/>
              </p:ext>
            </p:extLst>
          </p:nvPr>
        </p:nvGraphicFramePr>
        <p:xfrm>
          <a:off x="2339752" y="3068960"/>
          <a:ext cx="3024336" cy="936741"/>
        </p:xfrm>
        <a:graphic>
          <a:graphicData uri="http://schemas.openxmlformats.org/presentationml/2006/ole">
            <mc:AlternateContent xmlns:mc="http://schemas.openxmlformats.org/markup-compatibility/2006">
              <mc:Choice xmlns:v="urn:schemas-microsoft-com:vml" Requires="v">
                <p:oleObj spid="_x0000_s68735" name="Equation" r:id="rId5" imgW="1434960" imgH="444240" progId="Equation.DSMT4">
                  <p:embed/>
                </p:oleObj>
              </mc:Choice>
              <mc:Fallback>
                <p:oleObj name="Equation" r:id="rId5" imgW="1434960" imgH="444240" progId="Equation.DSMT4">
                  <p:embed/>
                  <p:pic>
                    <p:nvPicPr>
                      <p:cNvPr id="0" name=""/>
                      <p:cNvPicPr/>
                      <p:nvPr/>
                    </p:nvPicPr>
                    <p:blipFill>
                      <a:blip r:embed="rId6"/>
                      <a:stretch>
                        <a:fillRect/>
                      </a:stretch>
                    </p:blipFill>
                    <p:spPr>
                      <a:xfrm>
                        <a:off x="2339752" y="3068960"/>
                        <a:ext cx="3024336" cy="936741"/>
                      </a:xfrm>
                      <a:prstGeom prst="rect">
                        <a:avLst/>
                      </a:prstGeom>
                    </p:spPr>
                  </p:pic>
                </p:oleObj>
              </mc:Fallback>
            </mc:AlternateContent>
          </a:graphicData>
        </a:graphic>
      </p:graphicFrame>
      <p:sp>
        <p:nvSpPr>
          <p:cNvPr id="6" name="TextBox 5"/>
          <p:cNvSpPr txBox="1"/>
          <p:nvPr/>
        </p:nvSpPr>
        <p:spPr>
          <a:xfrm>
            <a:off x="755576" y="4437112"/>
            <a:ext cx="7122164"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利用</a:t>
            </a:r>
            <a:r>
              <a:rPr lang="en-US" altLang="zh-CN" sz="2400" dirty="0" smtClean="0"/>
              <a:t>Gauss</a:t>
            </a:r>
            <a:r>
              <a:rPr lang="zh-CN" altLang="en-US" sz="2400" dirty="0" smtClean="0"/>
              <a:t>公式</a:t>
            </a:r>
            <a:endParaRPr lang="en-US" altLang="zh-CN" sz="2400" dirty="0" smtClean="0"/>
          </a:p>
          <a:p>
            <a:endParaRPr lang="en-US" altLang="zh-CN" sz="2400" dirty="0"/>
          </a:p>
          <a:p>
            <a:endParaRPr lang="en-US" altLang="zh-CN" sz="2400" dirty="0" smtClean="0"/>
          </a:p>
          <a:p>
            <a:r>
              <a:rPr lang="zh-CN" altLang="en-US" sz="2400" dirty="0" smtClean="0"/>
              <a:t>得到</a:t>
            </a:r>
            <a:endParaRPr lang="en-US" altLang="zh-CN" sz="2400" dirty="0" smtClean="0"/>
          </a:p>
          <a:p>
            <a:endParaRPr lang="zh-CN" altLang="en-US" sz="2400" dirty="0"/>
          </a:p>
        </p:txBody>
      </p:sp>
      <p:graphicFrame>
        <p:nvGraphicFramePr>
          <p:cNvPr id="7" name="对象 6"/>
          <p:cNvGraphicFramePr>
            <a:graphicFrameLocks noChangeAspect="1"/>
          </p:cNvGraphicFramePr>
          <p:nvPr>
            <p:extLst>
              <p:ext uri="{D42A27DB-BD31-4B8C-83A1-F6EECF244321}">
                <p14:modId xmlns:p14="http://schemas.microsoft.com/office/powerpoint/2010/main" val="2417997953"/>
              </p:ext>
            </p:extLst>
          </p:nvPr>
        </p:nvGraphicFramePr>
        <p:xfrm>
          <a:off x="3635896" y="4444550"/>
          <a:ext cx="3096344" cy="852205"/>
        </p:xfrm>
        <a:graphic>
          <a:graphicData uri="http://schemas.openxmlformats.org/presentationml/2006/ole">
            <mc:AlternateContent xmlns:mc="http://schemas.openxmlformats.org/markup-compatibility/2006">
              <mc:Choice xmlns:v="urn:schemas-microsoft-com:vml" Requires="v">
                <p:oleObj spid="_x0000_s68736" name="Equation" r:id="rId7" imgW="1384200" imgH="380880" progId="Equation.DSMT4">
                  <p:embed/>
                </p:oleObj>
              </mc:Choice>
              <mc:Fallback>
                <p:oleObj name="Equation" r:id="rId7" imgW="1384200" imgH="380880" progId="Equation.DSMT4">
                  <p:embed/>
                  <p:pic>
                    <p:nvPicPr>
                      <p:cNvPr id="0" name=""/>
                      <p:cNvPicPr/>
                      <p:nvPr/>
                    </p:nvPicPr>
                    <p:blipFill>
                      <a:blip r:embed="rId8"/>
                      <a:stretch>
                        <a:fillRect/>
                      </a:stretch>
                    </p:blipFill>
                    <p:spPr>
                      <a:xfrm>
                        <a:off x="3635896" y="4444550"/>
                        <a:ext cx="3096344" cy="85220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60188211"/>
              </p:ext>
            </p:extLst>
          </p:nvPr>
        </p:nvGraphicFramePr>
        <p:xfrm>
          <a:off x="3059832" y="5373216"/>
          <a:ext cx="3096344" cy="919227"/>
        </p:xfrm>
        <a:graphic>
          <a:graphicData uri="http://schemas.openxmlformats.org/presentationml/2006/ole">
            <mc:AlternateContent xmlns:mc="http://schemas.openxmlformats.org/markup-compatibility/2006">
              <mc:Choice xmlns:v="urn:schemas-microsoft-com:vml" Requires="v">
                <p:oleObj spid="_x0000_s68737" name="Equation" r:id="rId9" imgW="1625400" imgH="482400" progId="Equation.DSMT4">
                  <p:embed/>
                </p:oleObj>
              </mc:Choice>
              <mc:Fallback>
                <p:oleObj name="Equation" r:id="rId9" imgW="1625400" imgH="482400" progId="Equation.DSMT4">
                  <p:embed/>
                  <p:pic>
                    <p:nvPicPr>
                      <p:cNvPr id="0" name=""/>
                      <p:cNvPicPr/>
                      <p:nvPr/>
                    </p:nvPicPr>
                    <p:blipFill>
                      <a:blip r:embed="rId10"/>
                      <a:stretch>
                        <a:fillRect/>
                      </a:stretch>
                    </p:blipFill>
                    <p:spPr>
                      <a:xfrm>
                        <a:off x="3059832" y="5373216"/>
                        <a:ext cx="3096344" cy="919227"/>
                      </a:xfrm>
                      <a:prstGeom prst="rect">
                        <a:avLst/>
                      </a:prstGeom>
                    </p:spPr>
                  </p:pic>
                </p:oleObj>
              </mc:Fallback>
            </mc:AlternateContent>
          </a:graphicData>
        </a:graphic>
      </p:graphicFrame>
    </p:spTree>
    <p:extLst>
      <p:ext uri="{BB962C8B-B14F-4D97-AF65-F5344CB8AC3E}">
        <p14:creationId xmlns:p14="http://schemas.microsoft.com/office/powerpoint/2010/main" val="367253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980728"/>
            <a:ext cx="6984776" cy="193899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当温度稳定在某个分布时，热量的变化为</a:t>
            </a:r>
            <a:r>
              <a:rPr lang="en-US" altLang="zh-CN" sz="2400" dirty="0" smtClean="0"/>
              <a:t>0</a:t>
            </a:r>
            <a:r>
              <a:rPr lang="zh-CN" altLang="en-US" sz="2400" dirty="0" smtClean="0"/>
              <a:t>，方程化为</a:t>
            </a:r>
            <a:endParaRPr lang="en-US" altLang="zh-CN" sz="2400" dirty="0" smtClean="0"/>
          </a:p>
          <a:p>
            <a:endParaRPr lang="en-US" altLang="zh-CN" sz="2400" dirty="0"/>
          </a:p>
          <a:p>
            <a:endParaRPr lang="en-US" altLang="zh-CN" sz="2400" dirty="0" smtClean="0"/>
          </a:p>
          <a:p>
            <a:r>
              <a:rPr lang="zh-CN" altLang="en-US" sz="2400" dirty="0" smtClean="0"/>
              <a:t>这个方程就是调和方程。</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1652121301"/>
              </p:ext>
            </p:extLst>
          </p:nvPr>
        </p:nvGraphicFramePr>
        <p:xfrm>
          <a:off x="2987824" y="1772816"/>
          <a:ext cx="1152128" cy="460852"/>
        </p:xfrm>
        <a:graphic>
          <a:graphicData uri="http://schemas.openxmlformats.org/presentationml/2006/ole">
            <mc:AlternateContent xmlns:mc="http://schemas.openxmlformats.org/markup-compatibility/2006">
              <mc:Choice xmlns:v="urn:schemas-microsoft-com:vml" Requires="v">
                <p:oleObj spid="_x0000_s69663" name="Equation" r:id="rId3" imgW="444240" imgH="177480" progId="Equation.DSMT4">
                  <p:embed/>
                </p:oleObj>
              </mc:Choice>
              <mc:Fallback>
                <p:oleObj name="Equation" r:id="rId3" imgW="444240" imgH="177480" progId="Equation.DSMT4">
                  <p:embed/>
                  <p:pic>
                    <p:nvPicPr>
                      <p:cNvPr id="0" name=""/>
                      <p:cNvPicPr/>
                      <p:nvPr/>
                    </p:nvPicPr>
                    <p:blipFill>
                      <a:blip r:embed="rId4"/>
                      <a:stretch>
                        <a:fillRect/>
                      </a:stretch>
                    </p:blipFill>
                    <p:spPr>
                      <a:xfrm>
                        <a:off x="2987824" y="1772816"/>
                        <a:ext cx="1152128" cy="460852"/>
                      </a:xfrm>
                      <a:prstGeom prst="rect">
                        <a:avLst/>
                      </a:prstGeom>
                    </p:spPr>
                  </p:pic>
                </p:oleObj>
              </mc:Fallback>
            </mc:AlternateContent>
          </a:graphicData>
        </a:graphic>
      </p:graphicFrame>
    </p:spTree>
    <p:extLst>
      <p:ext uri="{BB962C8B-B14F-4D97-AF65-F5344CB8AC3E}">
        <p14:creationId xmlns:p14="http://schemas.microsoft.com/office/powerpoint/2010/main" val="149497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764704"/>
            <a:ext cx="6984776"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例：烟雾的扩散与消失</a:t>
            </a:r>
            <a:endParaRPr lang="en-US" altLang="zh-CN" sz="2400" dirty="0" smtClean="0"/>
          </a:p>
          <a:p>
            <a:r>
              <a:rPr lang="zh-CN" altLang="en-US" sz="2400" dirty="0" smtClean="0"/>
              <a:t>当一颗炮弹在天空中爆炸时，放出的烟雾以爆炸点为中心向四周迅速扩散，形成一个近似圆形的不透光区域。起初这个区域不断增大，后来它的边界变得明亮起来，不透光区域渐渐变小，最后烟雾完全消失。</a:t>
            </a:r>
            <a:endParaRPr lang="en-US" altLang="zh-CN" sz="2400" dirty="0" smtClean="0"/>
          </a:p>
          <a:p>
            <a:r>
              <a:rPr lang="zh-CN" altLang="en-US" sz="2400" dirty="0" smtClean="0"/>
              <a:t>建立模型描述烟雾扩散和消失过程。</a:t>
            </a:r>
            <a:endParaRPr lang="zh-CN" altLang="en-US" sz="2400" dirty="0"/>
          </a:p>
        </p:txBody>
      </p:sp>
      <p:sp>
        <p:nvSpPr>
          <p:cNvPr id="3" name="TextBox 2"/>
          <p:cNvSpPr txBox="1"/>
          <p:nvPr/>
        </p:nvSpPr>
        <p:spPr>
          <a:xfrm>
            <a:off x="1043608" y="3717032"/>
            <a:ext cx="6984776"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问题分析：炮弹爆炸引起的烟雾传播可以看作在无穷空间由点源导致的扩散过程。</a:t>
            </a:r>
            <a:endParaRPr lang="en-US" altLang="zh-CN" sz="2400" dirty="0" smtClean="0"/>
          </a:p>
          <a:p>
            <a:r>
              <a:rPr lang="zh-CN" altLang="en-US" sz="2400" dirty="0" smtClean="0"/>
              <a:t>观测到的烟雾扩散和消失过程既与烟雾浓度的变化规律有关，又与烟雾对光线的吸收过程有关。整个过程应包括：烟雾浓度的变化规律；穿过烟雾的光的强度变化规律；不透光区域边界的变化过程等。</a:t>
            </a:r>
            <a:endParaRPr lang="zh-CN" altLang="en-US" sz="2400" dirty="0"/>
          </a:p>
        </p:txBody>
      </p:sp>
    </p:spTree>
    <p:extLst>
      <p:ext uri="{BB962C8B-B14F-4D97-AF65-F5344CB8AC3E}">
        <p14:creationId xmlns:p14="http://schemas.microsoft.com/office/powerpoint/2010/main" val="388520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548680"/>
            <a:ext cx="7128792" cy="563231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模型假设：</a:t>
            </a:r>
            <a:endParaRPr lang="en-US" altLang="zh-CN" sz="2400" dirty="0" smtClean="0"/>
          </a:p>
          <a:p>
            <a:r>
              <a:rPr lang="en-US" altLang="zh-CN" sz="2400" dirty="0" smtClean="0"/>
              <a:t>1</a:t>
            </a:r>
            <a:r>
              <a:rPr lang="zh-CN" altLang="en-US" sz="2400" dirty="0" smtClean="0"/>
              <a:t>、炮弹的爆炸看作在空中某一点向四周等强度的瞬时释放烟雾，烟雾在无穷空间扩散，不计风力和大气影响。</a:t>
            </a:r>
            <a:endParaRPr lang="en-US" altLang="zh-CN" sz="2400" dirty="0" smtClean="0"/>
          </a:p>
          <a:p>
            <a:r>
              <a:rPr lang="en-US" altLang="zh-CN" sz="2400" dirty="0" smtClean="0"/>
              <a:t>2</a:t>
            </a:r>
            <a:r>
              <a:rPr lang="zh-CN" altLang="en-US" sz="2400" dirty="0" smtClean="0"/>
              <a:t>、烟雾的扩散服从扩散定律，即单位时间通过单位法向面积的流量与它的浓度梯度成正比。</a:t>
            </a:r>
            <a:endParaRPr lang="en-US" altLang="zh-CN" sz="2400" dirty="0" smtClean="0"/>
          </a:p>
          <a:p>
            <a:r>
              <a:rPr lang="en-US" altLang="zh-CN" sz="2400" dirty="0" smtClean="0"/>
              <a:t>3</a:t>
            </a:r>
            <a:r>
              <a:rPr lang="zh-CN" altLang="en-US" sz="2400" dirty="0" smtClean="0"/>
              <a:t>、光线穿过烟雾时，其强度由于烟雾的吸收而减少，单位距离上光强的相对减少量与烟雾浓度成正比；没有烟雾的大气对光线的吸收作用忽略不计。</a:t>
            </a:r>
            <a:endParaRPr lang="en-US" altLang="zh-CN" sz="2400" dirty="0" smtClean="0"/>
          </a:p>
          <a:p>
            <a:r>
              <a:rPr lang="en-US" altLang="zh-CN" sz="2400" dirty="0" smtClean="0"/>
              <a:t>4</a:t>
            </a:r>
            <a:r>
              <a:rPr lang="zh-CN" altLang="en-US" sz="2400" dirty="0" smtClean="0"/>
              <a:t>、在烟雾扩散的过程中，不穿过烟雾直接进入观测仪器的标准光强</a:t>
            </a:r>
            <a:r>
              <a:rPr lang="en-US" altLang="zh-CN" sz="2400" i="1" dirty="0" smtClean="0">
                <a:latin typeface="Times New Roman" pitchFamily="18" charset="0"/>
                <a:cs typeface="Times New Roman" pitchFamily="18" charset="0"/>
              </a:rPr>
              <a:t>I</a:t>
            </a:r>
            <a:r>
              <a:rPr lang="en-US" altLang="zh-CN" sz="2400" baseline="-25000" dirty="0" smtClean="0"/>
              <a:t>0</a:t>
            </a:r>
            <a:r>
              <a:rPr lang="zh-CN" altLang="en-US" sz="2400" dirty="0" smtClean="0"/>
              <a:t>保持不变，对于穿过烟雾进入仪器的光强</a:t>
            </a:r>
            <a:r>
              <a:rPr lang="en-US" altLang="zh-CN" sz="2400" i="1" dirty="0" smtClean="0">
                <a:latin typeface="Times New Roman" pitchFamily="18" charset="0"/>
                <a:cs typeface="Times New Roman" pitchFamily="18" charset="0"/>
              </a:rPr>
              <a:t>I</a:t>
            </a:r>
            <a:r>
              <a:rPr lang="zh-CN" altLang="en-US" sz="2400" dirty="0" smtClean="0"/>
              <a:t>，观测结果只有暗和亮之分。仅当</a:t>
            </a:r>
            <a:endParaRPr lang="en-US" altLang="zh-CN" sz="2400" dirty="0" smtClean="0"/>
          </a:p>
          <a:p>
            <a:endParaRPr lang="en-US" altLang="zh-CN" sz="2400" dirty="0"/>
          </a:p>
          <a:p>
            <a:endParaRPr lang="en-US" altLang="zh-CN" sz="2400" dirty="0" smtClean="0"/>
          </a:p>
          <a:p>
            <a:r>
              <a:rPr lang="zh-CN" altLang="en-US" sz="2400" dirty="0" smtClean="0"/>
              <a:t>时为亮。</a:t>
            </a:r>
            <a:r>
              <a:rPr lang="zh-CN" altLang="en-US" sz="2400" dirty="0" smtClean="0">
                <a:sym typeface="Symbol"/>
              </a:rPr>
              <a:t>称为观测的灵敏度。</a:t>
            </a:r>
            <a:r>
              <a:rPr lang="en-US" altLang="zh-CN" sz="2400" dirty="0" smtClean="0"/>
              <a:t>               </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3186052372"/>
              </p:ext>
            </p:extLst>
          </p:nvPr>
        </p:nvGraphicFramePr>
        <p:xfrm>
          <a:off x="3563888" y="5050603"/>
          <a:ext cx="1152128" cy="783447"/>
        </p:xfrm>
        <a:graphic>
          <a:graphicData uri="http://schemas.openxmlformats.org/presentationml/2006/ole">
            <mc:AlternateContent xmlns:mc="http://schemas.openxmlformats.org/markup-compatibility/2006">
              <mc:Choice xmlns:v="urn:schemas-microsoft-com:vml" Requires="v">
                <p:oleObj spid="_x0000_s70679" name="Equation" r:id="rId3" imgW="634680" imgH="431640" progId="Equation.DSMT4">
                  <p:embed/>
                </p:oleObj>
              </mc:Choice>
              <mc:Fallback>
                <p:oleObj name="Equation" r:id="rId3" imgW="634680" imgH="431640" progId="Equation.DSMT4">
                  <p:embed/>
                  <p:pic>
                    <p:nvPicPr>
                      <p:cNvPr id="0" name=""/>
                      <p:cNvPicPr/>
                      <p:nvPr/>
                    </p:nvPicPr>
                    <p:blipFill>
                      <a:blip r:embed="rId4"/>
                      <a:stretch>
                        <a:fillRect/>
                      </a:stretch>
                    </p:blipFill>
                    <p:spPr>
                      <a:xfrm>
                        <a:off x="3563888" y="5050603"/>
                        <a:ext cx="1152128" cy="783447"/>
                      </a:xfrm>
                      <a:prstGeom prst="rect">
                        <a:avLst/>
                      </a:prstGeom>
                    </p:spPr>
                  </p:pic>
                </p:oleObj>
              </mc:Fallback>
            </mc:AlternateContent>
          </a:graphicData>
        </a:graphic>
      </p:graphicFrame>
    </p:spTree>
    <p:extLst>
      <p:ext uri="{BB962C8B-B14F-4D97-AF65-F5344CB8AC3E}">
        <p14:creationId xmlns:p14="http://schemas.microsoft.com/office/powerpoint/2010/main" val="48785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572861"/>
            <a:ext cx="1872208"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模型的建立</a:t>
            </a:r>
            <a:endParaRPr lang="zh-CN" altLang="en-US" sz="2400" dirty="0"/>
          </a:p>
        </p:txBody>
      </p:sp>
      <p:sp>
        <p:nvSpPr>
          <p:cNvPr id="3" name="TextBox 2"/>
          <p:cNvSpPr txBox="1"/>
          <p:nvPr/>
        </p:nvSpPr>
        <p:spPr>
          <a:xfrm>
            <a:off x="755576" y="1196752"/>
            <a:ext cx="7272808"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一、烟雾浓度的变化规律</a:t>
            </a:r>
            <a:endParaRPr lang="en-US" altLang="zh-CN" sz="2400" dirty="0" smtClean="0"/>
          </a:p>
          <a:p>
            <a:r>
              <a:rPr lang="en-US" altLang="zh-CN" sz="2400" dirty="0"/>
              <a:t> </a:t>
            </a:r>
            <a:r>
              <a:rPr lang="zh-CN" altLang="en-US" sz="2400" dirty="0" smtClean="0"/>
              <a:t>将爆炸时刻记为</a:t>
            </a:r>
            <a:r>
              <a:rPr lang="en-US" altLang="zh-CN" sz="2400" dirty="0" smtClean="0"/>
              <a:t>t=0</a:t>
            </a:r>
            <a:r>
              <a:rPr lang="zh-CN" altLang="en-US" sz="2400" dirty="0" smtClean="0"/>
              <a:t>，爆炸点选为原点。时刻</a:t>
            </a:r>
            <a:r>
              <a:rPr lang="en-US" altLang="zh-CN" sz="2400" dirty="0" smtClean="0"/>
              <a:t>t </a:t>
            </a:r>
            <a:r>
              <a:rPr lang="zh-CN" altLang="en-US" sz="2400" dirty="0" smtClean="0"/>
              <a:t>无穷空间中任一点</a:t>
            </a:r>
            <a:r>
              <a:rPr lang="en-US" altLang="zh-CN" sz="2400" dirty="0" smtClean="0"/>
              <a:t>(</a:t>
            </a:r>
            <a:r>
              <a:rPr lang="en-US" altLang="zh-CN" sz="2400" dirty="0" err="1" smtClean="0"/>
              <a:t>x,y,z</a:t>
            </a:r>
            <a:r>
              <a:rPr lang="en-US" altLang="zh-CN" sz="2400" dirty="0" smtClean="0"/>
              <a:t>)</a:t>
            </a:r>
            <a:r>
              <a:rPr lang="zh-CN" altLang="en-US" sz="2400" dirty="0" smtClean="0"/>
              <a:t>的烟雾浓度记为</a:t>
            </a:r>
            <a:r>
              <a:rPr lang="en-US" altLang="zh-CN" sz="2400" dirty="0" smtClean="0"/>
              <a:t>C(</a:t>
            </a:r>
            <a:r>
              <a:rPr lang="en-US" altLang="zh-CN" sz="2400" dirty="0" err="1" smtClean="0"/>
              <a:t>x,y,z</a:t>
            </a:r>
            <a:r>
              <a:rPr lang="en-US" altLang="zh-CN" sz="2400" dirty="0" smtClean="0"/>
              <a:t>)</a:t>
            </a:r>
            <a:r>
              <a:rPr lang="zh-CN" altLang="en-US" sz="2400" dirty="0" smtClean="0"/>
              <a:t>。根据假设</a:t>
            </a:r>
            <a:r>
              <a:rPr lang="en-US" altLang="zh-CN" sz="2400" dirty="0" smtClean="0"/>
              <a:t>2</a:t>
            </a:r>
            <a:r>
              <a:rPr lang="zh-CN" altLang="en-US" sz="2400" dirty="0" smtClean="0"/>
              <a:t>，单位时间通过单位法向面积的流量</a:t>
            </a:r>
            <a:endParaRPr lang="en-US" altLang="zh-CN" sz="2400" dirty="0" smtClean="0"/>
          </a:p>
          <a:p>
            <a:endParaRPr lang="en-US" altLang="zh-CN" sz="2400" dirty="0"/>
          </a:p>
          <a:p>
            <a:r>
              <a:rPr lang="zh-CN" altLang="en-US" sz="2400" dirty="0" smtClean="0"/>
              <a:t>其中</a:t>
            </a:r>
            <a:r>
              <a:rPr lang="en-US" altLang="zh-CN" sz="2400" dirty="0" smtClean="0"/>
              <a:t>k</a:t>
            </a:r>
            <a:r>
              <a:rPr lang="zh-CN" altLang="en-US" sz="2400" dirty="0" smtClean="0"/>
              <a:t>是扩散系数。负号表示由浓度高的地方向浓度低的地方扩散。</a:t>
            </a:r>
            <a:r>
              <a:rPr lang="en-US" altLang="zh-CN" sz="2400" dirty="0" smtClean="0"/>
              <a:t>                    </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2155576799"/>
              </p:ext>
            </p:extLst>
          </p:nvPr>
        </p:nvGraphicFramePr>
        <p:xfrm>
          <a:off x="2456215" y="2708920"/>
          <a:ext cx="1944216" cy="426129"/>
        </p:xfrm>
        <a:graphic>
          <a:graphicData uri="http://schemas.openxmlformats.org/presentationml/2006/ole">
            <mc:AlternateContent xmlns:mc="http://schemas.openxmlformats.org/markup-compatibility/2006">
              <mc:Choice xmlns:v="urn:schemas-microsoft-com:vml" Requires="v">
                <p:oleObj spid="_x0000_s71721" name="Equation" r:id="rId3" imgW="927000" imgH="203040" progId="Equation.DSMT4">
                  <p:embed/>
                </p:oleObj>
              </mc:Choice>
              <mc:Fallback>
                <p:oleObj name="Equation" r:id="rId3" imgW="927000" imgH="203040" progId="Equation.DSMT4">
                  <p:embed/>
                  <p:pic>
                    <p:nvPicPr>
                      <p:cNvPr id="0" name=""/>
                      <p:cNvPicPr/>
                      <p:nvPr/>
                    </p:nvPicPr>
                    <p:blipFill>
                      <a:blip r:embed="rId4"/>
                      <a:stretch>
                        <a:fillRect/>
                      </a:stretch>
                    </p:blipFill>
                    <p:spPr>
                      <a:xfrm>
                        <a:off x="2456215" y="2708920"/>
                        <a:ext cx="1944216" cy="426129"/>
                      </a:xfrm>
                      <a:prstGeom prst="rect">
                        <a:avLst/>
                      </a:prstGeom>
                    </p:spPr>
                  </p:pic>
                </p:oleObj>
              </mc:Fallback>
            </mc:AlternateContent>
          </a:graphicData>
        </a:graphic>
      </p:graphicFrame>
      <p:sp>
        <p:nvSpPr>
          <p:cNvPr id="5" name="TextBox 4"/>
          <p:cNvSpPr txBox="1"/>
          <p:nvPr/>
        </p:nvSpPr>
        <p:spPr>
          <a:xfrm>
            <a:off x="755576" y="4077072"/>
            <a:ext cx="7272808"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latin typeface="+mn-ea"/>
              </a:rPr>
              <a:t>考察空间的任意区域</a:t>
            </a:r>
            <a:r>
              <a:rPr lang="zh-CN" altLang="en-US" sz="2400" dirty="0" smtClean="0">
                <a:latin typeface="+mn-ea"/>
                <a:sym typeface="Symbol"/>
              </a:rPr>
              <a:t>，设的体积为</a:t>
            </a:r>
            <a:r>
              <a:rPr lang="en-US" altLang="zh-CN" sz="2400" dirty="0" smtClean="0">
                <a:latin typeface="+mn-ea"/>
                <a:sym typeface="Symbol"/>
              </a:rPr>
              <a:t>V</a:t>
            </a:r>
            <a:r>
              <a:rPr lang="zh-CN" altLang="en-US" sz="2400" dirty="0" smtClean="0">
                <a:latin typeface="+mn-ea"/>
                <a:sym typeface="Symbol"/>
              </a:rPr>
              <a:t>，包围区域的曲面为</a:t>
            </a:r>
            <a:r>
              <a:rPr lang="en-US" altLang="zh-CN" sz="2400" dirty="0" smtClean="0">
                <a:latin typeface="+mn-ea"/>
                <a:sym typeface="Symbol"/>
              </a:rPr>
              <a:t>S</a:t>
            </a:r>
            <a:r>
              <a:rPr lang="zh-CN" altLang="en-US" sz="2400" dirty="0" smtClean="0">
                <a:latin typeface="+mn-ea"/>
                <a:sym typeface="Symbol"/>
              </a:rPr>
              <a:t>，</a:t>
            </a:r>
            <a:r>
              <a:rPr lang="en-US" altLang="zh-CN" sz="2400" dirty="0" smtClean="0">
                <a:latin typeface="+mn-ea"/>
                <a:sym typeface="Symbol"/>
              </a:rPr>
              <a:t>S</a:t>
            </a:r>
            <a:r>
              <a:rPr lang="zh-CN" altLang="en-US" sz="2400" dirty="0" smtClean="0">
                <a:latin typeface="+mn-ea"/>
                <a:sym typeface="Symbol"/>
              </a:rPr>
              <a:t>的外法线方向的单位向量为</a:t>
            </a:r>
            <a:r>
              <a:rPr lang="en-US" altLang="zh-CN" sz="2400" dirty="0" smtClean="0">
                <a:latin typeface="+mn-ea"/>
                <a:sym typeface="Symbol"/>
              </a:rPr>
              <a:t>n</a:t>
            </a:r>
            <a:r>
              <a:rPr lang="zh-CN" altLang="en-US" sz="2400" dirty="0" smtClean="0">
                <a:latin typeface="+mn-ea"/>
                <a:sym typeface="Symbol"/>
              </a:rPr>
              <a:t>，则在</a:t>
            </a:r>
            <a:r>
              <a:rPr lang="en-US" altLang="zh-CN" sz="2400" dirty="0" smtClean="0">
                <a:latin typeface="+mn-ea"/>
                <a:sym typeface="Symbol"/>
              </a:rPr>
              <a:t>[</a:t>
            </a:r>
            <a:r>
              <a:rPr lang="en-US" altLang="zh-CN" sz="2400" dirty="0" err="1" smtClean="0">
                <a:latin typeface="+mn-ea"/>
                <a:sym typeface="Symbol"/>
              </a:rPr>
              <a:t>t,t</a:t>
            </a:r>
            <a:r>
              <a:rPr lang="en-US" altLang="zh-CN" sz="2400" dirty="0" smtClean="0">
                <a:latin typeface="+mn-ea"/>
                <a:sym typeface="Symbol"/>
              </a:rPr>
              <a:t>+△t]</a:t>
            </a:r>
            <a:r>
              <a:rPr lang="zh-CN" altLang="en-US" sz="2400" dirty="0" smtClean="0">
                <a:latin typeface="+mn-ea"/>
                <a:sym typeface="Symbol"/>
              </a:rPr>
              <a:t>上通过曲面</a:t>
            </a:r>
            <a:r>
              <a:rPr lang="en-US" altLang="zh-CN" sz="2400" dirty="0" smtClean="0">
                <a:latin typeface="+mn-ea"/>
                <a:sym typeface="Symbol"/>
              </a:rPr>
              <a:t>S</a:t>
            </a:r>
            <a:r>
              <a:rPr lang="zh-CN" altLang="en-US" sz="2400" dirty="0" smtClean="0">
                <a:latin typeface="+mn-ea"/>
                <a:sym typeface="Symbol"/>
              </a:rPr>
              <a:t>的流量为</a:t>
            </a:r>
            <a:endParaRPr lang="en-US" altLang="zh-CN" sz="2400" dirty="0" smtClean="0">
              <a:latin typeface="+mn-ea"/>
              <a:sym typeface="Symbol"/>
            </a:endParaRPr>
          </a:p>
          <a:p>
            <a:endParaRPr lang="en-US" altLang="zh-CN" sz="2400" dirty="0" smtClean="0">
              <a:latin typeface="+mn-ea"/>
              <a:sym typeface="Symbol"/>
            </a:endParaRPr>
          </a:p>
          <a:p>
            <a:endParaRPr lang="en-US" altLang="zh-CN" sz="2400" dirty="0">
              <a:latin typeface="+mn-ea"/>
              <a:sym typeface="Symbol"/>
            </a:endParaRPr>
          </a:p>
          <a:p>
            <a:endParaRPr lang="zh-CN" altLang="en-US" sz="2400" dirty="0">
              <a:latin typeface="+mn-ea"/>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82073496"/>
              </p:ext>
            </p:extLst>
          </p:nvPr>
        </p:nvGraphicFramePr>
        <p:xfrm>
          <a:off x="2620031" y="5229200"/>
          <a:ext cx="2376264" cy="952436"/>
        </p:xfrm>
        <a:graphic>
          <a:graphicData uri="http://schemas.openxmlformats.org/presentationml/2006/ole">
            <mc:AlternateContent xmlns:mc="http://schemas.openxmlformats.org/markup-compatibility/2006">
              <mc:Choice xmlns:v="urn:schemas-microsoft-com:vml" Requires="v">
                <p:oleObj spid="_x0000_s71722" name="Equation" r:id="rId5" imgW="1231560" imgH="419040" progId="Equation.DSMT4">
                  <p:embed/>
                </p:oleObj>
              </mc:Choice>
              <mc:Fallback>
                <p:oleObj name="Equation" r:id="rId5" imgW="1231560" imgH="419040" progId="Equation.DSMT4">
                  <p:embed/>
                  <p:pic>
                    <p:nvPicPr>
                      <p:cNvPr id="0" name=""/>
                      <p:cNvPicPr/>
                      <p:nvPr/>
                    </p:nvPicPr>
                    <p:blipFill>
                      <a:blip r:embed="rId6"/>
                      <a:stretch>
                        <a:fillRect/>
                      </a:stretch>
                    </p:blipFill>
                    <p:spPr>
                      <a:xfrm>
                        <a:off x="2620031" y="5229200"/>
                        <a:ext cx="2376264" cy="952436"/>
                      </a:xfrm>
                      <a:prstGeom prst="rect">
                        <a:avLst/>
                      </a:prstGeom>
                    </p:spPr>
                  </p:pic>
                </p:oleObj>
              </mc:Fallback>
            </mc:AlternateContent>
          </a:graphicData>
        </a:graphic>
      </p:graphicFrame>
    </p:spTree>
    <p:extLst>
      <p:ext uri="{BB962C8B-B14F-4D97-AF65-F5344CB8AC3E}">
        <p14:creationId xmlns:p14="http://schemas.microsoft.com/office/powerpoint/2010/main" val="405358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764704"/>
            <a:ext cx="7272808"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而在</a:t>
            </a:r>
            <a:r>
              <a:rPr lang="zh-CN" altLang="zh-CN" sz="2400" dirty="0" smtClean="0">
                <a:sym typeface="Symbol"/>
              </a:rPr>
              <a:t></a:t>
            </a:r>
            <a:r>
              <a:rPr lang="zh-CN" altLang="en-US" sz="2400" dirty="0" smtClean="0">
                <a:sym typeface="Symbol"/>
              </a:rPr>
              <a:t>内烟雾的增量为</a:t>
            </a:r>
            <a:endParaRPr lang="en-US" altLang="zh-CN" sz="2400" dirty="0" smtClean="0">
              <a:sym typeface="Symbol"/>
            </a:endParaRPr>
          </a:p>
          <a:p>
            <a:endParaRPr lang="en-US" altLang="zh-CN" sz="2400" dirty="0">
              <a:sym typeface="Symbol"/>
            </a:endParaRPr>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2602852822"/>
              </p:ext>
            </p:extLst>
          </p:nvPr>
        </p:nvGraphicFramePr>
        <p:xfrm>
          <a:off x="2123728" y="1262689"/>
          <a:ext cx="4752528" cy="702344"/>
        </p:xfrm>
        <a:graphic>
          <a:graphicData uri="http://schemas.openxmlformats.org/presentationml/2006/ole">
            <mc:AlternateContent xmlns:mc="http://schemas.openxmlformats.org/markup-compatibility/2006">
              <mc:Choice xmlns:v="urn:schemas-microsoft-com:vml" Requires="v">
                <p:oleObj spid="_x0000_s72794" name="Equation" r:id="rId3" imgW="2577960" imgH="380880" progId="Equation.DSMT4">
                  <p:embed/>
                </p:oleObj>
              </mc:Choice>
              <mc:Fallback>
                <p:oleObj name="Equation" r:id="rId3" imgW="2577960" imgH="380880" progId="Equation.DSMT4">
                  <p:embed/>
                  <p:pic>
                    <p:nvPicPr>
                      <p:cNvPr id="0" name=""/>
                      <p:cNvPicPr/>
                      <p:nvPr/>
                    </p:nvPicPr>
                    <p:blipFill>
                      <a:blip r:embed="rId4"/>
                      <a:stretch>
                        <a:fillRect/>
                      </a:stretch>
                    </p:blipFill>
                    <p:spPr>
                      <a:xfrm>
                        <a:off x="2123728" y="1262689"/>
                        <a:ext cx="4752528" cy="702344"/>
                      </a:xfrm>
                      <a:prstGeom prst="rect">
                        <a:avLst/>
                      </a:prstGeom>
                    </p:spPr>
                  </p:pic>
                </p:oleObj>
              </mc:Fallback>
            </mc:AlternateContent>
          </a:graphicData>
        </a:graphic>
      </p:graphicFrame>
      <p:sp>
        <p:nvSpPr>
          <p:cNvPr id="4" name="TextBox 3"/>
          <p:cNvSpPr txBox="1"/>
          <p:nvPr/>
        </p:nvSpPr>
        <p:spPr>
          <a:xfrm>
            <a:off x="683568" y="2204864"/>
            <a:ext cx="7272808"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由质量守恒知</a:t>
            </a:r>
            <a:endParaRPr lang="en-US" altLang="zh-CN" sz="2400" dirty="0" smtClean="0"/>
          </a:p>
          <a:p>
            <a:r>
              <a:rPr lang="en-US" altLang="zh-CN" sz="2400" dirty="0" smtClean="0"/>
              <a:t>                                                                  (*)              </a:t>
            </a:r>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1877115496"/>
              </p:ext>
            </p:extLst>
          </p:nvPr>
        </p:nvGraphicFramePr>
        <p:xfrm>
          <a:off x="2267744" y="2619815"/>
          <a:ext cx="936104" cy="416046"/>
        </p:xfrm>
        <a:graphic>
          <a:graphicData uri="http://schemas.openxmlformats.org/presentationml/2006/ole">
            <mc:AlternateContent xmlns:mc="http://schemas.openxmlformats.org/markup-compatibility/2006">
              <mc:Choice xmlns:v="urn:schemas-microsoft-com:vml" Requires="v">
                <p:oleObj spid="_x0000_s72795" name="Equation" r:id="rId5" imgW="457200" imgH="203040" progId="Equation.DSMT4">
                  <p:embed/>
                </p:oleObj>
              </mc:Choice>
              <mc:Fallback>
                <p:oleObj name="Equation" r:id="rId5" imgW="457200" imgH="203040" progId="Equation.DSMT4">
                  <p:embed/>
                  <p:pic>
                    <p:nvPicPr>
                      <p:cNvPr id="0" name=""/>
                      <p:cNvPicPr/>
                      <p:nvPr/>
                    </p:nvPicPr>
                    <p:blipFill>
                      <a:blip r:embed="rId6"/>
                      <a:stretch>
                        <a:fillRect/>
                      </a:stretch>
                    </p:blipFill>
                    <p:spPr>
                      <a:xfrm>
                        <a:off x="2267744" y="2619815"/>
                        <a:ext cx="936104" cy="416046"/>
                      </a:xfrm>
                      <a:prstGeom prst="rect">
                        <a:avLst/>
                      </a:prstGeom>
                    </p:spPr>
                  </p:pic>
                </p:oleObj>
              </mc:Fallback>
            </mc:AlternateContent>
          </a:graphicData>
        </a:graphic>
      </p:graphicFrame>
      <p:sp>
        <p:nvSpPr>
          <p:cNvPr id="6" name="TextBox 5"/>
          <p:cNvSpPr txBox="1"/>
          <p:nvPr/>
        </p:nvSpPr>
        <p:spPr>
          <a:xfrm>
            <a:off x="683568" y="3284984"/>
            <a:ext cx="7272808"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在</a:t>
            </a:r>
            <a:r>
              <a:rPr lang="en-US" altLang="zh-CN" sz="2400" dirty="0" smtClean="0"/>
              <a:t>(*)</a:t>
            </a:r>
            <a:r>
              <a:rPr lang="zh-CN" altLang="en-US" sz="2400" dirty="0" smtClean="0"/>
              <a:t>式中令</a:t>
            </a:r>
            <a:r>
              <a:rPr lang="zh-CN" altLang="en-US" sz="2400" dirty="0" smtClean="0">
                <a:latin typeface="宋体"/>
                <a:ea typeface="宋体"/>
              </a:rPr>
              <a:t>△</a:t>
            </a:r>
            <a:r>
              <a:rPr lang="en-US" altLang="zh-CN" sz="2400" dirty="0" smtClean="0">
                <a:latin typeface="宋体"/>
                <a:ea typeface="宋体"/>
              </a:rPr>
              <a:t>t</a:t>
            </a:r>
            <a:r>
              <a:rPr lang="zh-CN" altLang="en-US" sz="2400" dirty="0" smtClean="0">
                <a:latin typeface="宋体"/>
                <a:ea typeface="宋体"/>
                <a:sym typeface="Symbol"/>
              </a:rPr>
              <a:t></a:t>
            </a:r>
            <a:r>
              <a:rPr lang="en-US" altLang="zh-CN" sz="2400" dirty="0" smtClean="0">
                <a:latin typeface="仿宋" pitchFamily="49" charset="-122"/>
                <a:ea typeface="仿宋" pitchFamily="49" charset="-122"/>
                <a:sym typeface="Symbol"/>
              </a:rPr>
              <a:t>0</a:t>
            </a:r>
            <a:r>
              <a:rPr lang="zh-CN" altLang="en-US" sz="2400" dirty="0" smtClean="0">
                <a:latin typeface="+mn-ea"/>
                <a:sym typeface="Symbol"/>
              </a:rPr>
              <a:t>得到</a:t>
            </a:r>
            <a:endParaRPr lang="en-US" altLang="zh-CN" sz="2400" dirty="0" smtClean="0">
              <a:latin typeface="+mn-ea"/>
              <a:sym typeface="Symbol"/>
            </a:endParaRPr>
          </a:p>
          <a:p>
            <a:endParaRPr lang="en-US" altLang="zh-CN" sz="2400" dirty="0">
              <a:latin typeface="+mn-ea"/>
              <a:sym typeface="Symbol"/>
            </a:endParaRPr>
          </a:p>
          <a:p>
            <a:r>
              <a:rPr lang="en-US" altLang="zh-CN" sz="2400" dirty="0" smtClean="0">
                <a:latin typeface="+mn-ea"/>
                <a:sym typeface="Symbol"/>
              </a:rPr>
              <a:t>                                                                                 (**)</a:t>
            </a:r>
            <a:endParaRPr lang="en-US" altLang="zh-CN" sz="2400" dirty="0">
              <a:latin typeface="+mn-ea"/>
              <a:sym typeface="Symbol"/>
            </a:endParaRPr>
          </a:p>
          <a:p>
            <a:endParaRPr lang="zh-CN" altLang="en-US" sz="2400" dirty="0">
              <a:latin typeface="+mn-ea"/>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996019319"/>
              </p:ext>
            </p:extLst>
          </p:nvPr>
        </p:nvGraphicFramePr>
        <p:xfrm>
          <a:off x="2252663" y="3859213"/>
          <a:ext cx="2911475" cy="879475"/>
        </p:xfrm>
        <a:graphic>
          <a:graphicData uri="http://schemas.openxmlformats.org/presentationml/2006/ole">
            <mc:AlternateContent xmlns:mc="http://schemas.openxmlformats.org/markup-compatibility/2006">
              <mc:Choice xmlns:v="urn:schemas-microsoft-com:vml" Requires="v">
                <p:oleObj spid="_x0000_s72796" name="Equation" r:id="rId7" imgW="1473120" imgH="444240" progId="Equation.DSMT4">
                  <p:embed/>
                </p:oleObj>
              </mc:Choice>
              <mc:Fallback>
                <p:oleObj name="Equation" r:id="rId7" imgW="1473120" imgH="444240" progId="Equation.DSMT4">
                  <p:embed/>
                  <p:pic>
                    <p:nvPicPr>
                      <p:cNvPr id="0" name=""/>
                      <p:cNvPicPr/>
                      <p:nvPr/>
                    </p:nvPicPr>
                    <p:blipFill>
                      <a:blip r:embed="rId8"/>
                      <a:stretch>
                        <a:fillRect/>
                      </a:stretch>
                    </p:blipFill>
                    <p:spPr>
                      <a:xfrm>
                        <a:off x="2252663" y="3859213"/>
                        <a:ext cx="2911475" cy="879475"/>
                      </a:xfrm>
                      <a:prstGeom prst="rect">
                        <a:avLst/>
                      </a:prstGeom>
                    </p:spPr>
                  </p:pic>
                </p:oleObj>
              </mc:Fallback>
            </mc:AlternateContent>
          </a:graphicData>
        </a:graphic>
      </p:graphicFrame>
      <p:sp>
        <p:nvSpPr>
          <p:cNvPr id="8" name="TextBox 7"/>
          <p:cNvSpPr txBox="1"/>
          <p:nvPr/>
        </p:nvSpPr>
        <p:spPr>
          <a:xfrm>
            <a:off x="683568" y="5157192"/>
            <a:ext cx="727280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利用</a:t>
            </a:r>
            <a:r>
              <a:rPr lang="en-US" altLang="zh-CN" sz="2400" dirty="0" smtClean="0"/>
              <a:t>Gauss</a:t>
            </a:r>
            <a:r>
              <a:rPr lang="zh-CN" altLang="en-US" sz="2400" dirty="0" smtClean="0"/>
              <a:t>公式得到</a:t>
            </a:r>
            <a:endParaRPr lang="en-US" altLang="zh-CN" sz="2400" dirty="0" smtClean="0"/>
          </a:p>
          <a:p>
            <a:endParaRPr lang="en-US" altLang="zh-CN" sz="2400" dirty="0"/>
          </a:p>
          <a:p>
            <a:endParaRPr lang="zh-CN" altLang="en-US" sz="2400" dirty="0"/>
          </a:p>
        </p:txBody>
      </p:sp>
      <p:graphicFrame>
        <p:nvGraphicFramePr>
          <p:cNvPr id="9" name="对象 8"/>
          <p:cNvGraphicFramePr>
            <a:graphicFrameLocks noChangeAspect="1"/>
          </p:cNvGraphicFramePr>
          <p:nvPr>
            <p:extLst>
              <p:ext uri="{D42A27DB-BD31-4B8C-83A1-F6EECF244321}">
                <p14:modId xmlns:p14="http://schemas.microsoft.com/office/powerpoint/2010/main" val="1752620868"/>
              </p:ext>
            </p:extLst>
          </p:nvPr>
        </p:nvGraphicFramePr>
        <p:xfrm>
          <a:off x="2339752" y="5603458"/>
          <a:ext cx="2862263" cy="754063"/>
        </p:xfrm>
        <a:graphic>
          <a:graphicData uri="http://schemas.openxmlformats.org/presentationml/2006/ole">
            <mc:AlternateContent xmlns:mc="http://schemas.openxmlformats.org/markup-compatibility/2006">
              <mc:Choice xmlns:v="urn:schemas-microsoft-com:vml" Requires="v">
                <p:oleObj spid="_x0000_s72797" name="Equation" r:id="rId9" imgW="1447560" imgH="380880" progId="Equation.DSMT4">
                  <p:embed/>
                </p:oleObj>
              </mc:Choice>
              <mc:Fallback>
                <p:oleObj name="Equation" r:id="rId9" imgW="1447560" imgH="380880" progId="Equation.DSMT4">
                  <p:embed/>
                  <p:pic>
                    <p:nvPicPr>
                      <p:cNvPr id="0" name="对象 6"/>
                      <p:cNvPicPr>
                        <a:picLocks noChangeAspect="1" noChangeArrowheads="1"/>
                      </p:cNvPicPr>
                      <p:nvPr/>
                    </p:nvPicPr>
                    <p:blipFill>
                      <a:blip r:embed="rId10"/>
                      <a:srcRect/>
                      <a:stretch>
                        <a:fillRect/>
                      </a:stretch>
                    </p:blipFill>
                    <p:spPr bwMode="auto">
                      <a:xfrm>
                        <a:off x="2339752" y="5603458"/>
                        <a:ext cx="28622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9152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692696"/>
            <a:ext cx="7200800" cy="156966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代入</a:t>
            </a:r>
            <a:r>
              <a:rPr lang="en-US" altLang="zh-CN" sz="2400" dirty="0" smtClean="0"/>
              <a:t>(**)</a:t>
            </a:r>
            <a:r>
              <a:rPr lang="zh-CN" altLang="en-US" sz="2400" dirty="0" smtClean="0"/>
              <a:t>式得到</a:t>
            </a:r>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2600976403"/>
              </p:ext>
            </p:extLst>
          </p:nvPr>
        </p:nvGraphicFramePr>
        <p:xfrm>
          <a:off x="1424210" y="1382881"/>
          <a:ext cx="6151563" cy="879475"/>
        </p:xfrm>
        <a:graphic>
          <a:graphicData uri="http://schemas.openxmlformats.org/presentationml/2006/ole">
            <mc:AlternateContent xmlns:mc="http://schemas.openxmlformats.org/markup-compatibility/2006">
              <mc:Choice xmlns:v="urn:schemas-microsoft-com:vml" Requires="v">
                <p:oleObj spid="_x0000_s73786" name="Equation" r:id="rId3" imgW="3111480" imgH="444240" progId="Equation.DSMT4">
                  <p:embed/>
                </p:oleObj>
              </mc:Choice>
              <mc:Fallback>
                <p:oleObj name="Equation" r:id="rId3" imgW="3111480" imgH="444240" progId="Equation.DSMT4">
                  <p:embed/>
                  <p:pic>
                    <p:nvPicPr>
                      <p:cNvPr id="0" name="对象 6"/>
                      <p:cNvPicPr>
                        <a:picLocks noChangeAspect="1" noChangeArrowheads="1"/>
                      </p:cNvPicPr>
                      <p:nvPr/>
                    </p:nvPicPr>
                    <p:blipFill>
                      <a:blip r:embed="rId4"/>
                      <a:srcRect/>
                      <a:stretch>
                        <a:fillRect/>
                      </a:stretch>
                    </p:blipFill>
                    <p:spPr bwMode="auto">
                      <a:xfrm>
                        <a:off x="1424210" y="1382881"/>
                        <a:ext cx="615156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p:nvPr/>
        </p:nvSpPr>
        <p:spPr>
          <a:xfrm>
            <a:off x="899592" y="2492896"/>
            <a:ext cx="720080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dirty="0" smtClean="0"/>
              <a:t>由变分学基本定理知</a:t>
            </a:r>
            <a:endParaRPr lang="en-US" altLang="zh-CN" sz="2400" dirty="0" smtClean="0"/>
          </a:p>
          <a:p>
            <a:endParaRPr lang="en-US" altLang="zh-CN" sz="2400" dirty="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3024169860"/>
              </p:ext>
            </p:extLst>
          </p:nvPr>
        </p:nvGraphicFramePr>
        <p:xfrm>
          <a:off x="2987824" y="2954561"/>
          <a:ext cx="2511425" cy="779463"/>
        </p:xfrm>
        <a:graphic>
          <a:graphicData uri="http://schemas.openxmlformats.org/presentationml/2006/ole">
            <mc:AlternateContent xmlns:mc="http://schemas.openxmlformats.org/markup-compatibility/2006">
              <mc:Choice xmlns:v="urn:schemas-microsoft-com:vml" Requires="v">
                <p:oleObj spid="_x0000_s73787" name="Equation" r:id="rId5" imgW="1269720" imgH="393480" progId="Equation.DSMT4">
                  <p:embed/>
                </p:oleObj>
              </mc:Choice>
              <mc:Fallback>
                <p:oleObj name="Equation" r:id="rId5" imgW="1269720" imgH="393480" progId="Equation.DSMT4">
                  <p:embed/>
                  <p:pic>
                    <p:nvPicPr>
                      <p:cNvPr id="0" name="对象 2"/>
                      <p:cNvPicPr>
                        <a:picLocks noChangeAspect="1" noChangeArrowheads="1"/>
                      </p:cNvPicPr>
                      <p:nvPr/>
                    </p:nvPicPr>
                    <p:blipFill>
                      <a:blip r:embed="rId6"/>
                      <a:srcRect/>
                      <a:stretch>
                        <a:fillRect/>
                      </a:stretch>
                    </p:blipFill>
                    <p:spPr bwMode="auto">
                      <a:xfrm>
                        <a:off x="2987824" y="2954561"/>
                        <a:ext cx="25114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899592" y="4005064"/>
            <a:ext cx="72008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即</a:t>
            </a:r>
            <a:endParaRPr lang="en-US" altLang="zh-CN" sz="2400" dirty="0" smtClean="0"/>
          </a:p>
          <a:p>
            <a:endParaRPr lang="en-US" altLang="zh-CN" sz="2400" dirty="0"/>
          </a:p>
          <a:p>
            <a:endParaRPr lang="en-US" altLang="zh-CN" sz="2400" dirty="0" smtClean="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787464899"/>
              </p:ext>
            </p:extLst>
          </p:nvPr>
        </p:nvGraphicFramePr>
        <p:xfrm>
          <a:off x="2792636" y="4193659"/>
          <a:ext cx="3414712" cy="1100137"/>
        </p:xfrm>
        <a:graphic>
          <a:graphicData uri="http://schemas.openxmlformats.org/presentationml/2006/ole">
            <mc:AlternateContent xmlns:mc="http://schemas.openxmlformats.org/markup-compatibility/2006">
              <mc:Choice xmlns:v="urn:schemas-microsoft-com:vml" Requires="v">
                <p:oleObj spid="_x0000_s73788" name="Equation" r:id="rId7" imgW="1726920" imgH="482400" progId="Equation.DSMT4">
                  <p:embed/>
                </p:oleObj>
              </mc:Choice>
              <mc:Fallback>
                <p:oleObj name="Equation" r:id="rId7" imgW="1726920" imgH="482400" progId="Equation.DSMT4">
                  <p:embed/>
                  <p:pic>
                    <p:nvPicPr>
                      <p:cNvPr id="0" name="对象 4"/>
                      <p:cNvPicPr>
                        <a:picLocks noChangeAspect="1" noChangeArrowheads="1"/>
                      </p:cNvPicPr>
                      <p:nvPr/>
                    </p:nvPicPr>
                    <p:blipFill>
                      <a:blip r:embed="rId8"/>
                      <a:srcRect/>
                      <a:stretch>
                        <a:fillRect/>
                      </a:stretch>
                    </p:blipFill>
                    <p:spPr bwMode="auto">
                      <a:xfrm>
                        <a:off x="2792636" y="4193659"/>
                        <a:ext cx="3414712" cy="1100137"/>
                      </a:xfrm>
                      <a:prstGeom prst="rect">
                        <a:avLst/>
                      </a:prstGeom>
                      <a:noFill/>
                      <a:ln>
                        <a:noFill/>
                      </a:ln>
                    </p:spPr>
                  </p:pic>
                </p:oleObj>
              </mc:Fallback>
            </mc:AlternateContent>
          </a:graphicData>
        </a:graphic>
      </p:graphicFrame>
      <p:sp>
        <p:nvSpPr>
          <p:cNvPr id="8" name="TextBox 7"/>
          <p:cNvSpPr txBox="1"/>
          <p:nvPr/>
        </p:nvSpPr>
        <p:spPr>
          <a:xfrm>
            <a:off x="899592" y="5661248"/>
            <a:ext cx="7200800"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热传导方程的推导完全类似。</a:t>
            </a:r>
            <a:endParaRPr lang="zh-CN" altLang="en-US" sz="2400" dirty="0"/>
          </a:p>
        </p:txBody>
      </p:sp>
    </p:spTree>
    <p:extLst>
      <p:ext uri="{BB962C8B-B14F-4D97-AF65-F5344CB8AC3E}">
        <p14:creationId xmlns:p14="http://schemas.microsoft.com/office/powerpoint/2010/main" val="109873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波动模型</a:t>
            </a:r>
            <a:endParaRPr lang="zh-CN" altLang="en-US" sz="3600" dirty="0"/>
          </a:p>
        </p:txBody>
      </p:sp>
      <p:sp>
        <p:nvSpPr>
          <p:cNvPr id="3" name="文本占位符 2"/>
          <p:cNvSpPr>
            <a:spLocks noGrp="1"/>
          </p:cNvSpPr>
          <p:nvPr>
            <p:ph type="body" sz="half" idx="2"/>
          </p:nvPr>
        </p:nvSpPr>
        <p:spPr/>
        <p:txBody>
          <a:bodyPr/>
          <a:lstStyle/>
          <a:p>
            <a:endParaRPr lang="zh-CN" altLang="en-US" dirty="0"/>
          </a:p>
        </p:txBody>
      </p:sp>
      <p:sp>
        <p:nvSpPr>
          <p:cNvPr id="4" name="图片占位符 3"/>
          <p:cNvSpPr>
            <a:spLocks noGrp="1"/>
          </p:cNvSpPr>
          <p:nvPr>
            <p:ph type="pic" idx="1"/>
          </p:nvPr>
        </p:nvSpPr>
        <p:spPr/>
      </p:sp>
      <p:pic>
        <p:nvPicPr>
          <p:cNvPr id="839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72434"/>
            <a:ext cx="4176464" cy="415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24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08720"/>
            <a:ext cx="6912768"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稳定的平衡点的实际意义：</a:t>
            </a:r>
            <a:endParaRPr lang="en-US" altLang="zh-CN" sz="2400" dirty="0" smtClean="0"/>
          </a:p>
          <a:p>
            <a:r>
              <a:rPr lang="zh-CN" altLang="en-US" sz="2400" dirty="0" smtClean="0"/>
              <a:t>如果微分方程存在稳定的平衡点，设</a:t>
            </a:r>
            <a:r>
              <a:rPr lang="en-US" altLang="zh-CN" sz="2400" dirty="0" smtClean="0"/>
              <a:t>x(t)</a:t>
            </a:r>
            <a:r>
              <a:rPr lang="zh-CN" altLang="en-US" sz="2400" dirty="0" smtClean="0"/>
              <a:t>是微分方程的解，则当</a:t>
            </a:r>
            <a:r>
              <a:rPr lang="en-US" altLang="zh-CN" sz="2400" dirty="0" smtClean="0"/>
              <a:t>t</a:t>
            </a:r>
            <a:r>
              <a:rPr lang="en-US" altLang="zh-CN" sz="2400" dirty="0" smtClean="0">
                <a:sym typeface="Symbol"/>
              </a:rPr>
              <a:t></a:t>
            </a:r>
            <a:r>
              <a:rPr lang="zh-CN" altLang="en-US" sz="2400" dirty="0" smtClean="0">
                <a:sym typeface="Symbol"/>
              </a:rPr>
              <a:t>时，</a:t>
            </a:r>
            <a:r>
              <a:rPr lang="en-US" altLang="zh-CN" sz="2400" dirty="0"/>
              <a:t> x(t</a:t>
            </a:r>
            <a:r>
              <a:rPr lang="en-US" altLang="zh-CN" sz="2400" dirty="0" smtClean="0"/>
              <a:t>)</a:t>
            </a:r>
            <a:r>
              <a:rPr lang="zh-CN" altLang="en-US" sz="2400" dirty="0" smtClean="0"/>
              <a:t>趋向于某个稳定的平衡点。</a:t>
            </a:r>
            <a:endParaRPr lang="zh-CN" altLang="en-US" sz="2400" dirty="0"/>
          </a:p>
        </p:txBody>
      </p:sp>
      <p:sp>
        <p:nvSpPr>
          <p:cNvPr id="3" name="TextBox 2"/>
          <p:cNvSpPr txBox="1"/>
          <p:nvPr/>
        </p:nvSpPr>
        <p:spPr>
          <a:xfrm>
            <a:off x="1043608" y="2924944"/>
            <a:ext cx="6912768"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例：对</a:t>
            </a:r>
            <a:r>
              <a:rPr lang="en-US" altLang="zh-CN" sz="2400" dirty="0" smtClean="0"/>
              <a:t>Logistic</a:t>
            </a:r>
            <a:r>
              <a:rPr lang="zh-CN" altLang="en-US" sz="2400" dirty="0" smtClean="0"/>
              <a:t>方程，</a:t>
            </a:r>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它有两个平衡点 </a:t>
            </a:r>
            <a:r>
              <a:rPr lang="en-US" altLang="zh-CN" sz="2400" dirty="0" smtClean="0"/>
              <a:t>x=0</a:t>
            </a:r>
            <a:r>
              <a:rPr lang="zh-CN" altLang="en-US" sz="2400" dirty="0" smtClean="0"/>
              <a:t>和</a:t>
            </a:r>
            <a:r>
              <a:rPr lang="en-US" altLang="zh-CN" sz="2400" dirty="0" smtClean="0"/>
              <a:t>x=N</a:t>
            </a:r>
            <a:r>
              <a:rPr lang="zh-CN" altLang="en-US" sz="2400" dirty="0" smtClean="0"/>
              <a:t>。其中</a:t>
            </a:r>
            <a:r>
              <a:rPr lang="en-US" altLang="zh-CN" sz="2400" dirty="0" smtClean="0"/>
              <a:t>x=0</a:t>
            </a:r>
            <a:r>
              <a:rPr lang="zh-CN" altLang="en-US" sz="2400" dirty="0" smtClean="0"/>
              <a:t>是不稳定的平衡点，</a:t>
            </a:r>
            <a:r>
              <a:rPr lang="en-US" altLang="zh-CN" sz="2400" dirty="0" smtClean="0"/>
              <a:t>x=N</a:t>
            </a:r>
            <a:r>
              <a:rPr lang="zh-CN" altLang="en-US" sz="2400" dirty="0" smtClean="0"/>
              <a:t>是稳定的平衡点。</a:t>
            </a:r>
            <a:endParaRPr lang="en-US" altLang="zh-CN" sz="2400" dirty="0" smtClean="0"/>
          </a:p>
          <a:p>
            <a:r>
              <a:rPr lang="en-US" altLang="zh-CN" sz="2400" dirty="0"/>
              <a:t> </a:t>
            </a:r>
            <a:r>
              <a:rPr lang="en-US" altLang="zh-CN" sz="2400" dirty="0" smtClean="0"/>
              <a:t>    </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341901266"/>
              </p:ext>
            </p:extLst>
          </p:nvPr>
        </p:nvGraphicFramePr>
        <p:xfrm>
          <a:off x="2596073" y="3573016"/>
          <a:ext cx="1872208" cy="784303"/>
        </p:xfrm>
        <a:graphic>
          <a:graphicData uri="http://schemas.openxmlformats.org/presentationml/2006/ole">
            <mc:AlternateContent xmlns:mc="http://schemas.openxmlformats.org/markup-compatibility/2006">
              <mc:Choice xmlns:v="urn:schemas-microsoft-com:vml" Requires="v">
                <p:oleObj spid="_x0000_s55355" name="Equation" r:id="rId3" imgW="939600" imgH="393480" progId="Equation.DSMT4">
                  <p:embed/>
                </p:oleObj>
              </mc:Choice>
              <mc:Fallback>
                <p:oleObj name="Equation" r:id="rId3" imgW="939600" imgH="393480" progId="Equation.DSMT4">
                  <p:embed/>
                  <p:pic>
                    <p:nvPicPr>
                      <p:cNvPr id="0" name=""/>
                      <p:cNvPicPr/>
                      <p:nvPr/>
                    </p:nvPicPr>
                    <p:blipFill>
                      <a:blip r:embed="rId4"/>
                      <a:stretch>
                        <a:fillRect/>
                      </a:stretch>
                    </p:blipFill>
                    <p:spPr>
                      <a:xfrm>
                        <a:off x="2596073" y="3573016"/>
                        <a:ext cx="1872208" cy="784303"/>
                      </a:xfrm>
                      <a:prstGeom prst="rect">
                        <a:avLst/>
                      </a:prstGeom>
                    </p:spPr>
                  </p:pic>
                </p:oleObj>
              </mc:Fallback>
            </mc:AlternateContent>
          </a:graphicData>
        </a:graphic>
      </p:graphicFrame>
    </p:spTree>
    <p:extLst>
      <p:ext uri="{BB962C8B-B14F-4D97-AF65-F5344CB8AC3E}">
        <p14:creationId xmlns:p14="http://schemas.microsoft.com/office/powerpoint/2010/main" val="151492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80728"/>
            <a:ext cx="7056784" cy="526297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描述一个弹性体在平衡位置附近振动的方程是波动方程。</a:t>
            </a:r>
            <a:endParaRPr lang="en-US" altLang="zh-CN" sz="2400" dirty="0" smtClean="0"/>
          </a:p>
          <a:p>
            <a:r>
              <a:rPr lang="en-US" altLang="zh-CN" sz="2400" dirty="0" smtClean="0"/>
              <a:t>1</a:t>
            </a:r>
            <a:r>
              <a:rPr lang="zh-CN" altLang="en-US" sz="2400" dirty="0" smtClean="0"/>
              <a:t>、弦线的振动</a:t>
            </a:r>
            <a:endParaRPr lang="en-US" altLang="zh-CN" sz="2400" dirty="0" smtClean="0"/>
          </a:p>
          <a:p>
            <a:r>
              <a:rPr lang="zh-CN" altLang="en-US" sz="2400" dirty="0" smtClean="0"/>
              <a:t>琴弦在没有人弹奏时静止于平衡状态</a:t>
            </a:r>
            <a:r>
              <a:rPr lang="en-US" altLang="zh-CN" sz="2400" dirty="0" smtClean="0"/>
              <a:t>(</a:t>
            </a:r>
            <a:r>
              <a:rPr lang="zh-CN" altLang="en-US" sz="2400" dirty="0" smtClean="0"/>
              <a:t>直线</a:t>
            </a:r>
            <a:r>
              <a:rPr lang="en-US" altLang="zh-CN" sz="2400" dirty="0" smtClean="0"/>
              <a:t>)</a:t>
            </a:r>
            <a:r>
              <a:rPr lang="zh-CN" altLang="en-US" sz="2400" dirty="0" smtClean="0"/>
              <a:t>。当有人弹奏时，琴弦的位置偏离平衡位置，这时，弹性恢复力的作用使之在平衡位置附近作小幅振动。</a:t>
            </a:r>
            <a:endParaRPr lang="en-US" altLang="zh-CN" sz="2400" dirty="0" smtClean="0"/>
          </a:p>
          <a:p>
            <a:r>
              <a:rPr lang="en-US" altLang="zh-CN" sz="2400" dirty="0" smtClean="0"/>
              <a:t>2</a:t>
            </a:r>
            <a:r>
              <a:rPr lang="zh-CN" altLang="en-US" sz="2400" dirty="0" smtClean="0"/>
              <a:t>、膜的振动。忽略重力的作用，当没有外力作用时，</a:t>
            </a:r>
            <a:endParaRPr lang="en-US" altLang="zh-CN" sz="2400" dirty="0" smtClean="0"/>
          </a:p>
          <a:p>
            <a:r>
              <a:rPr lang="zh-CN" altLang="en-US" sz="2400" dirty="0" smtClean="0"/>
              <a:t>膜平衡在平面位置。当外力使之偏离平衡位置时，由于恢复力的作用，薄膜在平衡位置附近作小幅振动。鼓的发声就是膜振动的例子。</a:t>
            </a:r>
            <a:endParaRPr lang="en-US" altLang="zh-CN" sz="2400" dirty="0" smtClean="0"/>
          </a:p>
          <a:p>
            <a:r>
              <a:rPr lang="en-US" altLang="zh-CN" sz="2400" dirty="0" smtClean="0"/>
              <a:t>3</a:t>
            </a:r>
            <a:r>
              <a:rPr lang="zh-CN" altLang="en-US" sz="2400" dirty="0" smtClean="0"/>
              <a:t>、弹性体的振动。</a:t>
            </a:r>
            <a:endParaRPr lang="en-US" altLang="zh-CN" sz="2400" dirty="0" smtClean="0"/>
          </a:p>
          <a:p>
            <a:endParaRPr lang="en-US" altLang="zh-CN" sz="2400" dirty="0"/>
          </a:p>
          <a:p>
            <a:r>
              <a:rPr lang="zh-CN" altLang="en-US" sz="2400" dirty="0" smtClean="0"/>
              <a:t>许多自然现象，如水波、声音等的传播，都可以利用波动方程描述。</a:t>
            </a:r>
            <a:endParaRPr lang="zh-CN" altLang="en-US" sz="2400" dirty="0"/>
          </a:p>
        </p:txBody>
      </p:sp>
    </p:spTree>
    <p:extLst>
      <p:ext uri="{BB962C8B-B14F-4D97-AF65-F5344CB8AC3E}">
        <p14:creationId xmlns:p14="http://schemas.microsoft.com/office/powerpoint/2010/main" val="83229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836712"/>
            <a:ext cx="7272808"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smtClean="0"/>
              <a:t>波动方程的推导</a:t>
            </a:r>
            <a:endParaRPr lang="en-US" altLang="zh-CN" sz="2400" dirty="0" smtClean="0"/>
          </a:p>
          <a:p>
            <a:r>
              <a:rPr lang="zh-CN" altLang="en-US" sz="2400" dirty="0" smtClean="0"/>
              <a:t>我们以弹性体的振动为例。设弹性体占据</a:t>
            </a:r>
            <a:r>
              <a:rPr lang="en-US" altLang="zh-CN" sz="2400" dirty="0" smtClean="0"/>
              <a:t>3</a:t>
            </a:r>
            <a:r>
              <a:rPr lang="zh-CN" altLang="en-US" sz="2400" dirty="0" smtClean="0"/>
              <a:t>维区域</a:t>
            </a:r>
            <a:r>
              <a:rPr lang="zh-CN" altLang="en-US" sz="2400" dirty="0" smtClean="0">
                <a:sym typeface="Symbol"/>
              </a:rPr>
              <a:t>且不受外力。任取子区域</a:t>
            </a:r>
            <a:r>
              <a:rPr lang="en-US" altLang="zh-CN" sz="2400" dirty="0" smtClean="0">
                <a:sym typeface="Symbol"/>
              </a:rPr>
              <a:t>G</a:t>
            </a:r>
            <a:r>
              <a:rPr lang="zh-CN" altLang="en-US" sz="2400" dirty="0" smtClean="0">
                <a:sym typeface="Symbol"/>
              </a:rPr>
              <a:t>，其外边界为</a:t>
            </a:r>
            <a:r>
              <a:rPr lang="en-US" altLang="zh-CN" sz="2400" dirty="0" smtClean="0">
                <a:sym typeface="Symbol"/>
              </a:rPr>
              <a:t>G</a:t>
            </a:r>
            <a:r>
              <a:rPr lang="zh-CN" altLang="en-US" sz="2400" dirty="0" smtClean="0">
                <a:sym typeface="Symbol"/>
              </a:rPr>
              <a:t>。</a:t>
            </a:r>
            <a:r>
              <a:rPr lang="en-US" altLang="zh-CN" sz="2400" dirty="0" smtClean="0">
                <a:sym typeface="Symbol"/>
              </a:rPr>
              <a:t>F(</a:t>
            </a:r>
            <a:r>
              <a:rPr lang="en-US" altLang="zh-CN" sz="2400" dirty="0" err="1" smtClean="0">
                <a:sym typeface="Symbol"/>
              </a:rPr>
              <a:t>x,t</a:t>
            </a:r>
            <a:r>
              <a:rPr lang="en-US" altLang="zh-CN" sz="2400" dirty="0" smtClean="0">
                <a:sym typeface="Symbol"/>
              </a:rPr>
              <a:t>)</a:t>
            </a:r>
            <a:r>
              <a:rPr lang="zh-CN" altLang="en-US" sz="2400" dirty="0" smtClean="0">
                <a:sym typeface="Symbol"/>
              </a:rPr>
              <a:t>为</a:t>
            </a:r>
            <a:r>
              <a:rPr lang="en-US" altLang="zh-CN" sz="2400" dirty="0" smtClean="0">
                <a:sym typeface="Symbol"/>
              </a:rPr>
              <a:t>t</a:t>
            </a:r>
            <a:r>
              <a:rPr lang="zh-CN" altLang="en-US" sz="2400" dirty="0" smtClean="0">
                <a:sym typeface="Symbol"/>
              </a:rPr>
              <a:t>时刻作用在</a:t>
            </a:r>
            <a:r>
              <a:rPr lang="zh-CN" altLang="en-US" sz="2400" dirty="0">
                <a:sym typeface="Symbol"/>
              </a:rPr>
              <a:t></a:t>
            </a:r>
            <a:r>
              <a:rPr lang="en-US" altLang="zh-CN" sz="2400" dirty="0" smtClean="0">
                <a:sym typeface="Symbol"/>
              </a:rPr>
              <a:t>G</a:t>
            </a:r>
            <a:r>
              <a:rPr lang="zh-CN" altLang="en-US" sz="2400" dirty="0" smtClean="0">
                <a:sym typeface="Symbol"/>
              </a:rPr>
              <a:t>上的张力密度。则</a:t>
            </a:r>
            <a:r>
              <a:rPr lang="en-US" altLang="zh-CN" sz="2400" dirty="0" smtClean="0">
                <a:sym typeface="Symbol"/>
              </a:rPr>
              <a:t>G</a:t>
            </a:r>
            <a:r>
              <a:rPr lang="zh-CN" altLang="en-US" sz="2400" dirty="0" smtClean="0">
                <a:sym typeface="Symbol"/>
              </a:rPr>
              <a:t>受到的法向作用力是</a:t>
            </a:r>
            <a:endParaRPr lang="en-US" altLang="zh-CN" sz="2400" dirty="0" smtClean="0">
              <a:sym typeface="Symbol"/>
            </a:endParaRPr>
          </a:p>
          <a:p>
            <a:endParaRPr lang="en-US" altLang="zh-CN" sz="2400" dirty="0">
              <a:sym typeface="Symbol"/>
            </a:endParaRPr>
          </a:p>
          <a:p>
            <a:r>
              <a:rPr lang="en-US" altLang="zh-CN" sz="2400" dirty="0" smtClean="0">
                <a:sym typeface="Symbol"/>
              </a:rPr>
              <a:t>         </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3559842347"/>
              </p:ext>
            </p:extLst>
          </p:nvPr>
        </p:nvGraphicFramePr>
        <p:xfrm>
          <a:off x="2627784" y="2564904"/>
          <a:ext cx="1440160" cy="800089"/>
        </p:xfrm>
        <a:graphic>
          <a:graphicData uri="http://schemas.openxmlformats.org/presentationml/2006/ole">
            <mc:AlternateContent xmlns:mc="http://schemas.openxmlformats.org/markup-compatibility/2006">
              <mc:Choice xmlns:v="urn:schemas-microsoft-com:vml" Requires="v">
                <p:oleObj spid="_x0000_s74780" name="Equation" r:id="rId3" imgW="685800" imgH="380880" progId="Equation.DSMT4">
                  <p:embed/>
                </p:oleObj>
              </mc:Choice>
              <mc:Fallback>
                <p:oleObj name="Equation" r:id="rId3" imgW="685800" imgH="380880" progId="Equation.DSMT4">
                  <p:embed/>
                  <p:pic>
                    <p:nvPicPr>
                      <p:cNvPr id="0" name=""/>
                      <p:cNvPicPr/>
                      <p:nvPr/>
                    </p:nvPicPr>
                    <p:blipFill>
                      <a:blip r:embed="rId4"/>
                      <a:stretch>
                        <a:fillRect/>
                      </a:stretch>
                    </p:blipFill>
                    <p:spPr>
                      <a:xfrm>
                        <a:off x="2627784" y="2564904"/>
                        <a:ext cx="1440160" cy="800089"/>
                      </a:xfrm>
                      <a:prstGeom prst="rect">
                        <a:avLst/>
                      </a:prstGeom>
                    </p:spPr>
                  </p:pic>
                </p:oleObj>
              </mc:Fallback>
            </mc:AlternateContent>
          </a:graphicData>
        </a:graphic>
      </p:graphicFrame>
      <p:sp>
        <p:nvSpPr>
          <p:cNvPr id="4" name="TextBox 3"/>
          <p:cNvSpPr txBox="1"/>
          <p:nvPr/>
        </p:nvSpPr>
        <p:spPr>
          <a:xfrm>
            <a:off x="755576" y="3789040"/>
            <a:ext cx="7272808"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设物体密度是</a:t>
            </a:r>
            <a:r>
              <a:rPr lang="en-US" altLang="zh-CN" sz="2400" dirty="0" smtClean="0"/>
              <a:t>1</a:t>
            </a:r>
            <a:r>
              <a:rPr lang="zh-CN" altLang="en-US" sz="2400" dirty="0" smtClean="0"/>
              <a:t>，体积微元 </a:t>
            </a:r>
            <a:r>
              <a:rPr lang="en-US" altLang="zh-CN" sz="2400" dirty="0" smtClean="0"/>
              <a:t>dx</a:t>
            </a:r>
            <a:r>
              <a:rPr lang="zh-CN" altLang="en-US" sz="2400" dirty="0" smtClean="0"/>
              <a:t>在</a:t>
            </a:r>
            <a:r>
              <a:rPr lang="en-US" altLang="zh-CN" sz="2400" dirty="0" smtClean="0"/>
              <a:t>t</a:t>
            </a:r>
            <a:r>
              <a:rPr lang="zh-CN" altLang="en-US" sz="2400" dirty="0" smtClean="0"/>
              <a:t>时刻的加速度是</a:t>
            </a:r>
            <a:r>
              <a:rPr lang="en-US" altLang="zh-CN" sz="2400" dirty="0" err="1" smtClean="0"/>
              <a:t>u</a:t>
            </a:r>
            <a:r>
              <a:rPr lang="en-US" altLang="zh-CN" sz="2400" baseline="-25000" dirty="0" err="1" smtClean="0"/>
              <a:t>tt</a:t>
            </a:r>
            <a:r>
              <a:rPr lang="zh-CN" altLang="en-US" sz="2400" dirty="0" smtClean="0"/>
              <a:t>，则由</a:t>
            </a:r>
            <a:r>
              <a:rPr lang="en-US" altLang="zh-CN" sz="2400" dirty="0" smtClean="0"/>
              <a:t>Newton</a:t>
            </a:r>
            <a:r>
              <a:rPr lang="zh-CN" altLang="en-US" sz="2400" dirty="0" smtClean="0"/>
              <a:t>第二定律知</a:t>
            </a:r>
            <a:endParaRPr lang="en-US" altLang="zh-CN" sz="2400" dirty="0" smtClean="0"/>
          </a:p>
          <a:p>
            <a:endParaRPr lang="en-US" altLang="zh-CN" sz="2400" dirty="0"/>
          </a:p>
          <a:p>
            <a:endParaRPr lang="en-US" altLang="zh-CN" sz="2400" dirty="0" smtClean="0"/>
          </a:p>
          <a:p>
            <a:endParaRPr lang="zh-CN" altLang="en-US" sz="2400" dirty="0"/>
          </a:p>
        </p:txBody>
      </p:sp>
      <p:graphicFrame>
        <p:nvGraphicFramePr>
          <p:cNvPr id="5" name="对象 4"/>
          <p:cNvGraphicFramePr>
            <a:graphicFrameLocks noChangeAspect="1"/>
          </p:cNvGraphicFramePr>
          <p:nvPr>
            <p:extLst>
              <p:ext uri="{D42A27DB-BD31-4B8C-83A1-F6EECF244321}">
                <p14:modId xmlns:p14="http://schemas.microsoft.com/office/powerpoint/2010/main" val="2406574544"/>
              </p:ext>
            </p:extLst>
          </p:nvPr>
        </p:nvGraphicFramePr>
        <p:xfrm>
          <a:off x="2627783" y="4735390"/>
          <a:ext cx="2449771" cy="781842"/>
        </p:xfrm>
        <a:graphic>
          <a:graphicData uri="http://schemas.openxmlformats.org/presentationml/2006/ole">
            <mc:AlternateContent xmlns:mc="http://schemas.openxmlformats.org/markup-compatibility/2006">
              <mc:Choice xmlns:v="urn:schemas-microsoft-com:vml" Requires="v">
                <p:oleObj spid="_x0000_s74781" name="Equation" r:id="rId5" imgW="1193760" imgH="380880" progId="Equation.DSMT4">
                  <p:embed/>
                </p:oleObj>
              </mc:Choice>
              <mc:Fallback>
                <p:oleObj name="Equation" r:id="rId5" imgW="1193760" imgH="380880" progId="Equation.DSMT4">
                  <p:embed/>
                  <p:pic>
                    <p:nvPicPr>
                      <p:cNvPr id="0" name=""/>
                      <p:cNvPicPr/>
                      <p:nvPr/>
                    </p:nvPicPr>
                    <p:blipFill>
                      <a:blip r:embed="rId6"/>
                      <a:stretch>
                        <a:fillRect/>
                      </a:stretch>
                    </p:blipFill>
                    <p:spPr>
                      <a:xfrm>
                        <a:off x="2627783" y="4735390"/>
                        <a:ext cx="2449771" cy="781842"/>
                      </a:xfrm>
                      <a:prstGeom prst="rect">
                        <a:avLst/>
                      </a:prstGeom>
                    </p:spPr>
                  </p:pic>
                </p:oleObj>
              </mc:Fallback>
            </mc:AlternateContent>
          </a:graphicData>
        </a:graphic>
      </p:graphicFrame>
    </p:spTree>
    <p:extLst>
      <p:ext uri="{BB962C8B-B14F-4D97-AF65-F5344CB8AC3E}">
        <p14:creationId xmlns:p14="http://schemas.microsoft.com/office/powerpoint/2010/main" val="245066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836712"/>
            <a:ext cx="6840760" cy="415498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2400" dirty="0" smtClean="0"/>
              <a:t>对于弹性体，应力与位移的梯度</a:t>
            </a:r>
            <a:r>
              <a:rPr lang="en-US" altLang="zh-CN" sz="2400" dirty="0" smtClean="0"/>
              <a:t>Du</a:t>
            </a:r>
            <a:r>
              <a:rPr lang="zh-CN" altLang="en-US" sz="2400" dirty="0" smtClean="0"/>
              <a:t>有关即</a:t>
            </a:r>
            <a:endParaRPr lang="en-US" altLang="zh-CN" sz="2400" dirty="0" smtClean="0"/>
          </a:p>
          <a:p>
            <a:endParaRPr lang="en-US" altLang="zh-CN" sz="2400" dirty="0"/>
          </a:p>
          <a:p>
            <a:endParaRPr lang="en-US" altLang="zh-CN" sz="2400" dirty="0" smtClean="0"/>
          </a:p>
          <a:p>
            <a:r>
              <a:rPr lang="zh-CN" altLang="en-US" sz="2400" dirty="0" smtClean="0"/>
              <a:t>特别，对于小振动，</a:t>
            </a:r>
            <a:endParaRPr lang="en-US" altLang="zh-CN" sz="2400" dirty="0" smtClean="0"/>
          </a:p>
          <a:p>
            <a:endParaRPr lang="en-US" altLang="zh-CN" sz="2400" dirty="0"/>
          </a:p>
          <a:p>
            <a:endParaRPr lang="en-US" altLang="zh-CN" sz="2400" dirty="0" smtClean="0"/>
          </a:p>
          <a:p>
            <a:r>
              <a:rPr lang="zh-CN" altLang="en-US" sz="2400" dirty="0" smtClean="0"/>
              <a:t>代入得到</a:t>
            </a:r>
            <a:endParaRPr lang="en-US" altLang="zh-CN" sz="2400" dirty="0" smtClean="0"/>
          </a:p>
          <a:p>
            <a:endParaRPr lang="en-US" altLang="zh-CN" sz="2400" dirty="0"/>
          </a:p>
          <a:p>
            <a:endParaRPr lang="en-US" altLang="zh-CN" sz="2400" dirty="0" smtClean="0"/>
          </a:p>
          <a:p>
            <a:r>
              <a:rPr lang="en-US" altLang="zh-CN" sz="2400" dirty="0"/>
              <a:t> </a:t>
            </a:r>
            <a:r>
              <a:rPr lang="en-US" altLang="zh-CN" sz="2400" dirty="0" smtClean="0"/>
              <a:t>                 </a:t>
            </a:r>
          </a:p>
          <a:p>
            <a:r>
              <a:rPr lang="en-US" altLang="zh-CN" sz="2400" dirty="0"/>
              <a:t> </a:t>
            </a:r>
            <a:r>
              <a:rPr lang="en-US" altLang="zh-CN" sz="2400" dirty="0" smtClean="0"/>
              <a:t>        </a:t>
            </a:r>
            <a:endParaRPr lang="zh-CN" altLang="en-US"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96085462"/>
              </p:ext>
            </p:extLst>
          </p:nvPr>
        </p:nvGraphicFramePr>
        <p:xfrm>
          <a:off x="2987824" y="1440236"/>
          <a:ext cx="1728192" cy="476743"/>
        </p:xfrm>
        <a:graphic>
          <a:graphicData uri="http://schemas.openxmlformats.org/presentationml/2006/ole">
            <mc:AlternateContent xmlns:mc="http://schemas.openxmlformats.org/markup-compatibility/2006">
              <mc:Choice xmlns:v="urn:schemas-microsoft-com:vml" Requires="v">
                <p:oleObj spid="_x0000_s75811" name="Equation" r:id="rId3" imgW="736560" imgH="203040" progId="Equation.DSMT4">
                  <p:embed/>
                </p:oleObj>
              </mc:Choice>
              <mc:Fallback>
                <p:oleObj name="Equation" r:id="rId3" imgW="736560" imgH="203040" progId="Equation.DSMT4">
                  <p:embed/>
                  <p:pic>
                    <p:nvPicPr>
                      <p:cNvPr id="0" name=""/>
                      <p:cNvPicPr/>
                      <p:nvPr/>
                    </p:nvPicPr>
                    <p:blipFill>
                      <a:blip r:embed="rId4"/>
                      <a:stretch>
                        <a:fillRect/>
                      </a:stretch>
                    </p:blipFill>
                    <p:spPr>
                      <a:xfrm>
                        <a:off x="2987824" y="1440236"/>
                        <a:ext cx="1728192" cy="47674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73135610"/>
              </p:ext>
            </p:extLst>
          </p:nvPr>
        </p:nvGraphicFramePr>
        <p:xfrm>
          <a:off x="2987824" y="2492896"/>
          <a:ext cx="2646294" cy="504056"/>
        </p:xfrm>
        <a:graphic>
          <a:graphicData uri="http://schemas.openxmlformats.org/presentationml/2006/ole">
            <mc:AlternateContent xmlns:mc="http://schemas.openxmlformats.org/markup-compatibility/2006">
              <mc:Choice xmlns:v="urn:schemas-microsoft-com:vml" Requires="v">
                <p:oleObj spid="_x0000_s75812" name="Equation" r:id="rId5" imgW="1066680" imgH="203040" progId="Equation.DSMT4">
                  <p:embed/>
                </p:oleObj>
              </mc:Choice>
              <mc:Fallback>
                <p:oleObj name="Equation" r:id="rId5" imgW="1066680" imgH="203040" progId="Equation.DSMT4">
                  <p:embed/>
                  <p:pic>
                    <p:nvPicPr>
                      <p:cNvPr id="0" name=""/>
                      <p:cNvPicPr/>
                      <p:nvPr/>
                    </p:nvPicPr>
                    <p:blipFill>
                      <a:blip r:embed="rId6"/>
                      <a:stretch>
                        <a:fillRect/>
                      </a:stretch>
                    </p:blipFill>
                    <p:spPr>
                      <a:xfrm>
                        <a:off x="2987824" y="2492896"/>
                        <a:ext cx="2646294" cy="50405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03171832"/>
              </p:ext>
            </p:extLst>
          </p:nvPr>
        </p:nvGraphicFramePr>
        <p:xfrm>
          <a:off x="2821496" y="3770431"/>
          <a:ext cx="3391744" cy="954713"/>
        </p:xfrm>
        <a:graphic>
          <a:graphicData uri="http://schemas.openxmlformats.org/presentationml/2006/ole">
            <mc:AlternateContent xmlns:mc="http://schemas.openxmlformats.org/markup-compatibility/2006">
              <mc:Choice xmlns:v="urn:schemas-microsoft-com:vml" Requires="v">
                <p:oleObj spid="_x0000_s75813" name="Equation" r:id="rId7" imgW="1714320" imgH="482400" progId="Equation.DSMT4">
                  <p:embed/>
                </p:oleObj>
              </mc:Choice>
              <mc:Fallback>
                <p:oleObj name="Equation" r:id="rId7" imgW="1714320" imgH="482400" progId="Equation.DSMT4">
                  <p:embed/>
                  <p:pic>
                    <p:nvPicPr>
                      <p:cNvPr id="0" name=""/>
                      <p:cNvPicPr/>
                      <p:nvPr/>
                    </p:nvPicPr>
                    <p:blipFill>
                      <a:blip r:embed="rId8"/>
                      <a:stretch>
                        <a:fillRect/>
                      </a:stretch>
                    </p:blipFill>
                    <p:spPr>
                      <a:xfrm>
                        <a:off x="2821496" y="3770431"/>
                        <a:ext cx="3391744" cy="954713"/>
                      </a:xfrm>
                      <a:prstGeom prst="rect">
                        <a:avLst/>
                      </a:prstGeom>
                    </p:spPr>
                  </p:pic>
                </p:oleObj>
              </mc:Fallback>
            </mc:AlternateContent>
          </a:graphicData>
        </a:graphic>
      </p:graphicFrame>
    </p:spTree>
    <p:extLst>
      <p:ext uri="{BB962C8B-B14F-4D97-AF65-F5344CB8AC3E}">
        <p14:creationId xmlns:p14="http://schemas.microsoft.com/office/powerpoint/2010/main" val="148496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8745</TotalTime>
  <Words>6889</Words>
  <Application>Microsoft Office PowerPoint</Application>
  <PresentationFormat>全屏显示(4:3)</PresentationFormat>
  <Paragraphs>553</Paragraphs>
  <Slides>92</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95" baseType="lpstr">
      <vt:lpstr>华丽</vt:lpstr>
      <vt:lpstr>Equation</vt:lpstr>
      <vt:lpstr>公式</vt:lpstr>
      <vt:lpstr>微分方程模型</vt:lpstr>
      <vt:lpstr>常微分方程 的基本方法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偏微分方程的建模</vt:lpstr>
      <vt:lpstr>PowerPoint 演示文稿</vt:lpstr>
      <vt:lpstr>流动现象的建模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扩散模型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波动模型</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微分方程模型</dc:title>
  <dc:creator>think</dc:creator>
  <cp:lastModifiedBy>xiaofang shen</cp:lastModifiedBy>
  <cp:revision>215</cp:revision>
  <dcterms:created xsi:type="dcterms:W3CDTF">2012-07-10T19:09:46Z</dcterms:created>
  <dcterms:modified xsi:type="dcterms:W3CDTF">2016-08-17T01:19:30Z</dcterms:modified>
</cp:coreProperties>
</file>