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1" r:id="rId3"/>
    <p:sldId id="322" r:id="rId4"/>
    <p:sldId id="323" r:id="rId5"/>
    <p:sldId id="324" r:id="rId6"/>
    <p:sldId id="326" r:id="rId7"/>
    <p:sldId id="327" r:id="rId8"/>
    <p:sldId id="328" r:id="rId9"/>
    <p:sldId id="329" r:id="rId10"/>
    <p:sldId id="330" r:id="rId11"/>
    <p:sldId id="331" r:id="rId12"/>
    <p:sldId id="332" r:id="rId13"/>
    <p:sldId id="333" r:id="rId14"/>
    <p:sldId id="334" r:id="rId15"/>
    <p:sldId id="335"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987" autoAdjust="0"/>
    <p:restoredTop sz="94660"/>
  </p:normalViewPr>
  <p:slideViewPr>
    <p:cSldViewPr snapToGrid="0">
      <p:cViewPr varScale="1">
        <p:scale>
          <a:sx n="88" d="100"/>
          <a:sy n="88" d="100"/>
        </p:scale>
        <p:origin x="10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58EA91D-C413-4587-939B-5BD1488F2481}" type="datetimeFigureOut">
              <a:rPr lang="zh-CN" altLang="en-US" smtClean="0"/>
              <a:t>2019/10/28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5570D7-1A9B-4472-8B2D-3A7B8CEB3E3D}" type="slidenum">
              <a:rPr lang="zh-CN" altLang="en-US" smtClean="0"/>
              <a:t>‹#›</a:t>
            </a:fld>
            <a:endParaRPr lang="zh-CN" altLang="en-US"/>
          </a:p>
        </p:txBody>
      </p:sp>
    </p:spTree>
    <p:extLst>
      <p:ext uri="{BB962C8B-B14F-4D97-AF65-F5344CB8AC3E}">
        <p14:creationId xmlns:p14="http://schemas.microsoft.com/office/powerpoint/2010/main" val="343690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8EA91D-C413-4587-939B-5BD1488F2481}" type="datetimeFigureOut">
              <a:rPr lang="zh-CN" altLang="en-US" smtClean="0"/>
              <a:t>2019/10/28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5570D7-1A9B-4472-8B2D-3A7B8CEB3E3D}" type="slidenum">
              <a:rPr lang="zh-CN" altLang="en-US" smtClean="0"/>
              <a:t>‹#›</a:t>
            </a:fld>
            <a:endParaRPr lang="zh-CN" altLang="en-US"/>
          </a:p>
        </p:txBody>
      </p:sp>
    </p:spTree>
    <p:extLst>
      <p:ext uri="{BB962C8B-B14F-4D97-AF65-F5344CB8AC3E}">
        <p14:creationId xmlns:p14="http://schemas.microsoft.com/office/powerpoint/2010/main" val="309687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8EA91D-C413-4587-939B-5BD1488F2481}" type="datetimeFigureOut">
              <a:rPr lang="zh-CN" altLang="en-US" smtClean="0"/>
              <a:t>2019/10/28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5570D7-1A9B-4472-8B2D-3A7B8CEB3E3D}" type="slidenum">
              <a:rPr lang="zh-CN" altLang="en-US" smtClean="0"/>
              <a:t>‹#›</a:t>
            </a:fld>
            <a:endParaRPr lang="zh-CN" altLang="en-US"/>
          </a:p>
        </p:txBody>
      </p:sp>
    </p:spTree>
    <p:extLst>
      <p:ext uri="{BB962C8B-B14F-4D97-AF65-F5344CB8AC3E}">
        <p14:creationId xmlns:p14="http://schemas.microsoft.com/office/powerpoint/2010/main" val="298297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8EA91D-C413-4587-939B-5BD1488F2481}" type="datetimeFigureOut">
              <a:rPr lang="zh-CN" altLang="en-US" smtClean="0"/>
              <a:t>2019/10/28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5570D7-1A9B-4472-8B2D-3A7B8CEB3E3D}" type="slidenum">
              <a:rPr lang="zh-CN" altLang="en-US" smtClean="0"/>
              <a:t>‹#›</a:t>
            </a:fld>
            <a:endParaRPr lang="zh-CN" altLang="en-US"/>
          </a:p>
        </p:txBody>
      </p:sp>
    </p:spTree>
    <p:extLst>
      <p:ext uri="{BB962C8B-B14F-4D97-AF65-F5344CB8AC3E}">
        <p14:creationId xmlns:p14="http://schemas.microsoft.com/office/powerpoint/2010/main" val="326109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58EA91D-C413-4587-939B-5BD1488F2481}" type="datetimeFigureOut">
              <a:rPr lang="zh-CN" altLang="en-US" smtClean="0"/>
              <a:t>2019/10/28 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5570D7-1A9B-4472-8B2D-3A7B8CEB3E3D}" type="slidenum">
              <a:rPr lang="zh-CN" altLang="en-US" smtClean="0"/>
              <a:t>‹#›</a:t>
            </a:fld>
            <a:endParaRPr lang="zh-CN" altLang="en-US"/>
          </a:p>
        </p:txBody>
      </p:sp>
    </p:spTree>
    <p:extLst>
      <p:ext uri="{BB962C8B-B14F-4D97-AF65-F5344CB8AC3E}">
        <p14:creationId xmlns:p14="http://schemas.microsoft.com/office/powerpoint/2010/main" val="1180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8EA91D-C413-4587-939B-5BD1488F2481}" type="datetimeFigureOut">
              <a:rPr lang="zh-CN" altLang="en-US" smtClean="0"/>
              <a:t>2019/10/28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5570D7-1A9B-4472-8B2D-3A7B8CEB3E3D}" type="slidenum">
              <a:rPr lang="zh-CN" altLang="en-US" smtClean="0"/>
              <a:t>‹#›</a:t>
            </a:fld>
            <a:endParaRPr lang="zh-CN" altLang="en-US"/>
          </a:p>
        </p:txBody>
      </p:sp>
    </p:spTree>
    <p:extLst>
      <p:ext uri="{BB962C8B-B14F-4D97-AF65-F5344CB8AC3E}">
        <p14:creationId xmlns:p14="http://schemas.microsoft.com/office/powerpoint/2010/main" val="1423219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58EA91D-C413-4587-939B-5BD1488F2481}" type="datetimeFigureOut">
              <a:rPr lang="zh-CN" altLang="en-US" smtClean="0"/>
              <a:t>2019/10/28 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5570D7-1A9B-4472-8B2D-3A7B8CEB3E3D}" type="slidenum">
              <a:rPr lang="zh-CN" altLang="en-US" smtClean="0"/>
              <a:t>‹#›</a:t>
            </a:fld>
            <a:endParaRPr lang="zh-CN" altLang="en-US"/>
          </a:p>
        </p:txBody>
      </p:sp>
    </p:spTree>
    <p:extLst>
      <p:ext uri="{BB962C8B-B14F-4D97-AF65-F5344CB8AC3E}">
        <p14:creationId xmlns:p14="http://schemas.microsoft.com/office/powerpoint/2010/main" val="151627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58EA91D-C413-4587-939B-5BD1488F2481}" type="datetimeFigureOut">
              <a:rPr lang="zh-CN" altLang="en-US" smtClean="0"/>
              <a:t>2019/10/28 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5570D7-1A9B-4472-8B2D-3A7B8CEB3E3D}" type="slidenum">
              <a:rPr lang="zh-CN" altLang="en-US" smtClean="0"/>
              <a:t>‹#›</a:t>
            </a:fld>
            <a:endParaRPr lang="zh-CN" altLang="en-US"/>
          </a:p>
        </p:txBody>
      </p:sp>
    </p:spTree>
    <p:extLst>
      <p:ext uri="{BB962C8B-B14F-4D97-AF65-F5344CB8AC3E}">
        <p14:creationId xmlns:p14="http://schemas.microsoft.com/office/powerpoint/2010/main" val="18446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8EA91D-C413-4587-939B-5BD1488F2481}" type="datetimeFigureOut">
              <a:rPr lang="zh-CN" altLang="en-US" smtClean="0"/>
              <a:t>2019/10/28 Monday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5570D7-1A9B-4472-8B2D-3A7B8CEB3E3D}" type="slidenum">
              <a:rPr lang="zh-CN" altLang="en-US" smtClean="0"/>
              <a:t>‹#›</a:t>
            </a:fld>
            <a:endParaRPr lang="zh-CN" altLang="en-US"/>
          </a:p>
        </p:txBody>
      </p:sp>
    </p:spTree>
    <p:extLst>
      <p:ext uri="{BB962C8B-B14F-4D97-AF65-F5344CB8AC3E}">
        <p14:creationId xmlns:p14="http://schemas.microsoft.com/office/powerpoint/2010/main" val="167130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8EA91D-C413-4587-939B-5BD1488F2481}" type="datetimeFigureOut">
              <a:rPr lang="zh-CN" altLang="en-US" smtClean="0"/>
              <a:t>2019/10/28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5570D7-1A9B-4472-8B2D-3A7B8CEB3E3D}" type="slidenum">
              <a:rPr lang="zh-CN" altLang="en-US" smtClean="0"/>
              <a:t>‹#›</a:t>
            </a:fld>
            <a:endParaRPr lang="zh-CN" altLang="en-US"/>
          </a:p>
        </p:txBody>
      </p:sp>
    </p:spTree>
    <p:extLst>
      <p:ext uri="{BB962C8B-B14F-4D97-AF65-F5344CB8AC3E}">
        <p14:creationId xmlns:p14="http://schemas.microsoft.com/office/powerpoint/2010/main" val="21018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58EA91D-C413-4587-939B-5BD1488F2481}" type="datetimeFigureOut">
              <a:rPr lang="zh-CN" altLang="en-US" smtClean="0"/>
              <a:t>2019/10/28 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5570D7-1A9B-4472-8B2D-3A7B8CEB3E3D}" type="slidenum">
              <a:rPr lang="zh-CN" altLang="en-US" smtClean="0"/>
              <a:t>‹#›</a:t>
            </a:fld>
            <a:endParaRPr lang="zh-CN" altLang="en-US"/>
          </a:p>
        </p:txBody>
      </p:sp>
    </p:spTree>
    <p:extLst>
      <p:ext uri="{BB962C8B-B14F-4D97-AF65-F5344CB8AC3E}">
        <p14:creationId xmlns:p14="http://schemas.microsoft.com/office/powerpoint/2010/main" val="425268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EA91D-C413-4587-939B-5BD1488F2481}" type="datetimeFigureOut">
              <a:rPr lang="zh-CN" altLang="en-US" smtClean="0"/>
              <a:t>2019/10/28 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5570D7-1A9B-4472-8B2D-3A7B8CEB3E3D}" type="slidenum">
              <a:rPr lang="zh-CN" altLang="en-US" smtClean="0"/>
              <a:t>‹#›</a:t>
            </a:fld>
            <a:endParaRPr lang="zh-CN" altLang="en-US"/>
          </a:p>
        </p:txBody>
      </p:sp>
    </p:spTree>
    <p:extLst>
      <p:ext uri="{BB962C8B-B14F-4D97-AF65-F5344CB8AC3E}">
        <p14:creationId xmlns:p14="http://schemas.microsoft.com/office/powerpoint/2010/main" val="364167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2.wmf"/><Relationship Id="rId5" Type="http://schemas.openxmlformats.org/officeDocument/2006/relationships/oleObject" Target="../embeddings/oleObject10.bin"/><Relationship Id="rId4" Type="http://schemas.openxmlformats.org/officeDocument/2006/relationships/image" Target="../media/image21.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12.bin"/><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31109" name="Rectangle 5"/>
          <p:cNvSpPr>
            <a:spLocks noGrp="1" noChangeArrowheads="1"/>
          </p:cNvSpPr>
          <p:nvPr>
            <p:ph type="subTitle" idx="1"/>
          </p:nvPr>
        </p:nvSpPr>
        <p:spPr>
          <a:xfrm>
            <a:off x="2675466" y="2167466"/>
            <a:ext cx="6400800" cy="762001"/>
          </a:xfrm>
        </p:spPr>
        <p:txBody>
          <a:bodyPr>
            <a:normAutofit/>
          </a:bodyPr>
          <a:lstStyle/>
          <a:p>
            <a:r>
              <a:rPr lang="zh-CN" altLang="en-US" sz="4400" b="1" dirty="0" smtClean="0">
                <a:solidFill>
                  <a:srgbClr val="00B0F0"/>
                </a:solidFill>
                <a:latin typeface="Times New Roman" panose="02020603050405020304" pitchFamily="18" charset="0"/>
                <a:cs typeface="Times New Roman" panose="02020603050405020304" pitchFamily="18" charset="0"/>
              </a:rPr>
              <a:t>水塔</a:t>
            </a:r>
            <a:r>
              <a:rPr lang="zh-CN" altLang="en-US" sz="4400" b="1" dirty="0">
                <a:solidFill>
                  <a:srgbClr val="00B0F0"/>
                </a:solidFill>
                <a:latin typeface="Times New Roman" panose="02020603050405020304" pitchFamily="18" charset="0"/>
                <a:cs typeface="Times New Roman" panose="02020603050405020304" pitchFamily="18" charset="0"/>
              </a:rPr>
              <a:t>流量的估计</a:t>
            </a:r>
          </a:p>
        </p:txBody>
      </p:sp>
      <p:sp>
        <p:nvSpPr>
          <p:cNvPr id="3" name="Rectangle 5"/>
          <p:cNvSpPr txBox="1">
            <a:spLocks noChangeArrowheads="1"/>
          </p:cNvSpPr>
          <p:nvPr/>
        </p:nvSpPr>
        <p:spPr>
          <a:xfrm>
            <a:off x="2548466" y="685799"/>
            <a:ext cx="6400800" cy="7281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smtClean="0">
                <a:solidFill>
                  <a:srgbClr val="FF0000"/>
                </a:solidFill>
                <a:latin typeface="Times New Roman" panose="02020603050405020304" pitchFamily="18" charset="0"/>
                <a:cs typeface="Times New Roman" panose="02020603050405020304" pitchFamily="18" charset="0"/>
              </a:rPr>
              <a:t>综合案例</a:t>
            </a:r>
            <a:r>
              <a:rPr lang="en-US" altLang="zh-CN" sz="4400" b="1" dirty="0" smtClean="0">
                <a:solidFill>
                  <a:srgbClr val="FF0000"/>
                </a:solidFill>
                <a:latin typeface="Times New Roman" panose="02020603050405020304" pitchFamily="18" charset="0"/>
                <a:cs typeface="Times New Roman" panose="02020603050405020304" pitchFamily="18" charset="0"/>
              </a:rPr>
              <a:t>1</a:t>
            </a:r>
            <a:r>
              <a:rPr lang="zh-CN" altLang="en-US" sz="4400" b="1" dirty="0" smtClean="0">
                <a:solidFill>
                  <a:srgbClr val="FF0000"/>
                </a:solidFill>
                <a:latin typeface="Times New Roman" panose="02020603050405020304" pitchFamily="18" charset="0"/>
                <a:cs typeface="Times New Roman" panose="02020603050405020304" pitchFamily="18" charset="0"/>
              </a:rPr>
              <a:t>   </a:t>
            </a:r>
            <a:endParaRPr lang="en-US" altLang="zh-CN" sz="4400" b="1"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23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11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9" grpId="0" build="p"/>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96" name="Group 96"/>
          <p:cNvGraphicFramePr>
            <a:graphicFrameLocks noGrp="1"/>
          </p:cNvGraphicFramePr>
          <p:nvPr>
            <p:extLst>
              <p:ext uri="{D42A27DB-BD31-4B8C-83A1-F6EECF244321}">
                <p14:modId xmlns:p14="http://schemas.microsoft.com/office/powerpoint/2010/main" val="3541016831"/>
              </p:ext>
            </p:extLst>
          </p:nvPr>
        </p:nvGraphicFramePr>
        <p:xfrm>
          <a:off x="1760764" y="0"/>
          <a:ext cx="8820150" cy="6742567"/>
        </p:xfrm>
        <a:graphic>
          <a:graphicData uri="http://schemas.openxmlformats.org/drawingml/2006/table">
            <a:tbl>
              <a:tblPr/>
              <a:tblGrid>
                <a:gridCol w="2166938"/>
                <a:gridCol w="2243137"/>
                <a:gridCol w="2166938"/>
                <a:gridCol w="2243137"/>
              </a:tblGrid>
              <a:tr h="392567">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流速</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/cm·h</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流速</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cm·h</a:t>
                      </a:r>
                      <a:r>
                        <a:rPr kumimoji="0" lang="en-US" altLang="zh-CN" sz="18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29.89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12.49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31.52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21.74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13.42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29.03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18.48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14.43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26.36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2.395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16.22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15.44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26.09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16.30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16.37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24.73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4.425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15.32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17.38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23.64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5.44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13.04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18.49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23.42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15.45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19.50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7.465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13.98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20.40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23.86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8.45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16.35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20.84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22.17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8.97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19.29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22.02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水泵开动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水泵开动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22.96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水泵开动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10.93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水泵开动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23.88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27.09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10.95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33.50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24.43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21.62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11.49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29.63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25.45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18.48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25.91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13.30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95577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ChangeArrowheads="1"/>
          </p:cNvSpPr>
          <p:nvPr/>
        </p:nvSpPr>
        <p:spPr bwMode="auto">
          <a:xfrm>
            <a:off x="1233489" y="257737"/>
            <a:ext cx="5915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由表</a:t>
            </a:r>
            <a:r>
              <a:rPr lang="en-US" altLang="zh-CN" dirty="0"/>
              <a:t>3</a:t>
            </a:r>
            <a:r>
              <a:rPr lang="zh-CN" altLang="en-US" dirty="0"/>
              <a:t>作出时间</a:t>
            </a:r>
            <a:r>
              <a:rPr lang="en-US" altLang="zh-CN" dirty="0"/>
              <a:t>—</a:t>
            </a:r>
            <a:r>
              <a:rPr lang="zh-CN" altLang="en-US" dirty="0"/>
              <a:t>流速散点图如图</a:t>
            </a:r>
            <a:r>
              <a:rPr lang="en-US" altLang="zh-CN" dirty="0"/>
              <a:t>3</a:t>
            </a:r>
            <a:r>
              <a:rPr lang="zh-CN" altLang="en-US" dirty="0"/>
              <a:t>。</a:t>
            </a:r>
          </a:p>
        </p:txBody>
      </p:sp>
      <p:pic>
        <p:nvPicPr>
          <p:cNvPr id="18437" name="Picture 5" descr="数学实验  图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765176"/>
            <a:ext cx="8424862"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ChangeArrowheads="1"/>
          </p:cNvSpPr>
          <p:nvPr/>
        </p:nvSpPr>
        <p:spPr bwMode="auto">
          <a:xfrm>
            <a:off x="1566864" y="5011273"/>
            <a:ext cx="18277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dirty="0">
                <a:solidFill>
                  <a:srgbClr val="7030A0"/>
                </a:solidFill>
              </a:rPr>
              <a:t>1</a:t>
            </a:r>
            <a:r>
              <a:rPr lang="zh-CN" altLang="en-US" b="1" dirty="0">
                <a:solidFill>
                  <a:srgbClr val="7030A0"/>
                </a:solidFill>
              </a:rPr>
              <a:t>）插值法</a:t>
            </a:r>
          </a:p>
        </p:txBody>
      </p:sp>
      <p:sp>
        <p:nvSpPr>
          <p:cNvPr id="18439" name="Rectangle 7"/>
          <p:cNvSpPr>
            <a:spLocks noChangeArrowheads="1"/>
          </p:cNvSpPr>
          <p:nvPr/>
        </p:nvSpPr>
        <p:spPr bwMode="auto">
          <a:xfrm>
            <a:off x="677334" y="5507038"/>
            <a:ext cx="10981266"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en-US" altLang="zh-CN" sz="1800" dirty="0" smtClean="0"/>
              <a:t>       </a:t>
            </a:r>
            <a:r>
              <a:rPr lang="zh-CN" altLang="en-US" dirty="0" smtClean="0"/>
              <a:t>由</a:t>
            </a:r>
            <a:r>
              <a:rPr lang="zh-CN" altLang="en-US" dirty="0"/>
              <a:t>表</a:t>
            </a:r>
            <a:r>
              <a:rPr lang="en-US" altLang="zh-CN" dirty="0"/>
              <a:t>3</a:t>
            </a:r>
            <a:r>
              <a:rPr lang="zh-CN" altLang="en-US" dirty="0"/>
              <a:t>，对水泵不工作时段</a:t>
            </a:r>
            <a:r>
              <a:rPr lang="en-US" altLang="zh-CN" dirty="0"/>
              <a:t>1</a:t>
            </a:r>
            <a:r>
              <a:rPr lang="zh-CN" altLang="en-US" dirty="0"/>
              <a:t>，</a:t>
            </a:r>
            <a:r>
              <a:rPr lang="en-US" altLang="zh-CN" dirty="0"/>
              <a:t>2</a:t>
            </a:r>
            <a:r>
              <a:rPr lang="zh-CN" altLang="en-US" dirty="0"/>
              <a:t>采取插值方法，可以得到任意时刻的流速，从而可以知道任意时刻的流量。 </a:t>
            </a:r>
          </a:p>
        </p:txBody>
      </p:sp>
    </p:spTree>
    <p:extLst>
      <p:ext uri="{BB962C8B-B14F-4D97-AF65-F5344CB8AC3E}">
        <p14:creationId xmlns:p14="http://schemas.microsoft.com/office/powerpoint/2010/main" val="1679091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wipe(left)">
                                      <p:cBhvr>
                                        <p:cTn id="7" dur="500"/>
                                        <p:tgtEl>
                                          <p:spTgt spid="18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8"/>
                                        </p:tgtEl>
                                        <p:attrNameLst>
                                          <p:attrName>style.visibility</p:attrName>
                                        </p:attrNameLst>
                                      </p:cBhvr>
                                      <p:to>
                                        <p:strVal val="visible"/>
                                      </p:to>
                                    </p:set>
                                    <p:animEffect transition="in" filter="wipe(left)">
                                      <p:cBhvr>
                                        <p:cTn id="12" dur="500"/>
                                        <p:tgtEl>
                                          <p:spTgt spid="184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9"/>
                                        </p:tgtEl>
                                        <p:attrNameLst>
                                          <p:attrName>style.visibility</p:attrName>
                                        </p:attrNameLst>
                                      </p:cBhvr>
                                      <p:to>
                                        <p:strVal val="visible"/>
                                      </p:to>
                                    </p:set>
                                    <p:animEffect transition="in" filter="wipe(left)">
                                      <p:cBhvr>
                                        <p:cTn id="17"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p:bldP spid="184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4"/>
          <p:cNvSpPr>
            <a:spLocks noChangeArrowheads="1"/>
          </p:cNvSpPr>
          <p:nvPr/>
        </p:nvSpPr>
        <p:spPr bwMode="auto">
          <a:xfrm>
            <a:off x="423333" y="394603"/>
            <a:ext cx="11150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t>   </a:t>
            </a:r>
            <a:r>
              <a:rPr lang="en-US" altLang="zh-CN" dirty="0" smtClean="0"/>
              <a:t>    </a:t>
            </a:r>
            <a:r>
              <a:rPr lang="zh-CN" altLang="en-US" dirty="0" smtClean="0"/>
              <a:t>我们</a:t>
            </a:r>
            <a:r>
              <a:rPr lang="zh-CN" altLang="en-US" dirty="0"/>
              <a:t>分别采取拉格朗日插值法，分段线性插值法及三次样条插值法；对于水泵工作时段</a:t>
            </a:r>
            <a:r>
              <a:rPr lang="en-US" altLang="zh-CN" dirty="0"/>
              <a:t>1</a:t>
            </a:r>
            <a:r>
              <a:rPr lang="zh-CN" altLang="en-US" dirty="0"/>
              <a:t>应用前后时期的流速进行插值，由于最后一段水泵不工作时段数据太少，我们将它与水泵工作时段</a:t>
            </a:r>
            <a:r>
              <a:rPr lang="en-US" altLang="zh-CN" dirty="0"/>
              <a:t>2</a:t>
            </a:r>
            <a:r>
              <a:rPr lang="zh-CN" altLang="en-US" dirty="0"/>
              <a:t>合并一同进行插值处理（该段简称混合时段）。</a:t>
            </a:r>
          </a:p>
        </p:txBody>
      </p:sp>
      <p:sp>
        <p:nvSpPr>
          <p:cNvPr id="19461" name="Rectangle 5"/>
          <p:cNvSpPr>
            <a:spLocks noChangeArrowheads="1"/>
          </p:cNvSpPr>
          <p:nvPr/>
        </p:nvSpPr>
        <p:spPr bwMode="auto">
          <a:xfrm>
            <a:off x="482600" y="2245618"/>
            <a:ext cx="99091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en-US" altLang="zh-CN" sz="1800" dirty="0" smtClean="0"/>
              <a:t>     </a:t>
            </a:r>
            <a:r>
              <a:rPr lang="zh-CN" altLang="en-US" dirty="0" smtClean="0"/>
              <a:t>我们</a:t>
            </a:r>
            <a:r>
              <a:rPr lang="zh-CN" altLang="en-US" dirty="0"/>
              <a:t>总共需要对四段数据（第</a:t>
            </a:r>
            <a:r>
              <a:rPr lang="en-US" altLang="zh-CN" dirty="0"/>
              <a:t>1</a:t>
            </a:r>
            <a:r>
              <a:rPr lang="zh-CN" altLang="en-US" dirty="0"/>
              <a:t>，</a:t>
            </a:r>
            <a:r>
              <a:rPr lang="en-US" altLang="zh-CN" dirty="0"/>
              <a:t>2</a:t>
            </a:r>
            <a:r>
              <a:rPr lang="zh-CN" altLang="en-US" dirty="0"/>
              <a:t>未供水时段，第</a:t>
            </a:r>
            <a:r>
              <a:rPr lang="en-US" altLang="zh-CN" dirty="0"/>
              <a:t>1</a:t>
            </a:r>
            <a:r>
              <a:rPr lang="zh-CN" altLang="en-US" dirty="0"/>
              <a:t>供水时段，混合时段）进行插值处理，下面以第</a:t>
            </a:r>
            <a:r>
              <a:rPr lang="en-US" altLang="zh-CN" dirty="0"/>
              <a:t>1</a:t>
            </a:r>
            <a:r>
              <a:rPr lang="zh-CN" altLang="en-US" dirty="0"/>
              <a:t>未供水时段数据为例分别用三种方法算出流量函数和用水量（用水高度）。 </a:t>
            </a:r>
          </a:p>
        </p:txBody>
      </p:sp>
      <p:sp>
        <p:nvSpPr>
          <p:cNvPr id="19462" name="Rectangle 6"/>
          <p:cNvSpPr>
            <a:spLocks noChangeArrowheads="1"/>
          </p:cNvSpPr>
          <p:nvPr/>
        </p:nvSpPr>
        <p:spPr bwMode="auto">
          <a:xfrm>
            <a:off x="1027118" y="3686914"/>
            <a:ext cx="6327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下面是用</a:t>
            </a:r>
            <a:r>
              <a:rPr lang="en-US" altLang="zh-CN" dirty="0"/>
              <a:t>MATLAB</a:t>
            </a:r>
            <a:r>
              <a:rPr lang="zh-CN" altLang="en-US" dirty="0"/>
              <a:t>实现该过程的程序。 </a:t>
            </a:r>
          </a:p>
        </p:txBody>
      </p:sp>
      <p:sp>
        <p:nvSpPr>
          <p:cNvPr id="29702" name="Rectangle 8"/>
          <p:cNvSpPr>
            <a:spLocks noChangeArrowheads="1"/>
          </p:cNvSpPr>
          <p:nvPr/>
        </p:nvSpPr>
        <p:spPr bwMode="auto">
          <a:xfrm>
            <a:off x="592667" y="4383921"/>
            <a:ext cx="10896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dirty="0">
                <a:latin typeface="Times New Roman" panose="02020603050405020304" pitchFamily="18" charset="0"/>
                <a:cs typeface="Times New Roman" panose="02020603050405020304" pitchFamily="18" charset="0"/>
              </a:rPr>
              <a:t>t=[0,0.46,1.38,2.395,3.41,4.425,12.44,6.45,7.465,8.45,8.97</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b="1" dirty="0">
                <a:latin typeface="Times New Roman" panose="02020603050405020304" pitchFamily="18" charset="0"/>
                <a:cs typeface="Times New Roman" panose="02020603050405020304" pitchFamily="18" charset="0"/>
              </a:rPr>
              <a:t>v=[29.89,21.74,18.48,16.22,16.30,15.32,13.04,15.45,13.98,16.35,19.29</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b="1" dirty="0" smtClean="0">
                <a:latin typeface="Times New Roman" panose="02020603050405020304" pitchFamily="18" charset="0"/>
                <a:cs typeface="Times New Roman" panose="02020603050405020304" pitchFamily="18" charset="0"/>
              </a:rPr>
              <a:t>t0=0:0.1:8.97;</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419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left)">
                                      <p:cBhvr>
                                        <p:cTn id="7" dur="500"/>
                                        <p:tgtEl>
                                          <p:spTgt spid="194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left)">
                                      <p:cBhvr>
                                        <p:cTn id="12" dur="500"/>
                                        <p:tgtEl>
                                          <p:spTgt spid="194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wipe(left)">
                                      <p:cBhvr>
                                        <p:cTn id="17"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9462" grpId="0"/>
      <p:bldP spid="2970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ChangeArrowheads="1"/>
          </p:cNvSpPr>
          <p:nvPr/>
        </p:nvSpPr>
        <p:spPr bwMode="auto">
          <a:xfrm>
            <a:off x="431799" y="322785"/>
            <a:ext cx="1040553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dirty="0">
                <a:latin typeface="Times New Roman" panose="02020603050405020304" pitchFamily="18" charset="0"/>
                <a:cs typeface="Times New Roman" panose="02020603050405020304" pitchFamily="18" charset="0"/>
              </a:rPr>
              <a:t>lglr=</a:t>
            </a:r>
            <a:r>
              <a:rPr lang="en-US" altLang="zh-CN" sz="2400" b="1" dirty="0" err="1">
                <a:latin typeface="Times New Roman" panose="02020603050405020304" pitchFamily="18" charset="0"/>
                <a:cs typeface="Times New Roman" panose="02020603050405020304" pitchFamily="18" charset="0"/>
              </a:rPr>
              <a:t>lglrcz</a:t>
            </a:r>
            <a:r>
              <a:rPr lang="en-US" altLang="zh-CN" sz="2400" b="1" dirty="0">
                <a:latin typeface="Times New Roman" panose="02020603050405020304" pitchFamily="18" charset="0"/>
                <a:cs typeface="Times New Roman" panose="02020603050405020304" pitchFamily="18" charset="0"/>
              </a:rPr>
              <a:t>(t,v,t0</a:t>
            </a:r>
            <a:r>
              <a:rPr lang="en-US" altLang="zh-CN" sz="2400" b="1" dirty="0" smtClean="0">
                <a:latin typeface="Times New Roman" panose="02020603050405020304" pitchFamily="18" charset="0"/>
                <a:cs typeface="Times New Roman" panose="02020603050405020304" pitchFamily="18" charset="0"/>
              </a:rPr>
              <a:t>);  %</a:t>
            </a:r>
            <a:r>
              <a:rPr lang="en-US" altLang="zh-CN" sz="2400" b="1" dirty="0" err="1" smtClean="0">
                <a:latin typeface="Times New Roman" panose="02020603050405020304" pitchFamily="18" charset="0"/>
                <a:cs typeface="Times New Roman" panose="02020603050405020304" pitchFamily="18" charset="0"/>
              </a:rPr>
              <a:t>lglrcz</a:t>
            </a:r>
            <a:r>
              <a:rPr lang="zh-CN" altLang="en-US" sz="2400" b="1" dirty="0" smtClean="0">
                <a:latin typeface="Times New Roman" panose="02020603050405020304" pitchFamily="18" charset="0"/>
                <a:cs typeface="Times New Roman" panose="02020603050405020304" pitchFamily="18" charset="0"/>
              </a:rPr>
              <a:t>为差值函数，同</a:t>
            </a:r>
            <a:r>
              <a:rPr lang="en-US" altLang="zh-CN" sz="2400" b="1" dirty="0" err="1" smtClean="0">
                <a:latin typeface="Times New Roman" panose="02020603050405020304" pitchFamily="18" charset="0"/>
                <a:cs typeface="Times New Roman" panose="02020603050405020304" pitchFamily="18" charset="0"/>
              </a:rPr>
              <a:t>lglr.m</a:t>
            </a:r>
            <a:endParaRPr lang="en-US" altLang="zh-CN" sz="24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2400" b="1" dirty="0" err="1">
                <a:latin typeface="Times New Roman" panose="02020603050405020304" pitchFamily="18" charset="0"/>
                <a:cs typeface="Times New Roman" panose="02020603050405020304" pitchFamily="18" charset="0"/>
              </a:rPr>
              <a:t>lglrjf</a:t>
            </a:r>
            <a:r>
              <a:rPr lang="en-US" altLang="zh-CN" sz="2400" b="1" dirty="0">
                <a:latin typeface="Times New Roman" panose="02020603050405020304" pitchFamily="18" charset="0"/>
                <a:cs typeface="Times New Roman" panose="02020603050405020304" pitchFamily="18" charset="0"/>
              </a:rPr>
              <a:t>=0.1*</a:t>
            </a:r>
            <a:r>
              <a:rPr lang="en-US" altLang="zh-CN" sz="2400" b="1" dirty="0" err="1">
                <a:latin typeface="Times New Roman" panose="02020603050405020304" pitchFamily="18" charset="0"/>
                <a:cs typeface="Times New Roman" panose="02020603050405020304" pitchFamily="18" charset="0"/>
              </a:rPr>
              <a:t>trapz</a:t>
            </a:r>
            <a:r>
              <a:rPr lang="en-US" altLang="zh-CN" sz="2400" b="1" dirty="0">
                <a:latin typeface="Times New Roman" panose="02020603050405020304" pitchFamily="18" charset="0"/>
                <a:cs typeface="Times New Roman" panose="02020603050405020304" pitchFamily="18" charset="0"/>
              </a:rPr>
              <a:t>(lglr)</a:t>
            </a:r>
          </a:p>
          <a:p>
            <a:pPr eaLnBrk="1" hangingPunct="1">
              <a:spcBef>
                <a:spcPct val="0"/>
              </a:spcBef>
              <a:buClrTx/>
              <a:buSzTx/>
              <a:buFontTx/>
              <a:buNone/>
            </a:pPr>
            <a:r>
              <a:rPr lang="en-US" altLang="zh-CN" sz="2400" b="1" dirty="0" err="1">
                <a:latin typeface="Times New Roman" panose="02020603050405020304" pitchFamily="18" charset="0"/>
                <a:cs typeface="Times New Roman" panose="02020603050405020304" pitchFamily="18" charset="0"/>
              </a:rPr>
              <a:t>fdxx</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interpl</a:t>
            </a:r>
            <a:r>
              <a:rPr lang="en-US" altLang="zh-CN" sz="2400" b="1" dirty="0">
                <a:latin typeface="Times New Roman" panose="02020603050405020304" pitchFamily="18" charset="0"/>
                <a:cs typeface="Times New Roman" panose="02020603050405020304" pitchFamily="18" charset="0"/>
              </a:rPr>
              <a:t>(t,v,t0</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2400" b="1" dirty="0" err="1">
                <a:latin typeface="Times New Roman" panose="02020603050405020304" pitchFamily="18" charset="0"/>
                <a:cs typeface="Times New Roman" panose="02020603050405020304" pitchFamily="18" charset="0"/>
              </a:rPr>
              <a:t>fdxxjf</a:t>
            </a:r>
            <a:r>
              <a:rPr lang="en-US" altLang="zh-CN" sz="2400" b="1" dirty="0">
                <a:latin typeface="Times New Roman" panose="02020603050405020304" pitchFamily="18" charset="0"/>
                <a:cs typeface="Times New Roman" panose="02020603050405020304" pitchFamily="18" charset="0"/>
              </a:rPr>
              <a:t>=0.1*</a:t>
            </a:r>
            <a:r>
              <a:rPr lang="en-US" altLang="zh-CN" sz="2400" b="1" dirty="0" err="1">
                <a:latin typeface="Times New Roman" panose="02020603050405020304" pitchFamily="18" charset="0"/>
                <a:cs typeface="Times New Roman" panose="02020603050405020304" pitchFamily="18" charset="0"/>
              </a:rPr>
              <a:t>trapz</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fdxx</a:t>
            </a:r>
            <a:r>
              <a:rPr lang="en-US" altLang="zh-CN" sz="24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400" b="1" dirty="0" err="1">
                <a:latin typeface="Times New Roman" panose="02020603050405020304" pitchFamily="18" charset="0"/>
                <a:cs typeface="Times New Roman" panose="02020603050405020304" pitchFamily="18" charset="0"/>
              </a:rPr>
              <a:t>scyt</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interpl</a:t>
            </a:r>
            <a:r>
              <a:rPr lang="en-US" altLang="zh-CN" sz="2400" b="1" dirty="0">
                <a:latin typeface="Times New Roman" panose="02020603050405020304" pitchFamily="18" charset="0"/>
                <a:cs typeface="Times New Roman" panose="02020603050405020304" pitchFamily="18" charset="0"/>
              </a:rPr>
              <a:t>(t,v,t0,’spline</a:t>
            </a:r>
            <a:r>
              <a:rPr lang="en-US" altLang="zh-CN"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2400" b="1" dirty="0" err="1">
                <a:latin typeface="Times New Roman" panose="02020603050405020304" pitchFamily="18" charset="0"/>
                <a:cs typeface="Times New Roman" panose="02020603050405020304" pitchFamily="18" charset="0"/>
              </a:rPr>
              <a:t>sancytjf</a:t>
            </a:r>
            <a:r>
              <a:rPr lang="en-US" altLang="zh-CN" sz="2400" b="1" dirty="0">
                <a:latin typeface="Times New Roman" panose="02020603050405020304" pitchFamily="18" charset="0"/>
                <a:cs typeface="Times New Roman" panose="02020603050405020304" pitchFamily="18" charset="0"/>
              </a:rPr>
              <a:t>=0.1*</a:t>
            </a:r>
            <a:r>
              <a:rPr lang="en-US" altLang="zh-CN" sz="2400" b="1" dirty="0" err="1">
                <a:latin typeface="Times New Roman" panose="02020603050405020304" pitchFamily="18" charset="0"/>
                <a:cs typeface="Times New Roman" panose="02020603050405020304" pitchFamily="18" charset="0"/>
              </a:rPr>
              <a:t>trapz</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scyt</a:t>
            </a:r>
            <a:r>
              <a:rPr lang="en-US" altLang="zh-CN" sz="24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400" b="1" dirty="0">
                <a:latin typeface="Times New Roman" panose="02020603050405020304" pitchFamily="18" charset="0"/>
                <a:cs typeface="Times New Roman" panose="02020603050405020304" pitchFamily="18" charset="0"/>
              </a:rPr>
              <a:t>plot(</a:t>
            </a:r>
            <a:r>
              <a:rPr lang="en-US" altLang="zh-CN" sz="2400" b="1" dirty="0" err="1">
                <a:latin typeface="Times New Roman" panose="02020603050405020304" pitchFamily="18" charset="0"/>
                <a:cs typeface="Times New Roman" panose="02020603050405020304" pitchFamily="18" charset="0"/>
              </a:rPr>
              <a:t>t,v</a:t>
            </a:r>
            <a:r>
              <a:rPr lang="en-US" altLang="zh-CN" sz="2400" b="1" dirty="0">
                <a:latin typeface="Times New Roman" panose="02020603050405020304" pitchFamily="18" charset="0"/>
                <a:cs typeface="Times New Roman" panose="02020603050405020304" pitchFamily="18" charset="0"/>
              </a:rPr>
              <a:t>,’*’,t0,lglr,’r’,t0,fdxx,’g’,t0,scyt,’b’)</a:t>
            </a:r>
          </a:p>
          <a:p>
            <a:pPr eaLnBrk="1" hangingPunct="1">
              <a:spcBef>
                <a:spcPct val="0"/>
              </a:spcBef>
              <a:buClrTx/>
              <a:buSzTx/>
              <a:buFontTx/>
              <a:buNone/>
            </a:pPr>
            <a:r>
              <a:rPr lang="en-US" altLang="zh-CN" sz="2400" b="1" dirty="0" err="1">
                <a:latin typeface="Times New Roman" panose="02020603050405020304" pitchFamily="18" charset="0"/>
                <a:cs typeface="Times New Roman" panose="02020603050405020304" pitchFamily="18" charset="0"/>
              </a:rPr>
              <a:t>gtext</a:t>
            </a:r>
            <a:r>
              <a:rPr lang="en-US" altLang="zh-CN" sz="2400" b="1" dirty="0">
                <a:latin typeface="Times New Roman" panose="02020603050405020304" pitchFamily="18" charset="0"/>
                <a:cs typeface="Times New Roman" panose="02020603050405020304" pitchFamily="18" charset="0"/>
              </a:rPr>
              <a:t>(‘lglr’)</a:t>
            </a:r>
          </a:p>
          <a:p>
            <a:pPr eaLnBrk="1" hangingPunct="1">
              <a:spcBef>
                <a:spcPct val="0"/>
              </a:spcBef>
              <a:buClrTx/>
              <a:buSzTx/>
              <a:buFontTx/>
              <a:buNone/>
            </a:pPr>
            <a:r>
              <a:rPr lang="en-US" altLang="zh-CN" sz="2400" b="1" dirty="0" err="1">
                <a:latin typeface="Times New Roman" panose="02020603050405020304" pitchFamily="18" charset="0"/>
                <a:cs typeface="Times New Roman" panose="02020603050405020304" pitchFamily="18" charset="0"/>
              </a:rPr>
              <a:t>gtext</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fdxx</a:t>
            </a:r>
            <a:r>
              <a:rPr lang="en-US" altLang="zh-CN" sz="24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400" b="1" dirty="0" err="1">
                <a:latin typeface="Times New Roman" panose="02020603050405020304" pitchFamily="18" charset="0"/>
                <a:cs typeface="Times New Roman" panose="02020603050405020304" pitchFamily="18" charset="0"/>
              </a:rPr>
              <a:t>gtext</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scyt</a:t>
            </a:r>
            <a:r>
              <a:rPr lang="en-US" altLang="zh-CN" sz="2400" b="1" dirty="0">
                <a:latin typeface="Times New Roman" panose="02020603050405020304" pitchFamily="18" charset="0"/>
                <a:cs typeface="Times New Roman" panose="02020603050405020304" pitchFamily="18" charset="0"/>
              </a:rPr>
              <a:t>’)</a:t>
            </a:r>
          </a:p>
        </p:txBody>
      </p:sp>
      <p:sp>
        <p:nvSpPr>
          <p:cNvPr id="53253" name="Rectangle 5"/>
          <p:cNvSpPr>
            <a:spLocks noChangeArrowheads="1"/>
          </p:cNvSpPr>
          <p:nvPr/>
        </p:nvSpPr>
        <p:spPr bwMode="auto">
          <a:xfrm>
            <a:off x="626533" y="4598977"/>
            <a:ext cx="109124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latin typeface="Times New Roman" panose="02020603050405020304" pitchFamily="18" charset="0"/>
                <a:cs typeface="Times New Roman" panose="02020603050405020304" pitchFamily="18" charset="0"/>
              </a:rPr>
              <a:t>运行结果</a:t>
            </a:r>
          </a:p>
          <a:p>
            <a:pPr eaLnBrk="1" hangingPunct="1">
              <a:spcBef>
                <a:spcPct val="0"/>
              </a:spcBef>
              <a:buClrTx/>
              <a:buSzTx/>
              <a:buFontTx/>
              <a:buNone/>
            </a:pPr>
            <a:r>
              <a:rPr lang="en-US" altLang="zh-CN" dirty="0" err="1">
                <a:latin typeface="Times New Roman" panose="02020603050405020304" pitchFamily="18" charset="0"/>
                <a:cs typeface="Times New Roman" panose="02020603050405020304" pitchFamily="18" charset="0"/>
              </a:rPr>
              <a:t>lglrjf</a:t>
            </a:r>
            <a:r>
              <a:rPr lang="en-US" altLang="zh-CN" dirty="0">
                <a:latin typeface="Times New Roman" panose="02020603050405020304" pitchFamily="18" charset="0"/>
                <a:cs typeface="Times New Roman" panose="02020603050405020304" pitchFamily="18" charset="0"/>
              </a:rPr>
              <a:t>=145.6231 </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fdxxjf</a:t>
            </a:r>
            <a:r>
              <a:rPr lang="en-US" altLang="zh-CN" dirty="0">
                <a:latin typeface="Times New Roman" panose="02020603050405020304" pitchFamily="18" charset="0"/>
                <a:cs typeface="Times New Roman" panose="02020603050405020304" pitchFamily="18" charset="0"/>
              </a:rPr>
              <a:t>=147.1430</a:t>
            </a: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sancytjf</a:t>
            </a:r>
            <a:r>
              <a:rPr lang="en-US" altLang="zh-CN" dirty="0">
                <a:latin typeface="Times New Roman" panose="02020603050405020304" pitchFamily="18" charset="0"/>
                <a:cs typeface="Times New Roman" panose="02020603050405020304" pitchFamily="18" charset="0"/>
              </a:rPr>
              <a:t>=145.6870</a:t>
            </a:r>
          </a:p>
        </p:txBody>
      </p:sp>
    </p:spTree>
    <p:extLst>
      <p:ext uri="{BB962C8B-B14F-4D97-AF65-F5344CB8AC3E}">
        <p14:creationId xmlns:p14="http://schemas.microsoft.com/office/powerpoint/2010/main" val="3723420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wipe(left)">
                                      <p:cBhvr>
                                        <p:cTn id="7" dur="500"/>
                                        <p:tgtEl>
                                          <p:spTgt spid="5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ChangeArrowheads="1"/>
          </p:cNvSpPr>
          <p:nvPr/>
        </p:nvSpPr>
        <p:spPr bwMode="auto">
          <a:xfrm>
            <a:off x="406400" y="471815"/>
            <a:ext cx="101536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t>      </a:t>
            </a:r>
            <a:r>
              <a:rPr lang="zh-CN" altLang="en-US" dirty="0"/>
              <a:t>图</a:t>
            </a:r>
            <a:r>
              <a:rPr lang="en-US" altLang="zh-CN" dirty="0"/>
              <a:t>4</a:t>
            </a:r>
            <a:r>
              <a:rPr lang="zh-CN" altLang="en-US" dirty="0"/>
              <a:t>是对第</a:t>
            </a:r>
            <a:r>
              <a:rPr lang="en-US" altLang="zh-CN" dirty="0"/>
              <a:t>1</a:t>
            </a:r>
            <a:r>
              <a:rPr lang="zh-CN" altLang="en-US" dirty="0"/>
              <a:t>未供水段数据用三种不同方法得到的插值函数图， </a:t>
            </a:r>
          </a:p>
        </p:txBody>
      </p:sp>
      <p:pic>
        <p:nvPicPr>
          <p:cNvPr id="20485" name="Picture 5" descr="数学实验  图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1196975"/>
            <a:ext cx="51847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6"/>
          <p:cNvSpPr>
            <a:spLocks noChangeArrowheads="1"/>
          </p:cNvSpPr>
          <p:nvPr/>
        </p:nvSpPr>
        <p:spPr bwMode="auto">
          <a:xfrm>
            <a:off x="1847851" y="5373688"/>
            <a:ext cx="8569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zh-CN" altLang="en-US" dirty="0"/>
              <a:t>图中曲线</a:t>
            </a:r>
            <a:r>
              <a:rPr lang="en-US" altLang="zh-CN" dirty="0"/>
              <a:t>lglr</a:t>
            </a:r>
            <a:r>
              <a:rPr lang="zh-CN" altLang="en-US" dirty="0"/>
              <a:t>、</a:t>
            </a:r>
            <a:r>
              <a:rPr lang="en-US" altLang="zh-CN" dirty="0" err="1"/>
              <a:t>fdxx</a:t>
            </a:r>
            <a:r>
              <a:rPr lang="zh-CN" altLang="en-US" dirty="0"/>
              <a:t>和</a:t>
            </a:r>
            <a:r>
              <a:rPr lang="en-US" altLang="zh-CN" dirty="0" err="1"/>
              <a:t>scyt</a:t>
            </a:r>
            <a:r>
              <a:rPr lang="zh-CN" altLang="en-US" dirty="0"/>
              <a:t>分别表示用拉格朗日插值法，分段线性插值法及三次样条插值法得到的曲线。 </a:t>
            </a:r>
          </a:p>
        </p:txBody>
      </p:sp>
    </p:spTree>
    <p:extLst>
      <p:ext uri="{BB962C8B-B14F-4D97-AF65-F5344CB8AC3E}">
        <p14:creationId xmlns:p14="http://schemas.microsoft.com/office/powerpoint/2010/main" val="1050597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wipe(left)">
                                      <p:cBhvr>
                                        <p:cTn id="7" dur="500"/>
                                        <p:tgtEl>
                                          <p:spTgt spid="204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86">
                                            <p:txEl>
                                              <p:pRg st="0" end="0"/>
                                            </p:txEl>
                                          </p:spTgt>
                                        </p:tgtEl>
                                        <p:attrNameLst>
                                          <p:attrName>style.visibility</p:attrName>
                                        </p:attrNameLst>
                                      </p:cBhvr>
                                      <p:to>
                                        <p:strVal val="visible"/>
                                      </p:to>
                                    </p:set>
                                    <p:animEffect transition="in" filter="wipe(left)">
                                      <p:cBhvr>
                                        <p:cTn id="12" dur="500"/>
                                        <p:tgtEl>
                                          <p:spTgt spid="204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ChangeArrowheads="1"/>
          </p:cNvSpPr>
          <p:nvPr/>
        </p:nvSpPr>
        <p:spPr bwMode="auto">
          <a:xfrm>
            <a:off x="508000" y="467966"/>
            <a:ext cx="1111673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zh-CN" altLang="en-US" dirty="0"/>
              <a:t>由表</a:t>
            </a:r>
            <a:r>
              <a:rPr lang="en-US" altLang="zh-CN" dirty="0"/>
              <a:t>2</a:t>
            </a:r>
            <a:r>
              <a:rPr lang="zh-CN" altLang="en-US" dirty="0"/>
              <a:t>知，第</a:t>
            </a:r>
            <a:r>
              <a:rPr lang="en-US" altLang="zh-CN" dirty="0"/>
              <a:t>1</a:t>
            </a:r>
            <a:r>
              <a:rPr lang="zh-CN" altLang="en-US" dirty="0"/>
              <a:t>未供水时段的总用水高度为</a:t>
            </a:r>
            <a:r>
              <a:rPr lang="en-US" altLang="zh-CN" dirty="0"/>
              <a:t>146(=968</a:t>
            </a:r>
            <a:r>
              <a:rPr lang="zh-CN" altLang="en-US" dirty="0"/>
              <a:t>－</a:t>
            </a:r>
            <a:r>
              <a:rPr lang="en-US" altLang="zh-CN" dirty="0"/>
              <a:t>822)</a:t>
            </a:r>
            <a:r>
              <a:rPr lang="zh-CN" altLang="en-US" dirty="0"/>
              <a:t>，可见上述三种插值方法计算的结果与实际值（</a:t>
            </a:r>
            <a:r>
              <a:rPr lang="en-US" altLang="zh-CN" dirty="0"/>
              <a:t>146</a:t>
            </a:r>
            <a:r>
              <a:rPr lang="zh-CN" altLang="en-US" dirty="0"/>
              <a:t>）相比都比较接近。考虑到三次样条插值方法具有更加良好的性质，建议采取该方法。</a:t>
            </a:r>
          </a:p>
        </p:txBody>
      </p:sp>
      <p:sp>
        <p:nvSpPr>
          <p:cNvPr id="21509" name="Rectangle 5"/>
          <p:cNvSpPr>
            <a:spLocks noChangeArrowheads="1"/>
          </p:cNvSpPr>
          <p:nvPr/>
        </p:nvSpPr>
        <p:spPr bwMode="auto">
          <a:xfrm>
            <a:off x="592667" y="1882768"/>
            <a:ext cx="1103206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zh-CN" altLang="en-US" dirty="0"/>
              <a:t>其他三段的处理方法与第</a:t>
            </a:r>
            <a:r>
              <a:rPr lang="en-US" altLang="zh-CN" dirty="0"/>
              <a:t>1</a:t>
            </a:r>
            <a:r>
              <a:rPr lang="zh-CN" altLang="en-US" dirty="0"/>
              <a:t>未供水时段的处理方法类似，这里不再详细叙述，只给出数值结果和函数图像（图</a:t>
            </a:r>
            <a:r>
              <a:rPr lang="en-US" altLang="zh-CN" dirty="0"/>
              <a:t>5</a:t>
            </a:r>
            <a:r>
              <a:rPr lang="zh-CN" altLang="en-US" dirty="0"/>
              <a:t>～图</a:t>
            </a:r>
            <a:r>
              <a:rPr lang="en-US" altLang="zh-CN" dirty="0"/>
              <a:t>7</a:t>
            </a:r>
            <a:r>
              <a:rPr lang="zh-CN" altLang="en-US" dirty="0"/>
              <a:t>），图中曲线标记同图</a:t>
            </a:r>
            <a:r>
              <a:rPr lang="en-US" altLang="zh-CN" dirty="0"/>
              <a:t>4</a:t>
            </a:r>
            <a:r>
              <a:rPr lang="zh-CN" altLang="en-US" dirty="0"/>
              <a:t>。 </a:t>
            </a:r>
          </a:p>
        </p:txBody>
      </p:sp>
      <p:sp>
        <p:nvSpPr>
          <p:cNvPr id="5" name="Rectangle 4"/>
          <p:cNvSpPr>
            <a:spLocks noChangeArrowheads="1"/>
          </p:cNvSpPr>
          <p:nvPr/>
        </p:nvSpPr>
        <p:spPr bwMode="auto">
          <a:xfrm>
            <a:off x="2549515" y="6198255"/>
            <a:ext cx="70337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图</a:t>
            </a:r>
            <a:r>
              <a:rPr lang="en-US" altLang="zh-CN" dirty="0"/>
              <a:t>5  </a:t>
            </a:r>
            <a:r>
              <a:rPr lang="zh-CN" altLang="en-US" dirty="0"/>
              <a:t>第一供水段时间</a:t>
            </a:r>
            <a:r>
              <a:rPr lang="en-US" altLang="zh-CN" dirty="0"/>
              <a:t>—</a:t>
            </a:r>
            <a:r>
              <a:rPr lang="zh-CN" altLang="en-US" dirty="0"/>
              <a:t>流速示意图</a:t>
            </a:r>
          </a:p>
        </p:txBody>
      </p:sp>
      <p:pic>
        <p:nvPicPr>
          <p:cNvPr id="6" name="Picture 5" descr="数学实验  图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5093" y="2918085"/>
            <a:ext cx="4701665" cy="3175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366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wipe(left)">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ChangeArrowheads="1"/>
          </p:cNvSpPr>
          <p:nvPr/>
        </p:nvSpPr>
        <p:spPr bwMode="auto">
          <a:xfrm>
            <a:off x="2872847" y="5726112"/>
            <a:ext cx="5756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图</a:t>
            </a:r>
            <a:r>
              <a:rPr lang="en-US" altLang="zh-CN" dirty="0"/>
              <a:t>6  </a:t>
            </a:r>
            <a:r>
              <a:rPr lang="zh-CN" altLang="en-US" dirty="0"/>
              <a:t>第</a:t>
            </a:r>
            <a:r>
              <a:rPr lang="en-US" altLang="zh-CN" dirty="0"/>
              <a:t>2</a:t>
            </a:r>
            <a:r>
              <a:rPr lang="zh-CN" altLang="en-US" dirty="0"/>
              <a:t>未供水段时间</a:t>
            </a:r>
            <a:r>
              <a:rPr lang="en-US" altLang="zh-CN" dirty="0"/>
              <a:t>—</a:t>
            </a:r>
            <a:r>
              <a:rPr lang="zh-CN" altLang="en-US" dirty="0"/>
              <a:t>流速示意图</a:t>
            </a:r>
          </a:p>
        </p:txBody>
      </p:sp>
      <p:pic>
        <p:nvPicPr>
          <p:cNvPr id="23557" name="Picture 5" descr="数学实验  图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941" y="381531"/>
            <a:ext cx="8066088"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428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left)">
                                      <p:cBhvr>
                                        <p:cTn id="7" dur="500"/>
                                        <p:tgtEl>
                                          <p:spTgt spid="2355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819"/>
                                        </p:tgtEl>
                                        <p:attrNameLst>
                                          <p:attrName>style.visibility</p:attrName>
                                        </p:attrNameLst>
                                      </p:cBhvr>
                                      <p:to>
                                        <p:strVal val="visible"/>
                                      </p:to>
                                    </p:set>
                                    <p:animEffect transition="in" filter="wipe(left)">
                                      <p:cBhvr>
                                        <p:cTn id="11"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4"/>
          <p:cNvSpPr>
            <a:spLocks noChangeArrowheads="1"/>
          </p:cNvSpPr>
          <p:nvPr/>
        </p:nvSpPr>
        <p:spPr bwMode="auto">
          <a:xfrm>
            <a:off x="3028950" y="5375804"/>
            <a:ext cx="5202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图</a:t>
            </a:r>
            <a:r>
              <a:rPr lang="en-US" altLang="zh-CN" dirty="0"/>
              <a:t>7  </a:t>
            </a:r>
            <a:r>
              <a:rPr lang="zh-CN" altLang="en-US" dirty="0"/>
              <a:t>混合时段时间</a:t>
            </a:r>
            <a:r>
              <a:rPr lang="en-US" altLang="zh-CN" dirty="0"/>
              <a:t>—</a:t>
            </a:r>
            <a:r>
              <a:rPr lang="zh-CN" altLang="en-US" dirty="0"/>
              <a:t>流速示意图</a:t>
            </a:r>
          </a:p>
        </p:txBody>
      </p:sp>
      <p:pic>
        <p:nvPicPr>
          <p:cNvPr id="24581" name="Picture 5" descr="数学实验  图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484" y="566208"/>
            <a:ext cx="7993063"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3224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wipe(left)">
                                      <p:cBhvr>
                                        <p:cTn id="7" dur="500"/>
                                        <p:tgtEl>
                                          <p:spTgt spid="2458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843"/>
                                        </p:tgtEl>
                                        <p:attrNameLst>
                                          <p:attrName>style.visibility</p:attrName>
                                        </p:attrNameLst>
                                      </p:cBhvr>
                                      <p:to>
                                        <p:strVal val="visible"/>
                                      </p:to>
                                    </p:set>
                                    <p:animEffect transition="in" filter="wipe(left)">
                                      <p:cBhvr>
                                        <p:cTn id="11"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p:cNvSpPr>
            <a:spLocks noChangeArrowheads="1"/>
          </p:cNvSpPr>
          <p:nvPr/>
        </p:nvSpPr>
        <p:spPr bwMode="auto">
          <a:xfrm>
            <a:off x="610659" y="205846"/>
            <a:ext cx="10988674"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图</a:t>
            </a:r>
            <a:r>
              <a:rPr lang="en-US" altLang="zh-CN" dirty="0"/>
              <a:t>8</a:t>
            </a:r>
            <a:r>
              <a:rPr lang="zh-CN" altLang="en-US" dirty="0"/>
              <a:t>是用分段线性及三次样条插值方法得到的整个过程的时间</a:t>
            </a:r>
            <a:r>
              <a:rPr lang="en-US" altLang="zh-CN" dirty="0"/>
              <a:t>—</a:t>
            </a:r>
            <a:r>
              <a:rPr lang="zh-CN" altLang="en-US" dirty="0"/>
              <a:t>流速函数示意图。</a:t>
            </a:r>
          </a:p>
        </p:txBody>
      </p:sp>
      <p:pic>
        <p:nvPicPr>
          <p:cNvPr id="25605" name="Picture 5" descr="数学实验  图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1268414"/>
            <a:ext cx="8135937"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25062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left)">
                                      <p:cBhvr>
                                        <p:cTn id="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ChangeArrowheads="1"/>
          </p:cNvSpPr>
          <p:nvPr/>
        </p:nvSpPr>
        <p:spPr bwMode="auto">
          <a:xfrm>
            <a:off x="2430464" y="260351"/>
            <a:ext cx="69802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dirty="0"/>
              <a:t>表</a:t>
            </a:r>
            <a:r>
              <a:rPr lang="en-US" altLang="zh-CN" dirty="0"/>
              <a:t>4  </a:t>
            </a:r>
            <a:r>
              <a:rPr lang="zh-CN" altLang="en-US" dirty="0"/>
              <a:t>各时段及一天的总用水量（用水高度）</a:t>
            </a:r>
          </a:p>
        </p:txBody>
      </p:sp>
      <p:graphicFrame>
        <p:nvGraphicFramePr>
          <p:cNvPr id="26786" name="Group 162"/>
          <p:cNvGraphicFramePr>
            <a:graphicFrameLocks noGrp="1"/>
          </p:cNvGraphicFramePr>
          <p:nvPr>
            <p:extLst>
              <p:ext uri="{D42A27DB-BD31-4B8C-83A1-F6EECF244321}">
                <p14:modId xmlns:p14="http://schemas.microsoft.com/office/powerpoint/2010/main" val="3165927885"/>
              </p:ext>
            </p:extLst>
          </p:nvPr>
        </p:nvGraphicFramePr>
        <p:xfrm>
          <a:off x="728133" y="1196975"/>
          <a:ext cx="10668000" cy="3384552"/>
        </p:xfrm>
        <a:graphic>
          <a:graphicData uri="http://schemas.openxmlformats.org/drawingml/2006/table">
            <a:tbl>
              <a:tblPr/>
              <a:tblGrid>
                <a:gridCol w="1905000"/>
                <a:gridCol w="1651694"/>
                <a:gridCol w="1779387"/>
                <a:gridCol w="1775226"/>
                <a:gridCol w="1779387"/>
                <a:gridCol w="1777306"/>
              </a:tblGrid>
              <a:tr h="846138">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未供水段</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未供水段</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供水段</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混合时段</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全天</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46138">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拉格朗日插值法</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145.6231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258.8664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54.0689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92.1337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550.6921</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46138">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分段线性插值法</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147.1430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258.9697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49.6051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76.4688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532.1866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46138">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三次样条插值法</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145.6870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258.6547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53.3334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81.7699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539.4450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30484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786"/>
                                        </p:tgtEl>
                                        <p:attrNameLst>
                                          <p:attrName>style.visibility</p:attrName>
                                        </p:attrNameLst>
                                      </p:cBhvr>
                                      <p:to>
                                        <p:strVal val="visible"/>
                                      </p:to>
                                    </p:set>
                                    <p:animEffect transition="in" filter="wipe(left)">
                                      <p:cBhvr>
                                        <p:cTn id="7" dur="500"/>
                                        <p:tgtEl>
                                          <p:spTgt spid="2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p:cNvSpPr>
            <a:spLocks noChangeArrowheads="1"/>
          </p:cNvSpPr>
          <p:nvPr/>
        </p:nvSpPr>
        <p:spPr bwMode="auto">
          <a:xfrm>
            <a:off x="643467" y="539865"/>
            <a:ext cx="1057486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t>          </a:t>
            </a:r>
            <a:r>
              <a:rPr lang="zh-CN" altLang="en-US" dirty="0"/>
              <a:t>美国某州的用水管理机构要求各社区提供以每小时多少加仑计的用水量以及每天所用的总水量。许多社区没有测量流入或流出水塔水量的装置，只能代之以每小时测量水塔中的水位，其误差不超过</a:t>
            </a:r>
            <a:r>
              <a:rPr lang="en-US" altLang="zh-CN" dirty="0"/>
              <a:t>5%</a:t>
            </a:r>
            <a:r>
              <a:rPr lang="zh-CN" altLang="en-US" dirty="0"/>
              <a:t>。需要注意的是，当水塔中的水位下降到最低水位</a:t>
            </a:r>
            <a:r>
              <a:rPr lang="en-US" altLang="zh-CN" dirty="0"/>
              <a:t>L</a:t>
            </a:r>
            <a:r>
              <a:rPr lang="zh-CN" altLang="en-US" dirty="0"/>
              <a:t>时，水泵就自动向水塔输水直到最高水位</a:t>
            </a:r>
            <a:r>
              <a:rPr lang="en-US" altLang="zh-CN" dirty="0"/>
              <a:t>H</a:t>
            </a:r>
            <a:r>
              <a:rPr lang="zh-CN" altLang="en-US" dirty="0"/>
              <a:t>，此期间不能测量水泵的供水量，因此，当水泵正在输水时不容易建立水塔中水位和用水量之间的关系。水泵每天输水一次或两次，每次约</a:t>
            </a:r>
            <a:r>
              <a:rPr lang="en-US" altLang="zh-CN" dirty="0"/>
              <a:t>2</a:t>
            </a:r>
            <a:r>
              <a:rPr lang="zh-CN" altLang="en-US" dirty="0"/>
              <a:t>小时。</a:t>
            </a:r>
          </a:p>
        </p:txBody>
      </p:sp>
      <p:sp>
        <p:nvSpPr>
          <p:cNvPr id="10" name="Rectangle 4"/>
          <p:cNvSpPr>
            <a:spLocks noChangeArrowheads="1"/>
          </p:cNvSpPr>
          <p:nvPr/>
        </p:nvSpPr>
        <p:spPr bwMode="auto">
          <a:xfrm>
            <a:off x="643467" y="3760665"/>
            <a:ext cx="1083733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t>       </a:t>
            </a:r>
            <a:r>
              <a:rPr lang="zh-CN" altLang="en-US" dirty="0"/>
              <a:t>试估计任何时刻（包括水泵正在输水时间）从水塔流出的水流量</a:t>
            </a:r>
            <a:r>
              <a:rPr lang="en-US" altLang="zh-CN" dirty="0"/>
              <a:t>f(t)</a:t>
            </a:r>
            <a:r>
              <a:rPr lang="zh-CN" altLang="en-US" dirty="0"/>
              <a:t>，并估计一天的总用水量。已知该水塔是一个高为</a:t>
            </a:r>
            <a:r>
              <a:rPr lang="en-US" altLang="zh-CN" dirty="0"/>
              <a:t>40ft</a:t>
            </a:r>
            <a:r>
              <a:rPr lang="zh-CN" altLang="en-US" dirty="0"/>
              <a:t>（英尺），直径为</a:t>
            </a:r>
            <a:r>
              <a:rPr lang="en-US" altLang="zh-CN" dirty="0"/>
              <a:t>57ft</a:t>
            </a:r>
            <a:r>
              <a:rPr lang="zh-CN" altLang="en-US" dirty="0"/>
              <a:t>（英尺）的正圆柱，表</a:t>
            </a:r>
            <a:r>
              <a:rPr lang="en-US" altLang="zh-CN" dirty="0"/>
              <a:t>1</a:t>
            </a:r>
            <a:r>
              <a:rPr lang="zh-CN" altLang="en-US" dirty="0"/>
              <a:t>给出了某个小镇一天水塔水位的真实数据，水位降至约</a:t>
            </a:r>
            <a:r>
              <a:rPr lang="en-US" altLang="zh-CN" dirty="0"/>
              <a:t>27.00ft</a:t>
            </a:r>
            <a:r>
              <a:rPr lang="zh-CN" altLang="en-US" dirty="0"/>
              <a:t>水泵开始工作，水位升到</a:t>
            </a:r>
            <a:r>
              <a:rPr lang="en-US" altLang="zh-CN" dirty="0"/>
              <a:t>35.50ft</a:t>
            </a:r>
            <a:r>
              <a:rPr lang="zh-CN" altLang="en-US" dirty="0" smtClean="0"/>
              <a:t>停止工作</a:t>
            </a:r>
            <a:r>
              <a:rPr lang="zh-CN" altLang="en-US" dirty="0"/>
              <a:t>。（注：</a:t>
            </a:r>
            <a:r>
              <a:rPr lang="en-US" altLang="zh-CN" dirty="0"/>
              <a:t>1ft</a:t>
            </a:r>
            <a:r>
              <a:rPr lang="zh-CN" altLang="en-US" dirty="0"/>
              <a:t>（英尺）</a:t>
            </a:r>
            <a:r>
              <a:rPr lang="en-US" altLang="zh-CN" dirty="0"/>
              <a:t>=0.3048m</a:t>
            </a:r>
            <a:r>
              <a:rPr lang="zh-CN" altLang="en-US" dirty="0"/>
              <a:t>（米））</a:t>
            </a:r>
          </a:p>
        </p:txBody>
      </p:sp>
    </p:spTree>
    <p:extLst>
      <p:ext uri="{BB962C8B-B14F-4D97-AF65-F5344CB8AC3E}">
        <p14:creationId xmlns:p14="http://schemas.microsoft.com/office/powerpoint/2010/main" val="2803450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p:cNvSpPr>
            <a:spLocks noChangeArrowheads="1"/>
          </p:cNvSpPr>
          <p:nvPr/>
        </p:nvSpPr>
        <p:spPr bwMode="auto">
          <a:xfrm>
            <a:off x="418835" y="446415"/>
            <a:ext cx="112098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t> </a:t>
            </a:r>
            <a:r>
              <a:rPr lang="zh-CN" altLang="en-US" dirty="0"/>
              <a:t>表</a:t>
            </a:r>
            <a:r>
              <a:rPr lang="en-US" altLang="zh-CN" dirty="0"/>
              <a:t>5</a:t>
            </a:r>
            <a:r>
              <a:rPr lang="zh-CN" altLang="en-US" dirty="0"/>
              <a:t>是对一天中任取的</a:t>
            </a:r>
            <a:r>
              <a:rPr lang="en-US" altLang="zh-CN" dirty="0"/>
              <a:t>4</a:t>
            </a:r>
            <a:r>
              <a:rPr lang="zh-CN" altLang="en-US" dirty="0"/>
              <a:t>个时刻分别用</a:t>
            </a:r>
            <a:r>
              <a:rPr lang="en-US" altLang="zh-CN" dirty="0"/>
              <a:t>3</a:t>
            </a:r>
            <a:r>
              <a:rPr lang="zh-CN" altLang="en-US" dirty="0"/>
              <a:t>种方法得到的水塔水流量近似值。</a:t>
            </a:r>
          </a:p>
        </p:txBody>
      </p:sp>
      <p:graphicFrame>
        <p:nvGraphicFramePr>
          <p:cNvPr id="27785" name="Group 137"/>
          <p:cNvGraphicFramePr>
            <a:graphicFrameLocks noGrp="1"/>
          </p:cNvGraphicFramePr>
          <p:nvPr>
            <p:extLst>
              <p:ext uri="{D42A27DB-BD31-4B8C-83A1-F6EECF244321}">
                <p14:modId xmlns:p14="http://schemas.microsoft.com/office/powerpoint/2010/main" val="3100030510"/>
              </p:ext>
            </p:extLst>
          </p:nvPr>
        </p:nvGraphicFramePr>
        <p:xfrm>
          <a:off x="804332" y="1484313"/>
          <a:ext cx="10422467" cy="2935288"/>
        </p:xfrm>
        <a:graphic>
          <a:graphicData uri="http://schemas.openxmlformats.org/drawingml/2006/table">
            <a:tbl>
              <a:tblPr/>
              <a:tblGrid>
                <a:gridCol w="3062274"/>
                <a:gridCol w="1972491"/>
                <a:gridCol w="1881052"/>
                <a:gridCol w="1685108"/>
                <a:gridCol w="1821542"/>
              </a:tblGrid>
              <a:tr h="4445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6.88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10.88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15.88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22.88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74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tx1"/>
                        </a:buClr>
                        <a:buSzPct val="75000"/>
                        <a:buFont typeface="Wingdings" panose="05000000000000000000" pitchFamily="2" charset="2"/>
                        <a:buNone/>
                        <a:tabLst/>
                      </a:pPr>
                      <a:endParaRPr lang="en-US" altLang="zh-CN" sz="1800" smtClean="0">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ct val="0"/>
                        </a:spcBef>
                        <a:spcAft>
                          <a:spcPct val="0"/>
                        </a:spcAft>
                        <a:buClr>
                          <a:schemeClr val="tx1"/>
                        </a:buClr>
                        <a:buSzPct val="75000"/>
                        <a:buFont typeface="Wingdings" panose="05000000000000000000" pitchFamily="2" charset="2"/>
                        <a:buNone/>
                        <a:tabLst/>
                      </a:pPr>
                      <a:r>
                        <a:rPr lang="zh-CN" altLang="en-US" sz="1800" smtClean="0">
                          <a:latin typeface="Times New Roman" panose="02020603050405020304" pitchFamily="18" charset="0"/>
                          <a:cs typeface="Times New Roman" panose="02020603050405020304" pitchFamily="18" charset="0"/>
                        </a:rPr>
                        <a:t>拉格朗日插值法</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15.9827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33.7426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25.5662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34.7100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8988">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tx1"/>
                        </a:buClr>
                        <a:buSzPct val="75000"/>
                        <a:buFont typeface="Wingdings" panose="05000000000000000000" pitchFamily="2" charset="2"/>
                        <a:buNone/>
                        <a:tabLst/>
                      </a:pPr>
                      <a:endParaRPr lang="en-US" altLang="zh-CN" sz="1800" smtClean="0">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ct val="0"/>
                        </a:spcBef>
                        <a:spcAft>
                          <a:spcPct val="0"/>
                        </a:spcAft>
                        <a:buClr>
                          <a:schemeClr val="tx1"/>
                        </a:buClr>
                        <a:buSzPct val="75000"/>
                        <a:buFont typeface="Wingdings" panose="05000000000000000000" pitchFamily="2" charset="2"/>
                        <a:buNone/>
                        <a:tabLst/>
                      </a:pPr>
                      <a:r>
                        <a:rPr lang="zh-CN" altLang="en-US" sz="1800" smtClean="0">
                          <a:latin typeface="Times New Roman" panose="02020603050405020304" pitchFamily="18" charset="0"/>
                          <a:cs typeface="Times New Roman" panose="02020603050405020304" pitchFamily="18" charset="0"/>
                        </a:rPr>
                        <a:t>分段线性插值法</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14.8272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32.9976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25.4466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25.4716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7400">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
                          <a:schemeClr val="tx1"/>
                        </a:buClr>
                        <a:buSzPct val="75000"/>
                        <a:buFont typeface="Wingdings" panose="05000000000000000000" pitchFamily="2" charset="2"/>
                        <a:buNone/>
                        <a:tabLst/>
                        <a:defRPr/>
                      </a:pPr>
                      <a:endParaRPr lang="en-US" altLang="zh-CN" sz="1800" smtClean="0">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ct val="0"/>
                        </a:spcBef>
                        <a:spcAft>
                          <a:spcPct val="0"/>
                        </a:spcAft>
                        <a:buClr>
                          <a:schemeClr val="tx1"/>
                        </a:buClr>
                        <a:buSzPct val="75000"/>
                        <a:buFont typeface="Wingdings" panose="05000000000000000000" pitchFamily="2" charset="2"/>
                        <a:buNone/>
                        <a:tabLst/>
                        <a:defRPr/>
                      </a:pPr>
                      <a:r>
                        <a:rPr lang="zh-CN" altLang="en-US" sz="1800" smtClean="0">
                          <a:latin typeface="Times New Roman" panose="02020603050405020304" pitchFamily="18" charset="0"/>
                          <a:cs typeface="Times New Roman" panose="02020603050405020304" pitchFamily="18" charset="0"/>
                        </a:rPr>
                        <a:t>三次样条插值法</a:t>
                      </a:r>
                      <a:endParaRPr lang="zh-CN" altLang="en-US" sz="1800" smtClean="0"/>
                    </a:p>
                    <a:p>
                      <a:pPr marL="0" marR="0" lvl="0" indent="0" algn="ctr" defTabSz="914400" rtl="0" eaLnBrk="1" fontAlgn="ctr" latinLnBrk="0" hangingPunct="1">
                        <a:lnSpc>
                          <a:spcPct val="100000"/>
                        </a:lnSpc>
                        <a:spcBef>
                          <a:spcPct val="0"/>
                        </a:spcBef>
                        <a:spcAft>
                          <a:spcPct val="0"/>
                        </a:spcAft>
                        <a:buClr>
                          <a:schemeClr val="tx1"/>
                        </a:buClr>
                        <a:buSzPct val="75000"/>
                        <a:buFont typeface="Wingdings" panose="05000000000000000000" pitchFamily="2" charset="2"/>
                        <a:buNone/>
                        <a:tabLst/>
                      </a:pP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15.0528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33.7090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25.5491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29.4173</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59226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785"/>
                                        </p:tgtEl>
                                        <p:attrNameLst>
                                          <p:attrName>style.visibility</p:attrName>
                                        </p:attrNameLst>
                                      </p:cBhvr>
                                      <p:to>
                                        <p:strVal val="visible"/>
                                      </p:to>
                                    </p:set>
                                    <p:animEffect transition="in" filter="wipe(left)">
                                      <p:cBhvr>
                                        <p:cTn id="7" dur="500"/>
                                        <p:tgtEl>
                                          <p:spTgt spid="27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
          <p:cNvSpPr>
            <a:spLocks noChangeArrowheads="1"/>
          </p:cNvSpPr>
          <p:nvPr/>
        </p:nvSpPr>
        <p:spPr bwMode="auto">
          <a:xfrm>
            <a:off x="784225" y="195219"/>
            <a:ext cx="18213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dirty="0">
                <a:solidFill>
                  <a:srgbClr val="7030A0"/>
                </a:solidFill>
              </a:rPr>
              <a:t>2</a:t>
            </a:r>
            <a:r>
              <a:rPr lang="zh-CN" altLang="en-US" b="1" dirty="0">
                <a:solidFill>
                  <a:srgbClr val="7030A0"/>
                </a:solidFill>
              </a:rPr>
              <a:t>）拟合法</a:t>
            </a:r>
          </a:p>
        </p:txBody>
      </p:sp>
      <p:sp>
        <p:nvSpPr>
          <p:cNvPr id="28677" name="Rectangle 5"/>
          <p:cNvSpPr>
            <a:spLocks noChangeArrowheads="1"/>
          </p:cNvSpPr>
          <p:nvPr/>
        </p:nvSpPr>
        <p:spPr bwMode="auto">
          <a:xfrm>
            <a:off x="541868" y="727964"/>
            <a:ext cx="43348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a:t>
            </a:r>
            <a:r>
              <a:rPr lang="en-US" altLang="zh-CN" dirty="0"/>
              <a:t>1</a:t>
            </a:r>
            <a:r>
              <a:rPr lang="zh-CN" altLang="en-US" dirty="0"/>
              <a:t>）拟合水位</a:t>
            </a:r>
            <a:r>
              <a:rPr lang="en-US" altLang="zh-CN" dirty="0"/>
              <a:t>—</a:t>
            </a:r>
            <a:r>
              <a:rPr lang="zh-CN" altLang="en-US" dirty="0"/>
              <a:t>时间函数</a:t>
            </a:r>
          </a:p>
        </p:txBody>
      </p:sp>
      <p:sp>
        <p:nvSpPr>
          <p:cNvPr id="28678" name="Rectangle 6"/>
          <p:cNvSpPr>
            <a:spLocks noChangeArrowheads="1"/>
          </p:cNvSpPr>
          <p:nvPr/>
        </p:nvSpPr>
        <p:spPr bwMode="auto">
          <a:xfrm>
            <a:off x="784225" y="1400740"/>
            <a:ext cx="1095057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en-US" altLang="zh-CN" sz="1800" dirty="0" smtClean="0"/>
              <a:t>        </a:t>
            </a:r>
            <a:r>
              <a:rPr lang="zh-CN" altLang="en-US" dirty="0" smtClean="0"/>
              <a:t>从</a:t>
            </a:r>
            <a:r>
              <a:rPr lang="zh-CN" altLang="en-US" dirty="0"/>
              <a:t>表</a:t>
            </a:r>
            <a:r>
              <a:rPr lang="en-US" altLang="zh-CN" dirty="0"/>
              <a:t>2</a:t>
            </a:r>
            <a:r>
              <a:rPr lang="zh-CN" altLang="en-US" dirty="0"/>
              <a:t>中的测量记录看，一天有两次供水时段和三次未供水时段，分别对第</a:t>
            </a:r>
            <a:r>
              <a:rPr lang="en-US" altLang="zh-CN" dirty="0"/>
              <a:t>1</a:t>
            </a:r>
            <a:r>
              <a:rPr lang="zh-CN" altLang="en-US" dirty="0"/>
              <a:t>，</a:t>
            </a:r>
            <a:r>
              <a:rPr lang="en-US" altLang="zh-CN" dirty="0"/>
              <a:t>2</a:t>
            </a:r>
            <a:r>
              <a:rPr lang="zh-CN" altLang="en-US" dirty="0"/>
              <a:t>未供水时段的测量数据直接作多项式拟合，可得到水位函数（注意，根据多项式拟合的特点，此处拟合多项式的次数不宜过高，一般以</a:t>
            </a:r>
            <a:r>
              <a:rPr lang="en-US" altLang="zh-CN" dirty="0"/>
              <a:t>3</a:t>
            </a:r>
            <a:r>
              <a:rPr lang="zh-CN" altLang="en-US" dirty="0"/>
              <a:t>～</a:t>
            </a:r>
            <a:r>
              <a:rPr lang="en-US" altLang="zh-CN" dirty="0"/>
              <a:t>6</a:t>
            </a:r>
            <a:r>
              <a:rPr lang="zh-CN" altLang="en-US" dirty="0"/>
              <a:t>次为宜）。对第</a:t>
            </a:r>
            <a:r>
              <a:rPr lang="en-US" altLang="zh-CN" dirty="0"/>
              <a:t>3</a:t>
            </a:r>
            <a:r>
              <a:rPr lang="zh-CN" altLang="en-US" dirty="0"/>
              <a:t>未供水时段来说，数据过少不能得到很好的拟合。</a:t>
            </a:r>
          </a:p>
        </p:txBody>
      </p:sp>
      <p:sp>
        <p:nvSpPr>
          <p:cNvPr id="28679" name="Rectangle 7"/>
          <p:cNvSpPr>
            <a:spLocks noChangeArrowheads="1"/>
          </p:cNvSpPr>
          <p:nvPr/>
        </p:nvSpPr>
        <p:spPr bwMode="auto">
          <a:xfrm>
            <a:off x="784225" y="3860800"/>
            <a:ext cx="109505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分别为已输入的时刻和水位测量记录（由表</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提供，水泵启动的</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个时刻不输入），这样第</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未供水时段各时刻的水位可由如下</a:t>
            </a:r>
            <a:r>
              <a:rPr lang="en-US" altLang="zh-CN" dirty="0">
                <a:latin typeface="Times New Roman" panose="02020603050405020304" pitchFamily="18" charset="0"/>
                <a:cs typeface="Times New Roman" panose="02020603050405020304" pitchFamily="18" charset="0"/>
              </a:rPr>
              <a:t>MATLAB</a:t>
            </a:r>
            <a:r>
              <a:rPr lang="zh-CN" altLang="en-US" dirty="0">
                <a:latin typeface="Times New Roman" panose="02020603050405020304" pitchFamily="18" charset="0"/>
                <a:cs typeface="Times New Roman" panose="02020603050405020304" pitchFamily="18" charset="0"/>
              </a:rPr>
              <a:t>程序完成：</a:t>
            </a:r>
          </a:p>
        </p:txBody>
      </p:sp>
    </p:spTree>
    <p:extLst>
      <p:ext uri="{BB962C8B-B14F-4D97-AF65-F5344CB8AC3E}">
        <p14:creationId xmlns:p14="http://schemas.microsoft.com/office/powerpoint/2010/main" val="12632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wipe(left)">
                                      <p:cBhvr>
                                        <p:cTn id="7" dur="500"/>
                                        <p:tgtEl>
                                          <p:spTgt spid="28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8"/>
                                        </p:tgtEl>
                                        <p:attrNameLst>
                                          <p:attrName>style.visibility</p:attrName>
                                        </p:attrNameLst>
                                      </p:cBhvr>
                                      <p:to>
                                        <p:strVal val="visible"/>
                                      </p:to>
                                    </p:set>
                                    <p:animEffect transition="in" filter="wipe(left)">
                                      <p:cBhvr>
                                        <p:cTn id="12" dur="500"/>
                                        <p:tgtEl>
                                          <p:spTgt spid="286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9"/>
                                        </p:tgtEl>
                                        <p:attrNameLst>
                                          <p:attrName>style.visibility</p:attrName>
                                        </p:attrNameLst>
                                      </p:cBhvr>
                                      <p:to>
                                        <p:strVal val="visible"/>
                                      </p:to>
                                    </p:set>
                                    <p:animEffect transition="in" filter="wipe(left)">
                                      <p:cBhvr>
                                        <p:cTn id="1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78" grpId="0"/>
      <p:bldP spid="2867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ChangeArrowheads="1"/>
          </p:cNvSpPr>
          <p:nvPr/>
        </p:nvSpPr>
        <p:spPr bwMode="auto">
          <a:xfrm>
            <a:off x="431799" y="1157974"/>
            <a:ext cx="1111673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t</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0,0.92,1.84,2.95,3.87,4.98,5.90,7.00,7.93,8.97,10.95,12.03,12.95,13.88,14.98,15.90,16.83,17.93,19.04,19.96,20.84,23.88</a:t>
            </a:r>
            <a:r>
              <a:rPr lang="en-US" altLang="zh-CN" sz="2400" b="1" dirty="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24.99,25.66</a:t>
            </a:r>
            <a:r>
              <a:rPr lang="en-US" altLang="zh-CN" sz="24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400" b="1" dirty="0">
                <a:latin typeface="Times New Roman" panose="02020603050405020304" pitchFamily="18" charset="0"/>
                <a:cs typeface="Times New Roman" panose="02020603050405020304" pitchFamily="18" charset="0"/>
              </a:rPr>
              <a:t>h=[</a:t>
            </a:r>
            <a:r>
              <a:rPr lang="en-US" altLang="zh-CN" sz="2400" b="1" dirty="0" smtClean="0">
                <a:latin typeface="Times New Roman" panose="02020603050405020304" pitchFamily="18" charset="0"/>
                <a:cs typeface="Times New Roman" panose="02020603050405020304" pitchFamily="18" charset="0"/>
              </a:rPr>
              <a:t>9.68,9.48,9.31,9.13,8.98,8.81,8.69,8.52,8.39,8.22,10.82,10.50,10.21,9.94,9.65,9.41,9.18,8.92,8.66,8.43,8.22,10.59,10.35,10.18</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400" b="1" dirty="0">
                <a:latin typeface="Times New Roman" panose="02020603050405020304" pitchFamily="18" charset="0"/>
                <a:cs typeface="Times New Roman" panose="02020603050405020304" pitchFamily="18" charset="0"/>
              </a:rPr>
              <a:t>c1=</a:t>
            </a:r>
            <a:r>
              <a:rPr lang="en-US" altLang="zh-CN" sz="2400" b="1" dirty="0" err="1">
                <a:latin typeface="Times New Roman" panose="02020603050405020304" pitchFamily="18" charset="0"/>
                <a:cs typeface="Times New Roman" panose="02020603050405020304" pitchFamily="18" charset="0"/>
              </a:rPr>
              <a:t>polyfit</a:t>
            </a:r>
            <a:r>
              <a:rPr lang="en-US" altLang="zh-CN" sz="2400" b="1" dirty="0">
                <a:latin typeface="Times New Roman" panose="02020603050405020304" pitchFamily="18" charset="0"/>
                <a:cs typeface="Times New Roman" panose="02020603050405020304" pitchFamily="18" charset="0"/>
              </a:rPr>
              <a:t>(t(1:10),h(1:10),3)</a:t>
            </a:r>
            <a:r>
              <a:rPr lang="zh-CN" altLang="en-US" sz="24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400" b="1" dirty="0">
                <a:latin typeface="Times New Roman" panose="02020603050405020304" pitchFamily="18" charset="0"/>
                <a:cs typeface="Times New Roman" panose="02020603050405020304" pitchFamily="18" charset="0"/>
              </a:rPr>
              <a:t>tp1=0:0.1:8.9</a:t>
            </a:r>
            <a:r>
              <a:rPr lang="zh-CN" altLang="en-US" sz="24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400" b="1" dirty="0">
                <a:latin typeface="Times New Roman" panose="02020603050405020304" pitchFamily="18" charset="0"/>
                <a:cs typeface="Times New Roman" panose="02020603050405020304" pitchFamily="18" charset="0"/>
              </a:rPr>
              <a:t>x1=</a:t>
            </a:r>
            <a:r>
              <a:rPr lang="en-US" altLang="zh-CN" sz="2400" b="1" dirty="0" err="1">
                <a:latin typeface="Times New Roman" panose="02020603050405020304" pitchFamily="18" charset="0"/>
                <a:cs typeface="Times New Roman" panose="02020603050405020304" pitchFamily="18" charset="0"/>
              </a:rPr>
              <a:t>polyval</a:t>
            </a:r>
            <a:r>
              <a:rPr lang="en-US" altLang="zh-CN" sz="2400" b="1" dirty="0">
                <a:latin typeface="Times New Roman" panose="02020603050405020304" pitchFamily="18" charset="0"/>
                <a:cs typeface="Times New Roman" panose="02020603050405020304" pitchFamily="18" charset="0"/>
              </a:rPr>
              <a:t>(c1,tp1)</a:t>
            </a:r>
            <a:r>
              <a:rPr lang="zh-CN" altLang="en-US" sz="24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400" b="1" dirty="0">
                <a:latin typeface="Times New Roman" panose="02020603050405020304" pitchFamily="18" charset="0"/>
                <a:cs typeface="Times New Roman" panose="02020603050405020304" pitchFamily="18" charset="0"/>
              </a:rPr>
              <a:t>plot(tp1,x1)</a:t>
            </a:r>
          </a:p>
        </p:txBody>
      </p:sp>
    </p:spTree>
    <p:extLst>
      <p:ext uri="{BB962C8B-B14F-4D97-AF65-F5344CB8AC3E}">
        <p14:creationId xmlns:p14="http://schemas.microsoft.com/office/powerpoint/2010/main" val="3892816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ChangeArrowheads="1"/>
          </p:cNvSpPr>
          <p:nvPr/>
        </p:nvSpPr>
        <p:spPr bwMode="auto">
          <a:xfrm>
            <a:off x="846667" y="471815"/>
            <a:ext cx="92101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t>   </a:t>
            </a:r>
            <a:r>
              <a:rPr lang="zh-CN" altLang="en-US" dirty="0"/>
              <a:t>图</a:t>
            </a:r>
            <a:r>
              <a:rPr lang="en-US" altLang="zh-CN" dirty="0"/>
              <a:t>9</a:t>
            </a:r>
            <a:r>
              <a:rPr lang="zh-CN" altLang="en-US" dirty="0"/>
              <a:t>给出的是第</a:t>
            </a:r>
            <a:r>
              <a:rPr lang="en-US" altLang="zh-CN" dirty="0"/>
              <a:t>1</a:t>
            </a:r>
            <a:r>
              <a:rPr lang="zh-CN" altLang="en-US" dirty="0"/>
              <a:t>未供水时段的时间</a:t>
            </a:r>
            <a:r>
              <a:rPr lang="en-US" altLang="zh-CN" dirty="0"/>
              <a:t>—</a:t>
            </a:r>
            <a:r>
              <a:rPr lang="zh-CN" altLang="en-US" dirty="0"/>
              <a:t>水位拟合函数图形。</a:t>
            </a:r>
          </a:p>
        </p:txBody>
      </p:sp>
      <p:pic>
        <p:nvPicPr>
          <p:cNvPr id="29701" name="Picture 5" descr="数学实验  图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268414"/>
            <a:ext cx="8064500" cy="428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273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left)">
                                      <p:cBhvr>
                                        <p:cTn id="7"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ChangeArrowheads="1"/>
          </p:cNvSpPr>
          <p:nvPr/>
        </p:nvSpPr>
        <p:spPr bwMode="auto">
          <a:xfrm>
            <a:off x="592667" y="184150"/>
            <a:ext cx="982450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latin typeface="Times New Roman" panose="02020603050405020304" pitchFamily="18" charset="0"/>
                <a:cs typeface="Times New Roman" panose="02020603050405020304" pitchFamily="18" charset="0"/>
              </a:rPr>
              <a:t>变量</a:t>
            </a:r>
            <a:r>
              <a:rPr lang="en-US" altLang="zh-CN" dirty="0">
                <a:latin typeface="Times New Roman" panose="02020603050405020304" pitchFamily="18" charset="0"/>
                <a:cs typeface="Times New Roman" panose="02020603050405020304" pitchFamily="18" charset="0"/>
              </a:rPr>
              <a:t>x1</a:t>
            </a:r>
            <a:r>
              <a:rPr lang="zh-CN" altLang="en-US" dirty="0">
                <a:latin typeface="Times New Roman" panose="02020603050405020304" pitchFamily="18" charset="0"/>
                <a:cs typeface="Times New Roman" panose="02020603050405020304" pitchFamily="18" charset="0"/>
              </a:rPr>
              <a:t>中存放了以</a:t>
            </a:r>
            <a:r>
              <a:rPr lang="en-US" altLang="zh-CN" dirty="0">
                <a:latin typeface="Times New Roman" panose="02020603050405020304" pitchFamily="18" charset="0"/>
                <a:cs typeface="Times New Roman" panose="02020603050405020304" pitchFamily="18" charset="0"/>
              </a:rPr>
              <a:t>0.1</a:t>
            </a:r>
            <a:r>
              <a:rPr lang="zh-CN" altLang="en-US" dirty="0">
                <a:latin typeface="Times New Roman" panose="02020603050405020304" pitchFamily="18" charset="0"/>
                <a:cs typeface="Times New Roman" panose="02020603050405020304" pitchFamily="18" charset="0"/>
              </a:rPr>
              <a:t>为步长算出的各个时刻的水位高度。同样地，第</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未供水时段时间</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水位图可由如下</a:t>
            </a:r>
            <a:r>
              <a:rPr lang="en-US" altLang="zh-CN" dirty="0">
                <a:latin typeface="Times New Roman" panose="02020603050405020304" pitchFamily="18" charset="0"/>
                <a:cs typeface="Times New Roman" panose="02020603050405020304" pitchFamily="18" charset="0"/>
              </a:rPr>
              <a:t>MATLAB</a:t>
            </a:r>
            <a:r>
              <a:rPr lang="zh-CN" altLang="en-US" dirty="0">
                <a:latin typeface="Times New Roman" panose="02020603050405020304" pitchFamily="18" charset="0"/>
                <a:cs typeface="Times New Roman" panose="02020603050405020304" pitchFamily="18" charset="0"/>
              </a:rPr>
              <a:t>程序</a:t>
            </a:r>
            <a:r>
              <a:rPr lang="zh-CN" altLang="en-US" dirty="0" smtClean="0">
                <a:latin typeface="Times New Roman" panose="02020603050405020304" pitchFamily="18" charset="0"/>
                <a:cs typeface="Times New Roman" panose="02020603050405020304" pitchFamily="18" charset="0"/>
              </a:rPr>
              <a:t>完成。</a:t>
            </a:r>
            <a:endParaRPr lang="zh-CN" altLang="en-US" dirty="0">
              <a:latin typeface="Times New Roman" panose="02020603050405020304" pitchFamily="18" charset="0"/>
              <a:cs typeface="Times New Roman" panose="02020603050405020304" pitchFamily="18" charset="0"/>
            </a:endParaRPr>
          </a:p>
        </p:txBody>
      </p:sp>
      <p:sp>
        <p:nvSpPr>
          <p:cNvPr id="55301" name="Rectangle 5"/>
          <p:cNvSpPr>
            <a:spLocks noChangeArrowheads="1"/>
          </p:cNvSpPr>
          <p:nvPr/>
        </p:nvSpPr>
        <p:spPr bwMode="auto">
          <a:xfrm>
            <a:off x="2072217" y="1506009"/>
            <a:ext cx="527798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c2=</a:t>
            </a:r>
            <a:r>
              <a:rPr lang="en-US" altLang="zh-CN" dirty="0" err="1">
                <a:latin typeface="Times New Roman" panose="02020603050405020304" pitchFamily="18" charset="0"/>
                <a:cs typeface="Times New Roman" panose="02020603050405020304" pitchFamily="18" charset="0"/>
              </a:rPr>
              <a:t>polyfit</a:t>
            </a:r>
            <a:r>
              <a:rPr lang="en-US" altLang="zh-CN" dirty="0">
                <a:latin typeface="Times New Roman" panose="02020603050405020304" pitchFamily="18" charset="0"/>
                <a:cs typeface="Times New Roman" panose="02020603050405020304" pitchFamily="18" charset="0"/>
              </a:rPr>
              <a:t>(t(11:21),h(11:21),3)</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tp2=10.9:0.1:20.9</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x2=-</a:t>
            </a:r>
            <a:r>
              <a:rPr lang="en-US" altLang="zh-CN" dirty="0" err="1">
                <a:latin typeface="Times New Roman" panose="02020603050405020304" pitchFamily="18" charset="0"/>
                <a:cs typeface="Times New Roman" panose="02020603050405020304" pitchFamily="18" charset="0"/>
              </a:rPr>
              <a:t>polyval</a:t>
            </a:r>
            <a:r>
              <a:rPr lang="en-US" altLang="zh-CN" dirty="0">
                <a:latin typeface="Times New Roman" panose="02020603050405020304" pitchFamily="18" charset="0"/>
                <a:cs typeface="Times New Roman" panose="02020603050405020304" pitchFamily="18" charset="0"/>
              </a:rPr>
              <a:t>(c2,tp2)</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plot(tp2,x2)</a:t>
            </a:r>
          </a:p>
        </p:txBody>
      </p:sp>
      <p:sp>
        <p:nvSpPr>
          <p:cNvPr id="55302" name="Rectangle 6"/>
          <p:cNvSpPr>
            <a:spLocks noChangeArrowheads="1"/>
          </p:cNvSpPr>
          <p:nvPr/>
        </p:nvSpPr>
        <p:spPr bwMode="auto">
          <a:xfrm>
            <a:off x="592667" y="3321891"/>
            <a:ext cx="4294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a:t>
            </a:r>
            <a:r>
              <a:rPr lang="en-US" altLang="zh-CN" dirty="0"/>
              <a:t>2</a:t>
            </a:r>
            <a:r>
              <a:rPr lang="zh-CN" altLang="en-US" dirty="0"/>
              <a:t>）确定流量</a:t>
            </a:r>
            <a:r>
              <a:rPr lang="en-US" altLang="zh-CN" dirty="0"/>
              <a:t>—</a:t>
            </a:r>
            <a:r>
              <a:rPr lang="zh-CN" altLang="en-US" dirty="0"/>
              <a:t>时间函数</a:t>
            </a:r>
          </a:p>
        </p:txBody>
      </p:sp>
      <p:sp>
        <p:nvSpPr>
          <p:cNvPr id="55303" name="Rectangle 7"/>
          <p:cNvSpPr>
            <a:spLocks noChangeArrowheads="1"/>
          </p:cNvSpPr>
          <p:nvPr/>
        </p:nvSpPr>
        <p:spPr bwMode="auto">
          <a:xfrm>
            <a:off x="677333" y="4005263"/>
            <a:ext cx="106425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对于第</a:t>
            </a:r>
            <a:r>
              <a:rPr lang="en-US" altLang="zh-CN" dirty="0"/>
              <a:t>1</a:t>
            </a:r>
            <a:r>
              <a:rPr lang="zh-CN" altLang="en-US" dirty="0"/>
              <a:t>，</a:t>
            </a:r>
            <a:r>
              <a:rPr lang="en-US" altLang="zh-CN" dirty="0"/>
              <a:t>2</a:t>
            </a:r>
            <a:r>
              <a:rPr lang="zh-CN" altLang="en-US" dirty="0"/>
              <a:t>未供水时段的流量可直接对水位函数</a:t>
            </a:r>
            <a:r>
              <a:rPr lang="zh-CN" altLang="en-US" dirty="0" smtClean="0"/>
              <a:t>求导，</a:t>
            </a:r>
            <a:r>
              <a:rPr lang="zh-CN" altLang="en-US" dirty="0"/>
              <a:t>程序如下：</a:t>
            </a:r>
          </a:p>
        </p:txBody>
      </p:sp>
    </p:spTree>
    <p:extLst>
      <p:ext uri="{BB962C8B-B14F-4D97-AF65-F5344CB8AC3E}">
        <p14:creationId xmlns:p14="http://schemas.microsoft.com/office/powerpoint/2010/main" val="3213877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wipe(left)">
                                      <p:cBhvr>
                                        <p:cTn id="7" dur="500"/>
                                        <p:tgtEl>
                                          <p:spTgt spid="55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1"/>
                                        </p:tgtEl>
                                        <p:attrNameLst>
                                          <p:attrName>style.visibility</p:attrName>
                                        </p:attrNameLst>
                                      </p:cBhvr>
                                      <p:to>
                                        <p:strVal val="visible"/>
                                      </p:to>
                                    </p:set>
                                    <p:animEffect transition="in" filter="wipe(left)">
                                      <p:cBhvr>
                                        <p:cTn id="12" dur="500"/>
                                        <p:tgtEl>
                                          <p:spTgt spid="553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wipe(left)">
                                      <p:cBhvr>
                                        <p:cTn id="17" dur="500"/>
                                        <p:tgtEl>
                                          <p:spTgt spid="553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3"/>
                                        </p:tgtEl>
                                        <p:attrNameLst>
                                          <p:attrName>style.visibility</p:attrName>
                                        </p:attrNameLst>
                                      </p:cBhvr>
                                      <p:to>
                                        <p:strVal val="visible"/>
                                      </p:to>
                                    </p:set>
                                    <p:animEffect transition="in" filter="wipe(left)">
                                      <p:cBhvr>
                                        <p:cTn id="22" dur="500"/>
                                        <p:tgtEl>
                                          <p:spTgt spid="5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1" grpId="0"/>
      <p:bldP spid="55302" grpId="0"/>
      <p:bldP spid="5530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
          <p:cNvSpPr>
            <a:spLocks noChangeArrowheads="1"/>
          </p:cNvSpPr>
          <p:nvPr/>
        </p:nvSpPr>
        <p:spPr bwMode="auto">
          <a:xfrm>
            <a:off x="448733" y="209551"/>
            <a:ext cx="10651067" cy="588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c1=</a:t>
            </a:r>
            <a:r>
              <a:rPr lang="en-US" altLang="zh-CN" sz="2000" b="1" dirty="0" err="1">
                <a:latin typeface="Times New Roman" panose="02020603050405020304" pitchFamily="18" charset="0"/>
                <a:cs typeface="Times New Roman" panose="02020603050405020304" pitchFamily="18" charset="0"/>
              </a:rPr>
              <a:t>polyfit</a:t>
            </a:r>
            <a:r>
              <a:rPr lang="en-US" altLang="zh-CN" sz="2000" b="1" dirty="0">
                <a:latin typeface="Times New Roman" panose="02020603050405020304" pitchFamily="18" charset="0"/>
                <a:cs typeface="Times New Roman" panose="02020603050405020304" pitchFamily="18" charset="0"/>
              </a:rPr>
              <a:t>(t(1:10),h(1:10),3)</a:t>
            </a:r>
            <a:r>
              <a:rPr lang="zh-CN" altLang="en-US" sz="20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c2=</a:t>
            </a:r>
            <a:r>
              <a:rPr lang="en-US" altLang="zh-CN" sz="2000" b="1" dirty="0" err="1">
                <a:latin typeface="Times New Roman" panose="02020603050405020304" pitchFamily="18" charset="0"/>
                <a:cs typeface="Times New Roman" panose="02020603050405020304" pitchFamily="18" charset="0"/>
              </a:rPr>
              <a:t>polyfit</a:t>
            </a:r>
            <a:r>
              <a:rPr lang="en-US" altLang="zh-CN" sz="2000" b="1" dirty="0">
                <a:latin typeface="Times New Roman" panose="02020603050405020304" pitchFamily="18" charset="0"/>
                <a:cs typeface="Times New Roman" panose="02020603050405020304" pitchFamily="18" charset="0"/>
              </a:rPr>
              <a:t>(t(11:21),h(11:21),3)</a:t>
            </a:r>
            <a:r>
              <a:rPr lang="zh-CN" altLang="en-US" sz="20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a1=</a:t>
            </a:r>
            <a:r>
              <a:rPr lang="en-US" altLang="zh-CN" sz="2000" b="1" dirty="0" err="1">
                <a:latin typeface="Times New Roman" panose="02020603050405020304" pitchFamily="18" charset="0"/>
                <a:cs typeface="Times New Roman" panose="02020603050405020304" pitchFamily="18" charset="0"/>
              </a:rPr>
              <a:t>polyder</a:t>
            </a:r>
            <a:r>
              <a:rPr lang="en-US" altLang="zh-CN" sz="2000" b="1" dirty="0">
                <a:latin typeface="Times New Roman" panose="02020603050405020304" pitchFamily="18" charset="0"/>
                <a:cs typeface="Times New Roman" panose="02020603050405020304" pitchFamily="18" charset="0"/>
              </a:rPr>
              <a:t>(c1)</a:t>
            </a:r>
            <a:r>
              <a:rPr lang="zh-CN" altLang="en-US" sz="20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a2=</a:t>
            </a:r>
            <a:r>
              <a:rPr lang="en-US" altLang="zh-CN" sz="2000" b="1" dirty="0" err="1">
                <a:latin typeface="Times New Roman" panose="02020603050405020304" pitchFamily="18" charset="0"/>
                <a:cs typeface="Times New Roman" panose="02020603050405020304" pitchFamily="18" charset="0"/>
              </a:rPr>
              <a:t>polyder</a:t>
            </a:r>
            <a:r>
              <a:rPr lang="en-US" altLang="zh-CN" sz="2000" b="1" dirty="0">
                <a:latin typeface="Times New Roman" panose="02020603050405020304" pitchFamily="18" charset="0"/>
                <a:cs typeface="Times New Roman" panose="02020603050405020304" pitchFamily="18" charset="0"/>
              </a:rPr>
              <a:t>(c2)</a:t>
            </a:r>
            <a:r>
              <a:rPr lang="zh-CN" altLang="en-US" sz="20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tp1=0:0.01:8.97</a:t>
            </a:r>
            <a:r>
              <a:rPr lang="zh-CN" altLang="en-US" sz="20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tp2=10.95:0.01:20.84</a:t>
            </a:r>
            <a:r>
              <a:rPr lang="zh-CN" altLang="en-US" sz="20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x13=-</a:t>
            </a:r>
            <a:r>
              <a:rPr lang="en-US" altLang="zh-CN" sz="2000" b="1" dirty="0" err="1">
                <a:latin typeface="Times New Roman" panose="02020603050405020304" pitchFamily="18" charset="0"/>
                <a:cs typeface="Times New Roman" panose="02020603050405020304" pitchFamily="18" charset="0"/>
              </a:rPr>
              <a:t>polyval</a:t>
            </a:r>
            <a:r>
              <a:rPr lang="en-US" altLang="zh-CN" sz="2000" b="1" dirty="0">
                <a:latin typeface="Times New Roman" panose="02020603050405020304" pitchFamily="18" charset="0"/>
                <a:cs typeface="Times New Roman" panose="02020603050405020304" pitchFamily="18" charset="0"/>
              </a:rPr>
              <a:t>(a1,tp1)</a:t>
            </a:r>
            <a:r>
              <a:rPr lang="zh-CN" altLang="en-US" sz="20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x113=-</a:t>
            </a:r>
            <a:r>
              <a:rPr lang="en-US" altLang="zh-CN" sz="2000" b="1" dirty="0" err="1">
                <a:latin typeface="Times New Roman" panose="02020603050405020304" pitchFamily="18" charset="0"/>
                <a:cs typeface="Times New Roman" panose="02020603050405020304" pitchFamily="18" charset="0"/>
              </a:rPr>
              <a:t>polyval</a:t>
            </a:r>
            <a:r>
              <a:rPr lang="en-US" altLang="zh-CN" sz="2000" b="1" dirty="0">
                <a:latin typeface="Times New Roman" panose="02020603050405020304" pitchFamily="18" charset="0"/>
                <a:cs typeface="Times New Roman" panose="02020603050405020304" pitchFamily="18" charset="0"/>
              </a:rPr>
              <a:t>(a1,[0:0.01:8.97])</a:t>
            </a:r>
            <a:r>
              <a:rPr lang="zh-CN" altLang="en-US" sz="20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wgsysl1=100*</a:t>
            </a:r>
            <a:r>
              <a:rPr lang="en-US" altLang="zh-CN" sz="2000" b="1" dirty="0" err="1">
                <a:latin typeface="Times New Roman" panose="02020603050405020304" pitchFamily="18" charset="0"/>
                <a:cs typeface="Times New Roman" panose="02020603050405020304" pitchFamily="18" charset="0"/>
              </a:rPr>
              <a:t>trapz</a:t>
            </a:r>
            <a:r>
              <a:rPr lang="en-US" altLang="zh-CN" sz="2000" b="1" dirty="0">
                <a:latin typeface="Times New Roman" panose="02020603050405020304" pitchFamily="18" charset="0"/>
                <a:cs typeface="Times New Roman" panose="02020603050405020304" pitchFamily="18" charset="0"/>
              </a:rPr>
              <a:t>(tp1,x113)</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计算第</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未供水时段的总用水量</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x14=-</a:t>
            </a:r>
            <a:r>
              <a:rPr lang="en-US" altLang="zh-CN" sz="2000" b="1" dirty="0" err="1">
                <a:latin typeface="Times New Roman" panose="02020603050405020304" pitchFamily="18" charset="0"/>
                <a:cs typeface="Times New Roman" panose="02020603050405020304" pitchFamily="18" charset="0"/>
              </a:rPr>
              <a:t>polyval</a:t>
            </a:r>
            <a:r>
              <a:rPr lang="en-US" altLang="zh-CN" sz="2000" b="1" dirty="0">
                <a:latin typeface="Times New Roman" panose="02020603050405020304" pitchFamily="18" charset="0"/>
                <a:cs typeface="Times New Roman" panose="02020603050405020304" pitchFamily="18" charset="0"/>
              </a:rPr>
              <a:t>(a1,[7.93,8.97])</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为下面的程序准备数据</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x23=-</a:t>
            </a:r>
            <a:r>
              <a:rPr lang="en-US" altLang="zh-CN" sz="2000" b="1" dirty="0" err="1">
                <a:latin typeface="Times New Roman" panose="02020603050405020304" pitchFamily="18" charset="0"/>
                <a:cs typeface="Times New Roman" panose="02020603050405020304" pitchFamily="18" charset="0"/>
              </a:rPr>
              <a:t>polyval</a:t>
            </a:r>
            <a:r>
              <a:rPr lang="en-US" altLang="zh-CN" sz="2000" b="1" dirty="0">
                <a:latin typeface="Times New Roman" panose="02020603050405020304" pitchFamily="18" charset="0"/>
                <a:cs typeface="Times New Roman" panose="02020603050405020304" pitchFamily="18" charset="0"/>
              </a:rPr>
              <a:t>(a2,tp2)</a:t>
            </a:r>
            <a:r>
              <a:rPr lang="zh-CN" altLang="en-US" sz="2000" b="1"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x114=-</a:t>
            </a:r>
            <a:r>
              <a:rPr lang="en-US" altLang="zh-CN" sz="2000" b="1" dirty="0" err="1">
                <a:latin typeface="Times New Roman" panose="02020603050405020304" pitchFamily="18" charset="0"/>
                <a:cs typeface="Times New Roman" panose="02020603050405020304" pitchFamily="18" charset="0"/>
              </a:rPr>
              <a:t>polyval</a:t>
            </a:r>
            <a:r>
              <a:rPr lang="en-US" altLang="zh-CN" sz="2000" b="1" dirty="0">
                <a:latin typeface="Times New Roman" panose="02020603050405020304" pitchFamily="18" charset="0"/>
                <a:cs typeface="Times New Roman" panose="02020603050405020304" pitchFamily="18" charset="0"/>
              </a:rPr>
              <a:t>(a2,[10.95:0.01:20.84])</a:t>
            </a: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wgsysl2=100*</a:t>
            </a:r>
            <a:r>
              <a:rPr lang="en-US" altLang="zh-CN" sz="2000" b="1" dirty="0" err="1">
                <a:latin typeface="Times New Roman" panose="02020603050405020304" pitchFamily="18" charset="0"/>
                <a:cs typeface="Times New Roman" panose="02020603050405020304" pitchFamily="18" charset="0"/>
              </a:rPr>
              <a:t>trapz</a:t>
            </a:r>
            <a:r>
              <a:rPr lang="en-US" altLang="zh-CN" sz="2000" b="1" dirty="0">
                <a:latin typeface="Times New Roman" panose="02020603050405020304" pitchFamily="18" charset="0"/>
                <a:cs typeface="Times New Roman" panose="02020603050405020304" pitchFamily="18" charset="0"/>
              </a:rPr>
              <a:t>(tp2,x114)</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计算第</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未供水时段的总用水量</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x24=-</a:t>
            </a:r>
            <a:r>
              <a:rPr lang="en-US" altLang="zh-CN" sz="2000" b="1" dirty="0" err="1">
                <a:latin typeface="Times New Roman" panose="02020603050405020304" pitchFamily="18" charset="0"/>
                <a:cs typeface="Times New Roman" panose="02020603050405020304" pitchFamily="18" charset="0"/>
              </a:rPr>
              <a:t>polyval</a:t>
            </a:r>
            <a:r>
              <a:rPr lang="en-US" altLang="zh-CN" sz="2000" b="1" dirty="0">
                <a:latin typeface="Times New Roman" panose="02020603050405020304" pitchFamily="18" charset="0"/>
                <a:cs typeface="Times New Roman" panose="02020603050405020304" pitchFamily="18" charset="0"/>
              </a:rPr>
              <a:t>(a2,[10.95,12.03])</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为下面的程序准备数据</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x25=-</a:t>
            </a:r>
            <a:r>
              <a:rPr lang="en-US" altLang="zh-CN" sz="2000" b="1" dirty="0" err="1">
                <a:latin typeface="Times New Roman" panose="02020603050405020304" pitchFamily="18" charset="0"/>
                <a:cs typeface="Times New Roman" panose="02020603050405020304" pitchFamily="18" charset="0"/>
              </a:rPr>
              <a:t>polyval</a:t>
            </a:r>
            <a:r>
              <a:rPr lang="en-US" altLang="zh-CN" sz="2000" b="1" dirty="0">
                <a:latin typeface="Times New Roman" panose="02020603050405020304" pitchFamily="18" charset="0"/>
                <a:cs typeface="Times New Roman" panose="02020603050405020304" pitchFamily="18" charset="0"/>
              </a:rPr>
              <a:t>(a2,[19.96,20.84])</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为下面的程序准备数据</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subplot(1,2,1)</a:t>
            </a: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plot(tp1,x13*100)                %</a:t>
            </a:r>
            <a:r>
              <a:rPr lang="zh-CN" altLang="en-US" sz="2000" b="1" dirty="0">
                <a:latin typeface="Times New Roman" panose="02020603050405020304" pitchFamily="18" charset="0"/>
                <a:cs typeface="Times New Roman" panose="02020603050405020304" pitchFamily="18" charset="0"/>
              </a:rPr>
              <a:t>与图</a:t>
            </a:r>
            <a:r>
              <a:rPr lang="en-US" altLang="zh-CN" sz="2000" b="1" dirty="0">
                <a:latin typeface="Times New Roman" panose="02020603050405020304" pitchFamily="18" charset="0"/>
                <a:cs typeface="Times New Roman" panose="02020603050405020304" pitchFamily="18" charset="0"/>
              </a:rPr>
              <a:t>10</a:t>
            </a:r>
            <a:r>
              <a:rPr lang="zh-CN" altLang="en-US" sz="2000" b="1" dirty="0">
                <a:latin typeface="Times New Roman" panose="02020603050405020304" pitchFamily="18" charset="0"/>
                <a:cs typeface="Times New Roman" panose="02020603050405020304" pitchFamily="18" charset="0"/>
              </a:rPr>
              <a:t>单位保持一致</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subplot(1,2,2)</a:t>
            </a:r>
          </a:p>
          <a:p>
            <a:pPr eaLnBrk="1" hangingPunct="1">
              <a:spcBef>
                <a:spcPct val="0"/>
              </a:spcBef>
              <a:buClrTx/>
              <a:buSzTx/>
              <a:buFontTx/>
              <a:buNone/>
            </a:pPr>
            <a:r>
              <a:rPr lang="en-US" altLang="zh-CN" sz="2000" b="1" dirty="0">
                <a:latin typeface="Times New Roman" panose="02020603050405020304" pitchFamily="18" charset="0"/>
                <a:cs typeface="Times New Roman" panose="02020603050405020304" pitchFamily="18" charset="0"/>
              </a:rPr>
              <a:t>plot(tp2,x23*100)                %</a:t>
            </a:r>
            <a:r>
              <a:rPr lang="zh-CN" altLang="en-US" sz="2000" b="1" dirty="0">
                <a:latin typeface="Times New Roman" panose="02020603050405020304" pitchFamily="18" charset="0"/>
                <a:cs typeface="Times New Roman" panose="02020603050405020304" pitchFamily="18" charset="0"/>
              </a:rPr>
              <a:t>与图</a:t>
            </a:r>
            <a:r>
              <a:rPr lang="en-US" altLang="zh-CN" sz="2000" b="1" dirty="0">
                <a:latin typeface="Times New Roman" panose="02020603050405020304" pitchFamily="18" charset="0"/>
                <a:cs typeface="Times New Roman" panose="02020603050405020304" pitchFamily="18" charset="0"/>
              </a:rPr>
              <a:t>10</a:t>
            </a:r>
            <a:r>
              <a:rPr lang="zh-CN" altLang="en-US" sz="2000" b="1" dirty="0">
                <a:latin typeface="Times New Roman" panose="02020603050405020304" pitchFamily="18" charset="0"/>
                <a:cs typeface="Times New Roman" panose="02020603050405020304" pitchFamily="18" charset="0"/>
              </a:rPr>
              <a:t>单位保持一致</a:t>
            </a: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2490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4"/>
          <p:cNvSpPr>
            <a:spLocks noChangeArrowheads="1"/>
          </p:cNvSpPr>
          <p:nvPr/>
        </p:nvSpPr>
        <p:spPr bwMode="auto">
          <a:xfrm>
            <a:off x="1524000" y="260351"/>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a:p>
        </p:txBody>
      </p:sp>
      <p:sp>
        <p:nvSpPr>
          <p:cNvPr id="30725" name="Rectangle 5"/>
          <p:cNvSpPr>
            <a:spLocks noChangeArrowheads="1"/>
          </p:cNvSpPr>
          <p:nvPr/>
        </p:nvSpPr>
        <p:spPr bwMode="auto">
          <a:xfrm>
            <a:off x="1524000" y="908051"/>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a:p>
        </p:txBody>
      </p:sp>
      <p:sp>
        <p:nvSpPr>
          <p:cNvPr id="30726" name="Rectangle 6"/>
          <p:cNvSpPr>
            <a:spLocks noChangeArrowheads="1"/>
          </p:cNvSpPr>
          <p:nvPr/>
        </p:nvSpPr>
        <p:spPr bwMode="auto">
          <a:xfrm>
            <a:off x="465667" y="401639"/>
            <a:ext cx="11150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t>   </a:t>
            </a:r>
            <a:r>
              <a:rPr lang="zh-CN" altLang="en-US" dirty="0"/>
              <a:t>程序运行得到第</a:t>
            </a:r>
            <a:r>
              <a:rPr lang="en-US" altLang="zh-CN" dirty="0"/>
              <a:t>1</a:t>
            </a:r>
            <a:r>
              <a:rPr lang="zh-CN" altLang="en-US" dirty="0"/>
              <a:t>，</a:t>
            </a:r>
            <a:r>
              <a:rPr lang="en-US" altLang="zh-CN" dirty="0"/>
              <a:t>2</a:t>
            </a:r>
            <a:r>
              <a:rPr lang="zh-CN" altLang="en-US" dirty="0"/>
              <a:t>未供水时段的时间</a:t>
            </a:r>
            <a:r>
              <a:rPr lang="en-US" altLang="zh-CN" dirty="0"/>
              <a:t>—</a:t>
            </a:r>
            <a:r>
              <a:rPr lang="zh-CN" altLang="en-US" dirty="0"/>
              <a:t>流量图如图</a:t>
            </a:r>
            <a:r>
              <a:rPr lang="en-US" altLang="zh-CN" dirty="0"/>
              <a:t>10</a:t>
            </a:r>
            <a:r>
              <a:rPr lang="zh-CN" altLang="en-US" dirty="0"/>
              <a:t>，可以看到与图</a:t>
            </a:r>
            <a:r>
              <a:rPr lang="en-US" altLang="zh-CN" dirty="0"/>
              <a:t>8</a:t>
            </a:r>
            <a:r>
              <a:rPr lang="zh-CN" altLang="en-US" dirty="0"/>
              <a:t>中用插值给出的曲线比较吻合。</a:t>
            </a:r>
          </a:p>
          <a:p>
            <a:pPr>
              <a:spcBef>
                <a:spcPct val="0"/>
              </a:spcBef>
              <a:buClrTx/>
              <a:buSzTx/>
              <a:buFontTx/>
              <a:buNone/>
            </a:pPr>
            <a:endParaRPr lang="en-US" altLang="zh-CN" dirty="0"/>
          </a:p>
        </p:txBody>
      </p:sp>
      <p:pic>
        <p:nvPicPr>
          <p:cNvPr id="30727" name="Picture 7" descr="数学实验  图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075" y="1514476"/>
            <a:ext cx="8424862" cy="43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0158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30725"/>
                                        </p:tgtEl>
                                        <p:attrNameLst>
                                          <p:attrName>style.visibility</p:attrName>
                                        </p:attrNameLst>
                                      </p:cBhvr>
                                      <p:to>
                                        <p:strVal val="visible"/>
                                      </p:to>
                                    </p:set>
                                    <p:animEffect transition="in" filter="wipe(left)">
                                      <p:cBhvr>
                                        <p:cTn id="7" dur="500"/>
                                        <p:tgtEl>
                                          <p:spTgt spid="30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wipe(left)">
                                      <p:cBhvr>
                                        <p:cTn id="12" dur="500"/>
                                        <p:tgtEl>
                                          <p:spTgt spid="307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727"/>
                                        </p:tgtEl>
                                        <p:attrNameLst>
                                          <p:attrName>style.visibility</p:attrName>
                                        </p:attrNameLst>
                                      </p:cBhvr>
                                      <p:to>
                                        <p:strVal val="visible"/>
                                      </p:to>
                                    </p:set>
                                    <p:animEffect transition="in" filter="wipe(left)">
                                      <p:cBhvr>
                                        <p:cTn id="17"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4"/>
          <p:cNvSpPr>
            <a:spLocks noChangeArrowheads="1"/>
          </p:cNvSpPr>
          <p:nvPr/>
        </p:nvSpPr>
        <p:spPr bwMode="auto">
          <a:xfrm>
            <a:off x="440267" y="471815"/>
            <a:ext cx="110743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t>  </a:t>
            </a:r>
            <a:r>
              <a:rPr lang="zh-CN" altLang="en-US" dirty="0"/>
              <a:t>如果用</a:t>
            </a:r>
            <a:r>
              <a:rPr lang="en-US" altLang="zh-CN" dirty="0"/>
              <a:t>5</a:t>
            </a:r>
            <a:r>
              <a:rPr lang="zh-CN" altLang="en-US" dirty="0"/>
              <a:t>次多项式拟合则得图</a:t>
            </a:r>
            <a:r>
              <a:rPr lang="en-US" altLang="zh-CN" dirty="0"/>
              <a:t>11</a:t>
            </a:r>
            <a:r>
              <a:rPr lang="zh-CN" altLang="en-US" dirty="0"/>
              <a:t>的图形，显然较三次拟合的效果好。</a:t>
            </a:r>
          </a:p>
        </p:txBody>
      </p:sp>
      <p:pic>
        <p:nvPicPr>
          <p:cNvPr id="31749" name="Picture 5" descr="数学实验  图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915" y="1162504"/>
            <a:ext cx="8208962"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9044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left)">
                                      <p:cBhvr>
                                        <p:cTn id="7"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9"/>
          <p:cNvSpPr>
            <a:spLocks noChangeArrowheads="1"/>
          </p:cNvSpPr>
          <p:nvPr/>
        </p:nvSpPr>
        <p:spPr bwMode="auto">
          <a:xfrm>
            <a:off x="389466" y="361604"/>
            <a:ext cx="1141306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zh-CN" altLang="en-US" dirty="0"/>
              <a:t>而第</a:t>
            </a:r>
            <a:r>
              <a:rPr lang="en-US" altLang="zh-CN" dirty="0"/>
              <a:t>1</a:t>
            </a:r>
            <a:r>
              <a:rPr lang="zh-CN" altLang="en-US" dirty="0"/>
              <a:t>供水时段的流量则用前后时期的流量进行拟合得到。为使流量函数在</a:t>
            </a:r>
            <a:r>
              <a:rPr lang="en-US" altLang="zh-CN" dirty="0"/>
              <a:t>t=9</a:t>
            </a:r>
            <a:r>
              <a:rPr lang="zh-CN" altLang="en-US" dirty="0"/>
              <a:t>和</a:t>
            </a:r>
            <a:r>
              <a:rPr lang="en-US" altLang="zh-CN" dirty="0"/>
              <a:t>t=11</a:t>
            </a:r>
            <a:r>
              <a:rPr lang="zh-CN" altLang="en-US" dirty="0"/>
              <a:t>连续，我们只取</a:t>
            </a:r>
            <a:r>
              <a:rPr lang="en-US" altLang="zh-CN" dirty="0"/>
              <a:t>4</a:t>
            </a:r>
            <a:r>
              <a:rPr lang="zh-CN" altLang="en-US" dirty="0"/>
              <a:t>个点，用三次多项式拟合得到第</a:t>
            </a:r>
            <a:r>
              <a:rPr lang="en-US" altLang="zh-CN" dirty="0"/>
              <a:t>1</a:t>
            </a:r>
            <a:r>
              <a:rPr lang="zh-CN" altLang="en-US" dirty="0"/>
              <a:t>供水时段的时间</a:t>
            </a:r>
            <a:r>
              <a:rPr lang="en-US" altLang="zh-CN" dirty="0"/>
              <a:t>—</a:t>
            </a:r>
            <a:r>
              <a:rPr lang="zh-CN" altLang="en-US" dirty="0"/>
              <a:t>流量图形如图</a:t>
            </a:r>
            <a:r>
              <a:rPr lang="en-US" altLang="zh-CN" dirty="0"/>
              <a:t>12</a:t>
            </a:r>
            <a:r>
              <a:rPr lang="zh-CN" altLang="en-US" dirty="0"/>
              <a:t>，可以看到与图</a:t>
            </a:r>
            <a:r>
              <a:rPr lang="en-US" altLang="zh-CN" dirty="0"/>
              <a:t>8</a:t>
            </a:r>
            <a:r>
              <a:rPr lang="zh-CN" altLang="en-US" dirty="0"/>
              <a:t>中的相应部分比较吻合。</a:t>
            </a:r>
          </a:p>
        </p:txBody>
      </p:sp>
      <p:pic>
        <p:nvPicPr>
          <p:cNvPr id="32778" name="Picture 10" descr="数学实验  图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1950" y="2420938"/>
            <a:ext cx="4464050" cy="241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0" name="Picture 12" descr="数学实验  图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7438" y="2349501"/>
            <a:ext cx="424815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374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778"/>
                                        </p:tgtEl>
                                        <p:attrNameLst>
                                          <p:attrName>style.visibility</p:attrName>
                                        </p:attrNameLst>
                                      </p:cBhvr>
                                      <p:to>
                                        <p:strVal val="visible"/>
                                      </p:to>
                                    </p:set>
                                    <p:animEffect transition="in" filter="wipe(left)">
                                      <p:cBhvr>
                                        <p:cTn id="7" dur="500"/>
                                        <p:tgtEl>
                                          <p:spTgt spid="32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780"/>
                                        </p:tgtEl>
                                        <p:attrNameLst>
                                          <p:attrName>style.visibility</p:attrName>
                                        </p:attrNameLst>
                                      </p:cBhvr>
                                      <p:to>
                                        <p:strVal val="visible"/>
                                      </p:to>
                                    </p:set>
                                    <p:animEffect transition="in" filter="wipe(left)">
                                      <p:cBhvr>
                                        <p:cTn id="12" dur="500"/>
                                        <p:tgtEl>
                                          <p:spTgt spid="32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4"/>
          <p:cNvSpPr>
            <a:spLocks noChangeArrowheads="1"/>
          </p:cNvSpPr>
          <p:nvPr/>
        </p:nvSpPr>
        <p:spPr bwMode="auto">
          <a:xfrm>
            <a:off x="237067" y="1032679"/>
            <a:ext cx="1148926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err="1">
                <a:latin typeface="Times New Roman" panose="02020603050405020304" pitchFamily="18" charset="0"/>
                <a:cs typeface="Times New Roman" panose="02020603050405020304" pitchFamily="18" charset="0"/>
              </a:rPr>
              <a:t>dygsdsy</a:t>
            </a:r>
            <a:r>
              <a:rPr lang="en-US" altLang="zh-CN" dirty="0">
                <a:latin typeface="Times New Roman" panose="02020603050405020304" pitchFamily="18" charset="0"/>
                <a:cs typeface="Times New Roman" panose="02020603050405020304" pitchFamily="18" charset="0"/>
              </a:rPr>
              <a:t>=[7.93,8.97,10.95,12.03]</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err="1">
                <a:latin typeface="Times New Roman" panose="02020603050405020304" pitchFamily="18" charset="0"/>
                <a:cs typeface="Times New Roman" panose="02020603050405020304" pitchFamily="18" charset="0"/>
              </a:rPr>
              <a:t>dygsdls</a:t>
            </a:r>
            <a:r>
              <a:rPr lang="en-US" altLang="zh-CN" dirty="0">
                <a:latin typeface="Times New Roman" panose="02020603050405020304" pitchFamily="18" charset="0"/>
                <a:cs typeface="Times New Roman" panose="02020603050405020304" pitchFamily="18" charset="0"/>
              </a:rPr>
              <a:t>=[x14,x24]</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err="1">
                <a:latin typeface="Times New Roman" panose="02020603050405020304" pitchFamily="18" charset="0"/>
                <a:cs typeface="Times New Roman" panose="02020603050405020304" pitchFamily="18" charset="0"/>
              </a:rPr>
              <a:t>nhjg</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polyfit</a:t>
            </a:r>
            <a:r>
              <a:rPr lang="en-US" altLang="zh-CN" dirty="0">
                <a:latin typeface="Times New Roman" panose="02020603050405020304" pitchFamily="18" charset="0"/>
                <a:cs typeface="Times New Roman" panose="02020603050405020304" pitchFamily="18" charset="0"/>
              </a:rPr>
              <a:t>(dygsdsj,dygsdls,3)</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err="1">
                <a:latin typeface="Times New Roman" panose="02020603050405020304" pitchFamily="18" charset="0"/>
                <a:cs typeface="Times New Roman" panose="02020603050405020304" pitchFamily="18" charset="0"/>
              </a:rPr>
              <a:t>nhsj</a:t>
            </a:r>
            <a:r>
              <a:rPr lang="en-US" altLang="zh-CN" dirty="0">
                <a:latin typeface="Times New Roman" panose="02020603050405020304" pitchFamily="18" charset="0"/>
                <a:cs typeface="Times New Roman" panose="02020603050405020304" pitchFamily="18" charset="0"/>
              </a:rPr>
              <a:t>=7.93:0.1:12.03</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err="1">
                <a:latin typeface="Times New Roman" panose="02020603050405020304" pitchFamily="18" charset="0"/>
                <a:cs typeface="Times New Roman" panose="02020603050405020304" pitchFamily="18" charset="0"/>
              </a:rPr>
              <a:t>nhlsjg</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polyval</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nhjg,nhsj</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gssj1=8.97:0.01:10.95</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gs1=</a:t>
            </a:r>
            <a:r>
              <a:rPr lang="en-US" altLang="zh-CN" dirty="0" err="1">
                <a:latin typeface="Times New Roman" panose="02020603050405020304" pitchFamily="18" charset="0"/>
                <a:cs typeface="Times New Roman" panose="02020603050405020304" pitchFamily="18" charset="0"/>
              </a:rPr>
              <a:t>polyval</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nhjg</a:t>
            </a:r>
            <a:r>
              <a:rPr lang="en-US" altLang="zh-CN" dirty="0">
                <a:latin typeface="Times New Roman" panose="02020603050405020304" pitchFamily="18" charset="0"/>
                <a:cs typeface="Times New Roman" panose="02020603050405020304" pitchFamily="18" charset="0"/>
              </a:rPr>
              <a:t>,[8.97:0.01:10.95])</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gsysl1=100*</a:t>
            </a:r>
            <a:r>
              <a:rPr lang="en-US" altLang="zh-CN" dirty="0" err="1">
                <a:latin typeface="Times New Roman" panose="02020603050405020304" pitchFamily="18" charset="0"/>
                <a:cs typeface="Times New Roman" panose="02020603050405020304" pitchFamily="18" charset="0"/>
              </a:rPr>
              <a:t>trapz</a:t>
            </a:r>
            <a:r>
              <a:rPr lang="en-US" altLang="zh-CN" dirty="0">
                <a:latin typeface="Times New Roman" panose="02020603050405020304" pitchFamily="18" charset="0"/>
                <a:cs typeface="Times New Roman" panose="02020603050405020304" pitchFamily="18" charset="0"/>
              </a:rPr>
              <a:t>(gssj1,gs1)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该语句计算第</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供水时段的总用水量</a:t>
            </a:r>
            <a:endParaRPr lang="en-US" altLang="zh-CN"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plot(nhsj,100*</a:t>
            </a:r>
            <a:r>
              <a:rPr lang="en-US" altLang="zh-CN" dirty="0" err="1">
                <a:latin typeface="Times New Roman" panose="02020603050405020304" pitchFamily="18" charset="0"/>
                <a:cs typeface="Times New Roman" panose="02020603050405020304" pitchFamily="18" charset="0"/>
              </a:rPr>
              <a:t>nhlsjg</a:t>
            </a:r>
            <a:r>
              <a:rPr lang="en-US" altLang="zh-CN" dirty="0">
                <a:latin typeface="Times New Roman" panose="02020603050405020304" pitchFamily="18" charset="0"/>
                <a:cs typeface="Times New Roman" panose="02020603050405020304" pitchFamily="18" charset="0"/>
              </a:rPr>
              <a:t>) </a:t>
            </a:r>
          </a:p>
        </p:txBody>
      </p:sp>
      <p:sp>
        <p:nvSpPr>
          <p:cNvPr id="48132" name="Text Box 5"/>
          <p:cNvSpPr txBox="1">
            <a:spLocks noChangeArrowheads="1"/>
          </p:cNvSpPr>
          <p:nvPr/>
        </p:nvSpPr>
        <p:spPr bwMode="auto">
          <a:xfrm>
            <a:off x="687917" y="317500"/>
            <a:ext cx="3455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dirty="0"/>
              <a:t>程序如下：</a:t>
            </a:r>
          </a:p>
        </p:txBody>
      </p:sp>
    </p:spTree>
    <p:extLst>
      <p:ext uri="{BB962C8B-B14F-4D97-AF65-F5344CB8AC3E}">
        <p14:creationId xmlns:p14="http://schemas.microsoft.com/office/powerpoint/2010/main" val="1280577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ChangeArrowheads="1"/>
          </p:cNvSpPr>
          <p:nvPr/>
        </p:nvSpPr>
        <p:spPr bwMode="auto">
          <a:xfrm>
            <a:off x="4840289" y="115888"/>
            <a:ext cx="4135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latin typeface="Times New Roman" panose="02020603050405020304" pitchFamily="18" charset="0"/>
                <a:cs typeface="Times New Roman" panose="02020603050405020304" pitchFamily="18" charset="0"/>
              </a:rPr>
              <a:t>表</a:t>
            </a:r>
            <a:r>
              <a:rPr lang="en-US" altLang="zh-CN">
                <a:latin typeface="Times New Roman" panose="02020603050405020304" pitchFamily="18" charset="0"/>
                <a:cs typeface="Times New Roman" panose="02020603050405020304" pitchFamily="18" charset="0"/>
              </a:rPr>
              <a:t>1  </a:t>
            </a:r>
            <a:r>
              <a:rPr lang="zh-CN" altLang="en-US">
                <a:latin typeface="Times New Roman" panose="02020603050405020304" pitchFamily="18" charset="0"/>
                <a:cs typeface="Times New Roman" panose="02020603050405020304" pitchFamily="18" charset="0"/>
              </a:rPr>
              <a:t>某小镇某天水塔水位</a:t>
            </a:r>
          </a:p>
        </p:txBody>
      </p:sp>
      <p:graphicFrame>
        <p:nvGraphicFramePr>
          <p:cNvPr id="4184" name="Group 88"/>
          <p:cNvGraphicFramePr>
            <a:graphicFrameLocks noGrp="1"/>
          </p:cNvGraphicFramePr>
          <p:nvPr/>
        </p:nvGraphicFramePr>
        <p:xfrm>
          <a:off x="3216276" y="981075"/>
          <a:ext cx="6335713" cy="5486400"/>
        </p:xfrm>
        <a:graphic>
          <a:graphicData uri="http://schemas.openxmlformats.org/drawingml/2006/table">
            <a:tbl>
              <a:tblPr/>
              <a:tblGrid>
                <a:gridCol w="1438000"/>
                <a:gridCol w="1585863"/>
                <a:gridCol w="1655925"/>
                <a:gridCol w="1655925"/>
              </a:tblGrid>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水位</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/0.01ft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水位</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/0.01ft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3175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46636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3350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3316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3110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49953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3260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6635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3054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53936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3167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10619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2994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57254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3087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13937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2947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60574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3012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17921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2892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64554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2927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21240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2850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68535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2842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25223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2795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71854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2767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28543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2752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75021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2697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32284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2697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79254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水泵开动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35932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水泵开动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82649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水泵开动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39332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水泵开动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85968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3475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39435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3550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89953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3397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43318</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3445</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93270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3340</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26" marR="914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993484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8"/>
          <p:cNvSpPr>
            <a:spLocks noChangeArrowheads="1"/>
          </p:cNvSpPr>
          <p:nvPr/>
        </p:nvSpPr>
        <p:spPr bwMode="auto">
          <a:xfrm>
            <a:off x="-2801938" y="17592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a:p>
        </p:txBody>
      </p:sp>
      <p:pic>
        <p:nvPicPr>
          <p:cNvPr id="33799" name="Picture 7" descr="数学实验  图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748" y="2938463"/>
            <a:ext cx="3960813"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9"/>
          <p:cNvSpPr>
            <a:spLocks noChangeArrowheads="1"/>
          </p:cNvSpPr>
          <p:nvPr/>
        </p:nvSpPr>
        <p:spPr bwMode="auto">
          <a:xfrm>
            <a:off x="461554" y="679559"/>
            <a:ext cx="1053737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在第</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供水时段之前取</a:t>
            </a:r>
            <a:r>
              <a:rPr lang="en-US" altLang="zh-CN" dirty="0">
                <a:latin typeface="Times New Roman" panose="02020603050405020304" pitchFamily="18" charset="0"/>
                <a:cs typeface="Times New Roman" panose="02020603050405020304" pitchFamily="18" charset="0"/>
              </a:rPr>
              <a:t>t=19.96,20.84</a:t>
            </a:r>
            <a:r>
              <a:rPr lang="zh-CN" altLang="en-US" dirty="0">
                <a:latin typeface="Times New Roman" panose="02020603050405020304" pitchFamily="18" charset="0"/>
                <a:cs typeface="Times New Roman" panose="02020603050405020304" pitchFamily="18" charset="0"/>
              </a:rPr>
              <a:t>两点的流量，用第</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未供水时段的</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个记录做差分得到两个流量数据</a:t>
            </a:r>
            <a:r>
              <a:rPr lang="en-US" altLang="zh-CN" dirty="0">
                <a:latin typeface="Times New Roman" panose="02020603050405020304" pitchFamily="18" charset="0"/>
                <a:cs typeface="Times New Roman" panose="02020603050405020304" pitchFamily="18" charset="0"/>
              </a:rPr>
              <a:t>21.62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18.48</a:t>
            </a:r>
            <a:r>
              <a:rPr lang="zh-CN" altLang="en-US" dirty="0">
                <a:latin typeface="Times New Roman" panose="02020603050405020304" pitchFamily="18" charset="0"/>
                <a:cs typeface="Times New Roman" panose="02020603050405020304" pitchFamily="18" charset="0"/>
              </a:rPr>
              <a:t>，然后用这</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个数据做三次多项式拟合得到第</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供水时段与第</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未供水时段的时间</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流量图如图</a:t>
            </a:r>
            <a:r>
              <a:rPr lang="en-US" altLang="zh-CN" dirty="0">
                <a:latin typeface="Times New Roman" panose="02020603050405020304" pitchFamily="18" charset="0"/>
                <a:cs typeface="Times New Roman" panose="02020603050405020304" pitchFamily="18" charset="0"/>
              </a:rPr>
              <a:t>13</a:t>
            </a:r>
            <a:r>
              <a:rPr lang="zh-CN" altLang="en-US" dirty="0">
                <a:latin typeface="Times New Roman" panose="02020603050405020304" pitchFamily="18" charset="0"/>
                <a:cs typeface="Times New Roman" panose="02020603050405020304" pitchFamily="18" charset="0"/>
              </a:rPr>
              <a:t>，可以看到与图</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中的相应部分也比较吻合</a:t>
            </a:r>
            <a:r>
              <a:rPr lang="zh-CN" altLang="en-US" sz="1000" dirty="0">
                <a:latin typeface="Times New Roman" panose="02020603050405020304" pitchFamily="18" charset="0"/>
                <a:cs typeface="Times New Roman" panose="02020603050405020304" pitchFamily="18" charset="0"/>
              </a:rPr>
              <a:t>。</a:t>
            </a:r>
            <a:endParaRPr lang="zh-CN" altLang="en-US" sz="1800" dirty="0"/>
          </a:p>
        </p:txBody>
      </p:sp>
      <p:pic>
        <p:nvPicPr>
          <p:cNvPr id="33803" name="Picture 11" descr="数学实验  图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019" y="2997200"/>
            <a:ext cx="4932362"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154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wipe(left)">
                                      <p:cBhvr>
                                        <p:cTn id="7" dur="500"/>
                                        <p:tgtEl>
                                          <p:spTgt spid="33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803"/>
                                        </p:tgtEl>
                                        <p:attrNameLst>
                                          <p:attrName>style.visibility</p:attrName>
                                        </p:attrNameLst>
                                      </p:cBhvr>
                                      <p:to>
                                        <p:strVal val="visible"/>
                                      </p:to>
                                    </p:set>
                                    <p:animEffect transition="in" filter="wipe(left)">
                                      <p:cBhvr>
                                        <p:cTn id="12" dur="500"/>
                                        <p:tgtEl>
                                          <p:spTgt spid="33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433918" y="317500"/>
            <a:ext cx="4105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dirty="0"/>
              <a:t>程序如下：</a:t>
            </a:r>
          </a:p>
        </p:txBody>
      </p:sp>
      <p:sp>
        <p:nvSpPr>
          <p:cNvPr id="50180" name="Rectangle 5"/>
          <p:cNvSpPr>
            <a:spLocks noChangeArrowheads="1"/>
          </p:cNvSpPr>
          <p:nvPr/>
        </p:nvSpPr>
        <p:spPr bwMode="auto">
          <a:xfrm>
            <a:off x="433918" y="1032679"/>
            <a:ext cx="1151254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t3=[19.96,20.84,t(22),t(23)]</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ls3=[x25*100,21.62,18.48]</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err="1">
                <a:latin typeface="Times New Roman" panose="02020603050405020304" pitchFamily="18" charset="0"/>
                <a:cs typeface="Times New Roman" panose="02020603050405020304" pitchFamily="18" charset="0"/>
              </a:rPr>
              <a:t>nhhddxsxs</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polyfit</a:t>
            </a:r>
            <a:r>
              <a:rPr lang="en-US" altLang="zh-CN" dirty="0">
                <a:latin typeface="Times New Roman" panose="02020603050405020304" pitchFamily="18" charset="0"/>
                <a:cs typeface="Times New Roman" panose="02020603050405020304" pitchFamily="18" charset="0"/>
              </a:rPr>
              <a:t>(t3,ls3,3)</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tp3=19.96:0.01:25.91</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xx3=</a:t>
            </a:r>
            <a:r>
              <a:rPr lang="en-US" altLang="zh-CN" dirty="0" err="1">
                <a:latin typeface="Times New Roman" panose="02020603050405020304" pitchFamily="18" charset="0"/>
                <a:cs typeface="Times New Roman" panose="02020603050405020304" pitchFamily="18" charset="0"/>
              </a:rPr>
              <a:t>polyval</a:t>
            </a:r>
            <a:r>
              <a:rPr lang="en-US" altLang="zh-CN" dirty="0">
                <a:latin typeface="Times New Roman" panose="02020603050405020304" pitchFamily="18" charset="0"/>
                <a:cs typeface="Times New Roman" panose="02020603050405020304" pitchFamily="18" charset="0"/>
              </a:rPr>
              <a:t>(nhhddxsxs,tp3)</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gssj2=20.84:0.01:24</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gs2=</a:t>
            </a:r>
            <a:r>
              <a:rPr lang="en-US" altLang="zh-CN" dirty="0" err="1">
                <a:latin typeface="Times New Roman" panose="02020603050405020304" pitchFamily="18" charset="0"/>
                <a:cs typeface="Times New Roman" panose="02020603050405020304" pitchFamily="18" charset="0"/>
              </a:rPr>
              <a:t>polyval</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nhhddxsxs</a:t>
            </a:r>
            <a:r>
              <a:rPr lang="en-US" altLang="zh-CN" dirty="0">
                <a:latin typeface="Times New Roman" panose="02020603050405020304" pitchFamily="18" charset="0"/>
                <a:cs typeface="Times New Roman" panose="02020603050405020304" pitchFamily="18" charset="0"/>
              </a:rPr>
              <a:t>,[20.84:0.01:24])</a:t>
            </a:r>
            <a:r>
              <a:rPr lang="zh-CN" altLang="en-US" dirty="0">
                <a:latin typeface="Times New Roman" panose="02020603050405020304" pitchFamily="18" charset="0"/>
                <a:cs typeface="Times New Roman" panose="02020603050405020304" pitchFamily="18" charset="0"/>
              </a:rPr>
              <a:t>；</a:t>
            </a: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gsysl2=</a:t>
            </a:r>
            <a:r>
              <a:rPr lang="en-US" altLang="zh-CN" dirty="0" err="1">
                <a:latin typeface="Times New Roman" panose="02020603050405020304" pitchFamily="18" charset="0"/>
                <a:cs typeface="Times New Roman" panose="02020603050405020304" pitchFamily="18" charset="0"/>
              </a:rPr>
              <a:t>trapz</a:t>
            </a:r>
            <a:r>
              <a:rPr lang="en-US" altLang="zh-CN" dirty="0">
                <a:latin typeface="Times New Roman" panose="02020603050405020304" pitchFamily="18" charset="0"/>
                <a:cs typeface="Times New Roman" panose="02020603050405020304" pitchFamily="18" charset="0"/>
              </a:rPr>
              <a:t>(gssj2,gs2)</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该语句计算第</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供水时段的总用水量</a:t>
            </a:r>
            <a:endParaRPr lang="en-US" altLang="zh-CN" dirty="0">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plot(tp3,xx3)</a:t>
            </a:r>
          </a:p>
        </p:txBody>
      </p:sp>
    </p:spTree>
    <p:extLst>
      <p:ext uri="{BB962C8B-B14F-4D97-AF65-F5344CB8AC3E}">
        <p14:creationId xmlns:p14="http://schemas.microsoft.com/office/powerpoint/2010/main" val="25446485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4"/>
          <p:cNvSpPr>
            <a:spLocks noChangeArrowheads="1"/>
          </p:cNvSpPr>
          <p:nvPr/>
        </p:nvSpPr>
        <p:spPr bwMode="auto">
          <a:xfrm>
            <a:off x="381001" y="303214"/>
            <a:ext cx="43348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a:t>
            </a:r>
            <a:r>
              <a:rPr lang="en-US" altLang="zh-CN" dirty="0"/>
              <a:t>3</a:t>
            </a:r>
            <a:r>
              <a:rPr lang="zh-CN" altLang="en-US" dirty="0"/>
              <a:t>）一天总用水量的估计</a:t>
            </a:r>
          </a:p>
        </p:txBody>
      </p:sp>
      <p:sp>
        <p:nvSpPr>
          <p:cNvPr id="34821" name="Rectangle 5"/>
          <p:cNvSpPr>
            <a:spLocks noChangeArrowheads="1"/>
          </p:cNvSpPr>
          <p:nvPr/>
        </p:nvSpPr>
        <p:spPr bwMode="auto">
          <a:xfrm>
            <a:off x="719667" y="977901"/>
            <a:ext cx="1081193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en-US" altLang="zh-CN" sz="1800" dirty="0" smtClean="0"/>
              <a:t>         </a:t>
            </a:r>
            <a:r>
              <a:rPr lang="zh-CN" altLang="en-US" dirty="0" smtClean="0"/>
              <a:t>分别</a:t>
            </a:r>
            <a:r>
              <a:rPr lang="zh-CN" altLang="en-US" dirty="0"/>
              <a:t>对供水的两个时段和不供水的两个时段积分（流量对时间）并求和得到一天的总用水量约为</a:t>
            </a:r>
            <a:r>
              <a:rPr lang="en-US" altLang="zh-CN" dirty="0"/>
              <a:t>526.8935</a:t>
            </a:r>
            <a:r>
              <a:rPr lang="zh-CN" altLang="en-US" dirty="0"/>
              <a:t>（此数据是总用水高度，单位为</a:t>
            </a:r>
            <a:r>
              <a:rPr lang="en-US" altLang="zh-CN" dirty="0"/>
              <a:t>cm</a:t>
            </a:r>
            <a:r>
              <a:rPr lang="zh-CN" altLang="en-US" dirty="0"/>
              <a:t>）。表</a:t>
            </a:r>
            <a:r>
              <a:rPr lang="en-US" altLang="zh-CN" dirty="0"/>
              <a:t>6</a:t>
            </a:r>
            <a:r>
              <a:rPr lang="zh-CN" altLang="en-US" dirty="0"/>
              <a:t>列出各段用水量，与插值法算得的表</a:t>
            </a:r>
            <a:r>
              <a:rPr lang="en-US" altLang="zh-CN" dirty="0"/>
              <a:t>4</a:t>
            </a:r>
            <a:r>
              <a:rPr lang="zh-CN" altLang="en-US" dirty="0"/>
              <a:t>相比，二者较为吻合。</a:t>
            </a:r>
          </a:p>
        </p:txBody>
      </p:sp>
      <p:sp>
        <p:nvSpPr>
          <p:cNvPr id="34822" name="Rectangle 6"/>
          <p:cNvSpPr>
            <a:spLocks noChangeArrowheads="1"/>
          </p:cNvSpPr>
          <p:nvPr/>
        </p:nvSpPr>
        <p:spPr bwMode="auto">
          <a:xfrm>
            <a:off x="4803775" y="2834744"/>
            <a:ext cx="717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latin typeface="Times New Roman" panose="02020603050405020304" pitchFamily="18" charset="0"/>
                <a:cs typeface="Times New Roman" panose="02020603050405020304" pitchFamily="18" charset="0"/>
              </a:rPr>
              <a:t>表</a:t>
            </a:r>
            <a:r>
              <a:rPr lang="en-US" altLang="zh-CN" dirty="0">
                <a:latin typeface="Times New Roman" panose="02020603050405020304" pitchFamily="18" charset="0"/>
                <a:cs typeface="Times New Roman" panose="02020603050405020304" pitchFamily="18" charset="0"/>
              </a:rPr>
              <a:t>6</a:t>
            </a:r>
            <a:endParaRPr lang="en-US" altLang="zh-CN" dirty="0"/>
          </a:p>
          <a:p>
            <a:pPr>
              <a:spcBef>
                <a:spcPct val="0"/>
              </a:spcBef>
              <a:buClrTx/>
              <a:buSzTx/>
              <a:buFontTx/>
              <a:buNone/>
            </a:pPr>
            <a:endParaRPr lang="en-US" altLang="zh-CN" dirty="0"/>
          </a:p>
        </p:txBody>
      </p:sp>
      <p:graphicFrame>
        <p:nvGraphicFramePr>
          <p:cNvPr id="34901" name="Group 85"/>
          <p:cNvGraphicFramePr>
            <a:graphicFrameLocks noGrp="1"/>
          </p:cNvGraphicFramePr>
          <p:nvPr>
            <p:extLst>
              <p:ext uri="{D42A27DB-BD31-4B8C-83A1-F6EECF244321}">
                <p14:modId xmlns:p14="http://schemas.microsoft.com/office/powerpoint/2010/main" val="2832130260"/>
              </p:ext>
            </p:extLst>
          </p:nvPr>
        </p:nvGraphicFramePr>
        <p:xfrm>
          <a:off x="948269" y="3560232"/>
          <a:ext cx="10286997" cy="1117600"/>
        </p:xfrm>
        <a:graphic>
          <a:graphicData uri="http://schemas.openxmlformats.org/drawingml/2006/table">
            <a:tbl>
              <a:tblPr/>
              <a:tblGrid>
                <a:gridCol w="1714852"/>
                <a:gridCol w="1714854"/>
                <a:gridCol w="1714852"/>
                <a:gridCol w="1712733"/>
                <a:gridCol w="1714854"/>
                <a:gridCol w="1714852"/>
              </a:tblGrid>
              <a:tr h="72072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时段</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46" marB="457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未供水段</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46" marB="457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未供水段</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46" marB="457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供水段</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46" marB="457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供水段</a:t>
                      </a:r>
                      <a:endPar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46" marB="457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全天用水</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46" marB="457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用水高度</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46" marB="457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145.67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46" marB="457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260.66</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46" marB="457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46.60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46" marB="457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73.9635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46" marB="457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526.8935</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46" marB="457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740534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wipe(left)">
                                      <p:cBhvr>
                                        <p:cTn id="7" dur="500"/>
                                        <p:tgtEl>
                                          <p:spTgt spid="348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wipe(left)">
                                      <p:cBhvr>
                                        <p:cTn id="12" dur="500"/>
                                        <p:tgtEl>
                                          <p:spTgt spid="34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901"/>
                                        </p:tgtEl>
                                        <p:attrNameLst>
                                          <p:attrName>style.visibility</p:attrName>
                                        </p:attrNameLst>
                                      </p:cBhvr>
                                      <p:to>
                                        <p:strVal val="visible"/>
                                      </p:to>
                                    </p:set>
                                    <p:animEffect transition="in" filter="wipe(left)">
                                      <p:cBhvr>
                                        <p:cTn id="17" dur="500"/>
                                        <p:tgtEl>
                                          <p:spTgt spid="34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348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ChangeArrowheads="1"/>
          </p:cNvSpPr>
          <p:nvPr/>
        </p:nvSpPr>
        <p:spPr bwMode="auto">
          <a:xfrm>
            <a:off x="423333" y="310220"/>
            <a:ext cx="46939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a:t>
            </a:r>
            <a:r>
              <a:rPr lang="en-US" altLang="zh-CN" dirty="0"/>
              <a:t>4</a:t>
            </a:r>
            <a:r>
              <a:rPr lang="zh-CN" altLang="en-US" dirty="0"/>
              <a:t>）流量及总用水量的检验</a:t>
            </a:r>
          </a:p>
        </p:txBody>
      </p:sp>
      <p:sp>
        <p:nvSpPr>
          <p:cNvPr id="35845" name="Rectangle 5"/>
          <p:cNvSpPr>
            <a:spLocks noChangeArrowheads="1"/>
          </p:cNvSpPr>
          <p:nvPr/>
        </p:nvSpPr>
        <p:spPr bwMode="auto">
          <a:xfrm>
            <a:off x="618067" y="1117590"/>
            <a:ext cx="10922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en-US" altLang="zh-CN" sz="1800" dirty="0" smtClean="0"/>
              <a:t>       </a:t>
            </a:r>
            <a:r>
              <a:rPr lang="zh-CN" altLang="en-US" dirty="0"/>
              <a:t>计算出各时刻的流量可用水位记录的数值微分来检验，各时段的用水高度可以用实际记录的水位下降高度来检验。 </a:t>
            </a:r>
          </a:p>
        </p:txBody>
      </p:sp>
      <p:sp>
        <p:nvSpPr>
          <p:cNvPr id="35846" name="Rectangle 6"/>
          <p:cNvSpPr>
            <a:spLocks noChangeArrowheads="1"/>
          </p:cNvSpPr>
          <p:nvPr/>
        </p:nvSpPr>
        <p:spPr bwMode="auto">
          <a:xfrm>
            <a:off x="728133" y="2414579"/>
            <a:ext cx="1087966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en-US" altLang="zh-CN" sz="1800" dirty="0" smtClean="0"/>
              <a:t>     </a:t>
            </a:r>
            <a:r>
              <a:rPr lang="zh-CN" altLang="en-US" dirty="0" smtClean="0"/>
              <a:t>例如</a:t>
            </a:r>
            <a:r>
              <a:rPr lang="zh-CN" altLang="en-US" dirty="0"/>
              <a:t>，算得第</a:t>
            </a:r>
            <a:r>
              <a:rPr lang="en-US" altLang="zh-CN" dirty="0"/>
              <a:t>1</a:t>
            </a:r>
            <a:r>
              <a:rPr lang="zh-CN" altLang="en-US" dirty="0"/>
              <a:t>未供水段的用水量高度是</a:t>
            </a:r>
            <a:r>
              <a:rPr lang="en-US" altLang="zh-CN" dirty="0"/>
              <a:t>145.67</a:t>
            </a:r>
            <a:r>
              <a:rPr lang="zh-CN" altLang="en-US" dirty="0"/>
              <a:t>，而实际记录的水位下降高度为</a:t>
            </a:r>
            <a:r>
              <a:rPr lang="en-US" altLang="zh-CN" dirty="0"/>
              <a:t>968</a:t>
            </a:r>
            <a:r>
              <a:rPr lang="zh-CN" altLang="en-US" dirty="0"/>
              <a:t>－</a:t>
            </a:r>
            <a:r>
              <a:rPr lang="en-US" altLang="zh-CN" dirty="0"/>
              <a:t>822=146cm</a:t>
            </a:r>
            <a:r>
              <a:rPr lang="zh-CN" altLang="en-US" dirty="0"/>
              <a:t>，两者是吻合的； </a:t>
            </a:r>
          </a:p>
        </p:txBody>
      </p:sp>
      <p:sp>
        <p:nvSpPr>
          <p:cNvPr id="35847" name="Rectangle 7"/>
          <p:cNvSpPr>
            <a:spLocks noChangeArrowheads="1"/>
          </p:cNvSpPr>
          <p:nvPr/>
        </p:nvSpPr>
        <p:spPr bwMode="auto">
          <a:xfrm>
            <a:off x="795867" y="3709979"/>
            <a:ext cx="109727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zh-CN" altLang="en-US" dirty="0"/>
              <a:t>算得第</a:t>
            </a:r>
            <a:r>
              <a:rPr lang="en-US" altLang="zh-CN" dirty="0"/>
              <a:t>2</a:t>
            </a:r>
            <a:r>
              <a:rPr lang="zh-CN" altLang="en-US" dirty="0"/>
              <a:t>未供水段的用水量高度是</a:t>
            </a:r>
            <a:r>
              <a:rPr lang="en-US" altLang="zh-CN" dirty="0"/>
              <a:t>260.66cm</a:t>
            </a:r>
            <a:r>
              <a:rPr lang="zh-CN" altLang="en-US" dirty="0"/>
              <a:t>，而实际记录的水位下降高度为</a:t>
            </a:r>
            <a:r>
              <a:rPr lang="en-US" altLang="zh-CN" dirty="0"/>
              <a:t>1082</a:t>
            </a:r>
            <a:r>
              <a:rPr lang="zh-CN" altLang="en-US" dirty="0"/>
              <a:t>－</a:t>
            </a:r>
            <a:r>
              <a:rPr lang="en-US" altLang="zh-CN" dirty="0"/>
              <a:t>822=260cm</a:t>
            </a:r>
            <a:r>
              <a:rPr lang="zh-CN" altLang="en-US" dirty="0"/>
              <a:t>，两者也是吻合的。 </a:t>
            </a:r>
          </a:p>
        </p:txBody>
      </p:sp>
    </p:spTree>
    <p:extLst>
      <p:ext uri="{BB962C8B-B14F-4D97-AF65-F5344CB8AC3E}">
        <p14:creationId xmlns:p14="http://schemas.microsoft.com/office/powerpoint/2010/main" val="3016970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wipe(left)">
                                      <p:cBhvr>
                                        <p:cTn id="7" dur="500"/>
                                        <p:tgtEl>
                                          <p:spTgt spid="35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6"/>
                                        </p:tgtEl>
                                        <p:attrNameLst>
                                          <p:attrName>style.visibility</p:attrName>
                                        </p:attrNameLst>
                                      </p:cBhvr>
                                      <p:to>
                                        <p:strVal val="visible"/>
                                      </p:to>
                                    </p:set>
                                    <p:animEffect transition="in" filter="wipe(left)">
                                      <p:cBhvr>
                                        <p:cTn id="12" dur="500"/>
                                        <p:tgtEl>
                                          <p:spTgt spid="35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7"/>
                                        </p:tgtEl>
                                        <p:attrNameLst>
                                          <p:attrName>style.visibility</p:attrName>
                                        </p:attrNameLst>
                                      </p:cBhvr>
                                      <p:to>
                                        <p:strVal val="visible"/>
                                      </p:to>
                                    </p:set>
                                    <p:animEffect transition="in" filter="blinds(horizontal)">
                                      <p:cBhvr>
                                        <p:cTn id="17" dur="500"/>
                                        <p:tgtEl>
                                          <p:spTgt spid="3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35846" grpId="0"/>
      <p:bldP spid="3584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4"/>
          <p:cNvSpPr>
            <a:spLocks noChangeArrowheads="1"/>
          </p:cNvSpPr>
          <p:nvPr/>
        </p:nvSpPr>
        <p:spPr bwMode="auto">
          <a:xfrm>
            <a:off x="609600" y="467966"/>
            <a:ext cx="1115906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t>   </a:t>
            </a:r>
            <a:r>
              <a:rPr lang="zh-CN" altLang="en-US" dirty="0"/>
              <a:t>从算法设计和分析可知，计算结果与各时段所用的拟合多项式的次数有关。表</a:t>
            </a:r>
            <a:r>
              <a:rPr lang="en-US" altLang="zh-CN" dirty="0"/>
              <a:t>7</a:t>
            </a:r>
            <a:r>
              <a:rPr lang="zh-CN" altLang="en-US" dirty="0"/>
              <a:t>给出的是对第</a:t>
            </a:r>
            <a:r>
              <a:rPr lang="en-US" altLang="zh-CN" dirty="0"/>
              <a:t>1</a:t>
            </a:r>
            <a:r>
              <a:rPr lang="zh-CN" altLang="en-US" dirty="0"/>
              <a:t>，</a:t>
            </a:r>
            <a:r>
              <a:rPr lang="en-US" altLang="zh-CN" dirty="0"/>
              <a:t>2</a:t>
            </a:r>
            <a:r>
              <a:rPr lang="zh-CN" altLang="en-US" dirty="0"/>
              <a:t>未供水时段分别</a:t>
            </a:r>
            <a:r>
              <a:rPr lang="zh-CN" altLang="en-US" dirty="0" smtClean="0"/>
              <a:t>用六</a:t>
            </a:r>
            <a:r>
              <a:rPr lang="zh-CN" altLang="en-US" dirty="0"/>
              <a:t>次多项式拟合后得到的用水量结果。</a:t>
            </a:r>
          </a:p>
        </p:txBody>
      </p:sp>
      <p:sp>
        <p:nvSpPr>
          <p:cNvPr id="36869" name="Rectangle 5"/>
          <p:cNvSpPr>
            <a:spLocks noChangeArrowheads="1"/>
          </p:cNvSpPr>
          <p:nvPr/>
        </p:nvSpPr>
        <p:spPr bwMode="auto">
          <a:xfrm>
            <a:off x="5735638" y="1989138"/>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cs typeface="Times New Roman" panose="02020603050405020304" pitchFamily="18" charset="0"/>
              </a:rPr>
              <a:t>表</a:t>
            </a:r>
            <a:r>
              <a:rPr lang="en-US" altLang="zh-CN" sz="2400">
                <a:latin typeface="Times New Roman" panose="02020603050405020304" pitchFamily="18" charset="0"/>
                <a:cs typeface="Times New Roman" panose="02020603050405020304" pitchFamily="18" charset="0"/>
              </a:rPr>
              <a:t>7</a:t>
            </a:r>
            <a:endParaRPr lang="en-US" altLang="zh-CN" sz="2400"/>
          </a:p>
        </p:txBody>
      </p:sp>
      <p:graphicFrame>
        <p:nvGraphicFramePr>
          <p:cNvPr id="51236" name="Group 36"/>
          <p:cNvGraphicFramePr>
            <a:graphicFrameLocks noGrp="1"/>
          </p:cNvGraphicFramePr>
          <p:nvPr>
            <p:extLst>
              <p:ext uri="{D42A27DB-BD31-4B8C-83A1-F6EECF244321}">
                <p14:modId xmlns:p14="http://schemas.microsoft.com/office/powerpoint/2010/main" val="3017578233"/>
              </p:ext>
            </p:extLst>
          </p:nvPr>
        </p:nvGraphicFramePr>
        <p:xfrm>
          <a:off x="668866" y="2492376"/>
          <a:ext cx="10862733" cy="1611313"/>
        </p:xfrm>
        <a:graphic>
          <a:graphicData uri="http://schemas.openxmlformats.org/drawingml/2006/table">
            <a:tbl>
              <a:tblPr/>
              <a:tblGrid>
                <a:gridCol w="1810117"/>
                <a:gridCol w="1810117"/>
                <a:gridCol w="1812148"/>
                <a:gridCol w="1810117"/>
                <a:gridCol w="1810117"/>
                <a:gridCol w="1810117"/>
              </a:tblGrid>
              <a:tr h="1214917">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时段</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未供水段</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未供水段</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供水段</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第</a:t>
                      </a: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供水段</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全天用水</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96">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用水高度</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146.5150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257.7605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46.1317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76.3076</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526.7148</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8" marB="4573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6949" name="Rectangle 85"/>
          <p:cNvSpPr>
            <a:spLocks noChangeArrowheads="1"/>
          </p:cNvSpPr>
          <p:nvPr/>
        </p:nvSpPr>
        <p:spPr bwMode="auto">
          <a:xfrm>
            <a:off x="541748" y="4345316"/>
            <a:ext cx="21804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dirty="0">
                <a:solidFill>
                  <a:srgbClr val="7030A0"/>
                </a:solidFill>
              </a:rPr>
              <a:t>3</a:t>
            </a:r>
            <a:r>
              <a:rPr lang="zh-CN" altLang="en-US" b="1" dirty="0">
                <a:solidFill>
                  <a:srgbClr val="7030A0"/>
                </a:solidFill>
              </a:rPr>
              <a:t>）结果分析</a:t>
            </a:r>
          </a:p>
        </p:txBody>
      </p:sp>
      <p:sp>
        <p:nvSpPr>
          <p:cNvPr id="36951" name="Rectangle 87"/>
          <p:cNvSpPr>
            <a:spLocks noChangeArrowheads="1"/>
          </p:cNvSpPr>
          <p:nvPr/>
        </p:nvSpPr>
        <p:spPr bwMode="auto">
          <a:xfrm>
            <a:off x="1073679" y="5002108"/>
            <a:ext cx="847830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latin typeface="Times New Roman" panose="02020603050405020304" pitchFamily="18" charset="0"/>
                <a:cs typeface="Times New Roman" panose="02020603050405020304" pitchFamily="18" charset="0"/>
              </a:rPr>
              <a:t>由</a:t>
            </a:r>
            <a:r>
              <a:rPr lang="zh-CN" altLang="en-US" dirty="0" smtClean="0">
                <a:latin typeface="Times New Roman" panose="02020603050405020304" pitchFamily="18" charset="0"/>
                <a:cs typeface="Times New Roman" panose="02020603050405020304" pitchFamily="18" charset="0"/>
              </a:rPr>
              <a:t>表</a:t>
            </a:r>
            <a:r>
              <a:rPr lang="en-US" altLang="zh-CN" dirty="0" smtClean="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可以看出，使用三次样条插值法得到的结果</a:t>
            </a:r>
            <a:endParaRPr lang="zh-CN" altLang="en-US" dirty="0"/>
          </a:p>
        </p:txBody>
      </p:sp>
      <p:graphicFrame>
        <p:nvGraphicFramePr>
          <p:cNvPr id="36950" name="Object 86"/>
          <p:cNvGraphicFramePr>
            <a:graphicFrameLocks noChangeAspect="1"/>
          </p:cNvGraphicFramePr>
          <p:nvPr>
            <p:extLst>
              <p:ext uri="{D42A27DB-BD31-4B8C-83A1-F6EECF244321}">
                <p14:modId xmlns:p14="http://schemas.microsoft.com/office/powerpoint/2010/main" val="1437959989"/>
              </p:ext>
            </p:extLst>
          </p:nvPr>
        </p:nvGraphicFramePr>
        <p:xfrm>
          <a:off x="8869299" y="4946704"/>
          <a:ext cx="1979612" cy="557212"/>
        </p:xfrm>
        <a:graphic>
          <a:graphicData uri="http://schemas.openxmlformats.org/presentationml/2006/ole">
            <mc:AlternateContent xmlns:mc="http://schemas.openxmlformats.org/markup-compatibility/2006">
              <mc:Choice xmlns:v="urn:schemas-microsoft-com:vml" Requires="v">
                <p:oleObj spid="_x0000_s5152" name="Equation" r:id="rId3" imgW="711000" imgH="203040" progId="Equation.DSMT4">
                  <p:embed/>
                </p:oleObj>
              </mc:Choice>
              <mc:Fallback>
                <p:oleObj name="Equation" r:id="rId3" imgW="711000" imgH="203040" progId="Equation.DSMT4">
                  <p:embed/>
                  <p:pic>
                    <p:nvPicPr>
                      <p:cNvPr id="0" name=""/>
                      <p:cNvPicPr>
                        <a:picLocks noChangeAspect="1" noChangeArrowheads="1"/>
                      </p:cNvPicPr>
                      <p:nvPr/>
                    </p:nvPicPr>
                    <p:blipFill>
                      <a:blip r:embed="rId4"/>
                      <a:srcRect/>
                      <a:stretch>
                        <a:fillRect/>
                      </a:stretch>
                    </p:blipFill>
                    <p:spPr bwMode="auto">
                      <a:xfrm>
                        <a:off x="8869299" y="4946704"/>
                        <a:ext cx="1979612"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952" name="Rectangle 88"/>
          <p:cNvSpPr>
            <a:spLocks noChangeArrowheads="1"/>
          </p:cNvSpPr>
          <p:nvPr/>
        </p:nvSpPr>
        <p:spPr bwMode="auto">
          <a:xfrm>
            <a:off x="541748" y="6028758"/>
            <a:ext cx="53110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smtClean="0">
                <a:latin typeface="Times New Roman" panose="02020603050405020304" pitchFamily="18" charset="0"/>
                <a:cs typeface="Times New Roman" panose="02020603050405020304" pitchFamily="18" charset="0"/>
              </a:rPr>
              <a:t>插值</a:t>
            </a:r>
            <a:r>
              <a:rPr lang="zh-CN" altLang="en-US" dirty="0">
                <a:latin typeface="Times New Roman" panose="02020603050405020304" pitchFamily="18" charset="0"/>
                <a:cs typeface="Times New Roman" panose="02020603050405020304" pitchFamily="18" charset="0"/>
              </a:rPr>
              <a:t>结果与原始数据比较吻合。</a:t>
            </a:r>
            <a:r>
              <a:rPr lang="zh-CN" altLang="en-US" dirty="0"/>
              <a:t> </a:t>
            </a:r>
          </a:p>
        </p:txBody>
      </p:sp>
      <p:sp>
        <p:nvSpPr>
          <p:cNvPr id="36953" name="Rectangle 89"/>
          <p:cNvSpPr>
            <a:spLocks noChangeArrowheads="1"/>
          </p:cNvSpPr>
          <p:nvPr/>
        </p:nvSpPr>
        <p:spPr bwMode="auto">
          <a:xfrm>
            <a:off x="2246376" y="5483016"/>
            <a:ext cx="3938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与表</a:t>
            </a:r>
            <a:r>
              <a:rPr lang="en-US" altLang="zh-CN" dirty="0"/>
              <a:t>2</a:t>
            </a:r>
            <a:r>
              <a:rPr lang="zh-CN" altLang="en-US" dirty="0"/>
              <a:t>中记录的下降高度</a:t>
            </a:r>
          </a:p>
        </p:txBody>
      </p:sp>
      <p:sp>
        <p:nvSpPr>
          <p:cNvPr id="36954" name="Rectangle 90"/>
          <p:cNvSpPr>
            <a:spLocks noChangeArrowheads="1"/>
          </p:cNvSpPr>
          <p:nvPr/>
        </p:nvSpPr>
        <p:spPr bwMode="auto">
          <a:xfrm>
            <a:off x="6007163" y="5476158"/>
            <a:ext cx="15199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146cm</a:t>
            </a:r>
            <a:r>
              <a:rPr lang="zh-CN" altLang="en-US" dirty="0">
                <a:latin typeface="Times New Roman" panose="02020603050405020304" pitchFamily="18" charset="0"/>
                <a:cs typeface="Times New Roman" panose="02020603050405020304" pitchFamily="18" charset="0"/>
              </a:rPr>
              <a:t>，</a:t>
            </a:r>
          </a:p>
        </p:txBody>
      </p:sp>
      <p:sp>
        <p:nvSpPr>
          <p:cNvPr id="12" name="Rectangle 88"/>
          <p:cNvSpPr>
            <a:spLocks noChangeArrowheads="1"/>
          </p:cNvSpPr>
          <p:nvPr/>
        </p:nvSpPr>
        <p:spPr bwMode="auto">
          <a:xfrm>
            <a:off x="7176188" y="5464459"/>
            <a:ext cx="36744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latin typeface="Times New Roman" panose="02020603050405020304" pitchFamily="18" charset="0"/>
                <a:cs typeface="Times New Roman" panose="02020603050405020304" pitchFamily="18" charset="0"/>
              </a:rPr>
              <a:t>260cm</a:t>
            </a:r>
            <a:r>
              <a:rPr lang="zh-CN" altLang="en-US" dirty="0">
                <a:latin typeface="Times New Roman" panose="02020603050405020304" pitchFamily="18" charset="0"/>
                <a:cs typeface="Times New Roman" panose="02020603050405020304" pitchFamily="18" charset="0"/>
              </a:rPr>
              <a:t>相差不大，</a:t>
            </a:r>
            <a:r>
              <a:rPr lang="zh-CN" altLang="en-US" dirty="0" smtClean="0">
                <a:latin typeface="Times New Roman" panose="02020603050405020304" pitchFamily="18" charset="0"/>
                <a:cs typeface="Times New Roman" panose="02020603050405020304" pitchFamily="18" charset="0"/>
              </a:rPr>
              <a:t>说明</a:t>
            </a:r>
            <a:endParaRPr lang="zh-CN" altLang="en-US" dirty="0"/>
          </a:p>
        </p:txBody>
      </p:sp>
      <p:graphicFrame>
        <p:nvGraphicFramePr>
          <p:cNvPr id="13" name="Object 86"/>
          <p:cNvGraphicFramePr>
            <a:graphicFrameLocks noChangeAspect="1"/>
          </p:cNvGraphicFramePr>
          <p:nvPr>
            <p:extLst>
              <p:ext uri="{D42A27DB-BD31-4B8C-83A1-F6EECF244321}">
                <p14:modId xmlns:p14="http://schemas.microsoft.com/office/powerpoint/2010/main" val="1116369924"/>
              </p:ext>
            </p:extLst>
          </p:nvPr>
        </p:nvGraphicFramePr>
        <p:xfrm>
          <a:off x="530259" y="5467034"/>
          <a:ext cx="1873250" cy="557213"/>
        </p:xfrm>
        <a:graphic>
          <a:graphicData uri="http://schemas.openxmlformats.org/presentationml/2006/ole">
            <mc:AlternateContent xmlns:mc="http://schemas.openxmlformats.org/markup-compatibility/2006">
              <mc:Choice xmlns:v="urn:schemas-microsoft-com:vml" Requires="v">
                <p:oleObj spid="_x0000_s5153" name="Equation" r:id="rId5" imgW="672840" imgH="203040" progId="Equation.DSMT4">
                  <p:embed/>
                </p:oleObj>
              </mc:Choice>
              <mc:Fallback>
                <p:oleObj name="Equation" r:id="rId5" imgW="672840" imgH="203040" progId="Equation.DSMT4">
                  <p:embed/>
                  <p:pic>
                    <p:nvPicPr>
                      <p:cNvPr id="0" name=""/>
                      <p:cNvPicPr>
                        <a:picLocks noChangeAspect="1" noChangeArrowheads="1"/>
                      </p:cNvPicPr>
                      <p:nvPr/>
                    </p:nvPicPr>
                    <p:blipFill>
                      <a:blip r:embed="rId6"/>
                      <a:srcRect/>
                      <a:stretch>
                        <a:fillRect/>
                      </a:stretch>
                    </p:blipFill>
                    <p:spPr bwMode="auto">
                      <a:xfrm>
                        <a:off x="530259" y="5467034"/>
                        <a:ext cx="187325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0742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wipe(left)">
                                      <p:cBhvr>
                                        <p:cTn id="7" dur="500"/>
                                        <p:tgtEl>
                                          <p:spTgt spid="36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36"/>
                                        </p:tgtEl>
                                        <p:attrNameLst>
                                          <p:attrName>style.visibility</p:attrName>
                                        </p:attrNameLst>
                                      </p:cBhvr>
                                      <p:to>
                                        <p:strVal val="visible"/>
                                      </p:to>
                                    </p:set>
                                    <p:animEffect transition="in" filter="wipe(left)">
                                      <p:cBhvr>
                                        <p:cTn id="12" dur="500"/>
                                        <p:tgtEl>
                                          <p:spTgt spid="512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49"/>
                                        </p:tgtEl>
                                        <p:attrNameLst>
                                          <p:attrName>style.visibility</p:attrName>
                                        </p:attrNameLst>
                                      </p:cBhvr>
                                      <p:to>
                                        <p:strVal val="visible"/>
                                      </p:to>
                                    </p:set>
                                    <p:animEffect transition="in" filter="wipe(left)">
                                      <p:cBhvr>
                                        <p:cTn id="17" dur="500"/>
                                        <p:tgtEl>
                                          <p:spTgt spid="369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951"/>
                                        </p:tgtEl>
                                        <p:attrNameLst>
                                          <p:attrName>style.visibility</p:attrName>
                                        </p:attrNameLst>
                                      </p:cBhvr>
                                      <p:to>
                                        <p:strVal val="visible"/>
                                      </p:to>
                                    </p:set>
                                    <p:animEffect transition="in" filter="wipe(left)">
                                      <p:cBhvr>
                                        <p:cTn id="22" dur="500"/>
                                        <p:tgtEl>
                                          <p:spTgt spid="369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950"/>
                                        </p:tgtEl>
                                        <p:attrNameLst>
                                          <p:attrName>style.visibility</p:attrName>
                                        </p:attrNameLst>
                                      </p:cBhvr>
                                      <p:to>
                                        <p:strVal val="visible"/>
                                      </p:to>
                                    </p:set>
                                    <p:animEffect transition="in" filter="wipe(left)">
                                      <p:cBhvr>
                                        <p:cTn id="27" dur="500"/>
                                        <p:tgtEl>
                                          <p:spTgt spid="369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953"/>
                                        </p:tgtEl>
                                        <p:attrNameLst>
                                          <p:attrName>style.visibility</p:attrName>
                                        </p:attrNameLst>
                                      </p:cBhvr>
                                      <p:to>
                                        <p:strVal val="visible"/>
                                      </p:to>
                                    </p:set>
                                    <p:animEffect transition="in" filter="wipe(left)">
                                      <p:cBhvr>
                                        <p:cTn id="37" dur="500"/>
                                        <p:tgtEl>
                                          <p:spTgt spid="369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954"/>
                                        </p:tgtEl>
                                        <p:attrNameLst>
                                          <p:attrName>style.visibility</p:attrName>
                                        </p:attrNameLst>
                                      </p:cBhvr>
                                      <p:to>
                                        <p:strVal val="visible"/>
                                      </p:to>
                                    </p:set>
                                    <p:animEffect transition="in" filter="wipe(left)">
                                      <p:cBhvr>
                                        <p:cTn id="42" dur="500"/>
                                        <p:tgtEl>
                                          <p:spTgt spid="369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6952"/>
                                        </p:tgtEl>
                                        <p:attrNameLst>
                                          <p:attrName>style.visibility</p:attrName>
                                        </p:attrNameLst>
                                      </p:cBhvr>
                                      <p:to>
                                        <p:strVal val="visible"/>
                                      </p:to>
                                    </p:set>
                                    <p:animEffect transition="in" filter="wipe(left)">
                                      <p:cBhvr>
                                        <p:cTn id="52" dur="500"/>
                                        <p:tgtEl>
                                          <p:spTgt spid="36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949" grpId="0"/>
      <p:bldP spid="36951" grpId="0"/>
      <p:bldP spid="36952" grpId="0"/>
      <p:bldP spid="36953" grpId="0"/>
      <p:bldP spid="36954"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4"/>
          <p:cNvSpPr>
            <a:spLocks noChangeArrowheads="1"/>
          </p:cNvSpPr>
          <p:nvPr/>
        </p:nvSpPr>
        <p:spPr bwMode="auto">
          <a:xfrm>
            <a:off x="1847851" y="333376"/>
            <a:ext cx="7038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按三次样条插值法估计出全天的用水量约为 </a:t>
            </a:r>
          </a:p>
        </p:txBody>
      </p:sp>
      <p:sp>
        <p:nvSpPr>
          <p:cNvPr id="54276" name="Rectangle 6"/>
          <p:cNvSpPr>
            <a:spLocks noChangeArrowheads="1"/>
          </p:cNvSpPr>
          <p:nvPr/>
        </p:nvSpPr>
        <p:spPr bwMode="auto">
          <a:xfrm>
            <a:off x="1524001" y="307690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a:p>
        </p:txBody>
      </p:sp>
      <p:graphicFrame>
        <p:nvGraphicFramePr>
          <p:cNvPr id="37893" name="Object 5"/>
          <p:cNvGraphicFramePr>
            <a:graphicFrameLocks noChangeAspect="1"/>
          </p:cNvGraphicFramePr>
          <p:nvPr/>
        </p:nvGraphicFramePr>
        <p:xfrm>
          <a:off x="2495551" y="908051"/>
          <a:ext cx="6659563" cy="500063"/>
        </p:xfrm>
        <a:graphic>
          <a:graphicData uri="http://schemas.openxmlformats.org/presentationml/2006/ole">
            <mc:AlternateContent xmlns:mc="http://schemas.openxmlformats.org/markup-compatibility/2006">
              <mc:Choice xmlns:v="urn:schemas-microsoft-com:vml" Requires="v">
                <p:oleObj spid="_x0000_s6180" name="公式" r:id="rId3" imgW="2411953" imgH="177723" progId="Equation.3">
                  <p:embed/>
                </p:oleObj>
              </mc:Choice>
              <mc:Fallback>
                <p:oleObj name="公式" r:id="rId3" imgW="2411953" imgH="17772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1" y="908051"/>
                        <a:ext cx="66595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Rectangle 7"/>
          <p:cNvSpPr>
            <a:spLocks noChangeArrowheads="1"/>
          </p:cNvSpPr>
          <p:nvPr/>
        </p:nvSpPr>
        <p:spPr bwMode="auto">
          <a:xfrm>
            <a:off x="1774825" y="1555284"/>
            <a:ext cx="535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由</a:t>
            </a:r>
            <a:r>
              <a:rPr lang="zh-CN" altLang="en-US" dirty="0" smtClean="0"/>
              <a:t>表</a:t>
            </a:r>
            <a:r>
              <a:rPr lang="en-US" altLang="zh-CN" dirty="0" smtClean="0"/>
              <a:t>7</a:t>
            </a:r>
            <a:r>
              <a:rPr lang="zh-CN" altLang="en-US" dirty="0"/>
              <a:t>可以得全天的用水量约为 </a:t>
            </a:r>
          </a:p>
        </p:txBody>
      </p:sp>
      <p:sp>
        <p:nvSpPr>
          <p:cNvPr id="54279" name="Rectangle 9"/>
          <p:cNvSpPr>
            <a:spLocks noChangeArrowheads="1"/>
          </p:cNvSpPr>
          <p:nvPr/>
        </p:nvSpPr>
        <p:spPr bwMode="auto">
          <a:xfrm>
            <a:off x="1524001" y="307690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a:p>
        </p:txBody>
      </p:sp>
      <p:graphicFrame>
        <p:nvGraphicFramePr>
          <p:cNvPr id="37896" name="Object 8"/>
          <p:cNvGraphicFramePr>
            <a:graphicFrameLocks noChangeAspect="1"/>
          </p:cNvGraphicFramePr>
          <p:nvPr/>
        </p:nvGraphicFramePr>
        <p:xfrm>
          <a:off x="2279650" y="2133601"/>
          <a:ext cx="7164388" cy="538163"/>
        </p:xfrm>
        <a:graphic>
          <a:graphicData uri="http://schemas.openxmlformats.org/presentationml/2006/ole">
            <mc:AlternateContent xmlns:mc="http://schemas.openxmlformats.org/markup-compatibility/2006">
              <mc:Choice xmlns:v="urn:schemas-microsoft-com:vml" Requires="v">
                <p:oleObj spid="_x0000_s6181" name="公式" r:id="rId5" imgW="2411953" imgH="177723" progId="Equation.3">
                  <p:embed/>
                </p:oleObj>
              </mc:Choice>
              <mc:Fallback>
                <p:oleObj name="公式" r:id="rId5" imgW="2411953" imgH="17772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650" y="2133601"/>
                        <a:ext cx="716438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1" name="Rectangle 10"/>
          <p:cNvSpPr>
            <a:spLocks noChangeArrowheads="1"/>
          </p:cNvSpPr>
          <p:nvPr/>
        </p:nvSpPr>
        <p:spPr bwMode="auto">
          <a:xfrm>
            <a:off x="1739901" y="329280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a:p>
        </p:txBody>
      </p:sp>
      <p:sp>
        <p:nvSpPr>
          <p:cNvPr id="37899" name="Rectangle 11"/>
          <p:cNvSpPr>
            <a:spLocks noChangeArrowheads="1"/>
          </p:cNvSpPr>
          <p:nvPr/>
        </p:nvSpPr>
        <p:spPr bwMode="auto">
          <a:xfrm>
            <a:off x="1055688" y="2894902"/>
            <a:ext cx="28797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1" dirty="0" smtClean="0">
                <a:solidFill>
                  <a:srgbClr val="FF0000"/>
                </a:solidFill>
              </a:rPr>
              <a:t>三、总结</a:t>
            </a:r>
            <a:endParaRPr lang="zh-CN" altLang="en-US" sz="3200" b="1" dirty="0">
              <a:solidFill>
                <a:srgbClr val="FF0000"/>
              </a:solidFill>
            </a:endParaRPr>
          </a:p>
        </p:txBody>
      </p:sp>
      <p:sp>
        <p:nvSpPr>
          <p:cNvPr id="37900" name="Rectangle 12"/>
          <p:cNvSpPr>
            <a:spLocks noChangeArrowheads="1"/>
          </p:cNvSpPr>
          <p:nvPr/>
        </p:nvSpPr>
        <p:spPr bwMode="auto">
          <a:xfrm>
            <a:off x="558800" y="3600123"/>
            <a:ext cx="1095586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zh-CN" altLang="en-US" dirty="0" smtClean="0"/>
              <a:t>本实例主要研究水塔</a:t>
            </a:r>
            <a:r>
              <a:rPr lang="zh-CN" altLang="en-US" dirty="0"/>
              <a:t>水流量的估算。第一种估算方法为插值方法，我们用了三种不同的插值法进行估计，在求解的过程中，可以熟悉数据插值的理论和方法；第二种估算方法为数据拟合法，用多项式进行拟合，得到水塔水流量的估计。</a:t>
            </a:r>
          </a:p>
        </p:txBody>
      </p:sp>
      <p:sp>
        <p:nvSpPr>
          <p:cNvPr id="37901" name="Rectangle 13"/>
          <p:cNvSpPr>
            <a:spLocks noChangeArrowheads="1"/>
          </p:cNvSpPr>
          <p:nvPr/>
        </p:nvSpPr>
        <p:spPr bwMode="auto">
          <a:xfrm>
            <a:off x="1847850" y="5661026"/>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b="1"/>
          </a:p>
        </p:txBody>
      </p:sp>
    </p:spTree>
    <p:extLst>
      <p:ext uri="{BB962C8B-B14F-4D97-AF65-F5344CB8AC3E}">
        <p14:creationId xmlns:p14="http://schemas.microsoft.com/office/powerpoint/2010/main" val="2928685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wipe(left)">
                                      <p:cBhvr>
                                        <p:cTn id="7" dur="500"/>
                                        <p:tgtEl>
                                          <p:spTgt spid="37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5"/>
                                        </p:tgtEl>
                                        <p:attrNameLst>
                                          <p:attrName>style.visibility</p:attrName>
                                        </p:attrNameLst>
                                      </p:cBhvr>
                                      <p:to>
                                        <p:strVal val="visible"/>
                                      </p:to>
                                    </p:set>
                                    <p:animEffect transition="in" filter="wipe(left)">
                                      <p:cBhvr>
                                        <p:cTn id="12" dur="500"/>
                                        <p:tgtEl>
                                          <p:spTgt spid="378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7896"/>
                                        </p:tgtEl>
                                        <p:attrNameLst>
                                          <p:attrName>style.visibility</p:attrName>
                                        </p:attrNameLst>
                                      </p:cBhvr>
                                      <p:to>
                                        <p:strVal val="visible"/>
                                      </p:to>
                                    </p:set>
                                    <p:animEffect transition="in" filter="wipe(left)">
                                      <p:cBhvr>
                                        <p:cTn id="17" dur="500"/>
                                        <p:tgtEl>
                                          <p:spTgt spid="378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899"/>
                                        </p:tgtEl>
                                        <p:attrNameLst>
                                          <p:attrName>style.visibility</p:attrName>
                                        </p:attrNameLst>
                                      </p:cBhvr>
                                      <p:to>
                                        <p:strVal val="visible"/>
                                      </p:to>
                                    </p:set>
                                    <p:animEffect transition="in" filter="wipe(left)">
                                      <p:cBhvr>
                                        <p:cTn id="22" dur="500"/>
                                        <p:tgtEl>
                                          <p:spTgt spid="378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900"/>
                                        </p:tgtEl>
                                        <p:attrNameLst>
                                          <p:attrName>style.visibility</p:attrName>
                                        </p:attrNameLst>
                                      </p:cBhvr>
                                      <p:to>
                                        <p:strVal val="visible"/>
                                      </p:to>
                                    </p:set>
                                    <p:animEffect transition="in" filter="wipe(left)">
                                      <p:cBhvr>
                                        <p:cTn id="27" dur="500"/>
                                        <p:tgtEl>
                                          <p:spTgt spid="379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nodePh="1">
                                  <p:stCondLst>
                                    <p:cond delay="0"/>
                                  </p:stCondLst>
                                  <p:endCondLst>
                                    <p:cond evt="begin" delay="0">
                                      <p:tn val="30"/>
                                    </p:cond>
                                  </p:endCondLst>
                                  <p:childTnLst>
                                    <p:set>
                                      <p:cBhvr>
                                        <p:cTn id="31" dur="1" fill="hold">
                                          <p:stCondLst>
                                            <p:cond delay="0"/>
                                          </p:stCondLst>
                                        </p:cTn>
                                        <p:tgtEl>
                                          <p:spTgt spid="37901"/>
                                        </p:tgtEl>
                                        <p:attrNameLst>
                                          <p:attrName>style.visibility</p:attrName>
                                        </p:attrNameLst>
                                      </p:cBhvr>
                                      <p:to>
                                        <p:strVal val="visible"/>
                                      </p:to>
                                    </p:set>
                                    <p:animEffect transition="in" filter="wipe(left)">
                                      <p:cBhvr>
                                        <p:cTn id="32" dur="500"/>
                                        <p:tgtEl>
                                          <p:spTgt spid="37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P spid="37899" grpId="0"/>
      <p:bldP spid="37900" grpId="0"/>
      <p:bldP spid="3790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ChangeArrowheads="1"/>
          </p:cNvSpPr>
          <p:nvPr/>
        </p:nvSpPr>
        <p:spPr bwMode="auto">
          <a:xfrm>
            <a:off x="840318" y="483900"/>
            <a:ext cx="27606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dirty="0">
                <a:solidFill>
                  <a:srgbClr val="FF0000"/>
                </a:solidFill>
              </a:rPr>
              <a:t>一、</a:t>
            </a:r>
            <a:r>
              <a:rPr lang="en-US" altLang="zh-CN" sz="3200" dirty="0">
                <a:solidFill>
                  <a:srgbClr val="FF0000"/>
                </a:solidFill>
              </a:rPr>
              <a:t> </a:t>
            </a:r>
            <a:r>
              <a:rPr lang="zh-CN" altLang="en-US" sz="3200" dirty="0">
                <a:solidFill>
                  <a:srgbClr val="FF0000"/>
                </a:solidFill>
              </a:rPr>
              <a:t>问题分析</a:t>
            </a:r>
          </a:p>
        </p:txBody>
      </p:sp>
      <p:sp>
        <p:nvSpPr>
          <p:cNvPr id="7173" name="Rectangle 5"/>
          <p:cNvSpPr>
            <a:spLocks noChangeArrowheads="1"/>
          </p:cNvSpPr>
          <p:nvPr/>
        </p:nvSpPr>
        <p:spPr bwMode="auto">
          <a:xfrm>
            <a:off x="635000" y="1290747"/>
            <a:ext cx="1088813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t>      </a:t>
            </a:r>
            <a:r>
              <a:rPr lang="zh-CN" altLang="en-US" dirty="0" smtClean="0"/>
              <a:t>本问题所</a:t>
            </a:r>
            <a:r>
              <a:rPr lang="zh-CN" altLang="en-US" dirty="0"/>
              <a:t>指流量</a:t>
            </a:r>
            <a:r>
              <a:rPr lang="zh-CN" altLang="en-US" dirty="0" smtClean="0"/>
              <a:t>可理解为</a:t>
            </a:r>
            <a:r>
              <a:rPr lang="zh-CN" altLang="en-US" dirty="0"/>
              <a:t>单位时间内流出水的体积。由于水塔是正圆柱形，横截面积是常数，所以在水泵不工作时段，流量很容易根据水位相对时间的变化算出。问题的难点在于如何估计水泵供水时段的流量。</a:t>
            </a:r>
          </a:p>
        </p:txBody>
      </p:sp>
      <p:sp>
        <p:nvSpPr>
          <p:cNvPr id="7174" name="Rectangle 6"/>
          <p:cNvSpPr>
            <a:spLocks noChangeArrowheads="1"/>
          </p:cNvSpPr>
          <p:nvPr/>
        </p:nvSpPr>
        <p:spPr bwMode="auto">
          <a:xfrm>
            <a:off x="719666" y="3081572"/>
            <a:ext cx="109135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t>      </a:t>
            </a:r>
            <a:r>
              <a:rPr lang="zh-CN" altLang="en-US" dirty="0"/>
              <a:t>水泵供水时段的流量只能靠供水时段前后的流量经插值或拟合得到。作为用于插值或拟合的原始数据，我们希望水泵不工作时段的流量越准确越好。这此流量大体上可由两种方法计算，一是直接对表</a:t>
            </a:r>
            <a:r>
              <a:rPr lang="en-US" altLang="zh-CN" dirty="0"/>
              <a:t>1</a:t>
            </a:r>
            <a:r>
              <a:rPr lang="zh-CN" altLang="en-US" dirty="0"/>
              <a:t>中的水量用数值微分算出各时段的流量，用它们拟合其它时刻或连续时间的流量；二是先用表中数据拟合水位一时间函数，求导数即可得到连续时间的流量。</a:t>
            </a:r>
          </a:p>
        </p:txBody>
      </p:sp>
    </p:spTree>
    <p:extLst>
      <p:ext uri="{BB962C8B-B14F-4D97-AF65-F5344CB8AC3E}">
        <p14:creationId xmlns:p14="http://schemas.microsoft.com/office/powerpoint/2010/main" val="17246941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wipe(left)">
                                      <p:cBhvr>
                                        <p:cTn id="7" dur="500"/>
                                        <p:tgtEl>
                                          <p:spTgt spid="7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4"/>
                                        </p:tgtEl>
                                        <p:attrNameLst>
                                          <p:attrName>style.visibility</p:attrName>
                                        </p:attrNameLst>
                                      </p:cBhvr>
                                      <p:to>
                                        <p:strVal val="visible"/>
                                      </p:to>
                                    </p:set>
                                    <p:animEffect transition="in" filter="wipe(left)">
                                      <p:cBhvr>
                                        <p:cTn id="12"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ChangeArrowheads="1"/>
          </p:cNvSpPr>
          <p:nvPr/>
        </p:nvSpPr>
        <p:spPr bwMode="auto">
          <a:xfrm>
            <a:off x="508000" y="928688"/>
            <a:ext cx="110998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t>       </a:t>
            </a:r>
            <a:r>
              <a:rPr lang="zh-CN" altLang="en-US" dirty="0"/>
              <a:t>有了任何时刻的流量，就不难计算一天的总用水量。其实，水泵不工作时段的用水量可以由测量记录直接得到，由表</a:t>
            </a:r>
            <a:r>
              <a:rPr lang="en-US" altLang="zh-CN" dirty="0"/>
              <a:t>1</a:t>
            </a:r>
            <a:r>
              <a:rPr lang="zh-CN" altLang="en-US" dirty="0"/>
              <a:t>中下降水位乘以水搭的截面积就是这一时段的用水量。这个数值可以用来检验数据插值或拟合的结果。 </a:t>
            </a:r>
          </a:p>
        </p:txBody>
      </p:sp>
      <p:sp>
        <p:nvSpPr>
          <p:cNvPr id="5" name="Rectangle 6"/>
          <p:cNvSpPr>
            <a:spLocks noChangeArrowheads="1"/>
          </p:cNvSpPr>
          <p:nvPr/>
        </p:nvSpPr>
        <p:spPr bwMode="auto">
          <a:xfrm>
            <a:off x="654050" y="3018739"/>
            <a:ext cx="28841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b="1" dirty="0">
                <a:solidFill>
                  <a:srgbClr val="FF0000"/>
                </a:solidFill>
              </a:rPr>
              <a:t>二、</a:t>
            </a:r>
            <a:r>
              <a:rPr lang="en-US" altLang="zh-CN" sz="3200" b="1" dirty="0">
                <a:solidFill>
                  <a:srgbClr val="FF0000"/>
                </a:solidFill>
              </a:rPr>
              <a:t>  </a:t>
            </a:r>
            <a:r>
              <a:rPr lang="zh-CN" altLang="en-US" sz="3200" b="1" dirty="0">
                <a:solidFill>
                  <a:srgbClr val="FF0000"/>
                </a:solidFill>
              </a:rPr>
              <a:t>问题求解</a:t>
            </a:r>
          </a:p>
        </p:txBody>
      </p:sp>
      <p:sp>
        <p:nvSpPr>
          <p:cNvPr id="6" name="Rectangle 7"/>
          <p:cNvSpPr>
            <a:spLocks noChangeArrowheads="1"/>
          </p:cNvSpPr>
          <p:nvPr/>
        </p:nvSpPr>
        <p:spPr bwMode="auto">
          <a:xfrm>
            <a:off x="654050" y="3721624"/>
            <a:ext cx="1056428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en-US" altLang="zh-CN" sz="1800" dirty="0" smtClean="0"/>
              <a:t>     </a:t>
            </a:r>
            <a:r>
              <a:rPr lang="zh-CN" altLang="en-US" dirty="0" smtClean="0"/>
              <a:t>为了</a:t>
            </a:r>
            <a:r>
              <a:rPr lang="zh-CN" altLang="en-US" dirty="0"/>
              <a:t>表示方便，我们将第一节问题中所给表</a:t>
            </a:r>
            <a:r>
              <a:rPr lang="en-US" altLang="zh-CN" dirty="0"/>
              <a:t>1</a:t>
            </a:r>
            <a:r>
              <a:rPr lang="zh-CN" altLang="en-US" dirty="0"/>
              <a:t>中的数据全部化为国际标准单位（表</a:t>
            </a:r>
            <a:r>
              <a:rPr lang="en-US" altLang="zh-CN" dirty="0"/>
              <a:t>2</a:t>
            </a:r>
            <a:r>
              <a:rPr lang="zh-CN" altLang="en-US" dirty="0"/>
              <a:t>），时间用小时（</a:t>
            </a:r>
            <a:r>
              <a:rPr lang="en-US" altLang="zh-CN" dirty="0"/>
              <a:t>h</a:t>
            </a:r>
            <a:r>
              <a:rPr lang="zh-CN" altLang="en-US" dirty="0"/>
              <a:t>），高度用米（</a:t>
            </a:r>
            <a:r>
              <a:rPr lang="en-US" altLang="zh-CN" dirty="0"/>
              <a:t>m</a:t>
            </a:r>
            <a:r>
              <a:rPr lang="zh-CN" altLang="en-US" dirty="0"/>
              <a:t>）：</a:t>
            </a:r>
          </a:p>
        </p:txBody>
      </p:sp>
    </p:spTree>
    <p:extLst>
      <p:ext uri="{BB962C8B-B14F-4D97-AF65-F5344CB8AC3E}">
        <p14:creationId xmlns:p14="http://schemas.microsoft.com/office/powerpoint/2010/main" val="340302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93" name="Group 89"/>
          <p:cNvGraphicFramePr>
            <a:graphicFrameLocks noGrp="1"/>
          </p:cNvGraphicFramePr>
          <p:nvPr/>
        </p:nvGraphicFramePr>
        <p:xfrm>
          <a:off x="2063750" y="1047750"/>
          <a:ext cx="8135938" cy="5486400"/>
        </p:xfrm>
        <a:graphic>
          <a:graphicData uri="http://schemas.openxmlformats.org/drawingml/2006/table">
            <a:tbl>
              <a:tblPr/>
              <a:tblGrid>
                <a:gridCol w="1995488"/>
                <a:gridCol w="2071687"/>
                <a:gridCol w="1997075"/>
                <a:gridCol w="2071688"/>
              </a:tblGrid>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水位</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水位</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9.68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12.95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10.21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0.92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9.45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13.88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9.31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14.98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9.65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9.13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15.90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9.41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3.87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8.98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16.83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9.18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4.98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17.93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8.92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8.69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19.04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8.66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7.00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19.96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8.43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7.93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8.39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20.84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8.22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8.97</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8.22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22.02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水泵开动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水泵开动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22.96</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水泵开动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10.93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水泵开动</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23.88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10.59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10.95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10.82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24.99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10.35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2413">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10.50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25.91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tx1"/>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10.18</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3637" name="Rectangle 392"/>
          <p:cNvSpPr>
            <a:spLocks noChangeArrowheads="1"/>
          </p:cNvSpPr>
          <p:nvPr/>
        </p:nvSpPr>
        <p:spPr bwMode="auto">
          <a:xfrm>
            <a:off x="1524001" y="51366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p>
        </p:txBody>
      </p:sp>
      <p:sp>
        <p:nvSpPr>
          <p:cNvPr id="12296" name="Rectangle 8"/>
          <p:cNvSpPr>
            <a:spLocks noChangeArrowheads="1"/>
          </p:cNvSpPr>
          <p:nvPr/>
        </p:nvSpPr>
        <p:spPr bwMode="auto">
          <a:xfrm>
            <a:off x="4872039" y="333376"/>
            <a:ext cx="4135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t>表</a:t>
            </a:r>
            <a:r>
              <a:rPr lang="en-US" altLang="zh-CN"/>
              <a:t>2  </a:t>
            </a:r>
            <a:r>
              <a:rPr lang="zh-CN" altLang="en-US"/>
              <a:t>一天内水塔水位记录</a:t>
            </a:r>
          </a:p>
        </p:txBody>
      </p:sp>
    </p:spTree>
    <p:extLst>
      <p:ext uri="{BB962C8B-B14F-4D97-AF65-F5344CB8AC3E}">
        <p14:creationId xmlns:p14="http://schemas.microsoft.com/office/powerpoint/2010/main" val="725354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ChangeArrowheads="1"/>
          </p:cNvSpPr>
          <p:nvPr/>
        </p:nvSpPr>
        <p:spPr bwMode="auto">
          <a:xfrm>
            <a:off x="448733" y="326375"/>
            <a:ext cx="21804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solidFill>
                  <a:srgbClr val="00B0F0"/>
                </a:solidFill>
              </a:rPr>
              <a:t>1</a:t>
            </a:r>
            <a:r>
              <a:rPr lang="zh-CN" altLang="en-US" dirty="0">
                <a:solidFill>
                  <a:srgbClr val="00B0F0"/>
                </a:solidFill>
              </a:rPr>
              <a:t>．模型假设</a:t>
            </a:r>
          </a:p>
        </p:txBody>
      </p:sp>
      <p:sp>
        <p:nvSpPr>
          <p:cNvPr id="14344" name="Rectangle 8"/>
          <p:cNvSpPr>
            <a:spLocks noChangeArrowheads="1"/>
          </p:cNvSpPr>
          <p:nvPr/>
        </p:nvSpPr>
        <p:spPr bwMode="auto">
          <a:xfrm>
            <a:off x="355600" y="1044229"/>
            <a:ext cx="1129453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）流量只取决于水位差，与水位本身无关，故由物理学中</a:t>
            </a:r>
            <a:r>
              <a:rPr lang="en-US" altLang="zh-CN" dirty="0" err="1">
                <a:latin typeface="Times New Roman" panose="02020603050405020304" pitchFamily="18" charset="0"/>
                <a:cs typeface="Times New Roman" panose="02020603050405020304" pitchFamily="18" charset="0"/>
              </a:rPr>
              <a:t>Torriceli</a:t>
            </a:r>
            <a:r>
              <a:rPr lang="zh-CN" altLang="en-US" dirty="0">
                <a:latin typeface="Times New Roman" panose="02020603050405020304" pitchFamily="18" charset="0"/>
                <a:cs typeface="Times New Roman" panose="02020603050405020304" pitchFamily="18" charset="0"/>
              </a:rPr>
              <a:t>定律：小孔流出的液体的流速正比于水面高度的平方根。题目给出水塔的最低和最高水位分别是</a:t>
            </a:r>
            <a:r>
              <a:rPr lang="en-US" altLang="zh-CN" dirty="0">
                <a:latin typeface="Times New Roman" panose="02020603050405020304" pitchFamily="18" charset="0"/>
                <a:cs typeface="Times New Roman" panose="02020603050405020304" pitchFamily="18" charset="0"/>
              </a:rPr>
              <a:t>8.1648m</a:t>
            </a:r>
            <a:endParaRPr lang="en-US" altLang="zh-CN" dirty="0"/>
          </a:p>
        </p:txBody>
      </p:sp>
      <p:graphicFrame>
        <p:nvGraphicFramePr>
          <p:cNvPr id="14343" name="Object 7"/>
          <p:cNvGraphicFramePr>
            <a:graphicFrameLocks noChangeAspect="1"/>
          </p:cNvGraphicFramePr>
          <p:nvPr>
            <p:extLst>
              <p:ext uri="{D42A27DB-BD31-4B8C-83A1-F6EECF244321}">
                <p14:modId xmlns:p14="http://schemas.microsoft.com/office/powerpoint/2010/main" val="2757550244"/>
              </p:ext>
            </p:extLst>
          </p:nvPr>
        </p:nvGraphicFramePr>
        <p:xfrm>
          <a:off x="5286904" y="1967963"/>
          <a:ext cx="2087562" cy="498475"/>
        </p:xfrm>
        <a:graphic>
          <a:graphicData uri="http://schemas.openxmlformats.org/presentationml/2006/ole">
            <mc:AlternateContent xmlns:mc="http://schemas.openxmlformats.org/markup-compatibility/2006">
              <mc:Choice xmlns:v="urn:schemas-microsoft-com:vml" Requires="v">
                <p:oleObj spid="_x0000_s3142" name="公式" r:id="rId3" imgW="837836" imgH="203112" progId="Equation.3">
                  <p:embed/>
                </p:oleObj>
              </mc:Choice>
              <mc:Fallback>
                <p:oleObj name="公式" r:id="rId3" imgW="837836"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904" y="1967963"/>
                        <a:ext cx="20875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5" name="Rectangle 9"/>
          <p:cNvSpPr>
            <a:spLocks noChangeArrowheads="1"/>
          </p:cNvSpPr>
          <p:nvPr/>
        </p:nvSpPr>
        <p:spPr bwMode="auto">
          <a:xfrm>
            <a:off x="7230005" y="1965908"/>
            <a:ext cx="19896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latin typeface="Times New Roman" panose="02020603050405020304" pitchFamily="18" charset="0"/>
                <a:cs typeface="Times New Roman" panose="02020603050405020304" pitchFamily="18" charset="0"/>
              </a:rPr>
              <a:t>和</a:t>
            </a:r>
            <a:r>
              <a:rPr lang="en-US" altLang="zh-CN">
                <a:latin typeface="Times New Roman" panose="02020603050405020304" pitchFamily="18" charset="0"/>
                <a:cs typeface="Times New Roman" panose="02020603050405020304" pitchFamily="18" charset="0"/>
              </a:rPr>
              <a:t>10.7352m</a:t>
            </a:r>
            <a:endParaRPr lang="en-US" altLang="zh-CN"/>
          </a:p>
        </p:txBody>
      </p:sp>
      <p:graphicFrame>
        <p:nvGraphicFramePr>
          <p:cNvPr id="14342" name="Object 6"/>
          <p:cNvGraphicFramePr>
            <a:graphicFrameLocks noChangeAspect="1"/>
          </p:cNvGraphicFramePr>
          <p:nvPr>
            <p:extLst>
              <p:ext uri="{D42A27DB-BD31-4B8C-83A1-F6EECF244321}">
                <p14:modId xmlns:p14="http://schemas.microsoft.com/office/powerpoint/2010/main" val="2255756847"/>
              </p:ext>
            </p:extLst>
          </p:nvPr>
        </p:nvGraphicFramePr>
        <p:xfrm>
          <a:off x="9319155" y="2039400"/>
          <a:ext cx="2376487" cy="461963"/>
        </p:xfrm>
        <a:graphic>
          <a:graphicData uri="http://schemas.openxmlformats.org/presentationml/2006/ole">
            <mc:AlternateContent xmlns:mc="http://schemas.openxmlformats.org/markup-compatibility/2006">
              <mc:Choice xmlns:v="urn:schemas-microsoft-com:vml" Requires="v">
                <p:oleObj spid="_x0000_s3143" name="公式" r:id="rId5" imgW="1028254" imgH="203112" progId="Equation.3">
                  <p:embed/>
                </p:oleObj>
              </mc:Choice>
              <mc:Fallback>
                <p:oleObj name="公式" r:id="rId5" imgW="1028254"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9155" y="2039400"/>
                        <a:ext cx="2376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6" name="Rectangle 10"/>
          <p:cNvSpPr>
            <a:spLocks noChangeArrowheads="1"/>
          </p:cNvSpPr>
          <p:nvPr/>
        </p:nvSpPr>
        <p:spPr bwMode="auto">
          <a:xfrm>
            <a:off x="355600" y="2634784"/>
            <a:ext cx="63786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latin typeface="Times New Roman" panose="02020603050405020304" pitchFamily="18" charset="0"/>
                <a:cs typeface="Times New Roman" panose="02020603050405020304" pitchFamily="18" charset="0"/>
              </a:rPr>
              <a:t>（设出口的水位为零），因为</a:t>
            </a:r>
            <a:r>
              <a:rPr lang="en-US" altLang="zh-CN" dirty="0" err="1">
                <a:latin typeface="Times New Roman" panose="02020603050405020304" pitchFamily="18" charset="0"/>
                <a:cs typeface="Times New Roman" panose="02020603050405020304" pitchFamily="18" charset="0"/>
              </a:rPr>
              <a:t>sqrt</a:t>
            </a:r>
            <a:endParaRPr lang="en-US" altLang="zh-CN" dirty="0"/>
          </a:p>
        </p:txBody>
      </p:sp>
      <p:graphicFrame>
        <p:nvGraphicFramePr>
          <p:cNvPr id="14341" name="Object 5"/>
          <p:cNvGraphicFramePr>
            <a:graphicFrameLocks noChangeAspect="1"/>
          </p:cNvGraphicFramePr>
          <p:nvPr>
            <p:extLst>
              <p:ext uri="{D42A27DB-BD31-4B8C-83A1-F6EECF244321}">
                <p14:modId xmlns:p14="http://schemas.microsoft.com/office/powerpoint/2010/main" val="1098373343"/>
              </p:ext>
            </p:extLst>
          </p:nvPr>
        </p:nvGraphicFramePr>
        <p:xfrm>
          <a:off x="5593293" y="2681964"/>
          <a:ext cx="3527425" cy="468313"/>
        </p:xfrm>
        <a:graphic>
          <a:graphicData uri="http://schemas.openxmlformats.org/presentationml/2006/ole">
            <mc:AlternateContent xmlns:mc="http://schemas.openxmlformats.org/markup-compatibility/2006">
              <mc:Choice xmlns:v="urn:schemas-microsoft-com:vml" Requires="v">
                <p:oleObj spid="_x0000_s3144" name="Equation" r:id="rId7" imgW="1651000" imgH="215900" progId="Equation.DSMT4">
                  <p:embed/>
                </p:oleObj>
              </mc:Choice>
              <mc:Fallback>
                <p:oleObj name="Equation" r:id="rId7" imgW="1651000" imgH="2159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3293" y="2681964"/>
                        <a:ext cx="35274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7" name="Rectangle 11"/>
          <p:cNvSpPr>
            <a:spLocks noChangeArrowheads="1"/>
          </p:cNvSpPr>
          <p:nvPr/>
        </p:nvSpPr>
        <p:spPr bwMode="auto">
          <a:xfrm>
            <a:off x="581026" y="3158004"/>
            <a:ext cx="44935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smtClean="0">
                <a:latin typeface="Times New Roman" panose="02020603050405020304" pitchFamily="18" charset="0"/>
                <a:cs typeface="Times New Roman" panose="02020603050405020304" pitchFamily="18" charset="0"/>
              </a:rPr>
              <a:t>可</a:t>
            </a:r>
            <a:r>
              <a:rPr lang="zh-CN" altLang="en-US" dirty="0">
                <a:latin typeface="Times New Roman" panose="02020603050405020304" pitchFamily="18" charset="0"/>
                <a:cs typeface="Times New Roman" panose="02020603050405020304" pitchFamily="18" charset="0"/>
              </a:rPr>
              <a:t>忽略水位对流速的影响。</a:t>
            </a:r>
            <a:endParaRPr lang="zh-CN" altLang="en-US" dirty="0"/>
          </a:p>
        </p:txBody>
      </p:sp>
      <p:sp>
        <p:nvSpPr>
          <p:cNvPr id="14350" name="Rectangle 14"/>
          <p:cNvSpPr>
            <a:spLocks noChangeArrowheads="1"/>
          </p:cNvSpPr>
          <p:nvPr/>
        </p:nvSpPr>
        <p:spPr bwMode="auto">
          <a:xfrm>
            <a:off x="448733" y="3852516"/>
            <a:ext cx="1106767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）将流量看作是时间的连续函数，为计算简单，不妨将流量定义成单位时间流出水的高度，即水位对时间变化率的绝对值（水位是下降的），水塔截面积为</a:t>
            </a:r>
            <a:endParaRPr lang="zh-CN" altLang="en-US" dirty="0"/>
          </a:p>
        </p:txBody>
      </p:sp>
      <p:graphicFrame>
        <p:nvGraphicFramePr>
          <p:cNvPr id="14349" name="Object 13"/>
          <p:cNvGraphicFramePr>
            <a:graphicFrameLocks noChangeAspect="1"/>
          </p:cNvGraphicFramePr>
          <p:nvPr>
            <p:extLst>
              <p:ext uri="{D42A27DB-BD31-4B8C-83A1-F6EECF244321}">
                <p14:modId xmlns:p14="http://schemas.microsoft.com/office/powerpoint/2010/main" val="694579708"/>
              </p:ext>
            </p:extLst>
          </p:nvPr>
        </p:nvGraphicFramePr>
        <p:xfrm>
          <a:off x="3681419" y="4759320"/>
          <a:ext cx="5329237" cy="557213"/>
        </p:xfrm>
        <a:graphic>
          <a:graphicData uri="http://schemas.openxmlformats.org/presentationml/2006/ole">
            <mc:AlternateContent xmlns:mc="http://schemas.openxmlformats.org/markup-compatibility/2006">
              <mc:Choice xmlns:v="urn:schemas-microsoft-com:vml" Requires="v">
                <p:oleObj spid="_x0000_s3145" name="公式" r:id="rId9" imgW="2184400" imgH="228600" progId="Equation.3">
                  <p:embed/>
                </p:oleObj>
              </mc:Choice>
              <mc:Fallback>
                <p:oleObj name="公式" r:id="rId9" imgW="21844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81419" y="4759320"/>
                        <a:ext cx="5329237"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1" name="Rectangle 15"/>
          <p:cNvSpPr>
            <a:spLocks noChangeArrowheads="1"/>
          </p:cNvSpPr>
          <p:nvPr/>
        </p:nvSpPr>
        <p:spPr bwMode="auto">
          <a:xfrm>
            <a:off x="8686806" y="4757266"/>
            <a:ext cx="30973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m</a:t>
            </a:r>
            <a:r>
              <a:rPr lang="en-US" altLang="zh-CN" baseline="30000">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），得到结果</a:t>
            </a:r>
            <a:endParaRPr lang="zh-CN" altLang="en-US"/>
          </a:p>
        </p:txBody>
      </p:sp>
      <p:sp>
        <p:nvSpPr>
          <p:cNvPr id="14353" name="Rectangle 17"/>
          <p:cNvSpPr>
            <a:spLocks noChangeArrowheads="1"/>
          </p:cNvSpPr>
          <p:nvPr/>
        </p:nvSpPr>
        <p:spPr bwMode="auto">
          <a:xfrm>
            <a:off x="508794" y="5237511"/>
            <a:ext cx="267811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后乘以</a:t>
            </a:r>
            <a:r>
              <a:rPr lang="en-US" altLang="zh-CN" dirty="0"/>
              <a:t>S</a:t>
            </a:r>
            <a:r>
              <a:rPr lang="zh-CN" altLang="en-US" dirty="0"/>
              <a:t>即可。 </a:t>
            </a:r>
          </a:p>
        </p:txBody>
      </p:sp>
      <p:sp>
        <p:nvSpPr>
          <p:cNvPr id="15" name="Rectangle 11"/>
          <p:cNvSpPr>
            <a:spLocks noChangeArrowheads="1"/>
          </p:cNvSpPr>
          <p:nvPr/>
        </p:nvSpPr>
        <p:spPr bwMode="auto">
          <a:xfrm>
            <a:off x="8997773" y="2623858"/>
            <a:ext cx="25186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latin typeface="Times New Roman" panose="02020603050405020304" pitchFamily="18" charset="0"/>
                <a:cs typeface="Times New Roman" panose="02020603050405020304" pitchFamily="18" charset="0"/>
              </a:rPr>
              <a:t>，约为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所以</a:t>
            </a:r>
            <a:endParaRPr lang="zh-CN" altLang="en-US" dirty="0"/>
          </a:p>
        </p:txBody>
      </p:sp>
    </p:spTree>
    <p:extLst>
      <p:ext uri="{BB962C8B-B14F-4D97-AF65-F5344CB8AC3E}">
        <p14:creationId xmlns:p14="http://schemas.microsoft.com/office/powerpoint/2010/main" val="2638168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4"/>
                                        </p:tgtEl>
                                        <p:attrNameLst>
                                          <p:attrName>style.visibility</p:attrName>
                                        </p:attrNameLst>
                                      </p:cBhvr>
                                      <p:to>
                                        <p:strVal val="visible"/>
                                      </p:to>
                                    </p:set>
                                    <p:animEffect transition="in" filter="wipe(left)">
                                      <p:cBhvr>
                                        <p:cTn id="7" dur="500"/>
                                        <p:tgtEl>
                                          <p:spTgt spid="143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43"/>
                                        </p:tgtEl>
                                        <p:attrNameLst>
                                          <p:attrName>style.visibility</p:attrName>
                                        </p:attrNameLst>
                                      </p:cBhvr>
                                      <p:to>
                                        <p:strVal val="visible"/>
                                      </p:to>
                                    </p:set>
                                    <p:animEffect transition="in" filter="wipe(left)">
                                      <p:cBhvr>
                                        <p:cTn id="12" dur="500"/>
                                        <p:tgtEl>
                                          <p:spTgt spid="143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5"/>
                                        </p:tgtEl>
                                        <p:attrNameLst>
                                          <p:attrName>style.visibility</p:attrName>
                                        </p:attrNameLst>
                                      </p:cBhvr>
                                      <p:to>
                                        <p:strVal val="visible"/>
                                      </p:to>
                                    </p:set>
                                    <p:animEffect transition="in" filter="wipe(left)">
                                      <p:cBhvr>
                                        <p:cTn id="17" dur="500"/>
                                        <p:tgtEl>
                                          <p:spTgt spid="143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42"/>
                                        </p:tgtEl>
                                        <p:attrNameLst>
                                          <p:attrName>style.visibility</p:attrName>
                                        </p:attrNameLst>
                                      </p:cBhvr>
                                      <p:to>
                                        <p:strVal val="visible"/>
                                      </p:to>
                                    </p:set>
                                    <p:animEffect transition="in" filter="wipe(left)">
                                      <p:cBhvr>
                                        <p:cTn id="22" dur="500"/>
                                        <p:tgtEl>
                                          <p:spTgt spid="143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346"/>
                                        </p:tgtEl>
                                        <p:attrNameLst>
                                          <p:attrName>style.visibility</p:attrName>
                                        </p:attrNameLst>
                                      </p:cBhvr>
                                      <p:to>
                                        <p:strVal val="visible"/>
                                      </p:to>
                                    </p:set>
                                    <p:animEffect transition="in" filter="wipe(left)">
                                      <p:cBhvr>
                                        <p:cTn id="27" dur="500"/>
                                        <p:tgtEl>
                                          <p:spTgt spid="143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341"/>
                                        </p:tgtEl>
                                        <p:attrNameLst>
                                          <p:attrName>style.visibility</p:attrName>
                                        </p:attrNameLst>
                                      </p:cBhvr>
                                      <p:to>
                                        <p:strVal val="visible"/>
                                      </p:to>
                                    </p:set>
                                    <p:animEffect transition="in" filter="wipe(left)">
                                      <p:cBhvr>
                                        <p:cTn id="32" dur="500"/>
                                        <p:tgtEl>
                                          <p:spTgt spid="143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347"/>
                                        </p:tgtEl>
                                        <p:attrNameLst>
                                          <p:attrName>style.visibility</p:attrName>
                                        </p:attrNameLst>
                                      </p:cBhvr>
                                      <p:to>
                                        <p:strVal val="visible"/>
                                      </p:to>
                                    </p:set>
                                    <p:animEffect transition="in" filter="wipe(left)">
                                      <p:cBhvr>
                                        <p:cTn id="42" dur="500"/>
                                        <p:tgtEl>
                                          <p:spTgt spid="143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350"/>
                                        </p:tgtEl>
                                        <p:attrNameLst>
                                          <p:attrName>style.visibility</p:attrName>
                                        </p:attrNameLst>
                                      </p:cBhvr>
                                      <p:to>
                                        <p:strVal val="visible"/>
                                      </p:to>
                                    </p:set>
                                    <p:animEffect transition="in" filter="wipe(left)">
                                      <p:cBhvr>
                                        <p:cTn id="47" dur="500"/>
                                        <p:tgtEl>
                                          <p:spTgt spid="143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349"/>
                                        </p:tgtEl>
                                        <p:attrNameLst>
                                          <p:attrName>style.visibility</p:attrName>
                                        </p:attrNameLst>
                                      </p:cBhvr>
                                      <p:to>
                                        <p:strVal val="visible"/>
                                      </p:to>
                                    </p:set>
                                    <p:animEffect transition="in" filter="wipe(left)">
                                      <p:cBhvr>
                                        <p:cTn id="52" dur="500"/>
                                        <p:tgtEl>
                                          <p:spTgt spid="143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351"/>
                                        </p:tgtEl>
                                        <p:attrNameLst>
                                          <p:attrName>style.visibility</p:attrName>
                                        </p:attrNameLst>
                                      </p:cBhvr>
                                      <p:to>
                                        <p:strVal val="visible"/>
                                      </p:to>
                                    </p:set>
                                    <p:animEffect transition="in" filter="wipe(left)">
                                      <p:cBhvr>
                                        <p:cTn id="57" dur="500"/>
                                        <p:tgtEl>
                                          <p:spTgt spid="1435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353"/>
                                        </p:tgtEl>
                                        <p:attrNameLst>
                                          <p:attrName>style.visibility</p:attrName>
                                        </p:attrNameLst>
                                      </p:cBhvr>
                                      <p:to>
                                        <p:strVal val="visible"/>
                                      </p:to>
                                    </p:set>
                                    <p:animEffect transition="in" filter="wipe(left)">
                                      <p:cBhvr>
                                        <p:cTn id="62" dur="500"/>
                                        <p:tgtEl>
                                          <p:spTgt spid="14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p:bldP spid="14345" grpId="0"/>
      <p:bldP spid="14346" grpId="0"/>
      <p:bldP spid="14347" grpId="0"/>
      <p:bldP spid="14350" grpId="0"/>
      <p:bldP spid="14351" grpId="0"/>
      <p:bldP spid="1435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ChangeArrowheads="1"/>
          </p:cNvSpPr>
          <p:nvPr/>
        </p:nvSpPr>
        <p:spPr bwMode="auto">
          <a:xfrm>
            <a:off x="806450" y="346732"/>
            <a:ext cx="28985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solidFill>
                  <a:srgbClr val="00B0F0"/>
                </a:solidFill>
              </a:rPr>
              <a:t>2</a:t>
            </a:r>
            <a:r>
              <a:rPr lang="zh-CN" altLang="en-US" dirty="0">
                <a:solidFill>
                  <a:srgbClr val="00B0F0"/>
                </a:solidFill>
              </a:rPr>
              <a:t>．流量估计方法</a:t>
            </a:r>
          </a:p>
        </p:txBody>
      </p:sp>
      <p:sp>
        <p:nvSpPr>
          <p:cNvPr id="15365" name="Rectangle 5"/>
          <p:cNvSpPr>
            <a:spLocks noChangeArrowheads="1"/>
          </p:cNvSpPr>
          <p:nvPr/>
        </p:nvSpPr>
        <p:spPr bwMode="auto">
          <a:xfrm>
            <a:off x="584201" y="1048078"/>
            <a:ext cx="110320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t>   </a:t>
            </a:r>
            <a:r>
              <a:rPr lang="zh-CN" altLang="en-US" dirty="0"/>
              <a:t>首先依照表</a:t>
            </a:r>
            <a:r>
              <a:rPr lang="en-US" altLang="zh-CN" dirty="0"/>
              <a:t>2</a:t>
            </a:r>
            <a:r>
              <a:rPr lang="zh-CN" altLang="en-US" dirty="0"/>
              <a:t>所给数据，用</a:t>
            </a:r>
            <a:r>
              <a:rPr lang="en-US" altLang="zh-CN" dirty="0"/>
              <a:t>MATLAB</a:t>
            </a:r>
            <a:r>
              <a:rPr lang="zh-CN" altLang="en-US" dirty="0"/>
              <a:t>作出时间</a:t>
            </a:r>
            <a:r>
              <a:rPr lang="en-US" altLang="zh-CN" dirty="0"/>
              <a:t>—</a:t>
            </a:r>
            <a:r>
              <a:rPr lang="zh-CN" altLang="en-US" dirty="0"/>
              <a:t>水位散点图（图</a:t>
            </a:r>
            <a:r>
              <a:rPr lang="en-US" altLang="zh-CN" dirty="0"/>
              <a:t>2</a:t>
            </a:r>
            <a:r>
              <a:rPr lang="zh-CN" altLang="en-US" dirty="0"/>
              <a:t>）。</a:t>
            </a:r>
          </a:p>
        </p:txBody>
      </p:sp>
      <p:pic>
        <p:nvPicPr>
          <p:cNvPr id="15366" name="Picture 6" descr="数学实验  图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1" y="1844676"/>
            <a:ext cx="8353425"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307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wipe(left)">
                                      <p:cBhvr>
                                        <p:cTn id="7" dur="500"/>
                                        <p:tgtEl>
                                          <p:spTgt spid="15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wipe(left)">
                                      <p:cBhvr>
                                        <p:cTn id="12"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ChangeArrowheads="1"/>
          </p:cNvSpPr>
          <p:nvPr/>
        </p:nvSpPr>
        <p:spPr bwMode="auto">
          <a:xfrm>
            <a:off x="1115488" y="271462"/>
            <a:ext cx="593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下面来计算水箱流量与时间的关系。</a:t>
            </a:r>
            <a:r>
              <a:rPr lang="zh-CN" altLang="en-US" sz="1800" dirty="0"/>
              <a:t> </a:t>
            </a:r>
          </a:p>
        </p:txBody>
      </p:sp>
      <p:sp>
        <p:nvSpPr>
          <p:cNvPr id="16389" name="Rectangle 5"/>
          <p:cNvSpPr>
            <a:spLocks noChangeArrowheads="1"/>
          </p:cNvSpPr>
          <p:nvPr/>
        </p:nvSpPr>
        <p:spPr bwMode="auto">
          <a:xfrm>
            <a:off x="516467" y="765175"/>
            <a:ext cx="11209866"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dirty="0"/>
              <a:t>       </a:t>
            </a:r>
            <a:r>
              <a:rPr lang="en-US" altLang="zh-CN" sz="1800" dirty="0" smtClean="0"/>
              <a:t>   </a:t>
            </a:r>
            <a:r>
              <a:rPr lang="zh-CN" altLang="en-US" dirty="0" smtClean="0"/>
              <a:t>根据</a:t>
            </a:r>
            <a:r>
              <a:rPr lang="zh-CN" altLang="en-US" dirty="0"/>
              <a:t>图</a:t>
            </a:r>
            <a:r>
              <a:rPr lang="en-US" altLang="zh-CN" dirty="0"/>
              <a:t>2</a:t>
            </a:r>
            <a:r>
              <a:rPr lang="zh-CN" altLang="en-US" dirty="0"/>
              <a:t>，一种简单的处理方法为，将表</a:t>
            </a:r>
            <a:r>
              <a:rPr lang="en-US" altLang="zh-CN" dirty="0"/>
              <a:t>2</a:t>
            </a:r>
            <a:r>
              <a:rPr lang="zh-CN" altLang="en-US" dirty="0"/>
              <a:t>中的数据分为三段，然后对每一段的数据做如下处理： </a:t>
            </a:r>
          </a:p>
        </p:txBody>
      </p:sp>
      <p:sp>
        <p:nvSpPr>
          <p:cNvPr id="16391" name="Rectangle 7"/>
          <p:cNvSpPr>
            <a:spLocks noChangeArrowheads="1"/>
          </p:cNvSpPr>
          <p:nvPr/>
        </p:nvSpPr>
        <p:spPr bwMode="auto">
          <a:xfrm>
            <a:off x="1076855" y="1698159"/>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latin typeface="Times New Roman" panose="02020603050405020304" pitchFamily="18" charset="0"/>
                <a:cs typeface="Times New Roman" panose="02020603050405020304" pitchFamily="18" charset="0"/>
              </a:rPr>
              <a:t>设某段</a:t>
            </a:r>
            <a:r>
              <a:rPr lang="zh-CN" altLang="en-US" dirty="0" smtClean="0">
                <a:latin typeface="Times New Roman" panose="02020603050405020304" pitchFamily="18" charset="0"/>
                <a:cs typeface="Times New Roman" panose="02020603050405020304" pitchFamily="18" charset="0"/>
              </a:rPr>
              <a:t>数据为</a:t>
            </a:r>
            <a:endParaRPr lang="zh-CN" altLang="en-US" dirty="0"/>
          </a:p>
        </p:txBody>
      </p:sp>
      <p:graphicFrame>
        <p:nvGraphicFramePr>
          <p:cNvPr id="16390" name="Object 6"/>
          <p:cNvGraphicFramePr>
            <a:graphicFrameLocks noChangeAspect="1"/>
          </p:cNvGraphicFramePr>
          <p:nvPr>
            <p:extLst>
              <p:ext uri="{D42A27DB-BD31-4B8C-83A1-F6EECF244321}">
                <p14:modId xmlns:p14="http://schemas.microsoft.com/office/powerpoint/2010/main" val="2623959943"/>
              </p:ext>
            </p:extLst>
          </p:nvPr>
        </p:nvGraphicFramePr>
        <p:xfrm>
          <a:off x="3416300" y="1628775"/>
          <a:ext cx="5195888" cy="630238"/>
        </p:xfrm>
        <a:graphic>
          <a:graphicData uri="http://schemas.openxmlformats.org/presentationml/2006/ole">
            <mc:AlternateContent xmlns:mc="http://schemas.openxmlformats.org/markup-compatibility/2006">
              <mc:Choice xmlns:v="urn:schemas-microsoft-com:vml" Requires="v">
                <p:oleObj spid="_x0000_s4166" name="Equation" r:id="rId3" imgW="1803240" imgH="228600" progId="Equation.DSMT4">
                  <p:embed/>
                </p:oleObj>
              </mc:Choice>
              <mc:Fallback>
                <p:oleObj name="Equation" r:id="rId3" imgW="1803240" imgH="228600" progId="Equation.DSMT4">
                  <p:embed/>
                  <p:pic>
                    <p:nvPicPr>
                      <p:cNvPr id="0" name=""/>
                      <p:cNvPicPr>
                        <a:picLocks noChangeAspect="1" noChangeArrowheads="1"/>
                      </p:cNvPicPr>
                      <p:nvPr/>
                    </p:nvPicPr>
                    <p:blipFill>
                      <a:blip r:embed="rId4"/>
                      <a:srcRect/>
                      <a:stretch>
                        <a:fillRect/>
                      </a:stretch>
                    </p:blipFill>
                    <p:spPr bwMode="auto">
                      <a:xfrm>
                        <a:off x="3416300" y="1628775"/>
                        <a:ext cx="5195888"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2" name="Rectangle 8"/>
          <p:cNvSpPr>
            <a:spLocks noChangeArrowheads="1"/>
          </p:cNvSpPr>
          <p:nvPr/>
        </p:nvSpPr>
        <p:spPr bwMode="auto">
          <a:xfrm>
            <a:off x="516467" y="2416503"/>
            <a:ext cx="113453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smtClean="0">
                <a:latin typeface="Times New Roman" panose="02020603050405020304" pitchFamily="18" charset="0"/>
                <a:cs typeface="Times New Roman" panose="02020603050405020304" pitchFamily="18" charset="0"/>
              </a:rPr>
              <a:t>用</a:t>
            </a:r>
            <a:r>
              <a:rPr lang="zh-CN" altLang="en-US" dirty="0">
                <a:latin typeface="Times New Roman" panose="02020603050405020304" pitchFamily="18" charset="0"/>
                <a:cs typeface="Times New Roman" panose="02020603050405020304" pitchFamily="18" charset="0"/>
              </a:rPr>
              <a:t>下面的公式（流速</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（右端点的水位－右端点的水位）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区间长度）：</a:t>
            </a:r>
            <a:endParaRPr lang="zh-CN" altLang="en-US" dirty="0"/>
          </a:p>
        </p:txBody>
      </p:sp>
      <p:sp>
        <p:nvSpPr>
          <p:cNvPr id="26632" name="Rectangle 10"/>
          <p:cNvSpPr>
            <a:spLocks noChangeArrowheads="1"/>
          </p:cNvSpPr>
          <p:nvPr/>
        </p:nvSpPr>
        <p:spPr bwMode="auto">
          <a:xfrm>
            <a:off x="1524001" y="29530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a:p>
        </p:txBody>
      </p:sp>
      <p:graphicFrame>
        <p:nvGraphicFramePr>
          <p:cNvPr id="16393" name="Object 9"/>
          <p:cNvGraphicFramePr>
            <a:graphicFrameLocks noChangeAspect="1"/>
          </p:cNvGraphicFramePr>
          <p:nvPr>
            <p:extLst>
              <p:ext uri="{D42A27DB-BD31-4B8C-83A1-F6EECF244321}">
                <p14:modId xmlns:p14="http://schemas.microsoft.com/office/powerpoint/2010/main" val="971817601"/>
              </p:ext>
            </p:extLst>
          </p:nvPr>
        </p:nvGraphicFramePr>
        <p:xfrm>
          <a:off x="4245239" y="2953078"/>
          <a:ext cx="3887787" cy="1206500"/>
        </p:xfrm>
        <a:graphic>
          <a:graphicData uri="http://schemas.openxmlformats.org/presentationml/2006/ole">
            <mc:AlternateContent xmlns:mc="http://schemas.openxmlformats.org/markup-compatibility/2006">
              <mc:Choice xmlns:v="urn:schemas-microsoft-com:vml" Requires="v">
                <p:oleObj spid="_x0000_s4167" name="公式" r:id="rId5" imgW="1384300" imgH="431800" progId="Equation.3">
                  <p:embed/>
                </p:oleObj>
              </mc:Choice>
              <mc:Fallback>
                <p:oleObj name="公式" r:id="rId5" imgW="13843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5239" y="2953078"/>
                        <a:ext cx="3887787"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5" name="Rectangle 11"/>
          <p:cNvSpPr>
            <a:spLocks noChangeArrowheads="1"/>
          </p:cNvSpPr>
          <p:nvPr/>
        </p:nvSpPr>
        <p:spPr bwMode="auto">
          <a:xfrm>
            <a:off x="1267354" y="3990509"/>
            <a:ext cx="694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每段数据首尾点的流速用下面的公式计算：</a:t>
            </a:r>
          </a:p>
        </p:txBody>
      </p:sp>
      <p:sp>
        <p:nvSpPr>
          <p:cNvPr id="26635" name="Rectangle 13"/>
          <p:cNvSpPr>
            <a:spLocks noChangeArrowheads="1"/>
          </p:cNvSpPr>
          <p:nvPr/>
        </p:nvSpPr>
        <p:spPr bwMode="auto">
          <a:xfrm>
            <a:off x="1524001" y="30530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a:p>
        </p:txBody>
      </p:sp>
      <p:graphicFrame>
        <p:nvGraphicFramePr>
          <p:cNvPr id="16396" name="Object 12"/>
          <p:cNvGraphicFramePr>
            <a:graphicFrameLocks noChangeAspect="1"/>
          </p:cNvGraphicFramePr>
          <p:nvPr/>
        </p:nvGraphicFramePr>
        <p:xfrm>
          <a:off x="2208213" y="4652963"/>
          <a:ext cx="5905500" cy="652462"/>
        </p:xfrm>
        <a:graphic>
          <a:graphicData uri="http://schemas.openxmlformats.org/presentationml/2006/ole">
            <mc:AlternateContent xmlns:mc="http://schemas.openxmlformats.org/markup-compatibility/2006">
              <mc:Choice xmlns:v="urn:schemas-microsoft-com:vml" Requires="v">
                <p:oleObj spid="_x0000_s4168" name="公式" r:id="rId7" imgW="2070100" imgH="228600" progId="Equation.3">
                  <p:embed/>
                </p:oleObj>
              </mc:Choice>
              <mc:Fallback>
                <p:oleObj name="公式" r:id="rId7" imgW="20701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3" y="4652963"/>
                        <a:ext cx="59055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7" name="Rectangle 15"/>
          <p:cNvSpPr>
            <a:spLocks noChangeArrowheads="1"/>
          </p:cNvSpPr>
          <p:nvPr/>
        </p:nvSpPr>
        <p:spPr bwMode="auto">
          <a:xfrm>
            <a:off x="1524001" y="30530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a:p>
        </p:txBody>
      </p:sp>
      <p:graphicFrame>
        <p:nvGraphicFramePr>
          <p:cNvPr id="16398" name="Object 14"/>
          <p:cNvGraphicFramePr>
            <a:graphicFrameLocks noChangeAspect="1"/>
          </p:cNvGraphicFramePr>
          <p:nvPr/>
        </p:nvGraphicFramePr>
        <p:xfrm>
          <a:off x="2208213" y="5300664"/>
          <a:ext cx="6985000" cy="644525"/>
        </p:xfrm>
        <a:graphic>
          <a:graphicData uri="http://schemas.openxmlformats.org/presentationml/2006/ole">
            <mc:AlternateContent xmlns:mc="http://schemas.openxmlformats.org/markup-compatibility/2006">
              <mc:Choice xmlns:v="urn:schemas-microsoft-com:vml" Requires="v">
                <p:oleObj spid="_x0000_s4169" name="公式" r:id="rId9" imgW="2476500" imgH="228600" progId="Equation.3">
                  <p:embed/>
                </p:oleObj>
              </mc:Choice>
              <mc:Fallback>
                <p:oleObj name="公式" r:id="rId9" imgW="24765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8213" y="5300664"/>
                        <a:ext cx="69850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0" name="Rectangle 16"/>
          <p:cNvSpPr>
            <a:spLocks noChangeArrowheads="1"/>
          </p:cNvSpPr>
          <p:nvPr/>
        </p:nvSpPr>
        <p:spPr bwMode="auto">
          <a:xfrm>
            <a:off x="516467" y="6021388"/>
            <a:ext cx="8752946"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t>用以上公式求得时间与流速之间的数据如表</a:t>
            </a:r>
            <a:r>
              <a:rPr lang="en-US" altLang="zh-CN" dirty="0"/>
              <a:t>3</a:t>
            </a:r>
            <a:r>
              <a:rPr lang="zh-CN" altLang="en-US" dirty="0"/>
              <a:t>。</a:t>
            </a:r>
          </a:p>
        </p:txBody>
      </p:sp>
      <p:sp>
        <p:nvSpPr>
          <p:cNvPr id="16" name="Rectangle 8"/>
          <p:cNvSpPr>
            <a:spLocks noChangeArrowheads="1"/>
          </p:cNvSpPr>
          <p:nvPr/>
        </p:nvSpPr>
        <p:spPr bwMode="auto">
          <a:xfrm>
            <a:off x="8548689" y="1650861"/>
            <a:ext cx="38295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75000"/>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1"/>
              </a:buClr>
              <a:buSzPct val="8000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latin typeface="Times New Roman" panose="02020603050405020304" pitchFamily="18" charset="0"/>
                <a:cs typeface="Times New Roman" panose="02020603050405020304" pitchFamily="18" charset="0"/>
              </a:rPr>
              <a:t>相邻数据中点</a:t>
            </a:r>
            <a:r>
              <a:rPr lang="zh-CN" altLang="en-US" dirty="0" smtClean="0">
                <a:latin typeface="Times New Roman" panose="02020603050405020304" pitchFamily="18" charset="0"/>
                <a:cs typeface="Times New Roman" panose="02020603050405020304" pitchFamily="18" charset="0"/>
              </a:rPr>
              <a:t>的平均</a:t>
            </a:r>
            <a:endParaRPr lang="zh-CN" altLang="en-US" dirty="0"/>
          </a:p>
        </p:txBody>
      </p:sp>
    </p:spTree>
    <p:extLst>
      <p:ext uri="{BB962C8B-B14F-4D97-AF65-F5344CB8AC3E}">
        <p14:creationId xmlns:p14="http://schemas.microsoft.com/office/powerpoint/2010/main" val="154159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wipe(left)">
                                      <p:cBhvr>
                                        <p:cTn id="7" dur="500"/>
                                        <p:tgtEl>
                                          <p:spTgt spid="16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91"/>
                                        </p:tgtEl>
                                        <p:attrNameLst>
                                          <p:attrName>style.visibility</p:attrName>
                                        </p:attrNameLst>
                                      </p:cBhvr>
                                      <p:to>
                                        <p:strVal val="visible"/>
                                      </p:to>
                                    </p:set>
                                    <p:animEffect transition="in" filter="wipe(left)">
                                      <p:cBhvr>
                                        <p:cTn id="12" dur="500"/>
                                        <p:tgtEl>
                                          <p:spTgt spid="16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wipe(left)">
                                      <p:cBhvr>
                                        <p:cTn id="17" dur="500"/>
                                        <p:tgtEl>
                                          <p:spTgt spid="163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92"/>
                                        </p:tgtEl>
                                        <p:attrNameLst>
                                          <p:attrName>style.visibility</p:attrName>
                                        </p:attrNameLst>
                                      </p:cBhvr>
                                      <p:to>
                                        <p:strVal val="visible"/>
                                      </p:to>
                                    </p:set>
                                    <p:animEffect transition="in" filter="wipe(left)">
                                      <p:cBhvr>
                                        <p:cTn id="27" dur="500"/>
                                        <p:tgtEl>
                                          <p:spTgt spid="163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wipe(left)">
                                      <p:cBhvr>
                                        <p:cTn id="32" dur="500"/>
                                        <p:tgtEl>
                                          <p:spTgt spid="163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395"/>
                                        </p:tgtEl>
                                        <p:attrNameLst>
                                          <p:attrName>style.visibility</p:attrName>
                                        </p:attrNameLst>
                                      </p:cBhvr>
                                      <p:to>
                                        <p:strVal val="visible"/>
                                      </p:to>
                                    </p:set>
                                    <p:animEffect transition="in" filter="wipe(left)">
                                      <p:cBhvr>
                                        <p:cTn id="37" dur="500"/>
                                        <p:tgtEl>
                                          <p:spTgt spid="163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396"/>
                                        </p:tgtEl>
                                        <p:attrNameLst>
                                          <p:attrName>style.visibility</p:attrName>
                                        </p:attrNameLst>
                                      </p:cBhvr>
                                      <p:to>
                                        <p:strVal val="visible"/>
                                      </p:to>
                                    </p:set>
                                    <p:animEffect transition="in" filter="wipe(left)">
                                      <p:cBhvr>
                                        <p:cTn id="42" dur="500"/>
                                        <p:tgtEl>
                                          <p:spTgt spid="1639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398"/>
                                        </p:tgtEl>
                                        <p:attrNameLst>
                                          <p:attrName>style.visibility</p:attrName>
                                        </p:attrNameLst>
                                      </p:cBhvr>
                                      <p:to>
                                        <p:strVal val="visible"/>
                                      </p:to>
                                    </p:set>
                                    <p:animEffect transition="in" filter="wipe(left)">
                                      <p:cBhvr>
                                        <p:cTn id="47" dur="500"/>
                                        <p:tgtEl>
                                          <p:spTgt spid="1639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400"/>
                                        </p:tgtEl>
                                        <p:attrNameLst>
                                          <p:attrName>style.visibility</p:attrName>
                                        </p:attrNameLst>
                                      </p:cBhvr>
                                      <p:to>
                                        <p:strVal val="visible"/>
                                      </p:to>
                                    </p:set>
                                    <p:animEffect transition="in" filter="wipe(left)">
                                      <p:cBhvr>
                                        <p:cTn id="52" dur="500"/>
                                        <p:tgtEl>
                                          <p:spTgt spid="16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P spid="16391" grpId="0"/>
      <p:bldP spid="16392" grpId="0"/>
      <p:bldP spid="16395" grpId="0"/>
      <p:bldP spid="16400" grpId="0"/>
      <p:bldP spid="1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220</TotalTime>
  <Words>2633</Words>
  <Application>Microsoft Office PowerPoint</Application>
  <PresentationFormat>宽屏</PresentationFormat>
  <Paragraphs>400</Paragraphs>
  <Slides>35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35</vt:i4>
      </vt:variant>
    </vt:vector>
  </HeadingPairs>
  <TitlesOfParts>
    <vt:vector size="44" baseType="lpstr">
      <vt:lpstr>宋体</vt:lpstr>
      <vt:lpstr>Arial</vt:lpstr>
      <vt:lpstr>Calibri</vt:lpstr>
      <vt:lpstr>Calibri Light</vt:lpstr>
      <vt:lpstr>Times New Roman</vt:lpstr>
      <vt:lpstr>Wingdings</vt:lpstr>
      <vt:lpstr>Office 主题</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2017年春数学建模培训</dc:title>
  <dc:creator>YSQ</dc:creator>
  <cp:lastModifiedBy>Yu Shaoquan</cp:lastModifiedBy>
  <cp:revision>26</cp:revision>
  <dcterms:created xsi:type="dcterms:W3CDTF">2017-05-05T23:27:07Z</dcterms:created>
  <dcterms:modified xsi:type="dcterms:W3CDTF">2019-10-28T04:55:43Z</dcterms:modified>
</cp:coreProperties>
</file>