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26" r:id="rId22"/>
    <p:sldId id="327" r:id="rId23"/>
    <p:sldId id="328" r:id="rId24"/>
    <p:sldId id="330" r:id="rId25"/>
    <p:sldId id="331" r:id="rId26"/>
    <p:sldId id="335" r:id="rId27"/>
    <p:sldId id="332" r:id="rId28"/>
    <p:sldId id="333" r:id="rId29"/>
    <p:sldId id="334" r:id="rId30"/>
    <p:sldId id="336" r:id="rId31"/>
    <p:sldId id="337" r:id="rId32"/>
    <p:sldId id="338" r:id="rId33"/>
    <p:sldId id="339" r:id="rId34"/>
    <p:sldId id="340" r:id="rId35"/>
    <p:sldId id="341" r:id="rId36"/>
    <p:sldId id="319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325" r:id="rId5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483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6424" autoAdjust="0"/>
  </p:normalViewPr>
  <p:slideViewPr>
    <p:cSldViewPr snapToGrid="0">
      <p:cViewPr varScale="1">
        <p:scale>
          <a:sx n="68" d="100"/>
          <a:sy n="68" d="100"/>
        </p:scale>
        <p:origin x="1494" y="72"/>
      </p:cViewPr>
      <p:guideLst>
        <p:guide orient="horz" pos="2141"/>
        <p:guide pos="28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4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27.wmf"/><Relationship Id="rId1" Type="http://schemas.openxmlformats.org/officeDocument/2006/relationships/image" Target="../media/image13.wmf"/><Relationship Id="rId4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4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4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.wmf"/><Relationship Id="rId1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58C0C7F-C210-4453-95A4-85CF2F74162B}" type="datetimeFigureOut">
              <a:rPr lang="zh-CN" altLang="en-US"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C7122A-EB0E-4DA5-8337-A380E5FADA7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55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cs typeface="等线" panose="02010600030101010101" charset="-122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3640CB-1775-4A96-A203-0A0DE7729616}" type="slidenum">
              <a:rPr lang="zh-CN" altLang="en-US">
                <a:cs typeface="等线" panose="02010600030101010101" charset="-122"/>
              </a:rPr>
              <a:t>1</a:t>
            </a:fld>
            <a:endParaRPr lang="en-US" altLang="zh-CN"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73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7122A-EB0E-4DA5-8337-A380E5FADA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3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7122A-EB0E-4DA5-8337-A380E5FADA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7122A-EB0E-4DA5-8337-A380E5FADA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4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</a:t>
            </a:r>
            <a:r>
              <a:rPr lang="en-US" altLang="zh-CN" dirty="0"/>
              <a:t>at</a:t>
            </a:r>
            <a:r>
              <a:rPr lang="zh-CN" altLang="en-US" dirty="0"/>
              <a:t>之间互不相关，与以前的观测值也不相关，在时间序列分析的预报理论十分重要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7122A-EB0E-4DA5-8337-A380E5FADA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2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</a:t>
            </a:r>
            <a:r>
              <a:rPr lang="en-US" altLang="zh-CN" dirty="0"/>
              <a:t>at</a:t>
            </a:r>
            <a:r>
              <a:rPr lang="zh-CN" altLang="en-US" dirty="0"/>
              <a:t>之间互不相关，与以前的观测值也不相关，在时间序列分析的预报理论十分重要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7122A-EB0E-4DA5-8337-A380E5FADA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8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</a:t>
            </a:r>
            <a:r>
              <a:rPr lang="en-US" altLang="zh-CN" dirty="0"/>
              <a:t>at</a:t>
            </a:r>
            <a:r>
              <a:rPr lang="zh-CN" altLang="en-US" dirty="0"/>
              <a:t>之间互不相关，与以前的观测值也不相关，在时间序列分析的预报理论十分重要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7122A-EB0E-4DA5-8337-A380E5FADA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0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</a:t>
            </a:r>
            <a:r>
              <a:rPr lang="en-US" altLang="zh-CN" dirty="0"/>
              <a:t>at</a:t>
            </a:r>
            <a:r>
              <a:rPr lang="zh-CN" altLang="en-US" dirty="0"/>
              <a:t>之间互不相关，与以前的观测值也不相关，在时间序列分析的预报理论十分重要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7122A-EB0E-4DA5-8337-A380E5FADA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9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2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F41FE-2AE6-4195-9AE4-BCFD6E4799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3471A-1443-4135-B35D-EF56315BD406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18223-E729-4D9F-8B63-2F98FB2DD9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0D118-35AC-4190-9045-F04B1C3C8304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501F0-7D76-4D53-86EC-3707723B37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5CCD3-4002-4737-B1B1-72AF116521DD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C47EC-35D5-430E-875F-57B958042A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5188" y="1723685"/>
            <a:ext cx="7543800" cy="402272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FC3A-60B6-4C44-8C4D-BB3DE2979EAE}" type="datetime1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A2C29-D892-4AFC-B439-178680D0C4F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1977073" y="6434138"/>
            <a:ext cx="5939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900" kern="1200" cap="all" baseline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cap="none" dirty="0"/>
              <a:t>南方医科大学</a:t>
            </a:r>
            <a:r>
              <a:rPr lang="en-US" altLang="zh-CN" sz="1400" cap="none" baseline="0" dirty="0"/>
              <a:t>   </a:t>
            </a:r>
            <a:r>
              <a:rPr lang="en-US" altLang="zh-CN" sz="1200" dirty="0">
                <a:solidFill>
                  <a:schemeClr val="bg1"/>
                </a:solidFill>
              </a:rPr>
              <a:t>Southern Medical University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4D6B2-9977-48C3-B232-0A8EB96F3F56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9388D-7B1B-4DCB-B3C1-FD07C18026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8291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3C8B2-E08E-4AFB-8496-566614127C5C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91CDA-677E-442D-9B17-43A64BCB9E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47075-0ACD-4DB5-9D5E-DBBEC06588EF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8AB68-19FD-4290-BF73-02D6AE1EC6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C8DC8-EF3D-4ADF-92AF-C4763D230D5E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A5236-61CB-4A23-8835-96361ADBB2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7F61C3-6537-4C47-AA6A-DD3A929E2D09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146509-62E9-4382-93CA-A803605CC6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A976B-90B9-4F99-BC42-55DBA5DB3D8B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E2DE-C7FC-4E16-A104-DAFD8E8583E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4174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440871"/>
            <a:ext cx="7543800" cy="636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488395"/>
            <a:ext cx="7543800" cy="402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4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6119" y="6446837"/>
            <a:ext cx="40517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defRPr>
            </a:lvl1pPr>
            <a:lvl5pPr>
              <a:defRPr>
                <a:latin typeface="方正舒体" panose="02010601030101010101" pitchFamily="2" charset="-122"/>
                <a:ea typeface="方正舒体" panose="02010601030101010101" pitchFamily="2" charset="-122"/>
              </a:defRPr>
            </a:lvl5pPr>
          </a:lstStyle>
          <a:p>
            <a:pPr>
              <a:defRPr/>
            </a:pPr>
            <a:r>
              <a:rPr lang="zh-CN" altLang="en-US" sz="1400" cap="none" dirty="0"/>
              <a:t>南方医科大学   </a:t>
            </a:r>
            <a:r>
              <a:rPr lang="en-US" altLang="zh-CN" sz="1200" dirty="0">
                <a:solidFill>
                  <a:schemeClr val="bg1"/>
                </a:solidFill>
              </a:rPr>
              <a:t>Southern Medical University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35FA8B-8B1B-4637-928E-AFDCC9F54B24}" type="slidenum">
              <a:rPr lang="zh-CN" altLang="en-US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325" y="1077685"/>
            <a:ext cx="74755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805" indent="-9080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90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705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2180" marR="0" indent="-182880" algn="l" defTabSz="914400" rtl="0" eaLnBrk="0" fontAlgn="base" latinLnBrk="0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5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58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oleObject" Target="../embeddings/oleObject83.bin"/><Relationship Id="rId3" Type="http://schemas.openxmlformats.org/officeDocument/2006/relationships/image" Target="../media/image70.png"/><Relationship Id="rId7" Type="http://schemas.openxmlformats.org/officeDocument/2006/relationships/image" Target="../media/image69.wmf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2.bin"/><Relationship Id="rId5" Type="http://schemas.openxmlformats.org/officeDocument/2006/relationships/image" Target="../media/image68.wmf"/><Relationship Id="rId1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0.wmf"/><Relationship Id="rId14" Type="http://schemas.openxmlformats.org/officeDocument/2006/relationships/image" Target="../media/image7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8.png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73.wmf"/><Relationship Id="rId10" Type="http://schemas.openxmlformats.org/officeDocument/2006/relationships/image" Target="../media/image83.png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84.png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png"/><Relationship Id="rId11" Type="http://schemas.openxmlformats.org/officeDocument/2006/relationships/oleObject" Target="../embeddings/oleObject89.bin"/><Relationship Id="rId5" Type="http://schemas.openxmlformats.org/officeDocument/2006/relationships/image" Target="../media/image75.wmf"/><Relationship Id="rId10" Type="http://schemas.openxmlformats.org/officeDocument/2006/relationships/image" Target="../media/image77.wmf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8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92.png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png"/><Relationship Id="rId5" Type="http://schemas.openxmlformats.org/officeDocument/2006/relationships/image" Target="../media/image81.wmf"/><Relationship Id="rId4" Type="http://schemas.openxmlformats.org/officeDocument/2006/relationships/oleObject" Target="../embeddings/oleObject9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96.png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png"/><Relationship Id="rId5" Type="http://schemas.openxmlformats.org/officeDocument/2006/relationships/image" Target="../media/image83.wmf"/><Relationship Id="rId10" Type="http://schemas.openxmlformats.org/officeDocument/2006/relationships/image" Target="../media/image85.wmf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89.wmf"/><Relationship Id="rId3" Type="http://schemas.openxmlformats.org/officeDocument/2006/relationships/oleObject" Target="../embeddings/oleObject97.bin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0.png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6.png"/><Relationship Id="rId5" Type="http://schemas.openxmlformats.org/officeDocument/2006/relationships/image" Target="../media/image102.png"/><Relationship Id="rId15" Type="http://schemas.openxmlformats.org/officeDocument/2006/relationships/image" Target="../media/image109.png"/><Relationship Id="rId10" Type="http://schemas.openxmlformats.org/officeDocument/2006/relationships/image" Target="../media/image88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0.png"/><Relationship Id="rId3" Type="http://schemas.openxmlformats.org/officeDocument/2006/relationships/image" Target="../media/image113.png"/><Relationship Id="rId7" Type="http://schemas.openxmlformats.org/officeDocument/2006/relationships/image" Target="../media/image91.wmf"/><Relationship Id="rId12" Type="http://schemas.openxmlformats.org/officeDocument/2006/relationships/image" Target="../media/image1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8.png"/><Relationship Id="rId5" Type="http://schemas.openxmlformats.org/officeDocument/2006/relationships/image" Target="../media/image90.wmf"/><Relationship Id="rId10" Type="http://schemas.openxmlformats.org/officeDocument/2006/relationships/image" Target="../media/image92.wmf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9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1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2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5.wmf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3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3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4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413" y="1946692"/>
            <a:ext cx="7543800" cy="201419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ARMA</a:t>
            </a:r>
            <a:r>
              <a:rPr lang="zh-CN" altLang="en-US" sz="6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时间序列模型及其相关应用</a:t>
            </a:r>
            <a:endParaRPr lang="zh-CN" altLang="en-US" sz="66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4716" r="5345" b="5136"/>
          <a:stretch>
            <a:fillRect/>
          </a:stretch>
        </p:blipFill>
        <p:spPr>
          <a:xfrm>
            <a:off x="115944" y="210031"/>
            <a:ext cx="1304679" cy="136815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glow rad="127000">
              <a:schemeClr val="accent1">
                <a:alpha val="18000"/>
              </a:schemeClr>
            </a:glow>
            <a:outerShdw blurRad="76200" dist="38100" dir="7800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41387" y="476250"/>
            <a:ext cx="4008682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</a:t>
            </a:r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模型的比较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865188" y="1339754"/>
            <a:ext cx="7543800" cy="4999500"/>
          </a:xfrm>
        </p:spPr>
        <p:txBody>
          <a:bodyPr/>
          <a:lstStyle/>
          <a:p>
            <a:pPr marL="342900" lvl="0" indent="-342900" algn="just" ea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自回归模型：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意义在于仅通过时间序列变量的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自身历史观测值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来反映有关因素对预测目标的影响和作用，不一定平稳。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None/>
            </a:pP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滑动平均模型：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意义在于用过去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各个时期的随机干扰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（白噪声）或预测误差的线性组合来表达当前预测值，但具有不一定可逆性。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None/>
            </a:pP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602707" y="1548057"/>
          <a:ext cx="40687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Equation" r:id="rId4" imgW="66751200" imgH="6400800" progId="Equation.DSMT4">
                  <p:embed/>
                </p:oleObj>
              </mc:Choice>
              <mc:Fallback>
                <p:oleObj name="Equation" r:id="rId4" imgW="66751200" imgH="6400800" progId="Equation.DSMT4">
                  <p:embed/>
                  <p:pic>
                    <p:nvPicPr>
                      <p:cNvPr id="0" name="图片 379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2707" y="1548057"/>
                        <a:ext cx="406876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778919" y="3907240"/>
          <a:ext cx="37163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7" name="Equation" r:id="rId6" imgW="60960000" imgH="6400800" progId="Equation.DSMT4">
                  <p:embed/>
                </p:oleObj>
              </mc:Choice>
              <mc:Fallback>
                <p:oleObj name="Equation" r:id="rId6" imgW="60960000" imgH="6400800" progId="Equation.DSMT4">
                  <p:embed/>
                  <p:pic>
                    <p:nvPicPr>
                      <p:cNvPr id="0" name="图片 3796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8919" y="3907240"/>
                        <a:ext cx="37163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8" y="476250"/>
            <a:ext cx="2311766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ARMA</a:t>
            </a:r>
            <a:r>
              <a:rPr lang="zh-CN" altLang="en-US" sz="32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865859" y="1348384"/>
            <a:ext cx="7628181" cy="474392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    为零均值的实平稳时间序列，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阶自回归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阶滑动平均混合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定义为：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34830" y="1371016"/>
          <a:ext cx="426493" cy="29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2" name="Equation" r:id="rId3" imgW="9144000" imgH="6400800" progId="Equation.DSMT4">
                  <p:embed/>
                </p:oleObj>
              </mc:Choice>
              <mc:Fallback>
                <p:oleObj name="Equation" r:id="rId3" imgW="9144000" imgH="6400800" progId="Equation.DSMT4">
                  <p:embed/>
                  <p:pic>
                    <p:nvPicPr>
                      <p:cNvPr id="0" name="图片 390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4830" y="1371016"/>
                        <a:ext cx="426493" cy="29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32158" y="1932910"/>
          <a:ext cx="69119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3" name="Equation" r:id="rId5" imgW="113385600" imgH="6400800" progId="Equation.DSMT4">
                  <p:embed/>
                </p:oleObj>
              </mc:Choice>
              <mc:Fallback>
                <p:oleObj name="Equation" r:id="rId5" imgW="113385600" imgH="6400800" progId="Equation.DSMT4">
                  <p:embed/>
                  <p:pic>
                    <p:nvPicPr>
                      <p:cNvPr id="0" name="图片 390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2158" y="1932910"/>
                        <a:ext cx="69119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大括号 8"/>
          <p:cNvSpPr/>
          <p:nvPr/>
        </p:nvSpPr>
        <p:spPr>
          <a:xfrm rot="16200000">
            <a:off x="2899264" y="1003124"/>
            <a:ext cx="395654" cy="30553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6401473" y="1120294"/>
            <a:ext cx="395654" cy="28209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717800" y="2787650"/>
          <a:ext cx="7604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4" name="Equation" r:id="rId7" imgW="14020800" imgH="5791200" progId="Equation.DSMT4">
                  <p:embed/>
                </p:oleObj>
              </mc:Choice>
              <mc:Fallback>
                <p:oleObj name="Equation" r:id="rId7" imgW="14020800" imgH="5791200" progId="Equation.DSMT4">
                  <p:embed/>
                  <p:pic>
                    <p:nvPicPr>
                      <p:cNvPr id="0" name="图片 390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7800" y="2787650"/>
                        <a:ext cx="7604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324472" y="2782521"/>
          <a:ext cx="689348" cy="31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5" name="Equation" r:id="rId9" imgW="12496800" imgH="5791200" progId="Equation.DSMT4">
                  <p:embed/>
                </p:oleObj>
              </mc:Choice>
              <mc:Fallback>
                <p:oleObj name="Equation" r:id="rId9" imgW="12496800" imgH="5791200" progId="Equation.DSMT4">
                  <p:embed/>
                  <p:pic>
                    <p:nvPicPr>
                      <p:cNvPr id="0" name="图片 390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4472" y="2782521"/>
                        <a:ext cx="689348" cy="319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793275" y="2782521"/>
            <a:ext cx="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04962" y="3430017"/>
            <a:ext cx="6776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模型简记为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1388" y="4014366"/>
            <a:ext cx="6776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显然，当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模型就是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 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1388" y="4383698"/>
            <a:ext cx="6776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显然，当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模型就是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 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1388" y="4948166"/>
            <a:ext cx="6776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模型的平稳性只依赖于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部分；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1388" y="5365463"/>
            <a:ext cx="6776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模型的可逆性只依赖于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部分；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2C29-D892-4AFC-B439-178680D0C4F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750" y="866775"/>
            <a:ext cx="798195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485900" y="3412619"/>
            <a:ext cx="5938838" cy="25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2670" y="2853751"/>
            <a:ext cx="3137938" cy="58477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二、模型的识别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8" y="476250"/>
            <a:ext cx="4096603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</a:t>
            </a:r>
            <a:r>
              <a:rPr lang="zh-CN" altLang="en-US" sz="32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模型的自相关函数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614956" y="1781980"/>
          <a:ext cx="37163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2" name="Equation" r:id="rId3" imgW="60960000" imgH="6400800" progId="Equation.DSMT4">
                  <p:embed/>
                </p:oleObj>
              </mc:Choice>
              <mc:Fallback>
                <p:oleObj name="Equation" r:id="rId3" imgW="60960000" imgH="6400800" progId="Equation.DSMT4">
                  <p:embed/>
                  <p:pic>
                    <p:nvPicPr>
                      <p:cNvPr id="0" name="图片 40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4956" y="1781980"/>
                        <a:ext cx="37163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941389" y="1325449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阶数为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的滑动平均模型定义为：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8182" y="2269229"/>
            <a:ext cx="69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根据自相关函数的定义：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387475" y="2725738"/>
          <a:ext cx="70389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3" name="Equation" r:id="rId5" imgW="123139200" imgH="26212800" progId="Equation.DSMT4">
                  <p:embed/>
                </p:oleObj>
              </mc:Choice>
              <mc:Fallback>
                <p:oleObj name="Equation" r:id="rId5" imgW="123139200" imgH="26212800" progId="Equation.DSMT4">
                  <p:embed/>
                  <p:pic>
                    <p:nvPicPr>
                      <p:cNvPr id="0" name="图片 40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7475" y="2725738"/>
                        <a:ext cx="7038975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1020840" y="4485243"/>
            <a:ext cx="69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1703851" y="4314734"/>
          <a:ext cx="2157055" cy="77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4" name="Equation" r:id="rId7" imgW="36271200" imgH="13106400" progId="Equation.DSMT4">
                  <p:embed/>
                </p:oleObj>
              </mc:Choice>
              <mc:Fallback>
                <p:oleObj name="Equation" r:id="rId7" imgW="36271200" imgH="13106400" progId="Equation.DSMT4">
                  <p:embed/>
                  <p:pic>
                    <p:nvPicPr>
                      <p:cNvPr id="0" name="图片 40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3851" y="4314734"/>
                        <a:ext cx="2157055" cy="779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6146800" y="3352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5" name="Equation" r:id="rId9" imgW="3048000" imgH="4572000" progId="Equation.DSMT4">
                  <p:embed/>
                </p:oleObj>
              </mc:Choice>
              <mc:Fallback>
                <p:oleObj name="Equation" r:id="rId9" imgW="3048000" imgH="4572000" progId="Equation.DSMT4">
                  <p:embed/>
                  <p:pic>
                    <p:nvPicPr>
                      <p:cNvPr id="0" name="图片 40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1867877" y="5538183"/>
          <a:ext cx="52451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6" name="Equation" r:id="rId11" imgW="91744800" imgH="12496800" progId="Equation.DSMT4">
                  <p:embed/>
                </p:oleObj>
              </mc:Choice>
              <mc:Fallback>
                <p:oleObj name="Equation" r:id="rId11" imgW="91744800" imgH="12496800" progId="Equation.DSMT4">
                  <p:embed/>
                  <p:pic>
                    <p:nvPicPr>
                      <p:cNvPr id="0" name="图片 40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7877" y="5538183"/>
                        <a:ext cx="5245100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978182" y="5133696"/>
            <a:ext cx="69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所以自相关函数变为三项：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9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8" y="476250"/>
            <a:ext cx="4149357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</a:t>
            </a:r>
            <a:r>
              <a:rPr lang="zh-CN" altLang="en-US" sz="32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模型的自相关函数</a:t>
            </a: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1727200" y="1220788"/>
          <a:ext cx="52800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2" name="Equation" r:id="rId3" imgW="92354400" imgH="12496800" progId="Equation.DSMT4">
                  <p:embed/>
                </p:oleObj>
              </mc:Choice>
              <mc:Fallback>
                <p:oleObj name="Equation" r:id="rId3" imgW="92354400" imgH="12496800" progId="Equation.DSMT4">
                  <p:embed/>
                  <p:pic>
                    <p:nvPicPr>
                      <p:cNvPr id="0" name="图片 41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200" y="1220788"/>
                        <a:ext cx="5280025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1029312" y="13606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对于：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29312" y="1890181"/>
            <a:ext cx="7379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分以下几种情况讨论：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）当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时，有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693988" y="2644775"/>
          <a:ext cx="4216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3" name="Equation" r:id="rId5" imgW="73761600" imgH="11887200" progId="Equation.DSMT4">
                  <p:embed/>
                </p:oleObj>
              </mc:Choice>
              <mc:Fallback>
                <p:oleObj name="Equation" r:id="rId5" imgW="73761600" imgH="11887200" progId="Equation.DSMT4">
                  <p:embed/>
                  <p:pic>
                    <p:nvPicPr>
                      <p:cNvPr id="0" name="图片 41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3988" y="2644775"/>
                        <a:ext cx="4216400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1029312" y="3267706"/>
            <a:ext cx="7379676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）当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时，有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963738" y="3632565"/>
          <a:ext cx="56784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4" name="Equation" r:id="rId7" imgW="99364800" imgH="11887200" progId="Equation.DSMT4">
                  <p:embed/>
                </p:oleObj>
              </mc:Choice>
              <mc:Fallback>
                <p:oleObj name="Equation" r:id="rId7" imgW="99364800" imgH="11887200" progId="Equation.DSMT4">
                  <p:embed/>
                  <p:pic>
                    <p:nvPicPr>
                      <p:cNvPr id="0" name="图片 41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3738" y="3632565"/>
                        <a:ext cx="5678487" cy="68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27200" y="3420725"/>
          <a:ext cx="883138" cy="31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5" name="Equation" r:id="rId9" imgW="15240000" imgH="5486400" progId="Equation.DSMT4">
                  <p:embed/>
                </p:oleObj>
              </mc:Choice>
              <mc:Fallback>
                <p:oleObj name="Equation" r:id="rId9" imgW="15240000" imgH="5486400" progId="Equation.DSMT4">
                  <p:embed/>
                  <p:pic>
                    <p:nvPicPr>
                      <p:cNvPr id="0" name="图片 41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7200" y="3420725"/>
                        <a:ext cx="883138" cy="31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1029312" y="4303791"/>
            <a:ext cx="7379676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）当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k&gt;q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时，有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963865" y="4805772"/>
          <a:ext cx="6445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6" name="Equation" r:id="rId11" imgW="11277600" imgH="5791200" progId="Equation.DSMT4">
                  <p:embed/>
                </p:oleObj>
              </mc:Choice>
              <mc:Fallback>
                <p:oleObj name="Equation" r:id="rId11" imgW="11277600" imgH="5791200" progId="Equation.DSMT4">
                  <p:embed/>
                  <p:pic>
                    <p:nvPicPr>
                      <p:cNvPr id="0" name="图片 411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63865" y="4805772"/>
                        <a:ext cx="64452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/>
        </p:nvSpPr>
        <p:spPr>
          <a:xfrm>
            <a:off x="1029312" y="5169537"/>
            <a:ext cx="7379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从上述性质可以看出，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序列的自相关系数   在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k&gt;q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时全为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这种性质称为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步截尾性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，表明序列只有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步相关性。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890113" y="5257558"/>
          <a:ext cx="2968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7" name="Equation" r:id="rId13" imgW="5181600" imgH="5791200" progId="Equation.DSMT4">
                  <p:embed/>
                </p:oleObj>
              </mc:Choice>
              <mc:Fallback>
                <p:oleObj name="Equation" r:id="rId13" imgW="5181600" imgH="5791200" progId="Equation.DSMT4">
                  <p:embed/>
                  <p:pic>
                    <p:nvPicPr>
                      <p:cNvPr id="0" name="图片 411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90113" y="5257558"/>
                        <a:ext cx="296863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8" y="476250"/>
            <a:ext cx="4096604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</a:t>
            </a:r>
            <a:r>
              <a:rPr lang="zh-CN" altLang="en-US" sz="32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模型的自相关函数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941389" y="132544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阶数为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的自相关模型定义为：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2756" y="1776806"/>
            <a:ext cx="69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根据自相关函数的定义：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507176" y="2187744"/>
          <a:ext cx="46863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4" name="Equation" r:id="rId3" imgW="81991200" imgH="20116800" progId="Equation.DSMT4">
                  <p:embed/>
                </p:oleObj>
              </mc:Choice>
              <mc:Fallback>
                <p:oleObj name="Equation" r:id="rId3" imgW="81991200" imgH="20116800" progId="Equation.DSMT4">
                  <p:embed/>
                  <p:pic>
                    <p:nvPicPr>
                      <p:cNvPr id="0" name="图片 42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7176" y="2187744"/>
                        <a:ext cx="468630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188158" y="1329551"/>
          <a:ext cx="40687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5" name="Equation" r:id="rId5" imgW="66751200" imgH="6400800" progId="Equation.DSMT4">
                  <p:embed/>
                </p:oleObj>
              </mc:Choice>
              <mc:Fallback>
                <p:oleObj name="Equation" r:id="rId5" imgW="66751200" imgH="6400800" progId="Equation.DSMT4">
                  <p:embed/>
                  <p:pic>
                    <p:nvPicPr>
                      <p:cNvPr id="0" name="图片 42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8158" y="1329551"/>
                        <a:ext cx="406876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942756" y="3354878"/>
            <a:ext cx="69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k=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1,2,…,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得自相关系数：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25868" y="3758177"/>
          <a:ext cx="3232849" cy="15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6" name="Equation" r:id="rId7" imgW="56692800" imgH="27736800" progId="Equation.DSMT4">
                  <p:embed/>
                </p:oleObj>
              </mc:Choice>
              <mc:Fallback>
                <p:oleObj name="Equation" r:id="rId7" imgW="56692800" imgH="27736800" progId="Equation.DSMT4">
                  <p:embed/>
                  <p:pic>
                    <p:nvPicPr>
                      <p:cNvPr id="0" name="图片 42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5868" y="3758177"/>
                        <a:ext cx="3232849" cy="15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877244" y="5403377"/>
            <a:ext cx="7853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从上述性质可以看出，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AR(q)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序列的自相关系数   随着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的增大始终不为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这种性质称为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拖尾性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，并且是呈负指数衰减。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5696683" y="5488126"/>
          <a:ext cx="2968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7" name="Equation" r:id="rId9" imgW="5181600" imgH="5791200" progId="Equation.DSMT4">
                  <p:embed/>
                </p:oleObj>
              </mc:Choice>
              <mc:Fallback>
                <p:oleObj name="Equation" r:id="rId9" imgW="5181600" imgH="5791200" progId="Equation.DSMT4">
                  <p:embed/>
                  <p:pic>
                    <p:nvPicPr>
                      <p:cNvPr id="0" name="图片 42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6683" y="5488126"/>
                        <a:ext cx="296863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8" y="476250"/>
            <a:ext cx="4650520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ARMA</a:t>
            </a:r>
            <a:r>
              <a:rPr lang="zh-CN" altLang="en-US" sz="32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模型的自相关函数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941387" y="1334241"/>
            <a:ext cx="75959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模型的自相关系数，可以看做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模型的自相关函数和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模型的自相关系数的混合物。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时，它具有截尾性质；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时，它具有拖尾性质；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均不为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时，如果当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均大于或者等于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，其自相关函数的表现形式比较复杂，有可能呈现出指数衰减、正弦衰减或者二者的混合衰减，但通常都具有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拖尾性质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9" y="476250"/>
            <a:ext cx="2259012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偏相关函数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941388" y="1325449"/>
            <a:ext cx="74675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AD0CC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从上面的讨论可知，对于自相关函数，只有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截尾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拖尾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的。为了进一步区分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模型，我们引入了偏相关函数的概念。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1388" y="3013342"/>
            <a:ext cx="7511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33CCCC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零均值的平稳时间序列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给定   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，则                 之间的偏相关函数定义为：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89512" y="3116499"/>
          <a:ext cx="13843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9" name="Equation" r:id="rId3" imgW="24079200" imgH="5791200" progId="Equation.DSMT4">
                  <p:embed/>
                </p:oleObj>
              </mc:Choice>
              <mc:Fallback>
                <p:oleObj name="Equation" r:id="rId3" imgW="24079200" imgH="5791200" progId="Equation.DSMT4">
                  <p:embed/>
                  <p:pic>
                    <p:nvPicPr>
                      <p:cNvPr id="0" name="图片 4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9512" y="3116499"/>
                        <a:ext cx="13843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918324" y="3107767"/>
          <a:ext cx="9461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0" name="Equation" r:id="rId5" imgW="16459200" imgH="6096000" progId="Equation.DSMT4">
                  <p:embed/>
                </p:oleObj>
              </mc:Choice>
              <mc:Fallback>
                <p:oleObj name="Equation" r:id="rId5" imgW="16459200" imgH="6096000" progId="Equation.DSMT4">
                  <p:embed/>
                  <p:pic>
                    <p:nvPicPr>
                      <p:cNvPr id="0" name="图片 4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18324" y="3107767"/>
                        <a:ext cx="946150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36510" y="4158990"/>
          <a:ext cx="43973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1" name="Equation" r:id="rId7" imgW="76504800" imgH="13106400" progId="Equation.DSMT4">
                  <p:embed/>
                </p:oleObj>
              </mc:Choice>
              <mc:Fallback>
                <p:oleObj name="Equation" r:id="rId7" imgW="76504800" imgH="13106400" progId="Equation.DSMT4">
                  <p:embed/>
                  <p:pic>
                    <p:nvPicPr>
                      <p:cNvPr id="0" name="图片 4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6510" y="4158990"/>
                        <a:ext cx="4397375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816489" y="5187171"/>
            <a:ext cx="371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注意：此时的期望指的是条件期望。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8" y="476250"/>
            <a:ext cx="3648197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</a:t>
            </a:r>
            <a:r>
              <a:rPr lang="zh-CN" altLang="en-US" sz="32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模型偏相关函数</a:t>
            </a:r>
          </a:p>
        </p:txBody>
      </p:sp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847603" y="1315113"/>
            <a:ext cx="7628181" cy="474392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       为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零均值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的实平稳时间序列，设它满足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AR(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190867" y="1332697"/>
          <a:ext cx="426493" cy="29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8" name="Equation" r:id="rId3" imgW="9144000" imgH="6400800" progId="Equation.DSMT4">
                  <p:embed/>
                </p:oleObj>
              </mc:Choice>
              <mc:Fallback>
                <p:oleObj name="Equation" r:id="rId3" imgW="9144000" imgH="6400800" progId="Equation.DSMT4">
                  <p:embed/>
                  <p:pic>
                    <p:nvPicPr>
                      <p:cNvPr id="0" name="图片 443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0867" y="1332697"/>
                        <a:ext cx="426493" cy="29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364764" y="1789505"/>
          <a:ext cx="4273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9" name="Equation" r:id="rId5" imgW="70104000" imgH="5791200" progId="Equation.DSMT4">
                  <p:embed/>
                </p:oleObj>
              </mc:Choice>
              <mc:Fallback>
                <p:oleObj name="Equation" r:id="rId5" imgW="70104000" imgH="5791200" progId="Equation.DSMT4">
                  <p:embed/>
                  <p:pic>
                    <p:nvPicPr>
                      <p:cNvPr id="0" name="图片 443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4764" y="1789505"/>
                        <a:ext cx="42735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1"/>
          <p:cNvSpPr txBox="1"/>
          <p:nvPr/>
        </p:nvSpPr>
        <p:spPr bwMode="auto">
          <a:xfrm>
            <a:off x="806817" y="2263897"/>
            <a:ext cx="7628181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      乘上式两边，当给定                                              时，取条件期望得：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124194" y="2305004"/>
          <a:ext cx="355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0" name="Equation" r:id="rId7" imgW="7620000" imgH="5791200" progId="Equation.DSMT4">
                  <p:embed/>
                </p:oleObj>
              </mc:Choice>
              <mc:Fallback>
                <p:oleObj name="Equation" r:id="rId7" imgW="7620000" imgH="5791200" progId="Equation.DSMT4">
                  <p:embed/>
                  <p:pic>
                    <p:nvPicPr>
                      <p:cNvPr id="0" name="图片 443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4194" y="2305004"/>
                        <a:ext cx="3556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585063" y="2279603"/>
          <a:ext cx="25098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1" name="Equation" r:id="rId9" imgW="46634400" imgH="5791200" progId="Equation.DSMT4">
                  <p:embed/>
                </p:oleObj>
              </mc:Choice>
              <mc:Fallback>
                <p:oleObj name="Equation" r:id="rId9" imgW="46634400" imgH="5791200" progId="Equation.DSMT4">
                  <p:embed/>
                  <p:pic>
                    <p:nvPicPr>
                      <p:cNvPr id="0" name="图片 443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5063" y="2279603"/>
                        <a:ext cx="2509838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015819" y="2782622"/>
          <a:ext cx="5648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2" name="Equation" r:id="rId11" imgW="92659200" imgH="13106400" progId="Equation.DSMT4">
                  <p:embed/>
                </p:oleObj>
              </mc:Choice>
              <mc:Fallback>
                <p:oleObj name="Equation" r:id="rId11" imgW="92659200" imgH="13106400" progId="Equation.DSMT4">
                  <p:embed/>
                  <p:pic>
                    <p:nvPicPr>
                      <p:cNvPr id="0" name="图片 443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15819" y="2782622"/>
                        <a:ext cx="564832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内容占位符 1"/>
          <p:cNvSpPr txBox="1"/>
          <p:nvPr/>
        </p:nvSpPr>
        <p:spPr bwMode="auto">
          <a:xfrm>
            <a:off x="847602" y="3736821"/>
            <a:ext cx="7628181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k&gt;0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                       ，且有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295159" y="3736821"/>
          <a:ext cx="13747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3" name="Equation" r:id="rId13" imgW="22555200" imgH="5791200" progId="Equation.DSMT4">
                  <p:embed/>
                </p:oleObj>
              </mc:Choice>
              <mc:Fallback>
                <p:oleObj name="Equation" r:id="rId13" imgW="22555200" imgH="5791200" progId="Equation.DSMT4">
                  <p:embed/>
                  <p:pic>
                    <p:nvPicPr>
                      <p:cNvPr id="0" name="图片 443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5159" y="3736821"/>
                        <a:ext cx="13747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220426" y="4098771"/>
          <a:ext cx="3417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4" name="Equation" r:id="rId15" imgW="56083200" imgH="6400800" progId="Equation.DSMT4">
                  <p:embed/>
                </p:oleObj>
              </mc:Choice>
              <mc:Fallback>
                <p:oleObj name="Equation" r:id="rId15" imgW="56083200" imgH="6400800" progId="Equation.DSMT4">
                  <p:embed/>
                  <p:pic>
                    <p:nvPicPr>
                      <p:cNvPr id="0" name="图片 443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20426" y="4098771"/>
                        <a:ext cx="341788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内容占位符 1"/>
          <p:cNvSpPr txBox="1"/>
          <p:nvPr/>
        </p:nvSpPr>
        <p:spPr bwMode="auto">
          <a:xfrm>
            <a:off x="847601" y="4600304"/>
            <a:ext cx="7628181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3192645" y="4705928"/>
          <a:ext cx="34734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5" name="Equation" r:id="rId17" imgW="56997600" imgH="11887200" progId="Equation.DSMT4">
                  <p:embed/>
                </p:oleObj>
              </mc:Choice>
              <mc:Fallback>
                <p:oleObj name="Equation" r:id="rId17" imgW="56997600" imgH="11887200" progId="Equation.DSMT4">
                  <p:embed/>
                  <p:pic>
                    <p:nvPicPr>
                      <p:cNvPr id="0" name="图片 444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92645" y="4705928"/>
                        <a:ext cx="347345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内容占位符 1"/>
          <p:cNvSpPr txBox="1"/>
          <p:nvPr/>
        </p:nvSpPr>
        <p:spPr bwMode="auto">
          <a:xfrm>
            <a:off x="923803" y="5420967"/>
            <a:ext cx="7628181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显然       即为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AR(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序列的偏相关函数，同时它又是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AR(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模型的最后一个回归系数。当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k&gt;p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时，有             ，也即是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截尾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532548" y="5492228"/>
          <a:ext cx="367037" cy="36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6" name="Equation" r:id="rId19" imgW="5791200" imgH="5791200" progId="Equation.DSMT4">
                  <p:embed/>
                </p:oleObj>
              </mc:Choice>
              <mc:Fallback>
                <p:oleObj name="Equation" r:id="rId19" imgW="5791200" imgH="5791200" progId="Equation.DSMT4">
                  <p:embed/>
                  <p:pic>
                    <p:nvPicPr>
                      <p:cNvPr id="0" name="图片 444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32548" y="5492228"/>
                        <a:ext cx="367037" cy="36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220426" y="5917738"/>
          <a:ext cx="6953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7" name="Equation" r:id="rId21" imgW="10972800" imgH="5791200" progId="Equation.DSMT4">
                  <p:embed/>
                </p:oleObj>
              </mc:Choice>
              <mc:Fallback>
                <p:oleObj name="Equation" r:id="rId21" imgW="10972800" imgH="5791200" progId="Equation.DSMT4">
                  <p:embed/>
                  <p:pic>
                    <p:nvPicPr>
                      <p:cNvPr id="0" name="图片 444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20426" y="5917738"/>
                        <a:ext cx="695325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8" y="476250"/>
            <a:ext cx="4263658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ARMA</a:t>
            </a:r>
            <a:r>
              <a:rPr lang="zh-CN" altLang="en-US" sz="32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模型偏相关函数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847603" y="1315112"/>
            <a:ext cx="7628181" cy="1770987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模型的偏相关函数求解方法和上述略有不同，考虑用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       做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最小方差估计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来求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ARMA(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MA(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看作是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的特例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的偏相关函数       ，同时推出偏相关函数与自相关函数的关系。                  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51663" y="1323975"/>
          <a:ext cx="12620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8" name="Equation" r:id="rId3" imgW="21945600" imgH="5791200" progId="Equation.DSMT4">
                  <p:embed/>
                </p:oleObj>
              </mc:Choice>
              <mc:Fallback>
                <p:oleObj name="Equation" r:id="rId3" imgW="21945600" imgH="5791200" progId="Equation.DSMT4">
                  <p:embed/>
                  <p:pic>
                    <p:nvPicPr>
                      <p:cNvPr id="0" name="图片 452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1663" y="1323975"/>
                        <a:ext cx="126206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14050" y="1745958"/>
          <a:ext cx="3159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9" name="Equation" r:id="rId5" imgW="5486400" imgH="5791200" progId="Equation.DSMT4">
                  <p:embed/>
                </p:oleObj>
              </mc:Choice>
              <mc:Fallback>
                <p:oleObj name="Equation" r:id="rId5" imgW="5486400" imgH="5791200" progId="Equation.DSMT4">
                  <p:embed/>
                  <p:pic>
                    <p:nvPicPr>
                      <p:cNvPr id="0" name="图片 452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050" y="1745958"/>
                        <a:ext cx="31591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51318" y="2141879"/>
          <a:ext cx="5254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0" name="Equation" r:id="rId7" imgW="9144000" imgH="6400800" progId="Equation.DSMT4">
                  <p:embed/>
                </p:oleObj>
              </mc:Choice>
              <mc:Fallback>
                <p:oleObj name="Equation" r:id="rId7" imgW="9144000" imgH="6400800" progId="Equation.DSMT4">
                  <p:embed/>
                  <p:pic>
                    <p:nvPicPr>
                      <p:cNvPr id="0" name="图片 452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1318" y="2141879"/>
                        <a:ext cx="525463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25018" y="2130547"/>
          <a:ext cx="367037" cy="36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1" name="Equation" r:id="rId9" imgW="5791200" imgH="5791200" progId="Equation.DSMT4">
                  <p:embed/>
                </p:oleObj>
              </mc:Choice>
              <mc:Fallback>
                <p:oleObj name="Equation" r:id="rId9" imgW="5791200" imgH="5791200" progId="Equation.DSMT4">
                  <p:embed/>
                  <p:pic>
                    <p:nvPicPr>
                      <p:cNvPr id="0" name="图片 452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5018" y="2130547"/>
                        <a:ext cx="367037" cy="36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241549" y="2667896"/>
          <a:ext cx="4840288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2" name="Equation" r:id="rId11" imgW="78333600" imgH="28956000" progId="Equation.DSMT4">
                  <p:embed/>
                </p:oleObj>
              </mc:Choice>
              <mc:Fallback>
                <p:oleObj name="Equation" r:id="rId11" imgW="78333600" imgH="28956000" progId="Equation.DSMT4">
                  <p:embed/>
                  <p:pic>
                    <p:nvPicPr>
                      <p:cNvPr id="0" name="图片 452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1549" y="2667896"/>
                        <a:ext cx="4840288" cy="178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423864" y="4861393"/>
            <a:ext cx="163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   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464042" y="4834727"/>
          <a:ext cx="7905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3" name="Equation" r:id="rId13" imgW="12496800" imgH="5791200" progId="Equation.DSMT4">
                  <p:embed/>
                </p:oleObj>
              </mc:Choice>
              <mc:Fallback>
                <p:oleObj name="Equation" r:id="rId13" imgW="12496800" imgH="5791200" progId="Equation.DSMT4">
                  <p:embed/>
                  <p:pic>
                    <p:nvPicPr>
                      <p:cNvPr id="0" name="图片 452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4042" y="4834727"/>
                        <a:ext cx="79057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423864" y="5501691"/>
            <a:ext cx="6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模型都是拖尾的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88276" y="165006"/>
            <a:ext cx="7543800" cy="92930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4140" y="1863217"/>
            <a:ext cx="2989485" cy="422009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时间序列模型的概念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模型的识别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模型阶数的确定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模型参数的估计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模型的检验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模型的应用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7" y="476250"/>
            <a:ext cx="4632935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平稳时间序列的类型识别</a:t>
            </a:r>
            <a:endParaRPr lang="zh-CN" altLang="en-US" sz="3200" b="1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72695"/>
              </p:ext>
            </p:extLst>
          </p:nvPr>
        </p:nvGraphicFramePr>
        <p:xfrm>
          <a:off x="1138766" y="2251808"/>
          <a:ext cx="70485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类别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AR(</a:t>
                      </a:r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MA(</a:t>
                      </a:r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ARMA(</a:t>
                      </a:r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模型方程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平稳条件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的根全在单位圆外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无条件平稳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的根全在单位圆外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自相关函数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拖尾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截尾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拖尾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偏相关函数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截尾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拖尾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拖尾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72620" y="3037015"/>
          <a:ext cx="11572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6" name="Equation" r:id="rId3" imgW="21336000" imgH="5791200" progId="Equation.DSMT4">
                  <p:embed/>
                </p:oleObj>
              </mc:Choice>
              <mc:Fallback>
                <p:oleObj name="Equation" r:id="rId3" imgW="21336000" imgH="5791200" progId="Equation.DSMT4">
                  <p:embed/>
                  <p:pic>
                    <p:nvPicPr>
                      <p:cNvPr id="0" name="图片 462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2620" y="3037015"/>
                        <a:ext cx="1157287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43464" y="3037015"/>
          <a:ext cx="11414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7" name="Equation" r:id="rId5" imgW="21031200" imgH="5791200" progId="Equation.DSMT4">
                  <p:embed/>
                </p:oleObj>
              </mc:Choice>
              <mc:Fallback>
                <p:oleObj name="Equation" r:id="rId5" imgW="21031200" imgH="5791200" progId="Equation.DSMT4">
                  <p:embed/>
                  <p:pic>
                    <p:nvPicPr>
                      <p:cNvPr id="0" name="图片 462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64" y="3037015"/>
                        <a:ext cx="1141412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926666" y="3019253"/>
          <a:ext cx="16049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" name="Equation" r:id="rId7" imgW="29565600" imgH="5791200" progId="Equation.DSMT4">
                  <p:embed/>
                </p:oleObj>
              </mc:Choice>
              <mc:Fallback>
                <p:oleObj name="Equation" r:id="rId7" imgW="29565600" imgH="5791200" progId="Equation.DSMT4">
                  <p:embed/>
                  <p:pic>
                    <p:nvPicPr>
                      <p:cNvPr id="0" name="图片 46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6666" y="3019253"/>
                        <a:ext cx="1604963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68517" y="3700586"/>
          <a:ext cx="8588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9" name="Equation" r:id="rId9" imgW="15849600" imgH="5486400" progId="Equation.DSMT4">
                  <p:embed/>
                </p:oleObj>
              </mc:Choice>
              <mc:Fallback>
                <p:oleObj name="Equation" r:id="rId9" imgW="15849600" imgH="5486400" progId="Equation.DSMT4">
                  <p:embed/>
                  <p:pic>
                    <p:nvPicPr>
                      <p:cNvPr id="0" name="图片 462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8517" y="3700586"/>
                        <a:ext cx="858837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993402" y="3700586"/>
          <a:ext cx="8588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0" name="Equation" r:id="rId11" imgW="15849600" imgH="5486400" progId="Equation.DSMT4">
                  <p:embed/>
                </p:oleObj>
              </mc:Choice>
              <mc:Fallback>
                <p:oleObj name="Equation" r:id="rId11" imgW="15849600" imgH="5486400" progId="Equation.DSMT4">
                  <p:embed/>
                  <p:pic>
                    <p:nvPicPr>
                      <p:cNvPr id="0" name="图片 462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93402" y="3700586"/>
                        <a:ext cx="858837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2C29-D892-4AFC-B439-178680D0C4F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750" y="866775"/>
            <a:ext cx="798195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485900" y="3412619"/>
            <a:ext cx="5938838" cy="25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05979" y="2853751"/>
            <a:ext cx="4098680" cy="58477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三、模型阶数的确定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22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 flipH="1">
                <a:off x="400044" y="1480296"/>
                <a:ext cx="8102488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模型的识别是根据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理论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自相关函数或偏相关函数是否结尾来判断的。但实际中人们所获得的观测数据只是一个有限长度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由它们算出来的样本自相关函数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和样本偏相关函数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只是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kk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的估计值。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0044" y="1480296"/>
                <a:ext cx="8102488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89135" y="4128208"/>
            <a:ext cx="78198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讨论：</a:t>
            </a:r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如何用样本自相关函数来推断模型的阶。</a:t>
            </a:r>
          </a:p>
        </p:txBody>
      </p:sp>
      <p:sp>
        <p:nvSpPr>
          <p:cNvPr id="6" name="矩形 5"/>
          <p:cNvSpPr/>
          <p:nvPr/>
        </p:nvSpPr>
        <p:spPr>
          <a:xfrm>
            <a:off x="941388" y="476250"/>
            <a:ext cx="3049588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模型阶数的确定</a:t>
            </a:r>
            <a:endParaRPr lang="zh-CN" altLang="en-US" sz="3200" b="1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43996" y="5329710"/>
            <a:ext cx="5569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39668" y="5329710"/>
            <a:ext cx="1165832" cy="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5188" y="1186430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样本的自相关函数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 flipH="1">
                <a:off x="1085203" y="2230189"/>
                <a:ext cx="76539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设有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零均值平稳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时间序列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的一段样本观测值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样本协方差函数定义为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5203" y="2230189"/>
                <a:ext cx="7653985" cy="553998"/>
              </a:xfrm>
              <a:prstGeom prst="rect">
                <a:avLst/>
              </a:prstGeom>
              <a:blipFill rotWithShape="1">
                <a:blip r:embed="rId3"/>
                <a:stretch>
                  <a:fillRect l="-1831" t="-16484" r="-398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16225" y="2943225"/>
          <a:ext cx="353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Equation" r:id="rId4" imgW="84734400" imgH="16459200" progId="Equation.DSMT4">
                  <p:embed/>
                </p:oleObj>
              </mc:Choice>
              <mc:Fallback>
                <p:oleObj name="Equation" r:id="rId4" imgW="84734400" imgH="16459200" progId="Equation.DSMT4">
                  <p:embed/>
                  <p:pic>
                    <p:nvPicPr>
                      <p:cNvPr id="0" name="图片 216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6225" y="2943225"/>
                        <a:ext cx="3530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85203" y="38539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样本自相关函数定义为：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248495" y="4448445"/>
          <a:ext cx="2667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7" name="Equation" r:id="rId6" imgW="64008000" imgH="16154400" progId="Equation.DSMT4">
                  <p:embed/>
                </p:oleObj>
              </mc:Choice>
              <mc:Fallback>
                <p:oleObj name="Equation" r:id="rId6" imgW="64008000" imgH="16154400" progId="Equation.DSMT4">
                  <p:embed/>
                  <p:pic>
                    <p:nvPicPr>
                      <p:cNvPr id="0" name="图片 216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8495" y="4448445"/>
                        <a:ext cx="26670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941388" y="476250"/>
            <a:ext cx="3049588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模型阶数的确定</a:t>
            </a:r>
            <a:endParaRPr lang="zh-CN" altLang="en-US" sz="3200" b="1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15495" y="452412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7066185" y="4424643"/>
            <a:ext cx="1845058" cy="1092976"/>
          </a:xfrm>
          <a:prstGeom prst="wedgeRect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由样本值求出样本自相关函数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18649" y="1407424"/>
                <a:ext cx="7774460" cy="1094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是正态的零均值平稳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MA(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序列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，则对于充分大的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的分布渐近于正态分布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(1+2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49" y="1407424"/>
                <a:ext cx="7774460" cy="1094530"/>
              </a:xfrm>
              <a:prstGeom prst="rect">
                <a:avLst/>
              </a:prstGeom>
              <a:blipFill rotWithShape="0">
                <a:blip r:embed="rId3"/>
                <a:stretch>
                  <a:fillRect l="-627" b="-53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11897" y="25576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由正态分布的性质知，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01700" y="3009900"/>
          <a:ext cx="367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8" name="Equation" r:id="rId4" imgW="88087200" imgH="16459200" progId="Equation.DSMT4">
                  <p:embed/>
                </p:oleObj>
              </mc:Choice>
              <mc:Fallback>
                <p:oleObj name="Equation" r:id="rId4" imgW="88087200" imgH="16459200" progId="Equation.DSMT4">
                  <p:embed/>
                  <p:pic>
                    <p:nvPicPr>
                      <p:cNvPr id="0" name="图片 238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1700" y="3009900"/>
                        <a:ext cx="36703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98023" y="3161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038725" y="3009900"/>
          <a:ext cx="365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9" name="Equation" r:id="rId6" imgW="87782400" imgH="16459200" progId="Equation.DSMT4">
                  <p:embed/>
                </p:oleObj>
              </mc:Choice>
              <mc:Fallback>
                <p:oleObj name="Equation" r:id="rId6" imgW="87782400" imgH="16459200" progId="Equation.DSMT4">
                  <p:embed/>
                  <p:pic>
                    <p:nvPicPr>
                      <p:cNvPr id="0" name="图片 238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8725" y="3009900"/>
                        <a:ext cx="3657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1897" y="3777975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在实际应用中，因为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一般不是很大，而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很大，此时常取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15279" y="4237486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0" name="Equation" r:id="rId8" imgW="47548800" imgH="16459200" progId="Equation.DSMT4">
                  <p:embed/>
                </p:oleObj>
              </mc:Choice>
              <mc:Fallback>
                <p:oleObj name="Equation" r:id="rId8" imgW="47548800" imgH="16459200" progId="Equation.DSMT4">
                  <p:embed/>
                  <p:pic>
                    <p:nvPicPr>
                      <p:cNvPr id="0" name="图片 2386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5279" y="4237486"/>
                        <a:ext cx="1981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11897" y="4947768"/>
                <a:ext cx="602767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即认为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的分布渐近于正态分布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，于是有：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97" y="4947768"/>
                <a:ext cx="6027676" cy="395429"/>
              </a:xfrm>
              <a:prstGeom prst="rect">
                <a:avLst/>
              </a:prstGeom>
              <a:blipFill rotWithShape="0">
                <a:blip r:embed="rId10"/>
                <a:stretch>
                  <a:fillRect l="-809" t="-615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57969" y="5367679"/>
          <a:ext cx="2590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1" name="Equation" r:id="rId11" imgW="62179200" imgH="15849600" progId="Equation.DSMT4">
                  <p:embed/>
                </p:oleObj>
              </mc:Choice>
              <mc:Fallback>
                <p:oleObj name="Equation" r:id="rId11" imgW="62179200" imgH="15849600" progId="Equation.DSMT4">
                  <p:embed/>
                  <p:pic>
                    <p:nvPicPr>
                      <p:cNvPr id="0" name="图片 238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7969" y="5367679"/>
                        <a:ext cx="25908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362775" y="5348757"/>
          <a:ext cx="2590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2" name="Equation" r:id="rId13" imgW="62179200" imgH="15849600" progId="Equation.DSMT4">
                  <p:embed/>
                </p:oleObj>
              </mc:Choice>
              <mc:Fallback>
                <p:oleObj name="Equation" r:id="rId13" imgW="62179200" imgH="15849600" progId="Equation.DSMT4">
                  <p:embed/>
                  <p:pic>
                    <p:nvPicPr>
                      <p:cNvPr id="0" name="图片 238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2775" y="5348757"/>
                        <a:ext cx="25908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598023" y="54514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04003" y="481018"/>
                <a:ext cx="6299530" cy="5619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</m:acc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的渐进分布及模型的阶数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3" y="481018"/>
                <a:ext cx="6299530" cy="561975"/>
              </a:xfrm>
              <a:prstGeom prst="rect">
                <a:avLst/>
              </a:prstGeom>
              <a:blipFill rotWithShape="1">
                <a:blip r:embed="rId15"/>
                <a:stretch>
                  <a:fillRect t="-17895" b="-2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461450" y="6492875"/>
            <a:ext cx="98425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16875" y="1052350"/>
                <a:ext cx="7815914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首先计算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取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值未知，故令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取值从小到大，分别检验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75" y="1052350"/>
                <a:ext cx="7815914" cy="1166730"/>
              </a:xfrm>
              <a:prstGeom prst="rect">
                <a:avLst/>
              </a:prstGeom>
              <a:blipFill rotWithShape="0">
                <a:blip r:embed="rId3"/>
                <a:stretch>
                  <a:fillRect l="-702" b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37354" y="2314195"/>
          <a:ext cx="1117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quation" r:id="rId4" imgW="26822400" imgH="15849600" progId="Equation.DSMT4">
                  <p:embed/>
                </p:oleObj>
              </mc:Choice>
              <mc:Fallback>
                <p:oleObj name="Equation" r:id="rId4" imgW="26822400" imgH="15849600" progId="Equation.DSMT4">
                  <p:embed/>
                  <p:pic>
                    <p:nvPicPr>
                      <p:cNvPr id="0" name="图片 246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7354" y="2314195"/>
                        <a:ext cx="11176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25834" y="2459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812212" y="2314195"/>
          <a:ext cx="1117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6" imgW="26822400" imgH="15849600" progId="Equation.DSMT4">
                  <p:embed/>
                </p:oleObj>
              </mc:Choice>
              <mc:Fallback>
                <p:oleObj name="Equation" r:id="rId6" imgW="26822400" imgH="15849600" progId="Equation.DSMT4">
                  <p:embed/>
                  <p:pic>
                    <p:nvPicPr>
                      <p:cNvPr id="0" name="图片 247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2212" y="2314195"/>
                        <a:ext cx="11176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16874" y="3077668"/>
                <a:ext cx="78489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的比例是否占总个数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68.3%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95.5%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。第一个满足上述条件的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的截尾处，即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MA(</a:t>
                </a:r>
                <a:r>
                  <a:rPr lang="en-US" altLang="zh-CN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模型的阶数。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74" y="3077668"/>
                <a:ext cx="7848915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699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41466" y="4002453"/>
                <a:ext cx="8028376" cy="137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是正态的零均值平稳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AR(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序列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，则对于充分大的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的分布也渐近于正态分布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所以，可用类似于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的步骤对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AR(</a:t>
                </a:r>
                <a:r>
                  <a:rPr lang="en-US" altLang="zh-CN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模型的阶数进行判断。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6" y="4002453"/>
                <a:ext cx="8028376" cy="1378006"/>
              </a:xfrm>
              <a:prstGeom prst="rect">
                <a:avLst/>
              </a:prstGeom>
              <a:blipFill rotWithShape="1">
                <a:blip r:embed="rId9"/>
                <a:stretch>
                  <a:fillRect l="-607" b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41466" y="5380459"/>
            <a:ext cx="7742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的阶数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难于确定，一般采用由低阶到高阶逐个试探，如取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(1,1)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(1,2)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(2,1)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直到经验证认为模型合适为止。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04003" y="481018"/>
                <a:ext cx="6234972" cy="5619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</m:acc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的渐进分布及模型的阶数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3" y="481018"/>
                <a:ext cx="6234972" cy="561975"/>
              </a:xfrm>
              <a:prstGeom prst="rect">
                <a:avLst/>
              </a:prstGeom>
              <a:blipFill rotWithShape="1">
                <a:blip r:embed="rId10"/>
                <a:stretch>
                  <a:fillRect t="-17895" b="-2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2C29-D892-4AFC-B439-178680D0C4F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750" y="866775"/>
            <a:ext cx="798195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485900" y="3412619"/>
            <a:ext cx="5938838" cy="25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05979" y="2853751"/>
            <a:ext cx="4098680" cy="58477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四、模型参数的估计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7709" y="2189019"/>
            <a:ext cx="7571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当选定模型及确定阶数后，进一步地问题是要估计出模型的未知参数。参数估计方法有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、最小二乘法、极大似然法等。</a:t>
            </a:r>
          </a:p>
        </p:txBody>
      </p:sp>
      <p:sp>
        <p:nvSpPr>
          <p:cNvPr id="5" name="矩形 4"/>
          <p:cNvSpPr/>
          <p:nvPr/>
        </p:nvSpPr>
        <p:spPr>
          <a:xfrm>
            <a:off x="804003" y="481018"/>
            <a:ext cx="3063147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模型参数的估计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4003" y="481018"/>
            <a:ext cx="3063147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模型参数的估计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37331" y="1778131"/>
                <a:ext cx="2436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的拟合模型为：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31" y="1778131"/>
                <a:ext cx="243682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50" t="-13333" r="-1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57388" y="2283676"/>
          <a:ext cx="2984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2" name="Equation" r:id="rId4" imgW="71628000" imgH="8534400" progId="Equation.DSMT4">
                  <p:embed/>
                </p:oleObj>
              </mc:Choice>
              <mc:Fallback>
                <p:oleObj name="Equation" r:id="rId4" imgW="71628000" imgH="8534400" progId="Equation.DSMT4">
                  <p:embed/>
                  <p:pic>
                    <p:nvPicPr>
                      <p:cNvPr id="0" name="图片 268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7388" y="2283676"/>
                        <a:ext cx="2984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37331" y="2783991"/>
                <a:ext cx="4732899" cy="39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此时要估计得参数有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31" y="2783991"/>
                <a:ext cx="4732899" cy="399533"/>
              </a:xfrm>
              <a:prstGeom prst="rect">
                <a:avLst/>
              </a:prstGeom>
              <a:blipFill rotWithShape="1">
                <a:blip r:embed="rId6"/>
                <a:stretch>
                  <a:fillRect l="-1160" t="-12308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37331" y="3426810"/>
          <a:ext cx="3454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3" name="Equation" r:id="rId7" imgW="82905600" imgH="37185600" progId="Equation.DSMT4">
                  <p:embed/>
                </p:oleObj>
              </mc:Choice>
              <mc:Fallback>
                <p:oleObj name="Equation" r:id="rId7" imgW="82905600" imgH="37185600" progId="Equation.DSMT4">
                  <p:embed/>
                  <p:pic>
                    <p:nvPicPr>
                      <p:cNvPr id="0" name="图片 268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7331" y="3426810"/>
                        <a:ext cx="34544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741888" y="3337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写成矩阵式为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741888" y="3707157"/>
          <a:ext cx="4109450" cy="140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4" name="Equation" r:id="rId9" imgW="109118400" imgH="37185600" progId="Equation.DSMT4">
                  <p:embed/>
                </p:oleObj>
              </mc:Choice>
              <mc:Fallback>
                <p:oleObj name="Equation" r:id="rId9" imgW="109118400" imgH="37185600" progId="Equation.DSMT4">
                  <p:embed/>
                  <p:pic>
                    <p:nvPicPr>
                      <p:cNvPr id="0" name="图片 268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41888" y="3707157"/>
                        <a:ext cx="4109450" cy="1400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37331" y="5310883"/>
          <a:ext cx="1790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5" name="Equation" r:id="rId11" imgW="42976800" imgH="17068800" progId="Equation.DSMT4">
                  <p:embed/>
                </p:oleObj>
              </mc:Choice>
              <mc:Fallback>
                <p:oleObj name="Equation" r:id="rId11" imgW="42976800" imgH="17068800" progId="Equation.DSMT4">
                  <p:embed/>
                  <p:pic>
                    <p:nvPicPr>
                      <p:cNvPr id="0" name="图片 268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7331" y="5310883"/>
                        <a:ext cx="1790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257017" y="512621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698407" y="55163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096688" y="551639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推导见课本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P135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2382" y="1198257"/>
            <a:ext cx="3905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AR(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模型的参数估计</a:t>
            </a:r>
          </a:p>
        </p:txBody>
      </p:sp>
      <p:sp>
        <p:nvSpPr>
          <p:cNvPr id="2" name="右箭头 1"/>
          <p:cNvSpPr/>
          <p:nvPr/>
        </p:nvSpPr>
        <p:spPr>
          <a:xfrm>
            <a:off x="3989313" y="4204950"/>
            <a:ext cx="666888" cy="259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489" y="2062838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将参数换成它们的估计，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08928" y="2797643"/>
          <a:ext cx="4686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name="Equation" r:id="rId3" imgW="112471200" imgH="38404800" progId="Equation.DSMT4">
                  <p:embed/>
                </p:oleObj>
              </mc:Choice>
              <mc:Fallback>
                <p:oleObj name="Equation" r:id="rId3" imgW="112471200" imgH="38404800" progId="Equation.DSMT4">
                  <p:embed/>
                  <p:pic>
                    <p:nvPicPr>
                      <p:cNvPr id="0" name="图片 277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8928" y="2797643"/>
                        <a:ext cx="46863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80428" y="4943694"/>
          <a:ext cx="3543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Equation" r:id="rId5" imgW="85039200" imgH="18897600" progId="Equation.DSMT4">
                  <p:embed/>
                </p:oleObj>
              </mc:Choice>
              <mc:Fallback>
                <p:oleObj name="Equation" r:id="rId5" imgW="85039200" imgH="18897600" progId="Equation.DSMT4">
                  <p:embed/>
                  <p:pic>
                    <p:nvPicPr>
                      <p:cNvPr id="0" name="图片 277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0428" y="4943694"/>
                        <a:ext cx="3543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04003" y="481018"/>
            <a:ext cx="3063147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模型参数的估计</a:t>
            </a:r>
          </a:p>
        </p:txBody>
      </p:sp>
      <p:sp>
        <p:nvSpPr>
          <p:cNvPr id="9" name="矩形 8"/>
          <p:cNvSpPr/>
          <p:nvPr/>
        </p:nvSpPr>
        <p:spPr>
          <a:xfrm>
            <a:off x="292382" y="1198257"/>
            <a:ext cx="3905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AR(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模型的参数估计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2C29-D892-4AFC-B439-178680D0C4F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750" y="866775"/>
            <a:ext cx="798195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485900" y="3412619"/>
            <a:ext cx="5938838" cy="25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79863" y="2874010"/>
            <a:ext cx="6271280" cy="107721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一、时间序列模型的概念</a:t>
            </a:r>
          </a:p>
          <a:p>
            <a:pPr algn="ctr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4003" y="481018"/>
            <a:ext cx="3063147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模型参数的估计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01582" y="1859200"/>
                <a:ext cx="2436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的拟合模型为：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82" y="1859200"/>
                <a:ext cx="243682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00" t="-13115" r="-1250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35971" y="2488689"/>
          <a:ext cx="2743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4" imgW="65836800" imgH="8534400" progId="Equation.DSMT4">
                  <p:embed/>
                </p:oleObj>
              </mc:Choice>
              <mc:Fallback>
                <p:oleObj name="Equation" r:id="rId4" imgW="65836800" imgH="8534400" progId="Equation.DSMT4">
                  <p:embed/>
                  <p:pic>
                    <p:nvPicPr>
                      <p:cNvPr id="0" name="图片 287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971" y="2488689"/>
                        <a:ext cx="2743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01582" y="362973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将参数换成它们的估计，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01582" y="3104446"/>
                <a:ext cx="4630627" cy="396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此时要估计得参数有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82" y="3104446"/>
                <a:ext cx="4630627" cy="396262"/>
              </a:xfrm>
              <a:prstGeom prst="rect">
                <a:avLst/>
              </a:prstGeom>
              <a:blipFill rotWithShape="0">
                <a:blip r:embed="rId6"/>
                <a:stretch>
                  <a:fillRect l="-1053" t="-10769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35971" y="4217808"/>
          <a:ext cx="478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Equation" r:id="rId7" imgW="114909600" imgH="21336000" progId="Equation.DSMT4">
                  <p:embed/>
                </p:oleObj>
              </mc:Choice>
              <mc:Fallback>
                <p:oleObj name="Equation" r:id="rId7" imgW="114909600" imgH="21336000" progId="Equation.DSMT4">
                  <p:embed/>
                  <p:pic>
                    <p:nvPicPr>
                      <p:cNvPr id="0" name="图片 287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971" y="4217808"/>
                        <a:ext cx="47879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01582" y="557663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可直接求解，也可迭代求解。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42883" y="1205902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MA(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模型的参数估计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93903" y="4170108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zh-CN" altLang="en-US" dirty="0"/>
              <a:t>的协方差函数表达式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4003" y="481018"/>
            <a:ext cx="3063147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模型参数的估计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09978" y="1692133"/>
                <a:ext cx="2321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的拟合模型为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8" y="1692133"/>
                <a:ext cx="232140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62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69708" y="1719607"/>
          <a:ext cx="4851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name="Equation" r:id="rId4" imgW="116433600" imgH="8534400" progId="Equation.DSMT4">
                  <p:embed/>
                </p:oleObj>
              </mc:Choice>
              <mc:Fallback>
                <p:oleObj name="Equation" r:id="rId4" imgW="116433600" imgH="8534400" progId="Equation.DSMT4">
                  <p:embed/>
                  <p:pic>
                    <p:nvPicPr>
                      <p:cNvPr id="0" name="图片 298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9708" y="1719607"/>
                        <a:ext cx="4851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04003" y="2169950"/>
                <a:ext cx="6614760" cy="39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此时要估计得参数有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3" y="2169950"/>
                <a:ext cx="6614760" cy="399533"/>
              </a:xfrm>
              <a:prstGeom prst="rect">
                <a:avLst/>
              </a:prstGeom>
              <a:blipFill rotWithShape="0">
                <a:blip r:embed="rId6"/>
                <a:stretch>
                  <a:fillRect l="-829" t="-12121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 flipH="1">
            <a:off x="791295" y="2681160"/>
            <a:ext cx="475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首先，利用（式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），将参数换成它们的估计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61829" y="3072350"/>
          <a:ext cx="4559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0" name="Equation" r:id="rId7" imgW="109423200" imgH="37185600" progId="Equation.DSMT4">
                  <p:embed/>
                </p:oleObj>
              </mc:Choice>
              <mc:Fallback>
                <p:oleObj name="Equation" r:id="rId7" imgW="109423200" imgH="37185600" progId="Equation.DSMT4">
                  <p:embed/>
                  <p:pic>
                    <p:nvPicPr>
                      <p:cNvPr id="0" name="图片 298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829" y="3072350"/>
                        <a:ext cx="45593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478955" y="359701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（式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100555" y="4657573"/>
          <a:ext cx="4699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1" name="Equation" r:id="rId9" imgW="112776000" imgH="38404800" progId="Equation.DSMT4">
                  <p:embed/>
                </p:oleObj>
              </mc:Choice>
              <mc:Fallback>
                <p:oleObj name="Equation" r:id="rId9" imgW="112776000" imgH="38404800" progId="Equation.DSMT4">
                  <p:embed/>
                  <p:pic>
                    <p:nvPicPr>
                      <p:cNvPr id="0" name="图片 298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00555" y="4657573"/>
                        <a:ext cx="46990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直角上箭头 13"/>
          <p:cNvSpPr/>
          <p:nvPr/>
        </p:nvSpPr>
        <p:spPr>
          <a:xfrm rot="5400000">
            <a:off x="3112618" y="5057576"/>
            <a:ext cx="800100" cy="381995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7885" y="1157984"/>
            <a:ext cx="4842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ARMA(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模型的参数估计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4367" y="17978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然后，令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49552" y="1811552"/>
          <a:ext cx="289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2" name="Equation" r:id="rId3" imgW="69494400" imgH="8534400" progId="Equation.DSMT4">
                  <p:embed/>
                </p:oleObj>
              </mc:Choice>
              <mc:Fallback>
                <p:oleObj name="Equation" r:id="rId3" imgW="69494400" imgH="8534400" progId="Equation.DSMT4">
                  <p:embed/>
                  <p:pic>
                    <p:nvPicPr>
                      <p:cNvPr id="0" name="图片 309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9552" y="1811552"/>
                        <a:ext cx="2895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57453" y="2295113"/>
                <a:ext cx="2297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的协方差函数为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3" y="2295113"/>
                <a:ext cx="2297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87" t="-11475" r="-159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36552" y="2693470"/>
          <a:ext cx="6108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3" name="Equation" r:id="rId6" imgW="146608800" imgH="17068800" progId="Equation.DSMT4">
                  <p:embed/>
                </p:oleObj>
              </mc:Choice>
              <mc:Fallback>
                <p:oleObj name="Equation" r:id="rId6" imgW="146608800" imgH="17068800" progId="Equation.DSMT4">
                  <p:embed/>
                  <p:pic>
                    <p:nvPicPr>
                      <p:cNvPr id="0" name="图片 309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6552" y="2693470"/>
                        <a:ext cx="6108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57453" y="3497281"/>
                <a:ext cx="4943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的协方差估计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的表达式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3" y="3497281"/>
                <a:ext cx="494391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10" t="-13333" r="-12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532302" y="3876380"/>
          <a:ext cx="2425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Equation" r:id="rId9" imgW="58216800" imgH="17068800" progId="Equation.DSMT4">
                  <p:embed/>
                </p:oleObj>
              </mc:Choice>
              <mc:Fallback>
                <p:oleObj name="Equation" r:id="rId9" imgW="58216800" imgH="17068800" progId="Equation.DSMT4">
                  <p:embed/>
                  <p:pic>
                    <p:nvPicPr>
                      <p:cNvPr id="0" name="图片 309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32302" y="3876380"/>
                        <a:ext cx="2425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57453" y="4702494"/>
                <a:ext cx="6533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最后，把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近似看作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MA(</a:t>
                </a:r>
                <a:r>
                  <a:rPr lang="en-US" altLang="zh-CN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序列，即将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ARMA(</a:t>
                </a:r>
                <a:r>
                  <a:rPr lang="en-US" altLang="zh-CN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模型改写成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3" y="4702494"/>
                <a:ext cx="653394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40" t="-11475" r="-1679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838352" y="5278438"/>
          <a:ext cx="2705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Equation" r:id="rId12" imgW="64922400" imgH="8534400" progId="Equation.DSMT4">
                  <p:embed/>
                </p:oleObj>
              </mc:Choice>
              <mc:Fallback>
                <p:oleObj name="Equation" r:id="rId12" imgW="64922400" imgH="8534400" progId="Equation.DSMT4">
                  <p:embed/>
                  <p:pic>
                    <p:nvPicPr>
                      <p:cNvPr id="0" name="图片 309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38352" y="5278438"/>
                        <a:ext cx="2705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14367" y="5826653"/>
                <a:ext cx="8176786" cy="39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此时，可用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MA(</a:t>
                </a:r>
                <a:r>
                  <a:rPr lang="en-US" altLang="zh-CN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模型参数估计法得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67" y="5826653"/>
                <a:ext cx="8176786" cy="399533"/>
              </a:xfrm>
              <a:prstGeom prst="rect">
                <a:avLst/>
              </a:prstGeom>
              <a:blipFill rotWithShape="0">
                <a:blip r:embed="rId14"/>
                <a:stretch>
                  <a:fillRect l="-671" t="-12308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804003" y="481018"/>
            <a:ext cx="3063147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模型参数的估计</a:t>
            </a:r>
          </a:p>
        </p:txBody>
      </p:sp>
      <p:sp>
        <p:nvSpPr>
          <p:cNvPr id="15" name="矩形 14"/>
          <p:cNvSpPr/>
          <p:nvPr/>
        </p:nvSpPr>
        <p:spPr>
          <a:xfrm>
            <a:off x="113771" y="1128000"/>
            <a:ext cx="4842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ARMA(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模型的参数估计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5419898" y="4488873"/>
            <a:ext cx="5381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569300" y="4488873"/>
            <a:ext cx="5381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503382" y="4488484"/>
                <a:ext cx="14384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的协方差估计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82" y="4488484"/>
                <a:ext cx="1438407" cy="307777"/>
              </a:xfrm>
              <a:prstGeom prst="rect">
                <a:avLst/>
              </a:prstGeom>
              <a:blipFill rotWithShape="1">
                <a:blip r:embed="rId15"/>
                <a:stretch>
                  <a:fillRect t="-3922" r="-424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19410" y="4491261"/>
                <a:ext cx="14200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的协方差估计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10" y="4491261"/>
                <a:ext cx="1420004" cy="307777"/>
              </a:xfrm>
              <a:prstGeom prst="rect">
                <a:avLst/>
              </a:prstGeom>
              <a:blipFill rotWithShape="1">
                <a:blip r:embed="rId16"/>
                <a:stretch>
                  <a:fillRect t="-6000" r="-429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2C29-D892-4AFC-B439-178680D0C4F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750" y="866775"/>
            <a:ext cx="798195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485900" y="3412619"/>
            <a:ext cx="5938838" cy="25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2670" y="2853751"/>
            <a:ext cx="3137938" cy="58477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五、模型的检验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4004" y="481018"/>
            <a:ext cx="2291622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9106" y="1440648"/>
                <a:ext cx="7520846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33CCCC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经过模型的识别、阶数的确定和参数估计，可以初步建立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的模型。这样建立的模型一般还需要进行统计检验，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只有经检验确认模型基本上能反映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的统计特性时，用它进行预测才能获得良好的效果。</a:t>
                </a: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6" y="1440648"/>
                <a:ext cx="7520846" cy="1338828"/>
              </a:xfrm>
              <a:prstGeom prst="rect">
                <a:avLst/>
              </a:prstGeom>
              <a:blipFill rotWithShape="1">
                <a:blip r:embed="rId2"/>
                <a:stretch>
                  <a:fillRect l="-567" r="-324"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49106" y="3777295"/>
                <a:ext cx="7604984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33CCCC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自相关函数检验法：如果模型是正确的，则模型的估计值与实际观测值所产生的残差序列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应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随机干扰产生的误差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应是白噪声序列。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6" y="3777295"/>
                <a:ext cx="7604984" cy="1338828"/>
              </a:xfrm>
              <a:prstGeom prst="rect">
                <a:avLst/>
              </a:prstGeom>
              <a:blipFill rotWithShape="0">
                <a:blip r:embed="rId3"/>
                <a:stretch>
                  <a:fillRect l="-561" r="-3609" b="-1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4004" y="481018"/>
            <a:ext cx="2291622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04004" y="1220619"/>
                <a:ext cx="2750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𝐴𝑅𝑀𝐴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为例，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4" y="1220619"/>
                <a:ext cx="27503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96" t="-11475" r="-887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93767" y="1870075"/>
          <a:ext cx="472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name="Equation" r:id="rId4" imgW="113385600" imgH="8534400" progId="Equation.DSMT4">
                  <p:embed/>
                </p:oleObj>
              </mc:Choice>
              <mc:Fallback>
                <p:oleObj name="Equation" r:id="rId4" imgW="113385600" imgH="8534400" progId="Equation.DSMT4">
                  <p:embed/>
                  <p:pic>
                    <p:nvPicPr>
                      <p:cNvPr id="0" name="图片 318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3767" y="1870075"/>
                        <a:ext cx="4724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393767" y="2981807"/>
          <a:ext cx="3009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2" name="Equation" r:id="rId6" imgW="72237600" imgH="16154400" progId="Equation.DSMT4">
                  <p:embed/>
                </p:oleObj>
              </mc:Choice>
              <mc:Fallback>
                <p:oleObj name="Equation" r:id="rId6" imgW="72237600" imgH="161544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3767" y="2981807"/>
                        <a:ext cx="30099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04004" y="3837374"/>
                <a:ext cx="7863753" cy="96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可以证明，当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为真时，对于充分大的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的联合分布渐进于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维独立标准正态分布。于是，统计量：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4" y="3837374"/>
                <a:ext cx="7863753" cy="962508"/>
              </a:xfrm>
              <a:prstGeom prst="rect">
                <a:avLst/>
              </a:prstGeom>
              <a:blipFill rotWithShape="1">
                <a:blip r:embed="rId8"/>
                <a:stretch>
                  <a:fillRect l="-698" b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245864" y="4803935"/>
          <a:ext cx="1765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3" name="Equation" r:id="rId9" imgW="42367200" imgH="16459200" progId="Equation.DSMT4">
                  <p:embed/>
                </p:oleObj>
              </mc:Choice>
              <mc:Fallback>
                <p:oleObj name="Equation" r:id="rId9" imgW="42367200" imgH="16459200" progId="Equation.DSMT4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5864" y="4803935"/>
                        <a:ext cx="17653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 flipH="1">
                <a:off x="5727084" y="4966754"/>
                <a:ext cx="2940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服从自由度为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分布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084" y="4966754"/>
                <a:ext cx="29406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656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76999" y="5604214"/>
                <a:ext cx="76764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若统计量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则在水平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上否定假设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，即所选的模型不合适。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9" y="5604214"/>
                <a:ext cx="767645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715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04004" y="2346011"/>
                <a:ext cx="4598246" cy="453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检验假设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为白噪声序列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4" y="2346011"/>
                <a:ext cx="4598246" cy="453329"/>
              </a:xfrm>
              <a:prstGeom prst="rect">
                <a:avLst/>
              </a:prstGeom>
              <a:blipFill rotWithShape="1">
                <a:blip r:embed="rId13"/>
                <a:stretch>
                  <a:fillRect l="-1194" r="-133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5653408" y="313369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N/10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左右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2C29-D892-4AFC-B439-178680D0C4F1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750" y="866775"/>
            <a:ext cx="798195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485900" y="3412619"/>
            <a:ext cx="5938838" cy="25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2670" y="2853751"/>
            <a:ext cx="3137938" cy="58477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六、模型的应用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29101" y="362109"/>
            <a:ext cx="7886700" cy="6438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68998" y="1525950"/>
            <a:ext cx="7539990" cy="13388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+mn-ea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时间序列或动态数据是依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时间顺序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先后排列的，各有其大小的一列数据。这种有序性和大小反映了数据内部的相互联系和变化规律，蕴含着产生这列数据的现象、过程或系统的有关特性，有关的信息。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8998" y="2983753"/>
            <a:ext cx="7539990" cy="858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研究、分析与处理动态数据，正是为了揭示数据本身的结构与规律，了解系统的特性，明了系统与外界的联系，推断数据与系统的未来情况。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8998" y="4240530"/>
            <a:ext cx="7539990" cy="16893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但是，通常人们获得的实测数据总是有限而非无限的，所以时间序列分析就是在有限个样本数据总量的情况下，建立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相对准确的数学模型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，从而获得具有一定精度的统计特性，进而达到预判经济形势、规避风险等目的。</a:t>
            </a:r>
          </a:p>
        </p:txBody>
      </p:sp>
      <p:sp>
        <p:nvSpPr>
          <p:cNvPr id="9" name="矩形 8"/>
          <p:cNvSpPr/>
          <p:nvPr/>
        </p:nvSpPr>
        <p:spPr>
          <a:xfrm>
            <a:off x="941387" y="476250"/>
            <a:ext cx="2640013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时间序列分析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38</a:t>
            </a:fld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71880" y="1232535"/>
          <a:ext cx="7000875" cy="439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9890">
                <a:tc grid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某商品月销售额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1991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1992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1993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1994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1995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1996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603.2225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612.8499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620.2722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629.6026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640.5817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649.4008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636.8149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645.9645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655.7020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663.0500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672.2036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681.6999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707.1452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715.9899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723.8026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733.8552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743.0334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752.3501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638.0379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646.1702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654.8081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664.6104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675.1520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684.5226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620.6295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628.2095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636.0499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645.5190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655.5609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663.9633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707.2703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717.1703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725.7692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735.4458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741.9791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753.3347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539.0789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549.4425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557.4150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566.1298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573.6024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583.9347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252.8602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259.8826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270.9799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279.3648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288.2158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297.6162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591.7836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601.1425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611.3857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620.6696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627.7034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639.4998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626.9935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637.4908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646.0962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654.9507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663.0892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672.4449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582.6923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592.8298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602.6265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611.4662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620.7718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629.9501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altLang="en-US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</a:t>
                      </a: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611.3965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620.8653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630.0778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637.0239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647.4319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655.4984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/>
        </p:nvSpPr>
        <p:spPr>
          <a:xfrm>
            <a:off x="429101" y="362109"/>
            <a:ext cx="7886700" cy="643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075805" y="4090035"/>
            <a:ext cx="996950" cy="1536065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50440" y="5878195"/>
            <a:ext cx="4644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构建模型的数据（</a:t>
            </a:r>
            <a:r>
              <a:rPr lang="en-US" altLang="zh-CN"/>
              <a:t>67</a:t>
            </a:r>
            <a:r>
              <a:rPr lang="zh-CN" altLang="en-US"/>
              <a:t>个数据，</a:t>
            </a:r>
            <a:r>
              <a:rPr lang="en-US" altLang="zh-CN"/>
              <a:t>5</a:t>
            </a:r>
            <a:r>
              <a:rPr lang="zh-CN" altLang="en-US"/>
              <a:t>个测试数据）</a:t>
            </a:r>
          </a:p>
        </p:txBody>
      </p:sp>
      <p:sp>
        <p:nvSpPr>
          <p:cNvPr id="8" name="矩形 7"/>
          <p:cNvSpPr/>
          <p:nvPr/>
        </p:nvSpPr>
        <p:spPr>
          <a:xfrm>
            <a:off x="941387" y="476250"/>
            <a:ext cx="3449638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构建时间序列模型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757"/>
            <a:ext cx="6628765" cy="5313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6703" y="1139825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SPSS</a:t>
            </a:r>
            <a:r>
              <a:rPr lang="zh-CN" altLang="en-US" dirty="0">
                <a:solidFill>
                  <a:srgbClr val="FF0000"/>
                </a:solidFill>
              </a:rPr>
              <a:t>画出时间序列的序列图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404144" y="2108835"/>
            <a:ext cx="4862195" cy="3314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877695" y="5072380"/>
            <a:ext cx="4401185" cy="701675"/>
            <a:chOff x="4437" y="7714"/>
            <a:chExt cx="6418" cy="914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437" y="7714"/>
              <a:ext cx="400" cy="9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4979" y="7714"/>
              <a:ext cx="400" cy="9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889" y="7714"/>
              <a:ext cx="400" cy="9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6431" y="7714"/>
              <a:ext cx="400" cy="9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7171" y="7714"/>
              <a:ext cx="400" cy="9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7713" y="7714"/>
              <a:ext cx="400" cy="9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8465" y="7714"/>
              <a:ext cx="400" cy="9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9007" y="7714"/>
              <a:ext cx="400" cy="9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9913" y="7714"/>
              <a:ext cx="400" cy="9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10455" y="7714"/>
              <a:ext cx="400" cy="9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6728477" y="2567305"/>
            <a:ext cx="2188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序列特点：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序列具有周期性，且周期为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个月。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序列具有上升趋势。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序列不平稳。</a:t>
            </a:r>
          </a:p>
        </p:txBody>
      </p:sp>
      <p:sp>
        <p:nvSpPr>
          <p:cNvPr id="20" name="矩形 19"/>
          <p:cNvSpPr/>
          <p:nvPr/>
        </p:nvSpPr>
        <p:spPr>
          <a:xfrm>
            <a:off x="941387" y="476250"/>
            <a:ext cx="3449638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构建时间序列模型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41388" y="476250"/>
            <a:ext cx="2906712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65188" y="300335"/>
            <a:ext cx="7543800" cy="79367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时间序列的概念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174" y="1359090"/>
            <a:ext cx="7524159" cy="1508592"/>
          </a:xfrm>
        </p:spPr>
        <p:txBody>
          <a:bodyPr/>
          <a:lstStyle/>
          <a:p>
            <a:pPr marL="342900" lvl="0" indent="-342900"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时间序列是指将</a:t>
            </a:r>
            <a:r>
              <a:rPr lang="zh-CN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同一统计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指标的数值按其发生的</a:t>
            </a:r>
            <a:r>
              <a:rPr lang="zh-CN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时间先后顺序排列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而成的序列。</a:t>
            </a:r>
            <a:endParaRPr lang="en-US" altLang="zh-CN" sz="180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时间序列分析的主要目的是根据已有的历史数据对未来进行</a:t>
            </a:r>
            <a:r>
              <a:rPr lang="zh-CN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预测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14655" y="2877203"/>
            <a:ext cx="317767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2000-2013</a:t>
            </a:r>
            <a:r>
              <a:rPr lang="zh-CN" altLang="en-US" dirty="0"/>
              <a:t>年我国</a:t>
            </a:r>
            <a:r>
              <a:rPr lang="en-US" altLang="zh-CN" dirty="0"/>
              <a:t>GDP</a:t>
            </a:r>
            <a:r>
              <a:rPr lang="zh-CN" altLang="en-US" dirty="0"/>
              <a:t>增长图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24" y="3246535"/>
            <a:ext cx="5953125" cy="304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24738" y="6053871"/>
            <a:ext cx="1321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公开数据整理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29101" y="362109"/>
            <a:ext cx="7886700" cy="643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29101" y="1196896"/>
            <a:ext cx="8287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RA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模型，只适用于平稳时间序列，但是通过前面的分析，该时间序列的模型符合以下特征：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66067" y="1917532"/>
          <a:ext cx="2714808" cy="46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4" r:id="rId3" imgW="1193800" imgH="203200" progId="Equation.KSEE3">
                  <p:embed/>
                </p:oleObj>
              </mc:Choice>
              <mc:Fallback>
                <p:oleObj r:id="rId3" imgW="1193800" imgH="203200" progId="Equation.KSEE3">
                  <p:embed/>
                  <p:pic>
                    <p:nvPicPr>
                      <p:cNvPr id="0" name="图片 198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6067" y="1917532"/>
                        <a:ext cx="2714808" cy="462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68190" y="2585746"/>
            <a:ext cx="7948295" cy="368230"/>
            <a:chOff x="1339" y="3456"/>
            <a:chExt cx="12517" cy="528"/>
          </a:xfrm>
        </p:grpSpPr>
        <p:sp>
          <p:nvSpPr>
            <p:cNvPr id="8" name="文本框 7"/>
            <p:cNvSpPr txBox="1"/>
            <p:nvPr/>
          </p:nvSpPr>
          <p:spPr>
            <a:xfrm>
              <a:off x="1339" y="3456"/>
              <a:ext cx="12517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其中         是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趋势项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       是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周期项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      则是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平稳序列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347" y="3548"/>
            <a:ext cx="66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5" r:id="rId5" imgW="292100" imgH="190500" progId="Equation.KSEE3">
                    <p:embed/>
                  </p:oleObj>
                </mc:Choice>
                <mc:Fallback>
                  <p:oleObj r:id="rId5" imgW="292100" imgH="190500" progId="Equation.KSEE3">
                    <p:embed/>
                    <p:pic>
                      <p:nvPicPr>
                        <p:cNvPr id="0" name="图片 198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47" y="3548"/>
                          <a:ext cx="668" cy="4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779" y="3515"/>
            <a:ext cx="65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6" r:id="rId7" imgW="279400" imgH="190500" progId="Equation.KSEE3">
                    <p:embed/>
                  </p:oleObj>
                </mc:Choice>
                <mc:Fallback>
                  <p:oleObj r:id="rId7" imgW="279400" imgH="190500" progId="Equation.KSEE3">
                    <p:embed/>
                    <p:pic>
                      <p:nvPicPr>
                        <p:cNvPr id="0" name="图片 198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79" y="3515"/>
                          <a:ext cx="658" cy="4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329" y="3504"/>
            <a:ext cx="406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7" r:id="rId9" imgW="177165" imgH="203200" progId="Equation.KSEE3">
                    <p:embed/>
                  </p:oleObj>
                </mc:Choice>
                <mc:Fallback>
                  <p:oleObj r:id="rId9" imgW="177165" imgH="203200" progId="Equation.KSEE3">
                    <p:embed/>
                    <p:pic>
                      <p:nvPicPr>
                        <p:cNvPr id="0" name="图片 198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329" y="3504"/>
                          <a:ext cx="406" cy="4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526891" y="3273346"/>
            <a:ext cx="8189614" cy="645160"/>
            <a:chOff x="1339" y="4260"/>
            <a:chExt cx="12517" cy="1016"/>
          </a:xfrm>
        </p:grpSpPr>
        <p:sp>
          <p:nvSpPr>
            <p:cNvPr id="13" name="文本框 12"/>
            <p:cNvSpPr txBox="1"/>
            <p:nvPr/>
          </p:nvSpPr>
          <p:spPr>
            <a:xfrm>
              <a:off x="1339" y="4260"/>
              <a:ext cx="1251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只要能将平稳序列      从原始具有趋势的非平稳序列      中提取出来，就可以对提取出来的序列进行上述平稳序列的分析。</a:t>
              </a:r>
            </a:p>
          </p:txBody>
        </p:sp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640" y="4330"/>
            <a:ext cx="406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8" r:id="rId11" imgW="177165" imgH="203200" progId="Equation.KSEE3">
                    <p:embed/>
                  </p:oleObj>
                </mc:Choice>
                <mc:Fallback>
                  <p:oleObj r:id="rId11" imgW="177165" imgH="203200" progId="Equation.KSEE3">
                    <p:embed/>
                    <p:pic>
                      <p:nvPicPr>
                        <p:cNvPr id="0" name="图片 198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40" y="4330"/>
                          <a:ext cx="406" cy="5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716" y="4330"/>
            <a:ext cx="43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9" r:id="rId12" imgW="190500" imgH="203200" progId="Equation.KSEE3">
                    <p:embed/>
                  </p:oleObj>
                </mc:Choice>
                <mc:Fallback>
                  <p:oleObj r:id="rId12" imgW="190500" imgH="203200" progId="Equation.KSEE3">
                    <p:embed/>
                    <p:pic>
                      <p:nvPicPr>
                        <p:cNvPr id="0" name="图片 1988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716" y="4330"/>
                          <a:ext cx="438" cy="5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文本框 15"/>
          <p:cNvSpPr txBox="1"/>
          <p:nvPr/>
        </p:nvSpPr>
        <p:spPr>
          <a:xfrm>
            <a:off x="526891" y="4154091"/>
            <a:ext cx="8287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而一个具有趋势项的非平稳序列，总是可以在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经过若干次差分后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变为平稳序列。当然，具有周期性的序列也可以通过季节性的差分提取平稳序列。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8646" y="5069761"/>
            <a:ext cx="8287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如果序列蕴含着显著的线性趋势，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一阶差分就可以实现趋势平稳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；如果序列蕴含着曲线趋势，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通常低阶（二阶或三阶）差分就可以提取出曲线趋势的影响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；对于蕴含着固定周期的序列进行步长为周期长度的差分运算，通常可以较好的提取周期信息。</a:t>
            </a:r>
          </a:p>
        </p:txBody>
      </p:sp>
      <p:sp>
        <p:nvSpPr>
          <p:cNvPr id="18" name="矩形 17"/>
          <p:cNvSpPr/>
          <p:nvPr/>
        </p:nvSpPr>
        <p:spPr>
          <a:xfrm>
            <a:off x="941386" y="476250"/>
            <a:ext cx="6259513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构建时间序列模型</a:t>
            </a:r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序列平稳化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6" y="476250"/>
            <a:ext cx="6259513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构建时间序列模型</a:t>
            </a:r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序列平稳化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4480"/>
            <a:ext cx="6615430" cy="5303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450" y="1112202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进行季节性差分，周期为</a:t>
            </a:r>
            <a:r>
              <a:rPr lang="en-US" altLang="zh-CN" sz="20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48145" y="2807970"/>
            <a:ext cx="2188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序列特点：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周期性基本去除；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序列仍然具有上升趋势。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48145" y="1929765"/>
          <a:ext cx="159448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r:id="rId4" imgW="862965" imgH="203200" progId="Equation.KSEE3">
                  <p:embed/>
                </p:oleObj>
              </mc:Choice>
              <mc:Fallback>
                <p:oleObj r:id="rId4" imgW="862965" imgH="203200" progId="Equation.KSEE3">
                  <p:embed/>
                  <p:pic>
                    <p:nvPicPr>
                      <p:cNvPr id="0" name="图片 206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48145" y="1929765"/>
                        <a:ext cx="159448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6" y="476250"/>
            <a:ext cx="6259513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构建时间序列模型</a:t>
            </a:r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序列平稳化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7845"/>
            <a:ext cx="6299835" cy="50501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0575" y="1238885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进行季节性差分以及一阶差分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30340" y="2492375"/>
            <a:ext cx="24784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序列特点：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周期性基本去除；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序列围绕着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波动，零均值。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经过差分处理后为平稳的序列适用于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ARMA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模型时，称这种模型为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ARIMA(p,d,q)(P,D,Q)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30340" y="1432560"/>
            <a:ext cx="1630045" cy="848360"/>
            <a:chOff x="10180" y="3194"/>
            <a:chExt cx="2567" cy="1336"/>
          </a:xfrm>
        </p:grpSpPr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180" y="3938"/>
            <a:ext cx="2567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3" r:id="rId5" imgW="774065" imgH="203200" progId="Equation.KSEE3">
                    <p:embed/>
                  </p:oleObj>
                </mc:Choice>
                <mc:Fallback>
                  <p:oleObj r:id="rId5" imgW="774065" imgH="203200" progId="Equation.KSEE3">
                    <p:embed/>
                    <p:pic>
                      <p:nvPicPr>
                        <p:cNvPr id="0" name="图片 206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180" y="3938"/>
                          <a:ext cx="2567" cy="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236" y="3194"/>
            <a:ext cx="2511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4" r:id="rId7" imgW="862965" imgH="203200" progId="Equation.KSEE3">
                    <p:embed/>
                  </p:oleObj>
                </mc:Choice>
                <mc:Fallback>
                  <p:oleObj r:id="rId7" imgW="862965" imgH="203200" progId="Equation.KSEE3">
                    <p:embed/>
                    <p:pic>
                      <p:nvPicPr>
                        <p:cNvPr id="0" name="图片 2061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236" y="3194"/>
                          <a:ext cx="2511" cy="5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95" y="1661795"/>
            <a:ext cx="6440805" cy="516318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6" y="476250"/>
            <a:ext cx="6259513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构建时间序列模型</a:t>
            </a:r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相关性分析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1386" y="1131570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</a:rPr>
              <a:t>自相关函数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48641" y="2357279"/>
            <a:ext cx="31045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特性：</a:t>
            </a: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自相关函数在一阶滞后的函数值基本都落入置信区间。</a:t>
            </a: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阶滞后时自相关系数超出置信区间，周期性趋势仍存在。</a:t>
            </a: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自相关函数拖尾，无截断。</a:t>
            </a: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873250"/>
            <a:ext cx="5622290" cy="4507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1628140"/>
            <a:ext cx="5647690" cy="475234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66995" y="1645920"/>
            <a:ext cx="36290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特性：</a:t>
            </a: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偏相关函数在二阶滞后的函数值基本都落入置信区间；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偏相关函数拖尾，无截断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差分处理后的模型适用于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模型，因此对原序列采用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ARIMA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模型分析。</a:t>
            </a: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根据偏相关函数：初步定阶为：非周期性滞后偏相关阶数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 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，周期性滞后偏相关阶数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P=0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根据相关函数，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初步定阶为：非周期性滞后相关阶数q =1，周期性滞后相关阶数Q=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1386" y="476250"/>
            <a:ext cx="6259513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构建时间序列模型</a:t>
            </a:r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相关性分析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1386" y="1131570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偏相关函数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6" y="476250"/>
            <a:ext cx="5811839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构建时间序列模型</a:t>
            </a:r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确定模型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94450" y="1902460"/>
            <a:ext cx="2673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构建模型：</a:t>
            </a: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选择销售额作为因变量输入。</a:t>
            </a: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在方法中选择使用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ARIMA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模型，阶数为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(2,1,1)(0,1,1),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前面的括号表示非周期性滞后阶数变量，其中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表示的是差分的阶数；后面的括号表示的是季节性滞后阶数变量，其中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表示进行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次季节性差分。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1038225"/>
            <a:ext cx="6139815" cy="585406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6" y="476250"/>
            <a:ext cx="5811839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构建时间序列模型</a:t>
            </a:r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结果分析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8290" y="1168400"/>
            <a:ext cx="8569960" cy="2334895"/>
            <a:chOff x="454" y="1840"/>
            <a:chExt cx="13496" cy="367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" y="1840"/>
              <a:ext cx="12820" cy="286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454" y="4501"/>
              <a:ext cx="134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当模型为</a:t>
              </a:r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RAIMA(2,1,1)(0,1,1)</a:t>
              </a:r>
              <a:r>
                <a:rPr lang="zh-CN" altLang="en-US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时</a:t>
              </a:r>
              <a:r>
                <a:rPr lang="en-US" altLang="zh-CN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,</a:t>
              </a:r>
              <a:r>
                <a:rPr lang="en-US" altLang="zh-CN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Ljung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-Box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检验的显著性水平为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0.264 &gt; 0.05,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接受原假设：即真实值与预测值的残差是白噪声，说明模型可行。</a:t>
              </a: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287973" y="3624580"/>
          <a:ext cx="85705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15"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预测结果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1996年8月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1996年9月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1996年10月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1996年11月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1996年12月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预测值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297.</a:t>
                      </a:r>
                      <a:r>
                        <a:rPr lang="en-US" altLang="zh-CN"/>
                        <a:t>5634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637.7872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672.8924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629.6920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656.5378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真实值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/>
                        <a:t>297.6162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639.4998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672.4449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629.9501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655.4984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/>
                        <a:t>-0.0528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-1.7126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0.4475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-0.2581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1.0394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88608" y="5892165"/>
            <a:ext cx="856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预测结果与真实值的差别不大，模型具有较好的预测能力。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6" y="476250"/>
            <a:ext cx="5811839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构建时间序列模型</a:t>
            </a:r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292225"/>
            <a:ext cx="8503920" cy="4502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95370" y="58654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预测结果时间序列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7" y="476250"/>
            <a:ext cx="1020764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1387" y="1920663"/>
            <a:ext cx="774541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本次试验仅仅对销售额做了简单的时间序列的拟合与预测，但往往数据的影响因素是多样的，如果在建立模型时考虑多种因素，那么模型的准确度更高。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时间序列在金融、自然灾害等预测方面应用广泛，且在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SPSS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下操作简单，构造模型具有一定的准确性。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目前对于预测未来趋势的相关研究，多转入了机器学习的研究。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2C29-D892-4AFC-B439-178680D0C4F1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750" y="866775"/>
            <a:ext cx="798195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485900" y="3412619"/>
            <a:ext cx="5938838" cy="25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88756" y="2853751"/>
            <a:ext cx="3137938" cy="58477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谢谢！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1387" y="476250"/>
            <a:ext cx="3481143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ARMA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模型的概念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188" y="1339754"/>
            <a:ext cx="7543800" cy="4022725"/>
          </a:xfrm>
        </p:spPr>
        <p:txBody>
          <a:bodyPr/>
          <a:lstStyle/>
          <a:p>
            <a:pPr marL="342900" lvl="0" indent="-342900" algn="just" ea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模型（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自回归滑动平均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Auto-Regressive and Moving Average Model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）是研究时间序列的重要方法。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Font typeface="Wingdings" panose="05000000000000000000" pitchFamily="2" charset="2"/>
              <a:buChar char="Ø"/>
            </a:pP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1976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年，英国统计学家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G.E.P.Box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和英国统计学家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G.M.Jenkins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联合出版了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时间序列分析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预测和控制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一书，在总结前人的研究的基础上，系统地阐述了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识别、估计、检验及预测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的原理和方法，成为时间序列分析的核心，故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模型也称为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Box-Jenkins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1388" y="476250"/>
            <a:ext cx="3463558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ARMA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模型的概念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188" y="1339754"/>
            <a:ext cx="7543800" cy="4022725"/>
          </a:xfrm>
        </p:spPr>
        <p:txBody>
          <a:bodyPr/>
          <a:lstStyle/>
          <a:p>
            <a:pPr marL="342900" lvl="0" indent="-342900" algn="just" ea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是一种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单变量、同方差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的线性模型，对于满足有限参数线形模型的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平稳时间序列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，主要有以下三种基本形式：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8" algn="just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8" algn="just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自回归模型（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 : Auto-regressive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8" algn="just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移动平均模型（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 : Moving-Average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8" algn="just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DC9A9"/>
              </a:buClr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混合模型（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ARMA : Auto-regressive Moving-Average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07748" y="5541676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平稳时间序列：统计量的统计规律不随时间变化。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5188" y="1411828"/>
            <a:ext cx="7628181" cy="4743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        为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零均值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的实平稳时间序列，阶数为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的自回归模型定义为：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8" y="476250"/>
            <a:ext cx="1590582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模型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11737" y="1425291"/>
          <a:ext cx="426493" cy="29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4" name="Equation" r:id="rId4" imgW="9144000" imgH="6400800" progId="Equation.DSMT4">
                  <p:embed/>
                </p:oleObj>
              </mc:Choice>
              <mc:Fallback>
                <p:oleObj name="Equation" r:id="rId4" imgW="9144000" imgH="6400800" progId="Equation.DSMT4">
                  <p:embed/>
                  <p:pic>
                    <p:nvPicPr>
                      <p:cNvPr id="0" name="图片 352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737" y="1425291"/>
                        <a:ext cx="426493" cy="29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40721" y="1934919"/>
          <a:ext cx="40687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5" name="Equation" r:id="rId6" imgW="66751200" imgH="6400800" progId="Equation.DSMT4">
                  <p:embed/>
                </p:oleObj>
              </mc:Choice>
              <mc:Fallback>
                <p:oleObj name="Equation" r:id="rId6" imgW="66751200" imgH="6400800" progId="Equation.DSMT4">
                  <p:embed/>
                  <p:pic>
                    <p:nvPicPr>
                      <p:cNvPr id="0" name="图片 352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0721" y="1934919"/>
                        <a:ext cx="406876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1"/>
          <p:cNvSpPr txBox="1"/>
          <p:nvPr/>
        </p:nvSpPr>
        <p:spPr bwMode="auto">
          <a:xfrm>
            <a:off x="800100" y="2491249"/>
            <a:ext cx="7760677" cy="462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模型简记为           ，是时间序列        自身回归的表达式，所以称为自回归模型。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39789" y="2529483"/>
          <a:ext cx="685120" cy="308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6" name="Equation" r:id="rId8" imgW="12192000" imgH="5486400" progId="Equation.DSMT4">
                  <p:embed/>
                </p:oleObj>
              </mc:Choice>
              <mc:Fallback>
                <p:oleObj name="Equation" r:id="rId8" imgW="12192000" imgH="5486400" progId="Equation.DSMT4">
                  <p:embed/>
                  <p:pic>
                    <p:nvPicPr>
                      <p:cNvPr id="0" name="图片 3525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9789" y="2529483"/>
                        <a:ext cx="685120" cy="308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53537" y="2503998"/>
          <a:ext cx="426493" cy="29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7" name="Equation" r:id="rId10" imgW="9144000" imgH="6400800" progId="Equation.DSMT4">
                  <p:embed/>
                </p:oleObj>
              </mc:Choice>
              <mc:Fallback>
                <p:oleObj name="Equation" r:id="rId10" imgW="9144000" imgH="6400800" progId="Equation.DSMT4">
                  <p:embed/>
                  <p:pic>
                    <p:nvPicPr>
                      <p:cNvPr id="0" name="图片 3525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3537" y="2503998"/>
                        <a:ext cx="426493" cy="29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1"/>
          <p:cNvSpPr txBox="1"/>
          <p:nvPr/>
        </p:nvSpPr>
        <p:spPr bwMode="auto">
          <a:xfrm>
            <a:off x="800100" y="3109915"/>
            <a:ext cx="7628181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其中，   是独立同分布的随机变量序列，且满足                ，                   也称白噪声序列。  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432723" y="3109119"/>
          <a:ext cx="369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8" name="Equation" r:id="rId11" imgW="7924800" imgH="6400800" progId="Equation.DSMT4">
                  <p:embed/>
                </p:oleObj>
              </mc:Choice>
              <mc:Fallback>
                <p:oleObj name="Equation" r:id="rId11" imgW="7924800" imgH="6400800" progId="Equation.DSMT4">
                  <p:embed/>
                  <p:pic>
                    <p:nvPicPr>
                      <p:cNvPr id="0" name="图片 352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2723" y="3109119"/>
                        <a:ext cx="369888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670465" y="3120656"/>
          <a:ext cx="892017" cy="3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9" name="Equation" r:id="rId13" imgW="16154400" imgH="5791200" progId="Equation.DSMT4">
                  <p:embed/>
                </p:oleObj>
              </mc:Choice>
              <mc:Fallback>
                <p:oleObj name="Equation" r:id="rId13" imgW="16154400" imgH="5791200" progId="Equation.DSMT4">
                  <p:embed/>
                  <p:pic>
                    <p:nvPicPr>
                      <p:cNvPr id="0" name="图片 352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70465" y="3120656"/>
                        <a:ext cx="892017" cy="3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735152" y="3082484"/>
          <a:ext cx="109378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0" name="Equation" r:id="rId15" imgW="19812000" imgH="6400800" progId="Equation.DSMT4">
                  <p:embed/>
                </p:oleObj>
              </mc:Choice>
              <mc:Fallback>
                <p:oleObj name="Equation" r:id="rId15" imgW="19812000" imgH="6400800" progId="Equation.DSMT4">
                  <p:embed/>
                  <p:pic>
                    <p:nvPicPr>
                      <p:cNvPr id="0" name="图片 352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35152" y="3082484"/>
                        <a:ext cx="1093787" cy="35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内容占位符 1"/>
          <p:cNvSpPr txBox="1"/>
          <p:nvPr/>
        </p:nvSpPr>
        <p:spPr bwMode="auto">
          <a:xfrm>
            <a:off x="780807" y="3710886"/>
            <a:ext cx="7628181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为了方便表示，引进延迟算子的概念。令：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914400"/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27035" y="4115133"/>
          <a:ext cx="10255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1" name="Equation" r:id="rId17" imgW="18897600" imgH="5791200" progId="Equation.DSMT4">
                  <p:embed/>
                </p:oleObj>
              </mc:Choice>
              <mc:Fallback>
                <p:oleObj name="Equation" r:id="rId17" imgW="18897600" imgH="5791200" progId="Equation.DSMT4">
                  <p:embed/>
                  <p:pic>
                    <p:nvPicPr>
                      <p:cNvPr id="0" name="图片 352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27035" y="4115133"/>
                        <a:ext cx="102552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803039" y="4501478"/>
          <a:ext cx="18526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2" name="Equation" r:id="rId19" imgW="34137600" imgH="6400800" progId="Equation.DSMT4">
                  <p:embed/>
                </p:oleObj>
              </mc:Choice>
              <mc:Fallback>
                <p:oleObj name="Equation" r:id="rId19" imgW="34137600" imgH="6400800" progId="Equation.DSMT4">
                  <p:embed/>
                  <p:pic>
                    <p:nvPicPr>
                      <p:cNvPr id="0" name="图片 3525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03039" y="4501478"/>
                        <a:ext cx="1852613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803039" y="4899045"/>
          <a:ext cx="11906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3" name="Equation" r:id="rId21" imgW="21945600" imgH="7010400" progId="Equation.DSMT4">
                  <p:embed/>
                </p:oleObj>
              </mc:Choice>
              <mc:Fallback>
                <p:oleObj name="Equation" r:id="rId21" imgW="21945600" imgH="7010400" progId="Equation.DSMT4">
                  <p:embed/>
                  <p:pic>
                    <p:nvPicPr>
                      <p:cNvPr id="0" name="图片 3525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03039" y="4899045"/>
                        <a:ext cx="1190625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内容占位符 1"/>
          <p:cNvSpPr txBox="1"/>
          <p:nvPr/>
        </p:nvSpPr>
        <p:spPr bwMode="auto">
          <a:xfrm>
            <a:off x="780806" y="5360296"/>
            <a:ext cx="7628181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则自回归模型可写为：          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284174" y="5382607"/>
          <a:ext cx="11572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4" name="Equation" r:id="rId23" imgW="21336000" imgH="5791200" progId="Equation.DSMT4">
                  <p:embed/>
                </p:oleObj>
              </mc:Choice>
              <mc:Fallback>
                <p:oleObj name="Equation" r:id="rId23" imgW="21336000" imgH="5791200" progId="Equation.DSMT4">
                  <p:embed/>
                  <p:pic>
                    <p:nvPicPr>
                      <p:cNvPr id="0" name="图片 3525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84174" y="5382607"/>
                        <a:ext cx="1157287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257550" y="5789613"/>
          <a:ext cx="31892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5" name="Equation" r:id="rId25" imgW="58826400" imgH="7010400" progId="Equation.DSMT4">
                  <p:embed/>
                </p:oleObj>
              </mc:Choice>
              <mc:Fallback>
                <p:oleObj name="Equation" r:id="rId25" imgW="58826400" imgH="7010400" progId="Equation.DSMT4">
                  <p:embed/>
                  <p:pic>
                    <p:nvPicPr>
                      <p:cNvPr id="0" name="图片 3526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57550" y="5789613"/>
                        <a:ext cx="3189288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1"/>
          <p:cNvSpPr txBox="1"/>
          <p:nvPr/>
        </p:nvSpPr>
        <p:spPr bwMode="auto">
          <a:xfrm>
            <a:off x="2531970" y="5813447"/>
            <a:ext cx="946267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其中：          </a:t>
            </a: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3980" y="1552505"/>
            <a:ext cx="1288928" cy="330341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对于模型：</a:t>
            </a: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1389" y="476250"/>
            <a:ext cx="1599588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模型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060698" y="1578900"/>
          <a:ext cx="11572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4" name="Equation" r:id="rId4" imgW="21336000" imgH="5791200" progId="Equation.DSMT4">
                  <p:embed/>
                </p:oleObj>
              </mc:Choice>
              <mc:Fallback>
                <p:oleObj name="Equation" r:id="rId4" imgW="21336000" imgH="5791200" progId="Equation.DSMT4">
                  <p:embed/>
                  <p:pic>
                    <p:nvPicPr>
                      <p:cNvPr id="0" name="图片 361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0698" y="1578900"/>
                        <a:ext cx="1157287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内容占位符 1"/>
          <p:cNvSpPr txBox="1"/>
          <p:nvPr/>
        </p:nvSpPr>
        <p:spPr bwMode="auto">
          <a:xfrm>
            <a:off x="871070" y="1961378"/>
            <a:ext cx="7643487" cy="945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若满足条件：       的根全在单位圆外，即所有根的模都大于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，则称此条件为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AR(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平稳性条件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308673" y="2114449"/>
          <a:ext cx="8588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5" name="Equation" r:id="rId6" imgW="15849600" imgH="5486400" progId="Equation.DSMT4">
                  <p:embed/>
                </p:oleObj>
              </mc:Choice>
              <mc:Fallback>
                <p:oleObj name="Equation" r:id="rId6" imgW="15849600" imgH="5486400" progId="Equation.DSMT4">
                  <p:embed/>
                  <p:pic>
                    <p:nvPicPr>
                      <p:cNvPr id="0" name="图片 361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8673" y="2114449"/>
                        <a:ext cx="858837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椭圆 30"/>
          <p:cNvSpPr/>
          <p:nvPr/>
        </p:nvSpPr>
        <p:spPr>
          <a:xfrm>
            <a:off x="3679358" y="3319885"/>
            <a:ext cx="1269634" cy="118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31" idx="2"/>
          </p:cNvCxnSpPr>
          <p:nvPr/>
        </p:nvCxnSpPr>
        <p:spPr>
          <a:xfrm>
            <a:off x="3679358" y="3913366"/>
            <a:ext cx="659423" cy="4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787492" y="3664007"/>
          <a:ext cx="512762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6" name="Equation" r:id="rId8" imgW="9448800" imgH="4267200" progId="Equation.DSMT4">
                  <p:embed/>
                </p:oleObj>
              </mc:Choice>
              <mc:Fallback>
                <p:oleObj name="Equation" r:id="rId8" imgW="9448800" imgH="4267200" progId="Equation.DSMT4">
                  <p:embed/>
                  <p:pic>
                    <p:nvPicPr>
                      <p:cNvPr id="0" name="图片 361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87492" y="3664007"/>
                        <a:ext cx="512762" cy="23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338781" y="3007148"/>
          <a:ext cx="2476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7" name="Equation" r:id="rId10" imgW="4572000" imgH="5791200" progId="Equation.DSMT4">
                  <p:embed/>
                </p:oleObj>
              </mc:Choice>
              <mc:Fallback>
                <p:oleObj name="Equation" r:id="rId10" imgW="4572000" imgH="5791200" progId="Equation.DSMT4">
                  <p:embed/>
                  <p:pic>
                    <p:nvPicPr>
                      <p:cNvPr id="0" name="图片 361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38781" y="3007148"/>
                        <a:ext cx="247650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椭圆 36"/>
          <p:cNvSpPr/>
          <p:nvPr/>
        </p:nvSpPr>
        <p:spPr>
          <a:xfrm>
            <a:off x="4212941" y="3162262"/>
            <a:ext cx="110942" cy="964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190383" y="3192549"/>
            <a:ext cx="110942" cy="964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301325" y="2976221"/>
          <a:ext cx="2635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8" name="Equation" r:id="rId12" imgW="4876800" imgH="5791200" progId="Equation.DSMT4">
                  <p:embed/>
                </p:oleObj>
              </mc:Choice>
              <mc:Fallback>
                <p:oleObj name="Equation" r:id="rId12" imgW="4876800" imgH="5791200" progId="Equation.DSMT4">
                  <p:embed/>
                  <p:pic>
                    <p:nvPicPr>
                      <p:cNvPr id="0" name="图片 3619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01325" y="2976221"/>
                        <a:ext cx="263525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椭圆 39"/>
          <p:cNvSpPr/>
          <p:nvPr/>
        </p:nvSpPr>
        <p:spPr>
          <a:xfrm>
            <a:off x="4746585" y="4558502"/>
            <a:ext cx="110942" cy="964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857527" y="4471066"/>
          <a:ext cx="2635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9" name="Equation" r:id="rId14" imgW="4876800" imgH="5791200" progId="Equation.DSMT4">
                  <p:embed/>
                </p:oleObj>
              </mc:Choice>
              <mc:Fallback>
                <p:oleObj name="Equation" r:id="rId14" imgW="4876800" imgH="5791200" progId="Equation.DSMT4">
                  <p:embed/>
                  <p:pic>
                    <p:nvPicPr>
                      <p:cNvPr id="0" name="图片 3619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57527" y="4471066"/>
                        <a:ext cx="263525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内容占位符 1"/>
          <p:cNvSpPr txBox="1"/>
          <p:nvPr/>
        </p:nvSpPr>
        <p:spPr bwMode="auto">
          <a:xfrm>
            <a:off x="908499" y="4906230"/>
            <a:ext cx="7606058" cy="9812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当模型满足平稳性条件时，    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且一般是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的幂级数，于是模型又可写为：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3679358" y="4999160"/>
          <a:ext cx="6445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0" name="Equation" r:id="rId16" imgW="11887200" imgH="6400800" progId="Equation.DSMT4">
                  <p:embed/>
                </p:oleObj>
              </mc:Choice>
              <mc:Fallback>
                <p:oleObj name="Equation" r:id="rId16" imgW="11887200" imgH="6400800" progId="Equation.DSMT4">
                  <p:embed/>
                  <p:pic>
                    <p:nvPicPr>
                      <p:cNvPr id="0" name="图片 3619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79358" y="4999160"/>
                        <a:ext cx="6445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679358" y="5935715"/>
          <a:ext cx="1289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1" name="Equation" r:id="rId18" imgW="23774400" imgH="6400800" progId="Equation.DSMT4">
                  <p:embed/>
                </p:oleObj>
              </mc:Choice>
              <mc:Fallback>
                <p:oleObj name="Equation" r:id="rId18" imgW="23774400" imgH="6400800" progId="Equation.DSMT4">
                  <p:embed/>
                  <p:pic>
                    <p:nvPicPr>
                      <p:cNvPr id="0" name="图片 3619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79358" y="5935715"/>
                        <a:ext cx="128905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5859" y="1348384"/>
            <a:ext cx="7628181" cy="474392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    为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零均值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的实平稳时间序列，阶数为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的滑动平均模型定义为：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2C29-D892-4AFC-B439-178680D0C4F1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34830" y="1371016"/>
          <a:ext cx="426493" cy="29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6" name="Equation" r:id="rId4" imgW="9144000" imgH="6400800" progId="Equation.DSMT4">
                  <p:embed/>
                </p:oleObj>
              </mc:Choice>
              <mc:Fallback>
                <p:oleObj name="Equation" r:id="rId4" imgW="9144000" imgH="6400800" progId="Equation.DSMT4">
                  <p:embed/>
                  <p:pic>
                    <p:nvPicPr>
                      <p:cNvPr id="0" name="图片 372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4830" y="1371016"/>
                        <a:ext cx="426493" cy="29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79041" y="1752971"/>
          <a:ext cx="37163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7" name="Equation" r:id="rId6" imgW="60960000" imgH="6400800" progId="Equation.DSMT4">
                  <p:embed/>
                </p:oleObj>
              </mc:Choice>
              <mc:Fallback>
                <p:oleObj name="Equation" r:id="rId6" imgW="60960000" imgH="6400800" progId="Equation.DSMT4">
                  <p:embed/>
                  <p:pic>
                    <p:nvPicPr>
                      <p:cNvPr id="0" name="图片 3726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9041" y="1752971"/>
                        <a:ext cx="37163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1"/>
          <p:cNvSpPr txBox="1"/>
          <p:nvPr/>
        </p:nvSpPr>
        <p:spPr bwMode="auto">
          <a:xfrm>
            <a:off x="911714" y="2268236"/>
            <a:ext cx="7628181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模型简记为      。同样为了方便表示，引进延迟算子的概念。令：</a:t>
            </a: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42881" y="2328993"/>
          <a:ext cx="7381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" name="Equation" r:id="rId8" imgW="13106400" imgH="5486400" progId="Equation.DSMT4">
                  <p:embed/>
                </p:oleObj>
              </mc:Choice>
              <mc:Fallback>
                <p:oleObj name="Equation" r:id="rId8" imgW="13106400" imgH="5486400" progId="Equation.DSMT4">
                  <p:embed/>
                  <p:pic>
                    <p:nvPicPr>
                      <p:cNvPr id="0" name="图片 3726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42881" y="2328993"/>
                        <a:ext cx="738187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81010" y="2666533"/>
          <a:ext cx="8921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9" name="Equation" r:id="rId10" imgW="16459200" imgH="5791200" progId="Equation.DSMT4">
                  <p:embed/>
                </p:oleObj>
              </mc:Choice>
              <mc:Fallback>
                <p:oleObj name="Equation" r:id="rId10" imgW="16459200" imgH="5791200" progId="Equation.DSMT4">
                  <p:embed/>
                  <p:pic>
                    <p:nvPicPr>
                      <p:cNvPr id="0" name="图片 3726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81010" y="2666533"/>
                        <a:ext cx="89217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881010" y="3053883"/>
          <a:ext cx="16716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0" name="Equation" r:id="rId12" imgW="30784800" imgH="6400800" progId="Equation.DSMT4">
                  <p:embed/>
                </p:oleObj>
              </mc:Choice>
              <mc:Fallback>
                <p:oleObj name="Equation" r:id="rId12" imgW="30784800" imgH="6400800" progId="Equation.DSMT4">
                  <p:embed/>
                  <p:pic>
                    <p:nvPicPr>
                      <p:cNvPr id="0" name="图片 3726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81010" y="3053883"/>
                        <a:ext cx="1671638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881010" y="3451339"/>
          <a:ext cx="105886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1" name="Equation" r:id="rId14" imgW="19507200" imgH="7010400" progId="Equation.DSMT4">
                  <p:embed/>
                </p:oleObj>
              </mc:Choice>
              <mc:Fallback>
                <p:oleObj name="Equation" r:id="rId14" imgW="19507200" imgH="7010400" progId="Equation.DSMT4">
                  <p:embed/>
                  <p:pic>
                    <p:nvPicPr>
                      <p:cNvPr id="0" name="图片 3726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81010" y="3451339"/>
                        <a:ext cx="1058863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内容占位符 1"/>
          <p:cNvSpPr txBox="1"/>
          <p:nvPr/>
        </p:nvSpPr>
        <p:spPr bwMode="auto">
          <a:xfrm>
            <a:off x="1003484" y="3854421"/>
            <a:ext cx="7628181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则滑动平均模型可写为：          </a:t>
            </a: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559321" y="3891257"/>
          <a:ext cx="11414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2" name="Equation" r:id="rId16" imgW="21031200" imgH="5791200" progId="Equation.DSMT4">
                  <p:embed/>
                </p:oleObj>
              </mc:Choice>
              <mc:Fallback>
                <p:oleObj name="Equation" r:id="rId16" imgW="21031200" imgH="5791200" progId="Equation.DSMT4">
                  <p:embed/>
                  <p:pic>
                    <p:nvPicPr>
                      <p:cNvPr id="0" name="图片 3726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59321" y="3891257"/>
                        <a:ext cx="1141412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691547" y="4348202"/>
          <a:ext cx="30908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3" name="Equation" r:id="rId18" imgW="56997600" imgH="7010400" progId="Equation.DSMT4">
                  <p:embed/>
                </p:oleObj>
              </mc:Choice>
              <mc:Fallback>
                <p:oleObj name="Equation" r:id="rId18" imgW="56997600" imgH="7010400" progId="Equation.DSMT4">
                  <p:embed/>
                  <p:pic>
                    <p:nvPicPr>
                      <p:cNvPr id="0" name="图片 3726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91547" y="4348202"/>
                        <a:ext cx="3090863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1"/>
          <p:cNvSpPr txBox="1"/>
          <p:nvPr/>
        </p:nvSpPr>
        <p:spPr bwMode="auto">
          <a:xfrm>
            <a:off x="2826531" y="4340998"/>
            <a:ext cx="946267" cy="474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其中：          </a:t>
            </a: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1388" y="476250"/>
            <a:ext cx="1661135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</a:t>
            </a:r>
            <a:r>
              <a:rPr lang="zh-CN" alt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27" name="内容占位符 1"/>
          <p:cNvSpPr txBox="1"/>
          <p:nvPr/>
        </p:nvSpPr>
        <p:spPr bwMode="auto">
          <a:xfrm>
            <a:off x="941388" y="4759139"/>
            <a:ext cx="7701695" cy="16879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marR="0" indent="-18288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若满足条件：       的根全在单位圆外，则称此条件为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MA(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可逆性条件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，此时        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存在且一般是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的幂级数，于是模型又可写为：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405844" y="4917999"/>
          <a:ext cx="8413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4" name="Equation" r:id="rId20" imgW="15544800" imgH="5486400" progId="Equation.DSMT4">
                  <p:embed/>
                </p:oleObj>
              </mc:Choice>
              <mc:Fallback>
                <p:oleObj name="Equation" r:id="rId20" imgW="15544800" imgH="5486400" progId="Equation.DSMT4">
                  <p:embed/>
                  <p:pic>
                    <p:nvPicPr>
                      <p:cNvPr id="0" name="图片 3726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05844" y="4917999"/>
                        <a:ext cx="841375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405844" y="5273711"/>
          <a:ext cx="6270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5" name="Equation" r:id="rId22" imgW="11582400" imgH="6400800" progId="Equation.DSMT4">
                  <p:embed/>
                </p:oleObj>
              </mc:Choice>
              <mc:Fallback>
                <p:oleObj name="Equation" r:id="rId22" imgW="11582400" imgH="6400800" progId="Equation.DSMT4">
                  <p:embed/>
                  <p:pic>
                    <p:nvPicPr>
                      <p:cNvPr id="0" name="图片 3727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05844" y="5273711"/>
                        <a:ext cx="627062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838922" y="5772419"/>
          <a:ext cx="13065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6" name="Equation" r:id="rId24" imgW="24079200" imgH="6400800" progId="Equation.DSMT4">
                  <p:embed/>
                </p:oleObj>
              </mc:Choice>
              <mc:Fallback>
                <p:oleObj name="Equation" r:id="rId24" imgW="24079200" imgH="6400800" progId="Equation.DSMT4">
                  <p:embed/>
                  <p:pic>
                    <p:nvPicPr>
                      <p:cNvPr id="0" name="图片 3727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38922" y="5772419"/>
                        <a:ext cx="1306513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21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3395</Words>
  <Application>Microsoft Office PowerPoint</Application>
  <PresentationFormat>全屏显示(4:3)</PresentationFormat>
  <Paragraphs>445</Paragraphs>
  <Slides>49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等线</vt:lpstr>
      <vt:lpstr>方正舒体</vt:lpstr>
      <vt:lpstr>黑体</vt:lpstr>
      <vt:lpstr>隶书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Equation</vt:lpstr>
      <vt:lpstr>Equation.KSEE3</vt:lpstr>
      <vt:lpstr>ARMA时间序列模型及其相关应用</vt:lpstr>
      <vt:lpstr>提纲</vt:lpstr>
      <vt:lpstr>PowerPoint 演示文稿</vt:lpstr>
      <vt:lpstr>时间序列的概念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 第一章 绪论</dc:title>
  <dc:creator>huang</dc:creator>
  <cp:lastModifiedBy>BJW_PC</cp:lastModifiedBy>
  <cp:revision>523</cp:revision>
  <dcterms:created xsi:type="dcterms:W3CDTF">2017-08-13T03:05:00Z</dcterms:created>
  <dcterms:modified xsi:type="dcterms:W3CDTF">2020-08-24T02:36:59Z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