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2014-7-15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solidFill>
                  <a:schemeClr val="tx2">
                    <a:lumMod val="50000"/>
                  </a:schemeClr>
                </a:solidFill>
              </a:rPr>
              <a:t>预测赛题</a:t>
            </a:r>
            <a:endParaRPr lang="zh-CN" altLang="en-US" sz="8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72198" y="5643578"/>
            <a:ext cx="2386002" cy="731344"/>
          </a:xfrm>
        </p:spPr>
        <p:txBody>
          <a:bodyPr/>
          <a:lstStyle/>
          <a:p>
            <a:r>
              <a:rPr lang="zh-CN" altLang="en-US" dirty="0" smtClean="0"/>
              <a:t>理学院</a:t>
            </a:r>
            <a:r>
              <a:rPr lang="en-US" altLang="zh-CN" dirty="0" smtClean="0"/>
              <a:t>·</a:t>
            </a:r>
            <a:r>
              <a:rPr lang="zh-CN" altLang="en-US" dirty="0" smtClean="0"/>
              <a:t>数学系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8874" y="825882"/>
            <a:ext cx="8384626" cy="534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n-US" altLang="zh-CN" dirty="0" smtClean="0"/>
              <a:t>2003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A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7158" y="1357298"/>
            <a:ext cx="8143932" cy="5116654"/>
          </a:xfrm>
        </p:spPr>
        <p:txBody>
          <a:bodyPr>
            <a:noAutofit/>
          </a:bodyPr>
          <a:lstStyle/>
          <a:p>
            <a:r>
              <a:rPr lang="en-US" altLang="zh-CN" sz="1800" dirty="0" smtClean="0"/>
              <a:t>SARS(</a:t>
            </a:r>
            <a:r>
              <a:rPr lang="en-US" altLang="zh-CN" sz="1800" dirty="0" err="1" smtClean="0"/>
              <a:t>SevereAcuteRespiratorySyndrome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严重急性呼吸道综合症，俗称：非典型</a:t>
            </a:r>
            <a:r>
              <a:rPr lang="zh-CN" altLang="en-US" sz="1800" dirty="0" smtClean="0"/>
              <a:t>肺炎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21</a:t>
            </a:r>
            <a:r>
              <a:rPr lang="zh-CN" altLang="en-US" sz="1800" dirty="0" smtClean="0"/>
              <a:t>世纪</a:t>
            </a:r>
            <a:r>
              <a:rPr lang="zh-CN" altLang="en-US" sz="1800" dirty="0" smtClean="0"/>
              <a:t>第一个在世界范围内传播的传染病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SARS</a:t>
            </a:r>
            <a:r>
              <a:rPr lang="zh-CN" altLang="en-US" sz="1800" dirty="0" smtClean="0"/>
              <a:t>的</a:t>
            </a:r>
            <a:r>
              <a:rPr lang="zh-CN" altLang="en-US" sz="1800" dirty="0" smtClean="0"/>
              <a:t>爆发和蔓延给我国的经济发展和</a:t>
            </a:r>
            <a:r>
              <a:rPr lang="zh-CN" altLang="en-US" sz="1800" dirty="0" smtClean="0"/>
              <a:t>人民</a:t>
            </a:r>
            <a:r>
              <a:rPr lang="zh-CN" altLang="en-US" sz="1800" dirty="0" smtClean="0"/>
              <a:t>生活带来了很大影响</a:t>
            </a:r>
            <a:r>
              <a:rPr lang="zh-CN" altLang="en-US" sz="1800" dirty="0" smtClean="0"/>
              <a:t>，我们</a:t>
            </a:r>
            <a:r>
              <a:rPr lang="zh-CN" altLang="en-US" sz="1800" dirty="0" smtClean="0"/>
              <a:t>从中得到了许多重要的经验和教训</a:t>
            </a:r>
            <a:r>
              <a:rPr lang="zh-CN" altLang="en-US" sz="1800" dirty="0" smtClean="0"/>
              <a:t>，认识</a:t>
            </a:r>
            <a:r>
              <a:rPr lang="zh-CN" altLang="en-US" sz="1800" dirty="0" smtClean="0"/>
              <a:t>到定量地研究</a:t>
            </a:r>
            <a:r>
              <a:rPr lang="zh-CN" altLang="en-US" sz="1800" dirty="0" smtClean="0"/>
              <a:t>传染病的</a:t>
            </a:r>
            <a:r>
              <a:rPr lang="zh-CN" altLang="en-US" sz="1800" dirty="0" smtClean="0"/>
              <a:t>传播规律</a:t>
            </a:r>
            <a:r>
              <a:rPr lang="zh-CN" altLang="en-US" sz="1800" dirty="0" smtClean="0"/>
              <a:t>、为</a:t>
            </a:r>
            <a:r>
              <a:rPr lang="zh-CN" altLang="en-US" sz="1800" dirty="0" smtClean="0"/>
              <a:t>预测和控制传染病蔓延创造条件的重要性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请</a:t>
            </a:r>
            <a:r>
              <a:rPr lang="zh-CN" altLang="en-US" sz="1800" dirty="0" smtClean="0"/>
              <a:t>你们</a:t>
            </a:r>
            <a:r>
              <a:rPr lang="zh-CN" altLang="en-US" sz="1800" dirty="0" smtClean="0"/>
              <a:t>对</a:t>
            </a:r>
            <a:r>
              <a:rPr lang="en-US" altLang="zh-CN" sz="1800" dirty="0" smtClean="0"/>
              <a:t>SARS</a:t>
            </a:r>
            <a:r>
              <a:rPr lang="zh-CN" altLang="en-US" sz="1800" dirty="0" smtClean="0"/>
              <a:t>的</a:t>
            </a:r>
            <a:r>
              <a:rPr lang="zh-CN" altLang="en-US" sz="1800" dirty="0" smtClean="0"/>
              <a:t>传播建立</a:t>
            </a:r>
            <a:r>
              <a:rPr lang="zh-CN" altLang="en-US" sz="1800" dirty="0" smtClean="0"/>
              <a:t>数学模型</a:t>
            </a:r>
            <a:r>
              <a:rPr lang="zh-CN" altLang="en-US" sz="1800" dirty="0" smtClean="0"/>
              <a:t>，具体要求如下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1)</a:t>
            </a:r>
            <a:r>
              <a:rPr lang="zh-CN" altLang="en-US" sz="1800" dirty="0" smtClean="0"/>
              <a:t>对附件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所</a:t>
            </a:r>
            <a:r>
              <a:rPr lang="zh-CN" altLang="en-US" sz="1800" dirty="0" smtClean="0"/>
              <a:t>提供的一个早期的模型，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评价</a:t>
            </a:r>
            <a:r>
              <a:rPr lang="zh-CN" altLang="en-US" sz="1800" dirty="0" smtClean="0"/>
              <a:t>其合理性和实用性。</a:t>
            </a:r>
          </a:p>
          <a:p>
            <a:r>
              <a:rPr lang="en-US" altLang="zh-CN" sz="1800" dirty="0" smtClean="0"/>
              <a:t>2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建立</a:t>
            </a:r>
            <a:r>
              <a:rPr lang="zh-CN" altLang="en-US" sz="1800" dirty="0" smtClean="0"/>
              <a:t>你们自己的模型</a:t>
            </a:r>
            <a:r>
              <a:rPr lang="zh-CN" altLang="en-US" sz="1800" dirty="0" smtClean="0"/>
              <a:t>，说明</a:t>
            </a:r>
            <a:r>
              <a:rPr lang="zh-CN" altLang="en-US" sz="1800" dirty="0" smtClean="0"/>
              <a:t>为什么优于</a:t>
            </a:r>
            <a:r>
              <a:rPr lang="zh-CN" altLang="en-US" sz="1800" dirty="0" smtClean="0"/>
              <a:t>附件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中</a:t>
            </a:r>
            <a:r>
              <a:rPr lang="zh-CN" altLang="en-US" sz="1800" dirty="0" smtClean="0"/>
              <a:t>的模型</a:t>
            </a:r>
            <a:r>
              <a:rPr lang="zh-CN" altLang="en-US" sz="1800" dirty="0" smtClean="0"/>
              <a:t>；特别</a:t>
            </a:r>
            <a:r>
              <a:rPr lang="zh-CN" altLang="en-US" sz="1800" dirty="0" smtClean="0"/>
              <a:t>要说明怎样才能建立</a:t>
            </a:r>
            <a:r>
              <a:rPr lang="zh-CN" altLang="en-US" sz="1800" dirty="0" smtClean="0"/>
              <a:t>一个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真正能够预测</a:t>
            </a:r>
            <a:r>
              <a:rPr lang="zh-CN" altLang="en-US" sz="1800" dirty="0" smtClean="0"/>
              <a:t>以及能为预防和控制提供可靠、足够的信息的模型，这样做的困难在</a:t>
            </a:r>
            <a:r>
              <a:rPr lang="zh-CN" altLang="en-US" sz="1800" dirty="0" smtClean="0"/>
              <a:t>哪里</a:t>
            </a:r>
            <a:r>
              <a:rPr lang="en-US" altLang="zh-CN" sz="1800" dirty="0" smtClean="0"/>
              <a:t>?</a:t>
            </a:r>
            <a:r>
              <a:rPr lang="zh-CN" altLang="en-US" sz="1800" dirty="0" smtClean="0"/>
              <a:t>对于</a:t>
            </a:r>
            <a:r>
              <a:rPr lang="zh-CN" altLang="en-US" sz="1800" dirty="0" smtClean="0"/>
              <a:t>卫生部门所采取的措施做出评论</a:t>
            </a:r>
            <a:r>
              <a:rPr lang="zh-CN" altLang="en-US" sz="1800" dirty="0" smtClean="0"/>
              <a:t>，如：提前</a:t>
            </a:r>
            <a:r>
              <a:rPr lang="zh-CN" altLang="en-US" sz="1800" dirty="0" smtClean="0"/>
              <a:t>或</a:t>
            </a:r>
            <a:r>
              <a:rPr lang="zh-CN" altLang="en-US" sz="1800" dirty="0" smtClean="0"/>
              <a:t>延后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天</a:t>
            </a:r>
            <a:r>
              <a:rPr lang="zh-CN" altLang="en-US" sz="1800" dirty="0" smtClean="0"/>
              <a:t>采取严格的隔离措施</a:t>
            </a:r>
            <a:r>
              <a:rPr lang="zh-CN" altLang="en-US" sz="1800" dirty="0" smtClean="0"/>
              <a:t>，对</a:t>
            </a:r>
            <a:r>
              <a:rPr lang="zh-CN" altLang="en-US" sz="1800" dirty="0" smtClean="0"/>
              <a:t>疫情</a:t>
            </a:r>
            <a:r>
              <a:rPr lang="zh-CN" altLang="en-US" sz="1800" dirty="0" smtClean="0"/>
              <a:t>传播</a:t>
            </a:r>
            <a:r>
              <a:rPr lang="zh-CN" altLang="en-US" sz="1800" dirty="0" smtClean="0"/>
              <a:t>所造成的影响做出估计。</a:t>
            </a:r>
            <a:r>
              <a:rPr lang="zh-CN" altLang="en-US" sz="1800" dirty="0" smtClean="0"/>
              <a:t>附件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提供</a:t>
            </a:r>
            <a:r>
              <a:rPr lang="zh-CN" altLang="en-US" sz="1800" dirty="0" smtClean="0"/>
              <a:t>的数据供参考。</a:t>
            </a:r>
          </a:p>
          <a:p>
            <a:r>
              <a:rPr lang="en-US" altLang="zh-CN" sz="1800" dirty="0" smtClean="0"/>
              <a:t>3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收集</a:t>
            </a:r>
            <a:r>
              <a:rPr lang="en-US" altLang="zh-CN" sz="1800" dirty="0" smtClean="0"/>
              <a:t>SARS</a:t>
            </a:r>
            <a:r>
              <a:rPr lang="zh-CN" altLang="en-US" sz="1800" dirty="0" smtClean="0"/>
              <a:t>对</a:t>
            </a:r>
            <a:r>
              <a:rPr lang="zh-CN" altLang="en-US" sz="1800" dirty="0" smtClean="0"/>
              <a:t>经济某个方面影响的数据</a:t>
            </a:r>
            <a:r>
              <a:rPr lang="zh-CN" altLang="en-US" sz="1800" dirty="0" smtClean="0"/>
              <a:t>，建立</a:t>
            </a:r>
            <a:r>
              <a:rPr lang="zh-CN" altLang="en-US" sz="1800" dirty="0" smtClean="0"/>
              <a:t>相应的数学模型并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进行预测</a:t>
            </a:r>
            <a:r>
              <a:rPr lang="zh-CN" altLang="en-US" sz="1800" dirty="0" smtClean="0"/>
              <a:t>。附件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提供</a:t>
            </a:r>
            <a:r>
              <a:rPr lang="zh-CN" altLang="en-US" sz="1800" dirty="0" smtClean="0"/>
              <a:t>的数据供参考。</a:t>
            </a:r>
          </a:p>
          <a:p>
            <a:r>
              <a:rPr lang="en-US" altLang="zh-CN" sz="1800" dirty="0" smtClean="0"/>
              <a:t>4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给</a:t>
            </a:r>
            <a:r>
              <a:rPr lang="zh-CN" altLang="en-US" sz="1800" dirty="0" smtClean="0"/>
              <a:t>当地报刊写一篇通俗短文，说明建立传染病数学模型的重要性。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n-US" altLang="zh-CN" dirty="0" smtClean="0"/>
              <a:t>2007 A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043890" cy="533096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5500" dirty="0" smtClean="0"/>
              <a:t>A </a:t>
            </a:r>
            <a:r>
              <a:rPr lang="zh-CN" altLang="en-US" sz="5500" dirty="0" smtClean="0"/>
              <a:t>题</a:t>
            </a:r>
            <a:r>
              <a:rPr lang="zh-CN" altLang="en-US" sz="5500" dirty="0" smtClean="0"/>
              <a:t>：中国人口增长预测</a:t>
            </a:r>
          </a:p>
          <a:p>
            <a:pPr>
              <a:lnSpc>
                <a:spcPct val="170000"/>
              </a:lnSpc>
            </a:pPr>
            <a:r>
              <a:rPr lang="zh-CN" altLang="en-US" sz="5500" dirty="0" smtClean="0"/>
              <a:t>中</a:t>
            </a:r>
            <a:r>
              <a:rPr lang="zh-CN" altLang="en-US" sz="5500" dirty="0" smtClean="0"/>
              <a:t>国是一个人口大国，人口问题始终是制约我国发展的关键因素之一</a:t>
            </a:r>
            <a:r>
              <a:rPr lang="zh-CN" altLang="en-US" sz="5500" dirty="0" smtClean="0"/>
              <a:t>。根据</a:t>
            </a:r>
            <a:r>
              <a:rPr lang="zh-CN" altLang="en-US" sz="5500" dirty="0" smtClean="0"/>
              <a:t>已有数据，运用数学建模的方法</a:t>
            </a:r>
            <a:r>
              <a:rPr lang="zh-CN" altLang="en-US" sz="5500" dirty="0" smtClean="0"/>
              <a:t>，对</a:t>
            </a:r>
            <a:r>
              <a:rPr lang="zh-CN" altLang="en-US" sz="5500" dirty="0" smtClean="0"/>
              <a:t>中国人口做出分析和预测是</a:t>
            </a:r>
            <a:r>
              <a:rPr lang="zh-CN" altLang="en-US" sz="5500" dirty="0" smtClean="0"/>
              <a:t>一个</a:t>
            </a:r>
            <a:r>
              <a:rPr lang="zh-CN" altLang="en-US" sz="5500" dirty="0" smtClean="0"/>
              <a:t>重要问题。近年来中国的人口发展出现了一些新的特点，例如，</a:t>
            </a:r>
            <a:r>
              <a:rPr lang="zh-CN" altLang="en-US" sz="5500" dirty="0" smtClean="0"/>
              <a:t>老龄化</a:t>
            </a:r>
            <a:r>
              <a:rPr lang="zh-CN" altLang="en-US" sz="5500" dirty="0" smtClean="0"/>
              <a:t>进程加速、出生人口性别比持续升高，以及乡村人口城镇化等因素</a:t>
            </a:r>
            <a:r>
              <a:rPr lang="zh-CN" altLang="en-US" sz="5500" dirty="0" smtClean="0"/>
              <a:t>，这些</a:t>
            </a:r>
            <a:r>
              <a:rPr lang="zh-CN" altLang="en-US" sz="5500" dirty="0" smtClean="0"/>
              <a:t>都影响着中国人口的增长</a:t>
            </a:r>
            <a:r>
              <a:rPr lang="zh-CN" altLang="en-US" sz="5500" dirty="0" smtClean="0"/>
              <a:t>。</a:t>
            </a:r>
            <a:r>
              <a:rPr lang="en-US" altLang="zh-CN" sz="5500" dirty="0" smtClean="0"/>
              <a:t>2007</a:t>
            </a:r>
            <a:r>
              <a:rPr lang="en-US" altLang="zh-CN" sz="5500" dirty="0" smtClean="0"/>
              <a:t> </a:t>
            </a:r>
            <a:r>
              <a:rPr lang="zh-CN" altLang="en-US" sz="5500" dirty="0" smtClean="0"/>
              <a:t>年初</a:t>
            </a:r>
            <a:r>
              <a:rPr lang="zh-CN" altLang="en-US" sz="5500" dirty="0" smtClean="0"/>
              <a:t>发布的</a:t>
            </a:r>
            <a:r>
              <a:rPr lang="en-US" altLang="zh-CN" sz="5500" dirty="0" smtClean="0"/>
              <a:t>《</a:t>
            </a:r>
            <a:r>
              <a:rPr lang="zh-CN" altLang="en-US" sz="5500" dirty="0" smtClean="0"/>
              <a:t>国家人口发展</a:t>
            </a:r>
            <a:r>
              <a:rPr lang="zh-CN" altLang="en-US" sz="5500" dirty="0" smtClean="0"/>
              <a:t>战略研究</a:t>
            </a:r>
            <a:r>
              <a:rPr lang="zh-CN" altLang="en-US" sz="5500" dirty="0" smtClean="0"/>
              <a:t>报告</a:t>
            </a:r>
            <a:r>
              <a:rPr lang="en-US" altLang="zh-CN" sz="5500" dirty="0" smtClean="0"/>
              <a:t>》(</a:t>
            </a:r>
            <a:r>
              <a:rPr lang="zh-CN" altLang="en-US" sz="5500" dirty="0" smtClean="0"/>
              <a:t>附录</a:t>
            </a:r>
            <a:r>
              <a:rPr lang="en-US" altLang="zh-CN" sz="5500" dirty="0" smtClean="0"/>
              <a:t>1</a:t>
            </a:r>
            <a:r>
              <a:rPr lang="en-US" altLang="zh-CN" sz="5500" dirty="0" smtClean="0"/>
              <a:t>) </a:t>
            </a:r>
            <a:r>
              <a:rPr lang="zh-CN" altLang="en-US" sz="5500" dirty="0" smtClean="0"/>
              <a:t>还</a:t>
            </a:r>
            <a:r>
              <a:rPr lang="zh-CN" altLang="en-US" sz="5500" dirty="0" smtClean="0"/>
              <a:t>做出了进一步的分析</a:t>
            </a:r>
            <a:r>
              <a:rPr lang="zh-CN" altLang="en-US" sz="5500" dirty="0" smtClean="0"/>
              <a:t>。关于</a:t>
            </a:r>
            <a:r>
              <a:rPr lang="zh-CN" altLang="en-US" sz="5500" dirty="0" smtClean="0"/>
              <a:t>中国人口问题已有</a:t>
            </a:r>
            <a:r>
              <a:rPr lang="zh-CN" altLang="en-US" sz="5500" dirty="0" smtClean="0"/>
              <a:t>多方</a:t>
            </a:r>
            <a:r>
              <a:rPr lang="zh-CN" altLang="en-US" sz="5500" dirty="0" smtClean="0"/>
              <a:t>面的研究，并积累了大量数据资料。</a:t>
            </a:r>
            <a:r>
              <a:rPr lang="zh-CN" altLang="en-US" sz="5500" dirty="0" smtClean="0"/>
              <a:t>附录</a:t>
            </a:r>
            <a:r>
              <a:rPr lang="en-US" altLang="zh-CN" sz="5500" dirty="0" smtClean="0"/>
              <a:t>2</a:t>
            </a:r>
            <a:r>
              <a:rPr lang="zh-CN" altLang="en-US" sz="5500" dirty="0" smtClean="0"/>
              <a:t>就是</a:t>
            </a:r>
            <a:r>
              <a:rPr lang="zh-CN" altLang="en-US" sz="5500" dirty="0" smtClean="0"/>
              <a:t>从</a:t>
            </a:r>
            <a:r>
              <a:rPr lang="en-US" altLang="zh-CN" sz="5500" dirty="0" smtClean="0"/>
              <a:t>《</a:t>
            </a:r>
            <a:r>
              <a:rPr lang="zh-CN" altLang="en-US" sz="5500" dirty="0" smtClean="0"/>
              <a:t>中国人口统计</a:t>
            </a:r>
            <a:r>
              <a:rPr lang="zh-CN" altLang="en-US" sz="5500" dirty="0" smtClean="0"/>
              <a:t>年鉴</a:t>
            </a:r>
            <a:r>
              <a:rPr lang="en-US" altLang="zh-CN" sz="5500" dirty="0" smtClean="0"/>
              <a:t>》</a:t>
            </a:r>
            <a:r>
              <a:rPr lang="zh-CN" altLang="en-US" sz="5500" dirty="0" smtClean="0"/>
              <a:t>上</a:t>
            </a:r>
            <a:r>
              <a:rPr lang="zh-CN" altLang="en-US" sz="5500" dirty="0" smtClean="0"/>
              <a:t>收集到的部分数据。试从中国的实际情况和人口增长的上述</a:t>
            </a:r>
            <a:r>
              <a:rPr lang="zh-CN" altLang="en-US" sz="5500" dirty="0" smtClean="0"/>
              <a:t>特点出发</a:t>
            </a:r>
            <a:r>
              <a:rPr lang="zh-CN" altLang="en-US" sz="5500" dirty="0" smtClean="0"/>
              <a:t>，参考</a:t>
            </a:r>
            <a:r>
              <a:rPr lang="zh-CN" altLang="en-US" sz="5500" dirty="0" smtClean="0"/>
              <a:t>附录</a:t>
            </a:r>
            <a:r>
              <a:rPr lang="en-US" altLang="zh-CN" sz="5500" dirty="0" smtClean="0"/>
              <a:t>2</a:t>
            </a:r>
            <a:r>
              <a:rPr lang="zh-CN" altLang="en-US" sz="5500" dirty="0" smtClean="0"/>
              <a:t>中</a:t>
            </a:r>
            <a:r>
              <a:rPr lang="zh-CN" altLang="en-US" sz="5500" dirty="0" smtClean="0"/>
              <a:t>的相关数据（也可以搜索相关文献和补充新的</a:t>
            </a:r>
            <a:r>
              <a:rPr lang="zh-CN" altLang="en-US" sz="5500" dirty="0" smtClean="0"/>
              <a:t>数据</a:t>
            </a:r>
            <a:r>
              <a:rPr lang="zh-CN" altLang="en-US" sz="5500" dirty="0" smtClean="0"/>
              <a:t>），</a:t>
            </a:r>
            <a:r>
              <a:rPr lang="zh-CN" altLang="en-US" sz="5500" b="1" dirty="0" smtClean="0">
                <a:solidFill>
                  <a:srgbClr val="C00000"/>
                </a:solidFill>
              </a:rPr>
              <a:t>建立中国人口增长的数学模型</a:t>
            </a:r>
            <a:r>
              <a:rPr lang="zh-CN" altLang="en-US" sz="5500" dirty="0" smtClean="0"/>
              <a:t>，并由此对中国人口增长的</a:t>
            </a:r>
            <a:r>
              <a:rPr lang="zh-CN" altLang="en-US" sz="5500" b="1" dirty="0" smtClean="0">
                <a:solidFill>
                  <a:srgbClr val="00B0F0"/>
                </a:solidFill>
              </a:rPr>
              <a:t>中</a:t>
            </a:r>
            <a:r>
              <a:rPr lang="zh-CN" altLang="en-US" sz="5500" b="1" dirty="0" smtClean="0">
                <a:solidFill>
                  <a:srgbClr val="00B0F0"/>
                </a:solidFill>
              </a:rPr>
              <a:t>短期</a:t>
            </a:r>
            <a:r>
              <a:rPr lang="zh-CN" altLang="en-US" sz="5500" dirty="0" smtClean="0"/>
              <a:t>和</a:t>
            </a:r>
            <a:r>
              <a:rPr lang="zh-CN" altLang="en-US" sz="5500" b="1" dirty="0" smtClean="0">
                <a:solidFill>
                  <a:srgbClr val="00B0F0"/>
                </a:solidFill>
              </a:rPr>
              <a:t>长期</a:t>
            </a:r>
            <a:r>
              <a:rPr lang="zh-CN" altLang="en-US" sz="5500" dirty="0" smtClean="0"/>
              <a:t>趋势做出预测；别要</a:t>
            </a:r>
            <a:r>
              <a:rPr lang="zh-CN" altLang="en-US" sz="5500" dirty="0" smtClean="0"/>
              <a:t>指出你们</a:t>
            </a:r>
            <a:r>
              <a:rPr lang="zh-CN" altLang="en-US" sz="5500" dirty="0" smtClean="0"/>
              <a:t>模型中的优点与不足之处。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2010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B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357158" y="1928802"/>
            <a:ext cx="8001056" cy="43736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2010</a:t>
            </a:r>
            <a:r>
              <a:rPr lang="zh-CN" altLang="en-US" dirty="0" smtClean="0"/>
              <a:t>年上海世博会是首次在中国举办的世界博览会。从</a:t>
            </a:r>
            <a:r>
              <a:rPr lang="en-US" altLang="zh-CN" dirty="0" smtClean="0"/>
              <a:t>1851</a:t>
            </a:r>
            <a:r>
              <a:rPr lang="zh-CN" altLang="en-US" dirty="0" smtClean="0"/>
              <a:t>年伦敦的“万国工业博览会”开始，世博会日益成为各国人民交流历史文化、展示科技成果、体现合作精神、展望未来等的重要舞台。请你们选择感兴趣的某个侧面，建立数学模型，利用互联网数据，定量评估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年上海世博会的影响力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</TotalTime>
  <Words>338</Words>
  <PresentationFormat>全屏显示(4:3)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凸显</vt:lpstr>
      <vt:lpstr>预测赛题</vt:lpstr>
      <vt:lpstr>幻灯片 2</vt:lpstr>
      <vt:lpstr>2003年 A题</vt:lpstr>
      <vt:lpstr>2007 A题</vt:lpstr>
      <vt:lpstr>2010年 B题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预测赛题</dc:title>
  <cp:lastModifiedBy>Lenovo User</cp:lastModifiedBy>
  <cp:revision>4</cp:revision>
  <dcterms:modified xsi:type="dcterms:W3CDTF">2014-07-15T08:21:31Z</dcterms:modified>
</cp:coreProperties>
</file>