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1338" r:id="rId3"/>
    <p:sldId id="1339" r:id="rId4"/>
    <p:sldId id="1340" r:id="rId5"/>
    <p:sldId id="1341" r:id="rId6"/>
    <p:sldId id="1342" r:id="rId7"/>
    <p:sldId id="1343" r:id="rId8"/>
    <p:sldId id="1344" r:id="rId9"/>
    <p:sldId id="1345" r:id="rId10"/>
    <p:sldId id="1346" r:id="rId11"/>
    <p:sldId id="1347" r:id="rId12"/>
    <p:sldId id="1348" r:id="rId13"/>
    <p:sldId id="1350" r:id="rId14"/>
    <p:sldId id="1446" r:id="rId15"/>
    <p:sldId id="1351" r:id="rId16"/>
    <p:sldId id="1352" r:id="rId17"/>
    <p:sldId id="1353" r:id="rId18"/>
    <p:sldId id="1354" r:id="rId19"/>
    <p:sldId id="1355" r:id="rId20"/>
    <p:sldId id="1356" r:id="rId21"/>
    <p:sldId id="1357" r:id="rId22"/>
    <p:sldId id="1358" r:id="rId23"/>
    <p:sldId id="1359" r:id="rId24"/>
    <p:sldId id="1265" r:id="rId25"/>
    <p:sldId id="1316" r:id="rId26"/>
    <p:sldId id="1317" r:id="rId27"/>
    <p:sldId id="1360" r:id="rId28"/>
    <p:sldId id="1157" r:id="rId29"/>
    <p:sldId id="1162" r:id="rId30"/>
    <p:sldId id="1168" r:id="rId31"/>
    <p:sldId id="1270" r:id="rId32"/>
    <p:sldId id="1271" r:id="rId33"/>
    <p:sldId id="1291" r:id="rId34"/>
    <p:sldId id="1373" r:id="rId35"/>
    <p:sldId id="1369" r:id="rId36"/>
    <p:sldId id="1370" r:id="rId37"/>
    <p:sldId id="1371" r:id="rId38"/>
    <p:sldId id="1372" r:id="rId39"/>
    <p:sldId id="1363" r:id="rId40"/>
    <p:sldId id="1364" r:id="rId41"/>
    <p:sldId id="1365" r:id="rId42"/>
    <p:sldId id="1368" r:id="rId43"/>
    <p:sldId id="1170" r:id="rId44"/>
    <p:sldId id="1319" r:id="rId45"/>
    <p:sldId id="1176" r:id="rId46"/>
    <p:sldId id="1320" r:id="rId47"/>
    <p:sldId id="1177" r:id="rId48"/>
    <p:sldId id="1188" r:id="rId49"/>
    <p:sldId id="1287" r:id="rId50"/>
    <p:sldId id="1288" r:id="rId51"/>
    <p:sldId id="1289" r:id="rId52"/>
    <p:sldId id="1361" r:id="rId53"/>
    <p:sldId id="1275" r:id="rId54"/>
    <p:sldId id="1374" r:id="rId55"/>
    <p:sldId id="1375" r:id="rId56"/>
    <p:sldId id="1321" r:id="rId57"/>
    <p:sldId id="1286" r:id="rId58"/>
    <p:sldId id="1322" r:id="rId59"/>
    <p:sldId id="1279" r:id="rId60"/>
    <p:sldId id="1280" r:id="rId61"/>
    <p:sldId id="1306" r:id="rId62"/>
    <p:sldId id="1274" r:id="rId63"/>
    <p:sldId id="1278" r:id="rId64"/>
    <p:sldId id="1281" r:id="rId65"/>
    <p:sldId id="1282" r:id="rId66"/>
    <p:sldId id="1284" r:id="rId67"/>
    <p:sldId id="1300" r:id="rId68"/>
    <p:sldId id="1301" r:id="rId69"/>
    <p:sldId id="1302" r:id="rId70"/>
    <p:sldId id="1303" r:id="rId71"/>
    <p:sldId id="1200" r:id="rId72"/>
    <p:sldId id="1203" r:id="rId73"/>
    <p:sldId id="1217" r:id="rId74"/>
    <p:sldId id="1249" r:id="rId75"/>
    <p:sldId id="1251" r:id="rId76"/>
    <p:sldId id="1253" r:id="rId77"/>
    <p:sldId id="1362" r:id="rId78"/>
    <p:sldId id="1292" r:id="rId79"/>
    <p:sldId id="1304" r:id="rId80"/>
    <p:sldId id="1296" r:id="rId81"/>
    <p:sldId id="1298" r:id="rId82"/>
    <p:sldId id="1299" r:id="rId83"/>
  </p:sldIdLst>
  <p:sldSz cx="9144000" cy="6858000" type="screen4x3"/>
  <p:notesSz cx="6858000" cy="9144000"/>
  <p:custDataLst>
    <p:tags r:id="rId8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73" autoAdjust="0"/>
    <p:restoredTop sz="95400" autoAdjust="0"/>
  </p:normalViewPr>
  <p:slideViewPr>
    <p:cSldViewPr snapToGrid="0">
      <p:cViewPr>
        <p:scale>
          <a:sx n="70" d="100"/>
          <a:sy n="70" d="100"/>
        </p:scale>
        <p:origin x="-1074" y="-9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gs" Target="tags/tag4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notesMaster" Target="notesMasters/notesMaster1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B244A-2DE3-4A47-AFFD-23395DDF8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9A454-DBA0-4881-AD35-E9CF0328B7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angll@cug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tiff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1108753"/>
            <a:ext cx="91440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66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6600" b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6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及应用</a:t>
            </a:r>
            <a:endParaRPr lang="en-US" altLang="zh-CN" sz="6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2750581"/>
            <a:ext cx="914400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汪玲玲</a:t>
            </a:r>
            <a:endParaRPr lang="en-US" altLang="zh-CN" sz="3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670798"/>
            <a:ext cx="9144001" cy="27698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课程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群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545524218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邮箱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1"/>
              </a:rPr>
              <a:t>wangll@cug.edu.cn</a:t>
            </a:r>
            <a:endParaRPr lang="en-US" altLang="zh-CN" sz="3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答疑办公室：东区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老珠宝楼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517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zh-CN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地球物理</a:t>
            </a: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与空间信息学院</a:t>
            </a:r>
            <a:endParaRPr lang="zh-CN" alt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中国地质大学（武汉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命名规则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5749" y="960196"/>
            <a:ext cx="8615364" cy="488133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just">
              <a:buFont typeface="+mj-ea"/>
              <a:buAutoNum type="circleNumDbPlain"/>
            </a:pP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变量名必须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以字母开头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，其后可以是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任意字母、数字、下划线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能有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空格、中文和标点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区分字母大小写</a:t>
            </a:r>
            <a:r>
              <a:rPr lang="zh-CN" altLang="en-US" sz="2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是两个不同的变量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能使用</a:t>
            </a: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专用变量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作为变量名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避免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函数名作为变量名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。如果变量名采用函数名，则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该函数失效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名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最多可包含</a:t>
            </a:r>
            <a:r>
              <a:rPr lang="en-US" altLang="zh-CN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63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个字符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，从第</a:t>
            </a:r>
            <a:r>
              <a:rPr lang="en-US" altLang="zh-CN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个字符开始之后的字符将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被忽略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为了程序的可读性及维护方便，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变量名一般代表一定的含义</a:t>
            </a:r>
            <a:r>
              <a:rPr lang="zh-CN" altLang="en-US" sz="2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87711" y="1749699"/>
            <a:ext cx="5568578" cy="3262432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软件基本操作 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变量命名规则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语言的标点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的矩阵数组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的部分矩阵分析函数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基础函数命令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7313" y="940581"/>
          <a:ext cx="757977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777"/>
                <a:gridCol w="60959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kern="1200" noProof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help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帮助指令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clc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清除命令窗中的所有显示内容（清屏）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clear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清除变量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clf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清除图形窗口</a:t>
                      </a:r>
                      <a:endParaRPr lang="zh-CN" altLang="en-US" sz="2400" b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加载数据文件变量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保存数据文件变量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kern="1200" noProof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who</a:t>
                      </a:r>
                      <a:r>
                        <a:rPr lang="en-US" altLang="zh-CN" sz="2400" b="1" kern="1200" noProof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把工作区里面所有变量的 </a:t>
                      </a:r>
                      <a:r>
                        <a:rPr lang="en-US" altLang="zh-CN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Name</a:t>
                      </a:r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（变量名）</a:t>
                      </a:r>
                      <a:r>
                        <a:rPr lang="en-US" altLang="zh-CN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, Size</a:t>
                      </a:r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（维数）</a:t>
                      </a:r>
                      <a:r>
                        <a:rPr lang="en-US" altLang="zh-CN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, Bytes</a:t>
                      </a:r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（占用字节数）</a:t>
                      </a:r>
                      <a:r>
                        <a:rPr lang="en-US" altLang="zh-CN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, Class</a:t>
                      </a:r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（类别）</a:t>
                      </a:r>
                      <a:r>
                        <a:rPr lang="en-US" altLang="zh-CN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,</a:t>
                      </a:r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都列出来。</a:t>
                      </a:r>
                      <a:endParaRPr lang="zh-CN" altLang="en-US" sz="2400" b="1" kern="1200" noProof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7313" y="940581"/>
          <a:ext cx="757999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777"/>
                <a:gridCol w="60959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noProof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cd</a:t>
                      </a:r>
                      <a:endParaRPr lang="en-US" altLang="zh-CN" sz="2400" b="1" kern="1200" noProof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显示或改变当前工作文件</a:t>
                      </a:r>
                      <a:r>
                        <a:rPr lang="zh-CN" altLang="en-US" sz="2400" b="1" kern="1200" noProof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夹</a:t>
                      </a:r>
                      <a:endParaRPr lang="zh-CN" altLang="en-US" sz="2400" b="1" kern="1200" noProof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显示当前文件夹或指定目录下的</a:t>
                      </a:r>
                      <a:r>
                        <a:rPr lang="zh-CN" altLang="en-US" sz="2400" b="1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文件</a:t>
                      </a:r>
                      <a:endParaRPr lang="zh-CN" altLang="en-US" sz="2400" b="1" noProof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home</a:t>
                      </a:r>
                      <a:endParaRPr lang="en-US" altLang="zh-CN" sz="24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将光标移至命令行窗口的最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左上角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lang="en-US" altLang="zh-CN" sz="2400" b="1" dirty="0" err="1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显示文件内容</a:t>
                      </a:r>
                      <a:endParaRPr lang="zh-CN" altLang="en-US" sz="2400" b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disp</a:t>
                      </a:r>
                      <a:endParaRPr lang="en-US" altLang="zh-CN" sz="24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显示变量或文字</a:t>
                      </a:r>
                      <a:r>
                        <a:rPr lang="zh-CN" altLang="en-US" sz="2400" b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内容</a:t>
                      </a:r>
                      <a:endParaRPr lang="zh-CN" altLang="en-US" sz="2400" b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diary</a:t>
                      </a:r>
                      <a:endParaRPr lang="en-US" altLang="zh-CN" sz="24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日志文件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 sz="2400" b="1" kern="1200" noProof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！</a:t>
                      </a:r>
                      <a:endParaRPr lang="zh-CN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调用</a:t>
                      </a:r>
                      <a:r>
                        <a:rPr lang="en-US" altLang="zh-CN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DOS</a:t>
                      </a:r>
                      <a:r>
                        <a:rPr lang="zh-CN" altLang="en-US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命令</a:t>
                      </a:r>
                      <a:endParaRPr lang="zh-CN" altLang="en-US" sz="2400" b="1" kern="1200" noProof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exit</a:t>
                      </a:r>
                      <a:endParaRPr lang="en-US" altLang="zh-CN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退出</a:t>
                      </a:r>
                      <a:r>
                        <a:rPr lang="en-US" altLang="zh-CN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MATLAB</a:t>
                      </a:r>
                      <a:endParaRPr lang="en-US" altLang="zh-CN" sz="2400" b="1" kern="1200" noProof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quit</a:t>
                      </a:r>
                      <a:endParaRPr lang="en-US" altLang="zh-CN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退出</a:t>
                      </a:r>
                      <a:r>
                        <a:rPr lang="en-US" altLang="zh-CN" sz="24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MATLAB</a:t>
                      </a:r>
                      <a:endParaRPr lang="zh-CN" altLang="en-US" sz="2400" b="1" kern="1200" noProof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path</a:t>
                      </a:r>
                      <a:endParaRPr lang="en-US" altLang="zh-CN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显示搜索</a:t>
                      </a:r>
                      <a:r>
                        <a:rPr lang="zh-CN" altLang="en-US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目录</a:t>
                      </a:r>
                      <a:endParaRPr lang="zh-CN" altLang="en-US" sz="2400" b="1" kern="1200" noProof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hold</a:t>
                      </a:r>
                      <a:endParaRPr lang="en-US" altLang="zh-CN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图形保持</a:t>
                      </a:r>
                      <a:r>
                        <a:rPr lang="zh-CN" altLang="en-US" sz="2400" b="1" kern="120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开关</a:t>
                      </a:r>
                      <a:endParaRPr lang="zh-CN" altLang="en-US" sz="2400" b="1" kern="1200" noProof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62469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清除命令窗中的所有显示内容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2642" t="1577" r="8345"/>
          <a:stretch>
            <a:fillRect/>
          </a:stretch>
        </p:blipFill>
        <p:spPr>
          <a:xfrm>
            <a:off x="-1" y="994024"/>
            <a:ext cx="9144001" cy="54967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879124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Demo_Chapter02_01SomeFun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0189"/>
            <a:ext cx="9144000" cy="6176596"/>
          </a:xfrm>
          <a:prstGeom prst="rect">
            <a:avLst/>
          </a:prstGeom>
        </p:spPr>
      </p:pic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585404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清除变量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879124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Demo_Chapter02_01SomeFun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62469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清除图形窗口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520" y="974223"/>
            <a:ext cx="8546960" cy="588377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829696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Demo_Chapter02_01SomeFun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1150" y="1087439"/>
            <a:ext cx="8953838" cy="51706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加载指定文件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加载指定文件名的文件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to load a file named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durer.mat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these statements are equivalent: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durer.mat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% command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命令形式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durer.mat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函数形式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加载指定文件中的指定变量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include any of the inputs described in previous syntaxes. 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to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variable named X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durer.mat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command form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durer.mat','X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  % function form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6254238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Demo_Chapter02_01SomeFun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0189"/>
            <a:ext cx="9144000" cy="5887946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755554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Demo_Chapter02_01SomeFun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69521" y="886766"/>
            <a:ext cx="7004957" cy="43581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workspace variables to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将工作区变量保存至文件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save(filename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保存所有变量至文件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filename,variables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保存指定的变量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filename,variables,fmt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限定保存格式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filename,variables,version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指定保存版本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filename,variables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,‘-append’)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以追加的形式保存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879124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Demo_Chapter02_01SomeFun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87711" y="1749699"/>
            <a:ext cx="5568578" cy="3262432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软件基本操作 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变量命名规则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语言的标点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的矩阵数组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的部分矩阵分析函数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基础函数命令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0189"/>
            <a:ext cx="9144000" cy="5887946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755554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Demo_Chapter02_01SomeFun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G_20181010_11184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 l="52415" t="7287" r="9261" b="15969"/>
          <a:stretch>
            <a:fillRect/>
          </a:stretch>
        </p:blipFill>
        <p:spPr>
          <a:xfrm rot="16200000">
            <a:off x="2859651" y="-1179324"/>
            <a:ext cx="3424702" cy="9144000"/>
          </a:xfrm>
        </p:spPr>
      </p:pic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pt-BR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87711" y="1749699"/>
            <a:ext cx="5568578" cy="3262432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软件基本操作 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变量命名规则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语言的标点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的矩阵数组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的部分矩阵分析函数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基础函数命令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语言的标点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0" y="660189"/>
          <a:ext cx="6096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011"/>
                <a:gridCol w="526498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冒号，多种用途，比如</a:t>
                      </a:r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1:3:100, A(3,:)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分号，区分行及取消运行结果显示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逗号，区分列及函数参数分隔符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圆括号，指定运算的优先级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 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方括号，定义矩阵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 }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大括号，构建单元数组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百分号，注释标记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感叹号，调用操作系统运算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等号，赋值标记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单引号，字符串的标识符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小数点及对象域访问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续行符号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-1" y="6491449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Demo_Chapter02_03Symbols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的语言标点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63"/>
          <a:stretch>
            <a:fillRect/>
          </a:stretch>
        </p:blipFill>
        <p:spPr>
          <a:xfrm>
            <a:off x="2552250" y="660189"/>
            <a:ext cx="4039498" cy="6197812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149667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Demo_Chapter02_03Symbols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的语言标点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" y="5134593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Demo_Chapter02_03Symbols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0188"/>
            <a:ext cx="9143999" cy="443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87711" y="1749699"/>
            <a:ext cx="5568578" cy="3262432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软件基本操作 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变量命名规则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语言的标点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的矩阵数组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的部分矩阵分析函数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基础函数命令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的数据类型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65414" y="1390445"/>
            <a:ext cx="2213172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数值类型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逻辑类型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函数句柄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取整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01629" y="660189"/>
            <a:ext cx="5340742" cy="5601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取整 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floor(2.5) =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 floor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(-2.5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取整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ceil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2.5) =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2.5) =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最接近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round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(2.5) = 3; round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2.5) =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取整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fix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2.5) =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2.5) =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" y="6261722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Demo_Chapter02_04Integers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中关于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复数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的相关函数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1869" y="1454571"/>
            <a:ext cx="7760261" cy="35332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默认使用字符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作为虚部的标志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返回复数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的实部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的虚部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返回复数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的模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的相位角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返回复数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的共轭复数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为实部、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为虚部创建复数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5388512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Demo_Chapter02_05Complex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65479" y="1567026"/>
            <a:ext cx="7991475" cy="19759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28600" indent="-228600" algn="just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sz="3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endParaRPr lang="en-US" altLang="zh-CN" sz="32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800" b="1" dirty="0"/>
          </a:p>
          <a:p>
            <a:pPr>
              <a:defRPr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直接点击</a:t>
            </a:r>
            <a:r>
              <a:rPr lang="en-US" altLang="zh-CN" sz="2800" b="1" dirty="0"/>
              <a:t>windows</a:t>
            </a:r>
            <a:r>
              <a:rPr lang="zh-CN" altLang="en-US" sz="2800" b="1" dirty="0"/>
              <a:t>桌面上的</a:t>
            </a:r>
            <a:r>
              <a:rPr lang="en-US" altLang="zh-CN" sz="2800" b="1" dirty="0" err="1"/>
              <a:t>matlab</a:t>
            </a:r>
            <a:r>
              <a:rPr lang="zh-CN" altLang="en-US" sz="2800" b="1" dirty="0"/>
              <a:t>图标，或者运行</a:t>
            </a:r>
            <a:r>
              <a:rPr lang="en-US" altLang="zh-CN" sz="2800" b="1" dirty="0"/>
              <a:t>MATLAB</a:t>
            </a:r>
            <a:r>
              <a:rPr lang="zh-CN" altLang="en-US" sz="2800" b="1" dirty="0"/>
              <a:t>，就可创建一个或多个窗口。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软件基本操作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82086" y="3935960"/>
            <a:ext cx="13906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默认的特殊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22999" y="1316039"/>
          <a:ext cx="649800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22"/>
                <a:gridCol w="4937180"/>
              </a:tblGrid>
              <a:tr h="37735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变量名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2431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Most recent answer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默认的用来保存运算结果的变量名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5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圆周率</a:t>
                      </a:r>
                      <a:r>
                        <a:rPr lang="el-GR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π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5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eps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机器零阈值，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中的最小数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57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无穷大，比如 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01289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不定数、不定量、非数值量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a Number   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0/0; 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log(0);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57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 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虚数单位，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=j=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sqrt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(-1)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中的部分数学函数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2"/>
          <p:cNvGraphicFramePr>
            <a:graphicFrameLocks noGrp="1"/>
          </p:cNvGraphicFramePr>
          <p:nvPr/>
        </p:nvGraphicFramePr>
        <p:xfrm>
          <a:off x="418382" y="1107200"/>
          <a:ext cx="8307236" cy="5113152"/>
        </p:xfrm>
        <a:graphic>
          <a:graphicData uri="http://schemas.openxmlformats.org/drawingml/2006/table">
            <a:tbl>
              <a:tblPr/>
              <a:tblGrid>
                <a:gridCol w="2076809"/>
                <a:gridCol w="2076809"/>
                <a:gridCol w="2076809"/>
                <a:gridCol w="2076809"/>
              </a:tblGrid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函数名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函数名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abs(x)</a:t>
                      </a:r>
                      <a:endParaRPr kumimoji="0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的绝对值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atant(x)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的反正切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sqrt</a:t>
                      </a: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的平方根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cot(x)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的余切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次方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acot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的反余切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sin(x)</a:t>
                      </a:r>
                      <a:endParaRPr kumimoji="0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的正弦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log(x)</a:t>
                      </a:r>
                      <a:endParaRPr kumimoji="0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的自然对数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cos(x)</a:t>
                      </a:r>
                      <a:endParaRPr kumimoji="0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的余弦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log10(x)</a:t>
                      </a:r>
                      <a:endParaRPr kumimoji="0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的常用对数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asin(x)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的反正弦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sinh(x)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双曲正弦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acos(x)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的反余弦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双曲余弦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tan(x)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的正切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中的常用运算函数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56018" y="810516"/>
          <a:ext cx="4926229" cy="504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33"/>
                <a:gridCol w="3591696"/>
              </a:tblGrid>
              <a:tr h="470243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表达式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mod(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相除取余数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取最小值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取最大值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mean(x)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平均值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求和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求乘积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sign(x)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取符号函数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sort(x)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排序函数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fft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快速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Fourier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变换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ifft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快速反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Fourier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变换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866308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Demo_Chapter02_06CommonFun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" y="660189"/>
            <a:ext cx="9101217" cy="6197812"/>
          </a:xfrm>
          <a:prstGeom prst="rect">
            <a:avLst/>
          </a:prstGeom>
        </p:spPr>
      </p:pic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中的常用运算函数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180508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Demo_Chapter02_06CommonFun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83588"/>
            <a:ext cx="8027988" cy="42243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运算                 符号                       举例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加法:  a+b                 </a:t>
            </a:r>
            <a:r>
              <a:rPr lang="zh-CN" altLang="en-US" b="1" dirty="0" smtClean="0">
                <a:latin typeface="Rockwell Extra Bold" panose="02060903040505020403" pitchFamily="18" charset="0"/>
              </a:rPr>
              <a:t>+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                          5+3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减法:  a-b                  </a:t>
            </a:r>
            <a:r>
              <a:rPr lang="zh-CN" altLang="en-US" b="1" dirty="0" smtClean="0">
                <a:latin typeface="Rockwell Extra Bold" panose="02060903040505020403" pitchFamily="18" charset="0"/>
              </a:rPr>
              <a:t>-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                 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5-3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乘法:  a×b               </a:t>
            </a:r>
            <a:r>
              <a:rPr lang="zh-CN" altLang="en-US" b="1" dirty="0" smtClean="0">
                <a:latin typeface="Rockwell Extra Bold" panose="02060903040505020403" pitchFamily="18" charset="0"/>
              </a:rPr>
              <a:t>*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                 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5*3 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除法:  a÷b              </a:t>
            </a:r>
            <a:r>
              <a:rPr lang="zh-CN" altLang="en-US" b="1" dirty="0" smtClean="0">
                <a:latin typeface="Rockwell Extra Bold" panose="02060903040505020403" pitchFamily="18" charset="0"/>
              </a:rPr>
              <a:t>/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或\                      48/4或者4\48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乘幂</a:t>
            </a:r>
            <a:r>
              <a:rPr lang="zh-CN" altLang="en-US" b="1" dirty="0" smtClean="0">
                <a:solidFill>
                  <a:schemeClr val="hlink"/>
                </a:solidFill>
                <a:latin typeface="Rockwell Extra Bold" panose="02060903040505020403" pitchFamily="18" charset="0"/>
              </a:rPr>
              <a:t>:                          ^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                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 5^2=25</a:t>
            </a:r>
            <a:endParaRPr lang="zh-CN" altLang="en-US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195513" y="4091876"/>
          <a:ext cx="4953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267200" imgH="4876800" progId="Equation.3">
                  <p:embed/>
                </p:oleObj>
              </mc:Choice>
              <mc:Fallback>
                <p:oleObj name="" r:id="rId1" imgW="4267200" imgH="48768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4091876"/>
                        <a:ext cx="495300" cy="557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11188" y="4982463"/>
            <a:ext cx="4876334" cy="61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82562" tIns="46038" rIns="182562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CC"/>
                </a:solidFill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sin(38*pi/180)+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(38.12)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grpSp>
        <p:nvGrpSpPr>
          <p:cNvPr id="6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的基本代数运算符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4213" y="1412875"/>
            <a:ext cx="8243887" cy="1223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的变量及数组均是以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向量或矩阵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存储的，输入时遵循以下原则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： </a:t>
            </a:r>
            <a:endParaRPr lang="en-US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84094" y="2676525"/>
            <a:ext cx="62118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）所有矩阵元素用“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[  ]”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括起来；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92031" y="3414713"/>
            <a:ext cx="86228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）同行的不同元素之间用空格或逗号“，”间隔；</a:t>
            </a:r>
            <a:endParaRPr lang="en-US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03144" y="4149725"/>
            <a:ext cx="754565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）行与行之间用分号“；”或回车符分隔；</a:t>
            </a:r>
            <a:endParaRPr lang="en-US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92190" y="4926013"/>
            <a:ext cx="7296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）元素可以是数值、变量、函数、表达式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  <p:grpSp>
        <p:nvGrpSpPr>
          <p:cNvPr id="8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1218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的变量及数组输入 </a:t>
            </a:r>
            <a:endParaRPr lang="zh-CN" altLang="en-US" sz="3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1260" y="1125538"/>
            <a:ext cx="8556171" cy="463232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MATLAB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的变量及数组均是以向量或矩阵方式存储的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向量方式输入</a:t>
            </a:r>
            <a:endParaRPr lang="zh-CN" altLang="en-US" b="1" dirty="0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x=[1,2,3,4,5]      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以向量（数组）方式给</a:t>
            </a:r>
            <a:r>
              <a:rPr lang="en-US" altLang="zh-CN" b="1" dirty="0" smtClean="0">
                <a:ea typeface="楷体_GB2312" pitchFamily="49" charset="-122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赋值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x1=[1 12 -3 4 </a:t>
            </a:r>
            <a:r>
              <a:rPr lang="en-US" altLang="zh-CN" b="1" dirty="0" err="1" smtClean="0"/>
              <a:t>sqrt</a:t>
            </a:r>
            <a:r>
              <a:rPr lang="en-US" altLang="zh-CN" b="1" dirty="0" smtClean="0"/>
              <a:t>(5)];</a:t>
            </a:r>
            <a:endParaRPr lang="en-US" altLang="zh-CN" b="1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y=(x(3)+x(5))/2*x(4)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调用</a:t>
            </a:r>
            <a:r>
              <a:rPr lang="en-US" altLang="zh-CN" b="1" dirty="0" smtClean="0">
                <a:ea typeface="楷体_GB2312" pitchFamily="49" charset="-122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中的元素</a:t>
            </a:r>
            <a:endParaRPr lang="zh-CN" altLang="en-US" b="1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z=</a:t>
            </a:r>
            <a:r>
              <a:rPr lang="en-US" altLang="zh-CN" b="1" dirty="0" err="1" smtClean="0"/>
              <a:t>sqrt</a:t>
            </a:r>
            <a:r>
              <a:rPr lang="en-US" altLang="zh-CN" b="1" dirty="0" smtClean="0"/>
              <a:t>(x)           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每个元素开方</a:t>
            </a:r>
            <a:endParaRPr lang="zh-CN" altLang="en-US" b="1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t=x'                  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向量</a:t>
            </a:r>
            <a:r>
              <a:rPr lang="en-US" altLang="zh-CN" b="1" dirty="0" smtClean="0">
                <a:ea typeface="楷体_GB2312" pitchFamily="49" charset="-122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的转置赋给</a:t>
            </a:r>
            <a:r>
              <a:rPr lang="en-US" altLang="zh-CN" b="1" dirty="0" smtClean="0">
                <a:ea typeface="楷体_GB2312" pitchFamily="49" charset="-122"/>
              </a:rPr>
              <a:t>t</a:t>
            </a:r>
            <a:endParaRPr lang="en-US" altLang="zh-CN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u=x*t      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向量的内积（</a:t>
            </a:r>
            <a:r>
              <a:rPr lang="en-US" altLang="zh-CN" b="1" dirty="0" smtClean="0">
                <a:ea typeface="楷体_GB2312" pitchFamily="49" charset="-122"/>
              </a:rPr>
              <a:t>u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为向量</a:t>
            </a:r>
            <a:r>
              <a:rPr lang="en-US" altLang="zh-CN" b="1" dirty="0" smtClean="0">
                <a:ea typeface="楷体_GB2312" pitchFamily="49" charset="-122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的模的平方）</a:t>
            </a:r>
            <a:endParaRPr lang="en-US" altLang="zh-CN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C=x.*x1</a:t>
            </a:r>
            <a:r>
              <a:rPr lang="zh-CN" altLang="en-US" dirty="0" smtClean="0"/>
              <a:t>  </a:t>
            </a:r>
            <a:endParaRPr lang="zh-CN" altLang="en-US" dirty="0" smtClean="0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1218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的变量及数组输入 </a:t>
            </a:r>
            <a:endParaRPr lang="zh-CN" altLang="en-US" sz="3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332" y="836613"/>
            <a:ext cx="7693025" cy="5545137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步长输入方式</a:t>
            </a:r>
            <a:endParaRPr lang="zh-CN" altLang="en-US" b="1" dirty="0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若数组元素之间有一定的规律，则可用特殊命令格式输入。</a:t>
            </a:r>
            <a:endParaRPr lang="zh-CN" altLang="en-US" b="1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例    </a:t>
            </a:r>
            <a:r>
              <a:rPr lang="en-US" altLang="zh-CN" b="1" dirty="0" smtClean="0"/>
              <a:t>x=a:p:b 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a,b,p</a:t>
            </a:r>
            <a:r>
              <a:rPr lang="zh-CN" altLang="en-US" b="1" dirty="0" smtClean="0"/>
              <a:t>分别表示初值、终值、步长，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时可以省略。      </a:t>
            </a:r>
            <a:endParaRPr lang="zh-CN" altLang="en-US" b="1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zh-CN" altLang="en-US" b="1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zh-CN" altLang="en-US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线性等分输入格式</a:t>
            </a:r>
            <a:endParaRPr lang="zh-CN" altLang="en-US" b="1" dirty="0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>
              <a:buNone/>
            </a:pPr>
            <a:r>
              <a:rPr lang="en-US" altLang="zh-CN" b="1" dirty="0" err="1" smtClean="0">
                <a:solidFill>
                  <a:srgbClr val="008000"/>
                </a:solidFill>
              </a:rPr>
              <a:t>linspace</a:t>
            </a:r>
            <a:r>
              <a:rPr lang="en-US" altLang="zh-CN" b="1" dirty="0" smtClean="0">
                <a:solidFill>
                  <a:srgbClr val="008000"/>
                </a:solidFill>
              </a:rPr>
              <a:t>(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a,b</a:t>
            </a:r>
            <a:r>
              <a:rPr lang="en-US" altLang="zh-CN" b="1" dirty="0" smtClean="0">
                <a:solidFill>
                  <a:srgbClr val="008000"/>
                </a:solidFill>
              </a:rPr>
              <a:t>)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marL="533400" indent="-533400">
              <a:buNone/>
            </a:pPr>
            <a:r>
              <a:rPr lang="zh-CN" altLang="en-US" b="1" dirty="0" smtClean="0"/>
              <a:t>将区间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等分成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个点，</a:t>
            </a:r>
            <a:r>
              <a:rPr lang="en-US" altLang="zh-CN" b="1" dirty="0" smtClean="0"/>
              <a:t>99</a:t>
            </a:r>
            <a:r>
              <a:rPr lang="zh-CN" altLang="en-US" b="1" dirty="0" smtClean="0"/>
              <a:t>段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008000"/>
                </a:solidFill>
              </a:rPr>
              <a:t>linspace</a:t>
            </a:r>
            <a:r>
              <a:rPr lang="en-US" altLang="zh-CN" b="1" dirty="0" smtClean="0">
                <a:solidFill>
                  <a:srgbClr val="008000"/>
                </a:solidFill>
              </a:rPr>
              <a:t>(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a,b,n</a:t>
            </a:r>
            <a:r>
              <a:rPr lang="en-US" altLang="zh-CN" b="1" dirty="0" smtClean="0">
                <a:solidFill>
                  <a:srgbClr val="008000"/>
                </a:solidFill>
              </a:rPr>
              <a:t>)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将区间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等分成</a:t>
            </a:r>
            <a:r>
              <a:rPr lang="en-US" altLang="zh-CN" b="1" dirty="0" smtClean="0"/>
              <a:t>n-1</a:t>
            </a:r>
            <a:r>
              <a:rPr lang="zh-CN" altLang="en-US" b="1" dirty="0" smtClean="0"/>
              <a:t>段，返回由端点及分段点坐标所产生的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个元素的行向量。</a:t>
            </a:r>
            <a:endParaRPr lang="zh-CN" altLang="en-US" b="1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1218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的变量及数组输入 </a:t>
            </a:r>
            <a:endParaRPr lang="zh-CN" altLang="en-US" sz="3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189"/>
            <a:ext cx="9143998" cy="5681230"/>
          </a:xfrm>
          <a:prstGeom prst="rect">
            <a:avLst/>
          </a:prstGeom>
        </p:spPr>
      </p:pic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pt-BR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绘图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81743" y="6074229"/>
            <a:ext cx="759279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6132217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Demo_Chapter02_02HoldOn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60189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利用数值积分计算</a:t>
            </a:r>
            <a:r>
              <a:rPr lang="el-G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的近似值。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634240" y="4477160"/>
            <a:ext cx="5919109" cy="16989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矩形法求积分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将积分区间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[0   1]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分成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等份，也即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dx=1/n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在每一个小区间上，选取中点为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lang="en-US" altLang="zh-CN" sz="2400" b="1" baseline="-25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累加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求和计算积分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634240" y="1030342"/>
                <a:ext cx="5875519" cy="921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limLoc m:val="subSup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grow m:val="on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40" y="1030342"/>
                <a:ext cx="5875519" cy="921984"/>
              </a:xfrm>
              <a:prstGeom prst="rect">
                <a:avLst/>
              </a:prstGeom>
              <a:blipFill rotWithShape="1">
                <a:blip r:embed="rId1"/>
                <a:stretch>
                  <a:fillRect l="-7" t="-40" r="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6176087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Demo_Chapter02_12Pi_Integration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78" y="2017641"/>
            <a:ext cx="5273040" cy="2394204"/>
          </a:xfrm>
          <a:prstGeom prst="rect">
            <a:avLst/>
          </a:prstGeom>
        </p:spPr>
      </p:pic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4393767" y="5626142"/>
          <a:ext cx="3507831" cy="65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49987200" imgH="9448800" progId="Equation.DSMT4">
                  <p:embed/>
                </p:oleObj>
              </mc:Choice>
              <mc:Fallback>
                <p:oleObj name="" r:id="rId3" imgW="49987200" imgH="9448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3767" y="5626142"/>
                        <a:ext cx="3507831" cy="6565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2909" y="915443"/>
            <a:ext cx="8064500" cy="56880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32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操作桌面</a:t>
            </a:r>
            <a:endParaRPr lang="zh-CN" altLang="en-US" sz="3200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命令窗口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(Command Window)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是用户使用的主要场所，可以输入变量、数组及运算命令，进行一些简单的运算；用↑↓←→键搜索、修改以前使用过的命令操作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clc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清除窗口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clear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清除工作区变量；用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help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doc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lookfor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which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get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等寻求有关帮助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注意：命令窗口不具有编辑功能，不能编写程序，不能对程序进行保存和运行。</a:t>
            </a:r>
            <a:endParaRPr lang="zh-CN" altLang="en-US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软件基本操作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1218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en-US" altLang="zh-CN" sz="3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65315" y="6423361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Demo_Chapter02_12Pi_Integration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345" y="802640"/>
            <a:ext cx="8552815" cy="5662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189"/>
            <a:ext cx="9144000" cy="6053542"/>
          </a:xfrm>
          <a:prstGeom prst="rect">
            <a:avLst/>
          </a:prstGeom>
        </p:spPr>
      </p:pic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0" y="2219155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Demo_Chapter02_14Contour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逻辑类型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98604" y="2456214"/>
            <a:ext cx="3634318" cy="3028521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关系操作符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小于等于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大于等于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~=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不等于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41366" y="2456214"/>
            <a:ext cx="3973342" cy="1698927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逻辑运算符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          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|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56528" y="794221"/>
            <a:ext cx="7268633" cy="81253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任何非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数值当作真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，把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当作假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对于所有关系和逻辑表达式的输出：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6090243"/>
            <a:ext cx="574765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Demo_Chapter02_07Logistics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410040" y="4472473"/>
            <a:ext cx="4873915" cy="10593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82562" tIns="46038" rIns="182562" bIns="46038">
            <a:spAutoFit/>
          </a:bodyPr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r>
              <a:rPr lang="zh-CN" altLang="en-US" sz="2400" dirty="0"/>
              <a:t>例   </a:t>
            </a:r>
            <a:r>
              <a:rPr lang="en-US" altLang="zh-CN" sz="2400" dirty="0"/>
              <a:t>C=4==5  </a:t>
            </a:r>
            <a:r>
              <a:rPr lang="zh-CN" altLang="en-US" sz="2400" dirty="0"/>
              <a:t>运算结果 </a:t>
            </a:r>
            <a:r>
              <a:rPr lang="en-US" altLang="zh-CN" sz="2400" dirty="0"/>
              <a:t>C=0</a:t>
            </a:r>
            <a:endParaRPr lang="en-US" altLang="zh-CN" sz="2400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endParaRPr lang="en-US" altLang="zh-CN" sz="2400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注意：逻辑运算优先于赋值运算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91" y="660188"/>
            <a:ext cx="4749630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逻辑类型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-1" y="4698817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Demo_Chapter02_07Logistics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l="10803" t="25364" r="2466" b="15137"/>
          <a:stretch>
            <a:fillRect/>
          </a:stretch>
        </p:blipFill>
        <p:spPr>
          <a:xfrm>
            <a:off x="0" y="3505481"/>
            <a:ext cx="9144000" cy="284109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8395560" y="3920144"/>
            <a:ext cx="512745" cy="145279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7971579" y="4480086"/>
            <a:ext cx="505623" cy="294388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函数句柄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624692"/>
            <a:ext cx="9144000" cy="28807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函数句柄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的一般格式：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Function_Handle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@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Function_Filename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Function_Filename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是函数所对应的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文件的名称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内部函数的名称。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是句柄创建操作符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Function_Handle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变量保存了这一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函数句柄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，并在后续的运算中作为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数据流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进行传递。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-1" y="6344104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Demo_Chapter02_08FuncHandle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函数句柄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-1" y="6344104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Demo_Chapter02_08FuncHandle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27" y="1853199"/>
            <a:ext cx="6802341" cy="2813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/>
          <a:srcRect l="10671" r="715"/>
          <a:stretch>
            <a:fillRect/>
          </a:stretch>
        </p:blipFill>
        <p:spPr>
          <a:xfrm>
            <a:off x="0" y="740765"/>
            <a:ext cx="9146182" cy="470481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7524878" y="3380167"/>
            <a:ext cx="512745" cy="145279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7225090" y="3677015"/>
            <a:ext cx="512745" cy="145279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9473" y="1087439"/>
            <a:ext cx="888505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）数组是一种无所不包的广义矩阵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1429"/>
          <a:stretch>
            <a:fillRect/>
          </a:stretch>
        </p:blipFill>
        <p:spPr>
          <a:xfrm>
            <a:off x="1156" y="1456770"/>
            <a:ext cx="9142844" cy="461993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7402110" y="3506447"/>
            <a:ext cx="232870" cy="407527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78" y="1688282"/>
            <a:ext cx="3129040" cy="5169718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1" name="直接箭头连接符 10"/>
          <p:cNvCxnSpPr/>
          <p:nvPr/>
        </p:nvCxnSpPr>
        <p:spPr>
          <a:xfrm flipH="1">
            <a:off x="4695566" y="4341341"/>
            <a:ext cx="403656" cy="237084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的字符串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61786" y="875752"/>
            <a:ext cx="8220425" cy="8125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的内容要写在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单引号内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字符串的内容包含单引号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两个重复的单引号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" y="3627780"/>
            <a:ext cx="9144000" cy="185520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5153729" y="4799137"/>
            <a:ext cx="589661" cy="280298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31308" y="836491"/>
          <a:ext cx="448138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83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表达式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lower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将字符串转换成小写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upper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将字符串转换成大写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u="sng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num2str </a:t>
                      </a:r>
                      <a:endParaRPr lang="zh-CN" altLang="en-US" sz="2400" b="1" u="sng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u="sng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将数字转换成字符串</a:t>
                      </a:r>
                      <a:endParaRPr lang="zh-CN" altLang="en-US" sz="2400" b="1" u="sng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str2num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将字符串转换成数字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的字符串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软件基本操作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0057" y="2181389"/>
            <a:ext cx="6673744" cy="337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0063" y="942975"/>
            <a:ext cx="49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help</a:t>
            </a:r>
            <a:r>
              <a:rPr lang="zh-CN" altLang="en-US" sz="2400" b="1" dirty="0" smtClean="0"/>
              <a:t>命令常用的调用方式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870047" y="1558406"/>
            <a:ext cx="2530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help fun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（函数）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27" y="660189"/>
            <a:ext cx="2295053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93065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字符串的比较            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的字符串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87711" y="1749699"/>
            <a:ext cx="5568578" cy="3262432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软件基本操作 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变量命名规则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语言的标点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的矩阵数组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的部分矩阵分析函数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基础函数命令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60189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中一般使用：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 ] ,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空格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创建矩阵数组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l="4414"/>
          <a:stretch>
            <a:fillRect/>
          </a:stretch>
        </p:blipFill>
        <p:spPr>
          <a:xfrm>
            <a:off x="-1" y="1029521"/>
            <a:ext cx="9144001" cy="5021138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8290" y="967995"/>
            <a:ext cx="8207420" cy="502291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returns the sizes of each dimension of array X in a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vector.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的每一维的大小。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是向量。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numel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returns the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n, in array A, equivalent to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(size(A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中元素的个数。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vectors, the length is simply the number of elements. 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对于向量，其返回向量的元素个数。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with more dimensions, the length is max(size(X)).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对于多维数组，返回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max(size(X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empty array is zero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空数组的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948685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Demo_Chapter02_10SizeLength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5902" y="747171"/>
          <a:ext cx="90121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909"/>
                <a:gridCol w="60712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特殊矩阵的构建函数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ones(n)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n-by-n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全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矩阵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ones(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,…,p)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m-by-n-by…by-p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全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矩阵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ones(size(A))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构建同矩阵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大小一致的全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矩阵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zeros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ones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的用法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eye(n)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n-by-n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单位矩阵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rand(n) 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n-by-n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随机矩阵，其元素为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0~1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之间均匀分布的随机数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rand(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,…,p)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m-by-n-by…by-p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随机矩阵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randn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(n) 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用法，区别在其元素为零均值、单位方差的正态分布随机数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diag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构建对角矩阵，其主对角元素取自向量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198984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共轭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转置                                              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.’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只是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转置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57" y="716631"/>
            <a:ext cx="6523285" cy="19280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3345"/>
            <a:ext cx="4343776" cy="23166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24" y="2878587"/>
            <a:ext cx="4343776" cy="2301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71214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矩阵数组的数据类型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480337"/>
            <a:ext cx="9144000" cy="38973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5315484" y="3273039"/>
            <a:ext cx="376015" cy="572568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-1" y="5372036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Demo_Chapter02_09RealComplex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2" y="660189"/>
            <a:ext cx="3102662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499647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Demo_Chapter02_10SizeLength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5373" y="1087439"/>
          <a:ext cx="863325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16"/>
                <a:gridCol w="68599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运算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两矩阵相加，数与矩阵的每个元素相加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减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两矩阵相减，数与矩阵的每个元素相减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乘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两矩阵相乘，数与矩阵的每个元素相乘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A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.*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两矩阵对应元素相乘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除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右除，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a*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(b)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，表示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x*b=a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的解，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1/3=0.3333…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a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左除，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(a)*b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，表示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a*x=b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的解，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1\3=3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a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./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两矩阵对应元素相除，数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除以矩阵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中每个元素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幂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矩阵的幂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.^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矩阵的每个元素的幂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中数组、矩阵基本运算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115316"/>
            <a:ext cx="9144000" cy="3768858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中数组、矩阵基本运算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6790" y="2638768"/>
            <a:ext cx="7737613" cy="400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5767" y="742943"/>
            <a:ext cx="772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查找命令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lookfor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可以输入关键字，列出所有相关的题材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 </a:t>
            </a:r>
            <a:endParaRPr lang="en-US" altLang="zh-CN" sz="2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812" y="1900251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FF"/>
                </a:solidFill>
              </a:rPr>
              <a:t>lookfor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topic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（主题）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en-US" altLang="zh-CN" sz="2000" b="1" dirty="0" err="1" smtClean="0">
                <a:solidFill>
                  <a:srgbClr val="0000FF"/>
                </a:solidFill>
              </a:rPr>
              <a:t>lookfor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topic -all</a:t>
            </a:r>
            <a:endParaRPr lang="zh-CN" altLang="en-US" sz="2000" b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软件基本操作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324" y="1344096"/>
            <a:ext cx="388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/>
              <a:t>lookfor</a:t>
            </a:r>
            <a:r>
              <a:rPr lang="zh-CN" altLang="en-US" sz="2400" b="1" dirty="0" smtClean="0"/>
              <a:t>命令常用的调用方式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64"/>
            <a:ext cx="4030895" cy="6232035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中数组、矩阵基本运算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" y="5303706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Demo_Chapter02_11Ainvb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85" y="690881"/>
            <a:ext cx="3367570" cy="296977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85" y="3825678"/>
            <a:ext cx="3353853" cy="2956055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cxnSp>
        <p:nvCxnSpPr>
          <p:cNvPr id="13" name="直接箭头连接符 12"/>
          <p:cNvCxnSpPr>
            <a:endCxn id="4" idx="1"/>
          </p:cNvCxnSpPr>
          <p:nvPr/>
        </p:nvCxnSpPr>
        <p:spPr>
          <a:xfrm flipV="1">
            <a:off x="3012621" y="2175767"/>
            <a:ext cx="2121464" cy="1955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1"/>
          </p:cNvCxnSpPr>
          <p:nvPr/>
        </p:nvCxnSpPr>
        <p:spPr>
          <a:xfrm flipV="1">
            <a:off x="2694214" y="5303706"/>
            <a:ext cx="2439871" cy="534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779628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矩阵数组下标引用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1578" y="1161098"/>
          <a:ext cx="654084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305"/>
                <a:gridCol w="38395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表达式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A(:,j)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的第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413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,:)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的第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行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A(:,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i:k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的第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至第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i:k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,:)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的第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至第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行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A(:)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列向量化取出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A(end,:)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的最后一行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A(:,end)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的最后一列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</a:t>
                      </a:r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i:k,j:l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A(i:inc1:j,m:inc2:n)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A=[]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删除矩阵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中的所有元素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660189"/>
            <a:ext cx="9144000" cy="5000335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0~1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间均匀分布的随机矩阵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9703" y="667991"/>
            <a:ext cx="8844593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uniformly distributed random number between 0 and 1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9953"/>
            <a:ext cx="9144001" cy="4613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0~1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间均匀分布的随机矩阵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15" y="660189"/>
            <a:ext cx="3877169" cy="6197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9701" y="624692"/>
            <a:ext cx="8844593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scalar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drawn from the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distribution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产生标准正态分布随机矩阵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356"/>
            <a:ext cx="9144000" cy="458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55" y="660188"/>
            <a:ext cx="5447758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426836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fliplr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将矩阵数组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左右翻转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526970" y="3429000"/>
            <a:ext cx="2139044" cy="1926771"/>
          </a:xfrm>
          <a:prstGeom prst="straightConnector1">
            <a:avLst/>
          </a:prstGeom>
          <a:ln w="127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57800" y="1926771"/>
            <a:ext cx="840921" cy="15022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06510" y="5355771"/>
            <a:ext cx="840921" cy="15022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42" y="660188"/>
            <a:ext cx="6515345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759093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flipud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将矩阵数组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上下翻转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426422" y="3077937"/>
            <a:ext cx="0" cy="2049234"/>
          </a:xfrm>
          <a:prstGeom prst="straightConnector1">
            <a:avLst/>
          </a:prstGeom>
          <a:ln w="127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12" y="660187"/>
            <a:ext cx="6522975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4169513"/>
            <a:ext cx="9144000" cy="8125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[m n])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整形函数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在总元素不变的情况下，将矩阵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改变成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列矩阵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8993" y="1926771"/>
            <a:ext cx="6094493" cy="145324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38993" y="5044920"/>
            <a:ext cx="5012872" cy="18130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84" y="660189"/>
            <a:ext cx="6235431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-1" y="473939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[m n p])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整形函数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7786" y="1828800"/>
            <a:ext cx="5811930" cy="5306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软件基本操作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24" y="714370"/>
            <a:ext cx="867251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当命令后面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有分号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时，按</a:t>
            </a:r>
            <a:r>
              <a:rPr lang="en-US" altLang="zh-CN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Enter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键后，命令行窗口中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不显示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运算结果</a:t>
            </a:r>
            <a:endParaRPr lang="en-US" altLang="zh-CN" sz="2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无分号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，则在命令行窗口中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运算结果</a:t>
            </a:r>
            <a:endParaRPr lang="en-US" altLang="zh-CN" sz="2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当希望先输入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多条语句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，然后再同时执行他们时，则在输入下一条命令时，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按住</a:t>
            </a:r>
            <a:r>
              <a:rPr lang="en-US" altLang="zh-CN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Shift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键的同时按</a:t>
            </a:r>
            <a:r>
              <a:rPr lang="en-US" altLang="zh-CN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Enter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进行换行输入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 cstate="print"/>
          <a:srcRect t="24678"/>
          <a:stretch>
            <a:fillRect/>
          </a:stretch>
        </p:blipFill>
        <p:spPr bwMode="auto">
          <a:xfrm>
            <a:off x="4359175" y="2614615"/>
            <a:ext cx="3673809" cy="401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243014" y="2885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x=rand(2,3);</a:t>
            </a:r>
            <a:endParaRPr lang="en-US" altLang="zh-CN" dirty="0" smtClean="0"/>
          </a:p>
          <a:p>
            <a:r>
              <a:rPr lang="en-US" altLang="zh-CN" dirty="0" smtClean="0"/>
              <a:t>y=rand(2,3)</a:t>
            </a:r>
            <a:endParaRPr lang="en-US" altLang="zh-CN" dirty="0" smtClean="0"/>
          </a:p>
          <a:p>
            <a:r>
              <a:rPr lang="en-US" altLang="zh-CN" dirty="0" smtClean="0"/>
              <a:t>A=sin(x)</a:t>
            </a:r>
            <a:endParaRPr lang="en-US" altLang="zh-CN" dirty="0" smtClean="0"/>
          </a:p>
          <a:p>
            <a:r>
              <a:rPr lang="en-US" altLang="zh-CN" dirty="0" smtClean="0"/>
              <a:t>B=sin(2*y)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/>
          <a:srcRect r="49209" b="78895"/>
          <a:stretch>
            <a:fillRect/>
          </a:stretch>
        </p:blipFill>
        <p:spPr bwMode="auto">
          <a:xfrm>
            <a:off x="1095386" y="4673022"/>
            <a:ext cx="2581485" cy="155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4011" y="1115316"/>
            <a:ext cx="8003023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squeeze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returns an array B with the same elements as A, but with all singleton dimensions removed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squeeze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挤掉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单一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维，返回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l="3243" r="991"/>
          <a:stretch>
            <a:fillRect/>
          </a:stretch>
        </p:blipFill>
        <p:spPr>
          <a:xfrm>
            <a:off x="2792" y="2502076"/>
            <a:ext cx="9141208" cy="1556848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5278" y="660189"/>
            <a:ext cx="8853442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order) rearranges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of A so that they are in the order specified by the vector order.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重新排。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81" y="1398853"/>
            <a:ext cx="4467635" cy="5459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的矩阵数组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94" y="660189"/>
            <a:ext cx="6197812" cy="61978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28801" y="4972050"/>
            <a:ext cx="1722664" cy="8654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07172" y="4972050"/>
            <a:ext cx="1722664" cy="8654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56967" y="4972050"/>
            <a:ext cx="1722664" cy="8654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28801" y="5992586"/>
            <a:ext cx="1722664" cy="8654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07172" y="6000751"/>
            <a:ext cx="1722664" cy="8654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48242" y="5995308"/>
            <a:ext cx="1722664" cy="8654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28801" y="2302290"/>
            <a:ext cx="1722664" cy="8654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的稀疏矩阵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737" y="681174"/>
            <a:ext cx="9014528" cy="21421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得到一个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1000×1000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的单位矩阵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speye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 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得到一个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1000×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的矩阵，每行包含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行下标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列下标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元素本身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目的：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节省存储空间和计算时间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3322978"/>
            <a:ext cx="9149226" cy="196882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572000" y="5121816"/>
            <a:ext cx="521295" cy="552591"/>
          </a:xfrm>
          <a:prstGeom prst="straightConnector1">
            <a:avLst/>
          </a:prstGeom>
          <a:ln w="838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737" y="681174"/>
            <a:ext cx="9014528" cy="8125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generates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m-by-n all zero sparse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x n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全为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的稀疏矩阵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的稀疏矩阵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92" y="2020926"/>
            <a:ext cx="6048215" cy="2966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737" y="681174"/>
            <a:ext cx="9014528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full(S)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a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 S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storage organization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that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issparse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returns logical 0 (false)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将一个稀疏矩阵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转为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矩阵。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issparse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来判断一个矩阵是不是稀疏矩阵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的稀疏矩阵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030"/>
            <a:ext cx="9144000" cy="287001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653643" y="4660608"/>
            <a:ext cx="521295" cy="552591"/>
          </a:xfrm>
          <a:prstGeom prst="straightConnector1">
            <a:avLst/>
          </a:prstGeom>
          <a:ln w="838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87711" y="1749699"/>
            <a:ext cx="5568578" cy="3262432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软件基本操作 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变量命名规则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语言的标点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的矩阵数组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的部分矩阵分析函数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基础函数命令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的部分矩阵分析函数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60189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求范数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71" y="1029521"/>
            <a:ext cx="2711258" cy="5828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03" y="660189"/>
            <a:ext cx="3336593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的部分矩阵分析函数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-1" y="3969254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rank(A)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求矩阵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的秩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736" y="1368997"/>
            <a:ext cx="9014528" cy="28807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一般方阵的高斯消去法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[L,U,P,Q,R] =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unit lower triangular matrix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upper triangular matrix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permutation matrices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 diagonal scaling matrix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that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P*(R\A)*Q = L*U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non-empty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在频率域求解二维声波赫姆霍兹方程时，经常用到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的部分矩阵分析函数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8313" y="1138243"/>
            <a:ext cx="8064500" cy="265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编辑区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(Editor\Debugger Window)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编制各种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M-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文件，存盘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(Save)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、运行（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）等，在编辑窗口完成并存盘的命令程序默认生成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m-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文件。程序运行的结果和相关信息显示在命令窗口中。若所写程序不符合要求，则会出现错误提示信息。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4213" y="3889379"/>
            <a:ext cx="7632700" cy="246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m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文件名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是要以字母开头中间不含空格和标点符号的字符串（可有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下划线）；不能用汉字、数字和专用变量名作为文件名，如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1,11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pi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ans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eps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等。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软件基本操作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736" y="1570860"/>
            <a:ext cx="9014528" cy="24375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(SVD)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奇异值分解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vector of singular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返回所有奇异值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[U,S,V] =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a diagonal matrix S of the same dimension as X,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nonnegative diagonal elements in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order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（降序）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unitary matrices U and V so that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U*S*V'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的部分矩阵分析函数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98504" y="660189"/>
            <a:ext cx="4546991" cy="6197811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的部分矩阵分析函数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87711" y="1749699"/>
            <a:ext cx="5568578" cy="3262432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软件基本操作 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变量命名规则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语言的标点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的矩阵数组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的部分矩阵分析函数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基础函数命令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8dbdd5c-a1ec-42b0-af55-a967238e6b7a}"/>
</p:tagLst>
</file>

<file path=ppt/tags/tag2.xml><?xml version="1.0" encoding="utf-8"?>
<p:tagLst xmlns:p="http://schemas.openxmlformats.org/presentationml/2006/main">
  <p:tag name="KSO_WM_UNIT_TABLE_BEAUTIFY" val="smartTable{d67b6f87-0d20-476d-aad2-71a61c209741}"/>
</p:tagLst>
</file>

<file path=ppt/tags/tag3.xml><?xml version="1.0" encoding="utf-8"?>
<p:tagLst xmlns:p="http://schemas.openxmlformats.org/presentationml/2006/main">
  <p:tag name="KSO_WM_UNIT_PLACING_PICTURE_USER_VIEWPORT" val="{&quot;height&quot;:5025,&quot;width&quot;:7590}"/>
</p:tagLst>
</file>

<file path=ppt/tags/tag4.xml><?xml version="1.0" encoding="utf-8"?>
<p:tagLst xmlns:p="http://schemas.openxmlformats.org/presentationml/2006/main">
  <p:tag name="KSO_WPP_MARK_KEY" val="5309ea70-26d5-4d90-a87f-999edcaf4494"/>
  <p:tag name="COMMONDATA" val="eyJoZGlkIjoiYzA0MzNiZjY4NWE5YzUzMDdmMDIyZmZkOTVmMWZkMjQ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9489</Words>
  <Application>WPS 演示</Application>
  <PresentationFormat>全屏显示(4:3)</PresentationFormat>
  <Paragraphs>941</Paragraphs>
  <Slides>81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7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 Light</vt:lpstr>
      <vt:lpstr>Calibri</vt:lpstr>
      <vt:lpstr>Rockwell Extra Bold</vt:lpstr>
      <vt:lpstr>楷体_GB2312</vt:lpstr>
      <vt:lpstr>新宋体</vt:lpstr>
      <vt:lpstr>Cambria Math</vt:lpstr>
      <vt:lpstr>Office 主题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基于数据驱动和稀疏反演的层间多次波压制方法研究</dc:title>
  <dc:creator>dell</dc:creator>
  <cp:lastModifiedBy>作者</cp:lastModifiedBy>
  <cp:revision>4439</cp:revision>
  <dcterms:created xsi:type="dcterms:W3CDTF">2017-05-16T23:59:00Z</dcterms:created>
  <dcterms:modified xsi:type="dcterms:W3CDTF">2023-02-12T16:13:44Z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66E1DEF7A2A44E63B3B5FE8EF9F04302</vt:lpwstr>
  </property>
</Properties>
</file>