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7"/>
  </p:notesMasterIdLst>
  <p:sldIdLst>
    <p:sldId id="1453" r:id="rId3"/>
    <p:sldId id="1454" r:id="rId4"/>
    <p:sldId id="1157" r:id="rId5"/>
    <p:sldId id="1293" r:id="rId6"/>
    <p:sldId id="1468" r:id="rId7"/>
    <p:sldId id="1299" r:id="rId8"/>
    <p:sldId id="1400" r:id="rId9"/>
    <p:sldId id="1306" r:id="rId10"/>
    <p:sldId id="1455" r:id="rId11"/>
    <p:sldId id="1307" r:id="rId12"/>
    <p:sldId id="1312" r:id="rId13"/>
    <p:sldId id="1431" r:id="rId14"/>
    <p:sldId id="1458" r:id="rId15"/>
    <p:sldId id="1456" r:id="rId16"/>
    <p:sldId id="1459" r:id="rId17"/>
    <p:sldId id="1460" r:id="rId18"/>
    <p:sldId id="1319" r:id="rId19"/>
    <p:sldId id="1320" r:id="rId20"/>
    <p:sldId id="1326" r:id="rId21"/>
    <p:sldId id="1327" r:id="rId22"/>
    <p:sldId id="1335" r:id="rId23"/>
    <p:sldId id="1469" r:id="rId24"/>
    <p:sldId id="1405" r:id="rId25"/>
    <p:sldId id="1337" r:id="rId26"/>
    <p:sldId id="1338" r:id="rId27"/>
    <p:sldId id="1340" r:id="rId28"/>
    <p:sldId id="1341" r:id="rId29"/>
    <p:sldId id="1342" r:id="rId30"/>
    <p:sldId id="1346" r:id="rId31"/>
    <p:sldId id="1349" r:id="rId32"/>
    <p:sldId id="1350" r:id="rId33"/>
    <p:sldId id="1470" r:id="rId34"/>
    <p:sldId id="1433" r:id="rId35"/>
    <p:sldId id="1364" r:id="rId36"/>
    <p:sldId id="1496" r:id="rId37"/>
    <p:sldId id="1494" r:id="rId38"/>
    <p:sldId id="1495" r:id="rId39"/>
    <p:sldId id="1517" r:id="rId40"/>
    <p:sldId id="1497" r:id="rId41"/>
    <p:sldId id="1498" r:id="rId42"/>
    <p:sldId id="1499" r:id="rId43"/>
    <p:sldId id="1500" r:id="rId44"/>
    <p:sldId id="1501" r:id="rId45"/>
    <p:sldId id="1502" r:id="rId46"/>
    <p:sldId id="1503" r:id="rId47"/>
    <p:sldId id="1504" r:id="rId48"/>
    <p:sldId id="1505" r:id="rId49"/>
    <p:sldId id="1506" r:id="rId50"/>
    <p:sldId id="1507" r:id="rId51"/>
    <p:sldId id="1518" r:id="rId52"/>
    <p:sldId id="1519" r:id="rId53"/>
    <p:sldId id="1368" r:id="rId54"/>
    <p:sldId id="1471" r:id="rId55"/>
    <p:sldId id="1385" r:id="rId56"/>
    <p:sldId id="1386" r:id="rId57"/>
    <p:sldId id="1387" r:id="rId58"/>
    <p:sldId id="1388" r:id="rId59"/>
    <p:sldId id="1436" r:id="rId60"/>
    <p:sldId id="1461" r:id="rId61"/>
    <p:sldId id="1462" r:id="rId62"/>
    <p:sldId id="1397" r:id="rId63"/>
    <p:sldId id="1398" r:id="rId64"/>
    <p:sldId id="1472" r:id="rId65"/>
    <p:sldId id="1437" r:id="rId66"/>
    <p:sldId id="1520" r:id="rId67"/>
    <p:sldId id="1476" r:id="rId68"/>
    <p:sldId id="1438" r:id="rId69"/>
    <p:sldId id="1463" r:id="rId70"/>
    <p:sldId id="1419" r:id="rId71"/>
    <p:sldId id="1429" r:id="rId72"/>
    <p:sldId id="1430" r:id="rId73"/>
    <p:sldId id="1521" r:id="rId74"/>
    <p:sldId id="1522" r:id="rId75"/>
    <p:sldId id="1523" r:id="rId76"/>
    <p:sldId id="1473" r:id="rId77"/>
    <p:sldId id="1478" r:id="rId78"/>
    <p:sldId id="1477" r:id="rId79"/>
    <p:sldId id="1525" r:id="rId80"/>
    <p:sldId id="1526" r:id="rId81"/>
    <p:sldId id="1528" r:id="rId82"/>
    <p:sldId id="1529" r:id="rId83"/>
    <p:sldId id="1530" r:id="rId84"/>
    <p:sldId id="1475" r:id="rId85"/>
    <p:sldId id="1527" r:id="rId86"/>
  </p:sldIdLst>
  <p:sldSz cx="9144000" cy="6858000" type="screen4x3"/>
  <p:notesSz cx="6858000" cy="9144000"/>
  <p:custDataLst>
    <p:tags r:id="rId9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173" autoAdjust="0"/>
    <p:restoredTop sz="95400" autoAdjust="0"/>
  </p:normalViewPr>
  <p:slideViewPr>
    <p:cSldViewPr snapToGrid="0">
      <p:cViewPr varScale="1">
        <p:scale>
          <a:sx n="72" d="100"/>
          <a:sy n="72" d="100"/>
        </p:scale>
        <p:origin x="-1014" y="-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gs" Target="tags/tag2.xml"/><Relationship Id="rId90" Type="http://schemas.openxmlformats.org/officeDocument/2006/relationships/tableStyles" Target="tableStyles.xml"/><Relationship Id="rId9" Type="http://schemas.openxmlformats.org/officeDocument/2006/relationships/slide" Target="slides/slide7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notesMaster" Target="notesMasters/notesMaster1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B244A-2DE3-4A47-AFFD-23395DDF8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9A454-DBA0-4881-AD35-E9CF0328B7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wangll@cug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tags" Target="../tags/tag1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4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1108753"/>
            <a:ext cx="91440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6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6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zh-CN" altLang="en-US" sz="6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及应用</a:t>
            </a:r>
            <a:endParaRPr lang="en-US" altLang="zh-CN" sz="6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2858188"/>
            <a:ext cx="914400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汪玲玲</a:t>
            </a:r>
            <a:endParaRPr lang="en-US" altLang="zh-CN" sz="3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778405"/>
            <a:ext cx="9144001" cy="276987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课程</a:t>
            </a:r>
            <a:r>
              <a:rPr lang="en-US" altLang="zh-CN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群</a:t>
            </a:r>
            <a:r>
              <a:rPr lang="en-US" altLang="zh-CN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545524218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邮箱</a:t>
            </a: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1"/>
              </a:rPr>
              <a:t>wangll@cug.edu.cn</a:t>
            </a:r>
            <a:endParaRPr lang="en-US" altLang="zh-CN" sz="3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答疑办公室：东区</a:t>
            </a:r>
            <a:r>
              <a:rPr lang="en-US" altLang="zh-CN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老珠宝楼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517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zh-CN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地球物理</a:t>
            </a:r>
            <a:r>
              <a:rPr lang="zh-CN" alt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与空间信息学院</a:t>
            </a:r>
            <a:endParaRPr lang="zh-CN" alt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中国地质大学（武汉</a:t>
            </a: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930650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pathtool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Path dialog box to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and change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63743"/>
            <a:ext cx="9144000" cy="4601075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的部分文件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      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pathtool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012" y="1827277"/>
            <a:ext cx="8965976" cy="32501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terminates the execution of a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or while loop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终止</a:t>
            </a:r>
            <a:r>
              <a:rPr lang="en-US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loop after the break statement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之后的语句并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不执行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的部分文件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  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42" y="660189"/>
            <a:ext cx="7474115" cy="6197811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的部分文件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  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5900726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Chapter03_02Break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109" y="1396901"/>
            <a:ext cx="7549782" cy="5153189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5197" y="596815"/>
            <a:ext cx="8933606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循环结构中，有时并不需要运行到最后一次循环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若终止项满足，则可以使用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指令退出循环。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的部分文件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  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5900726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Chapter03_02Break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26" y="4727686"/>
            <a:ext cx="2773920" cy="853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的部分文件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28634"/>
            <a:ext cx="9144000" cy="3102561"/>
          </a:xfrm>
          <a:prstGeom prst="rect">
            <a:avLst/>
          </a:prstGeom>
        </p:spPr>
      </p:pic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0" y="5900726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Chapter03_03Continue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728" y="4274221"/>
            <a:ext cx="2118544" cy="1265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0" y="5900726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Chapter03_03Continue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02187"/>
            <a:ext cx="9144000" cy="4121044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的部分文件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22539" y="2047184"/>
            <a:ext cx="7698921" cy="32501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格式       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conditions)</a:t>
            </a: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return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</a:t>
            </a:r>
            <a:r>
              <a:rPr lang="en-US" altLang="zh-CN" b="1" dirty="0" smtClean="0">
                <a:solidFill>
                  <a:srgbClr val="9900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</a:t>
            </a:r>
            <a:endParaRPr lang="en-US" altLang="zh-CN" b="1" dirty="0">
              <a:solidFill>
                <a:srgbClr val="990033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作用：当执行到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模块且条件为真时，执行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return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程序则被终止，提前结束程序的运行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的部分文件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  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的部分文件操作指令   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mfilename</a:t>
            </a:r>
            <a:endParaRPr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81497"/>
            <a:ext cx="9144000" cy="3095006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5900726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Chapter03_04mfilename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20673"/>
            <a:ext cx="9144000" cy="4401539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4" name="直接箭头连接符 3"/>
          <p:cNvCxnSpPr/>
          <p:nvPr/>
        </p:nvCxnSpPr>
        <p:spPr>
          <a:xfrm flipH="1">
            <a:off x="5717137" y="2555193"/>
            <a:ext cx="529839" cy="341831"/>
          </a:xfrm>
          <a:prstGeom prst="straightConnector1">
            <a:avLst/>
          </a:prstGeom>
          <a:ln w="8382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1781797" y="3913973"/>
            <a:ext cx="529839" cy="341831"/>
          </a:xfrm>
          <a:prstGeom prst="straightConnector1">
            <a:avLst/>
          </a:prstGeom>
          <a:ln w="8382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820255" y="2765989"/>
            <a:ext cx="529839" cy="341831"/>
          </a:xfrm>
          <a:prstGeom prst="straightConnector1">
            <a:avLst/>
          </a:prstGeom>
          <a:ln w="8382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8555051" y="5081898"/>
            <a:ext cx="529839" cy="341831"/>
          </a:xfrm>
          <a:prstGeom prst="straightConnector1">
            <a:avLst/>
          </a:prstGeom>
          <a:ln w="8382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的部分文件操作指令   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mfilename</a:t>
            </a:r>
            <a:endParaRPr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5133" y="1743180"/>
            <a:ext cx="5573731" cy="5154766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011" y="584992"/>
            <a:ext cx="8965976" cy="118186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nargin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returns the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input arguments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参数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 in the call to the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executing function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函数的输入参数的个数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nargin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仅在定义函数过程中使用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默认的特殊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                 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nargin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5900726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Chapter03_05nargin_AddMe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55187" y="1957886"/>
            <a:ext cx="5633625" cy="2769870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.m</a:t>
            </a: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编辑器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的部分文件操作指令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的控制流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的脚本</a:t>
            </a:r>
            <a:r>
              <a:rPr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script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和函数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的程序调试及优化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的数据读写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第三章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编程核心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012" y="576693"/>
            <a:ext cx="8965976" cy="15511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nargout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output arguments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specified in the call to the currently executing function.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函数的输出参数的个数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nargout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only in the body of a function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nargin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仅在定义函数过程中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使用。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默认的特殊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               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nargout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94" y="2127887"/>
            <a:ext cx="8992412" cy="4714739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5900726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Chapter03_06nargout_Subtract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中的关键字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 t="4760"/>
          <a:stretch>
            <a:fillRect/>
          </a:stretch>
        </p:blipFill>
        <p:spPr>
          <a:xfrm>
            <a:off x="3563034" y="660189"/>
            <a:ext cx="2017932" cy="6197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55187" y="1957886"/>
            <a:ext cx="5633625" cy="2769870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.m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编辑器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的部分文件操作指令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的控制流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的脚本</a:t>
            </a:r>
            <a:r>
              <a:rPr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script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和函数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的程序调试及优化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的数据读写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第三章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编程核心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663652" y="1958436"/>
            <a:ext cx="5254221" cy="28561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buFont typeface="Wingdings" panose="05000000000000000000" pitchFamily="2" charset="2"/>
              <a:buChar char="p"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en-US" altLang="zh-CN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if-else-end 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en-US" altLang="zh-CN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switch-case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en-US" altLang="zh-CN" sz="32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r>
              <a:rPr lang="zh-CN" alt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en-US" altLang="zh-CN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的控制流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的顺序结构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978350" y="968003"/>
            <a:ext cx="518729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输入、计算、输出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1450" y="1427142"/>
            <a:ext cx="4621096" cy="4173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if-else-end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分支结构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94215" y="1285892"/>
            <a:ext cx="1918456" cy="1255728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expression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commands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094215" y="3501883"/>
            <a:ext cx="1918456" cy="2142125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expression1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commands1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commands2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82878" y="1285892"/>
            <a:ext cx="2260287" cy="4358116"/>
          </a:xfrm>
          <a:prstGeom prst="rect">
            <a:avLst/>
          </a:prstGeom>
          <a:noFill/>
          <a:ln w="12700">
            <a:solidFill>
              <a:srgbClr val="00B050"/>
            </a:solidFill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expression1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commands1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expression2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commands2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elseif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expression3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commands3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commandsn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3077" y="652025"/>
            <a:ext cx="3676211" cy="6100947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if-else-end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分支结构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141" y="660189"/>
            <a:ext cx="4955718" cy="5886268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if-else-end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分支结构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126" y="660190"/>
            <a:ext cx="8263747" cy="6197810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switch-case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循环结构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59772" y="660189"/>
            <a:ext cx="1824453" cy="16989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x=array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commands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有限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次循环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4456" y="2394612"/>
            <a:ext cx="4835083" cy="390815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-3" y="630276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Chapter03_07For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1029521"/>
            <a:ext cx="9144000" cy="5113734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文件编辑器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27980" y="2515325"/>
            <a:ext cx="3615769" cy="3471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创建新的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打开已有的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保存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Ctrl+S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中断当前运行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Ctrl+R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注释选定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Ctrl+T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取消注释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选定行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Ctrl+I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规则排版选定行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75130" y="1115316"/>
            <a:ext cx="250852" cy="415531"/>
          </a:xfrm>
          <a:prstGeom prst="straightConnector1">
            <a:avLst/>
          </a:prstGeom>
          <a:ln w="8382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循环结构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488857" y="660189"/>
            <a:ext cx="2166285" cy="16989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expression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commands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条件循环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27322"/>
            <a:ext cx="9146753" cy="3538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95765"/>
            <a:ext cx="9144000" cy="3111779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循环结构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4407544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Chapter03_08While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55187" y="1957886"/>
            <a:ext cx="5633625" cy="2769870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.m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编辑器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的部分文件操作指令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的控制流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的脚本</a:t>
            </a:r>
            <a:r>
              <a:rPr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script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和函数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的程序调试及优化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的数据读写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第三章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编程核心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l="41518"/>
          <a:stretch>
            <a:fillRect/>
          </a:stretch>
        </p:blipFill>
        <p:spPr>
          <a:xfrm>
            <a:off x="3623385" y="660189"/>
            <a:ext cx="5347607" cy="58703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54086"/>
          <a:stretch>
            <a:fillRect/>
          </a:stretch>
        </p:blipFill>
        <p:spPr>
          <a:xfrm>
            <a:off x="146956" y="660189"/>
            <a:ext cx="3427445" cy="5870383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的脚本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和函数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4319734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脚本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函数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的函数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5197" y="1002327"/>
            <a:ext cx="8933606" cy="12557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（函数名与文件名相同），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若函数名与文件名不相同，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以文件保存名为准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名、输入参数、输出参数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34444"/>
            <a:ext cx="9144000" cy="2460741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747251" y="2663239"/>
            <a:ext cx="539674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函数的定义由关键字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引导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030" y="5389685"/>
            <a:ext cx="8449408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Matlab</a:t>
            </a:r>
            <a:r>
              <a:rPr lang="zh-CN" altLang="en-US" dirty="0" smtClean="0"/>
              <a:t>中的逻辑运算“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”与“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”，“</a:t>
            </a:r>
            <a:r>
              <a:rPr lang="en-US" altLang="zh-CN" dirty="0" smtClean="0"/>
              <a:t> ||</a:t>
            </a:r>
            <a:r>
              <a:rPr lang="zh-CN" altLang="en-US" dirty="0" smtClean="0"/>
              <a:t>”与“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|</a:t>
            </a:r>
            <a:r>
              <a:rPr lang="zh-CN" altLang="en-US" dirty="0" smtClean="0"/>
              <a:t>”操作符可比较两个标量或两个同阶矩阵，两边都要判断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”和 “</a:t>
            </a:r>
            <a:r>
              <a:rPr lang="en-US" altLang="zh-CN" dirty="0" smtClean="0"/>
              <a:t> ||</a:t>
            </a:r>
            <a:r>
              <a:rPr lang="zh-CN" altLang="en-US" dirty="0" smtClean="0"/>
              <a:t>”为短路运算（</a:t>
            </a:r>
            <a:r>
              <a:rPr lang="en-US" altLang="zh-CN" dirty="0" smtClean="0"/>
              <a:t>Short-Circuit Logical AND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不能是矩阵，只能是标量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7131" y="1111054"/>
            <a:ext cx="8066087" cy="5327650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ea typeface="黑体" panose="02010609060101010101" pitchFamily="49" charset="-122"/>
              </a:rPr>
              <a:t>什么是符号运算？</a:t>
            </a:r>
            <a:endParaRPr lang="en-US" altLang="zh-CN" sz="3200" b="1" dirty="0" smtClean="0">
              <a:ea typeface="黑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与数值运算的区别：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marL="533400" indent="-53340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数值运算中必须先对变量赋值，</a:t>
            </a:r>
            <a:r>
              <a:rPr lang="zh-CN" altLang="en-US" b="1" dirty="0" smtClean="0">
                <a:ea typeface="黑体" panose="02010609060101010101" pitchFamily="49" charset="-122"/>
              </a:rPr>
              <a:t>然后才能参与运算。</a:t>
            </a:r>
            <a:endParaRPr lang="en-US" altLang="zh-CN" b="1" dirty="0" smtClean="0">
              <a:ea typeface="黑体" panose="02010609060101010101" pitchFamily="49" charset="-122"/>
            </a:endParaRPr>
          </a:p>
          <a:p>
            <a:pPr marL="539750" indent="-539750" eaLnBrk="1" hangingPunct="1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符号运算无需事先对独立变量赋值</a:t>
            </a:r>
            <a:r>
              <a:rPr lang="zh-CN" altLang="en-US" b="1" dirty="0" smtClean="0">
                <a:ea typeface="黑体" panose="02010609060101010101" pitchFamily="49" charset="-122"/>
              </a:rPr>
              <a:t>，运算结果以标准的符号形式表达。运算对象可以是没有赋值的符号变量。</a:t>
            </a:r>
            <a:endParaRPr lang="zh-CN" altLang="en-US" b="1" dirty="0" smtClean="0">
              <a:ea typeface="黑体" panose="02010609060101010101" pitchFamily="49" charset="-122"/>
            </a:endParaRPr>
          </a:p>
        </p:txBody>
      </p:sp>
      <p:grpSp>
        <p:nvGrpSpPr>
          <p:cNvPr id="3" name="Group 9"/>
          <p:cNvGrpSpPr/>
          <p:nvPr/>
        </p:nvGrpSpPr>
        <p:grpSpPr bwMode="auto">
          <a:xfrm>
            <a:off x="0" y="684414"/>
            <a:ext cx="9144000" cy="63374"/>
            <a:chOff x="0" y="960"/>
            <a:chExt cx="5772" cy="32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符号运算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920038" cy="5040312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建立符号函数通常有两种形式</a:t>
            </a:r>
            <a:endParaRPr lang="zh-CN" altLang="en-US" b="1" dirty="0" smtClean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</a:t>
            </a:r>
            <a:endParaRPr lang="zh-CN" altLang="en-US" b="1" dirty="0" smtClean="0"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</a:t>
            </a:r>
            <a:r>
              <a:rPr lang="en-US" altLang="zh-CN" b="1" dirty="0" smtClean="0">
                <a:ea typeface="黑体" panose="02010609060101010101" pitchFamily="49" charset="-122"/>
              </a:rPr>
              <a:t>1</a:t>
            </a:r>
            <a:r>
              <a:rPr lang="zh-CN" altLang="en-US" b="1" dirty="0" smtClean="0">
                <a:ea typeface="黑体" panose="02010609060101010101" pitchFamily="49" charset="-122"/>
              </a:rPr>
              <a:t>、 先声明符号变量，再建立符号表达式</a:t>
            </a:r>
            <a:endParaRPr lang="zh-CN" altLang="en-US" b="1" dirty="0" smtClean="0"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         </a:t>
            </a:r>
            <a:r>
              <a:rPr lang="en-US" altLang="zh-CN" b="1" dirty="0" err="1" smtClean="0"/>
              <a:t>syms</a:t>
            </a:r>
            <a:r>
              <a:rPr lang="en-US" altLang="zh-CN" b="1" dirty="0" smtClean="0"/>
              <a:t> a b c x            %</a:t>
            </a:r>
            <a:r>
              <a:rPr lang="zh-CN" altLang="en-US" b="1" dirty="0" smtClean="0"/>
              <a:t>定义符号变量</a:t>
            </a:r>
            <a:endParaRPr lang="zh-CN" altLang="en-US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         </a:t>
            </a:r>
            <a:r>
              <a:rPr lang="en-US" altLang="zh-CN" b="1" dirty="0" smtClean="0"/>
              <a:t>f=a*x^2+b*</a:t>
            </a:r>
            <a:r>
              <a:rPr lang="en-US" altLang="zh-CN" b="1" dirty="0" err="1" smtClean="0"/>
              <a:t>x+c</a:t>
            </a:r>
            <a:endParaRPr lang="en-US" altLang="zh-CN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  2</a:t>
            </a:r>
            <a:r>
              <a:rPr lang="zh-CN" altLang="en-US" b="1" dirty="0" smtClean="0"/>
              <a:t>、直接用命令定义符号函数</a:t>
            </a:r>
            <a:endParaRPr lang="zh-CN" altLang="en-US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/>
              <a:t>        </a:t>
            </a:r>
            <a:r>
              <a:rPr lang="en-US" altLang="zh-CN" b="1" dirty="0" smtClean="0"/>
              <a:t>f=sym('a*x^2+b*</a:t>
            </a:r>
            <a:r>
              <a:rPr lang="en-US" altLang="zh-CN" b="1" dirty="0" err="1" smtClean="0"/>
              <a:t>x+c</a:t>
            </a:r>
            <a:r>
              <a:rPr lang="en-US" altLang="zh-CN" b="1" dirty="0" smtClean="0"/>
              <a:t>')</a:t>
            </a:r>
            <a:endParaRPr lang="en-US" altLang="zh-CN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 </a:t>
            </a:r>
            <a:endParaRPr lang="en-US" altLang="zh-CN" b="1" dirty="0" smtClean="0">
              <a:ea typeface="黑体" panose="02010609060101010101" pitchFamily="49" charset="-122"/>
            </a:endParaRPr>
          </a:p>
        </p:txBody>
      </p:sp>
      <p:grpSp>
        <p:nvGrpSpPr>
          <p:cNvPr id="3" name="Group 9"/>
          <p:cNvGrpSpPr/>
          <p:nvPr/>
        </p:nvGrpSpPr>
        <p:grpSpPr bwMode="auto">
          <a:xfrm>
            <a:off x="0" y="684414"/>
            <a:ext cx="9144000" cy="63374"/>
            <a:chOff x="0" y="960"/>
            <a:chExt cx="5772" cy="32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符号运算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1661014" y="2204062"/>
            <a:ext cx="5472113" cy="4319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Tx/>
              <a:buAutoNum type="circleNumDbPlain"/>
            </a:pPr>
            <a:r>
              <a:rPr lang="zh-CN" altLang="en-US" sz="3200" b="1" dirty="0"/>
              <a:t>函数的运算；</a:t>
            </a:r>
            <a:endParaRPr lang="zh-CN" altLang="en-US" sz="32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Tx/>
              <a:buAutoNum type="circleNumDbPlain"/>
            </a:pPr>
            <a:r>
              <a:rPr lang="zh-CN" altLang="en-US" sz="3200" b="1" dirty="0"/>
              <a:t>求极限；</a:t>
            </a:r>
            <a:endParaRPr lang="zh-CN" altLang="en-US" sz="32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Tx/>
              <a:buAutoNum type="circleNumDbPlain"/>
            </a:pPr>
            <a:r>
              <a:rPr lang="zh-CN" altLang="en-US" sz="3200" b="1" dirty="0"/>
              <a:t>求导数；</a:t>
            </a:r>
            <a:endParaRPr lang="zh-CN" altLang="en-US" sz="32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Tx/>
              <a:buAutoNum type="circleNumDbPlain"/>
            </a:pPr>
            <a:r>
              <a:rPr lang="zh-CN" altLang="en-US" sz="3200" b="1" dirty="0"/>
              <a:t>求积分；</a:t>
            </a:r>
            <a:endParaRPr lang="zh-CN" altLang="en-US" sz="32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Tx/>
              <a:buAutoNum type="circleNumDbPlain"/>
            </a:pPr>
            <a:r>
              <a:rPr lang="zh-CN" altLang="en-US" sz="3200" b="1" dirty="0"/>
              <a:t>级数求和与函数展开；</a:t>
            </a:r>
            <a:endParaRPr lang="zh-CN" altLang="en-US" sz="32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Tx/>
              <a:buAutoNum type="circleNumDbPlain"/>
            </a:pPr>
            <a:r>
              <a:rPr lang="zh-CN" altLang="en-US" sz="3200" b="1" dirty="0"/>
              <a:t>解代数方程；</a:t>
            </a:r>
            <a:endParaRPr lang="zh-CN" altLang="en-US" sz="3200" b="1" dirty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490052" y="1230313"/>
            <a:ext cx="439261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符号函数的运算</a:t>
            </a:r>
            <a:endParaRPr lang="zh-CN" altLang="en-US" sz="36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pSp>
        <p:nvGrpSpPr>
          <p:cNvPr id="4" name="Group 9"/>
          <p:cNvGrpSpPr/>
          <p:nvPr/>
        </p:nvGrpSpPr>
        <p:grpSpPr bwMode="auto">
          <a:xfrm>
            <a:off x="0" y="684414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符号运算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8066087" cy="532765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1、函数运算</a:t>
            </a:r>
            <a:endParaRPr lang="zh-CN" altLang="en-US" sz="32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b="1" smtClean="0">
              <a:solidFill>
                <a:srgbClr val="0000FF"/>
              </a:solidFill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b="1" smtClean="0"/>
              <a:t>collect		%</a:t>
            </a:r>
            <a:r>
              <a:rPr lang="zh-CN" altLang="en-US" b="1" smtClean="0"/>
              <a:t>合并同类项</a:t>
            </a:r>
            <a:endParaRPr lang="zh-CN" altLang="en-US" b="1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b="1" smtClean="0"/>
              <a:t>expand		%</a:t>
            </a:r>
            <a:r>
              <a:rPr lang="zh-CN" altLang="en-US" b="1" smtClean="0"/>
              <a:t>展开表达式</a:t>
            </a:r>
            <a:endParaRPr lang="zh-CN" altLang="en-US" b="1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b="1" smtClean="0"/>
              <a:t>factor		%</a:t>
            </a:r>
            <a:r>
              <a:rPr lang="zh-CN" altLang="en-US" b="1" smtClean="0"/>
              <a:t>因式分解</a:t>
            </a:r>
            <a:endParaRPr lang="zh-CN" altLang="en-US" b="1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b="1" smtClean="0"/>
              <a:t>numden	%</a:t>
            </a:r>
            <a:r>
              <a:rPr lang="zh-CN" altLang="en-US" b="1" smtClean="0"/>
              <a:t>得到表达式的分子、分母</a:t>
            </a:r>
            <a:endParaRPr lang="zh-CN" altLang="en-US" b="1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b="1" smtClean="0"/>
              <a:t>simple		%</a:t>
            </a:r>
            <a:r>
              <a:rPr lang="zh-CN" altLang="en-US" b="1" smtClean="0"/>
              <a:t>得到最简式</a:t>
            </a:r>
            <a:endParaRPr lang="zh-CN" altLang="en-US" b="1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b="1" smtClean="0"/>
              <a:t>simplify	%</a:t>
            </a:r>
            <a:r>
              <a:rPr lang="zh-CN" altLang="en-US" b="1" smtClean="0"/>
              <a:t>化简符号表达式</a:t>
            </a:r>
            <a:endParaRPr lang="zh-CN" altLang="en-US" b="1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b="1" smtClean="0"/>
              <a:t>compose	%</a:t>
            </a:r>
            <a:r>
              <a:rPr lang="zh-CN" altLang="en-US" b="1" smtClean="0"/>
              <a:t>求两个函数的复合函数</a:t>
            </a:r>
            <a:endParaRPr lang="zh-CN" altLang="en-US" b="1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b="1" smtClean="0"/>
              <a:t>finverse	%</a:t>
            </a:r>
            <a:r>
              <a:rPr lang="zh-CN" altLang="en-US" b="1" smtClean="0"/>
              <a:t>求函数的反函数</a:t>
            </a:r>
            <a:endParaRPr lang="zh-CN" altLang="en-US" b="1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b="1" smtClean="0"/>
              <a:t>eval		%</a:t>
            </a:r>
            <a:r>
              <a:rPr lang="zh-CN" altLang="en-US" b="1" smtClean="0"/>
              <a:t>符号表达式求值    </a:t>
            </a:r>
            <a:endParaRPr lang="zh-CN" altLang="en-US" b="1" smtClean="0">
              <a:ea typeface="黑体" panose="02010609060101010101" pitchFamily="49" charset="-122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0" y="684414"/>
            <a:ext cx="9144000" cy="63374"/>
            <a:chOff x="0" y="960"/>
            <a:chExt cx="5772" cy="32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符号运算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781300"/>
            <a:ext cx="7848600" cy="352901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　</a:t>
            </a:r>
            <a:endParaRPr lang="zh-CN" altLang="en-US" b="1" dirty="0" smtClean="0">
              <a:ea typeface="楷体_GB2312" pitchFamily="49" charset="-122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95288" y="999870"/>
            <a:ext cx="7272337" cy="1433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</a:rPr>
              <a:t>例4</a:t>
            </a:r>
            <a:r>
              <a:rPr lang="en-US" altLang="zh-CN" sz="2800" b="1" dirty="0"/>
              <a:t>     </a:t>
            </a:r>
            <a:r>
              <a:rPr lang="zh-CN" altLang="en-US" sz="2800" b="1" dirty="0"/>
              <a:t>f=sym('a*x^2+b*x+c')</a:t>
            </a:r>
            <a:endParaRPr lang="zh-CN" altLang="en-US" sz="2800" b="1" dirty="0"/>
          </a:p>
          <a:p>
            <a:r>
              <a:rPr lang="en-US" altLang="zh-CN" sz="2800" b="1" dirty="0"/>
              <a:t>          </a:t>
            </a:r>
            <a:r>
              <a:rPr lang="zh-CN" altLang="en-US" sz="2800" b="1" dirty="0"/>
              <a:t>x=2;a=2;b=1;c=-1;</a:t>
            </a:r>
            <a:endParaRPr lang="zh-CN" altLang="en-US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          zhi=eval(f)</a:t>
            </a:r>
            <a:r>
              <a:rPr lang="zh-CN" altLang="en-US" sz="2800" b="1" dirty="0"/>
              <a:t>    %求f在x=2的函数值</a:t>
            </a:r>
            <a:r>
              <a:rPr lang="zh-CN" altLang="en-US" sz="2800" dirty="0"/>
              <a:t>  </a:t>
            </a:r>
            <a:endParaRPr lang="zh-CN" altLang="en-US" sz="2800" dirty="0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95288" y="2512758"/>
            <a:ext cx="8640762" cy="3995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</a:rPr>
              <a:t>例</a:t>
            </a:r>
            <a:r>
              <a:rPr lang="en-US" altLang="zh-CN" sz="3200" b="1" dirty="0">
                <a:solidFill>
                  <a:srgbClr val="0000FF"/>
                </a:solidFill>
              </a:rPr>
              <a:t>5</a:t>
            </a:r>
            <a:r>
              <a:rPr lang="en-US" altLang="zh-CN" sz="2800" b="1" dirty="0"/>
              <a:t>   </a:t>
            </a:r>
            <a:r>
              <a:rPr lang="en-US" altLang="zh-CN" sz="2800" b="1" dirty="0" err="1"/>
              <a:t>syms</a:t>
            </a:r>
            <a:r>
              <a:rPr lang="en-US" altLang="zh-CN" sz="2800" b="1" dirty="0"/>
              <a:t> x;</a:t>
            </a:r>
            <a:endParaRPr lang="en-US" altLang="zh-CN" sz="2800" b="1" dirty="0"/>
          </a:p>
          <a:p>
            <a:r>
              <a:rPr lang="en-US" altLang="zh-CN" sz="2800" b="1" dirty="0"/>
              <a:t>          f=x^3-x;</a:t>
            </a:r>
            <a:endParaRPr lang="en-US" altLang="zh-CN" sz="2800" b="1" dirty="0"/>
          </a:p>
          <a:p>
            <a:r>
              <a:rPr lang="en-US" altLang="zh-CN" sz="2800" b="1" dirty="0"/>
              <a:t>	g=sin(2*x);</a:t>
            </a:r>
            <a:endParaRPr lang="en-US" altLang="zh-CN" sz="2800" b="1" dirty="0"/>
          </a:p>
          <a:p>
            <a:r>
              <a:rPr lang="en-US" altLang="zh-CN" sz="2800" b="1" dirty="0"/>
              <a:t>	h1=compose(</a:t>
            </a:r>
            <a:r>
              <a:rPr lang="en-US" altLang="zh-CN" sz="2800" b="1" dirty="0" err="1"/>
              <a:t>f,g</a:t>
            </a:r>
            <a:r>
              <a:rPr lang="en-US" altLang="zh-CN" sz="2800" b="1" dirty="0"/>
              <a:t>)	%</a:t>
            </a:r>
            <a:r>
              <a:rPr lang="zh-CN" altLang="en-US" sz="2800" b="1" dirty="0"/>
              <a:t>求复合函数</a:t>
            </a:r>
            <a:r>
              <a:rPr lang="en-US" altLang="zh-CN" sz="2800" b="1" dirty="0"/>
              <a:t>f(g)</a:t>
            </a:r>
            <a:endParaRPr lang="en-US" altLang="zh-CN" sz="2800" b="1" dirty="0"/>
          </a:p>
          <a:p>
            <a:r>
              <a:rPr lang="en-US" altLang="zh-CN" sz="2800" b="1" dirty="0"/>
              <a:t>	h2=compose(</a:t>
            </a:r>
            <a:r>
              <a:rPr lang="en-US" altLang="zh-CN" sz="2800" b="1" dirty="0" err="1"/>
              <a:t>g,f</a:t>
            </a:r>
            <a:r>
              <a:rPr lang="en-US" altLang="zh-CN" sz="2800" b="1" dirty="0"/>
              <a:t>)	%</a:t>
            </a:r>
            <a:r>
              <a:rPr lang="zh-CN" altLang="en-US" sz="2800" b="1" dirty="0"/>
              <a:t>求复合函数</a:t>
            </a:r>
            <a:r>
              <a:rPr lang="en-US" altLang="zh-CN" sz="2800" b="1" dirty="0"/>
              <a:t>g(f)</a:t>
            </a:r>
            <a:endParaRPr lang="en-US" altLang="zh-CN" sz="2800" b="1" dirty="0"/>
          </a:p>
          <a:p>
            <a:r>
              <a:rPr lang="en-US" altLang="zh-CN" sz="2800" b="1" dirty="0"/>
              <a:t>	h3=compose(</a:t>
            </a:r>
            <a:r>
              <a:rPr lang="en-US" altLang="zh-CN" sz="2800" b="1" dirty="0" err="1"/>
              <a:t>f,f</a:t>
            </a:r>
            <a:r>
              <a:rPr lang="en-US" altLang="zh-CN" sz="2800" b="1" dirty="0"/>
              <a:t>)	%</a:t>
            </a:r>
            <a:r>
              <a:rPr lang="zh-CN" altLang="en-US" sz="2800" b="1" dirty="0"/>
              <a:t>求复合函数</a:t>
            </a:r>
            <a:r>
              <a:rPr lang="en-US" altLang="zh-CN" sz="2800" b="1" dirty="0"/>
              <a:t>f(f)</a:t>
            </a:r>
            <a:endParaRPr lang="en-US" altLang="zh-CN" sz="2800" b="1" dirty="0"/>
          </a:p>
          <a:p>
            <a:r>
              <a:rPr lang="en-US" altLang="zh-CN" sz="2800" b="1" dirty="0"/>
              <a:t>	h4=</a:t>
            </a:r>
            <a:r>
              <a:rPr lang="en-US" altLang="zh-CN" sz="2800" b="1" dirty="0" err="1"/>
              <a:t>finverse</a:t>
            </a:r>
            <a:r>
              <a:rPr lang="en-US" altLang="zh-CN" sz="2800" b="1" dirty="0"/>
              <a:t>(g)		%</a:t>
            </a:r>
            <a:r>
              <a:rPr lang="zh-CN" altLang="en-US" sz="2800" b="1" dirty="0"/>
              <a:t>求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的反函数</a:t>
            </a:r>
            <a:endParaRPr lang="zh-CN" altLang="en-US" sz="2800" b="1" dirty="0"/>
          </a:p>
          <a:p>
            <a:r>
              <a:rPr lang="en-US" altLang="zh-CN" sz="2800" b="1" dirty="0"/>
              <a:t>	[</a:t>
            </a:r>
            <a:r>
              <a:rPr lang="en-US" altLang="zh-CN" sz="2800" b="1" dirty="0" err="1"/>
              <a:t>n,d</a:t>
            </a:r>
            <a:r>
              <a:rPr lang="en-US" altLang="zh-CN" sz="2800" b="1" dirty="0"/>
              <a:t>]=</a:t>
            </a:r>
            <a:r>
              <a:rPr lang="en-US" altLang="zh-CN" sz="2800" b="1" dirty="0" err="1"/>
              <a:t>numden</a:t>
            </a:r>
            <a:r>
              <a:rPr lang="en-US" altLang="zh-CN" sz="2800" b="1" dirty="0"/>
              <a:t>(h4)	%</a:t>
            </a:r>
            <a:r>
              <a:rPr lang="zh-CN" altLang="en-US" sz="2800" b="1" dirty="0"/>
              <a:t>求</a:t>
            </a:r>
            <a:r>
              <a:rPr lang="en-US" altLang="zh-CN" sz="2800" b="1" dirty="0"/>
              <a:t>h4</a:t>
            </a:r>
            <a:r>
              <a:rPr lang="zh-CN" altLang="en-US" sz="2800" b="1" dirty="0"/>
              <a:t>的分子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及分母</a:t>
            </a:r>
            <a:r>
              <a:rPr lang="en-US" altLang="zh-CN" sz="2800" b="1" dirty="0"/>
              <a:t>d</a:t>
            </a:r>
            <a:endParaRPr lang="en-US" altLang="zh-CN" sz="2800" b="1" dirty="0"/>
          </a:p>
          <a:p>
            <a:r>
              <a:rPr lang="en-US" altLang="zh-CN" sz="2800" b="1" dirty="0"/>
              <a:t>         f=factor(f)</a:t>
            </a:r>
            <a:endParaRPr lang="zh-CN" altLang="en-US" sz="2800" b="1" dirty="0"/>
          </a:p>
        </p:txBody>
      </p:sp>
      <p:grpSp>
        <p:nvGrpSpPr>
          <p:cNvPr id="5" name="Group 9"/>
          <p:cNvGrpSpPr/>
          <p:nvPr/>
        </p:nvGrpSpPr>
        <p:grpSpPr bwMode="auto">
          <a:xfrm>
            <a:off x="0" y="684414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符号运算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67355" y="2168030"/>
            <a:ext cx="8409289" cy="26591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在读取文件时，</a:t>
            </a:r>
            <a:r>
              <a:rPr lang="en-US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首先在当前工作文件夹下寻找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此文件；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如果它不在当前文件夹下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，则在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path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路径下的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所有目录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中搜索。</a:t>
            </a:r>
            <a:endParaRPr lang="zh-CN" altLang="en-US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文件编辑器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888373"/>
            <a:ext cx="5616575" cy="79216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、求极限</a:t>
            </a: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8064500" cy="446405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6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MATLAB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中符号运算－－求极限</a:t>
            </a:r>
            <a:br>
              <a:rPr lang="zh-CN" altLang="en-US" sz="2000" dirty="0" smtClean="0"/>
            </a:br>
            <a:r>
              <a:rPr lang="zh-CN" altLang="en-US" sz="1800" b="1" dirty="0" smtClean="0"/>
              <a:t>　</a:t>
            </a:r>
            <a:endParaRPr lang="zh-CN" altLang="en-US" sz="1800" b="1" dirty="0" smtClean="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/>
              <a:t>   </a:t>
            </a:r>
            <a:r>
              <a:rPr lang="en-US" altLang="zh-CN" b="1" dirty="0" err="1" smtClean="0"/>
              <a:t>syms</a:t>
            </a:r>
            <a:r>
              <a:rPr lang="en-US" altLang="zh-CN" b="1" dirty="0" smtClean="0"/>
              <a:t> x </a:t>
            </a:r>
            <a:endParaRPr lang="en-US" altLang="zh-CN" b="1" dirty="0" smtClean="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/>
              <a:t>   </a:t>
            </a:r>
            <a:r>
              <a:rPr lang="en-US" altLang="zh-CN" b="1" dirty="0" err="1" smtClean="0"/>
              <a:t>fx</a:t>
            </a:r>
            <a:r>
              <a:rPr lang="en-US" altLang="zh-CN" b="1" dirty="0" smtClean="0"/>
              <a:t>= 1/(1+exp(-1/x))</a:t>
            </a:r>
            <a:endParaRPr lang="en-US" altLang="zh-CN" b="1" dirty="0" smtClean="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/>
              <a:t>   limit(</a:t>
            </a:r>
            <a:r>
              <a:rPr lang="en-US" altLang="zh-CN" b="1" dirty="0" err="1" smtClean="0"/>
              <a:t>fx,x,a</a:t>
            </a:r>
            <a:r>
              <a:rPr lang="en-US" altLang="zh-CN" b="1" dirty="0" smtClean="0"/>
              <a:t> )               </a:t>
            </a:r>
            <a:r>
              <a:rPr lang="en-US" altLang="zh-CN" b="1" dirty="0" smtClean="0">
                <a:ea typeface="楷体_GB2312" pitchFamily="49" charset="-122"/>
              </a:rPr>
              <a:t>%</a:t>
            </a:r>
            <a:r>
              <a:rPr lang="zh-CN" altLang="en-US" b="1" dirty="0" smtClean="0">
                <a:ea typeface="楷体_GB2312" pitchFamily="49" charset="-122"/>
              </a:rPr>
              <a:t>求</a:t>
            </a:r>
            <a:r>
              <a:rPr lang="en-US" altLang="zh-CN" b="1" dirty="0" err="1" smtClean="0">
                <a:ea typeface="楷体_GB2312" pitchFamily="49" charset="-122"/>
              </a:rPr>
              <a:t>fx:x</a:t>
            </a:r>
            <a:r>
              <a:rPr lang="zh-CN" altLang="en-US" b="1" dirty="0" smtClean="0">
                <a:ea typeface="楷体_GB2312" pitchFamily="49" charset="-122"/>
              </a:rPr>
              <a:t>趋于</a:t>
            </a:r>
            <a:r>
              <a:rPr lang="en-US" altLang="zh-CN" b="1" dirty="0" smtClean="0">
                <a:ea typeface="楷体_GB2312" pitchFamily="49" charset="-122"/>
              </a:rPr>
              <a:t>a</a:t>
            </a:r>
            <a:r>
              <a:rPr lang="zh-CN" altLang="en-US" b="1" dirty="0" smtClean="0">
                <a:ea typeface="楷体_GB2312" pitchFamily="49" charset="-122"/>
              </a:rPr>
              <a:t>的极限</a:t>
            </a:r>
            <a:endParaRPr lang="zh-CN" altLang="en-US" dirty="0" smtClean="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/>
              <a:t>   </a:t>
            </a:r>
            <a:r>
              <a:rPr lang="en-US" altLang="zh-CN" b="1" dirty="0" smtClean="0"/>
              <a:t>limit(fx,x,0, </a:t>
            </a:r>
            <a:r>
              <a:rPr lang="en-US" altLang="zh-CN" b="1" dirty="0" smtClean="0">
                <a:cs typeface="Arial" panose="020B0604020202020204" pitchFamily="34" charset="0"/>
              </a:rPr>
              <a:t>'</a:t>
            </a:r>
            <a:r>
              <a:rPr lang="en-US" altLang="zh-CN" b="1" dirty="0" smtClean="0"/>
              <a:t>right</a:t>
            </a:r>
            <a:r>
              <a:rPr lang="en-US" altLang="zh-CN" b="1" dirty="0" smtClean="0">
                <a:cs typeface="Arial" panose="020B0604020202020204" pitchFamily="34" charset="0"/>
              </a:rPr>
              <a:t>'</a:t>
            </a:r>
            <a:r>
              <a:rPr lang="en-US" altLang="zh-CN" b="1" dirty="0" smtClean="0"/>
              <a:t>)     </a:t>
            </a:r>
            <a:r>
              <a:rPr lang="en-US" altLang="zh-CN" b="1" dirty="0" smtClean="0">
                <a:ea typeface="楷体_GB2312" pitchFamily="49" charset="-122"/>
              </a:rPr>
              <a:t>%</a:t>
            </a:r>
            <a:r>
              <a:rPr lang="zh-CN" altLang="en-US" b="1" dirty="0" smtClean="0">
                <a:ea typeface="楷体_GB2312" pitchFamily="49" charset="-122"/>
              </a:rPr>
              <a:t>求</a:t>
            </a:r>
            <a:r>
              <a:rPr lang="en-US" altLang="zh-CN" b="1" dirty="0" err="1" smtClean="0">
                <a:ea typeface="楷体_GB2312" pitchFamily="49" charset="-122"/>
              </a:rPr>
              <a:t>fx:x</a:t>
            </a:r>
            <a:r>
              <a:rPr lang="en-US" altLang="zh-CN" b="1" dirty="0" smtClean="0">
                <a:ea typeface="楷体_GB2312" pitchFamily="49" charset="-122"/>
              </a:rPr>
              <a:t>-&gt;0</a:t>
            </a:r>
            <a:r>
              <a:rPr lang="zh-CN" altLang="en-US" b="1" dirty="0" smtClean="0">
                <a:ea typeface="楷体_GB2312" pitchFamily="49" charset="-122"/>
              </a:rPr>
              <a:t>右极限</a:t>
            </a:r>
            <a:endParaRPr lang="zh-CN" altLang="en-US" dirty="0" smtClean="0"/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/>
              <a:t>   </a:t>
            </a:r>
            <a:r>
              <a:rPr lang="en-US" altLang="zh-CN" b="1" dirty="0" smtClean="0"/>
              <a:t>limit(fx,x,0, </a:t>
            </a:r>
            <a:r>
              <a:rPr lang="en-US" altLang="zh-CN" b="1" dirty="0" smtClean="0">
                <a:cs typeface="Arial" panose="020B0604020202020204" pitchFamily="34" charset="0"/>
              </a:rPr>
              <a:t>'</a:t>
            </a:r>
            <a:r>
              <a:rPr lang="en-US" altLang="zh-CN" b="1" dirty="0" smtClean="0"/>
              <a:t>left</a:t>
            </a:r>
            <a:r>
              <a:rPr lang="en-US" altLang="zh-CN" b="1" dirty="0" smtClean="0">
                <a:cs typeface="Arial" panose="020B0604020202020204" pitchFamily="34" charset="0"/>
              </a:rPr>
              <a:t>'</a:t>
            </a:r>
            <a:r>
              <a:rPr lang="en-US" altLang="zh-CN" b="1" dirty="0" smtClean="0"/>
              <a:t>)       </a:t>
            </a:r>
            <a:r>
              <a:rPr lang="en-US" altLang="zh-CN" b="1" dirty="0" smtClean="0">
                <a:ea typeface="楷体_GB2312" pitchFamily="49" charset="-122"/>
              </a:rPr>
              <a:t>%</a:t>
            </a:r>
            <a:r>
              <a:rPr lang="zh-CN" altLang="en-US" b="1" dirty="0" smtClean="0">
                <a:ea typeface="楷体_GB2312" pitchFamily="49" charset="-122"/>
              </a:rPr>
              <a:t>求</a:t>
            </a:r>
            <a:r>
              <a:rPr lang="en-US" altLang="zh-CN" b="1" dirty="0" err="1" smtClean="0">
                <a:ea typeface="楷体_GB2312" pitchFamily="49" charset="-122"/>
              </a:rPr>
              <a:t>fx:x</a:t>
            </a:r>
            <a:r>
              <a:rPr lang="en-US" altLang="zh-CN" b="1" dirty="0" smtClean="0">
                <a:ea typeface="楷体_GB2312" pitchFamily="49" charset="-122"/>
              </a:rPr>
              <a:t>-&gt;0</a:t>
            </a:r>
            <a:r>
              <a:rPr lang="zh-CN" altLang="en-US" b="1" dirty="0" smtClean="0">
                <a:ea typeface="楷体_GB2312" pitchFamily="49" charset="-122"/>
              </a:rPr>
              <a:t>左极限</a:t>
            </a:r>
            <a:endParaRPr lang="zh-CN" altLang="en-US" b="1" dirty="0" smtClean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 smtClean="0"/>
              <a:t>   </a:t>
            </a:r>
            <a:r>
              <a:rPr lang="en-US" altLang="zh-CN" b="1" dirty="0" smtClean="0"/>
              <a:t>limit(</a:t>
            </a:r>
            <a:r>
              <a:rPr lang="en-US" altLang="zh-CN" b="1" dirty="0" err="1" smtClean="0"/>
              <a:t>fx,x,inf</a:t>
            </a:r>
            <a:r>
              <a:rPr lang="en-US" altLang="zh-CN" b="1" dirty="0" smtClean="0"/>
              <a:t>, </a:t>
            </a:r>
            <a:r>
              <a:rPr lang="en-US" altLang="zh-CN" b="1" dirty="0" smtClean="0">
                <a:cs typeface="Arial" panose="020B0604020202020204" pitchFamily="34" charset="0"/>
              </a:rPr>
              <a:t>'</a:t>
            </a:r>
            <a:r>
              <a:rPr lang="en-US" altLang="zh-CN" b="1" dirty="0" smtClean="0"/>
              <a:t>left</a:t>
            </a:r>
            <a:r>
              <a:rPr lang="en-US" altLang="zh-CN" b="1" dirty="0" smtClean="0">
                <a:cs typeface="Arial" panose="020B0604020202020204" pitchFamily="34" charset="0"/>
              </a:rPr>
              <a:t>'</a:t>
            </a:r>
            <a:r>
              <a:rPr lang="en-US" altLang="zh-CN" b="1" dirty="0" smtClean="0"/>
              <a:t>)     </a:t>
            </a:r>
            <a:r>
              <a:rPr lang="en-US" altLang="zh-CN" b="1" dirty="0" smtClean="0">
                <a:ea typeface="楷体_GB2312" pitchFamily="49" charset="-122"/>
              </a:rPr>
              <a:t>%</a:t>
            </a:r>
            <a:r>
              <a:rPr lang="zh-CN" altLang="en-US" b="1" dirty="0" smtClean="0">
                <a:ea typeface="楷体_GB2312" pitchFamily="49" charset="-122"/>
              </a:rPr>
              <a:t>求</a:t>
            </a:r>
            <a:r>
              <a:rPr lang="en-US" altLang="zh-CN" b="1" dirty="0" err="1" smtClean="0">
                <a:ea typeface="楷体_GB2312" pitchFamily="49" charset="-122"/>
              </a:rPr>
              <a:t>fx:x</a:t>
            </a:r>
            <a:r>
              <a:rPr lang="en-US" altLang="zh-CN" b="1" dirty="0" smtClean="0">
                <a:ea typeface="楷体_GB2312" pitchFamily="49" charset="-122"/>
              </a:rPr>
              <a:t>-&gt;+∞</a:t>
            </a:r>
            <a:r>
              <a:rPr lang="zh-CN" altLang="en-US" b="1" dirty="0" smtClean="0">
                <a:ea typeface="楷体_GB2312" pitchFamily="49" charset="-122"/>
              </a:rPr>
              <a:t>极限</a:t>
            </a:r>
            <a:endParaRPr lang="zh-CN" altLang="en-US" b="1" dirty="0" smtClean="0">
              <a:ea typeface="楷体_GB2312" pitchFamily="49" charset="-122"/>
            </a:endParaRPr>
          </a:p>
        </p:txBody>
      </p:sp>
      <p:grpSp>
        <p:nvGrpSpPr>
          <p:cNvPr id="4" name="Group 9"/>
          <p:cNvGrpSpPr/>
          <p:nvPr/>
        </p:nvGrpSpPr>
        <p:grpSpPr bwMode="auto">
          <a:xfrm>
            <a:off x="0" y="684414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符号运算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069262" cy="782638"/>
          </a:xfrm>
          <a:prstGeom prst="roundRect">
            <a:avLst>
              <a:gd name="adj" fmla="val 16667"/>
            </a:avLst>
          </a:prstGeo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smtClean="0">
                <a:solidFill>
                  <a:srgbClr val="FF0000"/>
                </a:solidFill>
              </a:rPr>
              <a:t> </a:t>
            </a:r>
            <a:br>
              <a:rPr lang="zh-CN" altLang="en-US" sz="3200" smtClean="0">
                <a:solidFill>
                  <a:srgbClr val="FF0000"/>
                </a:solidFill>
              </a:rPr>
            </a:br>
            <a:r>
              <a:rPr lang="en-US" altLang="zh-CN" sz="3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、求导运算</a:t>
            </a:r>
            <a:endParaRPr lang="zh-CN" altLang="en-US" sz="320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991475" cy="46815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7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MATLAB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符号计算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----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求导数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err="1" smtClean="0"/>
              <a:t>syms</a:t>
            </a:r>
            <a:r>
              <a:rPr lang="en-US" altLang="zh-CN" b="1" dirty="0" smtClean="0"/>
              <a:t> a b c x            %</a:t>
            </a:r>
            <a:r>
              <a:rPr lang="zh-CN" altLang="en-US" b="1" dirty="0" smtClean="0"/>
              <a:t>定义符号变量</a:t>
            </a:r>
            <a:endParaRPr lang="zh-CN" altLang="en-US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f=a*x^2+b*</a:t>
            </a:r>
            <a:r>
              <a:rPr lang="en-US" altLang="zh-CN" b="1" dirty="0" err="1" smtClean="0"/>
              <a:t>x+c</a:t>
            </a:r>
            <a:endParaRPr lang="en-US" altLang="zh-CN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err="1" smtClean="0"/>
              <a:t>df</a:t>
            </a:r>
            <a:r>
              <a:rPr lang="en-US" altLang="zh-CN" b="1" dirty="0" smtClean="0"/>
              <a:t>=diff(f)                  %</a:t>
            </a:r>
            <a:r>
              <a:rPr lang="zh-CN" altLang="en-US" b="1" dirty="0" smtClean="0"/>
              <a:t>求导数，默认变量为</a:t>
            </a:r>
            <a:r>
              <a:rPr lang="en-US" altLang="zh-CN" b="1" dirty="0" smtClean="0"/>
              <a:t>x</a:t>
            </a:r>
            <a:endParaRPr lang="en-US" altLang="zh-CN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err="1" smtClean="0"/>
              <a:t>dnf</a:t>
            </a:r>
            <a:r>
              <a:rPr lang="en-US" altLang="zh-CN" b="1" dirty="0" smtClean="0"/>
              <a:t>=diff(</a:t>
            </a:r>
            <a:r>
              <a:rPr lang="en-US" altLang="zh-CN" b="1" dirty="0" err="1" smtClean="0"/>
              <a:t>f,n</a:t>
            </a:r>
            <a:r>
              <a:rPr lang="en-US" altLang="zh-CN" b="1" dirty="0" smtClean="0"/>
              <a:t>)             %</a:t>
            </a:r>
            <a:r>
              <a:rPr lang="zh-CN" altLang="en-US" b="1" dirty="0" smtClean="0"/>
              <a:t>求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阶导数</a:t>
            </a:r>
            <a:endParaRPr lang="zh-CN" altLang="en-US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err="1" smtClean="0"/>
              <a:t>daf</a:t>
            </a:r>
            <a:r>
              <a:rPr lang="en-US" altLang="zh-CN" b="1" dirty="0" smtClean="0"/>
              <a:t>=diff(</a:t>
            </a:r>
            <a:r>
              <a:rPr lang="en-US" altLang="zh-CN" b="1" dirty="0" err="1" smtClean="0"/>
              <a:t>f,a</a:t>
            </a:r>
            <a:r>
              <a:rPr lang="en-US" altLang="zh-CN" b="1" dirty="0" smtClean="0"/>
              <a:t>)             %</a:t>
            </a:r>
            <a:r>
              <a:rPr lang="zh-CN" altLang="en-US" b="1" dirty="0" smtClean="0"/>
              <a:t>对变量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求导数</a:t>
            </a:r>
            <a:endParaRPr lang="zh-CN" altLang="en-US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/>
              <a:t>daf2=diff(f,a,2)        %</a:t>
            </a:r>
            <a:r>
              <a:rPr lang="zh-CN" altLang="en-US" b="1" dirty="0" smtClean="0"/>
              <a:t>对变量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求二阶导数</a:t>
            </a:r>
            <a:endParaRPr lang="zh-CN" altLang="en-US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err="1" smtClean="0"/>
              <a:t>daxf</a:t>
            </a:r>
            <a:r>
              <a:rPr lang="en-US" altLang="zh-CN" b="1" dirty="0" smtClean="0"/>
              <a:t>=diff(</a:t>
            </a:r>
            <a:r>
              <a:rPr lang="en-US" altLang="zh-CN" b="1" dirty="0" err="1" smtClean="0"/>
              <a:t>df,a</a:t>
            </a:r>
            <a:r>
              <a:rPr lang="en-US" altLang="zh-CN" b="1" dirty="0" smtClean="0"/>
              <a:t>)        %</a:t>
            </a:r>
            <a:r>
              <a:rPr lang="zh-CN" altLang="en-US" b="1" dirty="0" smtClean="0"/>
              <a:t>先对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求导再对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求导</a:t>
            </a:r>
            <a:endParaRPr lang="zh-CN" altLang="en-US" b="1" dirty="0" smtClean="0"/>
          </a:p>
        </p:txBody>
      </p:sp>
      <p:grpSp>
        <p:nvGrpSpPr>
          <p:cNvPr id="4" name="Group 9"/>
          <p:cNvGrpSpPr/>
          <p:nvPr/>
        </p:nvGrpSpPr>
        <p:grpSpPr bwMode="auto">
          <a:xfrm>
            <a:off x="0" y="684414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符号运算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>
          <a:xfrm>
            <a:off x="395288" y="617538"/>
            <a:ext cx="7924800" cy="866775"/>
          </a:xfrm>
          <a:prstGeom prst="roundRect">
            <a:avLst>
              <a:gd name="adj" fmla="val 16667"/>
            </a:avLst>
          </a:prstGeom>
        </p:spPr>
        <p:txBody>
          <a:bodyPr>
            <a:normAutofit fontScale="90000"/>
          </a:bodyPr>
          <a:lstStyle/>
          <a:p>
            <a:pPr eaLnBrk="1" hangingPunct="1"/>
            <a:br>
              <a:rPr lang="zh-CN" altLang="en-US" sz="3200" smtClean="0">
                <a:solidFill>
                  <a:srgbClr val="FF0000"/>
                </a:solidFill>
              </a:rPr>
            </a:br>
            <a:r>
              <a:rPr lang="en-US" altLang="zh-CN" sz="3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、求积分</a:t>
            </a:r>
            <a:endParaRPr lang="zh-CN" altLang="en-US" sz="320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137525" cy="44656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00FF"/>
                </a:solidFill>
              </a:rPr>
              <a:t>例</a:t>
            </a:r>
            <a:r>
              <a:rPr lang="en-US" altLang="zh-CN" sz="3200" b="1" smtClean="0">
                <a:solidFill>
                  <a:srgbClr val="0000FF"/>
                </a:solidFill>
              </a:rPr>
              <a:t>8</a:t>
            </a:r>
            <a:r>
              <a:rPr lang="en-US" altLang="zh-CN" sz="3200" b="1" smtClean="0">
                <a:solidFill>
                  <a:schemeClr val="tx2"/>
                </a:solidFill>
              </a:rPr>
              <a:t>  MATLAB</a:t>
            </a:r>
            <a:r>
              <a:rPr lang="zh-CN" altLang="en-US" sz="3200" b="1" smtClean="0">
                <a:solidFill>
                  <a:schemeClr val="tx2"/>
                </a:solidFill>
              </a:rPr>
              <a:t>符号计算</a:t>
            </a:r>
            <a:r>
              <a:rPr lang="en-US" altLang="zh-CN" sz="3200" b="1" smtClean="0">
                <a:solidFill>
                  <a:schemeClr val="tx2"/>
                </a:solidFill>
              </a:rPr>
              <a:t>-----  </a:t>
            </a:r>
            <a:r>
              <a:rPr lang="zh-CN" altLang="en-US" sz="3200" b="1" smtClean="0">
                <a:solidFill>
                  <a:schemeClr val="tx2"/>
                </a:solidFill>
              </a:rPr>
              <a:t>求积分</a:t>
            </a:r>
            <a:endParaRPr lang="zh-CN" altLang="en-US" sz="3200" b="1" smtClean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syms a b c x        %</a:t>
            </a:r>
            <a:r>
              <a:rPr lang="zh-CN" altLang="en-US" b="1" smtClean="0"/>
              <a:t>定义符号变量</a:t>
            </a: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f=a*x^2+b*x+c</a:t>
            </a:r>
            <a:endParaRPr lang="en-US" altLang="zh-CN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bdjf=int(f)               %</a:t>
            </a:r>
            <a:r>
              <a:rPr lang="zh-CN" altLang="en-US" b="1" smtClean="0"/>
              <a:t>对</a:t>
            </a:r>
            <a:r>
              <a:rPr lang="en-US" altLang="zh-CN" b="1" smtClean="0"/>
              <a:t>f</a:t>
            </a:r>
            <a:r>
              <a:rPr lang="zh-CN" altLang="en-US" b="1" smtClean="0"/>
              <a:t>求不定积分</a:t>
            </a:r>
            <a:r>
              <a:rPr lang="en-US" altLang="zh-CN" b="1" smtClean="0"/>
              <a:t>,</a:t>
            </a:r>
            <a:r>
              <a:rPr lang="zh-CN" altLang="en-US" b="1" smtClean="0"/>
              <a:t>默认变量为</a:t>
            </a:r>
            <a:r>
              <a:rPr lang="en-US" altLang="zh-CN" b="1" smtClean="0"/>
              <a:t>x</a:t>
            </a:r>
            <a:endParaRPr lang="en-US" altLang="zh-CN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djf=int(f,x,0,2)     %f</a:t>
            </a:r>
            <a:r>
              <a:rPr lang="zh-CN" altLang="en-US" b="1" smtClean="0"/>
              <a:t>在</a:t>
            </a:r>
            <a:r>
              <a:rPr lang="en-US" altLang="zh-CN" b="1" smtClean="0"/>
              <a:t>(0,2)</a:t>
            </a:r>
            <a:r>
              <a:rPr lang="zh-CN" altLang="en-US" b="1" smtClean="0"/>
              <a:t>上求定积分</a:t>
            </a: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jf=int(f,a)             %f</a:t>
            </a:r>
            <a:r>
              <a:rPr lang="zh-CN" altLang="en-US" b="1" smtClean="0"/>
              <a:t>求不定积分</a:t>
            </a:r>
            <a:r>
              <a:rPr lang="en-US" altLang="zh-CN" b="1" smtClean="0"/>
              <a:t>,</a:t>
            </a:r>
            <a:r>
              <a:rPr lang="zh-CN" altLang="en-US" b="1" smtClean="0"/>
              <a:t>变量为</a:t>
            </a:r>
            <a:r>
              <a:rPr lang="en-US" altLang="zh-CN" b="1" smtClean="0"/>
              <a:t>a</a:t>
            </a:r>
            <a:endParaRPr lang="en-US" altLang="zh-CN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smtClean="0"/>
              <a:t>bjf=int(int(f,a),x)  %f</a:t>
            </a:r>
            <a:r>
              <a:rPr lang="zh-CN" altLang="en-US" b="1" smtClean="0"/>
              <a:t>对</a:t>
            </a:r>
            <a:r>
              <a:rPr lang="en-US" altLang="zh-CN" b="1" smtClean="0"/>
              <a:t>a</a:t>
            </a:r>
            <a:r>
              <a:rPr lang="zh-CN" altLang="en-US" b="1" smtClean="0"/>
              <a:t>不定积分后再对</a:t>
            </a:r>
            <a:r>
              <a:rPr lang="en-US" altLang="zh-CN" b="1" smtClean="0"/>
              <a:t>x</a:t>
            </a:r>
            <a:r>
              <a:rPr lang="zh-CN" altLang="en-US" b="1" smtClean="0"/>
              <a:t>求不</a:t>
            </a: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smtClean="0"/>
              <a:t>                                定积分</a:t>
            </a:r>
            <a:endParaRPr lang="zh-CN" altLang="en-US" b="1" smtClean="0"/>
          </a:p>
        </p:txBody>
      </p:sp>
      <p:grpSp>
        <p:nvGrpSpPr>
          <p:cNvPr id="4" name="Group 9"/>
          <p:cNvGrpSpPr/>
          <p:nvPr/>
        </p:nvGrpSpPr>
        <p:grpSpPr bwMode="auto">
          <a:xfrm>
            <a:off x="0" y="684414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符号运算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>
          <a:xfrm>
            <a:off x="595167" y="804429"/>
            <a:ext cx="7924800" cy="792163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、级数求和与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Taylor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展开</a:t>
            </a:r>
            <a:endParaRPr lang="zh-CN" altLang="en-US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5" y="1593982"/>
            <a:ext cx="8603671" cy="511333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9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 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级数求和与函数展开</a:t>
            </a:r>
            <a:endParaRPr lang="en-US" altLang="zh-CN" sz="3200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 err="1" smtClean="0">
                <a:solidFill>
                  <a:srgbClr val="0000CC"/>
                </a:solidFill>
              </a:rPr>
              <a:t>symsum</a:t>
            </a:r>
            <a:r>
              <a:rPr lang="en-US" altLang="zh-CN" b="1" dirty="0" smtClean="0">
                <a:solidFill>
                  <a:srgbClr val="0000CC"/>
                </a:solidFill>
              </a:rPr>
              <a:t>(</a:t>
            </a:r>
            <a:r>
              <a:rPr lang="en-US" altLang="zh-CN" b="1" dirty="0" err="1" smtClean="0">
                <a:solidFill>
                  <a:srgbClr val="0000CC"/>
                </a:solidFill>
              </a:rPr>
              <a:t>s,v,a,b</a:t>
            </a:r>
            <a:r>
              <a:rPr lang="en-US" altLang="zh-CN" b="1" dirty="0" smtClean="0">
                <a:solidFill>
                  <a:srgbClr val="0000CC"/>
                </a:solidFill>
              </a:rPr>
              <a:t>)</a:t>
            </a:r>
            <a:r>
              <a:rPr lang="en-US" altLang="zh-CN" b="1" dirty="0" smtClean="0">
                <a:solidFill>
                  <a:srgbClr val="800000"/>
                </a:solidFill>
              </a:rPr>
              <a:t>  </a:t>
            </a:r>
            <a:r>
              <a:rPr lang="en-US" altLang="zh-CN" b="1" dirty="0" smtClean="0"/>
              <a:t>%</a:t>
            </a:r>
            <a:r>
              <a:rPr lang="zh-CN" altLang="en-US" b="1" dirty="0" smtClean="0"/>
              <a:t>对通项 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关于自变量</a:t>
            </a:r>
            <a:r>
              <a:rPr lang="en-US" altLang="zh-CN" b="1" dirty="0" smtClean="0"/>
              <a:t>v</a:t>
            </a:r>
            <a:r>
              <a:rPr lang="zh-CN" altLang="en-US" b="1" dirty="0" smtClean="0"/>
              <a:t>自</a:t>
            </a:r>
            <a:r>
              <a:rPr lang="en-US" altLang="zh-CN" b="1" dirty="0" smtClean="0"/>
              <a:t>a</a:t>
            </a:r>
            <a:r>
              <a:rPr lang="zh-CN" altLang="en-US" b="1" dirty="0" smtClean="0"/>
              <a:t>至</a:t>
            </a:r>
            <a:r>
              <a:rPr lang="en-US" altLang="zh-CN" b="1" dirty="0" smtClean="0"/>
              <a:t>b            </a:t>
            </a:r>
            <a:r>
              <a:rPr lang="zh-CN" altLang="en-US" b="1" dirty="0" smtClean="0"/>
              <a:t>求和</a:t>
            </a:r>
            <a:endParaRPr lang="zh-CN" altLang="en-US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 err="1" smtClean="0"/>
              <a:t>syms</a:t>
            </a:r>
            <a:r>
              <a:rPr lang="en-US" altLang="zh-CN" b="1" dirty="0" smtClean="0"/>
              <a:t> k</a:t>
            </a:r>
            <a:endParaRPr lang="en-US" altLang="zh-CN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/>
              <a:t>A=</a:t>
            </a:r>
            <a:r>
              <a:rPr lang="en-US" altLang="zh-CN" b="1" dirty="0" err="1" smtClean="0"/>
              <a:t>symsum</a:t>
            </a:r>
            <a:r>
              <a:rPr lang="en-US" altLang="zh-CN" b="1" dirty="0" smtClean="0"/>
              <a:t>(1/k,k,1,inf)</a:t>
            </a:r>
            <a:endParaRPr lang="en-US" altLang="zh-CN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/>
              <a:t>B=</a:t>
            </a:r>
            <a:r>
              <a:rPr lang="en-US" altLang="zh-CN" b="1" dirty="0" err="1" smtClean="0"/>
              <a:t>symsum</a:t>
            </a:r>
            <a:r>
              <a:rPr lang="en-US" altLang="zh-CN" b="1" dirty="0" smtClean="0"/>
              <a:t>(1/(k*(k+1)),k,1,inf)</a:t>
            </a:r>
            <a:endParaRPr lang="en-US" altLang="zh-CN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 err="1" smtClean="0">
                <a:solidFill>
                  <a:srgbClr val="0000CC"/>
                </a:solidFill>
              </a:rPr>
              <a:t>taylor</a:t>
            </a:r>
            <a:r>
              <a:rPr lang="en-US" altLang="zh-CN" b="1" dirty="0" smtClean="0">
                <a:solidFill>
                  <a:srgbClr val="0000CC"/>
                </a:solidFill>
              </a:rPr>
              <a:t>(F,v,n,v0)</a:t>
            </a:r>
            <a:r>
              <a:rPr lang="en-US" altLang="zh-CN" b="1" dirty="0" smtClean="0">
                <a:solidFill>
                  <a:srgbClr val="800000"/>
                </a:solidFill>
              </a:rPr>
              <a:t>   </a:t>
            </a:r>
            <a:r>
              <a:rPr lang="en-US" altLang="zh-CN" b="1" dirty="0" smtClean="0"/>
              <a:t>%</a:t>
            </a:r>
            <a:r>
              <a:rPr lang="zh-CN" altLang="en-US" b="1" dirty="0" smtClean="0"/>
              <a:t>求</a:t>
            </a:r>
            <a:r>
              <a:rPr lang="en-US" altLang="zh-CN" b="1" dirty="0" smtClean="0"/>
              <a:t>F</a:t>
            </a:r>
            <a:r>
              <a:rPr lang="zh-CN" altLang="en-US" b="1" dirty="0" smtClean="0"/>
              <a:t>关于自变量</a:t>
            </a:r>
            <a:r>
              <a:rPr lang="en-US" altLang="zh-CN" b="1" dirty="0" smtClean="0"/>
              <a:t>v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v0</a:t>
            </a:r>
            <a:r>
              <a:rPr lang="zh-CN" altLang="en-US" b="1" dirty="0" smtClean="0"/>
              <a:t>处的泰勒级数展开前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项</a:t>
            </a:r>
            <a:endParaRPr lang="zh-CN" altLang="en-US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 err="1" smtClean="0"/>
              <a:t>syms</a:t>
            </a:r>
            <a:r>
              <a:rPr lang="en-US" altLang="zh-CN" b="1" dirty="0" smtClean="0"/>
              <a:t> x</a:t>
            </a:r>
            <a:endParaRPr lang="en-US" altLang="zh-CN" b="1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 err="1" smtClean="0"/>
              <a:t>taylor</a:t>
            </a:r>
            <a:r>
              <a:rPr lang="en-US" altLang="zh-CN" b="1" dirty="0" smtClean="0"/>
              <a:t>(sin(x))  %</a:t>
            </a:r>
            <a:r>
              <a:rPr lang="zh-CN" altLang="en-US" b="1" dirty="0" smtClean="0"/>
              <a:t>默认自变量为</a:t>
            </a:r>
            <a:r>
              <a:rPr lang="en-US" altLang="zh-CN" b="1" dirty="0" smtClean="0"/>
              <a:t>x</a:t>
            </a:r>
            <a:r>
              <a:rPr lang="zh-CN" altLang="en-US" b="1" dirty="0" smtClean="0"/>
              <a:t>，默认</a:t>
            </a:r>
            <a:r>
              <a:rPr lang="en-US" altLang="zh-CN" b="1" dirty="0" smtClean="0"/>
              <a:t>v0</a:t>
            </a:r>
            <a:r>
              <a:rPr lang="zh-CN" altLang="en-US" b="1" dirty="0" smtClean="0"/>
              <a:t>为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，默认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为</a:t>
            </a:r>
            <a:r>
              <a:rPr lang="en-US" altLang="zh-CN" b="1" dirty="0" smtClean="0"/>
              <a:t>6</a:t>
            </a:r>
            <a:endParaRPr lang="en-US" altLang="zh-CN" b="1" dirty="0" smtClean="0"/>
          </a:p>
        </p:txBody>
      </p:sp>
      <p:grpSp>
        <p:nvGrpSpPr>
          <p:cNvPr id="4" name="Group 9"/>
          <p:cNvGrpSpPr/>
          <p:nvPr/>
        </p:nvGrpSpPr>
        <p:grpSpPr bwMode="auto">
          <a:xfrm>
            <a:off x="0" y="684414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符号运算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>
          <a:xfrm>
            <a:off x="236970" y="800966"/>
            <a:ext cx="4859338" cy="792163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、方程求根</a:t>
            </a:r>
            <a:endParaRPr lang="zh-CN" altLang="en-US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30354"/>
            <a:ext cx="7693025" cy="49958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00FF"/>
                </a:solidFill>
              </a:rPr>
              <a:t>例</a:t>
            </a:r>
            <a:r>
              <a:rPr lang="en-US" altLang="zh-CN" sz="3200" b="1" smtClean="0">
                <a:solidFill>
                  <a:srgbClr val="0000FF"/>
                </a:solidFill>
              </a:rPr>
              <a:t>10   </a:t>
            </a:r>
            <a:r>
              <a:rPr lang="zh-CN" altLang="en-US" sz="3200" b="1" smtClean="0">
                <a:solidFill>
                  <a:schemeClr val="tx2"/>
                </a:solidFill>
              </a:rPr>
              <a:t>代数方程求根</a:t>
            </a:r>
            <a:endParaRPr lang="en-US" altLang="zh-CN" sz="3200" b="1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800000"/>
                </a:solidFill>
              </a:rPr>
              <a:t>solve(f)                  </a:t>
            </a:r>
            <a:r>
              <a:rPr lang="en-US" altLang="zh-CN" sz="2400" b="1" smtClean="0"/>
              <a:t>%</a:t>
            </a:r>
            <a:r>
              <a:rPr lang="zh-CN" altLang="en-US" sz="2400" b="1" smtClean="0"/>
              <a:t>求方程</a:t>
            </a:r>
            <a:r>
              <a:rPr lang="en-US" altLang="zh-CN" sz="2400" b="1" smtClean="0"/>
              <a:t>f=0</a:t>
            </a:r>
            <a:r>
              <a:rPr lang="zh-CN" altLang="en-US" sz="2400" b="1" smtClean="0"/>
              <a:t>的符号解</a:t>
            </a:r>
            <a:endParaRPr lang="zh-CN" alt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b="1" smtClean="0">
                <a:solidFill>
                  <a:srgbClr val="800000"/>
                </a:solidFill>
              </a:rPr>
              <a:t>solve(f1,f2,...fn)    %</a:t>
            </a:r>
            <a:r>
              <a:rPr lang="zh-CN" altLang="en-US" sz="2400" b="1" smtClean="0"/>
              <a:t>解由</a:t>
            </a:r>
            <a:r>
              <a:rPr lang="en-US" altLang="zh-CN" sz="2400" b="1" smtClean="0"/>
              <a:t>f1,f2,...fn</a:t>
            </a:r>
            <a:r>
              <a:rPr lang="zh-CN" altLang="en-US" sz="2400" b="1" smtClean="0"/>
              <a:t>组成的代数方程组</a:t>
            </a: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syms a b c x 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f=a*x^2+b*x+c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A=solve(f)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B=solve(f,a)        %</a:t>
            </a:r>
            <a:r>
              <a:rPr lang="zh-CN" altLang="en-US" sz="2400" b="1" smtClean="0"/>
              <a:t>求方程</a:t>
            </a:r>
            <a:r>
              <a:rPr lang="en-US" altLang="zh-CN" sz="2400" b="1" smtClean="0"/>
              <a:t>f=0</a:t>
            </a:r>
            <a:r>
              <a:rPr lang="zh-CN" altLang="en-US" sz="2400" b="1" smtClean="0"/>
              <a:t>关于变量</a:t>
            </a:r>
            <a:r>
              <a:rPr lang="en-US" altLang="zh-CN" sz="2400" b="1" smtClean="0"/>
              <a:t>a</a:t>
            </a:r>
            <a:r>
              <a:rPr lang="zh-CN" altLang="en-US" sz="2400" b="1" smtClean="0"/>
              <a:t>的符号解</a:t>
            </a:r>
            <a:endParaRPr lang="zh-CN" altLang="en-US" sz="2400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smtClean="0"/>
              <a:t>         </a:t>
            </a:r>
            <a:r>
              <a:rPr lang="en-US" altLang="zh-CN" sz="2400" b="1" smtClean="0"/>
              <a:t>C=solve('1+x=sin(x)')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eq1=sym('x+y+z=10');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eq2=sym('x-y+z=0');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eq3=sym('2*x-y-z=-4');</a:t>
            </a:r>
            <a:endParaRPr lang="en-US" altLang="zh-CN" sz="2400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smtClean="0"/>
              <a:t>         [x,y,z]=solve(eq1,eq2,eq3)</a:t>
            </a:r>
            <a:endParaRPr lang="en-US" altLang="zh-CN" sz="2400" b="1" smtClean="0"/>
          </a:p>
        </p:txBody>
      </p:sp>
      <p:grpSp>
        <p:nvGrpSpPr>
          <p:cNvPr id="4" name="Group 9"/>
          <p:cNvGrpSpPr/>
          <p:nvPr/>
        </p:nvGrpSpPr>
        <p:grpSpPr bwMode="auto">
          <a:xfrm>
            <a:off x="0" y="684414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符号运算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2232513"/>
            <a:ext cx="8569325" cy="287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dirty="0"/>
              <a:t>             MATLAB</a:t>
            </a:r>
            <a:r>
              <a:rPr lang="zh-CN" altLang="en-US" sz="3200" b="1" dirty="0"/>
              <a:t>软件的符号运算和数值运算有很大的差别。在有些问题中，需要将数值变量转换成符号变量，或者符号变量转换成数值变量。</a:t>
            </a:r>
            <a:r>
              <a:rPr lang="en-US" altLang="zh-CN" sz="3200" b="1" dirty="0"/>
              <a:t>MATLAB</a:t>
            </a:r>
            <a:r>
              <a:rPr lang="zh-CN" altLang="en-US" sz="3200" b="1" dirty="0"/>
              <a:t>软件提供了一些数值运算和符号运算之间的转换命令。</a:t>
            </a:r>
            <a:r>
              <a:rPr lang="zh-CN" altLang="en-US" sz="3200" dirty="0"/>
              <a:t>  </a:t>
            </a:r>
            <a:endParaRPr lang="zh-CN" altLang="en-US" sz="3200" dirty="0"/>
          </a:p>
        </p:txBody>
      </p:sp>
      <p:grpSp>
        <p:nvGrpSpPr>
          <p:cNvPr id="4" name="Group 9"/>
          <p:cNvGrpSpPr/>
          <p:nvPr/>
        </p:nvGrpSpPr>
        <p:grpSpPr bwMode="auto">
          <a:xfrm>
            <a:off x="0" y="684414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符号运算</a:t>
            </a:r>
            <a:r>
              <a:rPr lang="zh-CN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与数值运算的转换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6588125" y="6597650"/>
            <a:ext cx="2133600" cy="260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FB3316E1-A7D8-4F99-8C96-7106DFC02BAC}" type="slidenum">
              <a:rPr lang="en-US" altLang="zh-CN" sz="1400"/>
            </a:fld>
            <a:endParaRPr lang="en-US" altLang="zh-CN" sz="1400"/>
          </a:p>
        </p:txBody>
      </p:sp>
      <p:sp>
        <p:nvSpPr>
          <p:cNvPr id="51206" name="Rectangle 3"/>
          <p:cNvSpPr>
            <a:spLocks noChangeArrowheads="1"/>
          </p:cNvSpPr>
          <p:nvPr/>
        </p:nvSpPr>
        <p:spPr bwMode="auto">
          <a:xfrm>
            <a:off x="296863" y="1069105"/>
            <a:ext cx="8424862" cy="532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1.  </a:t>
            </a:r>
            <a:r>
              <a:rPr lang="en-US" altLang="zh-CN" sz="2800" b="1" dirty="0">
                <a:solidFill>
                  <a:srgbClr val="0000FF"/>
                </a:solidFill>
              </a:rPr>
              <a:t>sym(x)  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/>
              <a:t>      该命令将数值变量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转换成符号变量。</a:t>
            </a:r>
            <a:endParaRPr lang="zh-CN" altLang="en-US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11</a:t>
            </a:r>
            <a:r>
              <a:rPr lang="en-US" altLang="zh-CN" sz="2800" b="1" dirty="0">
                <a:solidFill>
                  <a:srgbClr val="CC00FF"/>
                </a:solidFill>
              </a:rPr>
              <a:t> </a:t>
            </a:r>
            <a:r>
              <a:rPr lang="en-US" altLang="zh-CN" sz="2800" b="1" dirty="0"/>
              <a:t>  clear                </a:t>
            </a:r>
            <a:endParaRPr lang="en-US" altLang="zh-CN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A=[1,2;2/3,1/4];  </a:t>
            </a:r>
            <a:endParaRPr lang="en-US" altLang="zh-CN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B=sym(A)</a:t>
            </a:r>
            <a:r>
              <a:rPr lang="zh-CN" altLang="en-US" sz="2800" b="1" dirty="0"/>
              <a:t>；     </a:t>
            </a:r>
            <a:r>
              <a:rPr lang="en-US" altLang="zh-CN" sz="2800" b="1" dirty="0"/>
              <a:t>%</a:t>
            </a:r>
            <a:r>
              <a:rPr lang="zh-CN" altLang="en-US" sz="2800" b="1" dirty="0"/>
              <a:t>将数值变量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转换成符号变量 </a:t>
            </a:r>
            <a:endParaRPr lang="zh-CN" altLang="en-US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</a:t>
            </a:r>
            <a:r>
              <a:rPr lang="en-US" altLang="zh-CN" sz="2800" b="1" dirty="0" err="1"/>
              <a:t>whos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结果为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Name      Size                    Bytes  Class</a:t>
            </a:r>
            <a:endParaRPr lang="en-US" altLang="zh-CN" sz="2800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 A         2x2                    32  double array</a:t>
            </a:r>
            <a:endParaRPr lang="en-US" altLang="zh-CN" sz="2800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/>
              <a:t>              B         2x2                    320  sym object</a:t>
            </a:r>
            <a:endParaRPr lang="zh-CN" altLang="en-US" sz="2800" dirty="0"/>
          </a:p>
        </p:txBody>
      </p:sp>
      <p:grpSp>
        <p:nvGrpSpPr>
          <p:cNvPr id="4" name="Group 9"/>
          <p:cNvGrpSpPr/>
          <p:nvPr/>
        </p:nvGrpSpPr>
        <p:grpSpPr bwMode="auto">
          <a:xfrm>
            <a:off x="0" y="684414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符号运算</a:t>
            </a:r>
            <a:r>
              <a:rPr lang="zh-CN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与数值运算的转换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3"/>
          <p:cNvSpPr>
            <a:spLocks noChangeArrowheads="1"/>
          </p:cNvSpPr>
          <p:nvPr/>
        </p:nvSpPr>
        <p:spPr bwMode="auto">
          <a:xfrm>
            <a:off x="273685" y="1241425"/>
            <a:ext cx="8496300" cy="4424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2.   </a:t>
            </a:r>
            <a:r>
              <a:rPr lang="en-US" altLang="zh-CN" sz="2800" b="1" dirty="0">
                <a:solidFill>
                  <a:srgbClr val="0000FF"/>
                </a:solidFill>
              </a:rPr>
              <a:t>double(x)  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/>
              <a:t>            该命令将符号变量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转换成数值变量。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12</a:t>
            </a:r>
            <a:r>
              <a:rPr lang="en-US" altLang="zh-CN" sz="2800" b="1" dirty="0"/>
              <a:t>      clear</a:t>
            </a:r>
            <a:endParaRPr lang="en-US" altLang="zh-CN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x=sym(‘1/3’)</a:t>
            </a:r>
            <a:endParaRPr lang="zh-CN" altLang="en-US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   y=double(x)</a:t>
            </a:r>
            <a:endParaRPr lang="en-US" altLang="zh-CN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3.</a:t>
            </a:r>
            <a:r>
              <a:rPr lang="en-US" altLang="zh-CN" sz="2800" b="1" dirty="0">
                <a:solidFill>
                  <a:srgbClr val="0000FF"/>
                </a:solidFill>
              </a:rPr>
              <a:t>    subs(S, old, New)</a:t>
            </a:r>
            <a:r>
              <a:rPr lang="en-US" altLang="zh-CN" sz="2800" b="1" dirty="0"/>
              <a:t>  </a:t>
            </a:r>
            <a:endParaRPr lang="en-US" altLang="zh-CN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/>
              <a:t>     该命令将符号表达式</a:t>
            </a:r>
            <a:r>
              <a:rPr lang="en-US" altLang="zh-CN" sz="2800" b="1" dirty="0"/>
              <a:t>S</a:t>
            </a:r>
            <a:r>
              <a:rPr lang="zh-CN" altLang="en-US" sz="2800" b="1" dirty="0"/>
              <a:t>中的</a:t>
            </a:r>
            <a:r>
              <a:rPr lang="en-US" altLang="zh-CN" sz="2800" b="1" dirty="0"/>
              <a:t>old</a:t>
            </a:r>
            <a:r>
              <a:rPr lang="zh-CN" altLang="en-US" sz="2800" b="1" dirty="0"/>
              <a:t>符号变量用 </a:t>
            </a:r>
            <a:r>
              <a:rPr lang="en-US" altLang="zh-CN" sz="2800" b="1" dirty="0"/>
              <a:t>New</a:t>
            </a:r>
            <a:r>
              <a:rPr lang="zh-CN" altLang="en-US" sz="2800" b="1" dirty="0"/>
              <a:t>代替，缺省</a:t>
            </a:r>
            <a:r>
              <a:rPr lang="en-US" altLang="zh-CN" sz="2800" b="1" dirty="0"/>
              <a:t>old</a:t>
            </a:r>
            <a:r>
              <a:rPr lang="zh-CN" altLang="en-US" sz="2800" b="1" dirty="0"/>
              <a:t>，是指</a:t>
            </a:r>
            <a:r>
              <a:rPr lang="en-US" altLang="zh-CN" sz="2800" b="1" dirty="0"/>
              <a:t>S</a:t>
            </a:r>
            <a:r>
              <a:rPr lang="zh-CN" altLang="en-US" sz="2800" b="1" dirty="0"/>
              <a:t>中的默认变量。</a:t>
            </a:r>
            <a:endParaRPr lang="zh-CN" altLang="en-US" sz="2400" dirty="0"/>
          </a:p>
        </p:txBody>
      </p:sp>
      <p:grpSp>
        <p:nvGrpSpPr>
          <p:cNvPr id="3" name="Group 9"/>
          <p:cNvGrpSpPr/>
          <p:nvPr/>
        </p:nvGrpSpPr>
        <p:grpSpPr bwMode="auto">
          <a:xfrm>
            <a:off x="0" y="684414"/>
            <a:ext cx="9144000" cy="63374"/>
            <a:chOff x="0" y="960"/>
            <a:chExt cx="5772" cy="32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符号运算</a:t>
            </a:r>
            <a:r>
              <a:rPr lang="zh-CN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与数值运算的转换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549275" y="1047514"/>
            <a:ext cx="8172450" cy="5040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13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 err="1"/>
              <a:t>syms</a:t>
            </a:r>
            <a:r>
              <a:rPr lang="en-US" altLang="zh-CN" sz="2800" b="1" dirty="0"/>
              <a:t> x;</a:t>
            </a:r>
            <a:endParaRPr lang="en-US" altLang="zh-CN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f=x^2+3*x*exp(x);</a:t>
            </a:r>
            <a:endParaRPr lang="en-US" altLang="zh-CN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x=2;</a:t>
            </a:r>
            <a:endParaRPr lang="en-US" altLang="zh-CN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    f1=</a:t>
            </a:r>
            <a:r>
              <a:rPr lang="en-US" altLang="zh-CN" sz="2800" b="1" dirty="0" err="1">
                <a:solidFill>
                  <a:srgbClr val="FF0000"/>
                </a:solidFill>
              </a:rPr>
              <a:t>eval</a:t>
            </a:r>
            <a:r>
              <a:rPr lang="en-US" altLang="zh-CN" sz="2800" b="1" dirty="0">
                <a:solidFill>
                  <a:srgbClr val="FF0000"/>
                </a:solidFill>
              </a:rPr>
              <a:t>(f)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g=subs(</a:t>
            </a:r>
            <a:r>
              <a:rPr lang="en-US" altLang="zh-CN" sz="2800" b="1" dirty="0" err="1"/>
              <a:t>f,'x','z</a:t>
            </a:r>
            <a:r>
              <a:rPr lang="en-US" altLang="zh-CN" sz="2800" b="1" dirty="0"/>
              <a:t>')         </a:t>
            </a:r>
            <a:endParaRPr lang="en-US" altLang="zh-CN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</a:t>
            </a:r>
            <a:r>
              <a:rPr lang="en-US" altLang="en-US" sz="2800" b="1" dirty="0">
                <a:solidFill>
                  <a:srgbClr val="FF0000"/>
                </a:solidFill>
              </a:rPr>
              <a:t>g1=subs(g,'</a:t>
            </a:r>
            <a:r>
              <a:rPr lang="en-US" altLang="zh-CN" sz="2800" b="1" dirty="0">
                <a:solidFill>
                  <a:srgbClr val="FF0000"/>
                </a:solidFill>
              </a:rPr>
              <a:t>z</a:t>
            </a:r>
            <a:r>
              <a:rPr lang="en-US" altLang="en-US" sz="2800" b="1" dirty="0">
                <a:solidFill>
                  <a:srgbClr val="FF0000"/>
                </a:solidFill>
              </a:rPr>
              <a:t>',2)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%</a:t>
            </a:r>
            <a:r>
              <a:rPr lang="zh-CN" altLang="en-US" sz="2800" b="1" dirty="0">
                <a:solidFill>
                  <a:srgbClr val="FF0000"/>
                </a:solidFill>
              </a:rPr>
              <a:t>将符号变量</a:t>
            </a:r>
            <a:r>
              <a:rPr lang="en-US" altLang="zh-CN" sz="2800" b="1" dirty="0">
                <a:solidFill>
                  <a:srgbClr val="FF0000"/>
                </a:solidFill>
              </a:rPr>
              <a:t>z</a:t>
            </a:r>
            <a:r>
              <a:rPr lang="zh-CN" altLang="en-US" sz="2800" b="1" dirty="0">
                <a:solidFill>
                  <a:srgbClr val="FF0000"/>
                </a:solidFill>
              </a:rPr>
              <a:t>用数值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代替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       eg1=double(g1)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</a:t>
            </a:r>
            <a:r>
              <a:rPr lang="en-US" altLang="en-US" sz="2800" b="1" dirty="0"/>
              <a:t>g2=subs(g,'z','2')</a:t>
            </a:r>
            <a:r>
              <a:rPr lang="en-US" altLang="en-US" sz="2800" dirty="0"/>
              <a:t> </a:t>
            </a:r>
            <a:r>
              <a:rPr lang="en-US" altLang="zh-CN" sz="2800" b="1" dirty="0"/>
              <a:t>%</a:t>
            </a:r>
            <a:r>
              <a:rPr lang="zh-CN" altLang="en-US" sz="2800" b="1" dirty="0"/>
              <a:t>将</a:t>
            </a:r>
            <a:r>
              <a:rPr lang="en-US" altLang="zh-CN" sz="2800" b="1" dirty="0"/>
              <a:t>z</a:t>
            </a:r>
            <a:r>
              <a:rPr lang="zh-CN" altLang="en-US" sz="2800" b="1" dirty="0"/>
              <a:t>用符号变量</a:t>
            </a:r>
            <a:r>
              <a:rPr lang="en-US" altLang="zh-CN" sz="2800" b="1" dirty="0"/>
              <a:t>’2’</a:t>
            </a:r>
            <a:r>
              <a:rPr lang="zh-CN" altLang="en-US" sz="2800" b="1" dirty="0" smtClean="0"/>
              <a:t>代替</a:t>
            </a:r>
            <a:endParaRPr lang="en-US" altLang="zh-CN" sz="2800" b="1" dirty="0" smtClean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       g3=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matlabFunction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(f)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       eg3=g3(2)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</a:t>
            </a:r>
            <a:r>
              <a:rPr lang="en-US" altLang="zh-CN" sz="2800" b="1" dirty="0" err="1"/>
              <a:t>whos</a:t>
            </a:r>
            <a:r>
              <a:rPr lang="en-US" altLang="zh-CN" sz="2800" b="1" dirty="0"/>
              <a:t> f g f1 g1 g2</a:t>
            </a:r>
            <a:endParaRPr lang="zh-CN" altLang="en-US" sz="2800" b="1" dirty="0"/>
          </a:p>
        </p:txBody>
      </p:sp>
      <p:grpSp>
        <p:nvGrpSpPr>
          <p:cNvPr id="3" name="Group 9"/>
          <p:cNvGrpSpPr/>
          <p:nvPr/>
        </p:nvGrpSpPr>
        <p:grpSpPr bwMode="auto">
          <a:xfrm>
            <a:off x="0" y="684414"/>
            <a:ext cx="9144000" cy="63374"/>
            <a:chOff x="0" y="960"/>
            <a:chExt cx="5772" cy="32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符号运算</a:t>
            </a:r>
            <a:r>
              <a:rPr lang="zh-CN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与数值运算的转换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611188" y="1164715"/>
            <a:ext cx="7704137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14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 err="1"/>
              <a:t>syms</a:t>
            </a:r>
            <a:r>
              <a:rPr lang="en-US" altLang="zh-CN" sz="2800" b="1" dirty="0"/>
              <a:t> x</a:t>
            </a:r>
            <a:endParaRPr lang="en-US" altLang="zh-CN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f=x^2-2*</a:t>
            </a:r>
            <a:r>
              <a:rPr lang="en-US" altLang="zh-CN" sz="2800" b="1" dirty="0" err="1"/>
              <a:t>x+sin</a:t>
            </a:r>
            <a:r>
              <a:rPr lang="en-US" altLang="zh-CN" sz="2800" b="1" dirty="0"/>
              <a:t>(x);</a:t>
            </a:r>
            <a:endParaRPr lang="en-US" altLang="zh-CN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</a:t>
            </a:r>
            <a:r>
              <a:rPr lang="en-US" altLang="zh-CN" sz="2800" b="1" dirty="0" err="1"/>
              <a:t>df</a:t>
            </a:r>
            <a:r>
              <a:rPr lang="en-US" altLang="zh-CN" sz="2800" b="1" dirty="0"/>
              <a:t>=diff(</a:t>
            </a:r>
            <a:r>
              <a:rPr lang="en-US" altLang="zh-CN" sz="2800" b="1" dirty="0" err="1"/>
              <a:t>f,x</a:t>
            </a:r>
            <a:r>
              <a:rPr lang="en-US" altLang="zh-CN" sz="2800" b="1" dirty="0"/>
              <a:t>);</a:t>
            </a:r>
            <a:endParaRPr lang="en-US" altLang="zh-CN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figure(1)</a:t>
            </a:r>
            <a:endParaRPr lang="en-US" altLang="zh-CN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</a:t>
            </a:r>
            <a:r>
              <a:rPr lang="en-US" altLang="zh-CN" sz="2800" b="1" dirty="0" err="1"/>
              <a:t>ezplot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df</a:t>
            </a:r>
            <a:r>
              <a:rPr lang="en-US" altLang="zh-CN" sz="2800" b="1" dirty="0"/>
              <a:t>)         </a:t>
            </a:r>
            <a:r>
              <a:rPr lang="en-US" altLang="zh-CN" b="1" dirty="0"/>
              <a:t>%</a:t>
            </a:r>
            <a:r>
              <a:rPr lang="zh-CN" altLang="en-US" b="1" dirty="0"/>
              <a:t>绘制符号函数</a:t>
            </a:r>
            <a:r>
              <a:rPr lang="en-US" altLang="zh-CN" b="1" dirty="0" err="1"/>
              <a:t>df</a:t>
            </a:r>
            <a:r>
              <a:rPr lang="zh-CN" altLang="en-US" b="1" dirty="0"/>
              <a:t>的</a:t>
            </a:r>
            <a:r>
              <a:rPr lang="zh-CN" altLang="en-US" b="1" dirty="0" smtClean="0"/>
              <a:t>图形，只需给出函数的解析表达式即可，不需计算，也可不指出绘图区间</a:t>
            </a:r>
            <a:endParaRPr lang="zh-CN" altLang="en-US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figure(2)</a:t>
            </a:r>
            <a:endParaRPr lang="en-US" altLang="zh-CN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t=-4:0.1:4;</a:t>
            </a:r>
            <a:endParaRPr lang="en-US" altLang="zh-CN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df1=subs(</a:t>
            </a:r>
            <a:r>
              <a:rPr lang="en-US" altLang="zh-CN" sz="2800" b="1" dirty="0" err="1"/>
              <a:t>df,t</a:t>
            </a:r>
            <a:r>
              <a:rPr lang="en-US" altLang="zh-CN" sz="2800" b="1" dirty="0"/>
              <a:t>);</a:t>
            </a:r>
            <a:endParaRPr lang="en-US" altLang="zh-CN" sz="2800" b="1" dirty="0"/>
          </a:p>
          <a:p>
            <a:pPr marL="609600" indent="-609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 plot(t,df1)</a:t>
            </a:r>
            <a:r>
              <a:rPr lang="en-US" altLang="zh-CN" sz="2800" dirty="0"/>
              <a:t> </a:t>
            </a:r>
            <a:endParaRPr lang="en-US" altLang="zh-CN" sz="2800" dirty="0"/>
          </a:p>
        </p:txBody>
      </p:sp>
      <p:sp>
        <p:nvSpPr>
          <p:cNvPr id="30723" name="Text Box 7"/>
          <p:cNvSpPr txBox="1">
            <a:spLocks noChangeArrowheads="1"/>
          </p:cNvSpPr>
          <p:nvPr/>
        </p:nvSpPr>
        <p:spPr bwMode="auto">
          <a:xfrm>
            <a:off x="3276600" y="6133590"/>
            <a:ext cx="3960813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>
                <a:solidFill>
                  <a:srgbClr val="FF0066"/>
                </a:solidFill>
                <a:ea typeface="黑体" panose="02010609060101010101" pitchFamily="49" charset="-122"/>
              </a:rPr>
              <a:t>ezplot</a:t>
            </a:r>
            <a:r>
              <a:rPr lang="zh-CN" altLang="en-US" sz="2800" b="1" dirty="0" smtClean="0">
                <a:solidFill>
                  <a:srgbClr val="FF0066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2800" b="1" dirty="0" smtClean="0">
                <a:solidFill>
                  <a:srgbClr val="FF0066"/>
                </a:solidFill>
                <a:ea typeface="黑体" panose="02010609060101010101" pitchFamily="49" charset="-122"/>
              </a:rPr>
              <a:t>plot</a:t>
            </a:r>
            <a:r>
              <a:rPr lang="zh-CN" altLang="en-US" sz="2800" b="1" dirty="0">
                <a:solidFill>
                  <a:srgbClr val="FF0066"/>
                </a:solidFill>
                <a:ea typeface="黑体" panose="02010609060101010101" pitchFamily="49" charset="-122"/>
              </a:rPr>
              <a:t>的区别</a:t>
            </a:r>
            <a:endParaRPr lang="zh-CN" altLang="en-US" sz="2800" b="1" dirty="0">
              <a:solidFill>
                <a:srgbClr val="FF0066"/>
              </a:solidFill>
              <a:ea typeface="黑体" panose="02010609060101010101" pitchFamily="49" charset="-122"/>
            </a:endParaRPr>
          </a:p>
        </p:txBody>
      </p:sp>
      <p:grpSp>
        <p:nvGrpSpPr>
          <p:cNvPr id="4" name="Group 9"/>
          <p:cNvGrpSpPr/>
          <p:nvPr/>
        </p:nvGrpSpPr>
        <p:grpSpPr bwMode="auto">
          <a:xfrm>
            <a:off x="0" y="684414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符号运算</a:t>
            </a:r>
            <a:r>
              <a:rPr lang="zh-CN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与数值运算的转换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55187" y="1957886"/>
            <a:ext cx="5633625" cy="2769870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.m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编辑器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的部分文件操作指令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的控制流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的脚本</a:t>
            </a:r>
            <a:r>
              <a:rPr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script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和函数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的程序调试及优化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的数据读写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第三章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编程核心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0" y="684414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符号运算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50813" y="1008288"/>
            <a:ext cx="4290646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Legendre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95" y="1795380"/>
            <a:ext cx="4160159" cy="7696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0" y="1781647"/>
            <a:ext cx="2680523" cy="77086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/>
          <a:stretch>
            <a:fillRect/>
          </a:stretch>
        </p:blipFill>
        <p:spPr>
          <a:xfrm>
            <a:off x="120800" y="4097215"/>
            <a:ext cx="4085459" cy="2760785"/>
          </a:xfrm>
          <a:prstGeom prst="rect">
            <a:avLst/>
          </a:prstGeom>
        </p:spPr>
      </p:pic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26365" y="4648200"/>
          <a:ext cx="5577840" cy="2199640"/>
        </p:xfrm>
        <a:graphic>
          <a:graphicData uri="http://schemas.openxmlformats.org/drawingml/2006/table">
            <a:tbl>
              <a:tblPr/>
              <a:tblGrid>
                <a:gridCol w="1394460"/>
                <a:gridCol w="1394460"/>
                <a:gridCol w="1394460"/>
                <a:gridCol w="1394460"/>
              </a:tblGrid>
              <a:tr h="549910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149" marR="25149" marT="30179" marB="301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0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149" marR="25149" marT="30179" marB="301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0.1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149" marR="25149" marT="30179" marB="301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0.2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149" marR="25149" marT="30179" marB="301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5499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= 0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149" marR="25149" marT="30179" marB="3017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-0.5000</a:t>
                      </a:r>
                      <a:endParaRPr lang="en-US" altLang="zh-CN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149" marR="25149" marT="30179" marB="301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-0.4850</a:t>
                      </a:r>
                      <a:endParaRPr lang="en-US" altLang="zh-CN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149" marR="25149" marT="30179" marB="301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-0.4400</a:t>
                      </a:r>
                      <a:endParaRPr lang="en-US" altLang="zh-CN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149" marR="25149" marT="30179" marB="301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99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= 1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149" marR="25149" marT="30179" marB="3017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149" marR="25149" marT="30179" marB="301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-0.2985</a:t>
                      </a:r>
                      <a:endParaRPr lang="en-US" altLang="zh-CN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149" marR="25149" marT="30179" marB="301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-0.5879</a:t>
                      </a:r>
                      <a:endParaRPr lang="en-US" altLang="zh-CN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149" marR="25149" marT="30179" marB="301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99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= 2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149" marR="25149" marT="30179" marB="3017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3.0000</a:t>
                      </a:r>
                      <a:endParaRPr lang="en-US" altLang="zh-CN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149" marR="25149" marT="30179" marB="301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2.9700</a:t>
                      </a:r>
                      <a:endParaRPr lang="en-US" altLang="zh-CN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149" marR="25149" marT="30179" marB="301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zh-CN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2.8800</a:t>
                      </a:r>
                      <a:endParaRPr lang="en-US" altLang="zh-CN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149" marR="25149" marT="30179" marB="3017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891" y="3675354"/>
            <a:ext cx="7396795" cy="33621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0048" y="2486759"/>
            <a:ext cx="4879438" cy="114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549526" y="2631610"/>
            <a:ext cx="5465618" cy="3541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0582" y="0"/>
            <a:ext cx="5174021" cy="349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240" y="2796540"/>
            <a:ext cx="5250815" cy="40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69" y="410046"/>
            <a:ext cx="2680523" cy="7708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999" y="1377257"/>
            <a:ext cx="3935355" cy="728039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 r="9762"/>
          <a:stretch>
            <a:fillRect/>
          </a:stretch>
        </p:blipFill>
        <p:spPr bwMode="auto">
          <a:xfrm>
            <a:off x="5611321" y="3542400"/>
            <a:ext cx="3417480" cy="88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1963" y="3906525"/>
            <a:ext cx="2245237" cy="1920665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1084027" y="4093538"/>
            <a:ext cx="6975945" cy="2764461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0394" y="660189"/>
            <a:ext cx="8933606" cy="33978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多个函数的代码可以同时写到一个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函数文件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出现的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第一个函数称为主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文件中的其它函数称为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保存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所用的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函数文件名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应当与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主文件定义名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外部程序只能对主函数进行调用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个子函数的第一行是其函数声明行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函数文件中，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主函数位置不能改变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，但是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多个子函数的排列顺序可以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改变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的子函数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497712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Chapter03_09FunAndSubFun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55187" y="1957886"/>
            <a:ext cx="5633625" cy="2769870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.m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编辑器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的部分文件操作指令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的控制流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的脚本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script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和函数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的程序调试及优化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的数据读写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第三章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编程核心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的程序调试及优化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5197" y="1517945"/>
            <a:ext cx="8933606" cy="40380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出错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的两类基本来源：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调试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的两种基本方法：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调试法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工具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调试法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374175" y="1450939"/>
            <a:ext cx="6585262" cy="40380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错误：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变量的命名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不符合</a:t>
            </a:r>
            <a:r>
              <a:rPr lang="en-US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规则；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误写；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函数的调用格式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发生错误；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标点符号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缺漏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中遗漏了“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”等情况；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的程序调试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9102" y="1087439"/>
            <a:ext cx="8650876" cy="22406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错误主要表现在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程序运行后，得到的结果与预期设想不一致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。通常出现逻辑错误的程序都能正常运行，系统不会给出提示信息，所以很难发现，需要仔细阅读和分析程序。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的程序调试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9102" y="3533193"/>
            <a:ext cx="8671658" cy="18959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异常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异常是指程序执行过程中由于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不满足前置条件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后置条件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从而造成的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程序执行错误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比如：读取的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数据文件不在当前的搜索路径内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5197" y="865944"/>
            <a:ext cx="8933606" cy="557691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调试法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分析，将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重点怀疑语句后的分号删除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将结果显示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出来，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与预期值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比较，从而判断程序执行到该出时是否发生了错误。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适当的位置添加输出变量值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的语句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在程序适当的位置添加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命令。当程序执行到该处时将暂停，并显示提示符，用户可以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查看或更改工作区中显示的各变量的值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。在提示符后输入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命令可以继续执行原文件。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利用注释符号“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”屏蔽函数声明行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定义输入变量的值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，以</a:t>
            </a:r>
            <a:r>
              <a:rPr lang="en-US" altLang="zh-CN" sz="28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script.m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的方式执行程序，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可以方便地查看中间变量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，从而有利于找出相应的错误之处。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的程序调试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的程序优化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87112" y="2327148"/>
            <a:ext cx="3923288" cy="16743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程序性能的优化：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ea"/>
              <a:buAutoNum type="circleNumDbPlain"/>
            </a:pP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执行效率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ea"/>
              <a:buAutoNum type="circleNumDbPlain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内存使用效率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" y="660189"/>
            <a:ext cx="9010664" cy="6197811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的向量化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预分配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5196" y="839806"/>
            <a:ext cx="893360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向量化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660" y="2308801"/>
            <a:ext cx="2893120" cy="1708027"/>
          </a:xfrm>
          <a:prstGeom prst="rect">
            <a:avLst/>
          </a:prstGeom>
          <a:noFill/>
          <a:ln w="2921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3660" y="5181462"/>
            <a:ext cx="2893120" cy="613647"/>
          </a:xfrm>
          <a:prstGeom prst="rect">
            <a:avLst/>
          </a:prstGeom>
          <a:noFill/>
          <a:ln w="2921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0" y="497712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Chapter03_10Vec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56"/>
          <a:stretch>
            <a:fillRect/>
          </a:stretch>
        </p:blipFill>
        <p:spPr>
          <a:xfrm>
            <a:off x="3752778" y="2642018"/>
            <a:ext cx="1638442" cy="90222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21" b="39819"/>
          <a:stretch>
            <a:fillRect/>
          </a:stretch>
        </p:blipFill>
        <p:spPr>
          <a:xfrm>
            <a:off x="3752778" y="4910135"/>
            <a:ext cx="1638442" cy="872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0247"/>
            <a:ext cx="9144000" cy="5177505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048640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Chapter03_01SomeCommands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的部分文件操作指令        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copyfile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0189"/>
            <a:ext cx="9144000" cy="5932332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5196" y="815311"/>
            <a:ext cx="893360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预分配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的向量化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预分配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497712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Chapter03_11Pre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4023289" y="2566191"/>
            <a:ext cx="1630821" cy="8742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4023289" y="5069065"/>
            <a:ext cx="1630821" cy="900422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3" idx="1"/>
          </p:cNvCxnSpPr>
          <p:nvPr/>
        </p:nvCxnSpPr>
        <p:spPr>
          <a:xfrm flipV="1">
            <a:off x="2343150" y="5519276"/>
            <a:ext cx="1680139" cy="45021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4" idx="1"/>
          </p:cNvCxnSpPr>
          <p:nvPr/>
        </p:nvCxnSpPr>
        <p:spPr>
          <a:xfrm flipV="1">
            <a:off x="2343150" y="3003321"/>
            <a:ext cx="1680139" cy="437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86946" y="4516437"/>
            <a:ext cx="2378768" cy="287864"/>
          </a:xfrm>
          <a:prstGeom prst="rect">
            <a:avLst/>
          </a:prstGeom>
          <a:noFill/>
          <a:ln w="2921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5196" y="865944"/>
            <a:ext cx="9038803" cy="58337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的执行效率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尽可能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地使用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函数，而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不是文件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避免更改变量的数据类型或维数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尽可能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使用实数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尽可能地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避免对实数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复数相互赋值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代码向量化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。比如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循环和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循环转化为矩阵的按位运算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在进行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循环前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对于循环过程中不断变化的变量应预先分配足够大的数组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，从而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避免频繁地进行变量数组重生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尽可能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地采用函数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而不是脚本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 .m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文件。因为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文件的执行效率要高于脚本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的程序优化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5197" y="935698"/>
            <a:ext cx="8933606" cy="531837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内存使用效率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为了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节约且更加有效地使用内存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尽可能在函数开始处创建变量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避免生成大的矩阵变量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删除不再需要的临时变量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大的矩阵变量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预先指定维数并分配好内存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避免每次临时扩充维数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程序需要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生成大量变量数据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时，可以考虑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将变量写到磁盘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清除这些变量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当需要这些变量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重新从磁盘加载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矩阵中数据极少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时，将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全矩阵转换为稀疏矩阵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的程序优化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55187" y="1957886"/>
            <a:ext cx="5633625" cy="2769870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.m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编辑器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的部分文件操作指令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的控制流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的脚本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script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和函数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的程序调试及优化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14350" indent="-51435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的数据读写</a:t>
            </a:r>
            <a:endParaRPr lang="zh-CN" altLang="en-US" sz="3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第三章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编程核心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41664" y="1115316"/>
          <a:ext cx="646067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541292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函数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load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Load variables from file into workspace</a:t>
                      </a:r>
                      <a:endParaRPr lang="en-US" altLang="zh-CN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将变量从文件读入工作区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save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Save workspace variables to file</a:t>
                      </a:r>
                      <a:endParaRPr lang="en-US" altLang="zh-CN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将工作区变量存入文件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fread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 data from binary file</a:t>
                      </a:r>
                      <a:endParaRPr lang="en-US" altLang="zh-CN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从二进制文件读数据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fwrite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Write data to binary file</a:t>
                      </a:r>
                      <a:endParaRPr lang="en-US" altLang="zh-CN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将数据写入二进制文件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fprintf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Write data to text file</a:t>
                      </a:r>
                      <a:endParaRPr lang="en-US" altLang="zh-CN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将数据写到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.txt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文件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左大括号 2"/>
          <p:cNvSpPr/>
          <p:nvPr/>
        </p:nvSpPr>
        <p:spPr>
          <a:xfrm>
            <a:off x="620486" y="1755321"/>
            <a:ext cx="702128" cy="971550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620486" y="3497521"/>
            <a:ext cx="702128" cy="1045029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9086" y="1151697"/>
          <a:ext cx="772043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596"/>
                <a:gridCol w="617783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函数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dlmread</a:t>
                      </a:r>
                      <a:endParaRPr lang="zh-CN" altLang="en-US" sz="2400" b="1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 ASCII-delimited file of numeric data into matrix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将用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ascii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分隔的数字数据文本文件读入矩阵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dlmwrite</a:t>
                      </a:r>
                      <a:endParaRPr lang="zh-CN" altLang="en-US" sz="2400" b="1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Write matrix to ASCII-delimited file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将矩阵写入以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ascii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分隔的文本文件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csvread</a:t>
                      </a:r>
                      <a:endParaRPr lang="zh-CN" altLang="en-US" sz="2400" b="1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 comma-separated value (CSV) file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读取逗号分隔的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(CSV)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文本文件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kern="1200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csvwrite</a:t>
                      </a:r>
                      <a:endParaRPr lang="zh-CN" altLang="en-US" sz="2400" b="1" kern="12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Write comma-separated value file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将数据写入以逗号分隔的文本文件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274041" y="2311920"/>
            <a:ext cx="447259" cy="971550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267401" y="3958160"/>
            <a:ext cx="447259" cy="971550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48306" y="927537"/>
          <a:ext cx="84582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007"/>
                <a:gridCol w="676819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函数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textread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 data from text file</a:t>
                      </a:r>
                      <a:endParaRPr lang="en-US" altLang="zh-CN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读取数据</a:t>
                      </a:r>
                      <a:endParaRPr lang="en-US" altLang="zh-CN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textread</a:t>
                      </a:r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is not recommended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Use </a:t>
                      </a:r>
                      <a:r>
                        <a:rPr lang="en-US" altLang="zh-CN" sz="2400" b="1" dirty="0" err="1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textscan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instead.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textscan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 formatted data from text file or string</a:t>
                      </a:r>
                      <a:endParaRPr lang="en-US" altLang="zh-CN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text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文件或字符串读取固定格式的数据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xlsread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Read Microsoft Excel spreadsheet file</a:t>
                      </a:r>
                      <a:endParaRPr lang="en-US" altLang="zh-CN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读取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Excel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文件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xlswrite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Write Microsoft Excel spreadsheet file</a:t>
                      </a:r>
                      <a:endParaRPr lang="en-US" altLang="zh-CN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写</a:t>
                      </a:r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Excel</a:t>
                      </a:r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文件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err="1" smtClean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importdata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Load data from file</a:t>
                      </a:r>
                      <a:endParaRPr lang="en-US" altLang="zh-CN" sz="2400" b="1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2400" b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从文件中加载数据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左大括号 8"/>
          <p:cNvSpPr/>
          <p:nvPr/>
        </p:nvSpPr>
        <p:spPr>
          <a:xfrm>
            <a:off x="278296" y="3726339"/>
            <a:ext cx="182263" cy="971550"/>
          </a:xfrm>
          <a:prstGeom prst="lef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2557"/>
            <a:ext cx="9144000" cy="5873207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              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save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497712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Chapter03_12LoadSave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              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save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497712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Chapter03_12LoadSave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41634"/>
            <a:ext cx="9144000" cy="2204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0189"/>
            <a:ext cx="9144000" cy="5430401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6030320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Chapter03_13fread_fwrite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                 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10521" y="836224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（二进制文件）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03458"/>
            <a:ext cx="9144000" cy="3851084"/>
          </a:xfrm>
          <a:prstGeom prst="rect">
            <a:avLst/>
          </a:prstGeom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6048640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Chapter03_01SomeCommands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的部分文件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  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59941"/>
            <a:ext cx="9144000" cy="2105093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3871244" y="3120332"/>
            <a:ext cx="410199" cy="2038"/>
          </a:xfrm>
          <a:prstGeom prst="line">
            <a:avLst/>
          </a:prstGeom>
          <a:ln w="4572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348527" y="3452501"/>
            <a:ext cx="3009544" cy="33876"/>
          </a:xfrm>
          <a:prstGeom prst="line">
            <a:avLst/>
          </a:prstGeom>
          <a:ln w="4572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6611596" y="3452501"/>
            <a:ext cx="771970" cy="16938"/>
          </a:xfrm>
          <a:prstGeom prst="line">
            <a:avLst/>
          </a:prstGeom>
          <a:ln w="4572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                 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10521" y="836224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（二进制文件）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22819"/>
            <a:ext cx="9144000" cy="2690037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4793478" y="3358497"/>
            <a:ext cx="504915" cy="10529"/>
          </a:xfrm>
          <a:prstGeom prst="line">
            <a:avLst/>
          </a:prstGeom>
          <a:ln w="4572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570147" y="3820530"/>
            <a:ext cx="1318189" cy="16532"/>
          </a:xfrm>
          <a:prstGeom prst="line">
            <a:avLst/>
          </a:prstGeom>
          <a:ln w="4572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260790" y="3803998"/>
            <a:ext cx="943599" cy="16532"/>
          </a:xfrm>
          <a:prstGeom prst="line">
            <a:avLst/>
          </a:prstGeom>
          <a:ln w="4572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                 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fread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fwrite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10521" y="836224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（二进制文件）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2509" y="14900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（文本文件）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971" y="719475"/>
            <a:ext cx="8385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读：</a:t>
            </a:r>
            <a:r>
              <a:rPr lang="en-US" sz="2400" b="1" dirty="0" err="1" smtClean="0">
                <a:solidFill>
                  <a:srgbClr val="0000FF"/>
                </a:solidFill>
                <a:latin typeface="+mn-ea"/>
              </a:rPr>
              <a:t>load、dlmread、csvread、importdata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、</a:t>
            </a:r>
            <a:r>
              <a:rPr lang="en-US" sz="2400" b="1" dirty="0" err="1" smtClean="0">
                <a:solidFill>
                  <a:srgbClr val="0000FF"/>
                </a:solidFill>
                <a:latin typeface="+mn-ea"/>
              </a:rPr>
              <a:t>textscan</a:t>
            </a:r>
            <a:endParaRPr lang="en-US" sz="2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写：</a:t>
            </a:r>
            <a:r>
              <a:rPr lang="en-US" sz="2400" b="1" dirty="0" smtClean="0">
                <a:solidFill>
                  <a:srgbClr val="0000FF"/>
                </a:solidFill>
                <a:latin typeface="+mn-ea"/>
              </a:rPr>
              <a:t>save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、</a:t>
            </a:r>
            <a:r>
              <a:rPr lang="en-US" sz="2400" b="1" dirty="0" err="1" smtClean="0">
                <a:solidFill>
                  <a:srgbClr val="0000FF"/>
                </a:solidFill>
                <a:latin typeface="+mn-ea"/>
              </a:rPr>
              <a:t>dlmwrite、csvwrite、fprintf</a:t>
            </a:r>
            <a:endParaRPr lang="zh-CN" altLang="en-US" sz="2400" b="1" dirty="0" err="1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5919" y="1570969"/>
            <a:ext cx="80545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AutoNum type="arabicPeriod"/>
            </a:pP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纯数字</a:t>
            </a:r>
            <a:br>
              <a:rPr lang="zh-CN" altLang="en-US" sz="2400" b="1" dirty="0" smtClean="0">
                <a:latin typeface="+mn-ea"/>
              </a:rPr>
            </a:br>
            <a:r>
              <a:rPr lang="en-US" sz="2400" b="1" dirty="0" smtClean="0">
                <a:latin typeface="+mn-ea"/>
              </a:rPr>
              <a:t>load test.txt  % </a:t>
            </a:r>
            <a:r>
              <a:rPr lang="zh-CN" altLang="en-US" sz="2400" b="1" dirty="0" smtClean="0">
                <a:latin typeface="+mn-ea"/>
              </a:rPr>
              <a:t>导入文本数据，并保存在 </a:t>
            </a:r>
            <a:r>
              <a:rPr lang="en-US" sz="2400" b="1" dirty="0" smtClean="0">
                <a:latin typeface="+mn-ea"/>
              </a:rPr>
              <a:t>test </a:t>
            </a:r>
            <a:r>
              <a:rPr lang="zh-CN" altLang="en-US" sz="2400" b="1" dirty="0" smtClean="0">
                <a:latin typeface="+mn-ea"/>
              </a:rPr>
              <a:t>变量；</a:t>
            </a:r>
            <a:br>
              <a:rPr lang="zh-CN" altLang="en-US" sz="2400" b="1" dirty="0" smtClean="0">
                <a:latin typeface="+mn-ea"/>
              </a:rPr>
            </a:br>
            <a:r>
              <a:rPr lang="en-US" sz="2400" b="1" dirty="0" smtClean="0">
                <a:latin typeface="+mn-ea"/>
              </a:rPr>
              <a:t>x= load('test.txt') % </a:t>
            </a:r>
            <a:r>
              <a:rPr lang="zh-CN" altLang="en-US" sz="2400" b="1" dirty="0" smtClean="0">
                <a:latin typeface="+mn-ea"/>
              </a:rPr>
              <a:t>导入文本数据，并保存到</a:t>
            </a:r>
            <a:r>
              <a:rPr lang="en-US" sz="2400" b="1" dirty="0" smtClean="0">
                <a:latin typeface="+mn-ea"/>
              </a:rPr>
              <a:t>x</a:t>
            </a:r>
            <a:r>
              <a:rPr lang="zh-CN" altLang="en-US" sz="2400" b="1" dirty="0" smtClean="0">
                <a:latin typeface="+mn-ea"/>
              </a:rPr>
              <a:t>变量；</a:t>
            </a:r>
            <a:r>
              <a:rPr lang="en-US" sz="2400" b="1" dirty="0" smtClean="0">
                <a:latin typeface="+mn-ea"/>
              </a:rPr>
              <a:t>y= </a:t>
            </a:r>
            <a:r>
              <a:rPr lang="en-US" sz="2400" b="1" dirty="0" err="1" smtClean="0">
                <a:latin typeface="+mn-ea"/>
              </a:rPr>
              <a:t>dlmread</a:t>
            </a:r>
            <a:r>
              <a:rPr lang="en-US" sz="2400" b="1" dirty="0" smtClean="0">
                <a:latin typeface="+mn-ea"/>
              </a:rPr>
              <a:t>('test.txt')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导入文本数据，并保存到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变量；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en-US" altLang="zh-CN" sz="2400" b="1" dirty="0" smtClean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3082" y="4848244"/>
            <a:ext cx="7606746" cy="230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3.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符号隔开的数字</a:t>
            </a:r>
            <a:br>
              <a:rPr lang="zh-CN" altLang="en-US" dirty="0" smtClean="0"/>
            </a:br>
            <a:r>
              <a:rPr lang="en-US" sz="2400" b="1" dirty="0" smtClean="0">
                <a:latin typeface="+mn-ea"/>
              </a:rPr>
              <a:t>x= load(‘test2.txt’)     %</a:t>
            </a:r>
            <a:r>
              <a:rPr lang="zh-CN" altLang="en-US" sz="2400" b="1" dirty="0" smtClean="0">
                <a:latin typeface="+mn-ea"/>
              </a:rPr>
              <a:t>同一种或多种符号隔开 </a:t>
            </a:r>
            <a:br>
              <a:rPr lang="zh-CN" altLang="en-US" sz="2400" b="1" dirty="0" smtClean="0">
                <a:latin typeface="+mn-ea"/>
              </a:rPr>
            </a:br>
            <a:r>
              <a:rPr lang="en-US" sz="2400" b="1" dirty="0" smtClean="0">
                <a:latin typeface="+mn-ea"/>
              </a:rPr>
              <a:t>x = </a:t>
            </a:r>
            <a:r>
              <a:rPr lang="en-US" sz="2400" b="1" dirty="0" err="1" smtClean="0">
                <a:latin typeface="+mn-ea"/>
              </a:rPr>
              <a:t>dlmread</a:t>
            </a:r>
            <a:r>
              <a:rPr lang="en-US" sz="2400" b="1" dirty="0" smtClean="0">
                <a:latin typeface="+mn-ea"/>
              </a:rPr>
              <a:t>(‘test2.txt’)    % </a:t>
            </a:r>
            <a:r>
              <a:rPr lang="zh-CN" altLang="en-US" sz="2400" b="1" dirty="0" smtClean="0">
                <a:latin typeface="+mn-ea"/>
                <a:sym typeface="+mn-ea"/>
              </a:rPr>
              <a:t>多种符号隔开</a:t>
            </a:r>
            <a:r>
              <a:rPr lang="en-US" sz="2400" b="1" dirty="0" err="1" smtClean="0">
                <a:latin typeface="+mn-ea"/>
              </a:rPr>
              <a:t>csvread</a:t>
            </a:r>
            <a:r>
              <a:rPr lang="en-US" sz="2400" b="1" dirty="0" smtClean="0">
                <a:latin typeface="+mn-ea"/>
              </a:rPr>
              <a:t>('test2.txt')    % </a:t>
            </a:r>
            <a:r>
              <a:rPr lang="zh-CN" altLang="en-US" sz="2400" b="1" dirty="0" smtClean="0">
                <a:latin typeface="+mn-ea"/>
                <a:sym typeface="+mn-ea"/>
              </a:rPr>
              <a:t>同一种符号隔开 </a:t>
            </a:r>
            <a:br>
              <a:rPr lang="zh-CN" altLang="en-US" sz="2400" b="1" dirty="0" smtClean="0">
                <a:latin typeface="+mn-ea"/>
                <a:sym typeface="+mn-ea"/>
              </a:rPr>
            </a:br>
            <a:endParaRPr lang="zh-CN" altLang="en-US" sz="2400" b="1" dirty="0" smtClean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9585" y="3422263"/>
            <a:ext cx="4572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2.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科学计数法数字</a:t>
            </a:r>
            <a:br>
              <a:rPr lang="zh-CN" altLang="en-US" b="1" dirty="0" smtClean="0">
                <a:latin typeface="+mn-ea"/>
              </a:rPr>
            </a:br>
            <a:r>
              <a:rPr lang="en-US" sz="2400" b="1" dirty="0" smtClean="0">
                <a:latin typeface="+mn-ea"/>
              </a:rPr>
              <a:t>x = load('test1.txt')</a:t>
            </a:r>
            <a:br>
              <a:rPr lang="en-US" sz="2400" b="1" dirty="0" smtClean="0">
                <a:latin typeface="+mn-ea"/>
              </a:rPr>
            </a:br>
            <a:r>
              <a:rPr lang="en-US" sz="2400" b="1" dirty="0" smtClean="0">
                <a:latin typeface="+mn-ea"/>
              </a:rPr>
              <a:t>x = </a:t>
            </a:r>
            <a:r>
              <a:rPr lang="en-US" sz="2400" b="1" dirty="0" err="1" smtClean="0">
                <a:latin typeface="+mn-ea"/>
              </a:rPr>
              <a:t>dlmread</a:t>
            </a:r>
            <a:r>
              <a:rPr lang="en-US" sz="2400" b="1" dirty="0" smtClean="0">
                <a:latin typeface="+mn-ea"/>
              </a:rPr>
              <a:t>('test1.txt')</a:t>
            </a:r>
            <a:endParaRPr lang="zh-CN" altLang="en-US" sz="2400" b="1" dirty="0">
              <a:latin typeface="+mn-e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8890" y="1021558"/>
            <a:ext cx="67586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n-ea"/>
              </a:rPr>
              <a:t>x = </a:t>
            </a:r>
            <a:r>
              <a:rPr lang="en-US" sz="2400" b="1" dirty="0" err="1" smtClean="0">
                <a:latin typeface="+mn-ea"/>
              </a:rPr>
              <a:t>importdata</a:t>
            </a:r>
            <a:r>
              <a:rPr lang="en-US" sz="2400" b="1" dirty="0" smtClean="0">
                <a:latin typeface="+mn-ea"/>
              </a:rPr>
              <a:t>('test.txt')</a:t>
            </a:r>
            <a:endParaRPr lang="en-US" sz="2400" b="1" dirty="0" smtClean="0">
              <a:latin typeface="+mn-ea"/>
            </a:endParaRPr>
          </a:p>
          <a:p>
            <a:r>
              <a:rPr lang="en-US" sz="2400" b="1" dirty="0" err="1" smtClean="0">
                <a:latin typeface="+mn-ea"/>
              </a:rPr>
              <a:t>x.data</a:t>
            </a:r>
            <a:r>
              <a:rPr lang="en-US" sz="2400" b="1" dirty="0" smtClean="0">
                <a:latin typeface="+mn-ea"/>
              </a:rPr>
              <a:t> % </a:t>
            </a:r>
            <a:r>
              <a:rPr lang="zh-CN" altLang="en-US" sz="2400" b="1" dirty="0" smtClean="0">
                <a:latin typeface="+mn-ea"/>
              </a:rPr>
              <a:t>查看读取的数值型数据</a:t>
            </a:r>
            <a:endParaRPr lang="zh-CN" altLang="en-US" sz="2400" b="1" dirty="0" smtClean="0">
              <a:latin typeface="+mn-ea"/>
            </a:endParaRPr>
          </a:p>
          <a:p>
            <a:r>
              <a:rPr lang="en-US" sz="2400" b="1" dirty="0" err="1" smtClean="0">
                <a:latin typeface="+mn-ea"/>
              </a:rPr>
              <a:t>x.textdata</a:t>
            </a:r>
            <a:r>
              <a:rPr lang="en-US" sz="2400" b="1" dirty="0" smtClean="0">
                <a:latin typeface="+mn-ea"/>
              </a:rPr>
              <a:t> % </a:t>
            </a:r>
            <a:r>
              <a:rPr lang="zh-CN" altLang="en-US" sz="2400" b="1" dirty="0" smtClean="0">
                <a:latin typeface="+mn-ea"/>
              </a:rPr>
              <a:t>查看读取的文本数据</a:t>
            </a:r>
            <a:endParaRPr lang="zh-CN" altLang="en-US" sz="2400" b="1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       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返回结构体变量、分隔符、头文件行数：</a:t>
            </a:r>
            <a:endParaRPr lang="zh-CN" altLang="en-US" sz="2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zh-CN" sz="2400" b="1" dirty="0" smtClean="0">
                <a:latin typeface="+mn-ea"/>
              </a:rPr>
              <a:t>[</a:t>
            </a:r>
            <a:r>
              <a:rPr lang="en-US" sz="2400" b="1" dirty="0" smtClean="0">
                <a:latin typeface="+mn-ea"/>
              </a:rPr>
              <a:t>x, s, h] = </a:t>
            </a:r>
            <a:r>
              <a:rPr lang="en-US" sz="2400" b="1" dirty="0" err="1" smtClean="0">
                <a:latin typeface="+mn-ea"/>
              </a:rPr>
              <a:t>importdata</a:t>
            </a:r>
            <a:r>
              <a:rPr lang="en-US" sz="2400" b="1" dirty="0" smtClean="0">
                <a:latin typeface="+mn-ea"/>
              </a:rPr>
              <a:t>('examp02_07.txt')；</a:t>
            </a:r>
            <a:br>
              <a:rPr lang="en-US" sz="2400" b="1" dirty="0" smtClean="0">
                <a:latin typeface="+mn-ea"/>
              </a:rPr>
            </a:br>
            <a:endParaRPr lang="en-US" sz="2400" b="1" dirty="0" smtClean="0">
              <a:latin typeface="+mn-ea"/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空格作为分隔符，头文件信息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2 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行 ：</a:t>
            </a:r>
            <a:endParaRPr lang="zh-CN" altLang="en-US" sz="2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sz="2400" b="1" dirty="0" smtClean="0">
                <a:latin typeface="+mn-ea"/>
              </a:rPr>
              <a:t>x = </a:t>
            </a:r>
            <a:r>
              <a:rPr lang="en-US" sz="2400" b="1" dirty="0" err="1" smtClean="0">
                <a:latin typeface="+mn-ea"/>
              </a:rPr>
              <a:t>importdata</a:t>
            </a:r>
            <a:r>
              <a:rPr lang="en-US" sz="2400" b="1" dirty="0" smtClean="0">
                <a:latin typeface="+mn-ea"/>
              </a:rPr>
              <a:t>('examp02_08.txt',' ',2)</a:t>
            </a:r>
            <a:endParaRPr lang="en-US" sz="2400" b="1" dirty="0" smtClean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2289" y="599923"/>
            <a:ext cx="2198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4.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包含头信息</a:t>
            </a:r>
            <a:endParaRPr lang="zh-CN" altLang="en-US" sz="2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52509" y="14900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（文本文件）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600" y="4992874"/>
            <a:ext cx="818984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latin typeface="+mn-ea"/>
              </a:rPr>
              <a:t>fid = </a:t>
            </a:r>
            <a:r>
              <a:rPr lang="en-US" sz="2400" b="1" dirty="0" err="1" smtClean="0">
                <a:latin typeface="+mn-ea"/>
              </a:rPr>
              <a:t>fopen</a:t>
            </a:r>
            <a:r>
              <a:rPr lang="en-US" sz="2400" b="1" dirty="0" smtClean="0">
                <a:latin typeface="+mn-ea"/>
              </a:rPr>
              <a:t>('</a:t>
            </a:r>
            <a:r>
              <a:rPr lang="en-US" sz="2400" b="1" dirty="0" err="1" smtClean="0">
                <a:latin typeface="+mn-ea"/>
              </a:rPr>
              <a:t>test.txt','r</a:t>
            </a:r>
            <a:r>
              <a:rPr lang="en-US" sz="2400" b="1" dirty="0" smtClean="0">
                <a:latin typeface="+mn-ea"/>
              </a:rPr>
              <a:t>');    % </a:t>
            </a:r>
            <a:r>
              <a:rPr lang="zh-CN" altLang="en-US" sz="2400" b="1" dirty="0" smtClean="0">
                <a:latin typeface="+mn-ea"/>
              </a:rPr>
              <a:t>以只读方式打开</a:t>
            </a:r>
            <a:br>
              <a:rPr lang="zh-CN" altLang="en-US" sz="2400" b="1" dirty="0" smtClean="0">
                <a:latin typeface="+mn-ea"/>
              </a:rPr>
            </a:br>
            <a:r>
              <a:rPr lang="en-US" sz="2400" b="1" dirty="0" smtClean="0">
                <a:latin typeface="+mn-ea"/>
              </a:rPr>
              <a:t>line1 = </a:t>
            </a:r>
            <a:r>
              <a:rPr lang="en-US" sz="2400" b="1" dirty="0" err="1" smtClean="0">
                <a:latin typeface="+mn-ea"/>
              </a:rPr>
              <a:t>fgets</a:t>
            </a:r>
            <a:r>
              <a:rPr lang="en-US" sz="2400" b="1" dirty="0" smtClean="0">
                <a:latin typeface="+mn-ea"/>
              </a:rPr>
              <a:t>(fid);    % </a:t>
            </a:r>
            <a:r>
              <a:rPr lang="zh-CN" altLang="en-US" sz="2400" b="1" dirty="0" smtClean="0">
                <a:latin typeface="+mn-ea"/>
              </a:rPr>
              <a:t>读取文件的第</a:t>
            </a:r>
            <a:r>
              <a:rPr lang="en-US" altLang="zh-CN" sz="2400" b="1" dirty="0" smtClean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行</a:t>
            </a:r>
            <a:br>
              <a:rPr lang="zh-CN" altLang="en-US" sz="2400" b="1" dirty="0" smtClean="0">
                <a:latin typeface="+mn-ea"/>
              </a:rPr>
            </a:br>
            <a:r>
              <a:rPr lang="en-US" sz="2400" b="1" dirty="0" smtClean="0">
                <a:latin typeface="+mn-ea"/>
              </a:rPr>
              <a:t>line2 = </a:t>
            </a:r>
            <a:r>
              <a:rPr lang="en-US" sz="2400" b="1" dirty="0" err="1" smtClean="0">
                <a:latin typeface="+mn-ea"/>
              </a:rPr>
              <a:t>fgets</a:t>
            </a:r>
            <a:r>
              <a:rPr lang="en-US" sz="2400" b="1" dirty="0" smtClean="0">
                <a:latin typeface="+mn-ea"/>
              </a:rPr>
              <a:t>(fid);    % </a:t>
            </a:r>
            <a:r>
              <a:rPr lang="zh-CN" altLang="en-US" sz="2400" b="1" dirty="0" smtClean="0">
                <a:latin typeface="+mn-ea"/>
              </a:rPr>
              <a:t>读取文件的第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行</a:t>
            </a:r>
            <a:br>
              <a:rPr lang="en-US" sz="2400" b="1" dirty="0" smtClean="0">
                <a:latin typeface="+mn-ea"/>
              </a:rPr>
            </a:br>
            <a:r>
              <a:rPr lang="en-US" sz="2400" b="1" dirty="0" err="1" smtClean="0">
                <a:latin typeface="+mn-ea"/>
              </a:rPr>
              <a:t>fclose</a:t>
            </a:r>
            <a:r>
              <a:rPr lang="en-US" sz="2400" b="1" dirty="0" smtClean="0">
                <a:latin typeface="+mn-ea"/>
              </a:rPr>
              <a:t>(fid);</a:t>
            </a:r>
            <a:endParaRPr lang="en-US" sz="2400" b="1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9841" y="4521243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5.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 读取文件的一行</a:t>
            </a:r>
            <a:endParaRPr lang="zh-CN" altLang="en-US" sz="2400" b="1" dirty="0" smtClean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52509" y="14900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（文本文件）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2051" y="772377"/>
            <a:ext cx="8494643" cy="157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6.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不整齐数字</a:t>
            </a:r>
            <a:endParaRPr lang="zh-CN" altLang="en-US" sz="2400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400" b="1" dirty="0" smtClean="0">
                <a:latin typeface="+mn-ea"/>
              </a:rPr>
              <a:t>      x = </a:t>
            </a:r>
            <a:r>
              <a:rPr lang="en-US" sz="2400" b="1" dirty="0" err="1" smtClean="0">
                <a:latin typeface="+mn-ea"/>
              </a:rPr>
              <a:t>dlmread</a:t>
            </a:r>
            <a:r>
              <a:rPr lang="en-US" sz="2400" b="1" dirty="0" smtClean="0">
                <a:latin typeface="+mn-ea"/>
              </a:rPr>
              <a:t>('test.txt')  % </a:t>
            </a:r>
            <a:r>
              <a:rPr lang="zh-CN" altLang="en-US" sz="2400" b="1" dirty="0" smtClean="0">
                <a:latin typeface="+mn-ea"/>
              </a:rPr>
              <a:t>用 </a:t>
            </a:r>
            <a:r>
              <a:rPr lang="en-US" altLang="zh-CN" sz="2400" b="1" dirty="0" smtClean="0">
                <a:latin typeface="+mn-ea"/>
              </a:rPr>
              <a:t>0 </a:t>
            </a:r>
            <a:r>
              <a:rPr lang="zh-CN" altLang="en-US" sz="2400" b="1" dirty="0" smtClean="0">
                <a:latin typeface="+mn-ea"/>
              </a:rPr>
              <a:t>补齐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7.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复数</a:t>
            </a:r>
            <a:endParaRPr lang="en-US" altLang="zh-CN" sz="2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0641" y="2315464"/>
            <a:ext cx="827598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latin typeface="+mn-ea"/>
              </a:rPr>
              <a:t>x = </a:t>
            </a:r>
            <a:r>
              <a:rPr lang="en-US" sz="2400" b="1" dirty="0" err="1" smtClean="0">
                <a:latin typeface="+mn-ea"/>
              </a:rPr>
              <a:t>dlmread</a:t>
            </a:r>
            <a:r>
              <a:rPr lang="en-US" sz="2400" b="1" dirty="0" smtClean="0">
                <a:latin typeface="+mn-ea"/>
              </a:rPr>
              <a:t>(‘test.txt’)</a:t>
            </a:r>
            <a:br>
              <a:rPr lang="en-US" sz="2400" b="1" dirty="0" smtClean="0">
                <a:latin typeface="+mn-ea"/>
              </a:rPr>
            </a:br>
            <a:r>
              <a:rPr lang="en-US" sz="2400" b="1" dirty="0" smtClean="0">
                <a:latin typeface="+mn-ea"/>
              </a:rPr>
              <a:t>x = </a:t>
            </a:r>
            <a:r>
              <a:rPr lang="en-US" sz="2400" b="1" dirty="0" err="1" smtClean="0">
                <a:latin typeface="+mn-ea"/>
              </a:rPr>
              <a:t>csvread</a:t>
            </a:r>
            <a:r>
              <a:rPr lang="en-US" sz="2400" b="1" dirty="0" smtClean="0">
                <a:latin typeface="+mn-ea"/>
              </a:rPr>
              <a:t>(‘test.txt’)    % </a:t>
            </a:r>
            <a:r>
              <a:rPr lang="zh-CN" altLang="en-US" sz="2400" b="1" dirty="0" smtClean="0">
                <a:latin typeface="+mn-ea"/>
              </a:rPr>
              <a:t>逗号隔开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6211" y="3440816"/>
            <a:ext cx="2507418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8.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文字数字混排</a:t>
            </a:r>
            <a:endParaRPr lang="zh-CN" altLang="en-US" sz="2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0840" y="3938154"/>
            <a:ext cx="7600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676354" y="5093470"/>
            <a:ext cx="7961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fileID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('scan1.dat');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textscan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fileID,'%s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%s %f32 %d8 %u %f %f %s %f');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fileID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celldisp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                       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textread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6030320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Chapter03_15textread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299" y="1439602"/>
            <a:ext cx="89154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extread基本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语法是：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[A,B,C,…] =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textread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[A,B,C,…] =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textread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,format,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其中filename就是文件名， format就是要读取的格式，A,B,C就是从文件中读取到的数据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。括号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里面变量的个数必须和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中定义的个数相同。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如果有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行相同格式的数据，可采用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[A,B,C,…] =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textread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filename,format,N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）的语法，读取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71778" y="811613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（文本文件）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6"/>
          <a:stretch>
            <a:fillRect/>
          </a:stretch>
        </p:blipFill>
        <p:spPr>
          <a:xfrm>
            <a:off x="0" y="660189"/>
            <a:ext cx="9144000" cy="5845629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                       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textread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6422206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Chapter03_15textread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77187" y="718847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（文本文件）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007"/>
            <a:ext cx="9144000" cy="5836896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                    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textscan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4617898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Chapter03_16textscan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9013" y="977265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（文本文件）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6030320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Chapter03_14fprintf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1672" y="660189"/>
            <a:ext cx="5140655" cy="543148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37431" y="818239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（文本文件）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" y="6626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                          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9842" y="1127878"/>
            <a:ext cx="7997688" cy="22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505" indent="-357505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写复数</a:t>
            </a:r>
            <a:b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[1.455390 + 1.360686i, 8.692922 + 5.797046i; 3.509524 + 5.132495i, 4.018080 + 0.759667i];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用逗号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(',')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作分隔符，用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'\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r\n'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作换行符</a:t>
            </a:r>
            <a:b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dlmwrite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('test.txt', x, 'delimiter', ',', 'newline', 'pc')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" y="276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87287" y="3829374"/>
            <a:ext cx="5552662" cy="18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10*rand(2, 6);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 =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test.txt','wt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fid,'%f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+%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%f+%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\n', x);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(fid);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38648" y="11587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（文本文件）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35890"/>
            <a:ext cx="9144000" cy="4386220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0" y="6048640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Chapter03_01SomeCommands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的部分文件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764" y="752501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写数字</a:t>
            </a:r>
            <a:br>
              <a:rPr lang="zh-CN" altLang="en-US" dirty="0" smtClean="0"/>
            </a:b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= 10000*rand(3, 2);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fid=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('test11.txt','wt');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fid,'%f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%f    %f\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n',x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(fid);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空一行：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dlmwrite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('test.txt', x, '-append', '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roffset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1, 'delimiter', ' ');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分隔符：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dlmwrite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('test.txt', x, 'delimiter', '\t', 'precision', '%8.4f');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分隔符：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dlmwrite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('test.csv', x, 'delimiter', ',', 'precision', '%8.4f', 'newline', 'pc');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dlmwrite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函数自动补零对齐；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csvwrite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('csvlist.dat', x);  %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逗号隔开 </a:t>
            </a:r>
            <a:b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保存数据、间隔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tabs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宽度、追加数据：</a:t>
            </a:r>
            <a:b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a=rand(5);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save('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a.txt','a','-ascii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  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save('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a.txt','a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','-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','-tabs');  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save('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a.txt','a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','-append','-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','-tabs');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" y="6626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38648" y="11587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（文本文件）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3094" y="909073"/>
            <a:ext cx="785854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</a:t>
            </a:r>
            <a:br>
              <a:rPr lang="zh-CN" altLang="en-US" sz="2000" b="1" dirty="0" smtClean="0"/>
            </a:br>
            <a:r>
              <a:rPr lang="en-US" sz="2000" b="1" dirty="0" smtClean="0"/>
              <a:t>fid=</a:t>
            </a:r>
            <a:r>
              <a:rPr lang="en-US" sz="2000" b="1" dirty="0" err="1" smtClean="0"/>
              <a:t>fopen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Fid_FilePath,'wt</a:t>
            </a:r>
            <a:r>
              <a:rPr lang="en-US" sz="2000" b="1" dirty="0" smtClean="0"/>
              <a:t>');</a:t>
            </a:r>
            <a:br>
              <a:rPr lang="en-US" sz="2000" b="1" dirty="0" smtClean="0"/>
            </a:br>
            <a:r>
              <a:rPr lang="en-US" sz="2000" b="1" dirty="0" err="1" smtClean="0"/>
              <a:t>fprintf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fid,'%s</a:t>
            </a:r>
            <a:r>
              <a:rPr lang="en-US" sz="2000" b="1" dirty="0" smtClean="0"/>
              <a:t>\</a:t>
            </a:r>
            <a:r>
              <a:rPr lang="en-US" sz="2000" b="1" dirty="0" err="1" smtClean="0"/>
              <a:t>n',Fid_Header</a:t>
            </a:r>
            <a:r>
              <a:rPr lang="en-US" sz="2000" b="1" dirty="0" smtClean="0"/>
              <a:t>); % </a:t>
            </a:r>
            <a:r>
              <a:rPr lang="zh-CN" altLang="en-US" sz="2000" b="1" dirty="0" smtClean="0"/>
              <a:t>写字符串</a:t>
            </a:r>
            <a:br>
              <a:rPr lang="zh-CN" altLang="en-US" sz="2000" b="1" dirty="0" smtClean="0"/>
            </a:br>
            <a:r>
              <a:rPr lang="en-US" sz="2000" b="1" dirty="0" err="1" smtClean="0"/>
              <a:t>fprintf</a:t>
            </a:r>
            <a:r>
              <a:rPr lang="en-US" sz="2000" b="1" dirty="0" smtClean="0"/>
              <a:t>(fid,'%10.4f  %10.4f  %10.4f  %10.4f\n', </a:t>
            </a:r>
            <a:r>
              <a:rPr lang="en-US" sz="2000" b="1" dirty="0" err="1" smtClean="0"/>
              <a:t>Data_Fid</a:t>
            </a:r>
            <a:r>
              <a:rPr lang="en-US" sz="2000" b="1" dirty="0" smtClean="0"/>
              <a:t>);  % </a:t>
            </a:r>
            <a:r>
              <a:rPr lang="zh-CN" altLang="en-US" sz="2000" b="1" dirty="0" smtClean="0"/>
              <a:t>写数字</a:t>
            </a:r>
            <a:br>
              <a:rPr lang="zh-CN" altLang="en-US" sz="2000" b="1" dirty="0" smtClean="0"/>
            </a:br>
            <a:r>
              <a:rPr lang="en-US" sz="2000" b="1" dirty="0" err="1" smtClean="0"/>
              <a:t>fclose</a:t>
            </a:r>
            <a:r>
              <a:rPr lang="en-US" sz="2000" b="1" dirty="0" smtClean="0"/>
              <a:t>(fid);</a:t>
            </a:r>
            <a:endParaRPr lang="en-US" sz="2000" b="1" dirty="0" smtClean="0"/>
          </a:p>
          <a:p>
            <a:br>
              <a:rPr lang="en-US" sz="2000" b="1" dirty="0" smtClean="0"/>
            </a:b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追加续写</a:t>
            </a:r>
            <a:br>
              <a:rPr lang="zh-CN" altLang="en-US" sz="2000" b="1" dirty="0" smtClean="0"/>
            </a:br>
            <a:r>
              <a:rPr lang="en-US" sz="2000" b="1" dirty="0" smtClean="0"/>
              <a:t>w = 10*rand(1, 4); </a:t>
            </a:r>
            <a:br>
              <a:rPr lang="en-US" sz="2000" b="1" dirty="0" smtClean="0"/>
            </a:br>
            <a:r>
              <a:rPr lang="en-US" sz="2000" b="1" dirty="0" smtClean="0"/>
              <a:t>x = 10*rand(1, 3);  </a:t>
            </a:r>
            <a:br>
              <a:rPr lang="en-US" sz="2000" b="1" dirty="0" smtClean="0"/>
            </a:br>
            <a:r>
              <a:rPr lang="en-US" sz="2000" b="1" dirty="0" smtClean="0"/>
              <a:t>y = 10*rand(1, 2);  </a:t>
            </a:r>
            <a:br>
              <a:rPr lang="en-US" sz="2000" b="1" dirty="0" smtClean="0"/>
            </a:br>
            <a:r>
              <a:rPr lang="en-US" sz="2000" b="1" dirty="0" smtClean="0"/>
              <a:t>z = 10*rand; </a:t>
            </a:r>
            <a:br>
              <a:rPr lang="en-US" sz="2000" b="1" dirty="0" smtClean="0"/>
            </a:br>
            <a:r>
              <a:rPr lang="en-US" sz="2000" b="1" dirty="0" smtClean="0"/>
              <a:t>fid = </a:t>
            </a:r>
            <a:r>
              <a:rPr lang="en-US" sz="2000" b="1" dirty="0" err="1" smtClean="0"/>
              <a:t>fopen</a:t>
            </a:r>
            <a:r>
              <a:rPr lang="en-US" sz="2000" b="1" dirty="0" smtClean="0"/>
              <a:t>('test.txt', 'at');   </a:t>
            </a:r>
            <a:br>
              <a:rPr lang="en-US" sz="2000" b="1" dirty="0" smtClean="0"/>
            </a:br>
            <a:r>
              <a:rPr lang="en-US" sz="2000" b="1" dirty="0" err="1" smtClean="0"/>
              <a:t>fprintf</a:t>
            </a:r>
            <a:r>
              <a:rPr lang="en-US" sz="2000" b="1" dirty="0" smtClean="0"/>
              <a:t>(fid, '%-f    %-f    %-f    %-f\n', w);</a:t>
            </a:r>
            <a:br>
              <a:rPr lang="en-US" sz="2000" b="1" dirty="0" smtClean="0"/>
            </a:br>
            <a:r>
              <a:rPr lang="en-US" sz="2000" b="1" dirty="0" err="1" smtClean="0"/>
              <a:t>fprintf</a:t>
            </a:r>
            <a:r>
              <a:rPr lang="en-US" sz="2000" b="1" dirty="0" smtClean="0"/>
              <a:t>(fid, '%-f    %-f    %-f\n', x);</a:t>
            </a:r>
            <a:br>
              <a:rPr lang="en-US" sz="2000" b="1" dirty="0" smtClean="0"/>
            </a:br>
            <a:r>
              <a:rPr lang="en-US" sz="2000" b="1" dirty="0" err="1" smtClean="0"/>
              <a:t>fprintf</a:t>
            </a:r>
            <a:r>
              <a:rPr lang="en-US" sz="2000" b="1" dirty="0" smtClean="0"/>
              <a:t>(fid, '%-f    %-f\n', y);</a:t>
            </a:r>
            <a:br>
              <a:rPr lang="en-US" sz="2000" b="1" dirty="0" smtClean="0"/>
            </a:br>
            <a:r>
              <a:rPr lang="en-US" sz="2000" b="1" dirty="0" err="1" smtClean="0"/>
              <a:t>fprintf</a:t>
            </a:r>
            <a:r>
              <a:rPr lang="en-US" sz="2000" b="1" dirty="0" smtClean="0"/>
              <a:t>(fid, '%-f\n', z);</a:t>
            </a:r>
            <a:br>
              <a:rPr lang="en-US" sz="2000" b="1" dirty="0" smtClean="0"/>
            </a:br>
            <a:r>
              <a:rPr lang="en-US" sz="2000" b="1" dirty="0" err="1" smtClean="0"/>
              <a:t>fclose</a:t>
            </a:r>
            <a:r>
              <a:rPr lang="en-US" sz="2000" b="1" dirty="0" smtClean="0"/>
              <a:t>(fid);</a:t>
            </a:r>
            <a:endParaRPr lang="zh-CN" altLang="en-US" sz="2000" b="1" dirty="0"/>
          </a:p>
        </p:txBody>
      </p:sp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" y="6626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38648" y="11587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（文本文件）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" y="6626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38648" y="11587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（文本文件）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28869" y="1427976"/>
            <a:ext cx="5671931" cy="543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589926" y="759551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</a:rPr>
              <a:t>例：生成右图所示文本文件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3230" y="1329981"/>
            <a:ext cx="4825240" cy="1736574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468"/>
            <a:ext cx="9144000" cy="5853629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                    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xlsread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616911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Chapter03_18xlsread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65152" y="1010396"/>
            <a:ext cx="1699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Excel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文件）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9"/>
          <a:stretch>
            <a:fillRect/>
          </a:stretch>
        </p:blipFill>
        <p:spPr>
          <a:xfrm>
            <a:off x="0" y="660189"/>
            <a:ext cx="9144000" cy="5486909"/>
          </a:xfrm>
          <a:prstGeom prst="rect">
            <a:avLst/>
          </a:prstGeom>
        </p:spPr>
      </p:pic>
      <p:grpSp>
        <p:nvGrpSpPr>
          <p:cNvPr id="3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的数据读写                  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importdata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6111964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Chapter03_17importdata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369" y="664063"/>
            <a:ext cx="8271262" cy="6185773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0" y="5941546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Chapter03_01SomeCommands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的部分文件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操作指令</a:t>
            </a: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addpath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rmpath</a:t>
            </a:r>
            <a:endParaRPr lang="zh-CN" altLang="en-US" sz="3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1da61a4-6e4d-47d7-adf9-4c39d0267e19}"/>
</p:tagLst>
</file>

<file path=ppt/tags/tag2.xml><?xml version="1.0" encoding="utf-8"?>
<p:tagLst xmlns:p="http://schemas.openxmlformats.org/presentationml/2006/main">
  <p:tag name="KSO_WPP_MARK_KEY" val="98218be3-b270-447c-81a7-fa69b4b2ba2a"/>
  <p:tag name="COMMONDATA" val="eyJoZGlkIjoiYzA0MzNiZjY4NWE5YzUzMDdmMDIyZmZkOTVmMWZkMjQ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12146</Words>
  <Application>WPS 演示</Application>
  <PresentationFormat>全屏显示(4:3)</PresentationFormat>
  <Paragraphs>776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6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黑体</vt:lpstr>
      <vt:lpstr>楷体_GB2312</vt:lpstr>
      <vt:lpstr>新宋体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2、求极限</vt:lpstr>
      <vt:lpstr>  3、求导运算</vt:lpstr>
      <vt:lpstr> 4、求积分</vt:lpstr>
      <vt:lpstr>5、级数求和与Taylor展开</vt:lpstr>
      <vt:lpstr> 6、方程求根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基于数据驱动和稀疏反演的层间多次波压制方法研究</dc:title>
  <dc:creator>dell</dc:creator>
  <cp:lastModifiedBy>作者</cp:lastModifiedBy>
  <cp:revision>5408</cp:revision>
  <dcterms:created xsi:type="dcterms:W3CDTF">2017-05-16T23:59:00Z</dcterms:created>
  <dcterms:modified xsi:type="dcterms:W3CDTF">2023-02-12T16:13:59Z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C272DE3754864F9196D5FE7D407AD2E4</vt:lpwstr>
  </property>
</Properties>
</file>