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1486" r:id="rId3"/>
    <p:sldId id="1487" r:id="rId4"/>
    <p:sldId id="1484" r:id="rId5"/>
    <p:sldId id="1492" r:id="rId6"/>
    <p:sldId id="1473" r:id="rId7"/>
    <p:sldId id="1474" r:id="rId8"/>
    <p:sldId id="1493" r:id="rId9"/>
    <p:sldId id="1494" r:id="rId10"/>
    <p:sldId id="1500" r:id="rId11"/>
    <p:sldId id="1501" r:id="rId12"/>
    <p:sldId id="1495" r:id="rId13"/>
    <p:sldId id="1497" r:id="rId14"/>
    <p:sldId id="1502" r:id="rId15"/>
    <p:sldId id="1503" r:id="rId16"/>
    <p:sldId id="1513" r:id="rId17"/>
    <p:sldId id="1516" r:id="rId18"/>
    <p:sldId id="1157" r:id="rId19"/>
    <p:sldId id="1517" r:id="rId20"/>
    <p:sldId id="1518" r:id="rId21"/>
    <p:sldId id="1519" r:id="rId22"/>
    <p:sldId id="1520" r:id="rId23"/>
    <p:sldId id="1521" r:id="rId24"/>
    <p:sldId id="1524" r:id="rId25"/>
    <p:sldId id="1522" r:id="rId26"/>
    <p:sldId id="1523" r:id="rId27"/>
    <p:sldId id="1526" r:id="rId28"/>
    <p:sldId id="1527" r:id="rId29"/>
    <p:sldId id="1529" r:id="rId30"/>
    <p:sldId id="1540" r:id="rId31"/>
    <p:sldId id="1542" r:id="rId32"/>
    <p:sldId id="1543" r:id="rId33"/>
    <p:sldId id="1548" r:id="rId34"/>
    <p:sldId id="1504" r:id="rId35"/>
    <p:sldId id="1505" r:id="rId36"/>
    <p:sldId id="1506" r:id="rId37"/>
    <p:sldId id="1507" r:id="rId38"/>
    <p:sldId id="1508" r:id="rId39"/>
    <p:sldId id="1509" r:id="rId40"/>
    <p:sldId id="1510" r:id="rId41"/>
    <p:sldId id="1511" r:id="rId42"/>
    <p:sldId id="1586" r:id="rId43"/>
    <p:sldId id="1587" r:id="rId44"/>
    <p:sldId id="1588" r:id="rId45"/>
    <p:sldId id="1589" r:id="rId46"/>
    <p:sldId id="1590" r:id="rId47"/>
    <p:sldId id="1591" r:id="rId48"/>
    <p:sldId id="1592" r:id="rId49"/>
    <p:sldId id="1514" r:id="rId50"/>
    <p:sldId id="1512" r:id="rId51"/>
    <p:sldId id="1532" r:id="rId52"/>
    <p:sldId id="1533" r:id="rId53"/>
    <p:sldId id="1534" r:id="rId54"/>
    <p:sldId id="1535" r:id="rId55"/>
    <p:sldId id="1536" r:id="rId56"/>
    <p:sldId id="1537" r:id="rId57"/>
    <p:sldId id="1538" r:id="rId58"/>
    <p:sldId id="1539" r:id="rId59"/>
    <p:sldId id="1531" r:id="rId60"/>
    <p:sldId id="1461" r:id="rId62"/>
    <p:sldId id="1515" r:id="rId63"/>
    <p:sldId id="1488" r:id="rId64"/>
    <p:sldId id="1544" r:id="rId65"/>
    <p:sldId id="1545" r:id="rId66"/>
    <p:sldId id="1546" r:id="rId67"/>
    <p:sldId id="1547" r:id="rId68"/>
    <p:sldId id="1491" r:id="rId69"/>
    <p:sldId id="1489" r:id="rId70"/>
    <p:sldId id="1490" r:id="rId71"/>
    <p:sldId id="1578" r:id="rId72"/>
    <p:sldId id="1579" r:id="rId73"/>
    <p:sldId id="1580" r:id="rId74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73" autoAdjust="0"/>
    <p:restoredTop sz="95400" autoAdjust="0"/>
  </p:normalViewPr>
  <p:slideViewPr>
    <p:cSldViewPr snapToGrid="0" showGuides="1">
      <p:cViewPr>
        <p:scale>
          <a:sx n="63" d="100"/>
          <a:sy n="63" d="100"/>
        </p:scale>
        <p:origin x="-1269" y="-237"/>
      </p:cViewPr>
      <p:guideLst>
        <p:guide orient="horz" pos="2169"/>
        <p:guide pos="288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5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gs" Target="tags/tag1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B244A-2DE3-4A47-AFFD-23395DDF8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9A454-DBA0-4881-AD35-E9CF0328B7E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37F18-D91C-4473-9EE1-524F970E8C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3247-C4DD-48E8-B251-B70BB0D9374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wangll@cug.edu.cn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tif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tif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tif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tif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1108753"/>
            <a:ext cx="9144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zh-CN" sz="6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6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</a:t>
            </a:r>
            <a:r>
              <a:rPr lang="zh-CN" altLang="en-US" sz="6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及应用</a:t>
            </a:r>
            <a:endParaRPr lang="en-US" altLang="zh-CN" sz="6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2858188"/>
            <a:ext cx="914400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8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汪玲玲</a:t>
            </a:r>
            <a:endParaRPr lang="en-US" altLang="zh-CN" sz="3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778405"/>
            <a:ext cx="9144001" cy="276987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课程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QQ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群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545524218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邮箱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1"/>
              </a:rPr>
              <a:t>wangll@cug.edu.cn</a:t>
            </a:r>
            <a:endParaRPr lang="en-US" altLang="zh-CN" sz="30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答疑办公室：东区</a:t>
            </a:r>
            <a:r>
              <a:rPr lang="en-US" altLang="zh-CN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老珠宝楼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517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zh-CN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地球物理</a:t>
            </a: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与空间信息学院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中国地质大学（武汉</a:t>
            </a:r>
            <a:r>
              <a:rPr lang="zh-CN" altLang="en-US" sz="3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0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9088" y="1201739"/>
          <a:ext cx="7385824" cy="4230140"/>
        </p:xfrm>
        <a:graphic>
          <a:graphicData uri="http://schemas.openxmlformats.org/drawingml/2006/table">
            <a:tbl>
              <a:tblPr/>
              <a:tblGrid>
                <a:gridCol w="2231118"/>
                <a:gridCol w="5154706"/>
              </a:tblGrid>
              <a:tr h="2290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Colormap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Scale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gray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bone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copper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pink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lines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colorcube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prism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flag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white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colormap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3" name="Picture 1" descr="C:\Program Files\MATLAB\MATLAB Production Server\R2015a\help\matlab\ref\colormap_gray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18" y="1650651"/>
            <a:ext cx="5135981" cy="3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Program Files\MATLAB\MATLAB Production Server\R2015a\help\matlab\ref\colormap_b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18" y="2051368"/>
            <a:ext cx="5135981" cy="31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Program Files\MATLAB\MATLAB Production Server\R2015a\help\matlab\ref\colormap_copp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18" y="2475878"/>
            <a:ext cx="5144792" cy="31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Program Files\MATLAB\MATLAB Production Server\R2015a\help\matlab\ref\colormap_pin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18" y="2907552"/>
            <a:ext cx="5144792" cy="31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Program Files\MATLAB\MATLAB Production Server\R2015a\help\matlab\ref\colormap_lin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117" y="3332609"/>
            <a:ext cx="5144793" cy="32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Program Files\MATLAB\MATLAB Production Server\R2015a\help\matlab\ref\colormap_colorcub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93" y="3757666"/>
            <a:ext cx="5154318" cy="32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7" descr="C:\Program Files\MATLAB\MATLAB Production Server\R2015a\help\matlab\ref\colormap_prism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93" y="4154261"/>
            <a:ext cx="5154318" cy="3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:\Program Files\MATLAB\MATLAB Production Server\R2015a\help\matlab\ref\colormap_fla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93" y="4594545"/>
            <a:ext cx="5154318" cy="32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9" descr="C:\Program Files\MATLAB\MATLAB Production Server\R2015a\help\matlab\ref\colormap_whit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92" y="5023077"/>
            <a:ext cx="5154319" cy="3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文字格式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7367" y="798982"/>
          <a:ext cx="8809265" cy="5434836"/>
        </p:xfrm>
        <a:graphic>
          <a:graphicData uri="http://schemas.openxmlformats.org/drawingml/2006/table">
            <a:tbl>
              <a:tblPr/>
              <a:tblGrid>
                <a:gridCol w="2824843"/>
                <a:gridCol w="2457450"/>
                <a:gridCol w="3526972"/>
              </a:tblGrid>
              <a:tr h="2445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Modifier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of String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^{ }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Superscript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'text^{superscript}'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_{ }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'text_{subscript}'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\bf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 font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'\bf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\it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 font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'\it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9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Oblique </a:t>
                      </a:r>
                      <a:r>
                        <a:rPr 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</a:t>
                      </a:r>
                      <a:r>
                        <a:rPr lang="en-US" sz="2400" b="1" dirty="0" err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text'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 font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'\rm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3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fontname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{specifier}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 name — 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'\fontname{Courier}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372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fontsize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{specifier}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 size — 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'\fontsize{15}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78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\color{specifier}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Font color — 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'\color{magenta} text'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79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\color[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]{specifier}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font </a:t>
                      </a:r>
                      <a:r>
                        <a:rPr 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'\color[</a:t>
                      </a:r>
                      <a:r>
                        <a:rPr lang="en-US" sz="2400" b="1" dirty="0" err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rgb</a:t>
                      </a: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]{0,0.5,0.5} text'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特殊字符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479" y="660189"/>
          <a:ext cx="8997042" cy="5921520"/>
        </p:xfrm>
        <a:graphic>
          <a:graphicData uri="http://schemas.openxmlformats.org/drawingml/2006/table">
            <a:tbl>
              <a:tblPr/>
              <a:tblGrid>
                <a:gridCol w="1499507"/>
                <a:gridCol w="1047750"/>
                <a:gridCol w="1951264"/>
                <a:gridCol w="1012371"/>
                <a:gridCol w="2457450"/>
                <a:gridCol w="1028700"/>
              </a:tblGrid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\alpha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α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\upsilon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υ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\sim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∠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\phi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Φ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\leq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≤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\ast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*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\chi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χ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\infty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\beta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β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\psi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ψ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\clubsuit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♣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\gamma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γ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\omega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ω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\diamondsuit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♦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\delta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\Gamma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Γ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\heartsuit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♥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\epsilon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ɛ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\Delta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Δ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\spadesuit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♠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\zeta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ζ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\Theta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\leftrightarrow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↔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η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\Lambda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\leftarrow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\theta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Θ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\Xi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Ξ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\Leftarrow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⇐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\vartheta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ϑ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Π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\uparrow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↑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\iota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ι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\Sigma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Σ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\rightarrow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→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\kappa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κ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\Upsilon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ϒ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\Rightarrow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⇒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特殊字符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479" y="660189"/>
          <a:ext cx="8997042" cy="5524680"/>
        </p:xfrm>
        <a:graphic>
          <a:graphicData uri="http://schemas.openxmlformats.org/drawingml/2006/table">
            <a:tbl>
              <a:tblPr/>
              <a:tblGrid>
                <a:gridCol w="1499507"/>
                <a:gridCol w="1047750"/>
                <a:gridCol w="1951264"/>
                <a:gridCol w="1012371"/>
                <a:gridCol w="2457450"/>
                <a:gridCol w="1028700"/>
              </a:tblGrid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\lambda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λ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\Phi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Φ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\downarrow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↓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\mu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µ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\Psi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Ψ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\circ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º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\nu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ν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\Omega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Ω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\pm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±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\xi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ξ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\forall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∀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\geq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≥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π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\exists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∃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\propto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∝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\rho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ρ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∍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\partial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∂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\sigma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σ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\cong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≅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\bullet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•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\varsigma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ς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\approx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≈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\div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÷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\tau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τ</a:t>
                      </a:r>
                      <a:endParaRPr lang="el-GR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\Re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ℜ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\neq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\equiv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≡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\oplus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⊕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\aleph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ℵ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\Im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ℑ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\cup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∪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\wp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℘</a:t>
                      </a:r>
                      <a:endParaRPr lang="zh-CN" alt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\otimes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⊗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\subseteq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⊆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\oslash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∅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特殊字符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3479" y="660189"/>
          <a:ext cx="8997042" cy="4877400"/>
        </p:xfrm>
        <a:graphic>
          <a:graphicData uri="http://schemas.openxmlformats.org/drawingml/2006/table">
            <a:tbl>
              <a:tblPr/>
              <a:tblGrid>
                <a:gridCol w="1499507"/>
                <a:gridCol w="1047750"/>
                <a:gridCol w="1951264"/>
                <a:gridCol w="1012371"/>
                <a:gridCol w="2457450"/>
                <a:gridCol w="1028700"/>
              </a:tblGrid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Character Sequence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2950" marR="12950" marT="15540" marB="1554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\cap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∩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\in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∈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\supseteq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⊇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\supset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⊃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\lceil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⌈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\subset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⊂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\int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∫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\cdot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·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\o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ο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\rfloor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⌋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\neg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\nabla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∇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\lfloor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⌊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\times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</a:t>
                      </a:r>
                      <a:r>
                        <a:rPr lang="en-US" sz="2400" b="1" dirty="0" err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ldots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\perp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⊥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\surd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\prime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´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\wedge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∧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\varpi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l-GR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ϖ</a:t>
                      </a:r>
                      <a:endParaRPr lang="el-GR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\0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\rceil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⌉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\rangle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〉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\mid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\vee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∨</a:t>
                      </a:r>
                      <a:endParaRPr lang="zh-CN" alt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\langle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〈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\copyright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©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532" y="1933393"/>
            <a:ext cx="6400935" cy="1846659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画图的一些输入参数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二维画图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775" y="802195"/>
            <a:ext cx="7273925" cy="35998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一、一</a:t>
            </a:r>
            <a:r>
              <a:rPr lang="zh-CN" altLang="en-US" sz="3200" b="1" dirty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维图形的基本</a:t>
            </a:r>
            <a:r>
              <a:rPr lang="zh-CN" altLang="en-US" sz="3200" b="1" dirty="0" smtClean="0">
                <a:solidFill>
                  <a:srgbClr val="99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命令</a:t>
            </a:r>
            <a:endParaRPr lang="zh-CN" altLang="en-US" sz="2800" b="1" dirty="0">
              <a:solidFill>
                <a:srgbClr val="99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plot(x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)</a:t>
            </a:r>
            <a:r>
              <a:rPr lang="en-US" altLang="zh-CN" sz="2800" b="1" dirty="0">
                <a:ea typeface="黑体" panose="02010609060101010101" pitchFamily="2" charset="-122"/>
              </a:rPr>
              <a:t>     % x</a:t>
            </a:r>
            <a:r>
              <a:rPr lang="zh-CN" altLang="en-US" sz="2800" b="1" dirty="0">
                <a:ea typeface="黑体" panose="02010609060101010101" pitchFamily="2" charset="-122"/>
              </a:rPr>
              <a:t>为向量，以</a:t>
            </a:r>
            <a:r>
              <a:rPr lang="en-US" altLang="zh-CN" sz="2800" b="1" dirty="0"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ea typeface="黑体" panose="02010609060101010101" pitchFamily="2" charset="-122"/>
              </a:rPr>
              <a:t>元素的值为纵坐  标，</a:t>
            </a:r>
            <a:r>
              <a:rPr lang="en-US" altLang="zh-CN" sz="2800" b="1" dirty="0"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ea typeface="黑体" panose="02010609060101010101" pitchFamily="2" charset="-122"/>
              </a:rPr>
              <a:t>的序号为横坐标绘制曲线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plot(</a:t>
            </a:r>
            <a:r>
              <a:rPr lang="en-US" altLang="zh-CN" sz="2800" b="1" dirty="0" err="1" smtClean="0">
                <a:solidFill>
                  <a:srgbClr val="0000FF"/>
                </a:solidFill>
                <a:ea typeface="黑体" panose="02010609060101010101" pitchFamily="2" charset="-122"/>
              </a:rPr>
              <a:t>x,y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)</a:t>
            </a:r>
            <a:r>
              <a:rPr lang="en-US" altLang="zh-CN" sz="2800" b="1" dirty="0">
                <a:ea typeface="黑体" panose="02010609060101010101" pitchFamily="2" charset="-122"/>
              </a:rPr>
              <a:t>   % </a:t>
            </a:r>
            <a:r>
              <a:rPr lang="zh-CN" altLang="en-US" sz="2800" b="1" dirty="0">
                <a:ea typeface="黑体" panose="02010609060101010101" pitchFamily="2" charset="-122"/>
              </a:rPr>
              <a:t>以</a:t>
            </a:r>
            <a:r>
              <a:rPr lang="en-US" altLang="zh-CN" sz="2800" b="1" dirty="0"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ea typeface="黑体" panose="02010609060101010101" pitchFamily="2" charset="-122"/>
              </a:rPr>
              <a:t>元素为横坐标，</a:t>
            </a:r>
            <a:r>
              <a:rPr lang="en-US" altLang="zh-CN" sz="2800" b="1" dirty="0">
                <a:ea typeface="黑体" panose="02010609060101010101" pitchFamily="2" charset="-122"/>
              </a:rPr>
              <a:t>y</a:t>
            </a:r>
            <a:r>
              <a:rPr lang="zh-CN" altLang="en-US" sz="2800" b="1" dirty="0">
                <a:ea typeface="黑体" panose="02010609060101010101" pitchFamily="2" charset="-122"/>
              </a:rPr>
              <a:t>元素为纵坐标绘制曲线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黑体" panose="02010609060101010101" pitchFamily="2" charset="-122"/>
              </a:rPr>
              <a:t>plot(x,y1,x,y2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,…)</a:t>
            </a:r>
            <a:r>
              <a:rPr lang="en-US" altLang="zh-CN" sz="2800" b="1" dirty="0">
                <a:ea typeface="黑体" panose="02010609060101010101" pitchFamily="2" charset="-122"/>
              </a:rPr>
              <a:t>    % </a:t>
            </a:r>
            <a:r>
              <a:rPr lang="zh-CN" altLang="en-US" sz="2800" b="1" dirty="0">
                <a:ea typeface="黑体" panose="02010609060101010101" pitchFamily="2" charset="-122"/>
              </a:rPr>
              <a:t>以公共的</a:t>
            </a:r>
            <a:r>
              <a:rPr lang="en-US" altLang="zh-CN" sz="2800" b="1" dirty="0">
                <a:ea typeface="黑体" panose="02010609060101010101" pitchFamily="2" charset="-122"/>
              </a:rPr>
              <a:t>x</a:t>
            </a:r>
            <a:r>
              <a:rPr lang="zh-CN" altLang="en-US" sz="2800" b="1" dirty="0">
                <a:ea typeface="黑体" panose="02010609060101010101" pitchFamily="2" charset="-122"/>
              </a:rPr>
              <a:t>元素为横坐标，</a:t>
            </a:r>
            <a:r>
              <a:rPr lang="en-US" altLang="zh-CN" sz="2800" b="1" dirty="0">
                <a:ea typeface="黑体" panose="02010609060101010101" pitchFamily="2" charset="-122"/>
              </a:rPr>
              <a:t>y1,y2</a:t>
            </a:r>
            <a:r>
              <a:rPr lang="zh-CN" altLang="en-US" sz="2800" b="1" dirty="0">
                <a:ea typeface="黑体" panose="02010609060101010101" pitchFamily="2" charset="-122"/>
              </a:rPr>
              <a:t>，</a:t>
            </a:r>
            <a:r>
              <a:rPr lang="en-US" altLang="zh-CN" sz="2800" b="1" dirty="0">
                <a:ea typeface="黑体" panose="02010609060101010101" pitchFamily="2" charset="-122"/>
              </a:rPr>
              <a:t>..</a:t>
            </a:r>
            <a:r>
              <a:rPr lang="zh-CN" altLang="en-US" sz="2800" b="1" dirty="0">
                <a:ea typeface="黑体" panose="02010609060101010101" pitchFamily="2" charset="-122"/>
              </a:rPr>
              <a:t>为纵坐标绘制多条曲线</a:t>
            </a:r>
            <a:endParaRPr lang="zh-CN" altLang="en-US" sz="2800" b="1" dirty="0">
              <a:ea typeface="黑体" panose="02010609060101010101" pitchFamily="2" charset="-122"/>
            </a:endParaRPr>
          </a:p>
          <a:p>
            <a:pPr algn="l"/>
            <a:endParaRPr lang="zh-CN" altLang="en-US" sz="2800" b="1" dirty="0">
              <a:ea typeface="黑体" panose="02010609060101010101" pitchFamily="2" charset="-122"/>
            </a:endParaRPr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53350" y="4085834"/>
            <a:ext cx="8229600" cy="259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画出一条正弦曲线和余弦曲线。      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x=0:pi/10:2*pi;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y1=sin(x);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y2=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(x,y1, x,y2)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5656754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Chapter04_02PlotLegendAxis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6337"/>
            <a:ext cx="9144000" cy="3425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90914" y="981075"/>
            <a:ext cx="8137525" cy="587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plot(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x,y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,’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颜色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线型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+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点型’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,…)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颜色代码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黄色（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），紫色（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），青色（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红色（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），绿色（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），蓝色（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白色（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w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），黑色（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点型和线型代码：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。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×  +  *  s(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正方形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d(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菱形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h(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六角星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p(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五角星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),&lt;,&gt;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     -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：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-.       --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  <a:sym typeface="Wingdings" panose="05000000000000000000" pitchFamily="2" charset="2"/>
              </a:rPr>
              <a:t>实线    点线    点划线    虚线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47323" y="1498942"/>
            <a:ext cx="62106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zh-CN" sz="2800" b="1" dirty="0" smtClean="0"/>
              <a:t>clear;clc;close all;</a:t>
            </a:r>
            <a:endParaRPr lang="es-ES" altLang="zh-CN" sz="2800" b="1" dirty="0" smtClean="0"/>
          </a:p>
          <a:p>
            <a:endParaRPr lang="es-ES" altLang="zh-CN" sz="2800" b="1" dirty="0" smtClean="0"/>
          </a:p>
          <a:p>
            <a:r>
              <a:rPr lang="es-ES" altLang="zh-CN" sz="2800" b="1" dirty="0" smtClean="0"/>
              <a:t>x = 0:pi/10:2*pi;</a:t>
            </a:r>
            <a:endParaRPr lang="es-ES" altLang="zh-CN" sz="2800" b="1" dirty="0" smtClean="0"/>
          </a:p>
          <a:p>
            <a:r>
              <a:rPr lang="es-ES" altLang="zh-CN" sz="2800" b="1" dirty="0" smtClean="0"/>
              <a:t>y1 = sin(x);</a:t>
            </a:r>
            <a:endParaRPr lang="es-ES" altLang="zh-CN" sz="2800" b="1" dirty="0" smtClean="0"/>
          </a:p>
          <a:p>
            <a:r>
              <a:rPr lang="es-ES" altLang="zh-CN" sz="2800" b="1" dirty="0" smtClean="0"/>
              <a:t>y2 = sin(x-0.25);</a:t>
            </a:r>
            <a:endParaRPr lang="es-ES" altLang="zh-CN" sz="2800" b="1" dirty="0" smtClean="0"/>
          </a:p>
          <a:p>
            <a:r>
              <a:rPr lang="es-ES" altLang="zh-CN" sz="2800" b="1" dirty="0" smtClean="0"/>
              <a:t>y3 = sin(x-0.5);</a:t>
            </a:r>
            <a:endParaRPr lang="es-ES" altLang="zh-CN" sz="2800" b="1" dirty="0" smtClean="0"/>
          </a:p>
          <a:p>
            <a:endParaRPr lang="es-ES" altLang="zh-CN" sz="2800" b="1" dirty="0" smtClean="0"/>
          </a:p>
          <a:p>
            <a:r>
              <a:rPr lang="es-ES" altLang="zh-CN" sz="2800" b="1" dirty="0" smtClean="0"/>
              <a:t>figure</a:t>
            </a:r>
            <a:endParaRPr lang="es-ES" altLang="zh-CN" sz="2800" b="1" dirty="0" smtClean="0"/>
          </a:p>
          <a:p>
            <a:r>
              <a:rPr lang="es-ES" altLang="zh-CN" sz="2800" b="1" dirty="0" smtClean="0"/>
              <a:t>plot(x,y1,'g',x,y2,'b--o',x,y3,'c*')</a:t>
            </a:r>
            <a:endParaRPr lang="es-ES" altLang="zh-CN" sz="2800" b="1" dirty="0" smtClean="0"/>
          </a:p>
          <a:p>
            <a:r>
              <a:rPr lang="en-US" altLang="zh-CN" sz="2800" b="1" dirty="0" smtClean="0"/>
              <a:t>legend</a:t>
            </a:r>
            <a:r>
              <a:rPr lang="es-ES" altLang="zh-CN" sz="2800" b="1" dirty="0" smtClean="0"/>
              <a:t>('sin(x) ', 'sin(x-0.25)', 'sin(x-0.5)')</a:t>
            </a:r>
            <a:endParaRPr lang="zh-CN" altLang="en-US" sz="2800" b="1" dirty="0" smtClean="0"/>
          </a:p>
        </p:txBody>
      </p:sp>
      <p:sp>
        <p:nvSpPr>
          <p:cNvPr id="5" name="矩形 4"/>
          <p:cNvSpPr/>
          <p:nvPr/>
        </p:nvSpPr>
        <p:spPr>
          <a:xfrm>
            <a:off x="588342" y="790116"/>
            <a:ext cx="423385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2    </a:t>
            </a:r>
            <a:r>
              <a:rPr lang="zh-CN" altLang="en-US" sz="2800" b="1" dirty="0" smtClean="0"/>
              <a:t>画三条正弦曲线        </a:t>
            </a:r>
            <a:endParaRPr lang="zh-CN" altLang="en-US" sz="2800" b="1" dirty="0" smtClean="0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-1348" y="9576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532" y="1933393"/>
            <a:ext cx="6400935" cy="1846659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画图的一些输入参数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二维画图</a:t>
            </a:r>
            <a:endParaRPr lang="en-US" altLang="zh-CN" sz="30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1509" y="75483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subplot(</a:t>
            </a:r>
            <a:r>
              <a:rPr kumimoji="0" lang="en-US" altLang="zh-CN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m,n,k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 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实现一个区域中显示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×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个子图形窗口，并指定在第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个子窗口绘图。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14343" y="2729290"/>
            <a:ext cx="5870195" cy="3768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x=0:pi/10:2*pi;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y1=sin(x);     y2=cos(x);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y3=x.^2+6*x+3;    y4=exp(x);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(2,2,1);   plot(x,y1,'bo-')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(2,2,2);   plot(x,y2,'R*:')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(2,2,3);   plot(x,y3,'g+')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(2,2,4);   plot(x,y4,'mp')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6547" y="2710260"/>
            <a:ext cx="809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hlink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3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9338" y="1040319"/>
            <a:ext cx="8460659" cy="54980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on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实现在同一窗口中多次绘制曲线，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hold off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取消。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x=0:pi/10:2*pi;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y1=sin(x); 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y2=cos(x);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y3=log(x);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plot(x,y1,'bo-',x,y2,'r*:')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hold on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plot(x,y3,'md--')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hold off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/>
              <a:t>     legend</a:t>
            </a:r>
            <a:r>
              <a:rPr lang="es-ES" altLang="zh-CN" sz="2800" b="1" dirty="0" smtClean="0"/>
              <a:t>('sin(x) ', </a:t>
            </a:r>
            <a:r>
              <a:rPr lang="es-ES" altLang="zh-CN" sz="2800" b="1" dirty="0" smtClean="0">
                <a:sym typeface="+mn-ea"/>
              </a:rPr>
              <a:t>'</a:t>
            </a:r>
            <a:r>
              <a:rPr lang="es-ES" altLang="en-US" sz="2800" b="1" dirty="0" smtClean="0"/>
              <a:t>cos(x)</a:t>
            </a:r>
            <a:r>
              <a:rPr lang="es-ES" altLang="zh-CN" sz="2800" b="1" dirty="0" smtClean="0"/>
              <a:t>', </a:t>
            </a:r>
            <a:r>
              <a:rPr lang="es-ES" altLang="zh-CN" sz="2800" b="1" dirty="0" smtClean="0">
                <a:sym typeface="+mn-ea"/>
              </a:rPr>
              <a:t>'</a:t>
            </a:r>
            <a:r>
              <a:rPr lang="es-ES" altLang="en-US" sz="2800" b="1" dirty="0" smtClean="0"/>
              <a:t>log(x)</a:t>
            </a:r>
            <a:r>
              <a:rPr lang="es-ES" altLang="zh-CN" sz="2800" b="1" dirty="0" smtClean="0"/>
              <a:t>')</a:t>
            </a:r>
            <a:endParaRPr lang="zh-CN" altLang="en-US" sz="2800" b="1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1348" y="9576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58947" y="782555"/>
            <a:ext cx="5745163" cy="8636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600" b="1" dirty="0" smtClean="0">
                <a:solidFill>
                  <a:srgbClr val="FF3300"/>
                </a:solidFill>
              </a:rPr>
              <a:t>二、图形的标识与修饰</a:t>
            </a:r>
            <a:endParaRPr lang="zh-CN" altLang="en-US" sz="3600" b="1" dirty="0" smtClean="0">
              <a:solidFill>
                <a:srgbClr val="FF33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75129" y="1626500"/>
            <a:ext cx="8585650" cy="4871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命令对图形窗口加坐标网格 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AutoNum type="arabicPlain"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axis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实现坐标轴的重新设置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axis([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xmin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xmax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ymin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ymax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])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V = axis 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返回当前坐标范围参数   二维坐标 四个元素   三维坐标 六个元素</a:t>
            </a:r>
            <a:endParaRPr lang="zh-CN" altLang="en-US" sz="3200" b="1" dirty="0" smtClean="0">
              <a:solidFill>
                <a:srgbClr val="0000FF"/>
              </a:solidFill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axis tight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使坐标范围适应数据范围</a:t>
            </a:r>
            <a:endParaRPr lang="zh-CN" altLang="en-US" sz="3200" b="1" dirty="0" smtClean="0">
              <a:solidFill>
                <a:srgbClr val="0000FF"/>
              </a:solidFill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axis 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ij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使用矩阵坐标系：坐标原点在左上角、横坐标（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j-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轴）的值从左到右增加，纵坐标（</a:t>
            </a:r>
            <a:r>
              <a:rPr lang="en-US" altLang="zh-CN" sz="3200" b="1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-</a:t>
            </a:r>
            <a:r>
              <a:rPr lang="zh-CN" altLang="en-US" sz="3200" b="1" dirty="0" smtClean="0">
                <a:solidFill>
                  <a:srgbClr val="0000FF"/>
                </a:solidFill>
              </a:rPr>
              <a:t>轴）的值从上到下增加</a:t>
            </a:r>
            <a:endParaRPr lang="zh-CN" altLang="en-US" sz="3200" b="1" dirty="0" smtClean="0">
              <a:solidFill>
                <a:srgbClr val="0000FF"/>
              </a:solidFill>
            </a:endParaRPr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4762" y="1074994"/>
            <a:ext cx="7909965" cy="525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axis 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xy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使用笛卡儿（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Cartesian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）坐标系（缺省）：坐标原点在左下角、横坐标（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x-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轴）的值从左到右增加，纵坐标（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y-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轴）的值从下到上增加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axis equal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使在每个方向的数据单位都相同。其中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x-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轴、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y-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轴与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z-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轴将根据所给数据在各个方向的数据单位自动调整其纵横比，这可以使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SPHERE(25) 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看起来更像球体，而非椭球体</a:t>
            </a:r>
            <a:endParaRPr lang="en-US" altLang="zh-CN" sz="2800" b="1" dirty="0" smtClean="0"/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 dirty="0" smtClean="0"/>
              <a:t>3   </a:t>
            </a:r>
            <a:r>
              <a:rPr lang="en-US" altLang="zh-CN" sz="2800" b="1" dirty="0" err="1" smtClean="0"/>
              <a:t>linewidth</a:t>
            </a:r>
            <a:r>
              <a:rPr lang="zh-CN" altLang="en-US" sz="2800" b="1" dirty="0" smtClean="0"/>
              <a:t>和</a:t>
            </a:r>
            <a:r>
              <a:rPr lang="en-US" altLang="zh-CN" sz="2800" b="1" dirty="0" err="1" smtClean="0"/>
              <a:t>markersize</a:t>
            </a:r>
            <a:r>
              <a:rPr lang="zh-CN" altLang="en-US" sz="2800" b="1" dirty="0" smtClean="0"/>
              <a:t>实现图形中线宽和点型大小的设置，默认值是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。</a:t>
            </a:r>
            <a:endParaRPr lang="zh-CN" altLang="en-US" sz="2800" b="1" dirty="0" smtClean="0"/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</a:rPr>
              <a:t>plot(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x,y,'b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*-','linewidth',4,'markersize',6)</a:t>
            </a:r>
            <a:endParaRPr lang="en-US" altLang="zh-CN" sz="2800" b="1" dirty="0" smtClean="0">
              <a:solidFill>
                <a:srgbClr val="0000FF"/>
              </a:solidFill>
            </a:endParaRPr>
          </a:p>
          <a:p>
            <a:pPr marL="609600" lvl="0" indent="-60960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800" b="1" dirty="0" smtClean="0"/>
              <a:t>4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   </a:t>
            </a:r>
            <a:r>
              <a:rPr lang="zh-CN" altLang="en-US" sz="2800" b="1" dirty="0" smtClean="0"/>
              <a:t>使用</a:t>
            </a:r>
            <a:r>
              <a:rPr lang="en-US" altLang="zh-CN" sz="2800" b="1" dirty="0" smtClean="0"/>
              <a:t>title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xlabel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ylabel</a:t>
            </a:r>
            <a:r>
              <a:rPr lang="zh-CN" altLang="en-US" sz="2800" b="1" dirty="0" smtClean="0"/>
              <a:t>，</a:t>
            </a:r>
            <a:r>
              <a:rPr lang="en-US" altLang="zh-CN" sz="2800" b="1" dirty="0" err="1" smtClean="0"/>
              <a:t>zlabel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text</a:t>
            </a:r>
            <a:r>
              <a:rPr lang="zh-CN" altLang="en-US" sz="2800" b="1" dirty="0" smtClean="0"/>
              <a:t>等命令实现对图形的文字说明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0060" y="1055097"/>
            <a:ext cx="8388350" cy="5400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 例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x=0:pi/10:2*pi;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y1=sin(x);     y2=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(x,y1,'bo-',x,y2,'R*:')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grid    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加注坐标网格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xlabel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('x')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标记横坐标轴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ylabel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('y')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title('Sine and Cosine Curve')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标记图名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gtext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('y=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在选定的地方标记曲线名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gtext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('y=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text(2.5,0.7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,'y=sin(x)')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(2.5,0.7)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处标记曲线名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text(1.5,0.1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,'y=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(x)')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3221" y="1031634"/>
            <a:ext cx="8642294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600" b="1" dirty="0" smtClean="0">
                <a:solidFill>
                  <a:schemeClr val="hlink"/>
                </a:solidFill>
              </a:rPr>
              <a:t>例</a:t>
            </a:r>
            <a:r>
              <a:rPr lang="en-US" altLang="zh-CN" sz="2600" b="1" dirty="0" smtClean="0">
                <a:solidFill>
                  <a:schemeClr val="hlink"/>
                </a:solidFill>
              </a:rPr>
              <a:t>6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 </a:t>
            </a:r>
            <a:r>
              <a:rPr lang="zh-CN" altLang="en-US" sz="2600" b="1" dirty="0" smtClean="0"/>
              <a:t>绘图表示实验数据 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t=1:9;                                     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d1=[12.51,13.54,15.60,15.92,20.04,24.53,30.24,50.12,76.98];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d2=[9.87,20.11,32.56,40.23,57.77,69.13,72.24,82.50,89.88];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d3=[10.78,8.54,14.50,45.21,39.04,60.53,70.24,50.12,36.98];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plot(t,d1,'R-',t,d2,'gx:',t,d3,'m*-')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title('Time &amp; Data');</a:t>
            </a:r>
            <a:r>
              <a:rPr lang="en-US" altLang="zh-CN" sz="2600" b="1" dirty="0" err="1" smtClean="0"/>
              <a:t>xlabel</a:t>
            </a:r>
            <a:r>
              <a:rPr lang="en-US" altLang="zh-CN" sz="2600" b="1" dirty="0" smtClean="0"/>
              <a:t>('time');</a:t>
            </a:r>
            <a:r>
              <a:rPr lang="en-US" altLang="zh-CN" sz="2600" b="1" dirty="0" err="1" smtClean="0"/>
              <a:t>ylabel</a:t>
            </a:r>
            <a:r>
              <a:rPr lang="en-US" altLang="zh-CN" sz="2600" b="1" dirty="0" smtClean="0"/>
              <a:t>('data');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axis([0,10,0,100])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legend('data1','data2','data3')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%text(6.5,25.5,'\leftarrowdata1')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%text(4,65,'data2\</a:t>
            </a:r>
            <a:r>
              <a:rPr lang="en-US" altLang="zh-CN" sz="2600" b="1" dirty="0" err="1" smtClean="0"/>
              <a:t>rightarrow</a:t>
            </a:r>
            <a:r>
              <a:rPr lang="en-US" altLang="zh-CN" sz="2600" b="1" dirty="0" smtClean="0"/>
              <a:t>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smtClean="0"/>
              <a:t>%text(3.5,25,'\leftarrowdata3')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err="1" smtClean="0"/>
              <a:t>gtext</a:t>
            </a:r>
            <a:r>
              <a:rPr lang="en-US" altLang="zh-CN" sz="2600" b="1" dirty="0" smtClean="0"/>
              <a:t>('\leftarrowdata1')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err="1" smtClean="0"/>
              <a:t>gtext</a:t>
            </a:r>
            <a:r>
              <a:rPr lang="en-US" altLang="zh-CN" sz="2600" b="1" dirty="0" smtClean="0"/>
              <a:t>('data2\</a:t>
            </a:r>
            <a:r>
              <a:rPr lang="en-US" altLang="zh-CN" sz="2600" b="1" dirty="0" err="1" smtClean="0"/>
              <a:t>rightarrow</a:t>
            </a:r>
            <a:r>
              <a:rPr lang="en-US" altLang="zh-CN" sz="2600" b="1" dirty="0" smtClean="0"/>
              <a:t>')</a:t>
            </a:r>
            <a:endParaRPr lang="en-US" altLang="zh-CN" sz="2600" b="1" dirty="0" smtClean="0"/>
          </a:p>
          <a:p>
            <a:pPr>
              <a:lnSpc>
                <a:spcPct val="80000"/>
              </a:lnSpc>
            </a:pPr>
            <a:r>
              <a:rPr lang="en-US" altLang="zh-CN" sz="2600" b="1" dirty="0" err="1" smtClean="0"/>
              <a:t>gtext</a:t>
            </a:r>
            <a:r>
              <a:rPr lang="en-US" altLang="zh-CN" sz="2600" b="1" dirty="0" smtClean="0"/>
              <a:t>('\leftarrowdata3')</a:t>
            </a:r>
            <a:endParaRPr lang="en-US" altLang="zh-CN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015830"/>
            <a:ext cx="4619625" cy="993775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三  其他图形函数</a:t>
            </a:r>
            <a:endParaRPr lang="zh-CN" altLang="en-US" sz="4000" b="1" dirty="0" smtClean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68355"/>
            <a:ext cx="7993063" cy="41767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fill(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, '</a:t>
            </a:r>
            <a:r>
              <a:rPr lang="zh-CN" altLang="en-US" b="1" dirty="0" smtClean="0"/>
              <a:t>颜色</a:t>
            </a:r>
            <a:r>
              <a:rPr lang="en-US" altLang="zh-CN" b="1" dirty="0" smtClean="0"/>
              <a:t>') 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对闭合图形进行填充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 polar(</a:t>
            </a:r>
            <a:r>
              <a:rPr lang="en-US" altLang="zh-CN" b="1" dirty="0" err="1" smtClean="0"/>
              <a:t>theta,rho</a:t>
            </a:r>
            <a:r>
              <a:rPr lang="en-US" altLang="zh-CN" b="1" dirty="0" smtClean="0"/>
              <a:t>)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极坐标绘图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 stairs(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  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绘制阶梯图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 pie(x)  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饼图</a:t>
            </a:r>
            <a:r>
              <a:rPr lang="en-US" altLang="zh-CN" b="1" dirty="0" smtClean="0">
                <a:solidFill>
                  <a:srgbClr val="0000FF"/>
                </a:solidFill>
              </a:rPr>
              <a:t>,</a:t>
            </a:r>
            <a:r>
              <a:rPr lang="zh-CN" altLang="en-US" b="1" dirty="0" smtClean="0">
                <a:solidFill>
                  <a:srgbClr val="0000FF"/>
                </a:solidFill>
              </a:rPr>
              <a:t>向量中各元素所占的比重</a:t>
            </a:r>
            <a:r>
              <a:rPr lang="zh-CN" altLang="en-US" b="1" dirty="0" smtClean="0"/>
              <a:t> 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area(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 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面积图</a:t>
            </a:r>
            <a:r>
              <a:rPr lang="en-US" altLang="zh-CN" b="1" dirty="0" smtClean="0">
                <a:solidFill>
                  <a:srgbClr val="0000FF"/>
                </a:solidFill>
              </a:rPr>
              <a:t>;</a:t>
            </a:r>
            <a:r>
              <a:rPr lang="en-US" altLang="zh-CN" b="1" dirty="0" smtClean="0"/>
              <a:t> 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 bar(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   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绘制二维直方图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/>
              <a:t> </a:t>
            </a:r>
            <a:r>
              <a:rPr lang="en-US" altLang="zh-CN" b="1" dirty="0" smtClean="0"/>
              <a:t>bar3(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    </a:t>
            </a:r>
            <a:r>
              <a:rPr lang="en-US" altLang="zh-CN" b="1" dirty="0" smtClean="0">
                <a:solidFill>
                  <a:srgbClr val="0000FF"/>
                </a:solidFill>
              </a:rPr>
              <a:t>%</a:t>
            </a:r>
            <a:r>
              <a:rPr lang="zh-CN" altLang="en-US" b="1" dirty="0" smtClean="0">
                <a:solidFill>
                  <a:srgbClr val="0000FF"/>
                </a:solidFill>
              </a:rPr>
              <a:t>绘制三维直方图</a:t>
            </a:r>
            <a:endParaRPr lang="zh-CN" altLang="en-US" b="1" dirty="0" smtClean="0">
              <a:solidFill>
                <a:srgbClr val="0000FF"/>
              </a:solidFill>
            </a:endParaRPr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2637329" y="951096"/>
            <a:ext cx="5543550" cy="1008063"/>
          </a:xfrm>
          <a:prstGeom prst="roundRect">
            <a:avLst>
              <a:gd name="adj" fmla="val 16667"/>
            </a:avLst>
          </a:prstGeo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</a:rPr>
              <a:t>其他图形的显示</a:t>
            </a:r>
            <a:endParaRPr lang="en-US" sz="3200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1080" y="1872928"/>
            <a:ext cx="6192837" cy="453548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例</a:t>
            </a:r>
            <a:r>
              <a:rPr lang="en-US" altLang="zh-CN" b="1" dirty="0" smtClean="0">
                <a:solidFill>
                  <a:schemeClr val="hlink"/>
                </a:solidFill>
              </a:rPr>
              <a:t>7</a:t>
            </a:r>
            <a:r>
              <a:rPr lang="en-US" altLang="zh-CN" sz="2400" b="1" dirty="0" smtClean="0"/>
              <a:t> 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x=0:pi/10:2*pi;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y=sin(x);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subplot(2,2,1);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plot(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subplot(2,2,2);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fill(</a:t>
            </a:r>
            <a:r>
              <a:rPr lang="en-US" altLang="zh-CN" sz="2400" b="1" dirty="0" err="1" smtClean="0"/>
              <a:t>x,y,'g</a:t>
            </a:r>
            <a:r>
              <a:rPr lang="en-US" altLang="zh-CN" sz="2400" b="1" dirty="0" smtClean="0"/>
              <a:t>');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subplot(2,2,3);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bar(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subplot(2,2,4);</a:t>
            </a:r>
            <a:endParaRPr lang="en-US" altLang="zh-CN" sz="24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stairs(</a:t>
            </a:r>
            <a:r>
              <a:rPr lang="en-US" altLang="zh-CN" sz="2400" b="1" dirty="0" err="1" smtClean="0"/>
              <a:t>x,y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88" y="799075"/>
            <a:ext cx="9030712" cy="3743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例</a:t>
            </a:r>
            <a:r>
              <a:rPr lang="en-US" altLang="zh-CN" b="1" dirty="0" smtClean="0">
                <a:solidFill>
                  <a:schemeClr val="hlink"/>
                </a:solidFill>
              </a:rPr>
              <a:t>8</a:t>
            </a:r>
            <a:r>
              <a:rPr lang="en-US" altLang="zh-CN" b="1" dirty="0" smtClean="0"/>
              <a:t>  </a:t>
            </a:r>
            <a:r>
              <a:rPr lang="zh-CN" altLang="en-US" b="1" dirty="0" smtClean="0"/>
              <a:t>画面积图。</a:t>
            </a:r>
            <a:endParaRPr lang="zh-CN" altLang="en-US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x=-2:2;</a:t>
            </a:r>
            <a:endParaRPr lang="en-US" altLang="zh-CN" b="1" dirty="0" smtClean="0"/>
          </a:p>
          <a:p>
            <a:pPr eaLnBrk="1" hangingPunct="1">
              <a:buFontTx/>
              <a:buNone/>
            </a:pPr>
            <a:r>
              <a:rPr lang="en-US" altLang="zh-CN" b="1" dirty="0" smtClean="0"/>
              <a:t>y=[1,3;2,5;3,6;8,2;2,4]; </a:t>
            </a:r>
            <a:r>
              <a:rPr lang="en-US" altLang="zh-CN" b="1" dirty="0" smtClean="0">
                <a:solidFill>
                  <a:srgbClr val="0000FF"/>
                </a:solidFill>
              </a:rPr>
              <a:t>%x</a:t>
            </a:r>
            <a:r>
              <a:rPr lang="zh-CN" altLang="en-US" b="1" dirty="0" smtClean="0">
                <a:solidFill>
                  <a:srgbClr val="0000FF"/>
                </a:solidFill>
              </a:rPr>
              <a:t>的元素个数必须与</a:t>
            </a:r>
            <a:r>
              <a:rPr lang="en-US" altLang="zh-CN" b="1" dirty="0" smtClean="0">
                <a:solidFill>
                  <a:srgbClr val="0000FF"/>
                </a:solidFill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</a:rPr>
              <a:t>的行数相同。</a:t>
            </a: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/>
              <a:t>area(</a:t>
            </a:r>
            <a:r>
              <a:rPr lang="en-US" altLang="zh-CN" b="1" dirty="0" err="1" smtClean="0"/>
              <a:t>x,y</a:t>
            </a:r>
            <a:r>
              <a:rPr lang="en-US" altLang="zh-CN" b="1" dirty="0" smtClean="0"/>
              <a:t>)</a:t>
            </a:r>
            <a:endParaRPr lang="en-US" altLang="zh-CN" b="1" dirty="0" smtClean="0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4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17208" y="3198489"/>
            <a:ext cx="8929688" cy="324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画出极坐标方程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R=sin(2*theta)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(2*theta)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的图形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theta=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linspace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(0,2*pi);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rho=sin(2*theta).*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(2*theta);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polar(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theta,rho,'r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');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title('polar plot of  sin(2*theta)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(2*theta)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'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476" y="723270"/>
            <a:ext cx="7035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 smtClean="0">
                <a:solidFill>
                  <a:srgbClr val="0000FF"/>
                </a:solidFill>
              </a:rPr>
              <a:t>caxis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命令控制着对应色图的数据值的映射图</a:t>
            </a:r>
            <a:endParaRPr lang="zh-CN" altLang="en-US" sz="2800" b="1" dirty="0" smtClean="0">
              <a:solidFill>
                <a:srgbClr val="0000FF"/>
              </a:solidFill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               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+mn-lt"/>
                <a:ea typeface="+mn-ea"/>
              </a:rPr>
              <a:t>caxis</a:t>
            </a:r>
            <a:endParaRPr lang="en-US" altLang="zh-CN" sz="2800" b="1" dirty="0">
              <a:solidFill>
                <a:srgbClr val="0000FF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5760" y="1148301"/>
            <a:ext cx="8348749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err="1" smtClean="0"/>
              <a:t>caxis</a:t>
            </a:r>
            <a:r>
              <a:rPr lang="zh-CN" altLang="en-US" sz="2600" b="1" dirty="0" smtClean="0"/>
              <a:t>命令的使用格式如下：</a:t>
            </a:r>
            <a:endParaRPr lang="en-US" altLang="zh-CN" sz="2600" b="1" dirty="0" smtClean="0"/>
          </a:p>
          <a:p>
            <a:pPr>
              <a:spcBef>
                <a:spcPts val="600"/>
              </a:spcBef>
            </a:pPr>
            <a:r>
              <a:rPr lang="en-US" altLang="zh-CN" sz="2600" b="1" dirty="0" err="1" smtClean="0">
                <a:solidFill>
                  <a:srgbClr val="0000FF"/>
                </a:solidFill>
              </a:rPr>
              <a:t>caxis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([</a:t>
            </a:r>
            <a:r>
              <a:rPr lang="en-US" altLang="zh-CN" sz="2600" b="1" dirty="0" err="1" smtClean="0">
                <a:solidFill>
                  <a:srgbClr val="0000FF"/>
                </a:solidFill>
              </a:rPr>
              <a:t>cmin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</a:t>
            </a:r>
            <a:r>
              <a:rPr lang="en-US" altLang="zh-CN" sz="2600" b="1" dirty="0" err="1" smtClean="0">
                <a:solidFill>
                  <a:srgbClr val="0000FF"/>
                </a:solidFill>
              </a:rPr>
              <a:t>cmax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])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600" b="1" dirty="0" smtClean="0"/>
              <a:t>将颜色的刻度范围设置为</a:t>
            </a:r>
            <a:r>
              <a:rPr lang="en-US" altLang="zh-CN" sz="2600" b="1" dirty="0" smtClean="0"/>
              <a:t>[</a:t>
            </a:r>
            <a:r>
              <a:rPr lang="en-US" altLang="zh-CN" sz="2600" b="1" dirty="0" err="1" smtClean="0"/>
              <a:t>cmin</a:t>
            </a:r>
            <a:r>
              <a:rPr lang="en-US" altLang="zh-CN" sz="2600" b="1" dirty="0" smtClean="0"/>
              <a:t> </a:t>
            </a:r>
            <a:r>
              <a:rPr lang="en-US" altLang="zh-CN" sz="2600" b="1" dirty="0" err="1" smtClean="0"/>
              <a:t>cmax</a:t>
            </a:r>
            <a:r>
              <a:rPr lang="en-US" altLang="zh-CN" sz="2600" b="1" dirty="0" smtClean="0"/>
              <a:t>]</a:t>
            </a:r>
            <a:r>
              <a:rPr lang="zh-CN" altLang="en-US" sz="2600" b="1" dirty="0" smtClean="0"/>
              <a:t>。数据值中小于</a:t>
            </a:r>
            <a:r>
              <a:rPr lang="en-US" altLang="zh-CN" sz="2600" b="1" dirty="0" err="1" smtClean="0"/>
              <a:t>cmin</a:t>
            </a:r>
            <a:r>
              <a:rPr lang="zh-CN" altLang="en-US" sz="2600" b="1" dirty="0" smtClean="0"/>
              <a:t>或大于</a:t>
            </a:r>
            <a:r>
              <a:rPr lang="en-US" altLang="zh-CN" sz="2600" b="1" dirty="0" err="1" smtClean="0"/>
              <a:t>cmax</a:t>
            </a:r>
            <a:r>
              <a:rPr lang="zh-CN" altLang="en-US" sz="2600" b="1" dirty="0" smtClean="0"/>
              <a:t>的，将分别映射于</a:t>
            </a:r>
            <a:r>
              <a:rPr lang="en-US" altLang="zh-CN" sz="2600" b="1" dirty="0" err="1" smtClean="0"/>
              <a:t>cmin</a:t>
            </a:r>
            <a:r>
              <a:rPr lang="zh-CN" altLang="en-US" sz="2600" b="1" dirty="0" smtClean="0"/>
              <a:t>与</a:t>
            </a:r>
            <a:r>
              <a:rPr lang="en-US" altLang="zh-CN" sz="2600" b="1" dirty="0" err="1" smtClean="0"/>
              <a:t>cmax</a:t>
            </a:r>
            <a:r>
              <a:rPr lang="zh-CN" altLang="en-US" sz="2600" b="1" dirty="0" smtClean="0"/>
              <a:t>；处于</a:t>
            </a:r>
            <a:r>
              <a:rPr lang="en-US" altLang="zh-CN" sz="2600" b="1" dirty="0" err="1" smtClean="0"/>
              <a:t>cmin</a:t>
            </a:r>
            <a:r>
              <a:rPr lang="zh-CN" altLang="en-US" sz="2600" b="1" dirty="0" smtClean="0"/>
              <a:t>与</a:t>
            </a:r>
            <a:r>
              <a:rPr lang="en-US" altLang="zh-CN" sz="2600" b="1" dirty="0" err="1" smtClean="0"/>
              <a:t>cmax</a:t>
            </a:r>
            <a:r>
              <a:rPr lang="en-US" altLang="zh-CN" sz="2600" b="1" dirty="0" smtClean="0"/>
              <a:t> </a:t>
            </a:r>
            <a:r>
              <a:rPr lang="zh-CN" altLang="en-US" sz="2600" b="1" dirty="0" smtClean="0"/>
              <a:t>之间的数据将线性地映射于当前色图</a:t>
            </a:r>
            <a:endParaRPr lang="en-US" altLang="zh-CN" sz="2600" b="1" dirty="0" smtClean="0"/>
          </a:p>
          <a:p>
            <a:pPr>
              <a:spcBef>
                <a:spcPts val="600"/>
              </a:spcBef>
            </a:pPr>
            <a:r>
              <a:rPr lang="en-US" altLang="zh-CN" sz="2600" b="1" dirty="0" err="1" smtClean="0">
                <a:solidFill>
                  <a:srgbClr val="0000FF"/>
                </a:solidFill>
              </a:rPr>
              <a:t>caxis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auto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600" b="1" dirty="0" smtClean="0"/>
              <a:t>让系统自动地计算数据的最大值与最小值对应的颜色范围，这是系统的默认状态。数据中的</a:t>
            </a:r>
            <a:r>
              <a:rPr lang="en-US" altLang="zh-CN" sz="2600" b="1" dirty="0" err="1" smtClean="0"/>
              <a:t>Inf</a:t>
            </a:r>
            <a:r>
              <a:rPr lang="zh-CN" altLang="en-US" sz="2600" b="1" dirty="0" smtClean="0"/>
              <a:t>对应于最大颜色值；</a:t>
            </a:r>
            <a:r>
              <a:rPr lang="en-US" altLang="zh-CN" sz="2600" b="1" dirty="0" smtClean="0"/>
              <a:t>-</a:t>
            </a:r>
            <a:r>
              <a:rPr lang="en-US" altLang="zh-CN" sz="2600" b="1" dirty="0" err="1" smtClean="0"/>
              <a:t>Inf</a:t>
            </a:r>
            <a:r>
              <a:rPr lang="zh-CN" altLang="en-US" sz="2600" b="1" dirty="0" smtClean="0"/>
              <a:t>对应于最小颜色值；带颜色值设置为</a:t>
            </a:r>
            <a:r>
              <a:rPr lang="en-US" altLang="zh-CN" sz="2600" b="1" dirty="0" err="1" smtClean="0"/>
              <a:t>NaN</a:t>
            </a:r>
            <a:r>
              <a:rPr lang="zh-CN" altLang="en-US" sz="2600" b="1" dirty="0" smtClean="0"/>
              <a:t>的面或者边界将不显示</a:t>
            </a:r>
            <a:endParaRPr lang="en-US" altLang="zh-CN" sz="2600" b="1" dirty="0" smtClean="0"/>
          </a:p>
          <a:p>
            <a:pPr>
              <a:spcBef>
                <a:spcPts val="600"/>
              </a:spcBef>
            </a:pPr>
            <a:r>
              <a:rPr lang="en-US" altLang="zh-CN" sz="2600" b="1" dirty="0" err="1" smtClean="0">
                <a:solidFill>
                  <a:srgbClr val="0000FF"/>
                </a:solidFill>
              </a:rPr>
              <a:t>caxis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manual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600" b="1" dirty="0" smtClean="0"/>
              <a:t>冻结当前颜色坐标轴的刻度范围。这样，当</a:t>
            </a:r>
            <a:r>
              <a:rPr lang="en-US" altLang="zh-CN" sz="2600" b="1" dirty="0" smtClean="0"/>
              <a:t>hold</a:t>
            </a:r>
            <a:r>
              <a:rPr lang="zh-CN" altLang="en-US" sz="2600" b="1" dirty="0" smtClean="0"/>
              <a:t>设置为</a:t>
            </a:r>
            <a:r>
              <a:rPr lang="en-US" altLang="zh-CN" sz="2600" b="1" dirty="0" smtClean="0"/>
              <a:t>on</a:t>
            </a:r>
            <a:r>
              <a:rPr lang="zh-CN" altLang="en-US" sz="2600" b="1" dirty="0" smtClean="0"/>
              <a:t>时，可使后面的图形命令使用相同的颜色范围</a:t>
            </a:r>
            <a:endParaRPr lang="en-US" altLang="zh-CN" sz="2600" b="1" dirty="0" smtClean="0"/>
          </a:p>
          <a:p>
            <a:pPr>
              <a:spcBef>
                <a:spcPts val="600"/>
              </a:spcBef>
            </a:pPr>
            <a:r>
              <a:rPr lang="en-US" altLang="zh-CN" sz="2600" b="1" dirty="0" err="1" smtClean="0">
                <a:solidFill>
                  <a:srgbClr val="0000FF"/>
                </a:solidFill>
              </a:rPr>
              <a:t>caxis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(</a:t>
            </a:r>
            <a:r>
              <a:rPr lang="en-US" altLang="zh-CN" sz="2600" b="1" dirty="0" err="1" smtClean="0">
                <a:solidFill>
                  <a:srgbClr val="0000FF"/>
                </a:solidFill>
              </a:rPr>
              <a:t>caxis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) </a:t>
            </a:r>
            <a:r>
              <a:rPr lang="zh-CN" altLang="en-US" sz="2600" b="1" dirty="0" smtClean="0">
                <a:solidFill>
                  <a:srgbClr val="0000FF"/>
                </a:solidFill>
              </a:rPr>
              <a:t>：</a:t>
            </a:r>
            <a:r>
              <a:rPr lang="zh-CN" altLang="en-US" sz="2600" b="1" dirty="0" smtClean="0"/>
              <a:t>同上</a:t>
            </a:r>
            <a:endParaRPr lang="zh-CN" alt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 all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49937"/>
            <a:ext cx="9144000" cy="4758125"/>
          </a:xfrm>
          <a:prstGeom prst="rect">
            <a:avLst/>
          </a:prstGeom>
        </p:spPr>
      </p:pic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048640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Chapter04_01CloseAll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120" y="839873"/>
            <a:ext cx="9143999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clear;clc;close</a:t>
            </a:r>
            <a:r>
              <a:rPr lang="en-US" altLang="zh-CN" dirty="0" smtClean="0"/>
              <a:t> all;</a:t>
            </a:r>
            <a:endParaRPr lang="en-US" altLang="zh-CN" dirty="0" smtClean="0"/>
          </a:p>
          <a:p>
            <a:r>
              <a:rPr lang="en-US" altLang="zh-CN" dirty="0" smtClean="0"/>
              <a:t>x=0:pi/10:2*pi;</a:t>
            </a:r>
            <a:endParaRPr lang="en-US" altLang="zh-CN" dirty="0" smtClean="0"/>
          </a:p>
          <a:p>
            <a:r>
              <a:rPr lang="en-US" altLang="zh-CN" dirty="0" smtClean="0"/>
              <a:t>y1=sin(x);</a:t>
            </a:r>
            <a:endParaRPr lang="en-US" altLang="zh-CN" dirty="0" smtClean="0"/>
          </a:p>
          <a:p>
            <a:r>
              <a:rPr lang="en-US" altLang="zh-CN" dirty="0" smtClean="0"/>
              <a:t>y2=</a:t>
            </a:r>
            <a:r>
              <a:rPr lang="en-US" altLang="zh-CN" dirty="0" err="1" smtClean="0"/>
              <a:t>cos</a:t>
            </a:r>
            <a:r>
              <a:rPr lang="en-US" altLang="zh-CN" dirty="0" smtClean="0"/>
              <a:t>(x);</a:t>
            </a:r>
            <a:endParaRPr lang="en-US" altLang="zh-CN" dirty="0" smtClean="0"/>
          </a:p>
          <a:p>
            <a:r>
              <a:rPr lang="en-US" altLang="zh-CN" dirty="0" smtClean="0"/>
              <a:t>y3=log(x);</a:t>
            </a:r>
            <a:br>
              <a:rPr lang="en-US" dirty="0" smtClean="0"/>
            </a:br>
            <a:r>
              <a:rPr lang="en-US" dirty="0" smtClean="0"/>
              <a:t>h=plot(x,y1,x,y2,x,y3);</a:t>
            </a:r>
            <a:br>
              <a:rPr lang="en-US" dirty="0" smtClean="0"/>
            </a:br>
            <a:r>
              <a:rPr lang="en-US" dirty="0" smtClean="0"/>
              <a:t>set(h,{'</a:t>
            </a:r>
            <a:r>
              <a:rPr lang="en-US" dirty="0" err="1" smtClean="0"/>
              <a:t>LineWidth</a:t>
            </a:r>
            <a:r>
              <a:rPr lang="en-US" dirty="0" smtClean="0"/>
              <a:t>'},{2;5;8}) </a:t>
            </a:r>
            <a:br>
              <a:rPr lang="zh-CN" altLang="en-US" dirty="0" smtClean="0"/>
            </a:br>
            <a:r>
              <a:rPr lang="en-US" dirty="0" smtClean="0"/>
              <a:t>set(h,{'Color'},{'</a:t>
            </a:r>
            <a:r>
              <a:rPr lang="en-US" dirty="0" err="1" smtClean="0"/>
              <a:t>r';'g';'b</a:t>
            </a:r>
            <a:r>
              <a:rPr lang="en-US" dirty="0" smtClean="0"/>
              <a:t>'},{'</a:t>
            </a:r>
            <a:r>
              <a:rPr lang="en-US" dirty="0" err="1" smtClean="0"/>
              <a:t>LineStyle</a:t>
            </a:r>
            <a:r>
              <a:rPr lang="en-US" dirty="0" smtClean="0"/>
              <a:t>'},{'--';':';'-.'}) </a:t>
            </a:r>
            <a:br>
              <a:rPr lang="zh-CN" altLang="en-US" dirty="0" smtClean="0"/>
            </a:br>
            <a:r>
              <a:rPr lang="en-US" dirty="0" smtClean="0"/>
              <a:t>axis(</a:t>
            </a:r>
            <a:r>
              <a:rPr lang="en-US" altLang="zh-CN" dirty="0" smtClean="0"/>
              <a:t>[0 2*pi -2 2]</a:t>
            </a:r>
            <a:r>
              <a:rPr lang="en-US" dirty="0" smtClean="0"/>
              <a:t>) </a:t>
            </a:r>
            <a:br>
              <a:rPr lang="zh-CN" altLang="en-US" dirty="0" smtClean="0"/>
            </a:br>
            <a:r>
              <a:rPr lang="en-US" dirty="0" smtClean="0"/>
              <a:t>grid on</a:t>
            </a:r>
            <a:br>
              <a:rPr lang="en-US" dirty="0" smtClean="0"/>
            </a:br>
            <a:r>
              <a:rPr lang="en-US" altLang="zh-CN" dirty="0" smtClean="0"/>
              <a:t>X=0:pi/2:2*pi;</a:t>
            </a:r>
            <a:endParaRPr lang="en-US" altLang="zh-CN" dirty="0" smtClean="0"/>
          </a:p>
          <a:p>
            <a:r>
              <a:rPr lang="en-US" altLang="zh-CN" dirty="0" smtClean="0"/>
              <a:t>Y=-0.5:0.25:1;</a:t>
            </a:r>
            <a:br>
              <a:rPr lang="en-US" dirty="0" smtClean="0"/>
            </a:br>
            <a:r>
              <a:rPr lang="en-US" dirty="0" smtClean="0"/>
              <a:t>set(</a:t>
            </a:r>
            <a:r>
              <a:rPr lang="en-US" dirty="0" err="1" smtClean="0"/>
              <a:t>gca</a:t>
            </a:r>
            <a:r>
              <a:rPr lang="en-US" dirty="0" err="1" smtClean="0"/>
              <a:t>,‘xtick’,</a:t>
            </a:r>
            <a:r>
              <a:rPr lang="en-US" dirty="0" err="1" smtClean="0"/>
              <a:t>X</a:t>
            </a:r>
            <a:r>
              <a:rPr lang="en-US" dirty="0" err="1" smtClean="0"/>
              <a:t>,‘ytick’,</a:t>
            </a:r>
            <a:r>
              <a:rPr lang="en-US" dirty="0" err="1" smtClean="0"/>
              <a:t>Y</a:t>
            </a:r>
            <a:r>
              <a:rPr lang="en-US" dirty="0" smtClean="0"/>
              <a:t>) </a:t>
            </a:r>
            <a:br>
              <a:rPr lang="zh-CN" altLang="en-US" dirty="0" smtClean="0"/>
            </a:br>
            <a:r>
              <a:rPr lang="en-US" dirty="0" smtClean="0"/>
              <a:t>set(</a:t>
            </a:r>
            <a:r>
              <a:rPr lang="en-US" dirty="0" err="1" smtClean="0"/>
              <a:t>xlabel</a:t>
            </a:r>
            <a:r>
              <a:rPr lang="en-US" dirty="0" smtClean="0"/>
              <a:t>(‘Time’),‘FontSize’,</a:t>
            </a:r>
            <a:r>
              <a:rPr lang="en-US" dirty="0" smtClean="0"/>
              <a:t>12</a:t>
            </a:r>
            <a:r>
              <a:rPr lang="en-US" dirty="0" smtClean="0"/>
              <a:t>,‘Color’,‘r’)</a:t>
            </a:r>
            <a:br>
              <a:rPr lang="en-US" dirty="0" smtClean="0"/>
            </a:br>
            <a:r>
              <a:rPr lang="en-US" dirty="0" smtClean="0"/>
              <a:t>y=</a:t>
            </a:r>
            <a:r>
              <a:rPr lang="en-US" dirty="0" err="1" smtClean="0"/>
              <a:t>ylabel</a:t>
            </a:r>
            <a:r>
              <a:rPr lang="en-US" dirty="0" smtClean="0"/>
              <a:t>(‘Amplitude’);</a:t>
            </a:r>
            <a:br>
              <a:rPr lang="en-US" dirty="0" smtClean="0"/>
            </a:br>
            <a:r>
              <a:rPr lang="en-US" dirty="0" smtClean="0"/>
              <a:t>set(y</a:t>
            </a:r>
            <a:r>
              <a:rPr lang="en-US" dirty="0" smtClean="0"/>
              <a:t>,‘FontSize’,</a:t>
            </a:r>
            <a:r>
              <a:rPr lang="en-US" dirty="0" smtClean="0"/>
              <a:t>12</a:t>
            </a:r>
            <a:r>
              <a:rPr lang="en-US" dirty="0" smtClean="0"/>
              <a:t>,‘Color’,‘g’)</a:t>
            </a:r>
            <a:br>
              <a:rPr lang="en-US" dirty="0" smtClean="0"/>
            </a:br>
            <a:r>
              <a:rPr lang="en-US" dirty="0" smtClean="0"/>
              <a:t>legend(</a:t>
            </a:r>
            <a:r>
              <a:rPr lang="en-US" dirty="0" err="1" smtClean="0"/>
              <a:t>h</a:t>
            </a:r>
            <a:r>
              <a:rPr lang="en-US" dirty="0" err="1" smtClean="0"/>
              <a:t>,‘First’,‘Second’,‘Third</a:t>
            </a:r>
            <a:r>
              <a:rPr lang="en-US" dirty="0" smtClean="0"/>
              <a:t>’) </a:t>
            </a:r>
            <a:br>
              <a:rPr lang="zh-CN" altLang="en-US" dirty="0" smtClean="0"/>
            </a:br>
            <a:r>
              <a:rPr lang="en-US" dirty="0" smtClean="0"/>
              <a:t>title(‘S</a:t>
            </a:r>
            <a:r>
              <a:rPr lang="en-US" altLang="zh-CN" dirty="0" smtClean="0"/>
              <a:t>et </a:t>
            </a:r>
            <a:r>
              <a:rPr lang="en-US" altLang="zh-CN" dirty="0" smtClean="0"/>
              <a:t>Test</a:t>
            </a:r>
            <a:r>
              <a:rPr lang="en-US" dirty="0" smtClean="0"/>
              <a:t>’) </a:t>
            </a:r>
            <a:br>
              <a:rPr lang="zh-CN" altLang="en-US" dirty="0" smtClean="0"/>
            </a:br>
            <a:r>
              <a:rPr lang="en-US" altLang="zh-CN" dirty="0" smtClean="0"/>
              <a:t>[</a:t>
            </a:r>
            <a:r>
              <a:rPr lang="en-US" dirty="0" err="1" smtClean="0"/>
              <a:t>y,ix</a:t>
            </a:r>
            <a:r>
              <a:rPr lang="en-US" dirty="0" smtClean="0"/>
              <a:t>]=min(y1); </a:t>
            </a:r>
            <a:br>
              <a:rPr lang="en-US" dirty="0" smtClean="0"/>
            </a:br>
            <a:r>
              <a:rPr lang="en-US" dirty="0" smtClean="0"/>
              <a:t>text(x(ix),</a:t>
            </a:r>
            <a:r>
              <a:rPr lang="en-US" dirty="0" err="1" smtClean="0"/>
              <a:t>y,'First</a:t>
            </a:r>
            <a:r>
              <a:rPr lang="en-US" dirty="0" smtClean="0"/>
              <a:t> Min \</a:t>
            </a:r>
            <a:r>
              <a:rPr lang="en-US" dirty="0" err="1" smtClean="0"/>
              <a:t>rightarrow','HorizontalAlignment','right</a:t>
            </a:r>
            <a:r>
              <a:rPr lang="en-US" dirty="0" smtClean="0"/>
              <a:t>') </a:t>
            </a:r>
            <a:endParaRPr lang="zh-CN" altLang="en-US" dirty="0"/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0" y="6448028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Chapter04_03set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66752" y="772820"/>
            <a:ext cx="6123248" cy="156966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属性的操作</a:t>
            </a:r>
            <a:br>
              <a:rPr lang="zh-CN" altLang="en-US" sz="2400" b="1" dirty="0" smtClean="0">
                <a:solidFill>
                  <a:srgbClr val="0000FF"/>
                </a:solidFill>
              </a:rPr>
            </a:br>
            <a:r>
              <a:rPr lang="zh-CN" altLang="en-US" sz="2400" b="1" dirty="0" smtClean="0">
                <a:solidFill>
                  <a:srgbClr val="0000FF"/>
                </a:solidFill>
              </a:rPr>
              <a:t>   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set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函数的调用格式为：</a:t>
            </a:r>
            <a:br>
              <a:rPr lang="zh-CN" altLang="en-US" sz="2400" b="1" dirty="0" smtClean="0">
                <a:solidFill>
                  <a:srgbClr val="0000FF"/>
                </a:solidFill>
              </a:rPr>
            </a:br>
            <a:r>
              <a:rPr lang="zh-CN" altLang="en-US" sz="2400" b="1" dirty="0" smtClean="0">
                <a:solidFill>
                  <a:srgbClr val="0000FF"/>
                </a:solidFill>
              </a:rPr>
              <a:t>   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set(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句柄，属性名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，属性值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，属性名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，属性值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…)</a:t>
            </a:r>
            <a:endParaRPr lang="zh-CN" altLang="en-US" sz="2400" b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705668" y="1154091"/>
            <a:ext cx="5145639" cy="430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gca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返回当前</a:t>
            </a: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axes 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对象的句柄值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9203" y="1785597"/>
            <a:ext cx="711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plot(rand(2,1)) % </a:t>
            </a:r>
            <a:r>
              <a:rPr lang="zh-CN" altLang="en-US" sz="2400" dirty="0" smtClean="0"/>
              <a:t>正常的图</a:t>
            </a:r>
            <a:br>
              <a:rPr lang="zh-CN" altLang="en-US" sz="2400" dirty="0" smtClean="0"/>
            </a:br>
            <a:r>
              <a:rPr lang="en-US" sz="2400" dirty="0" smtClean="0"/>
              <a:t>set(</a:t>
            </a:r>
            <a:r>
              <a:rPr lang="en-US" sz="2400" dirty="0" err="1" smtClean="0"/>
              <a:t>gca,'xgrid','on</a:t>
            </a:r>
            <a:r>
              <a:rPr lang="en-US" sz="2400" dirty="0" smtClean="0"/>
              <a:t>') % </a:t>
            </a:r>
            <a:r>
              <a:rPr lang="en-US" sz="2400" dirty="0" err="1" smtClean="0"/>
              <a:t>gca</a:t>
            </a:r>
            <a:r>
              <a:rPr lang="zh-CN" altLang="en-US" sz="2400" dirty="0" smtClean="0"/>
              <a:t>表示当前的图，此时</a:t>
            </a:r>
            <a:r>
              <a:rPr lang="en-US" sz="2400" dirty="0" smtClean="0"/>
              <a:t>x</a:t>
            </a:r>
            <a:r>
              <a:rPr lang="zh-CN" altLang="en-US" sz="2400" dirty="0" smtClean="0"/>
              <a:t>轴添加了网格线</a:t>
            </a:r>
            <a:br>
              <a:rPr lang="zh-CN" altLang="en-US" sz="2400" dirty="0" smtClean="0"/>
            </a:br>
            <a:r>
              <a:rPr lang="en-US" sz="2400" dirty="0" smtClean="0"/>
              <a:t>set(</a:t>
            </a:r>
            <a:r>
              <a:rPr lang="en-US" sz="2400" dirty="0" err="1" smtClean="0"/>
              <a:t>gca,'ytick</a:t>
            </a:r>
            <a:r>
              <a:rPr lang="en-US" sz="2400" dirty="0" smtClean="0"/>
              <a:t>',[]) %</a:t>
            </a:r>
            <a:r>
              <a:rPr lang="zh-CN" altLang="en-US" sz="2400" dirty="0" smtClean="0"/>
              <a:t>删除 当前图 </a:t>
            </a:r>
            <a:r>
              <a:rPr lang="en-US" sz="2400" dirty="0" smtClean="0"/>
              <a:t>y </a:t>
            </a:r>
            <a:r>
              <a:rPr lang="zh-CN" altLang="en-US" sz="2400" dirty="0" smtClean="0"/>
              <a:t>轴刻度 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652737" y="4338840"/>
            <a:ext cx="54906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srgbClr val="0000FF"/>
                </a:solidFill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gcf </a:t>
            </a:r>
            <a:r>
              <a:rPr lang="zh-CN" altLang="en-US" sz="2800" b="1" dirty="0" smtClean="0">
                <a:solidFill>
                  <a:srgbClr val="0000FF"/>
                </a:solidFill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返回当前</a:t>
            </a:r>
            <a:r>
              <a:rPr lang="zh-CN" altLang="zh-CN" sz="2800" b="1" dirty="0" smtClean="0">
                <a:solidFill>
                  <a:srgbClr val="0000FF"/>
                </a:solidFill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Figure </a:t>
            </a:r>
            <a:r>
              <a:rPr lang="zh-CN" altLang="en-US" sz="2800" b="1" dirty="0" smtClean="0">
                <a:solidFill>
                  <a:srgbClr val="0000FF"/>
                </a:solidFill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对象的句柄值</a:t>
            </a:r>
            <a:endParaRPr lang="zh-CN" altLang="en-US" sz="2800" b="1" dirty="0" smtClean="0">
              <a:solidFill>
                <a:srgbClr val="0000FF"/>
              </a:solidFill>
              <a:latin typeface="Arial Unicode MS" panose="020B0604020202020204" charset="-122"/>
              <a:ea typeface="&amp;quot"/>
              <a:cs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84697" r="23333" b="9245"/>
          <a:stretch>
            <a:fillRect/>
          </a:stretch>
        </p:blipFill>
        <p:spPr>
          <a:xfrm>
            <a:off x="706591" y="3422080"/>
            <a:ext cx="7974349" cy="4017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012495" y="3770807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Chapter03_21interp3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138" y="5030403"/>
            <a:ext cx="7591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set(</a:t>
            </a:r>
            <a:r>
              <a:rPr lang="en-US" sz="2400" dirty="0" err="1" smtClean="0"/>
              <a:t>gcf</a:t>
            </a:r>
            <a:r>
              <a:rPr lang="en-US" sz="2400" dirty="0" err="1" smtClean="0"/>
              <a:t>,‘position</a:t>
            </a:r>
            <a:r>
              <a:rPr lang="en-US" sz="2400" dirty="0" smtClean="0"/>
              <a:t>’,[</a:t>
            </a:r>
            <a:r>
              <a:rPr lang="en-US" sz="2400" dirty="0" smtClean="0"/>
              <a:t>x0 y0 </a:t>
            </a:r>
            <a:r>
              <a:rPr lang="en-US" sz="2400" dirty="0" err="1" smtClean="0"/>
              <a:t>xL</a:t>
            </a:r>
            <a:r>
              <a:rPr lang="en-US" sz="2400" dirty="0" smtClean="0"/>
              <a:t> </a:t>
            </a:r>
            <a:r>
              <a:rPr lang="en-US" sz="2400" dirty="0" err="1" smtClean="0"/>
              <a:t>yL</a:t>
            </a:r>
            <a:r>
              <a:rPr lang="en-US" sz="2400" dirty="0" smtClean="0"/>
              <a:t>]);</a:t>
            </a:r>
            <a:r>
              <a:rPr lang="en-US" altLang="zh-CN" sz="2400" dirty="0" smtClean="0"/>
              <a:t>%</a:t>
            </a:r>
            <a:r>
              <a:rPr lang="zh-CN" altLang="en-US" sz="2400" dirty="0" smtClean="0"/>
              <a:t>使</a:t>
            </a:r>
            <a:r>
              <a:rPr lang="zh-CN" altLang="en-US" sz="2400" dirty="0" smtClean="0"/>
              <a:t>其在屏幕上的显示位置是以</a:t>
            </a:r>
            <a:r>
              <a:rPr lang="zh-CN" altLang="en-US" sz="2400" dirty="0" smtClean="0"/>
              <a:t>（</a:t>
            </a:r>
            <a:r>
              <a:rPr lang="en-US" sz="2400" dirty="0" smtClean="0"/>
              <a:t> </a:t>
            </a:r>
            <a:r>
              <a:rPr lang="en-US" sz="2400" dirty="0" smtClean="0"/>
              <a:t>x0,y0 </a:t>
            </a:r>
            <a:r>
              <a:rPr lang="zh-CN" altLang="en-US" sz="2400" dirty="0" smtClean="0"/>
              <a:t>）</a:t>
            </a:r>
            <a:r>
              <a:rPr lang="zh-CN" altLang="en-US" sz="2400" dirty="0" smtClean="0"/>
              <a:t>为原点，</a:t>
            </a:r>
            <a:r>
              <a:rPr lang="zh-CN" altLang="en-US" sz="2400" dirty="0" smtClean="0"/>
              <a:t>长</a:t>
            </a:r>
            <a:r>
              <a:rPr lang="en-US" sz="2400" dirty="0" err="1" smtClean="0"/>
              <a:t>xL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，宽</a:t>
            </a:r>
            <a:r>
              <a:rPr lang="en-US" sz="2400" dirty="0" err="1" smtClean="0"/>
              <a:t>yL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。 </a:t>
            </a:r>
            <a:r>
              <a:rPr lang="en-US" sz="2400" dirty="0" smtClean="0"/>
              <a:t>set(</a:t>
            </a:r>
            <a:r>
              <a:rPr lang="en-US" sz="2400" dirty="0" err="1" smtClean="0"/>
              <a:t>gcf</a:t>
            </a:r>
            <a:r>
              <a:rPr lang="en-US" sz="2400" dirty="0" err="1" smtClean="0"/>
              <a:t>,'outerposition',get</a:t>
            </a:r>
            <a:r>
              <a:rPr lang="en-US" sz="2400" dirty="0" smtClean="0"/>
              <a:t>(0,'screensize'));%</a:t>
            </a:r>
            <a:r>
              <a:rPr lang="en-US" sz="2400" dirty="0" err="1" smtClean="0"/>
              <a:t>最大化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8309" y="3897402"/>
            <a:ext cx="79197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figure</a:t>
            </a:r>
            <a:r>
              <a:rPr lang="en-US" altLang="zh-CN" sz="2400" dirty="0" smtClean="0"/>
              <a:t>;</a:t>
            </a:r>
            <a:endParaRPr lang="en-US" altLang="zh-CN" sz="2400" dirty="0" smtClean="0"/>
          </a:p>
          <a:p>
            <a:r>
              <a:rPr lang="en-US" altLang="zh-CN" sz="2400" dirty="0" smtClean="0"/>
              <a:t>t </a:t>
            </a:r>
            <a:r>
              <a:rPr lang="en-US" altLang="zh-CN" sz="2400" dirty="0" smtClean="0"/>
              <a:t>= 0:.1:2*</a:t>
            </a:r>
            <a:r>
              <a:rPr lang="en-US" altLang="zh-CN" sz="2400" dirty="0" err="1" smtClean="0"/>
              <a:t>pi;y</a:t>
            </a:r>
            <a:r>
              <a:rPr lang="en-US" altLang="zh-CN" sz="2400" dirty="0" smtClean="0"/>
              <a:t> = </a:t>
            </a:r>
            <a:r>
              <a:rPr lang="en-US" altLang="zh-CN" sz="2400" dirty="0" smtClean="0"/>
              <a:t>sin(t) </a:t>
            </a:r>
            <a:r>
              <a:rPr lang="en-US" altLang="zh-CN" sz="2400" dirty="0" smtClean="0"/>
              <a:t>+ exp(t);plot(</a:t>
            </a:r>
            <a:r>
              <a:rPr lang="en-US" altLang="zh-CN" sz="2400" dirty="0" err="1" smtClean="0"/>
              <a:t>t,y</a:t>
            </a:r>
            <a:r>
              <a:rPr lang="en-US" altLang="zh-CN" sz="2400" dirty="0" smtClean="0"/>
              <a:t>,'--');title('</a:t>
            </a:r>
            <a:r>
              <a:rPr lang="zh-CN" altLang="en-US" sz="2400" dirty="0" smtClean="0"/>
              <a:t>绘制底图</a:t>
            </a:r>
            <a:r>
              <a:rPr lang="en-US" altLang="zh-CN" sz="2400" dirty="0" smtClean="0"/>
              <a:t>');</a:t>
            </a:r>
            <a:endParaRPr lang="en-US" altLang="zh-CN" sz="2400" dirty="0" smtClean="0"/>
          </a:p>
          <a:p>
            <a:r>
              <a:rPr lang="en-US" altLang="zh-CN" sz="2400" dirty="0" smtClean="0"/>
              <a:t>axes</a:t>
            </a:r>
            <a:r>
              <a:rPr lang="en-US" altLang="zh-CN" sz="2400" dirty="0" smtClean="0"/>
              <a:t>('position',[0.25,0.45,0.4,0.3]);plot(</a:t>
            </a:r>
            <a:r>
              <a:rPr lang="en-US" altLang="zh-CN" sz="2400" dirty="0" err="1" smtClean="0"/>
              <a:t>t,sin</a:t>
            </a:r>
            <a:r>
              <a:rPr lang="en-US" altLang="zh-CN" sz="2400" dirty="0" smtClean="0"/>
              <a:t>(t),'</a:t>
            </a:r>
            <a:r>
              <a:rPr lang="en-US" altLang="zh-CN" sz="2400" dirty="0" err="1" smtClean="0"/>
              <a:t>r',t,cos</a:t>
            </a:r>
            <a:r>
              <a:rPr lang="en-US" altLang="zh-CN" sz="2400" dirty="0" smtClean="0"/>
              <a:t>(t),'g-</a:t>
            </a:r>
            <a:r>
              <a:rPr lang="en-US" altLang="zh-CN" sz="2400" dirty="0" smtClean="0"/>
              <a:t>.');</a:t>
            </a:r>
            <a:endParaRPr lang="en-US" altLang="zh-CN" sz="2400" dirty="0" smtClean="0"/>
          </a:p>
          <a:p>
            <a:r>
              <a:rPr lang="en-US" altLang="zh-CN" sz="2400" dirty="0" smtClean="0"/>
              <a:t>title</a:t>
            </a:r>
            <a:r>
              <a:rPr lang="en-US" altLang="zh-CN" sz="2400" dirty="0" smtClean="0"/>
              <a:t>('</a:t>
            </a:r>
            <a:r>
              <a:rPr lang="zh-CN" altLang="en-US" sz="2400" dirty="0" smtClean="0"/>
              <a:t>绘制图上图</a:t>
            </a:r>
            <a:r>
              <a:rPr lang="en-US" altLang="zh-CN" sz="2400" dirty="0" smtClean="0"/>
              <a:t>','</a:t>
            </a:r>
            <a:r>
              <a:rPr lang="en-US" altLang="zh-CN" sz="2400" dirty="0" err="1" smtClean="0"/>
              <a:t>fontName</a:t>
            </a:r>
            <a:r>
              <a:rPr lang="en-US" altLang="zh-CN" sz="2400" dirty="0" smtClean="0"/>
              <a:t>','</a:t>
            </a:r>
            <a:r>
              <a:rPr lang="zh-CN" altLang="en-US" sz="2400" dirty="0" smtClean="0"/>
              <a:t>楷体</a:t>
            </a:r>
            <a:r>
              <a:rPr lang="en-US" altLang="zh-CN" sz="2400" dirty="0" smtClean="0"/>
              <a:t>_GB2312</a:t>
            </a:r>
            <a:r>
              <a:rPr lang="en-US" altLang="zh-CN" sz="2400" dirty="0" smtClean="0"/>
              <a:t>','fontsize</a:t>
            </a:r>
            <a:r>
              <a:rPr lang="en-US" altLang="zh-CN" sz="2400" dirty="0" smtClean="0"/>
              <a:t>',20,'color','Magenta');</a:t>
            </a:r>
            <a:r>
              <a:rPr lang="en-US" altLang="zh-CN" sz="2400" dirty="0" err="1" smtClean="0"/>
              <a:t>xlim</a:t>
            </a:r>
            <a:r>
              <a:rPr lang="en-US" altLang="zh-CN" sz="2400" dirty="0" smtClean="0"/>
              <a:t>([0 2*pi</a:t>
            </a:r>
            <a:r>
              <a:rPr lang="en-US" altLang="zh-CN" sz="2400" dirty="0" smtClean="0"/>
              <a:t>]);</a:t>
            </a:r>
            <a:endParaRPr lang="en-US" altLang="zh-CN" sz="2400" dirty="0" smtClean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7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维画图     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9753" y="1590017"/>
            <a:ext cx="7335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set(</a:t>
            </a:r>
            <a:r>
              <a:rPr lang="en-US" altLang="zh-CN" sz="2400" dirty="0" err="1" smtClean="0"/>
              <a:t>gcf,'color','white','outerposition',get</a:t>
            </a:r>
            <a:r>
              <a:rPr lang="en-US" altLang="zh-CN" sz="2400" dirty="0" smtClean="0"/>
              <a:t>(0,'screensize</a:t>
            </a:r>
            <a:r>
              <a:rPr lang="en-US" altLang="zh-CN" sz="2400" dirty="0" smtClean="0"/>
              <a:t>'));</a:t>
            </a:r>
            <a:endParaRPr lang="en-US" altLang="zh-CN" sz="24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51639" r="18333" b="42830"/>
          <a:stretch>
            <a:fillRect/>
          </a:stretch>
        </p:blipFill>
        <p:spPr>
          <a:xfrm>
            <a:off x="484290" y="2212320"/>
            <a:ext cx="7912035" cy="33943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71368" y="3311085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FF"/>
                </a:solidFill>
                <a:latin typeface="Arial Unicode MS" panose="020B0604020202020204" charset="-122"/>
                <a:ea typeface="&amp;quot"/>
                <a:cs typeface="宋体" panose="02010600030101010101" pitchFamily="2" charset="-122"/>
              </a:rPr>
              <a:t>绘制图上图</a:t>
            </a:r>
            <a:endParaRPr lang="zh-CN" altLang="en-US" sz="2800" b="1" dirty="0" smtClean="0">
              <a:solidFill>
                <a:srgbClr val="0000FF"/>
              </a:solidFill>
              <a:latin typeface="Arial Unicode MS" panose="020B0604020202020204" charset="-122"/>
              <a:ea typeface="&amp;quot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189"/>
            <a:ext cx="9144000" cy="5719583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imagesc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19791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Chapter04_03imagesc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0189"/>
            <a:ext cx="9144000" cy="598378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plotyy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19791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Chapter04_04plotyy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semilogx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semilogy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loglog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19791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Chapter04_05semilog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252" y="2343056"/>
            <a:ext cx="5715495" cy="2171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Chapter04_06bar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5" y="660189"/>
            <a:ext cx="6805250" cy="5601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errorbar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Chapter04_07errorbar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223"/>
            <a:ext cx="9144000" cy="2976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pie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Chapter04_08pie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22229"/>
            <a:ext cx="9144000" cy="3405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stem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Chapter04_09stem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238"/>
            <a:ext cx="9144000" cy="3463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颜色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47081" y="1512894"/>
          <a:ext cx="6849837" cy="3842082"/>
        </p:xfrm>
        <a:graphic>
          <a:graphicData uri="http://schemas.openxmlformats.org/drawingml/2006/table">
            <a:tbl>
              <a:tblPr/>
              <a:tblGrid>
                <a:gridCol w="2283279"/>
                <a:gridCol w="2283279"/>
                <a:gridCol w="2283279"/>
              </a:tblGrid>
              <a:tr h="2445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Name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 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zh-CN" altLang="en-US" sz="24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简记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RGB Triplet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'yellow'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'y'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 1 0]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'magenta'  </a:t>
                      </a:r>
                      <a:r>
                        <a:rPr lang="zh-CN" alt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品红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'm'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 0 1]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'cyan'    </a:t>
                      </a:r>
                      <a:r>
                        <a:rPr lang="zh-CN" alt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蓝绿色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'c'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 1 1]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'red'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'r'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 0 0]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'green'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'g'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 1 0]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'blue'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'b'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 0 1]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'white'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'w'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 1 1]</a:t>
                      </a:r>
                      <a:endParaRPr lang="en-US" altLang="zh-CN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'black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'k'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 0 0]</a:t>
                      </a:r>
                      <a:endParaRPr lang="en-US" altLang="zh-CN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二维画图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stairs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Chapter04_10stairs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429"/>
            <a:ext cx="9144000" cy="4417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f1.tif"/>
          <p:cNvPicPr>
            <a:picLocks noChangeAspect="1"/>
          </p:cNvPicPr>
          <p:nvPr/>
        </p:nvPicPr>
        <p:blipFill>
          <a:blip r:embed="rId1" cstate="print"/>
          <a:srcRect t="21349" r="5580" b="8494"/>
          <a:stretch>
            <a:fillRect/>
          </a:stretch>
        </p:blipFill>
        <p:spPr>
          <a:xfrm>
            <a:off x="1323591" y="1439829"/>
            <a:ext cx="6457536" cy="3600000"/>
          </a:xfrm>
          <a:prstGeom prst="rect">
            <a:avLst/>
          </a:prstGeom>
        </p:spPr>
      </p:pic>
      <p:grpSp>
        <p:nvGrpSpPr>
          <p:cNvPr id="2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522249" y="5276469"/>
            <a:ext cx="472248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Demo_Chapter02_13PlotMap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93197" y="814939"/>
            <a:ext cx="6873185" cy="572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38"/>
          <a:stretch>
            <a:fillRect/>
          </a:stretch>
        </p:blipFill>
        <p:spPr>
          <a:xfrm>
            <a:off x="1349403" y="1678315"/>
            <a:ext cx="6305931" cy="3240000"/>
          </a:xfrm>
          <a:prstGeom prst="rect">
            <a:avLst/>
          </a:prstGeom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318950" y="5289347"/>
            <a:ext cx="472248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Demo_Chapter02_13PlotMap1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8658" name="Picture 2"/>
          <p:cNvPicPr>
            <a:picLocks noChangeAspect="1" noChangeArrowheads="1"/>
          </p:cNvPicPr>
          <p:nvPr/>
        </p:nvPicPr>
        <p:blipFill>
          <a:blip r:embed="rId1"/>
          <a:srcRect r="28333"/>
          <a:stretch>
            <a:fillRect/>
          </a:stretch>
        </p:blipFill>
        <p:spPr bwMode="auto">
          <a:xfrm>
            <a:off x="506440" y="835300"/>
            <a:ext cx="8076834" cy="5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2.tif"/>
          <p:cNvPicPr>
            <a:picLocks noChangeAspect="1"/>
          </p:cNvPicPr>
          <p:nvPr/>
        </p:nvPicPr>
        <p:blipFill>
          <a:blip r:embed="rId1" cstate="print"/>
          <a:srcRect b="7282"/>
          <a:stretch>
            <a:fillRect/>
          </a:stretch>
        </p:blipFill>
        <p:spPr>
          <a:xfrm>
            <a:off x="536035" y="643812"/>
            <a:ext cx="7694782" cy="5887617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0" y="6488668"/>
            <a:ext cx="472248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Demo_Chapter02_13PlotMap2</a:t>
            </a:r>
            <a:endParaRPr lang="en-US" altLang="zh-CN" sz="24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画地图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96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9563" y="1543878"/>
            <a:ext cx="8699709" cy="359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图形绘制</a:t>
            </a: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  <a:endParaRPr lang="en-US" altLang="zh-CN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test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992" y="821634"/>
            <a:ext cx="7680000" cy="5760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532" y="1933393"/>
            <a:ext cx="6400935" cy="1846659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画图的一些输入参数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二维画图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80" y="660189"/>
            <a:ext cx="7613040" cy="5608806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plot3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193267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Chapter04_11plot3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278391" y="1857405"/>
          <a:ext cx="6587217" cy="2561388"/>
        </p:xfrm>
        <a:graphic>
          <a:graphicData uri="http://schemas.openxmlformats.org/drawingml/2006/table">
            <a:tbl>
              <a:tblPr/>
              <a:tblGrid>
                <a:gridCol w="2195739"/>
                <a:gridCol w="2195739"/>
                <a:gridCol w="2195739"/>
              </a:tblGrid>
              <a:tr h="2445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 Style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Resulting Line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'-'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Solid </a:t>
                      </a:r>
                      <a:r>
                        <a:rPr 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line</a:t>
                      </a:r>
                      <a:r>
                        <a:rPr lang="zh-CN" altLang="en-US" sz="2400" b="1" dirty="0" smtClean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默认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'--'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Dashed line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':'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Dotted line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'-.'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Dash-dotted line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454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'none'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line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line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C:\Program Files\MATLAB\MATLAB Production Server\R2015a\help\matlab\ref\linestyle_soli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2285987"/>
            <a:ext cx="1452563" cy="4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gram Files\MATLAB\MATLAB Production Server\R2015a\help\matlab\ref\linestyle_dash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6" y="2723440"/>
            <a:ext cx="1452563" cy="4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ATLAB\MATLAB Production Server\R2015a\help\matlab\ref\linestyle_dott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3138099"/>
            <a:ext cx="1452562" cy="4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gram Files\MATLAB\MATLAB Production Server\R2015a\help\matlab\ref\linestyle_dashdott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3569789"/>
            <a:ext cx="1452562" cy="41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线型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558351" y="2934713"/>
            <a:ext cx="8229600" cy="250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基本步骤：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1.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生成二维网格点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2.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计算函数在网格点上的值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3.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绘制函数图形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9" name="AutoShape 3"/>
          <p:cNvSpPr>
            <a:spLocks noGrp="1" noChangeArrowheads="1"/>
          </p:cNvSpPr>
          <p:nvPr/>
        </p:nvSpPr>
        <p:spPr bwMode="auto">
          <a:xfrm>
            <a:off x="1535086" y="1385143"/>
            <a:ext cx="5410200" cy="993775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</a:ln>
        </p:spPr>
        <p:txBody>
          <a:bodyPr anchor="ctr"/>
          <a:lstStyle/>
          <a:p>
            <a:r>
              <a:rPr lang="zh-CN" altLang="en-US" sz="40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三维曲面图的绘制</a:t>
            </a:r>
            <a:endParaRPr lang="zh-CN" altLang="en-US" sz="40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19591" y="1001572"/>
            <a:ext cx="7850187" cy="5111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1 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用</a:t>
            </a:r>
            <a:r>
              <a:rPr kumimoji="0" lang="es-E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meshgrid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  <a:sym typeface="Arial" panose="020B0604020202020204" pitchFamily="34" charset="0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  <a:sym typeface="Arial" panose="020B0604020202020204" pitchFamily="34" charset="0"/>
              </a:rPr>
              <a:t>用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  <a:sym typeface="Arial" panose="020B0604020202020204" pitchFamily="34" charset="0"/>
              </a:rPr>
              <a:t>meshgrid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生成二维网格点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[X,Y]=meshgrid(x,y)</a:t>
            </a:r>
            <a:endParaRPr kumimoji="0" lang="es-ES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其中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是向量，通过上述函数就可将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指定的区域转换成为矩阵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观察meshgrid指令的效果。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a=-0.98;b=0.98;c=-1;d=1;n=10;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x=linspace(a,b,n); y=linspace(c,d,n);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[X,Y]=meshgrid(x,y);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plot(X,Y,'+')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2626" y="140478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计算函数在网格点上的值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    z=X.^2+Y.^2;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绘制函数图形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mesh(x,y,z)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%画网格曲面，已知点和附近的点以直线连接</a:t>
            </a:r>
            <a:endParaRPr kumimoji="0" lang="es-E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surf(x,y,z) 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%画光滑曲面，已知点和附近点以平面连接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</a:t>
            </a:r>
            <a:r>
              <a:rPr kumimoji="0" lang="es-E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(x,y,z)  </a:t>
            </a:r>
            <a:r>
              <a:rPr kumimoji="0" lang="es-E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%绘制带有等高线</a:t>
            </a:r>
            <a:r>
              <a:rPr kumimoji="0" 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光滑曲面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827088" y="765175"/>
            <a:ext cx="7993062" cy="6092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</a:t>
            </a:r>
            <a:endParaRPr kumimoji="0" lang="es-E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x=-7.5:0.5:7.5; </a:t>
            </a:r>
            <a:endParaRPr kumimoji="0" lang="es-E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y=x;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[x,y]=meshgrid(x,y);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%生成矩形域上网格节点矩阵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z=sin(sqrt(x.^2+y.^2))./(sqrt(x.^2+y.^2)+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eps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%生成函数值矩阵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subplot(2,1,1)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%画子图1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mesh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(x,y,z)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%画曲面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subplot(2,1,2)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%画子图2 </a:t>
            </a:r>
            <a:endParaRPr kumimoji="0" lang="es-ES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surf</a:t>
            </a:r>
            <a:r>
              <a:rPr kumimoji="0" lang="es-E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(x,y,z)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%画光滑曲面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shading flat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%对曲面平滑并除去网格线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22486" y="1535450"/>
            <a:ext cx="8137525" cy="4031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342900" indent="-342900" algn="l"/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简捷绘图</a:t>
            </a:r>
            <a:endParaRPr lang="zh-CN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/>
            <a:endParaRPr lang="zh-CN" altLang="en-US" sz="32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342900" indent="-342900" algn="l"/>
            <a:r>
              <a:rPr lang="en-US" altLang="zh-CN" sz="3200" b="1" dirty="0">
                <a:solidFill>
                  <a:srgbClr val="0000FF"/>
                </a:solidFill>
              </a:rPr>
              <a:t>（1</a:t>
            </a:r>
            <a:r>
              <a:rPr lang="zh-CN" altLang="en-US" sz="3200" b="1" dirty="0">
                <a:solidFill>
                  <a:srgbClr val="0000FF"/>
                </a:solidFill>
              </a:rPr>
              <a:t>） ezsurf(‘f(x,y)’,[a,b,c,d])</a:t>
            </a:r>
            <a:r>
              <a:rPr lang="zh-CN" altLang="en-US" sz="3200" b="1" dirty="0">
                <a:solidFill>
                  <a:schemeClr val="hlink"/>
                </a:solidFill>
              </a:rPr>
              <a:t> </a:t>
            </a:r>
            <a:endParaRPr lang="zh-CN" altLang="en-US" sz="3200" b="1" dirty="0">
              <a:solidFill>
                <a:schemeClr val="hlink"/>
              </a:solidFill>
            </a:endParaRPr>
          </a:p>
          <a:p>
            <a:pPr marL="342900" indent="-342900" algn="l"/>
            <a:r>
              <a:rPr lang="zh-CN" altLang="en-US" sz="3200" b="1" dirty="0">
                <a:solidFill>
                  <a:schemeClr val="hlink"/>
                </a:solidFill>
              </a:rPr>
              <a:t>              </a:t>
            </a:r>
            <a:r>
              <a:rPr lang="zh-CN" altLang="en-US" sz="3200" b="1" dirty="0"/>
              <a:t>%画函数f(x,y)的曲面图</a:t>
            </a:r>
            <a:endParaRPr lang="zh-CN" altLang="en-US" sz="3200" b="1" dirty="0"/>
          </a:p>
          <a:p>
            <a:pPr marL="342900" indent="-342900" algn="l"/>
            <a:endParaRPr lang="zh-CN" altLang="en-US" sz="3200" b="1" dirty="0"/>
          </a:p>
          <a:p>
            <a:pPr marL="342900" indent="-342900"/>
            <a:r>
              <a:rPr lang="zh-CN" altLang="en-US" sz="3200" b="1" dirty="0">
                <a:solidFill>
                  <a:schemeClr val="hlink"/>
                </a:solidFill>
              </a:rPr>
              <a:t>ezsurf(</a:t>
            </a:r>
            <a:r>
              <a:rPr lang="en-US" altLang="zh-CN" sz="3200" b="1" dirty="0">
                <a:solidFill>
                  <a:schemeClr val="hlink"/>
                </a:solidFill>
              </a:rPr>
              <a:t>'</a:t>
            </a:r>
            <a:r>
              <a:rPr lang="zh-CN" altLang="en-US" sz="3200" b="1" dirty="0">
                <a:solidFill>
                  <a:schemeClr val="hlink"/>
                </a:solidFill>
              </a:rPr>
              <a:t>sin(x^2+y^2)/(x^2+y^2) </a:t>
            </a:r>
            <a:r>
              <a:rPr lang="en-US" altLang="zh-CN" sz="3200" b="1" dirty="0">
                <a:solidFill>
                  <a:schemeClr val="hlink"/>
                </a:solidFill>
              </a:rPr>
              <a:t>'</a:t>
            </a:r>
            <a:r>
              <a:rPr lang="zh-CN" altLang="en-US" sz="3200" b="1" dirty="0">
                <a:solidFill>
                  <a:schemeClr val="hlink"/>
                </a:solidFill>
              </a:rPr>
              <a:t>)</a:t>
            </a:r>
            <a:endParaRPr lang="zh-CN" altLang="en-US" sz="3200" b="1" dirty="0">
              <a:solidFill>
                <a:schemeClr val="hlink"/>
              </a:solidFill>
            </a:endParaRPr>
          </a:p>
          <a:p>
            <a:pPr marL="342900" indent="-342900"/>
            <a:endParaRPr lang="zh-CN" altLang="en-US" sz="3200" b="1" dirty="0">
              <a:solidFill>
                <a:schemeClr val="hlink"/>
              </a:solidFill>
            </a:endParaRPr>
          </a:p>
          <a:p>
            <a:pPr marL="342900" indent="-342900" algn="l"/>
            <a:endParaRPr lang="zh-CN" altLang="en-US" sz="3200" b="1" dirty="0">
              <a:solidFill>
                <a:schemeClr val="hlink"/>
              </a:solidFill>
            </a:endParaRPr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44658" y="1072673"/>
            <a:ext cx="7993062" cy="5040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zh-CN" altLang="en-US" sz="3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C3300"/>
                </a:solidFill>
              </a:rPr>
              <a:t>（</a:t>
            </a:r>
            <a:r>
              <a:rPr lang="en-US" altLang="zh-CN" sz="3200" b="1" dirty="0">
                <a:solidFill>
                  <a:srgbClr val="CC3300"/>
                </a:solidFill>
              </a:rPr>
              <a:t>2</a:t>
            </a:r>
            <a:r>
              <a:rPr lang="zh-CN" altLang="en-US" sz="3200" b="1" dirty="0">
                <a:solidFill>
                  <a:srgbClr val="CC3300"/>
                </a:solidFill>
              </a:rPr>
              <a:t>）</a:t>
            </a:r>
            <a:r>
              <a:rPr lang="en-US" altLang="zh-CN" sz="3200" b="1" dirty="0">
                <a:solidFill>
                  <a:srgbClr val="CC3300"/>
                </a:solidFill>
              </a:rPr>
              <a:t>peaks</a:t>
            </a:r>
            <a:r>
              <a:rPr lang="zh-CN" altLang="en-US" sz="3200" b="1" dirty="0">
                <a:solidFill>
                  <a:srgbClr val="CC3300"/>
                </a:solidFill>
              </a:rPr>
              <a:t>函数   </a:t>
            </a:r>
            <a:r>
              <a:rPr lang="en-US" altLang="zh-CN" sz="3200" b="1" dirty="0">
                <a:solidFill>
                  <a:srgbClr val="0000FF"/>
                </a:solidFill>
              </a:rPr>
              <a:t>%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N*N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的高斯分布矩阵，对应的图形是凹凸有致的曲面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/>
              <a:t>      </a:t>
            </a:r>
            <a:r>
              <a:rPr lang="en-US" altLang="zh-CN" sz="3200" b="1" dirty="0"/>
              <a:t>[</a:t>
            </a:r>
            <a:r>
              <a:rPr lang="en-US" altLang="zh-CN" sz="3200" b="1" dirty="0" err="1"/>
              <a:t>x,y,z</a:t>
            </a:r>
            <a:r>
              <a:rPr lang="en-US" altLang="zh-CN" sz="3200" b="1" dirty="0"/>
              <a:t>]=peaks;   </a:t>
            </a:r>
            <a:r>
              <a:rPr lang="en-US" altLang="zh-CN" sz="3200" b="1" dirty="0">
                <a:solidFill>
                  <a:srgbClr val="0000FF"/>
                </a:solidFill>
              </a:rPr>
              <a:t>%returns a 49-by-49 matrix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en-US" altLang="zh-CN" sz="3200" b="1" dirty="0"/>
              <a:t>      surf(</a:t>
            </a:r>
            <a:r>
              <a:rPr lang="en-US" altLang="zh-CN" sz="3200" b="1" dirty="0" err="1"/>
              <a:t>x,y,z</a:t>
            </a:r>
            <a:r>
              <a:rPr lang="en-US" altLang="zh-CN" sz="3200" b="1" dirty="0"/>
              <a:t>)</a:t>
            </a:r>
            <a:endParaRPr lang="en-US" altLang="zh-CN" sz="3200" b="1" dirty="0"/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endParaRPr lang="en-US" altLang="zh-CN" sz="3200" b="1" dirty="0">
              <a:solidFill>
                <a:srgbClr val="0000FF"/>
              </a:solidFill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rgbClr val="CC3300"/>
                </a:solidFill>
              </a:rPr>
              <a:t>（</a:t>
            </a:r>
            <a:r>
              <a:rPr lang="en-US" altLang="zh-CN" sz="3200" b="1" dirty="0">
                <a:solidFill>
                  <a:srgbClr val="CC3300"/>
                </a:solidFill>
              </a:rPr>
              <a:t>3</a:t>
            </a:r>
            <a:r>
              <a:rPr lang="zh-CN" altLang="en-US" sz="3200" b="1" dirty="0">
                <a:solidFill>
                  <a:srgbClr val="CC3300"/>
                </a:solidFill>
              </a:rPr>
              <a:t>）</a:t>
            </a:r>
            <a:r>
              <a:rPr lang="en-US" altLang="zh-CN" sz="3200" b="1" dirty="0">
                <a:solidFill>
                  <a:srgbClr val="CC3300"/>
                </a:solidFill>
              </a:rPr>
              <a:t>sphere(N)</a:t>
            </a:r>
            <a:r>
              <a:rPr lang="en-US" altLang="zh-CN" sz="3200" b="1" dirty="0">
                <a:solidFill>
                  <a:srgbClr val="0000FF"/>
                </a:solidFill>
              </a:rPr>
              <a:t>    % 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(N+1)* (N+1)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矩阵，绘制单位球面</a:t>
            </a:r>
            <a:endParaRPr lang="zh-CN" altLang="en-US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 dirty="0"/>
              <a:t>      </a:t>
            </a:r>
            <a:r>
              <a:rPr lang="en-US" altLang="zh-CN" sz="3200" b="1" dirty="0"/>
              <a:t>[</a:t>
            </a:r>
            <a:r>
              <a:rPr lang="en-US" altLang="zh-CN" sz="3200" b="1" dirty="0" err="1"/>
              <a:t>x,y,z</a:t>
            </a:r>
            <a:r>
              <a:rPr lang="en-US" altLang="zh-CN" sz="3200" b="1" dirty="0"/>
              <a:t>]=sphere;    </a:t>
            </a:r>
            <a:r>
              <a:rPr lang="en-US" altLang="zh-CN" sz="3200" b="1" dirty="0">
                <a:solidFill>
                  <a:srgbClr val="0000FF"/>
                </a:solidFill>
              </a:rPr>
              <a:t>%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默认值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N=20</a:t>
            </a:r>
            <a:endParaRPr lang="en-US" altLang="zh-CN" sz="3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algn="l">
              <a:lnSpc>
                <a:spcPct val="80000"/>
              </a:lnSpc>
              <a:spcBef>
                <a:spcPct val="20000"/>
              </a:spcBef>
            </a:pPr>
            <a:r>
              <a:rPr lang="en-US" sz="3200" b="1" dirty="0"/>
              <a:t>      </a:t>
            </a:r>
            <a:r>
              <a:rPr lang="en-US" altLang="zh-CN" sz="3200" b="1" dirty="0"/>
              <a:t>surf(</a:t>
            </a:r>
            <a:r>
              <a:rPr lang="en-US" altLang="zh-CN" sz="3200" b="1" dirty="0" err="1"/>
              <a:t>x,y,z</a:t>
            </a:r>
            <a:r>
              <a:rPr lang="en-US" altLang="zh-CN" sz="3200" b="1" dirty="0"/>
              <a:t>)</a:t>
            </a:r>
            <a:endParaRPr lang="en-US" altLang="zh-CN" sz="3200" b="1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55650" y="1052513"/>
            <a:ext cx="82296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（4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）cylinder(r,N)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% 产生(N+1)* (N+1)矩阵，绘制半径为r的圆柱体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[x,y,z]=cylinder;  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%默认r=1，N=20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surf(x,y,z)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（5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）e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llipsoid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(xc,yc,zc,xr,yr,zr)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%产生中心在(xc,yc,zc)截距分别为xr,yr,zr的椭球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s-E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[x,y,z]=ellipsoid(0,0,0,1,3,7);</a:t>
            </a:r>
            <a:endParaRPr kumimoji="0" lang="es-ES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ES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surf(x,y,z)</a:t>
            </a:r>
            <a:endParaRPr kumimoji="0" lang="es-ES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42988" y="1484313"/>
            <a:ext cx="7921625" cy="4362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2800" b="1" dirty="0"/>
              <a:t>再看 </a:t>
            </a:r>
            <a:endParaRPr lang="zh-CN" altLang="en-US" sz="2800" b="1" dirty="0"/>
          </a:p>
          <a:p>
            <a:pPr algn="l"/>
            <a:r>
              <a:rPr lang="es-ES" altLang="en-US" sz="2800" b="1" dirty="0"/>
              <a:t> x=-2:0.01:2;</a:t>
            </a:r>
            <a:endParaRPr lang="es-ES" altLang="en-US" sz="2800" b="1" dirty="0"/>
          </a:p>
          <a:p>
            <a:pPr algn="l"/>
            <a:r>
              <a:rPr lang="es-ES" altLang="en-US" sz="2800" b="1" dirty="0"/>
              <a:t>  y=</a:t>
            </a:r>
            <a:r>
              <a:rPr lang="zh-CN" altLang="en-US" sz="2800" b="1" dirty="0"/>
              <a:t>x</a:t>
            </a:r>
            <a:r>
              <a:rPr lang="es-ES" altLang="en-US" sz="2800" b="1" dirty="0"/>
              <a:t>;</a:t>
            </a:r>
            <a:endParaRPr lang="es-ES" altLang="en-US" sz="2800" b="1" dirty="0"/>
          </a:p>
          <a:p>
            <a:pPr algn="l"/>
            <a:r>
              <a:rPr lang="es-ES" altLang="en-US" sz="2800" b="1" dirty="0"/>
              <a:t>  [xx,yy]=meshgrid(x,y);</a:t>
            </a:r>
            <a:endParaRPr lang="es-ES" altLang="en-US" sz="2800" b="1" dirty="0"/>
          </a:p>
          <a:p>
            <a:pPr algn="l"/>
            <a:r>
              <a:rPr lang="es-ES" altLang="en-US" sz="2800" b="1" dirty="0"/>
              <a:t>  zz=xx.^2+yy.^2;</a:t>
            </a:r>
            <a:endParaRPr lang="es-ES" altLang="en-US" sz="2800" b="1" dirty="0"/>
          </a:p>
          <a:p>
            <a:pPr algn="l"/>
            <a:r>
              <a:rPr lang="es-ES" altLang="en-US" sz="2800" b="1" dirty="0"/>
              <a:t>  ii=find(zz&gt;1); </a:t>
            </a:r>
            <a:r>
              <a:rPr lang="es-ES" altLang="en-US" sz="2800" b="1" dirty="0">
                <a:solidFill>
                  <a:srgbClr val="0000FF"/>
                </a:solidFill>
              </a:rPr>
              <a:t>%</a:t>
            </a:r>
            <a:r>
              <a:rPr lang="zh-CN" altLang="en-US" sz="2800" b="1" dirty="0">
                <a:solidFill>
                  <a:srgbClr val="0000FF"/>
                </a:solidFill>
              </a:rPr>
              <a:t>找出圆域外的坐标点</a:t>
            </a:r>
            <a:r>
              <a:rPr lang="es-ES" altLang="en-US" sz="2800" b="1" dirty="0">
                <a:solidFill>
                  <a:srgbClr val="0000FF"/>
                </a:solidFill>
              </a:rPr>
              <a:t>i</a:t>
            </a:r>
            <a:endParaRPr lang="es-ES" altLang="en-US" sz="2800" b="1" dirty="0">
              <a:solidFill>
                <a:srgbClr val="0000FF"/>
              </a:solidFill>
            </a:endParaRPr>
          </a:p>
          <a:p>
            <a:pPr algn="l"/>
            <a:r>
              <a:rPr lang="es-ES" altLang="en-US" sz="2800" b="1" dirty="0"/>
              <a:t>  zz(ii)=NaN;  </a:t>
            </a:r>
            <a:r>
              <a:rPr lang="es-ES" altLang="en-US" sz="2800" b="1" dirty="0">
                <a:solidFill>
                  <a:srgbClr val="0000FF"/>
                </a:solidFill>
              </a:rPr>
              <a:t>%</a:t>
            </a:r>
            <a:r>
              <a:rPr lang="zh-CN" altLang="en-US" sz="2800" b="1" dirty="0">
                <a:solidFill>
                  <a:srgbClr val="0000FF"/>
                </a:solidFill>
              </a:rPr>
              <a:t>对圆域外面的坐标点</a:t>
            </a:r>
            <a:r>
              <a:rPr lang="es-ES" altLang="en-US" sz="2800" b="1" dirty="0">
                <a:solidFill>
                  <a:srgbClr val="0000FF"/>
                </a:solidFill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</a:rPr>
              <a:t>处函数值‘赋空’</a:t>
            </a:r>
            <a:endParaRPr lang="zh-CN" altLang="en-US" sz="2800" b="1" dirty="0">
              <a:solidFill>
                <a:srgbClr val="0000FF"/>
              </a:solidFill>
            </a:endParaRPr>
          </a:p>
          <a:p>
            <a:pPr algn="l"/>
            <a:r>
              <a:rPr lang="es-ES" altLang="en-US" sz="2800" b="1" dirty="0"/>
              <a:t>  surf(xx,yy,zz);</a:t>
            </a:r>
            <a:endParaRPr lang="es-ES" altLang="en-US" sz="2800" b="1" dirty="0"/>
          </a:p>
          <a:p>
            <a:pPr algn="l"/>
            <a:r>
              <a:rPr lang="es-ES" altLang="en-US" sz="2800" b="1" dirty="0"/>
              <a:t>  shading flat;</a:t>
            </a:r>
            <a:endParaRPr lang="zh-CN" altLang="en-US" sz="2800" b="1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682" y="3987545"/>
            <a:ext cx="80192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 smtClean="0"/>
              <a:t>clc</a:t>
            </a:r>
            <a:r>
              <a:rPr lang="en-US" altLang="zh-CN" sz="2400" b="1" dirty="0" smtClean="0"/>
              <a:t>; clear all; close all;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[X,Y] = </a:t>
            </a:r>
            <a:r>
              <a:rPr lang="en-US" altLang="zh-CN" sz="2400" b="1" dirty="0" err="1" smtClean="0"/>
              <a:t>meshgrid</a:t>
            </a:r>
            <a:r>
              <a:rPr lang="en-US" altLang="zh-CN" sz="2400" b="1" dirty="0" smtClean="0"/>
              <a:t>(-2:.2:2,-2:.2:3);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Z = X.*exp(-X.^2-Y.^2);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C,h</a:t>
            </a:r>
            <a:r>
              <a:rPr lang="en-US" altLang="zh-CN" sz="2400" b="1" dirty="0" smtClean="0"/>
              <a:t>] = </a:t>
            </a:r>
            <a:r>
              <a:rPr lang="en-US" altLang="zh-CN" sz="2400" b="1" dirty="0" err="1" smtClean="0"/>
              <a:t>contourf</a:t>
            </a:r>
            <a:r>
              <a:rPr lang="en-US" altLang="zh-CN" sz="2400" b="1" dirty="0" smtClean="0"/>
              <a:t>(X,Y,Z);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set(</a:t>
            </a:r>
            <a:r>
              <a:rPr lang="en-US" altLang="zh-CN" sz="2400" b="1" dirty="0" err="1" smtClean="0"/>
              <a:t>h,'ShowText','on','TextStep',get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h,'LevelStep</a:t>
            </a:r>
            <a:r>
              <a:rPr lang="en-US" altLang="zh-CN" sz="2400" b="1" dirty="0" smtClean="0"/>
              <a:t>')*2)</a:t>
            </a:r>
            <a:endParaRPr lang="en-US" altLang="zh-CN" sz="2400" b="1" dirty="0" smtClean="0"/>
          </a:p>
          <a:p>
            <a:r>
              <a:rPr lang="en-US" altLang="zh-CN" sz="2400" b="1" dirty="0" err="1" smtClean="0"/>
              <a:t>colormap</a:t>
            </a:r>
            <a:r>
              <a:rPr lang="en-US" altLang="zh-CN" sz="2400" b="1" dirty="0" smtClean="0"/>
              <a:t> cool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title('By </a:t>
            </a:r>
            <a:r>
              <a:rPr lang="en-US" altLang="zh-CN" sz="2400" b="1" dirty="0" err="1" smtClean="0"/>
              <a:t>lyqmath</a:t>
            </a:r>
            <a:r>
              <a:rPr lang="en-US" altLang="zh-CN" sz="2400" b="1" dirty="0" smtClean="0"/>
              <a:t>', '</a:t>
            </a:r>
            <a:r>
              <a:rPr lang="en-US" altLang="zh-CN" sz="2400" b="1" dirty="0" err="1" smtClean="0"/>
              <a:t>FontWeight</a:t>
            </a:r>
            <a:r>
              <a:rPr lang="en-US" altLang="zh-CN" sz="2400" b="1" dirty="0" smtClean="0"/>
              <a:t>', 'Bold', 'Color', 'r');</a:t>
            </a:r>
            <a:endParaRPr lang="zh-CN" altLang="en-US" sz="2400" b="1" dirty="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01590" y="124092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 err="1" smtClean="0"/>
              <a:t>clear;clc;close</a:t>
            </a:r>
            <a:r>
              <a:rPr lang="en-US" altLang="zh-CN" sz="2400" b="1" dirty="0" smtClean="0"/>
              <a:t> all;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[</a:t>
            </a:r>
            <a:r>
              <a:rPr lang="en-US" altLang="zh-CN" sz="2400" b="1" dirty="0" err="1" smtClean="0"/>
              <a:t>x,y,z</a:t>
            </a:r>
            <a:r>
              <a:rPr lang="en-US" altLang="zh-CN" sz="2400" b="1" dirty="0" smtClean="0"/>
              <a:t>]=peaks(30);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subplot(2,2,1),mesh(</a:t>
            </a:r>
            <a:r>
              <a:rPr lang="en-US" altLang="zh-CN" sz="2400" b="1" dirty="0" err="1" smtClean="0"/>
              <a:t>x,y,z</a:t>
            </a:r>
            <a:r>
              <a:rPr lang="en-US" altLang="zh-CN" sz="2400" b="1" dirty="0" smtClean="0"/>
              <a:t>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subplot(2,2,2),contour(x,y,z,8);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subplot(2,2,3),contour3(x,y,z,8);</a:t>
            </a:r>
            <a:endParaRPr lang="en-US" altLang="zh-CN" sz="2400" b="1" dirty="0" smtClean="0"/>
          </a:p>
          <a:p>
            <a:r>
              <a:rPr lang="en-US" altLang="zh-CN" sz="2400" b="1" dirty="0" smtClean="0"/>
              <a:t>subplot(2,2,4),</a:t>
            </a:r>
            <a:r>
              <a:rPr lang="en-US" altLang="zh-CN" sz="2400" b="1" dirty="0" err="1" smtClean="0"/>
              <a:t>contourf</a:t>
            </a:r>
            <a:r>
              <a:rPr lang="en-US" altLang="zh-CN" sz="2400" b="1" dirty="0" smtClean="0"/>
              <a:t>(x,y,z,8);</a:t>
            </a:r>
            <a:endParaRPr lang="zh-CN" alt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6510" y="914400"/>
            <a:ext cx="1432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等高线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835" y="660189"/>
            <a:ext cx="6378493" cy="19813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36243"/>
          <a:stretch>
            <a:fillRect/>
          </a:stretch>
        </p:blipFill>
        <p:spPr>
          <a:xfrm>
            <a:off x="1413637" y="2641561"/>
            <a:ext cx="6316725" cy="4216439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" y="2056390"/>
            <a:ext cx="914399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Volumetric slice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体的切片视图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                 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slice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585037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Chapter04_12slice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28675" y="561318"/>
          <a:ext cx="7617278" cy="6403470"/>
        </p:xfrm>
        <a:graphic>
          <a:graphicData uri="http://schemas.openxmlformats.org/drawingml/2006/table">
            <a:tbl>
              <a:tblPr/>
              <a:tblGrid>
                <a:gridCol w="2432957"/>
                <a:gridCol w="5184321"/>
              </a:tblGrid>
              <a:tr h="405576"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Marker Symbol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'o'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Circle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'+'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Plus sign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'*'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Asterisk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'.'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Point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'x'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'square' or 's'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Square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'diamond' or 'd'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Diamond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'^'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Upward-pointing triangle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'v'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Downward-pointing triangle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'&gt;'</a:t>
                      </a:r>
                      <a:endParaRPr lang="en-US" altLang="zh-CN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Right-pointing triangle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altLang="zh-CN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'&lt;'</a:t>
                      </a:r>
                      <a:endParaRPr lang="en-US" altLang="zh-CN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Left-pointing triangle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'pentagram' or 'p'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Five-pointed star (pentagram)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'hexagram' or 'h'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Six-pointed star (hexagram)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5576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'none'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markers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5474" marR="25474" marT="30569" marB="30569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71532" y="1933393"/>
            <a:ext cx="6400935" cy="1846659"/>
          </a:xfrm>
          <a:prstGeom prst="rect">
            <a:avLst/>
          </a:prstGeom>
          <a:noFill/>
          <a:ln w="45720"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画图的一些输入参数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二维画图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三维画图</a:t>
            </a:r>
            <a:endParaRPr lang="en-US" altLang="zh-CN" sz="3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>
            <a:off x="0" y="18106"/>
            <a:ext cx="9144000" cy="552261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第四章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画图</a:t>
            </a:r>
            <a:endParaRPr lang="zh-CN" altLang="en-US" sz="36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330"/>
            <a:ext cx="9144000" cy="6268670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" name="直接箭头连接符 8"/>
          <p:cNvCxnSpPr/>
          <p:nvPr/>
        </p:nvCxnSpPr>
        <p:spPr>
          <a:xfrm flipH="1">
            <a:off x="234815" y="857469"/>
            <a:ext cx="364140" cy="138239"/>
          </a:xfrm>
          <a:prstGeom prst="straightConnector1">
            <a:avLst/>
          </a:prstGeom>
          <a:ln w="457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4572000" y="1432389"/>
            <a:ext cx="364140" cy="138239"/>
          </a:xfrm>
          <a:prstGeom prst="straightConnector1">
            <a:avLst/>
          </a:prstGeom>
          <a:ln w="457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324639" y="2507081"/>
            <a:ext cx="364140" cy="138239"/>
          </a:xfrm>
          <a:prstGeom prst="straightConnector1">
            <a:avLst/>
          </a:prstGeom>
          <a:ln w="457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473896" y="2576200"/>
            <a:ext cx="364140" cy="138239"/>
          </a:xfrm>
          <a:prstGeom prst="straightConnector1">
            <a:avLst/>
          </a:prstGeom>
          <a:ln w="457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72722" y="2290495"/>
            <a:ext cx="364140" cy="138239"/>
          </a:xfrm>
          <a:prstGeom prst="straightConnector1">
            <a:avLst/>
          </a:prstGeom>
          <a:ln w="4572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0" y="632390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t="1002" r="2012"/>
          <a:stretch>
            <a:fillRect/>
          </a:stretch>
        </p:blipFill>
        <p:spPr bwMode="auto">
          <a:xfrm>
            <a:off x="308085" y="401783"/>
            <a:ext cx="8337151" cy="5659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199211"/>
            <a:ext cx="91440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          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9535" y="103910"/>
            <a:ext cx="7462160" cy="624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312566"/>
            <a:ext cx="91440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             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42163" y="151259"/>
            <a:ext cx="7291113" cy="602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312566"/>
            <a:ext cx="91440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           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 t="5056" r="4595"/>
          <a:stretch>
            <a:fillRect/>
          </a:stretch>
        </p:blipFill>
        <p:spPr bwMode="auto">
          <a:xfrm>
            <a:off x="1013339" y="408992"/>
            <a:ext cx="7667804" cy="56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312566"/>
            <a:ext cx="914400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           4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9500"/>
            <a:ext cx="9144001" cy="148916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15024"/>
            <a:ext cx="9144001" cy="76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" t="6317" r="1071" b="2324"/>
          <a:stretch>
            <a:fillRect/>
          </a:stretch>
        </p:blipFill>
        <p:spPr>
          <a:xfrm>
            <a:off x="-1" y="653145"/>
            <a:ext cx="9144001" cy="4339611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2" y="5069791"/>
            <a:ext cx="914400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常规低分辨出图</a:t>
            </a:r>
            <a:endParaRPr lang="zh-CN" altLang="en-US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68352"/>
            <a:ext cx="9144001" cy="4294406"/>
          </a:xfrm>
          <a:prstGeom prst="rect">
            <a:avLst/>
          </a:prstGeom>
        </p:spPr>
      </p:pic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-2" y="5069791"/>
            <a:ext cx="9144001" cy="8125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600dpi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高分辨出图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Dots Per Inch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，每英寸点数）</a:t>
            </a:r>
            <a:endParaRPr lang="zh-CN" altLang="en-US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高分辨率图片的保存导出</a:t>
            </a:r>
            <a:endParaRPr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4288" y="60325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3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MATLAB</a:t>
            </a:r>
            <a:r>
              <a:rPr kumimoji="1" lang="zh-CN" altLang="en-US" sz="3600" b="1" dirty="0" smtClean="0">
                <a:solidFill>
                  <a:srgbClr val="0000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2" panose="05020102010507070707" pitchFamily="18" charset="2"/>
              </a:rPr>
              <a:t>绘制动画</a:t>
            </a:r>
            <a:endParaRPr kumimoji="1" lang="zh-CN" altLang="en-US" sz="3600" b="1" dirty="0" smtClean="0">
              <a:solidFill>
                <a:srgbClr val="0000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Wingdings 2" panose="05020102010507070707" pitchFamily="18" charset="2"/>
            </a:endParaRPr>
          </a:p>
        </p:txBody>
      </p:sp>
      <p:sp>
        <p:nvSpPr>
          <p:cNvPr id="246785" name="Rectangle 1"/>
          <p:cNvSpPr>
            <a:spLocks noChangeArrowheads="1"/>
          </p:cNvSpPr>
          <p:nvPr/>
        </p:nvSpPr>
        <p:spPr bwMode="auto">
          <a:xfrm>
            <a:off x="699714" y="1924214"/>
            <a:ext cx="3617844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 err="1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c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lear;clc;close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all;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h = animatedline;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axis([0 4*pi -1 1])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x = linspace(0,4*pi,2000);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k = 1:length(x)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y = sin(x(k));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addpoints(h,x(k),y);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6786" name="Rectangle 2"/>
          <p:cNvSpPr>
            <a:spLocks noChangeArrowheads="1"/>
          </p:cNvSpPr>
          <p:nvPr/>
        </p:nvSpPr>
        <p:spPr bwMode="auto">
          <a:xfrm>
            <a:off x="4842343" y="1876592"/>
            <a:ext cx="3760967" cy="36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 err="1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clear;clc;close</a:t>
            </a:r>
            <a:r>
              <a:rPr lang="en-US" altLang="zh-CN" sz="2400" dirty="0" smtClean="0">
                <a:solidFill>
                  <a:srgbClr val="404040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all;</a:t>
            </a:r>
            <a:endParaRPr lang="en-US" altLang="zh-CN" sz="2400" dirty="0" smtClean="0">
              <a:solidFill>
                <a:srgbClr val="404040"/>
              </a:solidFill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h = animatedline; axis([0 4*pi -1 1])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x = linspace(0,4*pi,10000);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for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k = 1:length(x)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y = sin(x(k)); addpoints(h,x(k),y); drawnow 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A020F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limitrate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end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 </a:t>
            </a:r>
            <a:endParaRPr kumimoji="0" lang="en-US" alt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%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379" y="1280362"/>
            <a:ext cx="3881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将更新次数限制为每秒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20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帧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125" y="827138"/>
            <a:ext cx="2159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3600" b="1" dirty="0" smtClean="0">
                <a:solidFill>
                  <a:srgbClr val="0000FF"/>
                </a:solidFill>
                <a:latin typeface="Arial Unicode MS" panose="020B0604020202020204" charset="-122"/>
                <a:ea typeface="Menlo"/>
                <a:cs typeface="宋体" panose="02010600030101010101" pitchFamily="2" charset="-122"/>
              </a:rPr>
              <a:t>drawnow </a:t>
            </a:r>
            <a:endParaRPr lang="en-US" altLang="zh-CN" sz="3600" b="1" dirty="0" smtClean="0">
              <a:solidFill>
                <a:srgbClr val="0000FF"/>
              </a:solidFill>
              <a:latin typeface="Arial Unicode MS" panose="020B0604020202020204" charset="-122"/>
              <a:ea typeface="Menlo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图例的位置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97996" y="1258889"/>
          <a:ext cx="8548008" cy="3781368"/>
        </p:xfrm>
        <a:graphic>
          <a:graphicData uri="http://schemas.openxmlformats.org/drawingml/2006/table">
            <a:tbl>
              <a:tblPr/>
              <a:tblGrid>
                <a:gridCol w="2307964"/>
                <a:gridCol w="6240044"/>
              </a:tblGrid>
              <a:tr h="2175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String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Resulting Location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'north'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top of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bottom of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'east'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right of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'west'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left of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'northeast'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top-right of axes (default for 2-D axes)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'northwest'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top-left of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'southeast'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bottom-right of axes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'southwest'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bottom-left of axes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96360" y="151277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avi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632390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2696" y="682990"/>
            <a:ext cx="6919423" cy="5622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连接符 7"/>
          <p:cNvCxnSpPr/>
          <p:nvPr/>
        </p:nvCxnSpPr>
        <p:spPr>
          <a:xfrm>
            <a:off x="1240404" y="938251"/>
            <a:ext cx="4261899" cy="795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49686" y="1186063"/>
            <a:ext cx="4261899" cy="795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456415" y="5072932"/>
            <a:ext cx="2137575" cy="927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457741" y="5314121"/>
            <a:ext cx="2446350" cy="13253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1473642" y="5550010"/>
            <a:ext cx="2613328" cy="265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1243055" y="6306709"/>
            <a:ext cx="2137575" cy="927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6323902"/>
            <a:ext cx="914400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Chapter04_13Overthrust3D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3618" y="652002"/>
            <a:ext cx="7974349" cy="563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直接连接符 13"/>
          <p:cNvCxnSpPr/>
          <p:nvPr/>
        </p:nvCxnSpPr>
        <p:spPr>
          <a:xfrm>
            <a:off x="659958" y="938248"/>
            <a:ext cx="2576223" cy="795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20202" y="3116906"/>
            <a:ext cx="8038768" cy="32361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96360" y="151277"/>
            <a:ext cx="1888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生成</a:t>
            </a:r>
            <a:r>
              <a:rPr lang="en-US" altLang="zh-CN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gif</a:t>
            </a:r>
            <a:r>
              <a:rPr lang="zh-CN" altLang="en-US" sz="2400" b="1" dirty="0" smtClean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文件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1642" y="1011253"/>
          <a:ext cx="8980716" cy="5407584"/>
        </p:xfrm>
        <a:graphic>
          <a:graphicData uri="http://schemas.openxmlformats.org/drawingml/2006/table">
            <a:tbl>
              <a:tblPr/>
              <a:tblGrid>
                <a:gridCol w="2612572"/>
                <a:gridCol w="6368144"/>
              </a:tblGrid>
              <a:tr h="2175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 String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Resulting Location</a:t>
                      </a:r>
                      <a:endParaRPr lang="en-US" sz="24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northoutside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Above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Below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eastoutside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the right of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'westoutside'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the left of the axes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'northeastoutside'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top-right corner of the axes (default for 3-D axes)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'northwestoutside'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top-left corner of the axes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'southeastoutside'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bottom-right corner of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'southwestoutside'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Outside bottom-left corner of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'best'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 axes where least conflict with data in plot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'bestoutside'</a:t>
                      </a:r>
                      <a:endParaRPr lang="en-US" sz="2400" b="1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the right of the axes</a:t>
                      </a:r>
                      <a:endParaRPr 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7567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'none'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Determined by Position property</a:t>
                      </a:r>
                      <a:endParaRPr 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663" marR="22663" marT="27196" marB="27196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图例的位置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9088" y="1115316"/>
          <a:ext cx="7385824" cy="4230140"/>
        </p:xfrm>
        <a:graphic>
          <a:graphicData uri="http://schemas.openxmlformats.org/drawingml/2006/table">
            <a:tbl>
              <a:tblPr/>
              <a:tblGrid>
                <a:gridCol w="2280103"/>
                <a:gridCol w="5105721"/>
              </a:tblGrid>
              <a:tr h="22901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Colormap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Name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Color Scale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parula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jet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hsv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hot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cool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spring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summer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autumn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9018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winter</a:t>
                      </a:r>
                      <a:endParaRPr lang="en-US" sz="2400" b="1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zh-CN" altLang="en-US" sz="2400" b="1" dirty="0">
                        <a:solidFill>
                          <a:srgbClr val="40404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3856" marR="23856" marT="28627" marB="28627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9"/>
          <p:cNvGrpSpPr/>
          <p:nvPr/>
        </p:nvGrpSpPr>
        <p:grpSpPr bwMode="auto">
          <a:xfrm>
            <a:off x="0" y="561318"/>
            <a:ext cx="9144000" cy="63374"/>
            <a:chOff x="0" y="960"/>
            <a:chExt cx="5772" cy="3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0" y="960"/>
              <a:ext cx="5772" cy="0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0" y="992"/>
              <a:ext cx="5772" cy="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0" y="35198"/>
            <a:ext cx="914400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3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画图的一些输入</a:t>
            </a:r>
            <a:r>
              <a:rPr lang="zh-CN" altLang="en-US" sz="3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     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colormap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40" name="Picture 20" descr="C:\Program Files\MATLAB\MATLAB Production Server\R2015a\help\matlab\ref\colormap_parul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6" y="1569823"/>
            <a:ext cx="5081449" cy="3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Program Files\MATLAB\MATLAB Production Server\R2015a\help\matlab\ref\colormap_j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1975559"/>
            <a:ext cx="5081448" cy="3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C:\Program Files\MATLAB\MATLAB Production Server\R2015a\help\matlab\ref\colormap_hs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6" y="2401633"/>
            <a:ext cx="5089005" cy="3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C:\Program Files\MATLAB\MATLAB Production Server\R2015a\help\matlab\ref\colormap_ho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2821483"/>
            <a:ext cx="5081448" cy="31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C:\Program Files\MATLAB\MATLAB Production Server\R2015a\help\matlab\ref\colormap_co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3237545"/>
            <a:ext cx="5081448" cy="3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25" descr="C:\Program Files\MATLAB\MATLAB Production Server\R2015a\help\matlab\ref\colormap_spr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31" y="3662842"/>
            <a:ext cx="5071923" cy="31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6" descr="C:\Program Files\MATLAB\MATLAB Production Server\R2015a\help\matlab\ref\colormap_summe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6" y="4098077"/>
            <a:ext cx="5081447" cy="3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C:\Program Files\MATLAB\MATLAB Production Server\R2015a\help\matlab\ref\colormap_autum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4504149"/>
            <a:ext cx="5081446" cy="31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8" descr="C:\Program Files\MATLAB\MATLAB Production Server\R2015a\help\matlab\ref\colormap_winter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07" y="4942585"/>
            <a:ext cx="5089004" cy="31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0d41513d-241b-4898-9208-06355b1d8993"/>
  <p:tag name="COMMONDATA" val="eyJoZGlkIjoiYzA0MzNiZjY4NWE5YzUzMDdmMDIyZmZkOTVmMWZkMj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12476</Words>
  <Application>WPS 演示</Application>
  <PresentationFormat>全屏显示(4:3)</PresentationFormat>
  <Paragraphs>1288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8" baseType="lpstr">
      <vt:lpstr>Arial</vt:lpstr>
      <vt:lpstr>宋体</vt:lpstr>
      <vt:lpstr>Wingdings</vt:lpstr>
      <vt:lpstr>Times New Roman</vt:lpstr>
      <vt:lpstr>微软雅黑</vt:lpstr>
      <vt:lpstr>Arial Unicode MS</vt:lpstr>
      <vt:lpstr>Calibri Light</vt:lpstr>
      <vt:lpstr>Calibri</vt:lpstr>
      <vt:lpstr>黑体</vt:lpstr>
      <vt:lpstr>楷体_GB2312</vt:lpstr>
      <vt:lpstr>新宋体</vt:lpstr>
      <vt:lpstr>&amp;quot</vt:lpstr>
      <vt:lpstr>Segoe Print</vt:lpstr>
      <vt:lpstr>Arial Black</vt:lpstr>
      <vt:lpstr>Wingdings 2</vt:lpstr>
      <vt:lpstr>Menlo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二、图形的标识与修饰</vt:lpstr>
      <vt:lpstr>PowerPoint 演示文稿</vt:lpstr>
      <vt:lpstr>PowerPoint 演示文稿</vt:lpstr>
      <vt:lpstr>PowerPoint 演示文稿</vt:lpstr>
      <vt:lpstr>三  其他图形函数</vt:lpstr>
      <vt:lpstr>其他图形的显示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基于数据驱动和稀疏反演的层间多次波压制方法研究</dc:title>
  <dc:creator>dell</dc:creator>
  <cp:lastModifiedBy>作者</cp:lastModifiedBy>
  <cp:revision>5361</cp:revision>
  <dcterms:created xsi:type="dcterms:W3CDTF">2017-05-16T23:59:00Z</dcterms:created>
  <dcterms:modified xsi:type="dcterms:W3CDTF">2023-03-01T01:35:33Z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B0F4AEEA83C34A14AE34C15C6E94EF2F</vt:lpwstr>
  </property>
</Properties>
</file>