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70" r:id="rId3"/>
    <p:sldId id="257" r:id="rId4"/>
    <p:sldId id="258" r:id="rId5"/>
    <p:sldId id="259" r:id="rId6"/>
    <p:sldId id="273" r:id="rId7"/>
    <p:sldId id="274" r:id="rId8"/>
    <p:sldId id="276" r:id="rId9"/>
    <p:sldId id="277" r:id="rId10"/>
    <p:sldId id="260" r:id="rId11"/>
    <p:sldId id="261" r:id="rId12"/>
    <p:sldId id="278" r:id="rId13"/>
    <p:sldId id="295" r:id="rId14"/>
    <p:sldId id="296" r:id="rId15"/>
    <p:sldId id="290" r:id="rId16"/>
    <p:sldId id="291" r:id="rId17"/>
    <p:sldId id="279" r:id="rId18"/>
    <p:sldId id="280" r:id="rId19"/>
    <p:sldId id="283" r:id="rId20"/>
    <p:sldId id="293" r:id="rId21"/>
    <p:sldId id="288" r:id="rId22"/>
    <p:sldId id="282" r:id="rId23"/>
    <p:sldId id="281" r:id="rId24"/>
    <p:sldId id="294" r:id="rId25"/>
    <p:sldId id="289" r:id="rId26"/>
    <p:sldId id="262" r:id="rId27"/>
    <p:sldId id="285" r:id="rId28"/>
    <p:sldId id="286" r:id="rId29"/>
    <p:sldId id="287" r:id="rId30"/>
    <p:sldId id="264" r:id="rId31"/>
    <p:sldId id="266" r:id="rId32"/>
    <p:sldId id="267"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68" d="100"/>
          <a:sy n="168" d="100"/>
        </p:scale>
        <p:origin x="188" y="180"/>
      </p:cViewPr>
      <p:guideLst>
        <p:guide orient="horz" pos="227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2023-04-06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2023-04-06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2023-04-06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2023-04-06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2023-04-06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2023-04-06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2023-04-06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2023-04-06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2023-04-06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2023-04-06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2023-04-06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2023-04-06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chemeClr val="bg1"/>
          </a:fgClr>
          <a:bgClr>
            <a:schemeClr val="tx2">
              <a:lumMod val="10000"/>
              <a:lumOff val="90000"/>
            </a:schemeClr>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2023-04-06</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4.gi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693535" y="5163820"/>
            <a:ext cx="2413000" cy="40068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74870" y="5164395"/>
            <a:ext cx="4037330" cy="400110"/>
          </a:xfrm>
          <a:prstGeom prst="rect">
            <a:avLst/>
          </a:prstGeom>
          <a:noFill/>
        </p:spPr>
        <p:txBody>
          <a:bodyPr wrap="square" rtlCol="0">
            <a:spAutoFit/>
          </a:bodyPr>
          <a:lstStyle/>
          <a:p>
            <a:pPr algn="r"/>
            <a:r>
              <a:rPr lang="zh-CN" altLang="en-US" sz="2000" dirty="0">
                <a:solidFill>
                  <a:schemeClr val="bg1"/>
                </a:solidFill>
              </a:rPr>
              <a:t>主讲人：陈瓒</a:t>
            </a:r>
          </a:p>
        </p:txBody>
      </p:sp>
      <p:sp>
        <p:nvSpPr>
          <p:cNvPr id="4" name="矩形 3"/>
          <p:cNvSpPr/>
          <p:nvPr/>
        </p:nvSpPr>
        <p:spPr>
          <a:xfrm>
            <a:off x="-225425" y="509270"/>
            <a:ext cx="12649200" cy="210375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5964555" y="1557020"/>
            <a:ext cx="3251200" cy="2294890"/>
          </a:xfrm>
          <a:prstGeom prst="rect">
            <a:avLst/>
          </a:prstGeom>
          <a:solidFill>
            <a:schemeClr val="tx2">
              <a:lumMod val="75000"/>
              <a:lumOff val="25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5662930" y="1270635"/>
            <a:ext cx="170815" cy="1353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337040" y="1270635"/>
            <a:ext cx="149860" cy="13531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5400000">
            <a:off x="7535545" y="-432435"/>
            <a:ext cx="170815" cy="3576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384925" y="1735455"/>
            <a:ext cx="2410460" cy="1938992"/>
          </a:xfrm>
          <a:prstGeom prst="rect">
            <a:avLst/>
          </a:prstGeom>
          <a:noFill/>
        </p:spPr>
        <p:txBody>
          <a:bodyPr wrap="square" rtlCol="0">
            <a:spAutoFit/>
          </a:bodyPr>
          <a:lstStyle/>
          <a:p>
            <a:pPr algn="ctr"/>
            <a:r>
              <a:rPr lang="zh-CN" altLang="en-US" sz="6000" b="1" dirty="0">
                <a:solidFill>
                  <a:schemeClr val="bg1"/>
                </a:solidFill>
                <a:latin typeface="+mn-ea"/>
              </a:rPr>
              <a:t>数学建模</a:t>
            </a:r>
          </a:p>
        </p:txBody>
      </p:sp>
      <p:sp>
        <p:nvSpPr>
          <p:cNvPr id="10" name="文本框 9"/>
          <p:cNvSpPr txBox="1"/>
          <p:nvPr/>
        </p:nvSpPr>
        <p:spPr>
          <a:xfrm>
            <a:off x="788670" y="3851910"/>
            <a:ext cx="9359900" cy="922020"/>
          </a:xfrm>
          <a:prstGeom prst="rect">
            <a:avLst/>
          </a:prstGeom>
          <a:noFill/>
        </p:spPr>
        <p:txBody>
          <a:bodyPr wrap="square" rtlCol="0">
            <a:spAutoFit/>
          </a:bodyPr>
          <a:lstStyle/>
          <a:p>
            <a:pPr algn="ctr"/>
            <a:r>
              <a:rPr lang="zh-CN" altLang="en-US" sz="5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优化算法之启发式算法</a:t>
            </a:r>
            <a:endParaRPr lang="en-US" altLang="zh-CN" sz="5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文本框 10"/>
          <p:cNvSpPr txBox="1"/>
          <p:nvPr/>
        </p:nvSpPr>
        <p:spPr>
          <a:xfrm>
            <a:off x="3417570" y="4703445"/>
            <a:ext cx="6045835" cy="460375"/>
          </a:xfrm>
          <a:prstGeom prst="rect">
            <a:avLst/>
          </a:prstGeom>
          <a:noFill/>
        </p:spPr>
        <p:txBody>
          <a:bodyPr wrap="square" rtlCol="0">
            <a:spAutoFit/>
          </a:bodyPr>
          <a:lstStyle/>
          <a:p>
            <a:pPr algn="ctr"/>
            <a:r>
              <a:rPr lang="en-US" altLang="zh-CN" sz="2400" dirty="0">
                <a:solidFill>
                  <a:srgbClr val="333333"/>
                </a:solidFill>
                <a:latin typeface="Helvetica Neue"/>
              </a:rPr>
              <a:t>                             H</a:t>
            </a:r>
            <a:r>
              <a:rPr lang="en-US" altLang="zh-CN" sz="2400" b="0" i="0" dirty="0">
                <a:solidFill>
                  <a:srgbClr val="333333"/>
                </a:solidFill>
                <a:effectLst/>
                <a:latin typeface="Helvetica Neue"/>
              </a:rPr>
              <a:t>euristic </a:t>
            </a:r>
            <a:r>
              <a:rPr lang="en-US" altLang="zh-CN" sz="2400" dirty="0">
                <a:solidFill>
                  <a:srgbClr val="333333"/>
                </a:solidFill>
                <a:latin typeface="Helvetica Neue"/>
              </a:rPr>
              <a:t>a</a:t>
            </a:r>
            <a:r>
              <a:rPr lang="en-US" altLang="zh-CN" sz="2400" b="0" i="0" dirty="0">
                <a:solidFill>
                  <a:srgbClr val="333333"/>
                </a:solidFill>
                <a:effectLst/>
                <a:latin typeface="Helvetica Neue"/>
              </a:rPr>
              <a:t>lgorithm</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rot="18660000">
            <a:off x="11658600" y="6724015"/>
            <a:ext cx="830580" cy="22923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509270"/>
            <a:ext cx="326390" cy="326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p:cNvSpPr/>
          <p:nvPr/>
        </p:nvSpPr>
        <p:spPr>
          <a:xfrm rot="16200000">
            <a:off x="11613515" y="1804670"/>
            <a:ext cx="791845" cy="828675"/>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stCxn id="16" idx="3"/>
          </p:cNvCxnSpPr>
          <p:nvPr/>
        </p:nvCxnSpPr>
        <p:spPr>
          <a:xfrm>
            <a:off x="326390" y="672465"/>
            <a:ext cx="91071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10</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33575" y="3660775"/>
            <a:ext cx="8324215" cy="42799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21760" y="2786380"/>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2</a:t>
            </a:r>
          </a:p>
        </p:txBody>
      </p:sp>
      <p:sp>
        <p:nvSpPr>
          <p:cNvPr id="14" name="文本框 13"/>
          <p:cNvSpPr txBox="1"/>
          <p:nvPr/>
        </p:nvSpPr>
        <p:spPr>
          <a:xfrm>
            <a:off x="4929505" y="2799715"/>
            <a:ext cx="3916680" cy="830997"/>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简述算法原理</a:t>
            </a:r>
          </a:p>
        </p:txBody>
      </p:sp>
      <p:sp>
        <p:nvSpPr>
          <p:cNvPr id="24" name="等腰三角形 23"/>
          <p:cNvSpPr/>
          <p:nvPr/>
        </p:nvSpPr>
        <p:spPr>
          <a:xfrm rot="10800000">
            <a:off x="0" y="-17780"/>
            <a:ext cx="1593850" cy="121094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2157095" y="3874770"/>
            <a:ext cx="78778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0025" y="2540"/>
            <a:ext cx="0" cy="607504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09575" y="348615"/>
            <a:ext cx="0" cy="476313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28015" y="576580"/>
            <a:ext cx="0" cy="310515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11</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70610" y="2122170"/>
            <a:ext cx="8233410" cy="6375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①模拟退火算法</a:t>
            </a:r>
          </a:p>
        </p:txBody>
      </p:sp>
      <p:sp>
        <p:nvSpPr>
          <p:cNvPr id="16" name="矩形 15"/>
          <p:cNvSpPr/>
          <p:nvPr/>
        </p:nvSpPr>
        <p:spPr>
          <a:xfrm>
            <a:off x="1726565" y="3490595"/>
            <a:ext cx="8233410" cy="6375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②遗传算法</a:t>
            </a:r>
          </a:p>
        </p:txBody>
      </p:sp>
      <p:sp>
        <p:nvSpPr>
          <p:cNvPr id="17" name="矩形 16"/>
          <p:cNvSpPr/>
          <p:nvPr/>
        </p:nvSpPr>
        <p:spPr>
          <a:xfrm>
            <a:off x="2638425" y="4859020"/>
            <a:ext cx="8233410" cy="6375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③粒子群算法</a:t>
            </a:r>
          </a:p>
        </p:txBody>
      </p:sp>
      <p:sp>
        <p:nvSpPr>
          <p:cNvPr id="18" name="L 形 17"/>
          <p:cNvSpPr/>
          <p:nvPr/>
        </p:nvSpPr>
        <p:spPr>
          <a:xfrm>
            <a:off x="1070610" y="1663700"/>
            <a:ext cx="382905" cy="1096010"/>
          </a:xfrm>
          <a:prstGeom prst="corner">
            <a:avLst>
              <a:gd name="adj1" fmla="val 4461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L 形 18"/>
          <p:cNvSpPr/>
          <p:nvPr/>
        </p:nvSpPr>
        <p:spPr>
          <a:xfrm>
            <a:off x="1726565" y="3032125"/>
            <a:ext cx="382905" cy="1096010"/>
          </a:xfrm>
          <a:prstGeom prst="corner">
            <a:avLst>
              <a:gd name="adj1" fmla="val 4461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 形 19"/>
          <p:cNvSpPr/>
          <p:nvPr/>
        </p:nvSpPr>
        <p:spPr>
          <a:xfrm>
            <a:off x="2638425" y="4400550"/>
            <a:ext cx="382905" cy="1096010"/>
          </a:xfrm>
          <a:prstGeom prst="corner">
            <a:avLst>
              <a:gd name="adj1" fmla="val 44610"/>
              <a:gd name="adj2" fmla="val 5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p:tgtEl>
                                          <p:spTgt spid="16"/>
                                        </p:tgtEl>
                                        <p:attrNameLst>
                                          <p:attrName>ppt_y</p:attrName>
                                        </p:attrNameLst>
                                      </p:cBhvr>
                                      <p:tavLst>
                                        <p:tav tm="0">
                                          <p:val>
                                            <p:strVal val="#ppt_y+#ppt_h*1.125000"/>
                                          </p:val>
                                        </p:tav>
                                        <p:tav tm="100000">
                                          <p:val>
                                            <p:strVal val="#ppt_y"/>
                                          </p:val>
                                        </p:tav>
                                      </p:tavLst>
                                    </p:anim>
                                    <p:animEffect transition="in" filter="wipe(up)">
                                      <p:cBhvr>
                                        <p:cTn id="13" dur="500"/>
                                        <p:tgtEl>
                                          <p:spTgt spid="16"/>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p:tgtEl>
                                          <p:spTgt spid="17"/>
                                        </p:tgtEl>
                                        <p:attrNameLst>
                                          <p:attrName>ppt_y</p:attrName>
                                        </p:attrNameLst>
                                      </p:cBhvr>
                                      <p:tavLst>
                                        <p:tav tm="0">
                                          <p:val>
                                            <p:strVal val="#ppt_y+#ppt_h*1.125000"/>
                                          </p:val>
                                        </p:tav>
                                        <p:tav tm="100000">
                                          <p:val>
                                            <p:strVal val="#ppt_y"/>
                                          </p:val>
                                        </p:tav>
                                      </p:tavLst>
                                    </p:anim>
                                    <p:animEffect transition="in" filter="wipe(up)">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6" grpId="0" animBg="1"/>
      <p:bldP spid="16" grpId="1" animBg="1"/>
      <p:bldP spid="17" grpId="0" animBg="1"/>
      <p:bldP spid="1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12</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41725" y="2728595"/>
            <a:ext cx="6630035" cy="2308324"/>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模拟退火算法</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Simulated Annealing</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SA</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）来源于固体退火原理，是一种基于概率的通用演算法。其核心思想是</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以一定概率接受当前一个比当前解要差的解</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。所以该算法有可能脱离这个局部的最优解，从而在一个很大的范围内搜寻命题的最优解。</a:t>
            </a:r>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模拟退火算法</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17227332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330305" y="1803400"/>
            <a:ext cx="0" cy="4006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13</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21523" y="1881988"/>
            <a:ext cx="9514944" cy="4524315"/>
          </a:xfrm>
          <a:prstGeom prst="rect">
            <a:avLst/>
          </a:prstGeom>
          <a:noFill/>
          <a:ln>
            <a:solidFill>
              <a:schemeClr val="tx2">
                <a:lumMod val="75000"/>
                <a:lumOff val="25000"/>
              </a:schemeClr>
            </a:solidFill>
          </a:ln>
        </p:spPr>
        <p:txBody>
          <a:bodyPr wrap="square" rtlCol="0">
            <a:spAutoFit/>
          </a:bodyPr>
          <a:lstStyle/>
          <a:p>
            <a:r>
              <a:rPr lang="zh-CN" altLang="en-US" dirty="0">
                <a:solidFill>
                  <a:schemeClr val="tx2">
                    <a:lumMod val="75000"/>
                    <a:lumOff val="25000"/>
                  </a:schemeClr>
                </a:solidFill>
              </a:rPr>
              <a:t>在介绍模拟退火算法之前，我们先认识一下</a:t>
            </a:r>
            <a:r>
              <a:rPr lang="zh-CN" altLang="en-US" b="1" dirty="0">
                <a:solidFill>
                  <a:schemeClr val="tx2">
                    <a:lumMod val="75000"/>
                    <a:lumOff val="25000"/>
                  </a:schemeClr>
                </a:solidFill>
              </a:rPr>
              <a:t>爬山算法</a:t>
            </a:r>
            <a:r>
              <a:rPr lang="zh-CN" altLang="en-US" dirty="0">
                <a:solidFill>
                  <a:schemeClr val="tx2">
                    <a:lumMod val="75000"/>
                    <a:lumOff val="25000"/>
                  </a:schemeClr>
                </a:solidFill>
              </a:rPr>
              <a:t>。在爬山法寻找最优值的过程中，先随机生成一个点，计算其适应度值</a:t>
            </a:r>
            <a:r>
              <a:rPr lang="en-US" altLang="zh-CN" dirty="0">
                <a:solidFill>
                  <a:schemeClr val="tx2">
                    <a:lumMod val="75000"/>
                    <a:lumOff val="25000"/>
                  </a:schemeClr>
                </a:solidFill>
              </a:rPr>
              <a:t>f(x)</a:t>
            </a:r>
            <a:r>
              <a:rPr lang="zh-CN" altLang="en-US" dirty="0">
                <a:solidFill>
                  <a:schemeClr val="tx2">
                    <a:lumMod val="75000"/>
                    <a:lumOff val="25000"/>
                  </a:schemeClr>
                </a:solidFill>
              </a:rPr>
              <a:t>。然后再其左领域和右领域中依照步长各选取一个点，计算其适应度值</a:t>
            </a:r>
            <a:r>
              <a:rPr lang="en-US" altLang="zh-CN" dirty="0">
                <a:solidFill>
                  <a:schemeClr val="tx2">
                    <a:lumMod val="75000"/>
                    <a:lumOff val="25000"/>
                  </a:schemeClr>
                </a:solidFill>
              </a:rPr>
              <a:t>f(</a:t>
            </a:r>
            <a:r>
              <a:rPr lang="en-US" altLang="zh-CN" dirty="0" err="1">
                <a:solidFill>
                  <a:schemeClr val="tx2">
                    <a:lumMod val="75000"/>
                    <a:lumOff val="25000"/>
                  </a:schemeClr>
                </a:solidFill>
              </a:rPr>
              <a:t>xleft</a:t>
            </a:r>
            <a:r>
              <a:rPr lang="en-US" altLang="zh-CN" dirty="0">
                <a:solidFill>
                  <a:schemeClr val="tx2">
                    <a:lumMod val="75000"/>
                    <a:lumOff val="25000"/>
                  </a:schemeClr>
                </a:solidFill>
              </a:rPr>
              <a:t>),f(</a:t>
            </a:r>
            <a:r>
              <a:rPr lang="en-US" altLang="zh-CN" dirty="0" err="1">
                <a:solidFill>
                  <a:schemeClr val="tx2">
                    <a:lumMod val="75000"/>
                    <a:lumOff val="25000"/>
                  </a:schemeClr>
                </a:solidFill>
              </a:rPr>
              <a:t>xright</a:t>
            </a:r>
            <a:r>
              <a:rPr lang="en-US" altLang="zh-CN" dirty="0">
                <a:solidFill>
                  <a:schemeClr val="tx2">
                    <a:lumMod val="75000"/>
                    <a:lumOff val="25000"/>
                  </a:schemeClr>
                </a:solidFill>
              </a:rPr>
              <a:t>),</a:t>
            </a:r>
            <a:r>
              <a:rPr lang="zh-CN" altLang="en-US" dirty="0">
                <a:solidFill>
                  <a:schemeClr val="tx2">
                    <a:lumMod val="75000"/>
                    <a:lumOff val="25000"/>
                  </a:schemeClr>
                </a:solidFill>
              </a:rPr>
              <a:t>比较其三者，将适应度最大值点作为下一次迭代的初始点，直至寻找到最大值点。爬山算法是一种典型的</a:t>
            </a:r>
            <a:r>
              <a:rPr lang="zh-CN" altLang="en-US" b="1" dirty="0">
                <a:solidFill>
                  <a:schemeClr val="tx2">
                    <a:lumMod val="75000"/>
                    <a:lumOff val="25000"/>
                  </a:schemeClr>
                </a:solidFill>
              </a:rPr>
              <a:t>贪婪算法</a:t>
            </a:r>
            <a:r>
              <a:rPr lang="zh-CN" altLang="en-US" dirty="0">
                <a:solidFill>
                  <a:schemeClr val="tx2">
                    <a:lumMod val="75000"/>
                    <a:lumOff val="25000"/>
                  </a:schemeClr>
                </a:solidFill>
              </a:rPr>
              <a:t>，是一种狭隘的没有顾及全局的算法。如图所示，在使用爬山算法寻找最大值时</a:t>
            </a:r>
            <a:r>
              <a:rPr lang="zh-CN" altLang="en-US" dirty="0">
                <a:solidFill>
                  <a:schemeClr val="accent1"/>
                </a:solidFill>
              </a:rPr>
              <a:t>容易陷入局部最优</a:t>
            </a:r>
            <a:r>
              <a:rPr lang="zh-CN" altLang="en-US" dirty="0">
                <a:solidFill>
                  <a:schemeClr val="tx2">
                    <a:lumMod val="75000"/>
                    <a:lumOff val="25000"/>
                  </a:schemeClr>
                </a:solidFill>
              </a:rPr>
              <a:t>。</a:t>
            </a:r>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zh-CN" altLang="en-US" dirty="0">
              <a:solidFill>
                <a:schemeClr val="tx2">
                  <a:lumMod val="75000"/>
                  <a:lumOff val="25000"/>
                </a:schemeClr>
              </a:solidFill>
            </a:endParaRPr>
          </a:p>
          <a:p>
            <a:pPr algn="ctr"/>
            <a:endParaRPr lang="en-US" altLang="zh-CN" dirty="0">
              <a:solidFill>
                <a:schemeClr val="tx2">
                  <a:lumMod val="75000"/>
                  <a:lumOff val="25000"/>
                </a:schemeClr>
              </a:solidFill>
            </a:endParaRPr>
          </a:p>
        </p:txBody>
      </p:sp>
      <p:sp>
        <p:nvSpPr>
          <p:cNvPr id="6" name="椭圆 5"/>
          <p:cNvSpPr/>
          <p:nvPr/>
        </p:nvSpPr>
        <p:spPr>
          <a:xfrm>
            <a:off x="227685" y="1095171"/>
            <a:ext cx="1044575" cy="1044575"/>
          </a:xfrm>
          <a:prstGeom prst="ellipse">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详解</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11113578" y="5266051"/>
            <a:ext cx="669290" cy="598170"/>
          </a:xfrm>
          <a:prstGeom prst="rect">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表, 折线图&#10;&#10;描述已自动生成">
            <a:extLst>
              <a:ext uri="{FF2B5EF4-FFF2-40B4-BE49-F238E27FC236}">
                <a16:creationId xmlns:a16="http://schemas.microsoft.com/office/drawing/2014/main" id="{F24B2903-18CD-34C3-ABCD-AF1716F02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325" y="3429000"/>
            <a:ext cx="3563350" cy="2684528"/>
          </a:xfrm>
          <a:prstGeom prst="rect">
            <a:avLst/>
          </a:prstGeom>
        </p:spPr>
      </p:pic>
    </p:spTree>
    <p:custDataLst>
      <p:tags r:id="rId1"/>
    </p:custDataLst>
    <p:extLst>
      <p:ext uri="{BB962C8B-B14F-4D97-AF65-F5344CB8AC3E}">
        <p14:creationId xmlns:p14="http://schemas.microsoft.com/office/powerpoint/2010/main" val="83378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330305" y="1803400"/>
            <a:ext cx="0" cy="4006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14</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114227" y="1183005"/>
            <a:ext cx="9514944" cy="5355312"/>
          </a:xfrm>
          <a:prstGeom prst="rect">
            <a:avLst/>
          </a:prstGeom>
          <a:noFill/>
          <a:ln>
            <a:solidFill>
              <a:schemeClr val="tx2">
                <a:lumMod val="75000"/>
                <a:lumOff val="25000"/>
              </a:schemeClr>
            </a:solidFill>
          </a:ln>
        </p:spPr>
        <p:txBody>
          <a:bodyPr wrap="square" rtlCol="0">
            <a:spAutoFit/>
          </a:bodyPr>
          <a:lstStyle/>
          <a:p>
            <a:r>
              <a:rPr lang="zh-CN" altLang="en-US" dirty="0">
                <a:solidFill>
                  <a:schemeClr val="tx2">
                    <a:lumMod val="75000"/>
                    <a:lumOff val="25000"/>
                  </a:schemeClr>
                </a:solidFill>
              </a:rPr>
              <a:t>爬山法的贪婪性进而就引申出了一个议题：当左领域或者右领域的适应度值小于本身的适应度值，我们是否应该尝试去以一定的概率接受它来做下一次迭代的初值呢？也就是说我们应该想办法</a:t>
            </a:r>
            <a:r>
              <a:rPr lang="zh-CN" altLang="en-US" dirty="0">
                <a:solidFill>
                  <a:schemeClr val="accent1"/>
                </a:solidFill>
              </a:rPr>
              <a:t>给低适应度的值一个选择可能性</a:t>
            </a:r>
            <a:r>
              <a:rPr lang="zh-CN" altLang="en-US" dirty="0">
                <a:solidFill>
                  <a:schemeClr val="tx2">
                    <a:lumMod val="75000"/>
                    <a:lumOff val="25000"/>
                  </a:schemeClr>
                </a:solidFill>
              </a:rPr>
              <a:t>，从而避免必然的局部最优。</a:t>
            </a:r>
            <a:endParaRPr lang="en-US" altLang="zh-CN" dirty="0">
              <a:solidFill>
                <a:schemeClr val="tx2">
                  <a:lumMod val="75000"/>
                  <a:lumOff val="25000"/>
                </a:schemeClr>
              </a:solidFill>
            </a:endParaRPr>
          </a:p>
          <a:p>
            <a:r>
              <a:rPr lang="zh-CN" altLang="en-US" dirty="0">
                <a:solidFill>
                  <a:schemeClr val="tx2">
                    <a:lumMod val="75000"/>
                    <a:lumOff val="25000"/>
                  </a:schemeClr>
                </a:solidFill>
              </a:rPr>
              <a:t>那么更进一步的问题是，这个一定的概率（</a:t>
            </a:r>
            <a:r>
              <a:rPr lang="en-US" altLang="zh-CN" dirty="0">
                <a:solidFill>
                  <a:schemeClr val="tx2">
                    <a:lumMod val="75000"/>
                    <a:lumOff val="25000"/>
                  </a:schemeClr>
                </a:solidFill>
              </a:rPr>
              <a:t>p</a:t>
            </a:r>
            <a:r>
              <a:rPr lang="zh-CN" altLang="en-US" dirty="0">
                <a:solidFill>
                  <a:schemeClr val="tx2">
                    <a:lumMod val="75000"/>
                    <a:lumOff val="25000"/>
                  </a:schemeClr>
                </a:solidFill>
              </a:rPr>
              <a:t>）到底是怎么计算出来的呢？</a:t>
            </a:r>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r>
              <a:rPr lang="zh-CN" altLang="en-US" dirty="0">
                <a:solidFill>
                  <a:schemeClr val="tx2">
                    <a:lumMod val="75000"/>
                    <a:lumOff val="25000"/>
                  </a:schemeClr>
                </a:solidFill>
              </a:rPr>
              <a:t>模拟退火算法提出了一种将内能的变化情况写成函数适应度值的思想：</a:t>
            </a:r>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r>
              <a:rPr lang="zh-CN" altLang="en-US" dirty="0">
                <a:solidFill>
                  <a:schemeClr val="tx2">
                    <a:lumMod val="75000"/>
                    <a:lumOff val="25000"/>
                  </a:schemeClr>
                </a:solidFill>
              </a:rPr>
              <a:t>在本公式中，</a:t>
            </a:r>
            <a:r>
              <a:rPr lang="en-US" altLang="zh-CN" dirty="0" err="1">
                <a:solidFill>
                  <a:schemeClr val="tx2">
                    <a:lumMod val="75000"/>
                    <a:lumOff val="25000"/>
                  </a:schemeClr>
                </a:solidFill>
              </a:rPr>
              <a:t>Δf</a:t>
            </a:r>
            <a:r>
              <a:rPr lang="en-US" altLang="zh-CN" dirty="0">
                <a:solidFill>
                  <a:schemeClr val="tx2">
                    <a:lumMod val="75000"/>
                    <a:lumOff val="25000"/>
                  </a:schemeClr>
                </a:solidFill>
              </a:rPr>
              <a:t> =| f(x)-f(</a:t>
            </a:r>
            <a:r>
              <a:rPr lang="en-US" altLang="zh-CN" dirty="0" err="1">
                <a:solidFill>
                  <a:schemeClr val="tx2">
                    <a:lumMod val="75000"/>
                    <a:lumOff val="25000"/>
                  </a:schemeClr>
                </a:solidFill>
              </a:rPr>
              <a:t>x_change</a:t>
            </a:r>
            <a:r>
              <a:rPr lang="en-US" altLang="zh-CN" dirty="0">
                <a:solidFill>
                  <a:schemeClr val="tx2">
                    <a:lumMod val="75000"/>
                    <a:lumOff val="25000"/>
                  </a:schemeClr>
                </a:solidFill>
              </a:rPr>
              <a:t>) | </a:t>
            </a:r>
            <a:r>
              <a:rPr lang="zh-CN" altLang="en-US" dirty="0">
                <a:solidFill>
                  <a:schemeClr val="tx2">
                    <a:lumMod val="75000"/>
                    <a:lumOff val="25000"/>
                  </a:schemeClr>
                </a:solidFill>
              </a:rPr>
              <a:t>，即函数值的变化量；</a:t>
            </a:r>
            <a:r>
              <a:rPr lang="en-US" altLang="zh-CN" dirty="0">
                <a:solidFill>
                  <a:schemeClr val="tx2">
                    <a:lumMod val="75000"/>
                    <a:lumOff val="25000"/>
                  </a:schemeClr>
                </a:solidFill>
              </a:rPr>
              <a:t>k</a:t>
            </a:r>
            <a:r>
              <a:rPr lang="zh-CN" altLang="en-US" dirty="0">
                <a:solidFill>
                  <a:schemeClr val="tx2">
                    <a:lumMod val="75000"/>
                    <a:lumOff val="25000"/>
                  </a:schemeClr>
                </a:solidFill>
              </a:rPr>
              <a:t>代表玻尔兹曼常数；</a:t>
            </a:r>
            <a:r>
              <a:rPr lang="en-US" altLang="zh-CN" dirty="0">
                <a:solidFill>
                  <a:schemeClr val="tx2">
                    <a:lumMod val="75000"/>
                    <a:lumOff val="25000"/>
                  </a:schemeClr>
                </a:solidFill>
              </a:rPr>
              <a:t>T</a:t>
            </a:r>
            <a:r>
              <a:rPr lang="zh-CN" altLang="en-US" dirty="0">
                <a:solidFill>
                  <a:schemeClr val="tx2">
                    <a:lumMod val="75000"/>
                    <a:lumOff val="25000"/>
                  </a:schemeClr>
                </a:solidFill>
              </a:rPr>
              <a:t>代表温度。也就是说，</a:t>
            </a:r>
            <a:r>
              <a:rPr lang="zh-CN" altLang="en-US" dirty="0">
                <a:solidFill>
                  <a:schemeClr val="accent1"/>
                </a:solidFill>
              </a:rPr>
              <a:t>函数值变化量越大，新解被接受的概率就越小；温度越高，新解被接受的概率就越大</a:t>
            </a:r>
            <a:r>
              <a:rPr lang="zh-CN" altLang="en-US" dirty="0">
                <a:solidFill>
                  <a:schemeClr val="tx2">
                    <a:lumMod val="75000"/>
                    <a:lumOff val="25000"/>
                  </a:schemeClr>
                </a:solidFill>
              </a:rPr>
              <a:t>。最终呈现的情况就是：在模拟退火初期，由于算法温度值很高，哪怕函数值变化量很大，新解也有较大概率被接受。而在退火末期，温度值渐渐趋近于零，函数值的变化量就越来越保守了，因为变化大的新解不被接受。</a:t>
            </a:r>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zh-CN" altLang="en-US" dirty="0">
              <a:solidFill>
                <a:schemeClr val="tx2">
                  <a:lumMod val="75000"/>
                  <a:lumOff val="25000"/>
                </a:schemeClr>
              </a:solidFill>
            </a:endParaRPr>
          </a:p>
          <a:p>
            <a:pPr algn="ctr"/>
            <a:endParaRPr lang="en-US" altLang="zh-CN" dirty="0">
              <a:solidFill>
                <a:schemeClr val="tx2">
                  <a:lumMod val="75000"/>
                  <a:lumOff val="25000"/>
                </a:schemeClr>
              </a:solidFill>
            </a:endParaRPr>
          </a:p>
        </p:txBody>
      </p:sp>
      <p:sp>
        <p:nvSpPr>
          <p:cNvPr id="8" name="矩形 7"/>
          <p:cNvSpPr/>
          <p:nvPr/>
        </p:nvSpPr>
        <p:spPr>
          <a:xfrm>
            <a:off x="10289493" y="6157277"/>
            <a:ext cx="669290" cy="598170"/>
          </a:xfrm>
          <a:prstGeom prst="rect">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文本&#10;&#10;低可信度描述已自动生成">
            <a:extLst>
              <a:ext uri="{FF2B5EF4-FFF2-40B4-BE49-F238E27FC236}">
                <a16:creationId xmlns:a16="http://schemas.microsoft.com/office/drawing/2014/main" id="{C0D597C3-15E9-B7BD-BF61-F0D3445E7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1232" y="2471462"/>
            <a:ext cx="1486107" cy="581106"/>
          </a:xfrm>
          <a:prstGeom prst="rect">
            <a:avLst/>
          </a:prstGeom>
        </p:spPr>
      </p:pic>
      <p:pic>
        <p:nvPicPr>
          <p:cNvPr id="15" name="图片 14" descr="地图上有字&#10;&#10;中度可信度描述已自动生成">
            <a:extLst>
              <a:ext uri="{FF2B5EF4-FFF2-40B4-BE49-F238E27FC236}">
                <a16:creationId xmlns:a16="http://schemas.microsoft.com/office/drawing/2014/main" id="{5CFD5EB1-39A4-F107-F8F3-BB081800D8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88577" y="4728789"/>
            <a:ext cx="5214847" cy="1744011"/>
          </a:xfrm>
          <a:prstGeom prst="rect">
            <a:avLst/>
          </a:prstGeom>
        </p:spPr>
      </p:pic>
    </p:spTree>
    <p:custDataLst>
      <p:tags r:id="rId1"/>
    </p:custDataLst>
    <p:extLst>
      <p:ext uri="{BB962C8B-B14F-4D97-AF65-F5344CB8AC3E}">
        <p14:creationId xmlns:p14="http://schemas.microsoft.com/office/powerpoint/2010/main" val="999300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15</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9622" y="2541102"/>
            <a:ext cx="6630035" cy="3046988"/>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全局性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：以概率选择为基础，可以在解空间中寻找全局最优解。</a:t>
            </a: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自适应性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：可以根据当前状态调整搜索策略，利用启发信息加速搜索过程。</a:t>
            </a: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迭代性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：需要通过多次迭代逐步接近最优解。</a:t>
            </a:r>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性质</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20969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16</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9622" y="2541102"/>
            <a:ext cx="6630035" cy="2677656"/>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▲适应度函数：即目标函数，是你要优化的问题。</a:t>
            </a: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▲初始参数：避免不合理的设参导致算法无法求得较优解。比如迭代次数太少。</a:t>
            </a: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▲产生新值：如何随机产生新的取值决定了算法的效率与最终结果。</a:t>
            </a:r>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关键点</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117869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17</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74996" y="1161743"/>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流程图</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descr="图示&#10;&#10;描述已自动生成">
            <a:extLst>
              <a:ext uri="{FF2B5EF4-FFF2-40B4-BE49-F238E27FC236}">
                <a16:creationId xmlns:a16="http://schemas.microsoft.com/office/drawing/2014/main" id="{EBE24212-B996-50CD-FAB2-C9310DCE16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3077" y="157520"/>
            <a:ext cx="5539525" cy="6473680"/>
          </a:xfrm>
          <a:prstGeom prst="rect">
            <a:avLst/>
          </a:prstGeom>
        </p:spPr>
      </p:pic>
    </p:spTree>
    <p:custDataLst>
      <p:tags r:id="rId1"/>
    </p:custDataLst>
    <p:extLst>
      <p:ext uri="{BB962C8B-B14F-4D97-AF65-F5344CB8AC3E}">
        <p14:creationId xmlns:p14="http://schemas.microsoft.com/office/powerpoint/2010/main" val="3645019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18</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41725" y="2728595"/>
            <a:ext cx="6630035" cy="2677656"/>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遗传算法</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Genetic Algorithm</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GA</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基于自然选择和遗传学思想</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的适应性启发式搜索算法。针对问题的最佳解是由多个要素组成的，</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要素间的新组合会接近于问题的最优解</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。该算法模拟了自然选择和遗传中发生的复制、交叉和变异等现象，通过核心交叉算子以找到问题的最佳解决方案。</a:t>
            </a:r>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遗传算法</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40920604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19</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9622" y="2395220"/>
            <a:ext cx="6630035" cy="4154984"/>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适应度函数：遗传算法的核心是适应度函数，它用于评估个体的适应度，并且决定被选择可能性。</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种群：指由许多待选个体组成的集合。种群大小和个体质量对算法效果有很大影响。</a:t>
            </a: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选择：即从种群中选择优秀的个体，使其能够参与下一代的繁殖。一般有轮盘赌选择、锦标赛选择等方法。</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19"/>
            <a:ext cx="45719" cy="352234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50165" cy="3574038"/>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9006840" y="4247773"/>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p:cNvCxnSpPr>
          <p:nvPr/>
        </p:nvCxnSpPr>
        <p:spPr>
          <a:xfrm>
            <a:off x="3199289" y="5928042"/>
            <a:ext cx="4337853" cy="8236"/>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重要概念</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701744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图片 5" descr="图标&#10;&#10;中度可信度描述已自动生成">
            <a:extLst>
              <a:ext uri="{FF2B5EF4-FFF2-40B4-BE49-F238E27FC236}">
                <a16:creationId xmlns:a16="http://schemas.microsoft.com/office/drawing/2014/main" id="{5A2D87B7-2075-7BFE-8575-AEF71C2D73ED}"/>
              </a:ext>
            </a:extLst>
          </p:cNvPr>
          <p:cNvPicPr>
            <a:picLocks noChangeAspect="1"/>
          </p:cNvPicPr>
          <p:nvPr/>
        </p:nvPicPr>
        <p:blipFill rotWithShape="1">
          <a:blip r:embed="rId2">
            <a:extLst>
              <a:ext uri="{28A0092B-C50C-407E-A947-70E740481C1C}">
                <a14:useLocalDpi xmlns:a14="http://schemas.microsoft.com/office/drawing/2010/main" val="0"/>
              </a:ext>
            </a:extLst>
          </a:blip>
          <a:srcRect t="3442" b="25635"/>
          <a:stretch/>
        </p:blipFill>
        <p:spPr>
          <a:xfrm>
            <a:off x="2522356" y="10"/>
            <a:ext cx="9669642" cy="6857990"/>
          </a:xfrm>
          <a:prstGeom prst="rect">
            <a:avLst/>
          </a:prstGeom>
        </p:spPr>
      </p:pic>
      <p:sp>
        <p:nvSpPr>
          <p:cNvPr id="16"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48C483F3-43A9-37F6-3475-0D70F3064687}"/>
              </a:ext>
            </a:extLst>
          </p:cNvPr>
          <p:cNvSpPr>
            <a:spLocks noGrp="1"/>
          </p:cNvSpPr>
          <p:nvPr>
            <p:ph type="title"/>
          </p:nvPr>
        </p:nvSpPr>
        <p:spPr>
          <a:xfrm>
            <a:off x="838200" y="365125"/>
            <a:ext cx="3822189" cy="1899912"/>
          </a:xfrm>
        </p:spPr>
        <p:txBody>
          <a:bodyPr>
            <a:normAutofit/>
          </a:bodyPr>
          <a:lstStyle/>
          <a:p>
            <a:r>
              <a:rPr lang="zh-CN" altLang="en-US" sz="4000" dirty="0"/>
              <a:t>个人介绍</a:t>
            </a:r>
          </a:p>
        </p:txBody>
      </p:sp>
      <p:sp>
        <p:nvSpPr>
          <p:cNvPr id="3" name="内容占位符 2">
            <a:extLst>
              <a:ext uri="{FF2B5EF4-FFF2-40B4-BE49-F238E27FC236}">
                <a16:creationId xmlns:a16="http://schemas.microsoft.com/office/drawing/2014/main" id="{463485CD-1F8C-D29F-3EED-C597FE95A996}"/>
              </a:ext>
            </a:extLst>
          </p:cNvPr>
          <p:cNvSpPr>
            <a:spLocks noGrp="1"/>
          </p:cNvSpPr>
          <p:nvPr>
            <p:ph idx="1"/>
          </p:nvPr>
        </p:nvSpPr>
        <p:spPr>
          <a:xfrm>
            <a:off x="838200" y="2434201"/>
            <a:ext cx="3822189" cy="3742762"/>
          </a:xfrm>
        </p:spPr>
        <p:txBody>
          <a:bodyPr>
            <a:normAutofit fontScale="70000" lnSpcReduction="20000"/>
          </a:bodyPr>
          <a:lstStyle/>
          <a:p>
            <a:pPr>
              <a:lnSpc>
                <a:spcPct val="120000"/>
              </a:lnSpc>
            </a:pPr>
            <a:r>
              <a:rPr lang="zh-CN" altLang="en-US" sz="1400" dirty="0"/>
              <a:t>姓名：陈瓒</a:t>
            </a:r>
            <a:endParaRPr lang="en-US" altLang="zh-CN" sz="1400" dirty="0"/>
          </a:p>
          <a:p>
            <a:pPr>
              <a:lnSpc>
                <a:spcPct val="120000"/>
              </a:lnSpc>
            </a:pPr>
            <a:r>
              <a:rPr lang="zh-CN" altLang="en-US" sz="1400" dirty="0"/>
              <a:t>来历：李四光学院</a:t>
            </a:r>
            <a:r>
              <a:rPr lang="en-US" altLang="zh-CN" sz="1400" dirty="0"/>
              <a:t>21</a:t>
            </a:r>
            <a:r>
              <a:rPr lang="zh-CN" altLang="en-US" sz="1400" dirty="0"/>
              <a:t>级 </a:t>
            </a:r>
            <a:endParaRPr lang="en-US" altLang="zh-CN" sz="1400" dirty="0"/>
          </a:p>
          <a:p>
            <a:pPr>
              <a:lnSpc>
                <a:spcPct val="120000"/>
              </a:lnSpc>
            </a:pPr>
            <a:r>
              <a:rPr lang="zh-CN" altLang="en-US" sz="1400" dirty="0"/>
              <a:t>专业方向：遥感科学与技术</a:t>
            </a:r>
            <a:endParaRPr lang="en-US" altLang="zh-CN" sz="1400" dirty="0"/>
          </a:p>
          <a:p>
            <a:pPr>
              <a:lnSpc>
                <a:spcPct val="120000"/>
              </a:lnSpc>
            </a:pPr>
            <a:r>
              <a:rPr lang="zh-CN" altLang="en-US" sz="1400" dirty="0"/>
              <a:t>爱好：天文摄影、听音乐等。</a:t>
            </a:r>
            <a:endParaRPr lang="en-US" altLang="zh-CN" sz="1400" dirty="0"/>
          </a:p>
          <a:p>
            <a:pPr>
              <a:lnSpc>
                <a:spcPct val="120000"/>
              </a:lnSpc>
            </a:pPr>
            <a:r>
              <a:rPr lang="zh-CN" altLang="en-US" sz="1400" dirty="0"/>
              <a:t>研究领域：目前在做遥感影像反演地表太阳辐射（其实啥也不会</a:t>
            </a:r>
            <a:endParaRPr lang="en-US" altLang="zh-CN" sz="1400" dirty="0"/>
          </a:p>
          <a:p>
            <a:pPr>
              <a:lnSpc>
                <a:spcPct val="120000"/>
              </a:lnSpc>
            </a:pPr>
            <a:endParaRPr lang="en-US" altLang="zh-CN" sz="1400" dirty="0"/>
          </a:p>
          <a:p>
            <a:pPr>
              <a:lnSpc>
                <a:spcPct val="120000"/>
              </a:lnSpc>
            </a:pPr>
            <a:r>
              <a:rPr lang="zh-CN" altLang="en-US" sz="1400" dirty="0"/>
              <a:t>个人经历：</a:t>
            </a:r>
            <a:endParaRPr lang="en-US" altLang="zh-CN" sz="1400" dirty="0"/>
          </a:p>
          <a:p>
            <a:pPr marL="0" indent="0">
              <a:lnSpc>
                <a:spcPct val="120000"/>
              </a:lnSpc>
              <a:buNone/>
            </a:pPr>
            <a:r>
              <a:rPr lang="zh-CN" altLang="en-US" sz="1400" dirty="0"/>
              <a:t>华科大学生节建模比赛一等奖（碰巧</a:t>
            </a:r>
            <a:endParaRPr lang="en-US" altLang="zh-CN" sz="1400" dirty="0"/>
          </a:p>
          <a:p>
            <a:pPr marL="0" indent="0">
              <a:lnSpc>
                <a:spcPct val="120000"/>
              </a:lnSpc>
              <a:buNone/>
            </a:pPr>
            <a:r>
              <a:rPr lang="zh-CN" altLang="en-US" sz="1400" dirty="0"/>
              <a:t>国赛国家二等奖提名（太菜被刷了</a:t>
            </a:r>
            <a:endParaRPr lang="en-US" altLang="zh-CN" sz="1400" dirty="0"/>
          </a:p>
          <a:p>
            <a:pPr marL="0" indent="0">
              <a:lnSpc>
                <a:spcPct val="120000"/>
              </a:lnSpc>
              <a:buNone/>
            </a:pPr>
            <a:r>
              <a:rPr lang="zh-CN" altLang="en-US" sz="1400" dirty="0"/>
              <a:t>（</a:t>
            </a:r>
            <a:r>
              <a:rPr lang="en-US" altLang="zh-CN" sz="1400" dirty="0" err="1"/>
              <a:t>ps</a:t>
            </a:r>
            <a:r>
              <a:rPr lang="zh-CN" altLang="en-US" sz="1400" dirty="0"/>
              <a:t>：队伍出道一共就打过两场比赛，悲）</a:t>
            </a:r>
            <a:endParaRPr lang="en-US" altLang="zh-CN" sz="1400" dirty="0"/>
          </a:p>
          <a:p>
            <a:pPr marL="0" indent="0">
              <a:lnSpc>
                <a:spcPct val="120000"/>
              </a:lnSpc>
              <a:buNone/>
            </a:pPr>
            <a:r>
              <a:rPr lang="zh-CN" altLang="en-US" sz="1400" dirty="0"/>
              <a:t>专业绩点第二</a:t>
            </a:r>
            <a:endParaRPr lang="en-US" altLang="zh-CN" sz="1400" dirty="0"/>
          </a:p>
          <a:p>
            <a:pPr marL="0" indent="0">
              <a:lnSpc>
                <a:spcPct val="120000"/>
              </a:lnSpc>
              <a:buNone/>
            </a:pPr>
            <a:r>
              <a:rPr lang="zh-CN" altLang="en-US" sz="1400" dirty="0"/>
              <a:t>地球科学菁英二等奖学金（其实很多李院人都有</a:t>
            </a:r>
            <a:endParaRPr lang="en-US" altLang="zh-CN" sz="1400" dirty="0"/>
          </a:p>
          <a:p>
            <a:pPr>
              <a:lnSpc>
                <a:spcPct val="120000"/>
              </a:lnSpc>
            </a:pPr>
            <a:endParaRPr lang="zh-CN" altLang="en-US" sz="1400" dirty="0"/>
          </a:p>
        </p:txBody>
      </p:sp>
      <p:sp>
        <p:nvSpPr>
          <p:cNvPr id="4" name="灯片编号占位符 3">
            <a:extLst>
              <a:ext uri="{FF2B5EF4-FFF2-40B4-BE49-F238E27FC236}">
                <a16:creationId xmlns:a16="http://schemas.microsoft.com/office/drawing/2014/main" id="{E7A48A85-9ED3-94C5-6C05-079F5E6314F5}"/>
              </a:ext>
            </a:extLst>
          </p:cNvPr>
          <p:cNvSpPr>
            <a:spLocks noGrp="1"/>
          </p:cNvSpPr>
          <p:nvPr>
            <p:ph type="sldNum" sz="quarter" idx="12"/>
          </p:nvPr>
        </p:nvSpPr>
        <p:spPr>
          <a:xfrm>
            <a:off x="8610600" y="6356350"/>
            <a:ext cx="2743200" cy="365125"/>
          </a:xfrm>
        </p:spPr>
        <p:txBody>
          <a:bodyPr>
            <a:normAutofit/>
          </a:bodyPr>
          <a:lstStyle/>
          <a:p>
            <a:pPr>
              <a:spcAft>
                <a:spcPts val="600"/>
              </a:spcAft>
            </a:pPr>
            <a:fld id="{49AE70B2-8BF9-45C0-BB95-33D1B9D3A854}" type="slidenum">
              <a:rPr lang="zh-CN" altLang="en-US">
                <a:solidFill>
                  <a:srgbClr val="FFFFFF"/>
                </a:solidFill>
              </a:rPr>
              <a:pPr>
                <a:spcAft>
                  <a:spcPts val="600"/>
                </a:spcAft>
              </a:pPr>
              <a:t>2</a:t>
            </a:fld>
            <a:endParaRPr lang="zh-CN" altLang="en-US">
              <a:solidFill>
                <a:srgbClr val="FFFFFF"/>
              </a:solidFill>
            </a:endParaRPr>
          </a:p>
        </p:txBody>
      </p:sp>
    </p:spTree>
    <p:extLst>
      <p:ext uri="{BB962C8B-B14F-4D97-AF65-F5344CB8AC3E}">
        <p14:creationId xmlns:p14="http://schemas.microsoft.com/office/powerpoint/2010/main" val="2462797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20</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29622" y="2395220"/>
            <a:ext cx="6630035" cy="4524315"/>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基因型与编码：将解决方案候选人（待选变量）表示为字符或数字字符串的过程。有二进制编码、实值编码和排列编码等方式。</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交叉：将两个个体的染色体进行交换，从而产生新的个体。有单点交叉、多点交叉等方法。</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变异：即在染色体中随机改变一个基因，从而产生新的个体。变异可以增加种群的多样性，防止陷入局部最优解。</a:t>
            </a:r>
          </a:p>
          <a:p>
            <a:pPr algn="just"/>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199290" y="2395219"/>
            <a:ext cx="48100" cy="3984217"/>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45719" cy="3972776"/>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9006840" y="4657951"/>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cxnSpLocks/>
          </p:cNvCxnSpPr>
          <p:nvPr/>
        </p:nvCxnSpPr>
        <p:spPr>
          <a:xfrm>
            <a:off x="3223340" y="6367996"/>
            <a:ext cx="4337853" cy="8236"/>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重要概念</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0090091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21</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5608" y="1198225"/>
            <a:ext cx="2668270" cy="460375"/>
          </a:xfrm>
          <a:prstGeom prst="rect">
            <a:avLst/>
          </a:prstGeom>
          <a:noFill/>
          <a:ln>
            <a:solidFill>
              <a:schemeClr val="tx2">
                <a:lumMod val="75000"/>
                <a:lumOff val="25000"/>
              </a:schemeClr>
            </a:solidFill>
          </a:ln>
        </p:spPr>
        <p:txBody>
          <a:bodyPr wrap="square" rtlCol="0">
            <a:spAutoFit/>
          </a:bodyPr>
          <a:lstStyle/>
          <a:p>
            <a:pPr algn="ct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流程图</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9" name="图片 8" descr="图示&#10;&#10;描述已自动生成">
            <a:extLst>
              <a:ext uri="{FF2B5EF4-FFF2-40B4-BE49-F238E27FC236}">
                <a16:creationId xmlns:a16="http://schemas.microsoft.com/office/drawing/2014/main" id="{5E3F3B55-1244-825F-4B6F-78E252669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773" y="115409"/>
            <a:ext cx="6592410" cy="6592410"/>
          </a:xfrm>
          <a:prstGeom prst="rect">
            <a:avLst/>
          </a:prstGeom>
        </p:spPr>
      </p:pic>
    </p:spTree>
    <p:custDataLst>
      <p:tags r:id="rId1"/>
    </p:custDataLst>
    <p:extLst>
      <p:ext uri="{BB962C8B-B14F-4D97-AF65-F5344CB8AC3E}">
        <p14:creationId xmlns:p14="http://schemas.microsoft.com/office/powerpoint/2010/main" val="5429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22</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41725" y="2728595"/>
            <a:ext cx="6630035" cy="2677656"/>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粒子群优化</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Particle swarm optimization</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PSO</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基于群体智能</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的随机优化算法。该算法受到一些动物的智能集体行为的启发，通过迭代地尝试给定的质量度量，改进候选解。其核心思想是</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利用群体中的个体对信息的共享</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，使整个群体的运动在问题求解空间中，产生从无序到有序的演化过程，从而获得全局的最优解。</a:t>
            </a:r>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粒子群算法</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4175454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23</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344730" y="2495550"/>
            <a:ext cx="6630035" cy="3416320"/>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粒子：优化问题的候选解，指鸟群中的个体。</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位置：候选解所在的位置，即鸟群个体的位置。</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速度：粒子的移动速度。</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修正因子：如个体学习因子、社会学习因子和惯性权重等，决定了速度的改变程度。</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重要概念</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976405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24</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51835" y="2428200"/>
            <a:ext cx="6630035" cy="3416320"/>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适应度：评价粒子优劣的值，一般为优化目标函数的数值。</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个体极值：单个粒子迄今为止找到的最佳位置，就鸟群觅食而言，是单个个体能够发现距离食物最近的个体。</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群体极值：所有粒子迄今为止找到的最佳位置。</a:t>
            </a: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重要概念</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588746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25</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2</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原理举例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5608" y="1198225"/>
            <a:ext cx="2668270" cy="460375"/>
          </a:xfrm>
          <a:prstGeom prst="rect">
            <a:avLst/>
          </a:prstGeom>
          <a:noFill/>
          <a:ln>
            <a:solidFill>
              <a:schemeClr val="tx2">
                <a:lumMod val="75000"/>
                <a:lumOff val="25000"/>
              </a:schemeClr>
            </a:solidFill>
          </a:ln>
        </p:spPr>
        <p:txBody>
          <a:bodyPr wrap="square" rtlCol="0">
            <a:spAutoFit/>
          </a:bodyPr>
          <a:lstStyle/>
          <a:p>
            <a:pPr algn="ct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流程图</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descr="图示&#10;&#10;描述已自动生成">
            <a:extLst>
              <a:ext uri="{FF2B5EF4-FFF2-40B4-BE49-F238E27FC236}">
                <a16:creationId xmlns:a16="http://schemas.microsoft.com/office/drawing/2014/main" id="{42262D53-CAF4-0AB1-AB35-42B53078A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555" y="295170"/>
            <a:ext cx="5468196" cy="6336030"/>
          </a:xfrm>
          <a:prstGeom prst="rect">
            <a:avLst/>
          </a:prstGeom>
        </p:spPr>
      </p:pic>
    </p:spTree>
    <p:custDataLst>
      <p:tags r:id="rId1"/>
    </p:custDataLst>
    <p:extLst>
      <p:ext uri="{BB962C8B-B14F-4D97-AF65-F5344CB8AC3E}">
        <p14:creationId xmlns:p14="http://schemas.microsoft.com/office/powerpoint/2010/main" val="5773933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26</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33575" y="3660775"/>
            <a:ext cx="8324215" cy="42799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21760" y="2786380"/>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3</a:t>
            </a:r>
          </a:p>
        </p:txBody>
      </p:sp>
      <p:sp>
        <p:nvSpPr>
          <p:cNvPr id="14" name="文本框 13"/>
          <p:cNvSpPr txBox="1"/>
          <p:nvPr/>
        </p:nvSpPr>
        <p:spPr>
          <a:xfrm>
            <a:off x="4929505" y="2799715"/>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应用实例</a:t>
            </a:r>
          </a:p>
        </p:txBody>
      </p:sp>
      <p:sp>
        <p:nvSpPr>
          <p:cNvPr id="24" name="等腰三角形 23"/>
          <p:cNvSpPr/>
          <p:nvPr/>
        </p:nvSpPr>
        <p:spPr>
          <a:xfrm rot="10800000">
            <a:off x="0" y="-17780"/>
            <a:ext cx="1593850" cy="121094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2157095" y="3874770"/>
            <a:ext cx="78778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0025" y="2540"/>
            <a:ext cx="0" cy="607504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09575" y="348615"/>
            <a:ext cx="0" cy="476313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28015" y="576580"/>
            <a:ext cx="0" cy="310515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330305" y="1803400"/>
            <a:ext cx="0" cy="4006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27</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3</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应用实例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21523" y="1881988"/>
            <a:ext cx="9514944" cy="4247317"/>
          </a:xfrm>
          <a:prstGeom prst="rect">
            <a:avLst/>
          </a:prstGeom>
          <a:noFill/>
          <a:ln>
            <a:solidFill>
              <a:schemeClr val="tx2">
                <a:lumMod val="75000"/>
                <a:lumOff val="25000"/>
              </a:schemeClr>
            </a:solidFill>
          </a:ln>
        </p:spPr>
        <p:txBody>
          <a:bodyPr wrap="square" rtlCol="0">
            <a:spAutoFit/>
          </a:bodyPr>
          <a:lstStyle/>
          <a:p>
            <a:pPr algn="ctr"/>
            <a:r>
              <a:rPr lang="zh-CN" altLang="en-US" dirty="0">
                <a:solidFill>
                  <a:schemeClr val="tx2">
                    <a:lumMod val="75000"/>
                    <a:lumOff val="25000"/>
                  </a:schemeClr>
                </a:solidFill>
              </a:rPr>
              <a:t>从</a:t>
            </a:r>
            <a:r>
              <a:rPr lang="en-US" altLang="zh-CN" dirty="0">
                <a:solidFill>
                  <a:schemeClr val="tx2">
                    <a:lumMod val="75000"/>
                    <a:lumOff val="25000"/>
                  </a:schemeClr>
                </a:solidFill>
              </a:rPr>
              <a:t>15</a:t>
            </a:r>
            <a:r>
              <a:rPr lang="zh-CN" altLang="en-US" dirty="0">
                <a:solidFill>
                  <a:schemeClr val="tx2">
                    <a:lumMod val="75000"/>
                    <a:lumOff val="25000"/>
                  </a:schemeClr>
                </a:solidFill>
              </a:rPr>
              <a:t>个书店里购进</a:t>
            </a:r>
            <a:r>
              <a:rPr lang="en-US" altLang="zh-CN" dirty="0">
                <a:solidFill>
                  <a:schemeClr val="tx2">
                    <a:lumMod val="75000"/>
                    <a:lumOff val="25000"/>
                  </a:schemeClr>
                </a:solidFill>
              </a:rPr>
              <a:t>20</a:t>
            </a:r>
            <a:r>
              <a:rPr lang="zh-CN" altLang="en-US" dirty="0">
                <a:solidFill>
                  <a:schemeClr val="tx2">
                    <a:lumMod val="75000"/>
                    <a:lumOff val="25000"/>
                  </a:schemeClr>
                </a:solidFill>
              </a:rPr>
              <a:t>本不同的书，每个书店都有不同的运费，</a:t>
            </a:r>
            <a:endParaRPr lang="en-US" altLang="zh-CN" dirty="0">
              <a:solidFill>
                <a:schemeClr val="tx2">
                  <a:lumMod val="75000"/>
                  <a:lumOff val="25000"/>
                </a:schemeClr>
              </a:solidFill>
            </a:endParaRPr>
          </a:p>
          <a:p>
            <a:pPr algn="ctr"/>
            <a:r>
              <a:rPr lang="zh-CN" altLang="en-US" dirty="0">
                <a:solidFill>
                  <a:schemeClr val="tx2">
                    <a:lumMod val="75000"/>
                    <a:lumOff val="25000"/>
                  </a:schemeClr>
                </a:solidFill>
              </a:rPr>
              <a:t>在同一个书店购买不同的书运费不会累计，问怎么使花费最小？</a:t>
            </a: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p:txBody>
      </p:sp>
      <p:sp>
        <p:nvSpPr>
          <p:cNvPr id="6" name="椭圆 5"/>
          <p:cNvSpPr/>
          <p:nvPr/>
        </p:nvSpPr>
        <p:spPr>
          <a:xfrm>
            <a:off x="227685" y="1095171"/>
            <a:ext cx="1044575" cy="1044575"/>
          </a:xfrm>
          <a:prstGeom prst="ellipse">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例题</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11113578" y="5266051"/>
            <a:ext cx="669290" cy="598170"/>
          </a:xfrm>
          <a:prstGeom prst="rect">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B160CAF1-F555-47FA-71BA-F21AF1C04A05}"/>
              </a:ext>
            </a:extLst>
          </p:cNvPr>
          <p:cNvPicPr>
            <a:picLocks noChangeAspect="1"/>
          </p:cNvPicPr>
          <p:nvPr/>
        </p:nvPicPr>
        <p:blipFill>
          <a:blip r:embed="rId3"/>
          <a:stretch>
            <a:fillRect/>
          </a:stretch>
        </p:blipFill>
        <p:spPr>
          <a:xfrm>
            <a:off x="1126454" y="2572423"/>
            <a:ext cx="9305082" cy="3185685"/>
          </a:xfrm>
          <a:prstGeom prst="rect">
            <a:avLst/>
          </a:prstGeom>
        </p:spPr>
      </p:pic>
    </p:spTree>
    <p:custDataLst>
      <p:tags r:id="rId1"/>
    </p:custDataLst>
    <p:extLst>
      <p:ext uri="{BB962C8B-B14F-4D97-AF65-F5344CB8AC3E}">
        <p14:creationId xmlns:p14="http://schemas.microsoft.com/office/powerpoint/2010/main" val="3870126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330305" y="1803400"/>
            <a:ext cx="0" cy="4006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28</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3</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应用实例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58580" y="1881988"/>
            <a:ext cx="9517296" cy="3970318"/>
          </a:xfrm>
          <a:prstGeom prst="rect">
            <a:avLst/>
          </a:prstGeom>
          <a:noFill/>
          <a:ln>
            <a:solidFill>
              <a:schemeClr val="tx2">
                <a:lumMod val="75000"/>
                <a:lumOff val="25000"/>
              </a:schemeClr>
            </a:solidFill>
          </a:ln>
        </p:spPr>
        <p:txBody>
          <a:bodyPr wrap="square" rtlCol="0">
            <a:spAutoFit/>
          </a:bodyPr>
          <a:lstStyle/>
          <a:p>
            <a:r>
              <a:rPr lang="zh-CN" altLang="en-US" dirty="0">
                <a:solidFill>
                  <a:schemeClr val="tx2">
                    <a:lumMod val="75000"/>
                    <a:lumOff val="25000"/>
                  </a:schemeClr>
                </a:solidFill>
              </a:rPr>
              <a:t>很显然，在这个例题中，如果想使用穷举或者蒙特卡罗思想，其时间复杂度完全难以接受，</a:t>
            </a:r>
            <a:endParaRPr lang="en-US" altLang="zh-CN" dirty="0">
              <a:solidFill>
                <a:schemeClr val="tx2">
                  <a:lumMod val="75000"/>
                  <a:lumOff val="25000"/>
                </a:schemeClr>
              </a:solidFill>
            </a:endParaRPr>
          </a:p>
          <a:p>
            <a:r>
              <a:rPr lang="zh-CN" altLang="en-US" dirty="0">
                <a:solidFill>
                  <a:schemeClr val="tx2">
                    <a:lumMod val="75000"/>
                    <a:lumOff val="25000"/>
                  </a:schemeClr>
                </a:solidFill>
              </a:rPr>
              <a:t>可能算到地老天荒也不一定算的出最小的那个值。所以这时我们可以用更高效的模拟退火算法来求解。首先我们需要写出目标函数</a:t>
            </a:r>
            <a:r>
              <a:rPr lang="en-US" altLang="zh-CN" dirty="0">
                <a:solidFill>
                  <a:schemeClr val="tx2">
                    <a:lumMod val="75000"/>
                    <a:lumOff val="25000"/>
                  </a:schemeClr>
                </a:solidFill>
              </a:rPr>
              <a:t>f</a:t>
            </a:r>
            <a:r>
              <a:rPr lang="zh-CN" altLang="en-US" dirty="0">
                <a:solidFill>
                  <a:schemeClr val="tx2">
                    <a:lumMod val="75000"/>
                    <a:lumOff val="25000"/>
                  </a:schemeClr>
                </a:solidFill>
              </a:rPr>
              <a:t>（</a:t>
            </a:r>
            <a:r>
              <a:rPr lang="en-US" altLang="zh-CN" dirty="0">
                <a:solidFill>
                  <a:schemeClr val="tx2">
                    <a:lumMod val="75000"/>
                    <a:lumOff val="25000"/>
                  </a:schemeClr>
                </a:solidFill>
              </a:rPr>
              <a:t>x</a:t>
            </a:r>
            <a:r>
              <a:rPr lang="zh-CN" altLang="en-US" dirty="0">
                <a:solidFill>
                  <a:schemeClr val="tx2">
                    <a:lumMod val="75000"/>
                    <a:lumOff val="25000"/>
                  </a:schemeClr>
                </a:solidFill>
              </a:rPr>
              <a:t>），该函数的输入值为买书方式，买书方式决定了所有书的购买花费和运费，从而输出为总花费。通过改变买书的方式，我们可以使得总花费达到一个最小值。因此我们产生新解</a:t>
            </a:r>
            <a:r>
              <a:rPr lang="en-US" altLang="zh-CN" dirty="0">
                <a:solidFill>
                  <a:schemeClr val="tx2">
                    <a:lumMod val="75000"/>
                    <a:lumOff val="25000"/>
                  </a:schemeClr>
                </a:solidFill>
              </a:rPr>
              <a:t>f</a:t>
            </a:r>
            <a:r>
              <a:rPr lang="zh-CN" altLang="en-US" dirty="0">
                <a:solidFill>
                  <a:schemeClr val="tx2">
                    <a:lumMod val="75000"/>
                    <a:lumOff val="25000"/>
                  </a:schemeClr>
                </a:solidFill>
              </a:rPr>
              <a:t>（</a:t>
            </a:r>
            <a:r>
              <a:rPr lang="en-US" altLang="zh-CN" dirty="0">
                <a:solidFill>
                  <a:schemeClr val="tx2">
                    <a:lumMod val="75000"/>
                    <a:lumOff val="25000"/>
                  </a:schemeClr>
                </a:solidFill>
              </a:rPr>
              <a:t>x1</a:t>
            </a:r>
            <a:r>
              <a:rPr lang="zh-CN" altLang="en-US" dirty="0">
                <a:solidFill>
                  <a:schemeClr val="tx2">
                    <a:lumMod val="75000"/>
                    <a:lumOff val="25000"/>
                  </a:schemeClr>
                </a:solidFill>
              </a:rPr>
              <a:t>）的方式就是随机变换买书方式。</a:t>
            </a: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en-US" altLang="zh-CN" dirty="0">
              <a:solidFill>
                <a:schemeClr val="tx2">
                  <a:lumMod val="75000"/>
                  <a:lumOff val="25000"/>
                </a:schemeClr>
              </a:solidFill>
            </a:endParaRPr>
          </a:p>
          <a:p>
            <a:pPr algn="ctr"/>
            <a:endParaRPr lang="zh-CN" altLang="en-US" dirty="0">
              <a:solidFill>
                <a:schemeClr val="tx2">
                  <a:lumMod val="75000"/>
                  <a:lumOff val="25000"/>
                </a:schemeClr>
              </a:solidFill>
            </a:endParaRPr>
          </a:p>
        </p:txBody>
      </p:sp>
      <p:sp>
        <p:nvSpPr>
          <p:cNvPr id="6" name="椭圆 5"/>
          <p:cNvSpPr/>
          <p:nvPr/>
        </p:nvSpPr>
        <p:spPr>
          <a:xfrm>
            <a:off x="248345" y="1096010"/>
            <a:ext cx="1044575" cy="1044575"/>
          </a:xfrm>
          <a:prstGeom prst="ellipse">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例题</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11113578" y="5266051"/>
            <a:ext cx="669290" cy="598170"/>
          </a:xfrm>
          <a:prstGeom prst="rect">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9DB4DE81-59EA-D1A7-4752-84D5FC79C6AF}"/>
              </a:ext>
            </a:extLst>
          </p:cNvPr>
          <p:cNvPicPr>
            <a:picLocks noChangeAspect="1"/>
          </p:cNvPicPr>
          <p:nvPr/>
        </p:nvPicPr>
        <p:blipFill>
          <a:blip r:embed="rId3"/>
          <a:stretch>
            <a:fillRect/>
          </a:stretch>
        </p:blipFill>
        <p:spPr>
          <a:xfrm>
            <a:off x="2829797" y="3429000"/>
            <a:ext cx="6532407" cy="2291284"/>
          </a:xfrm>
          <a:prstGeom prst="rect">
            <a:avLst/>
          </a:prstGeom>
        </p:spPr>
      </p:pic>
    </p:spTree>
    <p:custDataLst>
      <p:tags r:id="rId1"/>
    </p:custDataLst>
    <p:extLst>
      <p:ext uri="{BB962C8B-B14F-4D97-AF65-F5344CB8AC3E}">
        <p14:creationId xmlns:p14="http://schemas.microsoft.com/office/powerpoint/2010/main" val="1295125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11330305" y="1803400"/>
            <a:ext cx="0" cy="40068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29</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微软雅黑" panose="020B0503020204020204" pitchFamily="34" charset="-122"/>
                <a:ea typeface="微软雅黑" panose="020B0503020204020204" pitchFamily="34" charset="-122"/>
              </a:rPr>
              <a:t>3</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应用实例</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17729" y="1881988"/>
            <a:ext cx="10426700" cy="4801314"/>
          </a:xfrm>
          <a:prstGeom prst="rect">
            <a:avLst/>
          </a:prstGeom>
          <a:noFill/>
          <a:ln>
            <a:solidFill>
              <a:schemeClr val="tx2">
                <a:lumMod val="75000"/>
                <a:lumOff val="25000"/>
              </a:schemeClr>
            </a:solidFill>
          </a:ln>
        </p:spPr>
        <p:txBody>
          <a:bodyPr wrap="square" rtlCol="0">
            <a:spAutoFit/>
          </a:bodyPr>
          <a:lstStyle/>
          <a:p>
            <a:r>
              <a:rPr lang="zh-CN" altLang="en-US" dirty="0">
                <a:solidFill>
                  <a:schemeClr val="tx2">
                    <a:lumMod val="75000"/>
                    <a:lumOff val="25000"/>
                  </a:schemeClr>
                </a:solidFill>
              </a:rPr>
              <a:t>数学建模的基本思想便是如此，本题函数模型的编写参考</a:t>
            </a:r>
            <a:r>
              <a:rPr lang="en-US" altLang="zh-CN" dirty="0">
                <a:solidFill>
                  <a:schemeClr val="tx2">
                    <a:lumMod val="75000"/>
                    <a:lumOff val="25000"/>
                  </a:schemeClr>
                </a:solidFill>
              </a:rPr>
              <a:t>0-1</a:t>
            </a:r>
            <a:r>
              <a:rPr lang="zh-CN" altLang="en-US" dirty="0">
                <a:solidFill>
                  <a:schemeClr val="tx2">
                    <a:lumMod val="75000"/>
                    <a:lumOff val="25000"/>
                  </a:schemeClr>
                </a:solidFill>
              </a:rPr>
              <a:t>规划问题。这里不再赘述。</a:t>
            </a:r>
            <a:endParaRPr lang="en-US" altLang="zh-CN" dirty="0">
              <a:solidFill>
                <a:schemeClr val="tx2">
                  <a:lumMod val="75000"/>
                  <a:lumOff val="25000"/>
                </a:schemeClr>
              </a:solidFill>
            </a:endParaRPr>
          </a:p>
          <a:p>
            <a:r>
              <a:rPr lang="zh-CN" altLang="en-US" dirty="0">
                <a:solidFill>
                  <a:schemeClr val="tx2">
                    <a:lumMod val="75000"/>
                    <a:lumOff val="25000"/>
                  </a:schemeClr>
                </a:solidFill>
              </a:rPr>
              <a:t>将现实问题转化为数学问题之后，下面就要通过编程实现模拟退火的算法（这一步往往会在比赛前就做好了大致准备）。</a:t>
            </a:r>
            <a:endParaRPr lang="en-US" altLang="zh-CN" dirty="0">
              <a:solidFill>
                <a:schemeClr val="tx2">
                  <a:lumMod val="75000"/>
                  <a:lumOff val="25000"/>
                </a:schemeClr>
              </a:solidFill>
            </a:endParaRPr>
          </a:p>
          <a:p>
            <a:r>
              <a:rPr lang="zh-CN" altLang="en-US" dirty="0">
                <a:solidFill>
                  <a:schemeClr val="tx2">
                    <a:lumMod val="75000"/>
                    <a:lumOff val="25000"/>
                  </a:schemeClr>
                </a:solidFill>
              </a:rPr>
              <a:t>抛开算法实现本身，在求解问题时，我们主要的任务就是设置合理的初始参数值，将算法的目标函数进行一个修改，完成后就可以直接</a:t>
            </a:r>
            <a:r>
              <a:rPr lang="en-US" altLang="zh-CN" dirty="0">
                <a:solidFill>
                  <a:schemeClr val="tx2">
                    <a:lumMod val="75000"/>
                    <a:lumOff val="25000"/>
                  </a:schemeClr>
                </a:solidFill>
              </a:rPr>
              <a:t>run</a:t>
            </a:r>
            <a:r>
              <a:rPr lang="zh-CN" altLang="en-US" dirty="0">
                <a:solidFill>
                  <a:schemeClr val="tx2">
                    <a:lumMod val="75000"/>
                    <a:lumOff val="25000"/>
                  </a:schemeClr>
                </a:solidFill>
              </a:rPr>
              <a:t>，求取最终结果。</a:t>
            </a:r>
            <a:endParaRPr lang="en-US" altLang="zh-CN" dirty="0">
              <a:solidFill>
                <a:schemeClr val="tx2">
                  <a:lumMod val="75000"/>
                  <a:lumOff val="25000"/>
                </a:schemeClr>
              </a:solidFill>
            </a:endParaRPr>
          </a:p>
          <a:p>
            <a:r>
              <a:rPr lang="zh-CN" altLang="en-US" dirty="0">
                <a:solidFill>
                  <a:schemeClr val="tx2">
                    <a:lumMod val="75000"/>
                    <a:lumOff val="25000"/>
                  </a:schemeClr>
                </a:solidFill>
              </a:rPr>
              <a:t>（这里我不详细论述代码实现，网上有很多教程）</a:t>
            </a:r>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r>
              <a:rPr lang="zh-CN" altLang="en-US" dirty="0">
                <a:solidFill>
                  <a:schemeClr val="tx2">
                    <a:lumMod val="75000"/>
                    <a:lumOff val="25000"/>
                  </a:schemeClr>
                </a:solidFill>
              </a:rPr>
              <a:t>一种参考的设计方式：</a:t>
            </a:r>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a:p>
            <a:endParaRPr lang="en-US" altLang="zh-CN" dirty="0">
              <a:solidFill>
                <a:schemeClr val="tx2">
                  <a:lumMod val="75000"/>
                  <a:lumOff val="25000"/>
                </a:schemeClr>
              </a:solidFill>
            </a:endParaRPr>
          </a:p>
        </p:txBody>
      </p:sp>
      <p:sp>
        <p:nvSpPr>
          <p:cNvPr id="6" name="椭圆 5"/>
          <p:cNvSpPr/>
          <p:nvPr/>
        </p:nvSpPr>
        <p:spPr>
          <a:xfrm>
            <a:off x="168370" y="1117130"/>
            <a:ext cx="1044575" cy="1044575"/>
          </a:xfrm>
          <a:prstGeom prst="ellipse">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例题</a:t>
            </a:r>
            <a:endParaRPr lang="en-US" altLang="zh-CN" sz="2000" dirty="0">
              <a:latin typeface="微软雅黑" panose="020B0503020204020204" pitchFamily="34" charset="-122"/>
              <a:ea typeface="微软雅黑" panose="020B0503020204020204" pitchFamily="34" charset="-122"/>
            </a:endParaRPr>
          </a:p>
        </p:txBody>
      </p:sp>
      <p:sp>
        <p:nvSpPr>
          <p:cNvPr id="8" name="矩形 7"/>
          <p:cNvSpPr/>
          <p:nvPr/>
        </p:nvSpPr>
        <p:spPr>
          <a:xfrm>
            <a:off x="11216021" y="5696260"/>
            <a:ext cx="669290" cy="598170"/>
          </a:xfrm>
          <a:prstGeom prst="rect">
            <a:avLst/>
          </a:prstGeom>
          <a:solidFill>
            <a:schemeClr val="tx2">
              <a:lumMod val="75000"/>
              <a:lumOff val="25000"/>
              <a:alpha val="86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EE584F2E-FA93-BD15-10EC-87DD8A22A55B}"/>
              </a:ext>
            </a:extLst>
          </p:cNvPr>
          <p:cNvPicPr>
            <a:picLocks noChangeAspect="1"/>
          </p:cNvPicPr>
          <p:nvPr/>
        </p:nvPicPr>
        <p:blipFill>
          <a:blip r:embed="rId3"/>
          <a:stretch>
            <a:fillRect/>
          </a:stretch>
        </p:blipFill>
        <p:spPr>
          <a:xfrm>
            <a:off x="3632609" y="4419440"/>
            <a:ext cx="5086611" cy="1130358"/>
          </a:xfrm>
          <a:prstGeom prst="rect">
            <a:avLst/>
          </a:prstGeom>
        </p:spPr>
      </p:pic>
    </p:spTree>
    <p:custDataLst>
      <p:tags r:id="rId1"/>
    </p:custDataLst>
    <p:extLst>
      <p:ext uri="{BB962C8B-B14F-4D97-AF65-F5344CB8AC3E}">
        <p14:creationId xmlns:p14="http://schemas.microsoft.com/office/powerpoint/2010/main" val="3161937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87115" y="1913890"/>
            <a:ext cx="1093470" cy="375729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60470" y="2093595"/>
            <a:ext cx="746760" cy="3415030"/>
          </a:xfrm>
          <a:prstGeom prst="rect">
            <a:avLst/>
          </a:prstGeom>
          <a:noFill/>
        </p:spPr>
        <p:txBody>
          <a:bodyPr wrap="square" rtlCol="0">
            <a:spAutoFit/>
          </a:bodyPr>
          <a:lstStyle/>
          <a:p>
            <a:pPr algn="ctr"/>
            <a:r>
              <a:rPr lang="zh-CN" altLang="en-US" sz="7200" b="1">
                <a:solidFill>
                  <a:schemeClr val="bg1"/>
                </a:solidFill>
                <a:latin typeface="微软雅黑" panose="020B0503020204020204" pitchFamily="34" charset="-122"/>
                <a:ea typeface="微软雅黑" panose="020B0503020204020204" pitchFamily="34" charset="-122"/>
              </a:rPr>
              <a:t>目</a:t>
            </a:r>
          </a:p>
          <a:p>
            <a:pPr algn="ctr"/>
            <a:endParaRPr lang="zh-CN" altLang="en-US" sz="7200" b="1">
              <a:solidFill>
                <a:schemeClr val="bg1"/>
              </a:solidFill>
              <a:latin typeface="微软雅黑" panose="020B0503020204020204" pitchFamily="34" charset="-122"/>
              <a:ea typeface="微软雅黑" panose="020B0503020204020204" pitchFamily="34" charset="-122"/>
            </a:endParaRPr>
          </a:p>
          <a:p>
            <a:pPr algn="ctr"/>
            <a:r>
              <a:rPr lang="zh-CN" altLang="en-US" sz="7200" b="1">
                <a:solidFill>
                  <a:schemeClr val="bg1"/>
                </a:solidFill>
                <a:latin typeface="微软雅黑" panose="020B0503020204020204" pitchFamily="34" charset="-122"/>
                <a:ea typeface="微软雅黑" panose="020B0503020204020204" pitchFamily="34" charset="-122"/>
              </a:rPr>
              <a:t>录</a:t>
            </a:r>
          </a:p>
        </p:txBody>
      </p:sp>
      <p:cxnSp>
        <p:nvCxnSpPr>
          <p:cNvPr id="6" name="直接连接符 5"/>
          <p:cNvCxnSpPr/>
          <p:nvPr/>
        </p:nvCxnSpPr>
        <p:spPr>
          <a:xfrm>
            <a:off x="5293360" y="1913890"/>
            <a:ext cx="3263265" cy="0"/>
          </a:xfrm>
          <a:prstGeom prst="line">
            <a:avLst/>
          </a:prstGeom>
          <a:ln w="635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5542280" y="1391920"/>
            <a:ext cx="4007485" cy="521970"/>
          </a:xfrm>
          <a:prstGeom prst="rect">
            <a:avLst/>
          </a:prstGeom>
          <a:noFill/>
        </p:spPr>
        <p:txBody>
          <a:bodyPr wrap="square" rtlCol="0">
            <a:spAutoFit/>
          </a:bodyPr>
          <a:lstStyle/>
          <a:p>
            <a:r>
              <a:rPr lang="en-US" altLang="zh-CN" sz="2800" b="1" dirty="0">
                <a:solidFill>
                  <a:schemeClr val="tx2">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rPr>
              <a:t>定义启发式算法</a:t>
            </a:r>
            <a:endParaRPr lang="zh-CN" altLang="en-US" sz="2800" b="1" dirty="0">
              <a:solidFill>
                <a:schemeClr val="tx2">
                  <a:lumMod val="75000"/>
                  <a:lumOff val="25000"/>
                </a:schemeClr>
              </a:solidFill>
            </a:endParaRPr>
          </a:p>
        </p:txBody>
      </p:sp>
      <p:cxnSp>
        <p:nvCxnSpPr>
          <p:cNvPr id="8" name="直接连接符 7"/>
          <p:cNvCxnSpPr/>
          <p:nvPr/>
        </p:nvCxnSpPr>
        <p:spPr>
          <a:xfrm>
            <a:off x="5293360" y="3183890"/>
            <a:ext cx="3263265" cy="0"/>
          </a:xfrm>
          <a:prstGeom prst="line">
            <a:avLst/>
          </a:prstGeom>
          <a:ln w="635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542280" y="2642870"/>
            <a:ext cx="4007485" cy="954107"/>
          </a:xfrm>
          <a:prstGeom prst="rect">
            <a:avLst/>
          </a:prstGeom>
          <a:noFill/>
        </p:spPr>
        <p:txBody>
          <a:bodyPr wrap="square" rtlCol="0">
            <a:spAutoFit/>
          </a:bodyPr>
          <a:lstStyle/>
          <a:p>
            <a:r>
              <a:rPr lang="en-US" altLang="zh-CN" sz="28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rPr>
              <a:t>简述算法原理</a:t>
            </a:r>
          </a:p>
          <a:p>
            <a:endParaRPr lang="zh-CN" altLang="en-US" sz="2800" b="1" dirty="0">
              <a:solidFill>
                <a:schemeClr val="tx2">
                  <a:lumMod val="75000"/>
                  <a:lumOff val="25000"/>
                </a:schemeClr>
              </a:solidFill>
            </a:endParaRPr>
          </a:p>
        </p:txBody>
      </p:sp>
      <p:cxnSp>
        <p:nvCxnSpPr>
          <p:cNvPr id="10" name="直接连接符 9"/>
          <p:cNvCxnSpPr/>
          <p:nvPr/>
        </p:nvCxnSpPr>
        <p:spPr>
          <a:xfrm>
            <a:off x="5293360" y="4469765"/>
            <a:ext cx="3263265" cy="0"/>
          </a:xfrm>
          <a:prstGeom prst="line">
            <a:avLst/>
          </a:prstGeom>
          <a:ln w="635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293360" y="5671185"/>
            <a:ext cx="3263265" cy="0"/>
          </a:xfrm>
          <a:prstGeom prst="line">
            <a:avLst/>
          </a:prstGeom>
          <a:ln w="63500">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5542280" y="3938270"/>
            <a:ext cx="4007485" cy="521970"/>
          </a:xfrm>
          <a:prstGeom prst="rect">
            <a:avLst/>
          </a:prstGeom>
          <a:noFill/>
        </p:spPr>
        <p:txBody>
          <a:bodyPr wrap="square" rtlCol="0">
            <a:spAutoFit/>
          </a:bodyPr>
          <a:lstStyle/>
          <a:p>
            <a:r>
              <a:rPr lang="en-US" altLang="zh-CN" sz="28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应用实例</a:t>
            </a:r>
            <a:endParaRPr lang="zh-CN" altLang="en-US" sz="2800" b="1" dirty="0">
              <a:solidFill>
                <a:schemeClr val="tx2">
                  <a:lumMod val="75000"/>
                  <a:lumOff val="25000"/>
                </a:schemeClr>
              </a:solidFill>
            </a:endParaRPr>
          </a:p>
        </p:txBody>
      </p:sp>
      <p:sp>
        <p:nvSpPr>
          <p:cNvPr id="13" name="文本框 12"/>
          <p:cNvSpPr txBox="1"/>
          <p:nvPr/>
        </p:nvSpPr>
        <p:spPr>
          <a:xfrm>
            <a:off x="5542280" y="5149215"/>
            <a:ext cx="4007485" cy="521970"/>
          </a:xfrm>
          <a:prstGeom prst="rect">
            <a:avLst/>
          </a:prstGeom>
          <a:noFill/>
        </p:spPr>
        <p:txBody>
          <a:bodyPr wrap="square" rtlCol="0">
            <a:spAutoFit/>
          </a:bodyPr>
          <a:lstStyle/>
          <a:p>
            <a:r>
              <a:rPr lang="en-US" altLang="zh-CN" sz="28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a:t>
            </a:r>
            <a:r>
              <a:rPr lang="zh-CN" altLang="en-US" sz="28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末尾小结</a:t>
            </a:r>
            <a:endParaRPr lang="zh-CN" altLang="en-US" sz="2800" b="1" dirty="0">
              <a:solidFill>
                <a:schemeClr val="tx2">
                  <a:lumMod val="75000"/>
                  <a:lumOff val="25000"/>
                </a:schemeClr>
              </a:solidFill>
            </a:endParaRPr>
          </a:p>
        </p:txBody>
      </p:sp>
      <p:sp>
        <p:nvSpPr>
          <p:cNvPr id="15" name="矩形 14"/>
          <p:cNvSpPr/>
          <p:nvPr/>
        </p:nvSpPr>
        <p:spPr>
          <a:xfrm rot="2820000">
            <a:off x="-204470" y="-771525"/>
            <a:ext cx="819785" cy="160337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3263900" y="4796790"/>
            <a:ext cx="1734820" cy="1137920"/>
            <a:chOff x="5056" y="7512"/>
            <a:chExt cx="2732" cy="1792"/>
          </a:xfrm>
        </p:grpSpPr>
        <p:sp>
          <p:nvSpPr>
            <p:cNvPr id="16" name="矩形 15"/>
            <p:cNvSpPr/>
            <p:nvPr/>
          </p:nvSpPr>
          <p:spPr>
            <a:xfrm>
              <a:off x="5056" y="7512"/>
              <a:ext cx="143" cy="1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46" y="7512"/>
              <a:ext cx="143" cy="1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198" y="9162"/>
              <a:ext cx="2438" cy="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p:nvGrpSpPr>
        <p:grpSpPr>
          <a:xfrm rot="10800000">
            <a:off x="3269615" y="1682750"/>
            <a:ext cx="1734820" cy="1137920"/>
            <a:chOff x="5056" y="7512"/>
            <a:chExt cx="2732" cy="1792"/>
          </a:xfrm>
        </p:grpSpPr>
        <p:sp>
          <p:nvSpPr>
            <p:cNvPr id="21" name="矩形 20"/>
            <p:cNvSpPr/>
            <p:nvPr/>
          </p:nvSpPr>
          <p:spPr>
            <a:xfrm>
              <a:off x="5056" y="7512"/>
              <a:ext cx="143" cy="1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46" y="7512"/>
              <a:ext cx="143" cy="179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198" y="9162"/>
              <a:ext cx="2438" cy="1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灯片编号占位符 24"/>
          <p:cNvSpPr>
            <a:spLocks noGrp="1"/>
          </p:cNvSpPr>
          <p:nvPr>
            <p:ph type="sldNum" sz="quarter" idx="12"/>
          </p:nvPr>
        </p:nvSpPr>
        <p:spPr/>
        <p:txBody>
          <a:bodyPr/>
          <a:lstStyle/>
          <a:p>
            <a:fld id="{49AE70B2-8BF9-45C0-BB95-33D1B9D3A854}" type="slidenum">
              <a:rPr lang="zh-CN" altLang="en-US" smtClean="0"/>
              <a:t>3</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nvSpPr>
        <p:spPr>
          <a:xfrm rot="5400000">
            <a:off x="5157470" y="1767205"/>
            <a:ext cx="231140" cy="292735"/>
          </a:xfrm>
          <a:prstGeom prst="triangl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5400000">
            <a:off x="5157470" y="3035935"/>
            <a:ext cx="231140" cy="292735"/>
          </a:xfrm>
          <a:prstGeom prst="triangl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p:cNvSpPr/>
          <p:nvPr/>
        </p:nvSpPr>
        <p:spPr>
          <a:xfrm rot="5400000">
            <a:off x="5157470" y="4324985"/>
            <a:ext cx="231140" cy="292735"/>
          </a:xfrm>
          <a:prstGeom prst="triangl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p:cNvSpPr/>
          <p:nvPr/>
        </p:nvSpPr>
        <p:spPr>
          <a:xfrm rot="5400000">
            <a:off x="5157470" y="5521960"/>
            <a:ext cx="231140" cy="292735"/>
          </a:xfrm>
          <a:prstGeom prst="triangle">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prism/>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30</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33575" y="3660775"/>
            <a:ext cx="8324215" cy="42799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21760" y="2786380"/>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4</a:t>
            </a:r>
          </a:p>
        </p:txBody>
      </p:sp>
      <p:sp>
        <p:nvSpPr>
          <p:cNvPr id="14" name="文本框 13"/>
          <p:cNvSpPr txBox="1"/>
          <p:nvPr/>
        </p:nvSpPr>
        <p:spPr>
          <a:xfrm>
            <a:off x="4929505" y="2799715"/>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末尾小结</a:t>
            </a:r>
          </a:p>
        </p:txBody>
      </p:sp>
      <p:sp>
        <p:nvSpPr>
          <p:cNvPr id="24" name="等腰三角形 23"/>
          <p:cNvSpPr/>
          <p:nvPr/>
        </p:nvSpPr>
        <p:spPr>
          <a:xfrm rot="10800000">
            <a:off x="0" y="-17780"/>
            <a:ext cx="1593850" cy="121094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2157095" y="3874770"/>
            <a:ext cx="78778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0025" y="2540"/>
            <a:ext cx="0" cy="607504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09575" y="348615"/>
            <a:ext cx="0" cy="476313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28015" y="576580"/>
            <a:ext cx="0" cy="310515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31</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4</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末尾小结</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1796097" y="2171065"/>
            <a:ext cx="3540125" cy="3540125"/>
          </a:xfrm>
          <a:prstGeom prst="triangle">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rPr>
              <a:t>第一步：</a:t>
            </a:r>
            <a:endParaRPr lang="en-US" altLang="zh-CN" b="1" dirty="0">
              <a:solidFill>
                <a:schemeClr val="tx2">
                  <a:lumMod val="75000"/>
                  <a:lumOff val="25000"/>
                </a:schemeClr>
              </a:solidFill>
              <a:latin typeface="微软雅黑" panose="020B0503020204020204" pitchFamily="34" charset="-122"/>
              <a:ea typeface="微软雅黑" panose="020B0503020204020204" pitchFamily="34" charset="-122"/>
            </a:endParaRPr>
          </a:p>
          <a:p>
            <a:pPr algn="ctr"/>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rPr>
              <a:t>根据问题内容与要求，设计目标函数，选取合适的启发式算法</a:t>
            </a:r>
          </a:p>
        </p:txBody>
      </p:sp>
      <p:sp>
        <p:nvSpPr>
          <p:cNvPr id="12" name="等腰三角形 11"/>
          <p:cNvSpPr/>
          <p:nvPr/>
        </p:nvSpPr>
        <p:spPr>
          <a:xfrm>
            <a:off x="5578572" y="2171064"/>
            <a:ext cx="3540125" cy="3540125"/>
          </a:xfrm>
          <a:prstGeom prst="triangle">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rPr>
              <a:t>第三步：</a:t>
            </a:r>
            <a:endParaRPr lang="en-US" altLang="zh-CN" b="1" dirty="0">
              <a:solidFill>
                <a:schemeClr val="tx2">
                  <a:lumMod val="75000"/>
                  <a:lumOff val="25000"/>
                </a:schemeClr>
              </a:solidFill>
              <a:latin typeface="微软雅黑" panose="020B0503020204020204" pitchFamily="34" charset="-122"/>
              <a:ea typeface="微软雅黑" panose="020B0503020204020204" pitchFamily="34" charset="-122"/>
            </a:endParaRPr>
          </a:p>
          <a:p>
            <a:pPr algn="ctr"/>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rPr>
              <a:t>结合实际情况，考虑一下这个</a:t>
            </a:r>
            <a:r>
              <a:rPr lang="zh-CN" altLang="en-US" b="1">
                <a:solidFill>
                  <a:schemeClr val="tx2">
                    <a:lumMod val="75000"/>
                    <a:lumOff val="25000"/>
                  </a:schemeClr>
                </a:solidFill>
                <a:latin typeface="微软雅黑" panose="020B0503020204020204" pitchFamily="34" charset="-122"/>
                <a:ea typeface="微软雅黑" panose="020B0503020204020204" pitchFamily="34" charset="-122"/>
              </a:rPr>
              <a:t>结果是否可以接受</a:t>
            </a:r>
            <a:r>
              <a:rPr lang="zh-CN" altLang="en-US" b="1" dirty="0">
                <a:solidFill>
                  <a:schemeClr val="tx2">
                    <a:lumMod val="75000"/>
                    <a:lumOff val="25000"/>
                  </a:schemeClr>
                </a:solidFill>
                <a:latin typeface="微软雅黑" panose="020B0503020204020204" pitchFamily="34" charset="-122"/>
                <a:ea typeface="微软雅黑" panose="020B0503020204020204" pitchFamily="34" charset="-122"/>
              </a:rPr>
              <a:t>。如果不行，重新再算。</a:t>
            </a:r>
          </a:p>
          <a:p>
            <a:pPr algn="ctr"/>
            <a:endParaRPr lang="zh-CN" altLang="en-US" dirty="0"/>
          </a:p>
        </p:txBody>
      </p:sp>
      <p:sp>
        <p:nvSpPr>
          <p:cNvPr id="13" name="等腰三角形 12"/>
          <p:cNvSpPr/>
          <p:nvPr/>
        </p:nvSpPr>
        <p:spPr>
          <a:xfrm rot="10800000">
            <a:off x="3687335" y="2171064"/>
            <a:ext cx="3540125" cy="354012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p:cNvSpPr txBox="1"/>
          <p:nvPr/>
        </p:nvSpPr>
        <p:spPr>
          <a:xfrm>
            <a:off x="4361594" y="2308407"/>
            <a:ext cx="2433955" cy="1261884"/>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第二步：</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zh-CN" altLang="en-US" dirty="0">
                <a:solidFill>
                  <a:schemeClr val="bg1"/>
                </a:solidFill>
                <a:latin typeface="微软雅黑" panose="020B0503020204020204" pitchFamily="34" charset="-122"/>
                <a:ea typeface="微软雅黑" panose="020B0503020204020204" pitchFamily="34" charset="-122"/>
              </a:rPr>
              <a:t>使用启发式算法求出目标函数的最优解。</a:t>
            </a:r>
          </a:p>
          <a:p>
            <a:pPr algn="ct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ppt_y</p:attrName>
                                        </p:attrNameLst>
                                      </p:cBhvr>
                                      <p:tavLst>
                                        <p:tav tm="0">
                                          <p:val>
                                            <p:strVal val="#ppt_y+#ppt_h*1.125000"/>
                                          </p:val>
                                        </p:tav>
                                        <p:tav tm="100000">
                                          <p:val>
                                            <p:strVal val="#ppt_y"/>
                                          </p:val>
                                        </p:tav>
                                      </p:tavLst>
                                    </p:anim>
                                    <p:animEffect transition="in" filter="wipe(up)">
                                      <p:cBhvr>
                                        <p:cTn id="13" dur="500"/>
                                        <p:tgtEl>
                                          <p:spTgt spid="13"/>
                                        </p:tgtEl>
                                      </p:cBhvr>
                                    </p:animEffect>
                                  </p:childTnLst>
                                </p:cTn>
                              </p:par>
                            </p:childTnLst>
                          </p:cTn>
                        </p:par>
                        <p:par>
                          <p:cTn id="14" fill="hold">
                            <p:stCondLst>
                              <p:cond delay="1000"/>
                            </p:stCondLst>
                            <p:childTnLst>
                              <p:par>
                                <p:cTn id="15" presetID="12" presetClass="entr" presetSubtype="4"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p:tgtEl>
                                          <p:spTgt spid="16"/>
                                        </p:tgtEl>
                                        <p:attrNameLst>
                                          <p:attrName>ppt_y</p:attrName>
                                        </p:attrNameLst>
                                      </p:cBhvr>
                                      <p:tavLst>
                                        <p:tav tm="0">
                                          <p:val>
                                            <p:strVal val="#ppt_y+#ppt_h*1.125000"/>
                                          </p:val>
                                        </p:tav>
                                        <p:tav tm="100000">
                                          <p:val>
                                            <p:strVal val="#ppt_y"/>
                                          </p:val>
                                        </p:tav>
                                      </p:tavLst>
                                    </p:anim>
                                    <p:animEffect transition="in" filter="wipe(up)">
                                      <p:cBhvr>
                                        <p:cTn id="18" dur="500"/>
                                        <p:tgtEl>
                                          <p:spTgt spid="16"/>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p:tgtEl>
                                          <p:spTgt spid="12"/>
                                        </p:tgtEl>
                                        <p:attrNameLst>
                                          <p:attrName>ppt_y</p:attrName>
                                        </p:attrNameLst>
                                      </p:cBhvr>
                                      <p:tavLst>
                                        <p:tav tm="0">
                                          <p:val>
                                            <p:strVal val="#ppt_y+#ppt_h*1.125000"/>
                                          </p:val>
                                        </p:tav>
                                        <p:tav tm="100000">
                                          <p:val>
                                            <p:strVal val="#ppt_y"/>
                                          </p:val>
                                        </p:tav>
                                      </p:tavLst>
                                    </p:anim>
                                    <p:animEffect transition="in" filter="wipe(up)">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12" grpId="0" bldLvl="0" animBg="1"/>
      <p:bldP spid="12" grpId="1" animBg="1"/>
      <p:bldP spid="13" grpId="0" animBg="1"/>
      <p:bldP spid="13" grpId="1" animBg="1"/>
      <p:bldP spid="16" grpId="0"/>
      <p:bldP spid="1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等腰三角形 27"/>
          <p:cNvSpPr/>
          <p:nvPr/>
        </p:nvSpPr>
        <p:spPr>
          <a:xfrm rot="8220000">
            <a:off x="1287780" y="1140460"/>
            <a:ext cx="548005" cy="42862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1520000">
            <a:off x="151765" y="1094105"/>
            <a:ext cx="548005" cy="34480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32</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117215" y="2297430"/>
            <a:ext cx="141605" cy="233299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159760" y="4448175"/>
            <a:ext cx="7211695" cy="18224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575685" y="2987675"/>
            <a:ext cx="5537835" cy="12471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900170" y="3103880"/>
            <a:ext cx="4756785" cy="1014730"/>
          </a:xfrm>
          <a:prstGeom prst="rect">
            <a:avLst/>
          </a:prstGeom>
          <a:noFill/>
        </p:spPr>
        <p:txBody>
          <a:bodyPr wrap="square" rtlCol="0">
            <a:spAutoFit/>
          </a:bodyPr>
          <a:lstStyle/>
          <a:p>
            <a:pPr algn="ctr"/>
            <a:r>
              <a:rPr lang="zh-CN" altLang="en-US" sz="6000" b="1">
                <a:solidFill>
                  <a:schemeClr val="bg1"/>
                </a:solidFill>
              </a:rPr>
              <a:t>感谢观看</a:t>
            </a:r>
          </a:p>
        </p:txBody>
      </p:sp>
      <p:sp>
        <p:nvSpPr>
          <p:cNvPr id="8" name="矩形 7"/>
          <p:cNvSpPr/>
          <p:nvPr/>
        </p:nvSpPr>
        <p:spPr>
          <a:xfrm>
            <a:off x="-191770" y="0"/>
            <a:ext cx="13449935" cy="33972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rot="780000">
            <a:off x="295275" y="26035"/>
            <a:ext cx="1268095" cy="117665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32405" y="2496820"/>
            <a:ext cx="4645660" cy="212725"/>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9443720" y="4402455"/>
            <a:ext cx="1512570" cy="275590"/>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by </a:t>
            </a:r>
            <a:r>
              <a:rPr lang="zh-CN" altLang="en-US" sz="12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陈瓒</a:t>
            </a:r>
          </a:p>
        </p:txBody>
      </p:sp>
      <p:cxnSp>
        <p:nvCxnSpPr>
          <p:cNvPr id="16" name="直接连接符 15"/>
          <p:cNvCxnSpPr/>
          <p:nvPr/>
        </p:nvCxnSpPr>
        <p:spPr>
          <a:xfrm flipH="1">
            <a:off x="-366395" y="-129540"/>
            <a:ext cx="1074420" cy="10242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71120" y="-129540"/>
            <a:ext cx="993775" cy="100393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等腰三角形 17"/>
          <p:cNvSpPr/>
          <p:nvPr/>
        </p:nvSpPr>
        <p:spPr>
          <a:xfrm rot="20100000">
            <a:off x="654685" y="644525"/>
            <a:ext cx="548005" cy="471170"/>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rot="4560000">
            <a:off x="866140" y="1127125"/>
            <a:ext cx="548005" cy="54927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rot="19380000">
            <a:off x="1017270" y="105410"/>
            <a:ext cx="791210" cy="962660"/>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p:cNvSpPr/>
          <p:nvPr/>
        </p:nvSpPr>
        <p:spPr>
          <a:xfrm rot="20700000">
            <a:off x="1250950" y="502920"/>
            <a:ext cx="548005" cy="34480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p:cNvSpPr/>
          <p:nvPr/>
        </p:nvSpPr>
        <p:spPr>
          <a:xfrm rot="8400000">
            <a:off x="1769110" y="836295"/>
            <a:ext cx="386080" cy="41846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4</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1933575" y="3660775"/>
            <a:ext cx="8324215" cy="42799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921760" y="2786380"/>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1</a:t>
            </a:r>
          </a:p>
        </p:txBody>
      </p:sp>
      <p:sp>
        <p:nvSpPr>
          <p:cNvPr id="14" name="文本框 13"/>
          <p:cNvSpPr txBox="1"/>
          <p:nvPr/>
        </p:nvSpPr>
        <p:spPr>
          <a:xfrm>
            <a:off x="4826508" y="2791457"/>
            <a:ext cx="4503405" cy="830997"/>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定义启发式算法</a:t>
            </a:r>
          </a:p>
        </p:txBody>
      </p:sp>
      <p:sp>
        <p:nvSpPr>
          <p:cNvPr id="24" name="等腰三角形 23"/>
          <p:cNvSpPr/>
          <p:nvPr/>
        </p:nvSpPr>
        <p:spPr>
          <a:xfrm rot="10800000">
            <a:off x="0" y="-17780"/>
            <a:ext cx="1593850" cy="1210945"/>
          </a:xfrm>
          <a:prstGeom prst="triangle">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p:nvPr/>
        </p:nvCxnSpPr>
        <p:spPr>
          <a:xfrm>
            <a:off x="2157095" y="3874770"/>
            <a:ext cx="78778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00025" y="2540"/>
            <a:ext cx="0" cy="607504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09575" y="348615"/>
            <a:ext cx="0" cy="4763135"/>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628015" y="576580"/>
            <a:ext cx="0" cy="310515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5</a:t>
            </a:fld>
            <a:endParaRPr lang="zh-CN" altLang="en-US" dirty="0"/>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1</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算法定义</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455809" y="2501245"/>
            <a:ext cx="6630035" cy="3046988"/>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▲启发式算法是一种</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基于直观或经验构造</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的算法。目的在于，以</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可接受的花费</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情况（指计算时间和空间）下，给出待解决组合优化问题每一个实例的一个</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较优可行解</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。一般来说，启发式算法常能发现很不错的解，但也没办法证明它不会得到较坏的解；它通常可在合理时间解出答案，但也没办法知道它是否每次都可以这样的速度求解。</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简略定义</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6</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1</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算法定义</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41725" y="2728595"/>
            <a:ext cx="6630035" cy="1938992"/>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▲启发式算法以</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仿自然体算法</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为主。主要有</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遗传算法，模拟退火算法，各种群算法（蚁群，鱼群，粒子群）</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等。此类算法均是</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模仿</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自然界或生命体某些行为模式，并且一般又被称智能算法或全局优化算法。</a:t>
            </a:r>
            <a:endPar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算法类别</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37797150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7</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1</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算法定义</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251835" y="2345055"/>
            <a:ext cx="6630035" cy="3416320"/>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全局性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：尽管启发式算法在求解某类问题的结果时，不一定保证是准确解或最佳解，但往往比一些传统算法更具有全局视角；</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试探性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：启发式程序求解问题时允许失误而改用其他的方法；</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自适应性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：启发式程序能够根据问题的特点和求解过程中的信息动态地调整搜索策略。</a:t>
            </a:r>
            <a:endPar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随机性</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：计算过程与结果会带有一定的随机程度。</a:t>
            </a: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算法性质</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1659713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8</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1</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算法定义</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41725" y="2728595"/>
            <a:ext cx="6630035" cy="2308324"/>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其实说到底，启发式算法就是为了在一个目标函数的定义域中，以</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较低成本</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sym typeface="+mn-ea"/>
              </a:rPr>
              <a:t>寻找该函数的</a:t>
            </a:r>
            <a:r>
              <a:rPr lang="zh-CN" altLang="en-US" sz="24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最优值</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。而正是因为在搜索这个最优值时会产生种种诸如陷入局部解、耗时无法接受等问题，所以我们才需要各种启发式算法去克服这些困难，找到那个全局最优解。</a:t>
            </a: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说人话</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2500825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灯片编号占位符 24"/>
          <p:cNvSpPr>
            <a:spLocks noGrp="1"/>
          </p:cNvSpPr>
          <p:nvPr>
            <p:ph type="sldNum" sz="quarter" idx="12"/>
          </p:nvPr>
        </p:nvSpPr>
        <p:spPr/>
        <p:txBody>
          <a:bodyPr/>
          <a:lstStyle/>
          <a:p>
            <a:fld id="{49AE70B2-8BF9-45C0-BB95-33D1B9D3A854}" type="slidenum">
              <a:rPr lang="zh-CN" altLang="en-US" smtClean="0"/>
              <a:t>9</a:t>
            </a:fld>
            <a:endParaRPr lang="zh-CN" altLang="en-US"/>
          </a:p>
        </p:txBody>
      </p:sp>
      <p:sp>
        <p:nvSpPr>
          <p:cNvPr id="27"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2700" y="-13335"/>
            <a:ext cx="874395" cy="874395"/>
          </a:xfrm>
          <a:prstGeom prst="rect">
            <a:avLst/>
          </a:prstGeom>
          <a:solidFill>
            <a:schemeClr val="tx2">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latin typeface="微软雅黑" panose="020B0503020204020204" pitchFamily="34" charset="-122"/>
                <a:ea typeface="微软雅黑" panose="020B0503020204020204" pitchFamily="34" charset="-122"/>
              </a:rPr>
              <a:t>1</a:t>
            </a:r>
          </a:p>
        </p:txBody>
      </p:sp>
      <p:sp>
        <p:nvSpPr>
          <p:cNvPr id="14" name="文本框 13"/>
          <p:cNvSpPr txBox="1"/>
          <p:nvPr/>
        </p:nvSpPr>
        <p:spPr>
          <a:xfrm>
            <a:off x="995045" y="0"/>
            <a:ext cx="3916680" cy="829945"/>
          </a:xfrm>
          <a:prstGeom prst="rect">
            <a:avLst/>
          </a:prstGeom>
          <a:noFill/>
        </p:spPr>
        <p:txBody>
          <a:bodyPr wrap="square" rtlCol="0">
            <a:spAutoFit/>
          </a:bodyPr>
          <a:lstStyle/>
          <a:p>
            <a:r>
              <a:rPr lang="zh-CN" altLang="en-US" sz="4800" b="1" dirty="0">
                <a:solidFill>
                  <a:schemeClr val="tx2">
                    <a:lumMod val="75000"/>
                    <a:lumOff val="25000"/>
                  </a:schemeClr>
                </a:solidFill>
                <a:latin typeface="微软雅黑" panose="020B0503020204020204" pitchFamily="34" charset="-122"/>
                <a:ea typeface="微软雅黑" panose="020B0503020204020204" pitchFamily="34" charset="-122"/>
              </a:rPr>
              <a:t>算法定义</a:t>
            </a:r>
          </a:p>
        </p:txBody>
      </p:sp>
      <p:sp>
        <p:nvSpPr>
          <p:cNvPr id="5" name="矩形 4"/>
          <p:cNvSpPr/>
          <p:nvPr/>
        </p:nvSpPr>
        <p:spPr>
          <a:xfrm>
            <a:off x="-12700" y="940435"/>
            <a:ext cx="3762375" cy="7620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641725" y="2728595"/>
            <a:ext cx="6630035" cy="2308324"/>
          </a:xfrm>
          <a:prstGeom prst="rect">
            <a:avLst/>
          </a:prstGeom>
          <a:noFill/>
        </p:spPr>
        <p:txBody>
          <a:bodyPr wrap="square" rtlCol="0">
            <a:spAutoFit/>
          </a:bodyPr>
          <a:lstStyle/>
          <a:p>
            <a:pPr algn="just"/>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这就好比一个人想找一个最合适的对象。如果他只在地大找，那他有可能会找到一个合适的。但如果他想找到一个最合适的，如果不放眼全球，那就没办法确定。同时，如果他一个一个的去相亲，那到死也认识不完全部的人。所以他必须采取一种更灵活的方式去找自己合适的对象。</a:t>
            </a:r>
          </a:p>
        </p:txBody>
      </p:sp>
      <p:sp>
        <p:nvSpPr>
          <p:cNvPr id="4" name="矩形 3"/>
          <p:cNvSpPr/>
          <p:nvPr/>
        </p:nvSpPr>
        <p:spPr>
          <a:xfrm>
            <a:off x="3566160" y="-28575"/>
            <a:ext cx="75565" cy="1101090"/>
          </a:xfrm>
          <a:prstGeom prst="rect">
            <a:avLst/>
          </a:prstGeom>
          <a:solidFill>
            <a:schemeClr val="bg1"/>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20167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678160" y="2395220"/>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5400000">
            <a:off x="4822825" y="67373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5400000">
            <a:off x="8956675" y="4016375"/>
            <a:ext cx="100330" cy="33426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p:cNvCxnSpPr>
            <a:stCxn id="8" idx="2"/>
          </p:cNvCxnSpPr>
          <p:nvPr/>
        </p:nvCxnSpPr>
        <p:spPr>
          <a:xfrm>
            <a:off x="3251835" y="573786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438900" y="2395220"/>
            <a:ext cx="4239260" cy="0"/>
          </a:xfrm>
          <a:prstGeom prst="line">
            <a:avLst/>
          </a:prstGeom>
          <a:ln>
            <a:solidFill>
              <a:schemeClr val="tx2">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201670" y="1834515"/>
            <a:ext cx="2668270" cy="460375"/>
          </a:xfrm>
          <a:prstGeom prst="rect">
            <a:avLst/>
          </a:prstGeom>
          <a:noFill/>
          <a:ln>
            <a:solidFill>
              <a:schemeClr val="tx2">
                <a:lumMod val="75000"/>
                <a:lumOff val="25000"/>
              </a:schemeClr>
            </a:solidFill>
          </a:ln>
        </p:spPr>
        <p:txBody>
          <a:bodyPr wrap="square" rtlCol="0">
            <a:spAutoFit/>
          </a:bodyPr>
          <a:lstStyle/>
          <a:p>
            <a:r>
              <a:rPr lang="zh-CN" altLang="en-US"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打比喻</a:t>
            </a:r>
            <a:endParaRPr lang="en-US" altLang="zh-CN" sz="2400" b="1" dirty="0">
              <a:solidFill>
                <a:schemeClr val="tx2">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extLst>
      <p:ext uri="{BB962C8B-B14F-4D97-AF65-F5344CB8AC3E}">
        <p14:creationId xmlns:p14="http://schemas.microsoft.com/office/powerpoint/2010/main" val="1500127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2037</Words>
  <Application>Microsoft Office PowerPoint</Application>
  <PresentationFormat>宽屏</PresentationFormat>
  <Paragraphs>242</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Helvetica Neue</vt:lpstr>
      <vt:lpstr>微软雅黑</vt:lpstr>
      <vt:lpstr>Arial</vt:lpstr>
      <vt:lpstr>Calibri</vt:lpstr>
      <vt:lpstr>Wingdings</vt:lpstr>
      <vt:lpstr>Office 主题​​</vt:lpstr>
      <vt:lpstr>PowerPoint 演示文稿</vt:lpstr>
      <vt:lpstr>个人介绍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z c</cp:lastModifiedBy>
  <cp:revision>256</cp:revision>
  <dcterms:created xsi:type="dcterms:W3CDTF">2019-06-19T02:08:00Z</dcterms:created>
  <dcterms:modified xsi:type="dcterms:W3CDTF">2023-04-06T08:12:14Z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FA201EB6352946E5B532584391D68877</vt:lpwstr>
  </property>
</Properties>
</file>