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850" y="1197438"/>
            <a:ext cx="3573779" cy="3181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9778" y="1837131"/>
            <a:ext cx="6584442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6689" y="1197438"/>
            <a:ext cx="8370620" cy="349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7913" y="923366"/>
            <a:ext cx="5948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20" dirty="0"/>
              <a:t>Capst</a:t>
            </a:r>
            <a:r>
              <a:rPr sz="4400" spc="-150" dirty="0"/>
              <a:t>o</a:t>
            </a:r>
            <a:r>
              <a:rPr sz="4400" spc="-120" dirty="0"/>
              <a:t>ne</a:t>
            </a:r>
            <a:r>
              <a:rPr sz="4400" spc="-275" dirty="0"/>
              <a:t> </a:t>
            </a:r>
            <a:r>
              <a:rPr sz="4400" spc="-155" dirty="0"/>
              <a:t>Project</a:t>
            </a:r>
            <a:r>
              <a:rPr sz="4400" spc="-254" dirty="0"/>
              <a:t> </a:t>
            </a:r>
            <a:r>
              <a:rPr sz="4400" spc="-415" dirty="0"/>
              <a:t>-</a:t>
            </a:r>
            <a:r>
              <a:rPr sz="4400" spc="-254" dirty="0"/>
              <a:t> </a:t>
            </a:r>
            <a:r>
              <a:rPr sz="4400" spc="-530" dirty="0"/>
              <a:t>2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72490" y="2233676"/>
            <a:ext cx="7917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124F5C"/>
                </a:solidFill>
                <a:latin typeface="Verdana"/>
                <a:cs typeface="Verdana"/>
              </a:rPr>
              <a:t>Bike</a:t>
            </a:r>
            <a:r>
              <a:rPr sz="3600" b="1" spc="-2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140" dirty="0">
                <a:solidFill>
                  <a:srgbClr val="124F5C"/>
                </a:solidFill>
                <a:latin typeface="Verdana"/>
                <a:cs typeface="Verdana"/>
              </a:rPr>
              <a:t>Sharing</a:t>
            </a:r>
            <a:r>
              <a:rPr sz="3600" b="1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8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36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95" dirty="0">
                <a:solidFill>
                  <a:srgbClr val="124F5C"/>
                </a:solidFill>
                <a:latin typeface="Verdana"/>
                <a:cs typeface="Verdana"/>
              </a:rPr>
              <a:t>Pre</a:t>
            </a:r>
            <a:r>
              <a:rPr sz="3600" b="1" spc="-1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3600" b="1" spc="-95" dirty="0">
                <a:solidFill>
                  <a:srgbClr val="124F5C"/>
                </a:solidFill>
                <a:latin typeface="Verdana"/>
                <a:cs typeface="Verdana"/>
              </a:rPr>
              <a:t>iction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8120" y="3523234"/>
            <a:ext cx="3782060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2380"/>
              </a:lnSpc>
              <a:spcBef>
                <a:spcPts val="100"/>
              </a:spcBef>
            </a:pPr>
            <a:r>
              <a:rPr sz="2000" spc="50" dirty="0">
                <a:solidFill>
                  <a:srgbClr val="124F5C"/>
                </a:solidFill>
                <a:latin typeface="Verdana"/>
                <a:cs typeface="Verdana"/>
              </a:rPr>
              <a:t>Sub</a:t>
            </a:r>
            <a:r>
              <a:rPr sz="2000" spc="7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2000" spc="10" dirty="0">
                <a:solidFill>
                  <a:srgbClr val="124F5C"/>
                </a:solidFill>
                <a:latin typeface="Verdana"/>
                <a:cs typeface="Verdana"/>
              </a:rPr>
              <a:t>itt</a:t>
            </a:r>
            <a:r>
              <a:rPr sz="20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2000" spc="1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2000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endParaRPr sz="2000" dirty="0">
              <a:latin typeface="Verdana"/>
              <a:cs typeface="Verdana"/>
            </a:endParaRPr>
          </a:p>
          <a:p>
            <a:pPr algn="ctr">
              <a:lnSpc>
                <a:spcPts val="3340"/>
              </a:lnSpc>
            </a:pPr>
            <a:r>
              <a:rPr lang="en-US" sz="2800" b="1" spc="-125" dirty="0">
                <a:solidFill>
                  <a:srgbClr val="CC0000"/>
                </a:solidFill>
                <a:latin typeface="Verdana"/>
                <a:cs typeface="Verdana"/>
              </a:rPr>
              <a:t>Praveen Pal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552825" cy="2235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 algn="just">
              <a:lnSpc>
                <a:spcPct val="114999"/>
              </a:lnSpc>
              <a:spcBef>
                <a:spcPts val="10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On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regular 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day,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there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surge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during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ru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b="1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ours</a:t>
            </a:r>
            <a:endParaRPr sz="1800">
              <a:latin typeface="Verdana"/>
              <a:cs typeface="Verdana"/>
            </a:endParaRPr>
          </a:p>
          <a:p>
            <a:pPr marL="354965" indent="-342900" algn="just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holidays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weekends,</a:t>
            </a:r>
            <a:endParaRPr sz="1800">
              <a:latin typeface="Verdana"/>
              <a:cs typeface="Verdana"/>
            </a:endParaRPr>
          </a:p>
          <a:p>
            <a:pPr marL="354965" marR="5080" algn="just">
              <a:lnSpc>
                <a:spcPct val="114999"/>
              </a:lnSpc>
              <a:spcBef>
                <a:spcPts val="5"/>
              </a:spcBef>
            </a:pP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6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increases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gradually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roughout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0708" y="574548"/>
            <a:ext cx="5003292" cy="4568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4239260" cy="1288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 algn="just">
              <a:lnSpc>
                <a:spcPct val="114999"/>
              </a:lnSpc>
              <a:spcBef>
                <a:spcPts val="10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typically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lower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when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inf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40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sn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wfall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ys 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low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vis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ibility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8888" y="513587"/>
            <a:ext cx="4325112" cy="46299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53" y="2896746"/>
            <a:ext cx="4226894" cy="22398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3835" y="435864"/>
            <a:ext cx="4360164" cy="47076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4203065" cy="160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15100"/>
              </a:lnSpc>
              <a:spcBef>
                <a:spcPts val="100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 bikes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 remains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low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days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 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very 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low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temperatures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,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and on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days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high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intensity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solar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radiation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790443"/>
            <a:ext cx="4360163" cy="23530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7056"/>
            <a:ext cx="9144000" cy="5076825"/>
            <a:chOff x="0" y="67056"/>
            <a:chExt cx="9144000" cy="5076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74619"/>
              <a:ext cx="9143999" cy="24688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391667"/>
              <a:ext cx="4572000" cy="24688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04850" y="1197438"/>
            <a:ext cx="3987800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out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iers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endParaRPr sz="1800">
              <a:latin typeface="Verdana"/>
              <a:cs typeface="Verdana"/>
            </a:endParaRPr>
          </a:p>
          <a:p>
            <a:pPr marL="354965" marR="5080" indent="-342900" algn="just">
              <a:lnSpc>
                <a:spcPct val="114999"/>
              </a:lnSpc>
              <a:spcBef>
                <a:spcPts val="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114" dirty="0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cannot handle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them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since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may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eliminate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patterns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ha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dis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overed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rl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ier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2348230" cy="31819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2265" marR="705485" indent="-342265" algn="r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42265" algn="l"/>
                <a:tab pos="342900" algn="l"/>
              </a:tabLst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Cor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elation</a:t>
            </a:r>
            <a:endParaRPr sz="1800">
              <a:latin typeface="Verdana"/>
              <a:cs typeface="Verdana"/>
            </a:endParaRPr>
          </a:p>
          <a:p>
            <a:pPr marR="693420" algn="r">
              <a:lnSpc>
                <a:spcPct val="100000"/>
              </a:lnSpc>
              <a:spcBef>
                <a:spcPts val="330"/>
              </a:spcBef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magnitude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  <a:tab pos="1436370" algn="l"/>
                <a:tab pos="203327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no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multicollinearity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trib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354965" marR="5080" indent="-342900" algn="just">
              <a:lnSpc>
                <a:spcPct val="114999"/>
              </a:lnSpc>
              <a:buFont typeface="Microsoft Sans Serif"/>
              <a:buChar char="●"/>
              <a:tabLst>
                <a:tab pos="355600" algn="l"/>
              </a:tabLst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Temperature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has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highest </a:t>
            </a:r>
            <a:r>
              <a:rPr sz="1800" b="1" spc="-6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correlation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dependent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variable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5307" y="1208858"/>
            <a:ext cx="6109535" cy="33103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729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20" dirty="0"/>
              <a:t>Summa</a:t>
            </a:r>
            <a:r>
              <a:rPr sz="2800" spc="-85" dirty="0"/>
              <a:t>r</a:t>
            </a:r>
            <a:r>
              <a:rPr sz="2800" spc="-155" dirty="0"/>
              <a:t>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51825" cy="381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var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le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rent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bik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ounts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posit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vely</a:t>
            </a:r>
            <a:r>
              <a:rPr sz="18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ske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lowest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winters;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highest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summers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regular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days,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surge</a:t>
            </a:r>
            <a:r>
              <a:rPr sz="1800" b="1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during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rush</a:t>
            </a:r>
            <a:r>
              <a:rPr sz="1800" b="1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hours,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absent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during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holidays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weekends</a:t>
            </a:r>
            <a:endParaRPr sz="1800">
              <a:latin typeface="Verdana"/>
              <a:cs typeface="Verdana"/>
            </a:endParaRPr>
          </a:p>
          <a:p>
            <a:pPr marL="354965" marR="5080" indent="-342900">
              <a:lnSpc>
                <a:spcPct val="114999"/>
              </a:lnSpc>
              <a:spcBef>
                <a:spcPts val="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 demand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remains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low</a:t>
            </a:r>
            <a:r>
              <a:rPr sz="1800" b="1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when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snowfall</a:t>
            </a:r>
            <a:r>
              <a:rPr sz="1800" b="1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40" dirty="0">
                <a:solidFill>
                  <a:srgbClr val="124F5C"/>
                </a:solidFill>
                <a:latin typeface="Verdana"/>
                <a:cs typeface="Verdana"/>
              </a:rPr>
              <a:t>/ </a:t>
            </a:r>
            <a:r>
              <a:rPr sz="1800" b="1" spc="-5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inf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ys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low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vis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ibility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2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1800" spc="2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</a:t>
            </a:r>
            <a:r>
              <a:rPr sz="1800" spc="2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</a:t>
            </a:r>
            <a:r>
              <a:rPr sz="1800" spc="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remains</a:t>
            </a:r>
            <a:r>
              <a:rPr sz="1800" spc="2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low</a:t>
            </a:r>
            <a:r>
              <a:rPr sz="1800" b="1" spc="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2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days</a:t>
            </a:r>
            <a:r>
              <a:rPr sz="1800" spc="2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2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very</a:t>
            </a:r>
            <a:r>
              <a:rPr sz="1800" spc="2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low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ys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high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inten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ty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solar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diati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354965" marR="6350" indent="-342900" algn="just">
              <a:lnSpc>
                <a:spcPct val="114999"/>
              </a:lnSpc>
              <a:spcBef>
                <a:spcPts val="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contains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outliers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all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numeric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variables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were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log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transformed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handle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skew,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all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datapoints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beyond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3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standard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deviations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from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mean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were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replaced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median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value</a:t>
            </a:r>
            <a:endParaRPr sz="1800">
              <a:latin typeface="Verdana"/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Temperature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has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highest</a:t>
            </a:r>
            <a:r>
              <a:rPr sz="18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correlation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dependent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variable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804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M</a:t>
            </a:r>
            <a:r>
              <a:rPr sz="2800" spc="-30" dirty="0"/>
              <a:t>o</a:t>
            </a:r>
            <a:r>
              <a:rPr sz="2800" spc="-80" dirty="0"/>
              <a:t>delling</a:t>
            </a:r>
            <a:r>
              <a:rPr sz="2800" spc="-175" dirty="0"/>
              <a:t> </a:t>
            </a:r>
            <a:r>
              <a:rPr sz="2800" spc="-75" dirty="0"/>
              <a:t>Approach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73709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473075" algn="l"/>
                <a:tab pos="473709" algn="l"/>
              </a:tabLst>
            </a:pPr>
            <a:r>
              <a:rPr spc="50" dirty="0"/>
              <a:t>Numeric</a:t>
            </a:r>
            <a:r>
              <a:rPr spc="100" dirty="0"/>
              <a:t> </a:t>
            </a:r>
            <a:r>
              <a:rPr spc="-55" dirty="0"/>
              <a:t>features:</a:t>
            </a:r>
            <a:r>
              <a:rPr spc="100" dirty="0"/>
              <a:t> </a:t>
            </a:r>
            <a:r>
              <a:rPr spc="-40" dirty="0"/>
              <a:t>rainfall,</a:t>
            </a:r>
            <a:r>
              <a:rPr spc="130" dirty="0"/>
              <a:t> </a:t>
            </a:r>
            <a:r>
              <a:rPr spc="-20" dirty="0"/>
              <a:t>snowfall,</a:t>
            </a:r>
            <a:r>
              <a:rPr spc="105" dirty="0"/>
              <a:t> </a:t>
            </a:r>
            <a:r>
              <a:rPr spc="50" dirty="0"/>
              <a:t>and</a:t>
            </a:r>
            <a:r>
              <a:rPr spc="90" dirty="0"/>
              <a:t> </a:t>
            </a:r>
            <a:r>
              <a:rPr spc="-20" dirty="0"/>
              <a:t>visibility</a:t>
            </a:r>
            <a:r>
              <a:rPr spc="95" dirty="0"/>
              <a:t> </a:t>
            </a:r>
            <a:r>
              <a:rPr spc="25" dirty="0"/>
              <a:t>were</a:t>
            </a:r>
            <a:r>
              <a:rPr spc="105" dirty="0"/>
              <a:t> </a:t>
            </a:r>
            <a:r>
              <a:rPr spc="20" dirty="0"/>
              <a:t>converted</a:t>
            </a:r>
            <a:r>
              <a:rPr spc="85" dirty="0"/>
              <a:t> </a:t>
            </a:r>
            <a:r>
              <a:rPr spc="30" dirty="0"/>
              <a:t>to</a:t>
            </a:r>
          </a:p>
          <a:p>
            <a:pPr marL="473075">
              <a:lnSpc>
                <a:spcPct val="100000"/>
              </a:lnSpc>
              <a:spcBef>
                <a:spcPts val="330"/>
              </a:spcBef>
            </a:pPr>
            <a:r>
              <a:rPr spc="65" dirty="0"/>
              <a:t>c</a:t>
            </a:r>
            <a:r>
              <a:rPr spc="-20" dirty="0"/>
              <a:t>a</a:t>
            </a:r>
            <a:r>
              <a:rPr spc="15" dirty="0"/>
              <a:t>te</a:t>
            </a:r>
            <a:r>
              <a:rPr spc="25" dirty="0"/>
              <a:t>gor</a:t>
            </a:r>
            <a:r>
              <a:rPr dirty="0"/>
              <a:t>i</a:t>
            </a:r>
            <a:r>
              <a:rPr spc="65" dirty="0"/>
              <a:t>c</a:t>
            </a:r>
            <a:r>
              <a:rPr spc="-20" dirty="0"/>
              <a:t>a</a:t>
            </a:r>
            <a:r>
              <a:rPr spc="-10" dirty="0"/>
              <a:t>l</a:t>
            </a:r>
            <a:r>
              <a:rPr spc="-150" dirty="0"/>
              <a:t> </a:t>
            </a:r>
            <a:r>
              <a:rPr spc="-15" dirty="0"/>
              <a:t>variab</a:t>
            </a:r>
            <a:r>
              <a:rPr spc="-20" dirty="0"/>
              <a:t>les</a:t>
            </a:r>
          </a:p>
          <a:p>
            <a:pPr marL="473075" marR="8255" indent="-342900">
              <a:lnSpc>
                <a:spcPct val="114999"/>
              </a:lnSpc>
              <a:buFont typeface="Microsoft Sans Serif"/>
              <a:buChar char="●"/>
              <a:tabLst>
                <a:tab pos="473075" algn="l"/>
                <a:tab pos="473709" algn="l"/>
              </a:tabLst>
            </a:pPr>
            <a:r>
              <a:rPr dirty="0"/>
              <a:t>Since</a:t>
            </a:r>
            <a:r>
              <a:rPr spc="105" dirty="0"/>
              <a:t> </a:t>
            </a:r>
            <a:r>
              <a:rPr spc="15" dirty="0"/>
              <a:t>there</a:t>
            </a:r>
            <a:r>
              <a:rPr spc="105" dirty="0"/>
              <a:t> </a:t>
            </a:r>
            <a:r>
              <a:rPr spc="-20" dirty="0"/>
              <a:t>are</a:t>
            </a:r>
            <a:r>
              <a:rPr spc="105" dirty="0"/>
              <a:t> </a:t>
            </a:r>
            <a:r>
              <a:rPr spc="30" dirty="0"/>
              <a:t>many</a:t>
            </a:r>
            <a:r>
              <a:rPr spc="100" dirty="0"/>
              <a:t> </a:t>
            </a:r>
            <a:r>
              <a:rPr b="1" spc="-55" dirty="0">
                <a:latin typeface="Verdana"/>
                <a:cs typeface="Verdana"/>
              </a:rPr>
              <a:t>categorical</a:t>
            </a:r>
            <a:r>
              <a:rPr b="1" spc="100" dirty="0">
                <a:latin typeface="Verdana"/>
                <a:cs typeface="Verdana"/>
              </a:rPr>
              <a:t> </a:t>
            </a:r>
            <a:r>
              <a:rPr spc="-20" dirty="0"/>
              <a:t>attributes,</a:t>
            </a:r>
            <a:r>
              <a:rPr spc="110" dirty="0"/>
              <a:t> </a:t>
            </a:r>
            <a:r>
              <a:rPr spc="-100" dirty="0"/>
              <a:t>It</a:t>
            </a:r>
            <a:r>
              <a:rPr spc="105" dirty="0"/>
              <a:t> </a:t>
            </a:r>
            <a:r>
              <a:rPr spc="30" dirty="0"/>
              <a:t>won’t</a:t>
            </a:r>
            <a:r>
              <a:rPr spc="105" dirty="0"/>
              <a:t> </a:t>
            </a:r>
            <a:r>
              <a:rPr spc="55" dirty="0"/>
              <a:t>be</a:t>
            </a:r>
            <a:r>
              <a:rPr spc="110" dirty="0"/>
              <a:t> </a:t>
            </a:r>
            <a:r>
              <a:rPr spc="10" dirty="0"/>
              <a:t>wise</a:t>
            </a:r>
            <a:r>
              <a:rPr spc="105" dirty="0"/>
              <a:t> </a:t>
            </a:r>
            <a:r>
              <a:rPr spc="25" dirty="0"/>
              <a:t>to</a:t>
            </a:r>
            <a:r>
              <a:rPr spc="100" dirty="0"/>
              <a:t> </a:t>
            </a:r>
            <a:r>
              <a:rPr spc="-5" dirty="0"/>
              <a:t>fit </a:t>
            </a:r>
            <a:r>
              <a:rPr spc="-615" dirty="0"/>
              <a:t> </a:t>
            </a:r>
            <a:r>
              <a:rPr spc="-10" dirty="0"/>
              <a:t>l</a:t>
            </a:r>
            <a:r>
              <a:rPr spc="-20" dirty="0"/>
              <a:t>i</a:t>
            </a:r>
            <a:r>
              <a:rPr spc="75" dirty="0"/>
              <a:t>n</a:t>
            </a:r>
            <a:r>
              <a:rPr spc="-5" dirty="0"/>
              <a:t>e</a:t>
            </a:r>
            <a:r>
              <a:rPr dirty="0"/>
              <a:t>a</a:t>
            </a:r>
            <a:r>
              <a:rPr spc="-50" dirty="0"/>
              <a:t>r</a:t>
            </a:r>
            <a:r>
              <a:rPr spc="-165" dirty="0"/>
              <a:t> </a:t>
            </a:r>
            <a:r>
              <a:rPr spc="105" dirty="0"/>
              <a:t>mo</a:t>
            </a:r>
            <a:r>
              <a:rPr spc="85" dirty="0"/>
              <a:t>d</a:t>
            </a:r>
            <a:r>
              <a:rPr spc="15" dirty="0"/>
              <a:t>e</a:t>
            </a:r>
            <a:r>
              <a:rPr spc="-114" dirty="0"/>
              <a:t>ls,</a:t>
            </a:r>
            <a:r>
              <a:rPr spc="-155" dirty="0"/>
              <a:t> </a:t>
            </a:r>
            <a:r>
              <a:rPr spc="-40" dirty="0"/>
              <a:t>as</a:t>
            </a:r>
            <a:r>
              <a:rPr spc="-170" dirty="0"/>
              <a:t> </a:t>
            </a:r>
            <a:r>
              <a:rPr spc="35" dirty="0"/>
              <a:t>t</a:t>
            </a:r>
            <a:r>
              <a:rPr spc="65" dirty="0"/>
              <a:t>h</a:t>
            </a:r>
            <a:r>
              <a:rPr spc="-40" dirty="0"/>
              <a:t>ey</a:t>
            </a:r>
            <a:r>
              <a:rPr spc="-175" dirty="0"/>
              <a:t> </a:t>
            </a:r>
            <a:r>
              <a:rPr spc="20" dirty="0"/>
              <a:t>will</a:t>
            </a:r>
            <a:r>
              <a:rPr spc="-150" dirty="0"/>
              <a:t> </a:t>
            </a:r>
            <a:r>
              <a:rPr dirty="0"/>
              <a:t>gi</a:t>
            </a:r>
            <a:r>
              <a:rPr spc="-5" dirty="0"/>
              <a:t>v</a:t>
            </a:r>
            <a:r>
              <a:rPr spc="10" dirty="0"/>
              <a:t>e</a:t>
            </a:r>
            <a:r>
              <a:rPr spc="-140" dirty="0"/>
              <a:t> </a:t>
            </a:r>
            <a:r>
              <a:rPr spc="75" dirty="0"/>
              <a:t>h</a:t>
            </a:r>
            <a:r>
              <a:rPr spc="60" dirty="0"/>
              <a:t>igh</a:t>
            </a:r>
            <a:r>
              <a:rPr spc="-175" dirty="0"/>
              <a:t> </a:t>
            </a:r>
            <a:r>
              <a:rPr spc="-25" dirty="0"/>
              <a:t>error</a:t>
            </a:r>
            <a:r>
              <a:rPr spc="-35" dirty="0"/>
              <a:t>s</a:t>
            </a:r>
            <a:r>
              <a:rPr spc="-275" dirty="0"/>
              <a:t>.</a:t>
            </a:r>
          </a:p>
          <a:p>
            <a:pPr marL="473075" marR="5080" indent="-342900">
              <a:lnSpc>
                <a:spcPct val="114999"/>
              </a:lnSpc>
              <a:buFont typeface="Microsoft Sans Serif"/>
              <a:buChar char="●"/>
              <a:tabLst>
                <a:tab pos="473075" algn="l"/>
                <a:tab pos="473709" algn="l"/>
              </a:tabLst>
            </a:pPr>
            <a:r>
              <a:rPr spc="114" dirty="0"/>
              <a:t>We</a:t>
            </a:r>
            <a:r>
              <a:rPr spc="-55" dirty="0"/>
              <a:t> </a:t>
            </a:r>
            <a:r>
              <a:rPr spc="40" dirty="0"/>
              <a:t>can</a:t>
            </a:r>
            <a:r>
              <a:rPr spc="-50" dirty="0"/>
              <a:t> </a:t>
            </a:r>
            <a:r>
              <a:rPr spc="5" dirty="0"/>
              <a:t>use</a:t>
            </a:r>
            <a:r>
              <a:rPr spc="-60" dirty="0"/>
              <a:t> </a:t>
            </a:r>
            <a:r>
              <a:rPr b="1" spc="-70" dirty="0">
                <a:latin typeface="Verdana"/>
                <a:cs typeface="Verdana"/>
              </a:rPr>
              <a:t>tree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spc="40" dirty="0"/>
              <a:t>models</a:t>
            </a:r>
            <a:r>
              <a:rPr spc="-60" dirty="0"/>
              <a:t> </a:t>
            </a:r>
            <a:r>
              <a:rPr spc="-20" dirty="0"/>
              <a:t>instead,</a:t>
            </a:r>
            <a:r>
              <a:rPr spc="-45" dirty="0"/>
              <a:t> </a:t>
            </a:r>
            <a:r>
              <a:rPr spc="15" dirty="0"/>
              <a:t>since</a:t>
            </a:r>
            <a:r>
              <a:rPr spc="-65" dirty="0"/>
              <a:t> </a:t>
            </a:r>
            <a:r>
              <a:rPr spc="5" dirty="0"/>
              <a:t>they</a:t>
            </a:r>
            <a:r>
              <a:rPr spc="-65" dirty="0"/>
              <a:t> </a:t>
            </a:r>
            <a:r>
              <a:rPr spc="35" dirty="0"/>
              <a:t>can</a:t>
            </a:r>
            <a:r>
              <a:rPr spc="-50" dirty="0"/>
              <a:t> </a:t>
            </a:r>
            <a:r>
              <a:rPr spc="35" dirty="0"/>
              <a:t>handle</a:t>
            </a:r>
            <a:r>
              <a:rPr spc="-50" dirty="0"/>
              <a:t> </a:t>
            </a:r>
            <a:r>
              <a:rPr dirty="0"/>
              <a:t>outliers</a:t>
            </a:r>
            <a:r>
              <a:rPr spc="-50" dirty="0"/>
              <a:t> </a:t>
            </a:r>
            <a:r>
              <a:rPr spc="55" dirty="0"/>
              <a:t>and </a:t>
            </a:r>
            <a:r>
              <a:rPr spc="-620" dirty="0"/>
              <a:t> </a:t>
            </a:r>
            <a:r>
              <a:rPr spc="15" dirty="0"/>
              <a:t>categorical</a:t>
            </a:r>
            <a:r>
              <a:rPr spc="-150" dirty="0"/>
              <a:t> </a:t>
            </a:r>
            <a:r>
              <a:rPr spc="10" dirty="0"/>
              <a:t>attributes</a:t>
            </a:r>
            <a:r>
              <a:rPr spc="-180" dirty="0"/>
              <a:t> </a:t>
            </a:r>
            <a:r>
              <a:rPr spc="20" dirty="0"/>
              <a:t>better</a:t>
            </a:r>
            <a:r>
              <a:rPr spc="-175" dirty="0"/>
              <a:t> </a:t>
            </a:r>
            <a:r>
              <a:rPr spc="40" dirty="0"/>
              <a:t>than</a:t>
            </a:r>
            <a:r>
              <a:rPr spc="-180" dirty="0"/>
              <a:t> </a:t>
            </a:r>
            <a:r>
              <a:rPr dirty="0"/>
              <a:t>linear</a:t>
            </a:r>
            <a:r>
              <a:rPr spc="-165" dirty="0"/>
              <a:t> </a:t>
            </a:r>
            <a:r>
              <a:rPr spc="-10" dirty="0"/>
              <a:t>models.</a:t>
            </a:r>
          </a:p>
          <a:p>
            <a:pPr marL="473709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473075" algn="l"/>
                <a:tab pos="473709" algn="l"/>
              </a:tabLst>
            </a:pPr>
            <a:r>
              <a:rPr spc="114" dirty="0"/>
              <a:t>We</a:t>
            </a:r>
            <a:r>
              <a:rPr spc="-165" dirty="0"/>
              <a:t> </a:t>
            </a:r>
            <a:r>
              <a:rPr spc="40" dirty="0"/>
              <a:t>can</a:t>
            </a:r>
            <a:r>
              <a:rPr spc="-170" dirty="0"/>
              <a:t> </a:t>
            </a:r>
            <a:r>
              <a:rPr spc="5" dirty="0"/>
              <a:t>use</a:t>
            </a:r>
            <a:r>
              <a:rPr spc="-150" dirty="0"/>
              <a:t> </a:t>
            </a:r>
            <a:r>
              <a:rPr b="1" spc="-55" dirty="0">
                <a:latin typeface="Verdana"/>
                <a:cs typeface="Verdana"/>
              </a:rPr>
              <a:t>decision</a:t>
            </a:r>
            <a:r>
              <a:rPr b="1" spc="-125" dirty="0">
                <a:latin typeface="Verdana"/>
                <a:cs typeface="Verdana"/>
              </a:rPr>
              <a:t> </a:t>
            </a:r>
            <a:r>
              <a:rPr b="1" spc="-70" dirty="0">
                <a:latin typeface="Verdana"/>
                <a:cs typeface="Verdana"/>
              </a:rPr>
              <a:t>tree</a:t>
            </a:r>
            <a:r>
              <a:rPr b="1" spc="-100" dirty="0">
                <a:latin typeface="Verdana"/>
                <a:cs typeface="Verdana"/>
              </a:rPr>
              <a:t> </a:t>
            </a:r>
            <a:r>
              <a:rPr spc="-40" dirty="0"/>
              <a:t>as</a:t>
            </a:r>
            <a:r>
              <a:rPr spc="-170" dirty="0"/>
              <a:t> </a:t>
            </a:r>
            <a:r>
              <a:rPr spc="-20" dirty="0"/>
              <a:t>a</a:t>
            </a:r>
            <a:r>
              <a:rPr spc="-155" dirty="0"/>
              <a:t> </a:t>
            </a:r>
            <a:r>
              <a:rPr spc="10" dirty="0"/>
              <a:t>baseline</a:t>
            </a:r>
            <a:r>
              <a:rPr spc="-160" dirty="0"/>
              <a:t> </a:t>
            </a:r>
            <a:r>
              <a:rPr dirty="0"/>
              <a:t>model.</a:t>
            </a:r>
          </a:p>
          <a:p>
            <a:pPr marL="473709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473075" algn="l"/>
                <a:tab pos="473709" algn="l"/>
                <a:tab pos="2255520" algn="l"/>
                <a:tab pos="2645410" algn="l"/>
                <a:tab pos="3188335" algn="l"/>
                <a:tab pos="4052570" algn="l"/>
                <a:tab pos="5552440" algn="l"/>
                <a:tab pos="6045835" algn="l"/>
                <a:tab pos="6617334" algn="l"/>
                <a:tab pos="7175500" algn="l"/>
              </a:tabLst>
            </a:pPr>
            <a:r>
              <a:rPr spc="-25" dirty="0"/>
              <a:t>S</a:t>
            </a:r>
            <a:r>
              <a:rPr spc="-35" dirty="0"/>
              <a:t>u</a:t>
            </a:r>
            <a:r>
              <a:rPr spc="45" dirty="0"/>
              <a:t>bseque</a:t>
            </a:r>
            <a:r>
              <a:rPr spc="50" dirty="0"/>
              <a:t>n</a:t>
            </a:r>
            <a:r>
              <a:rPr spc="5" dirty="0"/>
              <a:t>t</a:t>
            </a:r>
            <a:r>
              <a:rPr spc="-15" dirty="0"/>
              <a:t>l</a:t>
            </a:r>
            <a:r>
              <a:rPr spc="-185" dirty="0"/>
              <a:t>y,</a:t>
            </a:r>
            <a:r>
              <a:rPr dirty="0"/>
              <a:t>	</a:t>
            </a:r>
            <a:r>
              <a:rPr spc="30" dirty="0"/>
              <a:t>to</a:t>
            </a:r>
            <a:r>
              <a:rPr dirty="0"/>
              <a:t>	</a:t>
            </a:r>
            <a:r>
              <a:rPr spc="50" dirty="0"/>
              <a:t>get</a:t>
            </a:r>
            <a:r>
              <a:rPr dirty="0"/>
              <a:t>	</a:t>
            </a:r>
            <a:r>
              <a:rPr spc="55" dirty="0"/>
              <a:t>b</a:t>
            </a:r>
            <a:r>
              <a:rPr spc="70" dirty="0"/>
              <a:t>e</a:t>
            </a:r>
            <a:r>
              <a:rPr spc="20" dirty="0"/>
              <a:t>t</a:t>
            </a:r>
            <a:r>
              <a:rPr spc="5" dirty="0"/>
              <a:t>t</a:t>
            </a:r>
            <a:r>
              <a:rPr spc="-15" dirty="0"/>
              <a:t>er</a:t>
            </a:r>
            <a:r>
              <a:rPr dirty="0"/>
              <a:t>	</a:t>
            </a:r>
            <a:r>
              <a:rPr spc="35" dirty="0"/>
              <a:t>pred</a:t>
            </a:r>
            <a:r>
              <a:rPr spc="20" dirty="0"/>
              <a:t>i</a:t>
            </a:r>
            <a:r>
              <a:rPr spc="65" dirty="0"/>
              <a:t>c</a:t>
            </a:r>
            <a:r>
              <a:rPr spc="5" dirty="0"/>
              <a:t>t</a:t>
            </a:r>
            <a:r>
              <a:rPr spc="10" dirty="0"/>
              <a:t>i</a:t>
            </a:r>
            <a:r>
              <a:rPr spc="-55" dirty="0"/>
              <a:t>ons,</a:t>
            </a:r>
            <a:r>
              <a:rPr dirty="0"/>
              <a:t>	</a:t>
            </a:r>
            <a:r>
              <a:rPr spc="65" dirty="0"/>
              <a:t>w</a:t>
            </a:r>
            <a:r>
              <a:rPr spc="50" dirty="0"/>
              <a:t>e</a:t>
            </a:r>
            <a:r>
              <a:rPr dirty="0"/>
              <a:t>	</a:t>
            </a:r>
            <a:r>
              <a:rPr spc="65" dirty="0"/>
              <a:t>c</a:t>
            </a:r>
            <a:r>
              <a:rPr spc="30" dirty="0"/>
              <a:t>an</a:t>
            </a:r>
            <a:r>
              <a:rPr dirty="0"/>
              <a:t>	</a:t>
            </a:r>
            <a:r>
              <a:rPr spc="5" dirty="0"/>
              <a:t>u</a:t>
            </a:r>
            <a:r>
              <a:rPr spc="-5" dirty="0"/>
              <a:t>s</a:t>
            </a:r>
            <a:r>
              <a:rPr spc="15" dirty="0"/>
              <a:t>e</a:t>
            </a:r>
            <a:r>
              <a:rPr dirty="0"/>
              <a:t>	</a:t>
            </a:r>
            <a:r>
              <a:rPr b="1" spc="-75" dirty="0">
                <a:latin typeface="Verdana"/>
                <a:cs typeface="Verdana"/>
              </a:rPr>
              <a:t>en</a:t>
            </a:r>
            <a:r>
              <a:rPr b="1" spc="-60" dirty="0">
                <a:latin typeface="Verdana"/>
                <a:cs typeface="Verdana"/>
              </a:rPr>
              <a:t>s</a:t>
            </a:r>
            <a:r>
              <a:rPr b="1" spc="-45" dirty="0">
                <a:latin typeface="Verdana"/>
                <a:cs typeface="Verdana"/>
              </a:rPr>
              <a:t>emble</a:t>
            </a:r>
          </a:p>
          <a:p>
            <a:pPr marL="473075">
              <a:lnSpc>
                <a:spcPct val="100000"/>
              </a:lnSpc>
              <a:spcBef>
                <a:spcPts val="325"/>
              </a:spcBef>
            </a:pPr>
            <a:r>
              <a:rPr b="1" spc="-45" dirty="0">
                <a:latin typeface="Verdana"/>
                <a:cs typeface="Verdana"/>
              </a:rPr>
              <a:t>m</a:t>
            </a:r>
            <a:r>
              <a:rPr b="1" spc="-40" dirty="0">
                <a:latin typeface="Verdana"/>
                <a:cs typeface="Verdana"/>
              </a:rPr>
              <a:t>od</a:t>
            </a:r>
            <a:r>
              <a:rPr b="1" spc="-35" dirty="0">
                <a:latin typeface="Verdana"/>
                <a:cs typeface="Verdana"/>
              </a:rPr>
              <a:t>e</a:t>
            </a:r>
            <a:r>
              <a:rPr b="1" spc="-70" dirty="0">
                <a:latin typeface="Verdana"/>
                <a:cs typeface="Verdana"/>
              </a:rPr>
              <a:t>l</a:t>
            </a:r>
            <a:r>
              <a:rPr b="1" spc="-114" dirty="0">
                <a:latin typeface="Verdana"/>
                <a:cs typeface="Verdana"/>
              </a:rPr>
              <a:t>s</a:t>
            </a:r>
            <a:r>
              <a:rPr spc="-440" dirty="0"/>
              <a:t>:</a:t>
            </a:r>
            <a:r>
              <a:rPr spc="-165" dirty="0"/>
              <a:t> </a:t>
            </a:r>
            <a:r>
              <a:rPr spc="35" dirty="0"/>
              <a:t>Ran</a:t>
            </a:r>
            <a:r>
              <a:rPr spc="95" dirty="0"/>
              <a:t>dom</a:t>
            </a:r>
            <a:r>
              <a:rPr spc="-165" dirty="0"/>
              <a:t> </a:t>
            </a:r>
            <a:r>
              <a:rPr spc="-50" dirty="0"/>
              <a:t>forests,</a:t>
            </a:r>
            <a:r>
              <a:rPr spc="-165" dirty="0"/>
              <a:t> </a:t>
            </a:r>
            <a:r>
              <a:rPr spc="10" dirty="0"/>
              <a:t>GBM,</a:t>
            </a:r>
            <a:r>
              <a:rPr spc="-155" dirty="0"/>
              <a:t> </a:t>
            </a:r>
            <a:r>
              <a:rPr spc="-35" dirty="0"/>
              <a:t>X</a:t>
            </a:r>
            <a:r>
              <a:rPr spc="-30" dirty="0"/>
              <a:t>G</a:t>
            </a:r>
            <a:r>
              <a:rPr spc="-155" dirty="0"/>
              <a:t> </a:t>
            </a:r>
            <a:r>
              <a:rPr spc="35" dirty="0"/>
              <a:t>Boo</a:t>
            </a:r>
            <a:r>
              <a:rPr spc="15" dirty="0"/>
              <a:t>s</a:t>
            </a:r>
            <a:r>
              <a:rPr spc="20" dirty="0"/>
              <a:t>t</a:t>
            </a:r>
            <a:r>
              <a:rPr spc="-275" dirty="0"/>
              <a:t>.</a:t>
            </a:r>
          </a:p>
          <a:p>
            <a:pPr marL="473709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473075" algn="l"/>
                <a:tab pos="473709" algn="l"/>
              </a:tabLst>
            </a:pPr>
            <a:r>
              <a:rPr spc="30" dirty="0"/>
              <a:t>Final</a:t>
            </a:r>
            <a:r>
              <a:rPr spc="335" dirty="0"/>
              <a:t> </a:t>
            </a:r>
            <a:r>
              <a:rPr spc="45" dirty="0"/>
              <a:t>choice</a:t>
            </a:r>
            <a:r>
              <a:rPr spc="335" dirty="0"/>
              <a:t> </a:t>
            </a:r>
            <a:r>
              <a:rPr dirty="0"/>
              <a:t>of</a:t>
            </a:r>
            <a:r>
              <a:rPr spc="345" dirty="0"/>
              <a:t> </a:t>
            </a:r>
            <a:r>
              <a:rPr spc="55" dirty="0"/>
              <a:t>model</a:t>
            </a:r>
            <a:r>
              <a:rPr spc="340" dirty="0"/>
              <a:t> </a:t>
            </a:r>
            <a:r>
              <a:rPr spc="20" dirty="0"/>
              <a:t>will</a:t>
            </a:r>
            <a:r>
              <a:rPr spc="345" dirty="0"/>
              <a:t> </a:t>
            </a:r>
            <a:r>
              <a:rPr spc="65" dirty="0"/>
              <a:t>depend</a:t>
            </a:r>
            <a:r>
              <a:rPr spc="350" dirty="0"/>
              <a:t> </a:t>
            </a:r>
            <a:r>
              <a:rPr spc="50" dirty="0"/>
              <a:t>on</a:t>
            </a:r>
            <a:r>
              <a:rPr spc="335" dirty="0"/>
              <a:t> </a:t>
            </a:r>
            <a:r>
              <a:rPr spc="35" dirty="0"/>
              <a:t>whether</a:t>
            </a:r>
            <a:r>
              <a:rPr spc="345" dirty="0"/>
              <a:t> </a:t>
            </a:r>
            <a:r>
              <a:rPr spc="5" dirty="0"/>
              <a:t>interpretability</a:t>
            </a:r>
            <a:r>
              <a:rPr spc="360" dirty="0"/>
              <a:t> </a:t>
            </a:r>
            <a:r>
              <a:rPr spc="-15" dirty="0"/>
              <a:t>or</a:t>
            </a:r>
          </a:p>
          <a:p>
            <a:pPr marL="473075">
              <a:lnSpc>
                <a:spcPct val="100000"/>
              </a:lnSpc>
              <a:spcBef>
                <a:spcPts val="325"/>
              </a:spcBef>
            </a:pPr>
            <a:r>
              <a:rPr spc="45" dirty="0"/>
              <a:t>ac</a:t>
            </a:r>
            <a:r>
              <a:rPr spc="30" dirty="0"/>
              <a:t>c</a:t>
            </a:r>
            <a:r>
              <a:rPr spc="20" dirty="0"/>
              <a:t>ura</a:t>
            </a:r>
            <a:r>
              <a:rPr spc="10" dirty="0"/>
              <a:t>c</a:t>
            </a:r>
            <a:r>
              <a:rPr spc="-90" dirty="0"/>
              <a:t>y</a:t>
            </a:r>
            <a:r>
              <a:rPr spc="-160" dirty="0"/>
              <a:t> </a:t>
            </a:r>
            <a:r>
              <a:rPr spc="-30" dirty="0"/>
              <a:t>i</a:t>
            </a:r>
            <a:r>
              <a:rPr spc="-45" dirty="0"/>
              <a:t>s</a:t>
            </a:r>
            <a:r>
              <a:rPr spc="-150" dirty="0"/>
              <a:t> </a:t>
            </a:r>
            <a:r>
              <a:rPr spc="30" dirty="0"/>
              <a:t>i</a:t>
            </a:r>
            <a:r>
              <a:rPr spc="105" dirty="0"/>
              <a:t>m</a:t>
            </a:r>
            <a:r>
              <a:rPr spc="25" dirty="0"/>
              <a:t>portan</a:t>
            </a:r>
            <a:r>
              <a:rPr spc="20" dirty="0"/>
              <a:t>t</a:t>
            </a:r>
            <a:r>
              <a:rPr spc="-175" dirty="0"/>
              <a:t> </a:t>
            </a:r>
            <a:r>
              <a:rPr spc="30" dirty="0"/>
              <a:t>to</a:t>
            </a:r>
            <a:r>
              <a:rPr spc="-165" dirty="0"/>
              <a:t> </a:t>
            </a:r>
            <a:r>
              <a:rPr spc="40" dirty="0"/>
              <a:t>the</a:t>
            </a:r>
            <a:r>
              <a:rPr spc="-185" dirty="0"/>
              <a:t> </a:t>
            </a:r>
            <a:r>
              <a:rPr spc="5" dirty="0"/>
              <a:t>stakeholder</a:t>
            </a:r>
            <a:r>
              <a:rPr dirty="0"/>
              <a:t>s</a:t>
            </a:r>
            <a:r>
              <a:rPr spc="-275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5394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M</a:t>
            </a:r>
            <a:r>
              <a:rPr sz="2800" spc="-30" dirty="0"/>
              <a:t>o</a:t>
            </a:r>
            <a:r>
              <a:rPr sz="2800" spc="-80" dirty="0"/>
              <a:t>delling</a:t>
            </a:r>
            <a:r>
              <a:rPr sz="2800" spc="-175" dirty="0"/>
              <a:t> </a:t>
            </a:r>
            <a:r>
              <a:rPr sz="2800" spc="-75" dirty="0"/>
              <a:t>Approach</a:t>
            </a:r>
            <a:r>
              <a:rPr sz="2800" spc="-13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48650" cy="97281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Choice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split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taken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K-fold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cross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validation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124F5C"/>
                </a:solidFill>
                <a:latin typeface="Verdana"/>
                <a:cs typeface="Verdana"/>
              </a:rPr>
              <a:t>k=6,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because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computational</a:t>
            </a:r>
            <a:r>
              <a:rPr sz="18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power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available</a:t>
            </a:r>
            <a:r>
              <a:rPr sz="18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reduce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overfitting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Model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evaluation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metric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taken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RMSE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punish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outliers.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9470" y="2625089"/>
            <a:ext cx="90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𝑹𝑴𝑺𝑬</a:t>
            </a:r>
            <a:r>
              <a:rPr sz="1800" spc="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92295" y="2360929"/>
            <a:ext cx="1245870" cy="762635"/>
          </a:xfrm>
          <a:custGeom>
            <a:avLst/>
            <a:gdLst/>
            <a:ahLst/>
            <a:cxnLst/>
            <a:rect l="l" t="t" r="r" b="b"/>
            <a:pathLst>
              <a:path w="1245870" h="762635">
                <a:moveTo>
                  <a:pt x="1245730" y="431292"/>
                </a:moveTo>
                <a:lnTo>
                  <a:pt x="171323" y="431292"/>
                </a:lnTo>
                <a:lnTo>
                  <a:pt x="171323" y="446532"/>
                </a:lnTo>
                <a:lnTo>
                  <a:pt x="1245730" y="446532"/>
                </a:lnTo>
                <a:lnTo>
                  <a:pt x="1245730" y="431292"/>
                </a:lnTo>
                <a:close/>
              </a:path>
              <a:path w="1245870" h="762635">
                <a:moveTo>
                  <a:pt x="1245743" y="0"/>
                </a:moveTo>
                <a:lnTo>
                  <a:pt x="144399" y="0"/>
                </a:lnTo>
                <a:lnTo>
                  <a:pt x="97155" y="718439"/>
                </a:lnTo>
                <a:lnTo>
                  <a:pt x="40132" y="613029"/>
                </a:lnTo>
                <a:lnTo>
                  <a:pt x="0" y="634365"/>
                </a:lnTo>
                <a:lnTo>
                  <a:pt x="4318" y="642239"/>
                </a:lnTo>
                <a:lnTo>
                  <a:pt x="25400" y="630936"/>
                </a:lnTo>
                <a:lnTo>
                  <a:pt x="96647" y="762127"/>
                </a:lnTo>
                <a:lnTo>
                  <a:pt x="107061" y="762127"/>
                </a:lnTo>
                <a:lnTo>
                  <a:pt x="156972" y="14859"/>
                </a:lnTo>
                <a:lnTo>
                  <a:pt x="171323" y="14859"/>
                </a:lnTo>
                <a:lnTo>
                  <a:pt x="171323" y="15240"/>
                </a:lnTo>
                <a:lnTo>
                  <a:pt x="1245743" y="15240"/>
                </a:lnTo>
                <a:lnTo>
                  <a:pt x="1245743" y="0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26279" y="2451049"/>
            <a:ext cx="10902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12" baseline="1543" dirty="0">
                <a:solidFill>
                  <a:srgbClr val="124F5C"/>
                </a:solidFill>
                <a:latin typeface="Cambria Math"/>
                <a:cs typeface="Cambria Math"/>
              </a:rPr>
              <a:t>σ</a:t>
            </a:r>
            <a:r>
              <a:rPr sz="1800" spc="75" dirty="0">
                <a:solidFill>
                  <a:srgbClr val="124F5C"/>
                </a:solidFill>
                <a:latin typeface="Cambria Math"/>
                <a:cs typeface="Cambria Math"/>
              </a:rPr>
              <a:t>(𝒀</a:t>
            </a:r>
            <a:r>
              <a:rPr sz="1800" spc="-30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−</a:t>
            </a:r>
            <a:r>
              <a:rPr sz="1800" spc="-1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spc="-455" dirty="0">
                <a:solidFill>
                  <a:srgbClr val="124F5C"/>
                </a:solidFill>
                <a:latin typeface="Cambria Math"/>
                <a:cs typeface="Cambria Math"/>
              </a:rPr>
              <a:t>𝒀</a:t>
            </a:r>
            <a:r>
              <a:rPr sz="2700" spc="-682" baseline="10802" dirty="0">
                <a:solidFill>
                  <a:srgbClr val="124F5C"/>
                </a:solidFill>
                <a:latin typeface="Cambria Math"/>
                <a:cs typeface="Cambria Math"/>
              </a:rPr>
              <a:t>෡</a:t>
            </a:r>
            <a:r>
              <a:rPr sz="1800" spc="-455" dirty="0">
                <a:solidFill>
                  <a:srgbClr val="124F5C"/>
                </a:solidFill>
                <a:latin typeface="Cambria Math"/>
                <a:cs typeface="Cambria Math"/>
              </a:rPr>
              <a:t>)</a:t>
            </a:r>
            <a:r>
              <a:rPr sz="1950" spc="-682" baseline="23504" dirty="0">
                <a:solidFill>
                  <a:srgbClr val="124F5C"/>
                </a:solidFill>
                <a:latin typeface="Cambria Math"/>
                <a:cs typeface="Cambria Math"/>
              </a:rPr>
              <a:t>𝟐</a:t>
            </a:r>
            <a:endParaRPr sz="1950" baseline="23504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1259" y="2777489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𝑵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850" y="3078077"/>
            <a:ext cx="8249284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Apart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from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RMSE,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R2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also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calculated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explain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model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perfor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ge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eral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aud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ience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9082" y="3779011"/>
            <a:ext cx="336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7" baseline="-20061" dirty="0">
                <a:solidFill>
                  <a:srgbClr val="124F5C"/>
                </a:solidFill>
                <a:latin typeface="Cambria Math"/>
                <a:cs typeface="Cambria Math"/>
              </a:rPr>
              <a:t>𝑹</a:t>
            </a:r>
            <a:r>
              <a:rPr sz="1300" spc="5" dirty="0">
                <a:solidFill>
                  <a:srgbClr val="124F5C"/>
                </a:solidFill>
                <a:latin typeface="Cambria Math"/>
                <a:cs typeface="Cambria Math"/>
              </a:rPr>
              <a:t>𝟐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005" y="3862832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5709" y="4029773"/>
            <a:ext cx="2376170" cy="15240"/>
          </a:xfrm>
          <a:custGeom>
            <a:avLst/>
            <a:gdLst/>
            <a:ahLst/>
            <a:cxnLst/>
            <a:rect l="l" t="t" r="r" b="b"/>
            <a:pathLst>
              <a:path w="2376170" h="15239">
                <a:moveTo>
                  <a:pt x="2375916" y="0"/>
                </a:moveTo>
                <a:lnTo>
                  <a:pt x="0" y="0"/>
                </a:lnTo>
                <a:lnTo>
                  <a:pt x="0" y="15239"/>
                </a:lnTo>
                <a:lnTo>
                  <a:pt x="2375916" y="15239"/>
                </a:lnTo>
                <a:lnTo>
                  <a:pt x="2375916" y="0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63771" y="3789679"/>
            <a:ext cx="24053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124F5C"/>
                </a:solidFill>
                <a:latin typeface="Cambria Math"/>
                <a:cs typeface="Cambria Math"/>
              </a:rPr>
              <a:t>𝑺𝒖𝒎</a:t>
            </a:r>
            <a:r>
              <a:rPr sz="1300" spc="-10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124F5C"/>
                </a:solidFill>
                <a:latin typeface="Cambria Math"/>
                <a:cs typeface="Cambria Math"/>
              </a:rPr>
              <a:t>𝒐𝒇</a:t>
            </a:r>
            <a:r>
              <a:rPr sz="1300" spc="-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124F5C"/>
                </a:solidFill>
                <a:latin typeface="Cambria Math"/>
                <a:cs typeface="Cambria Math"/>
              </a:rPr>
              <a:t>𝑺𝒒𝒖𝒂𝒓𝒆𝒔</a:t>
            </a:r>
            <a:r>
              <a:rPr sz="1300" spc="-10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124F5C"/>
                </a:solidFill>
                <a:latin typeface="Cambria Math"/>
                <a:cs typeface="Cambria Math"/>
              </a:rPr>
              <a:t>𝒐𝒇</a:t>
            </a:r>
            <a:r>
              <a:rPr sz="1300" spc="-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124F5C"/>
                </a:solidFill>
                <a:latin typeface="Cambria Math"/>
                <a:cs typeface="Cambria Math"/>
              </a:rPr>
              <a:t>𝑹𝒆𝒔𝒊𝒅𝒖𝒂𝒍𝒔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8571" y="4038091"/>
            <a:ext cx="17919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solidFill>
                  <a:srgbClr val="124F5C"/>
                </a:solidFill>
                <a:latin typeface="Cambria Math"/>
                <a:cs typeface="Cambria Math"/>
              </a:rPr>
              <a:t>𝑻𝒐𝒕𝒂𝒍</a:t>
            </a:r>
            <a:r>
              <a:rPr sz="1300" spc="-1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124F5C"/>
                </a:solidFill>
                <a:latin typeface="Cambria Math"/>
                <a:cs typeface="Cambria Math"/>
              </a:rPr>
              <a:t>𝑺𝒖𝒎</a:t>
            </a:r>
            <a:r>
              <a:rPr sz="1300" spc="-3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124F5C"/>
                </a:solidFill>
                <a:latin typeface="Cambria Math"/>
                <a:cs typeface="Cambria Math"/>
              </a:rPr>
              <a:t>𝒐𝒇</a:t>
            </a:r>
            <a:r>
              <a:rPr sz="1300" spc="-20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124F5C"/>
                </a:solidFill>
                <a:latin typeface="Cambria Math"/>
                <a:cs typeface="Cambria Math"/>
              </a:rPr>
              <a:t>𝑺𝒒𝒖𝒂𝒓𝒆𝒔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850" y="4251452"/>
            <a:ext cx="6153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Hyperparameter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tuning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done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using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Grid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Search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6864" y="416051"/>
            <a:ext cx="4517136" cy="23027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554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/>
              <a:t>Decision</a:t>
            </a:r>
            <a:r>
              <a:rPr sz="2800" spc="-170" dirty="0"/>
              <a:t> </a:t>
            </a:r>
            <a:r>
              <a:rPr sz="2800" spc="-140" dirty="0"/>
              <a:t>Tree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2934970" cy="28663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Parameters: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Max_d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24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_samples_le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30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4F5C"/>
              </a:buClr>
              <a:buFont typeface="Microsoft Sans Serif"/>
              <a:buChar char="●"/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luation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metric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54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Train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27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39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Tra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83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29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9023" y="2828728"/>
            <a:ext cx="4293025" cy="22448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2291" y="405383"/>
            <a:ext cx="4521708" cy="23058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073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/>
              <a:t>Random</a:t>
            </a:r>
            <a:r>
              <a:rPr sz="2800" spc="-150" dirty="0"/>
              <a:t> </a:t>
            </a:r>
            <a:r>
              <a:rPr sz="2800" spc="-120" dirty="0"/>
              <a:t>Forests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3011805" cy="28663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Parameters: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N_e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mat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ors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500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_samples_le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25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4F5C"/>
              </a:buClr>
              <a:buFont typeface="Microsoft Sans Serif"/>
              <a:buChar char="●"/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luation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metric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54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Train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255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320" dirty="0">
                <a:solidFill>
                  <a:srgbClr val="124F5C"/>
                </a:solidFill>
                <a:latin typeface="Verdana"/>
                <a:cs typeface="Verdana"/>
              </a:rPr>
              <a:t>13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28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Tra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8432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210" dirty="0">
                <a:solidFill>
                  <a:srgbClr val="124F5C"/>
                </a:solidFill>
                <a:latin typeface="Verdana"/>
                <a:cs typeface="Verdana"/>
              </a:rPr>
              <a:t>81</a:t>
            </a:r>
            <a:r>
              <a:rPr sz="1800" spc="-204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3865" y="2761568"/>
            <a:ext cx="4339755" cy="23099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1478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Agen</a:t>
            </a:r>
            <a:r>
              <a:rPr sz="2800" spc="-60" dirty="0"/>
              <a:t>d</a:t>
            </a:r>
            <a:r>
              <a:rPr sz="2800" spc="-150" dirty="0"/>
              <a:t>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4293235" cy="28663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Prob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em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Stateme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Sum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ry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Fe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ture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Engin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ering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Exploratory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Analysis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(EDA)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Modell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roach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Pr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dic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Modell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Model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omp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ri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son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boo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del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expla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ations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Challenges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faced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Conclusions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1938" y="952385"/>
            <a:ext cx="2232019" cy="327850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829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Gradient</a:t>
            </a:r>
            <a:r>
              <a:rPr sz="2800" spc="-170" dirty="0"/>
              <a:t> </a:t>
            </a:r>
            <a:r>
              <a:rPr sz="2800" spc="-60" dirty="0"/>
              <a:t>Bo</a:t>
            </a:r>
            <a:r>
              <a:rPr sz="2800" spc="-55" dirty="0"/>
              <a:t>o</a:t>
            </a:r>
            <a:r>
              <a:rPr sz="2800" spc="-120" dirty="0"/>
              <a:t>st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2945130" cy="28663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Parameters: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N_e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mat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ors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500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_samples_le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25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4F5C"/>
              </a:buClr>
              <a:buFont typeface="Microsoft Sans Serif"/>
              <a:buChar char="●"/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luation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metric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54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Train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9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spc="-300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800" spc="-50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52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Tra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49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7344" y="475487"/>
            <a:ext cx="4486656" cy="46680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7344" y="445008"/>
            <a:ext cx="4486656" cy="46984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1734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XG</a:t>
            </a:r>
            <a:r>
              <a:rPr sz="2800" spc="-170" dirty="0"/>
              <a:t> </a:t>
            </a:r>
            <a:r>
              <a:rPr sz="2800" spc="-95" dirty="0"/>
              <a:t>Boo</a:t>
            </a:r>
            <a:r>
              <a:rPr sz="2800" spc="-75" dirty="0"/>
              <a:t>s</a:t>
            </a:r>
            <a:r>
              <a:rPr sz="2800" spc="-60" dirty="0"/>
              <a:t>t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2933065" cy="28663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Parameters: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N_e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mat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ors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500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_samples_le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25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4F5C"/>
              </a:buClr>
              <a:buFont typeface="Microsoft Sans Serif"/>
              <a:buChar char="●"/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luation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metric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54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Train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spc="-285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93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spc="-28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72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Tra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32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46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531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M</a:t>
            </a:r>
            <a:r>
              <a:rPr sz="2800" spc="-30" dirty="0"/>
              <a:t>o</a:t>
            </a:r>
            <a:r>
              <a:rPr sz="2800" spc="-80" dirty="0"/>
              <a:t>del</a:t>
            </a:r>
            <a:r>
              <a:rPr sz="2800" spc="-170" dirty="0"/>
              <a:t> </a:t>
            </a:r>
            <a:r>
              <a:rPr sz="2800" spc="-95" dirty="0"/>
              <a:t>Comparison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49284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  <a:tab pos="918844" algn="l"/>
                <a:tab pos="1398270" algn="l"/>
                <a:tab pos="2231390" algn="l"/>
                <a:tab pos="3112770" algn="l"/>
                <a:tab pos="3700779" algn="l"/>
                <a:tab pos="4330700" algn="l"/>
                <a:tab pos="4705350" algn="l"/>
                <a:tab pos="5325745" algn="l"/>
                <a:tab pos="5962650" algn="l"/>
                <a:tab pos="7397115" algn="l"/>
                <a:tab pos="7851775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	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XG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Bo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1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del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114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le	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12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best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redi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tions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63011"/>
            <a:ext cx="9140951" cy="238048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8237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XG</a:t>
            </a:r>
            <a:r>
              <a:rPr sz="2800" spc="-170" dirty="0"/>
              <a:t> </a:t>
            </a:r>
            <a:r>
              <a:rPr sz="2800" spc="-95" dirty="0"/>
              <a:t>Boo</a:t>
            </a:r>
            <a:r>
              <a:rPr sz="2800" spc="-75" dirty="0"/>
              <a:t>s</a:t>
            </a:r>
            <a:r>
              <a:rPr sz="2800" spc="-60" dirty="0"/>
              <a:t>t</a:t>
            </a:r>
            <a:r>
              <a:rPr sz="2800" spc="-165" dirty="0"/>
              <a:t> </a:t>
            </a:r>
            <a:r>
              <a:rPr sz="2800" spc="-45" dirty="0"/>
              <a:t>M</a:t>
            </a:r>
            <a:r>
              <a:rPr sz="2800" spc="-30" dirty="0"/>
              <a:t>o</a:t>
            </a:r>
            <a:r>
              <a:rPr sz="2800" spc="-80" dirty="0"/>
              <a:t>del</a:t>
            </a:r>
            <a:r>
              <a:rPr sz="2800" spc="-185" dirty="0"/>
              <a:t> </a:t>
            </a:r>
            <a:r>
              <a:rPr sz="2800" spc="-100" dirty="0"/>
              <a:t>Explanation</a:t>
            </a:r>
            <a:r>
              <a:rPr sz="2800" spc="-170" dirty="0"/>
              <a:t> </a:t>
            </a:r>
            <a:r>
              <a:rPr sz="2800" spc="-204" dirty="0"/>
              <a:t>S</a:t>
            </a:r>
            <a:r>
              <a:rPr sz="2800" spc="-100" dirty="0"/>
              <a:t>hapley</a:t>
            </a:r>
            <a:r>
              <a:rPr sz="2800" spc="-160" dirty="0"/>
              <a:t> </a:t>
            </a:r>
            <a:r>
              <a:rPr sz="2800" spc="-110" dirty="0"/>
              <a:t>Values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49920" cy="9728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 algn="just">
              <a:lnSpc>
                <a:spcPct val="114999"/>
              </a:lnSpc>
              <a:spcBef>
                <a:spcPts val="10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Temperature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most important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feature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determining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value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dependent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variable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followed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functioning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day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, 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humidity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solar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dia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inf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30" y="2278601"/>
            <a:ext cx="4475511" cy="28215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2991" y="2623493"/>
            <a:ext cx="4436305" cy="247630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321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/>
              <a:t>Challenges</a:t>
            </a:r>
            <a:r>
              <a:rPr sz="2800" spc="-170" dirty="0"/>
              <a:t> </a:t>
            </a:r>
            <a:r>
              <a:rPr sz="2800" spc="-90" dirty="0"/>
              <a:t>Fa</a:t>
            </a:r>
            <a:r>
              <a:rPr sz="2800" spc="-40" dirty="0"/>
              <a:t>ced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50555" cy="31819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  <a:tab pos="2400935" algn="l"/>
                <a:tab pos="2920365" algn="l"/>
                <a:tab pos="4042410" algn="l"/>
                <a:tab pos="5423535" algn="l"/>
                <a:tab pos="6002655" algn="l"/>
                <a:tab pos="7851775" algn="l"/>
              </a:tabLst>
            </a:pP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pre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ing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prob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em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state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ent,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derst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ing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busine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ss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pli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tions</a:t>
            </a:r>
            <a:endParaRPr sz="1800">
              <a:latin typeface="Verdana"/>
              <a:cs typeface="Verdana"/>
            </a:endParaRPr>
          </a:p>
          <a:p>
            <a:pPr marL="354965" marR="5715" indent="-342900">
              <a:lnSpc>
                <a:spcPct val="114999"/>
              </a:lnSpc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Feature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engineering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deciding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features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dropped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124F5C"/>
                </a:solidFill>
                <a:latin typeface="Verdana"/>
                <a:cs typeface="Verdana"/>
              </a:rPr>
              <a:t>/ </a:t>
            </a:r>
            <a:r>
              <a:rPr sz="1800" spc="-6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ke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tr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sform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  <a:p>
            <a:pPr marL="354965" marR="5080" indent="-342900">
              <a:lnSpc>
                <a:spcPct val="114999"/>
              </a:lnSpc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Choosing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best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visualization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show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trends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among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different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tures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lea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rl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EDA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iding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ow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dle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outl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ers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Choo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ing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dels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make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predi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tions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iding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ev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luation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metric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ev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luate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mode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ls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Choosing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best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hyperparameters,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prevents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overfitting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099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/>
              <a:t>Conclusion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715" indent="-342900" algn="just">
              <a:lnSpc>
                <a:spcPct val="114999"/>
              </a:lnSpc>
              <a:spcBef>
                <a:spcPts val="10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pc="114" dirty="0"/>
              <a:t>We </a:t>
            </a:r>
            <a:r>
              <a:rPr spc="-5" dirty="0"/>
              <a:t>have successfully </a:t>
            </a:r>
            <a:r>
              <a:rPr spc="35" dirty="0"/>
              <a:t>built </a:t>
            </a:r>
            <a:r>
              <a:rPr spc="15" dirty="0"/>
              <a:t>predictive </a:t>
            </a:r>
            <a:r>
              <a:rPr spc="40" dirty="0"/>
              <a:t>models </a:t>
            </a:r>
            <a:r>
              <a:rPr spc="25" dirty="0"/>
              <a:t>that </a:t>
            </a:r>
            <a:r>
              <a:rPr spc="40" dirty="0"/>
              <a:t>can </a:t>
            </a:r>
            <a:r>
              <a:rPr spc="35" dirty="0"/>
              <a:t>predict </a:t>
            </a:r>
            <a:r>
              <a:rPr spc="40" dirty="0"/>
              <a:t>the </a:t>
            </a:r>
            <a:r>
              <a:rPr spc="45" dirty="0"/>
              <a:t> </a:t>
            </a:r>
            <a:r>
              <a:rPr spc="70" dirty="0"/>
              <a:t>demand</a:t>
            </a:r>
            <a:r>
              <a:rPr spc="20" dirty="0"/>
              <a:t> </a:t>
            </a:r>
            <a:r>
              <a:rPr spc="-15" dirty="0"/>
              <a:t>for</a:t>
            </a:r>
            <a:r>
              <a:rPr spc="10" dirty="0"/>
              <a:t> </a:t>
            </a:r>
            <a:r>
              <a:rPr spc="5" dirty="0"/>
              <a:t>rental</a:t>
            </a:r>
            <a:r>
              <a:rPr spc="10" dirty="0"/>
              <a:t> bikes </a:t>
            </a:r>
            <a:r>
              <a:rPr spc="25" dirty="0"/>
              <a:t>based</a:t>
            </a:r>
            <a:r>
              <a:rPr spc="15" dirty="0"/>
              <a:t> </a:t>
            </a:r>
            <a:r>
              <a:rPr spc="50" dirty="0"/>
              <a:t>on</a:t>
            </a:r>
            <a:r>
              <a:rPr spc="15" dirty="0"/>
              <a:t> </a:t>
            </a:r>
            <a:r>
              <a:rPr spc="10" dirty="0"/>
              <a:t>different</a:t>
            </a:r>
            <a:r>
              <a:rPr spc="20" dirty="0"/>
              <a:t> weather</a:t>
            </a:r>
            <a:r>
              <a:rPr spc="10" dirty="0"/>
              <a:t> </a:t>
            </a:r>
            <a:r>
              <a:rPr spc="30" dirty="0"/>
              <a:t>conditions</a:t>
            </a:r>
            <a:r>
              <a:rPr spc="5" dirty="0"/>
              <a:t> </a:t>
            </a:r>
            <a:r>
              <a:rPr spc="45" dirty="0"/>
              <a:t>and </a:t>
            </a:r>
            <a:r>
              <a:rPr spc="-620" dirty="0"/>
              <a:t> </a:t>
            </a:r>
            <a:r>
              <a:rPr spc="45" dirty="0"/>
              <a:t>oth</a:t>
            </a:r>
            <a:r>
              <a:rPr spc="-20" dirty="0"/>
              <a:t>er</a:t>
            </a:r>
            <a:r>
              <a:rPr spc="-175" dirty="0"/>
              <a:t> </a:t>
            </a:r>
            <a:r>
              <a:rPr spc="-20" dirty="0"/>
              <a:t>f</a:t>
            </a:r>
            <a:r>
              <a:rPr spc="-25" dirty="0"/>
              <a:t>a</a:t>
            </a:r>
            <a:r>
              <a:rPr spc="65" dirty="0"/>
              <a:t>c</a:t>
            </a:r>
            <a:r>
              <a:rPr spc="-15" dirty="0"/>
              <a:t>tors</a:t>
            </a:r>
            <a:r>
              <a:rPr spc="-165" dirty="0"/>
              <a:t> </a:t>
            </a:r>
            <a:r>
              <a:rPr spc="-20" dirty="0"/>
              <a:t>a</a:t>
            </a:r>
            <a:r>
              <a:rPr spc="75" dirty="0"/>
              <a:t>n</a:t>
            </a:r>
            <a:r>
              <a:rPr spc="-90" dirty="0"/>
              <a:t>d,</a:t>
            </a:r>
            <a:r>
              <a:rPr spc="-170" dirty="0"/>
              <a:t> </a:t>
            </a:r>
            <a:r>
              <a:rPr spc="35" dirty="0"/>
              <a:t>t</a:t>
            </a:r>
            <a:r>
              <a:rPr spc="65" dirty="0"/>
              <a:t>h</a:t>
            </a:r>
            <a:r>
              <a:rPr spc="-40" dirty="0"/>
              <a:t>ey</a:t>
            </a:r>
            <a:r>
              <a:rPr spc="-175" dirty="0"/>
              <a:t> </a:t>
            </a:r>
            <a:r>
              <a:rPr spc="70" dirty="0"/>
              <a:t>w</a:t>
            </a:r>
            <a:r>
              <a:rPr spc="55" dirty="0"/>
              <a:t>e</a:t>
            </a:r>
            <a:r>
              <a:rPr spc="-20" dirty="0"/>
              <a:t>re</a:t>
            </a:r>
            <a:r>
              <a:rPr spc="-155" dirty="0"/>
              <a:t> </a:t>
            </a:r>
            <a:r>
              <a:rPr spc="-35" dirty="0"/>
              <a:t>ev</a:t>
            </a:r>
            <a:r>
              <a:rPr spc="-30" dirty="0"/>
              <a:t>a</a:t>
            </a:r>
            <a:r>
              <a:rPr spc="15" dirty="0"/>
              <a:t>luat</a:t>
            </a:r>
            <a:r>
              <a:rPr spc="20" dirty="0"/>
              <a:t>e</a:t>
            </a:r>
            <a:r>
              <a:rPr spc="95" dirty="0"/>
              <a:t>d</a:t>
            </a:r>
            <a:r>
              <a:rPr spc="-175" dirty="0"/>
              <a:t> </a:t>
            </a:r>
            <a:r>
              <a:rPr spc="15" dirty="0"/>
              <a:t>usi</a:t>
            </a:r>
            <a:r>
              <a:rPr spc="30" dirty="0"/>
              <a:t>n</a:t>
            </a:r>
            <a:r>
              <a:rPr spc="110" dirty="0"/>
              <a:t>g</a:t>
            </a:r>
            <a:r>
              <a:rPr spc="-160" dirty="0"/>
              <a:t> </a:t>
            </a:r>
            <a:r>
              <a:rPr spc="110" dirty="0"/>
              <a:t>R</a:t>
            </a:r>
            <a:r>
              <a:rPr spc="125" dirty="0"/>
              <a:t>M</a:t>
            </a:r>
            <a:r>
              <a:rPr spc="-30" dirty="0"/>
              <a:t>SE</a:t>
            </a:r>
          </a:p>
          <a:p>
            <a:pPr marL="355600" indent="-342900" algn="just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pc="5" dirty="0"/>
              <a:t>The</a:t>
            </a:r>
            <a:r>
              <a:rPr spc="-160" dirty="0"/>
              <a:t> </a:t>
            </a:r>
            <a:r>
              <a:rPr spc="-35" dirty="0"/>
              <a:t>X</a:t>
            </a:r>
            <a:r>
              <a:rPr spc="-30" dirty="0"/>
              <a:t>G</a:t>
            </a:r>
            <a:r>
              <a:rPr spc="-165" dirty="0"/>
              <a:t> </a:t>
            </a:r>
            <a:r>
              <a:rPr spc="35" dirty="0"/>
              <a:t>Boo</a:t>
            </a:r>
            <a:r>
              <a:rPr spc="15" dirty="0"/>
              <a:t>s</a:t>
            </a:r>
            <a:r>
              <a:rPr spc="20" dirty="0"/>
              <a:t>t</a:t>
            </a:r>
            <a:r>
              <a:rPr spc="-165" dirty="0"/>
              <a:t> </a:t>
            </a:r>
            <a:r>
              <a:rPr spc="20" dirty="0"/>
              <a:t>pr</a:t>
            </a:r>
            <a:r>
              <a:rPr spc="25" dirty="0"/>
              <a:t>e</a:t>
            </a:r>
            <a:r>
              <a:rPr spc="50" dirty="0"/>
              <a:t>dic</a:t>
            </a:r>
            <a:r>
              <a:rPr spc="30" dirty="0"/>
              <a:t>tion</a:t>
            </a:r>
            <a:r>
              <a:rPr spc="-165" dirty="0"/>
              <a:t> </a:t>
            </a:r>
            <a:r>
              <a:rPr spc="75" dirty="0"/>
              <a:t>mode</a:t>
            </a:r>
            <a:r>
              <a:rPr spc="-10" dirty="0"/>
              <a:t>l</a:t>
            </a:r>
            <a:r>
              <a:rPr spc="-155" dirty="0"/>
              <a:t> </a:t>
            </a:r>
            <a:r>
              <a:rPr spc="55" dirty="0"/>
              <a:t>ha</a:t>
            </a:r>
            <a:r>
              <a:rPr spc="50" dirty="0"/>
              <a:t>d</a:t>
            </a:r>
            <a:r>
              <a:rPr spc="-165" dirty="0"/>
              <a:t> </a:t>
            </a:r>
            <a:r>
              <a:rPr spc="35" dirty="0"/>
              <a:t>t</a:t>
            </a:r>
            <a:r>
              <a:rPr spc="65" dirty="0"/>
              <a:t>h</a:t>
            </a:r>
            <a:r>
              <a:rPr spc="10" dirty="0"/>
              <a:t>e</a:t>
            </a:r>
            <a:r>
              <a:rPr spc="-185" dirty="0"/>
              <a:t> </a:t>
            </a:r>
            <a:r>
              <a:rPr spc="15" dirty="0"/>
              <a:t>lowest</a:t>
            </a:r>
            <a:r>
              <a:rPr spc="-155" dirty="0"/>
              <a:t> </a:t>
            </a:r>
            <a:r>
              <a:rPr spc="110" dirty="0"/>
              <a:t>R</a:t>
            </a:r>
            <a:r>
              <a:rPr spc="125" dirty="0"/>
              <a:t>M</a:t>
            </a:r>
            <a:r>
              <a:rPr spc="-30" dirty="0"/>
              <a:t>SE</a:t>
            </a:r>
          </a:p>
          <a:p>
            <a:pPr marL="354965" marR="7620" indent="-342900" algn="just">
              <a:lnSpc>
                <a:spcPct val="114999"/>
              </a:lnSpc>
              <a:spcBef>
                <a:spcPts val="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pc="114" dirty="0"/>
              <a:t>We </a:t>
            </a:r>
            <a:r>
              <a:rPr spc="30" dirty="0"/>
              <a:t>developed </a:t>
            </a:r>
            <a:r>
              <a:rPr spc="-10" dirty="0"/>
              <a:t>Shapely value </a:t>
            </a:r>
            <a:r>
              <a:rPr spc="15" dirty="0"/>
              <a:t>plots </a:t>
            </a:r>
            <a:r>
              <a:rPr spc="25" dirty="0"/>
              <a:t>to </a:t>
            </a:r>
            <a:r>
              <a:rPr spc="30" dirty="0"/>
              <a:t>understand </a:t>
            </a:r>
            <a:r>
              <a:rPr spc="40" dirty="0"/>
              <a:t>the </a:t>
            </a:r>
            <a:r>
              <a:rPr spc="25" dirty="0"/>
              <a:t>predictions </a:t>
            </a:r>
            <a:r>
              <a:rPr spc="30" dirty="0"/>
              <a:t> obt</a:t>
            </a:r>
            <a:r>
              <a:rPr spc="40" dirty="0"/>
              <a:t>a</a:t>
            </a:r>
            <a:r>
              <a:rPr spc="25" dirty="0"/>
              <a:t>ine</a:t>
            </a:r>
            <a:r>
              <a:rPr spc="95" dirty="0"/>
              <a:t>d</a:t>
            </a:r>
            <a:r>
              <a:rPr spc="-170" dirty="0"/>
              <a:t> </a:t>
            </a:r>
            <a:r>
              <a:rPr spc="30" dirty="0"/>
              <a:t>from</a:t>
            </a:r>
            <a:r>
              <a:rPr spc="-160" dirty="0"/>
              <a:t> </a:t>
            </a:r>
            <a:r>
              <a:rPr spc="35" dirty="0"/>
              <a:t>t</a:t>
            </a:r>
            <a:r>
              <a:rPr spc="65" dirty="0"/>
              <a:t>h</a:t>
            </a:r>
            <a:r>
              <a:rPr spc="10" dirty="0"/>
              <a:t>e</a:t>
            </a:r>
            <a:r>
              <a:rPr spc="-175" dirty="0"/>
              <a:t> </a:t>
            </a:r>
            <a:r>
              <a:rPr spc="-35" dirty="0"/>
              <a:t>X</a:t>
            </a:r>
            <a:r>
              <a:rPr spc="-30" dirty="0"/>
              <a:t>G</a:t>
            </a:r>
            <a:r>
              <a:rPr spc="-165" dirty="0"/>
              <a:t> </a:t>
            </a:r>
            <a:r>
              <a:rPr spc="35" dirty="0"/>
              <a:t>Boo</a:t>
            </a:r>
            <a:r>
              <a:rPr spc="15" dirty="0"/>
              <a:t>s</a:t>
            </a:r>
            <a:r>
              <a:rPr spc="20" dirty="0"/>
              <a:t>t</a:t>
            </a:r>
            <a:r>
              <a:rPr spc="-165" dirty="0"/>
              <a:t> </a:t>
            </a:r>
            <a:r>
              <a:rPr spc="75" dirty="0"/>
              <a:t>mode</a:t>
            </a:r>
            <a:r>
              <a:rPr spc="-10" dirty="0"/>
              <a:t>l</a:t>
            </a:r>
          </a:p>
          <a:p>
            <a:pPr marL="354965" marR="5715" indent="-342900" algn="just">
              <a:lnSpc>
                <a:spcPct val="114999"/>
              </a:lnSpc>
              <a:buFont typeface="Microsoft Sans Serif"/>
              <a:buChar char="●"/>
              <a:tabLst>
                <a:tab pos="355600" algn="l"/>
              </a:tabLst>
            </a:pPr>
            <a:r>
              <a:rPr spc="5" dirty="0"/>
              <a:t>The </a:t>
            </a:r>
            <a:r>
              <a:rPr dirty="0"/>
              <a:t>final </a:t>
            </a:r>
            <a:r>
              <a:rPr spc="35" dirty="0"/>
              <a:t>choice </a:t>
            </a:r>
            <a:r>
              <a:rPr dirty="0"/>
              <a:t>of </a:t>
            </a:r>
            <a:r>
              <a:rPr spc="55" dirty="0"/>
              <a:t>model </a:t>
            </a:r>
            <a:r>
              <a:rPr spc="-15" dirty="0"/>
              <a:t>for </a:t>
            </a:r>
            <a:r>
              <a:rPr spc="40" dirty="0"/>
              <a:t>deployment </a:t>
            </a:r>
            <a:r>
              <a:rPr spc="50" dirty="0"/>
              <a:t>depends </a:t>
            </a:r>
            <a:r>
              <a:rPr spc="55" dirty="0"/>
              <a:t>on </a:t>
            </a:r>
            <a:r>
              <a:rPr spc="35" dirty="0"/>
              <a:t>the </a:t>
            </a:r>
            <a:r>
              <a:rPr spc="10" dirty="0"/>
              <a:t>business </a:t>
            </a:r>
            <a:r>
              <a:rPr spc="-620" dirty="0"/>
              <a:t> </a:t>
            </a:r>
            <a:r>
              <a:rPr spc="-45" dirty="0"/>
              <a:t>need; </a:t>
            </a:r>
            <a:r>
              <a:rPr spc="-20" dirty="0"/>
              <a:t>if </a:t>
            </a:r>
            <a:r>
              <a:rPr spc="65" dirty="0"/>
              <a:t>high </a:t>
            </a:r>
            <a:r>
              <a:rPr spc="10" dirty="0"/>
              <a:t>accuracy </a:t>
            </a:r>
            <a:r>
              <a:rPr spc="30" dirty="0"/>
              <a:t>in </a:t>
            </a:r>
            <a:r>
              <a:rPr spc="-10" dirty="0"/>
              <a:t>results </a:t>
            </a:r>
            <a:r>
              <a:rPr spc="-40" dirty="0"/>
              <a:t>is necessary, </a:t>
            </a:r>
            <a:r>
              <a:rPr spc="60" dirty="0"/>
              <a:t>we </a:t>
            </a:r>
            <a:r>
              <a:rPr spc="40" dirty="0"/>
              <a:t>can </a:t>
            </a:r>
            <a:r>
              <a:rPr spc="25" dirty="0"/>
              <a:t>deploy </a:t>
            </a:r>
            <a:r>
              <a:rPr spc="-40" dirty="0"/>
              <a:t>XG </a:t>
            </a:r>
            <a:r>
              <a:rPr spc="-35" dirty="0"/>
              <a:t> </a:t>
            </a:r>
            <a:r>
              <a:rPr spc="25" dirty="0"/>
              <a:t>Boost</a:t>
            </a:r>
            <a:r>
              <a:rPr spc="-170" dirty="0"/>
              <a:t> </a:t>
            </a:r>
            <a:r>
              <a:rPr spc="60" dirty="0"/>
              <a:t>model</a:t>
            </a:r>
          </a:p>
          <a:p>
            <a:pPr marL="355600" indent="-342900" algn="just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pc="-125" dirty="0"/>
              <a:t>If</a:t>
            </a:r>
            <a:r>
              <a:rPr spc="-110" dirty="0"/>
              <a:t> </a:t>
            </a:r>
            <a:r>
              <a:rPr spc="35" dirty="0"/>
              <a:t>the</a:t>
            </a:r>
            <a:r>
              <a:rPr spc="-114" dirty="0"/>
              <a:t> </a:t>
            </a:r>
            <a:r>
              <a:rPr spc="60" dirty="0"/>
              <a:t>model</a:t>
            </a:r>
            <a:r>
              <a:rPr spc="-100" dirty="0"/>
              <a:t> </a:t>
            </a:r>
            <a:r>
              <a:rPr spc="5" dirty="0"/>
              <a:t>interpretability</a:t>
            </a:r>
            <a:r>
              <a:rPr spc="-105" dirty="0"/>
              <a:t> </a:t>
            </a:r>
            <a:r>
              <a:rPr spc="-40" dirty="0"/>
              <a:t>is</a:t>
            </a:r>
            <a:r>
              <a:rPr spc="-105" dirty="0"/>
              <a:t> </a:t>
            </a:r>
            <a:r>
              <a:rPr spc="35" dirty="0"/>
              <a:t>important</a:t>
            </a:r>
            <a:r>
              <a:rPr spc="-100" dirty="0"/>
              <a:t> </a:t>
            </a:r>
            <a:r>
              <a:rPr spc="25" dirty="0"/>
              <a:t>to</a:t>
            </a:r>
            <a:r>
              <a:rPr spc="-114" dirty="0"/>
              <a:t> </a:t>
            </a:r>
            <a:r>
              <a:rPr spc="30" dirty="0"/>
              <a:t>the</a:t>
            </a:r>
            <a:r>
              <a:rPr spc="-105" dirty="0"/>
              <a:t> </a:t>
            </a:r>
            <a:r>
              <a:rPr spc="-20" dirty="0"/>
              <a:t>stakeholders,</a:t>
            </a:r>
            <a:r>
              <a:rPr spc="-110" dirty="0"/>
              <a:t> </a:t>
            </a:r>
            <a:r>
              <a:rPr spc="60" dirty="0"/>
              <a:t>we</a:t>
            </a:r>
            <a:r>
              <a:rPr spc="-110" dirty="0"/>
              <a:t> </a:t>
            </a:r>
            <a:r>
              <a:rPr spc="50" dirty="0"/>
              <a:t>can</a:t>
            </a:r>
          </a:p>
          <a:p>
            <a:pPr marL="354965" algn="just">
              <a:lnSpc>
                <a:spcPct val="100000"/>
              </a:lnSpc>
              <a:spcBef>
                <a:spcPts val="325"/>
              </a:spcBef>
            </a:pPr>
            <a:r>
              <a:rPr spc="65" dirty="0"/>
              <a:t>c</a:t>
            </a:r>
            <a:r>
              <a:rPr spc="25" dirty="0"/>
              <a:t>hoo</a:t>
            </a:r>
            <a:r>
              <a:rPr spc="10" dirty="0"/>
              <a:t>s</a:t>
            </a:r>
            <a:r>
              <a:rPr spc="15" dirty="0"/>
              <a:t>e</a:t>
            </a:r>
            <a:r>
              <a:rPr spc="-175" dirty="0"/>
              <a:t> </a:t>
            </a:r>
            <a:r>
              <a:rPr spc="70" dirty="0"/>
              <a:t>de</a:t>
            </a:r>
            <a:r>
              <a:rPr spc="75" dirty="0"/>
              <a:t>p</a:t>
            </a:r>
            <a:r>
              <a:rPr spc="5" dirty="0"/>
              <a:t>lo</a:t>
            </a:r>
            <a:r>
              <a:rPr spc="-90" dirty="0"/>
              <a:t>y</a:t>
            </a:r>
            <a:r>
              <a:rPr spc="-160" dirty="0"/>
              <a:t> </a:t>
            </a:r>
            <a:r>
              <a:rPr spc="40" dirty="0"/>
              <a:t>the</a:t>
            </a:r>
            <a:r>
              <a:rPr spc="-170" dirty="0"/>
              <a:t> </a:t>
            </a:r>
            <a:r>
              <a:rPr spc="50" dirty="0"/>
              <a:t>dec</a:t>
            </a:r>
            <a:r>
              <a:rPr spc="15" dirty="0"/>
              <a:t>i</a:t>
            </a:r>
            <a:r>
              <a:rPr spc="-45" dirty="0"/>
              <a:t>s</a:t>
            </a:r>
            <a:r>
              <a:rPr spc="-40" dirty="0"/>
              <a:t>i</a:t>
            </a:r>
            <a:r>
              <a:rPr spc="55" dirty="0"/>
              <a:t>on</a:t>
            </a:r>
            <a:r>
              <a:rPr spc="-165" dirty="0"/>
              <a:t> </a:t>
            </a:r>
            <a:r>
              <a:rPr dirty="0"/>
              <a:t>tree</a:t>
            </a:r>
            <a:r>
              <a:rPr spc="-165" dirty="0"/>
              <a:t> </a:t>
            </a:r>
            <a:r>
              <a:rPr spc="120" dirty="0"/>
              <a:t>m</a:t>
            </a:r>
            <a:r>
              <a:rPr spc="65" dirty="0"/>
              <a:t>o</a:t>
            </a:r>
            <a:r>
              <a:rPr spc="35" dirty="0"/>
              <a:t>del</a:t>
            </a:r>
            <a:r>
              <a:rPr spc="-275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Thank</a:t>
            </a:r>
            <a:r>
              <a:rPr spc="-520" dirty="0"/>
              <a:t> </a:t>
            </a:r>
            <a:r>
              <a:rPr spc="-509" dirty="0"/>
              <a:t>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698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/>
              <a:t>Problem</a:t>
            </a:r>
            <a:r>
              <a:rPr sz="2800" spc="-145" dirty="0"/>
              <a:t> </a:t>
            </a:r>
            <a:r>
              <a:rPr sz="2800" spc="-95" dirty="0"/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5145405" cy="3497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6350" indent="-342900" algn="just">
              <a:lnSpc>
                <a:spcPct val="114999"/>
              </a:lnSpc>
              <a:spcBef>
                <a:spcPts val="10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Currently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Rental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introduced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many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urban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cities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enhancement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mobi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ity</a:t>
            </a:r>
            <a:r>
              <a:rPr sz="18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omfort</a:t>
            </a:r>
            <a:endParaRPr sz="1800">
              <a:latin typeface="Verdana"/>
              <a:cs typeface="Verdana"/>
            </a:endParaRPr>
          </a:p>
          <a:p>
            <a:pPr marL="354965" indent="-342900" algn="just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800" spc="2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important</a:t>
            </a:r>
            <a:r>
              <a:rPr sz="1800" spc="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make</a:t>
            </a:r>
            <a:r>
              <a:rPr sz="1800" spc="3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2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</a:t>
            </a:r>
            <a:r>
              <a:rPr sz="1800" spc="2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bike</a:t>
            </a:r>
            <a:endParaRPr sz="1800">
              <a:latin typeface="Verdana"/>
              <a:cs typeface="Verdana"/>
            </a:endParaRPr>
          </a:p>
          <a:p>
            <a:pPr marL="354965" marR="5080" algn="just">
              <a:lnSpc>
                <a:spcPct val="114999"/>
              </a:lnSpc>
              <a:spcBef>
                <a:spcPts val="5"/>
              </a:spcBef>
            </a:pP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available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accessible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to the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public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at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 right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time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as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it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lessens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waiting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eve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tu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y,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ro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ing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ity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4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ith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 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sta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ble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su</a:t>
            </a:r>
            <a:r>
              <a:rPr sz="1800" b="1" spc="-10" dirty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ly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rent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bik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354965" marR="6985" indent="-342900" algn="just">
              <a:lnSpc>
                <a:spcPct val="114999"/>
              </a:lnSpc>
              <a:buClr>
                <a:srgbClr val="124F5C"/>
              </a:buClr>
              <a:buFont typeface="Microsoft Sans Serif"/>
              <a:buChar char="●"/>
              <a:tabLst>
                <a:tab pos="355600" algn="l"/>
              </a:tabLst>
            </a:pPr>
            <a:r>
              <a:rPr sz="1800" spc="5" dirty="0">
                <a:solidFill>
                  <a:srgbClr val="073762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073762"/>
                </a:solidFill>
                <a:latin typeface="Verdana"/>
                <a:cs typeface="Verdana"/>
              </a:rPr>
              <a:t>goal </a:t>
            </a:r>
            <a:r>
              <a:rPr sz="1800" dirty="0">
                <a:solidFill>
                  <a:srgbClr val="073762"/>
                </a:solidFill>
                <a:latin typeface="Verdana"/>
                <a:cs typeface="Verdana"/>
              </a:rPr>
              <a:t>of </a:t>
            </a:r>
            <a:r>
              <a:rPr sz="1800" spc="10" dirty="0">
                <a:solidFill>
                  <a:srgbClr val="073762"/>
                </a:solidFill>
                <a:latin typeface="Verdana"/>
                <a:cs typeface="Verdana"/>
              </a:rPr>
              <a:t>this project </a:t>
            </a:r>
            <a:r>
              <a:rPr sz="1800" spc="-40" dirty="0">
                <a:solidFill>
                  <a:srgbClr val="073762"/>
                </a:solidFill>
                <a:latin typeface="Verdana"/>
                <a:cs typeface="Verdana"/>
              </a:rPr>
              <a:t>is </a:t>
            </a:r>
            <a:r>
              <a:rPr sz="1800" spc="25" dirty="0">
                <a:solidFill>
                  <a:srgbClr val="073762"/>
                </a:solidFill>
                <a:latin typeface="Verdana"/>
                <a:cs typeface="Verdana"/>
              </a:rPr>
              <a:t>to </a:t>
            </a:r>
            <a:r>
              <a:rPr sz="1800" spc="50" dirty="0">
                <a:solidFill>
                  <a:srgbClr val="073762"/>
                </a:solidFill>
                <a:latin typeface="Verdana"/>
                <a:cs typeface="Verdana"/>
              </a:rPr>
              <a:t>build </a:t>
            </a:r>
            <a:r>
              <a:rPr sz="1800" spc="-20" dirty="0">
                <a:solidFill>
                  <a:srgbClr val="073762"/>
                </a:solidFill>
                <a:latin typeface="Verdana"/>
                <a:cs typeface="Verdana"/>
              </a:rPr>
              <a:t>a </a:t>
            </a:r>
            <a:r>
              <a:rPr sz="1800" spc="125" dirty="0">
                <a:solidFill>
                  <a:srgbClr val="073762"/>
                </a:solidFill>
                <a:latin typeface="Verdana"/>
                <a:cs typeface="Verdana"/>
              </a:rPr>
              <a:t>ML </a:t>
            </a:r>
            <a:r>
              <a:rPr sz="1800" spc="130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73762"/>
                </a:solidFill>
                <a:latin typeface="Verdana"/>
                <a:cs typeface="Verdana"/>
              </a:rPr>
              <a:t>model</a:t>
            </a:r>
            <a:r>
              <a:rPr sz="1800" spc="-110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73762"/>
                </a:solidFill>
                <a:latin typeface="Verdana"/>
                <a:cs typeface="Verdana"/>
              </a:rPr>
              <a:t>that</a:t>
            </a:r>
            <a:r>
              <a:rPr sz="1800" spc="-105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73762"/>
                </a:solidFill>
                <a:latin typeface="Verdana"/>
                <a:cs typeface="Verdana"/>
              </a:rPr>
              <a:t>is</a:t>
            </a:r>
            <a:r>
              <a:rPr sz="1800" spc="-114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73762"/>
                </a:solidFill>
                <a:latin typeface="Verdana"/>
                <a:cs typeface="Verdana"/>
              </a:rPr>
              <a:t>able</a:t>
            </a:r>
            <a:r>
              <a:rPr sz="1800" spc="-100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73762"/>
                </a:solidFill>
                <a:latin typeface="Verdana"/>
                <a:cs typeface="Verdana"/>
              </a:rPr>
              <a:t>to</a:t>
            </a:r>
            <a:r>
              <a:rPr sz="1800" spc="-114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73762"/>
                </a:solidFill>
                <a:latin typeface="Verdana"/>
                <a:cs typeface="Verdana"/>
              </a:rPr>
              <a:t>predict</a:t>
            </a:r>
            <a:r>
              <a:rPr sz="1800" spc="-105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73762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073762"/>
                </a:solidFill>
                <a:latin typeface="Verdana"/>
                <a:cs typeface="Verdana"/>
              </a:rPr>
              <a:t>demand </a:t>
            </a:r>
            <a:r>
              <a:rPr sz="1800" spc="-625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73762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73762"/>
                </a:solidFill>
                <a:latin typeface="Verdana"/>
                <a:cs typeface="Verdana"/>
              </a:rPr>
              <a:t>rent</a:t>
            </a:r>
            <a:r>
              <a:rPr sz="1800" spc="15" dirty="0">
                <a:solidFill>
                  <a:srgbClr val="073762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073762"/>
                </a:solidFill>
                <a:latin typeface="Verdana"/>
                <a:cs typeface="Verdana"/>
              </a:rPr>
              <a:t>l</a:t>
            </a:r>
            <a:r>
              <a:rPr sz="1800" spc="-165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73762"/>
                </a:solidFill>
                <a:latin typeface="Verdana"/>
                <a:cs typeface="Verdana"/>
              </a:rPr>
              <a:t>bik</a:t>
            </a:r>
            <a:r>
              <a:rPr sz="1800" spc="-20" dirty="0">
                <a:solidFill>
                  <a:srgbClr val="073762"/>
                </a:solidFill>
                <a:latin typeface="Verdana"/>
                <a:cs typeface="Verdana"/>
              </a:rPr>
              <a:t>es</a:t>
            </a:r>
            <a:r>
              <a:rPr sz="1800" spc="-160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73762"/>
                </a:solidFill>
                <a:latin typeface="Verdana"/>
                <a:cs typeface="Verdana"/>
              </a:rPr>
              <a:t>i</a:t>
            </a:r>
            <a:r>
              <a:rPr sz="1800" spc="50" dirty="0">
                <a:solidFill>
                  <a:srgbClr val="073762"/>
                </a:solidFill>
                <a:latin typeface="Verdana"/>
                <a:cs typeface="Verdana"/>
              </a:rPr>
              <a:t>n</a:t>
            </a:r>
            <a:r>
              <a:rPr sz="1800" spc="-165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73762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73762"/>
                </a:solidFill>
                <a:latin typeface="Verdana"/>
                <a:cs typeface="Verdana"/>
              </a:rPr>
              <a:t>c</a:t>
            </a:r>
            <a:r>
              <a:rPr sz="1800" spc="-25" dirty="0">
                <a:solidFill>
                  <a:srgbClr val="073762"/>
                </a:solidFill>
                <a:latin typeface="Verdana"/>
                <a:cs typeface="Verdana"/>
              </a:rPr>
              <a:t>ity</a:t>
            </a:r>
            <a:r>
              <a:rPr sz="1800" spc="-160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73762"/>
                </a:solidFill>
                <a:latin typeface="Verdana"/>
                <a:cs typeface="Verdana"/>
              </a:rPr>
              <a:t>of</a:t>
            </a:r>
            <a:r>
              <a:rPr sz="1800" spc="-155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73762"/>
                </a:solidFill>
                <a:latin typeface="Verdana"/>
                <a:cs typeface="Verdana"/>
              </a:rPr>
              <a:t>Seou</a:t>
            </a:r>
            <a:r>
              <a:rPr sz="1800" spc="-15" dirty="0">
                <a:solidFill>
                  <a:srgbClr val="073762"/>
                </a:solidFill>
                <a:latin typeface="Verdana"/>
                <a:cs typeface="Verdana"/>
              </a:rPr>
              <a:t>l</a:t>
            </a:r>
            <a:r>
              <a:rPr sz="1800" spc="-275" dirty="0">
                <a:solidFill>
                  <a:srgbClr val="073762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7191" y="1303169"/>
            <a:ext cx="3075432" cy="29244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810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Data</a:t>
            </a:r>
            <a:r>
              <a:rPr sz="2800" spc="-170" dirty="0"/>
              <a:t> </a:t>
            </a:r>
            <a:r>
              <a:rPr sz="2800" spc="-80" dirty="0"/>
              <a:t>Sum</a:t>
            </a:r>
            <a:r>
              <a:rPr sz="2800" spc="-120" dirty="0"/>
              <a:t>m</a:t>
            </a:r>
            <a:r>
              <a:rPr sz="2800" spc="-165" dirty="0"/>
              <a:t>ary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30" dirty="0"/>
              <a:t>Date</a:t>
            </a: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40" dirty="0"/>
              <a:t>Rent</a:t>
            </a:r>
            <a:r>
              <a:rPr spc="55" dirty="0"/>
              <a:t>ed</a:t>
            </a:r>
            <a:r>
              <a:rPr spc="-165" dirty="0"/>
              <a:t> </a:t>
            </a:r>
            <a:r>
              <a:rPr spc="80" dirty="0"/>
              <a:t>B</a:t>
            </a:r>
            <a:r>
              <a:rPr spc="20" dirty="0"/>
              <a:t>i</a:t>
            </a:r>
            <a:r>
              <a:rPr spc="15" dirty="0"/>
              <a:t>ke</a:t>
            </a:r>
            <a:r>
              <a:rPr spc="-140" dirty="0"/>
              <a:t> </a:t>
            </a:r>
            <a:r>
              <a:rPr spc="65" dirty="0"/>
              <a:t>c</a:t>
            </a:r>
            <a:r>
              <a:rPr spc="60" dirty="0"/>
              <a:t>oun</a:t>
            </a:r>
            <a:r>
              <a:rPr spc="20" dirty="0"/>
              <a:t>t</a:t>
            </a: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40" dirty="0"/>
              <a:t>Hour</a:t>
            </a:r>
            <a:r>
              <a:rPr spc="-155" dirty="0"/>
              <a:t> </a:t>
            </a:r>
            <a:r>
              <a:rPr spc="-130" dirty="0"/>
              <a:t>-</a:t>
            </a:r>
            <a:r>
              <a:rPr spc="-160" dirty="0"/>
              <a:t> </a:t>
            </a:r>
            <a:r>
              <a:rPr spc="70" dirty="0"/>
              <a:t>Hou</a:t>
            </a:r>
            <a:r>
              <a:rPr spc="-50" dirty="0"/>
              <a:t>r</a:t>
            </a:r>
            <a:r>
              <a:rPr spc="-170" dirty="0"/>
              <a:t> </a:t>
            </a:r>
            <a:r>
              <a:rPr dirty="0"/>
              <a:t>o</a:t>
            </a:r>
            <a:r>
              <a:rPr spc="5" dirty="0"/>
              <a:t>f</a:t>
            </a:r>
            <a:r>
              <a:rPr spc="-155" dirty="0"/>
              <a:t> </a:t>
            </a:r>
            <a:r>
              <a:rPr spc="35" dirty="0"/>
              <a:t>t</a:t>
            </a:r>
            <a:r>
              <a:rPr spc="65" dirty="0"/>
              <a:t>h</a:t>
            </a:r>
            <a:r>
              <a:rPr spc="10" dirty="0"/>
              <a:t>e</a:t>
            </a:r>
            <a:r>
              <a:rPr spc="-185" dirty="0"/>
              <a:t> </a:t>
            </a:r>
            <a:r>
              <a:rPr spc="40" dirty="0"/>
              <a:t>da</a:t>
            </a:r>
            <a:r>
              <a:rPr spc="-90" dirty="0"/>
              <a:t>y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45" dirty="0"/>
              <a:t>Temp</a:t>
            </a:r>
            <a:r>
              <a:rPr spc="-20" dirty="0"/>
              <a:t>er</a:t>
            </a:r>
            <a:r>
              <a:rPr spc="-15" dirty="0"/>
              <a:t>a</a:t>
            </a:r>
            <a:r>
              <a:rPr spc="15" dirty="0"/>
              <a:t>ture</a:t>
            </a:r>
            <a:r>
              <a:rPr spc="-155" dirty="0"/>
              <a:t> </a:t>
            </a:r>
            <a:r>
              <a:rPr spc="-130" dirty="0"/>
              <a:t>-</a:t>
            </a:r>
            <a:r>
              <a:rPr spc="-160" dirty="0"/>
              <a:t> </a:t>
            </a:r>
            <a:r>
              <a:rPr spc="25" dirty="0"/>
              <a:t>Ce</a:t>
            </a:r>
            <a:r>
              <a:rPr spc="-25" dirty="0"/>
              <a:t>l</a:t>
            </a:r>
            <a:r>
              <a:rPr spc="-55" dirty="0"/>
              <a:t>s</a:t>
            </a:r>
            <a:r>
              <a:rPr dirty="0"/>
              <a:t>ius</a:t>
            </a: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75" dirty="0"/>
              <a:t>Humid</a:t>
            </a:r>
            <a:r>
              <a:rPr spc="20" dirty="0"/>
              <a:t>i</a:t>
            </a:r>
            <a:r>
              <a:rPr spc="-35" dirty="0"/>
              <a:t>ty</a:t>
            </a:r>
            <a:r>
              <a:rPr spc="-145" dirty="0"/>
              <a:t> </a:t>
            </a:r>
            <a:r>
              <a:rPr spc="-130" dirty="0"/>
              <a:t>-</a:t>
            </a:r>
            <a:r>
              <a:rPr spc="-160" dirty="0"/>
              <a:t> </a:t>
            </a:r>
            <a:r>
              <a:rPr spc="-445" dirty="0"/>
              <a:t>%</a:t>
            </a: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95" dirty="0"/>
              <a:t>Win</a:t>
            </a:r>
            <a:r>
              <a:rPr spc="35" dirty="0"/>
              <a:t>dsp</a:t>
            </a:r>
            <a:r>
              <a:rPr spc="40" dirty="0"/>
              <a:t>e</a:t>
            </a:r>
            <a:r>
              <a:rPr spc="55" dirty="0"/>
              <a:t>ed</a:t>
            </a:r>
            <a:r>
              <a:rPr spc="-165" dirty="0"/>
              <a:t> </a:t>
            </a:r>
            <a:r>
              <a:rPr spc="-130" dirty="0"/>
              <a:t>-</a:t>
            </a:r>
            <a:r>
              <a:rPr spc="-160" dirty="0"/>
              <a:t> </a:t>
            </a:r>
            <a:r>
              <a:rPr spc="-40" dirty="0"/>
              <a:t>m/s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-15" dirty="0"/>
              <a:t>Vis</a:t>
            </a:r>
            <a:r>
              <a:rPr spc="-20" dirty="0"/>
              <a:t>i</a:t>
            </a:r>
            <a:r>
              <a:rPr spc="15" dirty="0"/>
              <a:t>bil</a:t>
            </a:r>
            <a:r>
              <a:rPr dirty="0"/>
              <a:t>i</a:t>
            </a:r>
            <a:r>
              <a:rPr spc="-35" dirty="0"/>
              <a:t>ty</a:t>
            </a:r>
            <a:r>
              <a:rPr spc="-120" dirty="0"/>
              <a:t> </a:t>
            </a:r>
            <a:r>
              <a:rPr spc="-130" dirty="0"/>
              <a:t>-</a:t>
            </a:r>
            <a:r>
              <a:rPr spc="-170" dirty="0"/>
              <a:t> </a:t>
            </a:r>
            <a:r>
              <a:rPr spc="-229" dirty="0"/>
              <a:t>10</a:t>
            </a:r>
            <a:r>
              <a:rPr spc="155" dirty="0"/>
              <a:t>m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  <a:tab pos="1183005" algn="l"/>
                <a:tab pos="2089785" algn="l"/>
              </a:tabLst>
            </a:pPr>
            <a:r>
              <a:rPr spc="75" dirty="0"/>
              <a:t>Dew	</a:t>
            </a:r>
            <a:r>
              <a:rPr spc="45" dirty="0"/>
              <a:t>point	</a:t>
            </a:r>
            <a:r>
              <a:rPr spc="25" dirty="0"/>
              <a:t>temperature</a:t>
            </a: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pc="-5" dirty="0"/>
              <a:t>Celsius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-40" dirty="0"/>
              <a:t>So</a:t>
            </a:r>
            <a:r>
              <a:rPr spc="-30" dirty="0"/>
              <a:t>l</a:t>
            </a:r>
            <a:r>
              <a:rPr spc="-20" dirty="0"/>
              <a:t>a</a:t>
            </a:r>
            <a:r>
              <a:rPr spc="-50" dirty="0"/>
              <a:t>r</a:t>
            </a:r>
            <a:r>
              <a:rPr spc="-145" dirty="0"/>
              <a:t> </a:t>
            </a:r>
            <a:r>
              <a:rPr spc="10" dirty="0"/>
              <a:t>ra</a:t>
            </a:r>
            <a:r>
              <a:rPr spc="15" dirty="0"/>
              <a:t>diation</a:t>
            </a:r>
            <a:r>
              <a:rPr spc="-170" dirty="0"/>
              <a:t> </a:t>
            </a:r>
            <a:r>
              <a:rPr spc="-130" dirty="0"/>
              <a:t>-</a:t>
            </a:r>
            <a:r>
              <a:rPr spc="-160" dirty="0"/>
              <a:t> </a:t>
            </a:r>
            <a:r>
              <a:rPr spc="25" dirty="0"/>
              <a:t>MJ</a:t>
            </a:r>
            <a:r>
              <a:rPr spc="5" dirty="0"/>
              <a:t>/</a:t>
            </a:r>
            <a:r>
              <a:rPr spc="150" dirty="0"/>
              <a:t>m</a:t>
            </a:r>
            <a:r>
              <a:rPr spc="-125"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2035" y="1197438"/>
            <a:ext cx="2520315" cy="2550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768985" indent="-343535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768985" algn="l"/>
                <a:tab pos="769620" algn="l"/>
              </a:tabLst>
            </a:pP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ainf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5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endParaRPr sz="1800">
              <a:latin typeface="Verdana"/>
              <a:cs typeface="Verdana"/>
            </a:endParaRPr>
          </a:p>
          <a:p>
            <a:pPr marL="768985" indent="-343535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768985" algn="l"/>
                <a:tab pos="769620" algn="l"/>
              </a:tabLst>
            </a:pP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Snowfa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cm</a:t>
            </a:r>
            <a:endParaRPr sz="1800">
              <a:latin typeface="Verdana"/>
              <a:cs typeface="Verdana"/>
            </a:endParaRPr>
          </a:p>
          <a:p>
            <a:pPr marL="768985" indent="-343535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768985" algn="l"/>
                <a:tab pos="769620" algn="l"/>
              </a:tabLst>
            </a:pP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Seasons</a:t>
            </a:r>
            <a:endParaRPr sz="1800">
              <a:latin typeface="Verdana"/>
              <a:cs typeface="Verdana"/>
            </a:endParaRPr>
          </a:p>
          <a:p>
            <a:pPr marL="768985" indent="-343535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768985" algn="l"/>
                <a:tab pos="769620" algn="l"/>
              </a:tabLst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Holiday</a:t>
            </a:r>
            <a:endParaRPr sz="1800">
              <a:latin typeface="Verdana"/>
              <a:cs typeface="Verdana"/>
            </a:endParaRPr>
          </a:p>
          <a:p>
            <a:pPr marL="768985" indent="-343535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768985" algn="l"/>
                <a:tab pos="769620" algn="l"/>
              </a:tabLst>
            </a:pP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Fu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tion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  <a:p>
            <a:pPr marL="768985" indent="-343535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768985" algn="l"/>
                <a:tab pos="769620" algn="l"/>
              </a:tabLst>
            </a:pP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2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endParaRPr sz="1800">
              <a:latin typeface="Verdana"/>
              <a:cs typeface="Verdana"/>
            </a:endParaRPr>
          </a:p>
          <a:p>
            <a:pPr marL="768985" indent="-343535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768985" algn="l"/>
                <a:tab pos="769620" algn="l"/>
              </a:tabLst>
            </a:pP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Month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426084" algn="l"/>
                <a:tab pos="768985" algn="l"/>
              </a:tabLst>
            </a:pPr>
            <a:r>
              <a:rPr sz="1800" spc="-245" dirty="0">
                <a:solidFill>
                  <a:srgbClr val="124F5C"/>
                </a:solidFill>
                <a:latin typeface="Verdana"/>
                <a:cs typeface="Verdana"/>
              </a:rPr>
              <a:t>–	</a:t>
            </a:r>
            <a:r>
              <a:rPr sz="1800" dirty="0">
                <a:solidFill>
                  <a:srgbClr val="124F5C"/>
                </a:solidFill>
                <a:latin typeface="Microsoft Sans Serif"/>
                <a:cs typeface="Microsoft Sans Serif"/>
              </a:rPr>
              <a:t>●	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Weekend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858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Feature</a:t>
            </a:r>
            <a:r>
              <a:rPr sz="2800" spc="-170" dirty="0"/>
              <a:t> </a:t>
            </a:r>
            <a:r>
              <a:rPr sz="2800" spc="-80" dirty="0"/>
              <a:t>Engineering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989704" cy="349757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Td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84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 T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35" dirty="0">
                <a:solidFill>
                  <a:srgbClr val="124F5C"/>
                </a:solidFill>
                <a:latin typeface="Verdana"/>
                <a:cs typeface="Verdana"/>
              </a:rPr>
              <a:t>((</a:t>
            </a:r>
            <a:r>
              <a:rPr sz="1800" b="1" spc="-229" dirty="0">
                <a:solidFill>
                  <a:srgbClr val="124F5C"/>
                </a:solidFill>
                <a:latin typeface="Verdana"/>
                <a:cs typeface="Verdana"/>
              </a:rPr>
              <a:t>100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b="1" spc="-434" dirty="0">
                <a:solidFill>
                  <a:srgbClr val="124F5C"/>
                </a:solidFill>
                <a:latin typeface="Verdana"/>
                <a:cs typeface="Verdana"/>
              </a:rPr>
              <a:t>)/</a:t>
            </a:r>
            <a:r>
              <a:rPr sz="1800" b="1" spc="-215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800" b="1" spc="-33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solidFill>
                  <a:srgbClr val="124F5C"/>
                </a:solidFill>
                <a:latin typeface="Wingdings"/>
                <a:cs typeface="Wingdings"/>
              </a:rPr>
              <a:t>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point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mp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rat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ure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124F5C"/>
                </a:solidFill>
                <a:latin typeface="Wingdings"/>
                <a:cs typeface="Wingdings"/>
              </a:rPr>
              <a:t>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Temp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ture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124F5C"/>
                </a:solidFill>
                <a:latin typeface="Wingdings"/>
                <a:cs typeface="Wingdings"/>
              </a:rPr>
              <a:t>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Relative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um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dity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800" spc="-450" dirty="0">
                <a:solidFill>
                  <a:srgbClr val="124F5C"/>
                </a:solidFill>
                <a:latin typeface="Verdana"/>
                <a:cs typeface="Verdana"/>
              </a:rPr>
              <a:t>%</a:t>
            </a:r>
            <a:r>
              <a:rPr sz="1800" spc="-229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354965" marR="6350" indent="-342900">
              <a:lnSpc>
                <a:spcPct val="114999"/>
              </a:lnSpc>
              <a:spcBef>
                <a:spcPts val="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Also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these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variables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highly </a:t>
            </a:r>
            <a:r>
              <a:rPr sz="1800" b="1" spc="-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cor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lated</a:t>
            </a: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.9</a:t>
            </a:r>
            <a:r>
              <a:rPr sz="1800" spc="-28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1800" spc="-229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Hence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can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drop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dew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point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temperature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no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missing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values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taset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3281" y="1674316"/>
            <a:ext cx="4454196" cy="23724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5969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/>
              <a:t>Exploratory</a:t>
            </a:r>
            <a:r>
              <a:rPr sz="2800" spc="-150" dirty="0"/>
              <a:t> </a:t>
            </a:r>
            <a:r>
              <a:rPr sz="2800" spc="-95" dirty="0"/>
              <a:t>Data</a:t>
            </a:r>
            <a:r>
              <a:rPr sz="2800" spc="-170" dirty="0"/>
              <a:t> </a:t>
            </a:r>
            <a:r>
              <a:rPr sz="2800" spc="-45" dirty="0"/>
              <a:t>A</a:t>
            </a:r>
            <a:r>
              <a:rPr sz="2800" spc="-135" dirty="0"/>
              <a:t>nalysis</a:t>
            </a:r>
            <a:r>
              <a:rPr sz="2800" spc="-155" dirty="0"/>
              <a:t> </a:t>
            </a:r>
            <a:r>
              <a:rPr sz="2800" spc="-175" dirty="0"/>
              <a:t>(E</a:t>
            </a:r>
            <a:r>
              <a:rPr sz="2800" spc="-250" dirty="0"/>
              <a:t>D</a:t>
            </a:r>
            <a:r>
              <a:rPr sz="2800" spc="-280" dirty="0"/>
              <a:t>A)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13725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var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le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rent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bik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ounts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posit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vely</a:t>
            </a:r>
            <a:r>
              <a:rPr sz="18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ske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Normally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distributed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attributes: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temperature,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humidity.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Positively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skewed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attributes: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wind,</a:t>
            </a:r>
            <a:r>
              <a:rPr sz="18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solar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radiation,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snowfall,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rainfall.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Negatively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skewed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attributes: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visibility.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191" y="2576821"/>
            <a:ext cx="4877617" cy="2520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0788" y="432815"/>
            <a:ext cx="4363212" cy="47106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4196715" cy="1604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ghe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dema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June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Lowest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Ja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ua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typical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day,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surge</a:t>
            </a:r>
            <a:endParaRPr sz="1800">
              <a:latin typeface="Verdana"/>
              <a:cs typeface="Verdana"/>
            </a:endParaRPr>
          </a:p>
          <a:p>
            <a:pPr marL="354965" marR="5715">
              <a:lnSpc>
                <a:spcPts val="2490"/>
              </a:lnSpc>
              <a:spcBef>
                <a:spcPts val="95"/>
              </a:spcBef>
              <a:tabLst>
                <a:tab pos="830580" algn="l"/>
                <a:tab pos="2071370" algn="l"/>
                <a:tab pos="2644775" algn="l"/>
                <a:tab pos="3577590" algn="l"/>
              </a:tabLst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kes 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during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ru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hours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787395"/>
            <a:ext cx="4363211" cy="23561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0788" y="384047"/>
            <a:ext cx="4363212" cy="47594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4196715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lower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holida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s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ken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ds</a:t>
            </a:r>
            <a:endParaRPr sz="1800">
              <a:latin typeface="Verdana"/>
              <a:cs typeface="Verdana"/>
            </a:endParaRPr>
          </a:p>
          <a:p>
            <a:pPr marL="354965" marR="6985" indent="-342900">
              <a:lnSpc>
                <a:spcPct val="114999"/>
              </a:lnSpc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nc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tion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y,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 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8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insta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es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49" y="2699179"/>
            <a:ext cx="4367306" cy="23359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725545" cy="1604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owest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dema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5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inter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High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Sum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endParaRPr sz="1800">
              <a:latin typeface="Verdana"/>
              <a:cs typeface="Verdana"/>
            </a:endParaRPr>
          </a:p>
          <a:p>
            <a:pPr marL="354965" marR="5080" indent="-342900">
              <a:lnSpc>
                <a:spcPct val="114999"/>
              </a:lnSpc>
              <a:buFont typeface="Microsoft Sans Serif"/>
              <a:buChar char="●"/>
              <a:tabLst>
                <a:tab pos="354965" algn="l"/>
                <a:tab pos="355600" algn="l"/>
                <a:tab pos="727075" algn="l"/>
                <a:tab pos="1666239" algn="l"/>
                <a:tab pos="1806575" algn="l"/>
                <a:tab pos="2291080" algn="l"/>
                <a:tab pos="2400935" algn="l"/>
                <a:tab pos="3327400" algn="l"/>
                <a:tab pos="3538220" algn="l"/>
              </a:tabLst>
            </a:pP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tu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	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	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spr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g,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vera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ge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	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14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lar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roughout</a:t>
            </a:r>
            <a:r>
              <a:rPr sz="18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8347" y="662940"/>
            <a:ext cx="4835652" cy="44805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1232</Words>
  <Application>Microsoft Office PowerPoint</Application>
  <PresentationFormat>On-screen Show (16:9)</PresentationFormat>
  <Paragraphs>182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Cambria Math</vt:lpstr>
      <vt:lpstr>Microsoft Sans Serif</vt:lpstr>
      <vt:lpstr>Times New Roman</vt:lpstr>
      <vt:lpstr>Verdana</vt:lpstr>
      <vt:lpstr>Wingdings</vt:lpstr>
      <vt:lpstr>Office Theme</vt:lpstr>
      <vt:lpstr>Capstone Project - 2</vt:lpstr>
      <vt:lpstr>Agenda</vt:lpstr>
      <vt:lpstr>Problem Statement</vt:lpstr>
      <vt:lpstr>Data Summary</vt:lpstr>
      <vt:lpstr>Feature Engineering</vt:lpstr>
      <vt:lpstr>Exploratory Data Analysis (EDA)</vt:lpstr>
      <vt:lpstr>EDA (Contd.)</vt:lpstr>
      <vt:lpstr>EDA (Contd.)</vt:lpstr>
      <vt:lpstr>EDA (Contd.)</vt:lpstr>
      <vt:lpstr>EDA (Contd.)</vt:lpstr>
      <vt:lpstr>EDA (Contd.)</vt:lpstr>
      <vt:lpstr>EDA (Contd.)</vt:lpstr>
      <vt:lpstr>EDA (Contd.)</vt:lpstr>
      <vt:lpstr>EDA (Contd.)</vt:lpstr>
      <vt:lpstr>EDA Summary</vt:lpstr>
      <vt:lpstr>Modelling Approach</vt:lpstr>
      <vt:lpstr>Modelling Approach (Contd.)</vt:lpstr>
      <vt:lpstr>Decision Tree</vt:lpstr>
      <vt:lpstr>Random Forests</vt:lpstr>
      <vt:lpstr>Gradient Boost</vt:lpstr>
      <vt:lpstr>XG Boost</vt:lpstr>
      <vt:lpstr>Model Comparison</vt:lpstr>
      <vt:lpstr>XG Boost Model Explanation Shapley Values</vt:lpstr>
      <vt:lpstr>Challenges Faced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- 2</dc:title>
  <dc:creator>Shaloy Lewis</dc:creator>
  <cp:lastModifiedBy>Praveen Pal</cp:lastModifiedBy>
  <cp:revision>1</cp:revision>
  <dcterms:created xsi:type="dcterms:W3CDTF">2023-07-27T12:43:37Z</dcterms:created>
  <dcterms:modified xsi:type="dcterms:W3CDTF">2023-07-27T12:45:52Z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2023-07-27T00:00:00Z</vt:filetime>
  </property>
</Properties>
</file>