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82" r:id="rId24"/>
    <p:sldId id="283" r:id="rId25"/>
    <p:sldId id="284" r:id="rId26"/>
    <p:sldId id="285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80" y="67056"/>
            <a:ext cx="348996" cy="358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5487" y="847504"/>
            <a:ext cx="2953512" cy="3992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81932" y="794004"/>
            <a:ext cx="2801947" cy="4210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80" y="67056"/>
            <a:ext cx="348996" cy="358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8634" y="787349"/>
            <a:ext cx="5586730" cy="1217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634" y="787349"/>
            <a:ext cx="5586730" cy="1217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born.pydata.org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524000" y="787349"/>
            <a:ext cx="6248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00"/>
              </a:spcBef>
            </a:pPr>
            <a:r>
              <a:rPr lang="en-US" sz="3600" spc="-114" dirty="0"/>
              <a:t>  </a:t>
            </a:r>
            <a:r>
              <a:rPr sz="3600" spc="-114" dirty="0"/>
              <a:t>Capstone</a:t>
            </a:r>
            <a:r>
              <a:rPr sz="3600" spc="-305" dirty="0"/>
              <a:t> </a:t>
            </a:r>
            <a:r>
              <a:rPr sz="3600" spc="-150" dirty="0"/>
              <a:t>Project</a:t>
            </a:r>
            <a:r>
              <a:rPr lang="en-US" sz="3600" spc="-150" dirty="0"/>
              <a:t> - 1</a:t>
            </a:r>
            <a:endParaRPr sz="3600" spc="-150" dirty="0"/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3600" spc="-114" dirty="0">
                <a:solidFill>
                  <a:srgbClr val="124F5C"/>
                </a:solidFill>
              </a:rPr>
              <a:t>  </a:t>
            </a:r>
            <a:r>
              <a:rPr sz="3600" spc="-114" dirty="0">
                <a:solidFill>
                  <a:srgbClr val="124F5C"/>
                </a:solidFill>
              </a:rPr>
              <a:t>Hotel </a:t>
            </a:r>
            <a:r>
              <a:rPr sz="3600" spc="-70" dirty="0">
                <a:solidFill>
                  <a:srgbClr val="124F5C"/>
                </a:solidFill>
              </a:rPr>
              <a:t>Booking</a:t>
            </a:r>
            <a:r>
              <a:rPr sz="3600" spc="-325" dirty="0">
                <a:solidFill>
                  <a:srgbClr val="124F5C"/>
                </a:solidFill>
              </a:rPr>
              <a:t> </a:t>
            </a:r>
            <a:r>
              <a:rPr sz="3600" spc="-160" dirty="0">
                <a:solidFill>
                  <a:srgbClr val="124F5C"/>
                </a:solidFill>
              </a:rPr>
              <a:t>Analysis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200400" y="2536317"/>
            <a:ext cx="3047999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3200" b="1" spc="-9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by-</a:t>
            </a:r>
          </a:p>
          <a:p>
            <a:pPr marL="219710" marR="215265" algn="ctr">
              <a:lnSpc>
                <a:spcPct val="100000"/>
              </a:lnSpc>
              <a:spcBef>
                <a:spcPts val="20"/>
              </a:spcBef>
            </a:pPr>
            <a:r>
              <a:rPr lang="en-US" sz="1800" b="1" spc="-80" dirty="0">
                <a:solidFill>
                  <a:srgbClr val="124F5C"/>
                </a:solidFill>
                <a:latin typeface="Verdana"/>
                <a:cs typeface="Verdana"/>
              </a:rPr>
              <a:t>Praveen Pal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512" y="219278"/>
            <a:ext cx="8139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90" dirty="0">
                <a:uFill>
                  <a:solidFill>
                    <a:srgbClr val="CC0000"/>
                  </a:solidFill>
                </a:uFill>
              </a:rPr>
              <a:t>Number </a:t>
            </a:r>
            <a:r>
              <a:rPr sz="2800" u="sng" spc="-95" dirty="0">
                <a:uFill>
                  <a:solidFill>
                    <a:srgbClr val="CC0000"/>
                  </a:solidFill>
                </a:uFill>
              </a:rPr>
              <a:t>of </a:t>
            </a:r>
            <a:r>
              <a:rPr sz="2800" u="sng" spc="-70" dirty="0">
                <a:uFill>
                  <a:solidFill>
                    <a:srgbClr val="CC0000"/>
                  </a:solidFill>
                </a:uFill>
              </a:rPr>
              <a:t>Bookings </a:t>
            </a:r>
            <a:r>
              <a:rPr sz="2800" u="sng" spc="-114" dirty="0">
                <a:uFill>
                  <a:solidFill>
                    <a:srgbClr val="CC0000"/>
                  </a:solidFill>
                </a:uFill>
              </a:rPr>
              <a:t>Across </a:t>
            </a:r>
            <a:r>
              <a:rPr sz="2800" u="sng" spc="-95" dirty="0">
                <a:uFill>
                  <a:solidFill>
                    <a:srgbClr val="CC0000"/>
                  </a:solidFill>
                </a:uFill>
              </a:rPr>
              <a:t>Different</a:t>
            </a:r>
            <a:r>
              <a:rPr sz="2800" u="sng" spc="-434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sng" spc="-155" dirty="0">
                <a:uFill>
                  <a:solidFill>
                    <a:srgbClr val="CC0000"/>
                  </a:solidFill>
                </a:uFill>
              </a:rPr>
              <a:t>Years</a:t>
            </a:r>
            <a:endParaRPr sz="2800" u="sng" dirty="0"/>
          </a:p>
        </p:txBody>
      </p:sp>
      <p:sp>
        <p:nvSpPr>
          <p:cNvPr id="3" name="object 3"/>
          <p:cNvSpPr/>
          <p:nvPr/>
        </p:nvSpPr>
        <p:spPr>
          <a:xfrm>
            <a:off x="981965" y="1212127"/>
            <a:ext cx="7143933" cy="3618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4094" y="109854"/>
            <a:ext cx="5836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90" dirty="0">
                <a:uFill>
                  <a:solidFill>
                    <a:srgbClr val="CC0000"/>
                  </a:solidFill>
                </a:uFill>
              </a:rPr>
              <a:t>Number </a:t>
            </a:r>
            <a:r>
              <a:rPr sz="2800" u="sng" spc="-100" dirty="0">
                <a:uFill>
                  <a:solidFill>
                    <a:srgbClr val="CC0000"/>
                  </a:solidFill>
                </a:uFill>
              </a:rPr>
              <a:t>of </a:t>
            </a:r>
            <a:r>
              <a:rPr sz="2800" u="sng" spc="-85" dirty="0">
                <a:uFill>
                  <a:solidFill>
                    <a:srgbClr val="CC0000"/>
                  </a:solidFill>
                </a:uFill>
              </a:rPr>
              <a:t>Adults </a:t>
            </a:r>
            <a:r>
              <a:rPr sz="2800" u="sng" spc="-80" dirty="0">
                <a:uFill>
                  <a:solidFill>
                    <a:srgbClr val="CC0000"/>
                  </a:solidFill>
                </a:uFill>
              </a:rPr>
              <a:t>and</a:t>
            </a:r>
            <a:r>
              <a:rPr sz="2800" u="sng" spc="-40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sng" spc="-80" dirty="0">
                <a:uFill>
                  <a:solidFill>
                    <a:srgbClr val="CC0000"/>
                  </a:solidFill>
                </a:uFill>
              </a:rPr>
              <a:t>Children</a:t>
            </a:r>
            <a:endParaRPr sz="2800" u="sng" dirty="0"/>
          </a:p>
        </p:txBody>
      </p:sp>
      <p:sp>
        <p:nvSpPr>
          <p:cNvPr id="3" name="object 3"/>
          <p:cNvSpPr/>
          <p:nvPr/>
        </p:nvSpPr>
        <p:spPr>
          <a:xfrm>
            <a:off x="3086100" y="691222"/>
            <a:ext cx="2908986" cy="2823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210" y="768453"/>
            <a:ext cx="2750753" cy="2670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6534" y="809197"/>
            <a:ext cx="2808842" cy="27250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3658870"/>
            <a:ext cx="8757285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4769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spc="70" dirty="0">
                <a:solidFill>
                  <a:srgbClr val="394850"/>
                </a:solidFill>
                <a:latin typeface="Verdana"/>
                <a:cs typeface="Verdana"/>
              </a:rPr>
              <a:t>On</a:t>
            </a:r>
            <a:r>
              <a:rPr sz="1500" spc="-14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25" dirty="0">
                <a:solidFill>
                  <a:srgbClr val="394850"/>
                </a:solidFill>
                <a:latin typeface="Verdana"/>
                <a:cs typeface="Verdana"/>
              </a:rPr>
              <a:t>an</a:t>
            </a:r>
            <a:r>
              <a:rPr sz="1500" spc="-14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394850"/>
                </a:solidFill>
                <a:latin typeface="Verdana"/>
                <a:cs typeface="Verdana"/>
              </a:rPr>
              <a:t>average,</a:t>
            </a:r>
            <a:r>
              <a:rPr sz="1500" spc="-17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45" dirty="0">
                <a:solidFill>
                  <a:srgbClr val="394850"/>
                </a:solidFill>
                <a:latin typeface="Verdana"/>
                <a:cs typeface="Verdana"/>
              </a:rPr>
              <a:t>two</a:t>
            </a:r>
            <a:r>
              <a:rPr sz="1500" spc="-14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394850"/>
                </a:solidFill>
                <a:latin typeface="Verdana"/>
                <a:cs typeface="Verdana"/>
              </a:rPr>
              <a:t>adults</a:t>
            </a:r>
            <a:r>
              <a:rPr sz="1500" spc="-14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25" dirty="0">
                <a:solidFill>
                  <a:srgbClr val="394850"/>
                </a:solidFill>
                <a:latin typeface="Verdana"/>
                <a:cs typeface="Verdana"/>
              </a:rPr>
              <a:t>checks</a:t>
            </a:r>
            <a:r>
              <a:rPr sz="1500" spc="-14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25" dirty="0">
                <a:solidFill>
                  <a:srgbClr val="394850"/>
                </a:solidFill>
                <a:latin typeface="Verdana"/>
                <a:cs typeface="Verdana"/>
              </a:rPr>
              <a:t>in</a:t>
            </a:r>
            <a:r>
              <a:rPr sz="1500" spc="-14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394850"/>
                </a:solidFill>
                <a:latin typeface="Verdana"/>
                <a:cs typeface="Verdana"/>
              </a:rPr>
              <a:t>at</a:t>
            </a:r>
            <a:r>
              <a:rPr sz="1500" spc="-12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394850"/>
                </a:solidFill>
                <a:latin typeface="Verdana"/>
                <a:cs typeface="Verdana"/>
              </a:rPr>
              <a:t>a</a:t>
            </a:r>
            <a:r>
              <a:rPr sz="1500" spc="-13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394850"/>
                </a:solidFill>
                <a:latin typeface="Verdana"/>
                <a:cs typeface="Verdana"/>
              </a:rPr>
              <a:t>time.</a:t>
            </a:r>
            <a:r>
              <a:rPr sz="1500" spc="-17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5" dirty="0">
                <a:solidFill>
                  <a:srgbClr val="394850"/>
                </a:solidFill>
                <a:latin typeface="Verdana"/>
                <a:cs typeface="Verdana"/>
              </a:rPr>
              <a:t>The</a:t>
            </a:r>
            <a:r>
              <a:rPr sz="1500" spc="-16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25" dirty="0">
                <a:solidFill>
                  <a:srgbClr val="394850"/>
                </a:solidFill>
                <a:latin typeface="Verdana"/>
                <a:cs typeface="Verdana"/>
              </a:rPr>
              <a:t>trend</a:t>
            </a:r>
            <a:r>
              <a:rPr sz="1500" spc="-15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394850"/>
                </a:solidFill>
                <a:latin typeface="Verdana"/>
                <a:cs typeface="Verdana"/>
              </a:rPr>
              <a:t>is</a:t>
            </a:r>
            <a:r>
              <a:rPr sz="1500" spc="-14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20" dirty="0">
                <a:solidFill>
                  <a:srgbClr val="394850"/>
                </a:solidFill>
                <a:latin typeface="Verdana"/>
                <a:cs typeface="Verdana"/>
              </a:rPr>
              <a:t>same</a:t>
            </a:r>
            <a:r>
              <a:rPr sz="1500" spc="-15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394850"/>
                </a:solidFill>
                <a:latin typeface="Verdana"/>
                <a:cs typeface="Verdana"/>
              </a:rPr>
              <a:t>for</a:t>
            </a:r>
            <a:r>
              <a:rPr sz="1500" spc="-13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45" dirty="0">
                <a:solidFill>
                  <a:srgbClr val="394850"/>
                </a:solidFill>
                <a:latin typeface="Verdana"/>
                <a:cs typeface="Verdana"/>
              </a:rPr>
              <a:t>both</a:t>
            </a:r>
            <a:r>
              <a:rPr sz="1500" spc="-14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394850"/>
                </a:solidFill>
                <a:latin typeface="Verdana"/>
                <a:cs typeface="Verdana"/>
              </a:rPr>
              <a:t>resort</a:t>
            </a:r>
            <a:r>
              <a:rPr sz="1500" spc="-14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45" dirty="0">
                <a:solidFill>
                  <a:srgbClr val="394850"/>
                </a:solidFill>
                <a:latin typeface="Verdana"/>
                <a:cs typeface="Verdana"/>
              </a:rPr>
              <a:t>and</a:t>
            </a:r>
            <a:r>
              <a:rPr sz="1500" spc="-15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394850"/>
                </a:solidFill>
                <a:latin typeface="Verdana"/>
                <a:cs typeface="Verdana"/>
              </a:rPr>
              <a:t>city  </a:t>
            </a:r>
            <a:r>
              <a:rPr sz="1500" spc="5" dirty="0">
                <a:solidFill>
                  <a:srgbClr val="394850"/>
                </a:solidFill>
                <a:latin typeface="Verdana"/>
                <a:cs typeface="Verdana"/>
              </a:rPr>
              <a:t>type</a:t>
            </a:r>
            <a:r>
              <a:rPr sz="1500" spc="-16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394850"/>
                </a:solidFill>
                <a:latin typeface="Verdana"/>
                <a:cs typeface="Verdana"/>
              </a:rPr>
              <a:t>hotel.</a:t>
            </a:r>
            <a:endParaRPr sz="15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spc="50" dirty="0">
                <a:solidFill>
                  <a:srgbClr val="394850"/>
                </a:solidFill>
                <a:latin typeface="Verdana"/>
                <a:cs typeface="Verdana"/>
              </a:rPr>
              <a:t>From</a:t>
            </a:r>
            <a:r>
              <a:rPr sz="1500" spc="-14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30" dirty="0">
                <a:solidFill>
                  <a:srgbClr val="394850"/>
                </a:solidFill>
                <a:latin typeface="Verdana"/>
                <a:cs typeface="Verdana"/>
              </a:rPr>
              <a:t>the</a:t>
            </a:r>
            <a:r>
              <a:rPr sz="1500" spc="-15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20" dirty="0">
                <a:solidFill>
                  <a:srgbClr val="394850"/>
                </a:solidFill>
                <a:latin typeface="Verdana"/>
                <a:cs typeface="Verdana"/>
              </a:rPr>
              <a:t>graphs</a:t>
            </a:r>
            <a:r>
              <a:rPr sz="1500" spc="-16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5" dirty="0">
                <a:solidFill>
                  <a:srgbClr val="394850"/>
                </a:solidFill>
                <a:latin typeface="Verdana"/>
                <a:cs typeface="Verdana"/>
              </a:rPr>
              <a:t>above</a:t>
            </a:r>
            <a:r>
              <a:rPr sz="1500" spc="-14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50" dirty="0">
                <a:solidFill>
                  <a:srgbClr val="394850"/>
                </a:solidFill>
                <a:latin typeface="Verdana"/>
                <a:cs typeface="Verdana"/>
              </a:rPr>
              <a:t>we</a:t>
            </a:r>
            <a:r>
              <a:rPr sz="1500" spc="-15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40" dirty="0">
                <a:solidFill>
                  <a:srgbClr val="394850"/>
                </a:solidFill>
                <a:latin typeface="Verdana"/>
                <a:cs typeface="Verdana"/>
              </a:rPr>
              <a:t>get</a:t>
            </a:r>
            <a:r>
              <a:rPr sz="1500" spc="-16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30" dirty="0">
                <a:solidFill>
                  <a:srgbClr val="394850"/>
                </a:solidFill>
                <a:latin typeface="Verdana"/>
                <a:cs typeface="Verdana"/>
              </a:rPr>
              <a:t>the</a:t>
            </a:r>
            <a:r>
              <a:rPr sz="1500" spc="-15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25" dirty="0">
                <a:solidFill>
                  <a:srgbClr val="394850"/>
                </a:solidFill>
                <a:latin typeface="Verdana"/>
                <a:cs typeface="Verdana"/>
              </a:rPr>
              <a:t>insight</a:t>
            </a:r>
            <a:r>
              <a:rPr sz="1500" spc="-16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20" dirty="0">
                <a:solidFill>
                  <a:srgbClr val="394850"/>
                </a:solidFill>
                <a:latin typeface="Verdana"/>
                <a:cs typeface="Verdana"/>
              </a:rPr>
              <a:t>that</a:t>
            </a:r>
            <a:r>
              <a:rPr sz="1500" spc="-15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394850"/>
                </a:solidFill>
                <a:latin typeface="Verdana"/>
                <a:cs typeface="Verdana"/>
              </a:rPr>
              <a:t>usually</a:t>
            </a:r>
            <a:r>
              <a:rPr sz="1500" spc="-14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15" dirty="0">
                <a:solidFill>
                  <a:srgbClr val="394850"/>
                </a:solidFill>
                <a:latin typeface="Verdana"/>
                <a:cs typeface="Verdana"/>
              </a:rPr>
              <a:t>customers</a:t>
            </a:r>
            <a:r>
              <a:rPr sz="1500" spc="-13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50" dirty="0">
                <a:solidFill>
                  <a:srgbClr val="394850"/>
                </a:solidFill>
                <a:latin typeface="Verdana"/>
                <a:cs typeface="Verdana"/>
              </a:rPr>
              <a:t>would</a:t>
            </a:r>
            <a:r>
              <a:rPr sz="1500" spc="-15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45" dirty="0">
                <a:solidFill>
                  <a:srgbClr val="394850"/>
                </a:solidFill>
                <a:latin typeface="Verdana"/>
                <a:cs typeface="Verdana"/>
              </a:rPr>
              <a:t>be</a:t>
            </a:r>
            <a:r>
              <a:rPr sz="1500" spc="-15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394850"/>
                </a:solidFill>
                <a:latin typeface="Verdana"/>
                <a:cs typeface="Verdana"/>
              </a:rPr>
              <a:t>adults,</a:t>
            </a:r>
            <a:r>
              <a:rPr sz="1500" spc="-15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394850"/>
                </a:solidFill>
                <a:latin typeface="Verdana"/>
                <a:cs typeface="Verdana"/>
              </a:rPr>
              <a:t>if</a:t>
            </a:r>
            <a:r>
              <a:rPr sz="1500" spc="-14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30" dirty="0">
                <a:solidFill>
                  <a:srgbClr val="394850"/>
                </a:solidFill>
                <a:latin typeface="Verdana"/>
                <a:cs typeface="Verdana"/>
              </a:rPr>
              <a:t>the</a:t>
            </a:r>
            <a:endParaRPr sz="15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500" spc="25" dirty="0">
                <a:solidFill>
                  <a:srgbClr val="394850"/>
                </a:solidFill>
                <a:latin typeface="Verdana"/>
                <a:cs typeface="Verdana"/>
              </a:rPr>
              <a:t>children</a:t>
            </a:r>
            <a:r>
              <a:rPr sz="1500" spc="-18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35" dirty="0">
                <a:solidFill>
                  <a:srgbClr val="394850"/>
                </a:solidFill>
                <a:latin typeface="Verdana"/>
                <a:cs typeface="Verdana"/>
              </a:rPr>
              <a:t>comes</a:t>
            </a:r>
            <a:r>
              <a:rPr sz="1500" spc="-15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30" dirty="0">
                <a:solidFill>
                  <a:srgbClr val="394850"/>
                </a:solidFill>
                <a:latin typeface="Verdana"/>
                <a:cs typeface="Verdana"/>
              </a:rPr>
              <a:t>along</a:t>
            </a:r>
            <a:r>
              <a:rPr sz="1500" spc="-16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5" dirty="0">
                <a:solidFill>
                  <a:srgbClr val="394850"/>
                </a:solidFill>
                <a:latin typeface="Verdana"/>
                <a:cs typeface="Verdana"/>
              </a:rPr>
              <a:t>it</a:t>
            </a:r>
            <a:r>
              <a:rPr sz="1500" spc="-14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50" dirty="0">
                <a:solidFill>
                  <a:srgbClr val="394850"/>
                </a:solidFill>
                <a:latin typeface="Verdana"/>
                <a:cs typeface="Verdana"/>
              </a:rPr>
              <a:t>would</a:t>
            </a:r>
            <a:r>
              <a:rPr sz="1500" spc="-15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45" dirty="0">
                <a:solidFill>
                  <a:srgbClr val="394850"/>
                </a:solidFill>
                <a:latin typeface="Verdana"/>
                <a:cs typeface="Verdana"/>
              </a:rPr>
              <a:t>be</a:t>
            </a:r>
            <a:r>
              <a:rPr sz="1500" spc="-15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394850"/>
                </a:solidFill>
                <a:latin typeface="Verdana"/>
                <a:cs typeface="Verdana"/>
              </a:rPr>
              <a:t>usually</a:t>
            </a:r>
            <a:r>
              <a:rPr sz="1500" spc="-15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30" dirty="0">
                <a:solidFill>
                  <a:srgbClr val="394850"/>
                </a:solidFill>
                <a:latin typeface="Verdana"/>
                <a:cs typeface="Verdana"/>
              </a:rPr>
              <a:t>one</a:t>
            </a:r>
            <a:r>
              <a:rPr sz="1500" spc="-15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394850"/>
                </a:solidFill>
                <a:latin typeface="Verdana"/>
                <a:cs typeface="Verdana"/>
              </a:rPr>
              <a:t>or</a:t>
            </a:r>
            <a:r>
              <a:rPr sz="1500" spc="-13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394850"/>
                </a:solidFill>
                <a:latin typeface="Verdana"/>
                <a:cs typeface="Verdana"/>
              </a:rPr>
              <a:t>two.</a:t>
            </a:r>
            <a:endParaRPr sz="15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spc="5" dirty="0">
                <a:solidFill>
                  <a:srgbClr val="394850"/>
                </a:solidFill>
                <a:latin typeface="Verdana"/>
                <a:cs typeface="Verdana"/>
              </a:rPr>
              <a:t>The</a:t>
            </a:r>
            <a:r>
              <a:rPr sz="1500" spc="-16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45" dirty="0">
                <a:solidFill>
                  <a:srgbClr val="394850"/>
                </a:solidFill>
                <a:latin typeface="Verdana"/>
                <a:cs typeface="Verdana"/>
              </a:rPr>
              <a:t>count</a:t>
            </a:r>
            <a:r>
              <a:rPr sz="1500" spc="-13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5" dirty="0">
                <a:solidFill>
                  <a:srgbClr val="394850"/>
                </a:solidFill>
                <a:latin typeface="Verdana"/>
                <a:cs typeface="Verdana"/>
              </a:rPr>
              <a:t>of</a:t>
            </a:r>
            <a:r>
              <a:rPr sz="1500" spc="-14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15" dirty="0">
                <a:solidFill>
                  <a:srgbClr val="394850"/>
                </a:solidFill>
                <a:latin typeface="Verdana"/>
                <a:cs typeface="Verdana"/>
              </a:rPr>
              <a:t>babies</a:t>
            </a:r>
            <a:r>
              <a:rPr sz="1500" spc="-17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394850"/>
                </a:solidFill>
                <a:latin typeface="Verdana"/>
                <a:cs typeface="Verdana"/>
              </a:rPr>
              <a:t>are</a:t>
            </a:r>
            <a:r>
              <a:rPr sz="1500" spc="-15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5" dirty="0">
                <a:solidFill>
                  <a:srgbClr val="394850"/>
                </a:solidFill>
                <a:latin typeface="Verdana"/>
                <a:cs typeface="Verdana"/>
              </a:rPr>
              <a:t>even</a:t>
            </a:r>
            <a:r>
              <a:rPr sz="1500" spc="-18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394850"/>
                </a:solidFill>
                <a:latin typeface="Verdana"/>
                <a:cs typeface="Verdana"/>
              </a:rPr>
              <a:t>less.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6720" y="396951"/>
            <a:ext cx="895159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u="sng" spc="-80" dirty="0">
                <a:uFill>
                  <a:solidFill>
                    <a:srgbClr val="CC0000"/>
                  </a:solidFill>
                </a:uFill>
              </a:rPr>
              <a:t>Number </a:t>
            </a:r>
            <a:r>
              <a:rPr sz="2700" u="sng" spc="-90" dirty="0">
                <a:uFill>
                  <a:solidFill>
                    <a:srgbClr val="CC0000"/>
                  </a:solidFill>
                </a:uFill>
              </a:rPr>
              <a:t>of </a:t>
            </a:r>
            <a:r>
              <a:rPr sz="2700" u="sng" spc="-60" dirty="0">
                <a:uFill>
                  <a:solidFill>
                    <a:srgbClr val="CC0000"/>
                  </a:solidFill>
                </a:uFill>
              </a:rPr>
              <a:t>booking </a:t>
            </a:r>
            <a:r>
              <a:rPr sz="2700" u="sng" spc="-65" dirty="0">
                <a:uFill>
                  <a:solidFill>
                    <a:srgbClr val="CC0000"/>
                  </a:solidFill>
                </a:uFill>
              </a:rPr>
              <a:t>done </a:t>
            </a:r>
            <a:r>
              <a:rPr sz="2700" u="sng" spc="-125" dirty="0">
                <a:uFill>
                  <a:solidFill>
                    <a:srgbClr val="CC0000"/>
                  </a:solidFill>
                </a:uFill>
              </a:rPr>
              <a:t>across </a:t>
            </a:r>
            <a:r>
              <a:rPr sz="2700" u="sng" spc="-90" dirty="0">
                <a:uFill>
                  <a:solidFill>
                    <a:srgbClr val="CC0000"/>
                  </a:solidFill>
                </a:uFill>
              </a:rPr>
              <a:t>different</a:t>
            </a:r>
            <a:r>
              <a:rPr sz="2700" u="sng" spc="-62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700" u="sng" spc="-80" dirty="0">
                <a:uFill>
                  <a:solidFill>
                    <a:srgbClr val="CC0000"/>
                  </a:solidFill>
                </a:uFill>
              </a:rPr>
              <a:t>months</a:t>
            </a:r>
            <a:endParaRPr sz="2700" u="sng" dirty="0"/>
          </a:p>
        </p:txBody>
      </p:sp>
      <p:sp>
        <p:nvSpPr>
          <p:cNvPr id="3" name="object 3"/>
          <p:cNvSpPr/>
          <p:nvPr/>
        </p:nvSpPr>
        <p:spPr>
          <a:xfrm>
            <a:off x="315468" y="908524"/>
            <a:ext cx="8169403" cy="4209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6720" y="396951"/>
            <a:ext cx="895159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u="sng" spc="-80" dirty="0">
                <a:uFill>
                  <a:solidFill>
                    <a:srgbClr val="CC0000"/>
                  </a:solidFill>
                </a:uFill>
              </a:rPr>
              <a:t>Number </a:t>
            </a:r>
            <a:r>
              <a:rPr sz="2700" u="sng" spc="-90" dirty="0">
                <a:uFill>
                  <a:solidFill>
                    <a:srgbClr val="CC0000"/>
                  </a:solidFill>
                </a:uFill>
              </a:rPr>
              <a:t>of </a:t>
            </a:r>
            <a:r>
              <a:rPr sz="2700" u="sng" spc="-60" dirty="0">
                <a:uFill>
                  <a:solidFill>
                    <a:srgbClr val="CC0000"/>
                  </a:solidFill>
                </a:uFill>
              </a:rPr>
              <a:t>booking </a:t>
            </a:r>
            <a:r>
              <a:rPr sz="2700" u="sng" spc="-65" dirty="0">
                <a:uFill>
                  <a:solidFill>
                    <a:srgbClr val="CC0000"/>
                  </a:solidFill>
                </a:uFill>
              </a:rPr>
              <a:t>done </a:t>
            </a:r>
            <a:r>
              <a:rPr sz="2700" u="sng" spc="-125" dirty="0">
                <a:uFill>
                  <a:solidFill>
                    <a:srgbClr val="CC0000"/>
                  </a:solidFill>
                </a:uFill>
              </a:rPr>
              <a:t>across </a:t>
            </a:r>
            <a:r>
              <a:rPr sz="2700" u="sng" spc="-90" dirty="0">
                <a:uFill>
                  <a:solidFill>
                    <a:srgbClr val="CC0000"/>
                  </a:solidFill>
                </a:uFill>
              </a:rPr>
              <a:t>different</a:t>
            </a:r>
            <a:r>
              <a:rPr sz="2700" u="sng" spc="-62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700" u="sng" spc="-80" dirty="0">
                <a:uFill>
                  <a:solidFill>
                    <a:srgbClr val="CC0000"/>
                  </a:solidFill>
                </a:uFill>
              </a:rPr>
              <a:t>months</a:t>
            </a:r>
            <a:endParaRPr sz="27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111963" y="1345437"/>
            <a:ext cx="8982710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95605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50" dirty="0">
                <a:solidFill>
                  <a:srgbClr val="004A52"/>
                </a:solidFill>
                <a:latin typeface="Verdana"/>
                <a:cs typeface="Verdana"/>
              </a:rPr>
              <a:t>From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6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004A52"/>
                </a:solidFill>
                <a:latin typeface="Verdana"/>
                <a:cs typeface="Verdana"/>
              </a:rPr>
              <a:t>graph</a:t>
            </a:r>
            <a:r>
              <a:rPr sz="16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004A52"/>
                </a:solidFill>
                <a:latin typeface="Verdana"/>
                <a:cs typeface="Verdana"/>
              </a:rPr>
              <a:t>which</a:t>
            </a:r>
            <a:r>
              <a:rPr sz="16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6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4A52"/>
                </a:solidFill>
                <a:latin typeface="Verdana"/>
                <a:cs typeface="Verdana"/>
              </a:rPr>
              <a:t>have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4A52"/>
                </a:solidFill>
                <a:latin typeface="Verdana"/>
                <a:cs typeface="Verdana"/>
              </a:rPr>
              <a:t>interpreted,</a:t>
            </a:r>
            <a:r>
              <a:rPr sz="16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6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004A52"/>
                </a:solidFill>
                <a:latin typeface="Verdana"/>
                <a:cs typeface="Verdana"/>
              </a:rPr>
              <a:t>can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004A52"/>
                </a:solidFill>
                <a:latin typeface="Verdana"/>
                <a:cs typeface="Verdana"/>
              </a:rPr>
              <a:t>see</a:t>
            </a:r>
            <a:r>
              <a:rPr sz="16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6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004A52"/>
                </a:solidFill>
                <a:latin typeface="Verdana"/>
                <a:cs typeface="Verdana"/>
              </a:rPr>
              <a:t>most</a:t>
            </a:r>
            <a:r>
              <a:rPr sz="16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004A52"/>
                </a:solidFill>
                <a:latin typeface="Verdana"/>
                <a:cs typeface="Verdana"/>
              </a:rPr>
              <a:t>number</a:t>
            </a:r>
            <a:r>
              <a:rPr sz="16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6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004A52"/>
                </a:solidFill>
                <a:latin typeface="Verdana"/>
                <a:cs typeface="Verdana"/>
              </a:rPr>
              <a:t>the  bookings</a:t>
            </a:r>
            <a:r>
              <a:rPr sz="16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6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004A52"/>
                </a:solidFill>
                <a:latin typeface="Verdana"/>
                <a:cs typeface="Verdana"/>
              </a:rPr>
              <a:t>done</a:t>
            </a:r>
            <a:r>
              <a:rPr sz="16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4A52"/>
                </a:solidFill>
                <a:latin typeface="Verdana"/>
                <a:cs typeface="Verdana"/>
              </a:rPr>
              <a:t>at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004A52"/>
                </a:solidFill>
                <a:latin typeface="Verdana"/>
                <a:cs typeface="Verdana"/>
              </a:rPr>
              <a:t>month</a:t>
            </a:r>
            <a:r>
              <a:rPr sz="16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6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4A52"/>
                </a:solidFill>
                <a:latin typeface="Verdana"/>
                <a:cs typeface="Verdana"/>
              </a:rPr>
              <a:t>August,</a:t>
            </a:r>
            <a:r>
              <a:rPr sz="16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004A52"/>
                </a:solidFill>
                <a:latin typeface="Verdana"/>
                <a:cs typeface="Verdana"/>
              </a:rPr>
              <a:t>then</a:t>
            </a:r>
            <a:r>
              <a:rPr sz="16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004A52"/>
                </a:solidFill>
                <a:latin typeface="Verdana"/>
                <a:cs typeface="Verdana"/>
              </a:rPr>
              <a:t>July.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5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20" dirty="0">
                <a:solidFill>
                  <a:srgbClr val="004A52"/>
                </a:solidFill>
                <a:latin typeface="Verdana"/>
                <a:cs typeface="Verdana"/>
              </a:rPr>
              <a:t>Whereas</a:t>
            </a:r>
            <a:r>
              <a:rPr sz="16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4A52"/>
                </a:solidFill>
                <a:latin typeface="Verdana"/>
                <a:cs typeface="Verdana"/>
              </a:rPr>
              <a:t>January</a:t>
            </a:r>
            <a:r>
              <a:rPr sz="16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4A52"/>
                </a:solidFill>
                <a:latin typeface="Verdana"/>
                <a:cs typeface="Verdana"/>
              </a:rPr>
              <a:t>has</a:t>
            </a:r>
            <a:r>
              <a:rPr sz="16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6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004A52"/>
                </a:solidFill>
                <a:latin typeface="Verdana"/>
                <a:cs typeface="Verdana"/>
              </a:rPr>
              <a:t>lowest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004A52"/>
                </a:solidFill>
                <a:latin typeface="Verdana"/>
                <a:cs typeface="Verdana"/>
              </a:rPr>
              <a:t>number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6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4A52"/>
                </a:solidFill>
                <a:latin typeface="Verdana"/>
                <a:cs typeface="Verdana"/>
              </a:rPr>
              <a:t>bookings.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5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50" dirty="0">
                <a:solidFill>
                  <a:srgbClr val="004A52"/>
                </a:solidFill>
                <a:latin typeface="Verdana"/>
                <a:cs typeface="Verdana"/>
              </a:rPr>
              <a:t>From</a:t>
            </a:r>
            <a:r>
              <a:rPr sz="16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004A52"/>
                </a:solidFill>
                <a:latin typeface="Verdana"/>
                <a:cs typeface="Verdana"/>
              </a:rPr>
              <a:t>Customer</a:t>
            </a:r>
            <a:r>
              <a:rPr sz="16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004A52"/>
                </a:solidFill>
                <a:latin typeface="Verdana"/>
                <a:cs typeface="Verdana"/>
              </a:rPr>
              <a:t>point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6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004A52"/>
                </a:solidFill>
                <a:latin typeface="Verdana"/>
                <a:cs typeface="Verdana"/>
              </a:rPr>
              <a:t>view,</a:t>
            </a:r>
            <a:r>
              <a:rPr sz="16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4A52"/>
                </a:solidFill>
                <a:latin typeface="Verdana"/>
                <a:cs typeface="Verdana"/>
              </a:rPr>
              <a:t>January</a:t>
            </a:r>
            <a:r>
              <a:rPr sz="16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004A52"/>
                </a:solidFill>
                <a:latin typeface="Verdana"/>
                <a:cs typeface="Verdana"/>
              </a:rPr>
              <a:t>would</a:t>
            </a:r>
            <a:r>
              <a:rPr sz="16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004A52"/>
                </a:solidFill>
                <a:latin typeface="Verdana"/>
                <a:cs typeface="Verdana"/>
              </a:rPr>
              <a:t>be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6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004A52"/>
                </a:solidFill>
                <a:latin typeface="Verdana"/>
                <a:cs typeface="Verdana"/>
              </a:rPr>
              <a:t>best</a:t>
            </a:r>
            <a:r>
              <a:rPr sz="16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004A52"/>
                </a:solidFill>
                <a:latin typeface="Verdana"/>
                <a:cs typeface="Verdana"/>
              </a:rPr>
              <a:t>month</a:t>
            </a:r>
            <a:r>
              <a:rPr sz="16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6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004A52"/>
                </a:solidFill>
                <a:latin typeface="Verdana"/>
                <a:cs typeface="Verdana"/>
              </a:rPr>
              <a:t>book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16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004A52"/>
                </a:solidFill>
                <a:latin typeface="Verdana"/>
                <a:cs typeface="Verdana"/>
              </a:rPr>
              <a:t>hotel</a:t>
            </a:r>
            <a:r>
              <a:rPr sz="16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004A52"/>
                </a:solidFill>
                <a:latin typeface="Verdana"/>
                <a:cs typeface="Verdana"/>
              </a:rPr>
              <a:t>as</a:t>
            </a:r>
            <a:endParaRPr sz="16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600" dirty="0">
                <a:solidFill>
                  <a:srgbClr val="004A52"/>
                </a:solidFill>
                <a:latin typeface="Verdana"/>
                <a:cs typeface="Verdana"/>
              </a:rPr>
              <a:t>Average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4A52"/>
                </a:solidFill>
                <a:latin typeface="Verdana"/>
                <a:cs typeface="Verdana"/>
              </a:rPr>
              <a:t>daily</a:t>
            </a:r>
            <a:r>
              <a:rPr sz="16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004A52"/>
                </a:solidFill>
                <a:latin typeface="Verdana"/>
                <a:cs typeface="Verdana"/>
              </a:rPr>
              <a:t>rate</a:t>
            </a:r>
            <a:r>
              <a:rPr sz="16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004A52"/>
                </a:solidFill>
                <a:latin typeface="Verdana"/>
                <a:cs typeface="Verdana"/>
              </a:rPr>
              <a:t>would</a:t>
            </a:r>
            <a:r>
              <a:rPr sz="16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004A52"/>
                </a:solidFill>
                <a:latin typeface="Verdana"/>
                <a:cs typeface="Verdana"/>
              </a:rPr>
              <a:t>be</a:t>
            </a:r>
            <a:r>
              <a:rPr sz="16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004A52"/>
                </a:solidFill>
                <a:latin typeface="Verdana"/>
                <a:cs typeface="Verdana"/>
              </a:rPr>
              <a:t>less</a:t>
            </a:r>
            <a:r>
              <a:rPr sz="16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4A52"/>
                </a:solidFill>
                <a:latin typeface="Verdana"/>
                <a:cs typeface="Verdana"/>
              </a:rPr>
              <a:t>at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004A52"/>
                </a:solidFill>
                <a:latin typeface="Verdana"/>
                <a:cs typeface="Verdana"/>
              </a:rPr>
              <a:t>this</a:t>
            </a:r>
            <a:r>
              <a:rPr sz="16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004A52"/>
                </a:solidFill>
                <a:latin typeface="Verdana"/>
                <a:cs typeface="Verdana"/>
              </a:rPr>
              <a:t>point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6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04A52"/>
                </a:solidFill>
                <a:latin typeface="Verdana"/>
                <a:cs typeface="Verdana"/>
              </a:rPr>
              <a:t>time.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10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6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004A52"/>
                </a:solidFill>
                <a:latin typeface="Verdana"/>
                <a:cs typeface="Verdana"/>
              </a:rPr>
              <a:t>can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04A52"/>
                </a:solidFill>
                <a:latin typeface="Verdana"/>
                <a:cs typeface="Verdana"/>
              </a:rPr>
              <a:t>also</a:t>
            </a:r>
            <a:r>
              <a:rPr sz="16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004A52"/>
                </a:solidFill>
                <a:latin typeface="Verdana"/>
                <a:cs typeface="Verdana"/>
              </a:rPr>
              <a:t>assume</a:t>
            </a:r>
            <a:r>
              <a:rPr sz="16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6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004A52"/>
                </a:solidFill>
                <a:latin typeface="Verdana"/>
                <a:cs typeface="Verdana"/>
              </a:rPr>
              <a:t>most</a:t>
            </a:r>
            <a:r>
              <a:rPr sz="16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004A52"/>
                </a:solidFill>
                <a:latin typeface="Verdana"/>
                <a:cs typeface="Verdana"/>
              </a:rPr>
              <a:t>bookings</a:t>
            </a:r>
            <a:r>
              <a:rPr sz="16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004A52"/>
                </a:solidFill>
                <a:latin typeface="Verdana"/>
                <a:cs typeface="Verdana"/>
              </a:rPr>
              <a:t>done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004A52"/>
                </a:solidFill>
                <a:latin typeface="Verdana"/>
                <a:cs typeface="Verdana"/>
              </a:rPr>
              <a:t>during</a:t>
            </a:r>
            <a:r>
              <a:rPr sz="16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004A52"/>
                </a:solidFill>
                <a:latin typeface="Verdana"/>
                <a:cs typeface="Verdana"/>
              </a:rPr>
              <a:t>Autumn</a:t>
            </a:r>
            <a:r>
              <a:rPr sz="16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4A52"/>
                </a:solidFill>
                <a:latin typeface="Verdana"/>
                <a:cs typeface="Verdana"/>
              </a:rPr>
              <a:t>season</a:t>
            </a:r>
            <a:r>
              <a:rPr sz="16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004A52"/>
                </a:solidFill>
                <a:latin typeface="Verdana"/>
                <a:cs typeface="Verdana"/>
              </a:rPr>
              <a:t>due</a:t>
            </a:r>
            <a:r>
              <a:rPr sz="16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6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004A52"/>
                </a:solidFill>
                <a:latin typeface="Verdana"/>
                <a:cs typeface="Verdana"/>
              </a:rPr>
              <a:t>the  </a:t>
            </a:r>
            <a:r>
              <a:rPr sz="1600" spc="5" dirty="0">
                <a:solidFill>
                  <a:srgbClr val="004A52"/>
                </a:solidFill>
                <a:latin typeface="Verdana"/>
                <a:cs typeface="Verdana"/>
              </a:rPr>
              <a:t>ideal</a:t>
            </a:r>
            <a:r>
              <a:rPr sz="16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004A52"/>
                </a:solidFill>
                <a:latin typeface="Verdana"/>
                <a:cs typeface="Verdana"/>
              </a:rPr>
              <a:t>weather</a:t>
            </a:r>
            <a:r>
              <a:rPr sz="16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004A52"/>
                </a:solidFill>
                <a:latin typeface="Verdana"/>
                <a:cs typeface="Verdana"/>
              </a:rPr>
              <a:t>conditions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004A52"/>
                </a:solidFill>
                <a:latin typeface="Verdana"/>
                <a:cs typeface="Verdana"/>
              </a:rPr>
              <a:t>without</a:t>
            </a:r>
            <a:r>
              <a:rPr sz="16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80" dirty="0">
                <a:solidFill>
                  <a:srgbClr val="004A52"/>
                </a:solidFill>
                <a:latin typeface="Verdana"/>
                <a:cs typeface="Verdana"/>
              </a:rPr>
              <a:t>much</a:t>
            </a:r>
            <a:r>
              <a:rPr sz="16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4A52"/>
                </a:solidFill>
                <a:latin typeface="Verdana"/>
                <a:cs typeface="Verdana"/>
              </a:rPr>
              <a:t>fluctuations.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7445" y="154381"/>
            <a:ext cx="37293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75" dirty="0">
                <a:uFill>
                  <a:solidFill>
                    <a:srgbClr val="CC0000"/>
                  </a:solidFill>
                </a:uFill>
              </a:rPr>
              <a:t>Night </a:t>
            </a:r>
            <a:r>
              <a:rPr sz="2800" u="sng" spc="-140" dirty="0">
                <a:uFill>
                  <a:solidFill>
                    <a:srgbClr val="CC0000"/>
                  </a:solidFill>
                </a:uFill>
              </a:rPr>
              <a:t>Stay</a:t>
            </a:r>
            <a:r>
              <a:rPr sz="2800" u="sng" spc="-33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sng" spc="-95" dirty="0">
                <a:uFill>
                  <a:solidFill>
                    <a:srgbClr val="CC0000"/>
                  </a:solidFill>
                </a:uFill>
              </a:rPr>
              <a:t>Duration</a:t>
            </a:r>
            <a:endParaRPr sz="2800" u="sng" dirty="0"/>
          </a:p>
        </p:txBody>
      </p:sp>
      <p:sp>
        <p:nvSpPr>
          <p:cNvPr id="3" name="object 3"/>
          <p:cNvSpPr/>
          <p:nvPr/>
        </p:nvSpPr>
        <p:spPr>
          <a:xfrm>
            <a:off x="401164" y="752131"/>
            <a:ext cx="8166128" cy="4160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7445" y="154381"/>
            <a:ext cx="37293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75" dirty="0">
                <a:uFill>
                  <a:solidFill>
                    <a:srgbClr val="CC0000"/>
                  </a:solidFill>
                </a:uFill>
              </a:rPr>
              <a:t>Night </a:t>
            </a:r>
            <a:r>
              <a:rPr sz="2800" u="sng" spc="-140" dirty="0">
                <a:uFill>
                  <a:solidFill>
                    <a:srgbClr val="CC0000"/>
                  </a:solidFill>
                </a:uFill>
              </a:rPr>
              <a:t>Stay</a:t>
            </a:r>
            <a:r>
              <a:rPr sz="2800" u="sng" spc="-33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sng" spc="-95" dirty="0">
                <a:uFill>
                  <a:solidFill>
                    <a:srgbClr val="CC0000"/>
                  </a:solidFill>
                </a:uFill>
              </a:rPr>
              <a:t>Duration</a:t>
            </a:r>
            <a:endParaRPr sz="2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184200" y="1336040"/>
            <a:ext cx="8670290" cy="2632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15" dirty="0">
                <a:solidFill>
                  <a:srgbClr val="004A52"/>
                </a:solidFill>
                <a:latin typeface="Verdana"/>
                <a:cs typeface="Verdana"/>
              </a:rPr>
              <a:t>By</a:t>
            </a:r>
            <a:r>
              <a:rPr sz="19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70" dirty="0">
                <a:solidFill>
                  <a:srgbClr val="004A52"/>
                </a:solidFill>
                <a:latin typeface="Verdana"/>
                <a:cs typeface="Verdana"/>
              </a:rPr>
              <a:t>combining</a:t>
            </a:r>
            <a:r>
              <a:rPr sz="19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9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004A52"/>
                </a:solidFill>
                <a:latin typeface="Verdana"/>
                <a:cs typeface="Verdana"/>
              </a:rPr>
              <a:t>two</a:t>
            </a:r>
            <a:r>
              <a:rPr sz="19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columns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004A52"/>
                </a:solidFill>
                <a:latin typeface="Verdana"/>
                <a:cs typeface="Verdana"/>
              </a:rPr>
              <a:t>‘stay_in_week_nights’</a:t>
            </a:r>
            <a:r>
              <a:rPr sz="19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endParaRPr sz="19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900" spc="-25" dirty="0">
                <a:solidFill>
                  <a:srgbClr val="004A52"/>
                </a:solidFill>
                <a:latin typeface="Verdana"/>
                <a:cs typeface="Verdana"/>
              </a:rPr>
              <a:t>‘stay_in_weekend_nights’</a:t>
            </a:r>
            <a:r>
              <a:rPr sz="19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9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004A52"/>
                </a:solidFill>
                <a:latin typeface="Verdana"/>
                <a:cs typeface="Verdana"/>
              </a:rPr>
              <a:t>got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total</a:t>
            </a:r>
            <a:r>
              <a:rPr sz="19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65" dirty="0">
                <a:solidFill>
                  <a:srgbClr val="004A52"/>
                </a:solidFill>
                <a:latin typeface="Verdana"/>
                <a:cs typeface="Verdana"/>
              </a:rPr>
              <a:t>number</a:t>
            </a:r>
            <a:r>
              <a:rPr sz="19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9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004A52"/>
                </a:solidFill>
                <a:latin typeface="Verdana"/>
                <a:cs typeface="Verdana"/>
              </a:rPr>
              <a:t>night</a:t>
            </a:r>
            <a:r>
              <a:rPr sz="19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90" dirty="0">
                <a:solidFill>
                  <a:srgbClr val="004A52"/>
                </a:solidFill>
                <a:latin typeface="Verdana"/>
                <a:cs typeface="Verdana"/>
              </a:rPr>
              <a:t>stays.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Verdana"/>
              <a:cs typeface="Verdana"/>
            </a:endParaRPr>
          </a:p>
          <a:p>
            <a:pPr marL="355600" marR="94615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From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900" spc="40" dirty="0">
                <a:solidFill>
                  <a:srgbClr val="004A52"/>
                </a:solidFill>
                <a:latin typeface="Verdana"/>
                <a:cs typeface="Verdana"/>
              </a:rPr>
              <a:t>graph </a:t>
            </a: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we </a:t>
            </a:r>
            <a:r>
              <a:rPr sz="1900" spc="45" dirty="0">
                <a:solidFill>
                  <a:srgbClr val="004A52"/>
                </a:solidFill>
                <a:latin typeface="Verdana"/>
                <a:cs typeface="Verdana"/>
              </a:rPr>
              <a:t>can </a:t>
            </a:r>
            <a:r>
              <a:rPr sz="1900" spc="-35" dirty="0">
                <a:solidFill>
                  <a:srgbClr val="004A52"/>
                </a:solidFill>
                <a:latin typeface="Verdana"/>
                <a:cs typeface="Verdana"/>
              </a:rPr>
              <a:t>easily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interpret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that </a:t>
            </a:r>
            <a:r>
              <a:rPr sz="1900" spc="40" dirty="0">
                <a:solidFill>
                  <a:srgbClr val="004A52"/>
                </a:solidFill>
                <a:latin typeface="Verdana"/>
                <a:cs typeface="Verdana"/>
              </a:rPr>
              <a:t>most </a:t>
            </a: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number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  </a:t>
            </a: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customers</a:t>
            </a:r>
            <a:r>
              <a:rPr sz="19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prefers</a:t>
            </a:r>
            <a:r>
              <a:rPr sz="19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45" dirty="0">
                <a:solidFill>
                  <a:srgbClr val="004A52"/>
                </a:solidFill>
                <a:latin typeface="Verdana"/>
                <a:cs typeface="Verdana"/>
              </a:rPr>
              <a:t>stay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004A52"/>
                </a:solidFill>
                <a:latin typeface="Verdana"/>
                <a:cs typeface="Verdana"/>
              </a:rPr>
              <a:t>one,</a:t>
            </a:r>
            <a:r>
              <a:rPr sz="19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004A52"/>
                </a:solidFill>
                <a:latin typeface="Verdana"/>
                <a:cs typeface="Verdana"/>
              </a:rPr>
              <a:t>two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three</a:t>
            </a:r>
            <a:r>
              <a:rPr sz="19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4A52"/>
                </a:solidFill>
                <a:latin typeface="Verdana"/>
                <a:cs typeface="Verdana"/>
              </a:rPr>
              <a:t>days</a:t>
            </a:r>
            <a:r>
              <a:rPr sz="19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9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65" dirty="0">
                <a:solidFill>
                  <a:srgbClr val="004A52"/>
                </a:solidFill>
                <a:latin typeface="Verdana"/>
                <a:cs typeface="Verdana"/>
              </a:rPr>
              <a:t>which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40" dirty="0">
                <a:solidFill>
                  <a:srgbClr val="004A52"/>
                </a:solidFill>
                <a:latin typeface="Verdana"/>
                <a:cs typeface="Verdana"/>
              </a:rPr>
              <a:t>most  </a:t>
            </a: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customers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4A52"/>
                </a:solidFill>
                <a:latin typeface="Verdana"/>
                <a:cs typeface="Verdana"/>
              </a:rPr>
              <a:t>prefer</a:t>
            </a:r>
            <a:r>
              <a:rPr sz="19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9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35" dirty="0">
                <a:solidFill>
                  <a:srgbClr val="004A52"/>
                </a:solidFill>
                <a:latin typeface="Verdana"/>
                <a:cs typeface="Verdana"/>
              </a:rPr>
              <a:t>2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004A52"/>
                </a:solidFill>
                <a:latin typeface="Verdana"/>
                <a:cs typeface="Verdana"/>
              </a:rPr>
              <a:t>night</a:t>
            </a:r>
            <a:r>
              <a:rPr sz="19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90" dirty="0">
                <a:solidFill>
                  <a:srgbClr val="004A52"/>
                </a:solidFill>
                <a:latin typeface="Verdana"/>
                <a:cs typeface="Verdana"/>
              </a:rPr>
              <a:t>stays.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-30" dirty="0">
                <a:solidFill>
                  <a:srgbClr val="004A52"/>
                </a:solidFill>
                <a:latin typeface="Verdana"/>
                <a:cs typeface="Verdana"/>
              </a:rPr>
              <a:t>Very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30" dirty="0">
                <a:solidFill>
                  <a:srgbClr val="004A52"/>
                </a:solidFill>
                <a:latin typeface="Verdana"/>
                <a:cs typeface="Verdana"/>
              </a:rPr>
              <a:t>few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number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9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customers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interested</a:t>
            </a:r>
            <a:r>
              <a:rPr sz="19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45" dirty="0">
                <a:solidFill>
                  <a:srgbClr val="004A52"/>
                </a:solidFill>
                <a:latin typeface="Verdana"/>
                <a:cs typeface="Verdana"/>
              </a:rPr>
              <a:t>stay</a:t>
            </a:r>
            <a:r>
              <a:rPr sz="19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9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40" dirty="0">
                <a:solidFill>
                  <a:srgbClr val="004A52"/>
                </a:solidFill>
                <a:latin typeface="Verdana"/>
                <a:cs typeface="Verdana"/>
              </a:rPr>
              <a:t>more</a:t>
            </a:r>
            <a:r>
              <a:rPr sz="19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40" dirty="0">
                <a:solidFill>
                  <a:srgbClr val="004A52"/>
                </a:solidFill>
                <a:latin typeface="Verdana"/>
                <a:cs typeface="Verdana"/>
              </a:rPr>
              <a:t>than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35" dirty="0">
                <a:solidFill>
                  <a:srgbClr val="004A52"/>
                </a:solidFill>
                <a:latin typeface="Verdana"/>
                <a:cs typeface="Verdana"/>
              </a:rPr>
              <a:t>5</a:t>
            </a:r>
            <a:endParaRPr sz="19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900" spc="-75" dirty="0">
                <a:solidFill>
                  <a:srgbClr val="004A52"/>
                </a:solidFill>
                <a:latin typeface="Verdana"/>
                <a:cs typeface="Verdana"/>
              </a:rPr>
              <a:t>days.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90" y="290575"/>
            <a:ext cx="84753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u="sng" spc="-90" dirty="0">
                <a:uFill>
                  <a:solidFill>
                    <a:srgbClr val="CC0000"/>
                  </a:solidFill>
                </a:uFill>
              </a:rPr>
              <a:t>Top </a:t>
            </a:r>
            <a:r>
              <a:rPr sz="2500" u="sng" spc="-445" dirty="0">
                <a:uFill>
                  <a:solidFill>
                    <a:srgbClr val="CC0000"/>
                  </a:solidFill>
                </a:uFill>
              </a:rPr>
              <a:t>10 </a:t>
            </a:r>
            <a:r>
              <a:rPr lang="en-US" sz="2500" u="sng" spc="-44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500" u="sng" spc="-85" dirty="0">
                <a:uFill>
                  <a:solidFill>
                    <a:srgbClr val="CC0000"/>
                  </a:solidFill>
                </a:uFill>
              </a:rPr>
              <a:t>Countries with </a:t>
            </a:r>
            <a:r>
              <a:rPr sz="2500" u="sng" spc="-75" dirty="0">
                <a:uFill>
                  <a:solidFill>
                    <a:srgbClr val="CC0000"/>
                  </a:solidFill>
                </a:uFill>
              </a:rPr>
              <a:t>highest number </a:t>
            </a:r>
            <a:r>
              <a:rPr sz="2500" u="sng" spc="-90" dirty="0">
                <a:uFill>
                  <a:solidFill>
                    <a:srgbClr val="CC0000"/>
                  </a:solidFill>
                </a:uFill>
              </a:rPr>
              <a:t>of</a:t>
            </a:r>
            <a:r>
              <a:rPr sz="2500" u="sng" spc="-56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500" u="sng" spc="-65" dirty="0">
                <a:uFill>
                  <a:solidFill>
                    <a:srgbClr val="CC0000"/>
                  </a:solidFill>
                </a:uFill>
              </a:rPr>
              <a:t>Bookings</a:t>
            </a:r>
            <a:endParaRPr sz="2500" u="sng" dirty="0"/>
          </a:p>
        </p:txBody>
      </p:sp>
      <p:sp>
        <p:nvSpPr>
          <p:cNvPr id="3" name="object 3"/>
          <p:cNvSpPr/>
          <p:nvPr/>
        </p:nvSpPr>
        <p:spPr>
          <a:xfrm>
            <a:off x="324689" y="774539"/>
            <a:ext cx="6480279" cy="4368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73823" y="1263396"/>
            <a:ext cx="2026920" cy="3121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90" y="290575"/>
            <a:ext cx="84753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u="sng" spc="-90" dirty="0">
                <a:uFill>
                  <a:solidFill>
                    <a:srgbClr val="CC0000"/>
                  </a:solidFill>
                </a:uFill>
              </a:rPr>
              <a:t>Top </a:t>
            </a:r>
            <a:r>
              <a:rPr sz="2500" u="sng" spc="-445" dirty="0">
                <a:uFill>
                  <a:solidFill>
                    <a:srgbClr val="CC0000"/>
                  </a:solidFill>
                </a:uFill>
              </a:rPr>
              <a:t>10</a:t>
            </a:r>
            <a:r>
              <a:rPr lang="en-US" sz="2500" u="sng" spc="-44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500" u="sng" spc="-44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500" u="sng" spc="-85" dirty="0">
                <a:uFill>
                  <a:solidFill>
                    <a:srgbClr val="CC0000"/>
                  </a:solidFill>
                </a:uFill>
              </a:rPr>
              <a:t>Countries with </a:t>
            </a:r>
            <a:r>
              <a:rPr sz="2500" u="sng" spc="-75" dirty="0">
                <a:uFill>
                  <a:solidFill>
                    <a:srgbClr val="CC0000"/>
                  </a:solidFill>
                </a:uFill>
              </a:rPr>
              <a:t>highest number </a:t>
            </a:r>
            <a:r>
              <a:rPr sz="2500" u="sng" spc="-90" dirty="0">
                <a:uFill>
                  <a:solidFill>
                    <a:srgbClr val="CC0000"/>
                  </a:solidFill>
                </a:uFill>
              </a:rPr>
              <a:t>of</a:t>
            </a:r>
            <a:r>
              <a:rPr sz="2500" u="sng" spc="-56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500" u="sng" spc="-65" dirty="0">
                <a:uFill>
                  <a:solidFill>
                    <a:srgbClr val="CC0000"/>
                  </a:solidFill>
                </a:uFill>
              </a:rPr>
              <a:t>Bookings</a:t>
            </a:r>
            <a:endParaRPr sz="25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177190" y="1132408"/>
            <a:ext cx="4408170" cy="3211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5875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dirty="0">
                <a:solidFill>
                  <a:srgbClr val="004A52"/>
                </a:solidFill>
                <a:latin typeface="Verdana"/>
                <a:cs typeface="Verdana"/>
              </a:rPr>
              <a:t>After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analyzing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900" spc="-35" dirty="0">
                <a:solidFill>
                  <a:srgbClr val="004A52"/>
                </a:solidFill>
                <a:latin typeface="Verdana"/>
                <a:cs typeface="Verdana"/>
              </a:rPr>
              <a:t>dataset, </a:t>
            </a: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we 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found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that </a:t>
            </a:r>
            <a:r>
              <a:rPr sz="1900" spc="40" dirty="0">
                <a:solidFill>
                  <a:srgbClr val="004A52"/>
                </a:solidFill>
                <a:latin typeface="Verdana"/>
                <a:cs typeface="Verdana"/>
              </a:rPr>
              <a:t>Portugal </a:t>
            </a: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tops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  </a:t>
            </a: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position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with </a:t>
            </a:r>
            <a:r>
              <a:rPr sz="1900" spc="-25" dirty="0">
                <a:solidFill>
                  <a:srgbClr val="004A52"/>
                </a:solidFill>
                <a:latin typeface="Verdana"/>
                <a:cs typeface="Verdana"/>
              </a:rPr>
              <a:t>48590 </a:t>
            </a: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customers  </a:t>
            </a:r>
            <a:r>
              <a:rPr sz="1900" spc="30" dirty="0">
                <a:solidFill>
                  <a:srgbClr val="004A52"/>
                </a:solidFill>
                <a:latin typeface="Verdana"/>
                <a:cs typeface="Verdana"/>
              </a:rPr>
              <a:t>followed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4A52"/>
                </a:solidFill>
                <a:latin typeface="Verdana"/>
                <a:cs typeface="Verdana"/>
              </a:rPr>
              <a:t>by</a:t>
            </a:r>
            <a:r>
              <a:rPr sz="19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70" dirty="0">
                <a:solidFill>
                  <a:srgbClr val="004A52"/>
                </a:solidFill>
                <a:latin typeface="Verdana"/>
                <a:cs typeface="Verdana"/>
              </a:rPr>
              <a:t>UK</a:t>
            </a:r>
            <a:r>
              <a:rPr sz="19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with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280" dirty="0">
                <a:solidFill>
                  <a:srgbClr val="004A52"/>
                </a:solidFill>
                <a:latin typeface="Verdana"/>
                <a:cs typeface="Verdana"/>
              </a:rPr>
              <a:t>12129,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30" dirty="0">
                <a:solidFill>
                  <a:srgbClr val="004A52"/>
                </a:solidFill>
                <a:latin typeface="Verdana"/>
                <a:cs typeface="Verdana"/>
              </a:rPr>
              <a:t>France 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with </a:t>
            </a:r>
            <a:r>
              <a:rPr sz="1900" spc="-235" dirty="0">
                <a:solidFill>
                  <a:srgbClr val="004A52"/>
                </a:solidFill>
                <a:latin typeface="Verdana"/>
                <a:cs typeface="Verdana"/>
              </a:rPr>
              <a:t>10415, </a:t>
            </a:r>
            <a:r>
              <a:rPr sz="1900" dirty="0">
                <a:solidFill>
                  <a:srgbClr val="004A52"/>
                </a:solidFill>
                <a:latin typeface="Verdana"/>
                <a:cs typeface="Verdana"/>
              </a:rPr>
              <a:t>Spain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with </a:t>
            </a:r>
            <a:r>
              <a:rPr sz="1900" spc="-50" dirty="0">
                <a:solidFill>
                  <a:srgbClr val="004A52"/>
                </a:solidFill>
                <a:latin typeface="Verdana"/>
                <a:cs typeface="Verdana"/>
              </a:rPr>
              <a:t>8568 </a:t>
            </a:r>
            <a:r>
              <a:rPr sz="1900" spc="55" dirty="0">
                <a:solidFill>
                  <a:srgbClr val="004A52"/>
                </a:solidFill>
                <a:latin typeface="Verdana"/>
                <a:cs typeface="Verdana"/>
              </a:rPr>
              <a:t>and 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Germany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with</a:t>
            </a:r>
            <a:r>
              <a:rPr sz="1900" spc="-4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80" dirty="0">
                <a:solidFill>
                  <a:srgbClr val="004A52"/>
                </a:solidFill>
                <a:latin typeface="Verdana"/>
                <a:cs typeface="Verdana"/>
              </a:rPr>
              <a:t>7287 </a:t>
            </a:r>
            <a:r>
              <a:rPr sz="1900" spc="-10" dirty="0">
                <a:solidFill>
                  <a:srgbClr val="004A52"/>
                </a:solidFill>
                <a:latin typeface="Verdana"/>
                <a:cs typeface="Verdana"/>
              </a:rPr>
              <a:t>customers.</a:t>
            </a:r>
            <a:endParaRPr sz="19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300" dirty="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177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Netherlands </a:t>
            </a:r>
            <a:r>
              <a:rPr sz="1900" spc="-30" dirty="0">
                <a:solidFill>
                  <a:srgbClr val="004A52"/>
                </a:solidFill>
                <a:latin typeface="Verdana"/>
                <a:cs typeface="Verdana"/>
              </a:rPr>
              <a:t>sits </a:t>
            </a:r>
            <a:r>
              <a:rPr sz="1900" spc="40" dirty="0">
                <a:solidFill>
                  <a:srgbClr val="004A52"/>
                </a:solidFill>
                <a:latin typeface="Verdana"/>
                <a:cs typeface="Verdana"/>
              </a:rPr>
              <a:t>back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with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least  </a:t>
            </a: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number</a:t>
            </a:r>
            <a:r>
              <a:rPr sz="19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9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customers</a:t>
            </a:r>
            <a:r>
              <a:rPr sz="19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75" dirty="0">
                <a:solidFill>
                  <a:srgbClr val="004A52"/>
                </a:solidFill>
                <a:latin typeface="Verdana"/>
                <a:cs typeface="Verdana"/>
              </a:rPr>
              <a:t>among</a:t>
            </a:r>
            <a:r>
              <a:rPr sz="19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 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top </a:t>
            </a:r>
            <a:r>
              <a:rPr sz="1900" spc="-240" dirty="0">
                <a:solidFill>
                  <a:srgbClr val="004A52"/>
                </a:solidFill>
                <a:latin typeface="Verdana"/>
                <a:cs typeface="Verdana"/>
              </a:rPr>
              <a:t>10</a:t>
            </a:r>
            <a:r>
              <a:rPr sz="1900" spc="-3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4A52"/>
                </a:solidFill>
                <a:latin typeface="Verdana"/>
                <a:cs typeface="Verdana"/>
              </a:rPr>
              <a:t>Countries.</a:t>
            </a:r>
            <a:endParaRPr sz="19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02935" y="1607819"/>
            <a:ext cx="3601212" cy="2572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5757" y="99136"/>
            <a:ext cx="45256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u="sng" spc="-70" dirty="0">
                <a:uFill>
                  <a:solidFill>
                    <a:srgbClr val="CC0000"/>
                  </a:solidFill>
                </a:uFill>
              </a:rPr>
              <a:t>Percentages </a:t>
            </a:r>
            <a:r>
              <a:rPr sz="2200" u="sng" spc="-75" dirty="0">
                <a:uFill>
                  <a:solidFill>
                    <a:srgbClr val="CC0000"/>
                  </a:solidFill>
                </a:uFill>
              </a:rPr>
              <a:t>of </a:t>
            </a:r>
            <a:r>
              <a:rPr sz="2200" u="sng" spc="-85" dirty="0">
                <a:uFill>
                  <a:solidFill>
                    <a:srgbClr val="CC0000"/>
                  </a:solidFill>
                </a:uFill>
              </a:rPr>
              <a:t>Meals</a:t>
            </a:r>
            <a:r>
              <a:rPr sz="2200" u="sng" spc="-24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200" u="sng" spc="-80" dirty="0">
                <a:uFill>
                  <a:solidFill>
                    <a:srgbClr val="CC0000"/>
                  </a:solidFill>
                </a:uFill>
              </a:rPr>
              <a:t>Prefered</a:t>
            </a:r>
            <a:endParaRPr sz="22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159207" y="1204036"/>
            <a:ext cx="4514850" cy="3043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145" dirty="0">
                <a:solidFill>
                  <a:srgbClr val="004A52"/>
                </a:solidFill>
                <a:latin typeface="Verdana"/>
                <a:cs typeface="Verdana"/>
              </a:rPr>
              <a:t>BB</a:t>
            </a:r>
            <a:r>
              <a:rPr sz="2200" spc="-2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spc="40" dirty="0">
                <a:solidFill>
                  <a:srgbClr val="004A52"/>
                </a:solidFill>
                <a:latin typeface="Verdana"/>
                <a:cs typeface="Verdana"/>
              </a:rPr>
              <a:t>means</a:t>
            </a:r>
            <a:r>
              <a:rPr sz="2200" spc="-2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spc="85" dirty="0">
                <a:solidFill>
                  <a:srgbClr val="004A52"/>
                </a:solidFill>
                <a:latin typeface="Verdana"/>
                <a:cs typeface="Verdana"/>
              </a:rPr>
              <a:t>bed</a:t>
            </a:r>
            <a:r>
              <a:rPr sz="2200" spc="-2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spc="6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2200" spc="-2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004A52"/>
                </a:solidFill>
                <a:latin typeface="Verdana"/>
                <a:cs typeface="Verdana"/>
              </a:rPr>
              <a:t>breakfast.</a:t>
            </a:r>
            <a:endParaRPr sz="2200">
              <a:latin typeface="Verdana"/>
              <a:cs typeface="Verdana"/>
            </a:endParaRPr>
          </a:p>
          <a:p>
            <a:pPr marL="355600" marR="29845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135" dirty="0">
                <a:solidFill>
                  <a:srgbClr val="004A52"/>
                </a:solidFill>
                <a:latin typeface="Verdana"/>
                <a:cs typeface="Verdana"/>
              </a:rPr>
              <a:t>HB </a:t>
            </a:r>
            <a:r>
              <a:rPr sz="2200" spc="40" dirty="0">
                <a:solidFill>
                  <a:srgbClr val="004A52"/>
                </a:solidFill>
                <a:latin typeface="Verdana"/>
                <a:cs typeface="Verdana"/>
              </a:rPr>
              <a:t>means </a:t>
            </a:r>
            <a:r>
              <a:rPr sz="2200" spc="5" dirty="0">
                <a:solidFill>
                  <a:srgbClr val="004A52"/>
                </a:solidFill>
                <a:latin typeface="Verdana"/>
                <a:cs typeface="Verdana"/>
              </a:rPr>
              <a:t>half </a:t>
            </a:r>
            <a:r>
              <a:rPr sz="2200" spc="-25" dirty="0">
                <a:solidFill>
                  <a:srgbClr val="004A52"/>
                </a:solidFill>
                <a:latin typeface="Verdana"/>
                <a:cs typeface="Verdana"/>
              </a:rPr>
              <a:t>board, </a:t>
            </a:r>
            <a:r>
              <a:rPr sz="2200" spc="40" dirty="0">
                <a:solidFill>
                  <a:srgbClr val="004A52"/>
                </a:solidFill>
                <a:latin typeface="Verdana"/>
                <a:cs typeface="Verdana"/>
              </a:rPr>
              <a:t>in  </a:t>
            </a:r>
            <a:r>
              <a:rPr sz="2200" spc="75" dirty="0">
                <a:solidFill>
                  <a:srgbClr val="004A52"/>
                </a:solidFill>
                <a:latin typeface="Verdana"/>
                <a:cs typeface="Verdana"/>
              </a:rPr>
              <a:t>which</a:t>
            </a:r>
            <a:r>
              <a:rPr sz="2200" spc="-2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04A52"/>
                </a:solidFill>
                <a:latin typeface="Verdana"/>
                <a:cs typeface="Verdana"/>
              </a:rPr>
              <a:t>breakfast</a:t>
            </a:r>
            <a:r>
              <a:rPr sz="22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spc="6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2200" spc="-21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spc="40" dirty="0">
                <a:solidFill>
                  <a:srgbClr val="004A52"/>
                </a:solidFill>
                <a:latin typeface="Verdana"/>
                <a:cs typeface="Verdana"/>
              </a:rPr>
              <a:t>dinner  </a:t>
            </a:r>
            <a:r>
              <a:rPr sz="2200" spc="-2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2200" spc="-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spc="15" dirty="0">
                <a:solidFill>
                  <a:srgbClr val="004A52"/>
                </a:solidFill>
                <a:latin typeface="Verdana"/>
                <a:cs typeface="Verdana"/>
              </a:rPr>
              <a:t>included.</a:t>
            </a:r>
            <a:endParaRPr sz="22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135" dirty="0">
                <a:solidFill>
                  <a:srgbClr val="004A52"/>
                </a:solidFill>
                <a:latin typeface="Verdana"/>
                <a:cs typeface="Verdana"/>
              </a:rPr>
              <a:t>FB</a:t>
            </a:r>
            <a:r>
              <a:rPr sz="2200" spc="-2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spc="40" dirty="0">
                <a:solidFill>
                  <a:srgbClr val="004A52"/>
                </a:solidFill>
                <a:latin typeface="Verdana"/>
                <a:cs typeface="Verdana"/>
              </a:rPr>
              <a:t>means</a:t>
            </a:r>
            <a:r>
              <a:rPr sz="2200" spc="-20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spc="5" dirty="0">
                <a:solidFill>
                  <a:srgbClr val="004A52"/>
                </a:solidFill>
                <a:latin typeface="Verdana"/>
                <a:cs typeface="Verdana"/>
              </a:rPr>
              <a:t>full</a:t>
            </a:r>
            <a:r>
              <a:rPr sz="2200" spc="-2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004A52"/>
                </a:solidFill>
                <a:latin typeface="Verdana"/>
                <a:cs typeface="Verdana"/>
              </a:rPr>
              <a:t>board,</a:t>
            </a:r>
            <a:r>
              <a:rPr sz="2200" spc="-2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spc="4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2200" spc="-2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spc="75" dirty="0">
                <a:solidFill>
                  <a:srgbClr val="004A52"/>
                </a:solidFill>
                <a:latin typeface="Verdana"/>
                <a:cs typeface="Verdana"/>
              </a:rPr>
              <a:t>which  </a:t>
            </a:r>
            <a:r>
              <a:rPr sz="2200" spc="-40" dirty="0">
                <a:solidFill>
                  <a:srgbClr val="004A52"/>
                </a:solidFill>
                <a:latin typeface="Verdana"/>
                <a:cs typeface="Verdana"/>
              </a:rPr>
              <a:t>breakfast, </a:t>
            </a:r>
            <a:r>
              <a:rPr sz="2200" spc="70" dirty="0">
                <a:solidFill>
                  <a:srgbClr val="004A52"/>
                </a:solidFill>
                <a:latin typeface="Verdana"/>
                <a:cs typeface="Verdana"/>
              </a:rPr>
              <a:t>lunch </a:t>
            </a:r>
            <a:r>
              <a:rPr sz="2200" spc="60" dirty="0">
                <a:solidFill>
                  <a:srgbClr val="004A52"/>
                </a:solidFill>
                <a:latin typeface="Verdana"/>
                <a:cs typeface="Verdana"/>
              </a:rPr>
              <a:t>and </a:t>
            </a:r>
            <a:r>
              <a:rPr sz="2200" spc="40" dirty="0">
                <a:solidFill>
                  <a:srgbClr val="004A52"/>
                </a:solidFill>
                <a:latin typeface="Verdana"/>
                <a:cs typeface="Verdana"/>
              </a:rPr>
              <a:t>dinner  </a:t>
            </a:r>
            <a:r>
              <a:rPr sz="2200" spc="-2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2200" spc="-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spc="15" dirty="0">
                <a:solidFill>
                  <a:srgbClr val="004A52"/>
                </a:solidFill>
                <a:latin typeface="Verdana"/>
                <a:cs typeface="Verdana"/>
              </a:rPr>
              <a:t>included.</a:t>
            </a:r>
            <a:endParaRPr sz="2200">
              <a:latin typeface="Verdana"/>
              <a:cs typeface="Verdana"/>
            </a:endParaRPr>
          </a:p>
          <a:p>
            <a:pPr marL="299085" marR="450850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60" dirty="0">
                <a:solidFill>
                  <a:srgbClr val="004A52"/>
                </a:solidFill>
                <a:latin typeface="Verdana"/>
                <a:cs typeface="Verdana"/>
              </a:rPr>
              <a:t>SC </a:t>
            </a:r>
            <a:r>
              <a:rPr sz="2200" spc="40" dirty="0">
                <a:solidFill>
                  <a:srgbClr val="004A52"/>
                </a:solidFill>
                <a:latin typeface="Verdana"/>
                <a:cs typeface="Verdana"/>
              </a:rPr>
              <a:t>means</a:t>
            </a:r>
            <a:r>
              <a:rPr sz="2200" spc="-5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4A52"/>
                </a:solidFill>
                <a:latin typeface="Verdana"/>
                <a:cs typeface="Verdana"/>
              </a:rPr>
              <a:t>self-catering </a:t>
            </a:r>
            <a:r>
              <a:rPr sz="2200" spc="-50" dirty="0">
                <a:solidFill>
                  <a:srgbClr val="004A52"/>
                </a:solidFill>
                <a:latin typeface="Verdana"/>
                <a:cs typeface="Verdana"/>
              </a:rPr>
              <a:t>(no  </a:t>
            </a:r>
            <a:r>
              <a:rPr sz="2200" spc="15" dirty="0">
                <a:solidFill>
                  <a:srgbClr val="004A52"/>
                </a:solidFill>
                <a:latin typeface="Verdana"/>
                <a:cs typeface="Verdana"/>
              </a:rPr>
              <a:t>meals </a:t>
            </a:r>
            <a:r>
              <a:rPr sz="2200" spc="-2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2200" spc="-4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04A52"/>
                </a:solidFill>
                <a:latin typeface="Verdana"/>
                <a:cs typeface="Verdana"/>
              </a:rPr>
              <a:t>included).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9179" y="1006826"/>
            <a:ext cx="4194048" cy="3335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10667"/>
            <a:ext cx="90392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36845" algn="l"/>
              </a:tabLst>
            </a:pPr>
            <a:r>
              <a:rPr sz="2200" u="sng" spc="-95" dirty="0">
                <a:uFill>
                  <a:solidFill>
                    <a:srgbClr val="CC0000"/>
                  </a:solidFill>
                </a:uFill>
              </a:rPr>
              <a:t>Total </a:t>
            </a:r>
            <a:r>
              <a:rPr sz="2200" u="sng" spc="-75" dirty="0">
                <a:uFill>
                  <a:solidFill>
                    <a:srgbClr val="CC0000"/>
                  </a:solidFill>
                </a:uFill>
              </a:rPr>
              <a:t>Number of</a:t>
            </a:r>
            <a:r>
              <a:rPr sz="2200" u="sng" spc="-13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200" u="sng" spc="-80" dirty="0">
                <a:uFill>
                  <a:solidFill>
                    <a:srgbClr val="CC0000"/>
                  </a:solidFill>
                </a:uFill>
              </a:rPr>
              <a:t>Customers</a:t>
            </a:r>
            <a:r>
              <a:rPr sz="2200" u="sng" spc="-105" dirty="0">
                <a:uFill>
                  <a:solidFill>
                    <a:srgbClr val="CC0000"/>
                  </a:solidFill>
                </a:uFill>
              </a:rPr>
              <a:t> across	</a:t>
            </a:r>
            <a:r>
              <a:rPr sz="2200" u="sng" spc="-95" dirty="0">
                <a:uFill>
                  <a:solidFill>
                    <a:srgbClr val="CC0000"/>
                  </a:solidFill>
                </a:uFill>
              </a:rPr>
              <a:t>Various </a:t>
            </a:r>
            <a:r>
              <a:rPr sz="2200" u="sng" spc="-65" dirty="0">
                <a:uFill>
                  <a:solidFill>
                    <a:srgbClr val="CC0000"/>
                  </a:solidFill>
                </a:uFill>
              </a:rPr>
              <a:t>Market</a:t>
            </a:r>
            <a:r>
              <a:rPr sz="2200" u="sng" spc="-21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200" u="sng" spc="-75" dirty="0">
                <a:uFill>
                  <a:solidFill>
                    <a:srgbClr val="CC0000"/>
                  </a:solidFill>
                </a:uFill>
              </a:rPr>
              <a:t>Segments</a:t>
            </a:r>
            <a:endParaRPr sz="22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843229"/>
            <a:ext cx="4691380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0320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40" dirty="0">
                <a:solidFill>
                  <a:srgbClr val="004A52"/>
                </a:solidFill>
                <a:latin typeface="Verdana"/>
                <a:cs typeface="Verdana"/>
              </a:rPr>
              <a:t>Online </a:t>
            </a:r>
            <a:r>
              <a:rPr sz="1800" spc="-40" dirty="0">
                <a:solidFill>
                  <a:srgbClr val="004A52"/>
                </a:solidFill>
                <a:latin typeface="Verdana"/>
                <a:cs typeface="Verdana"/>
              </a:rPr>
              <a:t>Travel </a:t>
            </a:r>
            <a:r>
              <a:rPr sz="1800" spc="30" dirty="0">
                <a:solidFill>
                  <a:srgbClr val="004A52"/>
                </a:solidFill>
                <a:latin typeface="Verdana"/>
                <a:cs typeface="Verdana"/>
              </a:rPr>
              <a:t>agency </a:t>
            </a:r>
            <a:r>
              <a:rPr sz="1800" spc="50" dirty="0">
                <a:solidFill>
                  <a:srgbClr val="004A52"/>
                </a:solidFill>
                <a:latin typeface="Verdana"/>
                <a:cs typeface="Verdana"/>
              </a:rPr>
              <a:t>segment </a:t>
            </a:r>
            <a:r>
              <a:rPr sz="1800" spc="-10" dirty="0">
                <a:solidFill>
                  <a:srgbClr val="004A52"/>
                </a:solidFill>
                <a:latin typeface="Verdana"/>
                <a:cs typeface="Verdana"/>
              </a:rPr>
              <a:t>gives  </a:t>
            </a:r>
            <a:r>
              <a:rPr sz="1800" spc="4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8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04A52"/>
                </a:solidFill>
                <a:latin typeface="Verdana"/>
                <a:cs typeface="Verdana"/>
              </a:rPr>
              <a:t>high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4A52"/>
                </a:solidFill>
                <a:latin typeface="Verdana"/>
                <a:cs typeface="Verdana"/>
              </a:rPr>
              <a:t>amount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A52"/>
                </a:solidFill>
                <a:latin typeface="Verdana"/>
                <a:cs typeface="Verdana"/>
              </a:rPr>
              <a:t>leads</a:t>
            </a:r>
            <a:r>
              <a:rPr sz="18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8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52"/>
                </a:solidFill>
                <a:latin typeface="Verdana"/>
                <a:cs typeface="Verdana"/>
              </a:rPr>
              <a:t>hotel  </a:t>
            </a:r>
            <a:r>
              <a:rPr sz="1800" spc="50" dirty="0">
                <a:solidFill>
                  <a:srgbClr val="004A52"/>
                </a:solidFill>
                <a:latin typeface="Verdana"/>
                <a:cs typeface="Verdana"/>
              </a:rPr>
              <a:t>booking </a:t>
            </a:r>
            <a:r>
              <a:rPr sz="1800" spc="40" dirty="0">
                <a:solidFill>
                  <a:srgbClr val="004A52"/>
                </a:solidFill>
                <a:latin typeface="Verdana"/>
                <a:cs typeface="Verdana"/>
              </a:rPr>
              <a:t>than </a:t>
            </a:r>
            <a:r>
              <a:rPr sz="1800" spc="25" dirty="0">
                <a:solidFill>
                  <a:srgbClr val="004A52"/>
                </a:solidFill>
                <a:latin typeface="Verdana"/>
                <a:cs typeface="Verdana"/>
              </a:rPr>
              <a:t>that </a:t>
            </a:r>
            <a:r>
              <a:rPr sz="1800" spc="5" dirty="0">
                <a:solidFill>
                  <a:srgbClr val="004A52"/>
                </a:solidFill>
                <a:latin typeface="Verdana"/>
                <a:cs typeface="Verdana"/>
              </a:rPr>
              <a:t>of </a:t>
            </a:r>
            <a:r>
              <a:rPr sz="1800" spc="-10" dirty="0">
                <a:solidFill>
                  <a:srgbClr val="004A52"/>
                </a:solidFill>
                <a:latin typeface="Verdana"/>
                <a:cs typeface="Verdana"/>
              </a:rPr>
              <a:t>any </a:t>
            </a:r>
            <a:r>
              <a:rPr sz="1800" spc="20" dirty="0">
                <a:solidFill>
                  <a:srgbClr val="004A52"/>
                </a:solidFill>
                <a:latin typeface="Verdana"/>
                <a:cs typeface="Verdana"/>
              </a:rPr>
              <a:t>other  </a:t>
            </a:r>
            <a:r>
              <a:rPr sz="1800" dirty="0">
                <a:solidFill>
                  <a:srgbClr val="004A52"/>
                </a:solidFill>
                <a:latin typeface="Verdana"/>
                <a:cs typeface="Verdana"/>
              </a:rPr>
              <a:t>sources </a:t>
            </a:r>
            <a:r>
              <a:rPr sz="1800" spc="5" dirty="0">
                <a:solidFill>
                  <a:srgbClr val="004A52"/>
                </a:solidFill>
                <a:latin typeface="Verdana"/>
                <a:cs typeface="Verdana"/>
              </a:rPr>
              <a:t>of </a:t>
            </a:r>
            <a:r>
              <a:rPr sz="1800" spc="30" dirty="0">
                <a:solidFill>
                  <a:srgbClr val="004A52"/>
                </a:solidFill>
                <a:latin typeface="Verdana"/>
                <a:cs typeface="Verdana"/>
              </a:rPr>
              <a:t>Market</a:t>
            </a:r>
            <a:r>
              <a:rPr sz="1800" spc="-4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A52"/>
                </a:solidFill>
                <a:latin typeface="Verdana"/>
                <a:cs typeface="Verdana"/>
              </a:rPr>
              <a:t>segments.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75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114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8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4A52"/>
                </a:solidFill>
                <a:latin typeface="Verdana"/>
                <a:cs typeface="Verdana"/>
              </a:rPr>
              <a:t>can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A52"/>
                </a:solidFill>
                <a:latin typeface="Verdana"/>
                <a:cs typeface="Verdana"/>
              </a:rPr>
              <a:t>report</a:t>
            </a:r>
            <a:r>
              <a:rPr sz="18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800" spc="-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52"/>
                </a:solidFill>
                <a:latin typeface="Verdana"/>
                <a:cs typeface="Verdana"/>
              </a:rPr>
              <a:t>need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4A52"/>
                </a:solidFill>
                <a:latin typeface="Verdana"/>
                <a:cs typeface="Verdana"/>
              </a:rPr>
              <a:t>target  </a:t>
            </a:r>
            <a:r>
              <a:rPr sz="1800" spc="20" dirty="0">
                <a:solidFill>
                  <a:srgbClr val="004A52"/>
                </a:solidFill>
                <a:latin typeface="Verdana"/>
                <a:cs typeface="Verdana"/>
              </a:rPr>
              <a:t>our </a:t>
            </a:r>
            <a:r>
              <a:rPr sz="1800" spc="35" dirty="0">
                <a:solidFill>
                  <a:srgbClr val="004A52"/>
                </a:solidFill>
                <a:latin typeface="Verdana"/>
                <a:cs typeface="Verdana"/>
              </a:rPr>
              <a:t>marketing </a:t>
            </a:r>
            <a:r>
              <a:rPr sz="1800" spc="-20" dirty="0">
                <a:solidFill>
                  <a:srgbClr val="004A52"/>
                </a:solidFill>
                <a:latin typeface="Verdana"/>
                <a:cs typeface="Verdana"/>
              </a:rPr>
              <a:t>area </a:t>
            </a:r>
            <a:r>
              <a:rPr sz="1800" spc="55" dirty="0">
                <a:solidFill>
                  <a:srgbClr val="004A52"/>
                </a:solidFill>
                <a:latin typeface="Verdana"/>
                <a:cs typeface="Verdana"/>
              </a:rPr>
              <a:t>on </a:t>
            </a:r>
            <a:r>
              <a:rPr sz="1800" spc="30" dirty="0">
                <a:solidFill>
                  <a:srgbClr val="004A52"/>
                </a:solidFill>
                <a:latin typeface="Verdana"/>
                <a:cs typeface="Verdana"/>
              </a:rPr>
              <a:t>online </a:t>
            </a:r>
            <a:r>
              <a:rPr sz="1800" spc="-10" dirty="0">
                <a:solidFill>
                  <a:srgbClr val="004A52"/>
                </a:solidFill>
                <a:latin typeface="Verdana"/>
                <a:cs typeface="Verdana"/>
              </a:rPr>
              <a:t>TA  </a:t>
            </a:r>
            <a:r>
              <a:rPr sz="1800" spc="15" dirty="0">
                <a:solidFill>
                  <a:srgbClr val="004A52"/>
                </a:solidFill>
                <a:latin typeface="Verdana"/>
                <a:cs typeface="Verdana"/>
              </a:rPr>
              <a:t>websites</a:t>
            </a:r>
            <a:r>
              <a:rPr sz="18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A52"/>
                </a:solidFill>
                <a:latin typeface="Verdana"/>
                <a:cs typeface="Verdana"/>
              </a:rPr>
              <a:t>or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52"/>
                </a:solidFill>
                <a:latin typeface="Verdana"/>
                <a:cs typeface="Verdana"/>
              </a:rPr>
              <a:t>apps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8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A52"/>
                </a:solidFill>
                <a:latin typeface="Verdana"/>
                <a:cs typeface="Verdana"/>
              </a:rPr>
              <a:t>focus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A52"/>
                </a:solidFill>
                <a:latin typeface="Verdana"/>
                <a:cs typeface="Verdana"/>
              </a:rPr>
              <a:t>majorly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4A52"/>
                </a:solidFill>
                <a:latin typeface="Verdana"/>
                <a:cs typeface="Verdana"/>
              </a:rPr>
              <a:t>on  </a:t>
            </a:r>
            <a:r>
              <a:rPr sz="1800" spc="30" dirty="0">
                <a:solidFill>
                  <a:srgbClr val="004A52"/>
                </a:solidFill>
                <a:latin typeface="Verdana"/>
                <a:cs typeface="Verdana"/>
              </a:rPr>
              <a:t>online</a:t>
            </a:r>
            <a:r>
              <a:rPr sz="18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004A52"/>
                </a:solidFill>
                <a:latin typeface="Verdana"/>
                <a:cs typeface="Verdana"/>
              </a:rPr>
              <a:t>TA.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750">
              <a:latin typeface="Verdana"/>
              <a:cs typeface="Verdana"/>
            </a:endParaRPr>
          </a:p>
          <a:p>
            <a:pPr marL="299085" marR="201930" indent="-2870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004A52"/>
                </a:solidFill>
                <a:latin typeface="Verdana"/>
                <a:cs typeface="Verdana"/>
              </a:rPr>
              <a:t>following </a:t>
            </a:r>
            <a:r>
              <a:rPr sz="1800" spc="-10" dirty="0">
                <a:solidFill>
                  <a:srgbClr val="004A52"/>
                </a:solidFill>
                <a:latin typeface="Verdana"/>
                <a:cs typeface="Verdana"/>
              </a:rPr>
              <a:t>majority </a:t>
            </a:r>
            <a:r>
              <a:rPr sz="1800" spc="20" dirty="0">
                <a:solidFill>
                  <a:srgbClr val="004A52"/>
                </a:solidFill>
                <a:latin typeface="Verdana"/>
                <a:cs typeface="Verdana"/>
              </a:rPr>
              <a:t>market  </a:t>
            </a:r>
            <a:r>
              <a:rPr sz="1800" spc="35" dirty="0">
                <a:solidFill>
                  <a:srgbClr val="004A52"/>
                </a:solidFill>
                <a:latin typeface="Verdana"/>
                <a:cs typeface="Verdana"/>
              </a:rPr>
              <a:t>segments</a:t>
            </a:r>
            <a:r>
              <a:rPr sz="18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52"/>
                </a:solidFill>
                <a:latin typeface="Verdana"/>
                <a:cs typeface="Verdana"/>
              </a:rPr>
              <a:t>offline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4A52"/>
                </a:solidFill>
                <a:latin typeface="Verdana"/>
                <a:cs typeface="Verdana"/>
              </a:rPr>
              <a:t>travel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A52"/>
                </a:solidFill>
                <a:latin typeface="Verdana"/>
                <a:cs typeface="Verdana"/>
              </a:rPr>
              <a:t>agencies,  </a:t>
            </a:r>
            <a:r>
              <a:rPr sz="1800" spc="35" dirty="0">
                <a:solidFill>
                  <a:srgbClr val="004A52"/>
                </a:solidFill>
                <a:latin typeface="Verdana"/>
                <a:cs typeface="Verdana"/>
              </a:rPr>
              <a:t>groups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8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52"/>
                </a:solidFill>
                <a:latin typeface="Verdana"/>
                <a:cs typeface="Verdana"/>
              </a:rPr>
              <a:t>direct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A52"/>
                </a:solidFill>
                <a:latin typeface="Verdana"/>
                <a:cs typeface="Verdana"/>
              </a:rPr>
              <a:t>customers.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20411" y="1040238"/>
            <a:ext cx="4259077" cy="3559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2350" y="265937"/>
            <a:ext cx="1924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75" dirty="0">
                <a:uFill>
                  <a:solidFill>
                    <a:srgbClr val="CC0000"/>
                  </a:solidFill>
                </a:uFill>
              </a:rPr>
              <a:t>Contents</a:t>
            </a:r>
            <a:r>
              <a:rPr sz="2800" u="sng" spc="-24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sng" spc="-395" dirty="0">
                <a:uFill>
                  <a:solidFill>
                    <a:srgbClr val="CC0000"/>
                  </a:solidFill>
                </a:uFill>
              </a:rPr>
              <a:t>:</a:t>
            </a:r>
            <a:endParaRPr sz="2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212547" y="1291843"/>
            <a:ext cx="14535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80" dirty="0">
                <a:solidFill>
                  <a:srgbClr val="124F5C"/>
                </a:solidFill>
                <a:latin typeface="Verdana"/>
                <a:cs typeface="Verdana"/>
              </a:rPr>
              <a:t>Phase</a:t>
            </a:r>
            <a:r>
              <a:rPr sz="2200" b="1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200" b="1" spc="-705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547" y="1962658"/>
            <a:ext cx="303530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825" indent="-2387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51460" algn="l"/>
              </a:tabLst>
            </a:pPr>
            <a:r>
              <a:rPr sz="2000" b="1" spc="-65" dirty="0">
                <a:solidFill>
                  <a:srgbClr val="EE8500"/>
                </a:solidFill>
                <a:latin typeface="Verdana"/>
                <a:cs typeface="Verdana"/>
              </a:rPr>
              <a:t>Data</a:t>
            </a:r>
            <a:r>
              <a:rPr sz="2000" b="1" spc="-130" dirty="0">
                <a:solidFill>
                  <a:srgbClr val="EE8500"/>
                </a:solidFill>
                <a:latin typeface="Verdana"/>
                <a:cs typeface="Verdana"/>
              </a:rPr>
              <a:t> </a:t>
            </a:r>
            <a:r>
              <a:rPr sz="2000" b="1" spc="-75" dirty="0">
                <a:solidFill>
                  <a:srgbClr val="EE8500"/>
                </a:solidFill>
                <a:latin typeface="Verdana"/>
                <a:cs typeface="Verdana"/>
              </a:rPr>
              <a:t>Exploration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buAutoNum type="arabicPeriod"/>
              <a:tabLst>
                <a:tab pos="300355" algn="l"/>
              </a:tabLst>
            </a:pPr>
            <a:r>
              <a:rPr sz="2000" b="1" spc="-65" dirty="0">
                <a:solidFill>
                  <a:srgbClr val="EE8500"/>
                </a:solidFill>
                <a:latin typeface="Verdana"/>
                <a:cs typeface="Verdana"/>
              </a:rPr>
              <a:t>Data</a:t>
            </a:r>
            <a:r>
              <a:rPr sz="2000" b="1" spc="-200" dirty="0">
                <a:solidFill>
                  <a:srgbClr val="EE8500"/>
                </a:solidFill>
                <a:latin typeface="Verdana"/>
                <a:cs typeface="Verdana"/>
              </a:rPr>
              <a:t> </a:t>
            </a:r>
            <a:r>
              <a:rPr sz="2000" b="1" spc="-75" dirty="0">
                <a:solidFill>
                  <a:srgbClr val="EE8500"/>
                </a:solidFill>
                <a:latin typeface="Verdana"/>
                <a:cs typeface="Verdana"/>
              </a:rPr>
              <a:t>Pre-processing  </a:t>
            </a:r>
            <a:r>
              <a:rPr sz="2000" b="1" spc="-114" dirty="0">
                <a:solidFill>
                  <a:srgbClr val="EE8500"/>
                </a:solidFill>
                <a:latin typeface="Verdana"/>
                <a:cs typeface="Verdana"/>
              </a:rPr>
              <a:t>3.Data </a:t>
            </a:r>
            <a:r>
              <a:rPr sz="2000" b="1" spc="-55" dirty="0">
                <a:solidFill>
                  <a:srgbClr val="EE8500"/>
                </a:solidFill>
                <a:latin typeface="Verdana"/>
                <a:cs typeface="Verdana"/>
              </a:rPr>
              <a:t>Cleaning  </a:t>
            </a:r>
            <a:r>
              <a:rPr sz="2000" b="1" spc="-95" dirty="0">
                <a:solidFill>
                  <a:srgbClr val="EE8500"/>
                </a:solidFill>
                <a:latin typeface="Verdana"/>
                <a:cs typeface="Verdana"/>
              </a:rPr>
              <a:t>4.Type </a:t>
            </a:r>
            <a:r>
              <a:rPr sz="2000" b="1" spc="-65" dirty="0">
                <a:solidFill>
                  <a:srgbClr val="EE8500"/>
                </a:solidFill>
                <a:latin typeface="Verdana"/>
                <a:cs typeface="Verdana"/>
              </a:rPr>
              <a:t>of </a:t>
            </a:r>
            <a:r>
              <a:rPr sz="2000" b="1" spc="-75" dirty="0">
                <a:solidFill>
                  <a:srgbClr val="EE8500"/>
                </a:solidFill>
                <a:latin typeface="Verdana"/>
                <a:cs typeface="Verdana"/>
              </a:rPr>
              <a:t>Hotels  </a:t>
            </a:r>
            <a:r>
              <a:rPr sz="2000" b="1" spc="-80" dirty="0">
                <a:solidFill>
                  <a:srgbClr val="EE8500"/>
                </a:solidFill>
                <a:latin typeface="Verdana"/>
                <a:cs typeface="Verdana"/>
              </a:rPr>
              <a:t>5.Cancellation </a:t>
            </a:r>
            <a:r>
              <a:rPr sz="2000" b="1" spc="-85" dirty="0">
                <a:solidFill>
                  <a:srgbClr val="EE8500"/>
                </a:solidFill>
                <a:latin typeface="Verdana"/>
                <a:cs typeface="Verdana"/>
              </a:rPr>
              <a:t>rate  6.Deposit</a:t>
            </a:r>
            <a:r>
              <a:rPr sz="2000" b="1" spc="-145" dirty="0">
                <a:solidFill>
                  <a:srgbClr val="EE8500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EE8500"/>
                </a:solidFill>
                <a:latin typeface="Verdana"/>
                <a:cs typeface="Verdana"/>
              </a:rPr>
              <a:t>Policies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8751" y="1291843"/>
            <a:ext cx="15087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80" dirty="0">
                <a:solidFill>
                  <a:srgbClr val="124F5C"/>
                </a:solidFill>
                <a:latin typeface="Verdana"/>
                <a:cs typeface="Verdana"/>
              </a:rPr>
              <a:t>Phase</a:t>
            </a:r>
            <a:r>
              <a:rPr sz="2200" b="1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200" b="1" spc="-270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8751" y="1962658"/>
            <a:ext cx="254254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60" dirty="0">
                <a:solidFill>
                  <a:srgbClr val="EE8500"/>
                </a:solidFill>
                <a:latin typeface="Verdana"/>
                <a:cs typeface="Verdana"/>
              </a:rPr>
              <a:t>Number </a:t>
            </a:r>
            <a:r>
              <a:rPr sz="2000" b="1" spc="-65" dirty="0">
                <a:solidFill>
                  <a:srgbClr val="EE8500"/>
                </a:solidFill>
                <a:latin typeface="Verdana"/>
                <a:cs typeface="Verdana"/>
              </a:rPr>
              <a:t>of  </a:t>
            </a:r>
            <a:r>
              <a:rPr sz="2000" b="1" spc="-50" dirty="0">
                <a:solidFill>
                  <a:srgbClr val="EE8500"/>
                </a:solidFill>
                <a:latin typeface="Verdana"/>
                <a:cs typeface="Verdana"/>
              </a:rPr>
              <a:t>Bookings </a:t>
            </a:r>
            <a:r>
              <a:rPr sz="2000" b="1" spc="-90" dirty="0">
                <a:solidFill>
                  <a:srgbClr val="EE8500"/>
                </a:solidFill>
                <a:latin typeface="Verdana"/>
                <a:cs typeface="Verdana"/>
              </a:rPr>
              <a:t>across  </a:t>
            </a:r>
            <a:r>
              <a:rPr sz="2000" b="1" spc="-95" dirty="0">
                <a:solidFill>
                  <a:srgbClr val="EE8500"/>
                </a:solidFill>
                <a:latin typeface="Verdana"/>
                <a:cs typeface="Verdana"/>
              </a:rPr>
              <a:t>various </a:t>
            </a:r>
            <a:r>
              <a:rPr sz="2000" b="1" spc="-75" dirty="0">
                <a:solidFill>
                  <a:srgbClr val="EE8500"/>
                </a:solidFill>
                <a:latin typeface="Verdana"/>
                <a:cs typeface="Verdana"/>
              </a:rPr>
              <a:t>factors </a:t>
            </a:r>
            <a:r>
              <a:rPr sz="2000" b="1" spc="-50" dirty="0">
                <a:solidFill>
                  <a:srgbClr val="EE8500"/>
                </a:solidFill>
                <a:latin typeface="Verdana"/>
                <a:cs typeface="Verdana"/>
              </a:rPr>
              <a:t>to  </a:t>
            </a:r>
            <a:r>
              <a:rPr sz="2000" b="1" spc="-85" dirty="0">
                <a:solidFill>
                  <a:srgbClr val="EE8500"/>
                </a:solidFill>
                <a:latin typeface="Verdana"/>
                <a:cs typeface="Verdana"/>
              </a:rPr>
              <a:t>observe </a:t>
            </a:r>
            <a:r>
              <a:rPr sz="2000" b="1" spc="-50" dirty="0">
                <a:solidFill>
                  <a:srgbClr val="EE8500"/>
                </a:solidFill>
                <a:latin typeface="Verdana"/>
                <a:cs typeface="Verdana"/>
              </a:rPr>
              <a:t>the</a:t>
            </a:r>
            <a:r>
              <a:rPr sz="2000" b="1" spc="-220" dirty="0">
                <a:solidFill>
                  <a:srgbClr val="EE8500"/>
                </a:solidFill>
                <a:latin typeface="Verdana"/>
                <a:cs typeface="Verdana"/>
              </a:rPr>
              <a:t> </a:t>
            </a:r>
            <a:r>
              <a:rPr sz="2000" b="1" spc="-70" dirty="0">
                <a:solidFill>
                  <a:srgbClr val="EE8500"/>
                </a:solidFill>
                <a:latin typeface="Verdana"/>
                <a:cs typeface="Verdana"/>
              </a:rPr>
              <a:t>trends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7450" y="1291843"/>
            <a:ext cx="15087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80" dirty="0">
                <a:solidFill>
                  <a:srgbClr val="124F5C"/>
                </a:solidFill>
                <a:latin typeface="Verdana"/>
                <a:cs typeface="Verdana"/>
              </a:rPr>
              <a:t>Phase</a:t>
            </a:r>
            <a:r>
              <a:rPr sz="2200" b="1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200" b="1" spc="-265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67450" y="1962658"/>
            <a:ext cx="2809875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420" dirty="0">
                <a:solidFill>
                  <a:srgbClr val="EE8500"/>
                </a:solidFill>
                <a:latin typeface="Verdana"/>
                <a:cs typeface="Verdana"/>
              </a:rPr>
              <a:t>1. </a:t>
            </a:r>
            <a:r>
              <a:rPr sz="2000" b="1" spc="-75" dirty="0">
                <a:solidFill>
                  <a:srgbClr val="EE8500"/>
                </a:solidFill>
                <a:latin typeface="Verdana"/>
                <a:cs typeface="Verdana"/>
              </a:rPr>
              <a:t>Top </a:t>
            </a:r>
            <a:r>
              <a:rPr sz="2000" b="1" spc="-355" dirty="0">
                <a:solidFill>
                  <a:srgbClr val="EE8500"/>
                </a:solidFill>
                <a:latin typeface="Verdana"/>
                <a:cs typeface="Verdana"/>
              </a:rPr>
              <a:t>10 </a:t>
            </a:r>
            <a:r>
              <a:rPr sz="2000" b="1" spc="-65" dirty="0">
                <a:solidFill>
                  <a:srgbClr val="EE8500"/>
                </a:solidFill>
                <a:latin typeface="Verdana"/>
                <a:cs typeface="Verdana"/>
              </a:rPr>
              <a:t>countries  </a:t>
            </a:r>
            <a:r>
              <a:rPr sz="2000" b="1" spc="-114" dirty="0">
                <a:solidFill>
                  <a:srgbClr val="EE8500"/>
                </a:solidFill>
                <a:latin typeface="Verdana"/>
                <a:cs typeface="Verdana"/>
              </a:rPr>
              <a:t>2.Meals </a:t>
            </a:r>
            <a:r>
              <a:rPr sz="2000" b="1" spc="-75" dirty="0">
                <a:solidFill>
                  <a:srgbClr val="EE8500"/>
                </a:solidFill>
                <a:latin typeface="Verdana"/>
                <a:cs typeface="Verdana"/>
              </a:rPr>
              <a:t>Preferred  </a:t>
            </a:r>
            <a:r>
              <a:rPr sz="2000" b="1" spc="-90" dirty="0">
                <a:solidFill>
                  <a:srgbClr val="EE8500"/>
                </a:solidFill>
                <a:latin typeface="Verdana"/>
                <a:cs typeface="Verdana"/>
              </a:rPr>
              <a:t>3.Customer  </a:t>
            </a:r>
            <a:r>
              <a:rPr sz="2000" b="1" spc="-60" dirty="0">
                <a:solidFill>
                  <a:srgbClr val="EE8500"/>
                </a:solidFill>
                <a:latin typeface="Verdana"/>
                <a:cs typeface="Verdana"/>
              </a:rPr>
              <a:t>Segmentation  </a:t>
            </a:r>
            <a:r>
              <a:rPr sz="2000" b="1" spc="-80" dirty="0">
                <a:solidFill>
                  <a:srgbClr val="EE8500"/>
                </a:solidFill>
                <a:latin typeface="Verdana"/>
                <a:cs typeface="Verdana"/>
              </a:rPr>
              <a:t>4.Average Daily</a:t>
            </a:r>
            <a:r>
              <a:rPr sz="2000" b="1" spc="-240" dirty="0">
                <a:solidFill>
                  <a:srgbClr val="EE8500"/>
                </a:solidFill>
                <a:latin typeface="Verdana"/>
                <a:cs typeface="Verdana"/>
              </a:rPr>
              <a:t> </a:t>
            </a:r>
            <a:r>
              <a:rPr sz="2000" b="1" spc="-75" dirty="0">
                <a:solidFill>
                  <a:srgbClr val="EE8500"/>
                </a:solidFill>
                <a:latin typeface="Verdana"/>
                <a:cs typeface="Verdana"/>
              </a:rPr>
              <a:t>Rate  </a:t>
            </a:r>
            <a:r>
              <a:rPr sz="2000" b="1" spc="-130" dirty="0">
                <a:solidFill>
                  <a:srgbClr val="EE8500"/>
                </a:solidFill>
                <a:latin typeface="Verdana"/>
                <a:cs typeface="Verdana"/>
              </a:rPr>
              <a:t>5.Car </a:t>
            </a:r>
            <a:r>
              <a:rPr sz="2000" b="1" spc="-60" dirty="0">
                <a:solidFill>
                  <a:srgbClr val="EE8500"/>
                </a:solidFill>
                <a:latin typeface="Verdana"/>
                <a:cs typeface="Verdana"/>
              </a:rPr>
              <a:t>parking space  </a:t>
            </a:r>
            <a:r>
              <a:rPr sz="2000" b="1" spc="-85" dirty="0">
                <a:solidFill>
                  <a:srgbClr val="EE8500"/>
                </a:solidFill>
                <a:latin typeface="Verdana"/>
                <a:cs typeface="Verdana"/>
              </a:rPr>
              <a:t>6.Repeated</a:t>
            </a:r>
            <a:r>
              <a:rPr sz="2000" b="1" spc="-135" dirty="0">
                <a:solidFill>
                  <a:srgbClr val="EE8500"/>
                </a:solidFill>
                <a:latin typeface="Verdana"/>
                <a:cs typeface="Verdana"/>
              </a:rPr>
              <a:t> </a:t>
            </a:r>
            <a:r>
              <a:rPr sz="2000" b="1" spc="-80" dirty="0">
                <a:solidFill>
                  <a:srgbClr val="EE8500"/>
                </a:solidFill>
                <a:latin typeface="Verdana"/>
                <a:cs typeface="Verdana"/>
              </a:rPr>
              <a:t>Guests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84220" y="1203960"/>
            <a:ext cx="27940" cy="3430904"/>
          </a:xfrm>
          <a:custGeom>
            <a:avLst/>
            <a:gdLst/>
            <a:ahLst/>
            <a:cxnLst/>
            <a:rect l="l" t="t" r="r" b="b"/>
            <a:pathLst>
              <a:path w="27939" h="3430904">
                <a:moveTo>
                  <a:pt x="0" y="0"/>
                </a:moveTo>
                <a:lnTo>
                  <a:pt x="27685" y="3430498"/>
                </a:lnTo>
              </a:path>
            </a:pathLst>
          </a:custGeom>
          <a:ln w="9525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82284" y="1203960"/>
            <a:ext cx="27940" cy="3430904"/>
          </a:xfrm>
          <a:custGeom>
            <a:avLst/>
            <a:gdLst/>
            <a:ahLst/>
            <a:cxnLst/>
            <a:rect l="l" t="t" r="r" b="b"/>
            <a:pathLst>
              <a:path w="27939" h="3430904">
                <a:moveTo>
                  <a:pt x="0" y="0"/>
                </a:moveTo>
                <a:lnTo>
                  <a:pt x="27686" y="3430498"/>
                </a:lnTo>
              </a:path>
            </a:pathLst>
          </a:custGeom>
          <a:ln w="9525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661" y="154381"/>
            <a:ext cx="7495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105" dirty="0">
                <a:uFill>
                  <a:solidFill>
                    <a:srgbClr val="CC0000"/>
                  </a:solidFill>
                </a:uFill>
              </a:rPr>
              <a:t>Average </a:t>
            </a:r>
            <a:r>
              <a:rPr sz="2800" u="sng" spc="-110" dirty="0">
                <a:uFill>
                  <a:solidFill>
                    <a:srgbClr val="CC0000"/>
                  </a:solidFill>
                </a:uFill>
              </a:rPr>
              <a:t>Daily Rate </a:t>
            </a:r>
            <a:r>
              <a:rPr sz="2800" u="sng" spc="-125" dirty="0">
                <a:uFill>
                  <a:solidFill>
                    <a:srgbClr val="CC0000"/>
                  </a:solidFill>
                </a:uFill>
              </a:rPr>
              <a:t>for </a:t>
            </a:r>
            <a:r>
              <a:rPr sz="2800" u="sng" spc="-95" dirty="0">
                <a:uFill>
                  <a:solidFill>
                    <a:srgbClr val="CC0000"/>
                  </a:solidFill>
                </a:uFill>
              </a:rPr>
              <a:t>Different</a:t>
            </a:r>
            <a:r>
              <a:rPr sz="2800" u="sng" spc="-32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sng" spc="-75" dirty="0">
                <a:uFill>
                  <a:solidFill>
                    <a:srgbClr val="CC0000"/>
                  </a:solidFill>
                </a:uFill>
              </a:rPr>
              <a:t>Months</a:t>
            </a:r>
            <a:endParaRPr sz="2800" u="sng" dirty="0"/>
          </a:p>
        </p:txBody>
      </p:sp>
      <p:sp>
        <p:nvSpPr>
          <p:cNvPr id="3" name="object 3"/>
          <p:cNvSpPr/>
          <p:nvPr/>
        </p:nvSpPr>
        <p:spPr>
          <a:xfrm>
            <a:off x="1168908" y="866578"/>
            <a:ext cx="7110927" cy="3931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660" y="154381"/>
            <a:ext cx="793993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u="sng" spc="-105" dirty="0">
                <a:uFill>
                  <a:solidFill>
                    <a:srgbClr val="CC0000"/>
                  </a:solidFill>
                </a:uFill>
              </a:rPr>
              <a:t>  </a:t>
            </a:r>
            <a:r>
              <a:rPr sz="2800" u="sng" spc="-105" dirty="0">
                <a:uFill>
                  <a:solidFill>
                    <a:srgbClr val="CC0000"/>
                  </a:solidFill>
                </a:uFill>
              </a:rPr>
              <a:t>Average </a:t>
            </a:r>
            <a:r>
              <a:rPr sz="2800" u="sng" spc="-110" dirty="0">
                <a:uFill>
                  <a:solidFill>
                    <a:srgbClr val="CC0000"/>
                  </a:solidFill>
                </a:uFill>
              </a:rPr>
              <a:t>Daily Rate </a:t>
            </a:r>
            <a:r>
              <a:rPr sz="2800" u="sng" spc="-125" dirty="0">
                <a:uFill>
                  <a:solidFill>
                    <a:srgbClr val="CC0000"/>
                  </a:solidFill>
                </a:uFill>
              </a:rPr>
              <a:t>for </a:t>
            </a:r>
            <a:r>
              <a:rPr sz="2800" u="sng" spc="-95" dirty="0">
                <a:uFill>
                  <a:solidFill>
                    <a:srgbClr val="CC0000"/>
                  </a:solidFill>
                </a:uFill>
              </a:rPr>
              <a:t>Different</a:t>
            </a:r>
            <a:r>
              <a:rPr sz="2800" u="sng" spc="-32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sng" spc="-75" dirty="0">
                <a:uFill>
                  <a:solidFill>
                    <a:srgbClr val="CC0000"/>
                  </a:solidFill>
                </a:uFill>
              </a:rPr>
              <a:t>Months</a:t>
            </a:r>
            <a:endParaRPr sz="2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394512" y="1270508"/>
            <a:ext cx="851471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55270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8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A52"/>
                </a:solidFill>
                <a:latin typeface="Verdana"/>
                <a:cs typeface="Verdana"/>
              </a:rPr>
              <a:t>average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A52"/>
                </a:solidFill>
                <a:latin typeface="Verdana"/>
                <a:cs typeface="Verdana"/>
              </a:rPr>
              <a:t>daily</a:t>
            </a:r>
            <a:r>
              <a:rPr sz="18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52"/>
                </a:solidFill>
                <a:latin typeface="Verdana"/>
                <a:cs typeface="Verdana"/>
              </a:rPr>
              <a:t>rates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8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04A52"/>
                </a:solidFill>
                <a:latin typeface="Verdana"/>
                <a:cs typeface="Verdana"/>
              </a:rPr>
              <a:t>high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52"/>
                </a:solidFill>
                <a:latin typeface="Verdana"/>
                <a:cs typeface="Verdana"/>
              </a:rPr>
              <a:t>during</a:t>
            </a:r>
            <a:r>
              <a:rPr sz="18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52"/>
                </a:solidFill>
                <a:latin typeface="Verdana"/>
                <a:cs typeface="Verdana"/>
              </a:rPr>
              <a:t>months</a:t>
            </a:r>
            <a:r>
              <a:rPr sz="1800" spc="-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04A52"/>
                </a:solidFill>
                <a:latin typeface="Verdana"/>
                <a:cs typeface="Verdana"/>
              </a:rPr>
              <a:t>may,</a:t>
            </a:r>
            <a:r>
              <a:rPr sz="18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A52"/>
                </a:solidFill>
                <a:latin typeface="Verdana"/>
                <a:cs typeface="Verdana"/>
              </a:rPr>
              <a:t>June,</a:t>
            </a:r>
            <a:r>
              <a:rPr sz="18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A52"/>
                </a:solidFill>
                <a:latin typeface="Verdana"/>
                <a:cs typeface="Verdana"/>
              </a:rPr>
              <a:t>July  </a:t>
            </a:r>
            <a:r>
              <a:rPr sz="1800" spc="5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8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52"/>
                </a:solidFill>
                <a:latin typeface="Verdana"/>
                <a:cs typeface="Verdana"/>
              </a:rPr>
              <a:t>august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8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A52"/>
                </a:solidFill>
                <a:latin typeface="Verdana"/>
                <a:cs typeface="Verdana"/>
              </a:rPr>
              <a:t>City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4A52"/>
                </a:solidFill>
                <a:latin typeface="Verdana"/>
                <a:cs typeface="Verdana"/>
              </a:rPr>
              <a:t>hotels.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750">
              <a:latin typeface="Verdana"/>
              <a:cs typeface="Verdana"/>
            </a:endParaRPr>
          </a:p>
          <a:p>
            <a:pPr marL="299085" marR="115570" indent="-2870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8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A52"/>
                </a:solidFill>
                <a:latin typeface="Verdana"/>
                <a:cs typeface="Verdana"/>
              </a:rPr>
              <a:t>average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A52"/>
                </a:solidFill>
                <a:latin typeface="Verdana"/>
                <a:cs typeface="Verdana"/>
              </a:rPr>
              <a:t>daily</a:t>
            </a:r>
            <a:r>
              <a:rPr sz="18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52"/>
                </a:solidFill>
                <a:latin typeface="Verdana"/>
                <a:cs typeface="Verdana"/>
              </a:rPr>
              <a:t>rates</a:t>
            </a:r>
            <a:r>
              <a:rPr sz="18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8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04A52"/>
                </a:solidFill>
                <a:latin typeface="Verdana"/>
                <a:cs typeface="Verdana"/>
              </a:rPr>
              <a:t>high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52"/>
                </a:solidFill>
                <a:latin typeface="Verdana"/>
                <a:cs typeface="Verdana"/>
              </a:rPr>
              <a:t>during</a:t>
            </a:r>
            <a:r>
              <a:rPr sz="18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52"/>
                </a:solidFill>
                <a:latin typeface="Verdana"/>
                <a:cs typeface="Verdana"/>
              </a:rPr>
              <a:t>months</a:t>
            </a:r>
            <a:r>
              <a:rPr sz="1800" spc="-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8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4A52"/>
                </a:solidFill>
                <a:latin typeface="Verdana"/>
                <a:cs typeface="Verdana"/>
              </a:rPr>
              <a:t>July,</a:t>
            </a:r>
            <a:r>
              <a:rPr sz="18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52"/>
                </a:solidFill>
                <a:latin typeface="Verdana"/>
                <a:cs typeface="Verdana"/>
              </a:rPr>
              <a:t>august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52"/>
                </a:solidFill>
                <a:latin typeface="Verdana"/>
                <a:cs typeface="Verdana"/>
              </a:rPr>
              <a:t>and  </a:t>
            </a:r>
            <a:r>
              <a:rPr sz="1800" spc="25" dirty="0">
                <a:solidFill>
                  <a:srgbClr val="004A52"/>
                </a:solidFill>
                <a:latin typeface="Verdana"/>
                <a:cs typeface="Verdana"/>
              </a:rPr>
              <a:t>September</a:t>
            </a:r>
            <a:r>
              <a:rPr sz="1800" spc="-4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A52"/>
                </a:solidFill>
                <a:latin typeface="Verdana"/>
                <a:cs typeface="Verdana"/>
              </a:rPr>
              <a:t>for </a:t>
            </a:r>
            <a:r>
              <a:rPr sz="1800" dirty="0">
                <a:solidFill>
                  <a:srgbClr val="004A52"/>
                </a:solidFill>
                <a:latin typeface="Verdana"/>
                <a:cs typeface="Verdana"/>
              </a:rPr>
              <a:t>Resort </a:t>
            </a:r>
            <a:r>
              <a:rPr sz="1800" spc="-25" dirty="0">
                <a:solidFill>
                  <a:srgbClr val="004A52"/>
                </a:solidFill>
                <a:latin typeface="Verdana"/>
                <a:cs typeface="Verdana"/>
              </a:rPr>
              <a:t>Hotels.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75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004A52"/>
                </a:solidFill>
                <a:latin typeface="Verdana"/>
                <a:cs typeface="Verdana"/>
              </a:rPr>
              <a:t>Overall</a:t>
            </a:r>
            <a:r>
              <a:rPr sz="18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004A52"/>
                </a:solidFill>
                <a:latin typeface="Verdana"/>
                <a:cs typeface="Verdana"/>
              </a:rPr>
              <a:t>ADR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8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4A52"/>
                </a:solidFill>
                <a:latin typeface="Verdana"/>
                <a:cs typeface="Verdana"/>
              </a:rPr>
              <a:t>both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A52"/>
                </a:solidFill>
                <a:latin typeface="Verdana"/>
                <a:cs typeface="Verdana"/>
              </a:rPr>
              <a:t>city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A52"/>
                </a:solidFill>
                <a:latin typeface="Verdana"/>
                <a:cs typeface="Verdana"/>
              </a:rPr>
              <a:t>resort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A52"/>
                </a:solidFill>
                <a:latin typeface="Verdana"/>
                <a:cs typeface="Verdana"/>
              </a:rPr>
              <a:t>hotels</a:t>
            </a:r>
            <a:r>
              <a:rPr sz="1800" spc="-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8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4A52"/>
                </a:solidFill>
                <a:latin typeface="Verdana"/>
                <a:cs typeface="Verdana"/>
              </a:rPr>
              <a:t>more</a:t>
            </a:r>
            <a:r>
              <a:rPr sz="18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A52"/>
                </a:solidFill>
                <a:latin typeface="Verdana"/>
                <a:cs typeface="Verdana"/>
              </a:rPr>
              <a:t>expensive</a:t>
            </a:r>
            <a:r>
              <a:rPr sz="18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52"/>
                </a:solidFill>
                <a:latin typeface="Verdana"/>
                <a:cs typeface="Verdana"/>
              </a:rPr>
              <a:t>between  </a:t>
            </a:r>
            <a:r>
              <a:rPr sz="1800" spc="15" dirty="0">
                <a:solidFill>
                  <a:srgbClr val="004A52"/>
                </a:solidFill>
                <a:latin typeface="Verdana"/>
                <a:cs typeface="Verdana"/>
              </a:rPr>
              <a:t>may </a:t>
            </a:r>
            <a:r>
              <a:rPr sz="1800" spc="5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800" spc="-3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A52"/>
                </a:solidFill>
                <a:latin typeface="Verdana"/>
                <a:cs typeface="Verdana"/>
              </a:rPr>
              <a:t>September.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397" y="138506"/>
            <a:ext cx="5170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355" dirty="0">
                <a:uFill>
                  <a:solidFill>
                    <a:srgbClr val="CC0000"/>
                  </a:solidFill>
                </a:uFill>
              </a:rPr>
              <a:t>Is- </a:t>
            </a:r>
            <a:r>
              <a:rPr sz="2800" u="sng" spc="-85" dirty="0">
                <a:uFill>
                  <a:solidFill>
                    <a:srgbClr val="CC0000"/>
                  </a:solidFill>
                </a:uFill>
              </a:rPr>
              <a:t>Repeated </a:t>
            </a:r>
            <a:r>
              <a:rPr sz="2800" u="sng" spc="-114" dirty="0">
                <a:uFill>
                  <a:solidFill>
                    <a:srgbClr val="CC0000"/>
                  </a:solidFill>
                </a:uFill>
              </a:rPr>
              <a:t>Guests </a:t>
            </a:r>
            <a:r>
              <a:rPr sz="2800" u="sng" spc="-75" dirty="0">
                <a:uFill>
                  <a:solidFill>
                    <a:srgbClr val="CC0000"/>
                  </a:solidFill>
                </a:uFill>
              </a:rPr>
              <a:t>Counts</a:t>
            </a:r>
            <a:endParaRPr sz="2800" u="sng" dirty="0"/>
          </a:p>
        </p:txBody>
      </p:sp>
      <p:sp>
        <p:nvSpPr>
          <p:cNvPr id="3" name="object 3"/>
          <p:cNvSpPr/>
          <p:nvPr/>
        </p:nvSpPr>
        <p:spPr>
          <a:xfrm>
            <a:off x="5282184" y="1114238"/>
            <a:ext cx="3692652" cy="3314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512" y="1055065"/>
            <a:ext cx="435800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004A52"/>
                </a:solidFill>
                <a:latin typeface="Verdana"/>
                <a:cs typeface="Verdana"/>
              </a:rPr>
              <a:t>Very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52"/>
                </a:solidFill>
                <a:latin typeface="Verdana"/>
                <a:cs typeface="Verdana"/>
              </a:rPr>
              <a:t>few</a:t>
            </a:r>
            <a:r>
              <a:rPr sz="18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004A52"/>
                </a:solidFill>
                <a:latin typeface="Verdana"/>
                <a:cs typeface="Verdana"/>
              </a:rPr>
              <a:t>number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52"/>
                </a:solidFill>
                <a:latin typeface="Verdana"/>
                <a:cs typeface="Verdana"/>
              </a:rPr>
              <a:t>seem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4A52"/>
                </a:solidFill>
                <a:latin typeface="Verdana"/>
                <a:cs typeface="Verdana"/>
              </a:rPr>
              <a:t>be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solidFill>
                  <a:srgbClr val="004A52"/>
                </a:solidFill>
                <a:latin typeface="Verdana"/>
                <a:cs typeface="Verdana"/>
              </a:rPr>
              <a:t>loyal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4A52"/>
                </a:solidFill>
                <a:latin typeface="Verdana"/>
                <a:cs typeface="Verdana"/>
              </a:rPr>
              <a:t>hotels.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Verdana"/>
              <a:cs typeface="Verdana"/>
            </a:endParaRPr>
          </a:p>
          <a:p>
            <a:pPr marL="299085" marR="212090" indent="-2870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15" dirty="0">
                <a:solidFill>
                  <a:srgbClr val="004A52"/>
                </a:solidFill>
                <a:latin typeface="Verdana"/>
                <a:cs typeface="Verdana"/>
              </a:rPr>
              <a:t>Only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52"/>
                </a:solidFill>
                <a:latin typeface="Verdana"/>
                <a:cs typeface="Verdana"/>
              </a:rPr>
              <a:t>around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004A52"/>
                </a:solidFill>
                <a:latin typeface="Verdana"/>
                <a:cs typeface="Verdana"/>
              </a:rPr>
              <a:t>3755</a:t>
            </a:r>
            <a:r>
              <a:rPr sz="18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52"/>
                </a:solidFill>
                <a:latin typeface="Verdana"/>
                <a:cs typeface="Verdana"/>
              </a:rPr>
              <a:t>bookings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52"/>
                </a:solidFill>
                <a:latin typeface="Verdana"/>
                <a:cs typeface="Verdana"/>
              </a:rPr>
              <a:t>of  </a:t>
            </a:r>
            <a:r>
              <a:rPr sz="1800" spc="25" dirty="0">
                <a:solidFill>
                  <a:srgbClr val="004A52"/>
                </a:solidFill>
                <a:latin typeface="Verdana"/>
                <a:cs typeface="Verdana"/>
              </a:rPr>
              <a:t>repeated </a:t>
            </a:r>
            <a:r>
              <a:rPr sz="1800" spc="15" dirty="0">
                <a:solidFill>
                  <a:srgbClr val="004A52"/>
                </a:solidFill>
                <a:latin typeface="Verdana"/>
                <a:cs typeface="Verdana"/>
              </a:rPr>
              <a:t>guests </a:t>
            </a:r>
            <a:r>
              <a:rPr sz="1800" spc="30" dirty="0">
                <a:solidFill>
                  <a:srgbClr val="004A52"/>
                </a:solidFill>
                <a:latin typeface="Verdana"/>
                <a:cs typeface="Verdana"/>
              </a:rPr>
              <a:t>from </a:t>
            </a:r>
            <a:r>
              <a:rPr sz="1800" spc="-15" dirty="0">
                <a:solidFill>
                  <a:srgbClr val="004A52"/>
                </a:solidFill>
                <a:latin typeface="Verdana"/>
                <a:cs typeface="Verdana"/>
              </a:rPr>
              <a:t>all </a:t>
            </a:r>
            <a:r>
              <a:rPr sz="1800" spc="40" dirty="0">
                <a:solidFill>
                  <a:srgbClr val="004A52"/>
                </a:solidFill>
                <a:latin typeface="Verdana"/>
                <a:cs typeface="Verdana"/>
              </a:rPr>
              <a:t>the  </a:t>
            </a:r>
            <a:r>
              <a:rPr sz="1800" dirty="0">
                <a:solidFill>
                  <a:srgbClr val="004A52"/>
                </a:solidFill>
                <a:latin typeface="Verdana"/>
                <a:cs typeface="Verdana"/>
              </a:rPr>
              <a:t>bookings.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75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4A52"/>
                </a:solidFill>
                <a:latin typeface="Verdana"/>
                <a:cs typeface="Verdana"/>
              </a:rPr>
              <a:t>management</a:t>
            </a:r>
            <a:r>
              <a:rPr sz="18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A52"/>
                </a:solidFill>
                <a:latin typeface="Verdana"/>
                <a:cs typeface="Verdana"/>
              </a:rPr>
              <a:t>team</a:t>
            </a:r>
            <a:r>
              <a:rPr sz="1800" spc="-1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A52"/>
                </a:solidFill>
                <a:latin typeface="Verdana"/>
                <a:cs typeface="Verdana"/>
              </a:rPr>
              <a:t>has</a:t>
            </a:r>
            <a:r>
              <a:rPr sz="1800" spc="-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8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A52"/>
                </a:solidFill>
                <a:latin typeface="Verdana"/>
                <a:cs typeface="Verdana"/>
              </a:rPr>
              <a:t>deal  </a:t>
            </a:r>
            <a:r>
              <a:rPr sz="1800" spc="50" dirty="0">
                <a:solidFill>
                  <a:srgbClr val="004A52"/>
                </a:solidFill>
                <a:latin typeface="Verdana"/>
                <a:cs typeface="Verdana"/>
              </a:rPr>
              <a:t>with </a:t>
            </a:r>
            <a:r>
              <a:rPr sz="1800" spc="5" dirty="0">
                <a:solidFill>
                  <a:srgbClr val="004A52"/>
                </a:solidFill>
                <a:latin typeface="Verdana"/>
                <a:cs typeface="Verdana"/>
              </a:rPr>
              <a:t>this by </a:t>
            </a:r>
            <a:r>
              <a:rPr sz="1800" spc="30" dirty="0">
                <a:solidFill>
                  <a:srgbClr val="004A52"/>
                </a:solidFill>
                <a:latin typeface="Verdana"/>
                <a:cs typeface="Verdana"/>
              </a:rPr>
              <a:t>giving </a:t>
            </a:r>
            <a:r>
              <a:rPr sz="1800" spc="25" dirty="0">
                <a:solidFill>
                  <a:srgbClr val="004A52"/>
                </a:solidFill>
                <a:latin typeface="Verdana"/>
                <a:cs typeface="Verdana"/>
              </a:rPr>
              <a:t>discounts </a:t>
            </a:r>
            <a:r>
              <a:rPr sz="1800" spc="-10" dirty="0">
                <a:solidFill>
                  <a:srgbClr val="004A52"/>
                </a:solidFill>
                <a:latin typeface="Verdana"/>
                <a:cs typeface="Verdana"/>
              </a:rPr>
              <a:t>for  </a:t>
            </a:r>
            <a:r>
              <a:rPr sz="1800" dirty="0">
                <a:solidFill>
                  <a:srgbClr val="004A52"/>
                </a:solidFill>
                <a:latin typeface="Verdana"/>
                <a:cs typeface="Verdana"/>
              </a:rPr>
              <a:t>next </a:t>
            </a:r>
            <a:r>
              <a:rPr sz="1800" spc="-35" dirty="0">
                <a:solidFill>
                  <a:srgbClr val="004A52"/>
                </a:solidFill>
                <a:latin typeface="Verdana"/>
                <a:cs typeface="Verdana"/>
              </a:rPr>
              <a:t>visit </a:t>
            </a:r>
            <a:r>
              <a:rPr sz="1800" spc="-10" dirty="0">
                <a:solidFill>
                  <a:srgbClr val="004A52"/>
                </a:solidFill>
                <a:latin typeface="Verdana"/>
                <a:cs typeface="Verdana"/>
              </a:rPr>
              <a:t>or free </a:t>
            </a:r>
            <a:r>
              <a:rPr sz="1800" spc="45" dirty="0">
                <a:solidFill>
                  <a:srgbClr val="004A52"/>
                </a:solidFill>
                <a:latin typeface="Verdana"/>
                <a:cs typeface="Verdana"/>
              </a:rPr>
              <a:t>coupons </a:t>
            </a:r>
            <a:r>
              <a:rPr sz="1800" spc="-10" dirty="0">
                <a:solidFill>
                  <a:srgbClr val="004A52"/>
                </a:solidFill>
                <a:latin typeface="Verdana"/>
                <a:cs typeface="Verdana"/>
              </a:rPr>
              <a:t>or  </a:t>
            </a:r>
            <a:r>
              <a:rPr sz="1800" spc="45" dirty="0">
                <a:solidFill>
                  <a:srgbClr val="004A52"/>
                </a:solidFill>
                <a:latin typeface="Verdana"/>
                <a:cs typeface="Verdana"/>
              </a:rPr>
              <a:t>something</a:t>
            </a:r>
            <a:r>
              <a:rPr sz="1800" spc="-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A52"/>
                </a:solidFill>
                <a:latin typeface="Verdana"/>
                <a:cs typeface="Verdana"/>
              </a:rPr>
              <a:t>increase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004A52"/>
                </a:solidFill>
                <a:latin typeface="Verdana"/>
                <a:cs typeface="Verdana"/>
              </a:rPr>
              <a:t>number  </a:t>
            </a:r>
            <a:r>
              <a:rPr sz="18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4A52"/>
                </a:solidFill>
                <a:latin typeface="Verdana"/>
                <a:cs typeface="Verdana"/>
              </a:rPr>
              <a:t>guests.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4232" y="105536"/>
            <a:ext cx="2100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35" dirty="0">
                <a:uFill>
                  <a:solidFill>
                    <a:srgbClr val="CC0000"/>
                  </a:solidFill>
                </a:uFill>
              </a:rPr>
              <a:t>C</a:t>
            </a:r>
            <a:r>
              <a:rPr sz="2800" u="sng" spc="-30" dirty="0">
                <a:uFill>
                  <a:solidFill>
                    <a:srgbClr val="CC0000"/>
                  </a:solidFill>
                </a:uFill>
              </a:rPr>
              <a:t>o</a:t>
            </a:r>
            <a:r>
              <a:rPr sz="2800" u="sng" spc="-85" dirty="0">
                <a:uFill>
                  <a:solidFill>
                    <a:srgbClr val="CC0000"/>
                  </a:solidFill>
                </a:uFill>
              </a:rPr>
              <a:t>nclu</a:t>
            </a:r>
            <a:r>
              <a:rPr sz="2800" u="sng" spc="-80" dirty="0">
                <a:uFill>
                  <a:solidFill>
                    <a:srgbClr val="CC0000"/>
                  </a:solidFill>
                </a:uFill>
              </a:rPr>
              <a:t>s</a:t>
            </a:r>
            <a:r>
              <a:rPr sz="2800" u="sng" spc="-90" dirty="0">
                <a:uFill>
                  <a:solidFill>
                    <a:srgbClr val="CC0000"/>
                  </a:solidFill>
                </a:uFill>
              </a:rPr>
              <a:t>ion</a:t>
            </a:r>
            <a:endParaRPr sz="2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669747" y="741934"/>
            <a:ext cx="805434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950">
              <a:lnSpc>
                <a:spcPct val="100000"/>
              </a:lnSpc>
              <a:spcBef>
                <a:spcPts val="100"/>
              </a:spcBef>
              <a:buSzPct val="91666"/>
              <a:buAutoNum type="arabicPeriod"/>
              <a:tabLst>
                <a:tab pos="100965" algn="l"/>
              </a:tabLst>
            </a:pPr>
            <a:r>
              <a:rPr sz="1200" spc="-25" dirty="0">
                <a:solidFill>
                  <a:srgbClr val="004A52"/>
                </a:solidFill>
                <a:latin typeface="Verdana"/>
                <a:cs typeface="Verdana"/>
              </a:rPr>
              <a:t>'City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hotels'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'Resort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hotels'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two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types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hotels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present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4A52"/>
                </a:solidFill>
                <a:latin typeface="Verdana"/>
                <a:cs typeface="Verdana"/>
              </a:rPr>
              <a:t>dataset,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out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which,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A52"/>
                </a:solidFill>
                <a:latin typeface="Verdana"/>
                <a:cs typeface="Verdana"/>
              </a:rPr>
              <a:t>'City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hotels’ 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more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preferred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by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customers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than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004A52"/>
                </a:solidFill>
                <a:latin typeface="Verdana"/>
                <a:cs typeface="Verdana"/>
              </a:rPr>
              <a:t>latter.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(66.4%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customer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prefers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A52"/>
                </a:solidFill>
                <a:latin typeface="Verdana"/>
                <a:cs typeface="Verdana"/>
              </a:rPr>
              <a:t>'City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hotels'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whereas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40" dirty="0">
                <a:solidFill>
                  <a:srgbClr val="004A52"/>
                </a:solidFill>
                <a:latin typeface="Verdana"/>
                <a:cs typeface="Verdana"/>
              </a:rPr>
              <a:t>33.6% 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customer</a:t>
            </a:r>
            <a:r>
              <a:rPr sz="1200" spc="-3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prefers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'Resort </a:t>
            </a:r>
            <a:r>
              <a:rPr sz="1200" spc="-25" dirty="0">
                <a:solidFill>
                  <a:srgbClr val="004A52"/>
                </a:solidFill>
                <a:latin typeface="Verdana"/>
                <a:cs typeface="Verdana"/>
              </a:rPr>
              <a:t>hotels’)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4A52"/>
              </a:buClr>
              <a:buFont typeface="Verdana"/>
              <a:buAutoNum type="arabicPeriod"/>
            </a:pPr>
            <a:endParaRPr sz="1150" dirty="0">
              <a:latin typeface="Verdana"/>
              <a:cs typeface="Verdana"/>
            </a:endParaRPr>
          </a:p>
          <a:p>
            <a:pPr marL="12700" marR="259079" algn="just">
              <a:lnSpc>
                <a:spcPct val="100000"/>
              </a:lnSpc>
              <a:buSzPct val="91666"/>
              <a:buAutoNum type="arabicPeriod"/>
              <a:tabLst>
                <a:tab pos="132715" algn="l"/>
              </a:tabLst>
            </a:pP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Out</a:t>
            </a:r>
            <a:r>
              <a:rPr sz="1200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119000</a:t>
            </a:r>
            <a:r>
              <a:rPr sz="1200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customer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4A52"/>
                </a:solidFill>
                <a:latin typeface="Verdana"/>
                <a:cs typeface="Verdana"/>
              </a:rPr>
              <a:t>dataset,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75166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customers</a:t>
            </a:r>
            <a:r>
              <a:rPr sz="1200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checked</a:t>
            </a:r>
            <a:r>
              <a:rPr sz="1200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hotel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while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44224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customers</a:t>
            </a:r>
            <a:r>
              <a:rPr sz="1200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cancelled 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their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bookings,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about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50" dirty="0">
                <a:solidFill>
                  <a:srgbClr val="004A52"/>
                </a:solidFill>
                <a:latin typeface="Verdana"/>
                <a:cs typeface="Verdana"/>
              </a:rPr>
              <a:t>37%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booking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got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cancelled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whereas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40" dirty="0">
                <a:solidFill>
                  <a:srgbClr val="004A52"/>
                </a:solidFill>
                <a:latin typeface="Verdana"/>
                <a:cs typeface="Verdana"/>
              </a:rPr>
              <a:t>63%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customers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checked</a:t>
            </a:r>
            <a:r>
              <a:rPr sz="1200" spc="-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  </a:t>
            </a:r>
            <a:r>
              <a:rPr sz="1200" spc="-20" dirty="0">
                <a:solidFill>
                  <a:srgbClr val="004A52"/>
                </a:solidFill>
                <a:latin typeface="Verdana"/>
                <a:cs typeface="Verdana"/>
              </a:rPr>
              <a:t>hotel.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4A52"/>
              </a:buClr>
              <a:buFont typeface="Verdana"/>
              <a:buAutoNum type="arabicPeriod"/>
            </a:pPr>
            <a:endParaRPr sz="1150" dirty="0">
              <a:latin typeface="Verdana"/>
              <a:cs typeface="Verdana"/>
            </a:endParaRPr>
          </a:p>
          <a:p>
            <a:pPr marL="12700" marR="168910" algn="just">
              <a:lnSpc>
                <a:spcPct val="100000"/>
              </a:lnSpc>
              <a:buSzPct val="91666"/>
              <a:buAutoNum type="arabicPeriod"/>
              <a:tabLst>
                <a:tab pos="131445" algn="l"/>
              </a:tabLst>
            </a:pP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Majority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deposit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type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70" dirty="0">
                <a:solidFill>
                  <a:srgbClr val="004A52"/>
                </a:solidFill>
                <a:latin typeface="Verdana"/>
                <a:cs typeface="Verdana"/>
              </a:rPr>
              <a:t>'No</a:t>
            </a:r>
            <a:r>
              <a:rPr sz="1200" b="1" spc="-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004A52"/>
                </a:solidFill>
                <a:latin typeface="Verdana"/>
                <a:cs typeface="Verdana"/>
              </a:rPr>
              <a:t>deposit'</a:t>
            </a:r>
            <a:r>
              <a:rPr sz="1200" b="1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004A52"/>
                </a:solidFill>
                <a:latin typeface="Verdana"/>
                <a:cs typeface="Verdana"/>
              </a:rPr>
              <a:t>type,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which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itself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concludes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004A52"/>
                </a:solidFill>
                <a:latin typeface="Verdana"/>
                <a:cs typeface="Verdana"/>
              </a:rPr>
              <a:t>high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rate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cancellation  </a:t>
            </a:r>
            <a:r>
              <a:rPr sz="1200" spc="-45" dirty="0">
                <a:solidFill>
                  <a:srgbClr val="004A52"/>
                </a:solidFill>
                <a:latin typeface="Verdana"/>
                <a:cs typeface="Verdana"/>
              </a:rPr>
              <a:t>rate.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4A52"/>
              </a:buClr>
              <a:buFont typeface="Verdana"/>
              <a:buAutoNum type="arabicPeriod"/>
            </a:pPr>
            <a:endParaRPr sz="1150" dirty="0">
              <a:latin typeface="Verdana"/>
              <a:cs typeface="Verdana"/>
            </a:endParaRPr>
          </a:p>
          <a:p>
            <a:pPr marL="146050" indent="-133985" algn="just">
              <a:lnSpc>
                <a:spcPct val="100000"/>
              </a:lnSpc>
              <a:buSzPct val="91666"/>
              <a:buAutoNum type="arabicPeriod"/>
              <a:tabLst>
                <a:tab pos="146685" algn="l"/>
              </a:tabLst>
            </a:pP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From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given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4A52"/>
                </a:solidFill>
                <a:latin typeface="Verdana"/>
                <a:cs typeface="Verdana"/>
              </a:rPr>
              <a:t>dataset,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can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see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2016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004A52"/>
                </a:solidFill>
                <a:latin typeface="Verdana"/>
                <a:cs typeface="Verdana"/>
              </a:rPr>
              <a:t>year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which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hotel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bookings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highest.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4A52"/>
              </a:buClr>
              <a:buFont typeface="Verdana"/>
              <a:buAutoNum type="arabicPeriod"/>
            </a:pPr>
            <a:endParaRPr sz="1150" dirty="0">
              <a:latin typeface="Verdana"/>
              <a:cs typeface="Verdana"/>
            </a:endParaRPr>
          </a:p>
          <a:p>
            <a:pPr marL="12700" marR="355600" algn="just">
              <a:lnSpc>
                <a:spcPct val="100000"/>
              </a:lnSpc>
              <a:spcBef>
                <a:spcPts val="5"/>
              </a:spcBef>
              <a:buSzPct val="91666"/>
              <a:buAutoNum type="arabicPeriod"/>
              <a:tabLst>
                <a:tab pos="132715" algn="l"/>
              </a:tabLst>
            </a:pPr>
            <a:r>
              <a:rPr sz="1200" spc="75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can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also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see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trend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middle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004A52"/>
                </a:solidFill>
                <a:latin typeface="Verdana"/>
                <a:cs typeface="Verdana"/>
              </a:rPr>
              <a:t>year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004A52"/>
                </a:solidFill>
                <a:latin typeface="Verdana"/>
                <a:cs typeface="Verdana"/>
              </a:rPr>
              <a:t>as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those</a:t>
            </a:r>
            <a:r>
              <a:rPr sz="12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season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has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4A52"/>
                </a:solidFill>
                <a:latin typeface="Verdana"/>
                <a:cs typeface="Verdana"/>
              </a:rPr>
              <a:t>less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weather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condition</a:t>
            </a:r>
            <a:r>
              <a:rPr sz="12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and 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holidays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more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during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004A52"/>
                </a:solidFill>
                <a:latin typeface="Verdana"/>
                <a:cs typeface="Verdana"/>
              </a:rPr>
              <a:t>season.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75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can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also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infer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winter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season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has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lowest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number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 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bookings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around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globe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can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assume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it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because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weather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condition.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4A52"/>
              </a:buClr>
              <a:buFont typeface="Verdana"/>
              <a:buAutoNum type="arabicPeriod"/>
            </a:pPr>
            <a:endParaRPr sz="1150" dirty="0">
              <a:latin typeface="Verdana"/>
              <a:cs typeface="Verdana"/>
            </a:endParaRPr>
          </a:p>
          <a:p>
            <a:pPr marL="12700" marR="212090" algn="just">
              <a:lnSpc>
                <a:spcPct val="100000"/>
              </a:lnSpc>
              <a:spcBef>
                <a:spcPts val="5"/>
              </a:spcBef>
              <a:buSzPct val="91666"/>
              <a:buAutoNum type="arabicPeriod"/>
              <a:tabLst>
                <a:tab pos="139065" algn="l"/>
              </a:tabLst>
            </a:pP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Out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all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months,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'August'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witnessed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highest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number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hotel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bookings</a:t>
            </a:r>
            <a:r>
              <a:rPr sz="12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whereas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'January'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witnessed 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004A52"/>
                </a:solidFill>
                <a:latin typeface="Verdana"/>
                <a:cs typeface="Verdana"/>
              </a:rPr>
              <a:t>least.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4A52"/>
              </a:buClr>
              <a:buFont typeface="Verdana"/>
              <a:buAutoNum type="arabicPeriod"/>
            </a:pPr>
            <a:endParaRPr sz="115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buSzPct val="91666"/>
              <a:buAutoNum type="arabicPeriod"/>
              <a:tabLst>
                <a:tab pos="135890" algn="l"/>
              </a:tabLst>
            </a:pP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City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hotels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004A52"/>
                </a:solidFill>
                <a:latin typeface="Verdana"/>
                <a:cs typeface="Verdana"/>
              </a:rPr>
              <a:t>high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004A52"/>
                </a:solidFill>
                <a:latin typeface="Verdana"/>
                <a:cs typeface="Verdana"/>
              </a:rPr>
              <a:t>demand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compared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resort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all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aspects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due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its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reliability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majority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 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population.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0"/>
            <a:ext cx="487679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80" dirty="0">
                <a:uFill>
                  <a:solidFill>
                    <a:srgbClr val="CC0000"/>
                  </a:solidFill>
                </a:uFill>
              </a:rPr>
              <a:t>Conclusion</a:t>
            </a:r>
            <a:r>
              <a:rPr lang="en-US" sz="2800" u="sng" spc="-8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lang="en-US" sz="2800" u="sng" spc="-80" dirty="0" err="1">
                <a:uFill>
                  <a:solidFill>
                    <a:srgbClr val="CC0000"/>
                  </a:solidFill>
                </a:uFill>
              </a:rPr>
              <a:t>cont</a:t>
            </a:r>
            <a:r>
              <a:rPr lang="en-US" sz="2800" u="sng" spc="-80" dirty="0">
                <a:uFill>
                  <a:solidFill>
                    <a:srgbClr val="CC0000"/>
                  </a:solidFill>
                </a:uFill>
              </a:rPr>
              <a:t>…</a:t>
            </a:r>
            <a:endParaRPr sz="2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717626"/>
            <a:ext cx="7644765" cy="423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indent="-131445">
              <a:lnSpc>
                <a:spcPct val="100000"/>
              </a:lnSpc>
              <a:spcBef>
                <a:spcPts val="100"/>
              </a:spcBef>
              <a:buSzPct val="91666"/>
              <a:buAutoNum type="arabicPeriod" startAt="8"/>
              <a:tabLst>
                <a:tab pos="144145" algn="l"/>
              </a:tabLst>
            </a:pP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Most</a:t>
            </a:r>
            <a:r>
              <a:rPr sz="12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customers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prefer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A52"/>
                </a:solidFill>
                <a:latin typeface="Verdana"/>
                <a:cs typeface="Verdana"/>
              </a:rPr>
              <a:t>stay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A52"/>
                </a:solidFill>
                <a:latin typeface="Verdana"/>
                <a:cs typeface="Verdana"/>
              </a:rPr>
              <a:t>one,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two</a:t>
            </a:r>
            <a:r>
              <a:rPr sz="12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three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nights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majority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its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two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three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night </a:t>
            </a:r>
            <a:r>
              <a:rPr sz="1200" spc="45" dirty="0">
                <a:solidFill>
                  <a:srgbClr val="004A52"/>
                </a:solidFill>
                <a:latin typeface="Verdana"/>
                <a:cs typeface="Verdana"/>
              </a:rPr>
              <a:t>which</a:t>
            </a:r>
            <a:r>
              <a:rPr sz="1200" spc="-2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A52"/>
                </a:solidFill>
                <a:latin typeface="Verdana"/>
                <a:cs typeface="Verdana"/>
              </a:rPr>
              <a:t>tops.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Verdana"/>
              <a:cs typeface="Verdana"/>
            </a:endParaRPr>
          </a:p>
          <a:p>
            <a:pPr marL="12700" marR="408305">
              <a:lnSpc>
                <a:spcPct val="100000"/>
              </a:lnSpc>
              <a:buSzPct val="91666"/>
              <a:buAutoNum type="arabicPeriod" startAt="9"/>
              <a:tabLst>
                <a:tab pos="139065" algn="l"/>
              </a:tabLst>
            </a:pPr>
            <a:r>
              <a:rPr sz="1200" spc="55" dirty="0">
                <a:solidFill>
                  <a:srgbClr val="004A52"/>
                </a:solidFill>
                <a:latin typeface="Verdana"/>
                <a:cs typeface="Verdana"/>
              </a:rPr>
              <a:t>Among</a:t>
            </a:r>
            <a:r>
              <a:rPr sz="12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top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50" dirty="0">
                <a:solidFill>
                  <a:srgbClr val="004A52"/>
                </a:solidFill>
                <a:latin typeface="Verdana"/>
                <a:cs typeface="Verdana"/>
              </a:rPr>
              <a:t>10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countries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with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respect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number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bookings,</a:t>
            </a:r>
            <a:r>
              <a:rPr sz="12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most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them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European 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countries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which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belongs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list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which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Portugal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stands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4A52"/>
                </a:solidFill>
                <a:latin typeface="Verdana"/>
                <a:cs typeface="Verdana"/>
              </a:rPr>
              <a:t>first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with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004A52"/>
                </a:solidFill>
                <a:latin typeface="Verdana"/>
                <a:cs typeface="Verdana"/>
              </a:rPr>
              <a:t>48.5k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bookings.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4A52"/>
              </a:buClr>
              <a:buFont typeface="Verdana"/>
              <a:buAutoNum type="arabicPeriod" startAt="9"/>
            </a:pPr>
            <a:endParaRPr sz="1150" dirty="0">
              <a:latin typeface="Verdana"/>
              <a:cs typeface="Verdana"/>
            </a:endParaRPr>
          </a:p>
          <a:p>
            <a:pPr marL="12700" marR="107950">
              <a:lnSpc>
                <a:spcPct val="100000"/>
              </a:lnSpc>
              <a:spcBef>
                <a:spcPts val="5"/>
              </a:spcBef>
              <a:buSzPct val="91666"/>
              <a:buAutoNum type="arabicPeriod" startAt="9"/>
              <a:tabLst>
                <a:tab pos="201295" algn="l"/>
              </a:tabLst>
            </a:pP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resort</a:t>
            </a:r>
            <a:r>
              <a:rPr sz="12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4A52"/>
                </a:solidFill>
                <a:latin typeface="Verdana"/>
                <a:cs typeface="Verdana"/>
              </a:rPr>
              <a:t>hotels,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004A52"/>
                </a:solidFill>
                <a:latin typeface="Verdana"/>
                <a:cs typeface="Verdana"/>
              </a:rPr>
              <a:t>ADR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more</a:t>
            </a:r>
            <a:r>
              <a:rPr sz="12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expensive</a:t>
            </a:r>
            <a:r>
              <a:rPr sz="1200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during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June,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004A52"/>
                </a:solidFill>
                <a:latin typeface="Verdana"/>
                <a:cs typeface="Verdana"/>
              </a:rPr>
              <a:t>July,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August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September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whereas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for 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city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4A52"/>
                </a:solidFill>
                <a:latin typeface="Verdana"/>
                <a:cs typeface="Verdana"/>
              </a:rPr>
              <a:t>hotels,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004A52"/>
                </a:solidFill>
                <a:latin typeface="Verdana"/>
                <a:cs typeface="Verdana"/>
              </a:rPr>
              <a:t>ADR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more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expensive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during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004A52"/>
                </a:solidFill>
                <a:latin typeface="Verdana"/>
                <a:cs typeface="Verdana"/>
              </a:rPr>
              <a:t>May,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June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July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August.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004A52"/>
                </a:solidFill>
                <a:latin typeface="Verdana"/>
                <a:cs typeface="Verdana"/>
              </a:rPr>
              <a:t>So,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Overall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004A52"/>
                </a:solidFill>
                <a:latin typeface="Verdana"/>
                <a:cs typeface="Verdana"/>
              </a:rPr>
              <a:t>ADR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both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cities 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more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expensive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between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May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September.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4A52"/>
              </a:buClr>
              <a:buFont typeface="Verdana"/>
              <a:buAutoNum type="arabicPeriod" startAt="9"/>
            </a:pPr>
            <a:endParaRPr sz="1150" dirty="0">
              <a:latin typeface="Verdana"/>
              <a:cs typeface="Verdana"/>
            </a:endParaRPr>
          </a:p>
          <a:p>
            <a:pPr marL="12700" marR="187325">
              <a:lnSpc>
                <a:spcPct val="100000"/>
              </a:lnSpc>
              <a:spcBef>
                <a:spcPts val="5"/>
              </a:spcBef>
              <a:buSzPct val="91666"/>
              <a:buAutoNum type="arabicPeriod" startAt="9"/>
              <a:tabLst>
                <a:tab pos="155575" algn="l"/>
              </a:tabLst>
            </a:pPr>
            <a:r>
              <a:rPr sz="1200" spc="-60" dirty="0">
                <a:solidFill>
                  <a:srgbClr val="004A52"/>
                </a:solidFill>
                <a:latin typeface="Verdana"/>
                <a:cs typeface="Verdana"/>
              </a:rPr>
              <a:t>Its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observed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average</a:t>
            </a:r>
            <a:r>
              <a:rPr sz="1200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004A52"/>
                </a:solidFill>
                <a:latin typeface="Verdana"/>
                <a:cs typeface="Verdana"/>
              </a:rPr>
              <a:t>ADR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incrementing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004A52"/>
                </a:solidFill>
                <a:latin typeface="Verdana"/>
                <a:cs typeface="Verdana"/>
              </a:rPr>
              <a:t>every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004A52"/>
                </a:solidFill>
                <a:latin typeface="Verdana"/>
                <a:cs typeface="Verdana"/>
              </a:rPr>
              <a:t>year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from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2015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2017,</a:t>
            </a:r>
            <a:r>
              <a:rPr sz="1200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which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clearly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states 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hotel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business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scaling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5" dirty="0">
                <a:solidFill>
                  <a:srgbClr val="004A52"/>
                </a:solidFill>
                <a:latin typeface="Verdana"/>
                <a:cs typeface="Verdana"/>
              </a:rPr>
              <a:t>up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004A52"/>
                </a:solidFill>
                <a:latin typeface="Verdana"/>
                <a:cs typeface="Verdana"/>
              </a:rPr>
              <a:t>every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004A52"/>
                </a:solidFill>
                <a:latin typeface="Verdana"/>
                <a:cs typeface="Verdana"/>
              </a:rPr>
              <a:t>year.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4A52"/>
              </a:buClr>
              <a:buFont typeface="Verdana"/>
              <a:buAutoNum type="arabicPeriod" startAt="9"/>
            </a:pPr>
            <a:endParaRPr sz="115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buSzPct val="91666"/>
              <a:buAutoNum type="arabicPeriod" startAt="9"/>
              <a:tabLst>
                <a:tab pos="187960" algn="l"/>
              </a:tabLst>
            </a:pP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Online </a:t>
            </a:r>
            <a:r>
              <a:rPr sz="1200" spc="-30" dirty="0">
                <a:solidFill>
                  <a:srgbClr val="004A52"/>
                </a:solidFill>
                <a:latin typeface="Verdana"/>
                <a:cs typeface="Verdana"/>
              </a:rPr>
              <a:t>Travel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agencies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provides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high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amount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 leads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and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customers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following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Offline </a:t>
            </a:r>
            <a:r>
              <a:rPr sz="1200" spc="-70" dirty="0">
                <a:solidFill>
                  <a:srgbClr val="004A52"/>
                </a:solidFill>
                <a:latin typeface="Verdana"/>
                <a:cs typeface="Verdana"/>
              </a:rPr>
              <a:t>TA,  </a:t>
            </a:r>
            <a:r>
              <a:rPr sz="1200" spc="-20" dirty="0">
                <a:solidFill>
                  <a:srgbClr val="004A52"/>
                </a:solidFill>
                <a:latin typeface="Verdana"/>
                <a:cs typeface="Verdana"/>
              </a:rPr>
              <a:t>Groups,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Direct,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004A52"/>
                </a:solidFill>
                <a:latin typeface="Verdana"/>
                <a:cs typeface="Verdana"/>
              </a:rPr>
              <a:t>etc.,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004A52"/>
                </a:solidFill>
                <a:latin typeface="Verdana"/>
                <a:cs typeface="Verdana"/>
              </a:rPr>
              <a:t>So,</a:t>
            </a:r>
            <a:r>
              <a:rPr sz="12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an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conclude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need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focus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our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marketing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area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on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online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TA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since 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majority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4A52"/>
                </a:solidFill>
                <a:latin typeface="Verdana"/>
                <a:cs typeface="Verdana"/>
              </a:rPr>
              <a:t>visitors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tend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reach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out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them.</a:t>
            </a:r>
            <a:endParaRPr sz="1200" dirty="0">
              <a:latin typeface="Verdana"/>
              <a:cs typeface="Verdana"/>
            </a:endParaRPr>
          </a:p>
          <a:p>
            <a:pPr marL="12700" marR="394335">
              <a:lnSpc>
                <a:spcPts val="2880"/>
              </a:lnSpc>
              <a:spcBef>
                <a:spcPts val="340"/>
              </a:spcBef>
              <a:buSzPct val="91666"/>
              <a:buAutoNum type="arabicPeriod" startAt="9"/>
              <a:tabLst>
                <a:tab pos="186055" algn="l"/>
              </a:tabLst>
            </a:pP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After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analyzing</a:t>
            </a:r>
            <a:r>
              <a:rPr sz="1200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meal</a:t>
            </a:r>
            <a:r>
              <a:rPr sz="1200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A52"/>
                </a:solidFill>
                <a:latin typeface="Verdana"/>
                <a:cs typeface="Verdana"/>
              </a:rPr>
              <a:t>data,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its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found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40" dirty="0">
                <a:solidFill>
                  <a:srgbClr val="004A52"/>
                </a:solidFill>
                <a:latin typeface="Verdana"/>
                <a:cs typeface="Verdana"/>
              </a:rPr>
              <a:t>77.3%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customers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prefers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BB(Bed</a:t>
            </a:r>
            <a:r>
              <a:rPr sz="1200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004A52"/>
                </a:solidFill>
                <a:latin typeface="Verdana"/>
                <a:cs typeface="Verdana"/>
              </a:rPr>
              <a:t>&amp;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004A52"/>
                </a:solidFill>
                <a:latin typeface="Verdana"/>
                <a:cs typeface="Verdana"/>
              </a:rPr>
              <a:t>Breakfast).  </a:t>
            </a:r>
            <a:r>
              <a:rPr sz="1200" spc="-55" dirty="0">
                <a:solidFill>
                  <a:srgbClr val="004A52"/>
                </a:solidFill>
                <a:latin typeface="Verdana"/>
                <a:cs typeface="Verdana"/>
              </a:rPr>
              <a:t>14.Most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hotels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have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0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330" dirty="0">
                <a:solidFill>
                  <a:srgbClr val="004A52"/>
                </a:solidFill>
                <a:latin typeface="Verdana"/>
                <a:cs typeface="Verdana"/>
              </a:rPr>
              <a:t>1</a:t>
            </a:r>
            <a:r>
              <a:rPr sz="1200" spc="-3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car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parking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4A52"/>
                </a:solidFill>
                <a:latin typeface="Verdana"/>
                <a:cs typeface="Verdana"/>
              </a:rPr>
              <a:t>space.</a:t>
            </a:r>
            <a:endParaRPr sz="1200" dirty="0">
              <a:latin typeface="Verdana"/>
              <a:cs typeface="Verdana"/>
            </a:endParaRPr>
          </a:p>
          <a:p>
            <a:pPr marL="12700" marR="272415" indent="39370">
              <a:lnSpc>
                <a:spcPct val="100000"/>
              </a:lnSpc>
              <a:spcBef>
                <a:spcPts val="1105"/>
              </a:spcBef>
            </a:pPr>
            <a:r>
              <a:rPr sz="1200" spc="-200" dirty="0">
                <a:solidFill>
                  <a:srgbClr val="004A52"/>
                </a:solidFill>
                <a:latin typeface="Verdana"/>
                <a:cs typeface="Verdana"/>
              </a:rPr>
              <a:t>15.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Given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004A52"/>
                </a:solidFill>
                <a:latin typeface="Verdana"/>
                <a:cs typeface="Verdana"/>
              </a:rPr>
              <a:t>do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not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have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repeated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4A52"/>
                </a:solidFill>
                <a:latin typeface="Verdana"/>
                <a:cs typeface="Verdana"/>
              </a:rPr>
              <a:t>guests,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should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target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our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advertisement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on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guests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to 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increase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returning</a:t>
            </a:r>
            <a:r>
              <a:rPr sz="1200" spc="-229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4A52"/>
                </a:solidFill>
                <a:latin typeface="Verdana"/>
                <a:cs typeface="Verdana"/>
              </a:rPr>
              <a:t>guests.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4232" y="105536"/>
            <a:ext cx="2118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100" dirty="0">
                <a:uFill>
                  <a:solidFill>
                    <a:srgbClr val="CC0000"/>
                  </a:solidFill>
                </a:uFill>
              </a:rPr>
              <a:t>Referen</a:t>
            </a:r>
            <a:r>
              <a:rPr sz="2800" u="sng" spc="-90" dirty="0">
                <a:uFill>
                  <a:solidFill>
                    <a:srgbClr val="CC0000"/>
                  </a:solidFill>
                </a:uFill>
              </a:rPr>
              <a:t>c</a:t>
            </a:r>
            <a:r>
              <a:rPr sz="2800" u="sng" spc="-140" dirty="0">
                <a:uFill>
                  <a:solidFill>
                    <a:srgbClr val="CC0000"/>
                  </a:solidFill>
                </a:uFill>
              </a:rPr>
              <a:t>es</a:t>
            </a:r>
            <a:endParaRPr sz="2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822147" y="883996"/>
            <a:ext cx="367093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09880" algn="l"/>
              </a:tabLst>
            </a:pPr>
            <a:r>
              <a:rPr sz="1800" b="1" u="heavy" spc="-13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  <a:hlinkClick r:id="rId2"/>
              </a:rPr>
              <a:t>https://pandas.pydata.org/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4A52"/>
              </a:buClr>
              <a:buFont typeface="Verdana"/>
              <a:buAutoNum type="arabicParenR"/>
            </a:pPr>
            <a:endParaRPr sz="17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5600" algn="l"/>
              </a:tabLst>
            </a:pPr>
            <a:r>
              <a:rPr sz="1800" b="1" u="heavy" spc="-13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  <a:hlinkClick r:id="rId3"/>
              </a:rPr>
              <a:t>https://matplotlib.org/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4A52"/>
              </a:buClr>
              <a:buFont typeface="Verdana"/>
              <a:buAutoNum type="arabicParenR"/>
            </a:pPr>
            <a:endParaRPr sz="17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5600" algn="l"/>
              </a:tabLst>
            </a:pPr>
            <a:r>
              <a:rPr sz="1800" b="1" u="heavy" spc="-13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  <a:hlinkClick r:id="rId4"/>
              </a:rPr>
              <a:t>https://seaborn.pydata.org/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4A52"/>
              </a:buClr>
              <a:buFont typeface="Verdana"/>
              <a:buAutoNum type="arabicParenR"/>
            </a:pPr>
            <a:endParaRPr sz="1750">
              <a:latin typeface="Verdana"/>
              <a:cs typeface="Verdana"/>
            </a:endParaRPr>
          </a:p>
          <a:p>
            <a:pPr marL="378460" indent="-365760">
              <a:lnSpc>
                <a:spcPct val="100000"/>
              </a:lnSpc>
              <a:buAutoNum type="arabicParenR"/>
              <a:tabLst>
                <a:tab pos="378460" algn="l"/>
              </a:tabLst>
            </a:pPr>
            <a:r>
              <a:rPr sz="1800" b="1" spc="-55" dirty="0">
                <a:solidFill>
                  <a:srgbClr val="004A52"/>
                </a:solidFill>
                <a:latin typeface="Verdana"/>
                <a:cs typeface="Verdana"/>
              </a:rPr>
              <a:t>Geek </a:t>
            </a:r>
            <a:r>
              <a:rPr sz="1800" b="1" spc="-80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800" b="1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004A52"/>
                </a:solidFill>
                <a:latin typeface="Verdana"/>
                <a:cs typeface="Verdana"/>
              </a:rPr>
              <a:t>geeks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0890" y="2059889"/>
            <a:ext cx="2858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40" dirty="0"/>
              <a:t>Thank</a:t>
            </a:r>
            <a:r>
              <a:rPr sz="4000" spc="-310" dirty="0"/>
              <a:t> </a:t>
            </a:r>
            <a:r>
              <a:rPr sz="4000" spc="-160" dirty="0"/>
              <a:t>You</a:t>
            </a:r>
            <a:endParaRPr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216D51-B695-4431-A9BD-539629B518BE}"/>
              </a:ext>
            </a:extLst>
          </p:cNvPr>
          <p:cNvSpPr/>
          <p:nvPr/>
        </p:nvSpPr>
        <p:spPr>
          <a:xfrm>
            <a:off x="6553200" y="4476750"/>
            <a:ext cx="2362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rgbClr val="C00000"/>
                </a:solidFill>
                <a:latin typeface="Berlin Sans FB Demi" panose="020E0802020502020306" pitchFamily="34" charset="0"/>
              </a:rPr>
              <a:t>Praveen Pal</a:t>
            </a:r>
            <a:endParaRPr lang="en-IN" sz="2000" b="1" u="sng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285750"/>
            <a:ext cx="4448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90" dirty="0">
                <a:uFill>
                  <a:solidFill>
                    <a:srgbClr val="CC0000"/>
                  </a:solidFill>
                </a:uFill>
              </a:rPr>
              <a:t>Hotel </a:t>
            </a:r>
            <a:r>
              <a:rPr sz="2800" u="sng" spc="-110" dirty="0">
                <a:uFill>
                  <a:solidFill>
                    <a:srgbClr val="CC0000"/>
                  </a:solidFill>
                </a:uFill>
              </a:rPr>
              <a:t>Business</a:t>
            </a:r>
            <a:r>
              <a:rPr sz="2800" u="sng" spc="-30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sng" spc="-175" dirty="0">
                <a:uFill>
                  <a:solidFill>
                    <a:srgbClr val="CC0000"/>
                  </a:solidFill>
                </a:uFill>
              </a:rPr>
              <a:t>Industry</a:t>
            </a:r>
            <a:endParaRPr sz="2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202488" y="987932"/>
            <a:ext cx="502285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2000" spc="-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004A52"/>
                </a:solidFill>
                <a:latin typeface="Verdana"/>
                <a:cs typeface="Verdana"/>
              </a:rPr>
              <a:t>hotel</a:t>
            </a:r>
            <a:r>
              <a:rPr sz="2000" spc="-2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004A52"/>
                </a:solidFill>
                <a:latin typeface="Verdana"/>
                <a:cs typeface="Verdana"/>
              </a:rPr>
              <a:t>industry</a:t>
            </a:r>
            <a:r>
              <a:rPr sz="2000" spc="-2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20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004A52"/>
                </a:solidFill>
                <a:latin typeface="Verdana"/>
                <a:cs typeface="Verdana"/>
              </a:rPr>
              <a:t>one</a:t>
            </a:r>
            <a:r>
              <a:rPr sz="20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2000" spc="-1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2000" spc="-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004A52"/>
                </a:solidFill>
                <a:latin typeface="Verdana"/>
                <a:cs typeface="Verdana"/>
              </a:rPr>
              <a:t>most  </a:t>
            </a:r>
            <a:r>
              <a:rPr sz="2000" spc="40" dirty="0">
                <a:solidFill>
                  <a:srgbClr val="004A52"/>
                </a:solidFill>
                <a:latin typeface="Verdana"/>
                <a:cs typeface="Verdana"/>
              </a:rPr>
              <a:t>important </a:t>
            </a:r>
            <a:r>
              <a:rPr sz="2000" spc="60" dirty="0">
                <a:solidFill>
                  <a:srgbClr val="004A52"/>
                </a:solidFill>
                <a:latin typeface="Verdana"/>
                <a:cs typeface="Verdana"/>
              </a:rPr>
              <a:t>components </a:t>
            </a:r>
            <a:r>
              <a:rPr sz="2000" spc="50" dirty="0">
                <a:solidFill>
                  <a:srgbClr val="004A52"/>
                </a:solidFill>
                <a:latin typeface="Verdana"/>
                <a:cs typeface="Verdana"/>
              </a:rPr>
              <a:t>within </a:t>
            </a:r>
            <a:r>
              <a:rPr sz="2000" spc="45" dirty="0">
                <a:solidFill>
                  <a:srgbClr val="004A52"/>
                </a:solidFill>
                <a:latin typeface="Verdana"/>
                <a:cs typeface="Verdana"/>
              </a:rPr>
              <a:t>the  </a:t>
            </a:r>
            <a:r>
              <a:rPr sz="2000" spc="-15" dirty="0">
                <a:solidFill>
                  <a:srgbClr val="004A52"/>
                </a:solidFill>
                <a:latin typeface="Verdana"/>
                <a:cs typeface="Verdana"/>
              </a:rPr>
              <a:t>service </a:t>
            </a:r>
            <a:r>
              <a:rPr sz="2000" spc="-25" dirty="0">
                <a:solidFill>
                  <a:srgbClr val="004A52"/>
                </a:solidFill>
                <a:latin typeface="Verdana"/>
                <a:cs typeface="Verdana"/>
              </a:rPr>
              <a:t>industry, </a:t>
            </a:r>
            <a:r>
              <a:rPr sz="2000" spc="35" dirty="0">
                <a:solidFill>
                  <a:srgbClr val="004A52"/>
                </a:solidFill>
                <a:latin typeface="Verdana"/>
                <a:cs typeface="Verdana"/>
              </a:rPr>
              <a:t>catering </a:t>
            </a:r>
            <a:r>
              <a:rPr sz="2000" spc="-10" dirty="0">
                <a:solidFill>
                  <a:srgbClr val="004A52"/>
                </a:solidFill>
                <a:latin typeface="Verdana"/>
                <a:cs typeface="Verdana"/>
              </a:rPr>
              <a:t>for  </a:t>
            </a:r>
            <a:r>
              <a:rPr sz="2000" spc="25" dirty="0">
                <a:solidFill>
                  <a:srgbClr val="004A52"/>
                </a:solidFill>
                <a:latin typeface="Verdana"/>
                <a:cs typeface="Verdana"/>
              </a:rPr>
              <a:t>customers </a:t>
            </a:r>
            <a:r>
              <a:rPr sz="2000" spc="85" dirty="0">
                <a:solidFill>
                  <a:srgbClr val="004A52"/>
                </a:solidFill>
                <a:latin typeface="Verdana"/>
                <a:cs typeface="Verdana"/>
              </a:rPr>
              <a:t>who </a:t>
            </a:r>
            <a:r>
              <a:rPr sz="2000" spc="15" dirty="0">
                <a:solidFill>
                  <a:srgbClr val="004A52"/>
                </a:solidFill>
                <a:latin typeface="Verdana"/>
                <a:cs typeface="Verdana"/>
              </a:rPr>
              <a:t>require </a:t>
            </a:r>
            <a:r>
              <a:rPr sz="2000" spc="25" dirty="0">
                <a:solidFill>
                  <a:srgbClr val="004A52"/>
                </a:solidFill>
                <a:latin typeface="Verdana"/>
                <a:cs typeface="Verdana"/>
              </a:rPr>
              <a:t>overnight  </a:t>
            </a:r>
            <a:r>
              <a:rPr sz="2000" spc="35" dirty="0">
                <a:solidFill>
                  <a:srgbClr val="004A52"/>
                </a:solidFill>
                <a:latin typeface="Verdana"/>
                <a:cs typeface="Verdana"/>
              </a:rPr>
              <a:t>accommodation. </a:t>
            </a:r>
            <a:r>
              <a:rPr sz="2000" spc="-110" dirty="0">
                <a:solidFill>
                  <a:srgbClr val="004A52"/>
                </a:solidFill>
                <a:latin typeface="Verdana"/>
                <a:cs typeface="Verdana"/>
              </a:rPr>
              <a:t>It </a:t>
            </a:r>
            <a:r>
              <a:rPr sz="2000" spc="-40" dirty="0">
                <a:solidFill>
                  <a:srgbClr val="004A52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004A52"/>
                </a:solidFill>
                <a:latin typeface="Verdana"/>
                <a:cs typeface="Verdana"/>
              </a:rPr>
              <a:t>closely  </a:t>
            </a:r>
            <a:r>
              <a:rPr sz="2000" spc="10" dirty="0">
                <a:solidFill>
                  <a:srgbClr val="004A52"/>
                </a:solidFill>
                <a:latin typeface="Verdana"/>
                <a:cs typeface="Verdana"/>
              </a:rPr>
              <a:t>associated </a:t>
            </a:r>
            <a:r>
              <a:rPr sz="2000" spc="55" dirty="0">
                <a:solidFill>
                  <a:srgbClr val="004A52"/>
                </a:solidFill>
                <a:latin typeface="Verdana"/>
                <a:cs typeface="Verdana"/>
              </a:rPr>
              <a:t>with </a:t>
            </a:r>
            <a:r>
              <a:rPr sz="2000" spc="4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2000" spc="-25" dirty="0">
                <a:solidFill>
                  <a:srgbClr val="004A52"/>
                </a:solidFill>
                <a:latin typeface="Verdana"/>
                <a:cs typeface="Verdana"/>
              </a:rPr>
              <a:t>travel </a:t>
            </a:r>
            <a:r>
              <a:rPr sz="2000" spc="10" dirty="0">
                <a:solidFill>
                  <a:srgbClr val="004A52"/>
                </a:solidFill>
                <a:latin typeface="Verdana"/>
                <a:cs typeface="Verdana"/>
              </a:rPr>
              <a:t>industry  </a:t>
            </a:r>
            <a:r>
              <a:rPr sz="2000" spc="60" dirty="0">
                <a:solidFill>
                  <a:srgbClr val="004A52"/>
                </a:solidFill>
                <a:latin typeface="Verdana"/>
                <a:cs typeface="Verdana"/>
              </a:rPr>
              <a:t>and </a:t>
            </a:r>
            <a:r>
              <a:rPr sz="2000" spc="4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2000" spc="5" dirty="0">
                <a:solidFill>
                  <a:srgbClr val="004A52"/>
                </a:solidFill>
                <a:latin typeface="Verdana"/>
                <a:cs typeface="Verdana"/>
              </a:rPr>
              <a:t>hospitality </a:t>
            </a:r>
            <a:r>
              <a:rPr sz="2000" spc="-25" dirty="0">
                <a:solidFill>
                  <a:srgbClr val="004A52"/>
                </a:solidFill>
                <a:latin typeface="Verdana"/>
                <a:cs typeface="Verdana"/>
              </a:rPr>
              <a:t>industry,  </a:t>
            </a:r>
            <a:r>
              <a:rPr sz="2000" spc="55" dirty="0">
                <a:solidFill>
                  <a:srgbClr val="004A52"/>
                </a:solidFill>
                <a:latin typeface="Verdana"/>
                <a:cs typeface="Verdana"/>
              </a:rPr>
              <a:t>although </a:t>
            </a:r>
            <a:r>
              <a:rPr sz="2000" spc="20" dirty="0">
                <a:solidFill>
                  <a:srgbClr val="004A52"/>
                </a:solidFill>
                <a:latin typeface="Verdana"/>
                <a:cs typeface="Verdana"/>
              </a:rPr>
              <a:t>there </a:t>
            </a:r>
            <a:r>
              <a:rPr sz="2000" spc="-20" dirty="0">
                <a:solidFill>
                  <a:srgbClr val="004A52"/>
                </a:solidFill>
                <a:latin typeface="Verdana"/>
                <a:cs typeface="Verdana"/>
              </a:rPr>
              <a:t>are </a:t>
            </a:r>
            <a:r>
              <a:rPr sz="2000" spc="35" dirty="0">
                <a:solidFill>
                  <a:srgbClr val="004A52"/>
                </a:solidFill>
                <a:latin typeface="Verdana"/>
                <a:cs typeface="Verdana"/>
              </a:rPr>
              <a:t>notable  </a:t>
            </a:r>
            <a:r>
              <a:rPr sz="2000" spc="15" dirty="0">
                <a:solidFill>
                  <a:srgbClr val="004A52"/>
                </a:solidFill>
                <a:latin typeface="Verdana"/>
                <a:cs typeface="Verdana"/>
              </a:rPr>
              <a:t>differences </a:t>
            </a:r>
            <a:r>
              <a:rPr sz="2000" spc="4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2000" spc="-4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04A52"/>
                </a:solidFill>
                <a:latin typeface="Verdana"/>
                <a:cs typeface="Verdana"/>
              </a:rPr>
              <a:t>scope.</a:t>
            </a:r>
            <a:endParaRPr sz="2000" dirty="0">
              <a:latin typeface="Verdana"/>
              <a:cs typeface="Verdana"/>
            </a:endParaRPr>
          </a:p>
          <a:p>
            <a:pPr marL="355600" marR="276225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45" dirty="0">
                <a:solidFill>
                  <a:srgbClr val="004A52"/>
                </a:solidFill>
                <a:latin typeface="Verdana"/>
                <a:cs typeface="Verdana"/>
              </a:rPr>
              <a:t>Overall,</a:t>
            </a:r>
            <a:r>
              <a:rPr sz="2000" spc="-21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004A52"/>
                </a:solidFill>
                <a:latin typeface="Verdana"/>
                <a:cs typeface="Verdana"/>
              </a:rPr>
              <a:t>sales</a:t>
            </a:r>
            <a:r>
              <a:rPr sz="2000" spc="-2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004A52"/>
                </a:solidFill>
                <a:latin typeface="Verdana"/>
                <a:cs typeface="Verdana"/>
              </a:rPr>
              <a:t>from</a:t>
            </a:r>
            <a:r>
              <a:rPr sz="2000" spc="-21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004A52"/>
                </a:solidFill>
                <a:latin typeface="Verdana"/>
                <a:cs typeface="Verdana"/>
              </a:rPr>
              <a:t>hotel</a:t>
            </a:r>
            <a:r>
              <a:rPr sz="2000" spc="-2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004A52"/>
                </a:solidFill>
                <a:latin typeface="Verdana"/>
                <a:cs typeface="Verdana"/>
              </a:rPr>
              <a:t>accounts  </a:t>
            </a:r>
            <a:r>
              <a:rPr sz="2000" spc="-170" dirty="0">
                <a:solidFill>
                  <a:srgbClr val="004A52"/>
                </a:solidFill>
                <a:latin typeface="Verdana"/>
                <a:cs typeface="Verdana"/>
              </a:rPr>
              <a:t>87.4%</a:t>
            </a:r>
            <a:r>
              <a:rPr sz="20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2000" spc="-2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004A52"/>
                </a:solidFill>
                <a:latin typeface="Verdana"/>
                <a:cs typeface="Verdana"/>
              </a:rPr>
              <a:t>industry</a:t>
            </a:r>
            <a:r>
              <a:rPr sz="2000" spc="-2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004A52"/>
                </a:solidFill>
                <a:latin typeface="Verdana"/>
                <a:cs typeface="Verdana"/>
              </a:rPr>
              <a:t>revenue</a:t>
            </a:r>
            <a:r>
              <a:rPr sz="20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004A52"/>
                </a:solidFill>
                <a:latin typeface="Verdana"/>
                <a:cs typeface="Verdana"/>
              </a:rPr>
              <a:t>(in</a:t>
            </a:r>
            <a:r>
              <a:rPr sz="20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004A52"/>
                </a:solidFill>
                <a:latin typeface="Verdana"/>
                <a:cs typeface="Verdana"/>
              </a:rPr>
              <a:t>India  </a:t>
            </a:r>
            <a:r>
              <a:rPr sz="2000" spc="-225" dirty="0">
                <a:solidFill>
                  <a:srgbClr val="004A52"/>
                </a:solidFill>
                <a:latin typeface="Verdana"/>
                <a:cs typeface="Verdana"/>
              </a:rPr>
              <a:t>53.9% </a:t>
            </a:r>
            <a:r>
              <a:rPr sz="2000" spc="60" dirty="0">
                <a:solidFill>
                  <a:srgbClr val="004A52"/>
                </a:solidFill>
                <a:latin typeface="Verdana"/>
                <a:cs typeface="Verdana"/>
              </a:rPr>
              <a:t>and </a:t>
            </a:r>
            <a:r>
              <a:rPr sz="2000" spc="-240" dirty="0">
                <a:solidFill>
                  <a:srgbClr val="004A52"/>
                </a:solidFill>
                <a:latin typeface="Verdana"/>
                <a:cs typeface="Verdana"/>
              </a:rPr>
              <a:t>8% </a:t>
            </a:r>
            <a:r>
              <a:rPr sz="2000" spc="15" dirty="0">
                <a:solidFill>
                  <a:srgbClr val="004A52"/>
                </a:solidFill>
                <a:latin typeface="Verdana"/>
                <a:cs typeface="Verdana"/>
              </a:rPr>
              <a:t>total </a:t>
            </a:r>
            <a:r>
              <a:rPr sz="2000" spc="55" dirty="0">
                <a:solidFill>
                  <a:srgbClr val="004A52"/>
                </a:solidFill>
                <a:latin typeface="Verdana"/>
                <a:cs typeface="Verdana"/>
              </a:rPr>
              <a:t>employment  </a:t>
            </a:r>
            <a:r>
              <a:rPr sz="2000" spc="-55" dirty="0">
                <a:solidFill>
                  <a:srgbClr val="004A52"/>
                </a:solidFill>
                <a:latin typeface="Verdana"/>
                <a:cs typeface="Verdana"/>
              </a:rPr>
              <a:t>rate)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54565" y="1581150"/>
            <a:ext cx="3497580" cy="2654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8482" y="219278"/>
            <a:ext cx="4047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95" dirty="0">
                <a:uFill>
                  <a:solidFill>
                    <a:srgbClr val="CC0000"/>
                  </a:solidFill>
                </a:uFill>
              </a:rPr>
              <a:t>Exploring </a:t>
            </a:r>
            <a:r>
              <a:rPr sz="2800" u="sng" spc="-75" dirty="0">
                <a:uFill>
                  <a:solidFill>
                    <a:srgbClr val="CC0000"/>
                  </a:solidFill>
                </a:uFill>
              </a:rPr>
              <a:t>the</a:t>
            </a:r>
            <a:r>
              <a:rPr sz="2800" u="sng" spc="-30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sng" spc="-100" dirty="0">
                <a:uFill>
                  <a:solidFill>
                    <a:srgbClr val="CC0000"/>
                  </a:solidFill>
                </a:uFill>
              </a:rPr>
              <a:t>dataset</a:t>
            </a:r>
            <a:endParaRPr sz="2800" u="sng" dirty="0"/>
          </a:p>
        </p:txBody>
      </p:sp>
      <p:sp>
        <p:nvSpPr>
          <p:cNvPr id="3" name="object 3"/>
          <p:cNvSpPr/>
          <p:nvPr/>
        </p:nvSpPr>
        <p:spPr>
          <a:xfrm>
            <a:off x="602647" y="671398"/>
            <a:ext cx="7938705" cy="425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80" y="263093"/>
            <a:ext cx="23304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u="sng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Checking </a:t>
            </a:r>
            <a:r>
              <a:rPr sz="1400" b="1" u="sng" spc="-3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the </a:t>
            </a:r>
            <a:r>
              <a:rPr sz="1400" b="1" u="sng" spc="-4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null</a:t>
            </a:r>
            <a:r>
              <a:rPr sz="1400" b="1" u="sng" spc="-26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 </a:t>
            </a:r>
            <a:r>
              <a:rPr sz="1400" b="1" u="sng" spc="-6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values</a:t>
            </a:r>
            <a:endParaRPr sz="1400" u="sng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6028" y="263093"/>
            <a:ext cx="24231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u="sng" spc="-4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Replacing </a:t>
            </a:r>
            <a:r>
              <a:rPr sz="1400" b="1" u="sng" spc="-3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the </a:t>
            </a:r>
            <a:r>
              <a:rPr sz="1400" b="1" u="sng" spc="-5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Null</a:t>
            </a:r>
            <a:r>
              <a:rPr sz="1400" b="1" u="sng" spc="-23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 </a:t>
            </a:r>
            <a:r>
              <a:rPr sz="1400" b="1" u="sng" spc="-5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Values</a:t>
            </a:r>
            <a:endParaRPr sz="1400" u="sng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0076" y="173862"/>
            <a:ext cx="5096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80" dirty="0">
                <a:uFill>
                  <a:solidFill>
                    <a:srgbClr val="CC0000"/>
                  </a:solidFill>
                </a:uFill>
              </a:rPr>
              <a:t>City </a:t>
            </a:r>
            <a:r>
              <a:rPr sz="2800" u="sng" spc="-95" dirty="0">
                <a:uFill>
                  <a:solidFill>
                    <a:srgbClr val="CC0000"/>
                  </a:solidFill>
                </a:uFill>
              </a:rPr>
              <a:t>Hotel </a:t>
            </a:r>
            <a:r>
              <a:rPr sz="2800" u="sng" spc="-80" dirty="0">
                <a:uFill>
                  <a:solidFill>
                    <a:srgbClr val="CC0000"/>
                  </a:solidFill>
                </a:uFill>
              </a:rPr>
              <a:t>and </a:t>
            </a:r>
            <a:r>
              <a:rPr sz="2800" u="sng" spc="-125" dirty="0">
                <a:uFill>
                  <a:solidFill>
                    <a:srgbClr val="CC0000"/>
                  </a:solidFill>
                </a:uFill>
              </a:rPr>
              <a:t>Resort</a:t>
            </a:r>
            <a:r>
              <a:rPr sz="2800" u="sng" spc="-45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sng" spc="-90" dirty="0">
                <a:uFill>
                  <a:solidFill>
                    <a:srgbClr val="CC0000"/>
                  </a:solidFill>
                </a:uFill>
              </a:rPr>
              <a:t>Hotel</a:t>
            </a:r>
            <a:endParaRPr sz="2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40384"/>
            <a:ext cx="4707255" cy="3500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09575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-105" dirty="0">
                <a:solidFill>
                  <a:srgbClr val="004A52"/>
                </a:solidFill>
                <a:latin typeface="Verdana"/>
                <a:cs typeface="Verdana"/>
              </a:rPr>
              <a:t>It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9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Observed</a:t>
            </a:r>
            <a:r>
              <a:rPr sz="19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9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City</a:t>
            </a:r>
            <a:r>
              <a:rPr sz="19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30" dirty="0">
                <a:solidFill>
                  <a:srgbClr val="004A52"/>
                </a:solidFill>
                <a:latin typeface="Verdana"/>
                <a:cs typeface="Verdana"/>
              </a:rPr>
              <a:t>Hotel  </a:t>
            </a:r>
            <a:r>
              <a:rPr sz="1900" dirty="0">
                <a:solidFill>
                  <a:srgbClr val="004A52"/>
                </a:solidFill>
                <a:latin typeface="Verdana"/>
                <a:cs typeface="Verdana"/>
              </a:rPr>
              <a:t>has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more </a:t>
            </a: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number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bookings 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compared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lang="en-US" sz="1900" spc="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5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4A52"/>
                </a:solidFill>
                <a:latin typeface="Verdana"/>
                <a:cs typeface="Verdana"/>
              </a:rPr>
              <a:t>Resort </a:t>
            </a:r>
            <a:r>
              <a:rPr sz="1900" spc="-25" dirty="0">
                <a:solidFill>
                  <a:srgbClr val="004A52"/>
                </a:solidFill>
                <a:latin typeface="Verdana"/>
                <a:cs typeface="Verdana"/>
              </a:rPr>
              <a:t>Hotel.</a:t>
            </a:r>
            <a:endParaRPr sz="19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Verdana"/>
              <a:cs typeface="Verdana"/>
            </a:endParaRPr>
          </a:p>
          <a:p>
            <a:pPr marL="355600" marR="49403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900" spc="-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obvious</a:t>
            </a:r>
            <a:r>
              <a:rPr sz="19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30" dirty="0">
                <a:solidFill>
                  <a:srgbClr val="004A52"/>
                </a:solidFill>
                <a:latin typeface="Verdana"/>
                <a:cs typeface="Verdana"/>
              </a:rPr>
              <a:t>assumption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9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this  </a:t>
            </a:r>
            <a:r>
              <a:rPr sz="1900" spc="30" dirty="0">
                <a:solidFill>
                  <a:srgbClr val="004A52"/>
                </a:solidFill>
                <a:latin typeface="Verdana"/>
                <a:cs typeface="Verdana"/>
              </a:rPr>
              <a:t>trend </a:t>
            </a: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would </a:t>
            </a:r>
            <a:r>
              <a:rPr sz="1900" spc="55" dirty="0">
                <a:solidFill>
                  <a:srgbClr val="004A52"/>
                </a:solidFill>
                <a:latin typeface="Verdana"/>
                <a:cs typeface="Verdana"/>
              </a:rPr>
              <a:t>be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because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  </a:t>
            </a:r>
            <a:r>
              <a:rPr sz="1900" spc="15" dirty="0">
                <a:solidFill>
                  <a:srgbClr val="004A52"/>
                </a:solidFill>
                <a:latin typeface="Verdana"/>
                <a:cs typeface="Verdana"/>
              </a:rPr>
              <a:t>monetary</a:t>
            </a:r>
            <a:r>
              <a:rPr sz="19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50" dirty="0">
                <a:solidFill>
                  <a:srgbClr val="004A52"/>
                </a:solidFill>
                <a:latin typeface="Verdana"/>
                <a:cs typeface="Verdana"/>
              </a:rPr>
              <a:t>reasons.</a:t>
            </a:r>
            <a:endParaRPr sz="19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City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hotels </a:t>
            </a: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would </a:t>
            </a:r>
            <a:r>
              <a:rPr sz="1900" spc="55" dirty="0">
                <a:solidFill>
                  <a:srgbClr val="004A52"/>
                </a:solidFill>
                <a:latin typeface="Verdana"/>
                <a:cs typeface="Verdana"/>
              </a:rPr>
              <a:t>be </a:t>
            </a:r>
            <a:r>
              <a:rPr sz="1900" spc="40" dirty="0">
                <a:solidFill>
                  <a:srgbClr val="004A52"/>
                </a:solidFill>
                <a:latin typeface="Verdana"/>
                <a:cs typeface="Verdana"/>
              </a:rPr>
              <a:t>more 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affordable</a:t>
            </a:r>
            <a:r>
              <a:rPr sz="19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40" dirty="0">
                <a:solidFill>
                  <a:srgbClr val="004A52"/>
                </a:solidFill>
                <a:latin typeface="Verdana"/>
                <a:cs typeface="Verdana"/>
              </a:rPr>
              <a:t>than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4A52"/>
                </a:solidFill>
                <a:latin typeface="Verdana"/>
                <a:cs typeface="Verdana"/>
              </a:rPr>
              <a:t>resort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hotels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due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to  </a:t>
            </a:r>
            <a:r>
              <a:rPr sz="1900" spc="-25" dirty="0">
                <a:solidFill>
                  <a:srgbClr val="004A52"/>
                </a:solidFill>
                <a:latin typeface="Verdana"/>
                <a:cs typeface="Verdana"/>
              </a:rPr>
              <a:t>accessibility, </a:t>
            </a:r>
            <a:r>
              <a:rPr sz="1900" spc="-10" dirty="0">
                <a:solidFill>
                  <a:srgbClr val="004A52"/>
                </a:solidFill>
                <a:latin typeface="Verdana"/>
                <a:cs typeface="Verdana"/>
              </a:rPr>
              <a:t>reliability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900" spc="-43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lavishing  </a:t>
            </a:r>
            <a:r>
              <a:rPr sz="1900" spc="-45" dirty="0">
                <a:solidFill>
                  <a:srgbClr val="004A52"/>
                </a:solidFill>
                <a:latin typeface="Verdana"/>
                <a:cs typeface="Verdana"/>
              </a:rPr>
              <a:t>factors.</a:t>
            </a:r>
            <a:endParaRPr sz="19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2241" y="1277224"/>
            <a:ext cx="3106775" cy="3097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025" y="219278"/>
            <a:ext cx="6774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75" dirty="0">
                <a:uFill>
                  <a:solidFill>
                    <a:srgbClr val="CC0000"/>
                  </a:solidFill>
                </a:uFill>
              </a:rPr>
              <a:t>Checked-in </a:t>
            </a:r>
            <a:r>
              <a:rPr sz="2800" u="sng" spc="-80" dirty="0">
                <a:uFill>
                  <a:solidFill>
                    <a:srgbClr val="CC0000"/>
                  </a:solidFill>
                </a:uFill>
              </a:rPr>
              <a:t>and </a:t>
            </a:r>
            <a:r>
              <a:rPr sz="2800" u="sng" spc="-70" dirty="0">
                <a:uFill>
                  <a:solidFill>
                    <a:srgbClr val="CC0000"/>
                  </a:solidFill>
                </a:uFill>
              </a:rPr>
              <a:t>Cancelled</a:t>
            </a:r>
            <a:r>
              <a:rPr sz="2800" u="sng" spc="-409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sng" spc="-70" dirty="0">
                <a:uFill>
                  <a:solidFill>
                    <a:srgbClr val="CC0000"/>
                  </a:solidFill>
                </a:uFill>
              </a:rPr>
              <a:t>Bookings</a:t>
            </a:r>
            <a:endParaRPr sz="2800" u="sng" dirty="0"/>
          </a:p>
        </p:txBody>
      </p:sp>
      <p:sp>
        <p:nvSpPr>
          <p:cNvPr id="3" name="object 3"/>
          <p:cNvSpPr/>
          <p:nvPr/>
        </p:nvSpPr>
        <p:spPr>
          <a:xfrm>
            <a:off x="4925414" y="1139995"/>
            <a:ext cx="3735066" cy="3574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26720" y="1055065"/>
            <a:ext cx="4713605" cy="3500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3970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-105" dirty="0">
                <a:solidFill>
                  <a:srgbClr val="004A52"/>
                </a:solidFill>
                <a:latin typeface="Verdana"/>
                <a:cs typeface="Verdana"/>
              </a:rPr>
              <a:t>It </a:t>
            </a:r>
            <a:r>
              <a:rPr sz="1900" spc="-40" dirty="0">
                <a:solidFill>
                  <a:srgbClr val="004A52"/>
                </a:solidFill>
                <a:latin typeface="Verdana"/>
                <a:cs typeface="Verdana"/>
              </a:rPr>
              <a:t>is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Observed </a:t>
            </a: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that </a:t>
            </a:r>
            <a:r>
              <a:rPr sz="1900" spc="40" dirty="0">
                <a:solidFill>
                  <a:srgbClr val="004A52"/>
                </a:solidFill>
                <a:latin typeface="Verdana"/>
                <a:cs typeface="Verdana"/>
              </a:rPr>
              <a:t>out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 </a:t>
            </a:r>
            <a:r>
              <a:rPr sz="1900" spc="-210" dirty="0">
                <a:solidFill>
                  <a:srgbClr val="004A52"/>
                </a:solidFill>
                <a:latin typeface="Verdana"/>
                <a:cs typeface="Verdana"/>
              </a:rPr>
              <a:t>119390 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bookings</a:t>
            </a:r>
            <a:r>
              <a:rPr sz="19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4A52"/>
                </a:solidFill>
                <a:latin typeface="Verdana"/>
                <a:cs typeface="Verdana"/>
              </a:rPr>
              <a:t>made,</a:t>
            </a:r>
            <a:r>
              <a:rPr sz="19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75166</a:t>
            </a:r>
            <a:r>
              <a:rPr sz="19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9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65" dirty="0">
                <a:solidFill>
                  <a:srgbClr val="004A52"/>
                </a:solidFill>
                <a:latin typeface="Verdana"/>
                <a:cs typeface="Verdana"/>
              </a:rPr>
              <a:t>them</a:t>
            </a:r>
            <a:r>
              <a:rPr sz="19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4A52"/>
                </a:solidFill>
                <a:latin typeface="Verdana"/>
                <a:cs typeface="Verdana"/>
              </a:rPr>
              <a:t>have 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checked </a:t>
            </a:r>
            <a:r>
              <a:rPr sz="1900" spc="30" dirty="0">
                <a:solidFill>
                  <a:srgbClr val="004A52"/>
                </a:solidFill>
                <a:latin typeface="Verdana"/>
                <a:cs typeface="Verdana"/>
              </a:rPr>
              <a:t>in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and </a:t>
            </a:r>
            <a:r>
              <a:rPr sz="1900" spc="-30" dirty="0">
                <a:solidFill>
                  <a:srgbClr val="004A52"/>
                </a:solidFill>
                <a:latin typeface="Verdana"/>
                <a:cs typeface="Verdana"/>
              </a:rPr>
              <a:t>44224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 </a:t>
            </a:r>
            <a:r>
              <a:rPr sz="1900" spc="65" dirty="0">
                <a:solidFill>
                  <a:srgbClr val="004A52"/>
                </a:solidFill>
                <a:latin typeface="Verdana"/>
                <a:cs typeface="Verdana"/>
              </a:rPr>
              <a:t>them </a:t>
            </a:r>
            <a:r>
              <a:rPr sz="1900" spc="-5" dirty="0">
                <a:solidFill>
                  <a:srgbClr val="004A52"/>
                </a:solidFill>
                <a:latin typeface="Verdana"/>
                <a:cs typeface="Verdana"/>
              </a:rPr>
              <a:t>has  </a:t>
            </a:r>
            <a:r>
              <a:rPr sz="1900" spc="30" dirty="0">
                <a:solidFill>
                  <a:srgbClr val="004A52"/>
                </a:solidFill>
                <a:latin typeface="Verdana"/>
                <a:cs typeface="Verdana"/>
              </a:rPr>
              <a:t>cancelled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their</a:t>
            </a:r>
            <a:r>
              <a:rPr sz="1900" spc="-3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4A52"/>
                </a:solidFill>
                <a:latin typeface="Verdana"/>
                <a:cs typeface="Verdana"/>
              </a:rPr>
              <a:t>bookings.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Verdana"/>
              <a:cs typeface="Verdana"/>
            </a:endParaRPr>
          </a:p>
          <a:p>
            <a:pPr marL="355600" marR="49784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-75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percentage,</a:t>
            </a:r>
            <a:r>
              <a:rPr sz="19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4A52"/>
                </a:solidFill>
                <a:latin typeface="Verdana"/>
                <a:cs typeface="Verdana"/>
              </a:rPr>
              <a:t>it</a:t>
            </a:r>
            <a:r>
              <a:rPr sz="19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900" spc="-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about</a:t>
            </a:r>
            <a:r>
              <a:rPr sz="19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225" dirty="0">
                <a:solidFill>
                  <a:srgbClr val="004A52"/>
                </a:solidFill>
                <a:latin typeface="Verdana"/>
                <a:cs typeface="Verdana"/>
              </a:rPr>
              <a:t>63%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  </a:t>
            </a: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check-in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bookings </a:t>
            </a:r>
            <a:r>
              <a:rPr sz="1900" spc="55" dirty="0">
                <a:solidFill>
                  <a:srgbClr val="004A52"/>
                </a:solidFill>
                <a:latin typeface="Verdana"/>
                <a:cs typeface="Verdana"/>
              </a:rPr>
              <a:t>and </a:t>
            </a:r>
            <a:r>
              <a:rPr sz="1900" spc="-235" dirty="0">
                <a:solidFill>
                  <a:srgbClr val="004A52"/>
                </a:solidFill>
                <a:latin typeface="Verdana"/>
                <a:cs typeface="Verdana"/>
              </a:rPr>
              <a:t>37%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 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bookings </a:t>
            </a: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were</a:t>
            </a:r>
            <a:r>
              <a:rPr sz="1900" spc="-3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4A52"/>
                </a:solidFill>
                <a:latin typeface="Verdana"/>
                <a:cs typeface="Verdana"/>
              </a:rPr>
              <a:t>cancelled.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75" dirty="0">
                <a:solidFill>
                  <a:srgbClr val="004A52"/>
                </a:solidFill>
                <a:latin typeface="Verdana"/>
                <a:cs typeface="Verdana"/>
              </a:rPr>
              <a:t>High</a:t>
            </a:r>
            <a:r>
              <a:rPr sz="19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cancellation</a:t>
            </a:r>
            <a:r>
              <a:rPr sz="19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rate</a:t>
            </a:r>
            <a:r>
              <a:rPr sz="19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will</a:t>
            </a:r>
            <a:r>
              <a:rPr sz="19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4A52"/>
                </a:solidFill>
                <a:latin typeface="Verdana"/>
                <a:cs typeface="Verdana"/>
              </a:rPr>
              <a:t>adversely 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effect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hotel </a:t>
            </a:r>
            <a:r>
              <a:rPr sz="1900" dirty="0">
                <a:solidFill>
                  <a:srgbClr val="004A52"/>
                </a:solidFill>
                <a:latin typeface="Verdana"/>
                <a:cs typeface="Verdana"/>
              </a:rPr>
              <a:t>industry </a:t>
            </a:r>
            <a:r>
              <a:rPr sz="1900" spc="65" dirty="0">
                <a:solidFill>
                  <a:srgbClr val="004A52"/>
                </a:solidFill>
                <a:latin typeface="Verdana"/>
                <a:cs typeface="Verdana"/>
              </a:rPr>
              <a:t>which  </a:t>
            </a: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reduces</a:t>
            </a:r>
            <a:r>
              <a:rPr sz="19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4A52"/>
                </a:solidFill>
                <a:latin typeface="Verdana"/>
                <a:cs typeface="Verdana"/>
              </a:rPr>
              <a:t>yield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9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004A52"/>
                </a:solidFill>
                <a:latin typeface="Verdana"/>
                <a:cs typeface="Verdana"/>
              </a:rPr>
              <a:t>profit.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025" y="219278"/>
            <a:ext cx="4582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85" dirty="0">
                <a:uFill>
                  <a:solidFill>
                    <a:srgbClr val="CC0000"/>
                  </a:solidFill>
                </a:uFill>
              </a:rPr>
              <a:t>Deposit </a:t>
            </a:r>
            <a:r>
              <a:rPr sz="2800" u="sng" spc="-90" dirty="0">
                <a:uFill>
                  <a:solidFill>
                    <a:srgbClr val="CC0000"/>
                  </a:solidFill>
                </a:uFill>
              </a:rPr>
              <a:t>Policies </a:t>
            </a:r>
            <a:r>
              <a:rPr sz="2800" u="sng" spc="-95" dirty="0">
                <a:uFill>
                  <a:solidFill>
                    <a:srgbClr val="CC0000"/>
                  </a:solidFill>
                </a:uFill>
              </a:rPr>
              <a:t>of</a:t>
            </a:r>
            <a:r>
              <a:rPr sz="2800" u="sng" spc="-409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sng" spc="-90" dirty="0">
                <a:uFill>
                  <a:solidFill>
                    <a:srgbClr val="CC0000"/>
                  </a:solidFill>
                </a:uFill>
              </a:rPr>
              <a:t>Hotel</a:t>
            </a:r>
            <a:endParaRPr sz="2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-26720" y="1055065"/>
            <a:ext cx="4687570" cy="3790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6195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45" dirty="0">
                <a:solidFill>
                  <a:srgbClr val="004A52"/>
                </a:solidFill>
                <a:latin typeface="Verdana"/>
                <a:cs typeface="Verdana"/>
              </a:rPr>
              <a:t>Most</a:t>
            </a:r>
            <a:r>
              <a:rPr sz="19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number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9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hotel</a:t>
            </a:r>
            <a:r>
              <a:rPr sz="19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bookings  </a:t>
            </a:r>
            <a:r>
              <a:rPr sz="1900" spc="-25" dirty="0">
                <a:solidFill>
                  <a:srgbClr val="004A52"/>
                </a:solidFill>
                <a:latin typeface="Verdana"/>
                <a:cs typeface="Verdana"/>
              </a:rPr>
              <a:t>are </a:t>
            </a: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made </a:t>
            </a:r>
            <a:r>
              <a:rPr sz="1900" spc="30" dirty="0">
                <a:solidFill>
                  <a:srgbClr val="004A52"/>
                </a:solidFill>
                <a:latin typeface="Verdana"/>
                <a:cs typeface="Verdana"/>
              </a:rPr>
              <a:t>in </a:t>
            </a:r>
            <a:r>
              <a:rPr sz="1900" spc="15" dirty="0">
                <a:solidFill>
                  <a:srgbClr val="004A52"/>
                </a:solidFill>
                <a:latin typeface="Verdana"/>
                <a:cs typeface="Verdana"/>
              </a:rPr>
              <a:t>‘No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Deposit,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type of 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transaction </a:t>
            </a:r>
            <a:r>
              <a:rPr sz="1900" spc="65" dirty="0">
                <a:solidFill>
                  <a:srgbClr val="004A52"/>
                </a:solidFill>
                <a:latin typeface="Verdana"/>
                <a:cs typeface="Verdana"/>
              </a:rPr>
              <a:t>which </a:t>
            </a:r>
            <a:r>
              <a:rPr sz="1900" spc="-40" dirty="0">
                <a:solidFill>
                  <a:srgbClr val="004A52"/>
                </a:solidFill>
                <a:latin typeface="Verdana"/>
                <a:cs typeface="Verdana"/>
              </a:rPr>
              <a:t>is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900" spc="-5" dirty="0">
                <a:solidFill>
                  <a:srgbClr val="004A52"/>
                </a:solidFill>
                <a:latin typeface="Verdana"/>
                <a:cs typeface="Verdana"/>
              </a:rPr>
              <a:t>reason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for 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65" dirty="0">
                <a:solidFill>
                  <a:srgbClr val="004A52"/>
                </a:solidFill>
                <a:latin typeface="Verdana"/>
                <a:cs typeface="Verdana"/>
              </a:rPr>
              <a:t>high</a:t>
            </a:r>
            <a:r>
              <a:rPr sz="19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cancelation</a:t>
            </a:r>
            <a:r>
              <a:rPr sz="19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70" dirty="0">
                <a:solidFill>
                  <a:srgbClr val="004A52"/>
                </a:solidFill>
                <a:latin typeface="Verdana"/>
                <a:cs typeface="Verdana"/>
              </a:rPr>
              <a:t>rate.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15" dirty="0">
                <a:solidFill>
                  <a:srgbClr val="004A52"/>
                </a:solidFill>
                <a:latin typeface="Verdana"/>
                <a:cs typeface="Verdana"/>
              </a:rPr>
              <a:t>‘No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Deposit’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type of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transaction  </a:t>
            </a:r>
            <a:r>
              <a:rPr sz="1900" spc="30" dirty="0">
                <a:solidFill>
                  <a:srgbClr val="004A52"/>
                </a:solidFill>
                <a:latin typeface="Verdana"/>
                <a:cs typeface="Verdana"/>
              </a:rPr>
              <a:t>means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45" dirty="0">
                <a:solidFill>
                  <a:srgbClr val="004A52"/>
                </a:solidFill>
                <a:latin typeface="Verdana"/>
                <a:cs typeface="Verdana"/>
              </a:rPr>
              <a:t>without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paying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any</a:t>
            </a:r>
            <a:r>
              <a:rPr sz="19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4A52"/>
                </a:solidFill>
                <a:latin typeface="Verdana"/>
                <a:cs typeface="Verdana"/>
              </a:rPr>
              <a:t>advance 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money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for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900" spc="-51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booking.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Verdana"/>
              <a:cs typeface="Verdana"/>
            </a:endParaRPr>
          </a:p>
          <a:p>
            <a:pPr marL="355600" marR="56515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-75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order</a:t>
            </a:r>
            <a:r>
              <a:rPr sz="19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9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reduce</a:t>
            </a:r>
            <a:r>
              <a:rPr sz="19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cancelation</a:t>
            </a:r>
            <a:r>
              <a:rPr sz="19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70" dirty="0">
                <a:solidFill>
                  <a:srgbClr val="004A52"/>
                </a:solidFill>
                <a:latin typeface="Verdana"/>
                <a:cs typeface="Verdana"/>
              </a:rPr>
              <a:t>rate,  </a:t>
            </a: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45" dirty="0">
                <a:solidFill>
                  <a:srgbClr val="004A52"/>
                </a:solidFill>
                <a:latin typeface="Verdana"/>
                <a:cs typeface="Verdana"/>
              </a:rPr>
              <a:t>need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9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find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suitable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4A52"/>
                </a:solidFill>
                <a:latin typeface="Verdana"/>
                <a:cs typeface="Verdana"/>
              </a:rPr>
              <a:t>alternative 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for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900" spc="15" dirty="0">
                <a:solidFill>
                  <a:srgbClr val="004A52"/>
                </a:solidFill>
                <a:latin typeface="Verdana"/>
                <a:cs typeface="Verdana"/>
              </a:rPr>
              <a:t>‘No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Deposit’ type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  </a:t>
            </a:r>
            <a:r>
              <a:rPr sz="1900" spc="-25" dirty="0">
                <a:solidFill>
                  <a:srgbClr val="004A52"/>
                </a:solidFill>
                <a:latin typeface="Verdana"/>
                <a:cs typeface="Verdana"/>
              </a:rPr>
              <a:t>transation.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7266" y="911254"/>
            <a:ext cx="4060522" cy="3877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512" y="219278"/>
            <a:ext cx="8139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90" dirty="0">
                <a:uFill>
                  <a:solidFill>
                    <a:srgbClr val="CC0000"/>
                  </a:solidFill>
                </a:uFill>
              </a:rPr>
              <a:t>Number </a:t>
            </a:r>
            <a:r>
              <a:rPr sz="2800" u="sng" spc="-95" dirty="0">
                <a:uFill>
                  <a:solidFill>
                    <a:srgbClr val="CC0000"/>
                  </a:solidFill>
                </a:uFill>
              </a:rPr>
              <a:t>of </a:t>
            </a:r>
            <a:r>
              <a:rPr sz="2800" u="sng" spc="-70" dirty="0">
                <a:uFill>
                  <a:solidFill>
                    <a:srgbClr val="CC0000"/>
                  </a:solidFill>
                </a:uFill>
              </a:rPr>
              <a:t>Bookings </a:t>
            </a:r>
            <a:r>
              <a:rPr sz="2800" u="sng" spc="-114" dirty="0">
                <a:uFill>
                  <a:solidFill>
                    <a:srgbClr val="CC0000"/>
                  </a:solidFill>
                </a:uFill>
              </a:rPr>
              <a:t>Across </a:t>
            </a:r>
            <a:r>
              <a:rPr sz="2800" u="sng" spc="-95" dirty="0">
                <a:uFill>
                  <a:solidFill>
                    <a:srgbClr val="CC0000"/>
                  </a:solidFill>
                </a:uFill>
              </a:rPr>
              <a:t>Different</a:t>
            </a:r>
            <a:r>
              <a:rPr sz="2800" u="sng" spc="-434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sng" spc="-155" dirty="0">
                <a:uFill>
                  <a:solidFill>
                    <a:srgbClr val="CC0000"/>
                  </a:solidFill>
                </a:uFill>
              </a:rPr>
              <a:t>Years</a:t>
            </a:r>
            <a:endParaRPr sz="2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-26720" y="1055065"/>
            <a:ext cx="4700905" cy="3211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45" dirty="0">
                <a:solidFill>
                  <a:srgbClr val="004A52"/>
                </a:solidFill>
                <a:latin typeface="Verdana"/>
                <a:cs typeface="Verdana"/>
              </a:rPr>
              <a:t>Most </a:t>
            </a:r>
            <a:r>
              <a:rPr sz="1900" spc="65" dirty="0">
                <a:solidFill>
                  <a:srgbClr val="004A52"/>
                </a:solidFill>
                <a:latin typeface="Verdana"/>
                <a:cs typeface="Verdana"/>
              </a:rPr>
              <a:t>Number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 bookings </a:t>
            </a:r>
            <a:r>
              <a:rPr sz="1900" spc="-25" dirty="0">
                <a:solidFill>
                  <a:srgbClr val="004A52"/>
                </a:solidFill>
                <a:latin typeface="Verdana"/>
                <a:cs typeface="Verdana"/>
              </a:rPr>
              <a:t>are  </a:t>
            </a:r>
            <a:r>
              <a:rPr sz="1900" spc="55" dirty="0">
                <a:solidFill>
                  <a:srgbClr val="004A52"/>
                </a:solidFill>
                <a:latin typeface="Verdana"/>
                <a:cs typeface="Verdana"/>
              </a:rPr>
              <a:t>done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3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9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004A52"/>
                </a:solidFill>
                <a:latin typeface="Verdana"/>
                <a:cs typeface="Verdana"/>
              </a:rPr>
              <a:t>year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2016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following</a:t>
            </a:r>
            <a:r>
              <a:rPr sz="19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2017 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and </a:t>
            </a:r>
            <a:r>
              <a:rPr sz="1900" spc="-185" dirty="0">
                <a:solidFill>
                  <a:srgbClr val="004A52"/>
                </a:solidFill>
                <a:latin typeface="Verdana"/>
                <a:cs typeface="Verdana"/>
              </a:rPr>
              <a:t>2015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for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900" dirty="0">
                <a:solidFill>
                  <a:srgbClr val="004A52"/>
                </a:solidFill>
                <a:latin typeface="Verdana"/>
                <a:cs typeface="Verdana"/>
              </a:rPr>
              <a:t>dataset </a:t>
            </a: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given  </a:t>
            </a:r>
            <a:r>
              <a:rPr sz="1900" spc="40" dirty="0">
                <a:solidFill>
                  <a:srgbClr val="004A52"/>
                </a:solidFill>
                <a:latin typeface="Verdana"/>
                <a:cs typeface="Verdana"/>
              </a:rPr>
              <a:t>comprising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900" spc="15" dirty="0">
                <a:solidFill>
                  <a:srgbClr val="004A52"/>
                </a:solidFill>
                <a:latin typeface="Verdana"/>
                <a:cs typeface="Verdana"/>
              </a:rPr>
              <a:t>data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for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these </a:t>
            </a:r>
            <a:r>
              <a:rPr sz="1900" spc="-140" dirty="0">
                <a:solidFill>
                  <a:srgbClr val="004A52"/>
                </a:solidFill>
                <a:latin typeface="Verdana"/>
                <a:cs typeface="Verdana"/>
              </a:rPr>
              <a:t>3  </a:t>
            </a:r>
            <a:r>
              <a:rPr sz="1900" spc="-90" dirty="0">
                <a:solidFill>
                  <a:srgbClr val="004A52"/>
                </a:solidFill>
                <a:latin typeface="Verdana"/>
                <a:cs typeface="Verdana"/>
              </a:rPr>
              <a:t>years.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Verdana"/>
              <a:cs typeface="Verdana"/>
            </a:endParaRPr>
          </a:p>
          <a:p>
            <a:pPr marL="355600" marR="74295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When,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30" dirty="0">
                <a:solidFill>
                  <a:srgbClr val="004A52"/>
                </a:solidFill>
                <a:latin typeface="Verdana"/>
                <a:cs typeface="Verdana"/>
              </a:rPr>
              <a:t>sub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4A52"/>
                </a:solidFill>
                <a:latin typeface="Verdana"/>
                <a:cs typeface="Verdana"/>
              </a:rPr>
              <a:t>plotted,</a:t>
            </a:r>
            <a:r>
              <a:rPr sz="19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45" dirty="0">
                <a:solidFill>
                  <a:srgbClr val="004A52"/>
                </a:solidFill>
                <a:latin typeface="Verdana"/>
                <a:cs typeface="Verdana"/>
              </a:rPr>
              <a:t>can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4A52"/>
                </a:solidFill>
                <a:latin typeface="Verdana"/>
                <a:cs typeface="Verdana"/>
              </a:rPr>
              <a:t>see</a:t>
            </a:r>
            <a:r>
              <a:rPr sz="19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that 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City</a:t>
            </a:r>
            <a:r>
              <a:rPr sz="19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hotel</a:t>
            </a:r>
            <a:r>
              <a:rPr sz="19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4A52"/>
                </a:solidFill>
                <a:latin typeface="Verdana"/>
                <a:cs typeface="Verdana"/>
              </a:rPr>
              <a:t>has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65" dirty="0">
                <a:solidFill>
                  <a:srgbClr val="004A52"/>
                </a:solidFill>
                <a:latin typeface="Verdana"/>
                <a:cs typeface="Verdana"/>
              </a:rPr>
              <a:t>high</a:t>
            </a:r>
            <a:r>
              <a:rPr sz="19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70" dirty="0">
                <a:solidFill>
                  <a:srgbClr val="004A52"/>
                </a:solidFill>
                <a:latin typeface="Verdana"/>
                <a:cs typeface="Verdana"/>
              </a:rPr>
              <a:t>demand</a:t>
            </a:r>
            <a:r>
              <a:rPr sz="19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4A52"/>
                </a:solidFill>
                <a:latin typeface="Verdana"/>
                <a:cs typeface="Verdana"/>
              </a:rPr>
              <a:t>rather  </a:t>
            </a:r>
            <a:r>
              <a:rPr sz="1900" spc="40" dirty="0">
                <a:solidFill>
                  <a:srgbClr val="004A52"/>
                </a:solidFill>
                <a:latin typeface="Verdana"/>
                <a:cs typeface="Verdana"/>
              </a:rPr>
              <a:t>than </a:t>
            </a:r>
            <a:r>
              <a:rPr sz="1900" spc="-5" dirty="0">
                <a:solidFill>
                  <a:srgbClr val="004A52"/>
                </a:solidFill>
                <a:latin typeface="Verdana"/>
                <a:cs typeface="Verdana"/>
              </a:rPr>
              <a:t>Resort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hotels </a:t>
            </a: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due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to </a:t>
            </a:r>
            <a:r>
              <a:rPr sz="1900" spc="-20" dirty="0">
                <a:solidFill>
                  <a:srgbClr val="004A52"/>
                </a:solidFill>
                <a:latin typeface="Verdana"/>
                <a:cs typeface="Verdana"/>
              </a:rPr>
              <a:t>its  </a:t>
            </a:r>
            <a:r>
              <a:rPr sz="1900" spc="-10" dirty="0">
                <a:solidFill>
                  <a:srgbClr val="004A52"/>
                </a:solidFill>
                <a:latin typeface="Verdana"/>
                <a:cs typeface="Verdana"/>
              </a:rPr>
              <a:t>reliability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and </a:t>
            </a: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price </a:t>
            </a:r>
            <a:r>
              <a:rPr sz="1900" spc="15" dirty="0">
                <a:solidFill>
                  <a:srgbClr val="004A52"/>
                </a:solidFill>
                <a:latin typeface="Verdana"/>
                <a:cs typeface="Verdana"/>
              </a:rPr>
              <a:t>difference 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compared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900" spc="-5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4A52"/>
                </a:solidFill>
                <a:latin typeface="Verdana"/>
                <a:cs typeface="Verdana"/>
              </a:rPr>
              <a:t>resort </a:t>
            </a:r>
            <a:r>
              <a:rPr sz="1900" spc="-35" dirty="0">
                <a:solidFill>
                  <a:srgbClr val="004A52"/>
                </a:solidFill>
                <a:latin typeface="Verdana"/>
                <a:cs typeface="Verdana"/>
              </a:rPr>
              <a:t>hotels.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7552" y="960227"/>
            <a:ext cx="3673143" cy="3472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4A5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1469</Words>
  <Application>Microsoft Office PowerPoint</Application>
  <PresentationFormat>On-screen Show (16:9)</PresentationFormat>
  <Paragraphs>132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Berlin Sans FB Demi</vt:lpstr>
      <vt:lpstr>Calibri</vt:lpstr>
      <vt:lpstr>Verdana</vt:lpstr>
      <vt:lpstr>Office Theme</vt:lpstr>
      <vt:lpstr>PowerPoint Presentation</vt:lpstr>
      <vt:lpstr>Contents :</vt:lpstr>
      <vt:lpstr>Hotel Business Industry</vt:lpstr>
      <vt:lpstr>Exploring the dataset</vt:lpstr>
      <vt:lpstr>PowerPoint Presentation</vt:lpstr>
      <vt:lpstr>City Hotel and Resort Hotel</vt:lpstr>
      <vt:lpstr>Checked-in and Cancelled Bookings</vt:lpstr>
      <vt:lpstr>Deposit Policies of Hotel</vt:lpstr>
      <vt:lpstr>Number of Bookings Across Different Years</vt:lpstr>
      <vt:lpstr>Number of Bookings Across Different Years</vt:lpstr>
      <vt:lpstr>Number of Adults and Children</vt:lpstr>
      <vt:lpstr>Number of booking done across different months</vt:lpstr>
      <vt:lpstr>Number of booking done across different months</vt:lpstr>
      <vt:lpstr>Night Stay Duration</vt:lpstr>
      <vt:lpstr>Night Stay Duration</vt:lpstr>
      <vt:lpstr>Top 10  Countries with highest number of Bookings</vt:lpstr>
      <vt:lpstr>Top 10  Countries with highest number of Bookings</vt:lpstr>
      <vt:lpstr>Percentages of Meals Prefered</vt:lpstr>
      <vt:lpstr>Total Number of Customers across Various Market Segments</vt:lpstr>
      <vt:lpstr>Average Daily Rate for Different Months</vt:lpstr>
      <vt:lpstr>  Average Daily Rate for Different Months</vt:lpstr>
      <vt:lpstr>Is- Repeated Guests Counts</vt:lpstr>
      <vt:lpstr>Conclusion</vt:lpstr>
      <vt:lpstr>Conclusion cont…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Hotel Booking Analysis  Team Members Shreedarsh M Sachin S Panchal Ranjith Rohan A G Kshipra Parihar</dc:title>
  <dc:creator>Shreedarsh Mariswamy</dc:creator>
  <cp:lastModifiedBy>Praveen Pal</cp:lastModifiedBy>
  <cp:revision>10</cp:revision>
  <dcterms:created xsi:type="dcterms:W3CDTF">2022-02-03T07:09:33Z</dcterms:created>
  <dcterms:modified xsi:type="dcterms:W3CDTF">2023-07-27T09:30:11Z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2022-02-03T00:00:00Z</vt:filetime>
  </property>
</Properties>
</file>