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9120" y="209549"/>
            <a:ext cx="544575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4532" y="144906"/>
            <a:ext cx="53327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397" y="819353"/>
            <a:ext cx="7309205" cy="1186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marR="50165" algn="ctr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Capsto</a:t>
            </a:r>
            <a:r>
              <a:rPr spc="-135" dirty="0"/>
              <a:t>ne</a:t>
            </a:r>
            <a:r>
              <a:rPr spc="-210" dirty="0"/>
              <a:t> </a:t>
            </a:r>
            <a:r>
              <a:rPr spc="-145" dirty="0"/>
              <a:t>Project</a:t>
            </a:r>
            <a:r>
              <a:rPr spc="-375" dirty="0"/>
              <a:t>-</a:t>
            </a:r>
            <a:r>
              <a:rPr spc="-480" dirty="0"/>
              <a:t>3</a:t>
            </a:r>
          </a:p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3600" spc="-55" dirty="0">
                <a:solidFill>
                  <a:srgbClr val="124F5C"/>
                </a:solidFill>
              </a:rPr>
              <a:t>M</a:t>
            </a:r>
            <a:r>
              <a:rPr sz="3600" spc="-30" dirty="0">
                <a:solidFill>
                  <a:srgbClr val="124F5C"/>
                </a:solidFill>
              </a:rPr>
              <a:t>o</a:t>
            </a:r>
            <a:r>
              <a:rPr sz="3600" spc="-114" dirty="0">
                <a:solidFill>
                  <a:srgbClr val="124F5C"/>
                </a:solidFill>
              </a:rPr>
              <a:t>bile</a:t>
            </a:r>
            <a:r>
              <a:rPr sz="3600" spc="-200" dirty="0">
                <a:solidFill>
                  <a:srgbClr val="124F5C"/>
                </a:solidFill>
              </a:rPr>
              <a:t> </a:t>
            </a:r>
            <a:r>
              <a:rPr sz="3600" spc="-100" dirty="0">
                <a:solidFill>
                  <a:srgbClr val="124F5C"/>
                </a:solidFill>
              </a:rPr>
              <a:t>Price</a:t>
            </a:r>
            <a:r>
              <a:rPr sz="3600" spc="-195" dirty="0">
                <a:solidFill>
                  <a:srgbClr val="124F5C"/>
                </a:solidFill>
              </a:rPr>
              <a:t> </a:t>
            </a:r>
            <a:r>
              <a:rPr sz="3600" spc="-110" dirty="0">
                <a:solidFill>
                  <a:srgbClr val="124F5C"/>
                </a:solidFill>
              </a:rPr>
              <a:t>Ran</a:t>
            </a:r>
            <a:r>
              <a:rPr sz="3600" spc="-100" dirty="0">
                <a:solidFill>
                  <a:srgbClr val="124F5C"/>
                </a:solidFill>
              </a:rPr>
              <a:t>g</a:t>
            </a:r>
            <a:r>
              <a:rPr sz="3600" spc="-120" dirty="0">
                <a:solidFill>
                  <a:srgbClr val="124F5C"/>
                </a:solidFill>
              </a:rPr>
              <a:t>e</a:t>
            </a:r>
            <a:r>
              <a:rPr sz="3600" spc="-195" dirty="0">
                <a:solidFill>
                  <a:srgbClr val="124F5C"/>
                </a:solidFill>
              </a:rPr>
              <a:t> </a:t>
            </a:r>
            <a:r>
              <a:rPr sz="3600" spc="-90" dirty="0">
                <a:solidFill>
                  <a:srgbClr val="124F5C"/>
                </a:solidFill>
              </a:rPr>
              <a:t>Predic</a:t>
            </a:r>
            <a:r>
              <a:rPr sz="3600" spc="-65" dirty="0">
                <a:solidFill>
                  <a:srgbClr val="124F5C"/>
                </a:solidFill>
              </a:rPr>
              <a:t>t</a:t>
            </a:r>
            <a:r>
              <a:rPr sz="3600" spc="-114" dirty="0">
                <a:solidFill>
                  <a:srgbClr val="124F5C"/>
                </a:solidFill>
              </a:rPr>
              <a:t>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24225" y="2536317"/>
            <a:ext cx="24987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u="heavy" spc="-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Tea</a:t>
            </a:r>
            <a:r>
              <a:rPr sz="2400" b="1" u="heavy" spc="-2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</a:t>
            </a:r>
            <a:r>
              <a:rPr sz="2400" b="1" u="heavy" spc="-15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Members</a:t>
            </a:r>
            <a:endParaRPr sz="2400" dirty="0">
              <a:latin typeface="Verdana"/>
              <a:cs typeface="Verdana"/>
            </a:endParaRPr>
          </a:p>
          <a:p>
            <a:pPr marL="219710" marR="215265" algn="ctr">
              <a:lnSpc>
                <a:spcPct val="100000"/>
              </a:lnSpc>
              <a:spcBef>
                <a:spcPts val="20"/>
              </a:spcBef>
            </a:pPr>
            <a:r>
              <a:rPr lang="en-US" sz="1800" b="1" spc="-114" dirty="0">
                <a:solidFill>
                  <a:srgbClr val="FF0000"/>
                </a:solidFill>
                <a:latin typeface="Verdana"/>
                <a:cs typeface="Verdana"/>
              </a:rPr>
              <a:t>Praveen Pal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75" y="906017"/>
            <a:ext cx="3810367" cy="3905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6243" y="925067"/>
            <a:ext cx="3800841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39" y="1261067"/>
            <a:ext cx="3972986" cy="33239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357" y="969620"/>
            <a:ext cx="3325113" cy="3733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192" y="1372426"/>
            <a:ext cx="5746612" cy="37233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9508" y="1127753"/>
            <a:ext cx="4959085" cy="3956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265937"/>
            <a:ext cx="6212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Outlier</a:t>
            </a:r>
            <a:r>
              <a:rPr spc="-180" dirty="0"/>
              <a:t>s</a:t>
            </a:r>
            <a:r>
              <a:rPr spc="-170" dirty="0"/>
              <a:t> </a:t>
            </a:r>
            <a:r>
              <a:rPr spc="-70" dirty="0"/>
              <a:t>detectio</a:t>
            </a:r>
            <a:r>
              <a:rPr spc="-65" dirty="0"/>
              <a:t>n</a:t>
            </a:r>
            <a:r>
              <a:rPr spc="-170" dirty="0"/>
              <a:t> </a:t>
            </a:r>
            <a:r>
              <a:rPr spc="-105" dirty="0"/>
              <a:t>an</a:t>
            </a:r>
            <a:r>
              <a:rPr spc="-25" dirty="0"/>
              <a:t>d</a:t>
            </a:r>
            <a:r>
              <a:rPr spc="-160" dirty="0"/>
              <a:t> </a:t>
            </a:r>
            <a:r>
              <a:rPr spc="-120" dirty="0"/>
              <a:t>t</a:t>
            </a:r>
            <a:r>
              <a:rPr spc="-140" dirty="0"/>
              <a:t>r</a:t>
            </a:r>
            <a:r>
              <a:rPr spc="-80" dirty="0"/>
              <a:t>eatment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026" y="800275"/>
            <a:ext cx="5438514" cy="41269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732" y="0"/>
            <a:ext cx="393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Correlatio</a:t>
            </a:r>
            <a:r>
              <a:rPr spc="-65" dirty="0"/>
              <a:t>n</a:t>
            </a:r>
            <a:r>
              <a:rPr spc="-150" dirty="0"/>
              <a:t> </a:t>
            </a:r>
            <a:r>
              <a:rPr spc="-75" dirty="0"/>
              <a:t>Heat</a:t>
            </a:r>
            <a:r>
              <a:rPr spc="-135" dirty="0"/>
              <a:t>m</a:t>
            </a:r>
            <a:r>
              <a:rPr spc="-90" dirty="0"/>
              <a:t>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93" y="517768"/>
            <a:ext cx="8243476" cy="45691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532" y="144906"/>
            <a:ext cx="2992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Standardization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40" y="1398523"/>
            <a:ext cx="42564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93A41"/>
                </a:solidFill>
                <a:latin typeface="Verdana"/>
                <a:cs typeface="Verdana"/>
              </a:rPr>
              <a:t>Sta</a:t>
            </a:r>
            <a:r>
              <a:rPr sz="2400" spc="-30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40" dirty="0">
                <a:solidFill>
                  <a:srgbClr val="393A41"/>
                </a:solidFill>
                <a:latin typeface="Verdana"/>
                <a:cs typeface="Verdana"/>
              </a:rPr>
              <a:t>dard</a:t>
            </a:r>
            <a:r>
              <a:rPr sz="2400" spc="10" dirty="0">
                <a:solidFill>
                  <a:srgbClr val="393A41"/>
                </a:solidFill>
                <a:latin typeface="Verdana"/>
                <a:cs typeface="Verdana"/>
              </a:rPr>
              <a:t>ization</a:t>
            </a:r>
            <a:r>
              <a:rPr sz="2400" spc="-22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93A41"/>
                </a:solidFill>
                <a:latin typeface="Verdana"/>
                <a:cs typeface="Verdana"/>
              </a:rPr>
              <a:t>is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93A41"/>
                </a:solidFill>
                <a:latin typeface="Verdana"/>
                <a:cs typeface="Verdana"/>
              </a:rPr>
              <a:t>an  </a:t>
            </a:r>
            <a:r>
              <a:rPr sz="2400" spc="50" dirty="0">
                <a:solidFill>
                  <a:srgbClr val="393A41"/>
                </a:solidFill>
                <a:latin typeface="Verdana"/>
                <a:cs typeface="Verdana"/>
              </a:rPr>
              <a:t>importa</a:t>
            </a:r>
            <a:r>
              <a:rPr sz="2400" spc="45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t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93A41"/>
                </a:solidFill>
                <a:latin typeface="Verdana"/>
                <a:cs typeface="Verdana"/>
              </a:rPr>
              <a:t>te</a:t>
            </a:r>
            <a:r>
              <a:rPr sz="2400" spc="55" dirty="0">
                <a:solidFill>
                  <a:srgbClr val="393A41"/>
                </a:solidFill>
                <a:latin typeface="Verdana"/>
                <a:cs typeface="Verdana"/>
              </a:rPr>
              <a:t>c</a:t>
            </a:r>
            <a:r>
              <a:rPr sz="2400" spc="105" dirty="0">
                <a:solidFill>
                  <a:srgbClr val="393A41"/>
                </a:solidFill>
                <a:latin typeface="Verdana"/>
                <a:cs typeface="Verdana"/>
              </a:rPr>
              <a:t>h</a:t>
            </a:r>
            <a:r>
              <a:rPr sz="2400" spc="95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55" dirty="0">
                <a:solidFill>
                  <a:srgbClr val="393A41"/>
                </a:solidFill>
                <a:latin typeface="Verdana"/>
                <a:cs typeface="Verdana"/>
              </a:rPr>
              <a:t>ique</a:t>
            </a:r>
            <a:r>
              <a:rPr sz="2400" spc="-229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93A41"/>
                </a:solidFill>
                <a:latin typeface="Verdana"/>
                <a:cs typeface="Verdana"/>
              </a:rPr>
              <a:t>t</a:t>
            </a:r>
            <a:r>
              <a:rPr sz="2400" spc="70" dirty="0">
                <a:solidFill>
                  <a:srgbClr val="393A4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393A41"/>
                </a:solidFill>
                <a:latin typeface="Verdana"/>
                <a:cs typeface="Verdana"/>
              </a:rPr>
              <a:t>at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93A41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393A41"/>
                </a:solidFill>
                <a:latin typeface="Verdana"/>
                <a:cs typeface="Verdana"/>
              </a:rPr>
              <a:t>s  </a:t>
            </a:r>
            <a:r>
              <a:rPr sz="2400" spc="160" dirty="0">
                <a:solidFill>
                  <a:srgbClr val="393A41"/>
                </a:solidFill>
                <a:latin typeface="Verdana"/>
                <a:cs typeface="Verdana"/>
              </a:rPr>
              <a:t>m</a:t>
            </a:r>
            <a:r>
              <a:rPr sz="2400" spc="90" dirty="0">
                <a:solidFill>
                  <a:srgbClr val="393A41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393A41"/>
                </a:solidFill>
                <a:latin typeface="Verdana"/>
                <a:cs typeface="Verdana"/>
              </a:rPr>
              <a:t>stly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393A41"/>
                </a:solidFill>
                <a:latin typeface="Verdana"/>
                <a:cs typeface="Verdana"/>
              </a:rPr>
              <a:t>p</a:t>
            </a:r>
            <a:r>
              <a:rPr sz="2400" spc="15" dirty="0">
                <a:solidFill>
                  <a:srgbClr val="393A41"/>
                </a:solidFill>
                <a:latin typeface="Verdana"/>
                <a:cs typeface="Verdana"/>
              </a:rPr>
              <a:t>erfor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m</a:t>
            </a:r>
            <a:r>
              <a:rPr sz="2400" spc="75" dirty="0">
                <a:solidFill>
                  <a:srgbClr val="393A41"/>
                </a:solidFill>
                <a:latin typeface="Verdana"/>
                <a:cs typeface="Verdana"/>
              </a:rPr>
              <a:t>ed</a:t>
            </a:r>
            <a:r>
              <a:rPr sz="2400" spc="-229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93A41"/>
                </a:solidFill>
                <a:latin typeface="Verdana"/>
                <a:cs typeface="Verdana"/>
              </a:rPr>
              <a:t>as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93A41"/>
                </a:solidFill>
                <a:latin typeface="Verdana"/>
                <a:cs typeface="Verdana"/>
              </a:rPr>
              <a:t>a</a:t>
            </a:r>
            <a:r>
              <a:rPr sz="2400" spc="-22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pr</a:t>
            </a:r>
            <a:r>
              <a:rPr sz="2400" spc="40" dirty="0">
                <a:solidFill>
                  <a:srgbClr val="393A41"/>
                </a:solidFill>
                <a:latin typeface="Verdana"/>
                <a:cs typeface="Verdana"/>
              </a:rPr>
              <a:t>e</a:t>
            </a:r>
            <a:r>
              <a:rPr sz="2400" spc="-150" dirty="0">
                <a:solidFill>
                  <a:srgbClr val="393A41"/>
                </a:solidFill>
                <a:latin typeface="Verdana"/>
                <a:cs typeface="Verdana"/>
              </a:rPr>
              <a:t>-  </a:t>
            </a:r>
            <a:r>
              <a:rPr sz="2400" spc="10" dirty="0">
                <a:solidFill>
                  <a:srgbClr val="393A41"/>
                </a:solidFill>
                <a:latin typeface="Verdana"/>
                <a:cs typeface="Verdana"/>
              </a:rPr>
              <a:t>proces</a:t>
            </a:r>
            <a:r>
              <a:rPr sz="2400" spc="15" dirty="0">
                <a:solidFill>
                  <a:srgbClr val="393A41"/>
                </a:solidFill>
                <a:latin typeface="Verdana"/>
                <a:cs typeface="Verdana"/>
              </a:rPr>
              <a:t>s</a:t>
            </a:r>
            <a:r>
              <a:rPr sz="2400" spc="80" dirty="0">
                <a:solidFill>
                  <a:srgbClr val="393A41"/>
                </a:solidFill>
                <a:latin typeface="Verdana"/>
                <a:cs typeface="Verdana"/>
              </a:rPr>
              <a:t>ing</a:t>
            </a:r>
            <a:r>
              <a:rPr sz="2400" spc="-22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step</a:t>
            </a:r>
            <a:r>
              <a:rPr sz="2400" spc="-229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393A41"/>
                </a:solidFill>
                <a:latin typeface="Verdana"/>
                <a:cs typeface="Verdana"/>
              </a:rPr>
              <a:t>be</a:t>
            </a:r>
            <a:r>
              <a:rPr sz="2400" spc="-10" dirty="0">
                <a:solidFill>
                  <a:srgbClr val="393A41"/>
                </a:solidFill>
                <a:latin typeface="Verdana"/>
                <a:cs typeface="Verdana"/>
              </a:rPr>
              <a:t>fore  </a:t>
            </a:r>
            <a:r>
              <a:rPr sz="2400" spc="100" dirty="0">
                <a:solidFill>
                  <a:srgbClr val="393A41"/>
                </a:solidFill>
                <a:latin typeface="Verdana"/>
                <a:cs typeface="Verdana"/>
              </a:rPr>
              <a:t>ma</a:t>
            </a:r>
            <a:r>
              <a:rPr sz="2400" spc="70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-120" dirty="0">
                <a:solidFill>
                  <a:srgbClr val="393A41"/>
                </a:solidFill>
                <a:latin typeface="Verdana"/>
                <a:cs typeface="Verdana"/>
              </a:rPr>
              <a:t>y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393A41"/>
                </a:solidFill>
                <a:latin typeface="Verdana"/>
                <a:cs typeface="Verdana"/>
              </a:rPr>
              <a:t>Mac</a:t>
            </a:r>
            <a:r>
              <a:rPr sz="2400" spc="55" dirty="0">
                <a:solidFill>
                  <a:srgbClr val="393A41"/>
                </a:solidFill>
                <a:latin typeface="Verdana"/>
                <a:cs typeface="Verdana"/>
              </a:rPr>
              <a:t>hi</a:t>
            </a:r>
            <a:r>
              <a:rPr sz="2400" spc="70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15" dirty="0">
                <a:solidFill>
                  <a:srgbClr val="393A41"/>
                </a:solidFill>
                <a:latin typeface="Verdana"/>
                <a:cs typeface="Verdana"/>
              </a:rPr>
              <a:t>e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93A41"/>
                </a:solidFill>
                <a:latin typeface="Verdana"/>
                <a:cs typeface="Verdana"/>
              </a:rPr>
              <a:t>Learning  </a:t>
            </a:r>
            <a:r>
              <a:rPr sz="2400" spc="160" dirty="0">
                <a:solidFill>
                  <a:srgbClr val="393A41"/>
                </a:solidFill>
                <a:latin typeface="Verdana"/>
                <a:cs typeface="Verdana"/>
              </a:rPr>
              <a:t>m</a:t>
            </a:r>
            <a:r>
              <a:rPr sz="2400" spc="90" dirty="0">
                <a:solidFill>
                  <a:srgbClr val="393A41"/>
                </a:solidFill>
                <a:latin typeface="Verdana"/>
                <a:cs typeface="Verdana"/>
              </a:rPr>
              <a:t>o</a:t>
            </a:r>
            <a:r>
              <a:rPr sz="2400" spc="75" dirty="0">
                <a:solidFill>
                  <a:srgbClr val="393A41"/>
                </a:solidFill>
                <a:latin typeface="Verdana"/>
                <a:cs typeface="Verdana"/>
              </a:rPr>
              <a:t>de</a:t>
            </a:r>
            <a:r>
              <a:rPr sz="2400" spc="-155" dirty="0">
                <a:solidFill>
                  <a:srgbClr val="393A41"/>
                </a:solidFill>
                <a:latin typeface="Verdana"/>
                <a:cs typeface="Verdana"/>
              </a:rPr>
              <a:t>ls,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93A41"/>
                </a:solidFill>
                <a:latin typeface="Verdana"/>
                <a:cs typeface="Verdana"/>
              </a:rPr>
              <a:t>to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93A41"/>
                </a:solidFill>
                <a:latin typeface="Verdana"/>
                <a:cs typeface="Verdana"/>
              </a:rPr>
              <a:t>sta</a:t>
            </a:r>
            <a:r>
              <a:rPr sz="2400" spc="-5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40" dirty="0">
                <a:solidFill>
                  <a:srgbClr val="393A41"/>
                </a:solidFill>
                <a:latin typeface="Verdana"/>
                <a:cs typeface="Verdana"/>
              </a:rPr>
              <a:t>dard</a:t>
            </a:r>
            <a:r>
              <a:rPr sz="2400" spc="-10" dirty="0">
                <a:solidFill>
                  <a:srgbClr val="393A41"/>
                </a:solidFill>
                <a:latin typeface="Verdana"/>
                <a:cs typeface="Verdana"/>
              </a:rPr>
              <a:t>ize</a:t>
            </a:r>
            <a:r>
              <a:rPr sz="2400" spc="-229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93A41"/>
                </a:solidFill>
                <a:latin typeface="Verdana"/>
                <a:cs typeface="Verdana"/>
              </a:rPr>
              <a:t>t</a:t>
            </a:r>
            <a:r>
              <a:rPr sz="2400" spc="70" dirty="0">
                <a:solidFill>
                  <a:srgbClr val="393A41"/>
                </a:solidFill>
                <a:latin typeface="Verdana"/>
                <a:cs typeface="Verdana"/>
              </a:rPr>
              <a:t>h</a:t>
            </a:r>
            <a:r>
              <a:rPr sz="2400" spc="10" dirty="0">
                <a:solidFill>
                  <a:srgbClr val="393A41"/>
                </a:solidFill>
                <a:latin typeface="Verdana"/>
                <a:cs typeface="Verdana"/>
              </a:rPr>
              <a:t>e  </a:t>
            </a:r>
            <a:r>
              <a:rPr sz="2400" spc="5" dirty="0">
                <a:solidFill>
                  <a:srgbClr val="393A41"/>
                </a:solidFill>
                <a:latin typeface="Verdana"/>
                <a:cs typeface="Verdana"/>
              </a:rPr>
              <a:t>ra</a:t>
            </a:r>
            <a:r>
              <a:rPr sz="2400" spc="-5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85" dirty="0">
                <a:solidFill>
                  <a:srgbClr val="393A41"/>
                </a:solidFill>
                <a:latin typeface="Verdana"/>
                <a:cs typeface="Verdana"/>
              </a:rPr>
              <a:t>ge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93A41"/>
                </a:solidFill>
                <a:latin typeface="Verdana"/>
                <a:cs typeface="Verdana"/>
              </a:rPr>
              <a:t>of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93A41"/>
                </a:solidFill>
                <a:latin typeface="Verdana"/>
                <a:cs typeface="Verdana"/>
              </a:rPr>
              <a:t>features</a:t>
            </a:r>
            <a:r>
              <a:rPr sz="2400" spc="-24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93A41"/>
                </a:solidFill>
                <a:latin typeface="Verdana"/>
                <a:cs typeface="Verdana"/>
              </a:rPr>
              <a:t>of</a:t>
            </a:r>
            <a:r>
              <a:rPr sz="2400" spc="-215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i</a:t>
            </a:r>
            <a:r>
              <a:rPr sz="2400" spc="50" dirty="0">
                <a:solidFill>
                  <a:srgbClr val="393A41"/>
                </a:solidFill>
                <a:latin typeface="Verdana"/>
                <a:cs typeface="Verdana"/>
              </a:rPr>
              <a:t>n</a:t>
            </a:r>
            <a:r>
              <a:rPr sz="2400" spc="110" dirty="0">
                <a:solidFill>
                  <a:srgbClr val="393A41"/>
                </a:solidFill>
                <a:latin typeface="Verdana"/>
                <a:cs typeface="Verdana"/>
              </a:rPr>
              <a:t>p</a:t>
            </a:r>
            <a:r>
              <a:rPr sz="2400" spc="120" dirty="0">
                <a:solidFill>
                  <a:srgbClr val="393A41"/>
                </a:solidFill>
                <a:latin typeface="Verdana"/>
                <a:cs typeface="Verdana"/>
              </a:rPr>
              <a:t>u</a:t>
            </a:r>
            <a:r>
              <a:rPr sz="2400" spc="25" dirty="0">
                <a:solidFill>
                  <a:srgbClr val="393A41"/>
                </a:solidFill>
                <a:latin typeface="Verdana"/>
                <a:cs typeface="Verdana"/>
              </a:rPr>
              <a:t>t  data</a:t>
            </a:r>
            <a:r>
              <a:rPr sz="2400" spc="-229" dirty="0">
                <a:solidFill>
                  <a:srgbClr val="393A41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393A41"/>
                </a:solidFill>
                <a:latin typeface="Verdana"/>
                <a:cs typeface="Verdana"/>
              </a:rPr>
              <a:t>set.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945" y="1868423"/>
            <a:ext cx="4131114" cy="17404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M</a:t>
            </a:r>
            <a:r>
              <a:rPr spc="-50" dirty="0"/>
              <a:t>a</a:t>
            </a:r>
            <a:r>
              <a:rPr spc="-60" dirty="0"/>
              <a:t>chin</a:t>
            </a:r>
            <a:r>
              <a:rPr spc="-100" dirty="0"/>
              <a:t>e</a:t>
            </a:r>
            <a:r>
              <a:rPr spc="-175" dirty="0"/>
              <a:t> </a:t>
            </a:r>
            <a:r>
              <a:rPr spc="-110" dirty="0"/>
              <a:t>Learnin</a:t>
            </a:r>
            <a:r>
              <a:rPr spc="-5" dirty="0"/>
              <a:t>g</a:t>
            </a:r>
            <a:r>
              <a:rPr spc="-150" dirty="0"/>
              <a:t> </a:t>
            </a:r>
            <a:r>
              <a:rPr spc="-45" dirty="0"/>
              <a:t>M</a:t>
            </a:r>
            <a:r>
              <a:rPr spc="-30" dirty="0"/>
              <a:t>o</a:t>
            </a:r>
            <a:r>
              <a:rPr spc="-80" dirty="0"/>
              <a:t>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61" y="689943"/>
            <a:ext cx="5125085" cy="429260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450"/>
              </a:spcBef>
            </a:pPr>
            <a:r>
              <a:rPr sz="2400" b="1" u="heavy" spc="-76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1</a:t>
            </a:r>
            <a:r>
              <a:rPr sz="2400" b="1" u="heavy" spc="-24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.</a:t>
            </a:r>
            <a:r>
              <a:rPr sz="2400" b="1" u="heavy" spc="-16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7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K</a:t>
            </a:r>
            <a:r>
              <a:rPr sz="2400" b="1" u="heavy" spc="-14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2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Nea</a:t>
            </a:r>
            <a:r>
              <a:rPr sz="2400" b="1" u="heavy" spc="-9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</a:t>
            </a:r>
            <a:r>
              <a:rPr sz="2400" b="1" u="heavy" spc="-12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es</a:t>
            </a:r>
            <a:r>
              <a:rPr sz="2400" b="1" u="heavy" spc="-5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t</a:t>
            </a:r>
            <a:r>
              <a:rPr sz="2400" b="1" u="heavy" spc="-14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5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Neigh</a:t>
            </a:r>
            <a:r>
              <a:rPr sz="2400" b="1" u="heavy" spc="-7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bo</a:t>
            </a:r>
            <a:r>
              <a:rPr sz="2400" b="1" u="heavy" spc="-8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u</a:t>
            </a:r>
            <a:r>
              <a:rPr sz="2400" b="1" u="heavy" spc="-15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K-Nearest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Neighbor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one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simplest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Machine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Learning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algorithms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 based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Supervised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technique.</a:t>
            </a:r>
            <a:endParaRPr sz="1400">
              <a:latin typeface="Verdana"/>
              <a:cs typeface="Verdana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K-NN algorithm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assumes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similarity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between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004A52"/>
                </a:solidFill>
                <a:latin typeface="Verdana"/>
                <a:cs typeface="Verdana"/>
              </a:rPr>
              <a:t>new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case/data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available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cases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put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new</a:t>
            </a:r>
            <a:r>
              <a:rPr sz="1400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case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into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category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similar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available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categories.</a:t>
            </a:r>
            <a:endParaRPr sz="1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K-NN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algorithm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stores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available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data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classifies a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new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point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based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on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similarity.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This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means </a:t>
            </a:r>
            <a:r>
              <a:rPr sz="1400" spc="55" dirty="0">
                <a:solidFill>
                  <a:srgbClr val="004A52"/>
                </a:solidFill>
                <a:latin typeface="Verdana"/>
                <a:cs typeface="Verdana"/>
              </a:rPr>
              <a:t>when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new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appears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then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easily 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classified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into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well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suite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category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by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using 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K-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004A52"/>
                </a:solidFill>
                <a:latin typeface="Verdana"/>
                <a:cs typeface="Verdana"/>
              </a:rPr>
              <a:t>NN </a:t>
            </a:r>
            <a:r>
              <a:rPr sz="1400" spc="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algorithm.</a:t>
            </a:r>
            <a:endParaRPr sz="1400">
              <a:latin typeface="Verdana"/>
              <a:cs typeface="Verdana"/>
            </a:endParaRPr>
          </a:p>
          <a:p>
            <a:pPr marL="12700" marR="5715" algn="just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K-NN algorithm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used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as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well 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as 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Classification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but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mostly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ficat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pr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b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em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21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75565" indent="-63500" algn="just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K-NN</a:t>
            </a:r>
            <a:r>
              <a:rPr sz="1400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004A52"/>
                </a:solidFill>
                <a:latin typeface="Verdana"/>
                <a:cs typeface="Verdana"/>
              </a:rPr>
              <a:t>non-parametric</a:t>
            </a:r>
            <a:r>
              <a:rPr sz="1400" b="1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algorithm</a:t>
            </a:r>
            <a:r>
              <a:rPr sz="1400" spc="-65" dirty="0">
                <a:solidFill>
                  <a:srgbClr val="004A52"/>
                </a:solidFill>
                <a:latin typeface="Verdana"/>
                <a:cs typeface="Verdana"/>
              </a:rPr>
              <a:t>,</a:t>
            </a:r>
            <a:r>
              <a:rPr sz="1400" spc="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400" spc="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1400" spc="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endParaRPr sz="1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does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r>
              <a:rPr sz="14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make</a:t>
            </a:r>
            <a:r>
              <a:rPr sz="14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any</a:t>
            </a:r>
            <a:r>
              <a:rPr sz="14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assumption</a:t>
            </a:r>
            <a:r>
              <a:rPr sz="14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underlying</a:t>
            </a:r>
            <a:r>
              <a:rPr sz="14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118" y="1688592"/>
            <a:ext cx="3584769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033" y="226263"/>
            <a:ext cx="624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Elbo</a:t>
            </a:r>
            <a:r>
              <a:rPr spc="-125" dirty="0"/>
              <a:t>w</a:t>
            </a:r>
            <a:r>
              <a:rPr spc="-170" dirty="0"/>
              <a:t> </a:t>
            </a:r>
            <a:r>
              <a:rPr spc="-75" dirty="0"/>
              <a:t>m</a:t>
            </a:r>
            <a:r>
              <a:rPr spc="-60" dirty="0"/>
              <a:t>e</a:t>
            </a:r>
            <a:r>
              <a:rPr spc="-70" dirty="0"/>
              <a:t>tho</a:t>
            </a:r>
            <a:r>
              <a:rPr spc="-25" dirty="0"/>
              <a:t>d</a:t>
            </a:r>
            <a:r>
              <a:rPr spc="-170" dirty="0"/>
              <a:t> </a:t>
            </a:r>
            <a:r>
              <a:rPr spc="-95" dirty="0"/>
              <a:t>fo</a:t>
            </a:r>
            <a:r>
              <a:rPr spc="-190" dirty="0"/>
              <a:t>r</a:t>
            </a:r>
            <a:r>
              <a:rPr spc="-155" dirty="0"/>
              <a:t> </a:t>
            </a:r>
            <a:r>
              <a:rPr spc="-135" dirty="0"/>
              <a:t>leas</a:t>
            </a:r>
            <a:r>
              <a:rPr spc="-60" dirty="0"/>
              <a:t>t</a:t>
            </a:r>
            <a:r>
              <a:rPr spc="-185" dirty="0"/>
              <a:t> </a:t>
            </a:r>
            <a:r>
              <a:rPr spc="-165" dirty="0"/>
              <a:t>er</a:t>
            </a:r>
            <a:r>
              <a:rPr spc="-155" dirty="0"/>
              <a:t>r</a:t>
            </a:r>
            <a:r>
              <a:rPr spc="-90" dirty="0"/>
              <a:t>o</a:t>
            </a:r>
            <a:r>
              <a:rPr spc="-190" dirty="0"/>
              <a:t>r</a:t>
            </a:r>
            <a:r>
              <a:rPr spc="-135" dirty="0"/>
              <a:t> </a:t>
            </a:r>
            <a:r>
              <a:rPr spc="-140" dirty="0"/>
              <a:t>ra</a:t>
            </a:r>
            <a:r>
              <a:rPr spc="-125" dirty="0"/>
              <a:t>t</a:t>
            </a:r>
            <a:r>
              <a:rPr spc="-9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876" y="780187"/>
            <a:ext cx="5196246" cy="4107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M</a:t>
            </a:r>
            <a:r>
              <a:rPr spc="-50" dirty="0"/>
              <a:t>a</a:t>
            </a:r>
            <a:r>
              <a:rPr spc="-60" dirty="0"/>
              <a:t>chin</a:t>
            </a:r>
            <a:r>
              <a:rPr spc="-100" dirty="0"/>
              <a:t>e</a:t>
            </a:r>
            <a:r>
              <a:rPr spc="-175" dirty="0"/>
              <a:t> </a:t>
            </a:r>
            <a:r>
              <a:rPr spc="-110" dirty="0"/>
              <a:t>Learnin</a:t>
            </a:r>
            <a:r>
              <a:rPr spc="-5" dirty="0"/>
              <a:t>g</a:t>
            </a:r>
            <a:r>
              <a:rPr spc="-150" dirty="0"/>
              <a:t> </a:t>
            </a:r>
            <a:r>
              <a:rPr spc="-45" dirty="0"/>
              <a:t>M</a:t>
            </a:r>
            <a:r>
              <a:rPr spc="-30" dirty="0"/>
              <a:t>o</a:t>
            </a:r>
            <a:r>
              <a:rPr spc="-80" dirty="0"/>
              <a:t>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36" y="573181"/>
            <a:ext cx="5558155" cy="449199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380"/>
              </a:spcBef>
            </a:pPr>
            <a:r>
              <a:rPr sz="2400" b="1" u="heavy" spc="-29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2</a:t>
            </a:r>
            <a:r>
              <a:rPr sz="2400" b="1" u="heavy" spc="-24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.</a:t>
            </a:r>
            <a:r>
              <a:rPr sz="2400" b="1" u="heavy" spc="-15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8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Logisti</a:t>
            </a:r>
            <a:r>
              <a:rPr sz="2400" b="1" u="heavy" spc="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c</a:t>
            </a:r>
            <a:r>
              <a:rPr sz="2400" b="1" u="heavy" spc="-15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1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Regress</a:t>
            </a:r>
            <a:r>
              <a:rPr sz="2400" b="1" u="heavy" spc="-7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ion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Logistic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regression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one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the most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popular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Machine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algorithms,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comes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under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Supervised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technique. </a:t>
            </a:r>
            <a:r>
              <a:rPr sz="1400" spc="-8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used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predicting the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categorical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dependent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variable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using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set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of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independent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variables.</a:t>
            </a:r>
            <a:endParaRPr sz="1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Logistic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regression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predicts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output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categorical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dependent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variable.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Therefore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outcome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must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 be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egor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cal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scr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21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6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b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her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Yes</a:t>
            </a:r>
            <a:r>
              <a:rPr sz="1400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004A52"/>
                </a:solidFill>
                <a:latin typeface="Verdana"/>
                <a:cs typeface="Verdana"/>
              </a:rPr>
              <a:t>,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0</a:t>
            </a: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400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400" spc="-210" dirty="0">
                <a:solidFill>
                  <a:srgbClr val="004A52"/>
                </a:solidFill>
                <a:latin typeface="Verdana"/>
                <a:cs typeface="Verdana"/>
              </a:rPr>
              <a:t>, 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true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or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False, etc.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but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instead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giving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exact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value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as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0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 and </a:t>
            </a:r>
            <a:r>
              <a:rPr sz="1400" spc="-300" dirty="0">
                <a:solidFill>
                  <a:srgbClr val="004A52"/>
                </a:solidFill>
                <a:latin typeface="Verdana"/>
                <a:cs typeface="Verdana"/>
              </a:rPr>
              <a:t>1,</a:t>
            </a:r>
            <a:r>
              <a:rPr sz="1400" spc="-2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400" b="1" spc="-55" dirty="0">
                <a:solidFill>
                  <a:srgbClr val="004A52"/>
                </a:solidFill>
                <a:latin typeface="Verdana"/>
                <a:cs typeface="Verdana"/>
              </a:rPr>
              <a:t>gives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probabilistic 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values </a:t>
            </a:r>
            <a:r>
              <a:rPr sz="1400" b="1" spc="-35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1400" b="1" spc="-60" dirty="0">
                <a:solidFill>
                  <a:srgbClr val="004A52"/>
                </a:solidFill>
                <a:latin typeface="Verdana"/>
                <a:cs typeface="Verdana"/>
              </a:rPr>
              <a:t>lie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between </a:t>
            </a:r>
            <a:r>
              <a:rPr sz="1400" b="1" spc="-45" dirty="0">
                <a:solidFill>
                  <a:srgbClr val="004A52"/>
                </a:solidFill>
                <a:latin typeface="Verdana"/>
                <a:cs typeface="Verdana"/>
              </a:rPr>
              <a:t>0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4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330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400" spc="-33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6350" algn="just">
              <a:lnSpc>
                <a:spcPct val="100000"/>
              </a:lnSpc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Logistic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Regression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004A52"/>
                </a:solidFill>
                <a:latin typeface="Verdana"/>
                <a:cs typeface="Verdana"/>
              </a:rPr>
              <a:t>much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similar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Linear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except that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how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they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400" spc="-25" dirty="0">
                <a:solidFill>
                  <a:srgbClr val="004A52"/>
                </a:solidFill>
                <a:latin typeface="Verdana"/>
                <a:cs typeface="Verdana"/>
              </a:rPr>
              <a:t>used. 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Linear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spc="-3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used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solving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problems,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whereas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Logistic 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b="1" spc="-9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400" b="1" spc="-4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sed</a:t>
            </a:r>
            <a:r>
              <a:rPr sz="14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4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solving</a:t>
            </a:r>
            <a:r>
              <a:rPr sz="14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b="1" spc="-25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b="1" spc="-8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400" b="1" spc="-9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b="1" spc="-70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1400" b="1" spc="-2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1400" b="1" spc="-45" dirty="0">
                <a:solidFill>
                  <a:srgbClr val="004A52"/>
                </a:solidFill>
                <a:latin typeface="Verdana"/>
                <a:cs typeface="Verdana"/>
              </a:rPr>
              <a:t>ation</a:t>
            </a:r>
            <a:r>
              <a:rPr sz="14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004A52"/>
                </a:solidFill>
                <a:latin typeface="Verdana"/>
                <a:cs typeface="Verdana"/>
              </a:rPr>
              <a:t>prob</a:t>
            </a:r>
            <a:r>
              <a:rPr sz="1400" b="1" spc="-50" dirty="0">
                <a:solidFill>
                  <a:srgbClr val="004A52"/>
                </a:solidFill>
                <a:latin typeface="Verdana"/>
                <a:cs typeface="Verdana"/>
              </a:rPr>
              <a:t>lem</a:t>
            </a:r>
            <a:r>
              <a:rPr sz="1400" b="1" spc="-5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21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spc="-55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Logistic 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regression,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instead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fitting 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regression </a:t>
            </a:r>
            <a:r>
              <a:rPr sz="1400" spc="-35" dirty="0">
                <a:solidFill>
                  <a:srgbClr val="004A52"/>
                </a:solidFill>
                <a:latin typeface="Verdana"/>
                <a:cs typeface="Verdana"/>
              </a:rPr>
              <a:t>line, 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400" spc="-4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fit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an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4A52"/>
                </a:solidFill>
                <a:latin typeface="Verdana"/>
                <a:cs typeface="Verdana"/>
              </a:rPr>
              <a:t>"S"</a:t>
            </a:r>
            <a:r>
              <a:rPr sz="14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52"/>
                </a:solidFill>
                <a:latin typeface="Verdana"/>
                <a:cs typeface="Verdana"/>
              </a:rPr>
              <a:t>shaped</a:t>
            </a:r>
            <a:r>
              <a:rPr sz="14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logistic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function,</a:t>
            </a:r>
            <a:r>
              <a:rPr sz="1400" spc="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400" spc="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52"/>
                </a:solidFill>
                <a:latin typeface="Verdana"/>
                <a:cs typeface="Verdana"/>
              </a:rPr>
              <a:t>predicts</a:t>
            </a:r>
            <a:r>
              <a:rPr sz="1400" spc="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two </a:t>
            </a:r>
            <a:r>
              <a:rPr sz="1400" spc="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52"/>
                </a:solidFill>
                <a:latin typeface="Verdana"/>
                <a:cs typeface="Verdana"/>
              </a:rPr>
              <a:t>ma</a:t>
            </a:r>
            <a:r>
              <a:rPr sz="1400" dirty="0">
                <a:solidFill>
                  <a:srgbClr val="004A52"/>
                </a:solidFill>
                <a:latin typeface="Verdana"/>
                <a:cs typeface="Verdana"/>
              </a:rPr>
              <a:t>x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400" spc="100" dirty="0">
                <a:solidFill>
                  <a:srgbClr val="004A52"/>
                </a:solidFill>
                <a:latin typeface="Verdana"/>
                <a:cs typeface="Verdana"/>
              </a:rPr>
              <a:t>mum</a:t>
            </a:r>
            <a:r>
              <a:rPr sz="14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400" spc="4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004A52"/>
                </a:solidFill>
                <a:latin typeface="Verdana"/>
                <a:cs typeface="Verdana"/>
              </a:rPr>
              <a:t>(</a:t>
            </a:r>
            <a:r>
              <a:rPr sz="1400" spc="35" dirty="0">
                <a:solidFill>
                  <a:srgbClr val="004A52"/>
                </a:solidFill>
                <a:latin typeface="Verdana"/>
                <a:cs typeface="Verdana"/>
              </a:rPr>
              <a:t>0</a:t>
            </a:r>
            <a:r>
              <a:rPr sz="14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400" spc="-390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400" spc="-170" dirty="0">
                <a:solidFill>
                  <a:srgbClr val="004A52"/>
                </a:solidFill>
                <a:latin typeface="Verdana"/>
                <a:cs typeface="Verdana"/>
              </a:rPr>
              <a:t>)</a:t>
            </a:r>
            <a:r>
              <a:rPr sz="1400" spc="-21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863" y="1788279"/>
            <a:ext cx="3301040" cy="2186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4386" y="17475"/>
            <a:ext cx="192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Content</a:t>
            </a:r>
            <a:r>
              <a:rPr spc="-180" dirty="0"/>
              <a:t>s</a:t>
            </a:r>
            <a:r>
              <a:rPr spc="-170" dirty="0"/>
              <a:t> </a:t>
            </a:r>
            <a:r>
              <a:rPr spc="-39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620" y="698068"/>
            <a:ext cx="4038600" cy="429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50825" algn="l"/>
              </a:tabLst>
            </a:pP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x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p</a:t>
            </a:r>
            <a:r>
              <a:rPr sz="2000" b="1" spc="-45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o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rati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o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12700" marR="10058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0355" algn="l"/>
              </a:tabLst>
            </a:pP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Pr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200" dirty="0">
                <a:solidFill>
                  <a:srgbClr val="EE8500"/>
                </a:solidFill>
                <a:latin typeface="Verdana"/>
                <a:cs typeface="Verdana"/>
              </a:rPr>
              <a:t>-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proce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s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s</a:t>
            </a:r>
            <a:r>
              <a:rPr sz="2000" b="1" spc="-35" dirty="0">
                <a:solidFill>
                  <a:srgbClr val="EE8500"/>
                </a:solidFill>
                <a:latin typeface="Verdana"/>
                <a:cs typeface="Verdana"/>
              </a:rPr>
              <a:t>ing  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3.Da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t</a:t>
            </a:r>
            <a:r>
              <a:rPr sz="2000" b="1" spc="-100" dirty="0">
                <a:solidFill>
                  <a:srgbClr val="EE8500"/>
                </a:solidFill>
                <a:latin typeface="Verdana"/>
                <a:cs typeface="Verdana"/>
              </a:rPr>
              <a:t>a</a:t>
            </a: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C</a:t>
            </a:r>
            <a:r>
              <a:rPr sz="2000" b="1" spc="-30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ea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dirty="0">
                <a:solidFill>
                  <a:srgbClr val="EE8500"/>
                </a:solidFill>
                <a:latin typeface="Verdana"/>
                <a:cs typeface="Verdana"/>
              </a:rPr>
              <a:t>g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4.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U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variate</a:t>
            </a: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Ana</a:t>
            </a:r>
            <a:r>
              <a:rPr sz="2000" b="1" spc="-45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ysis  </a:t>
            </a:r>
            <a:r>
              <a:rPr sz="2000" b="1" spc="-110" dirty="0">
                <a:solidFill>
                  <a:srgbClr val="EE8500"/>
                </a:solidFill>
                <a:latin typeface="Verdana"/>
                <a:cs typeface="Verdana"/>
              </a:rPr>
              <a:t>5.</a:t>
            </a:r>
            <a:r>
              <a:rPr sz="2000" b="1" spc="-204" dirty="0">
                <a:solidFill>
                  <a:srgbClr val="EE8500"/>
                </a:solidFill>
                <a:latin typeface="Verdana"/>
                <a:cs typeface="Verdana"/>
              </a:rPr>
              <a:t>M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ultivariate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EE8500"/>
                </a:solidFill>
                <a:latin typeface="Verdana"/>
                <a:cs typeface="Verdana"/>
              </a:rPr>
              <a:t>A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alysis  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6.Out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100" dirty="0">
                <a:solidFill>
                  <a:srgbClr val="EE8500"/>
                </a:solidFill>
                <a:latin typeface="Verdana"/>
                <a:cs typeface="Verdana"/>
              </a:rPr>
              <a:t>er</a:t>
            </a:r>
            <a:r>
              <a:rPr sz="2000" b="1" spc="-14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105" dirty="0">
                <a:solidFill>
                  <a:srgbClr val="EE8500"/>
                </a:solidFill>
                <a:latin typeface="Verdana"/>
                <a:cs typeface="Verdana"/>
              </a:rPr>
              <a:t>Tr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atme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35" dirty="0">
                <a:solidFill>
                  <a:srgbClr val="EE8500"/>
                </a:solidFill>
                <a:latin typeface="Verdana"/>
                <a:cs typeface="Verdana"/>
              </a:rPr>
              <a:t>t  </a:t>
            </a:r>
            <a:r>
              <a:rPr sz="2000" b="1" spc="-250" dirty="0">
                <a:solidFill>
                  <a:srgbClr val="EE8500"/>
                </a:solidFill>
                <a:latin typeface="Verdana"/>
                <a:cs typeface="Verdana"/>
              </a:rPr>
              <a:t>7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.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Featur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15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Eng</a:t>
            </a:r>
            <a:r>
              <a:rPr sz="2000" b="1" spc="-30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110" dirty="0">
                <a:solidFill>
                  <a:srgbClr val="EE8500"/>
                </a:solidFill>
                <a:latin typeface="Verdana"/>
                <a:cs typeface="Verdana"/>
              </a:rPr>
              <a:t>er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15" dirty="0">
                <a:solidFill>
                  <a:srgbClr val="EE8500"/>
                </a:solidFill>
                <a:latin typeface="Verdana"/>
                <a:cs typeface="Verdana"/>
              </a:rPr>
              <a:t>ng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8.Standardization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9.K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arest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35" dirty="0">
                <a:solidFill>
                  <a:srgbClr val="EE8500"/>
                </a:solidFill>
                <a:latin typeface="Verdana"/>
                <a:cs typeface="Verdana"/>
              </a:rPr>
              <a:t>ig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h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b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o</a:t>
            </a:r>
            <a:r>
              <a:rPr sz="2000" b="1" spc="-105" dirty="0">
                <a:solidFill>
                  <a:srgbClr val="EE8500"/>
                </a:solidFill>
                <a:latin typeface="Verdana"/>
                <a:cs typeface="Verdana"/>
              </a:rPr>
              <a:t>urs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m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o</a:t>
            </a:r>
            <a:r>
              <a:rPr sz="2000" b="1" spc="-45" dirty="0">
                <a:solidFill>
                  <a:srgbClr val="EE8500"/>
                </a:solidFill>
                <a:latin typeface="Verdana"/>
                <a:cs typeface="Verdana"/>
              </a:rPr>
              <a:t>del  </a:t>
            </a:r>
            <a:r>
              <a:rPr sz="2000" b="1" spc="-350" dirty="0">
                <a:solidFill>
                  <a:srgbClr val="EE8500"/>
                </a:solidFill>
                <a:latin typeface="Verdana"/>
                <a:cs typeface="Verdana"/>
              </a:rPr>
              <a:t>1</a:t>
            </a:r>
            <a:r>
              <a:rPr sz="2000" b="1" spc="-360" dirty="0">
                <a:solidFill>
                  <a:srgbClr val="EE8500"/>
                </a:solidFill>
                <a:latin typeface="Verdana"/>
                <a:cs typeface="Verdana"/>
              </a:rPr>
              <a:t>0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.Logist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ic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r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gression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m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o</a:t>
            </a:r>
            <a:r>
              <a:rPr sz="2000" b="1" spc="-45" dirty="0">
                <a:solidFill>
                  <a:srgbClr val="EE8500"/>
                </a:solidFill>
                <a:latin typeface="Verdana"/>
                <a:cs typeface="Verdana"/>
              </a:rPr>
              <a:t>del  </a:t>
            </a:r>
            <a:r>
              <a:rPr sz="2000" b="1" spc="-640" dirty="0">
                <a:solidFill>
                  <a:srgbClr val="EE8500"/>
                </a:solidFill>
                <a:latin typeface="Verdana"/>
                <a:cs typeface="Verdana"/>
              </a:rPr>
              <a:t>1</a:t>
            </a:r>
            <a:r>
              <a:rPr sz="2000" b="1" spc="-655" dirty="0">
                <a:solidFill>
                  <a:srgbClr val="EE8500"/>
                </a:solidFill>
                <a:latin typeface="Verdana"/>
                <a:cs typeface="Verdana"/>
              </a:rPr>
              <a:t>1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.XGBoost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rgbClr val="EE8500"/>
                </a:solidFill>
                <a:latin typeface="Verdana"/>
                <a:cs typeface="Verdana"/>
              </a:rPr>
              <a:t>C</a:t>
            </a:r>
            <a:r>
              <a:rPr sz="2000" b="1" spc="-30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as</a:t>
            </a:r>
            <a:r>
              <a:rPr sz="2000" b="1" spc="-110" dirty="0">
                <a:solidFill>
                  <a:srgbClr val="EE8500"/>
                </a:solidFill>
                <a:latin typeface="Verdana"/>
                <a:cs typeface="Verdana"/>
              </a:rPr>
              <a:t>s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ifi</a:t>
            </a:r>
            <a:r>
              <a:rPr sz="2000" b="1" spc="-125" dirty="0">
                <a:solidFill>
                  <a:srgbClr val="EE8500"/>
                </a:solidFill>
                <a:latin typeface="Verdana"/>
                <a:cs typeface="Verdana"/>
              </a:rPr>
              <a:t>e</a:t>
            </a: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  <a:p>
            <a:pPr marL="12700" marR="387350">
              <a:lnSpc>
                <a:spcPct val="100000"/>
              </a:lnSpc>
              <a:spcBef>
                <a:spcPts val="5"/>
              </a:spcBef>
            </a:pPr>
            <a:r>
              <a:rPr sz="2000" b="1" spc="-360" dirty="0">
                <a:solidFill>
                  <a:srgbClr val="EE8500"/>
                </a:solidFill>
                <a:latin typeface="Verdana"/>
                <a:cs typeface="Verdana"/>
              </a:rPr>
              <a:t>12.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Hyper</a:t>
            </a:r>
            <a:r>
              <a:rPr sz="2000" b="1" spc="-14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param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eter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tuni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n</a:t>
            </a:r>
            <a:r>
              <a:rPr sz="2000" b="1" dirty="0">
                <a:solidFill>
                  <a:srgbClr val="EE8500"/>
                </a:solidFill>
                <a:latin typeface="Verdana"/>
                <a:cs typeface="Verdana"/>
              </a:rPr>
              <a:t>g  </a:t>
            </a:r>
            <a:r>
              <a:rPr sz="2000" b="1" spc="-229" dirty="0">
                <a:solidFill>
                  <a:srgbClr val="EE8500"/>
                </a:solidFill>
                <a:latin typeface="Verdana"/>
                <a:cs typeface="Verdana"/>
              </a:rPr>
              <a:t>13.</a:t>
            </a:r>
            <a:r>
              <a:rPr sz="2000" b="1" spc="-375" dirty="0">
                <a:solidFill>
                  <a:srgbClr val="EE8500"/>
                </a:solidFill>
                <a:latin typeface="Verdana"/>
                <a:cs typeface="Verdana"/>
              </a:rPr>
              <a:t>M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odel</a:t>
            </a:r>
            <a:r>
              <a:rPr sz="2000" b="1" spc="-1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Ex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</a:t>
            </a:r>
            <a:r>
              <a:rPr sz="2000" b="1" spc="-100" dirty="0">
                <a:solidFill>
                  <a:srgbClr val="EE8500"/>
                </a:solidFill>
                <a:latin typeface="Verdana"/>
                <a:cs typeface="Verdana"/>
              </a:rPr>
              <a:t>la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na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b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i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l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ity  </a:t>
            </a:r>
            <a:r>
              <a:rPr sz="2000" b="1" spc="-110" dirty="0">
                <a:solidFill>
                  <a:srgbClr val="EE8500"/>
                </a:solidFill>
                <a:latin typeface="Verdana"/>
                <a:cs typeface="Verdana"/>
              </a:rPr>
              <a:t>14.Conclusion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M</a:t>
            </a:r>
            <a:r>
              <a:rPr spc="-50" dirty="0"/>
              <a:t>a</a:t>
            </a:r>
            <a:r>
              <a:rPr spc="-60" dirty="0"/>
              <a:t>chin</a:t>
            </a:r>
            <a:r>
              <a:rPr spc="-100" dirty="0"/>
              <a:t>e</a:t>
            </a:r>
            <a:r>
              <a:rPr spc="-175" dirty="0"/>
              <a:t> </a:t>
            </a:r>
            <a:r>
              <a:rPr spc="-110" dirty="0"/>
              <a:t>Learnin</a:t>
            </a:r>
            <a:r>
              <a:rPr spc="-5" dirty="0"/>
              <a:t>g</a:t>
            </a:r>
            <a:r>
              <a:rPr spc="-150" dirty="0"/>
              <a:t> </a:t>
            </a:r>
            <a:r>
              <a:rPr spc="-45" dirty="0"/>
              <a:t>M</a:t>
            </a:r>
            <a:r>
              <a:rPr spc="-30" dirty="0"/>
              <a:t>o</a:t>
            </a:r>
            <a:r>
              <a:rPr spc="-80" dirty="0"/>
              <a:t>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468" y="788034"/>
            <a:ext cx="7893050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algn="ctr">
              <a:lnSpc>
                <a:spcPct val="100000"/>
              </a:lnSpc>
              <a:spcBef>
                <a:spcPts val="100"/>
              </a:spcBef>
            </a:pPr>
            <a:r>
              <a:rPr sz="2400" b="1" u="heavy" spc="-35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3</a:t>
            </a:r>
            <a:r>
              <a:rPr sz="2400" b="1" u="heavy" spc="-19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.</a:t>
            </a:r>
            <a:r>
              <a:rPr sz="2400" b="1" u="heavy" spc="-8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XGBoos</a:t>
            </a:r>
            <a:r>
              <a:rPr sz="2400" b="1" u="heavy" spc="-5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t</a:t>
            </a:r>
            <a:r>
              <a:rPr sz="24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10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Clas</a:t>
            </a:r>
            <a:r>
              <a:rPr sz="2400" b="1" u="heavy" spc="-114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s</a:t>
            </a:r>
            <a:r>
              <a:rPr sz="2400" b="1" u="heavy" spc="-10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ifi</a:t>
            </a:r>
            <a:r>
              <a:rPr sz="2400" b="1" u="heavy" spc="-12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16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XGBoost </a:t>
            </a:r>
            <a:r>
              <a:rPr sz="1600" spc="-35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decision-tree-based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ensemble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Machine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Learning algorithm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uses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gradient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boosting</a:t>
            </a:r>
            <a:r>
              <a:rPr sz="16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A52"/>
                </a:solidFill>
                <a:latin typeface="Verdana"/>
                <a:cs typeface="Verdana"/>
              </a:rPr>
              <a:t>framework.</a:t>
            </a:r>
            <a:r>
              <a:rPr sz="16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prediction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problems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involving </a:t>
            </a:r>
            <a:r>
              <a:rPr sz="1600" spc="-5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unstructured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1600" spc="-40" dirty="0">
                <a:solidFill>
                  <a:srgbClr val="004A52"/>
                </a:solidFill>
                <a:latin typeface="Verdana"/>
                <a:cs typeface="Verdana"/>
              </a:rPr>
              <a:t>(images, </a:t>
            </a:r>
            <a:r>
              <a:rPr sz="1600" spc="-60" dirty="0">
                <a:solidFill>
                  <a:srgbClr val="004A52"/>
                </a:solidFill>
                <a:latin typeface="Verdana"/>
                <a:cs typeface="Verdana"/>
              </a:rPr>
              <a:t>text, </a:t>
            </a:r>
            <a:r>
              <a:rPr sz="1600" spc="-75" dirty="0">
                <a:solidFill>
                  <a:srgbClr val="004A52"/>
                </a:solidFill>
                <a:latin typeface="Verdana"/>
                <a:cs typeface="Verdana"/>
              </a:rPr>
              <a:t>etc.)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artificial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neural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networks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tend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outperform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other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algorithms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or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frameworks.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880" y="2514600"/>
            <a:ext cx="2940639" cy="21402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M</a:t>
            </a:r>
            <a:r>
              <a:rPr spc="-50" dirty="0"/>
              <a:t>a</a:t>
            </a:r>
            <a:r>
              <a:rPr spc="-60" dirty="0"/>
              <a:t>chin</a:t>
            </a:r>
            <a:r>
              <a:rPr spc="-100" dirty="0"/>
              <a:t>e</a:t>
            </a:r>
            <a:r>
              <a:rPr spc="-175" dirty="0"/>
              <a:t> </a:t>
            </a:r>
            <a:r>
              <a:rPr spc="-110" dirty="0"/>
              <a:t>Learnin</a:t>
            </a:r>
            <a:r>
              <a:rPr spc="-5" dirty="0"/>
              <a:t>g</a:t>
            </a:r>
            <a:r>
              <a:rPr spc="-150" dirty="0"/>
              <a:t> </a:t>
            </a:r>
            <a:r>
              <a:rPr spc="-45" dirty="0"/>
              <a:t>M</a:t>
            </a:r>
            <a:r>
              <a:rPr spc="-30" dirty="0"/>
              <a:t>o</a:t>
            </a:r>
            <a:r>
              <a:rPr spc="-80" dirty="0"/>
              <a:t>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9144" y="736219"/>
            <a:ext cx="399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14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H</a:t>
            </a:r>
            <a:r>
              <a:rPr sz="2400" b="1" u="heavy" spc="-8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y</a:t>
            </a:r>
            <a:r>
              <a:rPr sz="2400" b="1" u="heavy" spc="-10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pe</a:t>
            </a:r>
            <a:r>
              <a:rPr sz="2400" b="1" u="heavy" spc="-7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</a:t>
            </a:r>
            <a:r>
              <a:rPr sz="2400" b="1" u="heavy" spc="-23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-</a:t>
            </a:r>
            <a:r>
              <a:rPr sz="2400" b="1" u="heavy" spc="-10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par</a:t>
            </a:r>
            <a:r>
              <a:rPr sz="24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a</a:t>
            </a:r>
            <a:r>
              <a:rPr sz="2400" b="1" u="heavy" spc="-6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mete</a:t>
            </a:r>
            <a:r>
              <a:rPr sz="2400" b="1" u="heavy" spc="-16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</a:t>
            </a:r>
            <a:r>
              <a:rPr sz="2400" b="1" u="heavy" spc="-15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7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Tuning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291375"/>
            <a:ext cx="7645908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M</a:t>
            </a:r>
            <a:r>
              <a:rPr spc="-50" dirty="0"/>
              <a:t>a</a:t>
            </a:r>
            <a:r>
              <a:rPr spc="-60" dirty="0"/>
              <a:t>chin</a:t>
            </a:r>
            <a:r>
              <a:rPr spc="-100" dirty="0"/>
              <a:t>e</a:t>
            </a:r>
            <a:r>
              <a:rPr spc="-175" dirty="0"/>
              <a:t> </a:t>
            </a:r>
            <a:r>
              <a:rPr spc="-110" dirty="0"/>
              <a:t>Learnin</a:t>
            </a:r>
            <a:r>
              <a:rPr spc="-5" dirty="0"/>
              <a:t>g</a:t>
            </a:r>
            <a:r>
              <a:rPr spc="-150" dirty="0"/>
              <a:t> </a:t>
            </a:r>
            <a:r>
              <a:rPr spc="-45" dirty="0"/>
              <a:t>M</a:t>
            </a:r>
            <a:r>
              <a:rPr spc="-30" dirty="0"/>
              <a:t>o</a:t>
            </a:r>
            <a:r>
              <a:rPr spc="-80" dirty="0"/>
              <a:t>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9144" y="736219"/>
            <a:ext cx="399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14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H</a:t>
            </a:r>
            <a:r>
              <a:rPr sz="2400" b="1" u="heavy" spc="-8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y</a:t>
            </a:r>
            <a:r>
              <a:rPr sz="2400" b="1" u="heavy" spc="-10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pe</a:t>
            </a:r>
            <a:r>
              <a:rPr sz="2400" b="1" u="heavy" spc="-7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</a:t>
            </a:r>
            <a:r>
              <a:rPr sz="2400" b="1" u="heavy" spc="-23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-</a:t>
            </a:r>
            <a:r>
              <a:rPr sz="2400" b="1" u="heavy" spc="-10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par</a:t>
            </a:r>
            <a:r>
              <a:rPr sz="24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a</a:t>
            </a:r>
            <a:r>
              <a:rPr sz="2400" b="1" u="heavy" spc="-6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mete</a:t>
            </a:r>
            <a:r>
              <a:rPr sz="2400" b="1" u="heavy" spc="-16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r</a:t>
            </a:r>
            <a:r>
              <a:rPr sz="2400" b="1" u="heavy" spc="-155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 </a:t>
            </a:r>
            <a:r>
              <a:rPr sz="2400" b="1" u="heavy" spc="-7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</a:rPr>
              <a:t>Tuning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828800"/>
            <a:ext cx="7926324" cy="19309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958" y="142748"/>
            <a:ext cx="630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</a:t>
            </a:r>
            <a:r>
              <a:rPr spc="-30" dirty="0"/>
              <a:t>o</a:t>
            </a:r>
            <a:r>
              <a:rPr spc="-60" dirty="0"/>
              <a:t>de</a:t>
            </a:r>
            <a:r>
              <a:rPr spc="-120" dirty="0"/>
              <a:t>l</a:t>
            </a:r>
            <a:r>
              <a:rPr spc="-170" dirty="0"/>
              <a:t> </a:t>
            </a:r>
            <a:r>
              <a:rPr spc="-105" dirty="0"/>
              <a:t>Explainabilit</a:t>
            </a:r>
            <a:r>
              <a:rPr spc="-135" dirty="0"/>
              <a:t>y</a:t>
            </a:r>
            <a:r>
              <a:rPr spc="-175" dirty="0"/>
              <a:t>(Trainin</a:t>
            </a:r>
            <a:r>
              <a:rPr spc="-5" dirty="0"/>
              <a:t>g</a:t>
            </a:r>
            <a:r>
              <a:rPr spc="-155" dirty="0"/>
              <a:t> </a:t>
            </a:r>
            <a:r>
              <a:rPr spc="-225" dirty="0"/>
              <a:t>Set)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334" y="731891"/>
            <a:ext cx="4999023" cy="42405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958" y="142748"/>
            <a:ext cx="554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Model</a:t>
            </a:r>
            <a:r>
              <a:rPr spc="-165" dirty="0"/>
              <a:t> </a:t>
            </a:r>
            <a:r>
              <a:rPr spc="-135" dirty="0"/>
              <a:t>Explainability(Test</a:t>
            </a:r>
            <a:r>
              <a:rPr spc="-160" dirty="0"/>
              <a:t> </a:t>
            </a:r>
            <a:r>
              <a:rPr spc="-225" dirty="0"/>
              <a:t>Set)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588" y="695526"/>
            <a:ext cx="4997537" cy="4400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42417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148" y="961389"/>
            <a:ext cx="8806180" cy="3395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94310" algn="l"/>
              </a:tabLst>
            </a:pP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'price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range'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dataset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equal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distribution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total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8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75" dirty="0">
                <a:solidFill>
                  <a:srgbClr val="004A52"/>
                </a:solidFill>
                <a:latin typeface="Verdana"/>
                <a:cs typeface="Verdana"/>
              </a:rPr>
              <a:t>h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es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each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ice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ran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004A52"/>
                </a:solidFill>
                <a:latin typeface="Verdana"/>
                <a:cs typeface="Verdana"/>
              </a:rPr>
              <a:t>5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00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-26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12700" marR="72390">
              <a:lnSpc>
                <a:spcPct val="100000"/>
              </a:lnSpc>
              <a:buAutoNum type="arabicPeriod" startAt="2"/>
              <a:tabLst>
                <a:tab pos="238760" algn="l"/>
              </a:tabLst>
            </a:pPr>
            <a:r>
              <a:rPr sz="1700" spc="-9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-5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ob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erv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004A52"/>
                </a:solidFill>
                <a:latin typeface="Verdana"/>
                <a:cs typeface="Verdana"/>
              </a:rPr>
              <a:t>76.2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percent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3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7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8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ort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004A52"/>
                </a:solidFill>
                <a:latin typeface="Verdana"/>
                <a:cs typeface="Verdana"/>
              </a:rPr>
              <a:t>2</a:t>
            </a:r>
            <a:r>
              <a:rPr sz="1700" spc="-90" dirty="0">
                <a:solidFill>
                  <a:srgbClr val="004A52"/>
                </a:solidFill>
                <a:latin typeface="Verdana"/>
                <a:cs typeface="Verdana"/>
              </a:rPr>
              <a:t>7</a:t>
            </a:r>
            <a:r>
              <a:rPr sz="1700" spc="-130" dirty="0">
                <a:solidFill>
                  <a:srgbClr val="004A52"/>
                </a:solidFill>
                <a:latin typeface="Verdana"/>
                <a:cs typeface="Verdana"/>
              </a:rPr>
              <a:t>.8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percent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7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700" spc="75" dirty="0">
                <a:solidFill>
                  <a:srgbClr val="004A52"/>
                </a:solidFill>
                <a:latin typeface="Verdana"/>
                <a:cs typeface="Verdana"/>
              </a:rPr>
              <a:t>pp  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orted.</a:t>
            </a:r>
            <a:endParaRPr sz="1700">
              <a:latin typeface="Verdana"/>
              <a:cs typeface="Verdana"/>
            </a:endParaRPr>
          </a:p>
          <a:p>
            <a:pPr marL="238125" indent="-226060">
              <a:lnSpc>
                <a:spcPct val="100000"/>
              </a:lnSpc>
              <a:buAutoNum type="arabicPeriod" startAt="2"/>
              <a:tabLst>
                <a:tab pos="238760" algn="l"/>
              </a:tabLst>
            </a:pPr>
            <a:r>
              <a:rPr sz="1700" spc="-9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-4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ob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erv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004A52"/>
                </a:solidFill>
                <a:latin typeface="Verdana"/>
                <a:cs typeface="Verdana"/>
              </a:rPr>
              <a:t>52.1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percent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004A52"/>
                </a:solidFill>
                <a:latin typeface="Verdana"/>
                <a:cs typeface="Verdana"/>
              </a:rPr>
              <a:t>4g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7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8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ort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4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7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.9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percent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supported.</a:t>
            </a:r>
            <a:endParaRPr sz="1700">
              <a:latin typeface="Verdana"/>
              <a:cs typeface="Verdana"/>
            </a:endParaRPr>
          </a:p>
          <a:p>
            <a:pPr marL="12700" marR="30924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8445" algn="l"/>
              </a:tabLst>
            </a:pP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There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7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only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few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outlier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004A52"/>
                </a:solidFill>
                <a:latin typeface="Verdana"/>
                <a:cs typeface="Verdana"/>
              </a:rPr>
              <a:t>'fc'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004A52"/>
                </a:solidFill>
                <a:latin typeface="Verdana"/>
                <a:cs typeface="Verdana"/>
              </a:rPr>
              <a:t>column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feature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engineering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700" spc="-5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neg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ect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neg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l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le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700" spc="90" dirty="0">
                <a:solidFill>
                  <a:srgbClr val="004A52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ount.</a:t>
            </a:r>
            <a:endParaRPr sz="1700">
              <a:latin typeface="Verdana"/>
              <a:cs typeface="Verdana"/>
            </a:endParaRPr>
          </a:p>
          <a:p>
            <a:pPr marL="12700" marR="32384">
              <a:lnSpc>
                <a:spcPct val="100000"/>
              </a:lnSpc>
              <a:buAutoNum type="arabicPeriod" startAt="4"/>
              <a:tabLst>
                <a:tab pos="238760" algn="l"/>
              </a:tabLst>
            </a:pP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Multivariate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004A52"/>
                </a:solidFill>
                <a:latin typeface="Verdana"/>
                <a:cs typeface="Verdana"/>
              </a:rPr>
              <a:t>analysis,</a:t>
            </a:r>
            <a:r>
              <a:rPr sz="17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correlation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heatmap,</a:t>
            </a:r>
            <a:r>
              <a:rPr sz="17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get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'ram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highly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correlated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'price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range'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thus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inferring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'ram'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impact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95" dirty="0">
                <a:solidFill>
                  <a:srgbClr val="004A52"/>
                </a:solidFill>
                <a:latin typeface="Verdana"/>
                <a:cs typeface="Verdana"/>
              </a:rPr>
              <a:t>p </a:t>
            </a:r>
            <a:r>
              <a:rPr sz="1700" spc="-5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rice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prediction.</a:t>
            </a:r>
            <a:endParaRPr sz="1700">
              <a:latin typeface="Verdana"/>
              <a:cs typeface="Verdana"/>
            </a:endParaRPr>
          </a:p>
          <a:p>
            <a:pPr marL="12700" marR="605155">
              <a:lnSpc>
                <a:spcPct val="100000"/>
              </a:lnSpc>
              <a:buAutoNum type="arabicPeriod" startAt="4"/>
              <a:tabLst>
                <a:tab pos="247650" algn="l"/>
              </a:tabLst>
            </a:pP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K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nearest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Neighbors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classification</a:t>
            </a:r>
            <a:r>
              <a:rPr sz="17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model,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knn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score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as </a:t>
            </a:r>
            <a:r>
              <a:rPr sz="1700" spc="-5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004A52"/>
                </a:solidFill>
                <a:latin typeface="Verdana"/>
                <a:cs typeface="Verdana"/>
              </a:rPr>
              <a:t>56.25%,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accuracy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score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004A52"/>
                </a:solidFill>
                <a:latin typeface="Verdana"/>
                <a:cs typeface="Verdana"/>
              </a:rPr>
              <a:t>67%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training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set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004A52"/>
                </a:solidFill>
                <a:latin typeface="Verdana"/>
                <a:cs typeface="Verdana"/>
              </a:rPr>
              <a:t>65%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test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004A52"/>
                </a:solidFill>
                <a:latin typeface="Verdana"/>
                <a:cs typeface="Verdana"/>
              </a:rPr>
              <a:t>set.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42417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630" y="1017777"/>
            <a:ext cx="8806180" cy="287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2555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243204" algn="l"/>
              </a:tabLst>
            </a:pP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'elbow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004A52"/>
                </a:solidFill>
                <a:latin typeface="Verdana"/>
                <a:cs typeface="Verdana"/>
              </a:rPr>
              <a:t>method'</a:t>
            </a:r>
            <a:r>
              <a:rPr sz="17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insight</a:t>
            </a:r>
            <a:r>
              <a:rPr sz="17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004A52"/>
                </a:solidFill>
                <a:latin typeface="Verdana"/>
                <a:cs typeface="Verdana"/>
              </a:rPr>
              <a:t>optimum</a:t>
            </a:r>
            <a:r>
              <a:rPr sz="17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value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k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700" spc="-5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004A52"/>
                </a:solidFill>
                <a:latin typeface="Verdana"/>
                <a:cs typeface="Verdana"/>
              </a:rPr>
              <a:t>22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least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error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004A52"/>
                </a:solidFill>
                <a:latin typeface="Verdana"/>
                <a:cs typeface="Verdana"/>
              </a:rPr>
              <a:t>rate.</a:t>
            </a:r>
            <a:endParaRPr sz="1700">
              <a:latin typeface="Verdana"/>
              <a:cs typeface="Verdana"/>
            </a:endParaRPr>
          </a:p>
          <a:p>
            <a:pPr marL="12700" marR="1768475">
              <a:lnSpc>
                <a:spcPct val="100000"/>
              </a:lnSpc>
              <a:buAutoNum type="arabicPeriod" startAt="7"/>
              <a:tabLst>
                <a:tab pos="254000" algn="l"/>
              </a:tabLst>
            </a:pP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Logistic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Regression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Model,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log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score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004A52"/>
                </a:solidFill>
                <a:latin typeface="Verdana"/>
                <a:cs typeface="Verdana"/>
              </a:rPr>
              <a:t>91%. </a:t>
            </a:r>
            <a:r>
              <a:rPr sz="1700" spc="-5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004A52"/>
                </a:solidFill>
                <a:latin typeface="Verdana"/>
                <a:cs typeface="Verdana"/>
              </a:rPr>
              <a:t>acc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racy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core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004A52"/>
                </a:solidFill>
                <a:latin typeface="Verdana"/>
                <a:cs typeface="Verdana"/>
              </a:rPr>
              <a:t>9</a:t>
            </a:r>
            <a:r>
              <a:rPr sz="1700" spc="-210" dirty="0">
                <a:solidFill>
                  <a:srgbClr val="004A52"/>
                </a:solidFill>
                <a:latin typeface="Verdana"/>
                <a:cs typeface="Verdana"/>
              </a:rPr>
              <a:t>8%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tra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700" spc="90" dirty="0">
                <a:solidFill>
                  <a:srgbClr val="004A52"/>
                </a:solidFill>
                <a:latin typeface="Verdana"/>
                <a:cs typeface="Verdana"/>
              </a:rPr>
              <a:t>ng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et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004A52"/>
                </a:solidFill>
                <a:latin typeface="Verdana"/>
                <a:cs typeface="Verdana"/>
              </a:rPr>
              <a:t>9</a:t>
            </a:r>
            <a:r>
              <a:rPr sz="1700" spc="-445" dirty="0">
                <a:solidFill>
                  <a:srgbClr val="004A52"/>
                </a:solidFill>
                <a:latin typeface="Verdana"/>
                <a:cs typeface="Verdana"/>
              </a:rPr>
              <a:t>1%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et</a:t>
            </a:r>
            <a:r>
              <a:rPr sz="1700" spc="-260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47015" indent="-234950">
              <a:lnSpc>
                <a:spcPct val="100000"/>
              </a:lnSpc>
              <a:buAutoNum type="arabicPeriod" startAt="7"/>
              <a:tabLst>
                <a:tab pos="247650" algn="l"/>
              </a:tabLst>
            </a:pP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XGBoost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score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was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89%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before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hyper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parameter</a:t>
            </a:r>
            <a:r>
              <a:rPr sz="17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tuning.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rabicPeriod" startAt="7"/>
              <a:tabLst>
                <a:tab pos="335915" algn="l"/>
              </a:tabLst>
            </a:pP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RandomizedSearchCV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7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hyperparameter</a:t>
            </a:r>
            <a:r>
              <a:rPr sz="17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tuning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XGBoost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classifier </a:t>
            </a:r>
            <a:r>
              <a:rPr sz="1700" spc="-5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700" spc="15" dirty="0">
                <a:solidFill>
                  <a:srgbClr val="004A52"/>
                </a:solidFill>
                <a:latin typeface="Verdana"/>
                <a:cs typeface="Verdana"/>
              </a:rPr>
              <a:t>accuracy </a:t>
            </a:r>
            <a:r>
              <a:rPr sz="1700" spc="40" dirty="0">
                <a:solidFill>
                  <a:srgbClr val="004A52"/>
                </a:solidFill>
                <a:latin typeface="Verdana"/>
                <a:cs typeface="Verdana"/>
              </a:rPr>
              <a:t>obtained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after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hyper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parameter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tuning </a:t>
            </a:r>
            <a:r>
              <a:rPr sz="1700" spc="10" dirty="0">
                <a:solidFill>
                  <a:srgbClr val="004A52"/>
                </a:solidFill>
                <a:latin typeface="Verdana"/>
                <a:cs typeface="Verdana"/>
              </a:rPr>
              <a:t>was 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86%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training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set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20" dirty="0">
                <a:solidFill>
                  <a:srgbClr val="004A52"/>
                </a:solidFill>
                <a:latin typeface="Verdana"/>
                <a:cs typeface="Verdana"/>
              </a:rPr>
              <a:t>80%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test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004A52"/>
                </a:solidFill>
                <a:latin typeface="Verdana"/>
                <a:cs typeface="Verdana"/>
              </a:rPr>
              <a:t>set.</a:t>
            </a:r>
            <a:endParaRPr sz="1700">
              <a:latin typeface="Verdana"/>
              <a:cs typeface="Verdana"/>
            </a:endParaRPr>
          </a:p>
          <a:p>
            <a:pPr marL="12700" marR="6413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71780" algn="l"/>
              </a:tabLst>
            </a:pP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Finally,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explaininabilty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004A52"/>
                </a:solidFill>
                <a:latin typeface="Verdana"/>
                <a:cs typeface="Verdana"/>
              </a:rPr>
              <a:t>shap</a:t>
            </a:r>
            <a:r>
              <a:rPr sz="17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insight </a:t>
            </a:r>
            <a:r>
              <a:rPr sz="1700" spc="-5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700" spc="-65" dirty="0">
                <a:solidFill>
                  <a:srgbClr val="004A52"/>
                </a:solidFill>
                <a:latin typeface="Verdana"/>
                <a:cs typeface="Verdana"/>
              </a:rPr>
              <a:t>'ram',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'battery </a:t>
            </a:r>
            <a:r>
              <a:rPr sz="1700" spc="-25" dirty="0">
                <a:solidFill>
                  <a:srgbClr val="004A52"/>
                </a:solidFill>
                <a:latin typeface="Verdana"/>
                <a:cs typeface="Verdana"/>
              </a:rPr>
              <a:t>power', </a:t>
            </a:r>
            <a:r>
              <a:rPr sz="17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phone </a:t>
            </a:r>
            <a:r>
              <a:rPr sz="1700" spc="30" dirty="0">
                <a:solidFill>
                  <a:srgbClr val="004A52"/>
                </a:solidFill>
                <a:latin typeface="Verdana"/>
                <a:cs typeface="Verdana"/>
              </a:rPr>
              <a:t>dimensions </a:t>
            </a:r>
            <a:r>
              <a:rPr sz="1700" spc="-15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004A52"/>
                </a:solidFill>
                <a:latin typeface="Verdana"/>
                <a:cs typeface="Verdana"/>
              </a:rPr>
              <a:t>features </a:t>
            </a:r>
            <a:r>
              <a:rPr sz="1700" spc="65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17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004A52"/>
                </a:solidFill>
                <a:latin typeface="Verdana"/>
                <a:cs typeface="Verdana"/>
              </a:rPr>
              <a:t>deciding</a:t>
            </a:r>
            <a:r>
              <a:rPr sz="17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7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004A52"/>
                </a:solidFill>
                <a:latin typeface="Verdana"/>
                <a:cs typeface="Verdana"/>
              </a:rPr>
              <a:t>key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factor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7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price</a:t>
            </a:r>
            <a:r>
              <a:rPr sz="17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004A52"/>
                </a:solidFill>
                <a:latin typeface="Verdana"/>
                <a:cs typeface="Verdana"/>
              </a:rPr>
              <a:t>range</a:t>
            </a:r>
            <a:r>
              <a:rPr sz="17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004A52"/>
                </a:solidFill>
                <a:latin typeface="Verdana"/>
                <a:cs typeface="Verdana"/>
              </a:rPr>
              <a:t>prediction.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485" y="105536"/>
            <a:ext cx="2115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147" y="883996"/>
            <a:ext cx="367093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988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2"/>
              </a:rPr>
              <a:t>https://pandas.pydata.org/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3"/>
              </a:rPr>
              <a:t>https://matplotlib.org/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4"/>
              </a:rPr>
              <a:t>https://seaborn.pydata.org/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buAutoNum type="arabicParenR"/>
              <a:tabLst>
                <a:tab pos="378460" algn="l"/>
              </a:tabLst>
            </a:pP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ek</a:t>
            </a:r>
            <a:r>
              <a:rPr sz="18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ge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ks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AutoNum type="arabicParenR"/>
              <a:tabLst>
                <a:tab pos="357505" algn="l"/>
              </a:tabLst>
            </a:pP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Ana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lyt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cs</a:t>
            </a:r>
            <a:r>
              <a:rPr sz="18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Vindhya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265" dirty="0">
                <a:solidFill>
                  <a:srgbClr val="004A52"/>
                </a:solidFill>
                <a:latin typeface="Verdana"/>
                <a:cs typeface="Verdana"/>
              </a:rPr>
              <a:t>6</a:t>
            </a:r>
            <a:r>
              <a:rPr sz="1800" b="1" spc="-200" dirty="0">
                <a:solidFill>
                  <a:srgbClr val="004A52"/>
                </a:solidFill>
                <a:latin typeface="Verdana"/>
                <a:cs typeface="Verdana"/>
              </a:rPr>
              <a:t>)</a:t>
            </a:r>
            <a:r>
              <a:rPr sz="1800" b="1" spc="-185" dirty="0">
                <a:solidFill>
                  <a:srgbClr val="004A52"/>
                </a:solidFill>
                <a:latin typeface="Verdana"/>
                <a:cs typeface="Verdana"/>
              </a:rPr>
              <a:t>.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XGB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st</a:t>
            </a:r>
            <a:r>
              <a:rPr sz="18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Documen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tation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2059889"/>
            <a:ext cx="2858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140" dirty="0"/>
              <a:t>Thank</a:t>
            </a:r>
            <a:r>
              <a:rPr sz="4000" u="none" spc="-240" dirty="0"/>
              <a:t> </a:t>
            </a:r>
            <a:r>
              <a:rPr sz="4000" u="none" spc="-160" dirty="0"/>
              <a:t>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077" y="101346"/>
            <a:ext cx="5674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</a:t>
            </a:r>
            <a:r>
              <a:rPr spc="-25" dirty="0"/>
              <a:t>o</a:t>
            </a:r>
            <a:r>
              <a:rPr spc="-90" dirty="0"/>
              <a:t>bil</a:t>
            </a:r>
            <a:r>
              <a:rPr spc="-100" dirty="0"/>
              <a:t>e</a:t>
            </a:r>
            <a:r>
              <a:rPr spc="-170" dirty="0"/>
              <a:t> </a:t>
            </a:r>
            <a:r>
              <a:rPr spc="-5" dirty="0"/>
              <a:t>P</a:t>
            </a:r>
            <a:r>
              <a:rPr spc="-100" dirty="0"/>
              <a:t>rice</a:t>
            </a:r>
            <a:r>
              <a:rPr spc="-180" dirty="0"/>
              <a:t> </a:t>
            </a:r>
            <a:r>
              <a:rPr spc="-90" dirty="0"/>
              <a:t>Rang</a:t>
            </a:r>
            <a:r>
              <a:rPr spc="-100" dirty="0"/>
              <a:t>e</a:t>
            </a:r>
            <a:r>
              <a:rPr spc="-150" dirty="0"/>
              <a:t> </a:t>
            </a:r>
            <a:r>
              <a:rPr spc="-7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488" y="1353693"/>
            <a:ext cx="506476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004A52"/>
                </a:solidFill>
                <a:latin typeface="Verdana"/>
                <a:cs typeface="Verdana"/>
              </a:rPr>
              <a:t>c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ompetiti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ve</a:t>
            </a:r>
            <a:r>
              <a:rPr sz="2000" spc="-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mobile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phone 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mar</a:t>
            </a:r>
            <a:r>
              <a:rPr sz="2000" spc="20" dirty="0">
                <a:solidFill>
                  <a:srgbClr val="004A52"/>
                </a:solidFill>
                <a:latin typeface="Verdana"/>
                <a:cs typeface="Verdana"/>
              </a:rPr>
              <a:t>ket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004A52"/>
                </a:solidFill>
                <a:latin typeface="Verdana"/>
                <a:cs typeface="Verdana"/>
              </a:rPr>
              <a:t>com</a:t>
            </a:r>
            <a:r>
              <a:rPr sz="2000" spc="85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anies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want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2000" spc="10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2000" spc="90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erst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80" dirty="0">
                <a:solidFill>
                  <a:srgbClr val="004A52"/>
                </a:solidFill>
                <a:latin typeface="Verdana"/>
                <a:cs typeface="Verdana"/>
              </a:rPr>
              <a:t>nd 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sa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les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data</a:t>
            </a:r>
            <a:r>
              <a:rPr sz="2000" spc="-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mobile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phones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ctors  </a:t>
            </a:r>
            <a:r>
              <a:rPr sz="2000" spc="75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2000" spc="-10" dirty="0">
                <a:solidFill>
                  <a:srgbClr val="004A52"/>
                </a:solidFill>
                <a:latin typeface="Verdana"/>
                <a:cs typeface="Verdana"/>
              </a:rPr>
              <a:t>drive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2000" spc="-35" dirty="0">
                <a:solidFill>
                  <a:srgbClr val="004A52"/>
                </a:solidFill>
                <a:latin typeface="Verdana"/>
                <a:cs typeface="Verdana"/>
              </a:rPr>
              <a:t>prices.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The objective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2000" spc="-6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find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4A52"/>
                </a:solidFill>
                <a:latin typeface="Verdana"/>
                <a:cs typeface="Verdana"/>
              </a:rPr>
              <a:t>s</a:t>
            </a:r>
            <a:r>
              <a:rPr sz="2000" spc="80" dirty="0">
                <a:solidFill>
                  <a:srgbClr val="004A52"/>
                </a:solidFill>
                <a:latin typeface="Verdana"/>
                <a:cs typeface="Verdana"/>
              </a:rPr>
              <a:t>ome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rela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tio</a:t>
            </a:r>
            <a:r>
              <a:rPr sz="2000" spc="90" dirty="0">
                <a:solidFill>
                  <a:srgbClr val="004A52"/>
                </a:solidFill>
                <a:latin typeface="Verdana"/>
                <a:cs typeface="Verdana"/>
              </a:rPr>
              <a:t>n</a:t>
            </a:r>
            <a:r>
              <a:rPr sz="2000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betwee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n  </a:t>
            </a:r>
            <a:r>
              <a:rPr sz="2000" spc="-5" dirty="0">
                <a:solidFill>
                  <a:srgbClr val="004A52"/>
                </a:solidFill>
                <a:latin typeface="Verdana"/>
                <a:cs typeface="Verdana"/>
              </a:rPr>
              <a:t>fe</a:t>
            </a:r>
            <a:r>
              <a:rPr sz="200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004A52"/>
                </a:solidFill>
                <a:latin typeface="Verdana"/>
                <a:cs typeface="Verdana"/>
              </a:rPr>
              <a:t>ures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mobile</a:t>
            </a:r>
            <a:r>
              <a:rPr sz="2000" spc="-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phone</a:t>
            </a:r>
            <a:r>
              <a:rPr sz="2000" spc="20" dirty="0">
                <a:solidFill>
                  <a:srgbClr val="004A52"/>
                </a:solidFill>
                <a:latin typeface="Verdana"/>
                <a:cs typeface="Verdana"/>
              </a:rPr>
              <a:t>(</a:t>
            </a:r>
            <a:r>
              <a:rPr sz="2000" spc="7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2000" spc="80" dirty="0">
                <a:solidFill>
                  <a:srgbClr val="004A52"/>
                </a:solidFill>
                <a:latin typeface="Verdana"/>
                <a:cs typeface="Verdana"/>
              </a:rPr>
              <a:t>g</a:t>
            </a:r>
            <a:r>
              <a:rPr sz="2000" spc="-490" dirty="0">
                <a:solidFill>
                  <a:srgbClr val="004A52"/>
                </a:solidFill>
                <a:latin typeface="Verdana"/>
                <a:cs typeface="Verdana"/>
              </a:rPr>
              <a:t>:</a:t>
            </a:r>
            <a:r>
              <a:rPr sz="2000" spc="-145" dirty="0">
                <a:solidFill>
                  <a:srgbClr val="004A52"/>
                </a:solidFill>
                <a:latin typeface="Verdana"/>
                <a:cs typeface="Verdana"/>
              </a:rPr>
              <a:t>-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R</a:t>
            </a:r>
            <a:r>
              <a:rPr sz="2000" spc="7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004A52"/>
                </a:solidFill>
                <a:latin typeface="Verdana"/>
                <a:cs typeface="Verdana"/>
              </a:rPr>
              <a:t>M, 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Internal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004A52"/>
                </a:solidFill>
                <a:latin typeface="Verdana"/>
                <a:cs typeface="Verdana"/>
              </a:rPr>
              <a:t>Me</a:t>
            </a:r>
            <a:r>
              <a:rPr sz="2000" spc="160" dirty="0">
                <a:solidFill>
                  <a:srgbClr val="004A52"/>
                </a:solidFill>
                <a:latin typeface="Verdana"/>
                <a:cs typeface="Verdana"/>
              </a:rPr>
              <a:t>m</a:t>
            </a:r>
            <a:r>
              <a:rPr sz="2000" spc="-35" dirty="0">
                <a:solidFill>
                  <a:srgbClr val="004A52"/>
                </a:solidFill>
                <a:latin typeface="Verdana"/>
                <a:cs typeface="Verdana"/>
              </a:rPr>
              <a:t>ory</a:t>
            </a:r>
            <a:r>
              <a:rPr sz="2000" spc="-305" dirty="0">
                <a:solidFill>
                  <a:srgbClr val="004A52"/>
                </a:solidFill>
                <a:latin typeface="Verdana"/>
                <a:cs typeface="Verdana"/>
              </a:rPr>
              <a:t>,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etc</a:t>
            </a:r>
            <a:r>
              <a:rPr sz="2000" spc="-250" dirty="0">
                <a:solidFill>
                  <a:srgbClr val="004A52"/>
                </a:solidFill>
                <a:latin typeface="Verdana"/>
                <a:cs typeface="Verdana"/>
              </a:rPr>
              <a:t>)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sel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ling 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price.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problem,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20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004A52"/>
                </a:solidFill>
                <a:latin typeface="Verdana"/>
                <a:cs typeface="Verdana"/>
              </a:rPr>
              <a:t>do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4A52"/>
                </a:solidFill>
                <a:latin typeface="Verdana"/>
                <a:cs typeface="Verdana"/>
              </a:rPr>
              <a:t>ha</a:t>
            </a:r>
            <a:r>
              <a:rPr sz="2000" spc="-5" dirty="0">
                <a:solidFill>
                  <a:srgbClr val="004A52"/>
                </a:solidFill>
                <a:latin typeface="Verdana"/>
                <a:cs typeface="Verdana"/>
              </a:rPr>
              <a:t>v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e 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pre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d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ict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actual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A52"/>
                </a:solidFill>
                <a:latin typeface="Verdana"/>
                <a:cs typeface="Verdana"/>
              </a:rPr>
              <a:t>pric</a:t>
            </a:r>
            <a:r>
              <a:rPr sz="2000" spc="20" dirty="0">
                <a:solidFill>
                  <a:srgbClr val="004A52"/>
                </a:solidFill>
                <a:latin typeface="Verdana"/>
                <a:cs typeface="Verdana"/>
              </a:rPr>
              <a:t>e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004A52"/>
                </a:solidFill>
                <a:latin typeface="Verdana"/>
                <a:cs typeface="Verdana"/>
              </a:rPr>
              <a:t>b</a:t>
            </a:r>
            <a:r>
              <a:rPr sz="2000" spc="90" dirty="0">
                <a:solidFill>
                  <a:srgbClr val="004A52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t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A52"/>
                </a:solidFill>
                <a:latin typeface="Verdana"/>
                <a:cs typeface="Verdana"/>
              </a:rPr>
              <a:t>pric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e  </a:t>
            </a:r>
            <a:r>
              <a:rPr sz="2000" spc="-35" dirty="0">
                <a:solidFill>
                  <a:srgbClr val="004A52"/>
                </a:solidFill>
                <a:latin typeface="Verdana"/>
                <a:cs typeface="Verdana"/>
              </a:rPr>
              <a:t>ra</a:t>
            </a:r>
            <a:r>
              <a:rPr sz="2000" spc="75" dirty="0">
                <a:solidFill>
                  <a:srgbClr val="004A52"/>
                </a:solidFill>
                <a:latin typeface="Verdana"/>
                <a:cs typeface="Verdana"/>
              </a:rPr>
              <a:t>nge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indicat</a:t>
            </a:r>
            <a:r>
              <a:rPr sz="2000" spc="70" dirty="0">
                <a:solidFill>
                  <a:srgbClr val="004A52"/>
                </a:solidFill>
                <a:latin typeface="Verdana"/>
                <a:cs typeface="Verdana"/>
              </a:rPr>
              <a:t>ing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004A52"/>
                </a:solidFill>
                <a:latin typeface="Verdana"/>
                <a:cs typeface="Verdana"/>
              </a:rPr>
              <a:t>how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004A5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rice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004A52"/>
                </a:solidFill>
                <a:latin typeface="Verdana"/>
                <a:cs typeface="Verdana"/>
              </a:rPr>
              <a:t>is.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8215" y="1199388"/>
            <a:ext cx="3304032" cy="3302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757" y="17475"/>
            <a:ext cx="405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</a:t>
            </a:r>
            <a:r>
              <a:rPr spc="-50" dirty="0"/>
              <a:t>t</a:t>
            </a:r>
            <a:r>
              <a:rPr spc="-120" dirty="0"/>
              <a:t>t</a:t>
            </a:r>
            <a:r>
              <a:rPr spc="-145" dirty="0"/>
              <a:t>r</a:t>
            </a:r>
            <a:r>
              <a:rPr spc="-75" dirty="0"/>
              <a:t>ibu</a:t>
            </a:r>
            <a:r>
              <a:rPr spc="-70" dirty="0"/>
              <a:t>t</a:t>
            </a:r>
            <a:r>
              <a:rPr spc="-95" dirty="0"/>
              <a:t>e</a:t>
            </a:r>
            <a:r>
              <a:rPr spc="-135" dirty="0"/>
              <a:t> </a:t>
            </a:r>
            <a:r>
              <a:rPr spc="-290" dirty="0"/>
              <a:t>In</a:t>
            </a:r>
            <a:r>
              <a:rPr spc="-210" dirty="0"/>
              <a:t>f</a:t>
            </a:r>
            <a:r>
              <a:rPr spc="-80" dirty="0"/>
              <a:t>or</a:t>
            </a:r>
            <a:r>
              <a:rPr spc="-160" dirty="0"/>
              <a:t>m</a:t>
            </a:r>
            <a:r>
              <a:rPr spc="-95"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77" y="407034"/>
            <a:ext cx="717042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351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Battery_power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Total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energy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battery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store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one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time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measured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mAh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Blue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Has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bluetooth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ck_spee</a:t>
            </a:r>
            <a:r>
              <a:rPr sz="1400" spc="75" dirty="0">
                <a:latin typeface="Verdana"/>
                <a:cs typeface="Verdana"/>
              </a:rPr>
              <a:t>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</a:t>
            </a:r>
            <a:r>
              <a:rPr sz="1400" spc="10" dirty="0">
                <a:latin typeface="Verdana"/>
                <a:cs typeface="Verdana"/>
              </a:rPr>
              <a:t>pe</a:t>
            </a:r>
            <a:r>
              <a:rPr sz="1400" spc="15" dirty="0">
                <a:latin typeface="Verdana"/>
                <a:cs typeface="Verdana"/>
              </a:rPr>
              <a:t>e</a:t>
            </a:r>
            <a:r>
              <a:rPr sz="1400" spc="75" dirty="0">
                <a:latin typeface="Verdana"/>
                <a:cs typeface="Verdana"/>
              </a:rPr>
              <a:t>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wh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ch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30" dirty="0">
                <a:latin typeface="Verdana"/>
                <a:cs typeface="Verdana"/>
              </a:rPr>
              <a:t>cro</a:t>
            </a:r>
            <a:r>
              <a:rPr sz="1400" spc="25" dirty="0">
                <a:latin typeface="Verdana"/>
                <a:cs typeface="Verdana"/>
              </a:rPr>
              <a:t>p</a:t>
            </a:r>
            <a:r>
              <a:rPr sz="1400" dirty="0">
                <a:latin typeface="Verdana"/>
                <a:cs typeface="Verdana"/>
              </a:rPr>
              <a:t>rocess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exec</a:t>
            </a:r>
            <a:r>
              <a:rPr sz="1400" spc="15" dirty="0">
                <a:latin typeface="Verdana"/>
                <a:cs typeface="Verdana"/>
              </a:rPr>
              <a:t>ut</a:t>
            </a:r>
            <a:r>
              <a:rPr sz="1400" spc="-15" dirty="0">
                <a:latin typeface="Verdana"/>
                <a:cs typeface="Verdana"/>
              </a:rPr>
              <a:t>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ruc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2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ns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Dua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90" dirty="0">
                <a:latin typeface="Verdana"/>
                <a:cs typeface="Verdana"/>
              </a:rPr>
              <a:t>_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130" dirty="0">
                <a:latin typeface="Verdana"/>
                <a:cs typeface="Verdana"/>
              </a:rPr>
              <a:t>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H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-4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d</a:t>
            </a:r>
            <a:r>
              <a:rPr sz="1400" spc="10" dirty="0">
                <a:latin typeface="Verdana"/>
                <a:cs typeface="Verdana"/>
              </a:rPr>
              <a:t>ual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130" dirty="0">
                <a:latin typeface="Verdana"/>
                <a:cs typeface="Verdana"/>
              </a:rPr>
              <a:t>m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su</a:t>
            </a:r>
            <a:r>
              <a:rPr sz="1400" spc="25" dirty="0">
                <a:latin typeface="Verdana"/>
                <a:cs typeface="Verdana"/>
              </a:rPr>
              <a:t>p</a:t>
            </a:r>
            <a:r>
              <a:rPr sz="1400" spc="70" dirty="0">
                <a:latin typeface="Verdana"/>
                <a:cs typeface="Verdana"/>
              </a:rPr>
              <a:t>p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rt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n</a:t>
            </a:r>
            <a:r>
              <a:rPr sz="1400" spc="3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 marR="4414520">
              <a:lnSpc>
                <a:spcPct val="100000"/>
              </a:lnSpc>
            </a:pPr>
            <a:r>
              <a:rPr sz="1400" spc="70" dirty="0">
                <a:latin typeface="Verdana"/>
                <a:cs typeface="Verdana"/>
              </a:rPr>
              <a:t>F</a:t>
            </a:r>
            <a:r>
              <a:rPr sz="1400" spc="65" dirty="0">
                <a:latin typeface="Verdana"/>
                <a:cs typeface="Verdana"/>
              </a:rPr>
              <a:t>c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Fron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Camera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mega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x</a:t>
            </a:r>
            <a:r>
              <a:rPr sz="1400" spc="-15" dirty="0">
                <a:latin typeface="Verdana"/>
                <a:cs typeface="Verdana"/>
              </a:rPr>
              <a:t>els  </a:t>
            </a:r>
            <a:r>
              <a:rPr sz="1400" spc="55" dirty="0">
                <a:latin typeface="Verdana"/>
                <a:cs typeface="Verdana"/>
              </a:rPr>
              <a:t>F</a:t>
            </a:r>
            <a:r>
              <a:rPr sz="1400" spc="4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ur</a:t>
            </a:r>
            <a:r>
              <a:rPr sz="1400" spc="-60" dirty="0">
                <a:latin typeface="Verdana"/>
                <a:cs typeface="Verdana"/>
              </a:rPr>
              <a:t>_</a:t>
            </a:r>
            <a:r>
              <a:rPr sz="1400" spc="90" dirty="0">
                <a:latin typeface="Verdana"/>
                <a:cs typeface="Verdana"/>
              </a:rPr>
              <a:t>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Has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4</a:t>
            </a:r>
            <a:r>
              <a:rPr sz="1400" spc="2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3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 marR="3241675">
              <a:lnSpc>
                <a:spcPct val="100000"/>
              </a:lnSpc>
            </a:pPr>
            <a:r>
              <a:rPr sz="1400" spc="-45" dirty="0">
                <a:latin typeface="Verdana"/>
                <a:cs typeface="Verdana"/>
              </a:rPr>
              <a:t>I</a:t>
            </a:r>
            <a:r>
              <a:rPr sz="1400" spc="-7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90" dirty="0">
                <a:latin typeface="Verdana"/>
                <a:cs typeface="Verdana"/>
              </a:rPr>
              <a:t>_</a:t>
            </a:r>
            <a:r>
              <a:rPr sz="1400" spc="30" dirty="0">
                <a:latin typeface="Verdana"/>
                <a:cs typeface="Verdana"/>
              </a:rPr>
              <a:t>memory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I</a:t>
            </a:r>
            <a:r>
              <a:rPr sz="1400" spc="-7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er</a:t>
            </a:r>
            <a:r>
              <a:rPr sz="1400" spc="15" dirty="0">
                <a:latin typeface="Verdana"/>
                <a:cs typeface="Verdana"/>
              </a:rPr>
              <a:t>nal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95" dirty="0">
                <a:latin typeface="Verdana"/>
                <a:cs typeface="Verdana"/>
              </a:rPr>
              <a:t>m</a:t>
            </a:r>
            <a:r>
              <a:rPr sz="1400" spc="5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ry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G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50" dirty="0">
                <a:latin typeface="Verdana"/>
                <a:cs typeface="Verdana"/>
              </a:rPr>
              <a:t>ga</a:t>
            </a:r>
            <a:r>
              <a:rPr sz="1400" spc="40" dirty="0">
                <a:latin typeface="Verdana"/>
                <a:cs typeface="Verdana"/>
              </a:rPr>
              <a:t>b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es  </a:t>
            </a:r>
            <a:r>
              <a:rPr sz="1400" spc="-20" dirty="0">
                <a:latin typeface="Verdana"/>
                <a:cs typeface="Verdana"/>
              </a:rPr>
              <a:t>M</a:t>
            </a:r>
            <a:r>
              <a:rPr sz="1400" spc="-10" dirty="0">
                <a:latin typeface="Verdana"/>
                <a:cs typeface="Verdana"/>
              </a:rPr>
              <a:t>_</a:t>
            </a:r>
            <a:r>
              <a:rPr sz="1400" spc="55" dirty="0">
                <a:latin typeface="Verdana"/>
                <a:cs typeface="Verdana"/>
              </a:rPr>
              <a:t>dep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Mo</a:t>
            </a:r>
            <a:r>
              <a:rPr sz="1400" spc="70" dirty="0">
                <a:latin typeface="Verdana"/>
                <a:cs typeface="Verdana"/>
              </a:rPr>
              <a:t>b</a:t>
            </a:r>
            <a:r>
              <a:rPr sz="1400" spc="-20" dirty="0">
                <a:latin typeface="Verdana"/>
                <a:cs typeface="Verdana"/>
              </a:rPr>
              <a:t>il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D</a:t>
            </a:r>
            <a:r>
              <a:rPr sz="1400" spc="35" dirty="0">
                <a:latin typeface="Verdana"/>
                <a:cs typeface="Verdana"/>
              </a:rPr>
              <a:t>ept</a:t>
            </a:r>
            <a:r>
              <a:rPr sz="1400" spc="60" dirty="0">
                <a:latin typeface="Verdana"/>
                <a:cs typeface="Verdana"/>
              </a:rPr>
              <a:t>h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cm</a:t>
            </a:r>
            <a:endParaRPr sz="1400">
              <a:latin typeface="Verdana"/>
              <a:cs typeface="Verdana"/>
            </a:endParaRPr>
          </a:p>
          <a:p>
            <a:pPr marL="12700" marR="3651885">
              <a:lnSpc>
                <a:spcPct val="100000"/>
              </a:lnSpc>
            </a:pPr>
            <a:r>
              <a:rPr sz="1400" spc="15" dirty="0">
                <a:latin typeface="Verdana"/>
                <a:cs typeface="Verdana"/>
              </a:rPr>
              <a:t>Mobile_wt </a:t>
            </a:r>
            <a:r>
              <a:rPr sz="1400" spc="-100" dirty="0">
                <a:latin typeface="Verdana"/>
                <a:cs typeface="Verdana"/>
              </a:rPr>
              <a:t>- </a:t>
            </a:r>
            <a:r>
              <a:rPr sz="1400" spc="55" dirty="0">
                <a:latin typeface="Verdana"/>
                <a:cs typeface="Verdana"/>
              </a:rPr>
              <a:t>Weight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30" dirty="0">
                <a:latin typeface="Verdana"/>
                <a:cs typeface="Verdana"/>
              </a:rPr>
              <a:t>mobile </a:t>
            </a:r>
            <a:r>
              <a:rPr sz="1400" spc="45" dirty="0">
                <a:latin typeface="Verdana"/>
                <a:cs typeface="Verdana"/>
              </a:rPr>
              <a:t>phone 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N_</a:t>
            </a:r>
            <a:r>
              <a:rPr sz="1400" spc="5" dirty="0">
                <a:latin typeface="Verdana"/>
                <a:cs typeface="Verdana"/>
              </a:rPr>
              <a:t>cores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Number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cores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pr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35" dirty="0">
                <a:latin typeface="Verdana"/>
                <a:cs typeface="Verdana"/>
              </a:rPr>
              <a:t>ce</a:t>
            </a:r>
            <a:r>
              <a:rPr sz="1400" spc="-45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s</a:t>
            </a:r>
            <a:r>
              <a:rPr sz="1400" spc="2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r  </a:t>
            </a:r>
            <a:r>
              <a:rPr sz="1400" spc="114" dirty="0">
                <a:latin typeface="Verdana"/>
                <a:cs typeface="Verdana"/>
              </a:rPr>
              <a:t>P</a:t>
            </a:r>
            <a:r>
              <a:rPr sz="1400" spc="100" dirty="0">
                <a:latin typeface="Verdana"/>
                <a:cs typeface="Verdana"/>
              </a:rPr>
              <a:t>c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Pr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mary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Camera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mega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x</a:t>
            </a:r>
            <a:r>
              <a:rPr sz="1400" spc="-15" dirty="0">
                <a:latin typeface="Verdana"/>
                <a:cs typeface="Verdana"/>
              </a:rPr>
              <a:t>els  </a:t>
            </a:r>
            <a:r>
              <a:rPr sz="1400" spc="10" dirty="0">
                <a:latin typeface="Verdana"/>
                <a:cs typeface="Verdana"/>
              </a:rPr>
              <a:t>Px_height </a:t>
            </a:r>
            <a:r>
              <a:rPr sz="1400" spc="-100" dirty="0">
                <a:latin typeface="Verdana"/>
                <a:cs typeface="Verdana"/>
              </a:rPr>
              <a:t>- </a:t>
            </a:r>
            <a:r>
              <a:rPr sz="1400" spc="10" dirty="0">
                <a:latin typeface="Verdana"/>
                <a:cs typeface="Verdana"/>
              </a:rPr>
              <a:t>Pixel </a:t>
            </a:r>
            <a:r>
              <a:rPr sz="1400" spc="15" dirty="0">
                <a:latin typeface="Verdana"/>
                <a:cs typeface="Verdana"/>
              </a:rPr>
              <a:t>Resolution </a:t>
            </a:r>
            <a:r>
              <a:rPr sz="1400" spc="40" dirty="0">
                <a:latin typeface="Verdana"/>
                <a:cs typeface="Verdana"/>
              </a:rPr>
              <a:t>Height 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P</a:t>
            </a:r>
            <a:r>
              <a:rPr sz="1400" spc="30" dirty="0">
                <a:latin typeface="Verdana"/>
                <a:cs typeface="Verdana"/>
              </a:rPr>
              <a:t>x</a:t>
            </a:r>
            <a:r>
              <a:rPr sz="1400" spc="-190" dirty="0">
                <a:latin typeface="Verdana"/>
                <a:cs typeface="Verdana"/>
              </a:rPr>
              <a:t>_</a:t>
            </a:r>
            <a:r>
              <a:rPr sz="1400" spc="50" dirty="0">
                <a:latin typeface="Verdana"/>
                <a:cs typeface="Verdana"/>
              </a:rPr>
              <a:t>wi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60" dirty="0">
                <a:latin typeface="Verdana"/>
                <a:cs typeface="Verdana"/>
              </a:rPr>
              <a:t>h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5" dirty="0">
                <a:latin typeface="Verdana"/>
                <a:cs typeface="Verdana"/>
              </a:rPr>
              <a:t>P</a:t>
            </a:r>
            <a:r>
              <a:rPr sz="1400" spc="3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x</a:t>
            </a:r>
            <a:r>
              <a:rPr sz="1400" dirty="0">
                <a:latin typeface="Verdana"/>
                <a:cs typeface="Verdana"/>
              </a:rPr>
              <a:t>el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eso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45" dirty="0">
                <a:latin typeface="Verdana"/>
                <a:cs typeface="Verdana"/>
              </a:rPr>
              <a:t>u</a:t>
            </a:r>
            <a:r>
              <a:rPr sz="1400" spc="30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25" dirty="0">
                <a:latin typeface="Verdana"/>
                <a:cs typeface="Verdana"/>
              </a:rPr>
              <a:t>o</a:t>
            </a:r>
            <a:r>
              <a:rPr sz="1400" spc="6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30" dirty="0">
                <a:latin typeface="Verdana"/>
                <a:cs typeface="Verdana"/>
              </a:rPr>
              <a:t>W</a:t>
            </a:r>
            <a:r>
              <a:rPr sz="1400" spc="25" dirty="0">
                <a:latin typeface="Verdana"/>
                <a:cs typeface="Verdana"/>
              </a:rPr>
              <a:t>i</a:t>
            </a:r>
            <a:r>
              <a:rPr sz="1400" spc="50" dirty="0">
                <a:latin typeface="Verdana"/>
                <a:cs typeface="Verdana"/>
              </a:rPr>
              <a:t>dth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latin typeface="Verdana"/>
                <a:cs typeface="Verdana"/>
              </a:rPr>
              <a:t>Ram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Ran</a:t>
            </a:r>
            <a:r>
              <a:rPr sz="1400" spc="30" dirty="0">
                <a:latin typeface="Verdana"/>
                <a:cs typeface="Verdana"/>
              </a:rPr>
              <a:t>d</a:t>
            </a:r>
            <a:r>
              <a:rPr sz="1400" spc="20" dirty="0">
                <a:latin typeface="Verdana"/>
                <a:cs typeface="Verdana"/>
              </a:rPr>
              <a:t>o</a:t>
            </a:r>
            <a:r>
              <a:rPr sz="1400" spc="130" dirty="0">
                <a:latin typeface="Verdana"/>
                <a:cs typeface="Verdana"/>
              </a:rPr>
              <a:t>m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Access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Mem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ry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Mega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95" dirty="0">
                <a:latin typeface="Verdana"/>
                <a:cs typeface="Verdana"/>
              </a:rPr>
              <a:t>B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 marL="12700" marR="3853815">
              <a:lnSpc>
                <a:spcPct val="100000"/>
              </a:lnSpc>
              <a:spcBef>
                <a:spcPts val="5"/>
              </a:spcBef>
            </a:pPr>
            <a:r>
              <a:rPr sz="1400" spc="-75" dirty="0">
                <a:latin typeface="Verdana"/>
                <a:cs typeface="Verdana"/>
              </a:rPr>
              <a:t>Sc_</a:t>
            </a:r>
            <a:r>
              <a:rPr sz="1400" spc="6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Scr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35" dirty="0">
                <a:latin typeface="Verdana"/>
                <a:cs typeface="Verdana"/>
              </a:rPr>
              <a:t>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Hei</a:t>
            </a:r>
            <a:r>
              <a:rPr sz="1400" spc="40" dirty="0">
                <a:latin typeface="Verdana"/>
                <a:cs typeface="Verdana"/>
              </a:rPr>
              <a:t>ght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95" dirty="0">
                <a:latin typeface="Verdana"/>
                <a:cs typeface="Verdana"/>
              </a:rPr>
              <a:t>m</a:t>
            </a:r>
            <a:r>
              <a:rPr sz="1400" spc="50" dirty="0">
                <a:latin typeface="Verdana"/>
                <a:cs typeface="Verdana"/>
              </a:rPr>
              <a:t>ob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cm  </a:t>
            </a:r>
            <a:r>
              <a:rPr sz="1400" spc="-75" dirty="0">
                <a:latin typeface="Verdana"/>
                <a:cs typeface="Verdana"/>
              </a:rPr>
              <a:t>Sc_</a:t>
            </a:r>
            <a:r>
              <a:rPr sz="1400" spc="85" dirty="0">
                <a:latin typeface="Verdana"/>
                <a:cs typeface="Verdana"/>
              </a:rPr>
              <a:t>w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Scr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35" dirty="0">
                <a:latin typeface="Verdana"/>
                <a:cs typeface="Verdana"/>
              </a:rPr>
              <a:t>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30" dirty="0">
                <a:latin typeface="Verdana"/>
                <a:cs typeface="Verdana"/>
              </a:rPr>
              <a:t>W</a:t>
            </a:r>
            <a:r>
              <a:rPr sz="1400" spc="25" dirty="0">
                <a:latin typeface="Verdana"/>
                <a:cs typeface="Verdana"/>
              </a:rPr>
              <a:t>i</a:t>
            </a:r>
            <a:r>
              <a:rPr sz="1400" spc="50" dirty="0">
                <a:latin typeface="Verdana"/>
                <a:cs typeface="Verdana"/>
              </a:rPr>
              <a:t>dth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95" dirty="0">
                <a:latin typeface="Verdana"/>
                <a:cs typeface="Verdana"/>
              </a:rPr>
              <a:t>m</a:t>
            </a:r>
            <a:r>
              <a:rPr sz="1400" spc="50" dirty="0">
                <a:latin typeface="Verdana"/>
                <a:cs typeface="Verdana"/>
              </a:rPr>
              <a:t>ob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cm</a:t>
            </a:r>
            <a:endParaRPr sz="1400">
              <a:latin typeface="Verdana"/>
              <a:cs typeface="Verdana"/>
            </a:endParaRPr>
          </a:p>
          <a:p>
            <a:pPr marL="12700" marR="528955">
              <a:lnSpc>
                <a:spcPct val="100000"/>
              </a:lnSpc>
            </a:pPr>
            <a:r>
              <a:rPr sz="1400" spc="-15" dirty="0">
                <a:latin typeface="Verdana"/>
                <a:cs typeface="Verdana"/>
              </a:rPr>
              <a:t>Talk_time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longest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time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that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single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battery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charge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will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last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when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are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Three_g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Has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not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Touch_screen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Has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touch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screen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not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130" dirty="0">
                <a:latin typeface="Verdana"/>
                <a:cs typeface="Verdana"/>
              </a:rPr>
              <a:t>W</a:t>
            </a:r>
            <a:r>
              <a:rPr sz="1400" spc="2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fi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Has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wifi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3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Price_range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-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This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the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target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variable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with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value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0(low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cost),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1(medium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cost),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2</a:t>
            </a:r>
            <a:r>
              <a:rPr sz="1400" spc="-175" dirty="0">
                <a:latin typeface="Verdana"/>
                <a:cs typeface="Verdana"/>
              </a:rPr>
              <a:t>(</a:t>
            </a:r>
            <a:r>
              <a:rPr sz="1400" spc="40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75" dirty="0">
                <a:latin typeface="Verdana"/>
                <a:cs typeface="Verdana"/>
              </a:rPr>
              <a:t>gh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co</a:t>
            </a:r>
            <a:r>
              <a:rPr sz="1400" spc="5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75" dirty="0">
                <a:latin typeface="Verdana"/>
                <a:cs typeface="Verdana"/>
              </a:rPr>
              <a:t>)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</a:t>
            </a:r>
            <a:r>
              <a:rPr sz="1400" spc="-140" dirty="0">
                <a:latin typeface="Verdana"/>
                <a:cs typeface="Verdana"/>
              </a:rPr>
              <a:t> 3(</a:t>
            </a:r>
            <a:r>
              <a:rPr sz="1400" spc="-80" dirty="0">
                <a:latin typeface="Verdana"/>
                <a:cs typeface="Verdana"/>
              </a:rPr>
              <a:t>v</a:t>
            </a:r>
            <a:r>
              <a:rPr sz="1400" spc="-15" dirty="0">
                <a:latin typeface="Verdana"/>
                <a:cs typeface="Verdana"/>
              </a:rPr>
              <a:t>er</a:t>
            </a:r>
            <a:r>
              <a:rPr sz="1400" spc="-70" dirty="0">
                <a:latin typeface="Verdana"/>
                <a:cs typeface="Verdana"/>
              </a:rPr>
              <a:t>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75" dirty="0">
                <a:latin typeface="Verdana"/>
                <a:cs typeface="Verdana"/>
              </a:rPr>
              <a:t>gh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co</a:t>
            </a:r>
            <a:r>
              <a:rPr sz="1400" spc="5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75" dirty="0">
                <a:latin typeface="Verdana"/>
                <a:cs typeface="Verdana"/>
              </a:rPr>
              <a:t>)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482" y="219278"/>
            <a:ext cx="4047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Explor</a:t>
            </a:r>
            <a:r>
              <a:rPr spc="-80" dirty="0"/>
              <a:t>i</a:t>
            </a:r>
            <a:r>
              <a:rPr spc="-65" dirty="0"/>
              <a:t>n</a:t>
            </a:r>
            <a:r>
              <a:rPr dirty="0"/>
              <a:t>g</a:t>
            </a:r>
            <a:r>
              <a:rPr spc="-150" dirty="0"/>
              <a:t> </a:t>
            </a:r>
            <a:r>
              <a:rPr spc="-60" dirty="0"/>
              <a:t>th</a:t>
            </a:r>
            <a:r>
              <a:rPr spc="-95" dirty="0"/>
              <a:t>e</a:t>
            </a:r>
            <a:r>
              <a:rPr spc="-175" dirty="0"/>
              <a:t> </a:t>
            </a:r>
            <a:r>
              <a:rPr spc="-100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76" y="725423"/>
            <a:ext cx="7546848" cy="4205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470" y="819300"/>
            <a:ext cx="7919851" cy="3986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" y="1033272"/>
            <a:ext cx="8795616" cy="35782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51" y="826261"/>
            <a:ext cx="7798744" cy="40210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8783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Explorator</a:t>
            </a:r>
            <a:r>
              <a:rPr spc="-155" dirty="0"/>
              <a:t>y</a:t>
            </a:r>
            <a:r>
              <a:rPr spc="-150" dirty="0"/>
              <a:t> </a:t>
            </a:r>
            <a:r>
              <a:rPr spc="-75" dirty="0"/>
              <a:t>Dat</a:t>
            </a:r>
            <a:r>
              <a:rPr spc="-150" dirty="0"/>
              <a:t>a</a:t>
            </a:r>
            <a:r>
              <a:rPr spc="-170" dirty="0"/>
              <a:t> </a:t>
            </a:r>
            <a:r>
              <a:rPr spc="-45" dirty="0"/>
              <a:t>A</a:t>
            </a:r>
            <a:r>
              <a:rPr spc="-135" dirty="0"/>
              <a:t>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02" y="1089660"/>
            <a:ext cx="7909654" cy="3544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A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1126</Words>
  <Application>Microsoft Office PowerPoint</Application>
  <PresentationFormat>On-screen Show (16:9)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 MT</vt:lpstr>
      <vt:lpstr>Calibri</vt:lpstr>
      <vt:lpstr>Verdana</vt:lpstr>
      <vt:lpstr>Office Theme</vt:lpstr>
      <vt:lpstr>PowerPoint Presentation</vt:lpstr>
      <vt:lpstr>Contents :</vt:lpstr>
      <vt:lpstr>Mobile Price Range Prediction</vt:lpstr>
      <vt:lpstr>Attribute Information</vt:lpstr>
      <vt:lpstr>Exploring the dataset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Outliers detection and treatment</vt:lpstr>
      <vt:lpstr>Correlation Heatmap</vt:lpstr>
      <vt:lpstr>Standardization</vt:lpstr>
      <vt:lpstr>Machine Learning Modelling</vt:lpstr>
      <vt:lpstr>Elbow method for least error rate</vt:lpstr>
      <vt:lpstr>Machine Learning Modelling</vt:lpstr>
      <vt:lpstr>Machine Learning Modelling</vt:lpstr>
      <vt:lpstr>Machine Learning Modelling</vt:lpstr>
      <vt:lpstr>Machine Learning Modelling</vt:lpstr>
      <vt:lpstr>Model Explainability(Training Set)</vt:lpstr>
      <vt:lpstr>Model Explainability(Test Set)</vt:lpstr>
      <vt:lpstr>Conclusion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Team Members Shreedarsh M Sachin S Panchal Ranjith Rohan A G Kshipra Parihar</dc:title>
  <dc:creator>Shreedarsh Mariswamy</dc:creator>
  <cp:lastModifiedBy>Praveen Pal</cp:lastModifiedBy>
  <cp:revision>1</cp:revision>
  <dcterms:created xsi:type="dcterms:W3CDTF">2023-07-27T13:18:22Z</dcterms:created>
  <dcterms:modified xsi:type="dcterms:W3CDTF">2023-07-27T13:19:53Z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2023-07-27T00:00:00Z</vt:filetime>
  </property>
</Properties>
</file>