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2"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97FF-5765-43E1-B105-FF79635D2D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77A8A7E-E66B-42B1-9A57-B27CE94288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C92E4AB-928D-409A-BDBD-D75952D55867}"/>
              </a:ext>
            </a:extLst>
          </p:cNvPr>
          <p:cNvSpPr>
            <a:spLocks noGrp="1"/>
          </p:cNvSpPr>
          <p:nvPr>
            <p:ph type="dt" sz="half" idx="10"/>
          </p:nvPr>
        </p:nvSpPr>
        <p:spPr/>
        <p:txBody>
          <a:bodyPr/>
          <a:lstStyle/>
          <a:p>
            <a:fld id="{BE51BB49-487B-4754-9E79-16472E878661}" type="datetimeFigureOut">
              <a:rPr lang="en-GB" smtClean="0"/>
              <a:t>12/03/2021</a:t>
            </a:fld>
            <a:endParaRPr lang="en-GB"/>
          </a:p>
        </p:txBody>
      </p:sp>
      <p:sp>
        <p:nvSpPr>
          <p:cNvPr id="5" name="Footer Placeholder 4">
            <a:extLst>
              <a:ext uri="{FF2B5EF4-FFF2-40B4-BE49-F238E27FC236}">
                <a16:creationId xmlns:a16="http://schemas.microsoft.com/office/drawing/2014/main" id="{B5CE7ACA-206D-4DFF-9681-16F472C112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EAB7EA-A5C8-406F-B1C0-DAD4F422BD5F}"/>
              </a:ext>
            </a:extLst>
          </p:cNvPr>
          <p:cNvSpPr>
            <a:spLocks noGrp="1"/>
          </p:cNvSpPr>
          <p:nvPr>
            <p:ph type="sldNum" sz="quarter" idx="12"/>
          </p:nvPr>
        </p:nvSpPr>
        <p:spPr/>
        <p:txBody>
          <a:bodyPr/>
          <a:lstStyle/>
          <a:p>
            <a:fld id="{DA57E386-E721-4D0A-B841-E4838E3673E9}" type="slidenum">
              <a:rPr lang="en-GB" smtClean="0"/>
              <a:t>‹#›</a:t>
            </a:fld>
            <a:endParaRPr lang="en-GB"/>
          </a:p>
        </p:txBody>
      </p:sp>
    </p:spTree>
    <p:extLst>
      <p:ext uri="{BB962C8B-B14F-4D97-AF65-F5344CB8AC3E}">
        <p14:creationId xmlns:p14="http://schemas.microsoft.com/office/powerpoint/2010/main" val="183632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309C8-464A-46C0-A700-D83B517D924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C3BDC9E-ADEF-4EB7-870E-E5CA0DBBF0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77A6EB-0AD1-42C5-97CB-4D58B478F6F0}"/>
              </a:ext>
            </a:extLst>
          </p:cNvPr>
          <p:cNvSpPr>
            <a:spLocks noGrp="1"/>
          </p:cNvSpPr>
          <p:nvPr>
            <p:ph type="dt" sz="half" idx="10"/>
          </p:nvPr>
        </p:nvSpPr>
        <p:spPr/>
        <p:txBody>
          <a:bodyPr/>
          <a:lstStyle/>
          <a:p>
            <a:fld id="{BE51BB49-487B-4754-9E79-16472E878661}" type="datetimeFigureOut">
              <a:rPr lang="en-GB" smtClean="0"/>
              <a:t>12/03/2021</a:t>
            </a:fld>
            <a:endParaRPr lang="en-GB"/>
          </a:p>
        </p:txBody>
      </p:sp>
      <p:sp>
        <p:nvSpPr>
          <p:cNvPr id="5" name="Footer Placeholder 4">
            <a:extLst>
              <a:ext uri="{FF2B5EF4-FFF2-40B4-BE49-F238E27FC236}">
                <a16:creationId xmlns:a16="http://schemas.microsoft.com/office/drawing/2014/main" id="{4C49DBA0-031F-4856-91A2-9818402BCC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061E13-4148-4246-8787-F1A0CF43005C}"/>
              </a:ext>
            </a:extLst>
          </p:cNvPr>
          <p:cNvSpPr>
            <a:spLocks noGrp="1"/>
          </p:cNvSpPr>
          <p:nvPr>
            <p:ph type="sldNum" sz="quarter" idx="12"/>
          </p:nvPr>
        </p:nvSpPr>
        <p:spPr/>
        <p:txBody>
          <a:bodyPr/>
          <a:lstStyle/>
          <a:p>
            <a:fld id="{DA57E386-E721-4D0A-B841-E4838E3673E9}" type="slidenum">
              <a:rPr lang="en-GB" smtClean="0"/>
              <a:t>‹#›</a:t>
            </a:fld>
            <a:endParaRPr lang="en-GB"/>
          </a:p>
        </p:txBody>
      </p:sp>
    </p:spTree>
    <p:extLst>
      <p:ext uri="{BB962C8B-B14F-4D97-AF65-F5344CB8AC3E}">
        <p14:creationId xmlns:p14="http://schemas.microsoft.com/office/powerpoint/2010/main" val="377624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6445F9-D496-4623-BB60-451E8842B2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F133F0-4BCF-45BD-B774-801D256D0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7A317-3D84-41F6-B666-3B178DDAEAC6}"/>
              </a:ext>
            </a:extLst>
          </p:cNvPr>
          <p:cNvSpPr>
            <a:spLocks noGrp="1"/>
          </p:cNvSpPr>
          <p:nvPr>
            <p:ph type="dt" sz="half" idx="10"/>
          </p:nvPr>
        </p:nvSpPr>
        <p:spPr/>
        <p:txBody>
          <a:bodyPr/>
          <a:lstStyle/>
          <a:p>
            <a:fld id="{BE51BB49-487B-4754-9E79-16472E878661}" type="datetimeFigureOut">
              <a:rPr lang="en-GB" smtClean="0"/>
              <a:t>12/03/2021</a:t>
            </a:fld>
            <a:endParaRPr lang="en-GB"/>
          </a:p>
        </p:txBody>
      </p:sp>
      <p:sp>
        <p:nvSpPr>
          <p:cNvPr id="5" name="Footer Placeholder 4">
            <a:extLst>
              <a:ext uri="{FF2B5EF4-FFF2-40B4-BE49-F238E27FC236}">
                <a16:creationId xmlns:a16="http://schemas.microsoft.com/office/drawing/2014/main" id="{17DB5D22-6302-4421-8E23-1C347E755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A00C5D-586F-42A0-A49E-A87A66956C12}"/>
              </a:ext>
            </a:extLst>
          </p:cNvPr>
          <p:cNvSpPr>
            <a:spLocks noGrp="1"/>
          </p:cNvSpPr>
          <p:nvPr>
            <p:ph type="sldNum" sz="quarter" idx="12"/>
          </p:nvPr>
        </p:nvSpPr>
        <p:spPr/>
        <p:txBody>
          <a:bodyPr/>
          <a:lstStyle/>
          <a:p>
            <a:fld id="{DA57E386-E721-4D0A-B841-E4838E3673E9}" type="slidenum">
              <a:rPr lang="en-GB" smtClean="0"/>
              <a:t>‹#›</a:t>
            </a:fld>
            <a:endParaRPr lang="en-GB"/>
          </a:p>
        </p:txBody>
      </p:sp>
    </p:spTree>
    <p:extLst>
      <p:ext uri="{BB962C8B-B14F-4D97-AF65-F5344CB8AC3E}">
        <p14:creationId xmlns:p14="http://schemas.microsoft.com/office/powerpoint/2010/main" val="379168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4411F-0F43-4FE4-9D68-C7F961684D8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23BE6F-1266-4F6E-B71B-2FF101CAE9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2A36CE-6C0F-4E48-96DE-2F94780F35CC}"/>
              </a:ext>
            </a:extLst>
          </p:cNvPr>
          <p:cNvSpPr>
            <a:spLocks noGrp="1"/>
          </p:cNvSpPr>
          <p:nvPr>
            <p:ph type="dt" sz="half" idx="10"/>
          </p:nvPr>
        </p:nvSpPr>
        <p:spPr/>
        <p:txBody>
          <a:bodyPr/>
          <a:lstStyle/>
          <a:p>
            <a:fld id="{BE51BB49-487B-4754-9E79-16472E878661}" type="datetimeFigureOut">
              <a:rPr lang="en-GB" smtClean="0"/>
              <a:t>12/03/2021</a:t>
            </a:fld>
            <a:endParaRPr lang="en-GB"/>
          </a:p>
        </p:txBody>
      </p:sp>
      <p:sp>
        <p:nvSpPr>
          <p:cNvPr id="5" name="Footer Placeholder 4">
            <a:extLst>
              <a:ext uri="{FF2B5EF4-FFF2-40B4-BE49-F238E27FC236}">
                <a16:creationId xmlns:a16="http://schemas.microsoft.com/office/drawing/2014/main" id="{B8E951E4-12C2-4B8E-9E83-1DB833B2C8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EE99C4-9632-4C38-BC9D-40E105EC4461}"/>
              </a:ext>
            </a:extLst>
          </p:cNvPr>
          <p:cNvSpPr>
            <a:spLocks noGrp="1"/>
          </p:cNvSpPr>
          <p:nvPr>
            <p:ph type="sldNum" sz="quarter" idx="12"/>
          </p:nvPr>
        </p:nvSpPr>
        <p:spPr/>
        <p:txBody>
          <a:bodyPr/>
          <a:lstStyle/>
          <a:p>
            <a:fld id="{DA57E386-E721-4D0A-B841-E4838E3673E9}" type="slidenum">
              <a:rPr lang="en-GB" smtClean="0"/>
              <a:t>‹#›</a:t>
            </a:fld>
            <a:endParaRPr lang="en-GB"/>
          </a:p>
        </p:txBody>
      </p:sp>
    </p:spTree>
    <p:extLst>
      <p:ext uri="{BB962C8B-B14F-4D97-AF65-F5344CB8AC3E}">
        <p14:creationId xmlns:p14="http://schemas.microsoft.com/office/powerpoint/2010/main" val="1222635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56258-7A3D-4887-812D-483D86FB7E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21B0038-9671-464D-911C-211140C37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574CA9-42A6-499D-8796-B724F09C225C}"/>
              </a:ext>
            </a:extLst>
          </p:cNvPr>
          <p:cNvSpPr>
            <a:spLocks noGrp="1"/>
          </p:cNvSpPr>
          <p:nvPr>
            <p:ph type="dt" sz="half" idx="10"/>
          </p:nvPr>
        </p:nvSpPr>
        <p:spPr/>
        <p:txBody>
          <a:bodyPr/>
          <a:lstStyle/>
          <a:p>
            <a:fld id="{BE51BB49-487B-4754-9E79-16472E878661}" type="datetimeFigureOut">
              <a:rPr lang="en-GB" smtClean="0"/>
              <a:t>12/03/2021</a:t>
            </a:fld>
            <a:endParaRPr lang="en-GB"/>
          </a:p>
        </p:txBody>
      </p:sp>
      <p:sp>
        <p:nvSpPr>
          <p:cNvPr id="5" name="Footer Placeholder 4">
            <a:extLst>
              <a:ext uri="{FF2B5EF4-FFF2-40B4-BE49-F238E27FC236}">
                <a16:creationId xmlns:a16="http://schemas.microsoft.com/office/drawing/2014/main" id="{66389EEB-7AFF-4553-B9E5-26E93660E4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672E04-C6E9-4C70-82B5-F9754F1F2B4C}"/>
              </a:ext>
            </a:extLst>
          </p:cNvPr>
          <p:cNvSpPr>
            <a:spLocks noGrp="1"/>
          </p:cNvSpPr>
          <p:nvPr>
            <p:ph type="sldNum" sz="quarter" idx="12"/>
          </p:nvPr>
        </p:nvSpPr>
        <p:spPr/>
        <p:txBody>
          <a:bodyPr/>
          <a:lstStyle/>
          <a:p>
            <a:fld id="{DA57E386-E721-4D0A-B841-E4838E3673E9}" type="slidenum">
              <a:rPr lang="en-GB" smtClean="0"/>
              <a:t>‹#›</a:t>
            </a:fld>
            <a:endParaRPr lang="en-GB"/>
          </a:p>
        </p:txBody>
      </p:sp>
    </p:spTree>
    <p:extLst>
      <p:ext uri="{BB962C8B-B14F-4D97-AF65-F5344CB8AC3E}">
        <p14:creationId xmlns:p14="http://schemas.microsoft.com/office/powerpoint/2010/main" val="1985501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6AD0-7A4B-4ED2-80DC-6B207890D35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8A4FF6-2C09-448A-AC82-DE926F99A9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1045A5A-6A9E-4A51-9ABB-D0524C1C97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CDD06F9-609D-42EF-B59E-3782AC065F1C}"/>
              </a:ext>
            </a:extLst>
          </p:cNvPr>
          <p:cNvSpPr>
            <a:spLocks noGrp="1"/>
          </p:cNvSpPr>
          <p:nvPr>
            <p:ph type="dt" sz="half" idx="10"/>
          </p:nvPr>
        </p:nvSpPr>
        <p:spPr/>
        <p:txBody>
          <a:bodyPr/>
          <a:lstStyle/>
          <a:p>
            <a:fld id="{BE51BB49-487B-4754-9E79-16472E878661}" type="datetimeFigureOut">
              <a:rPr lang="en-GB" smtClean="0"/>
              <a:t>12/03/2021</a:t>
            </a:fld>
            <a:endParaRPr lang="en-GB"/>
          </a:p>
        </p:txBody>
      </p:sp>
      <p:sp>
        <p:nvSpPr>
          <p:cNvPr id="6" name="Footer Placeholder 5">
            <a:extLst>
              <a:ext uri="{FF2B5EF4-FFF2-40B4-BE49-F238E27FC236}">
                <a16:creationId xmlns:a16="http://schemas.microsoft.com/office/drawing/2014/main" id="{D8684F44-BB8D-4BA3-AC88-0713C5DEF2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0BDB51-B149-47E9-8799-B40B3AECF752}"/>
              </a:ext>
            </a:extLst>
          </p:cNvPr>
          <p:cNvSpPr>
            <a:spLocks noGrp="1"/>
          </p:cNvSpPr>
          <p:nvPr>
            <p:ph type="sldNum" sz="quarter" idx="12"/>
          </p:nvPr>
        </p:nvSpPr>
        <p:spPr/>
        <p:txBody>
          <a:bodyPr/>
          <a:lstStyle/>
          <a:p>
            <a:fld id="{DA57E386-E721-4D0A-B841-E4838E3673E9}" type="slidenum">
              <a:rPr lang="en-GB" smtClean="0"/>
              <a:t>‹#›</a:t>
            </a:fld>
            <a:endParaRPr lang="en-GB"/>
          </a:p>
        </p:txBody>
      </p:sp>
    </p:spTree>
    <p:extLst>
      <p:ext uri="{BB962C8B-B14F-4D97-AF65-F5344CB8AC3E}">
        <p14:creationId xmlns:p14="http://schemas.microsoft.com/office/powerpoint/2010/main" val="88886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9EC6-A36A-4712-8772-B781A8DC2C1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D4435F4-B57F-47EC-8F0C-136BC13E49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9059F8-9227-4CA6-AED1-1284559609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4D66F06-8BC0-4F9D-BE86-7866EE7027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38FAEB-36DB-4DF4-84ED-2428B510FB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DD79174-A656-42F7-BA4A-C222AE4D83BD}"/>
              </a:ext>
            </a:extLst>
          </p:cNvPr>
          <p:cNvSpPr>
            <a:spLocks noGrp="1"/>
          </p:cNvSpPr>
          <p:nvPr>
            <p:ph type="dt" sz="half" idx="10"/>
          </p:nvPr>
        </p:nvSpPr>
        <p:spPr/>
        <p:txBody>
          <a:bodyPr/>
          <a:lstStyle/>
          <a:p>
            <a:fld id="{BE51BB49-487B-4754-9E79-16472E878661}" type="datetimeFigureOut">
              <a:rPr lang="en-GB" smtClean="0"/>
              <a:t>12/03/2021</a:t>
            </a:fld>
            <a:endParaRPr lang="en-GB"/>
          </a:p>
        </p:txBody>
      </p:sp>
      <p:sp>
        <p:nvSpPr>
          <p:cNvPr id="8" name="Footer Placeholder 7">
            <a:extLst>
              <a:ext uri="{FF2B5EF4-FFF2-40B4-BE49-F238E27FC236}">
                <a16:creationId xmlns:a16="http://schemas.microsoft.com/office/drawing/2014/main" id="{AC065841-5AAC-4CEF-BA60-2546682167A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BCEF2D1-3975-4BDE-9215-D63539B6DBFE}"/>
              </a:ext>
            </a:extLst>
          </p:cNvPr>
          <p:cNvSpPr>
            <a:spLocks noGrp="1"/>
          </p:cNvSpPr>
          <p:nvPr>
            <p:ph type="sldNum" sz="quarter" idx="12"/>
          </p:nvPr>
        </p:nvSpPr>
        <p:spPr/>
        <p:txBody>
          <a:bodyPr/>
          <a:lstStyle/>
          <a:p>
            <a:fld id="{DA57E386-E721-4D0A-B841-E4838E3673E9}" type="slidenum">
              <a:rPr lang="en-GB" smtClean="0"/>
              <a:t>‹#›</a:t>
            </a:fld>
            <a:endParaRPr lang="en-GB"/>
          </a:p>
        </p:txBody>
      </p:sp>
    </p:spTree>
    <p:extLst>
      <p:ext uri="{BB962C8B-B14F-4D97-AF65-F5344CB8AC3E}">
        <p14:creationId xmlns:p14="http://schemas.microsoft.com/office/powerpoint/2010/main" val="327794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0ED1-11D6-4764-AC12-AC2C4F5B45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E2B5154-48B3-4B1E-9AA9-CBD513408535}"/>
              </a:ext>
            </a:extLst>
          </p:cNvPr>
          <p:cNvSpPr>
            <a:spLocks noGrp="1"/>
          </p:cNvSpPr>
          <p:nvPr>
            <p:ph type="dt" sz="half" idx="10"/>
          </p:nvPr>
        </p:nvSpPr>
        <p:spPr/>
        <p:txBody>
          <a:bodyPr/>
          <a:lstStyle/>
          <a:p>
            <a:fld id="{BE51BB49-487B-4754-9E79-16472E878661}" type="datetimeFigureOut">
              <a:rPr lang="en-GB" smtClean="0"/>
              <a:t>12/03/2021</a:t>
            </a:fld>
            <a:endParaRPr lang="en-GB"/>
          </a:p>
        </p:txBody>
      </p:sp>
      <p:sp>
        <p:nvSpPr>
          <p:cNvPr id="4" name="Footer Placeholder 3">
            <a:extLst>
              <a:ext uri="{FF2B5EF4-FFF2-40B4-BE49-F238E27FC236}">
                <a16:creationId xmlns:a16="http://schemas.microsoft.com/office/drawing/2014/main" id="{8EAFEBED-FB2D-4E51-9021-3A9015639E2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AEB59F-33CC-478E-87E1-6C9477C85BFD}"/>
              </a:ext>
            </a:extLst>
          </p:cNvPr>
          <p:cNvSpPr>
            <a:spLocks noGrp="1"/>
          </p:cNvSpPr>
          <p:nvPr>
            <p:ph type="sldNum" sz="quarter" idx="12"/>
          </p:nvPr>
        </p:nvSpPr>
        <p:spPr/>
        <p:txBody>
          <a:bodyPr/>
          <a:lstStyle/>
          <a:p>
            <a:fld id="{DA57E386-E721-4D0A-B841-E4838E3673E9}" type="slidenum">
              <a:rPr lang="en-GB" smtClean="0"/>
              <a:t>‹#›</a:t>
            </a:fld>
            <a:endParaRPr lang="en-GB"/>
          </a:p>
        </p:txBody>
      </p:sp>
    </p:spTree>
    <p:extLst>
      <p:ext uri="{BB962C8B-B14F-4D97-AF65-F5344CB8AC3E}">
        <p14:creationId xmlns:p14="http://schemas.microsoft.com/office/powerpoint/2010/main" val="377323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3BE4D-EB48-46C2-B224-3603E3FB5A32}"/>
              </a:ext>
            </a:extLst>
          </p:cNvPr>
          <p:cNvSpPr>
            <a:spLocks noGrp="1"/>
          </p:cNvSpPr>
          <p:nvPr>
            <p:ph type="dt" sz="half" idx="10"/>
          </p:nvPr>
        </p:nvSpPr>
        <p:spPr/>
        <p:txBody>
          <a:bodyPr/>
          <a:lstStyle/>
          <a:p>
            <a:fld id="{BE51BB49-487B-4754-9E79-16472E878661}" type="datetimeFigureOut">
              <a:rPr lang="en-GB" smtClean="0"/>
              <a:t>12/03/2021</a:t>
            </a:fld>
            <a:endParaRPr lang="en-GB"/>
          </a:p>
        </p:txBody>
      </p:sp>
      <p:sp>
        <p:nvSpPr>
          <p:cNvPr id="3" name="Footer Placeholder 2">
            <a:extLst>
              <a:ext uri="{FF2B5EF4-FFF2-40B4-BE49-F238E27FC236}">
                <a16:creationId xmlns:a16="http://schemas.microsoft.com/office/drawing/2014/main" id="{0522696D-2C59-49C0-8FB2-7406A069B78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4C1AEA3-6789-44F5-9B9D-E68D19B3A6A4}"/>
              </a:ext>
            </a:extLst>
          </p:cNvPr>
          <p:cNvSpPr>
            <a:spLocks noGrp="1"/>
          </p:cNvSpPr>
          <p:nvPr>
            <p:ph type="sldNum" sz="quarter" idx="12"/>
          </p:nvPr>
        </p:nvSpPr>
        <p:spPr/>
        <p:txBody>
          <a:bodyPr/>
          <a:lstStyle/>
          <a:p>
            <a:fld id="{DA57E386-E721-4D0A-B841-E4838E3673E9}" type="slidenum">
              <a:rPr lang="en-GB" smtClean="0"/>
              <a:t>‹#›</a:t>
            </a:fld>
            <a:endParaRPr lang="en-GB"/>
          </a:p>
        </p:txBody>
      </p:sp>
    </p:spTree>
    <p:extLst>
      <p:ext uri="{BB962C8B-B14F-4D97-AF65-F5344CB8AC3E}">
        <p14:creationId xmlns:p14="http://schemas.microsoft.com/office/powerpoint/2010/main" val="1560256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7E3D-7C5C-4137-B925-AC1ABF8091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EA3FE61-2FB2-4F62-A2E6-670C77301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CB1CDA-B172-4F70-A529-DA7BFD09B4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02FE0-AA0D-4DAE-8658-C7B419A30924}"/>
              </a:ext>
            </a:extLst>
          </p:cNvPr>
          <p:cNvSpPr>
            <a:spLocks noGrp="1"/>
          </p:cNvSpPr>
          <p:nvPr>
            <p:ph type="dt" sz="half" idx="10"/>
          </p:nvPr>
        </p:nvSpPr>
        <p:spPr/>
        <p:txBody>
          <a:bodyPr/>
          <a:lstStyle/>
          <a:p>
            <a:fld id="{BE51BB49-487B-4754-9E79-16472E878661}" type="datetimeFigureOut">
              <a:rPr lang="en-GB" smtClean="0"/>
              <a:t>12/03/2021</a:t>
            </a:fld>
            <a:endParaRPr lang="en-GB"/>
          </a:p>
        </p:txBody>
      </p:sp>
      <p:sp>
        <p:nvSpPr>
          <p:cNvPr id="6" name="Footer Placeholder 5">
            <a:extLst>
              <a:ext uri="{FF2B5EF4-FFF2-40B4-BE49-F238E27FC236}">
                <a16:creationId xmlns:a16="http://schemas.microsoft.com/office/drawing/2014/main" id="{D0263A31-7C47-49C5-9278-15B08D0D2B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1A8CD2-E75B-4DE0-A74D-D75A990F53BF}"/>
              </a:ext>
            </a:extLst>
          </p:cNvPr>
          <p:cNvSpPr>
            <a:spLocks noGrp="1"/>
          </p:cNvSpPr>
          <p:nvPr>
            <p:ph type="sldNum" sz="quarter" idx="12"/>
          </p:nvPr>
        </p:nvSpPr>
        <p:spPr/>
        <p:txBody>
          <a:bodyPr/>
          <a:lstStyle/>
          <a:p>
            <a:fld id="{DA57E386-E721-4D0A-B841-E4838E3673E9}" type="slidenum">
              <a:rPr lang="en-GB" smtClean="0"/>
              <a:t>‹#›</a:t>
            </a:fld>
            <a:endParaRPr lang="en-GB"/>
          </a:p>
        </p:txBody>
      </p:sp>
    </p:spTree>
    <p:extLst>
      <p:ext uri="{BB962C8B-B14F-4D97-AF65-F5344CB8AC3E}">
        <p14:creationId xmlns:p14="http://schemas.microsoft.com/office/powerpoint/2010/main" val="377651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DF8B-A6F4-4D79-AB17-034247C782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66FE7DD-DCBB-4373-96BB-8AFDA75FC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C9807F-6DA4-4F90-AE60-50E2CE295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9B7CA-6E4B-48FA-9EE4-09FD52C8D029}"/>
              </a:ext>
            </a:extLst>
          </p:cNvPr>
          <p:cNvSpPr>
            <a:spLocks noGrp="1"/>
          </p:cNvSpPr>
          <p:nvPr>
            <p:ph type="dt" sz="half" idx="10"/>
          </p:nvPr>
        </p:nvSpPr>
        <p:spPr/>
        <p:txBody>
          <a:bodyPr/>
          <a:lstStyle/>
          <a:p>
            <a:fld id="{BE51BB49-487B-4754-9E79-16472E878661}" type="datetimeFigureOut">
              <a:rPr lang="en-GB" smtClean="0"/>
              <a:t>12/03/2021</a:t>
            </a:fld>
            <a:endParaRPr lang="en-GB"/>
          </a:p>
        </p:txBody>
      </p:sp>
      <p:sp>
        <p:nvSpPr>
          <p:cNvPr id="6" name="Footer Placeholder 5">
            <a:extLst>
              <a:ext uri="{FF2B5EF4-FFF2-40B4-BE49-F238E27FC236}">
                <a16:creationId xmlns:a16="http://schemas.microsoft.com/office/drawing/2014/main" id="{C6774268-F1C8-43C0-ACB1-FF930015C9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B4D86D-06CF-4371-93A4-F418E85B490C}"/>
              </a:ext>
            </a:extLst>
          </p:cNvPr>
          <p:cNvSpPr>
            <a:spLocks noGrp="1"/>
          </p:cNvSpPr>
          <p:nvPr>
            <p:ph type="sldNum" sz="quarter" idx="12"/>
          </p:nvPr>
        </p:nvSpPr>
        <p:spPr/>
        <p:txBody>
          <a:bodyPr/>
          <a:lstStyle/>
          <a:p>
            <a:fld id="{DA57E386-E721-4D0A-B841-E4838E3673E9}" type="slidenum">
              <a:rPr lang="en-GB" smtClean="0"/>
              <a:t>‹#›</a:t>
            </a:fld>
            <a:endParaRPr lang="en-GB"/>
          </a:p>
        </p:txBody>
      </p:sp>
    </p:spTree>
    <p:extLst>
      <p:ext uri="{BB962C8B-B14F-4D97-AF65-F5344CB8AC3E}">
        <p14:creationId xmlns:p14="http://schemas.microsoft.com/office/powerpoint/2010/main" val="256579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860534-B931-4DD5-8A49-4FCCBC351D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820D13-6FDA-49E4-B87A-05C632CCB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209071-F7F1-491F-8EA3-A5BCE3A0DB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51BB49-487B-4754-9E79-16472E878661}" type="datetimeFigureOut">
              <a:rPr lang="en-GB" smtClean="0"/>
              <a:t>12/03/2021</a:t>
            </a:fld>
            <a:endParaRPr lang="en-GB"/>
          </a:p>
        </p:txBody>
      </p:sp>
      <p:sp>
        <p:nvSpPr>
          <p:cNvPr id="5" name="Footer Placeholder 4">
            <a:extLst>
              <a:ext uri="{FF2B5EF4-FFF2-40B4-BE49-F238E27FC236}">
                <a16:creationId xmlns:a16="http://schemas.microsoft.com/office/drawing/2014/main" id="{622CD997-5762-4C4B-9283-0A3F834A9E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DB57291-E7AB-4F2B-AB43-CC52F4A788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57E386-E721-4D0A-B841-E4838E3673E9}" type="slidenum">
              <a:rPr lang="en-GB" smtClean="0"/>
              <a:t>‹#›</a:t>
            </a:fld>
            <a:endParaRPr lang="en-GB"/>
          </a:p>
        </p:txBody>
      </p:sp>
    </p:spTree>
    <p:extLst>
      <p:ext uri="{BB962C8B-B14F-4D97-AF65-F5344CB8AC3E}">
        <p14:creationId xmlns:p14="http://schemas.microsoft.com/office/powerpoint/2010/main" val="3117742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8E3F959-88DA-4AF1-9F0E-5944DA21253B}"/>
              </a:ext>
            </a:extLst>
          </p:cNvPr>
          <p:cNvSpPr>
            <a:spLocks noGrp="1"/>
          </p:cNvSpPr>
          <p:nvPr>
            <p:ph type="ctrTitle"/>
          </p:nvPr>
        </p:nvSpPr>
        <p:spPr>
          <a:xfrm>
            <a:off x="3315031" y="2177954"/>
            <a:ext cx="5561938" cy="2513516"/>
          </a:xfrm>
        </p:spPr>
        <p:txBody>
          <a:bodyPr>
            <a:normAutofit fontScale="90000"/>
          </a:bodyPr>
          <a:lstStyle/>
          <a:p>
            <a:r>
              <a:rPr lang="en-GB" dirty="0"/>
              <a:t>Capstone Project - The Battle of Neighbourhoods (Week 1)</a:t>
            </a:r>
          </a:p>
        </p:txBody>
      </p:sp>
      <p:sp>
        <p:nvSpPr>
          <p:cNvPr id="3" name="Subtitle 2">
            <a:extLst>
              <a:ext uri="{FF2B5EF4-FFF2-40B4-BE49-F238E27FC236}">
                <a16:creationId xmlns:a16="http://schemas.microsoft.com/office/drawing/2014/main" id="{D80F70A2-C05E-4FA5-B562-8E27736EF1FC}"/>
              </a:ext>
            </a:extLst>
          </p:cNvPr>
          <p:cNvSpPr>
            <a:spLocks noGrp="1"/>
          </p:cNvSpPr>
          <p:nvPr>
            <p:ph type="subTitle" idx="1"/>
          </p:nvPr>
        </p:nvSpPr>
        <p:spPr>
          <a:xfrm>
            <a:off x="3243911" y="4967939"/>
            <a:ext cx="5561938" cy="1534587"/>
          </a:xfrm>
        </p:spPr>
        <p:txBody>
          <a:bodyPr>
            <a:normAutofit/>
          </a:bodyPr>
          <a:lstStyle/>
          <a:p>
            <a:r>
              <a:rPr lang="en-US" dirty="0"/>
              <a:t>Selecting the best location to open a </a:t>
            </a:r>
            <a:r>
              <a:rPr lang="tr-TR" dirty="0"/>
              <a:t>SUSHI BAR IN Manhattan, New York</a:t>
            </a:r>
            <a:endParaRPr lang="en-US" dirty="0"/>
          </a:p>
          <a:p>
            <a:endParaRPr lang="en-GB" dirty="0"/>
          </a:p>
        </p:txBody>
      </p:sp>
      <p:sp>
        <p:nvSpPr>
          <p:cNvPr id="25"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684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913D5-2908-4D25-8E4C-74B61201A912}"/>
              </a:ext>
            </a:extLst>
          </p:cNvPr>
          <p:cNvSpPr>
            <a:spLocks noGrp="1"/>
          </p:cNvSpPr>
          <p:nvPr>
            <p:ph type="title"/>
          </p:nvPr>
        </p:nvSpPr>
        <p:spPr/>
        <p:txBody>
          <a:bodyPr/>
          <a:lstStyle/>
          <a:p>
            <a:r>
              <a:rPr lang="en-US" b="1" dirty="0"/>
              <a:t>Results</a:t>
            </a:r>
            <a:endParaRPr lang="en-GB" b="1" dirty="0"/>
          </a:p>
        </p:txBody>
      </p:sp>
      <p:sp>
        <p:nvSpPr>
          <p:cNvPr id="3" name="Content Placeholder 2">
            <a:extLst>
              <a:ext uri="{FF2B5EF4-FFF2-40B4-BE49-F238E27FC236}">
                <a16:creationId xmlns:a16="http://schemas.microsoft.com/office/drawing/2014/main" id="{1B821B4B-814A-4C0C-A5DA-99652387C7CF}"/>
              </a:ext>
            </a:extLst>
          </p:cNvPr>
          <p:cNvSpPr>
            <a:spLocks noGrp="1"/>
          </p:cNvSpPr>
          <p:nvPr>
            <p:ph idx="1"/>
          </p:nvPr>
        </p:nvSpPr>
        <p:spPr>
          <a:xfrm>
            <a:off x="838200" y="1446213"/>
            <a:ext cx="10515600" cy="488950"/>
          </a:xfrm>
        </p:spPr>
        <p:txBody>
          <a:bodyPr/>
          <a:lstStyle/>
          <a:p>
            <a:pPr marL="0" indent="0">
              <a:buNone/>
            </a:pPr>
            <a:r>
              <a:rPr lang="en-US" dirty="0"/>
              <a:t>Cluster 1</a:t>
            </a:r>
            <a:endParaRPr lang="en-GB" dirty="0"/>
          </a:p>
        </p:txBody>
      </p:sp>
      <p:pic>
        <p:nvPicPr>
          <p:cNvPr id="5" name="Picture 4">
            <a:extLst>
              <a:ext uri="{FF2B5EF4-FFF2-40B4-BE49-F238E27FC236}">
                <a16:creationId xmlns:a16="http://schemas.microsoft.com/office/drawing/2014/main" id="{17599E6B-4182-4560-931C-0DC54758AE51}"/>
              </a:ext>
            </a:extLst>
          </p:cNvPr>
          <p:cNvPicPr/>
          <p:nvPr/>
        </p:nvPicPr>
        <p:blipFill>
          <a:blip r:embed="rId2"/>
          <a:stretch>
            <a:fillRect/>
          </a:stretch>
        </p:blipFill>
        <p:spPr>
          <a:xfrm>
            <a:off x="919791" y="2032195"/>
            <a:ext cx="10352417" cy="3281290"/>
          </a:xfrm>
          <a:prstGeom prst="rect">
            <a:avLst/>
          </a:prstGeom>
        </p:spPr>
      </p:pic>
    </p:spTree>
    <p:extLst>
      <p:ext uri="{BB962C8B-B14F-4D97-AF65-F5344CB8AC3E}">
        <p14:creationId xmlns:p14="http://schemas.microsoft.com/office/powerpoint/2010/main" val="4285752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913D5-2908-4D25-8E4C-74B61201A912}"/>
              </a:ext>
            </a:extLst>
          </p:cNvPr>
          <p:cNvSpPr>
            <a:spLocks noGrp="1"/>
          </p:cNvSpPr>
          <p:nvPr>
            <p:ph type="title"/>
          </p:nvPr>
        </p:nvSpPr>
        <p:spPr>
          <a:xfrm>
            <a:off x="838200" y="304165"/>
            <a:ext cx="10515600" cy="1325563"/>
          </a:xfrm>
        </p:spPr>
        <p:txBody>
          <a:bodyPr/>
          <a:lstStyle/>
          <a:p>
            <a:r>
              <a:rPr lang="en-US" b="1" dirty="0"/>
              <a:t>Results</a:t>
            </a:r>
            <a:endParaRPr lang="en-GB" b="1" dirty="0"/>
          </a:p>
        </p:txBody>
      </p:sp>
      <p:sp>
        <p:nvSpPr>
          <p:cNvPr id="3" name="Content Placeholder 2">
            <a:extLst>
              <a:ext uri="{FF2B5EF4-FFF2-40B4-BE49-F238E27FC236}">
                <a16:creationId xmlns:a16="http://schemas.microsoft.com/office/drawing/2014/main" id="{1B821B4B-814A-4C0C-A5DA-99652387C7CF}"/>
              </a:ext>
            </a:extLst>
          </p:cNvPr>
          <p:cNvSpPr>
            <a:spLocks noGrp="1"/>
          </p:cNvSpPr>
          <p:nvPr>
            <p:ph idx="1"/>
          </p:nvPr>
        </p:nvSpPr>
        <p:spPr>
          <a:xfrm>
            <a:off x="838200" y="1385253"/>
            <a:ext cx="10515600" cy="488950"/>
          </a:xfrm>
        </p:spPr>
        <p:txBody>
          <a:bodyPr/>
          <a:lstStyle/>
          <a:p>
            <a:pPr marL="0" indent="0">
              <a:buNone/>
            </a:pPr>
            <a:r>
              <a:rPr lang="en-US" dirty="0"/>
              <a:t>Cluster 2</a:t>
            </a:r>
            <a:endParaRPr lang="en-GB" dirty="0"/>
          </a:p>
        </p:txBody>
      </p:sp>
      <p:pic>
        <p:nvPicPr>
          <p:cNvPr id="6" name="Picture 5">
            <a:extLst>
              <a:ext uri="{FF2B5EF4-FFF2-40B4-BE49-F238E27FC236}">
                <a16:creationId xmlns:a16="http://schemas.microsoft.com/office/drawing/2014/main" id="{19A88C6B-3D73-47CC-82F6-7881395212C4}"/>
              </a:ext>
            </a:extLst>
          </p:cNvPr>
          <p:cNvPicPr/>
          <p:nvPr/>
        </p:nvPicPr>
        <p:blipFill>
          <a:blip r:embed="rId2"/>
          <a:stretch>
            <a:fillRect/>
          </a:stretch>
        </p:blipFill>
        <p:spPr>
          <a:xfrm>
            <a:off x="838200" y="2058182"/>
            <a:ext cx="10310214" cy="3432517"/>
          </a:xfrm>
          <a:prstGeom prst="rect">
            <a:avLst/>
          </a:prstGeom>
        </p:spPr>
      </p:pic>
    </p:spTree>
    <p:extLst>
      <p:ext uri="{BB962C8B-B14F-4D97-AF65-F5344CB8AC3E}">
        <p14:creationId xmlns:p14="http://schemas.microsoft.com/office/powerpoint/2010/main" val="3498688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2476D6-CD00-4BCD-8FA5-EDA766B1EE02}"/>
              </a:ext>
            </a:extLst>
          </p:cNvPr>
          <p:cNvPicPr/>
          <p:nvPr/>
        </p:nvPicPr>
        <p:blipFill>
          <a:blip r:embed="rId2"/>
          <a:stretch>
            <a:fillRect/>
          </a:stretch>
        </p:blipFill>
        <p:spPr>
          <a:xfrm>
            <a:off x="838200" y="2216673"/>
            <a:ext cx="9339543" cy="1469614"/>
          </a:xfrm>
          <a:prstGeom prst="rect">
            <a:avLst/>
          </a:prstGeom>
        </p:spPr>
      </p:pic>
      <p:sp>
        <p:nvSpPr>
          <p:cNvPr id="7" name="Title 1">
            <a:extLst>
              <a:ext uri="{FF2B5EF4-FFF2-40B4-BE49-F238E27FC236}">
                <a16:creationId xmlns:a16="http://schemas.microsoft.com/office/drawing/2014/main" id="{900FFD03-0D9E-4DBE-A60D-4363D9732BB4}"/>
              </a:ext>
            </a:extLst>
          </p:cNvPr>
          <p:cNvSpPr>
            <a:spLocks noGrp="1"/>
          </p:cNvSpPr>
          <p:nvPr>
            <p:ph type="title"/>
          </p:nvPr>
        </p:nvSpPr>
        <p:spPr>
          <a:xfrm>
            <a:off x="838200" y="172085"/>
            <a:ext cx="10515600" cy="1325563"/>
          </a:xfrm>
        </p:spPr>
        <p:txBody>
          <a:bodyPr/>
          <a:lstStyle/>
          <a:p>
            <a:r>
              <a:rPr lang="en-US" b="1" dirty="0"/>
              <a:t>Results</a:t>
            </a:r>
            <a:endParaRPr lang="en-GB" b="1" dirty="0"/>
          </a:p>
        </p:txBody>
      </p:sp>
      <p:sp>
        <p:nvSpPr>
          <p:cNvPr id="8" name="Content Placeholder 2">
            <a:extLst>
              <a:ext uri="{FF2B5EF4-FFF2-40B4-BE49-F238E27FC236}">
                <a16:creationId xmlns:a16="http://schemas.microsoft.com/office/drawing/2014/main" id="{2E25AA6A-B60D-4DA2-9228-1DDB6A1ADB2A}"/>
              </a:ext>
            </a:extLst>
          </p:cNvPr>
          <p:cNvSpPr>
            <a:spLocks noGrp="1"/>
          </p:cNvSpPr>
          <p:nvPr>
            <p:ph idx="1"/>
          </p:nvPr>
        </p:nvSpPr>
        <p:spPr>
          <a:xfrm>
            <a:off x="838200" y="4112685"/>
            <a:ext cx="10515600" cy="488950"/>
          </a:xfrm>
        </p:spPr>
        <p:txBody>
          <a:bodyPr/>
          <a:lstStyle/>
          <a:p>
            <a:pPr marL="0" indent="0">
              <a:buNone/>
            </a:pPr>
            <a:r>
              <a:rPr lang="en-US" dirty="0"/>
              <a:t>Cluster 4</a:t>
            </a:r>
            <a:endParaRPr lang="en-GB" dirty="0"/>
          </a:p>
        </p:txBody>
      </p:sp>
      <p:pic>
        <p:nvPicPr>
          <p:cNvPr id="9" name="Picture 8">
            <a:extLst>
              <a:ext uri="{FF2B5EF4-FFF2-40B4-BE49-F238E27FC236}">
                <a16:creationId xmlns:a16="http://schemas.microsoft.com/office/drawing/2014/main" id="{F170F908-9916-48B4-82BB-E789A8E7361A}"/>
              </a:ext>
            </a:extLst>
          </p:cNvPr>
          <p:cNvPicPr/>
          <p:nvPr/>
        </p:nvPicPr>
        <p:blipFill>
          <a:blip r:embed="rId3"/>
          <a:stretch>
            <a:fillRect/>
          </a:stretch>
        </p:blipFill>
        <p:spPr>
          <a:xfrm>
            <a:off x="932570" y="4641640"/>
            <a:ext cx="9473419" cy="1212000"/>
          </a:xfrm>
          <a:prstGeom prst="rect">
            <a:avLst/>
          </a:prstGeom>
        </p:spPr>
      </p:pic>
      <p:sp>
        <p:nvSpPr>
          <p:cNvPr id="10" name="Content Placeholder 2">
            <a:extLst>
              <a:ext uri="{FF2B5EF4-FFF2-40B4-BE49-F238E27FC236}">
                <a16:creationId xmlns:a16="http://schemas.microsoft.com/office/drawing/2014/main" id="{969BA016-100E-4866-BF9C-CE5A40E4B1E6}"/>
              </a:ext>
            </a:extLst>
          </p:cNvPr>
          <p:cNvSpPr txBox="1">
            <a:spLocks/>
          </p:cNvSpPr>
          <p:nvPr/>
        </p:nvSpPr>
        <p:spPr>
          <a:xfrm>
            <a:off x="990600" y="1537653"/>
            <a:ext cx="10515600" cy="488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Cluster 3</a:t>
            </a:r>
            <a:endParaRPr lang="en-GB" dirty="0"/>
          </a:p>
        </p:txBody>
      </p:sp>
    </p:spTree>
    <p:extLst>
      <p:ext uri="{BB962C8B-B14F-4D97-AF65-F5344CB8AC3E}">
        <p14:creationId xmlns:p14="http://schemas.microsoft.com/office/powerpoint/2010/main" val="1654965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2E9A58-81FD-4755-839F-6040D8523FCE}"/>
              </a:ext>
            </a:extLst>
          </p:cNvPr>
          <p:cNvPicPr/>
          <p:nvPr/>
        </p:nvPicPr>
        <p:blipFill>
          <a:blip r:embed="rId2"/>
          <a:stretch>
            <a:fillRect/>
          </a:stretch>
        </p:blipFill>
        <p:spPr>
          <a:xfrm>
            <a:off x="1532719" y="1377938"/>
            <a:ext cx="9126562" cy="4102124"/>
          </a:xfrm>
          <a:prstGeom prst="rect">
            <a:avLst/>
          </a:prstGeom>
        </p:spPr>
      </p:pic>
      <p:sp>
        <p:nvSpPr>
          <p:cNvPr id="5" name="Title 1">
            <a:extLst>
              <a:ext uri="{FF2B5EF4-FFF2-40B4-BE49-F238E27FC236}">
                <a16:creationId xmlns:a16="http://schemas.microsoft.com/office/drawing/2014/main" id="{1CA87127-F98C-4DAB-9514-80009BC11C33}"/>
              </a:ext>
            </a:extLst>
          </p:cNvPr>
          <p:cNvSpPr>
            <a:spLocks noGrp="1"/>
          </p:cNvSpPr>
          <p:nvPr>
            <p:ph type="title"/>
          </p:nvPr>
        </p:nvSpPr>
        <p:spPr>
          <a:xfrm>
            <a:off x="838200" y="172085"/>
            <a:ext cx="10515600" cy="1325563"/>
          </a:xfrm>
        </p:spPr>
        <p:txBody>
          <a:bodyPr/>
          <a:lstStyle/>
          <a:p>
            <a:r>
              <a:rPr lang="en-US" b="1" dirty="0"/>
              <a:t>Results</a:t>
            </a:r>
            <a:endParaRPr lang="en-GB" b="1" dirty="0"/>
          </a:p>
        </p:txBody>
      </p:sp>
    </p:spTree>
    <p:extLst>
      <p:ext uri="{BB962C8B-B14F-4D97-AF65-F5344CB8AC3E}">
        <p14:creationId xmlns:p14="http://schemas.microsoft.com/office/powerpoint/2010/main" val="2254317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CA87127-F98C-4DAB-9514-80009BC11C33}"/>
              </a:ext>
            </a:extLst>
          </p:cNvPr>
          <p:cNvSpPr>
            <a:spLocks noGrp="1"/>
          </p:cNvSpPr>
          <p:nvPr>
            <p:ph type="title"/>
          </p:nvPr>
        </p:nvSpPr>
        <p:spPr>
          <a:xfrm>
            <a:off x="838200" y="172085"/>
            <a:ext cx="10515600" cy="1325563"/>
          </a:xfrm>
        </p:spPr>
        <p:txBody>
          <a:bodyPr/>
          <a:lstStyle/>
          <a:p>
            <a:r>
              <a:rPr lang="en-US" b="1" dirty="0"/>
              <a:t>Results</a:t>
            </a:r>
            <a:endParaRPr lang="en-GB" b="1" dirty="0"/>
          </a:p>
        </p:txBody>
      </p:sp>
      <p:pic>
        <p:nvPicPr>
          <p:cNvPr id="6" name="Picture 5">
            <a:extLst>
              <a:ext uri="{FF2B5EF4-FFF2-40B4-BE49-F238E27FC236}">
                <a16:creationId xmlns:a16="http://schemas.microsoft.com/office/drawing/2014/main" id="{C66A4A6F-7CE3-4941-B034-C4ADF0A80B87}"/>
              </a:ext>
            </a:extLst>
          </p:cNvPr>
          <p:cNvPicPr>
            <a:picLocks noChangeAspect="1"/>
          </p:cNvPicPr>
          <p:nvPr/>
        </p:nvPicPr>
        <p:blipFill>
          <a:blip r:embed="rId2"/>
          <a:stretch>
            <a:fillRect/>
          </a:stretch>
        </p:blipFill>
        <p:spPr>
          <a:xfrm>
            <a:off x="1015463" y="1571283"/>
            <a:ext cx="6483154" cy="4121834"/>
          </a:xfrm>
          <a:prstGeom prst="rect">
            <a:avLst/>
          </a:prstGeom>
        </p:spPr>
      </p:pic>
      <p:sp>
        <p:nvSpPr>
          <p:cNvPr id="2" name="Rectangle 1">
            <a:extLst>
              <a:ext uri="{FF2B5EF4-FFF2-40B4-BE49-F238E27FC236}">
                <a16:creationId xmlns:a16="http://schemas.microsoft.com/office/drawing/2014/main" id="{0AA81E37-5A97-4774-BDD3-81D063B74E42}"/>
              </a:ext>
            </a:extLst>
          </p:cNvPr>
          <p:cNvSpPr/>
          <p:nvPr/>
        </p:nvSpPr>
        <p:spPr>
          <a:xfrm>
            <a:off x="609600" y="5913745"/>
            <a:ext cx="10668000" cy="792781"/>
          </a:xfrm>
          <a:prstGeom prst="rect">
            <a:avLst/>
          </a:prstGeom>
        </p:spPr>
        <p:txBody>
          <a:bodyPr wrap="square">
            <a:spAutoFit/>
          </a:bodyPr>
          <a:lstStyle/>
          <a:p>
            <a:pPr marL="457200">
              <a:lnSpc>
                <a:spcPct val="150000"/>
              </a:lnSpc>
              <a:spcAft>
                <a:spcPts val="1200"/>
              </a:spcAft>
            </a:pPr>
            <a:r>
              <a:rPr lang="en-US" sz="1600" b="1" dirty="0">
                <a:solidFill>
                  <a:srgbClr val="000000"/>
                </a:solidFill>
                <a:latin typeface="+mj-lt"/>
                <a:ea typeface="Calibri" panose="020F0502020204030204" pitchFamily="34" charset="0"/>
              </a:rPr>
              <a:t>Based on data frame analysis above Cluster 3 (</a:t>
            </a:r>
            <a:r>
              <a:rPr lang="tr-TR" sz="1600" b="1" dirty="0">
                <a:latin typeface="+mj-lt"/>
                <a:ea typeface="Times New Roman" panose="02020603050405020304" pitchFamily="18" charset="0"/>
              </a:rPr>
              <a:t>Upper West Side ) </a:t>
            </a:r>
            <a:r>
              <a:rPr lang="en-US" sz="1600" b="1" dirty="0">
                <a:solidFill>
                  <a:srgbClr val="000000"/>
                </a:solidFill>
                <a:latin typeface="+mj-lt"/>
                <a:ea typeface="Calibri" panose="020F0502020204030204" pitchFamily="34" charset="0"/>
              </a:rPr>
              <a:t>and Cluster 4 (</a:t>
            </a:r>
            <a:r>
              <a:rPr lang="tr-TR" sz="1600" b="1" dirty="0">
                <a:solidFill>
                  <a:srgbClr val="000000"/>
                </a:solidFill>
                <a:latin typeface="+mj-lt"/>
                <a:ea typeface="Times New Roman" panose="02020603050405020304" pitchFamily="18" charset="0"/>
              </a:rPr>
              <a:t>Morningside Heights</a:t>
            </a:r>
            <a:r>
              <a:rPr lang="en-US" sz="1600" b="1" dirty="0">
                <a:solidFill>
                  <a:srgbClr val="000000"/>
                </a:solidFill>
                <a:latin typeface="+mj-lt"/>
                <a:ea typeface="Calibri" panose="020F0502020204030204" pitchFamily="34" charset="0"/>
              </a:rPr>
              <a:t>) areas are the best places to open a new sushi bar business.</a:t>
            </a:r>
            <a:endParaRPr lang="tr-TR" sz="1600" b="1" dirty="0">
              <a:latin typeface="+mj-lt"/>
              <a:ea typeface="Times New Roman" panose="02020603050405020304" pitchFamily="18" charset="0"/>
            </a:endParaRPr>
          </a:p>
        </p:txBody>
      </p:sp>
    </p:spTree>
    <p:extLst>
      <p:ext uri="{BB962C8B-B14F-4D97-AF65-F5344CB8AC3E}">
        <p14:creationId xmlns:p14="http://schemas.microsoft.com/office/powerpoint/2010/main" val="3623838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0CD1-CC77-4478-A7B9-AF66C3AAD903}"/>
              </a:ext>
            </a:extLst>
          </p:cNvPr>
          <p:cNvSpPr>
            <a:spLocks noGrp="1"/>
          </p:cNvSpPr>
          <p:nvPr>
            <p:ph type="title"/>
          </p:nvPr>
        </p:nvSpPr>
        <p:spPr/>
        <p:txBody>
          <a:bodyPr/>
          <a:lstStyle/>
          <a:p>
            <a:r>
              <a:rPr lang="en-US" b="1" dirty="0"/>
              <a:t>Discussion</a:t>
            </a:r>
            <a:endParaRPr lang="en-GB" b="1" dirty="0"/>
          </a:p>
        </p:txBody>
      </p:sp>
      <p:sp>
        <p:nvSpPr>
          <p:cNvPr id="3" name="Content Placeholder 2">
            <a:extLst>
              <a:ext uri="{FF2B5EF4-FFF2-40B4-BE49-F238E27FC236}">
                <a16:creationId xmlns:a16="http://schemas.microsoft.com/office/drawing/2014/main" id="{BB38BFD6-7BEC-4103-8D9A-A24932F2B245}"/>
              </a:ext>
            </a:extLst>
          </p:cNvPr>
          <p:cNvSpPr>
            <a:spLocks noGrp="1"/>
          </p:cNvSpPr>
          <p:nvPr>
            <p:ph idx="1"/>
          </p:nvPr>
        </p:nvSpPr>
        <p:spPr/>
        <p:txBody>
          <a:bodyPr/>
          <a:lstStyle/>
          <a:p>
            <a:r>
              <a:rPr lang="en-US" dirty="0"/>
              <a:t>This analysis is performed on limited data. This may be right or may be wrong. But if good amount of data is available there is scope to produce better results.</a:t>
            </a:r>
            <a:endParaRPr lang="tr-TR" dirty="0"/>
          </a:p>
          <a:p>
            <a:pPr lvl="0"/>
            <a:r>
              <a:rPr lang="en-US" dirty="0"/>
              <a:t>There is high competition in Midtown and Soho, so it is very risky to open business in these areas.</a:t>
            </a:r>
            <a:endParaRPr lang="tr-TR" dirty="0"/>
          </a:p>
          <a:p>
            <a:pPr lvl="0"/>
            <a:r>
              <a:rPr lang="en-US" dirty="0"/>
              <a:t>Central Harlem has also potential which is close to </a:t>
            </a:r>
            <a:r>
              <a:rPr lang="tr-TR" dirty="0"/>
              <a:t>Morningside Heights </a:t>
            </a:r>
            <a:r>
              <a:rPr lang="en-US" dirty="0"/>
              <a:t>area.</a:t>
            </a:r>
            <a:endParaRPr lang="tr-TR" dirty="0"/>
          </a:p>
          <a:p>
            <a:pPr lvl="0"/>
            <a:r>
              <a:rPr lang="en-US" dirty="0"/>
              <a:t>It can be done more detailed analysis by adding other factors such as transportation, demographics of inhabitants.   </a:t>
            </a:r>
            <a:endParaRPr lang="tr-TR" dirty="0"/>
          </a:p>
          <a:p>
            <a:endParaRPr lang="en-GB" dirty="0"/>
          </a:p>
        </p:txBody>
      </p:sp>
    </p:spTree>
    <p:extLst>
      <p:ext uri="{BB962C8B-B14F-4D97-AF65-F5344CB8AC3E}">
        <p14:creationId xmlns:p14="http://schemas.microsoft.com/office/powerpoint/2010/main" val="3392195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2E1B-FDD0-474F-863A-C129A5786338}"/>
              </a:ext>
            </a:extLst>
          </p:cNvPr>
          <p:cNvSpPr>
            <a:spLocks noGrp="1"/>
          </p:cNvSpPr>
          <p:nvPr>
            <p:ph type="title"/>
          </p:nvPr>
        </p:nvSpPr>
        <p:spPr/>
        <p:txBody>
          <a:bodyPr/>
          <a:lstStyle/>
          <a:p>
            <a:r>
              <a:rPr lang="en-US" b="1" dirty="0"/>
              <a:t>Conclusion</a:t>
            </a:r>
            <a:endParaRPr lang="en-GB" b="1" dirty="0"/>
          </a:p>
        </p:txBody>
      </p:sp>
      <p:sp>
        <p:nvSpPr>
          <p:cNvPr id="3" name="Content Placeholder 2">
            <a:extLst>
              <a:ext uri="{FF2B5EF4-FFF2-40B4-BE49-F238E27FC236}">
                <a16:creationId xmlns:a16="http://schemas.microsoft.com/office/drawing/2014/main" id="{A978BE4A-C2A1-44A5-93A3-23027CE3B44C}"/>
              </a:ext>
            </a:extLst>
          </p:cNvPr>
          <p:cNvSpPr>
            <a:spLocks noGrp="1"/>
          </p:cNvSpPr>
          <p:nvPr>
            <p:ph idx="1"/>
          </p:nvPr>
        </p:nvSpPr>
        <p:spPr/>
        <p:txBody>
          <a:bodyPr/>
          <a:lstStyle/>
          <a:p>
            <a:pPr marL="0" indent="0">
              <a:buNone/>
            </a:pPr>
            <a:r>
              <a:rPr lang="en-US" dirty="0"/>
              <a:t>Although all of the goals of this project were met there is definitely room for further improvement and development as noted below.</a:t>
            </a:r>
          </a:p>
          <a:p>
            <a:pPr marL="0" indent="0">
              <a:buNone/>
            </a:pPr>
            <a:endParaRPr lang="en-US" dirty="0"/>
          </a:p>
          <a:p>
            <a:pPr marL="0" indent="0">
              <a:buNone/>
            </a:pPr>
            <a:r>
              <a:rPr lang="en-US" dirty="0"/>
              <a:t>However, the goals of the project were met and, with some more work, could easily be developed into a fully pledged application that could support the opening a business idea in an unknown location.</a:t>
            </a:r>
            <a:endParaRPr lang="tr-TR" dirty="0"/>
          </a:p>
          <a:p>
            <a:endParaRPr lang="en-GB" dirty="0"/>
          </a:p>
        </p:txBody>
      </p:sp>
    </p:spTree>
    <p:extLst>
      <p:ext uri="{BB962C8B-B14F-4D97-AF65-F5344CB8AC3E}">
        <p14:creationId xmlns:p14="http://schemas.microsoft.com/office/powerpoint/2010/main" val="191582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2907-7EC6-4E89-9A6F-082853751B9C}"/>
              </a:ext>
            </a:extLst>
          </p:cNvPr>
          <p:cNvSpPr>
            <a:spLocks noGrp="1"/>
          </p:cNvSpPr>
          <p:nvPr>
            <p:ph type="title"/>
          </p:nvPr>
        </p:nvSpPr>
        <p:spPr/>
        <p:txBody>
          <a:bodyPr/>
          <a:lstStyle/>
          <a:p>
            <a:r>
              <a:rPr lang="en-US" b="1" dirty="0"/>
              <a:t>Introduction/Business Problem</a:t>
            </a:r>
            <a:endParaRPr lang="en-GB" dirty="0"/>
          </a:p>
        </p:txBody>
      </p:sp>
      <p:sp>
        <p:nvSpPr>
          <p:cNvPr id="3" name="Content Placeholder 2">
            <a:extLst>
              <a:ext uri="{FF2B5EF4-FFF2-40B4-BE49-F238E27FC236}">
                <a16:creationId xmlns:a16="http://schemas.microsoft.com/office/drawing/2014/main" id="{EB14ABFD-77F5-4EC7-8D5A-8FE7F18B41B7}"/>
              </a:ext>
            </a:extLst>
          </p:cNvPr>
          <p:cNvSpPr>
            <a:spLocks noGrp="1"/>
          </p:cNvSpPr>
          <p:nvPr>
            <p:ph idx="1"/>
          </p:nvPr>
        </p:nvSpPr>
        <p:spPr/>
        <p:txBody>
          <a:bodyPr/>
          <a:lstStyle/>
          <a:p>
            <a:r>
              <a:rPr lang="en-US" dirty="0"/>
              <a:t>The City of New York is famous for its excellent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en-GB" dirty="0"/>
          </a:p>
        </p:txBody>
      </p:sp>
    </p:spTree>
    <p:extLst>
      <p:ext uri="{BB962C8B-B14F-4D97-AF65-F5344CB8AC3E}">
        <p14:creationId xmlns:p14="http://schemas.microsoft.com/office/powerpoint/2010/main" val="1030801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AB09-0BC0-45F8-84DF-F77B05905D20}"/>
              </a:ext>
            </a:extLst>
          </p:cNvPr>
          <p:cNvSpPr>
            <a:spLocks noGrp="1"/>
          </p:cNvSpPr>
          <p:nvPr>
            <p:ph type="title"/>
          </p:nvPr>
        </p:nvSpPr>
        <p:spPr/>
        <p:txBody>
          <a:bodyPr/>
          <a:lstStyle/>
          <a:p>
            <a:r>
              <a:rPr lang="en-US" b="1" dirty="0"/>
              <a:t>Business Problem</a:t>
            </a:r>
            <a:endParaRPr lang="en-GB" dirty="0"/>
          </a:p>
        </p:txBody>
      </p:sp>
      <p:sp>
        <p:nvSpPr>
          <p:cNvPr id="3" name="Content Placeholder 2">
            <a:extLst>
              <a:ext uri="{FF2B5EF4-FFF2-40B4-BE49-F238E27FC236}">
                <a16:creationId xmlns:a16="http://schemas.microsoft.com/office/drawing/2014/main" id="{DCC1F0CC-10D9-457D-A6FF-9232814A0168}"/>
              </a:ext>
            </a:extLst>
          </p:cNvPr>
          <p:cNvSpPr>
            <a:spLocks noGrp="1"/>
          </p:cNvSpPr>
          <p:nvPr>
            <p:ph idx="1"/>
          </p:nvPr>
        </p:nvSpPr>
        <p:spPr/>
        <p:txBody>
          <a:bodyPr/>
          <a:lstStyle/>
          <a:p>
            <a:r>
              <a:rPr lang="en-US" dirty="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endParaRPr lang="en-GB" dirty="0"/>
          </a:p>
        </p:txBody>
      </p:sp>
    </p:spTree>
    <p:extLst>
      <p:ext uri="{BB962C8B-B14F-4D97-AF65-F5344CB8AC3E}">
        <p14:creationId xmlns:p14="http://schemas.microsoft.com/office/powerpoint/2010/main" val="3784231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2AE9-8508-49B4-900B-0A9120CFB133}"/>
              </a:ext>
            </a:extLst>
          </p:cNvPr>
          <p:cNvSpPr>
            <a:spLocks noGrp="1"/>
          </p:cNvSpPr>
          <p:nvPr>
            <p:ph type="title"/>
          </p:nvPr>
        </p:nvSpPr>
        <p:spPr/>
        <p:txBody>
          <a:bodyPr/>
          <a:lstStyle/>
          <a:p>
            <a:r>
              <a:rPr lang="en-US" b="1" dirty="0"/>
              <a:t>Data Selection</a:t>
            </a:r>
            <a:endParaRPr lang="en-GB" b="1" dirty="0"/>
          </a:p>
        </p:txBody>
      </p:sp>
      <p:sp>
        <p:nvSpPr>
          <p:cNvPr id="3" name="Content Placeholder 2">
            <a:extLst>
              <a:ext uri="{FF2B5EF4-FFF2-40B4-BE49-F238E27FC236}">
                <a16:creationId xmlns:a16="http://schemas.microsoft.com/office/drawing/2014/main" id="{7365CB18-B6B9-41DF-A1C4-2D88B2BABD51}"/>
              </a:ext>
            </a:extLst>
          </p:cNvPr>
          <p:cNvSpPr>
            <a:spLocks noGrp="1"/>
          </p:cNvSpPr>
          <p:nvPr>
            <p:ph idx="1"/>
          </p:nvPr>
        </p:nvSpPr>
        <p:spPr/>
        <p:txBody>
          <a:bodyPr/>
          <a:lstStyle/>
          <a:p>
            <a:r>
              <a:rPr lang="en-US" dirty="0"/>
              <a:t>To identify the characteristics of our competitors' venues in </a:t>
            </a:r>
            <a:r>
              <a:rPr lang="tr-TR" dirty="0"/>
              <a:t>Manhattan</a:t>
            </a:r>
            <a:r>
              <a:rPr lang="en-US" dirty="0"/>
              <a:t>, we would first need to find out the number of </a:t>
            </a:r>
            <a:r>
              <a:rPr lang="tr-TR" dirty="0"/>
              <a:t>sushi bars in Manhattan </a:t>
            </a:r>
            <a:r>
              <a:rPr lang="en-US" dirty="0"/>
              <a:t>currently and their location.</a:t>
            </a:r>
          </a:p>
          <a:p>
            <a:r>
              <a:rPr lang="en-US" dirty="0"/>
              <a:t>We then used Google Map API to find their geographic coordinates based on their postal code addresses.</a:t>
            </a:r>
            <a:endParaRPr lang="tr-TR" dirty="0"/>
          </a:p>
          <a:p>
            <a:r>
              <a:rPr lang="tr-TR" dirty="0"/>
              <a:t>In Manhattan, there is 1763 sushi bars are currently operating. </a:t>
            </a:r>
          </a:p>
          <a:p>
            <a:endParaRPr lang="en-GB" dirty="0"/>
          </a:p>
        </p:txBody>
      </p:sp>
      <p:pic>
        <p:nvPicPr>
          <p:cNvPr id="4" name="Picture 3">
            <a:extLst>
              <a:ext uri="{FF2B5EF4-FFF2-40B4-BE49-F238E27FC236}">
                <a16:creationId xmlns:a16="http://schemas.microsoft.com/office/drawing/2014/main" id="{25659BB2-AD3D-4CC6-91B8-F695765A341C}"/>
              </a:ext>
            </a:extLst>
          </p:cNvPr>
          <p:cNvPicPr>
            <a:picLocks noChangeAspect="1"/>
          </p:cNvPicPr>
          <p:nvPr/>
        </p:nvPicPr>
        <p:blipFill>
          <a:blip r:embed="rId2"/>
          <a:stretch>
            <a:fillRect/>
          </a:stretch>
        </p:blipFill>
        <p:spPr>
          <a:xfrm>
            <a:off x="1089112" y="4400363"/>
            <a:ext cx="4202256" cy="1592955"/>
          </a:xfrm>
          <a:prstGeom prst="rect">
            <a:avLst/>
          </a:prstGeom>
        </p:spPr>
      </p:pic>
    </p:spTree>
    <p:extLst>
      <p:ext uri="{BB962C8B-B14F-4D97-AF65-F5344CB8AC3E}">
        <p14:creationId xmlns:p14="http://schemas.microsoft.com/office/powerpoint/2010/main" val="351053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D95E9-56F0-49CF-92AF-BDF9E7B2B5EB}"/>
              </a:ext>
            </a:extLst>
          </p:cNvPr>
          <p:cNvSpPr>
            <a:spLocks noGrp="1"/>
          </p:cNvSpPr>
          <p:nvPr>
            <p:ph idx="1"/>
          </p:nvPr>
        </p:nvSpPr>
        <p:spPr/>
        <p:txBody>
          <a:bodyPr/>
          <a:lstStyle/>
          <a:p>
            <a:r>
              <a:rPr lang="en-US" dirty="0"/>
              <a:t>Next, we also used Google Map API to find their geographic coordinates of the 5 locations shortlisted for our </a:t>
            </a:r>
            <a:r>
              <a:rPr lang="tr-TR" dirty="0"/>
              <a:t>sushi bar</a:t>
            </a:r>
            <a:r>
              <a:rPr lang="en-US" dirty="0"/>
              <a:t>:</a:t>
            </a:r>
          </a:p>
          <a:p>
            <a:endParaRPr lang="en-GB" dirty="0"/>
          </a:p>
        </p:txBody>
      </p:sp>
      <p:pic>
        <p:nvPicPr>
          <p:cNvPr id="4" name="Picture 3">
            <a:extLst>
              <a:ext uri="{FF2B5EF4-FFF2-40B4-BE49-F238E27FC236}">
                <a16:creationId xmlns:a16="http://schemas.microsoft.com/office/drawing/2014/main" id="{F2E367AA-33DC-4D0F-A959-477545490144}"/>
              </a:ext>
            </a:extLst>
          </p:cNvPr>
          <p:cNvPicPr>
            <a:picLocks noChangeAspect="1"/>
          </p:cNvPicPr>
          <p:nvPr/>
        </p:nvPicPr>
        <p:blipFill>
          <a:blip r:embed="rId2"/>
          <a:stretch>
            <a:fillRect/>
          </a:stretch>
        </p:blipFill>
        <p:spPr>
          <a:xfrm>
            <a:off x="1089315" y="2794592"/>
            <a:ext cx="9078649" cy="2413403"/>
          </a:xfrm>
          <a:prstGeom prst="rect">
            <a:avLst/>
          </a:prstGeom>
        </p:spPr>
      </p:pic>
      <p:sp>
        <p:nvSpPr>
          <p:cNvPr id="5" name="Title 1">
            <a:extLst>
              <a:ext uri="{FF2B5EF4-FFF2-40B4-BE49-F238E27FC236}">
                <a16:creationId xmlns:a16="http://schemas.microsoft.com/office/drawing/2014/main" id="{F463D499-911E-4656-ABA0-E7145557DCBB}"/>
              </a:ext>
            </a:extLst>
          </p:cNvPr>
          <p:cNvSpPr>
            <a:spLocks noGrp="1"/>
          </p:cNvSpPr>
          <p:nvPr>
            <p:ph type="title"/>
          </p:nvPr>
        </p:nvSpPr>
        <p:spPr>
          <a:xfrm>
            <a:off x="838200" y="365125"/>
            <a:ext cx="10515600" cy="1325563"/>
          </a:xfrm>
        </p:spPr>
        <p:txBody>
          <a:bodyPr/>
          <a:lstStyle/>
          <a:p>
            <a:r>
              <a:rPr lang="en-US" b="1" dirty="0"/>
              <a:t>Data Selection</a:t>
            </a:r>
            <a:endParaRPr lang="en-GB" b="1" dirty="0"/>
          </a:p>
        </p:txBody>
      </p:sp>
      <p:sp>
        <p:nvSpPr>
          <p:cNvPr id="6" name="TextBox 7">
            <a:extLst>
              <a:ext uri="{FF2B5EF4-FFF2-40B4-BE49-F238E27FC236}">
                <a16:creationId xmlns:a16="http://schemas.microsoft.com/office/drawing/2014/main" id="{82808601-EF86-4D01-A35C-E42DAD4ED528}"/>
              </a:ext>
            </a:extLst>
          </p:cNvPr>
          <p:cNvSpPr txBox="1"/>
          <p:nvPr/>
        </p:nvSpPr>
        <p:spPr>
          <a:xfrm>
            <a:off x="999814" y="5553979"/>
            <a:ext cx="5524269" cy="27699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b="1" dirty="0"/>
              <a:t>Table 2: Data frame containing geographic coordinates of our 5 shortlisted locations</a:t>
            </a:r>
          </a:p>
        </p:txBody>
      </p:sp>
    </p:spTree>
    <p:extLst>
      <p:ext uri="{BB962C8B-B14F-4D97-AF65-F5344CB8AC3E}">
        <p14:creationId xmlns:p14="http://schemas.microsoft.com/office/powerpoint/2010/main" val="76068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8F5DD-DA3A-46F6-9349-59300212ADFE}"/>
              </a:ext>
            </a:extLst>
          </p:cNvPr>
          <p:cNvSpPr>
            <a:spLocks noGrp="1"/>
          </p:cNvSpPr>
          <p:nvPr>
            <p:ph type="title"/>
          </p:nvPr>
        </p:nvSpPr>
        <p:spPr/>
        <p:txBody>
          <a:bodyPr/>
          <a:lstStyle/>
          <a:p>
            <a:r>
              <a:rPr lang="en-US" b="1" dirty="0"/>
              <a:t>Methodology</a:t>
            </a:r>
            <a:endParaRPr lang="en-GB" b="1" dirty="0"/>
          </a:p>
        </p:txBody>
      </p:sp>
      <p:sp>
        <p:nvSpPr>
          <p:cNvPr id="3" name="Content Placeholder 2">
            <a:extLst>
              <a:ext uri="{FF2B5EF4-FFF2-40B4-BE49-F238E27FC236}">
                <a16:creationId xmlns:a16="http://schemas.microsoft.com/office/drawing/2014/main" id="{D9436828-0FD9-41BB-A88B-A19F6ABF93CA}"/>
              </a:ext>
            </a:extLst>
          </p:cNvPr>
          <p:cNvSpPr>
            <a:spLocks noGrp="1"/>
          </p:cNvSpPr>
          <p:nvPr>
            <p:ph idx="1"/>
          </p:nvPr>
        </p:nvSpPr>
        <p:spPr>
          <a:xfrm>
            <a:off x="685800" y="1470025"/>
            <a:ext cx="10515600" cy="4351338"/>
          </a:xfrm>
        </p:spPr>
        <p:txBody>
          <a:bodyPr/>
          <a:lstStyle/>
          <a:p>
            <a:r>
              <a:rPr lang="tr-TR" dirty="0"/>
              <a:t>A</a:t>
            </a:r>
            <a:r>
              <a:rPr lang="en-US" dirty="0" err="1"/>
              <a:t>ddress</a:t>
            </a:r>
            <a:r>
              <a:rPr lang="tr-TR" dirty="0"/>
              <a:t> are converted</a:t>
            </a:r>
            <a:r>
              <a:rPr lang="en-US" dirty="0"/>
              <a:t> into their equivalent latitude and longitude values. </a:t>
            </a:r>
            <a:endParaRPr lang="tr-TR" dirty="0"/>
          </a:p>
          <a:p>
            <a:r>
              <a:rPr lang="en-US" dirty="0"/>
              <a:t>Foursquare API </a:t>
            </a:r>
            <a:r>
              <a:rPr lang="tr-TR" dirty="0"/>
              <a:t>is used </a:t>
            </a:r>
            <a:r>
              <a:rPr lang="en-US" dirty="0"/>
              <a:t>to explore neighborhoods in Manhattan, New York. </a:t>
            </a:r>
            <a:endParaRPr lang="tr-TR" dirty="0"/>
          </a:p>
          <a:p>
            <a:r>
              <a:rPr lang="en-US" dirty="0"/>
              <a:t>After that, explore function to get sushi restaurant categories in each neighborhood.</a:t>
            </a:r>
            <a:endParaRPr lang="tr-TR" dirty="0"/>
          </a:p>
          <a:p>
            <a:endParaRPr lang="en-GB" dirty="0"/>
          </a:p>
        </p:txBody>
      </p:sp>
      <p:pic>
        <p:nvPicPr>
          <p:cNvPr id="4" name="Picture 3">
            <a:extLst>
              <a:ext uri="{FF2B5EF4-FFF2-40B4-BE49-F238E27FC236}">
                <a16:creationId xmlns:a16="http://schemas.microsoft.com/office/drawing/2014/main" id="{6D8FB7A7-6DA3-4DD1-AEC6-4B0E26E54573}"/>
              </a:ext>
            </a:extLst>
          </p:cNvPr>
          <p:cNvPicPr/>
          <p:nvPr/>
        </p:nvPicPr>
        <p:blipFill>
          <a:blip r:embed="rId2"/>
          <a:stretch>
            <a:fillRect/>
          </a:stretch>
        </p:blipFill>
        <p:spPr>
          <a:xfrm>
            <a:off x="990600" y="4182110"/>
            <a:ext cx="9228406" cy="2584450"/>
          </a:xfrm>
          <a:prstGeom prst="rect">
            <a:avLst/>
          </a:prstGeom>
        </p:spPr>
      </p:pic>
    </p:spTree>
    <p:extLst>
      <p:ext uri="{BB962C8B-B14F-4D97-AF65-F5344CB8AC3E}">
        <p14:creationId xmlns:p14="http://schemas.microsoft.com/office/powerpoint/2010/main" val="355750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8F5DD-DA3A-46F6-9349-59300212ADFE}"/>
              </a:ext>
            </a:extLst>
          </p:cNvPr>
          <p:cNvSpPr>
            <a:spLocks noGrp="1"/>
          </p:cNvSpPr>
          <p:nvPr>
            <p:ph type="title"/>
          </p:nvPr>
        </p:nvSpPr>
        <p:spPr>
          <a:xfrm>
            <a:off x="838200" y="346075"/>
            <a:ext cx="10515600" cy="1325563"/>
          </a:xfrm>
        </p:spPr>
        <p:txBody>
          <a:bodyPr/>
          <a:lstStyle/>
          <a:p>
            <a:r>
              <a:rPr lang="en-US" b="1" dirty="0"/>
              <a:t>Methodology</a:t>
            </a:r>
            <a:endParaRPr lang="en-GB" b="1" dirty="0"/>
          </a:p>
        </p:txBody>
      </p:sp>
      <p:pic>
        <p:nvPicPr>
          <p:cNvPr id="7" name="Picture 6">
            <a:extLst>
              <a:ext uri="{FF2B5EF4-FFF2-40B4-BE49-F238E27FC236}">
                <a16:creationId xmlns:a16="http://schemas.microsoft.com/office/drawing/2014/main" id="{454ADB82-3A6A-4D7C-8B09-B4DBD9C825E0}"/>
              </a:ext>
            </a:extLst>
          </p:cNvPr>
          <p:cNvPicPr/>
          <p:nvPr/>
        </p:nvPicPr>
        <p:blipFill>
          <a:blip r:embed="rId2"/>
          <a:stretch>
            <a:fillRect/>
          </a:stretch>
        </p:blipFill>
        <p:spPr>
          <a:xfrm>
            <a:off x="838200" y="2451103"/>
            <a:ext cx="8004518" cy="4130034"/>
          </a:xfrm>
          <a:prstGeom prst="rect">
            <a:avLst/>
          </a:prstGeom>
        </p:spPr>
      </p:pic>
      <p:sp>
        <p:nvSpPr>
          <p:cNvPr id="8" name="TextBox 7">
            <a:extLst>
              <a:ext uri="{FF2B5EF4-FFF2-40B4-BE49-F238E27FC236}">
                <a16:creationId xmlns:a16="http://schemas.microsoft.com/office/drawing/2014/main" id="{25A13BF6-8327-477C-BFEF-C1DB20693199}"/>
              </a:ext>
            </a:extLst>
          </p:cNvPr>
          <p:cNvSpPr txBox="1"/>
          <p:nvPr/>
        </p:nvSpPr>
        <p:spPr>
          <a:xfrm>
            <a:off x="838200" y="1990725"/>
            <a:ext cx="4743450" cy="646331"/>
          </a:xfrm>
          <a:prstGeom prst="rect">
            <a:avLst/>
          </a:prstGeom>
          <a:noFill/>
        </p:spPr>
        <p:txBody>
          <a:bodyPr wrap="square" rtlCol="0">
            <a:spAutoFit/>
          </a:bodyPr>
          <a:lstStyle/>
          <a:p>
            <a:r>
              <a:rPr lang="tr-TR" b="1" dirty="0"/>
              <a:t>Sushi bars in Manhattan</a:t>
            </a:r>
          </a:p>
          <a:p>
            <a:endParaRPr lang="en-GB" b="1" dirty="0"/>
          </a:p>
        </p:txBody>
      </p:sp>
    </p:spTree>
    <p:extLst>
      <p:ext uri="{BB962C8B-B14F-4D97-AF65-F5344CB8AC3E}">
        <p14:creationId xmlns:p14="http://schemas.microsoft.com/office/powerpoint/2010/main" val="1377983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8F5DD-DA3A-46F6-9349-59300212ADFE}"/>
              </a:ext>
            </a:extLst>
          </p:cNvPr>
          <p:cNvSpPr>
            <a:spLocks noGrp="1"/>
          </p:cNvSpPr>
          <p:nvPr>
            <p:ph type="title"/>
          </p:nvPr>
        </p:nvSpPr>
        <p:spPr/>
        <p:txBody>
          <a:bodyPr/>
          <a:lstStyle/>
          <a:p>
            <a:r>
              <a:rPr lang="en-US" b="1" dirty="0"/>
              <a:t>Methodology</a:t>
            </a:r>
            <a:endParaRPr lang="en-GB" b="1" dirty="0"/>
          </a:p>
        </p:txBody>
      </p:sp>
      <p:sp>
        <p:nvSpPr>
          <p:cNvPr id="3" name="Content Placeholder 2">
            <a:extLst>
              <a:ext uri="{FF2B5EF4-FFF2-40B4-BE49-F238E27FC236}">
                <a16:creationId xmlns:a16="http://schemas.microsoft.com/office/drawing/2014/main" id="{D9436828-0FD9-41BB-A88B-A19F6ABF93CA}"/>
              </a:ext>
            </a:extLst>
          </p:cNvPr>
          <p:cNvSpPr>
            <a:spLocks noGrp="1"/>
          </p:cNvSpPr>
          <p:nvPr>
            <p:ph idx="1"/>
          </p:nvPr>
        </p:nvSpPr>
        <p:spPr>
          <a:xfrm>
            <a:off x="685800" y="1470025"/>
            <a:ext cx="10515600" cy="4351338"/>
          </a:xfrm>
        </p:spPr>
        <p:txBody>
          <a:bodyPr/>
          <a:lstStyle/>
          <a:p>
            <a:pPr algn="just"/>
            <a:r>
              <a:rPr lang="en-US" dirty="0"/>
              <a:t>Then us</a:t>
            </a:r>
            <a:r>
              <a:rPr lang="tr-TR" dirty="0"/>
              <a:t>ing</a:t>
            </a:r>
            <a:r>
              <a:rPr lang="en-US" dirty="0"/>
              <a:t> this feature to group the neighborhoods into clusters K-means clustering algorithm will be use to complete this task. And also, the Folium library to visualize the neighborhoods in Manhattan and its emerging clusters.</a:t>
            </a:r>
            <a:endParaRPr lang="tr-TR" dirty="0"/>
          </a:p>
          <a:p>
            <a:endParaRPr lang="en-GB" dirty="0"/>
          </a:p>
        </p:txBody>
      </p:sp>
      <p:pic>
        <p:nvPicPr>
          <p:cNvPr id="5" name="Picture 4">
            <a:extLst>
              <a:ext uri="{FF2B5EF4-FFF2-40B4-BE49-F238E27FC236}">
                <a16:creationId xmlns:a16="http://schemas.microsoft.com/office/drawing/2014/main" id="{73E8634E-1A2A-4A2C-B9ED-293E27AE332C}"/>
              </a:ext>
            </a:extLst>
          </p:cNvPr>
          <p:cNvPicPr/>
          <p:nvPr/>
        </p:nvPicPr>
        <p:blipFill>
          <a:blip r:embed="rId2"/>
          <a:stretch>
            <a:fillRect/>
          </a:stretch>
        </p:blipFill>
        <p:spPr>
          <a:xfrm>
            <a:off x="797117" y="3275232"/>
            <a:ext cx="10480483" cy="2954216"/>
          </a:xfrm>
          <a:prstGeom prst="rect">
            <a:avLst/>
          </a:prstGeom>
        </p:spPr>
      </p:pic>
    </p:spTree>
    <p:extLst>
      <p:ext uri="{BB962C8B-B14F-4D97-AF65-F5344CB8AC3E}">
        <p14:creationId xmlns:p14="http://schemas.microsoft.com/office/powerpoint/2010/main" val="400334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913D5-2908-4D25-8E4C-74B61201A912}"/>
              </a:ext>
            </a:extLst>
          </p:cNvPr>
          <p:cNvSpPr>
            <a:spLocks noGrp="1"/>
          </p:cNvSpPr>
          <p:nvPr>
            <p:ph type="title"/>
          </p:nvPr>
        </p:nvSpPr>
        <p:spPr/>
        <p:txBody>
          <a:bodyPr/>
          <a:lstStyle/>
          <a:p>
            <a:r>
              <a:rPr lang="en-US" b="1" dirty="0"/>
              <a:t>Results</a:t>
            </a:r>
            <a:endParaRPr lang="en-GB" b="1" dirty="0"/>
          </a:p>
        </p:txBody>
      </p:sp>
      <p:sp>
        <p:nvSpPr>
          <p:cNvPr id="3" name="Content Placeholder 2">
            <a:extLst>
              <a:ext uri="{FF2B5EF4-FFF2-40B4-BE49-F238E27FC236}">
                <a16:creationId xmlns:a16="http://schemas.microsoft.com/office/drawing/2014/main" id="{1B821B4B-814A-4C0C-A5DA-99652387C7CF}"/>
              </a:ext>
            </a:extLst>
          </p:cNvPr>
          <p:cNvSpPr>
            <a:spLocks noGrp="1"/>
          </p:cNvSpPr>
          <p:nvPr>
            <p:ph idx="1"/>
          </p:nvPr>
        </p:nvSpPr>
        <p:spPr>
          <a:xfrm>
            <a:off x="838200" y="1446213"/>
            <a:ext cx="10515600" cy="488950"/>
          </a:xfrm>
        </p:spPr>
        <p:txBody>
          <a:bodyPr/>
          <a:lstStyle/>
          <a:p>
            <a:pPr marL="0" indent="0">
              <a:buNone/>
            </a:pPr>
            <a:r>
              <a:rPr lang="en-US" dirty="0"/>
              <a:t>Cluster 0</a:t>
            </a:r>
            <a:endParaRPr lang="en-GB" dirty="0"/>
          </a:p>
        </p:txBody>
      </p:sp>
      <p:pic>
        <p:nvPicPr>
          <p:cNvPr id="4" name="Picture 3">
            <a:extLst>
              <a:ext uri="{FF2B5EF4-FFF2-40B4-BE49-F238E27FC236}">
                <a16:creationId xmlns:a16="http://schemas.microsoft.com/office/drawing/2014/main" id="{A4D5423A-57B8-45BB-972D-4DB310C15162}"/>
              </a:ext>
            </a:extLst>
          </p:cNvPr>
          <p:cNvPicPr/>
          <p:nvPr/>
        </p:nvPicPr>
        <p:blipFill>
          <a:blip r:embed="rId2"/>
          <a:stretch>
            <a:fillRect/>
          </a:stretch>
        </p:blipFill>
        <p:spPr>
          <a:xfrm>
            <a:off x="976452" y="1893865"/>
            <a:ext cx="10239096" cy="3070270"/>
          </a:xfrm>
          <a:prstGeom prst="rect">
            <a:avLst/>
          </a:prstGeom>
        </p:spPr>
      </p:pic>
    </p:spTree>
    <p:extLst>
      <p:ext uri="{BB962C8B-B14F-4D97-AF65-F5344CB8AC3E}">
        <p14:creationId xmlns:p14="http://schemas.microsoft.com/office/powerpoint/2010/main" val="2374743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605</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Capstone Project - The Battle of Neighbourhoods (Week 1)</vt:lpstr>
      <vt:lpstr>Introduction/Business Problem</vt:lpstr>
      <vt:lpstr>Business Problem</vt:lpstr>
      <vt:lpstr>Data Selection</vt:lpstr>
      <vt:lpstr>Data Selection</vt:lpstr>
      <vt:lpstr>Methodology</vt:lpstr>
      <vt:lpstr>Methodology</vt:lpstr>
      <vt:lpstr>Methodology</vt:lpstr>
      <vt:lpstr>Results</vt:lpstr>
      <vt:lpstr>Results</vt:lpstr>
      <vt:lpstr>Results</vt:lpstr>
      <vt:lpstr>Results</vt:lpstr>
      <vt:lpstr>Results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Neighbourhoods (Week 1)</dc:title>
  <dc:creator>Herenjal, Siddarth Anand</dc:creator>
  <cp:lastModifiedBy>Herenjal, Siddarth Anand</cp:lastModifiedBy>
  <cp:revision>3</cp:revision>
  <dcterms:created xsi:type="dcterms:W3CDTF">2021-03-12T05:26:47Z</dcterms:created>
  <dcterms:modified xsi:type="dcterms:W3CDTF">2021-03-12T05:46:08Z</dcterms:modified>
</cp:coreProperties>
</file>