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2352"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231F2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231F20"/>
                </a:solidFill>
                <a:latin typeface="Arial"/>
                <a:cs typeface="Arial"/>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231F2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990" y="171529"/>
            <a:ext cx="5965825" cy="370840"/>
          </a:xfrm>
          <a:prstGeom prst="rect">
            <a:avLst/>
          </a:prstGeom>
        </p:spPr>
        <p:txBody>
          <a:bodyPr wrap="square" lIns="0" tIns="0" rIns="0" bIns="0">
            <a:spAutoFit/>
          </a:bodyPr>
          <a:lstStyle>
            <a:lvl1pPr>
              <a:defRPr sz="2250" b="1" i="0">
                <a:solidFill>
                  <a:srgbClr val="231F20"/>
                </a:solidFill>
                <a:latin typeface="Arial"/>
                <a:cs typeface="Arial"/>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640" y="20478"/>
            <a:ext cx="5965825" cy="370840"/>
          </a:xfrm>
          <a:prstGeom prst="rect">
            <a:avLst/>
          </a:prstGeom>
        </p:spPr>
        <p:txBody>
          <a:bodyPr vert="horz" wrap="square" lIns="0" tIns="14604" rIns="0" bIns="0" rtlCol="0">
            <a:spAutoFit/>
          </a:bodyPr>
          <a:lstStyle/>
          <a:p>
            <a:pPr marL="12700">
              <a:lnSpc>
                <a:spcPct val="100000"/>
              </a:lnSpc>
              <a:spcBef>
                <a:spcPts val="114"/>
              </a:spcBef>
            </a:pPr>
            <a:r>
              <a:rPr spc="10" dirty="0"/>
              <a:t>OSL</a:t>
            </a:r>
            <a:r>
              <a:rPr spc="-40" dirty="0"/>
              <a:t> </a:t>
            </a:r>
            <a:r>
              <a:rPr dirty="0"/>
              <a:t>Corporate </a:t>
            </a:r>
            <a:r>
              <a:rPr spc="10" dirty="0"/>
              <a:t>&amp;</a:t>
            </a:r>
            <a:r>
              <a:rPr dirty="0"/>
              <a:t> </a:t>
            </a:r>
            <a:r>
              <a:rPr spc="5" dirty="0"/>
              <a:t>Environmental</a:t>
            </a:r>
            <a:r>
              <a:rPr dirty="0"/>
              <a:t> Newsletter</a:t>
            </a:r>
          </a:p>
        </p:txBody>
      </p:sp>
      <p:sp>
        <p:nvSpPr>
          <p:cNvPr id="4" name="object 4"/>
          <p:cNvSpPr txBox="1"/>
          <p:nvPr/>
        </p:nvSpPr>
        <p:spPr>
          <a:xfrm>
            <a:off x="378990" y="507482"/>
            <a:ext cx="4618460" cy="687070"/>
          </a:xfrm>
          <a:prstGeom prst="rect">
            <a:avLst/>
          </a:prstGeom>
        </p:spPr>
        <p:txBody>
          <a:bodyPr vert="horz" wrap="square" lIns="0" tIns="12700" rIns="0" bIns="0" rtlCol="0">
            <a:spAutoFit/>
          </a:bodyPr>
          <a:lstStyle/>
          <a:p>
            <a:pPr marL="12700">
              <a:lnSpc>
                <a:spcPct val="100000"/>
              </a:lnSpc>
              <a:spcBef>
                <a:spcPts val="100"/>
              </a:spcBef>
            </a:pPr>
            <a:r>
              <a:rPr lang="en-GB" sz="1900" b="1" spc="-45" dirty="0">
                <a:solidFill>
                  <a:srgbClr val="F47820"/>
                </a:solidFill>
                <a:latin typeface="Arial"/>
                <a:cs typeface="Arial"/>
              </a:rPr>
              <a:t>November </a:t>
            </a:r>
            <a:r>
              <a:rPr sz="1900" b="1" spc="-5" dirty="0">
                <a:solidFill>
                  <a:srgbClr val="F47820"/>
                </a:solidFill>
                <a:latin typeface="Arial"/>
                <a:cs typeface="Arial"/>
              </a:rPr>
              <a:t>2024</a:t>
            </a:r>
            <a:r>
              <a:rPr sz="1900" b="1" spc="-45" dirty="0">
                <a:solidFill>
                  <a:srgbClr val="F47820"/>
                </a:solidFill>
                <a:latin typeface="Arial"/>
                <a:cs typeface="Arial"/>
              </a:rPr>
              <a:t> </a:t>
            </a:r>
            <a:r>
              <a:rPr sz="1900" b="1" dirty="0">
                <a:solidFill>
                  <a:srgbClr val="F47820"/>
                </a:solidFill>
                <a:latin typeface="Arial"/>
                <a:cs typeface="Arial"/>
              </a:rPr>
              <a:t>Edition</a:t>
            </a:r>
            <a:endParaRPr sz="1900" dirty="0">
              <a:latin typeface="Arial"/>
              <a:cs typeface="Arial"/>
            </a:endParaRPr>
          </a:p>
          <a:p>
            <a:pPr marL="81915">
              <a:lnSpc>
                <a:spcPct val="100000"/>
              </a:lnSpc>
              <a:spcBef>
                <a:spcPts val="1185"/>
              </a:spcBef>
            </a:pPr>
            <a:r>
              <a:rPr sz="1450" b="1" spc="-5" dirty="0">
                <a:solidFill>
                  <a:srgbClr val="FFFFFF"/>
                </a:solidFill>
                <a:latin typeface="Arial"/>
                <a:cs typeface="Arial"/>
              </a:rPr>
              <a:t>Corporate</a:t>
            </a:r>
            <a:r>
              <a:rPr sz="1450" b="1" spc="-35" dirty="0">
                <a:solidFill>
                  <a:srgbClr val="FFFFFF"/>
                </a:solidFill>
                <a:latin typeface="Arial"/>
                <a:cs typeface="Arial"/>
              </a:rPr>
              <a:t> </a:t>
            </a:r>
            <a:r>
              <a:rPr sz="1450" b="1" spc="-5" dirty="0">
                <a:solidFill>
                  <a:srgbClr val="FFFFFF"/>
                </a:solidFill>
                <a:latin typeface="Arial"/>
                <a:cs typeface="Arial"/>
              </a:rPr>
              <a:t>Highlight...</a:t>
            </a:r>
            <a:endParaRPr sz="1450" dirty="0">
              <a:latin typeface="Arial"/>
              <a:cs typeface="Arial"/>
            </a:endParaRPr>
          </a:p>
        </p:txBody>
      </p:sp>
      <p:sp>
        <p:nvSpPr>
          <p:cNvPr id="5" name="object 5"/>
          <p:cNvSpPr txBox="1"/>
          <p:nvPr/>
        </p:nvSpPr>
        <p:spPr>
          <a:xfrm>
            <a:off x="32258" y="917090"/>
            <a:ext cx="6830695" cy="339090"/>
          </a:xfrm>
          <a:prstGeom prst="rect">
            <a:avLst/>
          </a:prstGeom>
          <a:solidFill>
            <a:srgbClr val="2AB673"/>
          </a:solidFill>
        </p:spPr>
        <p:txBody>
          <a:bodyPr vert="horz" wrap="square" lIns="0" tIns="44450" rIns="0" bIns="0" rtlCol="0">
            <a:spAutoFit/>
          </a:bodyPr>
          <a:lstStyle/>
          <a:p>
            <a:pPr marL="95885">
              <a:lnSpc>
                <a:spcPct val="100000"/>
              </a:lnSpc>
              <a:spcBef>
                <a:spcPts val="350"/>
              </a:spcBef>
            </a:pPr>
            <a:r>
              <a:rPr sz="1450" b="1" dirty="0">
                <a:solidFill>
                  <a:srgbClr val="FFFFFF"/>
                </a:solidFill>
                <a:latin typeface="Arial"/>
                <a:cs typeface="Arial"/>
              </a:rPr>
              <a:t>Environmental</a:t>
            </a:r>
            <a:r>
              <a:rPr sz="1450" b="1" spc="-35" dirty="0">
                <a:solidFill>
                  <a:srgbClr val="FFFFFF"/>
                </a:solidFill>
                <a:latin typeface="Arial"/>
                <a:cs typeface="Arial"/>
              </a:rPr>
              <a:t> </a:t>
            </a:r>
            <a:r>
              <a:rPr sz="1450" b="1" spc="-5" dirty="0">
                <a:solidFill>
                  <a:srgbClr val="FFFFFF"/>
                </a:solidFill>
                <a:latin typeface="Arial"/>
                <a:cs typeface="Arial"/>
              </a:rPr>
              <a:t>Highlight...</a:t>
            </a:r>
            <a:endParaRPr sz="1450" dirty="0">
              <a:latin typeface="Arial"/>
              <a:cs typeface="Arial"/>
            </a:endParaRPr>
          </a:p>
        </p:txBody>
      </p:sp>
      <p:sp>
        <p:nvSpPr>
          <p:cNvPr id="25" name="object 25"/>
          <p:cNvSpPr txBox="1"/>
          <p:nvPr/>
        </p:nvSpPr>
        <p:spPr>
          <a:xfrm>
            <a:off x="151881" y="9710018"/>
            <a:ext cx="7404619" cy="884216"/>
          </a:xfrm>
          <a:prstGeom prst="rect">
            <a:avLst/>
          </a:prstGeom>
          <a:solidFill>
            <a:schemeClr val="accent6"/>
          </a:solidFill>
        </p:spPr>
        <p:txBody>
          <a:bodyPr vert="horz" wrap="square" lIns="0" tIns="67945" rIns="0" bIns="0" rtlCol="0">
            <a:spAutoFit/>
          </a:bodyPr>
          <a:lstStyle/>
          <a:p>
            <a:pPr marL="194945">
              <a:lnSpc>
                <a:spcPct val="100000"/>
              </a:lnSpc>
              <a:spcBef>
                <a:spcPts val="535"/>
              </a:spcBef>
            </a:pPr>
            <a:r>
              <a:rPr lang="en-GB" sz="1800" b="1" spc="-50" dirty="0">
                <a:latin typeface="Arial"/>
                <a:cs typeface="Arial"/>
              </a:rPr>
              <a:t>Coming </a:t>
            </a:r>
            <a:r>
              <a:rPr sz="1800" b="1" spc="-5" dirty="0">
                <a:latin typeface="Arial"/>
                <a:cs typeface="Arial"/>
              </a:rPr>
              <a:t>Up!</a:t>
            </a:r>
            <a:endParaRPr sz="1800" dirty="0">
              <a:latin typeface="Arial"/>
              <a:cs typeface="Arial"/>
            </a:endParaRPr>
          </a:p>
          <a:p>
            <a:pPr marL="641985" marR="1470025" indent="-285750">
              <a:lnSpc>
                <a:spcPts val="1420"/>
              </a:lnSpc>
              <a:spcBef>
                <a:spcPts val="30"/>
              </a:spcBef>
              <a:buFont typeface="Arial" panose="020B0604020202020204" pitchFamily="34" charset="0"/>
              <a:buChar char="•"/>
            </a:pPr>
            <a:r>
              <a:rPr lang="en-GB" sz="1400" b="1" spc="-10" dirty="0">
                <a:solidFill>
                  <a:srgbClr val="010202"/>
                </a:solidFill>
                <a:latin typeface="Arial"/>
                <a:cs typeface="Arial"/>
              </a:rPr>
              <a:t>Survey on employees commuting</a:t>
            </a:r>
          </a:p>
          <a:p>
            <a:pPr marL="641985" marR="1470025" indent="-285750">
              <a:lnSpc>
                <a:spcPts val="1420"/>
              </a:lnSpc>
              <a:spcBef>
                <a:spcPts val="30"/>
              </a:spcBef>
              <a:buFont typeface="Arial" panose="020B0604020202020204" pitchFamily="34" charset="0"/>
              <a:buChar char="•"/>
            </a:pPr>
            <a:r>
              <a:rPr lang="en-GB" sz="1400" b="1" spc="-10" dirty="0">
                <a:solidFill>
                  <a:srgbClr val="010202"/>
                </a:solidFill>
                <a:latin typeface="Arial"/>
                <a:cs typeface="Arial"/>
              </a:rPr>
              <a:t>EHS Officer site audit – North and Freetown</a:t>
            </a:r>
          </a:p>
          <a:p>
            <a:pPr marL="641985" marR="1470025" indent="-285750">
              <a:lnSpc>
                <a:spcPts val="1420"/>
              </a:lnSpc>
              <a:spcBef>
                <a:spcPts val="30"/>
              </a:spcBef>
              <a:buFont typeface="Arial" panose="020B0604020202020204" pitchFamily="34" charset="0"/>
              <a:buChar char="•"/>
            </a:pPr>
            <a:r>
              <a:rPr lang="en-GB" sz="1400" b="1" spc="-10" dirty="0">
                <a:solidFill>
                  <a:srgbClr val="010202"/>
                </a:solidFill>
                <a:latin typeface="Arial"/>
                <a:cs typeface="Arial"/>
              </a:rPr>
              <a:t>Annual media engagement</a:t>
            </a:r>
          </a:p>
        </p:txBody>
      </p:sp>
      <p:pic>
        <p:nvPicPr>
          <p:cNvPr id="26" name="object 26"/>
          <p:cNvPicPr/>
          <p:nvPr/>
        </p:nvPicPr>
        <p:blipFill>
          <a:blip r:embed="rId2" cstate="print"/>
          <a:stretch>
            <a:fillRect/>
          </a:stretch>
        </p:blipFill>
        <p:spPr>
          <a:xfrm>
            <a:off x="6780308" y="264790"/>
            <a:ext cx="434446" cy="432916"/>
          </a:xfrm>
          <a:prstGeom prst="rect">
            <a:avLst/>
          </a:prstGeom>
        </p:spPr>
      </p:pic>
      <p:sp>
        <p:nvSpPr>
          <p:cNvPr id="28" name="object 28"/>
          <p:cNvSpPr/>
          <p:nvPr/>
        </p:nvSpPr>
        <p:spPr>
          <a:xfrm>
            <a:off x="3873971" y="9031010"/>
            <a:ext cx="88900" cy="629285"/>
          </a:xfrm>
          <a:custGeom>
            <a:avLst/>
            <a:gdLst/>
            <a:ahLst/>
            <a:cxnLst/>
            <a:rect l="l" t="t" r="r" b="b"/>
            <a:pathLst>
              <a:path w="88900" h="629284">
                <a:moveTo>
                  <a:pt x="88696" y="540397"/>
                </a:moveTo>
                <a:lnTo>
                  <a:pt x="0" y="540397"/>
                </a:lnTo>
                <a:lnTo>
                  <a:pt x="0" y="629094"/>
                </a:lnTo>
                <a:lnTo>
                  <a:pt x="88696" y="629094"/>
                </a:lnTo>
                <a:lnTo>
                  <a:pt x="88696" y="540397"/>
                </a:lnTo>
                <a:close/>
              </a:path>
              <a:path w="88900" h="629284">
                <a:moveTo>
                  <a:pt x="88696" y="360286"/>
                </a:moveTo>
                <a:lnTo>
                  <a:pt x="0" y="360286"/>
                </a:lnTo>
                <a:lnTo>
                  <a:pt x="0" y="448983"/>
                </a:lnTo>
                <a:lnTo>
                  <a:pt x="88696" y="448983"/>
                </a:lnTo>
                <a:lnTo>
                  <a:pt x="88696" y="360286"/>
                </a:lnTo>
                <a:close/>
              </a:path>
              <a:path w="88900" h="629284">
                <a:moveTo>
                  <a:pt x="88696" y="180174"/>
                </a:moveTo>
                <a:lnTo>
                  <a:pt x="0" y="180174"/>
                </a:lnTo>
                <a:lnTo>
                  <a:pt x="0" y="268871"/>
                </a:lnTo>
                <a:lnTo>
                  <a:pt x="88696" y="268871"/>
                </a:lnTo>
                <a:lnTo>
                  <a:pt x="88696" y="180174"/>
                </a:lnTo>
                <a:close/>
              </a:path>
              <a:path w="88900" h="629284">
                <a:moveTo>
                  <a:pt x="88696" y="0"/>
                </a:moveTo>
                <a:lnTo>
                  <a:pt x="0" y="0"/>
                </a:lnTo>
                <a:lnTo>
                  <a:pt x="0" y="88696"/>
                </a:lnTo>
                <a:lnTo>
                  <a:pt x="88696" y="88696"/>
                </a:lnTo>
                <a:lnTo>
                  <a:pt x="88696" y="0"/>
                </a:lnTo>
                <a:close/>
              </a:path>
            </a:pathLst>
          </a:custGeom>
          <a:solidFill>
            <a:srgbClr val="FFFFFF"/>
          </a:solidFill>
        </p:spPr>
        <p:txBody>
          <a:bodyPr wrap="square" lIns="0" tIns="0" rIns="0" bIns="0" rtlCol="0"/>
          <a:lstStyle/>
          <a:p>
            <a:endParaRPr/>
          </a:p>
        </p:txBody>
      </p:sp>
      <p:sp>
        <p:nvSpPr>
          <p:cNvPr id="30" name="object 30"/>
          <p:cNvSpPr txBox="1"/>
          <p:nvPr/>
        </p:nvSpPr>
        <p:spPr>
          <a:xfrm>
            <a:off x="29247" y="6968035"/>
            <a:ext cx="7527253" cy="2730299"/>
          </a:xfrm>
          <a:prstGeom prst="rect">
            <a:avLst/>
          </a:prstGeom>
          <a:solidFill>
            <a:schemeClr val="accent3"/>
          </a:solidFill>
        </p:spPr>
        <p:txBody>
          <a:bodyPr vert="horz" wrap="square" lIns="0" tIns="135255" rIns="0" bIns="0" rtlCol="0">
            <a:spAutoFit/>
          </a:bodyPr>
          <a:lstStyle/>
          <a:p>
            <a:pPr marL="180975">
              <a:lnSpc>
                <a:spcPct val="100000"/>
              </a:lnSpc>
              <a:spcBef>
                <a:spcPts val="1065"/>
              </a:spcBef>
            </a:pPr>
            <a:r>
              <a:rPr sz="1400" b="1" spc="15" dirty="0">
                <a:solidFill>
                  <a:srgbClr val="F47820"/>
                </a:solidFill>
                <a:latin typeface="Arial"/>
                <a:cs typeface="Arial"/>
              </a:rPr>
              <a:t>EHS</a:t>
            </a:r>
            <a:r>
              <a:rPr sz="1400" b="1" spc="-20" dirty="0">
                <a:solidFill>
                  <a:srgbClr val="F47820"/>
                </a:solidFill>
                <a:latin typeface="Arial"/>
                <a:cs typeface="Arial"/>
              </a:rPr>
              <a:t> </a:t>
            </a:r>
            <a:r>
              <a:rPr sz="1400" b="1" spc="10" dirty="0">
                <a:solidFill>
                  <a:srgbClr val="F47820"/>
                </a:solidFill>
                <a:latin typeface="Arial"/>
                <a:cs typeface="Arial"/>
              </a:rPr>
              <a:t>Officer’s</a:t>
            </a:r>
            <a:r>
              <a:rPr sz="1400" b="1" spc="-20" dirty="0">
                <a:solidFill>
                  <a:srgbClr val="F47820"/>
                </a:solidFill>
                <a:latin typeface="Arial"/>
                <a:cs typeface="Arial"/>
              </a:rPr>
              <a:t> </a:t>
            </a:r>
            <a:r>
              <a:rPr sz="1400" b="1" spc="10" dirty="0">
                <a:solidFill>
                  <a:srgbClr val="F47820"/>
                </a:solidFill>
                <a:latin typeface="Arial"/>
                <a:cs typeface="Arial"/>
              </a:rPr>
              <a:t>Corner</a:t>
            </a:r>
            <a:endParaRPr sz="1400" dirty="0">
              <a:latin typeface="Arial"/>
              <a:cs typeface="Arial"/>
            </a:endParaRPr>
          </a:p>
          <a:p>
            <a:pPr marL="180975">
              <a:lnSpc>
                <a:spcPct val="100000"/>
              </a:lnSpc>
              <a:spcBef>
                <a:spcPts val="260"/>
              </a:spcBef>
            </a:pPr>
            <a:r>
              <a:rPr sz="1400" spc="10" dirty="0">
                <a:solidFill>
                  <a:srgbClr val="F47820"/>
                </a:solidFill>
                <a:latin typeface="Arial MT"/>
                <a:cs typeface="Arial MT"/>
              </a:rPr>
              <a:t>Mustapha</a:t>
            </a:r>
            <a:r>
              <a:rPr sz="1400" spc="-50" dirty="0">
                <a:solidFill>
                  <a:srgbClr val="F47820"/>
                </a:solidFill>
                <a:latin typeface="Arial MT"/>
                <a:cs typeface="Arial MT"/>
              </a:rPr>
              <a:t> </a:t>
            </a:r>
            <a:r>
              <a:rPr sz="1400" spc="10" dirty="0">
                <a:solidFill>
                  <a:srgbClr val="F47820"/>
                </a:solidFill>
                <a:latin typeface="Arial MT"/>
                <a:cs typeface="Arial MT"/>
              </a:rPr>
              <a:t>Ansumana</a:t>
            </a:r>
            <a:endParaRPr lang="en-GB" sz="1400" spc="10" dirty="0">
              <a:solidFill>
                <a:srgbClr val="F47820"/>
              </a:solidFill>
              <a:latin typeface="Arial MT"/>
              <a:cs typeface="Arial MT"/>
            </a:endParaRPr>
          </a:p>
          <a:p>
            <a:pPr marL="180975">
              <a:lnSpc>
                <a:spcPct val="100000"/>
              </a:lnSpc>
              <a:spcBef>
                <a:spcPts val="260"/>
              </a:spcBef>
            </a:pPr>
            <a:r>
              <a:rPr lang="en-GB" dirty="0">
                <a:solidFill>
                  <a:schemeClr val="bg2"/>
                </a:solidFill>
                <a:latin typeface="Arial MT"/>
                <a:cs typeface="Arial MT"/>
              </a:rPr>
              <a:t>Audit identifies the risk related to environmental responsibilities and provides the corrective measures to take action to implement them, this will help in ensuring regulatory compliance, continuous environmental improvement, identifying environmental risk and development of mitigation plan. Closure of open audit points can contribute to reducing licence fees, compliance to EIA licence terms and conditions and MIGA recommendations. </a:t>
            </a:r>
            <a:endParaRPr dirty="0">
              <a:solidFill>
                <a:schemeClr val="bg2"/>
              </a:solidFill>
              <a:latin typeface="Arial MT"/>
              <a:cs typeface="Arial MT"/>
            </a:endParaRPr>
          </a:p>
          <a:p>
            <a:pPr marL="146685">
              <a:lnSpc>
                <a:spcPct val="102099"/>
              </a:lnSpc>
            </a:pPr>
            <a:endParaRPr lang="en-GB" sz="1000" spc="5" dirty="0">
              <a:solidFill>
                <a:srgbClr val="FFFFFF"/>
              </a:solidFill>
              <a:latin typeface="Arial MT"/>
            </a:endParaRPr>
          </a:p>
        </p:txBody>
      </p:sp>
      <p:sp>
        <p:nvSpPr>
          <p:cNvPr id="38" name="object 30">
            <a:extLst>
              <a:ext uri="{FF2B5EF4-FFF2-40B4-BE49-F238E27FC236}">
                <a16:creationId xmlns:a16="http://schemas.microsoft.com/office/drawing/2014/main" id="{8BE06F07-27CF-18B3-7F1C-B48C5E798CD0}"/>
              </a:ext>
            </a:extLst>
          </p:cNvPr>
          <p:cNvSpPr txBox="1"/>
          <p:nvPr/>
        </p:nvSpPr>
        <p:spPr>
          <a:xfrm>
            <a:off x="14623" y="3576159"/>
            <a:ext cx="7527253" cy="3529812"/>
          </a:xfrm>
          <a:prstGeom prst="rect">
            <a:avLst/>
          </a:prstGeom>
          <a:solidFill>
            <a:srgbClr val="010202"/>
          </a:solidFill>
        </p:spPr>
        <p:txBody>
          <a:bodyPr vert="horz" wrap="square" lIns="0" tIns="135255" rIns="0" bIns="0" rtlCol="0">
            <a:spAutoFit/>
          </a:bodyPr>
          <a:lstStyle/>
          <a:p>
            <a:pPr marL="46990">
              <a:lnSpc>
                <a:spcPct val="100000"/>
              </a:lnSpc>
              <a:spcBef>
                <a:spcPts val="465"/>
              </a:spcBef>
            </a:pPr>
            <a:r>
              <a:rPr lang="en-GB" sz="1300" b="1" spc="5" dirty="0">
                <a:solidFill>
                  <a:srgbClr val="F47820"/>
                </a:solidFill>
                <a:latin typeface="Arial"/>
                <a:cs typeface="Arial"/>
              </a:rPr>
              <a:t>Ghina wensa </a:t>
            </a:r>
          </a:p>
          <a:p>
            <a:pPr marL="46990" algn="just">
              <a:lnSpc>
                <a:spcPct val="100000"/>
              </a:lnSpc>
              <a:spcBef>
                <a:spcPts val="465"/>
              </a:spcBef>
            </a:pPr>
            <a:r>
              <a:rPr lang="en-GB" sz="1400" b="1" spc="5" dirty="0">
                <a:solidFill>
                  <a:schemeClr val="bg1"/>
                </a:solidFill>
                <a:latin typeface="Arial"/>
                <a:cs typeface="Arial"/>
              </a:rPr>
              <a:t>Head strategy transformation and performance management</a:t>
            </a:r>
          </a:p>
          <a:p>
            <a:pPr marL="46990" algn="just">
              <a:lnSpc>
                <a:spcPct val="100000"/>
              </a:lnSpc>
              <a:spcBef>
                <a:spcPts val="465"/>
              </a:spcBef>
            </a:pPr>
            <a:r>
              <a:rPr lang="en-GB" sz="1400" b="1" spc="5" dirty="0">
                <a:solidFill>
                  <a:schemeClr val="bg1"/>
                </a:solidFill>
                <a:latin typeface="Arial"/>
                <a:cs typeface="Arial"/>
              </a:rPr>
              <a:t>Building an environmentally sustainable culture at Orange Sierra Leone requires a comprehensive approach that integrate sustainability into the company core value and operation. This involves fostering a mindset across all level of the organisation, from leadership to employees that prioritize environmental responsibility. As such Orange Sierra Leone, our culture value of being responsible, caring and bold at the heart of every strategy and activity we uphold. It </a:t>
            </a:r>
            <a:r>
              <a:rPr lang="en-GB" sz="1400" b="1" spc="5" dirty="0" err="1">
                <a:solidFill>
                  <a:schemeClr val="bg1"/>
                </a:solidFill>
                <a:latin typeface="Arial"/>
                <a:cs typeface="Arial"/>
              </a:rPr>
              <a:t>beging</a:t>
            </a:r>
            <a:r>
              <a:rPr lang="en-GB" sz="1400" b="1" spc="5" dirty="0">
                <a:solidFill>
                  <a:schemeClr val="bg1"/>
                </a:solidFill>
                <a:latin typeface="Arial"/>
                <a:cs typeface="Arial"/>
              </a:rPr>
              <a:t> with leadership commitment to eco-friendly practices demonstrating transparency and prioritising sustainability goals through setting clear environmental KPIs such as reducing carbon emission. Modelling these sustainable practices will not only inspire employee but also empowered them to uphold environment commitment into every project or activities conducted and come up with initiative that promote energy efficiency as well as adopting waste reduction programs like recycling. </a:t>
            </a:r>
          </a:p>
          <a:p>
            <a:pPr marL="46990">
              <a:lnSpc>
                <a:spcPct val="100000"/>
              </a:lnSpc>
              <a:spcBef>
                <a:spcPts val="465"/>
              </a:spcBef>
            </a:pPr>
            <a:endParaRPr lang="en-GB" sz="1300" b="1" spc="5" dirty="0">
              <a:solidFill>
                <a:srgbClr val="F47820"/>
              </a:solidFill>
              <a:latin typeface="Arial"/>
              <a:cs typeface="Arial"/>
            </a:endParaRPr>
          </a:p>
        </p:txBody>
      </p:sp>
      <p:pic>
        <p:nvPicPr>
          <p:cNvPr id="13" name="Picture 12" descr="A person sitting at a desk&#10;&#10;Description automatically generated">
            <a:extLst>
              <a:ext uri="{FF2B5EF4-FFF2-40B4-BE49-F238E27FC236}">
                <a16:creationId xmlns:a16="http://schemas.microsoft.com/office/drawing/2014/main" id="{DB733ADF-571B-1B18-C0A7-193FCDEED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81" y="1306738"/>
            <a:ext cx="2789660" cy="2257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068365a-ed99-4354-b45c-0294b88e62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3E94D8A677F348881987B444EC6894" ma:contentTypeVersion="8" ma:contentTypeDescription="Crée un document." ma:contentTypeScope="" ma:versionID="c295ab54544a025540a34565196cf8fa">
  <xsd:schema xmlns:xsd="http://www.w3.org/2001/XMLSchema" xmlns:xs="http://www.w3.org/2001/XMLSchema" xmlns:p="http://schemas.microsoft.com/office/2006/metadata/properties" xmlns:ns3="e068365a-ed99-4354-b45c-0294b88e622c" xmlns:ns4="c1359f80-d919-4e82-bbf0-b5cbf34cc9b1" targetNamespace="http://schemas.microsoft.com/office/2006/metadata/properties" ma:root="true" ma:fieldsID="d9a56fcf78b98c2f0d329f11849567f8" ns3:_="" ns4:_="">
    <xsd:import namespace="e068365a-ed99-4354-b45c-0294b88e622c"/>
    <xsd:import namespace="c1359f80-d919-4e82-bbf0-b5cbf34cc9b1"/>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365a-ed99-4354-b45c-0294b88e622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359f80-d919-4e82-bbf0-b5cbf34cc9b1"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4A3AE6-C144-4B78-A0CF-0A76BDE2D34F}">
  <ds:schemaRefs>
    <ds:schemaRef ds:uri="http://schemas.microsoft.com/sharepoint/v3/contenttype/forms"/>
  </ds:schemaRefs>
</ds:datastoreItem>
</file>

<file path=customXml/itemProps2.xml><?xml version="1.0" encoding="utf-8"?>
<ds:datastoreItem xmlns:ds="http://schemas.openxmlformats.org/officeDocument/2006/customXml" ds:itemID="{0362F390-7DD8-42CF-80F6-4145C5CF112E}">
  <ds:schemaRefs>
    <ds:schemaRef ds:uri="http://www.w3.org/XML/1998/namespace"/>
    <ds:schemaRef ds:uri="http://purl.org/dc/elements/1.1/"/>
    <ds:schemaRef ds:uri="http://schemas.microsoft.com/office/2006/documentManagement/types"/>
    <ds:schemaRef ds:uri="e068365a-ed99-4354-b45c-0294b88e622c"/>
    <ds:schemaRef ds:uri="c1359f80-d919-4e82-bbf0-b5cbf34cc9b1"/>
    <ds:schemaRef ds:uri="http://schemas.microsoft.com/office/2006/metadata/properti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D94240DE-5983-4AAB-85CF-3A465A5B2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68365a-ed99-4354-b45c-0294b88e622c"/>
    <ds:schemaRef ds:uri="c1359f80-d919-4e82-bbf0-b5cbf34cc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4422</TotalTime>
  <Words>248</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MT</vt:lpstr>
      <vt:lpstr>Calibri</vt:lpstr>
      <vt:lpstr>Office Theme</vt:lpstr>
      <vt:lpstr>OSL Corporate &amp; Environmental Newsletter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EHS Newsletter Feb</dc:title>
  <dc:creator>Mabel Mason</dc:creator>
  <cp:lastModifiedBy>danetta.younge16@gmail.com</cp:lastModifiedBy>
  <cp:revision>17</cp:revision>
  <dcterms:created xsi:type="dcterms:W3CDTF">2024-02-27T00:02:18Z</dcterms:created>
  <dcterms:modified xsi:type="dcterms:W3CDTF">2024-11-08T11:42:47Z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2024-02-27T00:00:00Z</vt:filetime>
  </property>
  <property fmtid="{D5CDD505-2E9C-101B-9397-08002B2CF9AE}" pid="3" name="Creator">
    <vt:lpwstr>Adobe Illustrator 27.3 (Windows)</vt:lpwstr>
  </property>
  <property fmtid="{D5CDD505-2E9C-101B-9397-08002B2CF9AE}" pid="4" name="LastSaved">
    <vt:filetime>2024-02-27T00:00:00Z</vt:filetime>
  </property>
  <property fmtid="{D5CDD505-2E9C-101B-9397-08002B2CF9AE}" pid="5" name="ContentTypeId">
    <vt:lpwstr>0x0101002D3E94D8A677F348881987B444EC6894</vt:lpwstr>
  </property>
</Properties>
</file>