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80" r:id="rId5"/>
    <p:sldId id="281" r:id="rId6"/>
    <p:sldId id="260" r:id="rId7"/>
    <p:sldId id="282" r:id="rId8"/>
    <p:sldId id="283" r:id="rId9"/>
    <p:sldId id="265" r:id="rId10"/>
    <p:sldId id="289" r:id="rId11"/>
    <p:sldId id="258" r:id="rId12"/>
    <p:sldId id="290" r:id="rId13"/>
    <p:sldId id="273" r:id="rId14"/>
    <p:sldId id="261" r:id="rId15"/>
    <p:sldId id="279" r:id="rId16"/>
    <p:sldId id="263" r:id="rId17"/>
    <p:sldId id="264" r:id="rId18"/>
    <p:sldId id="277" r:id="rId19"/>
    <p:sldId id="266" r:id="rId20"/>
    <p:sldId id="278" r:id="rId21"/>
    <p:sldId id="285" r:id="rId22"/>
    <p:sldId id="262" r:id="rId23"/>
    <p:sldId id="267" r:id="rId24"/>
    <p:sldId id="269" r:id="rId25"/>
    <p:sldId id="287" r:id="rId26"/>
    <p:sldId id="276" r:id="rId27"/>
    <p:sldId id="270" r:id="rId28"/>
    <p:sldId id="275" r:id="rId29"/>
    <p:sldId id="288" r:id="rId30"/>
    <p:sldId id="271" r:id="rId31"/>
    <p:sldId id="284" r:id="rId32"/>
    <p:sldId id="286" r:id="rId33"/>
    <p:sldId id="268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6" d="100"/>
          <a:sy n="86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"/>
  <c:chart>
    <c:autoTitleDeleted val="1"/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SOLO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Esforço</c:v>
                </c:pt>
                <c:pt idx="1">
                  <c:v>Qualidade</c:v>
                </c:pt>
                <c:pt idx="2">
                  <c:v>Duração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8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PP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Esforço</c:v>
                </c:pt>
                <c:pt idx="1">
                  <c:v>Qualidade</c:v>
                </c:pt>
                <c:pt idx="2">
                  <c:v>Duração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PSP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Esforço</c:v>
                </c:pt>
                <c:pt idx="1">
                  <c:v>Qualidade</c:v>
                </c:pt>
                <c:pt idx="2">
                  <c:v>Duração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</c:ser>
        <c:shape val="cylinder"/>
        <c:axId val="86504192"/>
        <c:axId val="115718400"/>
        <c:axId val="109595264"/>
      </c:bar3DChart>
      <c:catAx>
        <c:axId val="86504192"/>
        <c:scaling>
          <c:orientation val="minMax"/>
        </c:scaling>
        <c:axPos val="b"/>
        <c:majorTickMark val="none"/>
        <c:tickLblPos val="nextTo"/>
        <c:crossAx val="115718400"/>
        <c:crosses val="autoZero"/>
        <c:auto val="1"/>
        <c:lblAlgn val="ctr"/>
        <c:lblOffset val="100"/>
      </c:catAx>
      <c:valAx>
        <c:axId val="115718400"/>
        <c:scaling>
          <c:orientation val="minMax"/>
        </c:scaling>
        <c:axPos val="l"/>
        <c:majorGridlines>
          <c:spPr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</c:majorGridlines>
        <c:numFmt formatCode="General" sourceLinked="1"/>
        <c:majorTickMark val="none"/>
        <c:tickLblPos val="nextTo"/>
        <c:crossAx val="86504192"/>
        <c:crosses val="autoZero"/>
        <c:crossBetween val="between"/>
      </c:valAx>
      <c:serAx>
        <c:axId val="109595264"/>
        <c:scaling>
          <c:orientation val="minMax"/>
        </c:scaling>
        <c:delete val="1"/>
        <c:axPos val="b"/>
        <c:tickLblPos val="none"/>
        <c:crossAx val="115718400"/>
        <c:crosses val="autoZero"/>
      </c:ser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SOLO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Esforço</c:v>
                </c:pt>
                <c:pt idx="1">
                  <c:v>Qualidade</c:v>
                </c:pt>
                <c:pt idx="2">
                  <c:v>Duração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PSP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Esforço</c:v>
                </c:pt>
                <c:pt idx="1">
                  <c:v>Qualidade</c:v>
                </c:pt>
                <c:pt idx="2">
                  <c:v>Duração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4</c:v>
                </c:pt>
                <c:pt idx="1">
                  <c:v>10</c:v>
                </c:pt>
                <c:pt idx="2">
                  <c:v>4</c:v>
                </c:pt>
              </c:numCache>
            </c:numRef>
          </c:val>
        </c:ser>
        <c:shape val="cylinder"/>
        <c:axId val="162914304"/>
        <c:axId val="162915840"/>
        <c:axId val="162918400"/>
      </c:bar3DChart>
      <c:catAx>
        <c:axId val="162914304"/>
        <c:scaling>
          <c:orientation val="minMax"/>
        </c:scaling>
        <c:axPos val="b"/>
        <c:tickLblPos val="nextTo"/>
        <c:crossAx val="162915840"/>
        <c:crosses val="autoZero"/>
        <c:auto val="1"/>
        <c:lblAlgn val="ctr"/>
        <c:lblOffset val="100"/>
      </c:catAx>
      <c:valAx>
        <c:axId val="162915840"/>
        <c:scaling>
          <c:orientation val="minMax"/>
        </c:scaling>
        <c:axPos val="l"/>
        <c:majorGridlines>
          <c:spPr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</c:majorGridlines>
        <c:numFmt formatCode="General" sourceLinked="1"/>
        <c:tickLblPos val="nextTo"/>
        <c:crossAx val="162914304"/>
        <c:crosses val="autoZero"/>
        <c:crossBetween val="between"/>
      </c:valAx>
      <c:serAx>
        <c:axId val="162918400"/>
        <c:scaling>
          <c:orientation val="minMax"/>
        </c:scaling>
        <c:axPos val="b"/>
        <c:tickLblPos val="nextTo"/>
        <c:crossAx val="162915840"/>
        <c:crosses val="autoZero"/>
      </c:ser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"/>
  <c:chart>
    <c:autoTitleDeleted val="1"/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SOLO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Esforço</c:v>
                </c:pt>
                <c:pt idx="1">
                  <c:v>Qualidade</c:v>
                </c:pt>
                <c:pt idx="2">
                  <c:v>Duração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8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PP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Esforço</c:v>
                </c:pt>
                <c:pt idx="1">
                  <c:v>Qualidade</c:v>
                </c:pt>
                <c:pt idx="2">
                  <c:v>Duração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PSP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Esforço</c:v>
                </c:pt>
                <c:pt idx="1">
                  <c:v>Qualidade</c:v>
                </c:pt>
                <c:pt idx="2">
                  <c:v>Duração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4</c:v>
                </c:pt>
                <c:pt idx="1">
                  <c:v>10</c:v>
                </c:pt>
                <c:pt idx="2">
                  <c:v>4</c:v>
                </c:pt>
              </c:numCache>
            </c:numRef>
          </c:val>
        </c:ser>
        <c:shape val="cylinder"/>
        <c:axId val="162877440"/>
        <c:axId val="162878976"/>
        <c:axId val="115921792"/>
      </c:bar3DChart>
      <c:catAx>
        <c:axId val="162877440"/>
        <c:scaling>
          <c:orientation val="minMax"/>
        </c:scaling>
        <c:axPos val="b"/>
        <c:majorTickMark val="none"/>
        <c:tickLblPos val="nextTo"/>
        <c:crossAx val="162878976"/>
        <c:crosses val="autoZero"/>
        <c:auto val="1"/>
        <c:lblAlgn val="ctr"/>
        <c:lblOffset val="100"/>
      </c:catAx>
      <c:valAx>
        <c:axId val="162878976"/>
        <c:scaling>
          <c:orientation val="minMax"/>
        </c:scaling>
        <c:axPos val="l"/>
        <c:majorGridlines>
          <c:spPr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</c:majorGridlines>
        <c:numFmt formatCode="General" sourceLinked="1"/>
        <c:majorTickMark val="none"/>
        <c:tickLblPos val="nextTo"/>
        <c:crossAx val="162877440"/>
        <c:crosses val="autoZero"/>
        <c:crossBetween val="between"/>
      </c:valAx>
      <c:serAx>
        <c:axId val="115921792"/>
        <c:scaling>
          <c:orientation val="minMax"/>
        </c:scaling>
        <c:delete val="1"/>
        <c:axPos val="b"/>
        <c:tickLblPos val="none"/>
        <c:crossAx val="162878976"/>
        <c:crosses val="autoZero"/>
      </c:ser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DF05C-E760-4BF6-9256-EB984A1D0E68}" type="datetimeFigureOut">
              <a:rPr lang="pt-BR" smtClean="0"/>
              <a:pPr/>
              <a:t>09/10/2013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B3CE2-8A46-4C8A-A88E-5E71527BA4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B3CE2-8A46-4C8A-A88E-5E71527BA42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B3CE2-8A46-4C8A-A88E-5E71527BA42D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10/9/2013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entBeck/status/253532726714580992" TargetMode="External"/><Relationship Id="rId2" Type="http://schemas.openxmlformats.org/officeDocument/2006/relationships/hyperlink" Target="https://twitter.com/KentBeck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herez@herez.com.br" TargetMode="External"/><Relationship Id="rId2" Type="http://schemas.openxmlformats.org/officeDocument/2006/relationships/hyperlink" Target="mailto:herez@herez.net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hyperlink" Target="mailto:herezk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simultânea em pares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uma nova técnica ágil: Programação em pares evoluída pela engenharia simultânea.</a:t>
            </a:r>
            <a:endParaRPr lang="pt-BR" dirty="0"/>
          </a:p>
        </p:txBody>
      </p:sp>
      <p:pic>
        <p:nvPicPr>
          <p:cNvPr id="4" name="Imagem 3" descr="LogoHere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5949280"/>
            <a:ext cx="4368800" cy="63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0" y="-27384"/>
            <a:ext cx="9144000" cy="1368152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4400" b="1" noProof="0" dirty="0" err="1" smtClean="0"/>
              <a:t>Nível</a:t>
            </a:r>
            <a:r>
              <a:rPr lang="en-US" sz="4400" b="1" noProof="0" dirty="0" smtClean="0"/>
              <a:t> de </a:t>
            </a:r>
            <a:r>
              <a:rPr lang="en-US" sz="4400" b="1" noProof="0" dirty="0" err="1" smtClean="0"/>
              <a:t>experiência</a:t>
            </a:r>
            <a:r>
              <a:rPr lang="en-US" sz="4400" b="1" noProof="0" dirty="0" smtClean="0"/>
              <a:t> do </a:t>
            </a:r>
            <a:r>
              <a:rPr lang="en-US" sz="4400" b="1" noProof="0" dirty="0" err="1" smtClean="0"/>
              <a:t>programador</a:t>
            </a:r>
            <a:r>
              <a:rPr lang="en-US" sz="4400" b="1" noProof="0" dirty="0" smtClean="0"/>
              <a:t> e </a:t>
            </a:r>
            <a:r>
              <a:rPr lang="en-US" sz="4400" b="1" noProof="0" dirty="0" err="1" smtClean="0"/>
              <a:t>complexidade</a:t>
            </a:r>
            <a:r>
              <a:rPr lang="en-US" sz="4400" b="1" noProof="0" dirty="0" smtClean="0"/>
              <a:t> </a:t>
            </a:r>
            <a:r>
              <a:rPr lang="en-US" sz="4400" b="1" noProof="0" dirty="0" err="1" smtClean="0"/>
              <a:t>da</a:t>
            </a:r>
            <a:r>
              <a:rPr lang="en-US" sz="4400" b="1" noProof="0" dirty="0" smtClean="0"/>
              <a:t> </a:t>
            </a:r>
            <a:r>
              <a:rPr lang="en-US" sz="4400" b="1" noProof="0" dirty="0" err="1" smtClean="0"/>
              <a:t>tarefa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When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731" y="1990524"/>
            <a:ext cx="7068537" cy="287695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Programação em Pares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28800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pt-BR" dirty="0" smtClean="0"/>
              <a:t>Referencias anteriores indicavam que pequenos grupos eram improdutivos </a:t>
            </a:r>
          </a:p>
          <a:p>
            <a:endParaRPr lang="pt-BR" dirty="0" smtClean="0"/>
          </a:p>
          <a:p>
            <a:r>
              <a:rPr lang="pt-BR" dirty="0" smtClean="0"/>
              <a:t>Normalizando os resultados :</a:t>
            </a:r>
          </a:p>
          <a:p>
            <a:endParaRPr lang="pt-BR" dirty="0" smtClean="0"/>
          </a:p>
          <a:p>
            <a:r>
              <a:rPr lang="pt-BR" dirty="0" smtClean="0"/>
              <a:t>–A duração do PP é menor </a:t>
            </a:r>
          </a:p>
          <a:p>
            <a:endParaRPr lang="pt-BR" dirty="0" smtClean="0"/>
          </a:p>
          <a:p>
            <a:r>
              <a:rPr lang="pt-BR" dirty="0" smtClean="0"/>
              <a:t>–O esforço é um pouco maior </a:t>
            </a:r>
          </a:p>
          <a:p>
            <a:endParaRPr lang="pt-BR" dirty="0" smtClean="0"/>
          </a:p>
          <a:p>
            <a:r>
              <a:rPr lang="pt-BR" dirty="0" smtClean="0"/>
              <a:t>–A qualidade é um pouco melhor </a:t>
            </a:r>
          </a:p>
          <a:p>
            <a:endParaRPr lang="pt-BR" dirty="0" smtClean="0"/>
          </a:p>
          <a:p>
            <a:r>
              <a:rPr lang="en-US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Código de melhor qualidade</a:t>
            </a:r>
          </a:p>
          <a:p>
            <a:endParaRPr lang="pt-BR" dirty="0" smtClean="0"/>
          </a:p>
          <a:p>
            <a:r>
              <a:rPr lang="pt-BR" dirty="0" smtClean="0"/>
              <a:t>Menor número de defeitos</a:t>
            </a:r>
          </a:p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Aumenta o esforço HH do projeto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Programação em Pares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Como isso pode funcionar? (</a:t>
            </a:r>
            <a:r>
              <a:rPr lang="pt-BR" dirty="0" err="1" smtClean="0"/>
              <a:t>Beck</a:t>
            </a:r>
            <a:r>
              <a:rPr lang="pt-BR" dirty="0" smtClean="0"/>
              <a:t>, 2012) Programação em Pares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hlinkClick r:id="rId2"/>
              </a:rPr>
              <a:t>Kent Beck</a:t>
            </a:r>
            <a:r>
              <a:rPr lang="en-US" dirty="0" smtClean="0">
                <a:hlinkClick r:id="rId2"/>
              </a:rPr>
              <a:t> ‏@KentBeck</a:t>
            </a:r>
            <a:r>
              <a:rPr lang="en-US" dirty="0" smtClean="0">
                <a:hlinkClick r:id="rId3" tooltip="2:31 PM - 3 Oct 12"/>
              </a:rPr>
              <a:t>3 Oct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pair programming works best with a large uncertain search space of problems and solutions. the closer to a solved problem, the less it helps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Par no mesmo computador 40 horas na semana. Precisa?</a:t>
            </a:r>
            <a:endParaRPr lang="pt-BR" dirty="0"/>
          </a:p>
        </p:txBody>
      </p:sp>
      <p:pic>
        <p:nvPicPr>
          <p:cNvPr id="3" name="Imagem 2" descr="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652" y="2090550"/>
            <a:ext cx="7306695" cy="2676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Engenharia simultânea</a:t>
            </a:r>
            <a:endParaRPr lang="pt-BR" dirty="0"/>
          </a:p>
        </p:txBody>
      </p:sp>
      <p:pic>
        <p:nvPicPr>
          <p:cNvPr id="48130" name="Picture 2" descr="http://upload.wikimedia.org/wikipedia/commons/6/65/Ponte_Vasco_da_G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24" y="1196752"/>
            <a:ext cx="8397240" cy="4495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Engenharia simultânea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1628800"/>
            <a:ext cx="74168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Engenharia Simultânea (ES), ou mais modernamente, Desenvolvimento Integrado de Produto e Processo</a:t>
            </a:r>
          </a:p>
          <a:p>
            <a:r>
              <a:rPr lang="pt-BR" dirty="0" smtClean="0"/>
              <a:t>(</a:t>
            </a:r>
            <a:r>
              <a:rPr lang="pt-BR" i="1" dirty="0" err="1" smtClean="0"/>
              <a:t>Integrated</a:t>
            </a:r>
            <a:r>
              <a:rPr lang="pt-BR" i="1" dirty="0" smtClean="0"/>
              <a:t> </a:t>
            </a:r>
            <a:r>
              <a:rPr lang="pt-BR" i="1" dirty="0" err="1" smtClean="0"/>
              <a:t>Product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Process</a:t>
            </a:r>
            <a:r>
              <a:rPr lang="pt-BR" i="1" dirty="0" smtClean="0"/>
              <a:t> </a:t>
            </a:r>
            <a:r>
              <a:rPr lang="pt-BR" i="1" dirty="0" err="1" smtClean="0"/>
              <a:t>Development</a:t>
            </a:r>
            <a:r>
              <a:rPr lang="pt-BR" i="1" dirty="0" smtClean="0"/>
              <a:t> </a:t>
            </a:r>
            <a:r>
              <a:rPr lang="pt-BR" dirty="0" smtClean="0"/>
              <a:t>- IPPD) é uma filosofia que na verdade envolve mais do que</a:t>
            </a:r>
          </a:p>
          <a:p>
            <a:r>
              <a:rPr lang="pt-BR" dirty="0" smtClean="0"/>
              <a:t>Engenharia.</a:t>
            </a:r>
          </a:p>
          <a:p>
            <a:endParaRPr lang="pt-BR" dirty="0" smtClean="0"/>
          </a:p>
          <a:p>
            <a:r>
              <a:rPr lang="pt-BR" dirty="0" smtClean="0"/>
              <a:t>No início o objetivo era o projeto simultâneo do produto e dos respectivos processos de manufatura.</a:t>
            </a:r>
          </a:p>
          <a:p>
            <a:endParaRPr lang="pt-BR" dirty="0" smtClean="0"/>
          </a:p>
          <a:p>
            <a:r>
              <a:rPr lang="pt-BR" dirty="0" smtClean="0"/>
              <a:t>O objetivo cresceu passando a incluir todas as etapas do ciclo de vida do produto, desde a sua concepção até a</a:t>
            </a:r>
          </a:p>
          <a:p>
            <a:r>
              <a:rPr lang="pt-BR" dirty="0" smtClean="0"/>
              <a:t>sua retirada de serviço, sua destinação final, após transcorridos seu período de vida útil (BENNETT; LAMB, 1995).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Engenharia simultânea</a:t>
            </a:r>
            <a:endParaRPr lang="pt-BR" dirty="0"/>
          </a:p>
        </p:txBody>
      </p:sp>
      <p:pic>
        <p:nvPicPr>
          <p:cNvPr id="5" name="Imagem 4" descr="seqXsimul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3653" y="1364034"/>
            <a:ext cx="5496693" cy="4801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Diminuir Prazo desde pedido até entrega, baixando custo e melhorando qualidade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1628800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Assim como o “</a:t>
            </a:r>
            <a:r>
              <a:rPr lang="pt-BR" dirty="0" err="1" smtClean="0"/>
              <a:t>Just-in-Time</a:t>
            </a:r>
            <a:r>
              <a:rPr lang="pt-BR" dirty="0" smtClean="0"/>
              <a:t>”, a Engenharia simultânea é uma filosofia e não uma tecnologia. Engenharia</a:t>
            </a:r>
          </a:p>
          <a:p>
            <a:r>
              <a:rPr lang="pt-BR" dirty="0" smtClean="0"/>
              <a:t>Simultânea usa tecnologia para atingir seus objetivos.</a:t>
            </a:r>
          </a:p>
          <a:p>
            <a:endParaRPr lang="en-US" dirty="0" smtClean="0"/>
          </a:p>
          <a:p>
            <a:r>
              <a:rPr lang="pt-BR" dirty="0" smtClean="0"/>
              <a:t>O principal objetivo da Engenharia Simultânea ou Desenvolvimento Integrado de Produto e Processo é a</a:t>
            </a:r>
          </a:p>
          <a:p>
            <a:r>
              <a:rPr lang="pt-BR" dirty="0" smtClean="0"/>
              <a:t>diminuição do tempo desde o pedido até a entrega, para um novo produto, com custo mais baixo e maior</a:t>
            </a:r>
          </a:p>
          <a:p>
            <a:r>
              <a:rPr lang="pt-BR" dirty="0" smtClean="0"/>
              <a:t>qualidade. Isto é alcançado através do desenvolvimento paralelo, ao invés de </a:t>
            </a:r>
            <a:r>
              <a:rPr lang="pt-BR" dirty="0" err="1" smtClean="0"/>
              <a:t>seqüencial</a:t>
            </a:r>
            <a:r>
              <a:rPr lang="pt-BR" dirty="0" smtClean="0"/>
              <a:t>, das diferentes etapas</a:t>
            </a:r>
          </a:p>
          <a:p>
            <a:r>
              <a:rPr lang="pt-BR" dirty="0" smtClean="0"/>
              <a:t>que compõem o Projeto do Produto, com o emprego de times ou equipes multidisciplinares (“</a:t>
            </a:r>
            <a:r>
              <a:rPr lang="pt-BR" i="1" dirty="0" err="1" smtClean="0"/>
              <a:t>cross-functional</a:t>
            </a:r>
            <a:endParaRPr lang="pt-BR" dirty="0" smtClean="0"/>
          </a:p>
          <a:p>
            <a:r>
              <a:rPr lang="pt-BR" i="1" dirty="0" err="1" smtClean="0"/>
              <a:t>teams</a:t>
            </a:r>
            <a:r>
              <a:rPr lang="pt-BR" dirty="0" smtClean="0"/>
              <a:t>”) (BENNETT; LAMB, 1995).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Engenharia simultânea</a:t>
            </a:r>
            <a:endParaRPr lang="pt-BR" dirty="0"/>
          </a:p>
        </p:txBody>
      </p:sp>
      <p:pic>
        <p:nvPicPr>
          <p:cNvPr id="4" name="Imagem 3" descr="seqXsimult.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7864" y="1321726"/>
            <a:ext cx="6068272" cy="4915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Herez</a:t>
            </a:r>
            <a:r>
              <a:rPr lang="pt-BR" dirty="0" smtClean="0"/>
              <a:t> </a:t>
            </a:r>
            <a:r>
              <a:rPr lang="pt-BR" dirty="0" err="1" smtClean="0"/>
              <a:t>Moise</a:t>
            </a:r>
            <a:r>
              <a:rPr lang="pt-BR" dirty="0" smtClean="0"/>
              <a:t> </a:t>
            </a:r>
            <a:r>
              <a:rPr lang="pt-BR" dirty="0" err="1" smtClean="0"/>
              <a:t>Kattan</a:t>
            </a:r>
            <a:endParaRPr lang="pt-BR" dirty="0"/>
          </a:p>
        </p:txBody>
      </p:sp>
      <p:pic>
        <p:nvPicPr>
          <p:cNvPr id="4" name="Imagem 3" descr="LogoHere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5949280"/>
            <a:ext cx="4368800" cy="63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3779912" y="2931712"/>
            <a:ext cx="6048672" cy="1454888"/>
          </a:xfrm>
        </p:spPr>
        <p:txBody>
          <a:bodyPr/>
          <a:lstStyle/>
          <a:p>
            <a:r>
              <a:rPr lang="pt-BR" dirty="0" err="1" smtClean="0"/>
              <a:t>Herez</a:t>
            </a:r>
            <a:r>
              <a:rPr lang="pt-BR" dirty="0" smtClean="0"/>
              <a:t>.</a:t>
            </a:r>
            <a:r>
              <a:rPr lang="pt-BR" dirty="0" err="1" smtClean="0"/>
              <a:t>Kattan</a:t>
            </a:r>
            <a:r>
              <a:rPr lang="pt-BR" dirty="0" smtClean="0"/>
              <a:t> (</a:t>
            </a:r>
            <a:r>
              <a:rPr lang="pt-BR" dirty="0" err="1" smtClean="0"/>
              <a:t>skype</a:t>
            </a:r>
            <a:r>
              <a:rPr lang="pt-BR" dirty="0" smtClean="0"/>
              <a:t>)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herezkattan</a:t>
            </a:r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qualidade, custo, prazos e os requisitos dos </a:t>
            </a:r>
            <a:r>
              <a:rPr lang="en-US" dirty="0" err="1" smtClean="0"/>
              <a:t>clientes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1628800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“Engenharia Simultânea é uma abordagem sistemática para o projeto integrado e concorrente de produtos e de</a:t>
            </a:r>
          </a:p>
          <a:p>
            <a:r>
              <a:rPr lang="pt-BR" dirty="0" smtClean="0"/>
              <a:t>seus processos relacionados, incluindo manufatura e suporte. Esta abordagem intenciona provocar que os</a:t>
            </a:r>
          </a:p>
          <a:p>
            <a:r>
              <a:rPr lang="pt-BR" dirty="0" smtClean="0"/>
              <a:t>desenvolvedores, desde o início, considerem todos os elementos envolvidos no ciclo de vida do produto desde a</a:t>
            </a:r>
          </a:p>
          <a:p>
            <a:r>
              <a:rPr lang="pt-BR" dirty="0" smtClean="0"/>
              <a:t>sua concepção até o seu descarte, fim de sua vida útil, incluindo qualidade, custo, prazos e os requisitos dos</a:t>
            </a:r>
          </a:p>
          <a:p>
            <a:r>
              <a:rPr lang="en-US" dirty="0" err="1" smtClean="0"/>
              <a:t>clientes</a:t>
            </a:r>
            <a:r>
              <a:rPr lang="en-US" dirty="0" smtClean="0"/>
              <a:t>” (WINNER et al., 1988).</a:t>
            </a:r>
            <a:endParaRPr lang="pt-B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cooperação dos times, confiança e compartilhamento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1628800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a </a:t>
            </a:r>
            <a:r>
              <a:rPr lang="en-US" dirty="0" err="1" smtClean="0"/>
              <a:t>definição</a:t>
            </a:r>
            <a:r>
              <a:rPr lang="en-US" dirty="0" smtClean="0"/>
              <a:t> do “Concurrent Engineering Research Center” (CERC):</a:t>
            </a:r>
            <a:endParaRPr lang="pt-BR" dirty="0" smtClean="0"/>
          </a:p>
          <a:p>
            <a:r>
              <a:rPr lang="pt-BR" dirty="0" smtClean="0"/>
              <a:t>“Engenharia Simultânea é uma abordagem sistemática para o desenvolvimento integrado de um produto e os</a:t>
            </a:r>
          </a:p>
          <a:p>
            <a:r>
              <a:rPr lang="pt-BR" dirty="0" smtClean="0"/>
              <a:t>processos relacionados, que enfatiza a responsabilidade para com as expectativas do consumidor e incorpora os</a:t>
            </a:r>
          </a:p>
          <a:p>
            <a:r>
              <a:rPr lang="pt-BR" dirty="0" smtClean="0"/>
              <a:t>valores de cooperação dos times, confiança e compartilhamento, de uma maneira tal que a tomada de decisões</a:t>
            </a:r>
          </a:p>
          <a:p>
            <a:r>
              <a:rPr lang="pt-BR" dirty="0" smtClean="0"/>
              <a:t>se processa com largos intervalos de trabalho paralelo, englobando todas as perspectivas do ciclo de vida do</a:t>
            </a:r>
          </a:p>
          <a:p>
            <a:r>
              <a:rPr lang="pt-BR" dirty="0" smtClean="0"/>
              <a:t>produto, de uma maneira sincronizada, por meio de diálogo para obtenção de consenso” (CERC, 1992).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Time responsável por todo o projeto e tem autoridade para as decisões</a:t>
            </a:r>
            <a:endParaRPr lang="pt-BR" dirty="0"/>
          </a:p>
        </p:txBody>
      </p:sp>
      <p:pic>
        <p:nvPicPr>
          <p:cNvPr id="6" name="Imagem 5" descr="multidisciplin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340768"/>
            <a:ext cx="4745368" cy="3468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  <a:scene3d>
            <a:camera prst="obliqueBottomRight"/>
            <a:lightRig rig="threePt" dir="t"/>
          </a:scene3d>
        </p:spPr>
      </p:pic>
      <p:sp>
        <p:nvSpPr>
          <p:cNvPr id="7" name="CaixaDeTexto 6"/>
          <p:cNvSpPr txBox="1"/>
          <p:nvPr/>
        </p:nvSpPr>
        <p:spPr>
          <a:xfrm>
            <a:off x="323528" y="5085184"/>
            <a:ext cx="885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|Segundo </a:t>
            </a:r>
            <a:r>
              <a:rPr lang="pt-BR" dirty="0" err="1" smtClean="0"/>
              <a:t>Syan</a:t>
            </a:r>
            <a:r>
              <a:rPr lang="pt-BR" dirty="0" smtClean="0"/>
              <a:t> (1994) estes time deve conter pessoas de vários</a:t>
            </a:r>
          </a:p>
          <a:p>
            <a:r>
              <a:rPr lang="pt-BR" dirty="0" smtClean="0"/>
              <a:t>departamentos da empresa, incluindo os principais fornecedores e clientes.</a:t>
            </a:r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Programação simultânea em pares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628800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i="1" u="sng" dirty="0" smtClean="0"/>
              <a:t>Formar Pares: </a:t>
            </a:r>
            <a:r>
              <a:rPr lang="pt-BR" dirty="0" smtClean="0"/>
              <a:t> Revezamento quando possível para disseminar </a:t>
            </a:r>
            <a:r>
              <a:rPr lang="pt-BR" dirty="0" smtClean="0"/>
              <a:t>conhecimento.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i="1" u="sng" dirty="0" smtClean="0"/>
              <a:t>Par é responsável pela tarefa: </a:t>
            </a:r>
            <a:r>
              <a:rPr lang="pt-BR" dirty="0" smtClean="0"/>
              <a:t> Não precisa sentar junto o tempo todo. 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i="1" u="sng" dirty="0" smtClean="0"/>
              <a:t>Dois teclados: </a:t>
            </a:r>
            <a:r>
              <a:rPr lang="pt-BR" dirty="0" smtClean="0"/>
              <a:t> Ideal </a:t>
            </a:r>
            <a:r>
              <a:rPr lang="pt-BR" dirty="0" smtClean="0"/>
              <a:t>no início para trocar </a:t>
            </a:r>
            <a:r>
              <a:rPr lang="pt-BR" dirty="0" err="1" smtClean="0"/>
              <a:t>idéias</a:t>
            </a:r>
            <a:r>
              <a:rPr lang="pt-BR" dirty="0" smtClean="0"/>
              <a:t>(maior número de algoritmos e soluções) </a:t>
            </a:r>
            <a:r>
              <a:rPr lang="pt-BR" dirty="0" smtClean="0"/>
              <a:t>e dividir a tarefa, lembrando que deverá juntar no final </a:t>
            </a:r>
            <a:r>
              <a:rPr lang="pt-BR" dirty="0" smtClean="0"/>
              <a:t>(+ qualidade, efeito “</a:t>
            </a:r>
            <a:r>
              <a:rPr lang="pt-BR" dirty="0" err="1" smtClean="0"/>
              <a:t>hacking</a:t>
            </a:r>
            <a:r>
              <a:rPr lang="pt-BR" dirty="0" smtClean="0"/>
              <a:t>”, + produtividade, 2 teclados).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b="1" i="1" u="sng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i="1" u="sng" dirty="0" err="1" smtClean="0"/>
              <a:t>V&amp;V</a:t>
            </a:r>
            <a:r>
              <a:rPr lang="pt-BR" b="1" i="1" u="sng" dirty="0" smtClean="0"/>
              <a:t>:</a:t>
            </a:r>
            <a:r>
              <a:rPr lang="pt-BR" dirty="0" smtClean="0"/>
              <a:t> Na junção da tarefa um revisa o trabalho do outro, ambos integram e testam </a:t>
            </a:r>
            <a:r>
              <a:rPr lang="pt-BR" dirty="0" smtClean="0"/>
              <a:t>tudo.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b="1" i="1" u="sng" dirty="0" smtClean="0"/>
          </a:p>
          <a:p>
            <a:pPr marL="342900" indent="-342900">
              <a:buFont typeface="+mj-lt"/>
              <a:buAutoNum type="arabicPeriod"/>
            </a:pPr>
            <a:endParaRPr lang="pt-BR" b="1" i="1" u="sng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Experimento </a:t>
            </a:r>
            <a:r>
              <a:rPr lang="pt-BR" dirty="0" err="1" smtClean="0"/>
              <a:t>Homebroker</a:t>
            </a:r>
            <a:r>
              <a:rPr lang="pt-BR" dirty="0" smtClean="0"/>
              <a:t>, </a:t>
            </a:r>
            <a:r>
              <a:rPr lang="pt-BR" dirty="0" err="1" smtClean="0"/>
              <a:t>Facebroker</a:t>
            </a:r>
            <a:r>
              <a:rPr lang="pt-BR" dirty="0" smtClean="0"/>
              <a:t> e Farejador: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9552" y="1916832"/>
            <a:ext cx="100255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Homebroker</a:t>
            </a:r>
            <a:r>
              <a:rPr lang="pt-BR" dirty="0" smtClean="0"/>
              <a:t> – Permite operar no mercado de ações, derivativos.</a:t>
            </a:r>
          </a:p>
          <a:p>
            <a:endParaRPr lang="pt-BR" dirty="0" smtClean="0"/>
          </a:p>
          <a:p>
            <a:r>
              <a:rPr lang="pt-BR" dirty="0" err="1" smtClean="0"/>
              <a:t>Facebroker</a:t>
            </a:r>
            <a:r>
              <a:rPr lang="pt-BR" dirty="0" smtClean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Homebroker</a:t>
            </a:r>
            <a:r>
              <a:rPr lang="pt-BR" dirty="0" smtClean="0"/>
              <a:t> dentro do </a:t>
            </a:r>
            <a:r>
              <a:rPr lang="pt-BR" dirty="0" err="1" smtClean="0"/>
              <a:t>facebook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Farejador – baseado em análise gráfica para buscar as melhores </a:t>
            </a:r>
          </a:p>
          <a:p>
            <a:r>
              <a:rPr lang="pt-BR" dirty="0" smtClean="0"/>
              <a:t>Oportunidades tanto de compra quanto de venda</a:t>
            </a:r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Experimento </a:t>
            </a:r>
            <a:r>
              <a:rPr lang="pt-BR" dirty="0" err="1" smtClean="0"/>
              <a:t>Homebroker</a:t>
            </a:r>
            <a:r>
              <a:rPr lang="pt-BR" dirty="0" smtClean="0"/>
              <a:t>, </a:t>
            </a:r>
            <a:r>
              <a:rPr lang="pt-BR" dirty="0" err="1" smtClean="0"/>
              <a:t>Facebroker</a:t>
            </a:r>
            <a:r>
              <a:rPr lang="pt-BR" dirty="0" smtClean="0"/>
              <a:t> e Farejador: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9552" y="1916832"/>
            <a:ext cx="100255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Homebroker</a:t>
            </a:r>
            <a:r>
              <a:rPr lang="pt-BR" dirty="0" smtClean="0"/>
              <a:t> – Diversas funcionalidades desenvolvidas usando </a:t>
            </a:r>
          </a:p>
          <a:p>
            <a:r>
              <a:rPr lang="pt-BR" dirty="0" smtClean="0"/>
              <a:t>Programação em pares e solo.</a:t>
            </a:r>
          </a:p>
          <a:p>
            <a:endParaRPr lang="pt-BR" dirty="0" smtClean="0"/>
          </a:p>
          <a:p>
            <a:r>
              <a:rPr lang="pt-BR" dirty="0" err="1" smtClean="0"/>
              <a:t>Facebroker</a:t>
            </a:r>
            <a:r>
              <a:rPr lang="pt-BR" dirty="0" smtClean="0"/>
              <a:t> – Desenvolvedores experientes dividiram as tarefas no </a:t>
            </a:r>
          </a:p>
          <a:p>
            <a:r>
              <a:rPr lang="pt-BR" dirty="0" smtClean="0"/>
              <a:t>Início, mas houve problema na hora de juntar, houve retrabalho.</a:t>
            </a:r>
          </a:p>
          <a:p>
            <a:endParaRPr lang="pt-BR" dirty="0" smtClean="0"/>
          </a:p>
          <a:p>
            <a:r>
              <a:rPr lang="pt-BR" dirty="0" smtClean="0"/>
              <a:t>Farejador – Desenvolvido usando programação solo.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/>
        </p:nvGraphicFramePr>
        <p:xfrm>
          <a:off x="1115616" y="1397000"/>
          <a:ext cx="6696744" cy="448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23528" y="41379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Experimento </a:t>
            </a:r>
            <a:r>
              <a:rPr lang="pt-BR" sz="4400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Facebroker</a:t>
            </a:r>
            <a:r>
              <a:rPr lang="pt-BR" sz="4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Farejador: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979712" y="5657671"/>
            <a:ext cx="7353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PSP, exigiu menos HH, </a:t>
            </a:r>
          </a:p>
          <a:p>
            <a:r>
              <a:rPr lang="pt-BR" dirty="0" smtClean="0"/>
              <a:t>melhorou densidade de desvio de padrão de código, taxa de comentários, defeitos por LOC e LOC por pessoa/hora (tempo </a:t>
            </a:r>
          </a:p>
          <a:p>
            <a:r>
              <a:rPr lang="pt-BR" dirty="0" smtClean="0"/>
              <a:t>                                                    calendário desenvolvimento)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Experimento DMA: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1001" y="1556792"/>
            <a:ext cx="84802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 equipes precisam realmente se encontrar para colaborar efetivamente?</a:t>
            </a:r>
          </a:p>
          <a:p>
            <a:r>
              <a:rPr lang="pt-BR" dirty="0" smtClean="0"/>
              <a:t>Experimento em empresa de desenvolvimento de software:</a:t>
            </a:r>
          </a:p>
          <a:p>
            <a:endParaRPr lang="pt-BR" dirty="0" smtClean="0"/>
          </a:p>
          <a:p>
            <a:r>
              <a:rPr lang="pt-BR" dirty="0" smtClean="0"/>
              <a:t>Pares não estavam na mesma dependência física:</a:t>
            </a:r>
          </a:p>
          <a:p>
            <a:endParaRPr lang="pt-BR" dirty="0" smtClean="0"/>
          </a:p>
          <a:p>
            <a:r>
              <a:rPr lang="pt-BR" dirty="0" smtClean="0"/>
              <a:t>Solução DMA – para visualização de cotações de derivativos e </a:t>
            </a:r>
            <a:r>
              <a:rPr lang="pt-BR" dirty="0" err="1" smtClean="0"/>
              <a:t>roteamento</a:t>
            </a:r>
            <a:r>
              <a:rPr lang="pt-BR" dirty="0" smtClean="0"/>
              <a:t> de ordens.</a:t>
            </a:r>
          </a:p>
          <a:p>
            <a:endParaRPr lang="pt-BR" dirty="0" smtClean="0"/>
          </a:p>
          <a:p>
            <a:r>
              <a:rPr lang="pt-BR" dirty="0" smtClean="0"/>
              <a:t>Linguagem C++ usando </a:t>
            </a:r>
            <a:r>
              <a:rPr lang="pt-BR" dirty="0" err="1" smtClean="0"/>
              <a:t>Qt</a:t>
            </a:r>
            <a:r>
              <a:rPr lang="pt-BR" dirty="0" smtClean="0"/>
              <a:t> para compilar em Mac, Linux e Windows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Experimento DMA: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27584" y="2060848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Reunião inicial presencial, trocar experiências, dividir tarefa </a:t>
            </a:r>
          </a:p>
          <a:p>
            <a:endParaRPr lang="pt-BR" dirty="0" smtClean="0"/>
          </a:p>
          <a:p>
            <a:r>
              <a:rPr lang="pt-BR" dirty="0" err="1" smtClean="0"/>
              <a:t>Skype</a:t>
            </a:r>
            <a:r>
              <a:rPr lang="pt-BR" dirty="0" smtClean="0"/>
              <a:t>, durante o dia a dia para comunicação</a:t>
            </a:r>
          </a:p>
          <a:p>
            <a:endParaRPr lang="pt-BR" dirty="0" smtClean="0"/>
          </a:p>
          <a:p>
            <a:r>
              <a:rPr lang="pt-BR" dirty="0" err="1" smtClean="0"/>
              <a:t>GitHub</a:t>
            </a:r>
            <a:r>
              <a:rPr lang="pt-BR" dirty="0" smtClean="0"/>
              <a:t>, como repositório único</a:t>
            </a:r>
          </a:p>
          <a:p>
            <a:endParaRPr lang="pt-BR" dirty="0" smtClean="0"/>
          </a:p>
          <a:p>
            <a:r>
              <a:rPr lang="pt-BR" dirty="0" smtClean="0"/>
              <a:t>Google Drive, </a:t>
            </a:r>
            <a:r>
              <a:rPr lang="pt-BR" dirty="0" err="1" smtClean="0"/>
              <a:t>Cacoo</a:t>
            </a:r>
            <a:r>
              <a:rPr lang="pt-BR" dirty="0" smtClean="0"/>
              <a:t>, para documentação mínima exigida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Experimento DMA: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79712" y="5657671"/>
            <a:ext cx="7353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PSP, exigiu menos HH, </a:t>
            </a:r>
          </a:p>
          <a:p>
            <a:r>
              <a:rPr lang="pt-BR" dirty="0" smtClean="0"/>
              <a:t>melhorou densidade de desvio de padrão de código, taxa de comentários, defeitos por LOC e LOC por pessoa/hora (tempo </a:t>
            </a:r>
          </a:p>
          <a:p>
            <a:r>
              <a:rPr lang="pt-BR" dirty="0" smtClean="0"/>
              <a:t>                                                    calendário desenvolvimento)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Programação em pares</a:t>
            </a:r>
            <a:endParaRPr lang="pt-BR" dirty="0"/>
          </a:p>
        </p:txBody>
      </p:sp>
      <p:pic>
        <p:nvPicPr>
          <p:cNvPr id="3" name="Imagem 2" descr="ZeekLand05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4269" y="1661006"/>
            <a:ext cx="5555462" cy="3535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Experimento software controle ginástica e avaliação física: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774557"/>
            <a:ext cx="457115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Arquitetura de agilidade –em iteração de arquitetura, par mais experiente </a:t>
            </a:r>
          </a:p>
          <a:p>
            <a:r>
              <a:rPr lang="pt-BR" dirty="0" smtClean="0"/>
              <a:t>em arquitetura trabalhou nesta primeira iteração deste software; </a:t>
            </a:r>
          </a:p>
          <a:p>
            <a:endParaRPr lang="pt-BR" dirty="0" smtClean="0"/>
          </a:p>
          <a:p>
            <a:r>
              <a:rPr lang="pt-B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Agilidade e Arquitetura </a:t>
            </a:r>
          </a:p>
          <a:p>
            <a:r>
              <a:rPr lang="pt-BR" dirty="0" smtClean="0"/>
              <a:t>Controvérsias </a:t>
            </a:r>
            <a:r>
              <a:rPr lang="pt-BR" dirty="0" smtClean="0"/>
              <a:t>sobre o papel da arquitetura de software nos métodos ágeis. </a:t>
            </a:r>
          </a:p>
          <a:p>
            <a:r>
              <a:rPr lang="pt-BR" dirty="0" smtClean="0"/>
              <a:t>Arquitetos duvidam da </a:t>
            </a:r>
            <a:r>
              <a:rPr lang="pt-BR" dirty="0" err="1" smtClean="0"/>
              <a:t>escalabilidade</a:t>
            </a:r>
            <a:r>
              <a:rPr lang="pt-BR" dirty="0" smtClean="0"/>
              <a:t> de processos que não dão atenção</a:t>
            </a:r>
          </a:p>
          <a:p>
            <a:r>
              <a:rPr lang="pt-BR" dirty="0" smtClean="0"/>
              <a:t>						 especial para a arquitetura </a:t>
            </a:r>
          </a:p>
          <a:p>
            <a:r>
              <a:rPr lang="pt-BR" dirty="0" smtClean="0"/>
              <a:t>Métodos ágeis são dirigidos pelos usuários, que não veem valor, </a:t>
            </a:r>
          </a:p>
          <a:p>
            <a:r>
              <a:rPr lang="pt-BR" dirty="0" smtClean="0"/>
              <a:t>						diretamente, na arquitetura. </a:t>
            </a:r>
          </a:p>
          <a:p>
            <a:r>
              <a:rPr lang="pt-BR" dirty="0" smtClean="0"/>
              <a:t>A arquitetura é um subproduto do projeto, e não um requisito essencial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Ref. 1. : </a:t>
            </a:r>
            <a:r>
              <a:rPr lang="en-US" dirty="0" err="1" smtClean="0"/>
              <a:t>Abrahmsson</a:t>
            </a:r>
            <a:r>
              <a:rPr lang="en-US" dirty="0" smtClean="0"/>
              <a:t>, P. Babar, M.A.; </a:t>
            </a:r>
            <a:r>
              <a:rPr lang="en-US" dirty="0" err="1" smtClean="0"/>
              <a:t>Kruchten</a:t>
            </a:r>
            <a:r>
              <a:rPr lang="en-US" dirty="0" smtClean="0"/>
              <a:t>, P. </a:t>
            </a:r>
          </a:p>
          <a:p>
            <a:r>
              <a:rPr lang="en-US" dirty="0" smtClean="0"/>
              <a:t>Agility and Architecture: Can they coexist? IEEE Software March/April 2010. 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Experimento software controle ginástica e avaliação física 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774557"/>
            <a:ext cx="457115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Arquitetos podem trazer agilidade e práticas de arquitetura visando </a:t>
            </a:r>
          </a:p>
          <a:p>
            <a:r>
              <a:rPr lang="pt-BR" dirty="0" smtClean="0"/>
              <a:t>equilibrar pragmaticamente negócios e prioridades de arquitetura</a:t>
            </a:r>
          </a:p>
          <a:p>
            <a:r>
              <a:rPr lang="pt-BR" dirty="0" smtClean="0"/>
              <a:t> ao entregar ambos com agilidade. </a:t>
            </a:r>
          </a:p>
          <a:p>
            <a:endParaRPr lang="pt-BR" dirty="0" smtClean="0"/>
          </a:p>
          <a:p>
            <a:r>
              <a:rPr lang="en-US" dirty="0" smtClean="0"/>
              <a:t>Ref. 1. : </a:t>
            </a:r>
            <a:r>
              <a:rPr lang="pt-BR" dirty="0" smtClean="0"/>
              <a:t>James Madison </a:t>
            </a:r>
            <a:r>
              <a:rPr lang="pt-BR" b="1" dirty="0" smtClean="0"/>
              <a:t>–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Agile–Architecture</a:t>
            </a:r>
            <a:r>
              <a:rPr lang="pt-BR" dirty="0" smtClean="0"/>
              <a:t> </a:t>
            </a:r>
            <a:r>
              <a:rPr lang="pt-BR" dirty="0" err="1" smtClean="0"/>
              <a:t>Interactions</a:t>
            </a:r>
            <a:r>
              <a:rPr lang="en-US" dirty="0" smtClean="0"/>
              <a:t> IEEE Software March/April 2010.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elaborada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smtClean="0"/>
              <a:t>PSP</a:t>
            </a:r>
            <a:r>
              <a:rPr lang="en-US" dirty="0" smtClean="0"/>
              <a:t>. </a:t>
            </a:r>
            <a:r>
              <a:rPr lang="en-US" dirty="0" err="1" smtClean="0"/>
              <a:t>Melhorou</a:t>
            </a:r>
            <a:r>
              <a:rPr lang="en-US" dirty="0" smtClean="0"/>
              <a:t> a </a:t>
            </a:r>
            <a:r>
              <a:rPr lang="en-US" dirty="0" err="1" smtClean="0"/>
              <a:t>disseminação</a:t>
            </a:r>
            <a:r>
              <a:rPr lang="en-US" dirty="0" smtClean="0"/>
              <a:t> do</a:t>
            </a:r>
          </a:p>
          <a:p>
            <a:r>
              <a:rPr lang="en-US" dirty="0" err="1" smtClean="0"/>
              <a:t>conhecimento</a:t>
            </a:r>
            <a:r>
              <a:rPr lang="en-US" dirty="0" smtClean="0"/>
              <a:t>, 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secundário</a:t>
            </a:r>
            <a:r>
              <a:rPr lang="en-US" dirty="0" smtClean="0"/>
              <a:t>: </a:t>
            </a:r>
            <a:r>
              <a:rPr lang="en-US" dirty="0" err="1" smtClean="0"/>
              <a:t>melhorou</a:t>
            </a:r>
            <a:r>
              <a:rPr lang="en-US" dirty="0" smtClean="0"/>
              <a:t> a </a:t>
            </a:r>
            <a:r>
              <a:rPr lang="en-US" dirty="0" err="1" smtClean="0"/>
              <a:t>produtividade</a:t>
            </a:r>
            <a:r>
              <a:rPr lang="en-US" dirty="0" smtClean="0"/>
              <a:t>, </a:t>
            </a:r>
            <a:r>
              <a:rPr lang="en-US" dirty="0" err="1" smtClean="0"/>
              <a:t>diminuiu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Esforço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err="1" smtClean="0"/>
              <a:t>esenvolvedores</a:t>
            </a:r>
            <a:r>
              <a:rPr lang="en-US" dirty="0" smtClean="0"/>
              <a:t> </a:t>
            </a:r>
            <a:r>
              <a:rPr lang="en-US" dirty="0" err="1" smtClean="0"/>
              <a:t>entenderam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a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 software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estavam</a:t>
            </a:r>
            <a:r>
              <a:rPr lang="en-US" dirty="0" smtClean="0"/>
              <a:t> </a:t>
            </a:r>
            <a:r>
              <a:rPr lang="en-US" dirty="0" err="1" smtClean="0"/>
              <a:t>desenvolvendo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Atividades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endParaRPr lang="en-US" dirty="0" smtClean="0"/>
          </a:p>
          <a:p>
            <a:r>
              <a:rPr lang="en-US" dirty="0" smtClean="0"/>
              <a:t>Solo, </a:t>
            </a:r>
            <a:r>
              <a:rPr lang="en-US" dirty="0" err="1" smtClean="0"/>
              <a:t>em</a:t>
            </a:r>
            <a:r>
              <a:rPr lang="en-US" dirty="0" smtClean="0"/>
              <a:t> pares e </a:t>
            </a:r>
            <a:r>
              <a:rPr lang="en-US" dirty="0" err="1" smtClean="0"/>
              <a:t>simultânea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pares.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Experimento software controle ginástica e avaliação física:</a:t>
            </a:r>
            <a:endParaRPr lang="pt-BR" dirty="0"/>
          </a:p>
        </p:txBody>
      </p:sp>
      <p:graphicFrame>
        <p:nvGraphicFramePr>
          <p:cNvPr id="5" name="Gráfico 4"/>
          <p:cNvGraphicFramePr/>
          <p:nvPr/>
        </p:nvGraphicFramePr>
        <p:xfrm>
          <a:off x="1115616" y="1397000"/>
          <a:ext cx="6696744" cy="448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979712" y="5657671"/>
            <a:ext cx="7353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PSP, exigiu menos HH, </a:t>
            </a:r>
          </a:p>
          <a:p>
            <a:r>
              <a:rPr lang="pt-BR" dirty="0" smtClean="0"/>
              <a:t>melhorou densidade de desvio de padrão de código, taxa de comentários, defeitos por LOC e LOC por pessoa/hora (tempo </a:t>
            </a:r>
          </a:p>
          <a:p>
            <a:r>
              <a:rPr lang="pt-BR" dirty="0" smtClean="0"/>
              <a:t>                                                    calendário desenvolvimento)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Programação simultânea em pares</a:t>
            </a:r>
            <a:endParaRPr lang="pt-BR" dirty="0"/>
          </a:p>
        </p:txBody>
      </p:sp>
      <p:pic>
        <p:nvPicPr>
          <p:cNvPr id="1026" name="Picture 2" descr="http://www.gadgetreview.com/wp-content/uploads/2012/11/apple-wireless-keyboard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12776"/>
            <a:ext cx="3131839" cy="1564238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7" name="Picture 2" descr="http://www.gadgetreview.com/wp-content/uploads/2012/11/apple-wireless-keyboard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553" y="1412776"/>
            <a:ext cx="3131839" cy="1564238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112500"/>
          </a:effectLst>
        </p:spPr>
      </p:pic>
      <p:sp>
        <p:nvSpPr>
          <p:cNvPr id="8" name="CaixaDeTexto 7"/>
          <p:cNvSpPr txBox="1"/>
          <p:nvPr/>
        </p:nvSpPr>
        <p:spPr>
          <a:xfrm>
            <a:off x="971600" y="371703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A Conclusão dos experimentos </a:t>
            </a:r>
            <a:r>
              <a:rPr lang="pt-BR" dirty="0" smtClean="0"/>
              <a:t>demonstrou </a:t>
            </a:r>
            <a:r>
              <a:rPr lang="pt-BR" dirty="0" smtClean="0"/>
              <a:t>que </a:t>
            </a:r>
            <a:r>
              <a:rPr lang="pt-BR" dirty="0" smtClean="0"/>
              <a:t>2 desenvolvedores programando simultaneamente em 2 teclados foram mais produtivos se comparados com 2 desenvolvedores em 1 teclado ou desenvolvendo sozinhos sem PSP.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Aumentou a produtividade, ajudou a cumprir o prazo.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Diminuiu o custo se comparados </a:t>
            </a:r>
            <a:r>
              <a:rPr lang="pt-BR" dirty="0" smtClean="0"/>
              <a:t>com PP </a:t>
            </a:r>
            <a:r>
              <a:rPr lang="pt-BR" dirty="0" smtClean="0"/>
              <a:t>ou programação solo, pois diminuiu o esforço, mensurado em </a:t>
            </a:r>
            <a:r>
              <a:rPr lang="pt-BR" dirty="0" smtClean="0"/>
              <a:t>HH(hora de trabalho do </a:t>
            </a:r>
            <a:r>
              <a:rPr lang="pt-BR" smtClean="0"/>
              <a:t>desenvolvedor(a)).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490662"/>
            <a:ext cx="7797552" cy="49545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0" i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Detalhes</a:t>
            </a:r>
            <a:r>
              <a:rPr lang="pt-BR" sz="4800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2"/>
              </a:rPr>
              <a:t>herez</a:t>
            </a:r>
            <a: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2"/>
              </a:rPr>
              <a:t>@herez.net</a:t>
            </a:r>
            <a: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pt-BR" sz="4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3"/>
              </a:rPr>
              <a:t>herez</a:t>
            </a:r>
            <a: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3"/>
              </a:rPr>
              <a:t>@herez.com.br</a:t>
            </a:r>
            <a: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pt-BR" sz="4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4"/>
              </a:rPr>
              <a:t>herezk</a:t>
            </a:r>
            <a:r>
              <a:rPr lang="pt-BR" sz="4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4"/>
              </a:rPr>
              <a:t>@gmail.com</a:t>
            </a:r>
            <a:r>
              <a:rPr lang="pt-BR" sz="4800" dirty="0" smtClean="0"/>
              <a:t/>
            </a:r>
            <a:br>
              <a:rPr lang="pt-BR" sz="4800" dirty="0" smtClean="0"/>
            </a:br>
            <a:endParaRPr lang="pt-BR" sz="4800" dirty="0"/>
          </a:p>
        </p:txBody>
      </p:sp>
      <p:pic>
        <p:nvPicPr>
          <p:cNvPr id="3" name="Imagem 2" descr="LogoHerez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5949280"/>
            <a:ext cx="4368800" cy="63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Definição-Programação em pares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916832"/>
            <a:ext cx="84096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trabalham</a:t>
            </a:r>
            <a:r>
              <a:rPr lang="en-US" dirty="0" smtClean="0"/>
              <a:t> </a:t>
            </a:r>
            <a:r>
              <a:rPr lang="en-US" dirty="0" err="1" smtClean="0"/>
              <a:t>colaborativamente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sentado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a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computador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escrevendo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atentamente</a:t>
            </a:r>
            <a:r>
              <a:rPr lang="en-US" dirty="0" smtClean="0"/>
              <a:t> o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produzido</a:t>
            </a:r>
            <a:r>
              <a:rPr lang="en-US" dirty="0" smtClean="0"/>
              <a:t>, </a:t>
            </a:r>
            <a:r>
              <a:rPr lang="en-US" dirty="0" err="1" smtClean="0"/>
              <a:t>buscando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r>
              <a:rPr lang="en-US" dirty="0" smtClean="0"/>
              <a:t> e </a:t>
            </a:r>
          </a:p>
          <a:p>
            <a:r>
              <a:rPr lang="en-US" dirty="0" err="1" smtClean="0"/>
              <a:t>sugestões</a:t>
            </a:r>
            <a:r>
              <a:rPr lang="en-US" dirty="0" smtClean="0"/>
              <a:t> de </a:t>
            </a:r>
            <a:r>
              <a:rPr lang="en-US" dirty="0" err="1" smtClean="0"/>
              <a:t>melhoria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pares </a:t>
            </a:r>
            <a:r>
              <a:rPr lang="en-US" dirty="0" err="1" smtClean="0"/>
              <a:t>estimula</a:t>
            </a:r>
            <a:r>
              <a:rPr lang="en-US" dirty="0" smtClean="0"/>
              <a:t> a </a:t>
            </a:r>
            <a:r>
              <a:rPr lang="en-US" dirty="0" err="1" smtClean="0"/>
              <a:t>disseminação</a:t>
            </a:r>
            <a:r>
              <a:rPr lang="en-US" dirty="0" smtClean="0"/>
              <a:t> do </a:t>
            </a:r>
            <a:r>
              <a:rPr lang="en-US" dirty="0" err="1" smtClean="0"/>
              <a:t>conhecimento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reduz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e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i="1" dirty="0" smtClean="0"/>
              <a:t>software </a:t>
            </a:r>
            <a:r>
              <a:rPr lang="en-US" dirty="0" smtClean="0"/>
              <a:t>com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(BEGEL; NAGAPPAN, 2008). 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Programação em pares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556792"/>
            <a:ext cx="84545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–Pares de programadores produzem código de melhor qualidade</a:t>
            </a:r>
          </a:p>
          <a:p>
            <a:r>
              <a:rPr lang="pt-BR" dirty="0" smtClean="0"/>
              <a:t>						 (</a:t>
            </a:r>
            <a:r>
              <a:rPr lang="pt-BR" dirty="0" err="1" smtClean="0"/>
              <a:t>Jeffries</a:t>
            </a:r>
            <a:r>
              <a:rPr lang="pt-BR" dirty="0" smtClean="0"/>
              <a:t> 2001). </a:t>
            </a:r>
          </a:p>
          <a:p>
            <a:endParaRPr lang="pt-BR" dirty="0" smtClean="0"/>
          </a:p>
          <a:p>
            <a:r>
              <a:rPr lang="pt-BR" dirty="0" smtClean="0"/>
              <a:t>–Pois todo o código é revisado por pelo menos um programador, </a:t>
            </a:r>
          </a:p>
          <a:p>
            <a:r>
              <a:rPr lang="pt-BR" dirty="0" smtClean="0"/>
              <a:t>			é mais livre de defeitos (Muller 2003), </a:t>
            </a:r>
          </a:p>
          <a:p>
            <a:endParaRPr lang="pt-BR" dirty="0" smtClean="0"/>
          </a:p>
          <a:p>
            <a:r>
              <a:rPr lang="pt-BR" dirty="0" smtClean="0"/>
              <a:t>–Não despende significativamente mais tempo que o código produzido </a:t>
            </a:r>
          </a:p>
          <a:p>
            <a:r>
              <a:rPr lang="pt-BR" dirty="0" smtClean="0"/>
              <a:t>					por apenas uma pessoa,</a:t>
            </a:r>
          </a:p>
          <a:p>
            <a:endParaRPr lang="pt-BR" dirty="0" smtClean="0"/>
          </a:p>
          <a:p>
            <a:r>
              <a:rPr lang="pt-BR" dirty="0" smtClean="0"/>
              <a:t>–Integrantes da equipe exercem todas as funções: </a:t>
            </a:r>
          </a:p>
          <a:p>
            <a:r>
              <a:rPr lang="pt-BR" dirty="0" smtClean="0"/>
              <a:t>			análise, projeto, teste e programação,</a:t>
            </a:r>
          </a:p>
          <a:p>
            <a:endParaRPr lang="pt-BR" dirty="0" smtClean="0"/>
          </a:p>
          <a:p>
            <a:r>
              <a:rPr lang="pt-BR" dirty="0" smtClean="0"/>
              <a:t>–Tipicamente, um par é dividido em uma pessoa produzindo código ou </a:t>
            </a:r>
          </a:p>
          <a:p>
            <a:r>
              <a:rPr lang="pt-BR" dirty="0" smtClean="0"/>
              <a:t>	casos de testes, enquanto que a outra pessoa revisa e pensa. </a:t>
            </a:r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Como isso pode funcionar? (</a:t>
            </a:r>
            <a:r>
              <a:rPr lang="pt-BR" dirty="0" err="1" smtClean="0"/>
              <a:t>Beck</a:t>
            </a:r>
            <a:r>
              <a:rPr lang="pt-BR" dirty="0" smtClean="0"/>
              <a:t>, 1999) Programação em Pares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16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Não é possível escrever código em pares, vai ser lento. E se as pessoas não se derem bem? </a:t>
            </a:r>
          </a:p>
          <a:p>
            <a:endParaRPr lang="pt-BR" dirty="0" smtClean="0"/>
          </a:p>
          <a:p>
            <a:r>
              <a:rPr lang="pt-BR" dirty="0" smtClean="0"/>
              <a:t>–O padrão de código garante a qualidade mínima </a:t>
            </a:r>
          </a:p>
          <a:p>
            <a:endParaRPr lang="pt-BR" dirty="0" smtClean="0"/>
          </a:p>
          <a:p>
            <a:r>
              <a:rPr lang="pt-BR" dirty="0" smtClean="0"/>
              <a:t>–Todos estão descansados e a discussão é proveitosa </a:t>
            </a:r>
          </a:p>
          <a:p>
            <a:endParaRPr lang="pt-BR" dirty="0" smtClean="0"/>
          </a:p>
          <a:p>
            <a:r>
              <a:rPr lang="pt-BR" dirty="0" smtClean="0"/>
              <a:t>–Os testes são escrito em conjunto, alinhando o entendimento </a:t>
            </a:r>
          </a:p>
          <a:p>
            <a:endParaRPr lang="pt-BR" dirty="0" smtClean="0"/>
          </a:p>
          <a:p>
            <a:r>
              <a:rPr lang="pt-BR" dirty="0" smtClean="0"/>
              <a:t>–A metáfora forma a base para o entendimento comum </a:t>
            </a:r>
          </a:p>
          <a:p>
            <a:endParaRPr lang="pt-BR" dirty="0" smtClean="0"/>
          </a:p>
          <a:p>
            <a:r>
              <a:rPr lang="pt-BR" dirty="0" smtClean="0"/>
              <a:t>–Os pares trabalham em um design simples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Programação em pares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916832"/>
            <a:ext cx="80858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Maior diversidade de </a:t>
            </a:r>
            <a:r>
              <a:rPr lang="pt-BR" dirty="0" err="1" smtClean="0"/>
              <a:t>idéias</a:t>
            </a:r>
            <a:r>
              <a:rPr lang="pt-BR" dirty="0" smtClean="0"/>
              <a:t>, técnicas, algoritmos. </a:t>
            </a:r>
          </a:p>
          <a:p>
            <a:endParaRPr lang="pt-BR" dirty="0" smtClean="0"/>
          </a:p>
          <a:p>
            <a:r>
              <a:rPr lang="pt-BR" dirty="0" smtClean="0"/>
              <a:t>Enquanto um escreve, o outro pensa em </a:t>
            </a:r>
            <a:r>
              <a:rPr lang="pt-BR" dirty="0" err="1" smtClean="0"/>
              <a:t>contra-exemplos</a:t>
            </a:r>
            <a:r>
              <a:rPr lang="pt-BR" dirty="0" smtClean="0"/>
              <a:t>, </a:t>
            </a:r>
          </a:p>
          <a:p>
            <a:r>
              <a:rPr lang="pt-BR" dirty="0" smtClean="0"/>
              <a:t>					 problemas de eficiência, etc. </a:t>
            </a:r>
          </a:p>
          <a:p>
            <a:endParaRPr lang="pt-BR" dirty="0" smtClean="0"/>
          </a:p>
          <a:p>
            <a:r>
              <a:rPr lang="pt-BR" dirty="0" smtClean="0"/>
              <a:t>Vergonha de escrever código feio (</a:t>
            </a:r>
            <a:r>
              <a:rPr lang="pt-BR" i="1" dirty="0" err="1" smtClean="0"/>
              <a:t>hacking</a:t>
            </a:r>
            <a:r>
              <a:rPr lang="pt-BR" i="1" dirty="0" smtClean="0"/>
              <a:t>) na frente do seu par. </a:t>
            </a:r>
          </a:p>
          <a:p>
            <a:endParaRPr lang="pt-BR" dirty="0" smtClean="0"/>
          </a:p>
          <a:p>
            <a:r>
              <a:rPr lang="pt-BR" dirty="0" smtClean="0"/>
              <a:t>Pareamento de acordo com especialidades. </a:t>
            </a:r>
          </a:p>
          <a:p>
            <a:r>
              <a:rPr lang="pt-BR" dirty="0" smtClean="0"/>
              <a:t>	–Ex.: Sistema de Tempo Real Orientado a Objetos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Sobre a eficácia da Programação em Pares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4" y="1916832"/>
            <a:ext cx="77251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Ref.: </a:t>
            </a:r>
            <a:r>
              <a:rPr lang="en-US" dirty="0" err="1" smtClean="0"/>
              <a:t>Dyba</a:t>
            </a:r>
            <a:r>
              <a:rPr lang="en-US" dirty="0" smtClean="0"/>
              <a:t>, T. Et all. On the Effectiveness of Pair Programming. </a:t>
            </a:r>
          </a:p>
          <a:p>
            <a:r>
              <a:rPr lang="en-US" b="1" dirty="0" smtClean="0"/>
              <a:t>IEEE SOFTWARE November/December 2007 </a:t>
            </a:r>
          </a:p>
          <a:p>
            <a:endParaRPr lang="pt-BR" dirty="0" smtClean="0"/>
          </a:p>
          <a:p>
            <a:r>
              <a:rPr lang="pt-BR" dirty="0" smtClean="0"/>
              <a:t>Artigo revisa 15 estudos sobre programação em pares,</a:t>
            </a:r>
          </a:p>
          <a:p>
            <a:r>
              <a:rPr lang="pt-BR" dirty="0" smtClean="0"/>
              <a:t>	 normalizado os resultados na tentativa de uma conclusão </a:t>
            </a:r>
          </a:p>
          <a:p>
            <a:r>
              <a:rPr lang="pt-BR" dirty="0" smtClean="0"/>
              <a:t>O estudo se concentra nos aspectos: </a:t>
            </a:r>
          </a:p>
          <a:p>
            <a:r>
              <a:rPr lang="pt-BR" dirty="0" smtClean="0"/>
              <a:t>	–Duração – tempo do calendário do desenvolvimento </a:t>
            </a:r>
          </a:p>
          <a:p>
            <a:r>
              <a:rPr lang="pt-BR" dirty="0" smtClean="0"/>
              <a:t>	–Esforço – HH requerido </a:t>
            </a:r>
          </a:p>
          <a:p>
            <a:r>
              <a:rPr lang="pt-BR" dirty="0" smtClean="0"/>
              <a:t>	–Qualidade – quanto melhor ficou o produto final </a:t>
            </a:r>
          </a:p>
          <a:p>
            <a:r>
              <a:rPr lang="pt-BR" dirty="0" smtClean="0"/>
              <a:t>A pergunta de pesquisa:</a:t>
            </a:r>
          </a:p>
          <a:p>
            <a:endParaRPr lang="pt-BR" dirty="0" smtClean="0"/>
          </a:p>
          <a:p>
            <a:r>
              <a:rPr lang="pt-BR" dirty="0" smtClean="0"/>
              <a:t> A PP pode produzir um código de qualidade em menos tempo,</a:t>
            </a:r>
          </a:p>
          <a:p>
            <a:r>
              <a:rPr lang="pt-BR" dirty="0" smtClean="0"/>
              <a:t> com esforço menor? 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Programação em pares</a:t>
            </a:r>
            <a:endParaRPr lang="pt-BR" dirty="0"/>
          </a:p>
        </p:txBody>
      </p:sp>
      <p:pic>
        <p:nvPicPr>
          <p:cNvPr id="4" name="Imagem 3" descr="estatisti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471022"/>
          </a:xfrm>
          <a:prstGeom prst="rect">
            <a:avLst/>
          </a:prstGeom>
        </p:spPr>
      </p:pic>
      <p:sp>
        <p:nvSpPr>
          <p:cNvPr id="5" name="Título 3"/>
          <p:cNvSpPr txBox="1">
            <a:spLocks/>
          </p:cNvSpPr>
          <p:nvPr/>
        </p:nvSpPr>
        <p:spPr>
          <a:xfrm>
            <a:off x="0" y="-27384"/>
            <a:ext cx="9144000" cy="625698"/>
          </a:xfrm>
          <a:prstGeom prst="rect">
            <a:avLst/>
          </a:prstGeom>
        </p:spPr>
        <p:txBody>
          <a:bodyPr vert="horz" rtlCol="0" anchor="ctr">
            <a:normAutofit fontScale="4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/>
              <a:t>Pair programming’s effects on (a) quality, (b) duration, and (c) effort.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10824</TotalTime>
  <Words>1440</Words>
  <Application>Microsoft Office PowerPoint</Application>
  <PresentationFormat>Apresentação na tela (4:3)</PresentationFormat>
  <Paragraphs>241</Paragraphs>
  <Slides>34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Concourse</vt:lpstr>
      <vt:lpstr>Programação simultânea em pares</vt:lpstr>
      <vt:lpstr>Herez Moise Kattan</vt:lpstr>
      <vt:lpstr>Programação em pares</vt:lpstr>
      <vt:lpstr>Definição-Programação em pares</vt:lpstr>
      <vt:lpstr>Programação em pares</vt:lpstr>
      <vt:lpstr>Como isso pode funcionar? (Beck, 1999) Programação em Pares</vt:lpstr>
      <vt:lpstr>Programação em pares</vt:lpstr>
      <vt:lpstr>Sobre a eficácia da Programação em Pares </vt:lpstr>
      <vt:lpstr>Programação em pares</vt:lpstr>
      <vt:lpstr>Slide 10</vt:lpstr>
      <vt:lpstr>Programação em Pares</vt:lpstr>
      <vt:lpstr>Programação em Pares</vt:lpstr>
      <vt:lpstr>Como isso pode funcionar? (Beck, 2012) Programação em Pares</vt:lpstr>
      <vt:lpstr>Par no mesmo computador 40 horas na semana. Precisa?</vt:lpstr>
      <vt:lpstr>Engenharia simultânea</vt:lpstr>
      <vt:lpstr>Engenharia simultânea</vt:lpstr>
      <vt:lpstr>Engenharia simultânea</vt:lpstr>
      <vt:lpstr>Diminuir Prazo desde pedido até entrega, baixando custo e melhorando qualidade</vt:lpstr>
      <vt:lpstr>Engenharia simultânea</vt:lpstr>
      <vt:lpstr>qualidade, custo, prazos e os requisitos dos clientes</vt:lpstr>
      <vt:lpstr>cooperação dos times, confiança e compartilhamento</vt:lpstr>
      <vt:lpstr>Time responsável por todo o projeto e tem autoridade para as decisões</vt:lpstr>
      <vt:lpstr>Programação simultânea em pares</vt:lpstr>
      <vt:lpstr>Experimento Homebroker, Facebroker e Farejador:</vt:lpstr>
      <vt:lpstr>Experimento Homebroker, Facebroker e Farejador:</vt:lpstr>
      <vt:lpstr>Experimento Facebroker, Farejador: </vt:lpstr>
      <vt:lpstr>Experimento DMA:</vt:lpstr>
      <vt:lpstr>Experimento DMA:</vt:lpstr>
      <vt:lpstr>Experimento DMA:</vt:lpstr>
      <vt:lpstr>Experimento software controle ginástica e avaliação física:</vt:lpstr>
      <vt:lpstr>Experimento software controle ginástica e avaliação física :</vt:lpstr>
      <vt:lpstr>Experimento software controle ginástica e avaliação física:</vt:lpstr>
      <vt:lpstr>Programação simultânea em pares</vt:lpstr>
      <vt:lpstr>Detalhes?  herez@herez.net  herez@herez.com.br  herezk@gmail.com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simultânea em pares</dc:title>
  <dc:creator>Herez</dc:creator>
  <cp:lastModifiedBy>Herez</cp:lastModifiedBy>
  <cp:revision>81</cp:revision>
  <dcterms:created xsi:type="dcterms:W3CDTF">2013-09-27T19:03:54Z</dcterms:created>
  <dcterms:modified xsi:type="dcterms:W3CDTF">2013-10-10T17:36:39Z</dcterms:modified>
</cp:coreProperties>
</file>