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0" r:id="rId4"/>
    <p:sldId id="260" r:id="rId5"/>
    <p:sldId id="261" r:id="rId6"/>
    <p:sldId id="281" r:id="rId7"/>
    <p:sldId id="283" r:id="rId8"/>
    <p:sldId id="265" r:id="rId9"/>
    <p:sldId id="289" r:id="rId10"/>
    <p:sldId id="258" r:id="rId11"/>
    <p:sldId id="290" r:id="rId12"/>
    <p:sldId id="291" r:id="rId13"/>
    <p:sldId id="263" r:id="rId14"/>
    <p:sldId id="279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4660"/>
  </p:normalViewPr>
  <p:slideViewPr>
    <p:cSldViewPr>
      <p:cViewPr varScale="1">
        <p:scale>
          <a:sx n="66" d="100"/>
          <a:sy n="66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DF05C-E760-4BF6-9256-EB984A1D0E68}" type="datetimeFigureOut">
              <a:rPr lang="pt-BR" smtClean="0"/>
              <a:pPr/>
              <a:t>16/07/2014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B3CE2-8A46-4C8A-A88E-5E71527BA4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25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B3CE2-8A46-4C8A-A88E-5E71527BA42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7/16/2014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03295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r>
              <a:rPr lang="pt-BR" dirty="0" smtClean="0">
                <a:effectLst/>
              </a:rPr>
              <a:t>Técnica </a:t>
            </a:r>
            <a:r>
              <a:rPr lang="pt-BR" dirty="0">
                <a:effectLst/>
              </a:rPr>
              <a:t>de desenvolvimento de sistemas baseada na fusão entre engenharia simultânea e programação em pares.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461544"/>
            <a:ext cx="7772400" cy="1199704"/>
          </a:xfrm>
        </p:spPr>
        <p:txBody>
          <a:bodyPr>
            <a:normAutofit/>
          </a:bodyPr>
          <a:lstStyle/>
          <a:p>
            <a:r>
              <a:rPr lang="pt-BR" dirty="0" smtClean="0"/>
              <a:t>Herez Moise Kattan</a:t>
            </a:r>
          </a:p>
          <a:p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838200" y="5973712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>
                <a:solidFill>
                  <a:schemeClr val="bg1"/>
                </a:solidFill>
              </a:rPr>
              <a:t>Prof. Dr. José Eduardo Z. </a:t>
            </a:r>
            <a:r>
              <a:rPr lang="pt-BR" dirty="0" err="1">
                <a:solidFill>
                  <a:schemeClr val="bg1"/>
                </a:solidFill>
              </a:rPr>
              <a:t>Deboni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Motivação </a:t>
            </a:r>
            <a:r>
              <a:rPr lang="pt-BR" dirty="0" smtClean="0"/>
              <a:t>-Programação </a:t>
            </a:r>
            <a:r>
              <a:rPr lang="pt-BR" dirty="0" smtClean="0"/>
              <a:t>em Pares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28800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pt-BR" dirty="0" smtClean="0"/>
              <a:t>Referencias anteriores indicavam que pequenos grupos eram improdutivos </a:t>
            </a:r>
          </a:p>
          <a:p>
            <a:endParaRPr lang="pt-BR" dirty="0" smtClean="0"/>
          </a:p>
          <a:p>
            <a:r>
              <a:rPr lang="pt-BR" dirty="0" smtClean="0"/>
              <a:t>Normalizando os resultados :</a:t>
            </a:r>
          </a:p>
          <a:p>
            <a:endParaRPr lang="pt-BR" dirty="0" smtClean="0"/>
          </a:p>
          <a:p>
            <a:r>
              <a:rPr lang="pt-BR" dirty="0" smtClean="0"/>
              <a:t>–A duração do PP é menor </a:t>
            </a:r>
          </a:p>
          <a:p>
            <a:endParaRPr lang="pt-BR" dirty="0" smtClean="0"/>
          </a:p>
          <a:p>
            <a:r>
              <a:rPr lang="pt-BR" dirty="0" smtClean="0"/>
              <a:t>–O esforço é um pouco maior </a:t>
            </a:r>
          </a:p>
          <a:p>
            <a:endParaRPr lang="pt-BR" dirty="0" smtClean="0"/>
          </a:p>
          <a:p>
            <a:r>
              <a:rPr lang="pt-BR" dirty="0" smtClean="0"/>
              <a:t>–A qualidade é um pouco melhor </a:t>
            </a:r>
          </a:p>
          <a:p>
            <a:endParaRPr lang="pt-BR" dirty="0" smtClean="0"/>
          </a:p>
          <a:p>
            <a:r>
              <a:rPr lang="en-US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Código de melhor qualidade</a:t>
            </a:r>
          </a:p>
          <a:p>
            <a:endParaRPr lang="pt-BR" dirty="0" smtClean="0"/>
          </a:p>
          <a:p>
            <a:r>
              <a:rPr lang="pt-BR" dirty="0" smtClean="0"/>
              <a:t>Menor número de defeitos</a:t>
            </a:r>
          </a:p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Aumenta o esforço HH(hora de trabalho do desenvolvedor(a)) do projeto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Motivação </a:t>
            </a:r>
            <a:r>
              <a:rPr lang="pt-BR" dirty="0" smtClean="0"/>
              <a:t>-Programação </a:t>
            </a:r>
            <a:r>
              <a:rPr lang="pt-BR" dirty="0" smtClean="0"/>
              <a:t>em Pares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71164" cy="4988024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 </a:t>
            </a:r>
          </a:p>
          <a:p>
            <a:r>
              <a:rPr lang="pt-BR" dirty="0" err="1"/>
              <a:t>Wray</a:t>
            </a:r>
            <a:r>
              <a:rPr lang="pt-BR" dirty="0"/>
              <a:t> (2010) apresentou quatro mecanismos para melhorar o desempenho da programação em pares: 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Comunicação.</a:t>
            </a:r>
            <a:r>
              <a:rPr lang="pt-BR" dirty="0"/>
              <a:t> Parte da eficácia da programação em pares é presumivelmente devido à interação entre os programadores. Quando os programadores falam sobre o problema no momento da dúvida, encontram mais rapidamente a solução, consequentemente há o aumento da produtividade;</a:t>
            </a:r>
          </a:p>
          <a:p>
            <a:pPr lvl="0"/>
            <a:r>
              <a:rPr lang="pt-BR" b="1" dirty="0"/>
              <a:t>Rotação do par.</a:t>
            </a:r>
            <a:r>
              <a:rPr lang="pt-BR" dirty="0"/>
              <a:t> A fadiga diminui a produtividade e trocar a pessoa do par que digita no teclado durante o expediente, pode aumentar a produtividade. É importante levar em consideração que programadores iniciantes aumentam sua produtividade quando seu par é mais experiente. </a:t>
            </a:r>
          </a:p>
          <a:p>
            <a:pPr lvl="0"/>
            <a:r>
              <a:rPr lang="pt-BR" b="1" dirty="0"/>
              <a:t>Lutar contra práticas ruins de programação.</a:t>
            </a:r>
            <a:r>
              <a:rPr lang="pt-BR" dirty="0"/>
              <a:t> A pressão do par contribui para melhorar a qualidade da programação, evitando retrabalhos e aumentando a produtividade;</a:t>
            </a:r>
          </a:p>
          <a:p>
            <a:pPr lvl="0"/>
            <a:r>
              <a:rPr lang="pt-BR" b="1" dirty="0"/>
              <a:t>Compartilhar e reconhecer competências.</a:t>
            </a:r>
            <a:r>
              <a:rPr lang="pt-BR" dirty="0"/>
              <a:t> A descoberta de quem são os especialistas em determinados assuntos e compartilhar o conhecimento, pode aumentar a produtividade.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Wray</a:t>
            </a:r>
            <a:r>
              <a:rPr lang="pt-BR" dirty="0"/>
              <a:t> (2010) sugeriu refazer a pesquisa do </a:t>
            </a:r>
            <a:r>
              <a:rPr lang="pt-BR" dirty="0" err="1"/>
              <a:t>Dyba</a:t>
            </a:r>
            <a:r>
              <a:rPr lang="pt-BR" dirty="0"/>
              <a:t> (2007) considerando seus quatro mecanismos e pensar em novos critérios e método para mensurar eficientemente o desempenho, levando em consideração estes mecanismos.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Motivação </a:t>
            </a:r>
            <a:r>
              <a:rPr lang="pt-BR" dirty="0" smtClean="0"/>
              <a:t>– Levar em consideração os mecanismos do </a:t>
            </a:r>
            <a:r>
              <a:rPr lang="pt-BR" dirty="0" err="1" smtClean="0"/>
              <a:t>Wray</a:t>
            </a:r>
            <a:r>
              <a:rPr lang="pt-BR" dirty="0" smtClean="0"/>
              <a:t> e comparar à nova técnica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8938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Motivação </a:t>
            </a:r>
            <a:r>
              <a:rPr lang="pt-BR" dirty="0" smtClean="0"/>
              <a:t>- Engenharia </a:t>
            </a:r>
            <a:r>
              <a:rPr lang="pt-BR" dirty="0" smtClean="0"/>
              <a:t>simultânea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1628800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conceito de </a:t>
            </a:r>
            <a:r>
              <a:rPr lang="pt-BR" b="1" dirty="0"/>
              <a:t>Engenharia Simultânea </a:t>
            </a:r>
            <a:r>
              <a:rPr lang="pt-BR" dirty="0"/>
              <a:t>é baseado na ideia do processamento paralelo/simultâneo dos processos da empresa, que reduz o tempo de lançamento de um novo produto bem como a melhoria da qualidade (PITHON, 2004, p. 3).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Motivação - Engenharia simultânea-</a:t>
            </a:r>
            <a:r>
              <a:rPr lang="pt-BR" dirty="0" err="1">
                <a:effectLst/>
              </a:rPr>
              <a:t>Hartley</a:t>
            </a:r>
            <a:r>
              <a:rPr lang="pt-BR" dirty="0">
                <a:effectLst/>
              </a:rPr>
              <a:t>, 1992</a:t>
            </a:r>
            <a:endParaRPr lang="pt-BR" dirty="0"/>
          </a:p>
        </p:txBody>
      </p:sp>
      <p:pic>
        <p:nvPicPr>
          <p:cNvPr id="4" name="Imagem 3" descr="seqxsimul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40" y="1649730"/>
            <a:ext cx="5760720" cy="35585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pt-BR" sz="4000" b="1" dirty="0" smtClean="0">
                <a:solidFill>
                  <a:schemeClr val="tx1"/>
                </a:solidFill>
              </a:rPr>
              <a:t>Objetivo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9552" y="1916832"/>
            <a:ext cx="100255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</a:t>
            </a:r>
            <a:endParaRPr lang="pt-BR" sz="1600" dirty="0"/>
          </a:p>
          <a:p>
            <a:r>
              <a:rPr lang="pt-BR" dirty="0"/>
              <a:t>O objetivo dessa dissertação é definir, elaborar e implementar </a:t>
            </a:r>
            <a:r>
              <a:rPr lang="pt-BR" dirty="0" smtClean="0"/>
              <a:t>uma</a:t>
            </a:r>
          </a:p>
          <a:p>
            <a:r>
              <a:rPr lang="pt-BR" dirty="0" smtClean="0"/>
              <a:t> </a:t>
            </a:r>
            <a:r>
              <a:rPr lang="pt-BR" dirty="0"/>
              <a:t>técnica de desenvolvimento de sistemas que aprimore a melhoria da </a:t>
            </a:r>
            <a:endParaRPr lang="pt-BR" dirty="0" smtClean="0"/>
          </a:p>
          <a:p>
            <a:r>
              <a:rPr lang="pt-BR" dirty="0" smtClean="0"/>
              <a:t>qualidade</a:t>
            </a:r>
            <a:r>
              <a:rPr lang="pt-BR" dirty="0"/>
              <a:t>, a redução do número de defeitos da programação em </a:t>
            </a:r>
            <a:r>
              <a:rPr lang="pt-BR" dirty="0" smtClean="0"/>
              <a:t>pares</a:t>
            </a:r>
          </a:p>
          <a:p>
            <a:r>
              <a:rPr lang="pt-BR" dirty="0" smtClean="0"/>
              <a:t> </a:t>
            </a:r>
            <a:r>
              <a:rPr lang="pt-BR" dirty="0"/>
              <a:t>com objetivo de uni-las ao aumento da produtividade da </a:t>
            </a:r>
            <a:endParaRPr lang="pt-BR" dirty="0" smtClean="0"/>
          </a:p>
          <a:p>
            <a:r>
              <a:rPr lang="pt-BR" dirty="0" smtClean="0"/>
              <a:t>engenharia </a:t>
            </a:r>
            <a:r>
              <a:rPr lang="pt-BR" dirty="0"/>
              <a:t>simultânea; bem como realizar experimentação prática na </a:t>
            </a:r>
            <a:endParaRPr lang="pt-BR" dirty="0" smtClean="0"/>
          </a:p>
          <a:p>
            <a:r>
              <a:rPr lang="pt-BR" dirty="0" smtClean="0"/>
              <a:t>utilização </a:t>
            </a:r>
            <a:r>
              <a:rPr lang="pt-BR" dirty="0"/>
              <a:t>desta nova técnica em ambiente controlado e estudos de caso </a:t>
            </a:r>
            <a:endParaRPr lang="pt-BR" dirty="0" smtClean="0"/>
          </a:p>
          <a:p>
            <a:pPr algn="just"/>
            <a:r>
              <a:rPr lang="pt-BR" dirty="0" smtClean="0"/>
              <a:t>em </a:t>
            </a:r>
            <a:r>
              <a:rPr lang="pt-BR" dirty="0"/>
              <a:t>ambiente corporativo.</a:t>
            </a:r>
            <a:endParaRPr lang="pt-BR" sz="1600" dirty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52008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pt-BR" dirty="0"/>
              <a:t> Assuntos da qualificação: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3779912" y="2708920"/>
            <a:ext cx="6912768" cy="3017568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Motivação (qual é o problema)</a:t>
            </a:r>
          </a:p>
          <a:p>
            <a:endParaRPr lang="pt-BR" dirty="0"/>
          </a:p>
          <a:p>
            <a:r>
              <a:rPr lang="pt-BR" dirty="0"/>
              <a:t> Objetivo</a:t>
            </a:r>
          </a:p>
          <a:p>
            <a:endParaRPr lang="pt-BR" dirty="0"/>
          </a:p>
          <a:p>
            <a:r>
              <a:rPr lang="pt-BR" dirty="0"/>
              <a:t> Estado da </a:t>
            </a:r>
            <a:r>
              <a:rPr lang="pt-BR" dirty="0" smtClean="0"/>
              <a:t>arte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Método </a:t>
            </a:r>
            <a:r>
              <a:rPr lang="pt-BR" dirty="0"/>
              <a:t>de Trabalho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Cronograma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Definição-Programação em pares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916832"/>
            <a:ext cx="82878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  <a:r>
              <a:rPr lang="pt-BR" dirty="0" smtClean="0"/>
              <a:t>ois </a:t>
            </a:r>
            <a:r>
              <a:rPr lang="pt-BR" dirty="0"/>
              <a:t>programadores trabalham </a:t>
            </a:r>
            <a:r>
              <a:rPr lang="pt-BR" dirty="0" err="1"/>
              <a:t>colaborativamente</a:t>
            </a:r>
            <a:r>
              <a:rPr lang="pt-BR" dirty="0"/>
              <a:t> na mesma atividade, </a:t>
            </a:r>
            <a:endParaRPr lang="pt-BR" dirty="0" smtClean="0"/>
          </a:p>
          <a:p>
            <a:r>
              <a:rPr lang="pt-BR" dirty="0" smtClean="0"/>
              <a:t>sentados </a:t>
            </a:r>
            <a:r>
              <a:rPr lang="pt-BR" dirty="0"/>
              <a:t>lado a lado em frente a um único computador. Enquanto uma </a:t>
            </a:r>
            <a:endParaRPr lang="pt-BR" dirty="0" smtClean="0"/>
          </a:p>
          <a:p>
            <a:r>
              <a:rPr lang="pt-BR" dirty="0" smtClean="0"/>
              <a:t>pessoa </a:t>
            </a:r>
            <a:r>
              <a:rPr lang="pt-BR" dirty="0"/>
              <a:t>está escrevendo o código, por exemplo, a outra observa </a:t>
            </a:r>
            <a:endParaRPr lang="pt-BR" dirty="0" smtClean="0"/>
          </a:p>
          <a:p>
            <a:r>
              <a:rPr lang="pt-BR" dirty="0" smtClean="0"/>
              <a:t>atentamente </a:t>
            </a:r>
            <a:r>
              <a:rPr lang="pt-BR" dirty="0"/>
              <a:t>o trabalho produzido, buscando defeitos e sugestões de </a:t>
            </a:r>
            <a:endParaRPr lang="pt-BR" dirty="0" smtClean="0"/>
          </a:p>
          <a:p>
            <a:r>
              <a:rPr lang="pt-BR" dirty="0" smtClean="0"/>
              <a:t>melhoria</a:t>
            </a:r>
            <a:r>
              <a:rPr lang="pt-BR" dirty="0"/>
              <a:t>. A programação em pares estimula a disseminação do </a:t>
            </a:r>
            <a:endParaRPr lang="pt-BR" dirty="0" smtClean="0"/>
          </a:p>
          <a:p>
            <a:r>
              <a:rPr lang="pt-BR" dirty="0" smtClean="0"/>
              <a:t>conhecimento</a:t>
            </a:r>
            <a:r>
              <a:rPr lang="pt-BR" dirty="0"/>
              <a:t>, reduz a quantidade de defeitos e gera </a:t>
            </a:r>
            <a:r>
              <a:rPr lang="pt-BR" i="1" dirty="0"/>
              <a:t>software </a:t>
            </a:r>
            <a:r>
              <a:rPr lang="pt-BR" i="1" dirty="0" smtClean="0"/>
              <a:t> </a:t>
            </a:r>
            <a:r>
              <a:rPr lang="pt-BR" dirty="0" smtClean="0"/>
              <a:t>com </a:t>
            </a:r>
          </a:p>
          <a:p>
            <a:r>
              <a:rPr lang="pt-BR" dirty="0" smtClean="0"/>
              <a:t>mais </a:t>
            </a:r>
            <a:r>
              <a:rPr lang="pt-BR" dirty="0"/>
              <a:t>qualidade. (BEGEL; NAGAPPAN, 2008)</a:t>
            </a:r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Como isso pode funcionar? (</a:t>
            </a:r>
            <a:r>
              <a:rPr lang="pt-BR" dirty="0" err="1" smtClean="0"/>
              <a:t>Beck</a:t>
            </a:r>
            <a:r>
              <a:rPr lang="pt-BR" dirty="0" smtClean="0"/>
              <a:t>, 1999) Programação em Pares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0"/>
            <a:ext cx="7416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Não é possível escrever código em pares, vai ser lento. E se as pessoas não se derem bem? </a:t>
            </a:r>
          </a:p>
          <a:p>
            <a:endParaRPr lang="pt-BR" dirty="0" smtClean="0"/>
          </a:p>
          <a:p>
            <a:r>
              <a:rPr lang="pt-BR" dirty="0" smtClean="0"/>
              <a:t>–O padrão de código garante a qualidade mínima </a:t>
            </a:r>
          </a:p>
          <a:p>
            <a:endParaRPr lang="pt-BR" dirty="0" smtClean="0"/>
          </a:p>
          <a:p>
            <a:r>
              <a:rPr lang="pt-BR" dirty="0" smtClean="0"/>
              <a:t>–Todos estão descansados e a discussão é proveitosa </a:t>
            </a:r>
          </a:p>
          <a:p>
            <a:endParaRPr lang="pt-BR" dirty="0" smtClean="0"/>
          </a:p>
          <a:p>
            <a:r>
              <a:rPr lang="pt-BR" dirty="0" smtClean="0"/>
              <a:t>–Os testes são escrito em conjunto, alinhando o entendimento </a:t>
            </a:r>
          </a:p>
          <a:p>
            <a:endParaRPr lang="pt-BR" dirty="0" smtClean="0"/>
          </a:p>
          <a:p>
            <a:r>
              <a:rPr lang="pt-BR" dirty="0" smtClean="0"/>
              <a:t>–A metáfora forma a base para o entendimento comum </a:t>
            </a:r>
          </a:p>
          <a:p>
            <a:endParaRPr lang="pt-BR" dirty="0" smtClean="0"/>
          </a:p>
          <a:p>
            <a:r>
              <a:rPr lang="pt-BR" dirty="0" smtClean="0"/>
              <a:t>–Os pares trabalham em um design simples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Par no mesmo computador 40 horas na semana. Precisa?</a:t>
            </a:r>
            <a:endParaRPr lang="pt-BR" dirty="0"/>
          </a:p>
        </p:txBody>
      </p:sp>
      <p:pic>
        <p:nvPicPr>
          <p:cNvPr id="3" name="Imagem 2" descr="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652" y="2090550"/>
            <a:ext cx="7306695" cy="2676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556792"/>
            <a:ext cx="8404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–Problema de produtividade da programação em pares.</a:t>
            </a:r>
          </a:p>
          <a:p>
            <a:endParaRPr lang="pt-BR" dirty="0"/>
          </a:p>
          <a:p>
            <a:r>
              <a:rPr lang="pt-BR" dirty="0" smtClean="0"/>
              <a:t>-</a:t>
            </a:r>
            <a:r>
              <a:rPr lang="pt-BR" dirty="0" err="1" smtClean="0"/>
              <a:t>Wray</a:t>
            </a:r>
            <a:r>
              <a:rPr lang="pt-BR" dirty="0" smtClean="0"/>
              <a:t> </a:t>
            </a:r>
            <a:r>
              <a:rPr lang="pt-BR" dirty="0"/>
              <a:t>(2010) sugeriu refazer a pesquisa do </a:t>
            </a:r>
            <a:r>
              <a:rPr lang="pt-BR" dirty="0" err="1"/>
              <a:t>Dyba</a:t>
            </a:r>
            <a:r>
              <a:rPr lang="pt-BR" dirty="0"/>
              <a:t> (2007) considerando </a:t>
            </a:r>
            <a:endParaRPr lang="pt-BR" dirty="0" smtClean="0"/>
          </a:p>
          <a:p>
            <a:r>
              <a:rPr lang="pt-BR" dirty="0" smtClean="0"/>
              <a:t>seus </a:t>
            </a:r>
            <a:r>
              <a:rPr lang="pt-BR" dirty="0"/>
              <a:t>quatro mecanismos e pensar em novos critérios e método para </a:t>
            </a:r>
            <a:endParaRPr lang="pt-BR" dirty="0" smtClean="0"/>
          </a:p>
          <a:p>
            <a:r>
              <a:rPr lang="pt-BR" dirty="0" smtClean="0"/>
              <a:t>mensurar </a:t>
            </a:r>
            <a:r>
              <a:rPr lang="pt-BR" dirty="0"/>
              <a:t>eficientemente o desempenho, levando em consideração estes </a:t>
            </a:r>
            <a:endParaRPr lang="pt-BR" dirty="0" smtClean="0"/>
          </a:p>
          <a:p>
            <a:r>
              <a:rPr lang="pt-BR" dirty="0" smtClean="0"/>
              <a:t>mecanismos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Motivação </a:t>
            </a:r>
            <a:r>
              <a:rPr lang="pt-BR" dirty="0" smtClean="0"/>
              <a:t>- Sobre </a:t>
            </a:r>
            <a:r>
              <a:rPr lang="pt-BR" dirty="0" smtClean="0"/>
              <a:t>a eficácia da Programação em </a:t>
            </a:r>
            <a:r>
              <a:rPr lang="pt-BR" dirty="0" smtClean="0"/>
              <a:t>Pares (Problema de produtividade) 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735240" y="2206019"/>
            <a:ext cx="77251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Ref.: </a:t>
            </a:r>
            <a:r>
              <a:rPr lang="en-US" dirty="0" err="1" smtClean="0"/>
              <a:t>Dyba</a:t>
            </a:r>
            <a:r>
              <a:rPr lang="en-US" dirty="0" smtClean="0"/>
              <a:t>, T. Et all. On the Effectiveness of Pair Programming. </a:t>
            </a:r>
          </a:p>
          <a:p>
            <a:r>
              <a:rPr lang="en-US" b="1" dirty="0" smtClean="0"/>
              <a:t>IEEE SOFTWARE November/December 2007 </a:t>
            </a:r>
          </a:p>
          <a:p>
            <a:endParaRPr lang="pt-BR" dirty="0" smtClean="0"/>
          </a:p>
          <a:p>
            <a:r>
              <a:rPr lang="pt-BR" dirty="0" smtClean="0"/>
              <a:t>Artigo revisa 15 estudos sobre programação em pares,</a:t>
            </a:r>
          </a:p>
          <a:p>
            <a:r>
              <a:rPr lang="pt-BR" dirty="0" smtClean="0"/>
              <a:t>	 normalizado os resultados na tentativa de uma conclusão </a:t>
            </a:r>
          </a:p>
          <a:p>
            <a:r>
              <a:rPr lang="pt-BR" dirty="0" smtClean="0"/>
              <a:t>O estudo se concentra nos aspectos: </a:t>
            </a:r>
          </a:p>
          <a:p>
            <a:r>
              <a:rPr lang="pt-BR" dirty="0" smtClean="0"/>
              <a:t>	–Duração – tempo do calendário do desenvolvimento </a:t>
            </a:r>
          </a:p>
          <a:p>
            <a:r>
              <a:rPr lang="pt-BR" dirty="0" smtClean="0"/>
              <a:t>	–Esforço – HH requerido </a:t>
            </a:r>
          </a:p>
          <a:p>
            <a:r>
              <a:rPr lang="pt-BR" dirty="0" smtClean="0"/>
              <a:t>	–Qualidade – quanto melhor ficou o produto final </a:t>
            </a:r>
          </a:p>
          <a:p>
            <a:r>
              <a:rPr lang="pt-BR" dirty="0" smtClean="0"/>
              <a:t>A pergunta de pesquisa:</a:t>
            </a:r>
          </a:p>
          <a:p>
            <a:endParaRPr lang="pt-BR" dirty="0" smtClean="0"/>
          </a:p>
          <a:p>
            <a:r>
              <a:rPr lang="pt-BR" dirty="0" smtClean="0"/>
              <a:t> A PP pode produzir um código de qualidade em menos tempo,</a:t>
            </a:r>
          </a:p>
          <a:p>
            <a:r>
              <a:rPr lang="pt-BR" dirty="0" smtClean="0"/>
              <a:t> com esforço menor? 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Programação em pares</a:t>
            </a:r>
            <a:endParaRPr lang="pt-BR" dirty="0"/>
          </a:p>
        </p:txBody>
      </p:sp>
      <p:pic>
        <p:nvPicPr>
          <p:cNvPr id="4" name="Imagem 3" descr="estatisti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471022"/>
          </a:xfrm>
          <a:prstGeom prst="rect">
            <a:avLst/>
          </a:prstGeom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0" y="-27384"/>
            <a:ext cx="9144000" cy="625698"/>
          </a:xfrm>
          <a:prstGeom prst="rect">
            <a:avLst/>
          </a:prstGeom>
        </p:spPr>
        <p:txBody>
          <a:bodyPr vert="horz" rtlCol="0" anchor="ctr">
            <a:normAutofit fontScale="4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/>
              <a:t>Pair programming’s effects on (a) quality, (b) duration, and (c) effort.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0" y="260648"/>
            <a:ext cx="9144000" cy="1368152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pt-BR" sz="4000" dirty="0"/>
              <a:t>Motivação </a:t>
            </a:r>
            <a:r>
              <a:rPr lang="pt-BR" sz="4000" dirty="0" smtClean="0"/>
              <a:t>- </a:t>
            </a:r>
            <a:r>
              <a:rPr lang="en-US" sz="4400" b="1" noProof="0" dirty="0" err="1" smtClean="0"/>
              <a:t>Nível</a:t>
            </a:r>
            <a:r>
              <a:rPr lang="en-US" sz="4400" b="1" noProof="0" dirty="0" smtClean="0"/>
              <a:t> </a:t>
            </a:r>
            <a:r>
              <a:rPr lang="en-US" sz="4400" b="1" noProof="0" dirty="0" smtClean="0"/>
              <a:t>de </a:t>
            </a:r>
            <a:r>
              <a:rPr lang="en-US" sz="4400" b="1" noProof="0" dirty="0" err="1" smtClean="0"/>
              <a:t>experiência</a:t>
            </a:r>
            <a:r>
              <a:rPr lang="en-US" sz="4400" b="1" noProof="0" dirty="0" smtClean="0"/>
              <a:t> do </a:t>
            </a:r>
            <a:r>
              <a:rPr lang="en-US" sz="4400" b="1" noProof="0" dirty="0" err="1" smtClean="0"/>
              <a:t>programador</a:t>
            </a:r>
            <a:r>
              <a:rPr lang="en-US" sz="4400" b="1" noProof="0" dirty="0" smtClean="0"/>
              <a:t> e </a:t>
            </a:r>
            <a:r>
              <a:rPr lang="en-US" sz="4400" b="1" noProof="0" dirty="0" err="1" smtClean="0"/>
              <a:t>complexidade</a:t>
            </a:r>
            <a:r>
              <a:rPr lang="en-US" sz="4400" b="1" noProof="0" dirty="0" smtClean="0"/>
              <a:t> da </a:t>
            </a:r>
            <a:r>
              <a:rPr lang="en-US" sz="4400" b="1" noProof="0" dirty="0" err="1" smtClean="0"/>
              <a:t>tarefa</a:t>
            </a:r>
            <a:endParaRPr kumimoji="0" lang="pt-BR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When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731" y="1990524"/>
            <a:ext cx="7068537" cy="287695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11012</TotalTime>
  <Words>465</Words>
  <Application>Microsoft Office PowerPoint</Application>
  <PresentationFormat>Apresentação na tela (4:3)</PresentationFormat>
  <Paragraphs>104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Concourse</vt:lpstr>
      <vt:lpstr>  Técnica de desenvolvimento de sistemas baseada na fusão entre engenharia simultânea e programação em pares.</vt:lpstr>
      <vt:lpstr> Assuntos da qualificação: </vt:lpstr>
      <vt:lpstr>Definição-Programação em pares</vt:lpstr>
      <vt:lpstr>Como isso pode funcionar? (Beck, 1999) Programação em Pares</vt:lpstr>
      <vt:lpstr>Par no mesmo computador 40 horas na semana. Precisa?</vt:lpstr>
      <vt:lpstr>Motivação</vt:lpstr>
      <vt:lpstr>Motivação - Sobre a eficácia da Programação em Pares (Problema de produtividade) </vt:lpstr>
      <vt:lpstr>Programação em pares</vt:lpstr>
      <vt:lpstr>Apresentação do PowerPoint</vt:lpstr>
      <vt:lpstr>Motivação -Programação em Pares</vt:lpstr>
      <vt:lpstr>Motivação -Programação em Pares</vt:lpstr>
      <vt:lpstr>Motivação – Levar em consideração os mecanismos do Wray e comparar à nova técnica</vt:lpstr>
      <vt:lpstr>Motivação - Engenharia simultânea</vt:lpstr>
      <vt:lpstr>Motivação - Engenharia simultânea-Hartley, 1992</vt:lpstr>
      <vt:lpstr>Objetivo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simultânea em pares</dc:title>
  <dc:creator>Herez</dc:creator>
  <cp:lastModifiedBy>Herez Moise Kattan</cp:lastModifiedBy>
  <cp:revision>102</cp:revision>
  <dcterms:created xsi:type="dcterms:W3CDTF">2013-09-27T19:03:54Z</dcterms:created>
  <dcterms:modified xsi:type="dcterms:W3CDTF">2014-07-16T19:50:38Z</dcterms:modified>
</cp:coreProperties>
</file>