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jFjgpxKkz4t5eoIN/vhonT1ava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38a2617b7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938a2617b7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38a2617b7_3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938a2617b7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38a2617b7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938a2617b7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38a2617b7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938a2617b7_3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938a2617b7_3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38a2617b7_3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938a2617b7_3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938a2617b7_3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38a2617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38a2617b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938a2617b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38a2617b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38a2617b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938a2617b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38a2617b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38a2617b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938a2617b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38a2617b7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938a2617b7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448965" y="1534381"/>
            <a:ext cx="8237835" cy="167975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448965" y="3487980"/>
            <a:ext cx="8229600" cy="763525"/>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EE0066"/>
              </a:buClr>
              <a:buSzPts val="2800"/>
              <a:buNone/>
              <a:defRPr b="0" i="0" sz="2800">
                <a:solidFill>
                  <a:srgbClr val="EE0066"/>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1"/>
          <p:cNvSpPr/>
          <p:nvPr>
            <p:ph idx="2" type="pic"/>
          </p:nvPr>
        </p:nvSpPr>
        <p:spPr>
          <a:xfrm>
            <a:off x="1792288" y="459581"/>
            <a:ext cx="5486400" cy="3086100"/>
          </a:xfrm>
          <a:prstGeom prst="rect">
            <a:avLst/>
          </a:prstGeom>
          <a:noFill/>
          <a:ln>
            <a:noFill/>
          </a:ln>
        </p:spPr>
      </p:sp>
      <p:sp>
        <p:nvSpPr>
          <p:cNvPr id="74" name="Google Shape;74;p21"/>
          <p:cNvSpPr txBox="1"/>
          <p:nvPr>
            <p:ph idx="1" type="body"/>
          </p:nvPr>
        </p:nvSpPr>
        <p:spPr>
          <a:xfrm>
            <a:off x="1792288" y="4025505"/>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0" name="Google Shape;90;p23"/>
          <p:cNvPicPr preferRelativeResize="0"/>
          <p:nvPr/>
        </p:nvPicPr>
        <p:blipFill rotWithShape="1">
          <a:blip r:embed="rId2">
            <a:alphaModFix/>
          </a:blip>
          <a:srcRect b="0" l="0" r="0" t="0"/>
          <a:stretch/>
        </p:blipFill>
        <p:spPr>
          <a:xfrm>
            <a:off x="3808475" y="2326215"/>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81175"/>
            <a:ext cx="8229600" cy="630084"/>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502815"/>
            <a:ext cx="8229600" cy="326444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EE0066"/>
              </a:buClr>
              <a:buSzPts val="3600"/>
              <a:buFont typeface="Calibri"/>
              <a:buNone/>
              <a:defRPr sz="3600">
                <a:solidFill>
                  <a:srgbClr val="EE006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5"/>
          <p:cNvSpPr txBox="1"/>
          <p:nvPr>
            <p:ph type="title"/>
          </p:nvPr>
        </p:nvSpPr>
        <p:spPr>
          <a:xfrm>
            <a:off x="457200" y="238095"/>
            <a:ext cx="8229600" cy="6539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u="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531807" y="1581539"/>
            <a:ext cx="4040188" cy="568644"/>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 name="Google Shape;36;p15"/>
          <p:cNvSpPr txBox="1"/>
          <p:nvPr>
            <p:ph idx="2" type="body"/>
          </p:nvPr>
        </p:nvSpPr>
        <p:spPr>
          <a:xfrm>
            <a:off x="530222" y="2150183"/>
            <a:ext cx="4041775" cy="271214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7" name="Google Shape;37;p15"/>
          <p:cNvSpPr txBox="1"/>
          <p:nvPr>
            <p:ph idx="3" type="body"/>
          </p:nvPr>
        </p:nvSpPr>
        <p:spPr>
          <a:xfrm>
            <a:off x="4571999" y="1583965"/>
            <a:ext cx="4041775" cy="568643"/>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15"/>
          <p:cNvSpPr txBox="1"/>
          <p:nvPr>
            <p:ph idx="4" type="body"/>
          </p:nvPr>
        </p:nvSpPr>
        <p:spPr>
          <a:xfrm>
            <a:off x="4572000" y="2150184"/>
            <a:ext cx="4041775" cy="2712142"/>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9" name="Google Shape;49;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1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457202"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3575050" y="204790"/>
            <a:ext cx="5111751"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20"/>
          <p:cNvSpPr txBox="1"/>
          <p:nvPr>
            <p:ph idx="2" type="body"/>
          </p:nvPr>
        </p:nvSpPr>
        <p:spPr>
          <a:xfrm>
            <a:off x="457202" y="1076328"/>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01670" y="867441"/>
            <a:ext cx="8246070" cy="119007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b="1" lang="en-US"/>
              <a:t>Phase 2 Project</a:t>
            </a:r>
            <a:endParaRPr b="1"/>
          </a:p>
        </p:txBody>
      </p:sp>
      <p:sp>
        <p:nvSpPr>
          <p:cNvPr id="96" name="Google Shape;96;p1"/>
          <p:cNvSpPr txBox="1"/>
          <p:nvPr>
            <p:ph idx="1" type="subTitle"/>
          </p:nvPr>
        </p:nvSpPr>
        <p:spPr>
          <a:xfrm>
            <a:off x="5082605" y="2057521"/>
            <a:ext cx="3954000" cy="27246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Clr>
                <a:srgbClr val="EE0066"/>
              </a:buClr>
              <a:buSzPts val="2800"/>
              <a:buNone/>
            </a:pPr>
            <a:r>
              <a:rPr b="1" lang="en-US"/>
              <a:t>Group 13: </a:t>
            </a:r>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Sharon Kaliku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 Ezra Kipchirchir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Paul Kamau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Heri Kimotho  </a:t>
            </a:r>
            <a:endParaRPr sz="2000">
              <a:solidFill>
                <a:schemeClr val="lt1"/>
              </a:solidFill>
              <a:latin typeface="Lato"/>
              <a:ea typeface="Lato"/>
              <a:cs typeface="Lato"/>
              <a:sym typeface="Lato"/>
            </a:endParaRPr>
          </a:p>
          <a:p>
            <a:pPr indent="0" lvl="0" marL="0" rtl="0" algn="r">
              <a:spcBef>
                <a:spcPts val="400"/>
              </a:spcBef>
              <a:spcAft>
                <a:spcPts val="0"/>
              </a:spcAft>
              <a:buClr>
                <a:srgbClr val="DDD9C3"/>
              </a:buClr>
              <a:buSzPts val="2000"/>
              <a:buNone/>
            </a:pPr>
            <a:r>
              <a:rPr lang="en-US" sz="2000">
                <a:solidFill>
                  <a:schemeClr val="lt1"/>
                </a:solidFill>
                <a:latin typeface="Lato"/>
                <a:ea typeface="Lato"/>
                <a:cs typeface="Lato"/>
                <a:sym typeface="Lato"/>
              </a:rPr>
              <a:t>Kipkosgei Kiptu</a:t>
            </a:r>
            <a:r>
              <a:rPr lang="en-US" sz="2000">
                <a:solidFill>
                  <a:srgbClr val="DDD9C3"/>
                </a:solidFill>
                <a:latin typeface="Lato"/>
                <a:ea typeface="Lato"/>
                <a:cs typeface="Lato"/>
                <a:sym typeface="Lato"/>
              </a:rPr>
              <a:t>i</a:t>
            </a:r>
            <a:endParaRPr sz="2000">
              <a:solidFill>
                <a:srgbClr val="DDD9C3"/>
              </a:solidFill>
              <a:latin typeface="Lato"/>
              <a:ea typeface="Lato"/>
              <a:cs typeface="Lato"/>
              <a:sym typeface="Lato"/>
            </a:endParaRPr>
          </a:p>
          <a:p>
            <a:pPr indent="0" lvl="0" marL="0" rtl="0" algn="r">
              <a:spcBef>
                <a:spcPts val="560"/>
              </a:spcBef>
              <a:spcAft>
                <a:spcPts val="0"/>
              </a:spcAft>
              <a:buClr>
                <a:srgbClr val="EE0066"/>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38a2617b7_3_9"/>
          <p:cNvSpPr txBox="1"/>
          <p:nvPr>
            <p:ph type="title"/>
          </p:nvPr>
        </p:nvSpPr>
        <p:spPr>
          <a:xfrm>
            <a:off x="2582566" y="281175"/>
            <a:ext cx="6104100" cy="90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dk1"/>
              </a:buClr>
              <a:buSzPts val="1100"/>
              <a:buFont typeface="Arial"/>
              <a:buNone/>
            </a:pPr>
            <a:r>
              <a:rPr b="1" lang="en-US"/>
              <a:t>Log Transformations</a:t>
            </a:r>
            <a:endParaRPr sz="4500">
              <a:solidFill>
                <a:srgbClr val="D1D5DB"/>
              </a:solidFill>
            </a:endParaRPr>
          </a:p>
        </p:txBody>
      </p:sp>
      <p:sp>
        <p:nvSpPr>
          <p:cNvPr id="153" name="Google Shape;153;g2938a2617b7_3_9"/>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Clr>
                <a:srgbClr val="D1D5DB"/>
              </a:buClr>
              <a:buSzPts val="2400"/>
              <a:buFont typeface="Calibri"/>
              <a:buChar char="●"/>
            </a:pPr>
            <a:r>
              <a:rPr lang="en-US" sz="2400">
                <a:solidFill>
                  <a:srgbClr val="D1D5DB"/>
                </a:solidFill>
              </a:rPr>
              <a:t>Discussed the need for target transformation</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Performed a log transformation on the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Visualized the transformed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Created a new model with the log-transformed target</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Model summary and evaluation</a:t>
            </a:r>
            <a:endParaRPr sz="2400">
              <a:solidFill>
                <a:srgbClr val="D1D5DB"/>
              </a:solidFill>
            </a:endParaRPr>
          </a:p>
          <a:p>
            <a:pPr indent="0" lvl="0" marL="342891" rtl="0" algn="l">
              <a:spcBef>
                <a:spcPts val="1500"/>
              </a:spcBef>
              <a:spcAft>
                <a:spcPts val="0"/>
              </a:spcAft>
              <a:buNone/>
            </a:pPr>
            <a:r>
              <a:t/>
            </a:r>
            <a:endParaRPr sz="4200">
              <a:solidFill>
                <a:srgbClr val="D1D5D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938a2617b7_3_20"/>
          <p:cNvSpPr txBox="1"/>
          <p:nvPr>
            <p:ph type="title"/>
          </p:nvPr>
        </p:nvSpPr>
        <p:spPr>
          <a:xfrm>
            <a:off x="2086850" y="667500"/>
            <a:ext cx="69675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2nd Model (Multiple Linear Regression</a:t>
            </a:r>
            <a:endParaRPr/>
          </a:p>
          <a:p>
            <a:pPr indent="0" lvl="0" marL="0" rtl="0" algn="l">
              <a:lnSpc>
                <a:spcPct val="115000"/>
              </a:lnSpc>
              <a:spcBef>
                <a:spcPts val="1500"/>
              </a:spcBef>
              <a:spcAft>
                <a:spcPts val="1500"/>
              </a:spcAft>
              <a:buClr>
                <a:schemeClr val="dk1"/>
              </a:buClr>
              <a:buSzPct val="37931"/>
              <a:buFont typeface="Arial"/>
              <a:buNone/>
            </a:pPr>
            <a:r>
              <a:t/>
            </a:r>
            <a:endParaRPr sz="2900">
              <a:solidFill>
                <a:srgbClr val="D1D5DB"/>
              </a:solidFill>
            </a:endParaRPr>
          </a:p>
        </p:txBody>
      </p:sp>
      <p:sp>
        <p:nvSpPr>
          <p:cNvPr id="159" name="Google Shape;159;g2938a2617b7_3_20"/>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12750" lvl="0" marL="457200" rtl="0" algn="l">
              <a:lnSpc>
                <a:spcPct val="115000"/>
              </a:lnSpc>
              <a:spcBef>
                <a:spcPts val="1500"/>
              </a:spcBef>
              <a:spcAft>
                <a:spcPts val="0"/>
              </a:spcAft>
              <a:buClr>
                <a:srgbClr val="D1D5DB"/>
              </a:buClr>
              <a:buSzPts val="2900"/>
              <a:buFont typeface="Calibri"/>
              <a:buChar char="●"/>
            </a:pPr>
            <a:r>
              <a:rPr lang="en-US" sz="2900">
                <a:solidFill>
                  <a:srgbClr val="D1D5DB"/>
                </a:solidFill>
              </a:rPr>
              <a:t>Feature selection</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Standardization of data</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Model creation and summary</a:t>
            </a:r>
            <a:endParaRPr sz="2900">
              <a:solidFill>
                <a:srgbClr val="D1D5DB"/>
              </a:solidFill>
            </a:endParaRPr>
          </a:p>
          <a:p>
            <a:pPr indent="-412750" lvl="0" marL="457200" rtl="0" algn="l">
              <a:lnSpc>
                <a:spcPct val="115000"/>
              </a:lnSpc>
              <a:spcBef>
                <a:spcPts val="0"/>
              </a:spcBef>
              <a:spcAft>
                <a:spcPts val="0"/>
              </a:spcAft>
              <a:buClr>
                <a:srgbClr val="D1D5DB"/>
              </a:buClr>
              <a:buSzPts val="2900"/>
              <a:buFont typeface="Calibri"/>
              <a:buChar char="●"/>
            </a:pPr>
            <a:r>
              <a:rPr lang="en-US" sz="2900">
                <a:solidFill>
                  <a:srgbClr val="D1D5DB"/>
                </a:solidFill>
              </a:rPr>
              <a:t>Model evaluation and metrics</a:t>
            </a:r>
            <a:endParaRPr sz="2900">
              <a:solidFill>
                <a:srgbClr val="D1D5DB"/>
              </a:solidFill>
            </a:endParaRPr>
          </a:p>
          <a:p>
            <a:pPr indent="0" lvl="0" marL="342891" rtl="0" algn="l">
              <a:spcBef>
                <a:spcPts val="1500"/>
              </a:spcBef>
              <a:spcAft>
                <a:spcPts val="0"/>
              </a:spcAft>
              <a:buNone/>
            </a:pPr>
            <a:r>
              <a:t/>
            </a:r>
            <a:endParaRPr sz="4100">
              <a:solidFill>
                <a:srgbClr val="D1D5D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938a2617b7_3_26"/>
          <p:cNvSpPr txBox="1"/>
          <p:nvPr>
            <p:ph type="title"/>
          </p:nvPr>
        </p:nvSpPr>
        <p:spPr>
          <a:xfrm>
            <a:off x="2590791" y="667500"/>
            <a:ext cx="61041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Polynomial Transformation</a:t>
            </a:r>
            <a:endParaRPr b="1"/>
          </a:p>
          <a:p>
            <a:pPr indent="0" lvl="0" marL="0" rtl="0" algn="l">
              <a:lnSpc>
                <a:spcPct val="115000"/>
              </a:lnSpc>
              <a:spcBef>
                <a:spcPts val="1500"/>
              </a:spcBef>
              <a:spcAft>
                <a:spcPts val="1500"/>
              </a:spcAft>
              <a:buClr>
                <a:schemeClr val="dk1"/>
              </a:buClr>
              <a:buSzPct val="33333"/>
              <a:buFont typeface="Arial"/>
              <a:buNone/>
            </a:pPr>
            <a:r>
              <a:t/>
            </a:r>
            <a:endParaRPr sz="3300">
              <a:solidFill>
                <a:srgbClr val="D1D5DB"/>
              </a:solidFill>
            </a:endParaRPr>
          </a:p>
        </p:txBody>
      </p:sp>
      <p:sp>
        <p:nvSpPr>
          <p:cNvPr id="165" name="Google Shape;165;g2938a2617b7_3_26"/>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00050" lvl="0" marL="457200" rtl="0" algn="l">
              <a:lnSpc>
                <a:spcPct val="115000"/>
              </a:lnSpc>
              <a:spcBef>
                <a:spcPts val="150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Introduction to polynomial transformation</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Transformation of features</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Model creation and summary for polynomial regression</a:t>
            </a:r>
            <a:endParaRPr sz="2700">
              <a:solidFill>
                <a:srgbClr val="D1D5DB"/>
              </a:solidFill>
              <a:latin typeface="Roboto"/>
              <a:ea typeface="Roboto"/>
              <a:cs typeface="Roboto"/>
              <a:sym typeface="Roboto"/>
            </a:endParaRPr>
          </a:p>
          <a:p>
            <a:pPr indent="-400050" lvl="0" marL="457200" rtl="0" algn="l">
              <a:lnSpc>
                <a:spcPct val="115000"/>
              </a:lnSpc>
              <a:spcBef>
                <a:spcPts val="0"/>
              </a:spcBef>
              <a:spcAft>
                <a:spcPts val="0"/>
              </a:spcAft>
              <a:buClr>
                <a:srgbClr val="D1D5DB"/>
              </a:buClr>
              <a:buSzPts val="2700"/>
              <a:buFont typeface="Roboto"/>
              <a:buChar char="●"/>
            </a:pPr>
            <a:r>
              <a:rPr lang="en-US" sz="2700">
                <a:solidFill>
                  <a:srgbClr val="D1D5DB"/>
                </a:solidFill>
                <a:latin typeface="Roboto"/>
                <a:ea typeface="Roboto"/>
                <a:cs typeface="Roboto"/>
                <a:sym typeface="Roboto"/>
              </a:rPr>
              <a:t>Analysis of coefficients and p-values</a:t>
            </a:r>
            <a:endParaRPr sz="2700">
              <a:solidFill>
                <a:srgbClr val="D1D5DB"/>
              </a:solidFill>
              <a:latin typeface="Roboto"/>
              <a:ea typeface="Roboto"/>
              <a:cs typeface="Roboto"/>
              <a:sym typeface="Roboto"/>
            </a:endParaRPr>
          </a:p>
          <a:p>
            <a:pPr indent="0" lvl="0" marL="342891" rtl="0" algn="l">
              <a:spcBef>
                <a:spcPts val="1500"/>
              </a:spcBef>
              <a:spcAft>
                <a:spcPts val="0"/>
              </a:spcAft>
              <a:buNone/>
            </a:pPr>
            <a:r>
              <a:t/>
            </a:r>
            <a:endParaRPr sz="4400">
              <a:solidFill>
                <a:srgbClr val="D1D5D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Clr>
                <a:schemeClr val="dk1"/>
              </a:buClr>
              <a:buSzPts val="1100"/>
              <a:buFont typeface="Arial"/>
              <a:buNone/>
            </a:pPr>
            <a:r>
              <a:rPr lang="en-US" sz="2000">
                <a:solidFill>
                  <a:schemeClr val="dk1"/>
                </a:solidFill>
                <a:latin typeface="Calibri"/>
                <a:ea typeface="Calibri"/>
                <a:cs typeface="Calibri"/>
                <a:sym typeface="Calibri"/>
              </a:rPr>
              <a:t>CONCLUSION RECOMMENDATIONS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1. The agency should be on the lookout for features such as square footage of the living area, square footage above,when advising and valuing house for homeowners because they have strong correlations to price.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2. The agency should be on the lookout for houses in the areas: Seattle, Tacoma, Olympia, City, Seatac, Lakewood, Bellevue, JBLM, Lacey, Tukwila because they have the highest number of houses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3. When advising homeowners, the agency should be aware that the areas: Dupont, Lacey, Startup, Port Gamble and Eatonville.</a:t>
            </a:r>
            <a:endParaRPr sz="2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938a2617b7_3_40"/>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None/>
            </a:pPr>
            <a:r>
              <a:rPr lang="en-US" sz="2000">
                <a:solidFill>
                  <a:schemeClr val="dk1"/>
                </a:solidFill>
                <a:latin typeface="Calibri"/>
                <a:ea typeface="Calibri"/>
                <a:cs typeface="Calibri"/>
                <a:sym typeface="Calibri"/>
              </a:rPr>
              <a:t>CONCLUSION RECOMMENDATIONS </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4. The agency should be aware that the Spring season generally demands higher prices for the houses.</a:t>
            </a:r>
            <a:endParaRPr sz="2000">
              <a:solidFill>
                <a:schemeClr val="dk1"/>
              </a:solidFill>
              <a:latin typeface="Calibri"/>
              <a:ea typeface="Calibri"/>
              <a:cs typeface="Calibri"/>
              <a:sym typeface="Calibri"/>
            </a:endParaRPr>
          </a:p>
          <a:p>
            <a:pPr indent="0" lvl="0" marL="342891" rtl="0" algn="l">
              <a:spcBef>
                <a:spcPts val="560"/>
              </a:spcBef>
              <a:spcAft>
                <a:spcPts val="0"/>
              </a:spcAft>
              <a:buNone/>
            </a:pPr>
            <a:r>
              <a:rPr lang="en-US" sz="2000">
                <a:solidFill>
                  <a:schemeClr val="dk1"/>
                </a:solidFill>
                <a:latin typeface="Calibri"/>
                <a:ea typeface="Calibri"/>
                <a:cs typeface="Calibri"/>
                <a:sym typeface="Calibri"/>
              </a:rPr>
              <a:t>5. The agency should be aware that the Summer season generally demands lower prices for the houses.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938a2617b7_3_45"/>
          <p:cNvSpPr txBox="1"/>
          <p:nvPr/>
        </p:nvSpPr>
        <p:spPr>
          <a:xfrm>
            <a:off x="330050" y="1375275"/>
            <a:ext cx="8576100" cy="3642300"/>
          </a:xfrm>
          <a:prstGeom prst="rect">
            <a:avLst/>
          </a:prstGeom>
          <a:noFill/>
          <a:ln>
            <a:noFill/>
          </a:ln>
        </p:spPr>
        <p:txBody>
          <a:bodyPr anchorCtr="0" anchor="t" bIns="91425" lIns="91425" spcFirstLastPara="1" rIns="91425" wrap="square" tIns="91425">
            <a:noAutofit/>
          </a:bodyPr>
          <a:lstStyle/>
          <a:p>
            <a:pPr indent="0" lvl="0" marL="342891" rtl="0" algn="l">
              <a:spcBef>
                <a:spcPts val="560"/>
              </a:spcBef>
              <a:spcAft>
                <a:spcPts val="0"/>
              </a:spcAft>
              <a:buNone/>
            </a:pPr>
            <a:r>
              <a:rPr lang="en-US" sz="2200">
                <a:solidFill>
                  <a:schemeClr val="dk1"/>
                </a:solidFill>
                <a:latin typeface="Calibri"/>
                <a:ea typeface="Calibri"/>
                <a:cs typeface="Calibri"/>
                <a:sym typeface="Calibri"/>
              </a:rPr>
              <a:t>NEXT STEPS </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1. The agency should look for more data in regards to other house features.</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2. The agency should conduct surveys to look find specific factors that cause this seasonal variation so as to understand the market better.</a:t>
            </a:r>
            <a:endParaRPr sz="2200">
              <a:solidFill>
                <a:schemeClr val="dk1"/>
              </a:solidFill>
              <a:latin typeface="Calibri"/>
              <a:ea typeface="Calibri"/>
              <a:cs typeface="Calibri"/>
              <a:sym typeface="Calibri"/>
            </a:endParaRPr>
          </a:p>
          <a:p>
            <a:pPr indent="0" lvl="0" marL="342891" rtl="0" algn="l">
              <a:spcBef>
                <a:spcPts val="560"/>
              </a:spcBef>
              <a:spcAft>
                <a:spcPts val="0"/>
              </a:spcAft>
              <a:buNone/>
            </a:pPr>
            <a:r>
              <a:rPr lang="en-US" sz="2200">
                <a:solidFill>
                  <a:schemeClr val="dk1"/>
                </a:solidFill>
                <a:latin typeface="Calibri"/>
                <a:ea typeface="Calibri"/>
                <a:cs typeface="Calibri"/>
                <a:sym typeface="Calibri"/>
              </a:rPr>
              <a:t>3. The agency should conduct research to find location specific data, such as social amenities, neighborhoods and political stability to understand why certain areas command higher prices as compared to other</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81175"/>
            <a:ext cx="8229600" cy="630084"/>
          </a:xfrm>
          <a:prstGeom prst="rect">
            <a:avLst/>
          </a:prstGeom>
          <a:noFill/>
          <a:ln>
            <a:noFill/>
          </a:ln>
        </p:spPr>
        <p:txBody>
          <a:bodyPr anchorCtr="0" anchor="ctr" bIns="45700" lIns="91425" spcFirstLastPara="1" rIns="91425" wrap="square" tIns="45700">
            <a:noAutofit/>
          </a:bodyPr>
          <a:lstStyle/>
          <a:p>
            <a:pPr indent="0" lvl="0" marL="12700" rtl="0" algn="r">
              <a:lnSpc>
                <a:spcPct val="100000"/>
              </a:lnSpc>
              <a:spcBef>
                <a:spcPts val="0"/>
              </a:spcBef>
              <a:spcAft>
                <a:spcPts val="0"/>
              </a:spcAft>
              <a:buClr>
                <a:schemeClr val="lt1"/>
              </a:buClr>
              <a:buSzPts val="3600"/>
              <a:buFont typeface="Gill Sans"/>
              <a:buNone/>
            </a:pPr>
            <a:r>
              <a:rPr b="1" lang="en-US">
                <a:solidFill>
                  <a:srgbClr val="EE0066"/>
                </a:solidFill>
              </a:rPr>
              <a:t>King County,  Washington</a:t>
            </a:r>
            <a:endParaRPr>
              <a:solidFill>
                <a:srgbClr val="EE0066"/>
              </a:solidFill>
            </a:endParaRPr>
          </a:p>
        </p:txBody>
      </p:sp>
      <p:sp>
        <p:nvSpPr>
          <p:cNvPr id="102" name="Google Shape;102;p2"/>
          <p:cNvSpPr/>
          <p:nvPr/>
        </p:nvSpPr>
        <p:spPr>
          <a:xfrm>
            <a:off x="99875" y="1373275"/>
            <a:ext cx="9044100" cy="3497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EE0066"/>
              </a:buClr>
              <a:buSzPts val="3600"/>
              <a:buFont typeface="Calibri"/>
              <a:buNone/>
            </a:pPr>
            <a:r>
              <a:rPr b="1" lang="en-US"/>
              <a:t>The Business Case</a:t>
            </a:r>
            <a:endParaRPr b="1"/>
          </a:p>
        </p:txBody>
      </p:sp>
      <p:sp>
        <p:nvSpPr>
          <p:cNvPr id="108" name="Google Shape;108;p6"/>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p>
            <a:pPr indent="-342891" lvl="0" marL="342891" rtl="0" algn="l">
              <a:spcBef>
                <a:spcPts val="560"/>
              </a:spcBef>
              <a:spcAft>
                <a:spcPts val="0"/>
              </a:spcAft>
              <a:buClr>
                <a:schemeClr val="lt1"/>
              </a:buClr>
              <a:buSzPts val="2800"/>
              <a:buChar char="•"/>
            </a:pPr>
            <a:r>
              <a:rPr lang="en-US"/>
              <a:t>A real estate </a:t>
            </a:r>
            <a:r>
              <a:rPr lang="en-US"/>
              <a:t>company’s need to help its clients understand how prices of houses vary</a:t>
            </a:r>
            <a:endParaRPr/>
          </a:p>
          <a:p>
            <a:pPr indent="-342891" lvl="0" marL="342891" rtl="0" algn="l">
              <a:spcBef>
                <a:spcPts val="560"/>
              </a:spcBef>
              <a:spcAft>
                <a:spcPts val="0"/>
              </a:spcAft>
              <a:buSzPts val="2800"/>
              <a:buChar char="•"/>
            </a:pPr>
            <a:r>
              <a:rPr lang="en-US"/>
              <a:t>The clients: 1. Homeowners</a:t>
            </a:r>
            <a:endParaRPr/>
          </a:p>
          <a:p>
            <a:pPr indent="0" lvl="0" marL="0" rtl="0" algn="l">
              <a:spcBef>
                <a:spcPts val="560"/>
              </a:spcBef>
              <a:spcAft>
                <a:spcPts val="0"/>
              </a:spcAft>
              <a:buNone/>
            </a:pPr>
            <a:r>
              <a:rPr lang="en-US"/>
              <a:t>                          2. Potential house buyers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EE0066"/>
              </a:buClr>
              <a:buSzPts val="3600"/>
              <a:buFont typeface="Calibri"/>
              <a:buNone/>
            </a:pPr>
            <a:r>
              <a:rPr b="1" lang="en-US"/>
              <a:t>Objectives</a:t>
            </a:r>
            <a:endParaRPr b="1"/>
          </a:p>
        </p:txBody>
      </p:sp>
      <p:sp>
        <p:nvSpPr>
          <p:cNvPr id="114" name="Google Shape;114;p4"/>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rmAutofit/>
          </a:bodyPr>
          <a:lstStyle/>
          <a:p>
            <a:pPr indent="-342891" lvl="0" marL="342891" rtl="0" algn="l">
              <a:spcBef>
                <a:spcPts val="560"/>
              </a:spcBef>
              <a:spcAft>
                <a:spcPts val="0"/>
              </a:spcAft>
              <a:buClr>
                <a:schemeClr val="lt1"/>
              </a:buClr>
              <a:buSzPts val="2800"/>
              <a:buChar char="•"/>
            </a:pPr>
            <a:r>
              <a:rPr lang="en-US"/>
              <a:t>Analyze relationship between location and price of houses</a:t>
            </a:r>
            <a:endParaRPr/>
          </a:p>
          <a:p>
            <a:pPr indent="-342891" lvl="0" marL="342891" rtl="0" algn="l">
              <a:spcBef>
                <a:spcPts val="560"/>
              </a:spcBef>
              <a:spcAft>
                <a:spcPts val="0"/>
              </a:spcAft>
              <a:buSzPts val="2800"/>
              <a:buChar char="•"/>
            </a:pPr>
            <a:r>
              <a:rPr lang="en-US"/>
              <a:t>Analyze seasonal trends of price</a:t>
            </a:r>
            <a:endParaRPr/>
          </a:p>
          <a:p>
            <a:pPr indent="-342891" lvl="0" marL="342891" rtl="0" algn="l">
              <a:spcBef>
                <a:spcPts val="560"/>
              </a:spcBef>
              <a:spcAft>
                <a:spcPts val="0"/>
              </a:spcAft>
              <a:buSzPts val="2800"/>
              <a:buChar char="•"/>
            </a:pPr>
            <a:r>
              <a:rPr lang="en-US"/>
              <a:t>Predict prices of houses depending on features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938a2617b7_0_0"/>
          <p:cNvSpPr txBox="1"/>
          <p:nvPr>
            <p:ph type="title"/>
          </p:nvPr>
        </p:nvSpPr>
        <p:spPr>
          <a:xfrm>
            <a:off x="2582566" y="281175"/>
            <a:ext cx="6104100" cy="9036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b="1" lang="en-US"/>
              <a:t>Data Understanding</a:t>
            </a:r>
            <a:r>
              <a:rPr lang="en-US"/>
              <a:t> </a:t>
            </a:r>
            <a:endParaRPr/>
          </a:p>
        </p:txBody>
      </p:sp>
      <p:sp>
        <p:nvSpPr>
          <p:cNvPr id="121" name="Google Shape;121;g2938a2617b7_0_0"/>
          <p:cNvSpPr txBox="1"/>
          <p:nvPr>
            <p:ph idx="1" type="body"/>
          </p:nvPr>
        </p:nvSpPr>
        <p:spPr>
          <a:xfrm>
            <a:off x="2590801" y="1315961"/>
            <a:ext cx="6104100" cy="34359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lang="en-US"/>
              <a:t>Sources of data for analysis:</a:t>
            </a:r>
            <a:endParaRPr/>
          </a:p>
          <a:p>
            <a:pPr indent="-406400" lvl="0" marL="1371600" rtl="0" algn="l">
              <a:spcBef>
                <a:spcPts val="0"/>
              </a:spcBef>
              <a:spcAft>
                <a:spcPts val="0"/>
              </a:spcAft>
              <a:buSzPts val="2800"/>
              <a:buAutoNum type="arabicPeriod"/>
            </a:pPr>
            <a:r>
              <a:rPr lang="en-US"/>
              <a:t>KC house data - Various features against price</a:t>
            </a:r>
            <a:endParaRPr/>
          </a:p>
          <a:p>
            <a:pPr indent="-406400" lvl="0" marL="1371600" rtl="0" algn="l">
              <a:spcBef>
                <a:spcPts val="0"/>
              </a:spcBef>
              <a:spcAft>
                <a:spcPts val="0"/>
              </a:spcAft>
              <a:buSzPts val="2800"/>
              <a:buAutoNum type="arabicPeriod"/>
            </a:pPr>
            <a:r>
              <a:rPr lang="en-US"/>
              <a:t>Delivery locations - Zip-codes and their corresponding cities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938a2617b7_0_26"/>
          <p:cNvSpPr txBox="1"/>
          <p:nvPr>
            <p:ph type="title"/>
          </p:nvPr>
        </p:nvSpPr>
        <p:spPr>
          <a:xfrm>
            <a:off x="457200" y="281175"/>
            <a:ext cx="8229600" cy="6300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None/>
            </a:pPr>
            <a:r>
              <a:rPr b="1" lang="en-US">
                <a:solidFill>
                  <a:srgbClr val="EE0066"/>
                </a:solidFill>
              </a:rPr>
              <a:t>Data Visualization</a:t>
            </a:r>
            <a:endParaRPr b="1">
              <a:solidFill>
                <a:srgbClr val="EE0066"/>
              </a:solidFill>
            </a:endParaRPr>
          </a:p>
        </p:txBody>
      </p:sp>
      <p:pic>
        <p:nvPicPr>
          <p:cNvPr id="128" name="Google Shape;128;g2938a2617b7_0_26"/>
          <p:cNvPicPr preferRelativeResize="0"/>
          <p:nvPr/>
        </p:nvPicPr>
        <p:blipFill>
          <a:blip r:embed="rId3">
            <a:alphaModFix/>
          </a:blip>
          <a:stretch>
            <a:fillRect/>
          </a:stretch>
        </p:blipFill>
        <p:spPr>
          <a:xfrm>
            <a:off x="102375" y="1406550"/>
            <a:ext cx="5943600" cy="363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938a2617b7_0_18"/>
          <p:cNvSpPr txBox="1"/>
          <p:nvPr>
            <p:ph type="title"/>
          </p:nvPr>
        </p:nvSpPr>
        <p:spPr>
          <a:xfrm>
            <a:off x="2582566" y="281175"/>
            <a:ext cx="6104100" cy="9036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b="1" lang="en-US"/>
              <a:t>Data Analysis</a:t>
            </a:r>
            <a:endParaRPr b="1"/>
          </a:p>
        </p:txBody>
      </p:sp>
      <p:sp>
        <p:nvSpPr>
          <p:cNvPr id="135" name="Google Shape;135;g2938a2617b7_0_18"/>
          <p:cNvSpPr txBox="1"/>
          <p:nvPr>
            <p:ph idx="1" type="body"/>
          </p:nvPr>
        </p:nvSpPr>
        <p:spPr>
          <a:xfrm>
            <a:off x="2590801" y="1315961"/>
            <a:ext cx="6104100" cy="34359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500"/>
              </a:spcBef>
              <a:spcAft>
                <a:spcPts val="0"/>
              </a:spcAft>
              <a:buClr>
                <a:srgbClr val="D1D5DB"/>
              </a:buClr>
              <a:buSzPts val="2400"/>
              <a:buChar char="-"/>
            </a:pPr>
            <a:r>
              <a:rPr lang="en-US" sz="2400">
                <a:solidFill>
                  <a:srgbClr val="D1D5DB"/>
                </a:solidFill>
              </a:rPr>
              <a:t>Visualized top cities with the most houses.</a:t>
            </a:r>
            <a:endParaRPr sz="2400">
              <a:solidFill>
                <a:srgbClr val="D1D5DB"/>
              </a:solidFill>
            </a:endParaRPr>
          </a:p>
          <a:p>
            <a:pPr indent="-381000" lvl="0" marL="457200" rtl="0" algn="l">
              <a:lnSpc>
                <a:spcPct val="115000"/>
              </a:lnSpc>
              <a:spcBef>
                <a:spcPts val="0"/>
              </a:spcBef>
              <a:spcAft>
                <a:spcPts val="0"/>
              </a:spcAft>
              <a:buClr>
                <a:srgbClr val="D1D5DB"/>
              </a:buClr>
              <a:buSzPts val="2400"/>
              <a:buChar char="-"/>
            </a:pPr>
            <a:r>
              <a:rPr lang="en-US" sz="2400">
                <a:solidFill>
                  <a:srgbClr val="D1D5DB"/>
                </a:solidFill>
              </a:rPr>
              <a:t>Showed the top ten cities with the highest prices.</a:t>
            </a:r>
            <a:endParaRPr sz="2400">
              <a:solidFill>
                <a:srgbClr val="D1D5DB"/>
              </a:solidFill>
            </a:endParaRPr>
          </a:p>
          <a:p>
            <a:pPr indent="-381000" lvl="0" marL="457200" rtl="0" algn="l">
              <a:lnSpc>
                <a:spcPct val="115000"/>
              </a:lnSpc>
              <a:spcBef>
                <a:spcPts val="0"/>
              </a:spcBef>
              <a:spcAft>
                <a:spcPts val="0"/>
              </a:spcAft>
              <a:buClr>
                <a:srgbClr val="D1D5DB"/>
              </a:buClr>
              <a:buSzPts val="2400"/>
              <a:buChar char="-"/>
            </a:pPr>
            <a:r>
              <a:rPr lang="en-US" sz="2400">
                <a:solidFill>
                  <a:srgbClr val="D1D5DB"/>
                </a:solidFill>
              </a:rPr>
              <a:t>Analyzed seasonal trends in prices</a:t>
            </a:r>
            <a:endParaRPr sz="2400">
              <a:solidFill>
                <a:srgbClr val="D1D5DB"/>
              </a:solidFill>
            </a:endParaRPr>
          </a:p>
          <a:p>
            <a:pPr indent="-381000" lvl="1" marL="914400" rtl="0" algn="l">
              <a:lnSpc>
                <a:spcPct val="115000"/>
              </a:lnSpc>
              <a:spcBef>
                <a:spcPts val="0"/>
              </a:spcBef>
              <a:spcAft>
                <a:spcPts val="0"/>
              </a:spcAft>
              <a:buClr>
                <a:srgbClr val="D1D5DB"/>
              </a:buClr>
              <a:buSzPts val="2400"/>
              <a:buFont typeface="Calibri"/>
              <a:buChar char="●"/>
            </a:pPr>
            <a:r>
              <a:rPr lang="en-US" sz="2400">
                <a:solidFill>
                  <a:srgbClr val="D1D5DB"/>
                </a:solidFill>
              </a:rPr>
              <a:t>Created seasonal variables</a:t>
            </a:r>
            <a:endParaRPr sz="2400">
              <a:solidFill>
                <a:srgbClr val="D1D5DB"/>
              </a:solidFill>
            </a:endParaRPr>
          </a:p>
          <a:p>
            <a:pPr indent="-381000" lvl="1" marL="914400" rtl="0" algn="l">
              <a:lnSpc>
                <a:spcPct val="115000"/>
              </a:lnSpc>
              <a:spcBef>
                <a:spcPts val="0"/>
              </a:spcBef>
              <a:spcAft>
                <a:spcPts val="0"/>
              </a:spcAft>
              <a:buClr>
                <a:srgbClr val="D1D5DB"/>
              </a:buClr>
              <a:buSzPts val="2400"/>
              <a:buFont typeface="Calibri"/>
              <a:buChar char="●"/>
            </a:pPr>
            <a:r>
              <a:rPr lang="en-US" sz="2400">
                <a:solidFill>
                  <a:srgbClr val="D1D5DB"/>
                </a:solidFill>
              </a:rPr>
              <a:t>Visualized trends and differences</a:t>
            </a:r>
            <a:endParaRPr sz="2400">
              <a:solidFill>
                <a:srgbClr val="D1D5DB"/>
              </a:solidFill>
            </a:endParaRPr>
          </a:p>
          <a:p>
            <a:pPr indent="-381000" lvl="0" marL="457200" rtl="0" algn="l">
              <a:lnSpc>
                <a:spcPct val="115000"/>
              </a:lnSpc>
              <a:spcBef>
                <a:spcPts val="0"/>
              </a:spcBef>
              <a:spcAft>
                <a:spcPts val="0"/>
              </a:spcAft>
              <a:buClr>
                <a:srgbClr val="D1D5DB"/>
              </a:buClr>
              <a:buSzPts val="2400"/>
              <a:buFont typeface="Calibri"/>
              <a:buChar char="●"/>
            </a:pPr>
            <a:r>
              <a:rPr lang="en-US" sz="2400">
                <a:solidFill>
                  <a:srgbClr val="D1D5DB"/>
                </a:solidFill>
              </a:rPr>
              <a:t>Performed ANOVA test for seasonality</a:t>
            </a:r>
            <a:endParaRPr sz="2400">
              <a:solidFill>
                <a:srgbClr val="D1D5DB"/>
              </a:solidFill>
            </a:endParaRPr>
          </a:p>
          <a:p>
            <a:pPr indent="0" lvl="0" marL="0" rtl="0" algn="l">
              <a:spcBef>
                <a:spcPts val="15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2582566" y="281175"/>
            <a:ext cx="6104234" cy="903587"/>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7931"/>
              <a:buFont typeface="Arial"/>
              <a:buNone/>
            </a:pPr>
            <a:r>
              <a:rPr b="1" lang="en-US"/>
              <a:t>Linear Regression -Baseline Model</a:t>
            </a:r>
            <a:endParaRPr sz="2900">
              <a:solidFill>
                <a:srgbClr val="D1D5DB"/>
              </a:solidFill>
            </a:endParaRPr>
          </a:p>
        </p:txBody>
      </p:sp>
      <p:sp>
        <p:nvSpPr>
          <p:cNvPr id="141" name="Google Shape;141;p8"/>
          <p:cNvSpPr txBox="1"/>
          <p:nvPr>
            <p:ph idx="1" type="body"/>
          </p:nvPr>
        </p:nvSpPr>
        <p:spPr>
          <a:xfrm>
            <a:off x="2590801" y="1315961"/>
            <a:ext cx="6104234" cy="3436007"/>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Detailing the selection of the target and features for the baseline model.</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Explaining the process of splitting the data into training and test sets.</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Providing the model summary and interpreting the findings:</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F-statistic and R-squared.</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Interpretation of coefficients.</a:t>
            </a:r>
            <a:endParaRPr sz="1600">
              <a:solidFill>
                <a:srgbClr val="D1D5DB"/>
              </a:solidFill>
            </a:endParaRPr>
          </a:p>
          <a:p>
            <a:pPr indent="-330200" lvl="0" marL="457200" rtl="0" algn="l">
              <a:lnSpc>
                <a:spcPct val="115000"/>
              </a:lnSpc>
              <a:spcBef>
                <a:spcPts val="0"/>
              </a:spcBef>
              <a:spcAft>
                <a:spcPts val="0"/>
              </a:spcAft>
              <a:buClr>
                <a:srgbClr val="D1D5DB"/>
              </a:buClr>
              <a:buSzPts val="1600"/>
              <a:buFont typeface="Calibri"/>
              <a:buChar char="●"/>
            </a:pPr>
            <a:r>
              <a:rPr lang="en-US" sz="1600">
                <a:solidFill>
                  <a:srgbClr val="D1D5DB"/>
                </a:solidFill>
              </a:rPr>
              <a:t>Displaying the evaluation metrics:</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Mean Absolute Error (MAE).</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Mean Squared Error (MSE).</a:t>
            </a:r>
            <a:endParaRPr sz="1600">
              <a:solidFill>
                <a:srgbClr val="D1D5DB"/>
              </a:solidFill>
            </a:endParaRPr>
          </a:p>
          <a:p>
            <a:pPr indent="-330200" lvl="1" marL="914400" rtl="0" algn="l">
              <a:lnSpc>
                <a:spcPct val="115000"/>
              </a:lnSpc>
              <a:spcBef>
                <a:spcPts val="0"/>
              </a:spcBef>
              <a:spcAft>
                <a:spcPts val="0"/>
              </a:spcAft>
              <a:buClr>
                <a:srgbClr val="D1D5DB"/>
              </a:buClr>
              <a:buSzPts val="1600"/>
              <a:buFont typeface="Calibri"/>
              <a:buChar char="●"/>
            </a:pPr>
            <a:r>
              <a:rPr lang="en-US" sz="1600">
                <a:solidFill>
                  <a:srgbClr val="D1D5DB"/>
                </a:solidFill>
              </a:rPr>
              <a:t>R-squared values for training and test sets.</a:t>
            </a:r>
            <a:endParaRPr sz="1600">
              <a:solidFill>
                <a:srgbClr val="D1D5DB"/>
              </a:solidFill>
            </a:endParaRPr>
          </a:p>
          <a:p>
            <a:pPr indent="0" lvl="0" marL="342891" rtl="0" algn="l">
              <a:spcBef>
                <a:spcPts val="560"/>
              </a:spcBef>
              <a:spcAft>
                <a:spcPts val="0"/>
              </a:spcAft>
              <a:buNone/>
            </a:pPr>
            <a:r>
              <a:t/>
            </a:r>
            <a:endParaRPr sz="3400">
              <a:solidFill>
                <a:srgbClr val="D1D5D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938a2617b7_3_15"/>
          <p:cNvSpPr txBox="1"/>
          <p:nvPr>
            <p:ph type="title"/>
          </p:nvPr>
        </p:nvSpPr>
        <p:spPr>
          <a:xfrm>
            <a:off x="2582566" y="281175"/>
            <a:ext cx="6104100" cy="9036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30555"/>
              <a:buFont typeface="Arial"/>
              <a:buNone/>
            </a:pPr>
            <a:r>
              <a:rPr b="1" lang="en-US"/>
              <a:t>Model Evaluation</a:t>
            </a:r>
            <a:endParaRPr b="1"/>
          </a:p>
          <a:p>
            <a:pPr indent="0" lvl="0" marL="0" rtl="0" algn="l">
              <a:lnSpc>
                <a:spcPct val="115000"/>
              </a:lnSpc>
              <a:spcBef>
                <a:spcPts val="1500"/>
              </a:spcBef>
              <a:spcAft>
                <a:spcPts val="1500"/>
              </a:spcAft>
              <a:buClr>
                <a:schemeClr val="dk1"/>
              </a:buClr>
              <a:buSzPct val="33333"/>
              <a:buFont typeface="Arial"/>
              <a:buNone/>
            </a:pPr>
            <a:r>
              <a:t/>
            </a:r>
            <a:endParaRPr sz="3300">
              <a:solidFill>
                <a:srgbClr val="D1D5DB"/>
              </a:solidFill>
            </a:endParaRPr>
          </a:p>
        </p:txBody>
      </p:sp>
      <p:sp>
        <p:nvSpPr>
          <p:cNvPr id="147" name="Google Shape;147;g2938a2617b7_3_15"/>
          <p:cNvSpPr txBox="1"/>
          <p:nvPr>
            <p:ph idx="1" type="body"/>
          </p:nvPr>
        </p:nvSpPr>
        <p:spPr>
          <a:xfrm>
            <a:off x="2590801" y="1315961"/>
            <a:ext cx="6104100" cy="34359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1500"/>
              </a:spcBef>
              <a:spcAft>
                <a:spcPts val="0"/>
              </a:spcAft>
              <a:buClr>
                <a:schemeClr val="lt1"/>
              </a:buClr>
              <a:buSzPts val="3400"/>
              <a:buChar char="●"/>
            </a:pPr>
            <a:r>
              <a:rPr lang="en-US" sz="3400"/>
              <a:t>Metrics for model evaluation</a:t>
            </a:r>
            <a:endParaRPr sz="3400"/>
          </a:p>
          <a:p>
            <a:pPr indent="-444500" lvl="0" marL="457200" rtl="0" algn="l">
              <a:lnSpc>
                <a:spcPct val="115000"/>
              </a:lnSpc>
              <a:spcBef>
                <a:spcPts val="0"/>
              </a:spcBef>
              <a:spcAft>
                <a:spcPts val="0"/>
              </a:spcAft>
              <a:buClr>
                <a:schemeClr val="lt1"/>
              </a:buClr>
              <a:buSzPts val="3400"/>
              <a:buFont typeface="Calibri"/>
              <a:buChar char="●"/>
            </a:pPr>
            <a:r>
              <a:rPr lang="en-US" sz="3400"/>
              <a:t>Compared R-squared values for training and test models</a:t>
            </a:r>
            <a:endParaRPr sz="3400"/>
          </a:p>
          <a:p>
            <a:pPr indent="-444500" lvl="0" marL="457200" rtl="0" algn="l">
              <a:lnSpc>
                <a:spcPct val="115000"/>
              </a:lnSpc>
              <a:spcBef>
                <a:spcPts val="0"/>
              </a:spcBef>
              <a:spcAft>
                <a:spcPts val="0"/>
              </a:spcAft>
              <a:buClr>
                <a:schemeClr val="lt1"/>
              </a:buClr>
              <a:buSzPts val="3400"/>
              <a:buFont typeface="Calibri"/>
              <a:buChar char="●"/>
            </a:pPr>
            <a:r>
              <a:rPr lang="en-US" sz="3400"/>
              <a:t>Visualized residuals for normality</a:t>
            </a:r>
            <a:endParaRPr sz="3400"/>
          </a:p>
          <a:p>
            <a:pPr indent="0" lvl="0" marL="342891" rtl="0" algn="ctr">
              <a:spcBef>
                <a:spcPts val="1500"/>
              </a:spcBef>
              <a:spcAft>
                <a:spcPts val="0"/>
              </a:spcAft>
              <a:buClr>
                <a:schemeClr val="dk1"/>
              </a:buClr>
              <a:buSzPts val="1100"/>
              <a:buFont typeface="Arial"/>
              <a:buNone/>
            </a:pPr>
            <a:r>
              <a:t/>
            </a:r>
            <a:endParaRPr sz="4600"/>
          </a:p>
          <a:p>
            <a:pPr indent="0" lvl="0" marL="342891" rtl="0" algn="l">
              <a:spcBef>
                <a:spcPts val="560"/>
              </a:spcBef>
              <a:spcAft>
                <a:spcPts val="0"/>
              </a:spcAft>
              <a:buNone/>
            </a:pPr>
            <a:r>
              <a:t/>
            </a:r>
            <a:endParaRPr sz="4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