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tif" ContentType="image/tiff"/>
  <Override PartName="/ppt/media/image8.png" ContentType="image/png"/>
  <Override PartName="/ppt/media/image2.jpeg" ContentType="image/jpeg"/>
  <Override PartName="/ppt/media/image5.png" ContentType="image/png"/>
  <Override PartName="/ppt/media/image3.tif" ContentType="image/tiff"/>
  <Override PartName="/ppt/media/image4.png" ContentType="image/png"/>
  <Override PartName="/ppt/media/image6.png" ContentType="image/png"/>
  <Override PartName="/ppt/media/image7.png" ContentType="image/png"/>
  <Override PartName="/ppt/media/image9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21383625" cy="30240287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68840" y="1206360"/>
            <a:ext cx="19244880" cy="504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68840" y="7076160"/>
            <a:ext cx="19244880" cy="836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068840" y="16237080"/>
            <a:ext cx="19244880" cy="836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5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68840" y="1206360"/>
            <a:ext cx="19244880" cy="504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068840" y="7076160"/>
            <a:ext cx="9391320" cy="836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0929960" y="7076160"/>
            <a:ext cx="9391320" cy="836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0929960" y="16237080"/>
            <a:ext cx="9391320" cy="836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068840" y="16237080"/>
            <a:ext cx="9391320" cy="836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5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68840" y="1206360"/>
            <a:ext cx="19244880" cy="504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68840" y="7076160"/>
            <a:ext cx="6196680" cy="836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7575840" y="7076160"/>
            <a:ext cx="6196680" cy="836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4082480" y="7076160"/>
            <a:ext cx="6196680" cy="836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4082480" y="16237080"/>
            <a:ext cx="6196680" cy="836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7575840" y="16237080"/>
            <a:ext cx="6196680" cy="836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1068840" y="16237080"/>
            <a:ext cx="6196680" cy="836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5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68840" y="1206360"/>
            <a:ext cx="19244880" cy="504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068840" y="7076160"/>
            <a:ext cx="19244880" cy="1753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68840" y="1206360"/>
            <a:ext cx="19244880" cy="504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068840" y="7076160"/>
            <a:ext cx="19244880" cy="1753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5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68840" y="1206360"/>
            <a:ext cx="19244880" cy="504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068840" y="7076160"/>
            <a:ext cx="9391320" cy="1753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10929960" y="7076160"/>
            <a:ext cx="9391320" cy="1753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5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68840" y="1206360"/>
            <a:ext cx="19244880" cy="504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068840" y="1206360"/>
            <a:ext cx="19244880" cy="2340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68840" y="1206360"/>
            <a:ext cx="19244880" cy="504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68840" y="7076160"/>
            <a:ext cx="9391320" cy="836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068840" y="16237080"/>
            <a:ext cx="9391320" cy="836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0929960" y="7076160"/>
            <a:ext cx="9391320" cy="1753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5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68840" y="1206360"/>
            <a:ext cx="19244880" cy="504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68840" y="7076160"/>
            <a:ext cx="9391320" cy="1753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0929960" y="7076160"/>
            <a:ext cx="9391320" cy="836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0929960" y="16237080"/>
            <a:ext cx="9391320" cy="836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5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8840" y="1206360"/>
            <a:ext cx="19244880" cy="5049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68840" y="7076160"/>
            <a:ext cx="9391320" cy="836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0929960" y="7076160"/>
            <a:ext cx="9391320" cy="836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068840" y="16237080"/>
            <a:ext cx="19244880" cy="836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65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 flipV="1">
            <a:off x="-21600" y="27778320"/>
            <a:ext cx="21405960" cy="145440"/>
          </a:xfrm>
          <a:prstGeom prst="rect">
            <a:avLst/>
          </a:prstGeom>
          <a:solidFill>
            <a:srgbClr val="e12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21383280" cy="5205600"/>
          </a:xfrm>
          <a:custGeom>
            <a:avLst/>
            <a:gdLst/>
            <a:ahLst/>
            <a:rect l="l" t="t" r="r" b="b"/>
            <a:pathLst>
              <a:path w="21600" h="22997">
                <a:moveTo>
                  <a:pt x="0" y="0"/>
                </a:moveTo>
                <a:lnTo>
                  <a:pt x="21600" y="0"/>
                </a:lnTo>
                <a:lnTo>
                  <a:pt x="21600" y="17424"/>
                </a:lnTo>
                <a:cubicBezTo>
                  <a:pt x="15514" y="1540"/>
                  <a:pt x="5855" y="32068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e12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 flipH="1">
            <a:off x="1469520" y="1122480"/>
            <a:ext cx="9698760" cy="253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8119" spc="-1" strike="noStrike" u="sng">
                <a:solidFill>
                  <a:srgbClr val="ffffff"/>
                </a:solidFill>
                <a:uFillTx/>
                <a:latin typeface="Calibri"/>
              </a:rPr>
              <a:t>»</a:t>
            </a:r>
            <a:r>
              <a:rPr b="0" lang="en-US" sz="8119" spc="-1" strike="noStrike" u="sng">
                <a:solidFill>
                  <a:srgbClr val="ffffff"/>
                </a:solidFill>
                <a:uFillTx/>
                <a:latin typeface="Book Antiqua"/>
              </a:rPr>
              <a:t>Ausgezeichnet!</a:t>
            </a:r>
            <a:r>
              <a:rPr b="0" lang="en-US" sz="8119" spc="-1" strike="noStrike" u="sng">
                <a:solidFill>
                  <a:srgbClr val="ffffff"/>
                </a:solidFill>
                <a:uFillTx/>
                <a:latin typeface="Calibri"/>
              </a:rPr>
              <a:t>« </a:t>
            </a:r>
            <a:endParaRPr b="0" lang="en-US" sz="8119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5300" spc="-1" strike="noStrike">
                <a:solidFill>
                  <a:srgbClr val="ffffff"/>
                </a:solidFill>
                <a:latin typeface="Book Antiqua"/>
              </a:rPr>
              <a:t>Unseren Hochschulen 2017</a:t>
            </a:r>
            <a:endParaRPr b="0" lang="en-US" sz="5300" spc="-1" strike="noStrike">
              <a:latin typeface="Arial"/>
            </a:endParaRPr>
          </a:p>
        </p:txBody>
      </p:sp>
      <p:pic>
        <p:nvPicPr>
          <p:cNvPr id="3" name="Grafik 9" descr=""/>
          <p:cNvPicPr/>
          <p:nvPr/>
        </p:nvPicPr>
        <p:blipFill>
          <a:blip r:embed="rId2"/>
          <a:stretch/>
        </p:blipFill>
        <p:spPr>
          <a:xfrm>
            <a:off x="1470240" y="28203480"/>
            <a:ext cx="7962120" cy="158040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1068840" y="1206360"/>
            <a:ext cx="19244880" cy="50497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1068840" y="7076160"/>
            <a:ext cx="19244880" cy="1753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55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655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68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468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1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421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21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421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tif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20480" y="8746920"/>
            <a:ext cx="20186640" cy="8931240"/>
          </a:xfrm>
          <a:prstGeom prst="roundRect">
            <a:avLst>
              <a:gd name="adj" fmla="val 8880"/>
            </a:avLst>
          </a:prstGeom>
          <a:solidFill>
            <a:srgbClr val="f8f4d4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8702640" y="9918720"/>
            <a:ext cx="4023000" cy="7303320"/>
          </a:xfrm>
          <a:prstGeom prst="roundRect">
            <a:avLst>
              <a:gd name="adj" fmla="val 2550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Grafik 3" descr=""/>
          <p:cNvPicPr/>
          <p:nvPr/>
        </p:nvPicPr>
        <p:blipFill>
          <a:blip r:embed="rId1"/>
          <a:srcRect l="15729" t="34435" r="15641" b="17235"/>
          <a:stretch/>
        </p:blipFill>
        <p:spPr>
          <a:xfrm>
            <a:off x="855360" y="6942240"/>
            <a:ext cx="3094560" cy="984240"/>
          </a:xfrm>
          <a:prstGeom prst="rect">
            <a:avLst/>
          </a:prstGeom>
          <a:ln>
            <a:noFill/>
          </a:ln>
        </p:spPr>
      </p:pic>
      <p:pic>
        <p:nvPicPr>
          <p:cNvPr id="45" name="Grafik 4" descr=""/>
          <p:cNvPicPr/>
          <p:nvPr/>
        </p:nvPicPr>
        <p:blipFill>
          <a:blip r:embed="rId2"/>
          <a:stretch/>
        </p:blipFill>
        <p:spPr>
          <a:xfrm>
            <a:off x="17398800" y="6987960"/>
            <a:ext cx="3208320" cy="1103040"/>
          </a:xfrm>
          <a:prstGeom prst="rect">
            <a:avLst/>
          </a:prstGeom>
          <a:ln>
            <a:noFill/>
          </a:ln>
        </p:spPr>
      </p:pic>
      <p:sp>
        <p:nvSpPr>
          <p:cNvPr id="46" name="CustomShape 3"/>
          <p:cNvSpPr/>
          <p:nvPr/>
        </p:nvSpPr>
        <p:spPr>
          <a:xfrm>
            <a:off x="0" y="4577760"/>
            <a:ext cx="2138328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Gruppe 4</a:t>
            </a:r>
            <a:endParaRPr b="0" lang="en-US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Jonas Eckhoff, Anton Jabs, Florian Brach, Felix Kieckhäfer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14526000" y="18814680"/>
            <a:ext cx="6228720" cy="5116680"/>
          </a:xfrm>
          <a:prstGeom prst="roundRect">
            <a:avLst>
              <a:gd name="adj" fmla="val 8880"/>
            </a:avLst>
          </a:prstGeom>
          <a:solidFill>
            <a:srgbClr val="f8f4d4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5"/>
          <p:cNvSpPr/>
          <p:nvPr/>
        </p:nvSpPr>
        <p:spPr>
          <a:xfrm>
            <a:off x="14729760" y="19081800"/>
            <a:ext cx="5822280" cy="51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Abstandsregelung: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Objekttracking</a:t>
            </a:r>
            <a:endParaRPr b="0" lang="en-US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Punkterkennung</a:t>
            </a:r>
            <a:endParaRPr b="0" lang="en-US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Transformation von Pixel- zu Weltkoordinaten</a:t>
            </a:r>
            <a:endParaRPr b="0" lang="en-US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PD-Regelung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9" name="CustomShape 6"/>
          <p:cNvSpPr/>
          <p:nvPr/>
        </p:nvSpPr>
        <p:spPr>
          <a:xfrm>
            <a:off x="4110480" y="7088400"/>
            <a:ext cx="24854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Prof. Dr. Timo Reis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Fachbereich Mathematik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Universität Hamburg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CustomShape 7"/>
          <p:cNvSpPr/>
          <p:nvPr/>
        </p:nvSpPr>
        <p:spPr>
          <a:xfrm>
            <a:off x="13397040" y="7077960"/>
            <a:ext cx="39787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Prof. Dr. Robert Seifried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Institut für Mechanik und Meerestechnik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Technische Universität Hamburg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CustomShape 8"/>
          <p:cNvSpPr/>
          <p:nvPr/>
        </p:nvSpPr>
        <p:spPr>
          <a:xfrm>
            <a:off x="10189080" y="6710400"/>
            <a:ext cx="970200" cy="14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en-US" sz="8800" spc="-1" strike="noStrike">
                <a:solidFill>
                  <a:srgbClr val="a5a5a5"/>
                </a:solidFill>
                <a:latin typeface="Calibri"/>
              </a:rPr>
              <a:t>&amp;</a:t>
            </a:r>
            <a:endParaRPr b="0" lang="en-US" sz="8800" spc="-1" strike="noStrike">
              <a:latin typeface="Arial"/>
            </a:endParaRPr>
          </a:p>
        </p:txBody>
      </p:sp>
      <p:sp>
        <p:nvSpPr>
          <p:cNvPr id="52" name="CustomShape 9"/>
          <p:cNvSpPr/>
          <p:nvPr/>
        </p:nvSpPr>
        <p:spPr>
          <a:xfrm>
            <a:off x="1692000" y="9209880"/>
            <a:ext cx="252396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Kamerabild </a:t>
            </a:r>
            <a:br/>
            <a:endParaRPr b="0" lang="en-US" sz="3200" spc="-1" strike="noStrike">
              <a:latin typeface="Arial"/>
            </a:endParaRPr>
          </a:p>
        </p:txBody>
      </p:sp>
      <p:sp>
        <p:nvSpPr>
          <p:cNvPr id="53" name="CustomShape 10"/>
          <p:cNvSpPr/>
          <p:nvPr/>
        </p:nvSpPr>
        <p:spPr>
          <a:xfrm>
            <a:off x="1961640" y="13984560"/>
            <a:ext cx="1479600" cy="88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Kamerabild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4" name="CustomShape 11"/>
          <p:cNvSpPr/>
          <p:nvPr/>
        </p:nvSpPr>
        <p:spPr>
          <a:xfrm>
            <a:off x="5194800" y="13984560"/>
            <a:ext cx="2546640" cy="88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selektierter Rotkanal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5" name="CustomShape 12"/>
          <p:cNvSpPr/>
          <p:nvPr/>
        </p:nvSpPr>
        <p:spPr>
          <a:xfrm>
            <a:off x="1835640" y="15407280"/>
            <a:ext cx="166680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Kamerabild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6" name="CustomShape 13"/>
          <p:cNvSpPr/>
          <p:nvPr/>
        </p:nvSpPr>
        <p:spPr>
          <a:xfrm>
            <a:off x="5711400" y="15464880"/>
            <a:ext cx="1666800" cy="11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selektierter Rotkanal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7" name="Grafik 1" descr=""/>
          <p:cNvPicPr/>
          <p:nvPr/>
        </p:nvPicPr>
        <p:blipFill>
          <a:blip r:embed="rId3"/>
          <a:stretch/>
        </p:blipFill>
        <p:spPr>
          <a:xfrm>
            <a:off x="353160" y="18210240"/>
            <a:ext cx="13532400" cy="8112240"/>
          </a:xfrm>
          <a:prstGeom prst="rect">
            <a:avLst/>
          </a:prstGeom>
          <a:ln>
            <a:noFill/>
          </a:ln>
        </p:spPr>
      </p:pic>
      <p:pic>
        <p:nvPicPr>
          <p:cNvPr id="58" name="Grafik 2" descr=""/>
          <p:cNvPicPr/>
          <p:nvPr/>
        </p:nvPicPr>
        <p:blipFill>
          <a:blip r:embed="rId4"/>
          <a:srcRect l="7944" t="3368" r="7279" b="7585"/>
          <a:stretch/>
        </p:blipFill>
        <p:spPr>
          <a:xfrm>
            <a:off x="5076720" y="12818880"/>
            <a:ext cx="2935800" cy="2533320"/>
          </a:xfrm>
          <a:prstGeom prst="rect">
            <a:avLst/>
          </a:prstGeom>
          <a:ln>
            <a:noFill/>
          </a:ln>
        </p:spPr>
      </p:pic>
      <p:pic>
        <p:nvPicPr>
          <p:cNvPr id="59" name="Grafik 7" descr=""/>
          <p:cNvPicPr/>
          <p:nvPr/>
        </p:nvPicPr>
        <p:blipFill>
          <a:blip r:embed="rId5"/>
          <a:srcRect l="6896" t="2728" r="6896" b="6979"/>
          <a:stretch/>
        </p:blipFill>
        <p:spPr>
          <a:xfrm>
            <a:off x="1243440" y="12839760"/>
            <a:ext cx="2851560" cy="2456280"/>
          </a:xfrm>
          <a:prstGeom prst="rect">
            <a:avLst/>
          </a:prstGeom>
          <a:ln>
            <a:noFill/>
          </a:ln>
        </p:spPr>
      </p:pic>
      <p:sp>
        <p:nvSpPr>
          <p:cNvPr id="60" name="Line 14"/>
          <p:cNvSpPr/>
          <p:nvPr/>
        </p:nvSpPr>
        <p:spPr>
          <a:xfrm flipV="1">
            <a:off x="6236280" y="13392360"/>
            <a:ext cx="2818440" cy="335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61" name="CustomShape 15"/>
          <p:cNvSpPr/>
          <p:nvPr/>
        </p:nvSpPr>
        <p:spPr>
          <a:xfrm>
            <a:off x="6850440" y="12913200"/>
            <a:ext cx="1019520" cy="644400"/>
          </a:xfrm>
          <a:prstGeom prst="rect">
            <a:avLst/>
          </a:prstGeom>
          <a:noFill/>
          <a:ln>
            <a:solidFill>
              <a:srgbClr val="e127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Line 16"/>
          <p:cNvSpPr/>
          <p:nvPr/>
        </p:nvSpPr>
        <p:spPr>
          <a:xfrm flipV="1">
            <a:off x="6850440" y="10374480"/>
            <a:ext cx="2172960" cy="2538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63" name="Line 17"/>
          <p:cNvSpPr/>
          <p:nvPr/>
        </p:nvSpPr>
        <p:spPr>
          <a:xfrm flipV="1">
            <a:off x="7870320" y="10374480"/>
            <a:ext cx="4576680" cy="2538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64" name="Line 18"/>
          <p:cNvSpPr/>
          <p:nvPr/>
        </p:nvSpPr>
        <p:spPr>
          <a:xfrm flipV="1">
            <a:off x="7870320" y="12780000"/>
            <a:ext cx="4576680" cy="777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65" name="Line 19"/>
          <p:cNvSpPr/>
          <p:nvPr/>
        </p:nvSpPr>
        <p:spPr>
          <a:xfrm flipV="1">
            <a:off x="6850440" y="12782880"/>
            <a:ext cx="2172960" cy="785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66" name="Grafik 8" descr=""/>
          <p:cNvPicPr/>
          <p:nvPr/>
        </p:nvPicPr>
        <p:blipFill>
          <a:blip r:embed="rId6"/>
          <a:srcRect l="54660" t="4080" r="21012" b="67022"/>
          <a:stretch/>
        </p:blipFill>
        <p:spPr>
          <a:xfrm>
            <a:off x="8982000" y="10374480"/>
            <a:ext cx="3464640" cy="2408040"/>
          </a:xfrm>
          <a:prstGeom prst="rect">
            <a:avLst/>
          </a:prstGeom>
          <a:ln>
            <a:noFill/>
          </a:ln>
        </p:spPr>
      </p:pic>
      <p:sp>
        <p:nvSpPr>
          <p:cNvPr id="67" name="CustomShape 20"/>
          <p:cNvSpPr/>
          <p:nvPr/>
        </p:nvSpPr>
        <p:spPr>
          <a:xfrm>
            <a:off x="6236640" y="13734360"/>
            <a:ext cx="1019520" cy="644400"/>
          </a:xfrm>
          <a:prstGeom prst="rect">
            <a:avLst/>
          </a:prstGeom>
          <a:noFill/>
          <a:ln>
            <a:solidFill>
              <a:srgbClr val="e127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Line 21"/>
          <p:cNvSpPr/>
          <p:nvPr/>
        </p:nvSpPr>
        <p:spPr>
          <a:xfrm>
            <a:off x="6236280" y="14370120"/>
            <a:ext cx="2818440" cy="14043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69" name="Line 22"/>
          <p:cNvSpPr/>
          <p:nvPr/>
        </p:nvSpPr>
        <p:spPr>
          <a:xfrm>
            <a:off x="7272720" y="14379120"/>
            <a:ext cx="5174280" cy="1409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70" name="Line 23"/>
          <p:cNvSpPr/>
          <p:nvPr/>
        </p:nvSpPr>
        <p:spPr>
          <a:xfrm flipV="1">
            <a:off x="7256520" y="13379760"/>
            <a:ext cx="5190480" cy="3502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71" name="Grafik 20" descr=""/>
          <p:cNvPicPr/>
          <p:nvPr/>
        </p:nvPicPr>
        <p:blipFill>
          <a:blip r:embed="rId7"/>
          <a:srcRect l="40198" t="31679" r="35474" b="39422"/>
          <a:stretch/>
        </p:blipFill>
        <p:spPr>
          <a:xfrm>
            <a:off x="8982000" y="13379760"/>
            <a:ext cx="3464640" cy="2408040"/>
          </a:xfrm>
          <a:prstGeom prst="rect">
            <a:avLst/>
          </a:prstGeom>
          <a:ln>
            <a:noFill/>
          </a:ln>
        </p:spPr>
      </p:pic>
      <p:sp>
        <p:nvSpPr>
          <p:cNvPr id="72" name="CustomShape 24"/>
          <p:cNvSpPr/>
          <p:nvPr/>
        </p:nvSpPr>
        <p:spPr>
          <a:xfrm>
            <a:off x="9564120" y="16517880"/>
            <a:ext cx="225468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Rechteckserkennung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3" name="CustomShape 25"/>
          <p:cNvSpPr/>
          <p:nvPr/>
        </p:nvSpPr>
        <p:spPr>
          <a:xfrm>
            <a:off x="9096120" y="12780360"/>
            <a:ext cx="323676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rote Objekte – kein Quadrat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4" name="CustomShape 26"/>
          <p:cNvSpPr/>
          <p:nvPr/>
        </p:nvSpPr>
        <p:spPr>
          <a:xfrm>
            <a:off x="9144000" y="15948000"/>
            <a:ext cx="306036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rotes Objekt – Quadrat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75" name="Formula 27"/>
              <p:cNvSpPr txBox="1"/>
              <p:nvPr/>
            </p:nvSpPr>
            <p:spPr>
              <a:xfrm>
                <a:off x="12690000" y="14367600"/>
                <a:ext cx="3491280" cy="1406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</m:dPr>
                      <m:e>
                        <m:m>
                          <m:mr>
                            <m:e>
                              <m:sSub>
                                <m:e>
                                  <m:r>
                                    <m:t xml:space="preserve">𝑥</m:t>
                                  </m:r>
                                </m:e>
                                <m:sub>
                                  <m:r>
                                    <m:t xml:space="preserve">1</m:t>
                                  </m:r>
                                </m:sub>
                              </m:sSub>
                            </m:e>
                            <m:e>
                              <m:sSub>
                                <m:e>
                                  <m:r>
                                    <m:t xml:space="preserve">𝑦</m:t>
                                  </m:r>
                                </m:e>
                                <m:sub>
                                  <m:r>
                                    <m:t xml:space="preserve"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𝑥</m:t>
                                  </m:r>
                                </m:e>
                                <m:sub>
                                  <m:r>
                                    <m:t xml:space="preserve">2</m:t>
                                  </m:r>
                                </m:sub>
                              </m:sSub>
                            </m:e>
                            <m:e>
                              <m:sSub>
                                <m:e>
                                  <m:r>
                                    <m:t xml:space="preserve">𝑦</m:t>
                                  </m:r>
                                </m:e>
                                <m:sub>
                                  <m:r>
                                    <m:t xml:space="preserve"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76" name="CustomShape 28"/>
          <p:cNvSpPr/>
          <p:nvPr/>
        </p:nvSpPr>
        <p:spPr>
          <a:xfrm>
            <a:off x="12690000" y="14367600"/>
            <a:ext cx="3491280" cy="140652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CustomShape 29"/>
          <p:cNvSpPr/>
          <p:nvPr/>
        </p:nvSpPr>
        <p:spPr>
          <a:xfrm>
            <a:off x="12907440" y="15742080"/>
            <a:ext cx="323676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Bildkoordinaten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8" name="CustomShape 30"/>
          <p:cNvSpPr/>
          <p:nvPr/>
        </p:nvSpPr>
        <p:spPr>
          <a:xfrm>
            <a:off x="855360" y="9093240"/>
            <a:ext cx="7373880" cy="82861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custDash>
              <a:ds d="4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31"/>
          <p:cNvSpPr/>
          <p:nvPr/>
        </p:nvSpPr>
        <p:spPr>
          <a:xfrm>
            <a:off x="8444520" y="9093240"/>
            <a:ext cx="7218360" cy="82861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custDash>
              <a:ds d="4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2"/>
          <p:cNvSpPr/>
          <p:nvPr/>
        </p:nvSpPr>
        <p:spPr>
          <a:xfrm>
            <a:off x="9150480" y="9209880"/>
            <a:ext cx="305388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Pixelkoordinaten</a:t>
            </a:r>
            <a:br/>
            <a:endParaRPr b="0" lang="en-US" sz="3200" spc="-1" strike="noStrike">
              <a:latin typeface="Arial"/>
            </a:endParaRPr>
          </a:p>
        </p:txBody>
      </p:sp>
      <p:sp>
        <p:nvSpPr>
          <p:cNvPr id="81" name="Line 33"/>
          <p:cNvSpPr/>
          <p:nvPr/>
        </p:nvSpPr>
        <p:spPr>
          <a:xfrm>
            <a:off x="16002000" y="11064240"/>
            <a:ext cx="4206240" cy="0"/>
          </a:xfrm>
          <a:prstGeom prst="line">
            <a:avLst/>
          </a:prstGeom>
          <a:ln>
            <a:solidFill>
              <a:srgbClr val="000000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34"/>
          <p:cNvSpPr/>
          <p:nvPr/>
        </p:nvSpPr>
        <p:spPr>
          <a:xfrm>
            <a:off x="15843600" y="9093240"/>
            <a:ext cx="4469040" cy="82861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custDash>
              <a:ds d="4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35"/>
          <p:cNvSpPr/>
          <p:nvPr/>
        </p:nvSpPr>
        <p:spPr>
          <a:xfrm>
            <a:off x="16130520" y="9209880"/>
            <a:ext cx="30294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Autokoordinaten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4" name="CustomShape 36"/>
          <p:cNvSpPr/>
          <p:nvPr/>
        </p:nvSpPr>
        <p:spPr>
          <a:xfrm>
            <a:off x="10214280" y="14596920"/>
            <a:ext cx="358560" cy="358560"/>
          </a:xfrm>
          <a:prstGeom prst="mathMultiply">
            <a:avLst>
              <a:gd name="adj1" fmla="val 396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37"/>
          <p:cNvSpPr/>
          <p:nvPr/>
        </p:nvSpPr>
        <p:spPr>
          <a:xfrm>
            <a:off x="10714320" y="14596920"/>
            <a:ext cx="358560" cy="358560"/>
          </a:xfrm>
          <a:prstGeom prst="mathMultiply">
            <a:avLst>
              <a:gd name="adj1" fmla="val 396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38"/>
          <p:cNvSpPr/>
          <p:nvPr/>
        </p:nvSpPr>
        <p:spPr>
          <a:xfrm flipV="1">
            <a:off x="10831320" y="14548320"/>
            <a:ext cx="2440080" cy="11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39"/>
          <p:cNvSpPr/>
          <p:nvPr/>
        </p:nvSpPr>
        <p:spPr>
          <a:xfrm>
            <a:off x="10437840" y="14845680"/>
            <a:ext cx="2821320" cy="61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40"/>
          <p:cNvSpPr/>
          <p:nvPr/>
        </p:nvSpPr>
        <p:spPr>
          <a:xfrm>
            <a:off x="16093440" y="10877760"/>
            <a:ext cx="155448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41"/>
          <p:cNvSpPr/>
          <p:nvPr/>
        </p:nvSpPr>
        <p:spPr>
          <a:xfrm>
            <a:off x="16093440" y="10237680"/>
            <a:ext cx="182880" cy="914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42"/>
          <p:cNvSpPr/>
          <p:nvPr/>
        </p:nvSpPr>
        <p:spPr>
          <a:xfrm>
            <a:off x="17099280" y="11060640"/>
            <a:ext cx="365760" cy="3657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43"/>
          <p:cNvSpPr/>
          <p:nvPr/>
        </p:nvSpPr>
        <p:spPr>
          <a:xfrm>
            <a:off x="16184880" y="11060640"/>
            <a:ext cx="365760" cy="3657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44"/>
          <p:cNvSpPr/>
          <p:nvPr/>
        </p:nvSpPr>
        <p:spPr>
          <a:xfrm>
            <a:off x="18562320" y="10877760"/>
            <a:ext cx="155448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45"/>
          <p:cNvSpPr/>
          <p:nvPr/>
        </p:nvSpPr>
        <p:spPr>
          <a:xfrm>
            <a:off x="18562320" y="10237680"/>
            <a:ext cx="182880" cy="914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46"/>
          <p:cNvSpPr/>
          <p:nvPr/>
        </p:nvSpPr>
        <p:spPr>
          <a:xfrm rot="1800000">
            <a:off x="18532440" y="10062720"/>
            <a:ext cx="45720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47"/>
          <p:cNvSpPr/>
          <p:nvPr/>
        </p:nvSpPr>
        <p:spPr>
          <a:xfrm rot="7200000">
            <a:off x="18650880" y="10176840"/>
            <a:ext cx="457200" cy="182880"/>
          </a:xfrm>
          <a:custGeom>
            <a:avLst/>
            <a:gdLst/>
            <a:ahLst/>
            <a:rect l="0" t="0" r="r" b="b"/>
            <a:pathLst>
              <a:path w="1272" h="510">
                <a:moveTo>
                  <a:pt x="0" y="0"/>
                </a:moveTo>
                <a:lnTo>
                  <a:pt x="1271" y="0"/>
                </a:lnTo>
                <a:lnTo>
                  <a:pt x="953" y="509"/>
                </a:lnTo>
                <a:lnTo>
                  <a:pt x="317" y="509"/>
                </a:lnTo>
                <a:lnTo>
                  <a:pt x="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48"/>
          <p:cNvSpPr/>
          <p:nvPr/>
        </p:nvSpPr>
        <p:spPr>
          <a:xfrm>
            <a:off x="19568160" y="11060640"/>
            <a:ext cx="365760" cy="3657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49"/>
          <p:cNvSpPr/>
          <p:nvPr/>
        </p:nvSpPr>
        <p:spPr>
          <a:xfrm>
            <a:off x="18653760" y="11060640"/>
            <a:ext cx="365760" cy="3657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50"/>
          <p:cNvSpPr/>
          <p:nvPr/>
        </p:nvSpPr>
        <p:spPr>
          <a:xfrm flipH="1" flipV="1">
            <a:off x="16217280" y="10149840"/>
            <a:ext cx="2345040" cy="914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51"/>
          <p:cNvSpPr/>
          <p:nvPr/>
        </p:nvSpPr>
        <p:spPr>
          <a:xfrm>
            <a:off x="18509400" y="11009880"/>
            <a:ext cx="91440" cy="91440"/>
          </a:xfrm>
          <a:prstGeom prst="ellipse">
            <a:avLst/>
          </a:prstGeom>
          <a:solidFill>
            <a:srgbClr val="ef413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52"/>
          <p:cNvSpPr/>
          <p:nvPr/>
        </p:nvSpPr>
        <p:spPr>
          <a:xfrm rot="1800000">
            <a:off x="16063560" y="10062720"/>
            <a:ext cx="45720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53"/>
          <p:cNvSpPr/>
          <p:nvPr/>
        </p:nvSpPr>
        <p:spPr>
          <a:xfrm rot="7200000">
            <a:off x="16182000" y="10176840"/>
            <a:ext cx="457200" cy="182880"/>
          </a:xfrm>
          <a:custGeom>
            <a:avLst/>
            <a:gdLst/>
            <a:ahLst/>
            <a:rect l="0" t="0" r="r" b="b"/>
            <a:pathLst>
              <a:path w="1272" h="510">
                <a:moveTo>
                  <a:pt x="0" y="1"/>
                </a:moveTo>
                <a:lnTo>
                  <a:pt x="1271" y="0"/>
                </a:lnTo>
                <a:lnTo>
                  <a:pt x="953" y="509"/>
                </a:lnTo>
                <a:lnTo>
                  <a:pt x="317" y="509"/>
                </a:lnTo>
                <a:lnTo>
                  <a:pt x="0" y="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TextShape 54"/>
          <p:cNvSpPr txBox="1"/>
          <p:nvPr/>
        </p:nvSpPr>
        <p:spPr>
          <a:xfrm>
            <a:off x="15956640" y="9784080"/>
            <a:ext cx="497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{C}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Line 55"/>
          <p:cNvSpPr/>
          <p:nvPr/>
        </p:nvSpPr>
        <p:spPr>
          <a:xfrm>
            <a:off x="16209360" y="10137600"/>
            <a:ext cx="63360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56"/>
          <p:cNvSpPr/>
          <p:nvPr/>
        </p:nvSpPr>
        <p:spPr>
          <a:xfrm flipH="1">
            <a:off x="15843600" y="10137600"/>
            <a:ext cx="365760" cy="6336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TextShape 57"/>
          <p:cNvSpPr txBox="1"/>
          <p:nvPr/>
        </p:nvSpPr>
        <p:spPr>
          <a:xfrm>
            <a:off x="16754400" y="10424160"/>
            <a:ext cx="295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z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TextShape 58"/>
          <p:cNvSpPr txBox="1"/>
          <p:nvPr/>
        </p:nvSpPr>
        <p:spPr>
          <a:xfrm>
            <a:off x="15843600" y="10626480"/>
            <a:ext cx="295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Line 59"/>
          <p:cNvSpPr/>
          <p:nvPr/>
        </p:nvSpPr>
        <p:spPr>
          <a:xfrm flipV="1">
            <a:off x="16367760" y="10698480"/>
            <a:ext cx="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60"/>
          <p:cNvSpPr/>
          <p:nvPr/>
        </p:nvSpPr>
        <p:spPr>
          <a:xfrm>
            <a:off x="16367760" y="11430000"/>
            <a:ext cx="7315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TextShape 61"/>
          <p:cNvSpPr txBox="1"/>
          <p:nvPr/>
        </p:nvSpPr>
        <p:spPr>
          <a:xfrm>
            <a:off x="16093440" y="11426400"/>
            <a:ext cx="485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{A}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Shape 62"/>
          <p:cNvSpPr txBox="1"/>
          <p:nvPr/>
        </p:nvSpPr>
        <p:spPr>
          <a:xfrm>
            <a:off x="16986960" y="11338560"/>
            <a:ext cx="295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Shape 63"/>
          <p:cNvSpPr txBox="1"/>
          <p:nvPr/>
        </p:nvSpPr>
        <p:spPr>
          <a:xfrm>
            <a:off x="16367760" y="10626480"/>
            <a:ext cx="295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z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TextShape 64"/>
          <p:cNvSpPr txBox="1"/>
          <p:nvPr/>
        </p:nvSpPr>
        <p:spPr>
          <a:xfrm>
            <a:off x="18625320" y="11449440"/>
            <a:ext cx="485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{B}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TextShape 65"/>
          <p:cNvSpPr txBox="1"/>
          <p:nvPr/>
        </p:nvSpPr>
        <p:spPr>
          <a:xfrm>
            <a:off x="19547280" y="11410560"/>
            <a:ext cx="295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TextShape 66"/>
          <p:cNvSpPr txBox="1"/>
          <p:nvPr/>
        </p:nvSpPr>
        <p:spPr>
          <a:xfrm>
            <a:off x="18928080" y="10698480"/>
            <a:ext cx="295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z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Line 67"/>
          <p:cNvSpPr/>
          <p:nvPr/>
        </p:nvSpPr>
        <p:spPr>
          <a:xfrm flipV="1">
            <a:off x="18836640" y="10698480"/>
            <a:ext cx="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Line 68"/>
          <p:cNvSpPr/>
          <p:nvPr/>
        </p:nvSpPr>
        <p:spPr>
          <a:xfrm>
            <a:off x="18836640" y="11430000"/>
            <a:ext cx="7315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69"/>
          <p:cNvSpPr/>
          <p:nvPr/>
        </p:nvSpPr>
        <p:spPr>
          <a:xfrm>
            <a:off x="16002000" y="11949480"/>
            <a:ext cx="4206240" cy="194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Gesucht: Koordinaten des Punktes P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Gegeben: Bildkoordinaten und Höhe Z des Punktes P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Annahme: Auto A und B auf einer Ebene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Lösung: Schnitt von Gerade und Ebene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8" name="TextShape 70"/>
          <p:cNvSpPr txBox="1"/>
          <p:nvPr/>
        </p:nvSpPr>
        <p:spPr>
          <a:xfrm>
            <a:off x="18320760" y="10714320"/>
            <a:ext cx="333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ce181e"/>
                </a:solidFill>
                <a:latin typeface="Arial"/>
              </a:rPr>
              <a:t>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Line 71"/>
          <p:cNvSpPr/>
          <p:nvPr/>
        </p:nvSpPr>
        <p:spPr>
          <a:xfrm flipV="1">
            <a:off x="18013680" y="11064240"/>
            <a:ext cx="0" cy="402480"/>
          </a:xfrm>
          <a:prstGeom prst="line">
            <a:avLst/>
          </a:prstGeom>
          <a:ln w="252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TextShape 72"/>
          <p:cNvSpPr txBox="1"/>
          <p:nvPr/>
        </p:nvSpPr>
        <p:spPr>
          <a:xfrm>
            <a:off x="17967240" y="11083680"/>
            <a:ext cx="320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Z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TextShape 73"/>
          <p:cNvSpPr txBox="1"/>
          <p:nvPr/>
        </p:nvSpPr>
        <p:spPr>
          <a:xfrm>
            <a:off x="16733520" y="14515920"/>
            <a:ext cx="485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{A}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TextShape 74"/>
          <p:cNvSpPr txBox="1"/>
          <p:nvPr/>
        </p:nvSpPr>
        <p:spPr>
          <a:xfrm>
            <a:off x="17627040" y="14428080"/>
            <a:ext cx="295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TextShape 75"/>
          <p:cNvSpPr txBox="1"/>
          <p:nvPr/>
        </p:nvSpPr>
        <p:spPr>
          <a:xfrm>
            <a:off x="17007840" y="13716000"/>
            <a:ext cx="295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Line 76"/>
          <p:cNvSpPr/>
          <p:nvPr/>
        </p:nvSpPr>
        <p:spPr>
          <a:xfrm flipV="1">
            <a:off x="17007840" y="13784400"/>
            <a:ext cx="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Line 77"/>
          <p:cNvSpPr/>
          <p:nvPr/>
        </p:nvSpPr>
        <p:spPr>
          <a:xfrm>
            <a:off x="17007840" y="14515920"/>
            <a:ext cx="7315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Line 78"/>
          <p:cNvSpPr/>
          <p:nvPr/>
        </p:nvSpPr>
        <p:spPr>
          <a:xfrm flipV="1">
            <a:off x="19050840" y="14356080"/>
            <a:ext cx="517320" cy="517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79"/>
          <p:cNvSpPr/>
          <p:nvPr/>
        </p:nvSpPr>
        <p:spPr>
          <a:xfrm>
            <a:off x="19050840" y="14873400"/>
            <a:ext cx="517320" cy="517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TextShape 80"/>
          <p:cNvSpPr txBox="1"/>
          <p:nvPr/>
        </p:nvSpPr>
        <p:spPr>
          <a:xfrm>
            <a:off x="19202400" y="14721840"/>
            <a:ext cx="485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{B}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Shape 81"/>
          <p:cNvSpPr txBox="1"/>
          <p:nvPr/>
        </p:nvSpPr>
        <p:spPr>
          <a:xfrm>
            <a:off x="19568160" y="14264640"/>
            <a:ext cx="295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TextShape 82"/>
          <p:cNvSpPr txBox="1"/>
          <p:nvPr/>
        </p:nvSpPr>
        <p:spPr>
          <a:xfrm>
            <a:off x="19476720" y="15289920"/>
            <a:ext cx="295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TextShape 83"/>
          <p:cNvSpPr txBox="1"/>
          <p:nvPr/>
        </p:nvSpPr>
        <p:spPr>
          <a:xfrm>
            <a:off x="18925560" y="14264640"/>
            <a:ext cx="459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ce181e"/>
                </a:solidFill>
                <a:latin typeface="Arial"/>
              </a:rPr>
              <a:t>P1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84"/>
          <p:cNvSpPr/>
          <p:nvPr/>
        </p:nvSpPr>
        <p:spPr>
          <a:xfrm>
            <a:off x="19202400" y="14610960"/>
            <a:ext cx="91440" cy="91440"/>
          </a:xfrm>
          <a:prstGeom prst="ellipse">
            <a:avLst/>
          </a:prstGeom>
          <a:solidFill>
            <a:srgbClr val="ef413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TextShape 85"/>
          <p:cNvSpPr txBox="1"/>
          <p:nvPr/>
        </p:nvSpPr>
        <p:spPr>
          <a:xfrm>
            <a:off x="18470880" y="14721840"/>
            <a:ext cx="459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ce181e"/>
                </a:solidFill>
                <a:latin typeface="Arial"/>
              </a:rPr>
              <a:t>P2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86"/>
          <p:cNvSpPr/>
          <p:nvPr/>
        </p:nvSpPr>
        <p:spPr>
          <a:xfrm>
            <a:off x="18747720" y="15068160"/>
            <a:ext cx="91440" cy="91440"/>
          </a:xfrm>
          <a:prstGeom prst="ellipse">
            <a:avLst/>
          </a:prstGeom>
          <a:solidFill>
            <a:srgbClr val="ef413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Freeform 87"/>
          <p:cNvSpPr/>
          <p:nvPr/>
        </p:nvSpPr>
        <p:spPr>
          <a:xfrm>
            <a:off x="17007840" y="13990320"/>
            <a:ext cx="2043360" cy="883440"/>
          </a:xfrm>
          <a:custGeom>
            <a:avLst/>
            <a:gdLst/>
            <a:ahLst/>
            <a:rect l="0" t="0" r="r" b="b"/>
            <a:pathLst>
              <a:path w="5676" h="2454">
                <a:moveTo>
                  <a:pt x="0" y="1460"/>
                </a:moveTo>
                <a:cubicBezTo>
                  <a:pt x="3556" y="0"/>
                  <a:pt x="5675" y="2453"/>
                  <a:pt x="5675" y="2453"/>
                </a:cubicBezTo>
              </a:path>
            </a:pathLst>
          </a:custGeom>
          <a:ln>
            <a:solidFill>
              <a:srgbClr val="00a65d"/>
            </a:solidFill>
            <a:tailEnd len="med" type="triangle" w="med"/>
          </a:ln>
        </p:spPr>
      </p:sp>
      <p:sp>
        <p:nvSpPr>
          <p:cNvPr id="136" name="TextShape 88"/>
          <p:cNvSpPr txBox="1"/>
          <p:nvPr/>
        </p:nvSpPr>
        <p:spPr>
          <a:xfrm>
            <a:off x="17647920" y="13918320"/>
            <a:ext cx="703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72bf44"/>
                </a:solidFill>
                <a:latin typeface="Arial"/>
              </a:rPr>
              <a:t>A ξ B</a:t>
            </a:r>
            <a:endParaRPr b="0" lang="en-US" sz="1800" spc="-1" strike="noStrike">
              <a:solidFill>
                <a:srgbClr val="72bf44"/>
              </a:solidFill>
              <a:latin typeface="Arial"/>
            </a:endParaRPr>
          </a:p>
        </p:txBody>
      </p:sp>
      <p:sp>
        <p:nvSpPr>
          <p:cNvPr id="137" name="TextShape 89"/>
          <p:cNvSpPr txBox="1"/>
          <p:nvPr/>
        </p:nvSpPr>
        <p:spPr>
          <a:xfrm>
            <a:off x="18925920" y="14265000"/>
            <a:ext cx="459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ce181e"/>
                </a:solidFill>
                <a:latin typeface="Arial"/>
              </a:rPr>
              <a:t>P1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90"/>
          <p:cNvSpPr/>
          <p:nvPr/>
        </p:nvSpPr>
        <p:spPr>
          <a:xfrm>
            <a:off x="19202760" y="14611320"/>
            <a:ext cx="91440" cy="91440"/>
          </a:xfrm>
          <a:prstGeom prst="ellipse">
            <a:avLst/>
          </a:prstGeom>
          <a:solidFill>
            <a:srgbClr val="ef413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91"/>
          <p:cNvSpPr/>
          <p:nvPr/>
        </p:nvSpPr>
        <p:spPr>
          <a:xfrm>
            <a:off x="15910560" y="15515640"/>
            <a:ext cx="4206240" cy="19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Gesucht: A ξ B (Lage von {B} zu {A})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Gegeben: Koord. P1, P2 bzgl. {A} u. {B}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Lösung: Drehwinkel und Verschiebung bestimmen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Application>LibreOffice/5.4.5.1$Windows_X86_64 LibreOffice_project/79c9829dd5d8054ec39a82dc51cd9eff340dbee8</Application>
  <Words>68</Words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2017-08-30T13:42:23Z</dcterms:created>
  <dc:creator>Franzmeier, Imke (Claussen-Simon-Stiftung)</dc:creator>
  <dc:description/>
  <dc:language>en-US</dc:language>
  <cp:lastModifiedBy/>
  <cp:lastPrinted>2017-11-14T14:30:11Z</cp:lastPrinted>
  <dcterms:modified xsi:type="dcterms:W3CDTF">2018-12-10T23:17:12Z</dcterms:modified>
  <cp:revision>60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