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3E2C-72D9-41AF-AE1C-C0603955D4AE}"/>
              </a:ext>
            </a:extLst>
          </p:cNvPr>
          <p:cNvSpPr>
            <a:spLocks noGrp="1"/>
          </p:cNvSpPr>
          <p:nvPr>
            <p:ph type="ctrTitle"/>
          </p:nvPr>
        </p:nvSpPr>
        <p:spPr>
          <a:xfrm>
            <a:off x="2589213" y="887768"/>
            <a:ext cx="8915399" cy="1686756"/>
          </a:xfrm>
        </p:spPr>
        <p:txBody>
          <a:bodyPr>
            <a:normAutofit fontScale="90000"/>
          </a:bodyPr>
          <a:lstStyle/>
          <a:p>
            <a:r>
              <a:rPr lang="en-US" dirty="0"/>
              <a:t>Probe Data Analysis for Road Slope</a:t>
            </a:r>
          </a:p>
        </p:txBody>
      </p:sp>
      <p:sp>
        <p:nvSpPr>
          <p:cNvPr id="3" name="Subtitle 2">
            <a:extLst>
              <a:ext uri="{FF2B5EF4-FFF2-40B4-BE49-F238E27FC236}">
                <a16:creationId xmlns:a16="http://schemas.microsoft.com/office/drawing/2014/main" id="{626680B1-A749-4170-B933-A53A2392F061}"/>
              </a:ext>
            </a:extLst>
          </p:cNvPr>
          <p:cNvSpPr>
            <a:spLocks noGrp="1"/>
          </p:cNvSpPr>
          <p:nvPr>
            <p:ph type="subTitle" idx="1"/>
          </p:nvPr>
        </p:nvSpPr>
        <p:spPr>
          <a:xfrm>
            <a:off x="2589213" y="3648722"/>
            <a:ext cx="8915399" cy="2254940"/>
          </a:xfrm>
        </p:spPr>
        <p:txBody>
          <a:bodyPr>
            <a:normAutofit/>
          </a:bodyPr>
          <a:lstStyle/>
          <a:p>
            <a:pPr marL="285750" indent="-285750">
              <a:buFont typeface="Arial" panose="020B0604020202020204" pitchFamily="34" charset="0"/>
              <a:buChar char="•"/>
            </a:pPr>
            <a:r>
              <a:rPr lang="en-US" sz="2000" dirty="0"/>
              <a:t>Mohan Jayaprakash       – A20405567</a:t>
            </a:r>
          </a:p>
          <a:p>
            <a:pPr marL="285750" indent="-285750">
              <a:buFont typeface="Arial" panose="020B0604020202020204" pitchFamily="34" charset="0"/>
              <a:buChar char="•"/>
            </a:pPr>
            <a:r>
              <a:rPr lang="en-US" sz="2000" dirty="0" err="1"/>
              <a:t>Herick</a:t>
            </a:r>
            <a:r>
              <a:rPr lang="en-US" sz="2000" dirty="0"/>
              <a:t> Jayesh </a:t>
            </a:r>
            <a:r>
              <a:rPr lang="en-US" sz="2000" dirty="0" err="1"/>
              <a:t>Asmani</a:t>
            </a:r>
            <a:r>
              <a:rPr lang="en-US" sz="2000" dirty="0"/>
              <a:t>     – A20399752</a:t>
            </a:r>
          </a:p>
          <a:p>
            <a:pPr marL="285750" indent="-285750">
              <a:buFont typeface="Arial" panose="020B0604020202020204" pitchFamily="34" charset="0"/>
              <a:buChar char="•"/>
            </a:pPr>
            <a:r>
              <a:rPr lang="en-US" sz="2000" dirty="0" err="1"/>
              <a:t>Sharanheer</a:t>
            </a:r>
            <a:r>
              <a:rPr lang="en-US" sz="2000" dirty="0"/>
              <a:t> </a:t>
            </a:r>
            <a:r>
              <a:rPr lang="en-US" sz="2000" dirty="0" err="1"/>
              <a:t>Choudhari</a:t>
            </a:r>
            <a:r>
              <a:rPr lang="en-US" sz="2000" dirty="0"/>
              <a:t>   – A20398615</a:t>
            </a:r>
          </a:p>
        </p:txBody>
      </p:sp>
    </p:spTree>
    <p:extLst>
      <p:ext uri="{BB962C8B-B14F-4D97-AF65-F5344CB8AC3E}">
        <p14:creationId xmlns:p14="http://schemas.microsoft.com/office/powerpoint/2010/main" val="1765136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5A646-03B8-4B27-AF57-D21374C0F2F8}"/>
              </a:ext>
            </a:extLst>
          </p:cNvPr>
          <p:cNvSpPr>
            <a:spLocks noGrp="1"/>
          </p:cNvSpPr>
          <p:nvPr>
            <p:ph idx="1"/>
          </p:nvPr>
        </p:nvSpPr>
        <p:spPr/>
        <p:txBody>
          <a:bodyPr>
            <a:normAutofit/>
          </a:bodyPr>
          <a:lstStyle/>
          <a:p>
            <a:pPr marL="0" indent="0" algn="ctr">
              <a:buNone/>
            </a:pPr>
            <a:r>
              <a:rPr lang="en-US" sz="6000" dirty="0"/>
              <a:t>Thank you </a:t>
            </a:r>
          </a:p>
        </p:txBody>
      </p:sp>
    </p:spTree>
    <p:extLst>
      <p:ext uri="{BB962C8B-B14F-4D97-AF65-F5344CB8AC3E}">
        <p14:creationId xmlns:p14="http://schemas.microsoft.com/office/powerpoint/2010/main" val="110100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009A-49D5-45D2-A4B8-78C9D0CE5C9B}"/>
              </a:ext>
            </a:extLst>
          </p:cNvPr>
          <p:cNvSpPr>
            <a:spLocks noGrp="1"/>
          </p:cNvSpPr>
          <p:nvPr>
            <p:ph type="title"/>
          </p:nvPr>
        </p:nvSpPr>
        <p:spPr>
          <a:xfrm>
            <a:off x="2592925" y="624110"/>
            <a:ext cx="8911687" cy="751929"/>
          </a:xfrm>
        </p:spPr>
        <p:txBody>
          <a:bodyPr/>
          <a:lstStyle/>
          <a:p>
            <a:r>
              <a:rPr lang="en-US" dirty="0"/>
              <a:t>Goal:</a:t>
            </a:r>
          </a:p>
        </p:txBody>
      </p:sp>
      <p:sp>
        <p:nvSpPr>
          <p:cNvPr id="3" name="Content Placeholder 2">
            <a:extLst>
              <a:ext uri="{FF2B5EF4-FFF2-40B4-BE49-F238E27FC236}">
                <a16:creationId xmlns:a16="http://schemas.microsoft.com/office/drawing/2014/main" id="{8B90BDB2-84DB-45D0-9973-C144AB551D54}"/>
              </a:ext>
            </a:extLst>
          </p:cNvPr>
          <p:cNvSpPr>
            <a:spLocks noGrp="1"/>
          </p:cNvSpPr>
          <p:nvPr>
            <p:ph idx="1"/>
          </p:nvPr>
        </p:nvSpPr>
        <p:spPr>
          <a:xfrm>
            <a:off x="2589212" y="2254928"/>
            <a:ext cx="8915400" cy="3142695"/>
          </a:xfrm>
        </p:spPr>
        <p:txBody>
          <a:bodyPr>
            <a:normAutofit/>
          </a:bodyPr>
          <a:lstStyle/>
          <a:p>
            <a:r>
              <a:rPr lang="en-US" sz="2800" dirty="0"/>
              <a:t>Given the input Probe data and Map.</a:t>
            </a:r>
          </a:p>
          <a:p>
            <a:pPr lvl="1" indent="-342900">
              <a:buFont typeface="Arial" panose="020B0604020202020204" pitchFamily="34" charset="0"/>
              <a:buChar char="•"/>
            </a:pPr>
            <a:r>
              <a:rPr lang="en-US" sz="2800" dirty="0"/>
              <a:t>Map match the probe points to the road links.</a:t>
            </a:r>
          </a:p>
          <a:p>
            <a:pPr lvl="1" indent="-342900">
              <a:buFont typeface="Arial" panose="020B0604020202020204" pitchFamily="34" charset="0"/>
              <a:buChar char="•"/>
            </a:pPr>
            <a:r>
              <a:rPr lang="en-US" sz="2800" dirty="0"/>
              <a:t>Derive the road slope for each road link.</a:t>
            </a:r>
          </a:p>
          <a:p>
            <a:pPr lvl="1" indent="-342900">
              <a:buFont typeface="Arial" panose="020B0604020202020204" pitchFamily="34" charset="0"/>
              <a:buChar char="•"/>
            </a:pPr>
            <a:r>
              <a:rPr lang="en-US" sz="2800" dirty="0"/>
              <a:t>Evaluate the derived road slope with the surveyed road slope in the link data file. </a:t>
            </a:r>
          </a:p>
          <a:p>
            <a:pPr lvl="1" indent="-342900">
              <a:buFont typeface="Arial" panose="020B0604020202020204" pitchFamily="34" charset="0"/>
              <a:buChar char="•"/>
            </a:pPr>
            <a:endParaRPr lang="en-US" sz="2200" dirty="0"/>
          </a:p>
          <a:p>
            <a:endParaRPr lang="en-US" sz="2400" dirty="0"/>
          </a:p>
        </p:txBody>
      </p:sp>
    </p:spTree>
    <p:extLst>
      <p:ext uri="{BB962C8B-B14F-4D97-AF65-F5344CB8AC3E}">
        <p14:creationId xmlns:p14="http://schemas.microsoft.com/office/powerpoint/2010/main" val="416331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F6E5-3769-49FB-8569-FBDF6CBC372C}"/>
              </a:ext>
            </a:extLst>
          </p:cNvPr>
          <p:cNvSpPr>
            <a:spLocks noGrp="1"/>
          </p:cNvSpPr>
          <p:nvPr>
            <p:ph type="title"/>
          </p:nvPr>
        </p:nvSpPr>
        <p:spPr>
          <a:xfrm>
            <a:off x="2592925" y="624110"/>
            <a:ext cx="8911687" cy="778562"/>
          </a:xfrm>
        </p:spPr>
        <p:txBody>
          <a:bodyPr/>
          <a:lstStyle/>
          <a:p>
            <a:r>
              <a:rPr lang="en-US" dirty="0"/>
              <a:t>Overview</a:t>
            </a:r>
          </a:p>
        </p:txBody>
      </p:sp>
      <p:sp>
        <p:nvSpPr>
          <p:cNvPr id="3" name="Content Placeholder 2">
            <a:extLst>
              <a:ext uri="{FF2B5EF4-FFF2-40B4-BE49-F238E27FC236}">
                <a16:creationId xmlns:a16="http://schemas.microsoft.com/office/drawing/2014/main" id="{A573B0BE-5E6A-4602-92D2-8861E405A780}"/>
              </a:ext>
            </a:extLst>
          </p:cNvPr>
          <p:cNvSpPr>
            <a:spLocks noGrp="1"/>
          </p:cNvSpPr>
          <p:nvPr>
            <p:ph idx="1"/>
          </p:nvPr>
        </p:nvSpPr>
        <p:spPr>
          <a:xfrm>
            <a:off x="2589212" y="1491449"/>
            <a:ext cx="8915400" cy="4847207"/>
          </a:xfrm>
        </p:spPr>
        <p:txBody>
          <a:bodyPr/>
          <a:lstStyle/>
          <a:p>
            <a:endParaRPr lang="en-US" dirty="0"/>
          </a:p>
          <a:p>
            <a:r>
              <a:rPr lang="en-US" b="1" u="sng" dirty="0"/>
              <a:t>Probe Data:</a:t>
            </a:r>
            <a:r>
              <a:rPr lang="en-US" b="1" dirty="0"/>
              <a:t> </a:t>
            </a:r>
          </a:p>
          <a:p>
            <a:pPr marL="685800" lvl="1">
              <a:buFont typeface="Arial" panose="020B0604020202020204" pitchFamily="34" charset="0"/>
              <a:buChar char="•"/>
            </a:pPr>
            <a:r>
              <a:rPr lang="en-US" sz="1800" dirty="0"/>
              <a:t>It is the data which is generated by monitoring the position of moving objects over space and time. These moving objects can be dedicated vehicles, cellular phones, etc. used to collect information. </a:t>
            </a:r>
          </a:p>
          <a:p>
            <a:pPr marL="685800" lvl="1">
              <a:buFont typeface="Arial" panose="020B0604020202020204" pitchFamily="34" charset="0"/>
              <a:buChar char="•"/>
            </a:pPr>
            <a:r>
              <a:rPr lang="en-US" sz="1800" dirty="0"/>
              <a:t>It consists of information such as </a:t>
            </a:r>
            <a:r>
              <a:rPr lang="en-US" sz="1800" dirty="0" err="1"/>
              <a:t>ProbeID</a:t>
            </a:r>
            <a:r>
              <a:rPr lang="en-US" sz="1800" dirty="0"/>
              <a:t>, </a:t>
            </a:r>
            <a:r>
              <a:rPr lang="en-US" sz="1800" dirty="0" err="1"/>
              <a:t>dateTime</a:t>
            </a:r>
            <a:r>
              <a:rPr lang="en-US" sz="1800" dirty="0"/>
              <a:t>, </a:t>
            </a:r>
            <a:r>
              <a:rPr lang="en-US" sz="1800" dirty="0" err="1"/>
              <a:t>sourceCode</a:t>
            </a:r>
            <a:r>
              <a:rPr lang="en-US" sz="1800" dirty="0"/>
              <a:t>, latitude, longitude, altitude, speed, heading etc.</a:t>
            </a:r>
          </a:p>
          <a:p>
            <a:r>
              <a:rPr lang="en-US" b="1" u="sng" dirty="0"/>
              <a:t>Link Data:</a:t>
            </a:r>
          </a:p>
          <a:p>
            <a:pPr marL="685800" lvl="1">
              <a:buFont typeface="Arial" panose="020B0604020202020204" pitchFamily="34" charset="0"/>
              <a:buChar char="•"/>
            </a:pPr>
            <a:r>
              <a:rPr lang="en-US" sz="1800" dirty="0"/>
              <a:t>It provides the information of road segments. It consist of data for the links that probe points can be map-matched to. </a:t>
            </a:r>
          </a:p>
          <a:p>
            <a:pPr marL="685800" lvl="1">
              <a:buFont typeface="Arial" panose="020B0604020202020204" pitchFamily="34" charset="0"/>
              <a:buChar char="•"/>
            </a:pPr>
            <a:r>
              <a:rPr lang="en-US" sz="1800" dirty="0"/>
              <a:t>It provides </a:t>
            </a:r>
            <a:r>
              <a:rPr lang="en-US" sz="1800" dirty="0" err="1"/>
              <a:t>linkPVID</a:t>
            </a:r>
            <a:r>
              <a:rPr lang="en-US" sz="1800" dirty="0"/>
              <a:t>, length, </a:t>
            </a:r>
            <a:r>
              <a:rPr lang="en-US" sz="1800" dirty="0" err="1"/>
              <a:t>directionOfTravel</a:t>
            </a:r>
            <a:r>
              <a:rPr lang="en-US" sz="1800" dirty="0"/>
              <a:t>, </a:t>
            </a:r>
            <a:r>
              <a:rPr lang="en-US" sz="1800" dirty="0" err="1"/>
              <a:t>shapeInfo</a:t>
            </a:r>
            <a:r>
              <a:rPr lang="en-US" sz="1800" dirty="0"/>
              <a:t>, </a:t>
            </a:r>
            <a:r>
              <a:rPr lang="en-US" sz="1800" dirty="0" err="1"/>
              <a:t>curvatureInfo</a:t>
            </a:r>
            <a:r>
              <a:rPr lang="en-US" sz="1800" dirty="0"/>
              <a:t>, </a:t>
            </a:r>
            <a:r>
              <a:rPr lang="en-US" sz="1800" dirty="0" err="1"/>
              <a:t>slopeInfo</a:t>
            </a:r>
            <a:r>
              <a:rPr lang="en-US" sz="1800" dirty="0"/>
              <a:t>, etc.</a:t>
            </a:r>
          </a:p>
          <a:p>
            <a:pPr marL="400050" lvl="1" indent="0">
              <a:buNone/>
            </a:pPr>
            <a:endParaRPr lang="en-US" u="sng" dirty="0"/>
          </a:p>
        </p:txBody>
      </p:sp>
    </p:spTree>
    <p:extLst>
      <p:ext uri="{BB962C8B-B14F-4D97-AF65-F5344CB8AC3E}">
        <p14:creationId xmlns:p14="http://schemas.microsoft.com/office/powerpoint/2010/main" val="280641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76C1-DB09-4562-9B68-80EF9F0255FD}"/>
              </a:ext>
            </a:extLst>
          </p:cNvPr>
          <p:cNvSpPr>
            <a:spLocks noGrp="1"/>
          </p:cNvSpPr>
          <p:nvPr>
            <p:ph type="title"/>
          </p:nvPr>
        </p:nvSpPr>
        <p:spPr>
          <a:xfrm>
            <a:off x="2592925" y="624110"/>
            <a:ext cx="8911687" cy="787440"/>
          </a:xfrm>
        </p:spPr>
        <p:txBody>
          <a:bodyPr/>
          <a:lstStyle/>
          <a:p>
            <a:r>
              <a:rPr lang="en-US" dirty="0"/>
              <a:t>Overview</a:t>
            </a:r>
          </a:p>
        </p:txBody>
      </p:sp>
      <p:sp>
        <p:nvSpPr>
          <p:cNvPr id="3" name="Content Placeholder 2">
            <a:extLst>
              <a:ext uri="{FF2B5EF4-FFF2-40B4-BE49-F238E27FC236}">
                <a16:creationId xmlns:a16="http://schemas.microsoft.com/office/drawing/2014/main" id="{68ABEE6F-E879-4157-B83F-DE6EC6A12F2D}"/>
              </a:ext>
            </a:extLst>
          </p:cNvPr>
          <p:cNvSpPr>
            <a:spLocks noGrp="1"/>
          </p:cNvSpPr>
          <p:nvPr>
            <p:ph idx="1"/>
          </p:nvPr>
        </p:nvSpPr>
        <p:spPr>
          <a:xfrm>
            <a:off x="2589212" y="1571348"/>
            <a:ext cx="8915400" cy="4662542"/>
          </a:xfrm>
        </p:spPr>
        <p:txBody>
          <a:bodyPr>
            <a:normAutofit lnSpcReduction="10000"/>
          </a:bodyPr>
          <a:lstStyle/>
          <a:p>
            <a:r>
              <a:rPr lang="en-US" b="1" u="sng" dirty="0"/>
              <a:t>Map-matching:</a:t>
            </a:r>
          </a:p>
          <a:p>
            <a:pPr marL="685800" lvl="1">
              <a:buFont typeface="Arial" panose="020B0604020202020204" pitchFamily="34" charset="0"/>
              <a:buChar char="•"/>
            </a:pPr>
            <a:r>
              <a:rPr lang="en-US" sz="1800" dirty="0"/>
              <a:t>It is the problem of how to match recorded geographic coordinates to a logical model of the real world, typically using some form of Geographic Information System. The most common approach is to take recorded, serial location points (e.g. from GPS) and relate them to edges in an existing street graph (network), usually in a sorted list representing the travel of a user or vehicle. </a:t>
            </a:r>
          </a:p>
          <a:p>
            <a:pPr marL="685800" lvl="1">
              <a:buFont typeface="Arial" panose="020B0604020202020204" pitchFamily="34" charset="0"/>
              <a:buChar char="•"/>
            </a:pPr>
            <a:r>
              <a:rPr lang="en-US" sz="1800" dirty="0"/>
              <a:t>Map matching algorithms can be divided in real-time and offline algorithms. Real-time algorithms associate the position during the recording process to the road network. Offline algorithms are used after the data is recorded and are then matched to the road network. Real-time applications can only calculate based upon the points prior to a given time (as opposed to those of a whole journey), but are intended to be used in 'live' environments. This brings a compromise of performance over accuracy. Offline applications can consider all points and so can tolerate slower performance in </a:t>
            </a:r>
            <a:r>
              <a:rPr lang="en-US" sz="1800" dirty="0" err="1"/>
              <a:t>favour</a:t>
            </a:r>
            <a:r>
              <a:rPr lang="en-US" sz="1800" dirty="0"/>
              <a:t> of accuracy.</a:t>
            </a:r>
          </a:p>
          <a:p>
            <a:pPr marL="0" indent="0">
              <a:buNone/>
            </a:pPr>
            <a:endParaRPr lang="en-US" dirty="0"/>
          </a:p>
        </p:txBody>
      </p:sp>
    </p:spTree>
    <p:extLst>
      <p:ext uri="{BB962C8B-B14F-4D97-AF65-F5344CB8AC3E}">
        <p14:creationId xmlns:p14="http://schemas.microsoft.com/office/powerpoint/2010/main" val="2461707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3462-6ECD-4E85-BC51-67420BA7F42D}"/>
              </a:ext>
            </a:extLst>
          </p:cNvPr>
          <p:cNvSpPr>
            <a:spLocks noGrp="1"/>
          </p:cNvSpPr>
          <p:nvPr>
            <p:ph type="title"/>
          </p:nvPr>
        </p:nvSpPr>
        <p:spPr>
          <a:xfrm>
            <a:off x="2592925" y="624110"/>
            <a:ext cx="8911687" cy="849583"/>
          </a:xfrm>
        </p:spPr>
        <p:txBody>
          <a:bodyPr/>
          <a:lstStyle/>
          <a:p>
            <a:r>
              <a:rPr lang="en-US" dirty="0"/>
              <a:t>Approach</a:t>
            </a:r>
          </a:p>
        </p:txBody>
      </p:sp>
      <p:sp>
        <p:nvSpPr>
          <p:cNvPr id="3" name="Content Placeholder 2">
            <a:extLst>
              <a:ext uri="{FF2B5EF4-FFF2-40B4-BE49-F238E27FC236}">
                <a16:creationId xmlns:a16="http://schemas.microsoft.com/office/drawing/2014/main" id="{AEFCE099-C455-4D84-A1A3-C4E6707DC2D5}"/>
              </a:ext>
            </a:extLst>
          </p:cNvPr>
          <p:cNvSpPr>
            <a:spLocks noGrp="1"/>
          </p:cNvSpPr>
          <p:nvPr>
            <p:ph idx="1"/>
          </p:nvPr>
        </p:nvSpPr>
        <p:spPr>
          <a:xfrm>
            <a:off x="2589212" y="1393794"/>
            <a:ext cx="8915400" cy="4517428"/>
          </a:xfrm>
        </p:spPr>
        <p:txBody>
          <a:bodyPr>
            <a:normAutofit/>
          </a:bodyPr>
          <a:lstStyle/>
          <a:p>
            <a:r>
              <a:rPr lang="en-US" b="1" u="sng" dirty="0"/>
              <a:t>Map-Matching:</a:t>
            </a:r>
          </a:p>
          <a:p>
            <a:pPr marL="685800" lvl="1">
              <a:buFont typeface="Arial" panose="020B0604020202020204" pitchFamily="34" charset="0"/>
              <a:buChar char="•"/>
            </a:pPr>
            <a:r>
              <a:rPr lang="en-US" sz="1800" dirty="0"/>
              <a:t>Probe data and the link data contain information regarding the Latitude and the Longitude.</a:t>
            </a:r>
          </a:p>
          <a:p>
            <a:pPr marL="685800" lvl="1">
              <a:buFont typeface="Arial" panose="020B0604020202020204" pitchFamily="34" charset="0"/>
              <a:buChar char="•"/>
            </a:pPr>
            <a:r>
              <a:rPr lang="en-US" sz="1800" dirty="0"/>
              <a:t>The information regarding the latitudes and the longitudes are used to calculate the distance between them which in turn helps to identify the matching points.</a:t>
            </a:r>
          </a:p>
          <a:p>
            <a:pPr marL="685800" lvl="1">
              <a:buFont typeface="Arial" panose="020B0604020202020204" pitchFamily="34" charset="0"/>
              <a:buChar char="•"/>
            </a:pPr>
            <a:r>
              <a:rPr lang="en-US" sz="1800" dirty="0"/>
              <a:t>The Latitude and Longitude information of both these files are used and they are compared with each pair to find the one pair with the minimum distance between them.</a:t>
            </a:r>
          </a:p>
          <a:p>
            <a:pPr marL="685800" lvl="1">
              <a:buFont typeface="Arial" panose="020B0604020202020204" pitchFamily="34" charset="0"/>
              <a:buChar char="•"/>
            </a:pPr>
            <a:r>
              <a:rPr lang="en-US" sz="1800" dirty="0"/>
              <a:t>The pair obtained is the resultant Map Matched Probe data points to the corresponding link. </a:t>
            </a:r>
          </a:p>
        </p:txBody>
      </p:sp>
    </p:spTree>
    <p:extLst>
      <p:ext uri="{BB962C8B-B14F-4D97-AF65-F5344CB8AC3E}">
        <p14:creationId xmlns:p14="http://schemas.microsoft.com/office/powerpoint/2010/main" val="348838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7BD50-BBBA-4FFD-BB97-428A26646D6B}"/>
              </a:ext>
            </a:extLst>
          </p:cNvPr>
          <p:cNvSpPr>
            <a:spLocks noGrp="1"/>
          </p:cNvSpPr>
          <p:nvPr>
            <p:ph type="title"/>
          </p:nvPr>
        </p:nvSpPr>
        <p:spPr/>
        <p:txBody>
          <a:bodyPr/>
          <a:lstStyle/>
          <a:p>
            <a:r>
              <a:rPr lang="en-US"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108155-D10F-4EDC-965A-033689D38B9F}"/>
                  </a:ext>
                </a:extLst>
              </p:cNvPr>
              <p:cNvSpPr>
                <a:spLocks noGrp="1"/>
              </p:cNvSpPr>
              <p:nvPr>
                <p:ph idx="1"/>
              </p:nvPr>
            </p:nvSpPr>
            <p:spPr>
              <a:xfrm>
                <a:off x="2589212" y="1367161"/>
                <a:ext cx="8915400" cy="4802820"/>
              </a:xfrm>
            </p:spPr>
            <p:txBody>
              <a:bodyPr>
                <a:normAutofit/>
              </a:bodyPr>
              <a:lstStyle/>
              <a:p>
                <a:r>
                  <a:rPr lang="en-US" b="1" u="sng" dirty="0"/>
                  <a:t>Slope Calculation:</a:t>
                </a:r>
              </a:p>
              <a:p>
                <a:pPr marL="685800" lvl="1">
                  <a:buFont typeface="Arial" panose="020B0604020202020204" pitchFamily="34" charset="0"/>
                  <a:buChar char="•"/>
                </a:pPr>
                <a:r>
                  <a:rPr lang="en-US" sz="1800" dirty="0"/>
                  <a:t>After the points with minimum distance between them are found the slope of the road between the two consecutive points are calculated.</a:t>
                </a:r>
              </a:p>
              <a:p>
                <a:pPr marL="685800" lvl="1">
                  <a:buFont typeface="Arial" panose="020B0604020202020204" pitchFamily="34" charset="0"/>
                  <a:buChar char="•"/>
                </a:pPr>
                <a:r>
                  <a:rPr lang="en-US" sz="1800" dirty="0"/>
                  <a:t>To calculate the slope between the two points we use the matched points from previous step to calculate the slope of two consecutive points.</a:t>
                </a:r>
              </a:p>
              <a:p>
                <a:pPr marL="685800" lvl="1">
                  <a:buFont typeface="Arial" panose="020B0604020202020204" pitchFamily="34" charset="0"/>
                  <a:buChar char="•"/>
                </a:pPr>
                <a:r>
                  <a:rPr lang="en-US" sz="1800" dirty="0"/>
                  <a:t>The slope between the two consecutive points (p1,p2) is </a:t>
                </a:r>
                <a14:m>
                  <m:oMath xmlns:m="http://schemas.openxmlformats.org/officeDocument/2006/math">
                    <m:r>
                      <a:rPr lang="en-US" sz="1800" i="1" smtClean="0">
                        <a:latin typeface="Cambria Math" panose="02040503050406030204" pitchFamily="18" charset="0"/>
                      </a:rPr>
                      <m:t>=</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𝑅𝑖𝑠𝑒</m:t>
                        </m:r>
                      </m:num>
                      <m:den>
                        <m:r>
                          <a:rPr lang="en-US" sz="1800" b="0" i="1" smtClean="0">
                            <a:latin typeface="Cambria Math" panose="02040503050406030204" pitchFamily="18" charset="0"/>
                          </a:rPr>
                          <m:t>𝑅𝑢𝑛</m:t>
                        </m:r>
                      </m:den>
                    </m:f>
                  </m:oMath>
                </a14:m>
                <a:r>
                  <a:rPr lang="en-US" sz="1800" dirty="0"/>
                  <a:t>.</a:t>
                </a:r>
              </a:p>
              <a:p>
                <a:pPr marL="685800" lvl="1">
                  <a:buFont typeface="Arial" panose="020B0604020202020204" pitchFamily="34" charset="0"/>
                  <a:buChar char="•"/>
                </a:pPr>
                <a:r>
                  <a:rPr lang="en-US" sz="1800" dirty="0"/>
                  <a:t>This is calculated as</a:t>
                </a:r>
                <a14:m>
                  <m:oMath xmlns:m="http://schemas.openxmlformats.org/officeDocument/2006/math">
                    <m:r>
                      <a:rPr lang="en-US" sz="1800" b="0" i="0" smtClean="0">
                        <a:latin typeface="Cambria Math" panose="02040503050406030204" pitchFamily="18" charset="0"/>
                      </a:rPr>
                      <m:t> </m:t>
                    </m:r>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𝑌</m:t>
                        </m:r>
                        <m:r>
                          <a:rPr lang="en-US" sz="1800" b="0" i="1" smtClean="0">
                            <a:latin typeface="Cambria Math" panose="02040503050406030204" pitchFamily="18" charset="0"/>
                          </a:rPr>
                          <m:t>2−</m:t>
                        </m:r>
                        <m:r>
                          <a:rPr lang="en-US" sz="1800" b="0" i="1" smtClean="0">
                            <a:latin typeface="Cambria Math" panose="02040503050406030204" pitchFamily="18" charset="0"/>
                          </a:rPr>
                          <m:t>𝑌</m:t>
                        </m:r>
                        <m:r>
                          <a:rPr lang="en-US" sz="1800" b="0" i="1" smtClean="0">
                            <a:latin typeface="Cambria Math" panose="02040503050406030204" pitchFamily="18" charset="0"/>
                          </a:rPr>
                          <m:t>1</m:t>
                        </m:r>
                      </m:num>
                      <m:den>
                        <m:r>
                          <a:rPr lang="en-US" sz="1800" b="0" i="1" smtClean="0">
                            <a:latin typeface="Cambria Math" panose="02040503050406030204" pitchFamily="18" charset="0"/>
                          </a:rPr>
                          <m:t>𝑋</m:t>
                        </m:r>
                        <m:r>
                          <a:rPr lang="en-US" sz="1800" b="0" i="1" smtClean="0">
                            <a:latin typeface="Cambria Math" panose="02040503050406030204" pitchFamily="18" charset="0"/>
                          </a:rPr>
                          <m:t>2−</m:t>
                        </m:r>
                        <m:r>
                          <a:rPr lang="en-US" sz="1800" b="0" i="1" smtClean="0">
                            <a:latin typeface="Cambria Math" panose="02040503050406030204" pitchFamily="18" charset="0"/>
                          </a:rPr>
                          <m:t>𝑋</m:t>
                        </m:r>
                        <m:r>
                          <a:rPr lang="en-US" sz="1800" b="0" i="1" smtClean="0">
                            <a:latin typeface="Cambria Math" panose="02040503050406030204" pitchFamily="18" charset="0"/>
                          </a:rPr>
                          <m:t>1</m:t>
                        </m:r>
                      </m:den>
                    </m:f>
                    <m:r>
                      <a:rPr lang="en-US" sz="1800" b="0" i="1" smtClean="0">
                        <a:latin typeface="Cambria Math" panose="02040503050406030204" pitchFamily="18" charset="0"/>
                      </a:rPr>
                      <m:t>  </m:t>
                    </m:r>
                    <m:r>
                      <m:rPr>
                        <m:sty m:val="p"/>
                      </m:rPr>
                      <a:rPr lang="en-US" sz="1800" b="0" i="0" smtClean="0">
                        <a:latin typeface="Cambria Math" panose="02040503050406030204" pitchFamily="18" charset="0"/>
                      </a:rPr>
                      <m:t>to</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determine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the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slope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between</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the</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points</m:t>
                    </m:r>
                    <m:r>
                      <a:rPr lang="en-US" sz="1800" b="0" i="0" smtClean="0">
                        <a:latin typeface="Cambria Math" panose="02040503050406030204" pitchFamily="18" charset="0"/>
                      </a:rPr>
                      <m:t>.</m:t>
                    </m:r>
                  </m:oMath>
                </a14:m>
                <a:endParaRPr lang="en-US" sz="1800" dirty="0"/>
              </a:p>
              <a:p>
                <a:pPr marL="685800" lvl="1">
                  <a:buFont typeface="Arial" panose="020B0604020202020204" pitchFamily="34" charset="0"/>
                  <a:buChar char="•"/>
                </a:pPr>
                <a:r>
                  <a:rPr lang="en-US" sz="1800" dirty="0"/>
                  <a:t>The points Y and X are the coordinates of  the points p1 and p2. (i.e.) p1(X1,Y1) and p2(X2,Y2).</a:t>
                </a:r>
              </a:p>
              <a:p>
                <a:pPr marL="685800" lvl="1">
                  <a:buFont typeface="Arial" panose="020B0604020202020204" pitchFamily="34" charset="0"/>
                  <a:buChar char="•"/>
                </a:pPr>
                <a:r>
                  <a:rPr lang="en-US" sz="1800" dirty="0"/>
                  <a:t>This is calculated for all the map matched points.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BD108155-D10F-4EDC-965A-033689D38B9F}"/>
                  </a:ext>
                </a:extLst>
              </p:cNvPr>
              <p:cNvSpPr>
                <a:spLocks noGrp="1" noRot="1" noChangeAspect="1" noMove="1" noResize="1" noEditPoints="1" noAdjustHandles="1" noChangeArrowheads="1" noChangeShapeType="1" noTextEdit="1"/>
              </p:cNvSpPr>
              <p:nvPr>
                <p:ph idx="1"/>
              </p:nvPr>
            </p:nvSpPr>
            <p:spPr>
              <a:xfrm>
                <a:off x="2589212" y="1367161"/>
                <a:ext cx="8915400" cy="4802820"/>
              </a:xfrm>
              <a:blipFill>
                <a:blip r:embed="rId2"/>
                <a:stretch>
                  <a:fillRect l="-479" t="-635"/>
                </a:stretch>
              </a:blipFill>
            </p:spPr>
            <p:txBody>
              <a:bodyPr/>
              <a:lstStyle/>
              <a:p>
                <a:r>
                  <a:rPr lang="en-US">
                    <a:noFill/>
                  </a:rPr>
                  <a:t> </a:t>
                </a:r>
              </a:p>
            </p:txBody>
          </p:sp>
        </mc:Fallback>
      </mc:AlternateContent>
    </p:spTree>
    <p:extLst>
      <p:ext uri="{BB962C8B-B14F-4D97-AF65-F5344CB8AC3E}">
        <p14:creationId xmlns:p14="http://schemas.microsoft.com/office/powerpoint/2010/main" val="428410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5DD0-D3C8-44A8-9DD2-D41F843E5C69}"/>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0344824-6C52-4B33-8596-CAEBCC6A3B86}"/>
              </a:ext>
            </a:extLst>
          </p:cNvPr>
          <p:cNvSpPr>
            <a:spLocks noGrp="1"/>
          </p:cNvSpPr>
          <p:nvPr>
            <p:ph idx="1"/>
          </p:nvPr>
        </p:nvSpPr>
        <p:spPr>
          <a:xfrm>
            <a:off x="2589212" y="1411550"/>
            <a:ext cx="8915400" cy="4499672"/>
          </a:xfrm>
        </p:spPr>
        <p:txBody>
          <a:bodyPr>
            <a:normAutofit/>
          </a:bodyPr>
          <a:lstStyle/>
          <a:p>
            <a:r>
              <a:rPr lang="en-US" b="1" u="sng" dirty="0"/>
              <a:t>Evaluating the derived road slope wit the surveyed road slope:</a:t>
            </a:r>
            <a:endParaRPr lang="en-US" u="sng" dirty="0"/>
          </a:p>
          <a:p>
            <a:pPr marL="685800" lvl="1">
              <a:buFont typeface="Arial" panose="020B0604020202020204" pitchFamily="34" charset="0"/>
              <a:buChar char="•"/>
            </a:pPr>
            <a:r>
              <a:rPr lang="en-US" sz="1800" dirty="0"/>
              <a:t>Average of slope is calculated for each link data.</a:t>
            </a:r>
          </a:p>
          <a:p>
            <a:pPr marL="685800" lvl="1">
              <a:buFont typeface="Arial" panose="020B0604020202020204" pitchFamily="34" charset="0"/>
              <a:buChar char="•"/>
            </a:pPr>
            <a:r>
              <a:rPr lang="en-US" sz="1800" dirty="0"/>
              <a:t>This slope is then compared with the slope we calculated in previous step.</a:t>
            </a:r>
          </a:p>
        </p:txBody>
      </p:sp>
    </p:spTree>
    <p:extLst>
      <p:ext uri="{BB962C8B-B14F-4D97-AF65-F5344CB8AC3E}">
        <p14:creationId xmlns:p14="http://schemas.microsoft.com/office/powerpoint/2010/main" val="25584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94CE-8444-420E-9654-9D39A5F74918}"/>
              </a:ext>
            </a:extLst>
          </p:cNvPr>
          <p:cNvSpPr>
            <a:spLocks noGrp="1"/>
          </p:cNvSpPr>
          <p:nvPr>
            <p:ph type="title"/>
          </p:nvPr>
        </p:nvSpPr>
        <p:spPr>
          <a:xfrm>
            <a:off x="2592925" y="624110"/>
            <a:ext cx="8911687" cy="840706"/>
          </a:xfrm>
        </p:spPr>
        <p:txBody>
          <a:bodyPr/>
          <a:lstStyle/>
          <a:p>
            <a:r>
              <a:rPr lang="en-US" dirty="0"/>
              <a:t>Result</a:t>
            </a:r>
          </a:p>
        </p:txBody>
      </p:sp>
      <p:sp>
        <p:nvSpPr>
          <p:cNvPr id="3" name="Content Placeholder 2">
            <a:extLst>
              <a:ext uri="{FF2B5EF4-FFF2-40B4-BE49-F238E27FC236}">
                <a16:creationId xmlns:a16="http://schemas.microsoft.com/office/drawing/2014/main" id="{1B9E75B2-C063-40F2-BB40-8A2BAA84CBD2}"/>
              </a:ext>
            </a:extLst>
          </p:cNvPr>
          <p:cNvSpPr>
            <a:spLocks noGrp="1"/>
          </p:cNvSpPr>
          <p:nvPr>
            <p:ph idx="1"/>
          </p:nvPr>
        </p:nvSpPr>
        <p:spPr>
          <a:xfrm>
            <a:off x="2589212" y="1571348"/>
            <a:ext cx="8915400" cy="4339874"/>
          </a:xfrm>
        </p:spPr>
        <p:txBody>
          <a:bodyPr>
            <a:normAutofit/>
          </a:bodyPr>
          <a:lstStyle/>
          <a:p>
            <a:r>
              <a:rPr lang="en-US" dirty="0"/>
              <a:t>The source code is present in five (.java) files with the instructions to run the code in Readme file.</a:t>
            </a:r>
          </a:p>
          <a:p>
            <a:r>
              <a:rPr lang="en-US" dirty="0"/>
              <a:t>There are two output files.</a:t>
            </a:r>
          </a:p>
          <a:p>
            <a:pPr marL="685800" lvl="1">
              <a:buFont typeface="Arial" panose="020B0604020202020204" pitchFamily="34" charset="0"/>
              <a:buChar char="•"/>
            </a:pPr>
            <a:r>
              <a:rPr lang="en-US" sz="1800" dirty="0"/>
              <a:t>First file contains the map matched points along with the calculated slope.</a:t>
            </a:r>
          </a:p>
          <a:p>
            <a:pPr marL="685800" lvl="1">
              <a:buFont typeface="Arial" panose="020B0604020202020204" pitchFamily="34" charset="0"/>
              <a:buChar char="•"/>
            </a:pPr>
            <a:r>
              <a:rPr lang="en-US" sz="1800" dirty="0"/>
              <a:t>Second file contains the  slope evaluation.</a:t>
            </a:r>
          </a:p>
        </p:txBody>
      </p:sp>
    </p:spTree>
    <p:extLst>
      <p:ext uri="{BB962C8B-B14F-4D97-AF65-F5344CB8AC3E}">
        <p14:creationId xmlns:p14="http://schemas.microsoft.com/office/powerpoint/2010/main" val="1142899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11D0-1CAA-4B47-AE2C-53FDBA23BB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582DC01-75C9-4E9A-B649-260D7B4AD40E}"/>
              </a:ext>
            </a:extLst>
          </p:cNvPr>
          <p:cNvSpPr>
            <a:spLocks noGrp="1"/>
          </p:cNvSpPr>
          <p:nvPr>
            <p:ph idx="1"/>
          </p:nvPr>
        </p:nvSpPr>
        <p:spPr>
          <a:xfrm>
            <a:off x="2589212" y="1757779"/>
            <a:ext cx="8915400" cy="4153443"/>
          </a:xfrm>
        </p:spPr>
        <p:txBody>
          <a:bodyPr/>
          <a:lstStyle/>
          <a:p>
            <a:r>
              <a:rPr lang="en-GB" dirty="0"/>
              <a:t>Guest lecture notes by </a:t>
            </a:r>
            <a:r>
              <a:rPr lang="en-GB" dirty="0" err="1"/>
              <a:t>Dr.</a:t>
            </a:r>
            <a:r>
              <a:rPr lang="en-GB" dirty="0"/>
              <a:t> Bo Xu</a:t>
            </a:r>
          </a:p>
          <a:p>
            <a:r>
              <a:rPr lang="en-US" dirty="0"/>
              <a:t>“An Interactive Voting-based Map Matching Algorithm”</a:t>
            </a:r>
            <a:r>
              <a:rPr lang="en-GB" dirty="0"/>
              <a:t> </a:t>
            </a:r>
            <a:r>
              <a:rPr lang="en-US" dirty="0"/>
              <a:t>Yu Zheng, MS Research</a:t>
            </a:r>
          </a:p>
          <a:p>
            <a:r>
              <a:rPr lang="en-US" dirty="0"/>
              <a:t>“</a:t>
            </a:r>
            <a:r>
              <a:rPr lang="en-US" i="1" dirty="0"/>
              <a:t>Map-Matching for Low-Sampling-Rate GPS Trajectories</a:t>
            </a:r>
            <a:r>
              <a:rPr lang="en-US" dirty="0"/>
              <a:t>” </a:t>
            </a:r>
            <a:r>
              <a:rPr lang="en-GB" dirty="0"/>
              <a:t>Yu Zheng, MS Research</a:t>
            </a:r>
          </a:p>
        </p:txBody>
      </p:sp>
    </p:spTree>
    <p:extLst>
      <p:ext uri="{BB962C8B-B14F-4D97-AF65-F5344CB8AC3E}">
        <p14:creationId xmlns:p14="http://schemas.microsoft.com/office/powerpoint/2010/main" val="3144233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130</TotalTime>
  <Words>510</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 Math</vt:lpstr>
      <vt:lpstr>Century Gothic</vt:lpstr>
      <vt:lpstr>Wingdings 3</vt:lpstr>
      <vt:lpstr>Wisp</vt:lpstr>
      <vt:lpstr>Probe Data Analysis for Road Slope</vt:lpstr>
      <vt:lpstr>Goal:</vt:lpstr>
      <vt:lpstr>Overview</vt:lpstr>
      <vt:lpstr>Overview</vt:lpstr>
      <vt:lpstr>Approach</vt:lpstr>
      <vt:lpstr>Approach</vt:lpstr>
      <vt:lpstr>Approach</vt:lpstr>
      <vt:lpstr>Result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Probe Data Analysis for Road Slope</dc:title>
  <dc:creator>Herick Jayesh Asmani</dc:creator>
  <cp:lastModifiedBy>Herick Jayesh Asmani</cp:lastModifiedBy>
  <cp:revision>14</cp:revision>
  <dcterms:created xsi:type="dcterms:W3CDTF">2018-03-09T20:33:52Z</dcterms:created>
  <dcterms:modified xsi:type="dcterms:W3CDTF">2018-03-09T22:49:34Z</dcterms:modified>
</cp:coreProperties>
</file>