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charset="1" panose="00000500000000000000"/>
      <p:regular r:id="rId10"/>
    </p:embeddedFont>
    <p:embeddedFont>
      <p:font typeface="Poppins Bold" charset="1" panose="00000800000000000000"/>
      <p:regular r:id="rId11"/>
    </p:embeddedFont>
    <p:embeddedFont>
      <p:font typeface="Poppins Italics" charset="1" panose="00000500000000000000"/>
      <p:regular r:id="rId12"/>
    </p:embeddedFont>
    <p:embeddedFont>
      <p:font typeface="Poppins Bold Italics" charset="1" panose="00000800000000000000"/>
      <p:regular r:id="rId13"/>
    </p:embeddedFont>
    <p:embeddedFont>
      <p:font typeface="Poppins Thin" charset="1" panose="00000300000000000000"/>
      <p:regular r:id="rId14"/>
    </p:embeddedFont>
    <p:embeddedFont>
      <p:font typeface="Poppins Thin Italics" charset="1" panose="00000300000000000000"/>
      <p:regular r:id="rId15"/>
    </p:embeddedFont>
    <p:embeddedFont>
      <p:font typeface="Poppins Light" charset="1" panose="00000400000000000000"/>
      <p:regular r:id="rId16"/>
    </p:embeddedFont>
    <p:embeddedFont>
      <p:font typeface="Poppins Light Italics" charset="1" panose="00000400000000000000"/>
      <p:regular r:id="rId17"/>
    </p:embeddedFont>
    <p:embeddedFont>
      <p:font typeface="Poppins Medium" charset="1" panose="00000600000000000000"/>
      <p:regular r:id="rId18"/>
    </p:embeddedFont>
    <p:embeddedFont>
      <p:font typeface="Poppins Medium Italics" charset="1" panose="00000600000000000000"/>
      <p:regular r:id="rId19"/>
    </p:embeddedFont>
    <p:embeddedFont>
      <p:font typeface="Poppins Semi-Bold" charset="1" panose="00000700000000000000"/>
      <p:regular r:id="rId20"/>
    </p:embeddedFont>
    <p:embeddedFont>
      <p:font typeface="Poppins Semi-Bold Italics" charset="1" panose="00000700000000000000"/>
      <p:regular r:id="rId21"/>
    </p:embeddedFont>
    <p:embeddedFont>
      <p:font typeface="Poppins Ultra-Bold" charset="1" panose="00000900000000000000"/>
      <p:regular r:id="rId22"/>
    </p:embeddedFont>
    <p:embeddedFont>
      <p:font typeface="Poppins Ultra-Bold Italics" charset="1" panose="00000900000000000000"/>
      <p:regular r:id="rId23"/>
    </p:embeddedFont>
    <p:embeddedFont>
      <p:font typeface="Poppins Heavy" charset="1" panose="00000A00000000000000"/>
      <p:regular r:id="rId24"/>
    </p:embeddedFont>
    <p:embeddedFont>
      <p:font typeface="Poppins Heavy Italics"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00720"/>
        </a:solidFill>
      </p:bgPr>
    </p:bg>
    <p:spTree>
      <p:nvGrpSpPr>
        <p:cNvPr id="1" name=""/>
        <p:cNvGrpSpPr/>
        <p:nvPr/>
      </p:nvGrpSpPr>
      <p:grpSpPr>
        <a:xfrm>
          <a:off x="0" y="0"/>
          <a:ext cx="0" cy="0"/>
          <a:chOff x="0" y="0"/>
          <a:chExt cx="0" cy="0"/>
        </a:xfrm>
      </p:grpSpPr>
      <p:sp>
        <p:nvSpPr>
          <p:cNvPr name="AutoShape 2" id="2"/>
          <p:cNvSpPr/>
          <p:nvPr/>
        </p:nvSpPr>
        <p:spPr>
          <a:xfrm rot="0">
            <a:off x="1418967" y="1028700"/>
            <a:ext cx="2613717" cy="0"/>
          </a:xfrm>
          <a:prstGeom prst="line">
            <a:avLst/>
          </a:prstGeom>
          <a:ln cap="flat" w="28575">
            <a:solidFill>
              <a:srgbClr val="FFFFFF"/>
            </a:solidFill>
            <a:prstDash val="solid"/>
            <a:headEnd type="none" len="sm" w="sm"/>
            <a:tailEnd type="none" len="sm" w="sm"/>
          </a:ln>
        </p:spPr>
      </p:sp>
      <p:sp>
        <p:nvSpPr>
          <p:cNvPr name="Freeform 3" id="3"/>
          <p:cNvSpPr/>
          <p:nvPr/>
        </p:nvSpPr>
        <p:spPr>
          <a:xfrm flipH="false" flipV="false" rot="0">
            <a:off x="13557119" y="-4377878"/>
            <a:ext cx="8808312" cy="9072232"/>
          </a:xfrm>
          <a:custGeom>
            <a:avLst/>
            <a:gdLst/>
            <a:ahLst/>
            <a:cxnLst/>
            <a:rect r="r" b="b" t="t" l="l"/>
            <a:pathLst>
              <a:path h="9072232" w="8808312">
                <a:moveTo>
                  <a:pt x="0" y="0"/>
                </a:moveTo>
                <a:lnTo>
                  <a:pt x="8808312" y="0"/>
                </a:lnTo>
                <a:lnTo>
                  <a:pt x="8808312" y="9072232"/>
                </a:lnTo>
                <a:lnTo>
                  <a:pt x="0" y="9072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337443" y="6559473"/>
            <a:ext cx="5268375" cy="5426229"/>
          </a:xfrm>
          <a:custGeom>
            <a:avLst/>
            <a:gdLst/>
            <a:ahLst/>
            <a:cxnLst/>
            <a:rect r="r" b="b" t="t" l="l"/>
            <a:pathLst>
              <a:path h="5426229" w="5268375">
                <a:moveTo>
                  <a:pt x="0" y="0"/>
                </a:moveTo>
                <a:lnTo>
                  <a:pt x="5268375" y="0"/>
                </a:lnTo>
                <a:lnTo>
                  <a:pt x="5268375" y="5426229"/>
                </a:lnTo>
                <a:lnTo>
                  <a:pt x="0" y="54262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298265" y="2297765"/>
            <a:ext cx="5691469" cy="5691469"/>
          </a:xfrm>
          <a:custGeom>
            <a:avLst/>
            <a:gdLst/>
            <a:ahLst/>
            <a:cxnLst/>
            <a:rect r="r" b="b" t="t" l="l"/>
            <a:pathLst>
              <a:path h="5691469" w="5691469">
                <a:moveTo>
                  <a:pt x="0" y="0"/>
                </a:moveTo>
                <a:lnTo>
                  <a:pt x="5691470" y="0"/>
                </a:lnTo>
                <a:lnTo>
                  <a:pt x="5691470" y="5691470"/>
                </a:lnTo>
                <a:lnTo>
                  <a:pt x="0" y="5691470"/>
                </a:lnTo>
                <a:lnTo>
                  <a:pt x="0" y="0"/>
                </a:lnTo>
                <a:close/>
              </a:path>
            </a:pathLst>
          </a:custGeom>
          <a:blipFill>
            <a:blip r:embed="rId4"/>
            <a:stretch>
              <a:fillRect l="0" t="0" r="0" b="0"/>
            </a:stretch>
          </a:blipFill>
        </p:spPr>
      </p:sp>
      <p:sp>
        <p:nvSpPr>
          <p:cNvPr name="Freeform 6" id="6"/>
          <p:cNvSpPr/>
          <p:nvPr/>
        </p:nvSpPr>
        <p:spPr>
          <a:xfrm flipH="false" flipV="false" rot="0">
            <a:off x="15151349" y="1151753"/>
            <a:ext cx="2469183" cy="601192"/>
          </a:xfrm>
          <a:custGeom>
            <a:avLst/>
            <a:gdLst/>
            <a:ahLst/>
            <a:cxnLst/>
            <a:rect r="r" b="b" t="t" l="l"/>
            <a:pathLst>
              <a:path h="601192" w="2469183">
                <a:moveTo>
                  <a:pt x="0" y="0"/>
                </a:moveTo>
                <a:lnTo>
                  <a:pt x="2469183" y="0"/>
                </a:lnTo>
                <a:lnTo>
                  <a:pt x="2469183" y="601193"/>
                </a:lnTo>
                <a:lnTo>
                  <a:pt x="0" y="6011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028700" y="1082462"/>
            <a:ext cx="3394250" cy="635000"/>
          </a:xfrm>
          <a:prstGeom prst="rect">
            <a:avLst/>
          </a:prstGeom>
        </p:spPr>
        <p:txBody>
          <a:bodyPr anchor="t" rtlCol="false" tIns="0" lIns="0" bIns="0" rIns="0">
            <a:spAutoFit/>
          </a:bodyPr>
          <a:lstStyle/>
          <a:p>
            <a:pPr algn="ctr">
              <a:lnSpc>
                <a:spcPts val="4900"/>
              </a:lnSpc>
            </a:pPr>
            <a:r>
              <a:rPr lang="en-US" sz="3500">
                <a:solidFill>
                  <a:srgbClr val="FFFFFF"/>
                </a:solidFill>
                <a:latin typeface="Poppins"/>
              </a:rPr>
              <a:t>Presentation</a:t>
            </a:r>
          </a:p>
        </p:txBody>
      </p:sp>
      <p:sp>
        <p:nvSpPr>
          <p:cNvPr name="AutoShape 8" id="8"/>
          <p:cNvSpPr/>
          <p:nvPr/>
        </p:nvSpPr>
        <p:spPr>
          <a:xfrm>
            <a:off x="7955583" y="9272588"/>
            <a:ext cx="2376833" cy="0"/>
          </a:xfrm>
          <a:prstGeom prst="line">
            <a:avLst/>
          </a:prstGeom>
          <a:ln cap="flat" w="28575">
            <a:solidFill>
              <a:srgbClr val="FFFFFF"/>
            </a:solidFill>
            <a:prstDash val="solid"/>
            <a:headEnd type="none" len="sm" w="sm"/>
            <a:tailEnd type="none" len="sm" w="sm"/>
          </a:ln>
        </p:spPr>
      </p:sp>
      <p:sp>
        <p:nvSpPr>
          <p:cNvPr name="TextBox 9" id="9"/>
          <p:cNvSpPr txBox="true"/>
          <p:nvPr/>
        </p:nvSpPr>
        <p:spPr>
          <a:xfrm rot="0">
            <a:off x="6180177" y="8259079"/>
            <a:ext cx="5927646" cy="720506"/>
          </a:xfrm>
          <a:prstGeom prst="rect">
            <a:avLst/>
          </a:prstGeom>
        </p:spPr>
        <p:txBody>
          <a:bodyPr anchor="t" rtlCol="false" tIns="0" lIns="0" bIns="0" rIns="0">
            <a:spAutoFit/>
          </a:bodyPr>
          <a:lstStyle/>
          <a:p>
            <a:pPr algn="ctr">
              <a:lnSpc>
                <a:spcPts val="2800"/>
              </a:lnSpc>
            </a:pPr>
            <a:r>
              <a:rPr lang="en-US" sz="2000">
                <a:solidFill>
                  <a:srgbClr val="FFFFFF"/>
                </a:solidFill>
                <a:latin typeface="Poppins"/>
              </a:rPr>
              <a:t>Transformer  l'éducation grâce à l'innovation technologique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00720"/>
        </a:solidFill>
      </p:bgPr>
    </p:bg>
    <p:spTree>
      <p:nvGrpSpPr>
        <p:cNvPr id="1" name=""/>
        <p:cNvGrpSpPr/>
        <p:nvPr/>
      </p:nvGrpSpPr>
      <p:grpSpPr>
        <a:xfrm>
          <a:off x="0" y="0"/>
          <a:ext cx="0" cy="0"/>
          <a:chOff x="0" y="0"/>
          <a:chExt cx="0" cy="0"/>
        </a:xfrm>
      </p:grpSpPr>
      <p:sp>
        <p:nvSpPr>
          <p:cNvPr name="Freeform 2" id="2"/>
          <p:cNvSpPr/>
          <p:nvPr/>
        </p:nvSpPr>
        <p:spPr>
          <a:xfrm flipH="false" flipV="false" rot="0">
            <a:off x="4731260" y="-3627677"/>
            <a:ext cx="6205205" cy="6391128"/>
          </a:xfrm>
          <a:custGeom>
            <a:avLst/>
            <a:gdLst/>
            <a:ahLst/>
            <a:cxnLst/>
            <a:rect r="r" b="b" t="t" l="l"/>
            <a:pathLst>
              <a:path h="6391128" w="6205205">
                <a:moveTo>
                  <a:pt x="0" y="0"/>
                </a:moveTo>
                <a:lnTo>
                  <a:pt x="6205204" y="0"/>
                </a:lnTo>
                <a:lnTo>
                  <a:pt x="6205204" y="6391128"/>
                </a:lnTo>
                <a:lnTo>
                  <a:pt x="0" y="63911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93602" y="7980230"/>
            <a:ext cx="4188075" cy="4313560"/>
          </a:xfrm>
          <a:custGeom>
            <a:avLst/>
            <a:gdLst/>
            <a:ahLst/>
            <a:cxnLst/>
            <a:rect r="r" b="b" t="t" l="l"/>
            <a:pathLst>
              <a:path h="4313560" w="4188075">
                <a:moveTo>
                  <a:pt x="0" y="0"/>
                </a:moveTo>
                <a:lnTo>
                  <a:pt x="4188075" y="0"/>
                </a:lnTo>
                <a:lnTo>
                  <a:pt x="4188075" y="4313560"/>
                </a:lnTo>
                <a:lnTo>
                  <a:pt x="0" y="4313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419395" y="-680683"/>
            <a:ext cx="895166" cy="3444134"/>
            <a:chOff x="0" y="0"/>
            <a:chExt cx="235764" cy="907097"/>
          </a:xfrm>
        </p:grpSpPr>
        <p:sp>
          <p:nvSpPr>
            <p:cNvPr name="Freeform 5" id="5"/>
            <p:cNvSpPr/>
            <p:nvPr/>
          </p:nvSpPr>
          <p:spPr>
            <a:xfrm flipH="false" flipV="false" rot="0">
              <a:off x="0" y="0"/>
              <a:ext cx="235764" cy="907097"/>
            </a:xfrm>
            <a:custGeom>
              <a:avLst/>
              <a:gdLst/>
              <a:ahLst/>
              <a:cxnLst/>
              <a:rect r="r" b="b" t="t" l="l"/>
              <a:pathLst>
                <a:path h="907097" w="235764">
                  <a:moveTo>
                    <a:pt x="0" y="0"/>
                  </a:moveTo>
                  <a:lnTo>
                    <a:pt x="235764" y="0"/>
                  </a:lnTo>
                  <a:lnTo>
                    <a:pt x="235764" y="907097"/>
                  </a:lnTo>
                  <a:lnTo>
                    <a:pt x="0" y="907097"/>
                  </a:lnTo>
                  <a:close/>
                </a:path>
              </a:pathLst>
            </a:custGeom>
            <a:solidFill>
              <a:srgbClr val="FA2FB5"/>
            </a:solidFill>
          </p:spPr>
        </p:sp>
        <p:sp>
          <p:nvSpPr>
            <p:cNvPr name="TextBox 6" id="6"/>
            <p:cNvSpPr txBox="true"/>
            <p:nvPr/>
          </p:nvSpPr>
          <p:spPr>
            <a:xfrm>
              <a:off x="0" y="-66675"/>
              <a:ext cx="812800" cy="879475"/>
            </a:xfrm>
            <a:prstGeom prst="rect">
              <a:avLst/>
            </a:prstGeom>
          </p:spPr>
          <p:txBody>
            <a:bodyPr anchor="ctr" rtlCol="false" tIns="50800" lIns="50800" bIns="50800" rIns="50800"/>
            <a:lstStyle/>
            <a:p>
              <a:pPr algn="ctr">
                <a:lnSpc>
                  <a:spcPts val="2800"/>
                </a:lnSpc>
              </a:pPr>
            </a:p>
          </p:txBody>
        </p:sp>
      </p:grpSp>
      <p:sp>
        <p:nvSpPr>
          <p:cNvPr name="AutoShape 7" id="7"/>
          <p:cNvSpPr/>
          <p:nvPr/>
        </p:nvSpPr>
        <p:spPr>
          <a:xfrm rot="0">
            <a:off x="3624970" y="8284550"/>
            <a:ext cx="6959241" cy="0"/>
          </a:xfrm>
          <a:prstGeom prst="line">
            <a:avLst/>
          </a:prstGeom>
          <a:ln cap="flat" w="28575">
            <a:solidFill>
              <a:srgbClr val="FFFFFF"/>
            </a:solidFill>
            <a:prstDash val="solid"/>
            <a:headEnd type="none" len="sm" w="sm"/>
            <a:tailEnd type="none" len="sm" w="sm"/>
          </a:ln>
        </p:spPr>
      </p:sp>
      <p:grpSp>
        <p:nvGrpSpPr>
          <p:cNvPr name="Group 8" id="8"/>
          <p:cNvGrpSpPr/>
          <p:nvPr/>
        </p:nvGrpSpPr>
        <p:grpSpPr>
          <a:xfrm rot="0">
            <a:off x="11547345" y="1698131"/>
            <a:ext cx="5268240" cy="6890738"/>
            <a:chOff x="0" y="0"/>
            <a:chExt cx="7024320" cy="9187651"/>
          </a:xfrm>
        </p:grpSpPr>
        <p:grpSp>
          <p:nvGrpSpPr>
            <p:cNvPr name="Group 9" id="9"/>
            <p:cNvGrpSpPr/>
            <p:nvPr/>
          </p:nvGrpSpPr>
          <p:grpSpPr>
            <a:xfrm rot="0">
              <a:off x="0" y="0"/>
              <a:ext cx="7024320" cy="9187651"/>
              <a:chOff x="0" y="0"/>
              <a:chExt cx="1559005" cy="2039143"/>
            </a:xfrm>
          </p:grpSpPr>
          <p:sp>
            <p:nvSpPr>
              <p:cNvPr name="Freeform 10" id="10"/>
              <p:cNvSpPr/>
              <p:nvPr/>
            </p:nvSpPr>
            <p:spPr>
              <a:xfrm flipH="false" flipV="false" rot="0">
                <a:off x="0" y="0"/>
                <a:ext cx="1559005" cy="2039143"/>
              </a:xfrm>
              <a:custGeom>
                <a:avLst/>
                <a:gdLst/>
                <a:ahLst/>
                <a:cxnLst/>
                <a:rect r="r" b="b" t="t" l="l"/>
                <a:pathLst>
                  <a:path h="2039143" w="1559005">
                    <a:moveTo>
                      <a:pt x="73477" y="0"/>
                    </a:moveTo>
                    <a:lnTo>
                      <a:pt x="1485528" y="0"/>
                    </a:lnTo>
                    <a:cubicBezTo>
                      <a:pt x="1505015" y="0"/>
                      <a:pt x="1523704" y="7741"/>
                      <a:pt x="1537484" y="21521"/>
                    </a:cubicBezTo>
                    <a:cubicBezTo>
                      <a:pt x="1551264" y="35301"/>
                      <a:pt x="1559005" y="53990"/>
                      <a:pt x="1559005" y="73477"/>
                    </a:cubicBezTo>
                    <a:lnTo>
                      <a:pt x="1559005" y="1965666"/>
                    </a:lnTo>
                    <a:cubicBezTo>
                      <a:pt x="1559005" y="1985153"/>
                      <a:pt x="1551264" y="2003843"/>
                      <a:pt x="1537484" y="2017622"/>
                    </a:cubicBezTo>
                    <a:cubicBezTo>
                      <a:pt x="1523704" y="2031402"/>
                      <a:pt x="1505015" y="2039143"/>
                      <a:pt x="1485528" y="2039143"/>
                    </a:cubicBezTo>
                    <a:lnTo>
                      <a:pt x="73477" y="2039143"/>
                    </a:lnTo>
                    <a:cubicBezTo>
                      <a:pt x="53990" y="2039143"/>
                      <a:pt x="35301" y="2031402"/>
                      <a:pt x="21521" y="2017622"/>
                    </a:cubicBezTo>
                    <a:cubicBezTo>
                      <a:pt x="7741" y="2003843"/>
                      <a:pt x="0" y="1985153"/>
                      <a:pt x="0" y="1965666"/>
                    </a:cubicBezTo>
                    <a:lnTo>
                      <a:pt x="0" y="73477"/>
                    </a:lnTo>
                    <a:cubicBezTo>
                      <a:pt x="0" y="53990"/>
                      <a:pt x="7741" y="35301"/>
                      <a:pt x="21521" y="21521"/>
                    </a:cubicBezTo>
                    <a:cubicBezTo>
                      <a:pt x="35301" y="7741"/>
                      <a:pt x="53990" y="0"/>
                      <a:pt x="73477" y="0"/>
                    </a:cubicBezTo>
                    <a:close/>
                  </a:path>
                </a:pathLst>
              </a:custGeom>
              <a:solidFill>
                <a:srgbClr val="FFFFFF">
                  <a:alpha val="9804"/>
                </a:srgbClr>
              </a:solidFill>
            </p:spPr>
          </p:sp>
          <p:sp>
            <p:nvSpPr>
              <p:cNvPr name="TextBox 11" id="11"/>
              <p:cNvSpPr txBox="true"/>
              <p:nvPr/>
            </p:nvSpPr>
            <p:spPr>
              <a:xfrm>
                <a:off x="0" y="-66675"/>
                <a:ext cx="812800" cy="879475"/>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276656" y="1358322"/>
              <a:ext cx="6471008" cy="6471008"/>
            </a:xfrm>
            <a:custGeom>
              <a:avLst/>
              <a:gdLst/>
              <a:ahLst/>
              <a:cxnLst/>
              <a:rect r="r" b="b" t="t" l="l"/>
              <a:pathLst>
                <a:path h="6471008" w="6471008">
                  <a:moveTo>
                    <a:pt x="0" y="0"/>
                  </a:moveTo>
                  <a:lnTo>
                    <a:pt x="6471008" y="0"/>
                  </a:lnTo>
                  <a:lnTo>
                    <a:pt x="6471008" y="6471008"/>
                  </a:lnTo>
                  <a:lnTo>
                    <a:pt x="0" y="6471008"/>
                  </a:lnTo>
                  <a:lnTo>
                    <a:pt x="0" y="0"/>
                  </a:lnTo>
                  <a:close/>
                </a:path>
              </a:pathLst>
            </a:custGeom>
            <a:blipFill>
              <a:blip r:embed="rId4"/>
              <a:stretch>
                <a:fillRect l="0" t="0" r="0" b="0"/>
              </a:stretch>
            </a:blipFill>
          </p:spPr>
        </p:sp>
      </p:grpSp>
      <p:sp>
        <p:nvSpPr>
          <p:cNvPr name="TextBox 13" id="13"/>
          <p:cNvSpPr txBox="true"/>
          <p:nvPr/>
        </p:nvSpPr>
        <p:spPr>
          <a:xfrm rot="0">
            <a:off x="1419395" y="3079364"/>
            <a:ext cx="9164816" cy="1454068"/>
          </a:xfrm>
          <a:prstGeom prst="rect">
            <a:avLst/>
          </a:prstGeom>
        </p:spPr>
        <p:txBody>
          <a:bodyPr anchor="t" rtlCol="false" tIns="0" lIns="0" bIns="0" rIns="0">
            <a:spAutoFit/>
          </a:bodyPr>
          <a:lstStyle/>
          <a:p>
            <a:pPr>
              <a:lnSpc>
                <a:spcPts val="11200"/>
              </a:lnSpc>
            </a:pPr>
            <a:r>
              <a:rPr lang="en-US" sz="8000">
                <a:solidFill>
                  <a:srgbClr val="FFFFFF"/>
                </a:solidFill>
                <a:latin typeface="Poppins Ultra-Bold"/>
              </a:rPr>
              <a:t>À Propos</a:t>
            </a:r>
          </a:p>
        </p:txBody>
      </p:sp>
      <p:sp>
        <p:nvSpPr>
          <p:cNvPr name="TextBox 14" id="14"/>
          <p:cNvSpPr txBox="true"/>
          <p:nvPr/>
        </p:nvSpPr>
        <p:spPr>
          <a:xfrm rot="0">
            <a:off x="1419395" y="5057582"/>
            <a:ext cx="9164816" cy="3515505"/>
          </a:xfrm>
          <a:prstGeom prst="rect">
            <a:avLst/>
          </a:prstGeom>
        </p:spPr>
        <p:txBody>
          <a:bodyPr anchor="t" rtlCol="false" tIns="0" lIns="0" bIns="0" rIns="0">
            <a:spAutoFit/>
          </a:bodyPr>
          <a:lstStyle/>
          <a:p>
            <a:pPr>
              <a:lnSpc>
                <a:spcPts val="3080"/>
              </a:lnSpc>
            </a:pPr>
            <a:r>
              <a:rPr lang="en-US" sz="2200">
                <a:solidFill>
                  <a:srgbClr val="FFFFFF"/>
                </a:solidFill>
                <a:latin typeface="Poppins"/>
              </a:rPr>
              <a:t>EduTechX est une plateforme éducative révolutionnaire qui vise à transformer l'apprentissage en ligne en offrant une expérience interactive et engageante aux étudiants. Notre objectif est de créer un environnement d'apprentissage virtuel stimulant, où les étudiants peuvent développer leurs compétences, explorer de nouvelles connaissances et interagir avec leurs pairs et leurs instructeurs.</a:t>
            </a:r>
          </a:p>
          <a:p>
            <a:pPr>
              <a:lnSpc>
                <a:spcPts val="3080"/>
              </a:lnSpc>
            </a:pPr>
          </a:p>
          <a:p>
            <a:pPr>
              <a:lnSpc>
                <a:spcPts val="308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00720"/>
        </a:solidFill>
      </p:bgPr>
    </p:bg>
    <p:spTree>
      <p:nvGrpSpPr>
        <p:cNvPr id="1" name=""/>
        <p:cNvGrpSpPr/>
        <p:nvPr/>
      </p:nvGrpSpPr>
      <p:grpSpPr>
        <a:xfrm>
          <a:off x="0" y="0"/>
          <a:ext cx="0" cy="0"/>
          <a:chOff x="0" y="0"/>
          <a:chExt cx="0" cy="0"/>
        </a:xfrm>
      </p:grpSpPr>
      <p:sp>
        <p:nvSpPr>
          <p:cNvPr name="TextBox 2" id="2"/>
          <p:cNvSpPr txBox="true"/>
          <p:nvPr/>
        </p:nvSpPr>
        <p:spPr>
          <a:xfrm rot="0">
            <a:off x="3514091" y="1211714"/>
            <a:ext cx="6324967" cy="1454068"/>
          </a:xfrm>
          <a:prstGeom prst="rect">
            <a:avLst/>
          </a:prstGeom>
        </p:spPr>
        <p:txBody>
          <a:bodyPr anchor="t" rtlCol="false" tIns="0" lIns="0" bIns="0" rIns="0">
            <a:spAutoFit/>
          </a:bodyPr>
          <a:lstStyle/>
          <a:p>
            <a:pPr>
              <a:lnSpc>
                <a:spcPts val="11200"/>
              </a:lnSpc>
            </a:pPr>
            <a:r>
              <a:rPr lang="en-US" sz="8000">
                <a:solidFill>
                  <a:srgbClr val="FFFFFF"/>
                </a:solidFill>
                <a:latin typeface="Poppins Ultra-Bold"/>
              </a:rPr>
              <a:t>Problèmes</a:t>
            </a:r>
          </a:p>
        </p:txBody>
      </p:sp>
      <p:grpSp>
        <p:nvGrpSpPr>
          <p:cNvPr name="Group 3" id="3"/>
          <p:cNvGrpSpPr/>
          <p:nvPr/>
        </p:nvGrpSpPr>
        <p:grpSpPr>
          <a:xfrm rot="-5400000">
            <a:off x="707790" y="335784"/>
            <a:ext cx="895166" cy="3444134"/>
            <a:chOff x="0" y="0"/>
            <a:chExt cx="235764" cy="907097"/>
          </a:xfrm>
        </p:grpSpPr>
        <p:sp>
          <p:nvSpPr>
            <p:cNvPr name="Freeform 4" id="4"/>
            <p:cNvSpPr/>
            <p:nvPr/>
          </p:nvSpPr>
          <p:spPr>
            <a:xfrm flipH="false" flipV="false" rot="0">
              <a:off x="0" y="0"/>
              <a:ext cx="235764" cy="907097"/>
            </a:xfrm>
            <a:custGeom>
              <a:avLst/>
              <a:gdLst/>
              <a:ahLst/>
              <a:cxnLst/>
              <a:rect r="r" b="b" t="t" l="l"/>
              <a:pathLst>
                <a:path h="907097" w="235764">
                  <a:moveTo>
                    <a:pt x="0" y="0"/>
                  </a:moveTo>
                  <a:lnTo>
                    <a:pt x="235764" y="0"/>
                  </a:lnTo>
                  <a:lnTo>
                    <a:pt x="235764" y="907097"/>
                  </a:lnTo>
                  <a:lnTo>
                    <a:pt x="0" y="907097"/>
                  </a:lnTo>
                  <a:close/>
                </a:path>
              </a:pathLst>
            </a:custGeom>
            <a:solidFill>
              <a:srgbClr val="FA2FB5"/>
            </a:solidFill>
          </p:spPr>
        </p:sp>
        <p:sp>
          <p:nvSpPr>
            <p:cNvPr name="TextBox 5" id="5"/>
            <p:cNvSpPr txBox="true"/>
            <p:nvPr/>
          </p:nvSpPr>
          <p:spPr>
            <a:xfrm>
              <a:off x="0" y="-66675"/>
              <a:ext cx="812800" cy="879475"/>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0">
            <a:off x="1028700" y="3826149"/>
            <a:ext cx="3429722" cy="4386269"/>
            <a:chOff x="0" y="0"/>
            <a:chExt cx="1014941" cy="1298008"/>
          </a:xfrm>
        </p:grpSpPr>
        <p:sp>
          <p:nvSpPr>
            <p:cNvPr name="Freeform 7" id="7"/>
            <p:cNvSpPr/>
            <p:nvPr/>
          </p:nvSpPr>
          <p:spPr>
            <a:xfrm flipH="false" flipV="false" rot="0">
              <a:off x="0" y="0"/>
              <a:ext cx="1014941" cy="1298008"/>
            </a:xfrm>
            <a:custGeom>
              <a:avLst/>
              <a:gdLst/>
              <a:ahLst/>
              <a:cxnLst/>
              <a:rect r="r" b="b" t="t" l="l"/>
              <a:pathLst>
                <a:path h="1298008" w="1014941">
                  <a:moveTo>
                    <a:pt x="112865" y="0"/>
                  </a:moveTo>
                  <a:lnTo>
                    <a:pt x="902076" y="0"/>
                  </a:lnTo>
                  <a:cubicBezTo>
                    <a:pt x="932010" y="0"/>
                    <a:pt x="960718" y="11891"/>
                    <a:pt x="981884" y="33057"/>
                  </a:cubicBezTo>
                  <a:cubicBezTo>
                    <a:pt x="1003050" y="54224"/>
                    <a:pt x="1014941" y="82931"/>
                    <a:pt x="1014941" y="112865"/>
                  </a:cubicBezTo>
                  <a:lnTo>
                    <a:pt x="1014941" y="1185143"/>
                  </a:lnTo>
                  <a:cubicBezTo>
                    <a:pt x="1014941" y="1215076"/>
                    <a:pt x="1003050" y="1243784"/>
                    <a:pt x="981884" y="1264950"/>
                  </a:cubicBezTo>
                  <a:cubicBezTo>
                    <a:pt x="960718" y="1286117"/>
                    <a:pt x="932010" y="1298008"/>
                    <a:pt x="902076" y="1298008"/>
                  </a:cubicBezTo>
                  <a:lnTo>
                    <a:pt x="112865" y="1298008"/>
                  </a:lnTo>
                  <a:cubicBezTo>
                    <a:pt x="82931" y="1298008"/>
                    <a:pt x="54224" y="1286117"/>
                    <a:pt x="33057" y="1264950"/>
                  </a:cubicBezTo>
                  <a:cubicBezTo>
                    <a:pt x="11891" y="1243784"/>
                    <a:pt x="0" y="1215076"/>
                    <a:pt x="0" y="1185143"/>
                  </a:cubicBezTo>
                  <a:lnTo>
                    <a:pt x="0" y="112865"/>
                  </a:lnTo>
                  <a:cubicBezTo>
                    <a:pt x="0" y="82931"/>
                    <a:pt x="11891" y="54224"/>
                    <a:pt x="33057" y="33057"/>
                  </a:cubicBezTo>
                  <a:cubicBezTo>
                    <a:pt x="54224" y="11891"/>
                    <a:pt x="82931" y="0"/>
                    <a:pt x="112865" y="0"/>
                  </a:cubicBezTo>
                  <a:close/>
                </a:path>
              </a:pathLst>
            </a:custGeom>
            <a:solidFill>
              <a:srgbClr val="FFFFFF">
                <a:alpha val="9804"/>
              </a:srgbClr>
            </a:solidFill>
          </p:spPr>
        </p:sp>
        <p:sp>
          <p:nvSpPr>
            <p:cNvPr name="TextBox 8" id="8"/>
            <p:cNvSpPr txBox="true"/>
            <p:nvPr/>
          </p:nvSpPr>
          <p:spPr>
            <a:xfrm>
              <a:off x="0" y="-66675"/>
              <a:ext cx="812800" cy="879475"/>
            </a:xfrm>
            <a:prstGeom prst="rect">
              <a:avLst/>
            </a:prstGeom>
          </p:spPr>
          <p:txBody>
            <a:bodyPr anchor="ctr" rtlCol="false" tIns="50800" lIns="50800" bIns="50800" rIns="50800"/>
            <a:lstStyle/>
            <a:p>
              <a:pPr algn="ctr">
                <a:lnSpc>
                  <a:spcPts val="2800"/>
                </a:lnSpc>
              </a:pPr>
            </a:p>
          </p:txBody>
        </p:sp>
      </p:grpSp>
      <p:sp>
        <p:nvSpPr>
          <p:cNvPr name="TextBox 9" id="9"/>
          <p:cNvSpPr txBox="true"/>
          <p:nvPr/>
        </p:nvSpPr>
        <p:spPr>
          <a:xfrm rot="0">
            <a:off x="1631268" y="3730400"/>
            <a:ext cx="2219281" cy="1803401"/>
          </a:xfrm>
          <a:prstGeom prst="rect">
            <a:avLst/>
          </a:prstGeom>
        </p:spPr>
        <p:txBody>
          <a:bodyPr anchor="t" rtlCol="false" tIns="0" lIns="0" bIns="0" rIns="0">
            <a:spAutoFit/>
          </a:bodyPr>
          <a:lstStyle/>
          <a:p>
            <a:pPr algn="ctr">
              <a:lnSpc>
                <a:spcPts val="13999"/>
              </a:lnSpc>
            </a:pPr>
            <a:r>
              <a:rPr lang="en-US" sz="9999">
                <a:solidFill>
                  <a:srgbClr val="FFFFFF"/>
                </a:solidFill>
                <a:latin typeface="Poppins Medium"/>
              </a:rPr>
              <a:t>01</a:t>
            </a:r>
          </a:p>
        </p:txBody>
      </p:sp>
      <p:grpSp>
        <p:nvGrpSpPr>
          <p:cNvPr name="Group 10" id="10"/>
          <p:cNvGrpSpPr/>
          <p:nvPr/>
        </p:nvGrpSpPr>
        <p:grpSpPr>
          <a:xfrm rot="0">
            <a:off x="9839058" y="3646602"/>
            <a:ext cx="3429722" cy="4565816"/>
            <a:chOff x="0" y="0"/>
            <a:chExt cx="1014941" cy="1351140"/>
          </a:xfrm>
        </p:grpSpPr>
        <p:sp>
          <p:nvSpPr>
            <p:cNvPr name="Freeform 11" id="11"/>
            <p:cNvSpPr/>
            <p:nvPr/>
          </p:nvSpPr>
          <p:spPr>
            <a:xfrm flipH="false" flipV="false" rot="0">
              <a:off x="0" y="0"/>
              <a:ext cx="1014941" cy="1351140"/>
            </a:xfrm>
            <a:custGeom>
              <a:avLst/>
              <a:gdLst/>
              <a:ahLst/>
              <a:cxnLst/>
              <a:rect r="r" b="b" t="t" l="l"/>
              <a:pathLst>
                <a:path h="1351140" w="1014941">
                  <a:moveTo>
                    <a:pt x="112865" y="0"/>
                  </a:moveTo>
                  <a:lnTo>
                    <a:pt x="902076" y="0"/>
                  </a:lnTo>
                  <a:cubicBezTo>
                    <a:pt x="932010" y="0"/>
                    <a:pt x="960718" y="11891"/>
                    <a:pt x="981884" y="33057"/>
                  </a:cubicBezTo>
                  <a:cubicBezTo>
                    <a:pt x="1003050" y="54224"/>
                    <a:pt x="1014941" y="82931"/>
                    <a:pt x="1014941" y="112865"/>
                  </a:cubicBezTo>
                  <a:lnTo>
                    <a:pt x="1014941" y="1238275"/>
                  </a:lnTo>
                  <a:cubicBezTo>
                    <a:pt x="1014941" y="1300609"/>
                    <a:pt x="964410" y="1351140"/>
                    <a:pt x="902076" y="1351140"/>
                  </a:cubicBezTo>
                  <a:lnTo>
                    <a:pt x="112865" y="1351140"/>
                  </a:lnTo>
                  <a:cubicBezTo>
                    <a:pt x="82931" y="1351140"/>
                    <a:pt x="54224" y="1339249"/>
                    <a:pt x="33057" y="1318083"/>
                  </a:cubicBezTo>
                  <a:cubicBezTo>
                    <a:pt x="11891" y="1296916"/>
                    <a:pt x="0" y="1268209"/>
                    <a:pt x="0" y="1238275"/>
                  </a:cubicBezTo>
                  <a:lnTo>
                    <a:pt x="0" y="112865"/>
                  </a:lnTo>
                  <a:cubicBezTo>
                    <a:pt x="0" y="82931"/>
                    <a:pt x="11891" y="54224"/>
                    <a:pt x="33057" y="33057"/>
                  </a:cubicBezTo>
                  <a:cubicBezTo>
                    <a:pt x="54224" y="11891"/>
                    <a:pt x="82931" y="0"/>
                    <a:pt x="112865" y="0"/>
                  </a:cubicBezTo>
                  <a:close/>
                </a:path>
              </a:pathLst>
            </a:custGeom>
            <a:solidFill>
              <a:srgbClr val="FFFFFF">
                <a:alpha val="9804"/>
              </a:srgbClr>
            </a:solidFill>
          </p:spPr>
        </p:sp>
        <p:sp>
          <p:nvSpPr>
            <p:cNvPr name="TextBox 12" id="12"/>
            <p:cNvSpPr txBox="true"/>
            <p:nvPr/>
          </p:nvSpPr>
          <p:spPr>
            <a:xfrm>
              <a:off x="0" y="-66675"/>
              <a:ext cx="812800" cy="879475"/>
            </a:xfrm>
            <a:prstGeom prst="rect">
              <a:avLst/>
            </a:prstGeom>
          </p:spPr>
          <p:txBody>
            <a:bodyPr anchor="ctr" rtlCol="false" tIns="50800" lIns="50800" bIns="50800" rIns="50800"/>
            <a:lstStyle/>
            <a:p>
              <a:pPr algn="ctr">
                <a:lnSpc>
                  <a:spcPts val="2800"/>
                </a:lnSpc>
              </a:pPr>
            </a:p>
          </p:txBody>
        </p:sp>
      </p:grpSp>
      <p:sp>
        <p:nvSpPr>
          <p:cNvPr name="TextBox 13" id="13"/>
          <p:cNvSpPr txBox="true"/>
          <p:nvPr/>
        </p:nvSpPr>
        <p:spPr>
          <a:xfrm rot="0">
            <a:off x="10444278" y="3730400"/>
            <a:ext cx="2219281" cy="1803401"/>
          </a:xfrm>
          <a:prstGeom prst="rect">
            <a:avLst/>
          </a:prstGeom>
        </p:spPr>
        <p:txBody>
          <a:bodyPr anchor="t" rtlCol="false" tIns="0" lIns="0" bIns="0" rIns="0">
            <a:spAutoFit/>
          </a:bodyPr>
          <a:lstStyle/>
          <a:p>
            <a:pPr algn="ctr">
              <a:lnSpc>
                <a:spcPts val="13999"/>
              </a:lnSpc>
            </a:pPr>
            <a:r>
              <a:rPr lang="en-US" sz="9999">
                <a:solidFill>
                  <a:srgbClr val="FFFFFF"/>
                </a:solidFill>
                <a:latin typeface="Poppins Medium"/>
              </a:rPr>
              <a:t>02</a:t>
            </a:r>
          </a:p>
        </p:txBody>
      </p:sp>
      <p:sp>
        <p:nvSpPr>
          <p:cNvPr name="AutoShape 14" id="14"/>
          <p:cNvSpPr/>
          <p:nvPr/>
        </p:nvSpPr>
        <p:spPr>
          <a:xfrm>
            <a:off x="9839058" y="9244012"/>
            <a:ext cx="5100201" cy="0"/>
          </a:xfrm>
          <a:prstGeom prst="line">
            <a:avLst/>
          </a:prstGeom>
          <a:ln cap="flat" w="28575">
            <a:solidFill>
              <a:srgbClr val="FFFFFF"/>
            </a:solidFill>
            <a:prstDash val="solid"/>
            <a:headEnd type="none" len="sm" w="sm"/>
            <a:tailEnd type="none" len="sm" w="sm"/>
          </a:ln>
        </p:spPr>
      </p:sp>
      <p:sp>
        <p:nvSpPr>
          <p:cNvPr name="TextBox 15" id="15"/>
          <p:cNvSpPr txBox="true"/>
          <p:nvPr/>
        </p:nvSpPr>
        <p:spPr>
          <a:xfrm rot="0">
            <a:off x="4869724" y="4027174"/>
            <a:ext cx="3580946" cy="3905976"/>
          </a:xfrm>
          <a:prstGeom prst="rect">
            <a:avLst/>
          </a:prstGeom>
        </p:spPr>
        <p:txBody>
          <a:bodyPr anchor="t" rtlCol="false" tIns="0" lIns="0" bIns="0" rIns="0">
            <a:spAutoFit/>
          </a:bodyPr>
          <a:lstStyle/>
          <a:p>
            <a:pPr marL="475001" indent="-237500" lvl="1">
              <a:lnSpc>
                <a:spcPts val="3080"/>
              </a:lnSpc>
              <a:buFont typeface="Arial"/>
              <a:buChar char="•"/>
            </a:pPr>
            <a:r>
              <a:rPr lang="en-US" sz="2200">
                <a:solidFill>
                  <a:srgbClr val="FFFFFF"/>
                </a:solidFill>
                <a:latin typeface="Poppins"/>
              </a:rPr>
              <a:t>Les lycéens manquent d'engagement et d'interactivité dans les cours en ligne.</a:t>
            </a:r>
          </a:p>
          <a:p>
            <a:pPr>
              <a:lnSpc>
                <a:spcPts val="3080"/>
              </a:lnSpc>
            </a:pPr>
          </a:p>
          <a:p>
            <a:pPr marL="475001" indent="-237500" lvl="1">
              <a:lnSpc>
                <a:spcPts val="3080"/>
              </a:lnSpc>
              <a:buFont typeface="Arial"/>
              <a:buChar char="•"/>
            </a:pPr>
            <a:r>
              <a:rPr lang="en-US" sz="2200">
                <a:solidFill>
                  <a:srgbClr val="FFFFFF"/>
                </a:solidFill>
                <a:latin typeface="Poppins"/>
              </a:rPr>
              <a:t>Seulement 30% des étudiants terminent les cours en ligne traditionnels.</a:t>
            </a:r>
          </a:p>
        </p:txBody>
      </p:sp>
      <p:sp>
        <p:nvSpPr>
          <p:cNvPr name="TextBox 16" id="16"/>
          <p:cNvSpPr txBox="true"/>
          <p:nvPr/>
        </p:nvSpPr>
        <p:spPr>
          <a:xfrm rot="0">
            <a:off x="13678354" y="3847627"/>
            <a:ext cx="3580946" cy="3905976"/>
          </a:xfrm>
          <a:prstGeom prst="rect">
            <a:avLst/>
          </a:prstGeom>
        </p:spPr>
        <p:txBody>
          <a:bodyPr anchor="t" rtlCol="false" tIns="0" lIns="0" bIns="0" rIns="0">
            <a:spAutoFit/>
          </a:bodyPr>
          <a:lstStyle/>
          <a:p>
            <a:pPr marL="475001" indent="-237500" lvl="1">
              <a:lnSpc>
                <a:spcPts val="3080"/>
              </a:lnSpc>
              <a:buFont typeface="Arial"/>
              <a:buChar char="•"/>
            </a:pPr>
            <a:r>
              <a:rPr lang="en-US" sz="2200">
                <a:solidFill>
                  <a:srgbClr val="FFFFFF"/>
                </a:solidFill>
                <a:latin typeface="Poppins"/>
              </a:rPr>
              <a:t>Manque de centralisation des informations éducatives et professionnelles.</a:t>
            </a:r>
          </a:p>
          <a:p>
            <a:pPr>
              <a:lnSpc>
                <a:spcPts val="3080"/>
              </a:lnSpc>
            </a:pPr>
          </a:p>
          <a:p>
            <a:pPr marL="475001" indent="-237500" lvl="1">
              <a:lnSpc>
                <a:spcPts val="3080"/>
              </a:lnSpc>
              <a:buFont typeface="Arial"/>
              <a:buChar char="•"/>
            </a:pPr>
            <a:r>
              <a:rPr lang="en-US" sz="2200">
                <a:solidFill>
                  <a:srgbClr val="FFFFFF"/>
                </a:solidFill>
                <a:latin typeface="Poppins"/>
              </a:rPr>
              <a:t>Manque d'orientation professionnelle et de mentorat pour les lycéens.</a:t>
            </a:r>
          </a:p>
        </p:txBody>
      </p:sp>
      <p:sp>
        <p:nvSpPr>
          <p:cNvPr name="Freeform 17" id="17"/>
          <p:cNvSpPr/>
          <p:nvPr/>
        </p:nvSpPr>
        <p:spPr>
          <a:xfrm flipH="false" flipV="false" rot="0">
            <a:off x="12663559" y="-3526130"/>
            <a:ext cx="6205205" cy="6391128"/>
          </a:xfrm>
          <a:custGeom>
            <a:avLst/>
            <a:gdLst/>
            <a:ahLst/>
            <a:cxnLst/>
            <a:rect r="r" b="b" t="t" l="l"/>
            <a:pathLst>
              <a:path h="6391128" w="6205205">
                <a:moveTo>
                  <a:pt x="0" y="0"/>
                </a:moveTo>
                <a:lnTo>
                  <a:pt x="6205205" y="0"/>
                </a:lnTo>
                <a:lnTo>
                  <a:pt x="6205205" y="6391129"/>
                </a:lnTo>
                <a:lnTo>
                  <a:pt x="0" y="63911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1155373" y="5457601"/>
            <a:ext cx="3303049" cy="1326985"/>
          </a:xfrm>
          <a:prstGeom prst="rect">
            <a:avLst/>
          </a:prstGeom>
        </p:spPr>
        <p:txBody>
          <a:bodyPr anchor="t" rtlCol="false" tIns="0" lIns="0" bIns="0" rIns="0">
            <a:spAutoFit/>
          </a:bodyPr>
          <a:lstStyle/>
          <a:p>
            <a:pPr algn="ctr">
              <a:lnSpc>
                <a:spcPts val="3500"/>
              </a:lnSpc>
            </a:pPr>
            <a:r>
              <a:rPr lang="en-US" sz="2500">
                <a:solidFill>
                  <a:srgbClr val="FFFFFF"/>
                </a:solidFill>
                <a:latin typeface="Poppins"/>
              </a:rPr>
              <a:t>L'apprentissage en ligne présente des lacunes majeures.</a:t>
            </a:r>
          </a:p>
        </p:txBody>
      </p:sp>
      <p:sp>
        <p:nvSpPr>
          <p:cNvPr name="TextBox 19" id="19"/>
          <p:cNvSpPr txBox="true"/>
          <p:nvPr/>
        </p:nvSpPr>
        <p:spPr>
          <a:xfrm rot="0">
            <a:off x="9839058" y="5360051"/>
            <a:ext cx="3429722" cy="2641273"/>
          </a:xfrm>
          <a:prstGeom prst="rect">
            <a:avLst/>
          </a:prstGeom>
        </p:spPr>
        <p:txBody>
          <a:bodyPr anchor="t" rtlCol="false" tIns="0" lIns="0" bIns="0" rIns="0">
            <a:spAutoFit/>
          </a:bodyPr>
          <a:lstStyle/>
          <a:p>
            <a:pPr algn="ctr">
              <a:lnSpc>
                <a:spcPts val="3500"/>
              </a:lnSpc>
            </a:pPr>
            <a:r>
              <a:rPr lang="en-US" sz="2500">
                <a:solidFill>
                  <a:srgbClr val="FFFFFF"/>
                </a:solidFill>
                <a:latin typeface="Poppins"/>
              </a:rPr>
              <a:t>Accès limité à des informations complètes sur les universités et les opportunités de carrière </a:t>
            </a:r>
          </a:p>
        </p:txBody>
      </p:sp>
      <p:sp>
        <p:nvSpPr>
          <p:cNvPr name="Freeform 20" id="20"/>
          <p:cNvSpPr/>
          <p:nvPr/>
        </p:nvSpPr>
        <p:spPr>
          <a:xfrm flipH="false" flipV="false" rot="0">
            <a:off x="-556735" y="7801895"/>
            <a:ext cx="4616030" cy="4754338"/>
          </a:xfrm>
          <a:custGeom>
            <a:avLst/>
            <a:gdLst/>
            <a:ahLst/>
            <a:cxnLst/>
            <a:rect r="r" b="b" t="t" l="l"/>
            <a:pathLst>
              <a:path h="4754338" w="4616030">
                <a:moveTo>
                  <a:pt x="0" y="0"/>
                </a:moveTo>
                <a:lnTo>
                  <a:pt x="4616029" y="0"/>
                </a:lnTo>
                <a:lnTo>
                  <a:pt x="4616029" y="4754338"/>
                </a:lnTo>
                <a:lnTo>
                  <a:pt x="0" y="4754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00720"/>
        </a:solidFill>
      </p:bgPr>
    </p:bg>
    <p:spTree>
      <p:nvGrpSpPr>
        <p:cNvPr id="1" name=""/>
        <p:cNvGrpSpPr/>
        <p:nvPr/>
      </p:nvGrpSpPr>
      <p:grpSpPr>
        <a:xfrm>
          <a:off x="0" y="0"/>
          <a:ext cx="0" cy="0"/>
          <a:chOff x="0" y="0"/>
          <a:chExt cx="0" cy="0"/>
        </a:xfrm>
      </p:grpSpPr>
      <p:sp>
        <p:nvSpPr>
          <p:cNvPr name="Freeform 2" id="2"/>
          <p:cNvSpPr/>
          <p:nvPr/>
        </p:nvSpPr>
        <p:spPr>
          <a:xfrm flipH="false" flipV="false" rot="0">
            <a:off x="14553358" y="-4051167"/>
            <a:ext cx="7469284" cy="7693083"/>
          </a:xfrm>
          <a:custGeom>
            <a:avLst/>
            <a:gdLst/>
            <a:ahLst/>
            <a:cxnLst/>
            <a:rect r="r" b="b" t="t" l="l"/>
            <a:pathLst>
              <a:path h="7693083" w="7469284">
                <a:moveTo>
                  <a:pt x="0" y="0"/>
                </a:moveTo>
                <a:lnTo>
                  <a:pt x="7469284" y="0"/>
                </a:lnTo>
                <a:lnTo>
                  <a:pt x="7469284" y="7693083"/>
                </a:lnTo>
                <a:lnTo>
                  <a:pt x="0" y="7693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714897" y="1211714"/>
            <a:ext cx="5429103" cy="1454068"/>
          </a:xfrm>
          <a:prstGeom prst="rect">
            <a:avLst/>
          </a:prstGeom>
        </p:spPr>
        <p:txBody>
          <a:bodyPr anchor="t" rtlCol="false" tIns="0" lIns="0" bIns="0" rIns="0">
            <a:spAutoFit/>
          </a:bodyPr>
          <a:lstStyle/>
          <a:p>
            <a:pPr>
              <a:lnSpc>
                <a:spcPts val="11200"/>
              </a:lnSpc>
            </a:pPr>
            <a:r>
              <a:rPr lang="en-US" sz="8000">
                <a:solidFill>
                  <a:srgbClr val="FFFFFF"/>
                </a:solidFill>
                <a:latin typeface="Poppins Ultra-Bold"/>
              </a:rPr>
              <a:t>Solutions</a:t>
            </a:r>
          </a:p>
        </p:txBody>
      </p:sp>
      <p:grpSp>
        <p:nvGrpSpPr>
          <p:cNvPr name="Group 4" id="4"/>
          <p:cNvGrpSpPr/>
          <p:nvPr/>
        </p:nvGrpSpPr>
        <p:grpSpPr>
          <a:xfrm rot="-5400000">
            <a:off x="707790" y="335784"/>
            <a:ext cx="895166" cy="3444134"/>
            <a:chOff x="0" y="0"/>
            <a:chExt cx="235764" cy="907097"/>
          </a:xfrm>
        </p:grpSpPr>
        <p:sp>
          <p:nvSpPr>
            <p:cNvPr name="Freeform 5" id="5"/>
            <p:cNvSpPr/>
            <p:nvPr/>
          </p:nvSpPr>
          <p:spPr>
            <a:xfrm flipH="false" flipV="false" rot="0">
              <a:off x="0" y="0"/>
              <a:ext cx="235764" cy="907097"/>
            </a:xfrm>
            <a:custGeom>
              <a:avLst/>
              <a:gdLst/>
              <a:ahLst/>
              <a:cxnLst/>
              <a:rect r="r" b="b" t="t" l="l"/>
              <a:pathLst>
                <a:path h="907097" w="235764">
                  <a:moveTo>
                    <a:pt x="0" y="0"/>
                  </a:moveTo>
                  <a:lnTo>
                    <a:pt x="235764" y="0"/>
                  </a:lnTo>
                  <a:lnTo>
                    <a:pt x="235764" y="907097"/>
                  </a:lnTo>
                  <a:lnTo>
                    <a:pt x="0" y="907097"/>
                  </a:lnTo>
                  <a:close/>
                </a:path>
              </a:pathLst>
            </a:custGeom>
            <a:solidFill>
              <a:srgbClr val="93FFD8"/>
            </a:solidFill>
          </p:spPr>
        </p:sp>
        <p:sp>
          <p:nvSpPr>
            <p:cNvPr name="TextBox 6" id="6"/>
            <p:cNvSpPr txBox="true"/>
            <p:nvPr/>
          </p:nvSpPr>
          <p:spPr>
            <a:xfrm>
              <a:off x="0" y="-66675"/>
              <a:ext cx="812800" cy="879475"/>
            </a:xfrm>
            <a:prstGeom prst="rect">
              <a:avLst/>
            </a:prstGeom>
          </p:spPr>
          <p:txBody>
            <a:bodyPr anchor="ctr" rtlCol="false" tIns="50800" lIns="50800" bIns="50800" rIns="50800"/>
            <a:lstStyle/>
            <a:p>
              <a:pPr algn="ctr">
                <a:lnSpc>
                  <a:spcPts val="2800"/>
                </a:lnSpc>
              </a:pPr>
            </a:p>
          </p:txBody>
        </p:sp>
      </p:grpSp>
      <p:grpSp>
        <p:nvGrpSpPr>
          <p:cNvPr name="Group 7" id="7"/>
          <p:cNvGrpSpPr/>
          <p:nvPr/>
        </p:nvGrpSpPr>
        <p:grpSpPr>
          <a:xfrm rot="0">
            <a:off x="1722030" y="3304058"/>
            <a:ext cx="7421970" cy="4365889"/>
            <a:chOff x="0" y="0"/>
            <a:chExt cx="2196348" cy="1291977"/>
          </a:xfrm>
        </p:grpSpPr>
        <p:sp>
          <p:nvSpPr>
            <p:cNvPr name="Freeform 8" id="8"/>
            <p:cNvSpPr/>
            <p:nvPr/>
          </p:nvSpPr>
          <p:spPr>
            <a:xfrm flipH="false" flipV="false" rot="0">
              <a:off x="0" y="0"/>
              <a:ext cx="2196348" cy="1291977"/>
            </a:xfrm>
            <a:custGeom>
              <a:avLst/>
              <a:gdLst/>
              <a:ahLst/>
              <a:cxnLst/>
              <a:rect r="r" b="b" t="t" l="l"/>
              <a:pathLst>
                <a:path h="1291977" w="2196348">
                  <a:moveTo>
                    <a:pt x="52155" y="0"/>
                  </a:moveTo>
                  <a:lnTo>
                    <a:pt x="2144193" y="0"/>
                  </a:lnTo>
                  <a:cubicBezTo>
                    <a:pt x="2172997" y="0"/>
                    <a:pt x="2196348" y="23351"/>
                    <a:pt x="2196348" y="52155"/>
                  </a:cubicBezTo>
                  <a:lnTo>
                    <a:pt x="2196348" y="1239821"/>
                  </a:lnTo>
                  <a:cubicBezTo>
                    <a:pt x="2196348" y="1268626"/>
                    <a:pt x="2172997" y="1291977"/>
                    <a:pt x="2144193" y="1291977"/>
                  </a:cubicBezTo>
                  <a:lnTo>
                    <a:pt x="52155" y="1291977"/>
                  </a:lnTo>
                  <a:cubicBezTo>
                    <a:pt x="23351" y="1291977"/>
                    <a:pt x="0" y="1268626"/>
                    <a:pt x="0" y="1239821"/>
                  </a:cubicBezTo>
                  <a:lnTo>
                    <a:pt x="0" y="52155"/>
                  </a:lnTo>
                  <a:cubicBezTo>
                    <a:pt x="0" y="23351"/>
                    <a:pt x="23351" y="0"/>
                    <a:pt x="52155" y="0"/>
                  </a:cubicBezTo>
                  <a:close/>
                </a:path>
              </a:pathLst>
            </a:custGeom>
            <a:solidFill>
              <a:srgbClr val="FFFFFF">
                <a:alpha val="9804"/>
              </a:srgbClr>
            </a:solidFill>
          </p:spPr>
        </p:sp>
        <p:sp>
          <p:nvSpPr>
            <p:cNvPr name="TextBox 9" id="9"/>
            <p:cNvSpPr txBox="true"/>
            <p:nvPr/>
          </p:nvSpPr>
          <p:spPr>
            <a:xfrm>
              <a:off x="0" y="-66675"/>
              <a:ext cx="812800" cy="879475"/>
            </a:xfrm>
            <a:prstGeom prst="rect">
              <a:avLst/>
            </a:prstGeom>
          </p:spPr>
          <p:txBody>
            <a:bodyPr anchor="ctr" rtlCol="false" tIns="50800" lIns="50800" bIns="50800" rIns="50800"/>
            <a:lstStyle/>
            <a:p>
              <a:pPr algn="ctr">
                <a:lnSpc>
                  <a:spcPts val="2800"/>
                </a:lnSpc>
              </a:pPr>
            </a:p>
          </p:txBody>
        </p:sp>
      </p:grpSp>
      <p:sp>
        <p:nvSpPr>
          <p:cNvPr name="TextBox 10" id="10"/>
          <p:cNvSpPr txBox="true"/>
          <p:nvPr/>
        </p:nvSpPr>
        <p:spPr>
          <a:xfrm rot="0">
            <a:off x="1722030" y="3340099"/>
            <a:ext cx="2219281" cy="1803401"/>
          </a:xfrm>
          <a:prstGeom prst="rect">
            <a:avLst/>
          </a:prstGeom>
        </p:spPr>
        <p:txBody>
          <a:bodyPr anchor="t" rtlCol="false" tIns="0" lIns="0" bIns="0" rIns="0">
            <a:spAutoFit/>
          </a:bodyPr>
          <a:lstStyle/>
          <a:p>
            <a:pPr algn="ctr">
              <a:lnSpc>
                <a:spcPts val="13999"/>
              </a:lnSpc>
            </a:pPr>
            <a:r>
              <a:rPr lang="en-US" sz="9999">
                <a:solidFill>
                  <a:srgbClr val="FFFFFF"/>
                </a:solidFill>
                <a:latin typeface="Poppins Medium"/>
              </a:rPr>
              <a:t>01</a:t>
            </a:r>
          </a:p>
        </p:txBody>
      </p:sp>
      <p:sp>
        <p:nvSpPr>
          <p:cNvPr name="TextBox 11" id="11"/>
          <p:cNvSpPr txBox="true"/>
          <p:nvPr/>
        </p:nvSpPr>
        <p:spPr>
          <a:xfrm rot="0">
            <a:off x="9949611" y="3310204"/>
            <a:ext cx="7150094" cy="4296447"/>
          </a:xfrm>
          <a:prstGeom prst="rect">
            <a:avLst/>
          </a:prstGeom>
        </p:spPr>
        <p:txBody>
          <a:bodyPr anchor="t" rtlCol="false" tIns="0" lIns="0" bIns="0" rIns="0">
            <a:spAutoFit/>
          </a:bodyPr>
          <a:lstStyle/>
          <a:p>
            <a:pPr marL="475001" indent="-237500" lvl="1">
              <a:lnSpc>
                <a:spcPts val="3080"/>
              </a:lnSpc>
              <a:buFont typeface="Arial"/>
              <a:buChar char="•"/>
            </a:pPr>
            <a:r>
              <a:rPr lang="en-US" sz="2200">
                <a:solidFill>
                  <a:srgbClr val="FFFFFF"/>
                </a:solidFill>
                <a:latin typeface="Poppins"/>
              </a:rPr>
              <a:t>Réalité virtuelle (RV) ou réalité augmentée (RA)</a:t>
            </a:r>
          </a:p>
          <a:p>
            <a:pPr marL="475001" indent="-237500" lvl="1">
              <a:lnSpc>
                <a:spcPts val="3080"/>
              </a:lnSpc>
              <a:buFont typeface="Arial"/>
              <a:buChar char="•"/>
            </a:pPr>
            <a:r>
              <a:rPr lang="en-US" sz="2200">
                <a:solidFill>
                  <a:srgbClr val="FFFFFF"/>
                </a:solidFill>
                <a:latin typeface="Poppins"/>
              </a:rPr>
              <a:t>Intelligence artificielle (IA)</a:t>
            </a:r>
          </a:p>
          <a:p>
            <a:pPr marL="475001" indent="-237500" lvl="1">
              <a:lnSpc>
                <a:spcPts val="3080"/>
              </a:lnSpc>
              <a:buFont typeface="Arial"/>
              <a:buChar char="•"/>
            </a:pPr>
            <a:r>
              <a:rPr lang="en-US" sz="2200">
                <a:solidFill>
                  <a:srgbClr val="FFFFFF"/>
                </a:solidFill>
                <a:latin typeface="Poppins"/>
              </a:rPr>
              <a:t>Chatbots éducatifs</a:t>
            </a:r>
          </a:p>
          <a:p>
            <a:pPr marL="475001" indent="-237500" lvl="1">
              <a:lnSpc>
                <a:spcPts val="3080"/>
              </a:lnSpc>
              <a:buFont typeface="Arial"/>
              <a:buChar char="•"/>
            </a:pPr>
            <a:r>
              <a:rPr lang="en-US" sz="2200">
                <a:solidFill>
                  <a:srgbClr val="FFFFFF"/>
                </a:solidFill>
                <a:latin typeface="Poppins"/>
              </a:rPr>
              <a:t>Gamification</a:t>
            </a:r>
          </a:p>
          <a:p>
            <a:pPr marL="475001" indent="-237500" lvl="1">
              <a:lnSpc>
                <a:spcPts val="3080"/>
              </a:lnSpc>
              <a:buFont typeface="Arial"/>
              <a:buChar char="•"/>
            </a:pPr>
            <a:r>
              <a:rPr lang="en-US" sz="2200">
                <a:solidFill>
                  <a:srgbClr val="FFFFFF"/>
                </a:solidFill>
                <a:latin typeface="Poppins"/>
              </a:rPr>
              <a:t>Système de recommandation personnalisé</a:t>
            </a:r>
          </a:p>
          <a:p>
            <a:pPr marL="475001" indent="-237500" lvl="1">
              <a:lnSpc>
                <a:spcPts val="3080"/>
              </a:lnSpc>
              <a:buFont typeface="Arial"/>
              <a:buChar char="•"/>
            </a:pPr>
            <a:r>
              <a:rPr lang="en-US" sz="2200">
                <a:solidFill>
                  <a:srgbClr val="FFFFFF"/>
                </a:solidFill>
                <a:latin typeface="Poppins"/>
              </a:rPr>
              <a:t>Collaborations en temps réel </a:t>
            </a:r>
          </a:p>
          <a:p>
            <a:pPr marL="475001" indent="-237500" lvl="1">
              <a:lnSpc>
                <a:spcPts val="3080"/>
              </a:lnSpc>
              <a:buFont typeface="Arial"/>
              <a:buChar char="•"/>
            </a:pPr>
            <a:r>
              <a:rPr lang="en-US" sz="2200">
                <a:solidFill>
                  <a:srgbClr val="FFFFFF"/>
                </a:solidFill>
                <a:latin typeface="Poppins"/>
              </a:rPr>
              <a:t>Analyse des sentiments</a:t>
            </a:r>
          </a:p>
          <a:p>
            <a:pPr marL="475001" indent="-237500" lvl="1">
              <a:lnSpc>
                <a:spcPts val="3080"/>
              </a:lnSpc>
              <a:buFont typeface="Arial"/>
              <a:buChar char="•"/>
            </a:pPr>
            <a:r>
              <a:rPr lang="en-US" sz="2200">
                <a:solidFill>
                  <a:srgbClr val="FFFFFF"/>
                </a:solidFill>
                <a:latin typeface="Poppins"/>
              </a:rPr>
              <a:t>Certification basée sur la blockchain</a:t>
            </a:r>
          </a:p>
          <a:p>
            <a:pPr marL="475001" indent="-237500" lvl="1">
              <a:lnSpc>
                <a:spcPts val="3080"/>
              </a:lnSpc>
              <a:buFont typeface="Arial"/>
              <a:buChar char="•"/>
            </a:pPr>
            <a:r>
              <a:rPr lang="en-US" sz="2200">
                <a:solidFill>
                  <a:srgbClr val="FFFFFF"/>
                </a:solidFill>
                <a:latin typeface="Poppins"/>
              </a:rPr>
              <a:t>Évaluation basée sur l'IA</a:t>
            </a:r>
          </a:p>
          <a:p>
            <a:pPr marL="475001" indent="-237500" lvl="1">
              <a:lnSpc>
                <a:spcPts val="3080"/>
              </a:lnSpc>
              <a:buFont typeface="Arial"/>
              <a:buChar char="•"/>
            </a:pPr>
            <a:r>
              <a:rPr lang="en-US" sz="2200">
                <a:solidFill>
                  <a:srgbClr val="FFFFFF"/>
                </a:solidFill>
                <a:latin typeface="Poppins"/>
              </a:rPr>
              <a:t>Expériences de laboratoire virtuelles</a:t>
            </a:r>
          </a:p>
          <a:p>
            <a:pPr marL="475001" indent="-237500" lvl="1">
              <a:lnSpc>
                <a:spcPts val="3080"/>
              </a:lnSpc>
              <a:buFont typeface="Arial"/>
              <a:buChar char="•"/>
            </a:pPr>
            <a:r>
              <a:rPr lang="en-US" sz="2200">
                <a:solidFill>
                  <a:srgbClr val="FFFFFF"/>
                </a:solidFill>
                <a:latin typeface="Poppins"/>
              </a:rPr>
              <a:t>...</a:t>
            </a:r>
          </a:p>
        </p:txBody>
      </p:sp>
      <p:sp>
        <p:nvSpPr>
          <p:cNvPr name="TextBox 12" id="12"/>
          <p:cNvSpPr txBox="true"/>
          <p:nvPr/>
        </p:nvSpPr>
        <p:spPr>
          <a:xfrm rot="0">
            <a:off x="2444610" y="5393770"/>
            <a:ext cx="6359197" cy="1765081"/>
          </a:xfrm>
          <a:prstGeom prst="rect">
            <a:avLst/>
          </a:prstGeom>
        </p:spPr>
        <p:txBody>
          <a:bodyPr anchor="t" rtlCol="false" tIns="0" lIns="0" bIns="0" rIns="0">
            <a:spAutoFit/>
          </a:bodyPr>
          <a:lstStyle/>
          <a:p>
            <a:pPr>
              <a:lnSpc>
                <a:spcPts val="3500"/>
              </a:lnSpc>
            </a:pPr>
            <a:r>
              <a:rPr lang="en-US" sz="2500">
                <a:solidFill>
                  <a:srgbClr val="FFFFFF"/>
                </a:solidFill>
                <a:latin typeface="Poppins"/>
              </a:rPr>
              <a:t> favorise l'engagement et l'interaction des étudiants, créant ainsi une expérience d'apprentissage immersive et enrichissante.</a:t>
            </a:r>
          </a:p>
        </p:txBody>
      </p:sp>
      <p:sp>
        <p:nvSpPr>
          <p:cNvPr name="Freeform 13" id="13"/>
          <p:cNvSpPr/>
          <p:nvPr/>
        </p:nvSpPr>
        <p:spPr>
          <a:xfrm flipH="false" flipV="false" rot="0">
            <a:off x="-1229390" y="7298025"/>
            <a:ext cx="4106830" cy="4229881"/>
          </a:xfrm>
          <a:custGeom>
            <a:avLst/>
            <a:gdLst/>
            <a:ahLst/>
            <a:cxnLst/>
            <a:rect r="r" b="b" t="t" l="l"/>
            <a:pathLst>
              <a:path h="4229881" w="4106830">
                <a:moveTo>
                  <a:pt x="0" y="0"/>
                </a:moveTo>
                <a:lnTo>
                  <a:pt x="4106830" y="0"/>
                </a:lnTo>
                <a:lnTo>
                  <a:pt x="4106830" y="4229881"/>
                </a:lnTo>
                <a:lnTo>
                  <a:pt x="0" y="4229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4" id="14"/>
          <p:cNvSpPr/>
          <p:nvPr/>
        </p:nvSpPr>
        <p:spPr>
          <a:xfrm>
            <a:off x="2444610" y="8709539"/>
            <a:ext cx="5132103" cy="0"/>
          </a:xfrm>
          <a:prstGeom prst="line">
            <a:avLst/>
          </a:prstGeom>
          <a:ln cap="flat" w="28575">
            <a:solidFill>
              <a:srgbClr val="FFFFFF"/>
            </a:solidFill>
            <a:prstDash val="solid"/>
            <a:headEnd type="none" len="sm" w="sm"/>
            <a:tailEnd type="none" len="sm" w="sm"/>
          </a:ln>
        </p:spPr>
      </p:sp>
      <p:sp>
        <p:nvSpPr>
          <p:cNvPr name="TextBox 15" id="15"/>
          <p:cNvSpPr txBox="true"/>
          <p:nvPr/>
        </p:nvSpPr>
        <p:spPr>
          <a:xfrm rot="0">
            <a:off x="3714897" y="3565716"/>
            <a:ext cx="4849672" cy="1765081"/>
          </a:xfrm>
          <a:prstGeom prst="rect">
            <a:avLst/>
          </a:prstGeom>
        </p:spPr>
        <p:txBody>
          <a:bodyPr anchor="t" rtlCol="false" tIns="0" lIns="0" bIns="0" rIns="0">
            <a:spAutoFit/>
          </a:bodyPr>
          <a:lstStyle/>
          <a:p>
            <a:pPr>
              <a:lnSpc>
                <a:spcPts val="3500"/>
              </a:lnSpc>
            </a:pPr>
            <a:r>
              <a:rPr lang="en-US" sz="2500">
                <a:solidFill>
                  <a:srgbClr val="FFFFFF"/>
                </a:solidFill>
                <a:latin typeface="Poppins"/>
              </a:rPr>
              <a:t>EduTechX comble les lacunes de l'apprentissage en ligne en offrant une plateforme complète et interactive qui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00720"/>
        </a:solidFill>
      </p:bgPr>
    </p:bg>
    <p:spTree>
      <p:nvGrpSpPr>
        <p:cNvPr id="1" name=""/>
        <p:cNvGrpSpPr/>
        <p:nvPr/>
      </p:nvGrpSpPr>
      <p:grpSpPr>
        <a:xfrm>
          <a:off x="0" y="0"/>
          <a:ext cx="0" cy="0"/>
          <a:chOff x="0" y="0"/>
          <a:chExt cx="0" cy="0"/>
        </a:xfrm>
      </p:grpSpPr>
      <p:sp>
        <p:nvSpPr>
          <p:cNvPr name="Freeform 2" id="2"/>
          <p:cNvSpPr/>
          <p:nvPr/>
        </p:nvSpPr>
        <p:spPr>
          <a:xfrm flipH="false" flipV="false" rot="0">
            <a:off x="14553358" y="-4051167"/>
            <a:ext cx="7469284" cy="7693083"/>
          </a:xfrm>
          <a:custGeom>
            <a:avLst/>
            <a:gdLst/>
            <a:ahLst/>
            <a:cxnLst/>
            <a:rect r="r" b="b" t="t" l="l"/>
            <a:pathLst>
              <a:path h="7693083" w="7469284">
                <a:moveTo>
                  <a:pt x="0" y="0"/>
                </a:moveTo>
                <a:lnTo>
                  <a:pt x="7469284" y="0"/>
                </a:lnTo>
                <a:lnTo>
                  <a:pt x="7469284" y="7693083"/>
                </a:lnTo>
                <a:lnTo>
                  <a:pt x="0" y="7693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714897" y="1211714"/>
            <a:ext cx="5429103" cy="1454068"/>
          </a:xfrm>
          <a:prstGeom prst="rect">
            <a:avLst/>
          </a:prstGeom>
        </p:spPr>
        <p:txBody>
          <a:bodyPr anchor="t" rtlCol="false" tIns="0" lIns="0" bIns="0" rIns="0">
            <a:spAutoFit/>
          </a:bodyPr>
          <a:lstStyle/>
          <a:p>
            <a:pPr>
              <a:lnSpc>
                <a:spcPts val="11200"/>
              </a:lnSpc>
            </a:pPr>
            <a:r>
              <a:rPr lang="en-US" sz="8000">
                <a:solidFill>
                  <a:srgbClr val="FFFFFF"/>
                </a:solidFill>
                <a:latin typeface="Poppins Ultra-Bold"/>
              </a:rPr>
              <a:t>Solutions</a:t>
            </a:r>
          </a:p>
        </p:txBody>
      </p:sp>
      <p:grpSp>
        <p:nvGrpSpPr>
          <p:cNvPr name="Group 4" id="4"/>
          <p:cNvGrpSpPr/>
          <p:nvPr/>
        </p:nvGrpSpPr>
        <p:grpSpPr>
          <a:xfrm rot="-5400000">
            <a:off x="707790" y="335784"/>
            <a:ext cx="895166" cy="3444134"/>
            <a:chOff x="0" y="0"/>
            <a:chExt cx="235764" cy="907097"/>
          </a:xfrm>
        </p:grpSpPr>
        <p:sp>
          <p:nvSpPr>
            <p:cNvPr name="Freeform 5" id="5"/>
            <p:cNvSpPr/>
            <p:nvPr/>
          </p:nvSpPr>
          <p:spPr>
            <a:xfrm flipH="false" flipV="false" rot="0">
              <a:off x="0" y="0"/>
              <a:ext cx="235764" cy="907097"/>
            </a:xfrm>
            <a:custGeom>
              <a:avLst/>
              <a:gdLst/>
              <a:ahLst/>
              <a:cxnLst/>
              <a:rect r="r" b="b" t="t" l="l"/>
              <a:pathLst>
                <a:path h="907097" w="235764">
                  <a:moveTo>
                    <a:pt x="0" y="0"/>
                  </a:moveTo>
                  <a:lnTo>
                    <a:pt x="235764" y="0"/>
                  </a:lnTo>
                  <a:lnTo>
                    <a:pt x="235764" y="907097"/>
                  </a:lnTo>
                  <a:lnTo>
                    <a:pt x="0" y="907097"/>
                  </a:lnTo>
                  <a:close/>
                </a:path>
              </a:pathLst>
            </a:custGeom>
            <a:solidFill>
              <a:srgbClr val="93FFD8"/>
            </a:solidFill>
          </p:spPr>
        </p:sp>
        <p:sp>
          <p:nvSpPr>
            <p:cNvPr name="TextBox 6" id="6"/>
            <p:cNvSpPr txBox="true"/>
            <p:nvPr/>
          </p:nvSpPr>
          <p:spPr>
            <a:xfrm>
              <a:off x="0" y="-66675"/>
              <a:ext cx="812800" cy="879475"/>
            </a:xfrm>
            <a:prstGeom prst="rect">
              <a:avLst/>
            </a:prstGeom>
          </p:spPr>
          <p:txBody>
            <a:bodyPr anchor="ctr" rtlCol="false" tIns="50800" lIns="50800" bIns="50800" rIns="50800"/>
            <a:lstStyle/>
            <a:p>
              <a:pPr algn="ctr">
                <a:lnSpc>
                  <a:spcPts val="2800"/>
                </a:lnSpc>
              </a:pPr>
            </a:p>
          </p:txBody>
        </p:sp>
      </p:grpSp>
      <p:grpSp>
        <p:nvGrpSpPr>
          <p:cNvPr name="Group 7" id="7"/>
          <p:cNvGrpSpPr/>
          <p:nvPr/>
        </p:nvGrpSpPr>
        <p:grpSpPr>
          <a:xfrm rot="0">
            <a:off x="1722030" y="3304058"/>
            <a:ext cx="7421970" cy="4981072"/>
            <a:chOff x="0" y="0"/>
            <a:chExt cx="2196348" cy="1474025"/>
          </a:xfrm>
        </p:grpSpPr>
        <p:sp>
          <p:nvSpPr>
            <p:cNvPr name="Freeform 8" id="8"/>
            <p:cNvSpPr/>
            <p:nvPr/>
          </p:nvSpPr>
          <p:spPr>
            <a:xfrm flipH="false" flipV="false" rot="0">
              <a:off x="0" y="0"/>
              <a:ext cx="2196348" cy="1474025"/>
            </a:xfrm>
            <a:custGeom>
              <a:avLst/>
              <a:gdLst/>
              <a:ahLst/>
              <a:cxnLst/>
              <a:rect r="r" b="b" t="t" l="l"/>
              <a:pathLst>
                <a:path h="1474025" w="2196348">
                  <a:moveTo>
                    <a:pt x="52155" y="0"/>
                  </a:moveTo>
                  <a:lnTo>
                    <a:pt x="2144193" y="0"/>
                  </a:lnTo>
                  <a:cubicBezTo>
                    <a:pt x="2172997" y="0"/>
                    <a:pt x="2196348" y="23351"/>
                    <a:pt x="2196348" y="52155"/>
                  </a:cubicBezTo>
                  <a:lnTo>
                    <a:pt x="2196348" y="1421869"/>
                  </a:lnTo>
                  <a:cubicBezTo>
                    <a:pt x="2196348" y="1435702"/>
                    <a:pt x="2190853" y="1448968"/>
                    <a:pt x="2181072" y="1458749"/>
                  </a:cubicBezTo>
                  <a:cubicBezTo>
                    <a:pt x="2171291" y="1468530"/>
                    <a:pt x="2158025" y="1474025"/>
                    <a:pt x="2144193" y="1474025"/>
                  </a:cubicBezTo>
                  <a:lnTo>
                    <a:pt x="52155" y="1474025"/>
                  </a:lnTo>
                  <a:cubicBezTo>
                    <a:pt x="23351" y="1474025"/>
                    <a:pt x="0" y="1450674"/>
                    <a:pt x="0" y="1421869"/>
                  </a:cubicBezTo>
                  <a:lnTo>
                    <a:pt x="0" y="52155"/>
                  </a:lnTo>
                  <a:cubicBezTo>
                    <a:pt x="0" y="23351"/>
                    <a:pt x="23351" y="0"/>
                    <a:pt x="52155" y="0"/>
                  </a:cubicBezTo>
                  <a:close/>
                </a:path>
              </a:pathLst>
            </a:custGeom>
            <a:solidFill>
              <a:srgbClr val="FFFFFF">
                <a:alpha val="9804"/>
              </a:srgbClr>
            </a:solidFill>
          </p:spPr>
        </p:sp>
        <p:sp>
          <p:nvSpPr>
            <p:cNvPr name="TextBox 9" id="9"/>
            <p:cNvSpPr txBox="true"/>
            <p:nvPr/>
          </p:nvSpPr>
          <p:spPr>
            <a:xfrm>
              <a:off x="0" y="-66675"/>
              <a:ext cx="812800" cy="879475"/>
            </a:xfrm>
            <a:prstGeom prst="rect">
              <a:avLst/>
            </a:prstGeom>
          </p:spPr>
          <p:txBody>
            <a:bodyPr anchor="ctr" rtlCol="false" tIns="50800" lIns="50800" bIns="50800" rIns="50800"/>
            <a:lstStyle/>
            <a:p>
              <a:pPr algn="ctr">
                <a:lnSpc>
                  <a:spcPts val="2800"/>
                </a:lnSpc>
              </a:pPr>
            </a:p>
          </p:txBody>
        </p:sp>
      </p:grpSp>
      <p:sp>
        <p:nvSpPr>
          <p:cNvPr name="TextBox 10" id="10"/>
          <p:cNvSpPr txBox="true"/>
          <p:nvPr/>
        </p:nvSpPr>
        <p:spPr>
          <a:xfrm rot="0">
            <a:off x="1722030" y="3340099"/>
            <a:ext cx="2219281" cy="1803346"/>
          </a:xfrm>
          <a:prstGeom prst="rect">
            <a:avLst/>
          </a:prstGeom>
        </p:spPr>
        <p:txBody>
          <a:bodyPr anchor="t" rtlCol="false" tIns="0" lIns="0" bIns="0" rIns="0">
            <a:spAutoFit/>
          </a:bodyPr>
          <a:lstStyle/>
          <a:p>
            <a:pPr algn="ctr">
              <a:lnSpc>
                <a:spcPts val="13999"/>
              </a:lnSpc>
            </a:pPr>
            <a:r>
              <a:rPr lang="en-US" sz="9999">
                <a:solidFill>
                  <a:srgbClr val="FFFFFF"/>
                </a:solidFill>
                <a:latin typeface="Poppins Medium"/>
              </a:rPr>
              <a:t>02</a:t>
            </a:r>
          </a:p>
        </p:txBody>
      </p:sp>
      <p:sp>
        <p:nvSpPr>
          <p:cNvPr name="TextBox 11" id="11"/>
          <p:cNvSpPr txBox="true"/>
          <p:nvPr/>
        </p:nvSpPr>
        <p:spPr>
          <a:xfrm rot="0">
            <a:off x="9949611" y="3310204"/>
            <a:ext cx="7150094" cy="4686918"/>
          </a:xfrm>
          <a:prstGeom prst="rect">
            <a:avLst/>
          </a:prstGeom>
        </p:spPr>
        <p:txBody>
          <a:bodyPr anchor="t" rtlCol="false" tIns="0" lIns="0" bIns="0" rIns="0">
            <a:spAutoFit/>
          </a:bodyPr>
          <a:lstStyle/>
          <a:p>
            <a:pPr marL="475001" indent="-237500" lvl="1">
              <a:lnSpc>
                <a:spcPts val="3080"/>
              </a:lnSpc>
              <a:buFont typeface="Arial"/>
              <a:buChar char="•"/>
            </a:pPr>
            <a:r>
              <a:rPr lang="en-US" sz="2200">
                <a:solidFill>
                  <a:srgbClr val="FFFFFF"/>
                </a:solidFill>
                <a:latin typeface="Poppins"/>
              </a:rPr>
              <a:t>Base de données complète des universités et des formations.</a:t>
            </a:r>
          </a:p>
          <a:p>
            <a:pPr marL="475001" indent="-237500" lvl="1">
              <a:lnSpc>
                <a:spcPts val="3080"/>
              </a:lnSpc>
              <a:buFont typeface="Arial"/>
              <a:buChar char="•"/>
            </a:pPr>
            <a:r>
              <a:rPr lang="en-US" sz="2200">
                <a:solidFill>
                  <a:srgbClr val="FFFFFF"/>
                </a:solidFill>
                <a:latin typeface="Poppins"/>
              </a:rPr>
              <a:t>Mentorat pour guider les étudiants.</a:t>
            </a:r>
          </a:p>
          <a:p>
            <a:pPr marL="475001" indent="-237500" lvl="1">
              <a:lnSpc>
                <a:spcPts val="3080"/>
              </a:lnSpc>
              <a:buFont typeface="Arial"/>
              <a:buChar char="•"/>
            </a:pPr>
            <a:r>
              <a:rPr lang="en-US" sz="2200">
                <a:solidFill>
                  <a:srgbClr val="FFFFFF"/>
                </a:solidFill>
                <a:latin typeface="Poppins"/>
              </a:rPr>
              <a:t>Interaction avec une communauté de pairs et d'experts.</a:t>
            </a:r>
          </a:p>
          <a:p>
            <a:pPr marL="475001" indent="-237500" lvl="1">
              <a:lnSpc>
                <a:spcPts val="3080"/>
              </a:lnSpc>
              <a:buFont typeface="Arial"/>
              <a:buChar char="•"/>
            </a:pPr>
            <a:r>
              <a:rPr lang="en-US" sz="2200">
                <a:solidFill>
                  <a:srgbClr val="FFFFFF"/>
                </a:solidFill>
                <a:latin typeface="Poppins"/>
              </a:rPr>
              <a:t>Informations sur les débouchés et perspectives de carrière.</a:t>
            </a:r>
          </a:p>
          <a:p>
            <a:pPr marL="475001" indent="-237500" lvl="1">
              <a:lnSpc>
                <a:spcPts val="3080"/>
              </a:lnSpc>
              <a:buFont typeface="Arial"/>
              <a:buChar char="•"/>
            </a:pPr>
            <a:r>
              <a:rPr lang="en-US" sz="2200">
                <a:solidFill>
                  <a:srgbClr val="FFFFFF"/>
                </a:solidFill>
                <a:latin typeface="Poppins"/>
              </a:rPr>
              <a:t>Recherche avancée des programmes de formation.</a:t>
            </a:r>
          </a:p>
          <a:p>
            <a:pPr marL="475001" indent="-237500" lvl="1">
              <a:lnSpc>
                <a:spcPts val="3080"/>
              </a:lnSpc>
              <a:buFont typeface="Arial"/>
              <a:buChar char="•"/>
            </a:pPr>
            <a:r>
              <a:rPr lang="en-US" sz="2200">
                <a:solidFill>
                  <a:srgbClr val="FFFFFF"/>
                </a:solidFill>
                <a:latin typeface="Poppins"/>
              </a:rPr>
              <a:t>Publication d'offres de stages et d'emplois.</a:t>
            </a:r>
          </a:p>
          <a:p>
            <a:pPr marL="475001" indent="-237500" lvl="1">
              <a:lnSpc>
                <a:spcPts val="3080"/>
              </a:lnSpc>
              <a:buFont typeface="Arial"/>
              <a:buChar char="•"/>
            </a:pPr>
            <a:r>
              <a:rPr lang="en-US" sz="2200">
                <a:solidFill>
                  <a:srgbClr val="FFFFFF"/>
                </a:solidFill>
                <a:latin typeface="Poppins"/>
              </a:rPr>
              <a:t>Tests d'orientation professionnelle pour explorer les intérêts et aptitudes.</a:t>
            </a:r>
          </a:p>
        </p:txBody>
      </p:sp>
      <p:sp>
        <p:nvSpPr>
          <p:cNvPr name="TextBox 12" id="12"/>
          <p:cNvSpPr txBox="true"/>
          <p:nvPr/>
        </p:nvSpPr>
        <p:spPr>
          <a:xfrm rot="0">
            <a:off x="2444610" y="5393770"/>
            <a:ext cx="6359197" cy="2641273"/>
          </a:xfrm>
          <a:prstGeom prst="rect">
            <a:avLst/>
          </a:prstGeom>
        </p:spPr>
        <p:txBody>
          <a:bodyPr anchor="t" rtlCol="false" tIns="0" lIns="0" bIns="0" rIns="0">
            <a:spAutoFit/>
          </a:bodyPr>
          <a:lstStyle/>
          <a:p>
            <a:pPr>
              <a:lnSpc>
                <a:spcPts val="3500"/>
              </a:lnSpc>
            </a:pPr>
            <a:r>
              <a:rPr lang="en-US" sz="2500">
                <a:solidFill>
                  <a:srgbClr val="FFFFFF"/>
                </a:solidFill>
                <a:latin typeface="Poppins"/>
              </a:rPr>
              <a:t> débouchés des métiers  en étant un hub centralisé d'informations, regroupant une vaste base de données sur les universités, les cursus et les parcours professionnels disponibles à Madagascar. </a:t>
            </a:r>
          </a:p>
        </p:txBody>
      </p:sp>
      <p:sp>
        <p:nvSpPr>
          <p:cNvPr name="Freeform 13" id="13"/>
          <p:cNvSpPr/>
          <p:nvPr/>
        </p:nvSpPr>
        <p:spPr>
          <a:xfrm flipH="false" flipV="false" rot="0">
            <a:off x="-1229390" y="7298025"/>
            <a:ext cx="4106830" cy="4229881"/>
          </a:xfrm>
          <a:custGeom>
            <a:avLst/>
            <a:gdLst/>
            <a:ahLst/>
            <a:cxnLst/>
            <a:rect r="r" b="b" t="t" l="l"/>
            <a:pathLst>
              <a:path h="4229881" w="4106830">
                <a:moveTo>
                  <a:pt x="0" y="0"/>
                </a:moveTo>
                <a:lnTo>
                  <a:pt x="4106830" y="0"/>
                </a:lnTo>
                <a:lnTo>
                  <a:pt x="4106830" y="4229881"/>
                </a:lnTo>
                <a:lnTo>
                  <a:pt x="0" y="4229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4" id="14"/>
          <p:cNvSpPr/>
          <p:nvPr/>
        </p:nvSpPr>
        <p:spPr>
          <a:xfrm>
            <a:off x="2444610" y="8709539"/>
            <a:ext cx="5132103" cy="0"/>
          </a:xfrm>
          <a:prstGeom prst="line">
            <a:avLst/>
          </a:prstGeom>
          <a:ln cap="flat" w="28575">
            <a:solidFill>
              <a:srgbClr val="FFFFFF"/>
            </a:solidFill>
            <a:prstDash val="solid"/>
            <a:headEnd type="none" len="sm" w="sm"/>
            <a:tailEnd type="none" len="sm" w="sm"/>
          </a:ln>
        </p:spPr>
      </p:sp>
      <p:sp>
        <p:nvSpPr>
          <p:cNvPr name="TextBox 15" id="15"/>
          <p:cNvSpPr txBox="true"/>
          <p:nvPr/>
        </p:nvSpPr>
        <p:spPr>
          <a:xfrm rot="0">
            <a:off x="3714897" y="3565716"/>
            <a:ext cx="4849672" cy="1765081"/>
          </a:xfrm>
          <a:prstGeom prst="rect">
            <a:avLst/>
          </a:prstGeom>
        </p:spPr>
        <p:txBody>
          <a:bodyPr anchor="t" rtlCol="false" tIns="0" lIns="0" bIns="0" rIns="0">
            <a:spAutoFit/>
          </a:bodyPr>
          <a:lstStyle/>
          <a:p>
            <a:pPr>
              <a:lnSpc>
                <a:spcPts val="3500"/>
              </a:lnSpc>
            </a:pPr>
            <a:r>
              <a:rPr lang="en-US" sz="2500">
                <a:solidFill>
                  <a:srgbClr val="FFFFFF"/>
                </a:solidFill>
                <a:latin typeface="Poppins"/>
              </a:rPr>
              <a:t>EduTechX résoud le manque d'informations sur les universités, les opportunités  professionnelles et 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00720"/>
        </a:solidFill>
      </p:bgPr>
    </p:bg>
    <p:spTree>
      <p:nvGrpSpPr>
        <p:cNvPr id="1" name=""/>
        <p:cNvGrpSpPr/>
        <p:nvPr/>
      </p:nvGrpSpPr>
      <p:grpSpPr>
        <a:xfrm>
          <a:off x="0" y="0"/>
          <a:ext cx="0" cy="0"/>
          <a:chOff x="0" y="0"/>
          <a:chExt cx="0" cy="0"/>
        </a:xfrm>
      </p:grpSpPr>
      <p:sp>
        <p:nvSpPr>
          <p:cNvPr name="TextBox 2" id="2"/>
          <p:cNvSpPr txBox="true"/>
          <p:nvPr/>
        </p:nvSpPr>
        <p:spPr>
          <a:xfrm rot="0">
            <a:off x="1724929" y="1370276"/>
            <a:ext cx="14966165" cy="1454068"/>
          </a:xfrm>
          <a:prstGeom prst="rect">
            <a:avLst/>
          </a:prstGeom>
        </p:spPr>
        <p:txBody>
          <a:bodyPr anchor="t" rtlCol="false" tIns="0" lIns="0" bIns="0" rIns="0">
            <a:spAutoFit/>
          </a:bodyPr>
          <a:lstStyle/>
          <a:p>
            <a:pPr>
              <a:lnSpc>
                <a:spcPts val="11200"/>
              </a:lnSpc>
            </a:pPr>
            <a:r>
              <a:rPr lang="en-US" sz="8000">
                <a:solidFill>
                  <a:srgbClr val="FFFFFF"/>
                </a:solidFill>
                <a:latin typeface="Poppins Ultra-Bold"/>
              </a:rPr>
              <a:t>Business Model: Freemium</a:t>
            </a:r>
          </a:p>
        </p:txBody>
      </p:sp>
      <p:sp>
        <p:nvSpPr>
          <p:cNvPr name="Freeform 3" id="3"/>
          <p:cNvSpPr/>
          <p:nvPr/>
        </p:nvSpPr>
        <p:spPr>
          <a:xfrm flipH="false" flipV="false" rot="0">
            <a:off x="-1672220" y="7883556"/>
            <a:ext cx="3397148" cy="3498935"/>
          </a:xfrm>
          <a:custGeom>
            <a:avLst/>
            <a:gdLst/>
            <a:ahLst/>
            <a:cxnLst/>
            <a:rect r="r" b="b" t="t" l="l"/>
            <a:pathLst>
              <a:path h="3498935" w="3397148">
                <a:moveTo>
                  <a:pt x="0" y="0"/>
                </a:moveTo>
                <a:lnTo>
                  <a:pt x="3397149" y="0"/>
                </a:lnTo>
                <a:lnTo>
                  <a:pt x="3397149" y="3498935"/>
                </a:lnTo>
                <a:lnTo>
                  <a:pt x="0" y="34989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13187799" y="9818761"/>
            <a:ext cx="5100201" cy="0"/>
          </a:xfrm>
          <a:prstGeom prst="line">
            <a:avLst/>
          </a:prstGeom>
          <a:ln cap="flat" w="28575">
            <a:solidFill>
              <a:srgbClr val="FFFFFF"/>
            </a:solidFill>
            <a:prstDash val="solid"/>
            <a:headEnd type="none" len="sm" w="sm"/>
            <a:tailEnd type="none" len="sm" w="sm"/>
          </a:ln>
        </p:spPr>
      </p:sp>
      <p:grpSp>
        <p:nvGrpSpPr>
          <p:cNvPr name="Group 5" id="5"/>
          <p:cNvGrpSpPr/>
          <p:nvPr/>
        </p:nvGrpSpPr>
        <p:grpSpPr>
          <a:xfrm rot="0">
            <a:off x="1724929" y="-817594"/>
            <a:ext cx="895166" cy="2425995"/>
            <a:chOff x="0" y="0"/>
            <a:chExt cx="235764" cy="638945"/>
          </a:xfrm>
        </p:grpSpPr>
        <p:sp>
          <p:nvSpPr>
            <p:cNvPr name="Freeform 6" id="6"/>
            <p:cNvSpPr/>
            <p:nvPr/>
          </p:nvSpPr>
          <p:spPr>
            <a:xfrm flipH="false" flipV="false" rot="0">
              <a:off x="0" y="0"/>
              <a:ext cx="235764" cy="638945"/>
            </a:xfrm>
            <a:custGeom>
              <a:avLst/>
              <a:gdLst/>
              <a:ahLst/>
              <a:cxnLst/>
              <a:rect r="r" b="b" t="t" l="l"/>
              <a:pathLst>
                <a:path h="638945" w="235764">
                  <a:moveTo>
                    <a:pt x="0" y="0"/>
                  </a:moveTo>
                  <a:lnTo>
                    <a:pt x="235764" y="0"/>
                  </a:lnTo>
                  <a:lnTo>
                    <a:pt x="235764" y="638945"/>
                  </a:lnTo>
                  <a:lnTo>
                    <a:pt x="0" y="638945"/>
                  </a:lnTo>
                  <a:close/>
                </a:path>
              </a:pathLst>
            </a:custGeom>
            <a:solidFill>
              <a:srgbClr val="FA2FB5"/>
            </a:solidFill>
          </p:spPr>
        </p:sp>
        <p:sp>
          <p:nvSpPr>
            <p:cNvPr name="TextBox 7" id="7"/>
            <p:cNvSpPr txBox="true"/>
            <p:nvPr/>
          </p:nvSpPr>
          <p:spPr>
            <a:xfrm>
              <a:off x="0" y="-66675"/>
              <a:ext cx="812800" cy="879475"/>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1724929" y="3002845"/>
            <a:ext cx="6630210" cy="6193229"/>
            <a:chOff x="0" y="0"/>
            <a:chExt cx="8840280" cy="8257638"/>
          </a:xfrm>
        </p:grpSpPr>
        <p:grpSp>
          <p:nvGrpSpPr>
            <p:cNvPr name="Group 9" id="9"/>
            <p:cNvGrpSpPr/>
            <p:nvPr/>
          </p:nvGrpSpPr>
          <p:grpSpPr>
            <a:xfrm rot="0">
              <a:off x="211668" y="284356"/>
              <a:ext cx="8628613" cy="7973282"/>
              <a:chOff x="0" y="0"/>
              <a:chExt cx="1915068" cy="1769621"/>
            </a:xfrm>
          </p:grpSpPr>
          <p:sp>
            <p:nvSpPr>
              <p:cNvPr name="Freeform 10" id="10"/>
              <p:cNvSpPr/>
              <p:nvPr/>
            </p:nvSpPr>
            <p:spPr>
              <a:xfrm flipH="false" flipV="false" rot="0">
                <a:off x="0" y="0"/>
                <a:ext cx="1915068" cy="1769621"/>
              </a:xfrm>
              <a:custGeom>
                <a:avLst/>
                <a:gdLst/>
                <a:ahLst/>
                <a:cxnLst/>
                <a:rect r="r" b="b" t="t" l="l"/>
                <a:pathLst>
                  <a:path h="1769621" w="1915068">
                    <a:moveTo>
                      <a:pt x="59816" y="0"/>
                    </a:moveTo>
                    <a:lnTo>
                      <a:pt x="1855252" y="0"/>
                    </a:lnTo>
                    <a:cubicBezTo>
                      <a:pt x="1888287" y="0"/>
                      <a:pt x="1915068" y="26780"/>
                      <a:pt x="1915068" y="59816"/>
                    </a:cubicBezTo>
                    <a:lnTo>
                      <a:pt x="1915068" y="1709806"/>
                    </a:lnTo>
                    <a:cubicBezTo>
                      <a:pt x="1915068" y="1742841"/>
                      <a:pt x="1888287" y="1769621"/>
                      <a:pt x="1855252" y="1769621"/>
                    </a:cubicBezTo>
                    <a:lnTo>
                      <a:pt x="59816" y="1769621"/>
                    </a:lnTo>
                    <a:cubicBezTo>
                      <a:pt x="26780" y="1769621"/>
                      <a:pt x="0" y="1742841"/>
                      <a:pt x="0" y="1709806"/>
                    </a:cubicBezTo>
                    <a:lnTo>
                      <a:pt x="0" y="59816"/>
                    </a:lnTo>
                    <a:cubicBezTo>
                      <a:pt x="0" y="26780"/>
                      <a:pt x="26780" y="0"/>
                      <a:pt x="59816" y="0"/>
                    </a:cubicBezTo>
                    <a:close/>
                  </a:path>
                </a:pathLst>
              </a:custGeom>
              <a:solidFill>
                <a:srgbClr val="FFFFFF">
                  <a:alpha val="9804"/>
                </a:srgbClr>
              </a:solidFill>
            </p:spPr>
          </p:sp>
          <p:sp>
            <p:nvSpPr>
              <p:cNvPr name="TextBox 11" id="11"/>
              <p:cNvSpPr txBox="true"/>
              <p:nvPr/>
            </p:nvSpPr>
            <p:spPr>
              <a:xfrm>
                <a:off x="0" y="-66675"/>
                <a:ext cx="812800" cy="879475"/>
              </a:xfrm>
              <a:prstGeom prst="rect">
                <a:avLst/>
              </a:prstGeom>
            </p:spPr>
            <p:txBody>
              <a:bodyPr anchor="ctr" rtlCol="false" tIns="50800" lIns="50800" bIns="50800" rIns="50800"/>
              <a:lstStyle/>
              <a:p>
                <a:pPr algn="ctr">
                  <a:lnSpc>
                    <a:spcPts val="2800"/>
                  </a:lnSpc>
                </a:pPr>
              </a:p>
            </p:txBody>
          </p:sp>
        </p:grpSp>
        <p:grpSp>
          <p:nvGrpSpPr>
            <p:cNvPr name="Group 12" id="12"/>
            <p:cNvGrpSpPr/>
            <p:nvPr/>
          </p:nvGrpSpPr>
          <p:grpSpPr>
            <a:xfrm rot="0">
              <a:off x="0" y="0"/>
              <a:ext cx="2498149" cy="1161272"/>
              <a:chOff x="0" y="0"/>
              <a:chExt cx="493462" cy="229387"/>
            </a:xfrm>
          </p:grpSpPr>
          <p:sp>
            <p:nvSpPr>
              <p:cNvPr name="Freeform 13" id="13"/>
              <p:cNvSpPr/>
              <p:nvPr/>
            </p:nvSpPr>
            <p:spPr>
              <a:xfrm flipH="false" flipV="false" rot="0">
                <a:off x="0" y="0"/>
                <a:ext cx="493462" cy="229387"/>
              </a:xfrm>
              <a:custGeom>
                <a:avLst/>
                <a:gdLst/>
                <a:ahLst/>
                <a:cxnLst/>
                <a:rect r="r" b="b" t="t" l="l"/>
                <a:pathLst>
                  <a:path h="229387" w="493462">
                    <a:moveTo>
                      <a:pt x="41321" y="0"/>
                    </a:moveTo>
                    <a:lnTo>
                      <a:pt x="452141" y="0"/>
                    </a:lnTo>
                    <a:cubicBezTo>
                      <a:pt x="463100" y="0"/>
                      <a:pt x="473610" y="4353"/>
                      <a:pt x="481359" y="12103"/>
                    </a:cubicBezTo>
                    <a:cubicBezTo>
                      <a:pt x="489108" y="19852"/>
                      <a:pt x="493462" y="30362"/>
                      <a:pt x="493462" y="41321"/>
                    </a:cubicBezTo>
                    <a:lnTo>
                      <a:pt x="493462" y="188066"/>
                    </a:lnTo>
                    <a:cubicBezTo>
                      <a:pt x="493462" y="210887"/>
                      <a:pt x="474962" y="229387"/>
                      <a:pt x="452141" y="229387"/>
                    </a:cubicBezTo>
                    <a:lnTo>
                      <a:pt x="41321" y="229387"/>
                    </a:lnTo>
                    <a:cubicBezTo>
                      <a:pt x="30362" y="229387"/>
                      <a:pt x="19852" y="225034"/>
                      <a:pt x="12103" y="217284"/>
                    </a:cubicBezTo>
                    <a:cubicBezTo>
                      <a:pt x="4353" y="209535"/>
                      <a:pt x="0" y="199025"/>
                      <a:pt x="0" y="188066"/>
                    </a:cubicBezTo>
                    <a:lnTo>
                      <a:pt x="0" y="41321"/>
                    </a:lnTo>
                    <a:cubicBezTo>
                      <a:pt x="0" y="30362"/>
                      <a:pt x="4353" y="19852"/>
                      <a:pt x="12103" y="12103"/>
                    </a:cubicBezTo>
                    <a:cubicBezTo>
                      <a:pt x="19852" y="4353"/>
                      <a:pt x="30362" y="0"/>
                      <a:pt x="41321" y="0"/>
                    </a:cubicBezTo>
                    <a:close/>
                  </a:path>
                </a:pathLst>
              </a:custGeom>
              <a:solidFill>
                <a:srgbClr val="548CFF"/>
              </a:solidFill>
            </p:spPr>
          </p:sp>
          <p:sp>
            <p:nvSpPr>
              <p:cNvPr name="TextBox 14" id="14"/>
              <p:cNvSpPr txBox="true"/>
              <p:nvPr/>
            </p:nvSpPr>
            <p:spPr>
              <a:xfrm>
                <a:off x="0" y="-66675"/>
                <a:ext cx="812800" cy="879475"/>
              </a:xfrm>
              <a:prstGeom prst="rect">
                <a:avLst/>
              </a:prstGeom>
            </p:spPr>
            <p:txBody>
              <a:bodyPr anchor="ctr" rtlCol="false" tIns="50800" lIns="50800" bIns="50800" rIns="50800"/>
              <a:lstStyle/>
              <a:p>
                <a:pPr algn="ctr">
                  <a:lnSpc>
                    <a:spcPts val="2800"/>
                  </a:lnSpc>
                </a:pPr>
              </a:p>
            </p:txBody>
          </p:sp>
        </p:grpSp>
        <p:sp>
          <p:nvSpPr>
            <p:cNvPr name="TextBox 15" id="15"/>
            <p:cNvSpPr txBox="true"/>
            <p:nvPr/>
          </p:nvSpPr>
          <p:spPr>
            <a:xfrm rot="0">
              <a:off x="116701" y="190112"/>
              <a:ext cx="2381449" cy="695250"/>
            </a:xfrm>
            <a:prstGeom prst="rect">
              <a:avLst/>
            </a:prstGeom>
          </p:spPr>
          <p:txBody>
            <a:bodyPr anchor="t" rtlCol="false" tIns="0" lIns="0" bIns="0" rIns="0">
              <a:spAutoFit/>
            </a:bodyPr>
            <a:lstStyle/>
            <a:p>
              <a:pPr algn="ctr">
                <a:lnSpc>
                  <a:spcPts val="4200"/>
                </a:lnSpc>
              </a:pPr>
              <a:r>
                <a:rPr lang="en-US" sz="3000">
                  <a:solidFill>
                    <a:srgbClr val="FFFFFF"/>
                  </a:solidFill>
                  <a:latin typeface="Poppins"/>
                </a:rPr>
                <a:t>Gratuits</a:t>
              </a:r>
            </a:p>
          </p:txBody>
        </p:sp>
        <p:sp>
          <p:nvSpPr>
            <p:cNvPr name="TextBox 16" id="16"/>
            <p:cNvSpPr txBox="true"/>
            <p:nvPr/>
          </p:nvSpPr>
          <p:spPr>
            <a:xfrm rot="0">
              <a:off x="1339228" y="3625551"/>
              <a:ext cx="2317843" cy="503268"/>
            </a:xfrm>
            <a:prstGeom prst="rect">
              <a:avLst/>
            </a:prstGeom>
          </p:spPr>
          <p:txBody>
            <a:bodyPr anchor="t" rtlCol="false" tIns="0" lIns="0" bIns="0" rIns="0">
              <a:spAutoFit/>
            </a:bodyPr>
            <a:lstStyle/>
            <a:p>
              <a:pPr algn="ctr">
                <a:lnSpc>
                  <a:spcPts val="3080"/>
                </a:lnSpc>
              </a:pPr>
            </a:p>
          </p:txBody>
        </p:sp>
        <p:sp>
          <p:nvSpPr>
            <p:cNvPr name="TextBox 17" id="17"/>
            <p:cNvSpPr txBox="true"/>
            <p:nvPr/>
          </p:nvSpPr>
          <p:spPr>
            <a:xfrm rot="0">
              <a:off x="443985" y="1345422"/>
              <a:ext cx="8029678" cy="6230174"/>
            </a:xfrm>
            <a:prstGeom prst="rect">
              <a:avLst/>
            </a:prstGeom>
          </p:spPr>
          <p:txBody>
            <a:bodyPr anchor="t" rtlCol="false" tIns="0" lIns="0" bIns="0" rIns="0">
              <a:spAutoFit/>
            </a:bodyPr>
            <a:lstStyle/>
            <a:p>
              <a:pPr marL="475001" indent="-237500" lvl="1">
                <a:lnSpc>
                  <a:spcPts val="3080"/>
                </a:lnSpc>
                <a:buFont typeface="Arial"/>
                <a:buChar char="•"/>
              </a:pPr>
              <a:r>
                <a:rPr lang="en-US" sz="2200">
                  <a:solidFill>
                    <a:srgbClr val="FFFFFF"/>
                  </a:solidFill>
                  <a:latin typeface="Poppins"/>
                </a:rPr>
                <a:t>Cours</a:t>
              </a:r>
            </a:p>
            <a:p>
              <a:pPr marL="475001" indent="-237500" lvl="1">
                <a:lnSpc>
                  <a:spcPts val="3080"/>
                </a:lnSpc>
                <a:buFont typeface="Arial"/>
                <a:buChar char="•"/>
              </a:pPr>
              <a:r>
                <a:rPr lang="en-US" sz="2200">
                  <a:solidFill>
                    <a:srgbClr val="FFFFFF"/>
                  </a:solidFill>
                  <a:latin typeface="Poppins"/>
                </a:rPr>
                <a:t>Recommandation personnalisés</a:t>
              </a:r>
            </a:p>
            <a:p>
              <a:pPr marL="475001" indent="-237500" lvl="1">
                <a:lnSpc>
                  <a:spcPts val="3080"/>
                </a:lnSpc>
                <a:buFont typeface="Arial"/>
                <a:buChar char="•"/>
              </a:pPr>
              <a:r>
                <a:rPr lang="en-US" sz="2200">
                  <a:solidFill>
                    <a:srgbClr val="FFFFFF"/>
                  </a:solidFill>
                  <a:latin typeface="Poppins"/>
                </a:rPr>
                <a:t>Analyse des sentiments</a:t>
              </a:r>
            </a:p>
            <a:p>
              <a:pPr marL="475001" indent="-237500" lvl="1">
                <a:lnSpc>
                  <a:spcPts val="3080"/>
                </a:lnSpc>
                <a:buFont typeface="Arial"/>
                <a:buChar char="•"/>
              </a:pPr>
              <a:r>
                <a:rPr lang="en-US" sz="2200">
                  <a:solidFill>
                    <a:srgbClr val="FFFFFF"/>
                  </a:solidFill>
                  <a:latin typeface="Poppins"/>
                </a:rPr>
                <a:t>Certifications</a:t>
              </a:r>
            </a:p>
            <a:p>
              <a:pPr marL="475001" indent="-237500" lvl="1">
                <a:lnSpc>
                  <a:spcPts val="3080"/>
                </a:lnSpc>
                <a:buFont typeface="Arial"/>
                <a:buChar char="•"/>
              </a:pPr>
              <a:r>
                <a:rPr lang="en-US" sz="2200">
                  <a:solidFill>
                    <a:srgbClr val="FFFFFF"/>
                  </a:solidFill>
                  <a:latin typeface="Poppins"/>
                </a:rPr>
                <a:t>Base de données des universités et des formations (informations de base)</a:t>
              </a:r>
            </a:p>
            <a:p>
              <a:pPr marL="475001" indent="-237500" lvl="1">
                <a:lnSpc>
                  <a:spcPts val="3080"/>
                </a:lnSpc>
                <a:buFont typeface="Arial"/>
                <a:buChar char="•"/>
              </a:pPr>
              <a:r>
                <a:rPr lang="en-US" sz="2200">
                  <a:solidFill>
                    <a:srgbClr val="FFFFFF"/>
                  </a:solidFill>
                  <a:latin typeface="Poppins"/>
                </a:rPr>
                <a:t>Communauté de pairs et d'experts (accès limité)</a:t>
              </a:r>
            </a:p>
            <a:p>
              <a:pPr marL="475001" indent="-237500" lvl="1">
                <a:lnSpc>
                  <a:spcPts val="3080"/>
                </a:lnSpc>
                <a:buFont typeface="Arial"/>
                <a:buChar char="•"/>
              </a:pPr>
              <a:r>
                <a:rPr lang="en-US" sz="2200">
                  <a:solidFill>
                    <a:srgbClr val="FFFFFF"/>
                  </a:solidFill>
                  <a:latin typeface="Poppins"/>
                </a:rPr>
                <a:t>Débouchés et perspectives de carrière (accès limité)</a:t>
              </a:r>
            </a:p>
            <a:p>
              <a:pPr marL="475001" indent="-237500" lvl="1">
                <a:lnSpc>
                  <a:spcPts val="3080"/>
                </a:lnSpc>
                <a:buFont typeface="Arial"/>
                <a:buChar char="•"/>
              </a:pPr>
              <a:r>
                <a:rPr lang="en-US" sz="2200">
                  <a:solidFill>
                    <a:srgbClr val="FFFFFF"/>
                  </a:solidFill>
                  <a:latin typeface="Poppins"/>
                </a:rPr>
                <a:t>Recherche avancée)</a:t>
              </a:r>
            </a:p>
            <a:p>
              <a:pPr marL="475001" indent="-237500" lvl="1">
                <a:lnSpc>
                  <a:spcPts val="3080"/>
                </a:lnSpc>
                <a:buFont typeface="Arial"/>
                <a:buChar char="•"/>
              </a:pPr>
              <a:r>
                <a:rPr lang="en-US" sz="2200">
                  <a:solidFill>
                    <a:srgbClr val="FFFFFF"/>
                  </a:solidFill>
                  <a:latin typeface="Poppins"/>
                </a:rPr>
                <a:t>Tests d'orientation professionnelle</a:t>
              </a:r>
            </a:p>
          </p:txBody>
        </p:sp>
      </p:grpSp>
      <p:grpSp>
        <p:nvGrpSpPr>
          <p:cNvPr name="Group 18" id="18"/>
          <p:cNvGrpSpPr/>
          <p:nvPr/>
        </p:nvGrpSpPr>
        <p:grpSpPr>
          <a:xfrm rot="0">
            <a:off x="10629090" y="3065071"/>
            <a:ext cx="6630210" cy="6193229"/>
            <a:chOff x="0" y="0"/>
            <a:chExt cx="8840280" cy="8257638"/>
          </a:xfrm>
        </p:grpSpPr>
        <p:grpSp>
          <p:nvGrpSpPr>
            <p:cNvPr name="Group 19" id="19"/>
            <p:cNvGrpSpPr/>
            <p:nvPr/>
          </p:nvGrpSpPr>
          <p:grpSpPr>
            <a:xfrm rot="0">
              <a:off x="211668" y="284356"/>
              <a:ext cx="8628613" cy="7973282"/>
              <a:chOff x="0" y="0"/>
              <a:chExt cx="1915068" cy="1769621"/>
            </a:xfrm>
          </p:grpSpPr>
          <p:sp>
            <p:nvSpPr>
              <p:cNvPr name="Freeform 20" id="20"/>
              <p:cNvSpPr/>
              <p:nvPr/>
            </p:nvSpPr>
            <p:spPr>
              <a:xfrm flipH="false" flipV="false" rot="0">
                <a:off x="0" y="0"/>
                <a:ext cx="1915068" cy="1769621"/>
              </a:xfrm>
              <a:custGeom>
                <a:avLst/>
                <a:gdLst/>
                <a:ahLst/>
                <a:cxnLst/>
                <a:rect r="r" b="b" t="t" l="l"/>
                <a:pathLst>
                  <a:path h="1769621" w="1915068">
                    <a:moveTo>
                      <a:pt x="59816" y="0"/>
                    </a:moveTo>
                    <a:lnTo>
                      <a:pt x="1855252" y="0"/>
                    </a:lnTo>
                    <a:cubicBezTo>
                      <a:pt x="1888287" y="0"/>
                      <a:pt x="1915068" y="26780"/>
                      <a:pt x="1915068" y="59816"/>
                    </a:cubicBezTo>
                    <a:lnTo>
                      <a:pt x="1915068" y="1709806"/>
                    </a:lnTo>
                    <a:cubicBezTo>
                      <a:pt x="1915068" y="1742841"/>
                      <a:pt x="1888287" y="1769621"/>
                      <a:pt x="1855252" y="1769621"/>
                    </a:cubicBezTo>
                    <a:lnTo>
                      <a:pt x="59816" y="1769621"/>
                    </a:lnTo>
                    <a:cubicBezTo>
                      <a:pt x="26780" y="1769621"/>
                      <a:pt x="0" y="1742841"/>
                      <a:pt x="0" y="1709806"/>
                    </a:cubicBezTo>
                    <a:lnTo>
                      <a:pt x="0" y="59816"/>
                    </a:lnTo>
                    <a:cubicBezTo>
                      <a:pt x="0" y="26780"/>
                      <a:pt x="26780" y="0"/>
                      <a:pt x="59816" y="0"/>
                    </a:cubicBezTo>
                    <a:close/>
                  </a:path>
                </a:pathLst>
              </a:custGeom>
              <a:solidFill>
                <a:srgbClr val="FFFFFF">
                  <a:alpha val="9804"/>
                </a:srgbClr>
              </a:solidFill>
            </p:spPr>
          </p:sp>
          <p:sp>
            <p:nvSpPr>
              <p:cNvPr name="TextBox 21" id="21"/>
              <p:cNvSpPr txBox="true"/>
              <p:nvPr/>
            </p:nvSpPr>
            <p:spPr>
              <a:xfrm>
                <a:off x="0" y="-66675"/>
                <a:ext cx="812800" cy="879475"/>
              </a:xfrm>
              <a:prstGeom prst="rect">
                <a:avLst/>
              </a:prstGeom>
            </p:spPr>
            <p:txBody>
              <a:bodyPr anchor="ctr" rtlCol="false" tIns="50800" lIns="50800" bIns="50800" rIns="50800"/>
              <a:lstStyle/>
              <a:p>
                <a:pPr algn="ctr">
                  <a:lnSpc>
                    <a:spcPts val="2800"/>
                  </a:lnSpc>
                </a:pPr>
              </a:p>
            </p:txBody>
          </p:sp>
        </p:grpSp>
        <p:grpSp>
          <p:nvGrpSpPr>
            <p:cNvPr name="Group 22" id="22"/>
            <p:cNvGrpSpPr/>
            <p:nvPr/>
          </p:nvGrpSpPr>
          <p:grpSpPr>
            <a:xfrm rot="0">
              <a:off x="0" y="0"/>
              <a:ext cx="2498149" cy="1161272"/>
              <a:chOff x="0" y="0"/>
              <a:chExt cx="493462" cy="229387"/>
            </a:xfrm>
          </p:grpSpPr>
          <p:sp>
            <p:nvSpPr>
              <p:cNvPr name="Freeform 23" id="23"/>
              <p:cNvSpPr/>
              <p:nvPr/>
            </p:nvSpPr>
            <p:spPr>
              <a:xfrm flipH="false" flipV="false" rot="0">
                <a:off x="0" y="0"/>
                <a:ext cx="493462" cy="229387"/>
              </a:xfrm>
              <a:custGeom>
                <a:avLst/>
                <a:gdLst/>
                <a:ahLst/>
                <a:cxnLst/>
                <a:rect r="r" b="b" t="t" l="l"/>
                <a:pathLst>
                  <a:path h="229387" w="493462">
                    <a:moveTo>
                      <a:pt x="41321" y="0"/>
                    </a:moveTo>
                    <a:lnTo>
                      <a:pt x="452141" y="0"/>
                    </a:lnTo>
                    <a:cubicBezTo>
                      <a:pt x="463100" y="0"/>
                      <a:pt x="473610" y="4353"/>
                      <a:pt x="481359" y="12103"/>
                    </a:cubicBezTo>
                    <a:cubicBezTo>
                      <a:pt x="489108" y="19852"/>
                      <a:pt x="493462" y="30362"/>
                      <a:pt x="493462" y="41321"/>
                    </a:cubicBezTo>
                    <a:lnTo>
                      <a:pt x="493462" y="188066"/>
                    </a:lnTo>
                    <a:cubicBezTo>
                      <a:pt x="493462" y="210887"/>
                      <a:pt x="474962" y="229387"/>
                      <a:pt x="452141" y="229387"/>
                    </a:cubicBezTo>
                    <a:lnTo>
                      <a:pt x="41321" y="229387"/>
                    </a:lnTo>
                    <a:cubicBezTo>
                      <a:pt x="30362" y="229387"/>
                      <a:pt x="19852" y="225034"/>
                      <a:pt x="12103" y="217284"/>
                    </a:cubicBezTo>
                    <a:cubicBezTo>
                      <a:pt x="4353" y="209535"/>
                      <a:pt x="0" y="199025"/>
                      <a:pt x="0" y="188066"/>
                    </a:cubicBezTo>
                    <a:lnTo>
                      <a:pt x="0" y="41321"/>
                    </a:lnTo>
                    <a:cubicBezTo>
                      <a:pt x="0" y="30362"/>
                      <a:pt x="4353" y="19852"/>
                      <a:pt x="12103" y="12103"/>
                    </a:cubicBezTo>
                    <a:cubicBezTo>
                      <a:pt x="19852" y="4353"/>
                      <a:pt x="30362" y="0"/>
                      <a:pt x="41321" y="0"/>
                    </a:cubicBezTo>
                    <a:close/>
                  </a:path>
                </a:pathLst>
              </a:custGeom>
              <a:solidFill>
                <a:srgbClr val="548CFF"/>
              </a:solidFill>
            </p:spPr>
          </p:sp>
          <p:sp>
            <p:nvSpPr>
              <p:cNvPr name="TextBox 24" id="24"/>
              <p:cNvSpPr txBox="true"/>
              <p:nvPr/>
            </p:nvSpPr>
            <p:spPr>
              <a:xfrm>
                <a:off x="0" y="-66675"/>
                <a:ext cx="812800" cy="879475"/>
              </a:xfrm>
              <a:prstGeom prst="rect">
                <a:avLst/>
              </a:prstGeom>
            </p:spPr>
            <p:txBody>
              <a:bodyPr anchor="ctr" rtlCol="false" tIns="50800" lIns="50800" bIns="50800" rIns="50800"/>
              <a:lstStyle/>
              <a:p>
                <a:pPr algn="ctr">
                  <a:lnSpc>
                    <a:spcPts val="2800"/>
                  </a:lnSpc>
                </a:pPr>
              </a:p>
            </p:txBody>
          </p:sp>
        </p:grpSp>
        <p:sp>
          <p:nvSpPr>
            <p:cNvPr name="TextBox 25" id="25"/>
            <p:cNvSpPr txBox="true"/>
            <p:nvPr/>
          </p:nvSpPr>
          <p:spPr>
            <a:xfrm rot="0">
              <a:off x="116701" y="190112"/>
              <a:ext cx="2381449" cy="695250"/>
            </a:xfrm>
            <a:prstGeom prst="rect">
              <a:avLst/>
            </a:prstGeom>
          </p:spPr>
          <p:txBody>
            <a:bodyPr anchor="t" rtlCol="false" tIns="0" lIns="0" bIns="0" rIns="0">
              <a:spAutoFit/>
            </a:bodyPr>
            <a:lstStyle/>
            <a:p>
              <a:pPr algn="ctr">
                <a:lnSpc>
                  <a:spcPts val="4200"/>
                </a:lnSpc>
              </a:pPr>
              <a:r>
                <a:rPr lang="en-US" sz="3000">
                  <a:solidFill>
                    <a:srgbClr val="FFFFFF"/>
                  </a:solidFill>
                  <a:latin typeface="Poppins"/>
                </a:rPr>
                <a:t>Premium</a:t>
              </a:r>
            </a:p>
          </p:txBody>
        </p:sp>
        <p:sp>
          <p:nvSpPr>
            <p:cNvPr name="TextBox 26" id="26"/>
            <p:cNvSpPr txBox="true"/>
            <p:nvPr/>
          </p:nvSpPr>
          <p:spPr>
            <a:xfrm rot="0">
              <a:off x="1339228" y="3625551"/>
              <a:ext cx="2317843" cy="503268"/>
            </a:xfrm>
            <a:prstGeom prst="rect">
              <a:avLst/>
            </a:prstGeom>
          </p:spPr>
          <p:txBody>
            <a:bodyPr anchor="t" rtlCol="false" tIns="0" lIns="0" bIns="0" rIns="0">
              <a:spAutoFit/>
            </a:bodyPr>
            <a:lstStyle/>
            <a:p>
              <a:pPr algn="ctr">
                <a:lnSpc>
                  <a:spcPts val="3080"/>
                </a:lnSpc>
              </a:pPr>
            </a:p>
          </p:txBody>
        </p:sp>
        <p:sp>
          <p:nvSpPr>
            <p:cNvPr name="TextBox 27" id="27"/>
            <p:cNvSpPr txBox="true"/>
            <p:nvPr/>
          </p:nvSpPr>
          <p:spPr>
            <a:xfrm rot="0">
              <a:off x="443985" y="1345422"/>
              <a:ext cx="8029678" cy="5709546"/>
            </a:xfrm>
            <a:prstGeom prst="rect">
              <a:avLst/>
            </a:prstGeom>
          </p:spPr>
          <p:txBody>
            <a:bodyPr anchor="t" rtlCol="false" tIns="0" lIns="0" bIns="0" rIns="0">
              <a:spAutoFit/>
            </a:bodyPr>
            <a:lstStyle/>
            <a:p>
              <a:pPr marL="475001" indent="-237500" lvl="1">
                <a:lnSpc>
                  <a:spcPts val="3080"/>
                </a:lnSpc>
                <a:buFont typeface="Arial"/>
                <a:buChar char="•"/>
              </a:pPr>
              <a:r>
                <a:rPr lang="en-US" sz="2200">
                  <a:solidFill>
                    <a:srgbClr val="FFFFFF"/>
                  </a:solidFill>
                  <a:latin typeface="Poppins"/>
                </a:rPr>
                <a:t>VR et AR</a:t>
              </a:r>
            </a:p>
            <a:p>
              <a:pPr marL="475001" indent="-237500" lvl="1">
                <a:lnSpc>
                  <a:spcPts val="3080"/>
                </a:lnSpc>
                <a:buFont typeface="Arial"/>
                <a:buChar char="•"/>
              </a:pPr>
              <a:r>
                <a:rPr lang="en-US" sz="2200">
                  <a:solidFill>
                    <a:srgbClr val="FFFFFF"/>
                  </a:solidFill>
                  <a:latin typeface="Poppins"/>
                </a:rPr>
                <a:t>Intelligence artificielle (IA)</a:t>
              </a:r>
            </a:p>
            <a:p>
              <a:pPr marL="475001" indent="-237500" lvl="1">
                <a:lnSpc>
                  <a:spcPts val="3080"/>
                </a:lnSpc>
                <a:buFont typeface="Arial"/>
                <a:buChar char="•"/>
              </a:pPr>
              <a:r>
                <a:rPr lang="en-US" sz="2200">
                  <a:solidFill>
                    <a:srgbClr val="FFFFFF"/>
                  </a:solidFill>
                  <a:latin typeface="Poppins"/>
                </a:rPr>
                <a:t>Chatbots</a:t>
              </a:r>
            </a:p>
            <a:p>
              <a:pPr marL="475001" indent="-237500" lvl="1">
                <a:lnSpc>
                  <a:spcPts val="3080"/>
                </a:lnSpc>
                <a:buFont typeface="Arial"/>
                <a:buChar char="•"/>
              </a:pPr>
              <a:r>
                <a:rPr lang="en-US" sz="2200">
                  <a:solidFill>
                    <a:srgbClr val="FFFFFF"/>
                  </a:solidFill>
                  <a:latin typeface="Poppins"/>
                </a:rPr>
                <a:t>Gamification</a:t>
              </a:r>
            </a:p>
            <a:p>
              <a:pPr marL="475001" indent="-237500" lvl="1">
                <a:lnSpc>
                  <a:spcPts val="3080"/>
                </a:lnSpc>
                <a:buFont typeface="Arial"/>
                <a:buChar char="•"/>
              </a:pPr>
              <a:r>
                <a:rPr lang="en-US" sz="2200">
                  <a:solidFill>
                    <a:srgbClr val="FFFFFF"/>
                  </a:solidFill>
                  <a:latin typeface="Poppins"/>
                </a:rPr>
                <a:t>Évaluation basée sur l'IA</a:t>
              </a:r>
            </a:p>
            <a:p>
              <a:pPr marL="475001" indent="-237500" lvl="1">
                <a:lnSpc>
                  <a:spcPts val="3080"/>
                </a:lnSpc>
                <a:buFont typeface="Arial"/>
                <a:buChar char="•"/>
              </a:pPr>
              <a:r>
                <a:rPr lang="en-US" sz="2200">
                  <a:solidFill>
                    <a:srgbClr val="FFFFFF"/>
                  </a:solidFill>
                  <a:latin typeface="Poppins"/>
                </a:rPr>
                <a:t>Expériences de laboratoire virtuelles </a:t>
              </a:r>
            </a:p>
            <a:p>
              <a:pPr marL="475001" indent="-237500" lvl="1">
                <a:lnSpc>
                  <a:spcPts val="3080"/>
                </a:lnSpc>
                <a:buFont typeface="Arial"/>
                <a:buChar char="•"/>
              </a:pPr>
              <a:r>
                <a:rPr lang="en-US" sz="2200">
                  <a:solidFill>
                    <a:srgbClr val="FFFFFF"/>
                  </a:solidFill>
                  <a:latin typeface="Poppins"/>
                </a:rPr>
                <a:t>informations détaillées</a:t>
              </a:r>
              <a:r>
                <a:rPr lang="en-US" sz="2200">
                  <a:solidFill>
                    <a:srgbClr val="FFFFFF"/>
                  </a:solidFill>
                  <a:latin typeface="Poppins"/>
                </a:rPr>
                <a:t> des universités </a:t>
              </a:r>
            </a:p>
            <a:p>
              <a:pPr marL="475001" indent="-237500" lvl="1">
                <a:lnSpc>
                  <a:spcPts val="3080"/>
                </a:lnSpc>
                <a:buFont typeface="Arial"/>
                <a:buChar char="•"/>
              </a:pPr>
              <a:r>
                <a:rPr lang="en-US" sz="2200">
                  <a:solidFill>
                    <a:srgbClr val="FFFFFF"/>
                  </a:solidFill>
                  <a:latin typeface="Poppins"/>
                </a:rPr>
                <a:t>Mentorat</a:t>
              </a:r>
            </a:p>
            <a:p>
              <a:pPr marL="475001" indent="-237500" lvl="1">
                <a:lnSpc>
                  <a:spcPts val="3080"/>
                </a:lnSpc>
                <a:buFont typeface="Arial"/>
                <a:buChar char="•"/>
              </a:pPr>
              <a:r>
                <a:rPr lang="en-US" sz="2200">
                  <a:solidFill>
                    <a:srgbClr val="FFFFFF"/>
                  </a:solidFill>
                  <a:latin typeface="Poppins"/>
                </a:rPr>
                <a:t>Publication d'offres de stages et d'emplois</a:t>
              </a:r>
            </a:p>
            <a:p>
              <a:pPr>
                <a:lnSpc>
                  <a:spcPts val="308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DAFotTt8ik4</dc:identifier>
  <dcterms:modified xsi:type="dcterms:W3CDTF">2011-08-01T06:04:30Z</dcterms:modified>
  <cp:revision>1</cp:revision>
  <dc:title>Purple Modern Pitch Deck Presentation</dc:title>
</cp:coreProperties>
</file>