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270" r:id="rId11"/>
    <p:sldId id="324" r:id="rId12"/>
    <p:sldId id="325" r:id="rId13"/>
    <p:sldId id="326" r:id="rId14"/>
    <p:sldId id="327" r:id="rId15"/>
    <p:sldId id="273" r:id="rId16"/>
    <p:sldId id="274" r:id="rId17"/>
    <p:sldId id="276" r:id="rId18"/>
    <p:sldId id="328" r:id="rId19"/>
    <p:sldId id="280" r:id="rId20"/>
    <p:sldId id="329" r:id="rId21"/>
    <p:sldId id="279" r:id="rId22"/>
    <p:sldId id="331" r:id="rId23"/>
    <p:sldId id="330" r:id="rId24"/>
    <p:sldId id="333" r:id="rId25"/>
    <p:sldId id="334" r:id="rId26"/>
    <p:sldId id="336" r:id="rId27"/>
    <p:sldId id="337" r:id="rId28"/>
    <p:sldId id="338" r:id="rId29"/>
    <p:sldId id="339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5" r:id="rId39"/>
    <p:sldId id="349" r:id="rId40"/>
    <p:sldId id="350" r:id="rId41"/>
    <p:sldId id="356" r:id="rId42"/>
    <p:sldId id="351" r:id="rId43"/>
    <p:sldId id="352" r:id="rId44"/>
    <p:sldId id="357" r:id="rId45"/>
    <p:sldId id="358" r:id="rId46"/>
    <p:sldId id="353" r:id="rId47"/>
    <p:sldId id="354" r:id="rId48"/>
    <p:sldId id="315" r:id="rId49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366"/>
    <a:srgbClr val="06162F"/>
    <a:srgbClr val="252526"/>
    <a:srgbClr val="1D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4"/>
    <p:restoredTop sz="66651"/>
  </p:normalViewPr>
  <p:slideViewPr>
    <p:cSldViewPr snapToGrid="0">
      <p:cViewPr varScale="1">
        <p:scale>
          <a:sx n="122" d="100"/>
          <a:sy n="12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D861-0935-A24D-9569-4897126776B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03C-AAC1-E74E-BEF1-1BEB3F753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2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”Inhomogeneous" refers to something that is not uniform or consistent in its composition, structure, or properties. It is the opposite of homogeneous, which means uniform or consistent throughout.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9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5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3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5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7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3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5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 </a:t>
            </a:r>
            <a:r>
              <a:rPr lang="en-GB" dirty="0" err="1"/>
              <a:t>Implementációs</a:t>
            </a:r>
            <a:r>
              <a:rPr lang="en-GB" dirty="0"/>
              <a:t> </a:t>
            </a:r>
            <a:r>
              <a:rPr lang="en-GB" dirty="0" err="1"/>
              <a:t>függőség</a:t>
            </a:r>
            <a:endParaRPr lang="en-GB" dirty="0"/>
          </a:p>
          <a:p>
            <a:r>
              <a:rPr lang="en-GB" dirty="0"/>
              <a:t>2, </a:t>
            </a:r>
            <a:r>
              <a:rPr lang="en-GB" dirty="0" err="1"/>
              <a:t>Objektum-összetételt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6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9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GOF 1: </a:t>
            </a:r>
            <a:r>
              <a:rPr lang="en-GB" dirty="0" err="1"/>
              <a:t>Mindig</a:t>
            </a:r>
            <a:r>
              <a:rPr lang="en-GB" dirty="0"/>
              <a:t> a </a:t>
            </a:r>
            <a:r>
              <a:rPr lang="en-GB" dirty="0" err="1"/>
              <a:t>legősibbet</a:t>
            </a:r>
            <a:r>
              <a:rPr lang="en-GB" dirty="0"/>
              <a:t> (</a:t>
            </a:r>
            <a:r>
              <a:rPr lang="en-GB" dirty="0" err="1"/>
              <a:t>legabsztraktabbat</a:t>
            </a:r>
            <a:r>
              <a:rPr lang="en-GB" dirty="0"/>
              <a:t>), </a:t>
            </a:r>
            <a:r>
              <a:rPr lang="en-GB" dirty="0" err="1"/>
              <a:t>aminek</a:t>
            </a:r>
            <a:r>
              <a:rPr lang="en-GB" dirty="0"/>
              <a:t> a </a:t>
            </a:r>
            <a:r>
              <a:rPr lang="en-GB" dirty="0" err="1"/>
              <a:t>metódusai</a:t>
            </a:r>
            <a:r>
              <a:rPr lang="en-GB" dirty="0"/>
              <a:t>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jók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91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62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17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3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04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Mellékhatás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globális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változóba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kimenetre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képernyőre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nyomtatóra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kimeneti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portra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fájlba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58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Függőség a hardver és szoftver környezettől: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Ha a programunk függ egy adott hardvertől vagy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szoftvertől (leggyakrabban operációs rendszertől), akkor ez azt jelenti,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ezek speciális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tulajdonságait kihasználjuk és így a programunk nem vagy csak nehezen portolható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át egy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másik környezetbe. Ennek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egyik nagyszerű megoldása a virtuális gép használata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.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forráskódunkat egy virtuális gép utasításaira fordítjuk le. Ha egy adott operációs rendszer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felett egy adott hardveren fut a virtuális gép, akkor a mi programunk is futni fog.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Implementációs függőség: Egy osztály függ egy másik implementációjától, azaz ha az egyik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megváltoztatása esetén meg kell változtatni a másik osztályt is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akkor implementációs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függőségről beszélünk. Ez is egyfajta környezeti függés, egy osztály függ a környezetében lévő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egy vagy több másik osztálytól, de itt a környezete a program forráskódja.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 csak a másik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felületétől függünk, azaz teljesen mindegy, hogy hogyan implementáltuk a másik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metódusait, csak azok helyes eredményt adjanak, akkor nem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beszélünk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implementációs függőségről. Ezzel a függőséggel még részletesen fogunk foglalkozni.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Algoritmikus függőség: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Akkor beszélünk algoritmikus függőségről,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 nehézkes az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algoritmusok finomhangolása.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Gyakran előfordul,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 program egy-egy részét gyorsabbá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kell tenni, mondjuk buborékos rendezés helyett gyors rendezést kell alkalmazni. Például ha a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rendezés közben szemléltetjük a rendezés folyamatát, akkor nehéz lesz áttérni egyik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rendezésről a másikra.</a:t>
            </a:r>
          </a:p>
          <a:p>
            <a:endParaRPr lang="en-GB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58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>
                <a:latin typeface="Montserrat" pitchFamily="2" charset="77"/>
              </a:rPr>
              <a:t>Implementációs függőség!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dirty="0">
              <a:latin typeface="Montserrat" pitchFamily="2" charset="77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 nagyon rugalmas, hiszen az futási időben történik, szemben az öröklődéssel,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ami már fordítási időben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ismert. Ugyanakkor az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öröklődést sokkal egyszerűbb felfogni,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megérteni és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elmagyarázni. Ezért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objektum-összetételt, ami kisebb </a:t>
            </a:r>
            <a:r>
              <a:rPr lang="hu-HU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csatoltságot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, kisebb implementációs függőséget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és rugalmasabb kódot biztosít,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csak akkor használjunk, ha már sok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programozói tapasztalattal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bírunk.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Amikor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objektum-összetételnél egy metódust úgy valósítok meg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hogy annak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lényegi része csak az,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hogy az összetételt megvalósító referencián keresztül meghívom annak egy metódusát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akkor azt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mondjuk,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átdelegálom a felelősséget a beágyazott objektumnak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objektum-összetételnél kérdés, hogy hogyan kapjuk meg az összetételben szereplő objektumot.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fenti példában saját példányt készítettünk. Ezzel a kérdéssel részletesen foglalkozunk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felelősséginjektálás témakörén belül.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későbbiekben látni fogjuk,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habár az öröklődést mindig ki lehet váltani objektum-összetétellel,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nem mindig ez a célravezető,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hiszen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öröklődés nélkül nincs többalakúság.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Többalakúság nélkül pedig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nem lehet rugalmas kódot írni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222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08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77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09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52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5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kód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származik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Minden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magyarázata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class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megadja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származik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létrehozva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IS-A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kapcsolatot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jelenti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speciális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típusú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;: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deklarál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típusú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lesz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HAS-A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kapcsolatot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jelenti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) {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this.kf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=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konstruktor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létrehozásának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módját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Fogad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paraméterként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beállítja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erre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objektumra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override string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 { return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felülírja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visszaadja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eredményét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void A() {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osztályban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található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hívását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Ezzel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általánosítva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override string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 { return "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Díszes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" +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felülírja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object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visszaad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szöveges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reprezentációt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objektumról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tartalmazza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eredményét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részlegesen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kód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tehát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olyan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néhány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tulajdonságot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annak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részben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vagy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teljesen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delegálva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016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05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85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1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8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2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911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26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2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lehetőség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forrás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cél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referenciáját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kívülről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hívó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felelősség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injektálásával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dependency injection).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03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0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415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528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7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9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8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Common Criteria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International standard for evaluating and certifying the security features of IT products.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ISO/IEC 27001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information security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 9001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quality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 14001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environmental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CE Marking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Indicates conformity with European standards.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1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E69-0AE0-836C-96A6-97FCC0B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3642-F1F4-4B10-7922-68C04E79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D085-182B-C26D-288F-D4AAB23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26F-7512-0149-A148-5F83CA1C5E2B}" type="datetime1">
              <a:rPr lang="hu-HU" smtClean="0"/>
              <a:t>2024. 04. 11.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766-8773-28DE-D1FA-785CE454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BF9D-7CF8-F34D-4FB9-5DDF0E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06E-8426-BA91-35C6-C310E98F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B0B7-C8C4-ADBD-3621-759F7064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EA7-E191-2632-69DE-0925292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6191-7981-254E-A868-3DD01DDBBCD9}" type="datetime1">
              <a:rPr lang="hu-HU" smtClean="0"/>
              <a:t>2024. 04. 11.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4D5-E946-2FB7-85D1-19FA34F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AC9C-39BA-55E8-B00C-DC495FA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0020E-C225-B360-75FC-9B316925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1C30-2442-99DD-16AB-569391A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807-F2B1-54C8-5D29-43DF6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74D7-4C22-0448-9F7B-25FE396633DF}" type="datetime1">
              <a:rPr lang="hu-HU" smtClean="0"/>
              <a:t>2024. 04. 11.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A132-C78F-8507-712F-E8395BB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1EC1-BC42-ACF5-1A85-08B617E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4CEB-7B46-5A31-8C64-3586E30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DC7F-CB7F-E89E-3329-553968B8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D395-7ADB-51C8-82F5-B6579D1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671-6FD4-964A-9BFC-FD9FC8380D28}" type="datetime1">
              <a:rPr lang="hu-HU" smtClean="0"/>
              <a:t>2024. 04. 11.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F6AC-8598-D290-0A85-11D93ED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05C-FBDF-2CDB-3732-7AB009C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34B-2002-A402-7AC3-B823A69C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164-5D7E-42FE-D4C8-C05269C2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3AF-9BCB-ADEC-6A70-C31F539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ED4-0432-6E4F-8333-2698576B59F8}" type="datetime1">
              <a:rPr lang="hu-HU" smtClean="0"/>
              <a:t>2024. 04. 11.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22B-8657-DB36-C5B4-2657E12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131B-125D-B550-71EC-E222CE6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110-F059-62C4-695E-4150C1A3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B74-3D08-12EA-A94B-5750C0DF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724-4AEE-D123-BCB8-1EE0F2B8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60C2-D2A5-0806-EC22-548EBEE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86C-7501-D141-993D-DA65E83A7308}" type="datetime1">
              <a:rPr lang="hu-HU" smtClean="0"/>
              <a:t>2024. 04. 11.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E8BF-5381-F25D-6CA7-B652A1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F23D-CAE8-6AB9-E505-E83DA09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558-246C-F3AA-A679-D412528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7849-E1D5-692D-E277-E40C433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3D3-1F82-4DD5-7266-47A7CD7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220B-9958-7830-DE98-6F5469EB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1B69-AC98-4048-A4E2-EBAD431D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7D83-8E19-76A0-29FE-249CBFC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5C4B-74C7-0547-9C91-EDA0D6BD08C4}" type="datetime1">
              <a:rPr lang="hu-HU" smtClean="0"/>
              <a:t>2024. 04. 11.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F8E8-E608-1C83-3F17-AAD2D7D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0968-A535-AC19-6EB3-A8E9650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7A4-149C-B3FE-6D7A-F6FD551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50A7-0CED-4BF2-CFA2-C9F36EC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68C-CFF7-6B42-B7C8-52110B9A288B}" type="datetime1">
              <a:rPr lang="hu-HU" smtClean="0"/>
              <a:t>2024. 04. 11.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9A619-E63A-3B64-7202-993183B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829-E905-25AB-5787-E1AF16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E1E9-BD91-F5BC-B3E0-3A29557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C48-62BE-1244-808B-C4C53742076B}" type="datetime1">
              <a:rPr lang="hu-HU" smtClean="0"/>
              <a:t>2024. 04. 11.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6137-090C-3B1F-7236-B781EA88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F9D7-BE1B-03C6-39DB-4653745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CED-EC27-BCB5-D633-3B6BD53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224-A1BD-92AB-57CF-0F684886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F7CA-54E3-EA11-85D1-FCC33EA8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D1BB-B5A8-CEE3-2F17-134F11A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D0C-A842-EC46-A757-98411123E56D}" type="datetime1">
              <a:rPr lang="hu-HU" smtClean="0"/>
              <a:t>2024. 04. 11.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CB89-93F1-F522-7A97-E8FE34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1AE5-D05F-1F06-EF22-FBAFE8F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4A4-A72E-7D75-855C-C6633076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78EDB-347A-6945-1299-E2A1A2B9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81E3-ABDB-5991-C3D1-13A0F9D6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91C8-2870-F85D-202F-933AE9F0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674-BD91-864B-AB0F-57E238F2DCE0}" type="datetime1">
              <a:rPr lang="hu-HU" smtClean="0"/>
              <a:t>2024. 04. 11.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8AF7-2357-386A-66DD-FA3B8D6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5EE8-1949-5E87-5B2C-D56A6BA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2DEC-CC0D-E2EB-05D2-07DFDB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6591-D25D-9DBD-1404-4E741CC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9D6-84E4-157F-39F7-2A492D75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1F4B-E9B6-2B4A-9D67-BF297F2F44E3}" type="datetime1">
              <a:rPr lang="hu-HU" smtClean="0"/>
              <a:t>2024. 04. 11.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539B-0027-B465-70DC-33747AC3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CAF-3AAD-BF27-F0E4-4F7FEC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03351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TERVEZÉSI ALAPELVEK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310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ISMÉTLÉS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Szoftverkrízis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programozási nyelvek válasza: Modulok és Moduláris programozás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osztály a Modul OOP esetén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Osztály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Első megközelítés: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valóság egy darabkájának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absztrakciója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Mérete </a:t>
            </a:r>
            <a:r>
              <a:rPr lang="hu-HU" sz="1250" b="1" i="1" dirty="0" err="1">
                <a:solidFill>
                  <a:srgbClr val="00B0F0"/>
                </a:solidFill>
                <a:latin typeface="Montserrat" pitchFamily="2" charset="77"/>
              </a:rPr>
              <a:t>granularitástól</a:t>
            </a:r>
            <a:r>
              <a:rPr lang="hu-HU" sz="1250" dirty="0">
                <a:latin typeface="Montserrat" pitchFamily="2" charset="77"/>
              </a:rPr>
              <a:t> függ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 teljesen technikai is, mely nem kapcsolódik a valósághoz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Második megközelítés: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Összetett,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inhomogén</a:t>
            </a:r>
            <a:r>
              <a:rPr lang="hu-HU" sz="1250" dirty="0">
                <a:latin typeface="Montserrat" pitchFamily="2" charset="77"/>
              </a:rPr>
              <a:t> adattípus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Sokban hasonlít a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rekordhoz, </a:t>
            </a:r>
            <a:r>
              <a:rPr lang="hu-HU" sz="1250" dirty="0">
                <a:latin typeface="Montserrat" pitchFamily="2" charset="77"/>
              </a:rPr>
              <a:t>ami szintén ilyen adattípus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550" b="1" dirty="0">
              <a:solidFill>
                <a:srgbClr val="333333"/>
              </a:solidFill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  <a:t>Az adatokat és a rajtuk végrehajtott műveleteket egységbe zárjuk.</a:t>
            </a:r>
            <a:b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</a:br>
            <a: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  <a:t>Ezek az egységek az OSZTÁLYOK.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A7FAFF-1EAA-34A6-6A2B-7F60638F467C}"/>
              </a:ext>
            </a:extLst>
          </p:cNvPr>
          <p:cNvSpPr/>
          <p:nvPr/>
        </p:nvSpPr>
        <p:spPr>
          <a:xfrm>
            <a:off x="8064628" y="1661271"/>
            <a:ext cx="3251196" cy="176773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1A78B-CA7E-92EE-1259-E3D076E4789D}"/>
              </a:ext>
            </a:extLst>
          </p:cNvPr>
          <p:cNvSpPr txBox="1"/>
          <p:nvPr/>
        </p:nvSpPr>
        <p:spPr>
          <a:xfrm>
            <a:off x="8064628" y="177048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Modul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9F443D43-FEA1-EAA0-CE32-3343F5897A17}"/>
              </a:ext>
            </a:extLst>
          </p:cNvPr>
          <p:cNvSpPr txBox="1">
            <a:spLocks/>
          </p:cNvSpPr>
          <p:nvPr/>
        </p:nvSpPr>
        <p:spPr>
          <a:xfrm>
            <a:off x="8176737" y="2139815"/>
            <a:ext cx="3026979" cy="12891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Forráskód kis része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programozó képes átlátni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i="1" dirty="0">
                <a:solidFill>
                  <a:srgbClr val="00B0F0"/>
                </a:solidFill>
                <a:latin typeface="Montserrat" pitchFamily="2" charset="77"/>
              </a:rPr>
              <a:t>Fordítási alegység </a:t>
            </a:r>
            <a:r>
              <a:rPr lang="hu-HU" sz="1400" dirty="0">
                <a:latin typeface="Montserrat" pitchFamily="2" charset="77"/>
              </a:rPr>
              <a:t>is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Külön állományban található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AF768B-DD81-4F04-021B-6BB1724DDAC8}"/>
              </a:ext>
            </a:extLst>
          </p:cNvPr>
          <p:cNvSpPr/>
          <p:nvPr/>
        </p:nvSpPr>
        <p:spPr>
          <a:xfrm>
            <a:off x="8064628" y="3628188"/>
            <a:ext cx="3251196" cy="2363037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A2DF1-A774-AEA4-A332-070E7001547B}"/>
              </a:ext>
            </a:extLst>
          </p:cNvPr>
          <p:cNvSpPr txBox="1"/>
          <p:nvPr/>
        </p:nvSpPr>
        <p:spPr>
          <a:xfrm>
            <a:off x="8064628" y="3737401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Osztály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és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Rekord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81CA7DA1-2DF3-B0FA-7166-68EE78B32666}"/>
              </a:ext>
            </a:extLst>
          </p:cNvPr>
          <p:cNvSpPr txBox="1">
            <a:spLocks/>
          </p:cNvSpPr>
          <p:nvPr/>
        </p:nvSpPr>
        <p:spPr>
          <a:xfrm>
            <a:off x="8176737" y="4106732"/>
            <a:ext cx="3026979" cy="17750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osztály rugalmasabb és több képességgel rendelkezik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Adat és Viselkedés egységbezárása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osztály megváltoztatható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osztály tartalmazhat metódusokat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45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AZ OSZTÁLY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Felépítése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Mezők – Adattagok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Metódusok – Adattagokon értelmezett műveletek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Példányok – Objektumok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Első értelmezésben: A világ összes lehetséges példányának absztrakciója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Másik értelmezésben: </a:t>
            </a:r>
            <a:r>
              <a:rPr lang="hu-HU" sz="1250" dirty="0" err="1">
                <a:latin typeface="Montserrat" pitchFamily="2" charset="77"/>
              </a:rPr>
              <a:t>Példányosításkor</a:t>
            </a:r>
            <a:r>
              <a:rPr lang="hu-HU" sz="1250" dirty="0">
                <a:latin typeface="Montserrat" pitchFamily="2" charset="77"/>
              </a:rPr>
              <a:t> konstruktorokból és viselkedésekből felépülő homogén adattípus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3 jellemzője van: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Felület (vagy Típus)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Viselkedés 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Belső állapot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4614861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 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 </a:t>
            </a:r>
            <a:b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en-GB" sz="14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0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OBJEKTUMOK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1. Kérdés: </a:t>
            </a:r>
            <a:r>
              <a:rPr lang="hu-HU" sz="1400" dirty="0">
                <a:latin typeface="Montserrat" pitchFamily="2" charset="77"/>
              </a:rPr>
              <a:t>Mi a felülete a kutyának?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2. Kérdés: </a:t>
            </a:r>
            <a:r>
              <a:rPr lang="hu-HU" sz="1400" dirty="0">
                <a:latin typeface="Montserrat" pitchFamily="2" charset="77"/>
              </a:rPr>
              <a:t>Mi a viselkedése a kutyának?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3. Kérdés: </a:t>
            </a:r>
            <a:r>
              <a:rPr lang="hu-HU" sz="1400" dirty="0">
                <a:latin typeface="Montserrat" pitchFamily="2" charset="77"/>
              </a:rPr>
              <a:t>Mi a belső állapota a kutyának?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1661270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 			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Az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definiálja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példányosítást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 			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Paraméter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melyet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átadunk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i="1" dirty="0" err="1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K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onstruktornak</a:t>
            </a:r>
            <a:b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Konstruktor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Lekérdező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en-GB" sz="14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Létrehoz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egy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új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Objektumot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névvel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OBJEKTUMOK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1. Kérdés: </a:t>
            </a:r>
            <a:r>
              <a:rPr lang="hu-HU" sz="1400" dirty="0">
                <a:latin typeface="Montserrat" pitchFamily="2" charset="77"/>
              </a:rPr>
              <a:t>Mi a felülete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Habár nem klasszikus OOP értelemben vett </a:t>
            </a:r>
            <a:r>
              <a:rPr lang="hu-HU" sz="1400" dirty="0" err="1">
                <a:latin typeface="Montserrat" pitchFamily="2" charset="77"/>
              </a:rPr>
              <a:t>Interface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DE</a:t>
            </a:r>
            <a:r>
              <a:rPr lang="hu-HU" sz="1400" dirty="0">
                <a:latin typeface="Montserrat" pitchFamily="2" charset="77"/>
              </a:rPr>
              <a:t> definiálja, hogy a kutyának van egy név értéke.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Ezt implementáláskor alkalmazzuk, tehát elfogadjuk a „szerződést” ”implicit </a:t>
            </a:r>
            <a:r>
              <a:rPr lang="hu-HU" sz="1400" dirty="0" err="1">
                <a:latin typeface="Montserrat" pitchFamily="2" charset="77"/>
              </a:rPr>
              <a:t>interface</a:t>
            </a:r>
            <a:r>
              <a:rPr lang="hu-HU" sz="1400" dirty="0">
                <a:latin typeface="Montserrat" pitchFamily="2" charset="77"/>
              </a:rPr>
              <a:t>”-ként.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2. Kérdés: </a:t>
            </a:r>
            <a:r>
              <a:rPr lang="hu-HU" sz="1400" dirty="0">
                <a:latin typeface="Montserrat" pitchFamily="2" charset="77"/>
              </a:rPr>
              <a:t>Mi a viselkedése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Nem írja le, hogy például a kutya „ugat” és ilyenkor ki kell írni azt, hogy „Vau vau” 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DE </a:t>
            </a:r>
            <a:r>
              <a:rPr lang="hu-HU" sz="1400" dirty="0">
                <a:latin typeface="Montserrat" pitchFamily="2" charset="77"/>
              </a:rPr>
              <a:t>leírja, hogy milyen viselkedéssel lehet lekérdezni a Kutya objektum egységbezárt nevét.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3. Kérdés: </a:t>
            </a:r>
            <a:r>
              <a:rPr lang="hu-HU" sz="1400" dirty="0">
                <a:latin typeface="Montserrat" pitchFamily="2" charset="77"/>
              </a:rPr>
              <a:t>Mi a belső állapota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Az új kutya belső állapota az lesz, hogy a neve </a:t>
            </a:r>
            <a:r>
              <a:rPr lang="hu-HU" sz="1400" dirty="0" err="1">
                <a:latin typeface="Montserrat" pitchFamily="2" charset="77"/>
              </a:rPr>
              <a:t>Bobbikutya</a:t>
            </a:r>
            <a:r>
              <a:rPr lang="hu-HU" sz="1400" dirty="0">
                <a:latin typeface="Montserrat" pitchFamily="2" charset="7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1715153"/>
            <a:ext cx="12192000" cy="738664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E7F4-4B53-E7E9-0F01-E1BD615FBEDB}"/>
              </a:ext>
            </a:extLst>
          </p:cNvPr>
          <p:cNvSpPr txBox="1"/>
          <p:nvPr/>
        </p:nvSpPr>
        <p:spPr>
          <a:xfrm>
            <a:off x="-497" y="3701033"/>
            <a:ext cx="12192000" cy="30777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marL="898525" lvl="3" indent="38100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4CE4D-52D5-924C-7A0D-F5D97E532E72}"/>
              </a:ext>
            </a:extLst>
          </p:cNvPr>
          <p:cNvSpPr txBox="1"/>
          <p:nvPr/>
        </p:nvSpPr>
        <p:spPr>
          <a:xfrm>
            <a:off x="-497" y="5042841"/>
            <a:ext cx="12192000" cy="30777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3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AZ OBJEKTUM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Kutya példa</a:t>
            </a:r>
            <a:endParaRPr lang="hu-HU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objektum felülete </a:t>
            </a:r>
            <a:r>
              <a:rPr lang="hu-HU" sz="1400" dirty="0">
                <a:latin typeface="Montserrat" pitchFamily="2" charset="77"/>
              </a:rPr>
              <a:t>megegyezik az Osztály felületével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kutya objektum Kutya </a:t>
            </a:r>
            <a:r>
              <a:rPr lang="hu-HU" sz="1250" b="1" dirty="0">
                <a:latin typeface="Montserrat" pitchFamily="2" charset="77"/>
              </a:rPr>
              <a:t>Típusú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objektumnak több típusa is lehet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objektum viselkedését </a:t>
            </a:r>
            <a:r>
              <a:rPr lang="hu-HU" sz="1400" dirty="0">
                <a:latin typeface="Montserrat" pitchFamily="2" charset="77"/>
              </a:rPr>
              <a:t>metódusainak implementációja adja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Megegyezik az osztály viselkedésével, példánya az Objektum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viselkedés a program dinamikájában változhat! </a:t>
            </a:r>
            <a:r>
              <a:rPr lang="hu-HU" sz="1250" b="1" dirty="0">
                <a:latin typeface="Montserrat" pitchFamily="2" charset="77"/>
              </a:rPr>
              <a:t>Ismétlés:</a:t>
            </a:r>
            <a:r>
              <a:rPr lang="hu-HU" sz="1250" dirty="0">
                <a:latin typeface="Montserrat" pitchFamily="2" charset="77"/>
              </a:rPr>
              <a:t> Statikus és Futó forráskód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belső állapot</a:t>
            </a:r>
            <a:r>
              <a:rPr lang="hu-HU" sz="1400" dirty="0">
                <a:latin typeface="Montserrat" pitchFamily="2" charset="77"/>
              </a:rPr>
              <a:t> a pillanatnyi értéke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osztály metódusai megváltoztatják a mezők értékeit, mint állapotátmeneti operátorok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Ismétlés:</a:t>
            </a:r>
            <a:r>
              <a:rPr lang="hu-HU" sz="1250" dirty="0">
                <a:latin typeface="Montserrat" pitchFamily="2" charset="77"/>
              </a:rPr>
              <a:t> Kezdő érték és Pillanatnyi érték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Interface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Csak felülete van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Absztrakt osztály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Felülete és részleges viselkedése van (vagy egyáltalán nincs, ha minden metódusa absztrakt)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08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14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OOP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Egységbezárás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3366"/>
                </a:solidFill>
                <a:latin typeface="Montserrat ExtraBold" pitchFamily="2" charset="77"/>
              </a:rPr>
              <a:t>Többalakúság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Öröklődés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72324D-4157-ABBD-24CD-EC8B26D47859}"/>
              </a:ext>
            </a:extLst>
          </p:cNvPr>
          <p:cNvSpPr txBox="1"/>
          <p:nvPr/>
        </p:nvSpPr>
        <p:spPr>
          <a:xfrm>
            <a:off x="9038769" y="3197186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288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Egységbezárás, mint OOP alapelv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objektum belső állapota legyen megváltoztathatatlan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Lehetőleg NE használjunk publikus mezőket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Lehetőleg ne adjunk vissza olyan referenciát, mely egy ilyen mezőre mutat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Védjük az objektum belső állapotát. Ezt hívjuk információ rejtésnek.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Egységbezárás, mint klasszikus fogalom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adattagokat és rajtuk végrehajtó metódusokat egységbe zárjuk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Encapsulation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Miért fontos az OOP szerinti egységbezárás?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428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 – Példa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BAB6B-36A5-9463-7811-ABC33AADC2E3}"/>
              </a:ext>
            </a:extLst>
          </p:cNvPr>
          <p:cNvSpPr txBox="1"/>
          <p:nvPr/>
        </p:nvSpPr>
        <p:spPr>
          <a:xfrm>
            <a:off x="0" y="2027581"/>
            <a:ext cx="12192000" cy="3539430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Szolgáltatás példa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i="1" dirty="0" err="1">
                <a:solidFill>
                  <a:srgbClr val="C792E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p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rivate</a:t>
            </a:r>
            <a:r>
              <a:rPr lang="hu-HU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&gt;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nevek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&lt;&gt;();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Továbbra is </a:t>
            </a:r>
            <a:r>
              <a:rPr lang="hu-HU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hu-HU" sz="1400" i="1" dirty="0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!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&gt;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Visszaraktuk a </a:t>
            </a:r>
            <a:r>
              <a:rPr lang="hu-HU" sz="1400" i="1" dirty="0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hibát a példába!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addNev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if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(!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equals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nevek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Vizsgálat: Nem lehet a kutya neve Adolf.</a:t>
            </a:r>
            <a:endParaRPr lang="hu-HU" sz="1400" i="1" dirty="0">
              <a:solidFill>
                <a:srgbClr val="EEFF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Szolgáltatás példa program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k1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Megszegi az egységbezárást, így kikerülheti a vizsgálatot.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k1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addNev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Nem szegi meg, ezért működési logika szerint el lesz utasítva.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33336BB9-C97E-3630-7D7D-6E21756A30F9}"/>
              </a:ext>
            </a:extLst>
          </p:cNvPr>
          <p:cNvSpPr txBox="1">
            <a:spLocks/>
          </p:cNvSpPr>
          <p:nvPr/>
        </p:nvSpPr>
        <p:spPr>
          <a:xfrm>
            <a:off x="838996" y="5615939"/>
            <a:ext cx="10987874" cy="74041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Hiába </a:t>
            </a:r>
            <a:r>
              <a:rPr lang="hu-HU" sz="1400" b="1" dirty="0" err="1">
                <a:latin typeface="Montserrat" pitchFamily="2" charset="77"/>
              </a:rPr>
              <a:t>private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dirty="0">
                <a:latin typeface="Montserrat" pitchFamily="2" charset="77"/>
              </a:rPr>
              <a:t>a 'nevek’ </a:t>
            </a:r>
            <a:r>
              <a:rPr lang="hu-HU" sz="1400" dirty="0" err="1">
                <a:latin typeface="Montserrat" pitchFamily="2" charset="77"/>
              </a:rPr>
              <a:t>ArrayList</a:t>
            </a:r>
            <a:r>
              <a:rPr lang="hu-HU" sz="1400" dirty="0">
                <a:latin typeface="Montserrat" pitchFamily="2" charset="77"/>
              </a:rPr>
              <a:t>, a '</a:t>
            </a:r>
            <a:r>
              <a:rPr lang="hu-HU" sz="1400" dirty="0" err="1">
                <a:latin typeface="Montserrat" pitchFamily="2" charset="77"/>
              </a:rPr>
              <a:t>getNevek</a:t>
            </a:r>
            <a:r>
              <a:rPr lang="hu-HU" sz="1400" dirty="0">
                <a:latin typeface="Montserrat" pitchFamily="2" charset="77"/>
              </a:rPr>
              <a:t>’ továbbra is vissza ad </a:t>
            </a:r>
            <a:r>
              <a:rPr lang="hu-HU" sz="1400" dirty="0" err="1">
                <a:latin typeface="Montserrat" pitchFamily="2" charset="77"/>
              </a:rPr>
              <a:t>referencát</a:t>
            </a:r>
            <a:r>
              <a:rPr lang="hu-HU" sz="1400" dirty="0">
                <a:latin typeface="Montserrat" pitchFamily="2" charset="77"/>
              </a:rPr>
              <a:t> rá!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egységbezárás betartása nélkül „lyukas” a vizsgálatunk, könnyen megkerülhető.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6E0A1-6ACE-B86B-872C-5BE95D73A22B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998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17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Öröklődés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kód újrahasznosítás egy formája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gyermek osztály az ős minden nem privát mezőjét és metódusát örökölni fogja. Avagy a felületét és megvalósítását.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absztrakt metódusokat felülírhatjuk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Kényelmes, de veszélyes... 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Inheritance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Milyen veszélynek a forrása?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Mit javasolt alkalmazni helyette a GOF2 szerint?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615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Öröklődés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ADCC-45D7-626A-0705-FE5D3F461DB8}"/>
              </a:ext>
            </a:extLst>
          </p:cNvPr>
          <p:cNvSpPr txBox="1"/>
          <p:nvPr/>
        </p:nvSpPr>
        <p:spPr>
          <a:xfrm>
            <a:off x="0" y="2034014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Java-ban a Példa 3 - Öröklődés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 Object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Nem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kell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kiírni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mert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automatikus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!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endParaRPr lang="en-GB" sz="14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h1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202285B0-5E9C-D44B-9051-4E068F53F087}"/>
              </a:ext>
            </a:extLst>
          </p:cNvPr>
          <p:cNvSpPr txBox="1">
            <a:spLocks/>
          </p:cNvSpPr>
          <p:nvPr/>
        </p:nvSpPr>
        <p:spPr>
          <a:xfrm>
            <a:off x="876176" y="3645827"/>
            <a:ext cx="10987874" cy="26052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 h1-típusai: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Object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Allat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Gerinces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Macska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HaziMacska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0F857-5F21-2EE4-0B9F-DA8D6827107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44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4470402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Risk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4470402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Tervezési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Alapelvek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TÉMAKÖRÖK: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/>
          <p:nvPr/>
        </p:nvCxnSpPr>
        <p:spPr>
          <a:xfrm>
            <a:off x="1187981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/>
          <p:nvPr/>
        </p:nvCxnSpPr>
        <p:spPr>
          <a:xfrm>
            <a:off x="4782203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988285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Common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Criteria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4582823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Egységbezárás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Öröklődés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Többalakúság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Alkalmazott 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Automatikus szemétgyűjtés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Lokális-globális változó mező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Osztály helyettesítés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Csatoltság</a:t>
            </a:r>
            <a:r>
              <a:rPr lang="hu-HU" sz="1250" dirty="0">
                <a:latin typeface="Montserrat" pitchFamily="2" charset="77"/>
              </a:rPr>
              <a:t> csökkentése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Tervezési Alapelvek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GOF1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GOF2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Principles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B436A3-BA60-6EE3-F464-93BF542C6AEA}"/>
              </a:ext>
            </a:extLst>
          </p:cNvPr>
          <p:cNvSpPr/>
          <p:nvPr/>
        </p:nvSpPr>
        <p:spPr>
          <a:xfrm>
            <a:off x="8033399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D972D-FF3C-A6D3-3729-CD3F04D18319}"/>
              </a:ext>
            </a:extLst>
          </p:cNvPr>
          <p:cNvSpPr txBox="1"/>
          <p:nvPr/>
        </p:nvSpPr>
        <p:spPr>
          <a:xfrm>
            <a:off x="8033399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Feladatok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89C9D-A9E6-CA30-20B7-97DA08EB0137}"/>
              </a:ext>
            </a:extLst>
          </p:cNvPr>
          <p:cNvCxnSpPr/>
          <p:nvPr/>
        </p:nvCxnSpPr>
        <p:spPr>
          <a:xfrm>
            <a:off x="8345200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0B8CAABD-977D-467D-B215-1ABD76C104AD}"/>
              </a:ext>
            </a:extLst>
          </p:cNvPr>
          <p:cNvSpPr txBox="1">
            <a:spLocks/>
          </p:cNvSpPr>
          <p:nvPr/>
        </p:nvSpPr>
        <p:spPr>
          <a:xfrm>
            <a:off x="8145820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Kockázatelemzés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Táblázatok kitöltése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Encapsulation</a:t>
            </a:r>
            <a:endParaRPr lang="hu-HU" sz="1250" dirty="0">
              <a:latin typeface="Montserrat" pitchFamily="2" charset="77"/>
            </a:endParaRP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Inheritance</a:t>
            </a:r>
            <a:endParaRPr lang="hu-HU" sz="1250" dirty="0">
              <a:latin typeface="Montserrat" pitchFamily="2" charset="77"/>
            </a:endParaRP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Polymorphism</a:t>
            </a:r>
            <a:endParaRPr lang="hu-HU" sz="125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GOF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GOF1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GOF2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Strategy</a:t>
            </a:r>
            <a:r>
              <a:rPr lang="hu-HU" sz="1250" dirty="0">
                <a:latin typeface="Montserrat" pitchFamily="2" charset="77"/>
              </a:rPr>
              <a:t> minta és GOF1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Beadás: Április 19</a:t>
            </a:r>
          </a:p>
        </p:txBody>
      </p:sp>
    </p:spTree>
    <p:extLst>
      <p:ext uri="{BB962C8B-B14F-4D97-AF65-F5344CB8AC3E}">
        <p14:creationId xmlns:p14="http://schemas.microsoft.com/office/powerpoint/2010/main" val="182972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Többalakúság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öröklődés következménye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objektumnak több típusa is lehet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 több típusként, azaz alakban is felhasználható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Polymorphism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Milyen ajánlás van a többalakúság alkalmazására?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453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1.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Bevezetés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Többalakúság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ADCC-45D7-626A-0705-FE5D3F461DB8}"/>
              </a:ext>
            </a:extLst>
          </p:cNvPr>
          <p:cNvSpPr txBox="1"/>
          <p:nvPr/>
        </p:nvSpPr>
        <p:spPr>
          <a:xfrm>
            <a:off x="0" y="1986368"/>
            <a:ext cx="12192000" cy="1815882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C# Példa 3 - Többalakúság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 m1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4CB4C5-03C3-F780-0178-B0E5D249BB9A}"/>
              </a:ext>
            </a:extLst>
          </p:cNvPr>
          <p:cNvSpPr txBox="1">
            <a:spLocks/>
          </p:cNvSpPr>
          <p:nvPr/>
        </p:nvSpPr>
        <p:spPr>
          <a:xfrm>
            <a:off x="838996" y="3802250"/>
            <a:ext cx="10987874" cy="74041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Létrehozhatok Házimacskát, mint Macska, vagy akár Gerinces</a:t>
            </a:r>
          </a:p>
        </p:txBody>
      </p:sp>
    </p:spTree>
    <p:extLst>
      <p:ext uri="{BB962C8B-B14F-4D97-AF65-F5344CB8AC3E}">
        <p14:creationId xmlns:p14="http://schemas.microsoft.com/office/powerpoint/2010/main" val="313858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21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ALKALMAZOTT OOP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517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ALKALMAZOTT OOP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Az OOP nagyon hasznos eszközöket ad, de ismerjük is mire lehet használni őket!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Automatikus szemétgyűjtés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Lokális-globális változó mező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Osztály behelyettesítés többalakúsággal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Csatoltság</a:t>
            </a:r>
            <a:r>
              <a:rPr lang="hu-HU" sz="1400" dirty="0">
                <a:latin typeface="Montserrat" pitchFamily="2" charset="77"/>
              </a:rPr>
              <a:t> csökkentése objektum-összetétellel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23874-09A4-C0F3-2A29-63449BB1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488" y="3199230"/>
            <a:ext cx="4509015" cy="31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AUTOMATIKUS SZEMÉTGYŰJTÉS – GARBAGE COLLECTION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8244674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Nem csak OOP nyelvekre jellemző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Memória problémája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Minden új utasítás memóriát foglal, fel kell szabadítani azt, ami már nem használt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OOP alkalmazása leveszi ennek a terhét a programozóról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Futás közben történik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 err="1">
                <a:latin typeface="Montserrat" pitchFamily="2" charset="77"/>
              </a:rPr>
              <a:t>Identification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A szemétgyűjtő feltérképezi azokat az objektumokat, melyekre már egy változó vagy adat struktúra sem hivatkozik – Ezt támogatja az egységbezárás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i="1" dirty="0">
                <a:latin typeface="Montserrat" pitchFamily="2" charset="77"/>
              </a:rPr>
              <a:t>- </a:t>
            </a:r>
            <a:r>
              <a:rPr lang="hu-HU" sz="1400" i="1" dirty="0" err="1">
                <a:latin typeface="Montserrat" pitchFamily="2" charset="77"/>
              </a:rPr>
              <a:t>Unreferenced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endParaRPr lang="hu-HU" sz="1400" b="1" i="1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 err="1">
                <a:latin typeface="Montserrat" pitchFamily="2" charset="77"/>
              </a:rPr>
              <a:t>Reclamation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A szemétgyűjtő ezeket az objektumokat üríti a memóriából, melyet az általuk használt memória „</a:t>
            </a:r>
            <a:r>
              <a:rPr lang="hu-HU" sz="1400" dirty="0" err="1">
                <a:latin typeface="Montserrat" pitchFamily="2" charset="77"/>
              </a:rPr>
              <a:t>újrahasználható</a:t>
            </a:r>
            <a:r>
              <a:rPr lang="hu-HU" sz="1400" dirty="0">
                <a:latin typeface="Montserrat" pitchFamily="2" charset="77"/>
              </a:rPr>
              <a:t>” megjelölésével tesz – C# és Java automatikusan támogatja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i="1" dirty="0">
                <a:latin typeface="Montserrat" pitchFamily="2" charset="77"/>
              </a:rPr>
              <a:t>- </a:t>
            </a:r>
            <a:r>
              <a:rPr lang="hu-HU" sz="1400" i="1" dirty="0" err="1">
                <a:latin typeface="Montserrat" pitchFamily="2" charset="77"/>
              </a:rPr>
              <a:t>Deallocate</a:t>
            </a:r>
            <a:endParaRPr lang="hu-HU" sz="1400" i="1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>
                <a:latin typeface="Montserrat" pitchFamily="2" charset="77"/>
              </a:rPr>
              <a:t>(Nem mindig) </a:t>
            </a:r>
            <a:r>
              <a:rPr lang="hu-HU" sz="1400" b="1" dirty="0" err="1">
                <a:latin typeface="Montserrat" pitchFamily="2" charset="77"/>
              </a:rPr>
              <a:t>Compaction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Bizonyos szemétgyűjtő algoritmusok használják, a memória átrendezésével csökkentik a töredezettséget és az optimalizálva a Memóriahasználatot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18A4E-DD52-F9AF-4F93-659AD6E7C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96456">
            <a:off x="7943087" y="2447310"/>
            <a:ext cx="5098725" cy="26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MEZŐ, MINT LOKÁLIS-GLOBÁLIS VÁLTOZÓ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8244674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Globális változó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Gyorsabb és kisebb kód fejlesztés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Mellékhatás – Amikor egy alprogram megváltoztatja a környezetét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mellékhatás nehezen visszakövethető hibákat eredményez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Mező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Osztályon belül globális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Kívülről elérhetetlen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Tudunk vele mellékhatást előidézni, de az az osztályon belül lokális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Mellékhatásokból eredő hibák könnyen visszakövethetők</a:t>
            </a:r>
            <a:endParaRPr lang="hu-HU" sz="140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egységbezárás miatt sem javasolt teljesen globális változók használata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3C997-B061-74D8-06AF-E814361499CC}"/>
              </a:ext>
            </a:extLst>
          </p:cNvPr>
          <p:cNvSpPr txBox="1"/>
          <p:nvPr/>
        </p:nvSpPr>
        <p:spPr>
          <a:xfrm>
            <a:off x="0" y="4368556"/>
            <a:ext cx="12192000" cy="246221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Pelda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minden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osztályban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számára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(PRIVÁT!)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Pelda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Konstruktor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ami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megadja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kezdő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értékét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(PUBLIKUS)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lokalisMezoMetodus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lokalMezo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mező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mely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csak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erre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metódusra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érvényes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System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out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Local field value: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System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out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 field value: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Elérjük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mezőt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is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351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CSATOLTSÁG CSÖKKENTÉSE OBJEKTUM-ÖSSZETÉTELLEL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393186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Csatoltság</a:t>
            </a:r>
            <a:r>
              <a:rPr lang="hu-HU" sz="1400" b="1" dirty="0">
                <a:latin typeface="Montserrat" pitchFamily="2" charset="77"/>
              </a:rPr>
              <a:t> (</a:t>
            </a:r>
            <a:r>
              <a:rPr lang="hu-HU" sz="1400" b="1" dirty="0" err="1">
                <a:latin typeface="Montserrat" pitchFamily="2" charset="77"/>
              </a:rPr>
              <a:t>Coupling</a:t>
            </a:r>
            <a:r>
              <a:rPr lang="hu-HU" sz="1400" b="1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osztály, vagy más modul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Milyen mértékben alapszik a többi osztályon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Csatoltság</a:t>
            </a:r>
            <a:r>
              <a:rPr lang="hu-HU" sz="1250" dirty="0">
                <a:latin typeface="Montserrat" pitchFamily="2" charset="77"/>
              </a:rPr>
              <a:t> mértéke fordítottan arányos a Kohézióval</a:t>
            </a:r>
            <a:endParaRPr lang="hu-HU" sz="140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Larry </a:t>
            </a:r>
            <a:r>
              <a:rPr lang="hu-HU" sz="1400" b="1" dirty="0" err="1">
                <a:latin typeface="Montserrat" pitchFamily="2" charset="77"/>
              </a:rPr>
              <a:t>Constantine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OOP-ben a </a:t>
            </a: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annak mértéke, hogy milyen erős kapcsolatban áll egy osztály a többi osztállyal. A csatolás mértéke két osztály, mondjuk A és </a:t>
            </a:r>
            <a:r>
              <a:rPr lang="hu-HU" sz="1250" b="1" dirty="0" err="1">
                <a:latin typeface="Montserrat" pitchFamily="2" charset="77"/>
              </a:rPr>
              <a:t>B</a:t>
            </a:r>
            <a:r>
              <a:rPr lang="hu-HU" sz="1250" b="1" dirty="0">
                <a:latin typeface="Montserrat" pitchFamily="2" charset="77"/>
              </a:rPr>
              <a:t> között növekszik, ha: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A-</a:t>
            </a:r>
            <a:r>
              <a:rPr lang="hu-HU" sz="1200" dirty="0" err="1">
                <a:latin typeface="Montserrat" pitchFamily="2" charset="77"/>
              </a:rPr>
              <a:t>nak</a:t>
            </a:r>
            <a:r>
              <a:rPr lang="hu-HU" sz="1200" dirty="0">
                <a:latin typeface="Montserrat" pitchFamily="2" charset="77"/>
              </a:rPr>
              <a:t> van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 típusú mezője.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 meghívja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 valamelyik metódusát.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A-</a:t>
            </a:r>
            <a:r>
              <a:rPr lang="hu-HU" sz="1200" dirty="0" err="1">
                <a:latin typeface="Montserrat" pitchFamily="2" charset="77"/>
              </a:rPr>
              <a:t>nak</a:t>
            </a:r>
            <a:r>
              <a:rPr lang="hu-HU" sz="1200" dirty="0">
                <a:latin typeface="Montserrat" pitchFamily="2" charset="77"/>
              </a:rPr>
              <a:t> van olyan metódusa, amelynek visszatérési típusa B.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 </a:t>
            </a:r>
            <a:r>
              <a:rPr lang="hu-HU" sz="1200" dirty="0" err="1">
                <a:latin typeface="Montserrat" pitchFamily="2" charset="77"/>
              </a:rPr>
              <a:t>B-nek</a:t>
            </a:r>
            <a:r>
              <a:rPr lang="hu-HU" sz="1200" dirty="0">
                <a:latin typeface="Montserrat" pitchFamily="2" charset="77"/>
              </a:rPr>
              <a:t> leszármazottja, vagy implementálja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-t.</a:t>
            </a:r>
            <a:endParaRPr lang="hu-HU" sz="1400" b="1" dirty="0">
              <a:solidFill>
                <a:srgbClr val="C00000"/>
              </a:solidFill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szintjei: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Erősen csatolt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Gyengén csatolt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Réteg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Az Erős </a:t>
            </a: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erős függőséget is jelent!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43574C83-F35B-43AF-DA17-1456720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25</a:t>
            </a:fld>
            <a:endParaRPr lang="en-GB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511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ISMÉTLÉS GOF 2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720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GOF2: </a:t>
            </a:r>
            <a:r>
              <a:rPr lang="hu-HU" sz="1400" dirty="0" err="1">
                <a:latin typeface="Montserrat" pitchFamily="2" charset="77"/>
              </a:rPr>
              <a:t>Favour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object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composition</a:t>
            </a:r>
            <a:r>
              <a:rPr lang="hu-HU" sz="1400" dirty="0">
                <a:latin typeface="Montserrat" pitchFamily="2" charset="77"/>
              </a:rPr>
              <a:t> over </a:t>
            </a:r>
            <a:r>
              <a:rPr lang="hu-HU" sz="1400" dirty="0" err="1">
                <a:latin typeface="Montserrat" pitchFamily="2" charset="77"/>
              </a:rPr>
              <a:t>inheritance</a:t>
            </a:r>
            <a:r>
              <a:rPr lang="hu-HU" sz="1400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Használjunk objektum összetételt öröklődés helyett, ahol csak lehet.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428F-5577-8183-CFCF-6EBDDD7448EF}"/>
              </a:ext>
            </a:extLst>
          </p:cNvPr>
          <p:cNvSpPr txBox="1"/>
          <p:nvPr/>
        </p:nvSpPr>
        <p:spPr>
          <a:xfrm>
            <a:off x="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Öröklődéssel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b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 = "</a:t>
            </a:r>
            <a:r>
              <a:rPr lang="en-GB" sz="12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1"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69AF5-0D96-AA6E-E7A9-2AD002AD81F7}"/>
              </a:ext>
            </a:extLst>
          </p:cNvPr>
          <p:cNvSpPr txBox="1"/>
          <p:nvPr/>
        </p:nvSpPr>
        <p:spPr>
          <a:xfrm>
            <a:off x="632001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Objektum-</a:t>
            </a:r>
            <a:r>
              <a:rPr lang="hu-HU" sz="1200" i="1" dirty="0">
                <a:solidFill>
                  <a:srgbClr val="FFFF00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összetétellel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g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i="1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1BD64B4F-6791-2046-7A2C-89D30E59323A}"/>
              </a:ext>
            </a:extLst>
          </p:cNvPr>
          <p:cNvSpPr txBox="1">
            <a:spLocks/>
          </p:cNvSpPr>
          <p:nvPr/>
        </p:nvSpPr>
        <p:spPr>
          <a:xfrm>
            <a:off x="876176" y="5191330"/>
            <a:ext cx="4995814" cy="13453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Egyszerűen használjuk a 'fut’ metódust, mert megörökölte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Hierarchikus, nem rugalmas!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Fordítási időben történik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F75B49A4-3A9B-D120-32A9-3768AE8C1791}"/>
              </a:ext>
            </a:extLst>
          </p:cNvPr>
          <p:cNvSpPr txBox="1">
            <a:spLocks/>
          </p:cNvSpPr>
          <p:nvPr/>
        </p:nvSpPr>
        <p:spPr>
          <a:xfrm>
            <a:off x="6320010" y="5191331"/>
            <a:ext cx="4995814" cy="1459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latin typeface="Montserrat" pitchFamily="2" charset="77"/>
              </a:rPr>
              <a:t>Referencián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keresztül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használjuk</a:t>
            </a:r>
            <a:r>
              <a:rPr lang="en-GB" sz="1400" dirty="0">
                <a:latin typeface="Montserrat" pitchFamily="2" charset="77"/>
              </a:rPr>
              <a:t> a ‘</a:t>
            </a:r>
            <a:r>
              <a:rPr lang="en-GB" sz="1400" dirty="0" err="1">
                <a:latin typeface="Montserrat" pitchFamily="2" charset="77"/>
              </a:rPr>
              <a:t>fut</a:t>
            </a:r>
            <a:r>
              <a:rPr lang="en-GB" sz="1400" dirty="0">
                <a:latin typeface="Montserrat" pitchFamily="2" charset="77"/>
              </a:rPr>
              <a:t>’ </a:t>
            </a:r>
            <a:r>
              <a:rPr lang="en-GB" sz="1400" dirty="0" err="1">
                <a:latin typeface="Montserrat" pitchFamily="2" charset="77"/>
              </a:rPr>
              <a:t>metódust</a:t>
            </a:r>
            <a:r>
              <a:rPr lang="en-GB" sz="1400" dirty="0">
                <a:latin typeface="Montserrat" pitchFamily="2" charset="77"/>
              </a:rPr>
              <a:t>, </a:t>
            </a:r>
            <a:r>
              <a:rPr lang="en-GB" sz="1400" dirty="0" err="1">
                <a:latin typeface="Montserrat" pitchFamily="2" charset="77"/>
              </a:rPr>
              <a:t>mert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meghív</a:t>
            </a:r>
            <a:r>
              <a:rPr lang="hu-HU" sz="1400" dirty="0" err="1">
                <a:latin typeface="Montserrat" pitchFamily="2" charset="77"/>
              </a:rPr>
              <a:t>tuk</a:t>
            </a:r>
            <a:endParaRPr lang="hu-HU" sz="1400" dirty="0">
              <a:latin typeface="Montserrat" pitchFamily="2" charset="77"/>
            </a:endParaRPr>
          </a:p>
          <a:p>
            <a:r>
              <a:rPr lang="hu-HU" sz="1400" dirty="0">
                <a:latin typeface="Montserrat" pitchFamily="2" charset="77"/>
              </a:rPr>
              <a:t>Rugalmas, használja, de nincs hierarchikus kapcsolat!</a:t>
            </a:r>
          </a:p>
          <a:p>
            <a:r>
              <a:rPr lang="hu-HU" sz="1400" dirty="0">
                <a:latin typeface="Montserrat" pitchFamily="2" charset="77"/>
              </a:rPr>
              <a:t>Futási időben történik</a:t>
            </a: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435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2862011" y="1848952"/>
            <a:ext cx="646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OO TERVEZÉSI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GOF1, GOF2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IS-A, HAS-A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113A78-36D4-A492-1CB9-B6574A08A99E}"/>
              </a:ext>
            </a:extLst>
          </p:cNvPr>
          <p:cNvSpPr/>
          <p:nvPr/>
        </p:nvSpPr>
        <p:spPr>
          <a:xfrm>
            <a:off x="11176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72ECA-9C7D-1AF8-2FE2-3432EE4A7B0D}"/>
              </a:ext>
            </a:extLst>
          </p:cNvPr>
          <p:cNvSpPr txBox="1"/>
          <p:nvPr/>
        </p:nvSpPr>
        <p:spPr>
          <a:xfrm>
            <a:off x="11176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LSP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D59163-FB29-10A6-250A-DA32FA732A5B}"/>
              </a:ext>
            </a:extLst>
          </p:cNvPr>
          <p:cNvSpPr/>
          <p:nvPr/>
        </p:nvSpPr>
        <p:spPr>
          <a:xfrm>
            <a:off x="44704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1C8A5-381C-99C2-DE85-94E32DB1010B}"/>
              </a:ext>
            </a:extLst>
          </p:cNvPr>
          <p:cNvSpPr txBox="1"/>
          <p:nvPr/>
        </p:nvSpPr>
        <p:spPr>
          <a:xfrm>
            <a:off x="44704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E584F6-B7B5-B2C8-7FBC-97346CB66416}"/>
              </a:ext>
            </a:extLst>
          </p:cNvPr>
          <p:cNvSpPr/>
          <p:nvPr/>
        </p:nvSpPr>
        <p:spPr>
          <a:xfrm>
            <a:off x="78232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B9115-42B6-8560-1644-EE707139ABBA}"/>
              </a:ext>
            </a:extLst>
          </p:cNvPr>
          <p:cNvSpPr txBox="1"/>
          <p:nvPr/>
        </p:nvSpPr>
        <p:spPr>
          <a:xfrm>
            <a:off x="78232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ISP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38BCB7-E10C-008A-2FE2-3C9DDD51ECF5}"/>
              </a:ext>
            </a:extLst>
          </p:cNvPr>
          <p:cNvSpPr/>
          <p:nvPr/>
        </p:nvSpPr>
        <p:spPr>
          <a:xfrm>
            <a:off x="11176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6027-3497-8C07-2314-B26A025185C9}"/>
              </a:ext>
            </a:extLst>
          </p:cNvPr>
          <p:cNvSpPr txBox="1"/>
          <p:nvPr/>
        </p:nvSpPr>
        <p:spPr>
          <a:xfrm>
            <a:off x="11176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DIP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A75C73-73EE-81DC-4B17-05DFDD2365F9}"/>
              </a:ext>
            </a:extLst>
          </p:cNvPr>
          <p:cNvSpPr/>
          <p:nvPr/>
        </p:nvSpPr>
        <p:spPr>
          <a:xfrm>
            <a:off x="44704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8895-0CE3-98BB-7B49-A51828C07EF5}"/>
              </a:ext>
            </a:extLst>
          </p:cNvPr>
          <p:cNvSpPr txBox="1"/>
          <p:nvPr/>
        </p:nvSpPr>
        <p:spPr>
          <a:xfrm>
            <a:off x="44704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HP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D8AB4C-0C02-B587-826E-08CC4681A34E}"/>
              </a:ext>
            </a:extLst>
          </p:cNvPr>
          <p:cNvSpPr/>
          <p:nvPr/>
        </p:nvSpPr>
        <p:spPr>
          <a:xfrm>
            <a:off x="78232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0FF4B-F4CA-F94F-B773-88BEAFB560FE}"/>
              </a:ext>
            </a:extLst>
          </p:cNvPr>
          <p:cNvSpPr txBox="1"/>
          <p:nvPr/>
        </p:nvSpPr>
        <p:spPr>
          <a:xfrm>
            <a:off x="78232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Law of Demeter</a:t>
            </a:r>
          </a:p>
        </p:txBody>
      </p:sp>
    </p:spTree>
    <p:extLst>
      <p:ext uri="{BB962C8B-B14F-4D97-AF65-F5344CB8AC3E}">
        <p14:creationId xmlns:p14="http://schemas.microsoft.com/office/powerpoint/2010/main" val="65517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GOF 1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GOF1: </a:t>
            </a:r>
            <a:r>
              <a:rPr lang="hu-HU" sz="1400" dirty="0">
                <a:latin typeface="Montserrat" pitchFamily="2" charset="77"/>
              </a:rPr>
              <a:t>Program </a:t>
            </a:r>
            <a:r>
              <a:rPr lang="hu-HU" sz="1400" dirty="0" err="1">
                <a:latin typeface="Montserrat" pitchFamily="2" charset="77"/>
              </a:rPr>
              <a:t>to</a:t>
            </a:r>
            <a:r>
              <a:rPr lang="hu-HU" sz="1400" dirty="0">
                <a:latin typeface="Montserrat" pitchFamily="2" charset="77"/>
              </a:rPr>
              <a:t> an </a:t>
            </a:r>
            <a:r>
              <a:rPr lang="hu-HU" sz="1400" dirty="0" err="1">
                <a:latin typeface="Montserrat" pitchFamily="2" charset="77"/>
              </a:rPr>
              <a:t>Interface</a:t>
            </a:r>
            <a:r>
              <a:rPr lang="hu-HU" sz="1400" dirty="0">
                <a:latin typeface="Montserrat" pitchFamily="2" charset="77"/>
              </a:rPr>
              <a:t>, </a:t>
            </a:r>
            <a:r>
              <a:rPr lang="hu-HU" sz="1400" dirty="0" err="1">
                <a:latin typeface="Montserrat" pitchFamily="2" charset="77"/>
              </a:rPr>
              <a:t>not</a:t>
            </a:r>
            <a:r>
              <a:rPr lang="hu-HU" sz="1400" dirty="0">
                <a:latin typeface="Montserrat" pitchFamily="2" charset="77"/>
              </a:rPr>
              <a:t> an </a:t>
            </a:r>
            <a:r>
              <a:rPr lang="hu-HU" sz="1400" dirty="0" err="1">
                <a:latin typeface="Montserrat" pitchFamily="2" charset="77"/>
              </a:rPr>
              <a:t>Implementation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Megvalósításra programozni: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kódjában felhasználjuk egy másik osztály implementációját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Haszna: </a:t>
            </a:r>
            <a:r>
              <a:rPr lang="hu-HU" sz="1400" dirty="0">
                <a:latin typeface="Montserrat" pitchFamily="2" charset="77"/>
              </a:rPr>
              <a:t>Gyors és rövid kódot eredményez általában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Veszélye:</a:t>
            </a:r>
            <a:r>
              <a:rPr lang="hu-HU" sz="1400" dirty="0">
                <a:latin typeface="Montserrat" pitchFamily="2" charset="77"/>
              </a:rPr>
              <a:t> Ha megváltozik az egyik osztály, akkor a másik osztályt is meg kell változtatni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Azaz:</a:t>
            </a:r>
            <a:r>
              <a:rPr lang="hu-HU" sz="1250" dirty="0">
                <a:latin typeface="Montserrat" pitchFamily="2" charset="77"/>
              </a:rPr>
              <a:t> Implementációs függőséget okoz!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53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Common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Criteria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Common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Criteria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for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Information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Technology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Evaluation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Informatikai rendszerek tesztelése, annak érdekében, hogy megbizonyosodjunk azok biztonságosságáról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Széles körűen elfogadott szabvány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Fogalmak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ÉT – Értékelés Tárgya 			/ TOE – </a:t>
            </a:r>
            <a:r>
              <a:rPr lang="hu-HU" sz="1250" dirty="0" err="1">
                <a:latin typeface="Montserrat" pitchFamily="2" charset="77"/>
              </a:rPr>
              <a:t>Target</a:t>
            </a:r>
            <a:r>
              <a:rPr lang="hu-HU" sz="1250" dirty="0">
                <a:latin typeface="Montserrat" pitchFamily="2" charset="77"/>
              </a:rPr>
              <a:t> of </a:t>
            </a:r>
            <a:r>
              <a:rPr lang="hu-HU" sz="1250" dirty="0" err="1">
                <a:latin typeface="Montserrat" pitchFamily="2" charset="77"/>
              </a:rPr>
              <a:t>Evaluation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VP – Védelmi Profil 			/ PP – </a:t>
            </a:r>
            <a:r>
              <a:rPr lang="hu-HU" sz="1250" dirty="0" err="1">
                <a:latin typeface="Montserrat" pitchFamily="2" charset="77"/>
              </a:rPr>
              <a:t>Protection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Profile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BRT – Biztonsági Rendszerterv 		/ ST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Target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BFK – Biztonsági Funkcionális Követelmények 	/ SFR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Functional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Requirements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GBK – Garanciális Biztonsági Követelmények	/ SAR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Assurance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Requirements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ÉGSZ – Értékelési Garancia Szint		/ EAL – </a:t>
            </a:r>
            <a:r>
              <a:rPr lang="hu-HU" sz="1250" dirty="0" err="1">
                <a:latin typeface="Montserrat" pitchFamily="2" charset="77"/>
              </a:rPr>
              <a:t>Evaluation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Assurance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Level</a:t>
            </a: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Szintek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ÉGSZ 1 - 7 definiálása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80EE-5EFA-D402-67C3-38136099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64" y="927183"/>
            <a:ext cx="1546386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GOF 2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720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GOF2: </a:t>
            </a:r>
            <a:r>
              <a:rPr lang="hu-HU" sz="1400" dirty="0" err="1">
                <a:latin typeface="Montserrat" pitchFamily="2" charset="77"/>
              </a:rPr>
              <a:t>Favour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object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composition</a:t>
            </a:r>
            <a:r>
              <a:rPr lang="hu-HU" sz="1400" dirty="0">
                <a:latin typeface="Montserrat" pitchFamily="2" charset="77"/>
              </a:rPr>
              <a:t> over </a:t>
            </a:r>
            <a:r>
              <a:rPr lang="hu-HU" sz="1400" dirty="0" err="1">
                <a:latin typeface="Montserrat" pitchFamily="2" charset="77"/>
              </a:rPr>
              <a:t>inheritance</a:t>
            </a:r>
            <a:r>
              <a:rPr lang="hu-HU" sz="1400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Használjunk objektum összetételt öröklődés helyett, ahol csak lehet. </a:t>
            </a:r>
            <a:r>
              <a:rPr lang="hu-HU" sz="1400" b="1" dirty="0">
                <a:latin typeface="Montserrat" pitchFamily="2" charset="77"/>
              </a:rPr>
              <a:t>(Ahol kell többalakúság, ott nem lehet!)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428F-5577-8183-CFCF-6EBDDD7448EF}"/>
              </a:ext>
            </a:extLst>
          </p:cNvPr>
          <p:cNvSpPr txBox="1"/>
          <p:nvPr/>
        </p:nvSpPr>
        <p:spPr>
          <a:xfrm>
            <a:off x="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Öröklődéssel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b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 = "</a:t>
            </a:r>
            <a:r>
              <a:rPr lang="en-GB" sz="12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1"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69AF5-0D96-AA6E-E7A9-2AD002AD81F7}"/>
              </a:ext>
            </a:extLst>
          </p:cNvPr>
          <p:cNvSpPr txBox="1"/>
          <p:nvPr/>
        </p:nvSpPr>
        <p:spPr>
          <a:xfrm>
            <a:off x="632001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Objektum-</a:t>
            </a:r>
            <a:r>
              <a:rPr lang="hu-HU" sz="1200" i="1" dirty="0">
                <a:solidFill>
                  <a:srgbClr val="FFFF00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összetétellel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g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i="1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1BD64B4F-6791-2046-7A2C-89D30E59323A}"/>
              </a:ext>
            </a:extLst>
          </p:cNvPr>
          <p:cNvSpPr txBox="1">
            <a:spLocks/>
          </p:cNvSpPr>
          <p:nvPr/>
        </p:nvSpPr>
        <p:spPr>
          <a:xfrm>
            <a:off x="876176" y="5191330"/>
            <a:ext cx="4995814" cy="13453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Egyszerűen használjuk a 'fut’ metódust, mert megörökölte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Hierarchikus, nem rugalmas!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Fordítási időben történik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F75B49A4-3A9B-D120-32A9-3768AE8C1791}"/>
              </a:ext>
            </a:extLst>
          </p:cNvPr>
          <p:cNvSpPr txBox="1">
            <a:spLocks/>
          </p:cNvSpPr>
          <p:nvPr/>
        </p:nvSpPr>
        <p:spPr>
          <a:xfrm>
            <a:off x="6320010" y="5191331"/>
            <a:ext cx="4995814" cy="1459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latin typeface="Montserrat" pitchFamily="2" charset="77"/>
              </a:rPr>
              <a:t>Referencián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keresztül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használjuk</a:t>
            </a:r>
            <a:r>
              <a:rPr lang="en-GB" sz="1400" dirty="0">
                <a:latin typeface="Montserrat" pitchFamily="2" charset="77"/>
              </a:rPr>
              <a:t> a ‘</a:t>
            </a:r>
            <a:r>
              <a:rPr lang="en-GB" sz="1400" dirty="0" err="1">
                <a:latin typeface="Montserrat" pitchFamily="2" charset="77"/>
              </a:rPr>
              <a:t>fut</a:t>
            </a:r>
            <a:r>
              <a:rPr lang="en-GB" sz="1400" dirty="0">
                <a:latin typeface="Montserrat" pitchFamily="2" charset="77"/>
              </a:rPr>
              <a:t>’ </a:t>
            </a:r>
            <a:r>
              <a:rPr lang="en-GB" sz="1400" dirty="0" err="1">
                <a:latin typeface="Montserrat" pitchFamily="2" charset="77"/>
              </a:rPr>
              <a:t>metódust</a:t>
            </a:r>
            <a:r>
              <a:rPr lang="en-GB" sz="1400" dirty="0">
                <a:latin typeface="Montserrat" pitchFamily="2" charset="77"/>
              </a:rPr>
              <a:t>, </a:t>
            </a:r>
            <a:r>
              <a:rPr lang="en-GB" sz="1400" dirty="0" err="1">
                <a:latin typeface="Montserrat" pitchFamily="2" charset="77"/>
              </a:rPr>
              <a:t>mert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meghív</a:t>
            </a:r>
            <a:r>
              <a:rPr lang="hu-HU" sz="1400" dirty="0" err="1">
                <a:latin typeface="Montserrat" pitchFamily="2" charset="77"/>
              </a:rPr>
              <a:t>tuk</a:t>
            </a:r>
            <a:endParaRPr lang="hu-HU" sz="1400" dirty="0">
              <a:latin typeface="Montserrat" pitchFamily="2" charset="77"/>
            </a:endParaRPr>
          </a:p>
          <a:p>
            <a:r>
              <a:rPr lang="hu-HU" sz="1400" dirty="0">
                <a:latin typeface="Montserrat" pitchFamily="2" charset="77"/>
              </a:rPr>
              <a:t>Rugalmas, használja, de nincs hierarchikus kapcsolat!</a:t>
            </a:r>
          </a:p>
          <a:p>
            <a:r>
              <a:rPr lang="hu-HU" sz="1400" dirty="0">
                <a:latin typeface="Montserrat" pitchFamily="2" charset="77"/>
              </a:rPr>
              <a:t>Futási időben történik</a:t>
            </a: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6219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IS-A </a:t>
            </a:r>
            <a:r>
              <a:rPr lang="en-GB" b="1" dirty="0" err="1">
                <a:solidFill>
                  <a:srgbClr val="333333"/>
                </a:solidFill>
                <a:latin typeface="Montserrat ExtraBold" pitchFamily="2" charset="77"/>
              </a:rPr>
              <a:t>és</a:t>
            </a:r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 HAS-A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4995814" cy="198038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IS-A: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HaziMacska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IS-A</a:t>
            </a:r>
            <a:r>
              <a:rPr lang="hu-HU" sz="1400" dirty="0">
                <a:latin typeface="Montserrat" pitchFamily="2" charset="77"/>
              </a:rPr>
              <a:t> Macska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A kutyának van gerince, mert </a:t>
            </a:r>
            <a:r>
              <a:rPr lang="hu-HU" sz="1400" b="1" dirty="0">
                <a:latin typeface="Montserrat" pitchFamily="2" charset="77"/>
              </a:rPr>
              <a:t>kutya IS-A gerinces.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7617E-FAD1-473C-CD9C-85C5873C402B}"/>
              </a:ext>
            </a:extLst>
          </p:cNvPr>
          <p:cNvSpPr txBox="1"/>
          <p:nvPr/>
        </p:nvSpPr>
        <p:spPr>
          <a:xfrm>
            <a:off x="0" y="3641656"/>
            <a:ext cx="5871990" cy="212365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IS-A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Write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LábVezérlés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endParaRPr lang="en-GB" sz="12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89DD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A3357-CCFD-9253-0826-90D5AA02CBA4}"/>
              </a:ext>
            </a:extLst>
          </p:cNvPr>
          <p:cNvSpPr txBox="1"/>
          <p:nvPr/>
        </p:nvSpPr>
        <p:spPr>
          <a:xfrm>
            <a:off x="6320010" y="3641656"/>
            <a:ext cx="5871990" cy="212365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HAS-A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Kutya2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Kutya2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Write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LábVezérlés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E494BF1-1590-2EE6-74F0-4C68151DF5A8}"/>
              </a:ext>
            </a:extLst>
          </p:cNvPr>
          <p:cNvSpPr txBox="1">
            <a:spLocks/>
          </p:cNvSpPr>
          <p:nvPr/>
        </p:nvSpPr>
        <p:spPr>
          <a:xfrm>
            <a:off x="6325506" y="1661269"/>
            <a:ext cx="4995814" cy="198038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HAS-A: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Objektum-összetétel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Gitáros </a:t>
            </a:r>
            <a:r>
              <a:rPr lang="hu-HU" sz="1400" b="1" dirty="0">
                <a:latin typeface="Montserrat" pitchFamily="2" charset="77"/>
              </a:rPr>
              <a:t>HAS-A </a:t>
            </a:r>
            <a:r>
              <a:rPr lang="hu-HU" sz="1400" dirty="0">
                <a:latin typeface="Montserrat" pitchFamily="2" charset="77"/>
              </a:rPr>
              <a:t>Gitár – </a:t>
            </a:r>
            <a:r>
              <a:rPr lang="hu-HU" sz="1400" dirty="0" err="1">
                <a:latin typeface="Montserrat" pitchFamily="2" charset="77"/>
              </a:rPr>
              <a:t>Aggregáció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Kutya </a:t>
            </a:r>
            <a:r>
              <a:rPr lang="hu-HU" sz="1400" b="1" dirty="0">
                <a:latin typeface="Montserrat" pitchFamily="2" charset="77"/>
              </a:rPr>
              <a:t>HAS-A</a:t>
            </a:r>
            <a:r>
              <a:rPr lang="hu-HU" sz="1400" dirty="0">
                <a:latin typeface="Montserrat" pitchFamily="2" charset="77"/>
              </a:rPr>
              <a:t> Kutyafül – Kompozíció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Kutya HAS-A gerinc.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91CDC29D-0C1A-FEDB-66BA-BE7D012ABBE5}"/>
              </a:ext>
            </a:extLst>
          </p:cNvPr>
          <p:cNvSpPr txBox="1">
            <a:spLocks/>
          </p:cNvSpPr>
          <p:nvPr/>
        </p:nvSpPr>
        <p:spPr>
          <a:xfrm>
            <a:off x="876176" y="5766643"/>
            <a:ext cx="10445144" cy="109135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Csatoltság</a:t>
            </a:r>
            <a:r>
              <a:rPr lang="hu-HU" sz="1400" b="1" dirty="0">
                <a:latin typeface="Montserrat" pitchFamily="2" charset="77"/>
              </a:rPr>
              <a:t> erőssége: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  <a:r>
              <a:rPr lang="hu-HU" sz="1400" b="1" dirty="0">
                <a:latin typeface="Montserrat" pitchFamily="2" charset="77"/>
              </a:rPr>
              <a:t> &gt; </a:t>
            </a:r>
            <a:r>
              <a:rPr lang="hu-HU" sz="1400" dirty="0">
                <a:latin typeface="Montserrat" pitchFamily="2" charset="77"/>
              </a:rPr>
              <a:t>Kompozíció </a:t>
            </a:r>
            <a:r>
              <a:rPr lang="hu-HU" sz="1400" b="1" dirty="0">
                <a:latin typeface="Montserrat" pitchFamily="2" charset="77"/>
              </a:rPr>
              <a:t>&gt; </a:t>
            </a:r>
            <a:r>
              <a:rPr lang="hu-HU" sz="1400" dirty="0" err="1">
                <a:latin typeface="Montserrat" pitchFamily="2" charset="77"/>
              </a:rPr>
              <a:t>Aggregáció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 </a:t>
            </a:r>
            <a:r>
              <a:rPr lang="hu-HU" sz="1400" b="1" dirty="0">
                <a:latin typeface="Montserrat" pitchFamily="2" charset="77"/>
              </a:rPr>
              <a:t>&gt;</a:t>
            </a:r>
            <a:r>
              <a:rPr lang="hu-HU" sz="1400" dirty="0">
                <a:latin typeface="Montserrat" pitchFamily="2" charset="77"/>
              </a:rPr>
              <a:t> Objektum-összetétel</a:t>
            </a:r>
          </a:p>
        </p:txBody>
      </p:sp>
    </p:spTree>
    <p:extLst>
      <p:ext uri="{BB962C8B-B14F-4D97-AF65-F5344CB8AC3E}">
        <p14:creationId xmlns:p14="http://schemas.microsoft.com/office/powerpoint/2010/main" val="189963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ÉS NEMÁTLÁTSZÓ ÚJRAHASZNOSÍTÁS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White-</a:t>
            </a:r>
            <a:r>
              <a:rPr lang="hu-HU" sz="1400" b="1" dirty="0" err="1">
                <a:latin typeface="Montserrat" pitchFamily="2" charset="77"/>
              </a:rPr>
              <a:t>box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reuse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Örökölt metódusokat használunk és azokat ismerjük is.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Black-</a:t>
            </a:r>
            <a:r>
              <a:rPr lang="hu-HU" sz="1400" b="1" dirty="0" err="1">
                <a:latin typeface="Montserrat" pitchFamily="2" charset="77"/>
              </a:rPr>
              <a:t>box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reuse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Objektum-összetétel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összetételt megvalósító mezőn keresztül hívunk metódusokat, de azok forrásáról nincs információnk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92112-9142-4F52-0671-CB8E4F21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09" y="3775431"/>
            <a:ext cx="5263773" cy="27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ÉS NEMÁTLÁTSZÓ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</a:t>
            </a:r>
            <a:r>
              <a:rPr lang="hu-HU" sz="1400" b="1" dirty="0">
                <a:latin typeface="Montserrat" pitchFamily="2" charset="77"/>
              </a:rPr>
              <a:t>birtoklunk</a:t>
            </a:r>
            <a:r>
              <a:rPr lang="hu-HU" sz="1400" dirty="0">
                <a:latin typeface="Montserrat" pitchFamily="2" charset="77"/>
              </a:rPr>
              <a:t> egy objektumot, hogy saját szolgáltatásaink felelősségét részben- vagy egészben átadjuk (delegáljuk) neki, akkor </a:t>
            </a:r>
            <a:r>
              <a:rPr lang="hu-HU" sz="1400" b="1" dirty="0">
                <a:latin typeface="Montserrat" pitchFamily="2" charset="77"/>
              </a:rPr>
              <a:t>becsomagolásról</a:t>
            </a:r>
            <a:r>
              <a:rPr lang="hu-HU" sz="1400" dirty="0">
                <a:latin typeface="Montserrat" pitchFamily="2" charset="77"/>
              </a:rPr>
              <a:t> is beszélünk.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Birtoklás: </a:t>
            </a:r>
            <a:r>
              <a:rPr lang="hu-HU" sz="1400" dirty="0">
                <a:latin typeface="Montserrat" pitchFamily="2" charset="77"/>
              </a:rPr>
              <a:t>Egy osztály tartalmaz- vagy használ egy másik osztályt, birtokolja azt.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Becsomagolás: </a:t>
            </a:r>
            <a:r>
              <a:rPr lang="hu-HU" sz="1400" dirty="0">
                <a:latin typeface="Montserrat" pitchFamily="2" charset="77"/>
              </a:rPr>
              <a:t>Csak feladatokat- vagy kéréseket továbbít a másik osztály felé, becsomagolja azt.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876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987874" cy="178578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becsomagolt példány </a:t>
            </a:r>
            <a:r>
              <a:rPr lang="hu-HU" sz="1400" b="1" dirty="0">
                <a:latin typeface="Montserrat" pitchFamily="2" charset="77"/>
              </a:rPr>
              <a:t>ugyanolyan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felületű</a:t>
            </a:r>
            <a:r>
              <a:rPr lang="hu-HU" sz="1400" dirty="0">
                <a:latin typeface="Montserrat" pitchFamily="2" charset="77"/>
              </a:rPr>
              <a:t>, mint a becsomagoló.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b="1" dirty="0">
                <a:latin typeface="Montserrat" pitchFamily="2" charset="77"/>
              </a:rPr>
              <a:t>becsomagolt objektum szolgáltatásai elérhetők </a:t>
            </a:r>
            <a:r>
              <a:rPr lang="hu-HU" sz="1400" dirty="0">
                <a:latin typeface="Montserrat" pitchFamily="2" charset="77"/>
              </a:rPr>
              <a:t>a becsomagolón keresztül.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Megvalósításhoz kell egy IS-A és egy HAS-A kapcsolat.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IS-A</a:t>
            </a:r>
            <a:r>
              <a:rPr lang="hu-HU" sz="1400" dirty="0">
                <a:latin typeface="Montserrat" pitchFamily="2" charset="77"/>
              </a:rPr>
              <a:t> – A karácsonyfa továbbra is karácsonyfa marad, akárhogy is díszítjük.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HAS-A</a:t>
            </a:r>
            <a:r>
              <a:rPr lang="hu-HU" sz="1400" dirty="0">
                <a:latin typeface="Montserrat" pitchFamily="2" charset="77"/>
              </a:rPr>
              <a:t> – Dísszel becsomagoljuk a karácsonyfát.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1C3C-8BDE-8FB0-64EB-EB95822478F1}"/>
              </a:ext>
            </a:extLst>
          </p:cNvPr>
          <p:cNvSpPr txBox="1"/>
          <p:nvPr/>
        </p:nvSpPr>
        <p:spPr>
          <a:xfrm>
            <a:off x="0" y="3247807"/>
            <a:ext cx="12192000" cy="310854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IS-A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HAS-A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általánosítva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Díszes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Részleges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6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NEMÁTLÁTSZÓ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987874" cy="178578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becsomagolt példány </a:t>
            </a:r>
            <a:r>
              <a:rPr lang="hu-HU" sz="1400" b="1" dirty="0">
                <a:solidFill>
                  <a:srgbClr val="C00000"/>
                </a:solidFill>
                <a:latin typeface="Montserrat" pitchFamily="2" charset="77"/>
              </a:rPr>
              <a:t>nem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ugyanolyan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felületű</a:t>
            </a:r>
            <a:r>
              <a:rPr lang="hu-HU" sz="1400" dirty="0">
                <a:latin typeface="Montserrat" pitchFamily="2" charset="77"/>
              </a:rPr>
              <a:t>, mint a becsomagoló.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b="1" dirty="0">
                <a:latin typeface="Montserrat" pitchFamily="2" charset="77"/>
              </a:rPr>
              <a:t>becsomagolt objektum szolgáltatásai </a:t>
            </a:r>
            <a:r>
              <a:rPr lang="hu-HU" sz="1400" b="1" dirty="0">
                <a:solidFill>
                  <a:srgbClr val="C00000"/>
                </a:solidFill>
                <a:latin typeface="Montserrat" pitchFamily="2" charset="77"/>
              </a:rPr>
              <a:t>rejtve maradnak, nem elérhetők kívülről.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elérhető szolgáltatások elvégzéséhez </a:t>
            </a:r>
            <a:r>
              <a:rPr lang="hu-HU" sz="1400" b="1" dirty="0">
                <a:latin typeface="Montserrat" pitchFamily="2" charset="77"/>
              </a:rPr>
              <a:t>használhatók a becsomagolt objektum szolgáltatásai.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Csak egy HAS-A kapcsolat kell.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Csak HAS-A</a:t>
            </a:r>
            <a:r>
              <a:rPr lang="hu-HU" sz="1400" dirty="0">
                <a:latin typeface="Montserrat" pitchFamily="2" charset="77"/>
              </a:rPr>
              <a:t> – A karácsonyfa már Díszes karácsonyfa lesz a végén.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1C3C-8BDE-8FB0-64EB-EB95822478F1}"/>
              </a:ext>
            </a:extLst>
          </p:cNvPr>
          <p:cNvSpPr txBox="1"/>
          <p:nvPr/>
        </p:nvSpPr>
        <p:spPr>
          <a:xfrm>
            <a:off x="0" y="3247807"/>
            <a:ext cx="12192000" cy="246221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Nincs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IS-A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Csak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HAS-A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van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általánosítva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Díszes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Részleges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51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SINGLE RESPONSIBILITY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4900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Egy felelősség - egy osztály alapelve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Minden osztálynak egyetlen felelősséget kell lefednie, de azt teljes egészében.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>
                <a:latin typeface="Montserrat" pitchFamily="2" charset="77"/>
              </a:rPr>
              <a:t>A </a:t>
            </a:r>
            <a:r>
              <a:rPr lang="hu-HU" sz="1400" i="1" dirty="0" err="1">
                <a:latin typeface="Montserrat" pitchFamily="2" charset="77"/>
              </a:rPr>
              <a:t>class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have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only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reason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to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change</a:t>
            </a:r>
            <a:r>
              <a:rPr lang="hu-HU" sz="1400" i="1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i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GOF1</a:t>
            </a:r>
            <a:r>
              <a:rPr lang="hu-HU" sz="1400" dirty="0">
                <a:latin typeface="Montserrat" pitchFamily="2" charset="77"/>
              </a:rPr>
              <a:t>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nem fedi le teljesen a saját felelősségi körét, akkor kényszerülünk implementációra programozni.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AOP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több felelősségi kört is ellát, akkor sokkal jobban ki van téve a változtatásoknak.</a:t>
            </a: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HaziAllat</a:t>
            </a:r>
            <a:r>
              <a:rPr lang="hu-HU" sz="1400" dirty="0">
                <a:latin typeface="Montserrat" pitchFamily="2" charset="77"/>
              </a:rPr>
              <a:t> tud: Enni, Aludni, Ugatni, Nyávogni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Ha változik, hogy nem csak a Postást de a Futárt is megugatja, vagy változik a macskák viselkedése (esetleg bővül), akkor változnia kell a </a:t>
            </a:r>
            <a:r>
              <a:rPr lang="hu-HU" sz="1400" dirty="0" err="1">
                <a:latin typeface="Montserrat" pitchFamily="2" charset="77"/>
              </a:rPr>
              <a:t>HaziAllat-nak</a:t>
            </a:r>
            <a:r>
              <a:rPr lang="hu-HU" sz="1400" dirty="0">
                <a:latin typeface="Montserrat" pitchFamily="2" charset="77"/>
              </a:rPr>
              <a:t> is.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Szép elképzelés, hogy minden osztály csak egyetlen felelősséget lát el és azt teljesen lefedi, de gyakorlatban a naplózás, jogosultság ellenőrzés és hasonlók meggátolják ezt.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Erre ad megoldást az AOP </a:t>
            </a:r>
            <a:r>
              <a:rPr lang="hu-HU" sz="1400" dirty="0">
                <a:latin typeface="Montserrat" pitchFamily="2" charset="77"/>
              </a:rPr>
              <a:t>– Aspektusokba emeli ki ezeket a felelősségeket, melyeket az osztályhoz kapcsolhatunk.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215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OPEN-CLOSED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51130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Nyitva-zárt 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 forráskódja legyen nyitott a bővítésre, de zárt a módosításra.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Classes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be </a:t>
            </a:r>
            <a:r>
              <a:rPr lang="hu-HU" sz="1400" i="1" dirty="0" err="1">
                <a:latin typeface="Montserrat" pitchFamily="2" charset="77"/>
              </a:rPr>
              <a:t>open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extension</a:t>
            </a:r>
            <a:r>
              <a:rPr lang="hu-HU" sz="1400" i="1" dirty="0">
                <a:latin typeface="Montserrat" pitchFamily="2" charset="77"/>
              </a:rPr>
              <a:t>, </a:t>
            </a:r>
            <a:r>
              <a:rPr lang="hu-HU" sz="1400" i="1" dirty="0" err="1">
                <a:latin typeface="Montserrat" pitchFamily="2" charset="77"/>
              </a:rPr>
              <a:t>but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closed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modification</a:t>
            </a:r>
            <a:endParaRPr lang="hu-HU" sz="1400" i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Osztályhierarchia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Új alosztályt vagy metódust tudjak felvenni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Meglévőt ne írhassunk felül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Hibalehetőségek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miatt az eddig működő ágak hibásak lesznek,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miatt a vele implementációs függőségben lévő kódrészeket is változtatni kell,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általában azt jelenti, hogy olyan esetet kezelek le, amit eddig nem, azaz bejön egy új </a:t>
            </a:r>
            <a:r>
              <a:rPr lang="hu-HU" sz="1400" dirty="0" err="1">
                <a:latin typeface="Montserrat" pitchFamily="2" charset="77"/>
              </a:rPr>
              <a:t>if</a:t>
            </a:r>
            <a:r>
              <a:rPr lang="hu-HU" sz="1400" dirty="0">
                <a:latin typeface="Montserrat" pitchFamily="2" charset="77"/>
              </a:rPr>
              <a:t> vagy </a:t>
            </a:r>
            <a:r>
              <a:rPr lang="hu-HU" sz="1400" dirty="0" err="1">
                <a:latin typeface="Montserrat" pitchFamily="2" charset="77"/>
              </a:rPr>
              <a:t>else</a:t>
            </a:r>
            <a:r>
              <a:rPr lang="hu-HU" sz="1400" dirty="0">
                <a:latin typeface="Montserrat" pitchFamily="2" charset="77"/>
              </a:rPr>
              <a:t>, esetleg egy </a:t>
            </a:r>
            <a:r>
              <a:rPr lang="hu-HU" sz="1400" dirty="0" err="1">
                <a:latin typeface="Montserrat" pitchFamily="2" charset="77"/>
              </a:rPr>
              <a:t>switch</a:t>
            </a:r>
            <a:r>
              <a:rPr lang="hu-HU" sz="1400" dirty="0">
                <a:latin typeface="Montserrat" pitchFamily="2" charset="77"/>
              </a:rPr>
              <a:t>, ami csökkenti a kód átláthatóságát, és egy idő után már senki se mer hozzányúlni.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761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37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OPEN-CLOSED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51130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C# szabály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Ne használjunk </a:t>
            </a:r>
            <a:r>
              <a:rPr lang="hu-HU" sz="1400" dirty="0" err="1">
                <a:latin typeface="Montserrat" pitchFamily="2" charset="77"/>
              </a:rPr>
              <a:t>override</a:t>
            </a:r>
            <a:r>
              <a:rPr lang="hu-HU" sz="1400" dirty="0">
                <a:latin typeface="Montserrat" pitchFamily="2" charset="77"/>
              </a:rPr>
              <a:t> kulcsszót, kivéve ha </a:t>
            </a:r>
            <a:r>
              <a:rPr lang="hu-HU" sz="1400" dirty="0" err="1">
                <a:latin typeface="Montserrat" pitchFamily="2" charset="77"/>
              </a:rPr>
              <a:t>abstract</a:t>
            </a:r>
            <a:r>
              <a:rPr lang="hu-HU" sz="1400" dirty="0">
                <a:latin typeface="Montserrat" pitchFamily="2" charset="77"/>
              </a:rPr>
              <a:t> vagy </a:t>
            </a:r>
            <a:r>
              <a:rPr lang="hu-HU" sz="1400" dirty="0" err="1">
                <a:latin typeface="Montserrat" pitchFamily="2" charset="77"/>
              </a:rPr>
              <a:t>hook</a:t>
            </a:r>
            <a:r>
              <a:rPr lang="hu-HU" sz="1400" dirty="0">
                <a:latin typeface="Montserrat" pitchFamily="2" charset="77"/>
              </a:rPr>
              <a:t> metódust írunk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Absztrakt metódus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Muszáj felülírni, mert nincs törzse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OCP összefüggés:</a:t>
            </a:r>
            <a:r>
              <a:rPr lang="hu-HU" sz="1400" dirty="0">
                <a:latin typeface="Montserrat" pitchFamily="2" charset="77"/>
              </a:rPr>
              <a:t> Csak a törzzsel bővítjük a kódot, nem módosítunk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Hook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metódusnak van törzse, de az teljesen üres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Felülírásuk nem kötelező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OCP összefüggés:</a:t>
            </a:r>
            <a:r>
              <a:rPr lang="hu-HU" sz="1400" dirty="0">
                <a:latin typeface="Montserrat" pitchFamily="2" charset="77"/>
              </a:rPr>
              <a:t> Felülírás esetén szintén csak bővítjük a kódot, nem változtatunk a meglévő részeken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7488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LISKOV SUBSTITUTIONAL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Liskov</a:t>
            </a:r>
            <a:r>
              <a:rPr lang="hu-HU" sz="1400" b="1" dirty="0">
                <a:latin typeface="Montserrat" pitchFamily="2" charset="77"/>
              </a:rPr>
              <a:t>-féle behelyettesítési 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 viselkedése nem változhat meg attól, hogy az ős osztály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egy példánya helyett később valamely gyermek osztály példányát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használom.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If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each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r>
              <a:rPr lang="hu-HU" sz="1400" i="1" dirty="0">
                <a:latin typeface="Montserrat" pitchFamily="2" charset="77"/>
              </a:rPr>
              <a:t> o1 of </a:t>
            </a:r>
            <a:r>
              <a:rPr lang="hu-HU" sz="1400" i="1" dirty="0" err="1">
                <a:latin typeface="Montserrat" pitchFamily="2" charset="77"/>
              </a:rPr>
              <a:t>type</a:t>
            </a:r>
            <a:r>
              <a:rPr lang="hu-HU" sz="1400" i="1" dirty="0">
                <a:latin typeface="Montserrat" pitchFamily="2" charset="77"/>
              </a:rPr>
              <a:t> S </a:t>
            </a:r>
            <a:r>
              <a:rPr lang="hu-HU" sz="1400" i="1" dirty="0" err="1">
                <a:latin typeface="Montserrat" pitchFamily="2" charset="77"/>
              </a:rPr>
              <a:t>there</a:t>
            </a:r>
            <a:r>
              <a:rPr lang="hu-HU" sz="1400" i="1" dirty="0">
                <a:latin typeface="Montserrat" pitchFamily="2" charset="77"/>
              </a:rPr>
              <a:t> is an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r>
              <a:rPr lang="hu-HU" sz="1400" i="1" dirty="0">
                <a:latin typeface="Montserrat" pitchFamily="2" charset="77"/>
              </a:rPr>
              <a:t> o2 of </a:t>
            </a:r>
            <a:r>
              <a:rPr lang="hu-HU" sz="1400" i="1" dirty="0" err="1">
                <a:latin typeface="Montserrat" pitchFamily="2" charset="77"/>
              </a:rPr>
              <a:t>type</a:t>
            </a:r>
            <a:r>
              <a:rPr lang="hu-HU" sz="1400" i="1" dirty="0">
                <a:latin typeface="Montserrat" pitchFamily="2" charset="77"/>
              </a:rPr>
              <a:t> T </a:t>
            </a:r>
            <a:r>
              <a:rPr lang="hu-HU" sz="1400" i="1" dirty="0" err="1">
                <a:latin typeface="Montserrat" pitchFamily="2" charset="77"/>
              </a:rPr>
              <a:t>such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that</a:t>
            </a:r>
            <a:r>
              <a:rPr lang="hu-HU" sz="1400" i="1" dirty="0">
                <a:latin typeface="Montserrat" pitchFamily="2" charset="77"/>
              </a:rPr>
              <a:t> </a:t>
            </a:r>
            <a:br>
              <a:rPr lang="hu-HU" sz="1400" i="1" dirty="0">
                <a:latin typeface="Montserrat" pitchFamily="2" charset="77"/>
              </a:rPr>
            </a:b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all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programs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P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defined</a:t>
            </a:r>
            <a:r>
              <a:rPr lang="hu-HU" sz="1400" i="1" dirty="0">
                <a:latin typeface="Montserrat" pitchFamily="2" charset="77"/>
              </a:rPr>
              <a:t> in </a:t>
            </a:r>
            <a:r>
              <a:rPr lang="hu-HU" sz="1400" i="1" dirty="0" err="1">
                <a:latin typeface="Montserrat" pitchFamily="2" charset="77"/>
              </a:rPr>
              <a:t>terms</a:t>
            </a:r>
            <a:r>
              <a:rPr lang="hu-HU" sz="1400" i="1" dirty="0">
                <a:latin typeface="Montserrat" pitchFamily="2" charset="77"/>
              </a:rPr>
              <a:t> of T, </a:t>
            </a:r>
            <a:r>
              <a:rPr lang="hu-HU" sz="1400" i="1" dirty="0" err="1">
                <a:latin typeface="Montserrat" pitchFamily="2" charset="77"/>
              </a:rPr>
              <a:t>the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behavior</a:t>
            </a:r>
            <a:r>
              <a:rPr lang="hu-HU" sz="1400" i="1" dirty="0">
                <a:latin typeface="Montserrat" pitchFamily="2" charset="77"/>
              </a:rPr>
              <a:t> of </a:t>
            </a:r>
            <a:r>
              <a:rPr lang="hu-HU" sz="1400" i="1" dirty="0" err="1">
                <a:latin typeface="Montserrat" pitchFamily="2" charset="77"/>
              </a:rPr>
              <a:t>P</a:t>
            </a:r>
            <a:r>
              <a:rPr lang="hu-HU" sz="1400" i="1" dirty="0">
                <a:latin typeface="Montserrat" pitchFamily="2" charset="77"/>
              </a:rPr>
              <a:t> is </a:t>
            </a:r>
            <a:br>
              <a:rPr lang="hu-HU" sz="1400" i="1" dirty="0">
                <a:latin typeface="Montserrat" pitchFamily="2" charset="77"/>
              </a:rPr>
            </a:br>
            <a:r>
              <a:rPr lang="hu-HU" sz="1400" i="1" dirty="0" err="1">
                <a:latin typeface="Montserrat" pitchFamily="2" charset="77"/>
              </a:rPr>
              <a:t>unchanged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when</a:t>
            </a:r>
            <a:r>
              <a:rPr lang="hu-HU" sz="1400" i="1" dirty="0">
                <a:latin typeface="Montserrat" pitchFamily="2" charset="77"/>
              </a:rPr>
              <a:t> o1 is </a:t>
            </a:r>
            <a:r>
              <a:rPr lang="hu-HU" sz="1400" i="1" dirty="0" err="1">
                <a:latin typeface="Montserrat" pitchFamily="2" charset="77"/>
              </a:rPr>
              <a:t>substituted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o2 </a:t>
            </a:r>
            <a:r>
              <a:rPr lang="hu-HU" sz="1400" i="1" dirty="0" err="1">
                <a:latin typeface="Montserrat" pitchFamily="2" charset="77"/>
              </a:rPr>
              <a:t>then</a:t>
            </a:r>
            <a:r>
              <a:rPr lang="hu-HU" sz="1400" i="1" dirty="0">
                <a:latin typeface="Montserrat" pitchFamily="2" charset="77"/>
              </a:rPr>
              <a:t> S is a </a:t>
            </a:r>
            <a:r>
              <a:rPr lang="hu-HU" sz="1400" i="1" dirty="0" err="1">
                <a:latin typeface="Montserrat" pitchFamily="2" charset="77"/>
              </a:rPr>
              <a:t>subtype</a:t>
            </a:r>
            <a:r>
              <a:rPr lang="hu-HU" sz="1400" i="1" dirty="0">
                <a:latin typeface="Montserrat" pitchFamily="2" charset="77"/>
              </a:rPr>
              <a:t> of T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programom kutyák lábainak számát adja vissza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korábban kutyát használtam, de már Vizslát, akkor is 4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OCP és LSP általában egymást erősítik!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26" name="Picture 2" descr="Liskov Substitution Principle: SOLID design | by Radheshyam Singh | Medium">
            <a:extLst>
              <a:ext uri="{FF2B5EF4-FFF2-40B4-BE49-F238E27FC236}">
                <a16:creationId xmlns:a16="http://schemas.microsoft.com/office/drawing/2014/main" id="{740C651E-BF65-019B-E500-65F9D479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25" y="1092686"/>
            <a:ext cx="4405825" cy="33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ÉT – Értékelés Tárgya / TOE – </a:t>
            </a:r>
            <a:r>
              <a:rPr lang="hu-HU" sz="1400" b="1" dirty="0" err="1">
                <a:latin typeface="Montserrat" pitchFamily="2" charset="77"/>
              </a:rPr>
              <a:t>Target</a:t>
            </a:r>
            <a:r>
              <a:rPr lang="hu-HU" sz="1400" b="1" dirty="0">
                <a:latin typeface="Montserrat" pitchFamily="2" charset="77"/>
              </a:rPr>
              <a:t> of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 vagy rendszer megjelölése, melyet vizsgálunk a CC segítségével.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nem foglalkozik fizikai/környezeti kockázatokkal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VP – Védelmi Profil / PP – </a:t>
            </a:r>
            <a:r>
              <a:rPr lang="hu-HU" sz="1400" b="1" dirty="0" err="1">
                <a:latin typeface="Montserrat" pitchFamily="2" charset="77"/>
              </a:rPr>
              <a:t>Protection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Profile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dokumentum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Felhasználói csoportok alakítják ki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Biztonsági követelmények gyűjteménye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kötelező ez alapján elkészíteni a BRT-t, de hasznos útmutatás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BRT – Biztonsági Rendszerterv / ST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Target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Létrejöhet VP-k alapján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sorol fel, melyek az ÉT teszt tárgyát képezik majd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kötött tartalmú, általában publikusan elérhető (hogy lássa a végfelhasználó, milyen BFK-</a:t>
            </a:r>
            <a:r>
              <a:rPr lang="hu-HU" sz="1250" dirty="0" err="1">
                <a:latin typeface="Montserrat" pitchFamily="2" charset="77"/>
              </a:rPr>
              <a:t>k</a:t>
            </a:r>
            <a:r>
              <a:rPr lang="hu-HU" sz="1250" dirty="0">
                <a:latin typeface="Montserrat" pitchFamily="2" charset="77"/>
              </a:rPr>
              <a:t> esetén tanúsított a szoftver)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BFK – Biztonsági Funkcionális Követelmények 	/ SFR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Functional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Általánosan megfogalmazott biztonságra vonatkozó FUNKCIONÁLIS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számos ajánlást és azok közötti összefüggést is listáz, de ezek nem kötelező jellegűek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80EE-5EFA-D402-67C3-38136099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64" y="927183"/>
            <a:ext cx="1546386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Szerződésalapú programozás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Típusai: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Előfeltétel</a:t>
            </a:r>
            <a:r>
              <a:rPr lang="hu-HU" sz="1250" dirty="0">
                <a:latin typeface="Montserrat" pitchFamily="2" charset="77"/>
              </a:rPr>
              <a:t>, amely a bemenetre és mezőkre ad megkötést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Utófeltétel</a:t>
            </a:r>
            <a:r>
              <a:rPr lang="hu-HU" sz="1250" dirty="0">
                <a:latin typeface="Montserrat" pitchFamily="2" charset="77"/>
              </a:rPr>
              <a:t>, amely a kimenetre és a mezőkre ad megkötést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Invariáns</a:t>
            </a:r>
            <a:r>
              <a:rPr lang="hu-HU" sz="1250" dirty="0">
                <a:latin typeface="Montserrat" pitchFamily="2" charset="77"/>
              </a:rPr>
              <a:t>, amely csak a mezőkre ad megkötést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Előfeltétel: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 előfeltétele írja le, hogy </a:t>
            </a:r>
            <a:r>
              <a:rPr lang="hu-HU" sz="1400" b="1" dirty="0">
                <a:latin typeface="Montserrat" pitchFamily="2" charset="77"/>
              </a:rPr>
              <a:t>milyen bementre működik helyesen a metódus.</a:t>
            </a:r>
            <a:r>
              <a:rPr lang="hu-HU" sz="1400" dirty="0">
                <a:latin typeface="Montserrat" pitchFamily="2" charset="77"/>
              </a:rPr>
              <a:t> Az előfeltétel általában a metódus paraméterei és az osztály mezői segítségével írja le ezt a feltételt.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Például az Osztás(int osztandó, int osztó) metódus előfeltétele, hogy az osztó ne legyen nulla.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Utófeltétel: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 utófeltétele írja le, hogy </a:t>
            </a:r>
            <a:r>
              <a:rPr lang="hu-HU" sz="1400" b="1" dirty="0">
                <a:latin typeface="Montserrat" pitchFamily="2" charset="77"/>
              </a:rPr>
              <a:t>milyen feltételnek felel meg a visszaadott érték</a:t>
            </a:r>
            <a:r>
              <a:rPr lang="hu-HU" sz="1400" dirty="0">
                <a:latin typeface="Montserrat" pitchFamily="2" charset="77"/>
              </a:rPr>
              <a:t>, illetve </a:t>
            </a:r>
            <a:r>
              <a:rPr lang="hu-HU" sz="1400" b="1" dirty="0">
                <a:latin typeface="Montserrat" pitchFamily="2" charset="77"/>
              </a:rPr>
              <a:t>milyen állapotátmenet történt, </a:t>
            </a:r>
            <a:r>
              <a:rPr lang="hu-HU" sz="1400" dirty="0">
                <a:latin typeface="Montserrat" pitchFamily="2" charset="77"/>
              </a:rPr>
              <a:t>azaz az osztály mezői hogyan változnak a metódushívás hatására.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Például a Maximum(int X, int </a:t>
            </a:r>
            <a:r>
              <a:rPr lang="hu-HU" sz="1400" dirty="0" err="1">
                <a:latin typeface="Montserrat" pitchFamily="2" charset="77"/>
              </a:rPr>
              <a:t>Y</a:t>
            </a:r>
            <a:r>
              <a:rPr lang="hu-HU" sz="1400" dirty="0">
                <a:latin typeface="Montserrat" pitchFamily="2" charset="77"/>
              </a:rPr>
              <a:t>) utófeltétele, hogy a visszatérési érték X, ha X&gt;</a:t>
            </a:r>
            <a:r>
              <a:rPr lang="hu-HU" sz="1400" dirty="0" err="1">
                <a:latin typeface="Montserrat" pitchFamily="2" charset="77"/>
              </a:rPr>
              <a:t>Y</a:t>
            </a:r>
            <a:r>
              <a:rPr lang="hu-HU" sz="1400" dirty="0">
                <a:latin typeface="Montserrat" pitchFamily="2" charset="77"/>
              </a:rPr>
              <a:t>, egyébként Y.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Invariáns:</a:t>
            </a:r>
          </a:p>
          <a:p>
            <a:r>
              <a:rPr lang="hu-HU" sz="1400" dirty="0">
                <a:latin typeface="Montserrat" pitchFamily="2" charset="77"/>
              </a:rPr>
              <a:t>Az osztályinvariáns az osztály lehetséges állapotait írja le, azaz az osztály mezőire ad feltételt. Az invariánsnak minden metódushívás előtt és után igaznak kell lennie.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037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Szerződésalapú programozás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Altípusok definíciója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ős mezői felett az </a:t>
            </a:r>
            <a:r>
              <a:rPr lang="hu-HU" sz="1250" b="1" dirty="0">
                <a:latin typeface="Montserrat" pitchFamily="2" charset="77"/>
              </a:rPr>
              <a:t>altípus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b="1" dirty="0">
                <a:latin typeface="Montserrat" pitchFamily="2" charset="77"/>
              </a:rPr>
              <a:t>invariánsa nem gyengébb</a:t>
            </a:r>
            <a:r>
              <a:rPr lang="hu-HU" sz="1250" dirty="0">
                <a:latin typeface="Montserrat" pitchFamily="2" charset="77"/>
              </a:rPr>
              <a:t>, mint az ősé,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altípusban az </a:t>
            </a:r>
            <a:r>
              <a:rPr lang="hu-HU" sz="1250" b="1" dirty="0">
                <a:latin typeface="Montserrat" pitchFamily="2" charset="77"/>
              </a:rPr>
              <a:t>előfeltételek nem erősebbek</a:t>
            </a:r>
            <a:r>
              <a:rPr lang="hu-HU" sz="1250" dirty="0">
                <a:latin typeface="Montserrat" pitchFamily="2" charset="77"/>
              </a:rPr>
              <a:t>, mint az ősben,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altípusban az </a:t>
            </a:r>
            <a:r>
              <a:rPr lang="hu-HU" sz="1250" b="1" dirty="0">
                <a:latin typeface="Montserrat" pitchFamily="2" charset="77"/>
              </a:rPr>
              <a:t>utófeltételek nem gyengébbek</a:t>
            </a:r>
            <a:r>
              <a:rPr lang="hu-HU" sz="1250" dirty="0">
                <a:latin typeface="Montserrat" pitchFamily="2" charset="77"/>
              </a:rPr>
              <a:t>, mint az ősben,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altípus </a:t>
            </a:r>
            <a:r>
              <a:rPr lang="hu-HU" sz="1250" b="1" dirty="0">
                <a:latin typeface="Montserrat" pitchFamily="2" charset="77"/>
              </a:rPr>
              <a:t>betartja ősének történeti megszorítást </a:t>
            </a:r>
            <a:r>
              <a:rPr lang="hu-HU" sz="1250" dirty="0">
                <a:latin typeface="Montserrat" pitchFamily="2" charset="77"/>
              </a:rPr>
              <a:t>(</a:t>
            </a:r>
            <a:r>
              <a:rPr lang="hu-HU" sz="1250" dirty="0" err="1">
                <a:latin typeface="Montserrat" pitchFamily="2" charset="77"/>
              </a:rPr>
              <a:t>history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constraint</a:t>
            </a:r>
            <a:r>
              <a:rPr lang="hu-HU" sz="1250" dirty="0">
                <a:latin typeface="Montserrat" pitchFamily="2" charset="77"/>
              </a:rPr>
              <a:t>).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r>
              <a:rPr lang="hu-HU" sz="1250" dirty="0">
                <a:latin typeface="Montserrat" pitchFamily="2" charset="77"/>
              </a:rPr>
              <a:t>Az ős mezői felett a belső állapotok halmaza kisebb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 értelmezési tartománya nagyobb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metódusra a metódus hívása előtti lehetséges belső állapotok halmaza nagyobb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 értékkészlete kisebb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metódusra a metódus hívása utáni lehetséges belső állapotok halmaza kisebb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Az ős mezői felett a lehetséges állapotátmenetek halmaza kisebb vagy egyenlő az altípusban, mint az ősben.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01068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INTERFACE SEGREGATION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Interfésszegregációs</a:t>
            </a:r>
            <a:r>
              <a:rPr lang="hu-HU" sz="1400" b="1" dirty="0">
                <a:latin typeface="Montserrat" pitchFamily="2" charset="77"/>
              </a:rPr>
              <a:t>-alapelv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sok szolgáltatást nyújtó osztály fölé el kell helyezni interfészeket, hogy minden kliens, amely használja az osztály szolgáltatásait, csak azokat a metódusokat lássa, melyeket ténylegesen használ.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>
                <a:latin typeface="Montserrat" pitchFamily="2" charset="77"/>
              </a:rPr>
              <a:t>No </a:t>
            </a:r>
            <a:r>
              <a:rPr lang="hu-HU" sz="1400" i="1" dirty="0" err="1">
                <a:latin typeface="Montserrat" pitchFamily="2" charset="77"/>
              </a:rPr>
              <a:t>client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be </a:t>
            </a:r>
            <a:r>
              <a:rPr lang="hu-HU" sz="1400" i="1" dirty="0" err="1">
                <a:latin typeface="Montserrat" pitchFamily="2" charset="77"/>
              </a:rPr>
              <a:t>forced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to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depend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methods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it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does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not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use</a:t>
            </a:r>
            <a:endParaRPr lang="hu-HU" sz="1400" i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Segít a függőség visszaszorításában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Segít a kövér osztályok kiszorításában (Az SRP ki is zárja!)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900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DEPENDENCY INVERSION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Függőség megfordításának alapelve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magas szintű komponensek ne függjenek alacsony szintű implementációs részeket kidolgozó osztályoktól, hanem épp fordítva.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Magas absztrakciós szinteken álló komponensektől függjenek az alacsony absztrakciós szinten állók.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High-level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modules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not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depend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low-level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modules</a:t>
            </a:r>
            <a:r>
              <a:rPr lang="hu-HU" sz="1400" i="1" dirty="0">
                <a:latin typeface="Montserrat" pitchFamily="2" charset="77"/>
              </a:rPr>
              <a:t>. Both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depend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abstractions</a:t>
            </a:r>
            <a:r>
              <a:rPr lang="hu-HU" sz="1400" i="1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Library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dirty="0">
                <a:latin typeface="Montserrat" pitchFamily="2" charset="77"/>
              </a:rPr>
              <a:t>– Alacsony szintű, sokszor </a:t>
            </a:r>
            <a:r>
              <a:rPr lang="hu-HU" sz="1400" dirty="0" err="1">
                <a:latin typeface="Montserrat" pitchFamily="2" charset="77"/>
              </a:rPr>
              <a:t>újrafelhasznált</a:t>
            </a:r>
            <a:r>
              <a:rPr lang="hu-HU" sz="1400" dirty="0">
                <a:latin typeface="Montserrat" pitchFamily="2" charset="77"/>
              </a:rPr>
              <a:t> komponensek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Rendszer logikáját leíró magas szintű komponensek </a:t>
            </a:r>
            <a:r>
              <a:rPr lang="hu-HU" sz="1400" dirty="0" err="1">
                <a:latin typeface="Montserrat" pitchFamily="2" charset="77"/>
              </a:rPr>
              <a:t>újrahasznosítását</a:t>
            </a:r>
            <a:r>
              <a:rPr lang="hu-HU" sz="1400" dirty="0">
                <a:latin typeface="Montserrat" pitchFamily="2" charset="77"/>
              </a:rPr>
              <a:t> segíti a DIP.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public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void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Copy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() {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while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 (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char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c =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Console.ReadKey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()) != EOF)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Printer.printChar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(c); }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611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DEPENDENCY INVERSION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Függőség megfordításának alapelve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public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void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Copy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() {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while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 (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char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c =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Console.ReadKey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()) != EOF)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Printer.printChar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(c); }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példánkban egy nyomtatószervernél a </a:t>
            </a:r>
            <a:r>
              <a:rPr lang="hu-HU" sz="1400" dirty="0" err="1">
                <a:latin typeface="Montserrat" pitchFamily="2" charset="77"/>
              </a:rPr>
              <a:t>Copy</a:t>
            </a:r>
            <a:r>
              <a:rPr lang="hu-HU" sz="1400" dirty="0">
                <a:latin typeface="Montserrat" pitchFamily="2" charset="77"/>
              </a:rPr>
              <a:t> metódus függ a </a:t>
            </a:r>
            <a:r>
              <a:rPr lang="hu-HU" sz="1400" dirty="0" err="1">
                <a:latin typeface="Montserrat" pitchFamily="2" charset="77"/>
              </a:rPr>
              <a:t>Console.ReadKey</a:t>
            </a:r>
            <a:r>
              <a:rPr lang="hu-HU" sz="1400" dirty="0">
                <a:latin typeface="Montserrat" pitchFamily="2" charset="77"/>
              </a:rPr>
              <a:t> és a </a:t>
            </a:r>
            <a:r>
              <a:rPr lang="hu-HU" sz="1400" dirty="0" err="1">
                <a:latin typeface="Montserrat" pitchFamily="2" charset="77"/>
              </a:rPr>
              <a:t>Printer.printChar</a:t>
            </a:r>
            <a:r>
              <a:rPr lang="hu-HU" sz="1400" dirty="0">
                <a:latin typeface="Montserrat" pitchFamily="2" charset="77"/>
              </a:rPr>
              <a:t> metódustól.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dirty="0" err="1">
                <a:latin typeface="Montserrat" pitchFamily="2" charset="77"/>
              </a:rPr>
              <a:t>Copy</a:t>
            </a:r>
            <a:r>
              <a:rPr lang="hu-HU" sz="1400" dirty="0">
                <a:latin typeface="Montserrat" pitchFamily="2" charset="77"/>
              </a:rPr>
              <a:t> magát a főlogikát írja le, forrásból a célba másolunk a file vége jelig.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Ezt sok helyen újra felhasználhatjuk, hiszen a forrás és a cél is változtatható.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 fenti kód újra hasznosításához jelenleg 2 opcióm van: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If-else</a:t>
            </a:r>
            <a:r>
              <a:rPr lang="hu-HU" sz="1400" dirty="0">
                <a:latin typeface="Montserrat" pitchFamily="2" charset="77"/>
              </a:rPr>
              <a:t> szerkezettel megállapítom, hogy melyik forrás és cél lesz az éppen szükséges páros. Ez nem túl szép és nem is túl effektív.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forrás és a cél referenciáját egy hívó felelősség injektálásával kívülről emelem be. Így gyorsan és rugalmasan tudom újra felhasználathóvá tenni a </a:t>
            </a:r>
            <a:r>
              <a:rPr lang="hu-HU" sz="1400" dirty="0" err="1">
                <a:latin typeface="Montserrat" pitchFamily="2" charset="77"/>
              </a:rPr>
              <a:t>Copy</a:t>
            </a:r>
            <a:r>
              <a:rPr lang="hu-HU" sz="1400" dirty="0">
                <a:latin typeface="Montserrat" pitchFamily="2" charset="77"/>
              </a:rPr>
              <a:t> funkciót. </a:t>
            </a:r>
            <a:r>
              <a:rPr lang="hu-HU" sz="1400" b="1" dirty="0">
                <a:latin typeface="Montserrat" pitchFamily="2" charset="77"/>
              </a:rPr>
              <a:t>Ezt hívják </a:t>
            </a:r>
            <a:r>
              <a:rPr lang="hu-HU" sz="1400" b="1" dirty="0" err="1">
                <a:latin typeface="Montserrat" pitchFamily="2" charset="77"/>
              </a:rPr>
              <a:t>dependency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injection-nek</a:t>
            </a:r>
            <a:r>
              <a:rPr lang="hu-HU" sz="1400" b="1" dirty="0">
                <a:latin typeface="Montserrat" pitchFamily="2" charset="77"/>
              </a:rPr>
              <a:t>.</a:t>
            </a:r>
            <a:endParaRPr lang="hu-HU" sz="1400" dirty="0">
              <a:solidFill>
                <a:srgbClr val="00B0F0"/>
              </a:solidFill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629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DEPENDENCY INVERSION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Dependency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Injection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Konstruktorral:</a:t>
            </a:r>
            <a:r>
              <a:rPr lang="hu-HU" sz="1400" dirty="0">
                <a:latin typeface="Montserrat" pitchFamily="2" charset="77"/>
              </a:rPr>
              <a:t> Az osztály a konstruktorán keresztül kapja meg azokat a referenciákat, amiken keresztül a neki hasznos szolgáltatásokat meg tudja hívni. Ezt más néven </a:t>
            </a:r>
            <a:r>
              <a:rPr lang="hu-HU" sz="1400" b="1" dirty="0">
                <a:latin typeface="Montserrat" pitchFamily="2" charset="77"/>
              </a:rPr>
              <a:t>objektum-összetételnek</a:t>
            </a:r>
            <a:r>
              <a:rPr lang="hu-HU" sz="1400" dirty="0">
                <a:latin typeface="Montserrat" pitchFamily="2" charset="77"/>
              </a:rPr>
              <a:t> is nevezzük.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Szetter metódusokkal: </a:t>
            </a:r>
            <a:r>
              <a:rPr lang="hu-HU" sz="1400" dirty="0">
                <a:latin typeface="Montserrat" pitchFamily="2" charset="77"/>
              </a:rPr>
              <a:t>Az osztály szetter metódusokon keresztül kapja meg a szükséges referenciákat. Általában akkor alkalmazzuk, ha </a:t>
            </a:r>
            <a:r>
              <a:rPr lang="hu-HU" sz="1400" b="1" dirty="0">
                <a:latin typeface="Montserrat" pitchFamily="2" charset="77"/>
              </a:rPr>
              <a:t>opcionális működés megvalósításához </a:t>
            </a:r>
            <a:r>
              <a:rPr lang="hu-HU" sz="1400" dirty="0">
                <a:latin typeface="Montserrat" pitchFamily="2" charset="77"/>
              </a:rPr>
              <a:t>kell objektum-összetételt alkalmaznunk.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Interfész megvalósításával:</a:t>
            </a:r>
            <a:r>
              <a:rPr lang="hu-HU" sz="1400" dirty="0">
                <a:latin typeface="Montserrat" pitchFamily="2" charset="77"/>
              </a:rPr>
              <a:t> Ha a példányt a magas szintű komponens is elkészítheti, akkor elegendő megadni a példány interfészét, amit általában maga a magas szintű komponens valósít meg, de paraméterosztály paramétereként is jöhet.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Elnevezési konvenció, konfigurációs állomány, vagy annotáció alapján: </a:t>
            </a:r>
            <a:r>
              <a:rPr lang="hu-HU" sz="1400" dirty="0">
                <a:latin typeface="Montserrat" pitchFamily="2" charset="77"/>
              </a:rPr>
              <a:t>Általában keretrendszerekre jellemző, csak tapasztalt programozóknak ajánlott, mert nyomkövetéssel nem lehet megtalálni, hogy honnan jön a példány.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3342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HOLLYWOOD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Ne hívj, majd mi hívunk!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alapelv lényege, hogy csökkentsük a feldolgozási időt.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Ezt úgy érjük el, hogy megszabjuk: Ne kérdezgessen az, aki az eseményre vár, majd az esemény értesíti a várakozókat.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Ilyen rendszerek például a „</a:t>
            </a:r>
            <a:r>
              <a:rPr lang="hu-HU" sz="1400" dirty="0" err="1">
                <a:latin typeface="Montserrat" pitchFamily="2" charset="77"/>
              </a:rPr>
              <a:t>Watchdog</a:t>
            </a:r>
            <a:r>
              <a:rPr lang="hu-HU" sz="1400" dirty="0">
                <a:latin typeface="Montserrat" pitchFamily="2" charset="77"/>
              </a:rPr>
              <a:t>” rendszerek, melyek időszakosan </a:t>
            </a:r>
            <a:r>
              <a:rPr lang="hu-HU" sz="1400" dirty="0" err="1">
                <a:latin typeface="Montserrat" pitchFamily="2" charset="77"/>
              </a:rPr>
              <a:t>pingeléssel</a:t>
            </a:r>
            <a:r>
              <a:rPr lang="hu-HU" sz="1400" dirty="0">
                <a:latin typeface="Montserrat" pitchFamily="2" charset="77"/>
              </a:rPr>
              <a:t> figyelnek egy távoli objektumot, hogy az él-e még.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High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Availability</a:t>
            </a:r>
            <a:r>
              <a:rPr lang="hu-HU" sz="1400" dirty="0">
                <a:latin typeface="Montserrat" pitchFamily="2" charset="77"/>
              </a:rPr>
              <a:t> esetében ha egy távoli rendszer megáll (pl. áramszünet/egyéb hiba esetén), akkor azt a </a:t>
            </a:r>
            <a:r>
              <a:rPr lang="hu-HU" sz="1400" dirty="0" err="1">
                <a:latin typeface="Montserrat" pitchFamily="2" charset="77"/>
              </a:rPr>
              <a:t>Watchdog</a:t>
            </a:r>
            <a:r>
              <a:rPr lang="hu-HU" sz="1400" dirty="0">
                <a:latin typeface="Montserrat" pitchFamily="2" charset="77"/>
              </a:rPr>
              <a:t> eseményként észleli és átirányítja a forgalmat más rendszerekre, valamint értesítést küld az illetékeseknek.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Alternatívája a </a:t>
            </a:r>
            <a:r>
              <a:rPr lang="hu-HU" sz="1400" dirty="0" err="1">
                <a:latin typeface="Montserrat" pitchFamily="2" charset="77"/>
              </a:rPr>
              <a:t>Broadcasting</a:t>
            </a:r>
            <a:r>
              <a:rPr lang="hu-HU" sz="1400" dirty="0">
                <a:latin typeface="Montserrat" pitchFamily="2" charset="77"/>
              </a:rPr>
              <a:t>, amikor a forrás sugározza az információt több fogadó felé, viszont a forrás nem feltétlenül ismeri a célt. Ez esetben előfordulhat, hogy az is megkapja az üzenetet, akinek nincs rá szüksége.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Mindkettőt akkor érdemes alkalmazni, ha objektumain több kapcsolatban vannak és több oldal is dinamikusan változik, fel- és le is lehet iratkozni.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0809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LAW OF DEMETER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 legkisebb tudás elve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osztály csak a közvetlen ismerőseit hívhatja.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Avagy, csak annak a példánynak a metódusait hívhatjuk, akikre van közvetlen referenciánk.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Alkalmazásának köszönhetően a változások csak lokális hatásúak lesznek.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Példák: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A.getB</a:t>
            </a:r>
            <a:r>
              <a:rPr lang="hu-HU" sz="1400" dirty="0">
                <a:latin typeface="Montserrat" pitchFamily="2" charset="77"/>
              </a:rPr>
              <a:t>() és </a:t>
            </a:r>
            <a:r>
              <a:rPr lang="hu-HU" sz="1400" dirty="0" err="1">
                <a:latin typeface="Montserrat" pitchFamily="2" charset="77"/>
              </a:rPr>
              <a:t>A.getC</a:t>
            </a:r>
            <a:r>
              <a:rPr lang="hu-HU" sz="1400" dirty="0">
                <a:latin typeface="Montserrat" pitchFamily="2" charset="77"/>
              </a:rPr>
              <a:t>() helyes az elv szerint, közvetlen referencián keresztül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A.getB</a:t>
            </a:r>
            <a:r>
              <a:rPr lang="hu-HU" sz="1400" dirty="0">
                <a:latin typeface="Montserrat" pitchFamily="2" charset="77"/>
              </a:rPr>
              <a:t>().D() már nem közvetlen referencia, hanem a </a:t>
            </a:r>
            <a:r>
              <a:rPr lang="hu-HU" sz="1400" dirty="0" err="1">
                <a:latin typeface="Montserrat" pitchFamily="2" charset="77"/>
              </a:rPr>
              <a:t>B</a:t>
            </a:r>
            <a:r>
              <a:rPr lang="hu-HU" sz="1400" dirty="0">
                <a:latin typeface="Montserrat" pitchFamily="2" charset="77"/>
              </a:rPr>
              <a:t>() számára az, így A-</a:t>
            </a:r>
            <a:r>
              <a:rPr lang="hu-HU" sz="1400" dirty="0" err="1">
                <a:latin typeface="Montserrat" pitchFamily="2" charset="77"/>
              </a:rPr>
              <a:t>nak</a:t>
            </a:r>
            <a:r>
              <a:rPr lang="hu-HU" sz="1400" dirty="0">
                <a:latin typeface="Montserrat" pitchFamily="2" charset="77"/>
              </a:rPr>
              <a:t> közvetettként nem szabad hívnia.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B.getD</a:t>
            </a:r>
            <a:r>
              <a:rPr lang="hu-HU" sz="1400" dirty="0">
                <a:latin typeface="Montserrat" pitchFamily="2" charset="77"/>
              </a:rPr>
              <a:t>() már helyes.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040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3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19416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KÖSZÖNÖM A FIGYELMET!</a:t>
            </a:r>
            <a:endParaRPr lang="en-GB" sz="40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 ExtraBold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TERVEZÉSI ALAPELVEK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75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GBK – Garanciális Biztonsági Követelmények 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/ SAR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Fejlesztés és tesztelés során megvalósítandó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Ezek alapján tudja teljesíteni a BRT-ben felsorolt 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az 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Számszerűen mérhető eredményeket követel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sok BGK-t felsorol és csoportosít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CC alkalmazásának eredményterméke, hogy az ÉT kap egy ÉGSZ szintet 1 – 7-ig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Sorban kell haladni a szintek között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Magas ÉGSZ nem jelenti azt, hogy a szoftver biztonságosabb, csak a BRT-ben leírtak megbízhatóbban lettek tesztelve!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+ jellel jelölik, ha teljesítette az adott ÉGSZ-t és magasabb szintekről is néhány GBK-t pl.: Windows XP ÉGSZ4+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D4F91E-227F-4098-0B22-F2053AB7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998" y="1092685"/>
            <a:ext cx="5186052" cy="20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GBK – Garanciális Biztonsági Követelmények 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/ SAR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Fejlesztés és tesztelés során megvalósítandó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Ezek alapján tudja teljesíteni a BRT-ben felsorolt 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az 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Számszerűen mérhető eredményeket követel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sok BGK-t felsorol és csoportosít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CC alkalmazásának eredményterméke, hogy az ÉT kap egy ÉGSZ szintet 1 – 7-ig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Sorban kell haladni a szintek között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Magas ÉGSZ nem jelenti azt, hogy a szoftver biztonságosabb, csak a BRT-ben leírtak megbízhatóbban lettek tesztelve!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+ jellel jelölik, ha teljesítette az adott ÉGSZ-t és magasabb szintekről is néhány GBK-t pl.: Windows XP ÉGSZ4+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Vagy EAL </a:t>
            </a:r>
            <a:r>
              <a:rPr lang="hu-HU" sz="1200" dirty="0" err="1">
                <a:latin typeface="Montserrat" pitchFamily="2" charset="77"/>
              </a:rPr>
              <a:t>Augmented</a:t>
            </a:r>
            <a:endParaRPr lang="hu-HU" sz="120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189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r>
              <a:rPr lang="hu-HU" sz="1400" b="1" dirty="0">
                <a:latin typeface="Montserrat" pitchFamily="2" charset="77"/>
              </a:rPr>
              <a:t> SZINTEK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ÉGSz1: </a:t>
            </a:r>
            <a:r>
              <a:rPr lang="hu-HU" sz="1250" dirty="0">
                <a:latin typeface="Montserrat" pitchFamily="2" charset="77"/>
              </a:rPr>
              <a:t>Funkcionálisan tesztelt 			(EAL1: </a:t>
            </a:r>
            <a:r>
              <a:rPr lang="hu-HU" sz="1250" dirty="0" err="1">
                <a:latin typeface="Montserrat" pitchFamily="2" charset="77"/>
              </a:rPr>
              <a:t>Functionally</a:t>
            </a:r>
            <a:r>
              <a:rPr lang="hu-HU" sz="1250" dirty="0">
                <a:latin typeface="Montserrat" pitchFamily="2" charset="77"/>
              </a:rPr>
              <a:t>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ÉGSz2:</a:t>
            </a:r>
            <a:r>
              <a:rPr lang="hu-HU" sz="1250" dirty="0">
                <a:latin typeface="Montserrat" pitchFamily="2" charset="77"/>
              </a:rPr>
              <a:t> Strukturálisan tesztelt 			(EAL2: </a:t>
            </a:r>
            <a:r>
              <a:rPr lang="hu-HU" sz="1250" dirty="0" err="1">
                <a:latin typeface="Montserrat" pitchFamily="2" charset="77"/>
              </a:rPr>
              <a:t>Structurally</a:t>
            </a:r>
            <a:r>
              <a:rPr lang="hu-HU" sz="1250" dirty="0">
                <a:latin typeface="Montserrat" pitchFamily="2" charset="77"/>
              </a:rPr>
              <a:t>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ÉGSz3:</a:t>
            </a:r>
            <a:r>
              <a:rPr lang="hu-HU" sz="1250" dirty="0">
                <a:latin typeface="Montserrat" pitchFamily="2" charset="77"/>
              </a:rPr>
              <a:t> Módszeresen tesztelt és ellenőrzött 		(EAL3: </a:t>
            </a:r>
            <a:r>
              <a:rPr lang="hu-HU" sz="1250" dirty="0" err="1">
                <a:latin typeface="Montserrat" pitchFamily="2" charset="77"/>
              </a:rPr>
              <a:t>Methodically</a:t>
            </a:r>
            <a:r>
              <a:rPr lang="hu-HU" sz="1250" dirty="0">
                <a:latin typeface="Montserrat" pitchFamily="2" charset="77"/>
              </a:rPr>
              <a:t> Tested and </a:t>
            </a:r>
            <a:r>
              <a:rPr lang="hu-HU" sz="1250" dirty="0" err="1">
                <a:latin typeface="Montserrat" pitchFamily="2" charset="77"/>
              </a:rPr>
              <a:t>Checked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ÉGSz4:</a:t>
            </a:r>
            <a:r>
              <a:rPr lang="hu-HU" sz="1250" dirty="0">
                <a:latin typeface="Montserrat" pitchFamily="2" charset="77"/>
              </a:rPr>
              <a:t> Módszeresen tervezett, tesztelt és áttekintett 	(EAL4: </a:t>
            </a:r>
            <a:r>
              <a:rPr lang="hu-HU" sz="1250" dirty="0" err="1">
                <a:latin typeface="Montserrat" pitchFamily="2" charset="77"/>
              </a:rPr>
              <a:t>Methodically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Designed</a:t>
            </a:r>
            <a:r>
              <a:rPr lang="hu-HU" sz="1250" dirty="0">
                <a:latin typeface="Montserrat" pitchFamily="2" charset="77"/>
              </a:rPr>
              <a:t>, Tested, and </a:t>
            </a:r>
            <a:r>
              <a:rPr lang="hu-HU" sz="1250" dirty="0" err="1">
                <a:latin typeface="Montserrat" pitchFamily="2" charset="77"/>
              </a:rPr>
              <a:t>Reviewed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ÉGSz5:</a:t>
            </a:r>
            <a:r>
              <a:rPr lang="hu-HU" sz="1250" dirty="0">
                <a:latin typeface="Montserrat" pitchFamily="2" charset="77"/>
              </a:rPr>
              <a:t> Félformálisan tervezett és tesztelt 		(EAL5: </a:t>
            </a:r>
            <a:r>
              <a:rPr lang="hu-HU" sz="1250" dirty="0" err="1">
                <a:latin typeface="Montserrat" pitchFamily="2" charset="77"/>
              </a:rPr>
              <a:t>Semiformally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Designed</a:t>
            </a:r>
            <a:r>
              <a:rPr lang="hu-HU" sz="1250" dirty="0">
                <a:latin typeface="Montserrat" pitchFamily="2" charset="77"/>
              </a:rPr>
              <a:t>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ÉGSz6:</a:t>
            </a:r>
            <a:r>
              <a:rPr lang="hu-HU" sz="1250" dirty="0">
                <a:latin typeface="Montserrat" pitchFamily="2" charset="77"/>
              </a:rPr>
              <a:t> Félformálisan igazolt terv és tesztelt 		(EAL6: </a:t>
            </a:r>
            <a:r>
              <a:rPr lang="hu-HU" sz="1250" dirty="0" err="1">
                <a:latin typeface="Montserrat" pitchFamily="2" charset="77"/>
              </a:rPr>
              <a:t>Semiformally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Verified</a:t>
            </a:r>
            <a:r>
              <a:rPr lang="hu-HU" sz="1250" dirty="0">
                <a:latin typeface="Montserrat" pitchFamily="2" charset="77"/>
              </a:rPr>
              <a:t> Design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ÉGSz7:</a:t>
            </a:r>
            <a:r>
              <a:rPr lang="hu-HU" sz="1250" dirty="0">
                <a:latin typeface="Montserrat" pitchFamily="2" charset="77"/>
              </a:rPr>
              <a:t> Formálisan igazolt terv és tesztelt 		(EAL7: </a:t>
            </a:r>
            <a:r>
              <a:rPr lang="hu-HU" sz="1250" dirty="0" err="1">
                <a:latin typeface="Montserrat" pitchFamily="2" charset="77"/>
              </a:rPr>
              <a:t>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Verified</a:t>
            </a:r>
            <a:r>
              <a:rPr lang="hu-HU" sz="1250" dirty="0">
                <a:latin typeface="Montserrat" pitchFamily="2" charset="77"/>
              </a:rPr>
              <a:t> Design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Kérdés: </a:t>
            </a:r>
            <a:r>
              <a:rPr lang="hu-HU" sz="1250" dirty="0">
                <a:latin typeface="Montserrat" pitchFamily="2" charset="77"/>
              </a:rPr>
              <a:t>Milyen hasonló minősítéseket ismerünk?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5D407-27B6-56E4-A6C7-580778E6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648" y="3902279"/>
            <a:ext cx="6066696" cy="18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014282" y="1848952"/>
            <a:ext cx="616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TERVEZÉSI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2743200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2743200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OOP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6096000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6096000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AOP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1BA49-012E-2DFE-F727-28E4505CF7B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4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4876794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6095999" y="1770543"/>
            <a:ext cx="4995607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48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6095999" y="1879756"/>
            <a:ext cx="49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AOP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TERVEZÉSI ALAPELVEK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>
            <a:cxnSpLocks/>
          </p:cNvCxnSpPr>
          <p:nvPr/>
        </p:nvCxnSpPr>
        <p:spPr>
          <a:xfrm>
            <a:off x="1499786" y="2248962"/>
            <a:ext cx="3941379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>
            <a:cxnSpLocks/>
          </p:cNvCxnSpPr>
          <p:nvPr/>
        </p:nvCxnSpPr>
        <p:spPr>
          <a:xfrm>
            <a:off x="6407801" y="2248962"/>
            <a:ext cx="4037403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1100393" y="2557488"/>
            <a:ext cx="454046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 Orientált Programozás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Legnépszerűbb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Legjobban támogatott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Leginkább kiforrott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Rugalmas forráskódot eredményez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algn="ctr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i="1" dirty="0">
                <a:latin typeface="Montserrat" pitchFamily="2" charset="77"/>
              </a:rPr>
              <a:t>„A program kódja állandóan változik”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6208421" y="2557488"/>
            <a:ext cx="4651088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Aspektus Orientált Programozás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Programozási Technológiák fejezetnél vesszük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OOP </a:t>
            </a:r>
            <a:r>
              <a:rPr lang="hu-HU" sz="1250" dirty="0" err="1">
                <a:latin typeface="Montserrat" pitchFamily="2" charset="77"/>
              </a:rPr>
              <a:t>limitáció</a:t>
            </a:r>
            <a:r>
              <a:rPr lang="hu-HU" sz="1250" dirty="0">
                <a:latin typeface="Montserrat" pitchFamily="2" charset="77"/>
              </a:rPr>
              <a:t> esetén alkalmazandó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Segít funkciókat egységbe zárni és a fő üzleti logikától függetlenül kezelni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0" indent="0" algn="ctr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„</a:t>
            </a:r>
            <a:r>
              <a:rPr lang="hu-HU" sz="1400" b="1" dirty="0" err="1">
                <a:latin typeface="Montserrat" pitchFamily="2" charset="77"/>
              </a:rPr>
              <a:t>Separation</a:t>
            </a:r>
            <a:r>
              <a:rPr lang="hu-HU" sz="1400" b="1" dirty="0">
                <a:latin typeface="Montserrat" pitchFamily="2" charset="77"/>
              </a:rPr>
              <a:t> of </a:t>
            </a:r>
            <a:r>
              <a:rPr lang="hu-HU" sz="1400" b="1" dirty="0" err="1">
                <a:latin typeface="Montserrat" pitchFamily="2" charset="77"/>
              </a:rPr>
              <a:t>Concerns</a:t>
            </a:r>
            <a:r>
              <a:rPr lang="hu-HU" sz="1400" b="1" dirty="0">
                <a:latin typeface="Montserrat" pitchFamily="2" charset="77"/>
              </a:rPr>
              <a:t>”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7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5839</Words>
  <Application>Microsoft Macintosh PowerPoint</Application>
  <PresentationFormat>Widescreen</PresentationFormat>
  <Paragraphs>931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Aptos</vt:lpstr>
      <vt:lpstr>Aptos Display</vt:lpstr>
      <vt:lpstr>Arial</vt:lpstr>
      <vt:lpstr>Helvetica</vt:lpstr>
      <vt:lpstr>Menlo</vt:lpstr>
      <vt:lpstr>Montserrat</vt:lpstr>
      <vt:lpstr>Montserrat ExtraBold</vt:lpstr>
      <vt:lpstr>Montserrat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Szalai</dc:creator>
  <cp:lastModifiedBy>Patrik Szalai</cp:lastModifiedBy>
  <cp:revision>27</cp:revision>
  <cp:lastPrinted>2024-03-17T19:31:38Z</cp:lastPrinted>
  <dcterms:created xsi:type="dcterms:W3CDTF">2024-03-08T19:55:56Z</dcterms:created>
  <dcterms:modified xsi:type="dcterms:W3CDTF">2024-04-11T16:09:58Z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0b346-82e6-40ae-a519-c8eeee624421_Enabled">
    <vt:lpwstr>true</vt:lpwstr>
  </property>
  <property fmtid="{D5CDD505-2E9C-101B-9397-08002B2CF9AE}" pid="3" name="MSIP_Label_99d0b346-82e6-40ae-a519-c8eeee624421_SetDate">
    <vt:lpwstr>2024-03-12T17:44:42Z</vt:lpwstr>
  </property>
  <property fmtid="{D5CDD505-2E9C-101B-9397-08002B2CF9AE}" pid="4" name="MSIP_Label_99d0b346-82e6-40ae-a519-c8eeee624421_Method">
    <vt:lpwstr>Standard</vt:lpwstr>
  </property>
  <property fmtid="{D5CDD505-2E9C-101B-9397-08002B2CF9AE}" pid="5" name="MSIP_Label_99d0b346-82e6-40ae-a519-c8eeee624421_Name">
    <vt:lpwstr>C3</vt:lpwstr>
  </property>
  <property fmtid="{D5CDD505-2E9C-101B-9397-08002B2CF9AE}" pid="6" name="MSIP_Label_99d0b346-82e6-40ae-a519-c8eeee624421_SiteId">
    <vt:lpwstr>f6ea9c0b-a353-4f44-87e4-4784c07789c2</vt:lpwstr>
  </property>
  <property fmtid="{D5CDD505-2E9C-101B-9397-08002B2CF9AE}" pid="7" name="MSIP_Label_99d0b346-82e6-40ae-a519-c8eeee624421_ActionId">
    <vt:lpwstr>3aebca97-febc-45bf-8e3b-67fded03b283</vt:lpwstr>
  </property>
  <property fmtid="{D5CDD505-2E9C-101B-9397-08002B2CF9AE}" pid="8" name="MSIP_Label_99d0b346-82e6-40ae-a519-c8eeee624421_ContentBits">
    <vt:lpwstr>0</vt:lpwstr>
  </property>
</Properties>
</file>