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391" r:id="rId4"/>
    <p:sldId id="407" r:id="rId5"/>
    <p:sldId id="406" r:id="rId6"/>
    <p:sldId id="380" r:id="rId7"/>
    <p:sldId id="387" r:id="rId8"/>
    <p:sldId id="409" r:id="rId9"/>
    <p:sldId id="408" r:id="rId10"/>
    <p:sldId id="410" r:id="rId11"/>
    <p:sldId id="411" r:id="rId12"/>
    <p:sldId id="413" r:id="rId13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252526"/>
    <a:srgbClr val="06162F"/>
    <a:srgbClr val="333333"/>
    <a:srgbClr val="1D1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2"/>
    <p:restoredTop sz="95845"/>
  </p:normalViewPr>
  <p:slideViewPr>
    <p:cSldViewPr snapToGrid="0">
      <p:cViewPr varScale="1">
        <p:scale>
          <a:sx n="175" d="100"/>
          <a:sy n="17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D861-0935-A24D-9569-4897126776B1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803C-AAC1-E74E-BEF1-1BEB3F753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0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2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segíthetnek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statisztikai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adatok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de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például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is, ha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kárból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kifolyólag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megsemmisült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adatok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értékét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vagy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rendszer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kiesése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által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okozott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produktivitás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csökkenésből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származó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bevétel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kiesést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figyeljük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13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1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0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7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8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72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4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segíthetnek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statisztikai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adatok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de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például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is, ha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kárból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kifolyólag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megsemmisült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adatok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értékét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vagy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rendszer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kiesése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által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okozott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produktivitás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csökkenésből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származó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bevétel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kiesést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figyeljük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99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62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7E69-0AE0-836C-96A6-97FCC0B8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43642-F1F4-4B10-7922-68C04E79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D085-182B-C26D-288F-D4AAB23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926F-7512-0149-A148-5F83CA1C5E2B}" type="datetime1">
              <a:rPr lang="hu-HU" smtClean="0"/>
              <a:t>2024. 04. 10.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E766-8773-28DE-D1FA-785CE454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BF9D-7CF8-F34D-4FB9-5DDF0EB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06E-8426-BA91-35C6-C310E98F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B0B7-C8C4-ADBD-3621-759F7064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2EA7-E191-2632-69DE-0925292B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6191-7981-254E-A868-3DD01DDBBCD9}" type="datetime1">
              <a:rPr lang="hu-HU" smtClean="0"/>
              <a:t>2024. 04. 10.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D4D5-E946-2FB7-85D1-19FA34FB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AC9C-39BA-55E8-B00C-DC495FA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0020E-C225-B360-75FC-9B3169259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61C30-2442-99DD-16AB-569391A8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0807-F2B1-54C8-5D29-43DF6BBB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74D7-4C22-0448-9F7B-25FE396633DF}" type="datetime1">
              <a:rPr lang="hu-HU" smtClean="0"/>
              <a:t>2024. 04. 10.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A132-C78F-8507-712F-E8395BB0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1EC1-BC42-ACF5-1A85-08B617ED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4CEB-7B46-5A31-8C64-3586E30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DC7F-CB7F-E89E-3329-553968B8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D395-7ADB-51C8-82F5-B6579D15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A671-6FD4-964A-9BFC-FD9FC8380D28}" type="datetime1">
              <a:rPr lang="hu-HU" smtClean="0"/>
              <a:t>2024. 04. 10.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F6AC-8598-D290-0A85-11D93ED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05C-FBDF-2CDB-3732-7AB009C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D34B-2002-A402-7AC3-B823A69C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8164-5D7E-42FE-D4C8-C05269C2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3AF-9BCB-ADEC-6A70-C31F539B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2ED4-0432-6E4F-8333-2698576B59F8}" type="datetime1">
              <a:rPr lang="hu-HU" smtClean="0"/>
              <a:t>2024. 04. 10.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622B-8657-DB36-C5B4-2657E12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131B-125D-B550-71EC-E222CE65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1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110-F059-62C4-695E-4150C1A3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FB74-3D08-12EA-A94B-5750C0DFE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7724-4AEE-D123-BCB8-1EE0F2B8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60C2-D2A5-0806-EC22-548EBEE2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86C-7501-D141-993D-DA65E83A7308}" type="datetime1">
              <a:rPr lang="hu-HU" smtClean="0"/>
              <a:t>2024. 04. 10.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E8BF-5381-F25D-6CA7-B652A1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F23D-CAE8-6AB9-E505-E83DA09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C558-246C-F3AA-A679-D4125289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7849-E1D5-692D-E277-E40C4338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43D3-1F82-4DD5-7266-47A7CD7E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7220B-9958-7830-DE98-6F5469EB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1B69-AC98-4048-A4E2-EBAD431DD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17D83-8E19-76A0-29FE-249CBFCE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5C4B-74C7-0547-9C91-EDA0D6BD08C4}" type="datetime1">
              <a:rPr lang="hu-HU" smtClean="0"/>
              <a:t>2024. 04. 10.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F8E8-E608-1C83-3F17-AAD2D7D0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00968-A535-AC19-6EB3-A8E96501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4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57A4-149C-B3FE-6D7A-F6FD551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450A7-0CED-4BF2-CFA2-C9F36EC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68C-CFF7-6B42-B7C8-52110B9A288B}" type="datetime1">
              <a:rPr lang="hu-HU" smtClean="0"/>
              <a:t>2024. 04. 10.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9A619-E63A-3B64-7202-993183B1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4829-E905-25AB-5787-E1AF162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FE1E9-BD91-F5BC-B3E0-3A295573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C48-62BE-1244-808B-C4C53742076B}" type="datetime1">
              <a:rPr lang="hu-HU" smtClean="0"/>
              <a:t>2024. 04. 10.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96137-090C-3B1F-7236-B781EA88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BF9D7-BE1B-03C6-39DB-46537457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ACED-EC27-BCB5-D633-3B6BD53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B224-A1BD-92AB-57CF-0F684886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FF7CA-54E3-EA11-85D1-FCC33EA8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D1BB-B5A8-CEE3-2F17-134F11A9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AD0C-A842-EC46-A757-98411123E56D}" type="datetime1">
              <a:rPr lang="hu-HU" smtClean="0"/>
              <a:t>2024. 04. 10.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CB89-93F1-F522-7A97-E8FE341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1AE5-D05F-1F06-EF22-FBAFE8F6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4A4-A72E-7D75-855C-C6633076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78EDB-347A-6945-1299-E2A1A2B9A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681E3-ABDB-5991-C3D1-13A0F9D6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91C8-2870-F85D-202F-933AE9F0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674-BD91-864B-AB0F-57E238F2DCE0}" type="datetime1">
              <a:rPr lang="hu-HU" smtClean="0"/>
              <a:t>2024. 04. 10.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C8AF7-2357-386A-66DD-FA3B8D6A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5EE8-1949-5E87-5B2C-D56A6BAF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2DEC-CC0D-E2EB-05D2-07DFDB0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6591-D25D-9DBD-1404-4E741CCE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99D6-84E4-157F-39F7-2A492D75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C1F4B-E9B6-2B4A-9D67-BF297F2F44E3}" type="datetime1">
              <a:rPr lang="hu-HU" smtClean="0"/>
              <a:t>2024. 04. 10.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539B-0027-B465-70DC-33747AC3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5CAF-3AAD-BF27-F0E4-4F7FEC82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D2605-DF06-A104-52B6-6E2FF78C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79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03351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4.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Kockázatmenedzsment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2024.04.05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310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8. ELVISELHETETLEN KOCKÁZATOK</a:t>
            </a:r>
            <a:endParaRPr lang="en-GB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9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9</a:t>
            </a:fld>
            <a:endParaRPr lang="en-GB" b="1" dirty="0">
              <a:latin typeface="Montserrat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C366BA-6512-AE04-0765-DDD603E76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80057"/>
              </p:ext>
            </p:extLst>
          </p:nvPr>
        </p:nvGraphicFramePr>
        <p:xfrm>
          <a:off x="876175" y="1986453"/>
          <a:ext cx="10439646" cy="417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52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5329359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94123381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4164107919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3815232633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2502034450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3249363499"/>
                    </a:ext>
                  </a:extLst>
                </a:gridCol>
              </a:tblGrid>
              <a:tr h="37915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ID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latin typeface="Montserrat" pitchFamily="2" charset="77"/>
                        </a:rPr>
                        <a:t>Veszélyforrás</a:t>
                      </a:r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P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C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I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A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R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272300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803900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71643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50349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02014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552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ACA1A6-4E0D-ABA2-8F3C-467CA9E2321A}"/>
              </a:ext>
            </a:extLst>
          </p:cNvPr>
          <p:cNvGraphicFramePr>
            <a:graphicFrameLocks noGrp="1"/>
          </p:cNvGraphicFramePr>
          <p:nvPr/>
        </p:nvGraphicFramePr>
        <p:xfrm>
          <a:off x="876176" y="7098368"/>
          <a:ext cx="10439646" cy="280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78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460003736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503983704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504720812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799635467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957557616"/>
                    </a:ext>
                  </a:extLst>
                </a:gridCol>
              </a:tblGrid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P/D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DVS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DA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DVL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DD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PVS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RVS</a:t>
                      </a:r>
                    </a:p>
                  </a:txBody>
                  <a:tcPr marL="86878" marR="86878" marT="43439" marB="43439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RVS</a:t>
                      </a:r>
                    </a:p>
                  </a:txBody>
                  <a:tcPr marL="86878" marR="86878" marT="43439" marB="43439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RS</a:t>
                      </a: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RVS</a:t>
                      </a:r>
                    </a:p>
                  </a:txBody>
                  <a:tcPr marL="86878" marR="86878" marT="43439" marB="43439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RVS</a:t>
                      </a:r>
                    </a:p>
                  </a:txBody>
                  <a:tcPr marL="86878" marR="86878" marT="43439" marB="43439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PVL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58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104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9. ALTERNATÍV VÉDELMI INTÉZKEDÉSEK FELDERÍTÉSE</a:t>
            </a:r>
            <a:endParaRPr lang="en-GB" dirty="0">
              <a:solidFill>
                <a:srgbClr val="00B0F0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10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B75BDCC1-1201-F9F1-13FC-589FAB399BD8}"/>
              </a:ext>
            </a:extLst>
          </p:cNvPr>
          <p:cNvSpPr txBox="1">
            <a:spLocks/>
          </p:cNvSpPr>
          <p:nvPr/>
        </p:nvSpPr>
        <p:spPr>
          <a:xfrm>
            <a:off x="876176" y="1462018"/>
            <a:ext cx="10439646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550" b="1" dirty="0">
              <a:latin typeface="Montserrat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D56EEF-A674-A45B-AAC3-5F54014D3192}"/>
              </a:ext>
            </a:extLst>
          </p:cNvPr>
          <p:cNvGraphicFramePr>
            <a:graphicFrameLocks noGrp="1"/>
          </p:cNvGraphicFramePr>
          <p:nvPr/>
        </p:nvGraphicFramePr>
        <p:xfrm>
          <a:off x="876176" y="1787201"/>
          <a:ext cx="10439645" cy="343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34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3360222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94123381"/>
                    </a:ext>
                  </a:extLst>
                </a:gridCol>
                <a:gridCol w="2109216">
                  <a:extLst>
                    <a:ext uri="{9D8B030D-6E8A-4147-A177-3AD203B41FA5}">
                      <a16:colId xmlns:a16="http://schemas.microsoft.com/office/drawing/2014/main" val="4164107919"/>
                    </a:ext>
                  </a:extLst>
                </a:gridCol>
                <a:gridCol w="1842637">
                  <a:extLst>
                    <a:ext uri="{9D8B030D-6E8A-4147-A177-3AD203B41FA5}">
                      <a16:colId xmlns:a16="http://schemas.microsoft.com/office/drawing/2014/main" val="3815232633"/>
                    </a:ext>
                  </a:extLst>
                </a:gridCol>
              </a:tblGrid>
              <a:tr h="36989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Montserrat" pitchFamily="2" charset="77"/>
                        </a:rPr>
                        <a:t>ID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latin typeface="Montserrat" pitchFamily="2" charset="77"/>
                        </a:rPr>
                        <a:t>Védelmi</a:t>
                      </a:r>
                      <a:r>
                        <a:rPr lang="en-GB" sz="1200" dirty="0">
                          <a:latin typeface="Montserrat" pitchFamily="2" charset="77"/>
                        </a:rPr>
                        <a:t> </a:t>
                      </a:r>
                      <a:r>
                        <a:rPr lang="en-GB" sz="1200" dirty="0" err="1">
                          <a:latin typeface="Montserrat" pitchFamily="2" charset="77"/>
                        </a:rPr>
                        <a:t>intézkedés</a:t>
                      </a:r>
                      <a:endParaRPr lang="en-GB" sz="1200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latin typeface="Montserrat" pitchFamily="2" charset="77"/>
                        </a:rPr>
                        <a:t>Beruházás</a:t>
                      </a:r>
                      <a:r>
                        <a:rPr lang="en-GB" sz="1200" dirty="0">
                          <a:latin typeface="Montserrat" pitchFamily="2" charset="77"/>
                        </a:rPr>
                        <a:t> (CAPEX)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latin typeface="Montserrat" pitchFamily="2" charset="77"/>
                        </a:rPr>
                        <a:t>Éves</a:t>
                      </a:r>
                      <a:r>
                        <a:rPr lang="en-GB" sz="1200" dirty="0">
                          <a:latin typeface="Montserrat" pitchFamily="2" charset="77"/>
                        </a:rPr>
                        <a:t> </a:t>
                      </a:r>
                      <a:r>
                        <a:rPr lang="en-GB" sz="1200" dirty="0" err="1">
                          <a:latin typeface="Montserrat" pitchFamily="2" charset="77"/>
                        </a:rPr>
                        <a:t>költség</a:t>
                      </a:r>
                      <a:r>
                        <a:rPr lang="en-GB" sz="1200" dirty="0">
                          <a:latin typeface="Montserrat" pitchFamily="2" charset="77"/>
                        </a:rPr>
                        <a:t> (OPEX)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latin typeface="Montserrat" pitchFamily="2" charset="77"/>
                        </a:rPr>
                        <a:t>Hatás</a:t>
                      </a:r>
                      <a:endParaRPr lang="en-GB" sz="1200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272300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803900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71643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50349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02014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Montserrat" pitchFamily="2" charset="77"/>
                        </a:rPr>
                        <a:t>V10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2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5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26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104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10. JAVASOLT VÉDELMI INTÉZKEDÉSEK</a:t>
            </a:r>
            <a:endParaRPr lang="en-GB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11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11</a:t>
            </a:fld>
            <a:endParaRPr lang="en-GB" b="1" dirty="0">
              <a:latin typeface="Montserrat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89036-501E-0269-13E1-633647C6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78894"/>
              </p:ext>
            </p:extLst>
          </p:nvPr>
        </p:nvGraphicFramePr>
        <p:xfrm>
          <a:off x="876176" y="1986453"/>
          <a:ext cx="10439647" cy="417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826">
                  <a:extLst>
                    <a:ext uri="{9D8B030D-6E8A-4147-A177-3AD203B41FA5}">
                      <a16:colId xmlns:a16="http://schemas.microsoft.com/office/drawing/2014/main" val="3265715178"/>
                    </a:ext>
                  </a:extLst>
                </a:gridCol>
                <a:gridCol w="6490314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3085507">
                  <a:extLst>
                    <a:ext uri="{9D8B030D-6E8A-4147-A177-3AD203B41FA5}">
                      <a16:colId xmlns:a16="http://schemas.microsoft.com/office/drawing/2014/main" val="94123381"/>
                    </a:ext>
                  </a:extLst>
                </a:gridCol>
              </a:tblGrid>
              <a:tr h="37915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ID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latin typeface="Montserrat" pitchFamily="2" charset="77"/>
                        </a:rPr>
                        <a:t>Veszélyforrás</a:t>
                      </a:r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latin typeface="Montserrat" pitchFamily="2" charset="77"/>
                        </a:rPr>
                        <a:t>Védelmi</a:t>
                      </a:r>
                      <a:r>
                        <a:rPr lang="en-GB" sz="1400" dirty="0">
                          <a:latin typeface="Montserrat" pitchFamily="2" charset="77"/>
                        </a:rPr>
                        <a:t> </a:t>
                      </a:r>
                      <a:r>
                        <a:rPr lang="en-GB" sz="1400" dirty="0" err="1">
                          <a:latin typeface="Montserrat" pitchFamily="2" charset="77"/>
                        </a:rPr>
                        <a:t>intézkedés</a:t>
                      </a:r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50349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02014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55218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273234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727997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593096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908638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69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22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73C4-3C1A-FDC2-E62F-B8A401BE2E5A}"/>
              </a:ext>
            </a:extLst>
          </p:cNvPr>
          <p:cNvSpPr/>
          <p:nvPr/>
        </p:nvSpPr>
        <p:spPr>
          <a:xfrm>
            <a:off x="0" y="2274737"/>
            <a:ext cx="12192000" cy="3373112"/>
          </a:xfrm>
          <a:prstGeom prst="rect">
            <a:avLst/>
          </a:prstGeom>
          <a:solidFill>
            <a:srgbClr val="003366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FA0593-924A-5EFE-66ED-BC24B1AFD613}"/>
              </a:ext>
            </a:extLst>
          </p:cNvPr>
          <p:cNvSpPr/>
          <p:nvPr/>
        </p:nvSpPr>
        <p:spPr>
          <a:xfrm>
            <a:off x="876176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119817-D3D7-181E-57F5-A3C0B2903BB2}"/>
              </a:ext>
            </a:extLst>
          </p:cNvPr>
          <p:cNvSpPr/>
          <p:nvPr/>
        </p:nvSpPr>
        <p:spPr>
          <a:xfrm>
            <a:off x="4439177" y="1770543"/>
            <a:ext cx="6764538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59A9A-14A3-71B7-FED8-129C5C6457DE}"/>
              </a:ext>
            </a:extLst>
          </p:cNvPr>
          <p:cNvSpPr txBox="1"/>
          <p:nvPr/>
        </p:nvSpPr>
        <p:spPr>
          <a:xfrm>
            <a:off x="876176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Segédanyagok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67BB-FF9F-FB2C-7F0C-DEBE21372F11}"/>
              </a:ext>
            </a:extLst>
          </p:cNvPr>
          <p:cNvSpPr txBox="1"/>
          <p:nvPr/>
        </p:nvSpPr>
        <p:spPr>
          <a:xfrm>
            <a:off x="4560125" y="1879756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Feladat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FELADATLEÍRÁS: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89393-9C44-8231-05EA-9CFA8FE71BAA}"/>
              </a:ext>
            </a:extLst>
          </p:cNvPr>
          <p:cNvCxnSpPr/>
          <p:nvPr/>
        </p:nvCxnSpPr>
        <p:spPr>
          <a:xfrm>
            <a:off x="1187981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29B6-4F37-C990-A8C2-8E027851DC54}"/>
              </a:ext>
            </a:extLst>
          </p:cNvPr>
          <p:cNvCxnSpPr>
            <a:cxnSpLocks/>
          </p:cNvCxnSpPr>
          <p:nvPr/>
        </p:nvCxnSpPr>
        <p:spPr>
          <a:xfrm>
            <a:off x="4560125" y="2248962"/>
            <a:ext cx="6519553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988285" y="2557488"/>
            <a:ext cx="3026979" cy="359455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dirty="0">
                <a:latin typeface="Montserrat" pitchFamily="2" charset="77"/>
              </a:rPr>
              <a:t>Feladatleírás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dirty="0">
                <a:latin typeface="Montserrat" pitchFamily="2" charset="77"/>
              </a:rPr>
              <a:t>Táblázatok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dirty="0">
                <a:latin typeface="Montserrat" pitchFamily="2" charset="77"/>
              </a:rPr>
              <a:t>Órai előadás anyaga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dirty="0">
                <a:latin typeface="Montserrat" pitchFamily="2" charset="77"/>
              </a:rPr>
              <a:t>Tankönyv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100" b="1" dirty="0">
                <a:latin typeface="Montserrat" pitchFamily="2" charset="77"/>
              </a:rPr>
              <a:t>További információk: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Char char="-"/>
            </a:pPr>
            <a:r>
              <a:rPr lang="hu-HU" sz="1100" dirty="0">
                <a:latin typeface="Montserrat" pitchFamily="2" charset="77"/>
              </a:rPr>
              <a:t>Az órai példákat lehet alkalmazni, de nem 1:1 másolatot kérek.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Char char="-"/>
            </a:pPr>
            <a:r>
              <a:rPr lang="hu-HU" sz="1100" dirty="0">
                <a:latin typeface="Montserrat" pitchFamily="2" charset="77"/>
              </a:rPr>
              <a:t>Csak kreatívan! Nem kell tökéletesnek lennie, az a lényeg, hogy alkalmazzák, gyakorolják a tanultakat.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Char char="-"/>
            </a:pPr>
            <a:r>
              <a:rPr lang="hu-HU" sz="1100" dirty="0" err="1">
                <a:latin typeface="Montserrat" pitchFamily="2" charset="77"/>
              </a:rPr>
              <a:t>Neptunon</a:t>
            </a:r>
            <a:r>
              <a:rPr lang="hu-HU" sz="1100" dirty="0">
                <a:latin typeface="Montserrat" pitchFamily="2" charset="77"/>
              </a:rPr>
              <a:t> a Feladatokban vagy a </a:t>
            </a:r>
            <a:r>
              <a:rPr lang="hu-HU" sz="1100" dirty="0" err="1">
                <a:latin typeface="Montserrat" pitchFamily="2" charset="77"/>
              </a:rPr>
              <a:t>Meet</a:t>
            </a:r>
            <a:r>
              <a:rPr lang="hu-HU" sz="1100" dirty="0">
                <a:latin typeface="Montserrat" pitchFamily="2" charset="77"/>
              </a:rPr>
              <a:t> Street-en keresztül, .pdf formátumban kérem beadni.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Char char="-"/>
            </a:pPr>
            <a:r>
              <a:rPr lang="hu-HU" sz="1100" dirty="0">
                <a:latin typeface="Montserrat" pitchFamily="2" charset="77"/>
              </a:rPr>
              <a:t>Szerkeszthetik a segédanyagot, ahogy jónak látják</a:t>
            </a:r>
          </a:p>
        </p:txBody>
      </p:sp>
      <p:sp>
        <p:nvSpPr>
          <p:cNvPr id="35" name="Tartalom helye 3">
            <a:extLst>
              <a:ext uri="{FF2B5EF4-FFF2-40B4-BE49-F238E27FC236}">
                <a16:creationId xmlns:a16="http://schemas.microsoft.com/office/drawing/2014/main" id="{85A9035B-51CC-20A6-AC0E-3CD41C920BA5}"/>
              </a:ext>
            </a:extLst>
          </p:cNvPr>
          <p:cNvSpPr txBox="1">
            <a:spLocks/>
          </p:cNvSpPr>
          <p:nvPr/>
        </p:nvSpPr>
        <p:spPr>
          <a:xfrm>
            <a:off x="4560125" y="2557487"/>
            <a:ext cx="6519553" cy="35945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Soroljon fel 10 általános információbiztonságot érintő veszélyforrást egy hazai nagyvállalat esetében 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Adjon hozzájuk gyűjtőkategóriákat (ID) </a:t>
            </a:r>
            <a:br>
              <a:rPr lang="hu-HU" dirty="0">
                <a:latin typeface="Montserrat" pitchFamily="2" charset="77"/>
              </a:rPr>
            </a:br>
            <a:r>
              <a:rPr lang="hu-HU" dirty="0">
                <a:latin typeface="Montserrat" pitchFamily="2" charset="77"/>
              </a:rPr>
              <a:t>(Amennyiben ezek eltérnek az ITB-</a:t>
            </a:r>
            <a:r>
              <a:rPr lang="hu-HU" dirty="0" err="1">
                <a:latin typeface="Montserrat" pitchFamily="2" charset="77"/>
              </a:rPr>
              <a:t>től</a:t>
            </a:r>
            <a:r>
              <a:rPr lang="hu-HU" dirty="0">
                <a:latin typeface="Montserrat" pitchFamily="2" charset="77"/>
              </a:rPr>
              <a:t>, kérem definiálja őket)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Adjon becslést a bekövetkezésük lehetőségére (</a:t>
            </a:r>
            <a:r>
              <a:rPr lang="hu-HU" dirty="0" err="1">
                <a:latin typeface="Montserrat" pitchFamily="2" charset="77"/>
              </a:rPr>
              <a:t>P</a:t>
            </a:r>
            <a:r>
              <a:rPr lang="hu-HU" dirty="0">
                <a:latin typeface="Montserrat" pitchFamily="2" charset="77"/>
              </a:rPr>
              <a:t>)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Töltse ki a CIA </a:t>
            </a:r>
            <a:r>
              <a:rPr lang="hu-HU" dirty="0" err="1">
                <a:latin typeface="Montserrat" pitchFamily="2" charset="77"/>
              </a:rPr>
              <a:t>triád</a:t>
            </a:r>
            <a:r>
              <a:rPr lang="hu-HU" dirty="0">
                <a:latin typeface="Montserrat" pitchFamily="2" charset="77"/>
              </a:rPr>
              <a:t> és tanult kárkategóriák alapján a lehetséges (legnagyobb) okozott kárt (D)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Színezze be a </a:t>
            </a:r>
            <a:r>
              <a:rPr lang="hu-HU" dirty="0" err="1">
                <a:latin typeface="Montserrat" pitchFamily="2" charset="77"/>
              </a:rPr>
              <a:t>Risk</a:t>
            </a:r>
            <a:r>
              <a:rPr lang="hu-HU" dirty="0">
                <a:latin typeface="Montserrat" pitchFamily="2" charset="77"/>
              </a:rPr>
              <a:t> </a:t>
            </a:r>
            <a:r>
              <a:rPr lang="hu-HU" dirty="0" err="1">
                <a:latin typeface="Montserrat" pitchFamily="2" charset="77"/>
              </a:rPr>
              <a:t>Matrix</a:t>
            </a:r>
            <a:r>
              <a:rPr lang="hu-HU" dirty="0">
                <a:latin typeface="Montserrat" pitchFamily="2" charset="77"/>
              </a:rPr>
              <a:t>-ot az órán tanult 5 (</a:t>
            </a:r>
            <a:r>
              <a:rPr lang="hu-HU" dirty="0" err="1">
                <a:latin typeface="Montserrat" pitchFamily="2" charset="77"/>
              </a:rPr>
              <a:t>R</a:t>
            </a:r>
            <a:r>
              <a:rPr lang="hu-HU" dirty="0">
                <a:latin typeface="Montserrat" pitchFamily="2" charset="77"/>
              </a:rPr>
              <a:t>) kockázat kategóriának megfelelően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Végezze el a Veszélyforrások kockázati besorolását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Határozza meg az Elviselhetetlen Kockázatokat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Listázza az Elviselhetetlen Kockázatokat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Listázzon hozzájuk Alternatív védelmi intézkedéseket és becsült hatást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dirty="0">
                <a:latin typeface="Montserrat" pitchFamily="2" charset="77"/>
              </a:rPr>
              <a:t>Végül listázza a javasolt intézkedéseket</a:t>
            </a: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endParaRPr lang="hu-HU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7646B-87C4-99EE-D35C-0D5786FB3B49}"/>
              </a:ext>
            </a:extLst>
          </p:cNvPr>
          <p:cNvSpPr txBox="1"/>
          <p:nvPr/>
        </p:nvSpPr>
        <p:spPr>
          <a:xfrm>
            <a:off x="8567057" y="207183"/>
            <a:ext cx="329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Feladat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: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Kockázatmenedzsment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972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1043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1. VESZÉLYFORRÁSOK LISTÁZÁSA</a:t>
            </a:r>
            <a:endParaRPr lang="en-GB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2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</a:t>
            </a:fld>
            <a:endParaRPr lang="en-GB" b="1" dirty="0">
              <a:latin typeface="Montserrat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58CC91-638B-6AF6-3D3D-56E71DC3B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41987"/>
              </p:ext>
            </p:extLst>
          </p:nvPr>
        </p:nvGraphicFramePr>
        <p:xfrm>
          <a:off x="876176" y="1462018"/>
          <a:ext cx="10439648" cy="49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648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</a:tblGrid>
              <a:tr h="453788"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latin typeface="Montserrat" pitchFamily="2" charset="77"/>
                        </a:rPr>
                        <a:t>Veszélyforrás</a:t>
                      </a:r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272300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803900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71643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50349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02014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5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03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1043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2. VESZÉLYFORRÁSOK KATEGORIZÁLÁSA</a:t>
            </a:r>
            <a:endParaRPr lang="en-GB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3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</a:t>
            </a:fld>
            <a:endParaRPr lang="en-GB" b="1" dirty="0">
              <a:latin typeface="Montserrat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58CC91-638B-6AF6-3D3D-56E71DC3B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39709"/>
              </p:ext>
            </p:extLst>
          </p:nvPr>
        </p:nvGraphicFramePr>
        <p:xfrm>
          <a:off x="876176" y="1462018"/>
          <a:ext cx="10439648" cy="49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28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9156920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</a:tblGrid>
              <a:tr h="453788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Montserrat" pitchFamily="2" charset="77"/>
                        </a:rPr>
                        <a:t>ID</a:t>
                      </a:r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latin typeface="Montserrat" pitchFamily="2" charset="77"/>
                        </a:rPr>
                        <a:t>Veszélyforrás</a:t>
                      </a:r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272300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803900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71643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50349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02014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5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9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1043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3. VESZÉLYFORRÁSOK BEKÖVETKEZÉSÉNEK BECSLÉSE</a:t>
            </a:r>
            <a:endParaRPr lang="en-GB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4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</a:t>
            </a:fld>
            <a:endParaRPr lang="en-GB" b="1" dirty="0">
              <a:latin typeface="Montserrat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58CC91-638B-6AF6-3D3D-56E71DC3B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7235"/>
              </p:ext>
            </p:extLst>
          </p:nvPr>
        </p:nvGraphicFramePr>
        <p:xfrm>
          <a:off x="876176" y="1462018"/>
          <a:ext cx="10439648" cy="49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18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8006818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1311212">
                  <a:extLst>
                    <a:ext uri="{9D8B030D-6E8A-4147-A177-3AD203B41FA5}">
                      <a16:colId xmlns:a16="http://schemas.microsoft.com/office/drawing/2014/main" val="1957557616"/>
                    </a:ext>
                  </a:extLst>
                </a:gridCol>
              </a:tblGrid>
              <a:tr h="45378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itchFamily="2" charset="77"/>
                        </a:rPr>
                        <a:t>ID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latin typeface="Montserrat" pitchFamily="2" charset="77"/>
                        </a:rPr>
                        <a:t>Veszélyforrás</a:t>
                      </a:r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itchFamily="2" charset="77"/>
                        </a:rPr>
                        <a:t>P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272300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803900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71643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50349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02014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5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3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1043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4. OKOZOTT KÁR BECSLÉSE</a:t>
            </a:r>
            <a:endParaRPr lang="en-GB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5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5</a:t>
            </a:fld>
            <a:endParaRPr lang="en-GB" b="1" dirty="0">
              <a:latin typeface="Montserrat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58CC91-638B-6AF6-3D3D-56E71DC3B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96349"/>
              </p:ext>
            </p:extLst>
          </p:nvPr>
        </p:nvGraphicFramePr>
        <p:xfrm>
          <a:off x="876175" y="1462018"/>
          <a:ext cx="10439648" cy="49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11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6090385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890888">
                  <a:extLst>
                    <a:ext uri="{9D8B030D-6E8A-4147-A177-3AD203B41FA5}">
                      <a16:colId xmlns:a16="http://schemas.microsoft.com/office/drawing/2014/main" val="3914210397"/>
                    </a:ext>
                  </a:extLst>
                </a:gridCol>
                <a:gridCol w="890888">
                  <a:extLst>
                    <a:ext uri="{9D8B030D-6E8A-4147-A177-3AD203B41FA5}">
                      <a16:colId xmlns:a16="http://schemas.microsoft.com/office/drawing/2014/main" val="1450031773"/>
                    </a:ext>
                  </a:extLst>
                </a:gridCol>
                <a:gridCol w="890888">
                  <a:extLst>
                    <a:ext uri="{9D8B030D-6E8A-4147-A177-3AD203B41FA5}">
                      <a16:colId xmlns:a16="http://schemas.microsoft.com/office/drawing/2014/main" val="1175931340"/>
                    </a:ext>
                  </a:extLst>
                </a:gridCol>
                <a:gridCol w="890888">
                  <a:extLst>
                    <a:ext uri="{9D8B030D-6E8A-4147-A177-3AD203B41FA5}">
                      <a16:colId xmlns:a16="http://schemas.microsoft.com/office/drawing/2014/main" val="1957557616"/>
                    </a:ext>
                  </a:extLst>
                </a:gridCol>
              </a:tblGrid>
              <a:tr h="45378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itchFamily="2" charset="77"/>
                        </a:rPr>
                        <a:t>ID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latin typeface="Montserrat" pitchFamily="2" charset="77"/>
                        </a:rPr>
                        <a:t>Veszélyforrás</a:t>
                      </a:r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itchFamily="2" charset="77"/>
                        </a:rPr>
                        <a:t>P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itchFamily="2" charset="77"/>
                        </a:rPr>
                        <a:t>C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itchFamily="2" charset="77"/>
                        </a:rPr>
                        <a:t>I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itchFamily="2" charset="77"/>
                        </a:rPr>
                        <a:t>A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272300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803900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71643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50349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02014"/>
                  </a:ext>
                </a:extLst>
              </a:tr>
              <a:tr h="453788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5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99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5. RISK MATRIX</a:t>
            </a:r>
            <a:endParaRPr lang="en-GB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6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6</a:t>
            </a:fld>
            <a:endParaRPr lang="en-GB" b="1" dirty="0">
              <a:latin typeface="Montserrat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DE5D16-E409-9298-A4AC-4F2BFDC47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95285"/>
              </p:ext>
            </p:extLst>
          </p:nvPr>
        </p:nvGraphicFramePr>
        <p:xfrm>
          <a:off x="876176" y="2021775"/>
          <a:ext cx="10439646" cy="280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78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460003736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503983704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504720812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799635467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957557616"/>
                    </a:ext>
                  </a:extLst>
                </a:gridCol>
              </a:tblGrid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P/D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DVS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DA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DVL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DD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PVS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RVS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RVS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RS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RVS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latin typeface="Montserrat" pitchFamily="2" charset="77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RVS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PVL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6. KOCKÁZATI BESOROLÁS</a:t>
            </a:r>
            <a:endParaRPr lang="en-GB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7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7</a:t>
            </a:fld>
            <a:endParaRPr lang="en-GB" b="1" dirty="0">
              <a:latin typeface="Montserrat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C366BA-6512-AE04-0765-DDD603E76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98018"/>
              </p:ext>
            </p:extLst>
          </p:nvPr>
        </p:nvGraphicFramePr>
        <p:xfrm>
          <a:off x="876175" y="1986453"/>
          <a:ext cx="10439646" cy="417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52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5329359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94123381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4164107919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3815232633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2502034450"/>
                    </a:ext>
                  </a:extLst>
                </a:gridCol>
                <a:gridCol w="872747">
                  <a:extLst>
                    <a:ext uri="{9D8B030D-6E8A-4147-A177-3AD203B41FA5}">
                      <a16:colId xmlns:a16="http://schemas.microsoft.com/office/drawing/2014/main" val="3249363499"/>
                    </a:ext>
                  </a:extLst>
                </a:gridCol>
              </a:tblGrid>
              <a:tr h="37915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ID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latin typeface="Montserrat" pitchFamily="2" charset="77"/>
                        </a:rPr>
                        <a:t>Veszélyforrás</a:t>
                      </a:r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P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C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I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A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Montserrat" pitchFamily="2" charset="77"/>
                        </a:rPr>
                        <a:t>R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272300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803900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71643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50349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02014"/>
                  </a:ext>
                </a:extLst>
              </a:tr>
              <a:tr h="379150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552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ACA1A6-4E0D-ABA2-8F3C-467CA9E2321A}"/>
              </a:ext>
            </a:extLst>
          </p:cNvPr>
          <p:cNvGraphicFramePr>
            <a:graphicFrameLocks noGrp="1"/>
          </p:cNvGraphicFramePr>
          <p:nvPr/>
        </p:nvGraphicFramePr>
        <p:xfrm>
          <a:off x="876176" y="7098368"/>
          <a:ext cx="10439646" cy="280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78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460003736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503983704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504720812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799635467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957557616"/>
                    </a:ext>
                  </a:extLst>
                </a:gridCol>
              </a:tblGrid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P/D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DVS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DA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DVL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DD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PVS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RVS</a:t>
                      </a:r>
                    </a:p>
                  </a:txBody>
                  <a:tcPr marL="86878" marR="86878" marT="43439" marB="43439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RVS</a:t>
                      </a:r>
                    </a:p>
                  </a:txBody>
                  <a:tcPr marL="86878" marR="86878" marT="43439" marB="43439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RS</a:t>
                      </a: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RVS</a:t>
                      </a:r>
                    </a:p>
                  </a:txBody>
                  <a:tcPr marL="86878" marR="86878" marT="43439" marB="43439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RVS</a:t>
                      </a:r>
                    </a:p>
                  </a:txBody>
                  <a:tcPr marL="86878" marR="86878" marT="43439" marB="43439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PVL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1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7. ELVISELHETETLEN KOCKÁZATOK</a:t>
            </a:r>
            <a:endParaRPr lang="en-GB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17" name="Slide Number Placeholder 21">
            <a:extLst>
              <a:ext uri="{FF2B5EF4-FFF2-40B4-BE49-F238E27FC236}">
                <a16:creationId xmlns:a16="http://schemas.microsoft.com/office/drawing/2014/main" id="{349E1520-DEFA-1D37-FC37-E5E5877ABEE2}"/>
              </a:ext>
            </a:extLst>
          </p:cNvPr>
          <p:cNvSpPr txBox="1">
            <a:spLocks/>
          </p:cNvSpPr>
          <p:nvPr/>
        </p:nvSpPr>
        <p:spPr>
          <a:xfrm>
            <a:off x="9120850" y="637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pPr/>
              <a:t>8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835C52F5-9E0D-FF13-A866-3F03E92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8</a:t>
            </a:fld>
            <a:endParaRPr lang="en-GB" b="1" dirty="0">
              <a:latin typeface="Montserrat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DE5D16-E409-9298-A4AC-4F2BFDC476F2}"/>
              </a:ext>
            </a:extLst>
          </p:cNvPr>
          <p:cNvGraphicFramePr>
            <a:graphicFrameLocks noGrp="1"/>
          </p:cNvGraphicFramePr>
          <p:nvPr/>
        </p:nvGraphicFramePr>
        <p:xfrm>
          <a:off x="876176" y="2021775"/>
          <a:ext cx="10439646" cy="280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78">
                  <a:extLst>
                    <a:ext uri="{9D8B030D-6E8A-4147-A177-3AD203B41FA5}">
                      <a16:colId xmlns:a16="http://schemas.microsoft.com/office/drawing/2014/main" val="1283652011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661665614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460003736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503983704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504720812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3799635467"/>
                    </a:ext>
                  </a:extLst>
                </a:gridCol>
                <a:gridCol w="1491378">
                  <a:extLst>
                    <a:ext uri="{9D8B030D-6E8A-4147-A177-3AD203B41FA5}">
                      <a16:colId xmlns:a16="http://schemas.microsoft.com/office/drawing/2014/main" val="1957557616"/>
                    </a:ext>
                  </a:extLst>
                </a:gridCol>
              </a:tblGrid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P/D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DVS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DA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DVL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Montserrat" pitchFamily="2" charset="77"/>
                        </a:rPr>
                        <a:t>DD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1252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PVS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RVS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RVS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RS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extLst>
                  <a:ext uri="{0D108BD9-81ED-4DB2-BD59-A6C34878D82A}">
                    <a16:rowId xmlns:a16="http://schemas.microsoft.com/office/drawing/2014/main" val="3707229186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PS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RVS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latin typeface="Montserrat" pitchFamily="2" charset="77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extLst>
                  <a:ext uri="{0D108BD9-81ED-4DB2-BD59-A6C34878D82A}">
                    <a16:rowId xmlns:a16="http://schemas.microsoft.com/office/drawing/2014/main" val="3190836243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RVS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RA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  <a:endParaRPr kumimoji="0" lang="en-GB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86878" marR="86878" marT="43439" marB="43439" anchor="ctr"/>
                </a:tc>
                <a:extLst>
                  <a:ext uri="{0D108BD9-81ED-4DB2-BD59-A6C34878D82A}">
                    <a16:rowId xmlns:a16="http://schemas.microsoft.com/office/drawing/2014/main" val="392939849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PVL</a:t>
                      </a:r>
                    </a:p>
                  </a:txBody>
                  <a:tcPr marL="86878" marR="86878" marT="43439" marB="43439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RS</a:t>
                      </a:r>
                      <a:endParaRPr lang="en-GB" sz="1300" b="1" dirty="0">
                        <a:latin typeface="Montserrat" pitchFamily="2" charset="77"/>
                      </a:endParaRP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Montserrat" pitchFamily="2" charset="77"/>
                        </a:rPr>
                        <a:t>RL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RVL</a:t>
                      </a:r>
                    </a:p>
                  </a:txBody>
                  <a:tcPr marL="86878" marR="86878" marT="43439" marB="43439" anchor="ctr"/>
                </a:tc>
                <a:extLst>
                  <a:ext uri="{0D108BD9-81ED-4DB2-BD59-A6C34878D82A}">
                    <a16:rowId xmlns:a16="http://schemas.microsoft.com/office/drawing/2014/main" val="13474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90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554</Words>
  <Application>Microsoft Macintosh PowerPoint</Application>
  <PresentationFormat>Widescreen</PresentationFormat>
  <Paragraphs>269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Helvetica</vt:lpstr>
      <vt:lpstr>Montserrat</vt:lpstr>
      <vt:lpstr>Montserrat ExtraBold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Szalai</dc:creator>
  <cp:lastModifiedBy>Patrik Szalai</cp:lastModifiedBy>
  <cp:revision>35</cp:revision>
  <cp:lastPrinted>2024-03-23T20:15:19Z</cp:lastPrinted>
  <dcterms:created xsi:type="dcterms:W3CDTF">2024-03-08T19:55:56Z</dcterms:created>
  <dcterms:modified xsi:type="dcterms:W3CDTF">2024-04-10T19:33:20Z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0b346-82e6-40ae-a519-c8eeee624421_Enabled">
    <vt:lpwstr>true</vt:lpwstr>
  </property>
  <property fmtid="{D5CDD505-2E9C-101B-9397-08002B2CF9AE}" pid="3" name="MSIP_Label_99d0b346-82e6-40ae-a519-c8eeee624421_SetDate">
    <vt:lpwstr>2024-03-12T17:44:42Z</vt:lpwstr>
  </property>
  <property fmtid="{D5CDD505-2E9C-101B-9397-08002B2CF9AE}" pid="4" name="MSIP_Label_99d0b346-82e6-40ae-a519-c8eeee624421_Method">
    <vt:lpwstr>Standard</vt:lpwstr>
  </property>
  <property fmtid="{D5CDD505-2E9C-101B-9397-08002B2CF9AE}" pid="5" name="MSIP_Label_99d0b346-82e6-40ae-a519-c8eeee624421_Name">
    <vt:lpwstr>C3</vt:lpwstr>
  </property>
  <property fmtid="{D5CDD505-2E9C-101B-9397-08002B2CF9AE}" pid="6" name="MSIP_Label_99d0b346-82e6-40ae-a519-c8eeee624421_SiteId">
    <vt:lpwstr>f6ea9c0b-a353-4f44-87e4-4784c07789c2</vt:lpwstr>
  </property>
  <property fmtid="{D5CDD505-2E9C-101B-9397-08002B2CF9AE}" pid="7" name="MSIP_Label_99d0b346-82e6-40ae-a519-c8eeee624421_ActionId">
    <vt:lpwstr>3aebca97-febc-45bf-8e3b-67fded03b283</vt:lpwstr>
  </property>
  <property fmtid="{D5CDD505-2E9C-101B-9397-08002B2CF9AE}" pid="8" name="MSIP_Label_99d0b346-82e6-40ae-a519-c8eeee624421_ContentBits">
    <vt:lpwstr>0</vt:lpwstr>
  </property>
</Properties>
</file>