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316" r:id="rId4"/>
    <p:sldId id="270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5" r:id="rId15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003366"/>
    <a:srgbClr val="06162F"/>
    <a:srgbClr val="333333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/>
    <p:restoredTop sz="95761"/>
  </p:normalViewPr>
  <p:slideViewPr>
    <p:cSldViewPr snapToGrid="0">
      <p:cViewPr varScale="1">
        <p:scale>
          <a:sx n="108" d="100"/>
          <a:sy n="10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uk-27911416?ref=pepperoni.blo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omputerworld.com/article/2493041/air-force-scraps-massive-erp-project-after-racking-up--1b-in-costs.html?ref=pepperoni.blog" TargetMode="External"/><Relationship Id="rId4" Type="http://schemas.openxmlformats.org/officeDocument/2006/relationships/hyperlink" Target="https://www.smh.com.au/technology/queensland-health-payroll-fail-government-ordered-to-pay-ibm-costs-20160404-gnxpqj.html?ref=pepperoni.blo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első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Nagyon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fontos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lépés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volt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editorok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nyomkövető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(debugger)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rendszerek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integrálása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integrált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fejlesztési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környezetbe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Integrated Development Environment,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röviden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IDE),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közt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szintaxis-kiemeléssel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syntax highlight)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Ide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sorolható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minden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olyan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további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előző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általánosítása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csoportmunkát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kifejlesztése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Láttuk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program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más-más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készítheti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fejlesztőknek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kommunikálniuk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hiszen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továbbra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fejlesztenek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függnek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egymástól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moduloknak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egymást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Ide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tartozik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minden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olyan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együttes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csapatmunkát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Verziókövetés18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Hibakövetés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Modellező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eszközök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Fordítássegítő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„make”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eszközök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 software development, Make is 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 build automation tool that builds executable programs and libraries from source code by reading files called </a:t>
            </a:r>
            <a:r>
              <a:rPr lang="en-GB" b="0" i="0" u="none" strike="noStrike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makefiles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which specify how to derive the target program</a:t>
            </a:r>
            <a:r>
              <a:rPr lang="en-GB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tesztelés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automatizálása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szerepet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kap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egységtesztek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unit-tests)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elterjedése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lehetővé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tette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agilis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módszertanok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elterjedését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területen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belül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külön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kiemelendő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tesztvezérelt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(Test-Driven Development, TDD),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amely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előírja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először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írjunk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egységtesztet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utána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tesztelendő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metódust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5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2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7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5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9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SIREN (Surrey Integrated Reporting Enterprise Network)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An admin system for the Police of Surrey, United Kingdom which did not meet requirements and was never completed. It cost £14.8 million, abandoned in 2013.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3"/>
              </a:rPr>
              <a:t>https://www.bbc.com/news/uk-27911416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The Queensland Health Payroll System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 project funded by the Australian State Government of Queensland came in over 200 times the expected budget of $6 million (AUD), to eventually cost $1.6 billion in 2013. It was eventually made fit for purpose after failing to pay workers correctly (or at all) for over a month.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4"/>
              </a:rPr>
              <a:t>https://www.smh.com.au/technology/queensland-health-payroll-fail-government-ordered-to-pay-ibm-costs-20160404-gnxpqj.html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Expeditionary Combat Support System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 United States air force project that was abandoned after the entire budget of $1.1 billion and 10 years of development was wasted. According to one spokesperson, "[They] estimate it would require an </a:t>
            </a:r>
            <a:r>
              <a:rPr lang="en-GB" b="0" i="1" u="none" strike="noStrike" dirty="0">
                <a:solidFill>
                  <a:srgbClr val="7F888F"/>
                </a:solidFill>
                <a:effectLst/>
                <a:latin typeface="inherit"/>
              </a:rPr>
              <a:t>additional 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$1.1 billion for about a quarter of the original scope to [be achieved]..."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5"/>
              </a:rPr>
              <a:t>https://www.computerworld.com/article/2493041/air-force-scraps-massive-erp-project-after-racking-up--1b-in-costs.html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Kickstarter </a:t>
            </a:r>
            <a:r>
              <a:rPr lang="en-GB" b="0" i="0" u="none" strike="noStrike" dirty="0" err="1">
                <a:solidFill>
                  <a:srgbClr val="7F888F"/>
                </a:solidFill>
                <a:effectLst/>
                <a:latin typeface="inherit"/>
              </a:rPr>
              <a:t>stb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4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Elégtelen hatékonyság: A szoftvercégek nem elég hatékonyak, azaz adott idő alatt kevesebb jó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minőségű kódot fejlesztenek, mint az elvárható lenne.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Művészlelkű programozók: A programozók „programozóművészeknek” tekintik magukat, akik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programozást öncélú megvalósítási formának tekintik, amiért jól fizetnek.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Félreértés: A szoftvercégek nem ismerik azt a szakterületet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), ahonnan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megrendelő jön és így nem értik szaknyelvét. Ez félreértéseket szülhet.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Gyorsan változó környezet / igények: Egy hosszú szoftverprojekt ideje alatt megváltozhat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megrendelő igénye. Ennek oka lehet például egy új jogszabály, azaz a program környezetének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megváltozása.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fejlesztési idő nehezen becsülhető: A szoftverprojektek sikertelenségének legfőbb oka, hogy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előre kitűzött időpontra nem készül el a program. Ennek fő oka, hogy rendkívül sok váratlan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nehézségbe ütközhet egy programozó („szívás” nélkül nem lehet programot fejleszteni), ami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nehezen becsülhető.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Kevéssé specifikált feladat: Gyakori probléma, hogy a specifikáció egyetlen oldalas. Sok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követelményre csak a fejlesztés során derül fény.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8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válasza a módszertanok bevezetése. A módszertanok szigorúan vagy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kevésbé szigorúan, de előírják a szoftverfejlesztés lépéseinek sorrendjét. Meghatározzák,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mikor kell a megrendelőnek és a fejlesztőnek kommunikálnia, ezek alapján milyen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dokumentumoknak kell létrejönniük. Minden lépés néhány dokumentumra épül és általában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egy új dokumentum vagy programrészlet az eredménye. A lépések a szoftverfejlesztés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életciklusának a lépései. A módszertanokkal részletesen foglalkozunk a későbbiekben.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másik válasza a kockázatmenedzsment. A kockázatmenedzsment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kimondja, hogy a kockázatokat fel kell mérni, azokat a valószínűségük és okozott idő / pénz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veszteségük szerint osztályozni és a legsúlyosabb kockázatokra készülni kell. Ez általában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redundáns erőforrások biztosításával lehetséges.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következő válasza a megrendelő és a fejlesztő kommunikációját segítő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vizuális nyelvek bevezetése, ezek egységesítése. Az UML, és főleg a használati esetek (angolul: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use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case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 elterjedése egy olyan jelölésrendszert biztosít, amelyet a megrendelő szakemberei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és a programozók is könnyen megértenek. Ez segíti a félreértések elkerülését a két fél közt.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első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fejlődésével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arány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egyhez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(1:1),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memonic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(Fortran, COBOL, PL/1)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esetén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tucat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ki (1:10).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harmadik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procedurális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(Pascal, Ada, C/C++)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felelhet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 (1:100).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negyedik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OOP17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(Java, C#)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esetén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szám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(1:1000).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Ezzel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módszerrel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hatékonysága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program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lásd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Separation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of Concerns).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megengedték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forráskódot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állományba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tároljuk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között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szubrutinokat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hívjunk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Minden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állományt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külön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kellett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fordítani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compile)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tárgykódú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programmá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amiben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címzések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nem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feloldottak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tárgykódú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szerkesztő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linker)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segítségével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kellett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futtatható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programmá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összeszerkeszteni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fejlődésével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támogatást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kapott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Megjelentek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függvények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eljárások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együtt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alprogramok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alegységek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végül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osztályok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adattagokat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rajtuk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végzett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metódusokat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zárja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egységbe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áldása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készítse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Minden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saját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modulját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átlátnia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többit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nem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azért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fontos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esetleg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tízezer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kódsort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maximális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mérete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kb. 10 000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ennél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fejleszthessünk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azáltal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kisebb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átlátható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bontjuk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természetesen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kommunikálniuk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Erre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később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térünk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ki.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programozási technológiák fő válasza a tervezési alapelvek és a tervezési minták bevezetése.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tervezési alapelvek magas szintű jó tanácsok, hogy hogyan érdemes programot fejleszteni.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tervezési minták alacsonyabb szintű ajánlások, egy-egy gyakori problémára nyújtanak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kiforrott, mégis általános megoldást. Jól megfigyelhető, hogy a tervezési minták követik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tervezési alapelveket.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programozási technológiák legújabb válasza a szakterület specifikus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</a:t>
            </a: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specific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 keretrendszerek, programozási nyelvek megjelenése, illetve olyan technológiák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megjelenése, amelyekkel ezek könnyen elkészíthetők. A területspecifikus fejlesztés ígérete az,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hogy egy konkrét területre specifikált nyelven a fejlesztés sokkal hatékonyabb. Gondoljunk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például arra, milyen egyszerű CMS rendszerekkel webportált készíteni. A területspecifikus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technológiák közül ezek a legismertebbek: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Modell vezérelt architektúra, vagy másik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nevénmodel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vezérelt programozás (angolul: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Driven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Architecture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Development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röviden: MDA),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Szakterület specifikus modellezés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Domain-Specific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Modeling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röviden: DSM),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Szakterület vezérelt tervezés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Domain-Driven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Design, röviden: DDD).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47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2024. 05. 11.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2024. 05. 11.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2024. 05. 11.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2024. 05. 11.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2024. 05. 11.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2024. 05. 11.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2024. 05. 11.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D2605-DF06-A104-52B6-6E2FF78C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46" b="16546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2024.03.22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SZOFTVERFEJLESZTÉSI TECHNOLÓGIÁK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Individuális programozót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Editor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Debugger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IDE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Csoportmunkát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Verziókövetés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Hibakövetés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Modellező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Fordítássegítő „</a:t>
            </a:r>
            <a:r>
              <a:rPr lang="hu-HU" sz="1250" dirty="0" err="1">
                <a:latin typeface="Montserrat" pitchFamily="2" charset="77"/>
              </a:rPr>
              <a:t>make</a:t>
            </a:r>
            <a:r>
              <a:rPr lang="hu-HU" sz="1250" dirty="0">
                <a:latin typeface="Montserrat" pitchFamily="2" charset="77"/>
              </a:rPr>
              <a:t>”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Tesztelést támogató eszközök és módszerek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 segítése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 Automatizálás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Egységtesztek (Unit-</a:t>
            </a:r>
            <a:r>
              <a:rPr lang="hu-HU" sz="1250" dirty="0" err="1">
                <a:latin typeface="Montserrat" pitchFamily="2" charset="77"/>
              </a:rPr>
              <a:t>Tests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TDD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C7E581-D88A-DCBE-DF17-723E8BC2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604" y="1371417"/>
            <a:ext cx="1080000" cy="1485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53DF55-3554-8085-65C2-2378100C4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158" y="2512458"/>
            <a:ext cx="1080000" cy="9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BEEE3-9A11-2EE8-E95F-297DFD432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450" y="4446858"/>
            <a:ext cx="1080000" cy="10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BA2DC8-FDC1-5A52-8D16-3B68E1ADC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2450" y="3147016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2D09B4-6F7C-2BDC-AA78-D83A23B75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2634" y="4594739"/>
            <a:ext cx="1080000" cy="1075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5C2E2E-4F24-FEB5-3DE2-809623676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746" y="3111360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1F7FB2-E330-0DF7-DF34-7BE2757C1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0850" y="4079194"/>
            <a:ext cx="1080000" cy="10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08EA5A-5634-5274-57E8-5F7AE3954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7642" y="1399249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E2D241-1ECA-5DFE-CF3C-CB16F1557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3158" y="536165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10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SDLC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2795483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2795483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SDLC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bemutatása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6148283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6148283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Életciklus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elemei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DE9EA-0B91-6730-705A-7DBDD4CEF33D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588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SOFTWARE DEVELOPMENT LIFE CYCLE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324E174-7456-9549-5771-C23B40490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383" y="1462018"/>
            <a:ext cx="5678617" cy="4493743"/>
          </a:xfrm>
          <a:prstGeom prst="rect">
            <a:avLst/>
          </a:prstGeom>
        </p:spPr>
      </p:pic>
      <p:sp>
        <p:nvSpPr>
          <p:cNvPr id="5" name="Tartalom helye 3">
            <a:extLst>
              <a:ext uri="{FF2B5EF4-FFF2-40B4-BE49-F238E27FC236}">
                <a16:creationId xmlns:a16="http://schemas.microsoft.com/office/drawing/2014/main" id="{01C12D5B-3FE8-A196-53C5-6312E6156C8F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fogalom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szoftverrel egyidős fogalomról beszélünk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Életciklus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Igénytől az átadásig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Szakirodalom 7-9 ”Fázisra” vagy Lépésre bontja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Fázisait módszertanok határozzák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i="1" dirty="0">
                <a:latin typeface="Montserrat" pitchFamily="2" charset="77"/>
              </a:rPr>
              <a:t>„A program kódja folyamatosan változik”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07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SOFTWARE DEVELOPMENT LIFE CYCLE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01C12D5B-3FE8-A196-53C5-6312E6156C8F}"/>
              </a:ext>
            </a:extLst>
          </p:cNvPr>
          <p:cNvSpPr txBox="1">
            <a:spLocks/>
          </p:cNvSpPr>
          <p:nvPr/>
        </p:nvSpPr>
        <p:spPr>
          <a:xfrm>
            <a:off x="876177" y="1661270"/>
            <a:ext cx="5219820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fázisok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felhasználókban új igény merül fel </a:t>
            </a:r>
            <a:br>
              <a:rPr lang="hu-HU" sz="1250" dirty="0">
                <a:latin typeface="Montserrat" pitchFamily="2" charset="77"/>
              </a:rPr>
            </a:br>
            <a:r>
              <a:rPr lang="hu-HU" sz="1250" dirty="0">
                <a:latin typeface="Montserrat" pitchFamily="2" charset="77"/>
              </a:rPr>
              <a:t>[</a:t>
            </a:r>
            <a:r>
              <a:rPr lang="hu-HU" sz="1250" dirty="0" err="1">
                <a:latin typeface="Montserrat" pitchFamily="2" charset="77"/>
              </a:rPr>
              <a:t>user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would</a:t>
            </a:r>
            <a:r>
              <a:rPr lang="hu-HU" sz="1250" dirty="0">
                <a:latin typeface="Montserrat" pitchFamily="2" charset="77"/>
              </a:rPr>
              <a:t> like </a:t>
            </a:r>
            <a:r>
              <a:rPr lang="hu-HU" sz="1250" dirty="0" err="1">
                <a:latin typeface="Montserrat" pitchFamily="2" charset="77"/>
              </a:rPr>
              <a:t>to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have</a:t>
            </a:r>
            <a:r>
              <a:rPr lang="hu-HU" sz="1250" dirty="0">
                <a:latin typeface="Montserrat" pitchFamily="2" charset="77"/>
              </a:rPr>
              <a:t> a </a:t>
            </a:r>
            <a:r>
              <a:rPr lang="hu-HU" sz="1250" dirty="0" err="1">
                <a:latin typeface="Montserrat" pitchFamily="2" charset="77"/>
              </a:rPr>
              <a:t>new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feature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igények, követelmények elemzése, meghatározása [</a:t>
            </a:r>
            <a:r>
              <a:rPr lang="hu-HU" sz="1250" dirty="0" err="1">
                <a:latin typeface="Montserrat" pitchFamily="2" charset="77"/>
              </a:rPr>
              <a:t>Requirement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Rendszerjavaslat kidolgozása [</a:t>
            </a:r>
            <a:r>
              <a:rPr lang="hu-HU" sz="1250" dirty="0" err="1">
                <a:latin typeface="Montserrat" pitchFamily="2" charset="77"/>
              </a:rPr>
              <a:t>Functional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Rendszerspecifikáció [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 &amp; Design]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Logikai és fizikai tervezés [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 &amp; Design]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Implementáció [</a:t>
            </a:r>
            <a:r>
              <a:rPr lang="hu-HU" sz="1250" dirty="0" err="1">
                <a:latin typeface="Montserrat" pitchFamily="2" charset="77"/>
              </a:rPr>
              <a:t>Implementation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 [Testing &amp; </a:t>
            </a:r>
            <a:r>
              <a:rPr lang="hu-HU" sz="1250" dirty="0" err="1">
                <a:latin typeface="Montserrat" pitchFamily="2" charset="77"/>
              </a:rPr>
              <a:t>Validation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Rendszerátadás és bevezetés [</a:t>
            </a:r>
            <a:r>
              <a:rPr lang="hu-HU" sz="1250" dirty="0" err="1">
                <a:latin typeface="Montserrat" pitchFamily="2" charset="77"/>
              </a:rPr>
              <a:t>Delivery</a:t>
            </a:r>
            <a:r>
              <a:rPr lang="hu-HU" sz="1250" dirty="0">
                <a:latin typeface="Montserrat" pitchFamily="2" charset="77"/>
              </a:rPr>
              <a:t> &amp; </a:t>
            </a:r>
            <a:r>
              <a:rPr lang="hu-HU" sz="1250" dirty="0" err="1">
                <a:latin typeface="Montserrat" pitchFamily="2" charset="77"/>
              </a:rPr>
              <a:t>Deployment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Üzemeltetés és karbantartás [</a:t>
            </a:r>
            <a:r>
              <a:rPr lang="hu-HU" sz="1250" dirty="0" err="1">
                <a:latin typeface="Montserrat" pitchFamily="2" charset="77"/>
              </a:rPr>
              <a:t>Operating</a:t>
            </a:r>
            <a:r>
              <a:rPr lang="hu-HU" sz="1250" dirty="0">
                <a:latin typeface="Montserrat" pitchFamily="2" charset="77"/>
              </a:rPr>
              <a:t> &amp; </a:t>
            </a:r>
            <a:r>
              <a:rPr lang="hu-HU" sz="1250" dirty="0" err="1">
                <a:latin typeface="Montserrat" pitchFamily="2" charset="77"/>
              </a:rPr>
              <a:t>Maintenance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És kezdődik elölről...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i="1" dirty="0">
              <a:latin typeface="Montserrat" pitchFamily="2" charset="77"/>
            </a:endParaRPr>
          </a:p>
        </p:txBody>
      </p:sp>
      <p:sp>
        <p:nvSpPr>
          <p:cNvPr id="2" name="Tartalom helye 3">
            <a:extLst>
              <a:ext uri="{FF2B5EF4-FFF2-40B4-BE49-F238E27FC236}">
                <a16:creationId xmlns:a16="http://schemas.microsoft.com/office/drawing/2014/main" id="{C47A31BB-65DD-3CFC-F83C-7BFCB4104AF8}"/>
              </a:ext>
            </a:extLst>
          </p:cNvPr>
          <p:cNvSpPr txBox="1">
            <a:spLocks/>
          </p:cNvSpPr>
          <p:nvPr/>
        </p:nvSpPr>
        <p:spPr>
          <a:xfrm>
            <a:off x="6095996" y="1661270"/>
            <a:ext cx="5678617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szállítandók/eredménytermékek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--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Követelményspecifikáció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Ütemterv, szerződéskötés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Megvalósíthatósági tanulmány, HLD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Logikai- és fizikai rendszerterv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Maga a szoftver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Tesztterv, tesztesetek, tesztnapló, </a:t>
            </a:r>
            <a:r>
              <a:rPr lang="hu-HU" sz="1250" b="1" dirty="0" err="1">
                <a:latin typeface="Montserrat" pitchFamily="2" charset="77"/>
              </a:rPr>
              <a:t>validált</a:t>
            </a:r>
            <a:r>
              <a:rPr lang="hu-HU" sz="1250" b="1" dirty="0">
                <a:latin typeface="Montserrat" pitchFamily="2" charset="77"/>
              </a:rPr>
              <a:t> szoftver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Felhasználói dokumentáció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Rendszeres mentések, karbantartási folyamatok, felügyelet</a:t>
            </a:r>
          </a:p>
        </p:txBody>
      </p:sp>
    </p:spTree>
    <p:extLst>
      <p:ext uri="{BB962C8B-B14F-4D97-AF65-F5344CB8AC3E}">
        <p14:creationId xmlns:p14="http://schemas.microsoft.com/office/powerpoint/2010/main" val="314932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3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19416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KÖSZÖNÖM A FIGYELMET!</a:t>
            </a:r>
            <a:endParaRPr lang="en-GB" sz="40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 ExtraBold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2024.03.18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5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2844804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6439030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2844804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2,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Szoftverkrízis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6439030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3,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Módszertanok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TÉMAKÖRÖK: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3156609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/>
          <p:nvPr/>
        </p:nvCxnSpPr>
        <p:spPr>
          <a:xfrm>
            <a:off x="675083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2956913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szoftverkrízisről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Kiváltó okai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Megoldások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SDLC</a:t>
            </a:r>
            <a:endParaRPr lang="hu-HU" sz="11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6551451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Vízesés 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SSADM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V-modell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Prototípusmodell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Spirálmodell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Iteratív és Inkrementális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RUP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RAD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Agile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Extrém programozás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Scrum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7646B-87C4-99EE-D35C-0D5786FB3B49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46" b="16546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13447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err="1">
                <a:solidFill>
                  <a:schemeClr val="bg1"/>
                </a:solidFill>
                <a:latin typeface="Montserrat ExtraBold" pitchFamily="2" charset="77"/>
              </a:rPr>
              <a:t>Szoftverkrízis</a:t>
            </a:r>
            <a:endParaRPr lang="en-GB" sz="3200" b="1" dirty="0">
              <a:solidFill>
                <a:schemeClr val="bg1"/>
              </a:solidFill>
              <a:latin typeface="Montserrat ExtraBold" pitchFamily="2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Okai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Megoldások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SDLC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C13E9-E5C9-614B-E8EC-14DAD069AA6E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316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6611C-63C1-3080-592C-5641E7A39EAB}"/>
              </a:ext>
            </a:extLst>
          </p:cNvPr>
          <p:cNvSpPr/>
          <p:nvPr/>
        </p:nvSpPr>
        <p:spPr>
          <a:xfrm>
            <a:off x="8686800" y="720000"/>
            <a:ext cx="3505196" cy="6137999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2FCC77-D704-5CC7-8497-28A675E96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0" r="42864"/>
          <a:stretch/>
        </p:blipFill>
        <p:spPr>
          <a:xfrm>
            <a:off x="8686796" y="720000"/>
            <a:ext cx="3505204" cy="613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85601A-7FD7-CD1D-175D-CCC928300B32}"/>
              </a:ext>
            </a:extLst>
          </p:cNvPr>
          <p:cNvSpPr/>
          <p:nvPr/>
        </p:nvSpPr>
        <p:spPr>
          <a:xfrm>
            <a:off x="8686796" y="2025008"/>
            <a:ext cx="3505204" cy="4832991"/>
          </a:xfrm>
          <a:prstGeom prst="rect">
            <a:avLst/>
          </a:prstGeom>
          <a:gradFill>
            <a:gsLst>
              <a:gs pos="40000">
                <a:srgbClr val="06162F">
                  <a:alpha val="0"/>
                </a:srgbClr>
              </a:gs>
              <a:gs pos="100000">
                <a:srgbClr val="0616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3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SZOFTVERKRÍZISRŐL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7810616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Úgy érezzük, hogy soha semmi nem halad a terv szerint...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első nemzetközi Software </a:t>
            </a:r>
            <a:r>
              <a:rPr lang="hu-HU" sz="1250" dirty="0" err="1">
                <a:latin typeface="Montserrat" pitchFamily="2" charset="77"/>
              </a:rPr>
              <a:t>Engineering</a:t>
            </a:r>
            <a:r>
              <a:rPr lang="hu-HU" sz="1250" dirty="0">
                <a:latin typeface="Montserrat" pitchFamily="2" charset="77"/>
              </a:rPr>
              <a:t> konferencia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1968 Németország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NATO Science </a:t>
            </a:r>
            <a:r>
              <a:rPr lang="hu-HU" sz="1250" dirty="0" err="1">
                <a:latin typeface="Montserrat" pitchFamily="2" charset="77"/>
              </a:rPr>
              <a:t>Committee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52 szakértő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Software </a:t>
            </a:r>
            <a:r>
              <a:rPr lang="hu-HU" sz="1400" b="1" dirty="0" err="1">
                <a:latin typeface="Montserrat" pitchFamily="2" charset="77"/>
              </a:rPr>
              <a:t>Crisis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Esdger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W</a:t>
            </a:r>
            <a:r>
              <a:rPr lang="hu-HU" sz="1250" dirty="0">
                <a:latin typeface="Montserrat" pitchFamily="2" charset="77"/>
              </a:rPr>
              <a:t>. </a:t>
            </a:r>
            <a:r>
              <a:rPr lang="hu-HU" sz="1250" dirty="0" err="1">
                <a:latin typeface="Montserrat" pitchFamily="2" charset="77"/>
              </a:rPr>
              <a:t>Dijkstra</a:t>
            </a:r>
            <a:r>
              <a:rPr lang="hu-HU" sz="1250" dirty="0">
                <a:latin typeface="Montserrat" pitchFamily="2" charset="77"/>
              </a:rPr>
              <a:t> 1972-ben nevezte meg így a jelenséget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70-es években 80-90% sikertelen projekt arány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rendszertervezés fő problémája a mai napig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</a:t>
            </a:r>
            <a:r>
              <a:rPr lang="hu-HU" sz="1400" dirty="0">
                <a:latin typeface="Montserrat" pitchFamily="2" charset="77"/>
              </a:rPr>
              <a:t> Mitől lesz sikertelen egy szoftverprojekt?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Mennyi az aránya manapság a sikertelen szoftverprojekteknek?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2C45A-85FA-C06A-84BD-5C9624D70706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45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BF2B88-0148-30A8-E354-36AC5C50DEC9}"/>
              </a:ext>
            </a:extLst>
          </p:cNvPr>
          <p:cNvSpPr txBox="1">
            <a:spLocks/>
          </p:cNvSpPr>
          <p:nvPr/>
        </p:nvSpPr>
        <p:spPr>
          <a:xfrm>
            <a:off x="3432313" y="2778555"/>
            <a:ext cx="8759687" cy="407944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30000" b="1" dirty="0">
                <a:solidFill>
                  <a:srgbClr val="58595B">
                    <a:alpha val="10232"/>
                  </a:srgbClr>
                </a:solidFill>
                <a:latin typeface="Montserrat Black" pitchFamily="2" charset="77"/>
              </a:rPr>
              <a:t>50%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SZOFTVERKRÍZIS OKAI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Mitől lesz sikertelen egy szoftverprojekt?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tervezettnél drágábban készül el (over </a:t>
            </a:r>
            <a:r>
              <a:rPr lang="hu-HU" sz="1250" dirty="0" err="1">
                <a:latin typeface="Montserrat" pitchFamily="2" charset="77"/>
              </a:rPr>
              <a:t>budget</a:t>
            </a:r>
            <a:r>
              <a:rPr lang="hu-HU" sz="1250" dirty="0">
                <a:latin typeface="Montserrat" pitchFamily="2" charset="77"/>
              </a:rPr>
              <a:t>),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tervezetnél hosszabb idő alatt (over </a:t>
            </a:r>
            <a:r>
              <a:rPr lang="hu-HU" sz="1250" dirty="0" err="1">
                <a:latin typeface="Montserrat" pitchFamily="2" charset="77"/>
              </a:rPr>
              <a:t>time</a:t>
            </a:r>
            <a:r>
              <a:rPr lang="hu-HU" sz="1250" dirty="0">
                <a:latin typeface="Montserrat" pitchFamily="2" charset="77"/>
              </a:rPr>
              <a:t>),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az igényeknek megfelelő,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Nagyon rossz minőségű / rossz hatásfokú / nehezen karbantartható,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Anyagi / környezeti / egészségügyi kárhoz vezet,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Átadásra sem kerül.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50%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szoftverprojekteknek kb. a fele sikertelen a mai napig!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Manapság inkább a </a:t>
            </a:r>
            <a:r>
              <a:rPr lang="hu-HU" sz="1250" dirty="0" err="1">
                <a:latin typeface="Montserrat" pitchFamily="2" charset="77"/>
              </a:rPr>
              <a:t>budget</a:t>
            </a:r>
            <a:r>
              <a:rPr lang="hu-HU" sz="1250" dirty="0">
                <a:latin typeface="Montserrat" pitchFamily="2" charset="77"/>
              </a:rPr>
              <a:t> és az időkeret túllépése okozza, vagy</a:t>
            </a:r>
            <a:br>
              <a:rPr lang="hu-HU" sz="1250" dirty="0">
                <a:latin typeface="Montserrat" pitchFamily="2" charset="77"/>
              </a:rPr>
            </a:br>
            <a:r>
              <a:rPr lang="hu-HU" sz="1250" dirty="0">
                <a:latin typeface="Montserrat" pitchFamily="2" charset="77"/>
              </a:rPr>
              <a:t>a rosszul felmért igények.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3" name="Slide Number Placeholder 21">
            <a:extLst>
              <a:ext uri="{FF2B5EF4-FFF2-40B4-BE49-F238E27FC236}">
                <a16:creationId xmlns:a16="http://schemas.microsoft.com/office/drawing/2014/main" id="{31F68C9E-4520-A7E4-E2A6-B51A1681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FDB84-D47E-37C7-3B01-F933D2AAA1BB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69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NA DE MITŐL FUTUNK A MAI NAPIG BELE?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szoftverkrízisnek több, mára már jól ismert oka is van: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Elégtelen hatékonyság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Művészlelkű programozók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Félreértések hada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Gyorsan változó igények és környezet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Nehezen becsülhető fejlesztési idő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Rossz specifikáció</a:t>
            </a:r>
            <a:r>
              <a:rPr lang="hu-HU" sz="1400" dirty="0">
                <a:latin typeface="Montserrat" pitchFamily="2" charset="77"/>
              </a:rPr>
              <a:t>k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Kik a szereplők?</a:t>
            </a:r>
          </a:p>
        </p:txBody>
      </p:sp>
      <p:pic>
        <p:nvPicPr>
          <p:cNvPr id="6" name="Picture 5" descr="A email messag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575B358-CFFB-120D-81E3-753FB759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6" y="1635452"/>
            <a:ext cx="5239724" cy="4521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968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MILYEN MEGOLDÁSOKAT ISMERÜNK A PROBLÉMÁRA?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rendszerszervezés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Módszertanok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Kockázatmenedzsment (</a:t>
            </a:r>
            <a:r>
              <a:rPr lang="hu-HU" sz="1250" dirty="0" err="1">
                <a:latin typeface="Montserrat" pitchFamily="2" charset="77"/>
              </a:rPr>
              <a:t>Risk</a:t>
            </a:r>
            <a:r>
              <a:rPr lang="hu-HU" sz="1250" dirty="0">
                <a:latin typeface="Montserrat" pitchFamily="2" charset="77"/>
              </a:rPr>
              <a:t> Management)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Vizuális nyelvek bevezetése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Programozási Technológiák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Programozási nyelvek fejlődése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Programok modulokra bontása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Tervezési alapelvek és minták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Szakterület specifikus keretrendszerek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Szoftverfejlesztési Technológiák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Individuális programozót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Csoportmunkát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Tesztelést támogató eszközök és módszerek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4C2466-4F4E-87DE-FBF3-141CD70E6951}"/>
              </a:ext>
            </a:extLst>
          </p:cNvPr>
          <p:cNvSpPr/>
          <p:nvPr/>
        </p:nvSpPr>
        <p:spPr>
          <a:xfrm>
            <a:off x="7487478" y="166127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E144C-A1EB-ADA6-6F62-AD266F91C58E}"/>
              </a:ext>
            </a:extLst>
          </p:cNvPr>
          <p:cNvSpPr txBox="1"/>
          <p:nvPr/>
        </p:nvSpPr>
        <p:spPr>
          <a:xfrm>
            <a:off x="7487478" y="182489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Rendszerszervezés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D48A39-8CD1-67E9-5924-A6044F0452FD}"/>
              </a:ext>
            </a:extLst>
          </p:cNvPr>
          <p:cNvSpPr/>
          <p:nvPr/>
        </p:nvSpPr>
        <p:spPr>
          <a:xfrm>
            <a:off x="7487478" y="250941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BF219-82F6-68CD-98C1-E424CAACA2E1}"/>
              </a:ext>
            </a:extLst>
          </p:cNvPr>
          <p:cNvSpPr txBox="1"/>
          <p:nvPr/>
        </p:nvSpPr>
        <p:spPr>
          <a:xfrm>
            <a:off x="7487478" y="267303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Technológiák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59E2-F2C2-6A97-0444-DE3CA710E2F1}"/>
              </a:ext>
            </a:extLst>
          </p:cNvPr>
          <p:cNvSpPr/>
          <p:nvPr/>
        </p:nvSpPr>
        <p:spPr>
          <a:xfrm>
            <a:off x="7487478" y="335755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C719A-A22B-5F6D-326C-8390CBFF2D0E}"/>
              </a:ext>
            </a:extLst>
          </p:cNvPr>
          <p:cNvSpPr txBox="1"/>
          <p:nvPr/>
        </p:nvSpPr>
        <p:spPr>
          <a:xfrm>
            <a:off x="7487478" y="352117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Szoftverfejlesztési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Technológiák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97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RENDSZERTERVEZÉS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Módszertanok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Lépések sorrendje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Kommunikáció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Dokumentáció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Kockázatmenedzsment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Kockázat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Károk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Kritikus elemek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Vizuális nyelvek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UML – </a:t>
            </a:r>
            <a:r>
              <a:rPr lang="hu-HU" sz="1250" dirty="0" err="1">
                <a:latin typeface="Montserrat" pitchFamily="2" charset="77"/>
              </a:rPr>
              <a:t>Unified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Modeling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Language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Use-case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7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6A022-A931-386D-39B2-E93CAB21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86" y="1296145"/>
            <a:ext cx="4674964" cy="39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B3ACC-74EF-F8E1-87D7-DCB457B8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50" y="4999530"/>
            <a:ext cx="3886200" cy="72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PROGRAMOZÁSI TECHNOLÓGIÁK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Programozási nyelvek fejlődése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Assembly – 1:1 (parancs : gépi kódú utasítás)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2nd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</a:t>
            </a:r>
            <a:r>
              <a:rPr lang="hu-HU" sz="1250" dirty="0" err="1">
                <a:latin typeface="Montserrat" pitchFamily="2" charset="77"/>
              </a:rPr>
              <a:t>Fortran</a:t>
            </a:r>
            <a:r>
              <a:rPr lang="hu-HU" sz="1250" dirty="0">
                <a:latin typeface="Montserrat" pitchFamily="2" charset="77"/>
              </a:rPr>
              <a:t>, </a:t>
            </a:r>
            <a:r>
              <a:rPr lang="hu-HU" sz="1250" dirty="0" err="1">
                <a:latin typeface="Montserrat" pitchFamily="2" charset="77"/>
              </a:rPr>
              <a:t>Cobol</a:t>
            </a:r>
            <a:r>
              <a:rPr lang="hu-HU" sz="1250" dirty="0">
                <a:latin typeface="Montserrat" pitchFamily="2" charset="77"/>
              </a:rPr>
              <a:t>, PL/I – 1:10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3rd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Pascal, Ada, C/C++ – 1:100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4th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OOP nyelvek – 1:1000+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Programok modulokra bontása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Separation</a:t>
            </a:r>
            <a:r>
              <a:rPr lang="hu-HU" sz="1250" dirty="0">
                <a:latin typeface="Montserrat" pitchFamily="2" charset="77"/>
              </a:rPr>
              <a:t> of </a:t>
            </a:r>
            <a:r>
              <a:rPr lang="hu-HU" sz="1250" dirty="0" err="1">
                <a:latin typeface="Montserrat" pitchFamily="2" charset="77"/>
              </a:rPr>
              <a:t>Concerns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Subroutine</a:t>
            </a:r>
            <a:r>
              <a:rPr lang="hu-HU" sz="1250" dirty="0">
                <a:latin typeface="Montserrat" pitchFamily="2" charset="77"/>
              </a:rPr>
              <a:t>-októl az Alprogramokig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Hány ezer sort tud effektíve átlátni egy fejlesztő?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Tervezési alapelvek és minták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Alapelvek - Jó tanácsok, magas szinten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Minták - Alacsonyabb szintű ajánlások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Szakterület specifikus keretrendszerek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Például egy CMS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MDA, DSM, DDD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A5680-1A85-8FD2-8467-CDF3DC7C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850" y="1456230"/>
            <a:ext cx="4267200" cy="3543300"/>
          </a:xfrm>
          <a:prstGeom prst="rect">
            <a:avLst/>
          </a:prstGeom>
        </p:spPr>
      </p:pic>
      <p:sp>
        <p:nvSpPr>
          <p:cNvPr id="2" name="Snip Single Corner of Rectangle 1">
            <a:extLst>
              <a:ext uri="{FF2B5EF4-FFF2-40B4-BE49-F238E27FC236}">
                <a16:creationId xmlns:a16="http://schemas.microsoft.com/office/drawing/2014/main" id="{C8D35D4F-398D-4015-9472-DF628F1F1717}"/>
              </a:ext>
            </a:extLst>
          </p:cNvPr>
          <p:cNvSpPr/>
          <p:nvPr/>
        </p:nvSpPr>
        <p:spPr>
          <a:xfrm>
            <a:off x="6911470" y="3085007"/>
            <a:ext cx="1996195" cy="2769759"/>
          </a:xfrm>
          <a:prstGeom prst="snip1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bIns="288000" rtlCol="0" anchor="ctr"/>
          <a:lstStyle/>
          <a:p>
            <a:r>
              <a:rPr lang="en-GB" sz="1200" dirty="0">
                <a:solidFill>
                  <a:srgbClr val="252526"/>
                </a:solidFill>
              </a:rPr>
              <a:t>//I=15;</a:t>
            </a:r>
          </a:p>
          <a:p>
            <a:r>
              <a:rPr lang="en-GB" sz="1200" dirty="0">
                <a:solidFill>
                  <a:srgbClr val="252526"/>
                </a:solidFill>
              </a:rPr>
              <a:t>MOV R3, #15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#-8]</a:t>
            </a:r>
          </a:p>
          <a:p>
            <a:endParaRPr lang="en-GB" sz="1200" dirty="0">
              <a:solidFill>
                <a:srgbClr val="252526"/>
              </a:solidFill>
            </a:endParaRPr>
          </a:p>
          <a:p>
            <a:r>
              <a:rPr lang="en-GB" sz="1200" dirty="0">
                <a:solidFill>
                  <a:srgbClr val="252526"/>
                </a:solidFill>
              </a:rPr>
              <a:t>//J=25;</a:t>
            </a:r>
          </a:p>
          <a:p>
            <a:r>
              <a:rPr lang="en-GB" sz="1200" dirty="0">
                <a:solidFill>
                  <a:srgbClr val="252526"/>
                </a:solidFill>
              </a:rPr>
              <a:t>MOV R3, #25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#-12]</a:t>
            </a:r>
          </a:p>
          <a:p>
            <a:endParaRPr lang="en-GB" sz="1200" dirty="0">
              <a:solidFill>
                <a:srgbClr val="252526"/>
              </a:solidFill>
            </a:endParaRPr>
          </a:p>
          <a:p>
            <a:r>
              <a:rPr lang="en-GB" sz="1200" dirty="0">
                <a:solidFill>
                  <a:srgbClr val="252526"/>
                </a:solidFill>
              </a:rPr>
              <a:t>//I=I*J; </a:t>
            </a:r>
            <a:br>
              <a:rPr lang="en-GB" sz="1200" dirty="0">
                <a:solidFill>
                  <a:srgbClr val="252526"/>
                </a:solidFill>
              </a:rPr>
            </a:br>
            <a:r>
              <a:rPr lang="en-GB" sz="1200" dirty="0">
                <a:solidFill>
                  <a:srgbClr val="252526"/>
                </a:solidFill>
              </a:rPr>
              <a:t>LDR R2, [R11, #-8]</a:t>
            </a:r>
          </a:p>
          <a:p>
            <a:r>
              <a:rPr lang="en-GB" sz="1200" dirty="0">
                <a:solidFill>
                  <a:srgbClr val="252526"/>
                </a:solidFill>
              </a:rPr>
              <a:t>LDR R3, [R11, #-12]</a:t>
            </a:r>
            <a:br>
              <a:rPr lang="en-GB" sz="1200" dirty="0">
                <a:solidFill>
                  <a:srgbClr val="252526"/>
                </a:solidFill>
              </a:rPr>
            </a:br>
            <a:r>
              <a:rPr lang="en-GB" sz="1200" dirty="0">
                <a:solidFill>
                  <a:srgbClr val="252526"/>
                </a:solidFill>
              </a:rPr>
              <a:t>ADD R3, R2, R3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#-8]</a:t>
            </a:r>
            <a:endParaRPr lang="en-GB" dirty="0">
              <a:solidFill>
                <a:srgbClr val="25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0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2174</Words>
  <Application>Microsoft Macintosh PowerPoint</Application>
  <PresentationFormat>Widescreen</PresentationFormat>
  <Paragraphs>352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Google Sans</vt:lpstr>
      <vt:lpstr>Helvetica</vt:lpstr>
      <vt:lpstr>inherit</vt:lpstr>
      <vt:lpstr>Montserrat</vt:lpstr>
      <vt:lpstr>Montserrat Black</vt:lpstr>
      <vt:lpstr>Montserrat ExtraBold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21</cp:revision>
  <cp:lastPrinted>2024-03-17T19:31:38Z</cp:lastPrinted>
  <dcterms:created xsi:type="dcterms:W3CDTF">2024-03-08T19:55:56Z</dcterms:created>
  <dcterms:modified xsi:type="dcterms:W3CDTF">2024-05-12T07:33:42Z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