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316" r:id="rId4"/>
    <p:sldId id="270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5" r:id="rId15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  <a:srgbClr val="003366"/>
    <a:srgbClr val="06162F"/>
    <a:srgbClr val="333333"/>
    <a:srgbClr val="1D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/>
    <p:restoredTop sz="95761"/>
  </p:normalViewPr>
  <p:slideViewPr>
    <p:cSldViewPr snapToGrid="0">
      <p:cViewPr>
        <p:scale>
          <a:sx n="96" d="100"/>
          <a:sy n="96" d="100"/>
        </p:scale>
        <p:origin x="1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4D861-0935-A24D-9569-4897126776B1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03C-AAC1-E74E-BEF1-1BEB3F753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uk-27911416?ref=pepperoni.blo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omputerworld.com/article/2493041/air-force-scraps-massive-erp-project-after-racking-up--1b-in-costs.html?ref=pepperoni.blog" TargetMode="External"/><Relationship Id="rId4" Type="http://schemas.openxmlformats.org/officeDocument/2006/relationships/hyperlink" Target="https://www.smh.com.au/technology/queensland-health-payroll-fail-government-ordered-to-pay-ibm-costs-20160404-gnxpqj.html?ref=pepperoni.blo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2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első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Nagyon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fontos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lépés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volt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editorok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nyomkövető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(debugger)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rendszerek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integrálása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integrált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fejlesztési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környezetbe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Integrated Development Environment,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röviden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IDE),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közt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szintaxis-kiemeléssel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syntax highlight)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Ide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sorolható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minden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olyan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további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előző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általánosítása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csoportmunkát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kifejlesztése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Láttuk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program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más-más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készítheti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fejlesztőknek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kommunikálniuk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hiszen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továbbra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fejlesztenek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függnek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egymástól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moduloknak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egymást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Ide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tartozik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minden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olyan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együttes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munkáját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csapatmunkát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Verziókövetés18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Hibakövetés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Modellező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eszközök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Fordítássegítő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„make”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eszközök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 software development, Make is 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a build automation tool that builds executable programs and libraries from source code by reading files called </a:t>
            </a:r>
            <a:r>
              <a:rPr lang="en-GB" b="0" i="0" u="none" strike="noStrike" dirty="0" err="1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makefiles</a:t>
            </a:r>
            <a:r>
              <a:rPr lang="en-GB" b="0" i="0" u="none" strike="noStrike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 which specify how to derive the target program</a:t>
            </a:r>
            <a:r>
              <a:rPr lang="en-GB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szoftverfejlesztés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technológiájának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tesztelés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automatizálása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Itt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szerepet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kap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egységtesztek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unit-tests)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elterjedése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lehetővé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tette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agilis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módszertanok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elterjedését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területen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belül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külön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kiemelendő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tesztvezérelt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(Test-Driven Development, TDD),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amely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előírja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először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írjunk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egységtesztet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utána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tesztelendő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metódust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5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2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7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52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7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9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SIREN (Surrey Integrated Reporting Enterprise Network)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An admin system for the Police of Surrey, United Kingdom which did not meet requirements and was never completed. It cost £14.8 million, abandoned in 2013.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3"/>
              </a:rPr>
              <a:t>https://www.bbc.com/news/uk-27911416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The Queensland Health Payroll System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 project funded by the Australian State Government of Queensland came in over 200 times the expected budget of $6 million (AUD), to eventually cost $1.6 billion in 2013. It was eventually made fit for purpose after failing to pay workers correctly (or at all) for over a month.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4"/>
              </a:rPr>
              <a:t>https://www.smh.com.au/technology/queensland-health-payroll-fail-government-ordered-to-pay-ibm-costs-20160404-gnxpqj.html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3D4449"/>
                </a:solidFill>
                <a:effectLst/>
                <a:latin typeface="inherit"/>
              </a:rPr>
              <a:t>Expeditionary Combat Support System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. A United States air force project that was abandoned after the entire budget of $1.1 billion and 10 years of development was wasted. According to one spokesperson, "[They] estimate it would require an </a:t>
            </a:r>
            <a:r>
              <a:rPr lang="en-GB" b="0" i="1" u="none" strike="noStrike" dirty="0">
                <a:solidFill>
                  <a:srgbClr val="7F888F"/>
                </a:solidFill>
                <a:effectLst/>
                <a:latin typeface="inherit"/>
              </a:rPr>
              <a:t>additional 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$1.1 billion for about a quarter of the original scope to [be achieved]..." (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  <a:hlinkClick r:id="rId5"/>
              </a:rPr>
              <a:t>https://www.computerworld.com/article/2493041/air-force-scraps-massive-erp-project-after-racking-up--1b-in-costs.html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7F888F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Kickstarter </a:t>
            </a:r>
            <a:r>
              <a:rPr lang="en-GB" b="0" i="0" u="none" strike="noStrike" dirty="0" err="1">
                <a:solidFill>
                  <a:srgbClr val="7F888F"/>
                </a:solidFill>
                <a:effectLst/>
                <a:latin typeface="inherit"/>
              </a:rPr>
              <a:t>stb</a:t>
            </a:r>
            <a:r>
              <a:rPr lang="en-GB" b="0" i="0" u="none" strike="noStrike" dirty="0">
                <a:solidFill>
                  <a:srgbClr val="7F888F"/>
                </a:solidFill>
                <a:effectLst/>
                <a:latin typeface="inherit"/>
              </a:rPr>
              <a:t>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4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Elégtelen hatékonyság: A szoftvercégek nem elég hatékonyak, azaz adott idő alatt kevesebb jó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minőségű kódot fejlesztenek, mint az elvárható lenne.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Művészlelkű programozók: A programozók „programozóművészeknek” tekintik magukat, akik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programozást öncélú megvalósítási formának tekintik, amiért jól fizetnek.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Félreértés: A szoftvercégek nem ismerik azt a szakterületet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), ahonnan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megrendelő jön és így nem értik szaknyelvét. Ez félreértéseket szülhet.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Gyorsan változó környezet / igények: Egy hosszú szoftverprojekt ideje alatt megváltozhat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megrendelő igénye. Ennek oka lehet például egy új jogszabály, azaz a program környezetének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megváltozása.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fejlesztési idő nehezen becsülhető: A szoftverprojektek sikertelenségének legfőbb oka, hogy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az előre kitűzött időpontra nem készül el a program. Ennek fő oka, hogy rendkívül sok váratlan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nehézségbe ütközhet egy programozó („szívás” nélkül nem lehet programot fejleszteni), ami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nehezen becsülhető.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Kevéssé specifikált feladat: Gyakori probléma, hogy a specifikáció egyetlen oldalas. Sok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követelményre csak a fejlesztés során derül fény.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98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válasza a módszertanok bevezetése. A módszertanok szigorúan vagy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kevésbé szigorúan, de előírják a szoftverfejlesztés lépéseinek sorrendjét. Meghatározzák,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mikor kell a megrendelőnek és a fejlesztőnek kommunikálnia, ezek alapján milyen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dokumentumoknak kell létrejönniük. Minden lépés néhány dokumentumra épül és általában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egy új dokumentum vagy programrészlet az eredménye. A lépések a szoftverfejlesztés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életciklusának a lépései. A módszertanokkal részletesen foglalkozunk a későbbiekben.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másik válasza a kockázatmenedzsment. A kockázatmenedzsment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kimondja, hogy a kockázatokat fel kell mérni, azokat a valószínűségük és okozott idő / pénz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veszteségük szerint osztályozni és a legsúlyosabb kockázatokra készülni kell. Ez általában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redundáns erőforrások biztosításával lehetséges.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rendszerszervezés következő válasza a megrendelő és a fejlesztő kommunikációját segítő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vizuális nyelvek bevezetése, ezek egységesítése. Az UML, és főleg a használati esetek (angolul: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use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case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 elterjedése egy olyan jelölésrendszert biztosít, amelyet a megrendelő szakemberei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és a programozók is könnyen megértenek. Ez segíti a félreértések elkerülését a két fél közt.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első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fejlődésével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arány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egyhez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(1:1),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memonic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(Fortran, COBOL, PL/1)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esetén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tucat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ki (1:10).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harmadik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procedurális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(Pascal, Ada, C/C++)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utasításnak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felelhet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meg (1:100).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negyedik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generációs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OOP17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(Java, C#)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esetén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szám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lehet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(1:1000).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Ezzel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módszerrel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hatékonysága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technológiák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második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válasza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program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lásd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Separation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of Concerns).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assembler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megengedték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forráskódot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állományba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tároljuk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között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szubrutinokat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hívjunk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Minden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állományt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külön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kellett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fordítani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compile)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tárgykódú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programmá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már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gépi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de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amiben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címzések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még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nem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feloldottak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tárgykódú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szerkesztő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angolul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: linker)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segítségével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kellett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futtatható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programmá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összeszerkeszteni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nyelvek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fejlődésével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támogatást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kapott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Megjelentek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függvények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eljárások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együtt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alprogramok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fordítási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alegységek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végül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osztályok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amik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adattagokat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és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rajtuk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végzett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metódusokat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zárja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egységbe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áldása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készítse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Minden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saját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modulját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átlátnia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többit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nem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azért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fontos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programozó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csak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néhány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esetleg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tízezer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kódsort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lát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azaz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maximális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mérete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kb. 10 000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sor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modularitás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megengedi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ennél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nagyobb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programot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is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fejleszthessünk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azáltal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hogy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azt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kisebb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átlátható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modulokra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bontjuk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A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moduloknak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természetesen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kommunikálniuk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kell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Erre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később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Helvetica" pitchFamily="2" charset="0"/>
              </a:rPr>
              <a:t>térünk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ki.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programozási technológiák fő válasza a tervezési alapelvek és a tervezési minták bevezetése.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tervezési alapelvek magas szintű jó tanácsok, hogy hogyan érdemes programot fejleszteni.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tervezési minták alacsonyabb szintű ajánlások, egy-egy gyakori problémára nyújtanak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kiforrott, mégis általános megoldást. Jól megfigyelhető, hogy a tervezési minták követik a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tervezési alapelveket.</a:t>
            </a:r>
          </a:p>
          <a:p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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A programozási technológiák legújabb válasza a szakterület specifikus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</a:t>
            </a:r>
            <a:endParaRPr lang="hu-HU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specific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) keretrendszerek, programozási nyelvek megjelenése, illetve olyan technológiák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megjelenése, amelyekkel ezek könnyen elkészíthetők. A területspecifikus fejlesztés ígérete az,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hogy egy konkrét területre specifikált nyelven a fejlesztés sokkal hatékonyabb. Gondoljunk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például arra, milyen egyszerű CMS rendszerekkel webportált készíteni. A területspecifikus</a:t>
            </a:r>
          </a:p>
          <a:p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technológiák közül ezek a legismertebbek: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Modell vezérelt architektúra, vagy másik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nevénmodel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vezérelt programozás (angolul: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Driven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Architecture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/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Development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röviden: MDA),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Szakterület specifikus modellezés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Domain-Specific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Modeling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, röviden: DSM),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hu-H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Szakterület vezérelt tervezés (angolul: </a:t>
            </a:r>
            <a:r>
              <a:rPr lang="hu-HU" dirty="0" err="1">
                <a:solidFill>
                  <a:srgbClr val="000000"/>
                </a:solidFill>
                <a:effectLst/>
                <a:latin typeface="Helvetica" pitchFamily="2" charset="0"/>
              </a:rPr>
              <a:t>Domain-Driven</a:t>
            </a:r>
            <a:r>
              <a:rPr lang="hu-HU" dirty="0">
                <a:solidFill>
                  <a:srgbClr val="000000"/>
                </a:solidFill>
                <a:effectLst/>
                <a:latin typeface="Helvetica" pitchFamily="2" charset="0"/>
              </a:rPr>
              <a:t> Design, röviden: DDD).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803C-AAC1-E74E-BEF1-1BEB3F7538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47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7E69-0AE0-836C-96A6-97FCC0B8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43642-F1F4-4B10-7922-68C04E790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D085-182B-C26D-288F-D4AAB23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926F-7512-0149-A148-5F83CA1C5E2B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E766-8773-28DE-D1FA-785CE454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BF9D-7CF8-F34D-4FB9-5DDF0E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06E-8426-BA91-35C6-C310E98F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B0B7-C8C4-ADBD-3621-759F7064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2EA7-E191-2632-69DE-0925292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6191-7981-254E-A868-3DD01DDBBCD9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D4D5-E946-2FB7-85D1-19FA34F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AC9C-39BA-55E8-B00C-DC495FA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0020E-C225-B360-75FC-9B316925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61C30-2442-99DD-16AB-569391A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0807-F2B1-54C8-5D29-43DF6BBB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74D7-4C22-0448-9F7B-25FE396633DF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A132-C78F-8507-712F-E8395BB0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1EC1-BC42-ACF5-1A85-08B617ED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4CEB-7B46-5A31-8C64-3586E30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DC7F-CB7F-E89E-3329-553968B8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D395-7ADB-51C8-82F5-B6579D15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A671-6FD4-964A-9BFC-FD9FC8380D28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F6AC-8598-D290-0A85-11D93ED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05C-FBDF-2CDB-3732-7AB009C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34B-2002-A402-7AC3-B823A69C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8164-5D7E-42FE-D4C8-C05269C25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3AF-9BCB-ADEC-6A70-C31F539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2ED4-0432-6E4F-8333-2698576B59F8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622B-8657-DB36-C5B4-2657E12C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131B-125D-B550-71EC-E222CE65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110-F059-62C4-695E-4150C1A3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B74-3D08-12EA-A94B-5750C0DFE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F7724-4AEE-D123-BCB8-1EE0F2B8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60C2-D2A5-0806-EC22-548EBEE2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486C-7501-D141-993D-DA65E83A7308}" type="datetime1">
              <a:rPr lang="hu-HU" smtClean="0"/>
              <a:t>2024. 03. 21.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E8BF-5381-F25D-6CA7-B652A1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F23D-CAE8-6AB9-E505-E83DA09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C558-246C-F3AA-A679-D4125289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7849-E1D5-692D-E277-E40C433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3D3-1F82-4DD5-7266-47A7CD7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220B-9958-7830-DE98-6F5469EB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1B69-AC98-4048-A4E2-EBAD431D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17D83-8E19-76A0-29FE-249CBFC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5C4B-74C7-0547-9C91-EDA0D6BD08C4}" type="datetime1">
              <a:rPr lang="hu-HU" smtClean="0"/>
              <a:t>2024. 03. 21.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F8E8-E608-1C83-3F17-AAD2D7D0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00968-A535-AC19-6EB3-A8E96501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4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7A4-149C-B3FE-6D7A-F6FD551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450A7-0CED-4BF2-CFA2-C9F36ECC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B68C-CFF7-6B42-B7C8-52110B9A288B}" type="datetime1">
              <a:rPr lang="hu-HU" smtClean="0"/>
              <a:t>2024. 03. 21.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9A619-E63A-3B64-7202-993183B1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829-E905-25AB-5787-E1AF16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8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E1E9-BD91-F5BC-B3E0-3A29557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C48-62BE-1244-808B-C4C53742076B}" type="datetime1">
              <a:rPr lang="hu-HU" smtClean="0"/>
              <a:t>2024. 03. 21.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96137-090C-3B1F-7236-B781EA88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BF9D7-BE1B-03C6-39DB-46537457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CED-EC27-BCB5-D633-3B6BD53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224-A1BD-92AB-57CF-0F684886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F7CA-54E3-EA11-85D1-FCC33EA8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D1BB-B5A8-CEE3-2F17-134F11A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D0C-A842-EC46-A757-98411123E56D}" type="datetime1">
              <a:rPr lang="hu-HU" smtClean="0"/>
              <a:t>2024. 03. 21.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CB89-93F1-F522-7A97-E8FE3416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1AE5-D05F-1F06-EF22-FBAFE8F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24A4-A72E-7D75-855C-C6633076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78EDB-347A-6945-1299-E2A1A2B9A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681E3-ABDB-5991-C3D1-13A0F9D6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91C8-2870-F85D-202F-933AE9F0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674-BD91-864B-AB0F-57E238F2DCE0}" type="datetime1">
              <a:rPr lang="hu-HU" smtClean="0"/>
              <a:t>2024. 03. 21.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8AF7-2357-386A-66DD-FA3B8D6A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5EE8-1949-5E87-5B2C-D56A6BA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2DEC-CC0D-E2EB-05D2-07DFDB0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6591-D25D-9DBD-1404-4E741CCE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9D6-84E4-157F-39F7-2A492D75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1F4B-E9B6-2B4A-9D67-BF297F2F44E3}" type="datetime1">
              <a:rPr lang="hu-HU" smtClean="0"/>
              <a:t>2024. 03. 21.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539B-0027-B465-70DC-33747AC3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CAF-3AAD-BF27-F0E4-4F7FEC82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F0C22-2623-DD4A-BF15-550A450F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D2605-DF06-A104-52B6-6E2FF78C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46" b="16546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03351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sz="4000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2024.03.22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310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SZOFTVERFEJLESZTÉSI TECHNOLÓGIÁK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Individuális programozót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Editor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Debugger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IDE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Csoportmunkát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Verziókövetés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Hibakövetés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Modellező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Fordítássegítő „</a:t>
            </a:r>
            <a:r>
              <a:rPr lang="hu-HU" sz="1250" dirty="0" err="1">
                <a:latin typeface="Montserrat" pitchFamily="2" charset="77"/>
              </a:rPr>
              <a:t>make</a:t>
            </a:r>
            <a:r>
              <a:rPr lang="hu-HU" sz="1250" dirty="0">
                <a:latin typeface="Montserrat" pitchFamily="2" charset="77"/>
              </a:rPr>
              <a:t>”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Tesztelést támogató eszközök és módszerek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 segítése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 Automatizálás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Egységtesztek (Unit-</a:t>
            </a:r>
            <a:r>
              <a:rPr lang="hu-HU" sz="1250" dirty="0" err="1">
                <a:latin typeface="Montserrat" pitchFamily="2" charset="77"/>
              </a:rPr>
              <a:t>Tests</a:t>
            </a:r>
            <a:r>
              <a:rPr lang="hu-HU" sz="1250" dirty="0">
                <a:latin typeface="Montserrat" pitchFamily="2" charset="77"/>
              </a:rPr>
              <a:t>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TDD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9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C7E581-D88A-DCBE-DF17-723E8BC2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604" y="1371417"/>
            <a:ext cx="1080000" cy="1485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53DF55-3554-8085-65C2-2378100C4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158" y="2512458"/>
            <a:ext cx="1080000" cy="9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CBEEE3-9A11-2EE8-E95F-297DFD432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2450" y="4446858"/>
            <a:ext cx="1080000" cy="10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BA2DC8-FDC1-5A52-8D16-3B68E1ADC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2450" y="3147016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2D09B4-6F7C-2BDC-AA78-D83A23B75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2634" y="4594739"/>
            <a:ext cx="1080000" cy="10757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5C2E2E-4F24-FEB5-3DE2-809623676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746" y="3111360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1F7FB2-E330-0DF7-DF34-7BE2757C1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0850" y="4079194"/>
            <a:ext cx="1080000" cy="10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08EA5A-5634-5274-57E8-5F7AE3954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7642" y="1399249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E2D241-1ECA-5DFE-CF3C-CB16F1557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3158" y="536165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24483" b="788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0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10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Montserrat ExtraBold" pitchFamily="2" charset="77"/>
              </a:rPr>
              <a:t>SDLC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2795483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2795483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SDLC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bemutatása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6148283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6148283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Életciklus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elemei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DE9EA-0B91-6730-705A-7DBDD4CEF33D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588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SOFTWARE DEVELOPMENT LIFE CYCLE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11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324E174-7456-9549-5771-C23B40490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383" y="1462018"/>
            <a:ext cx="5678617" cy="4493743"/>
          </a:xfrm>
          <a:prstGeom prst="rect">
            <a:avLst/>
          </a:prstGeom>
        </p:spPr>
      </p:pic>
      <p:sp>
        <p:nvSpPr>
          <p:cNvPr id="5" name="Tartalom helye 3">
            <a:extLst>
              <a:ext uri="{FF2B5EF4-FFF2-40B4-BE49-F238E27FC236}">
                <a16:creationId xmlns:a16="http://schemas.microsoft.com/office/drawing/2014/main" id="{01C12D5B-3FE8-A196-53C5-6312E6156C8F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fogalom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szoftverrel egyidős fogalomról beszélünk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Életciklus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Igénytől az átadásig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Szakirodalom 7-9 ”Fázisra” vagy Lépésre bontja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Fázisait módszertanok határozzák meg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i="1" dirty="0">
                <a:latin typeface="Montserrat" pitchFamily="2" charset="77"/>
              </a:rPr>
              <a:t>„A program kódja folyamatosan változik”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07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SOFTWARE DEVELOPMENT LIFE CYCLE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12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01C12D5B-3FE8-A196-53C5-6312E6156C8F}"/>
              </a:ext>
            </a:extLst>
          </p:cNvPr>
          <p:cNvSpPr txBox="1">
            <a:spLocks/>
          </p:cNvSpPr>
          <p:nvPr/>
        </p:nvSpPr>
        <p:spPr>
          <a:xfrm>
            <a:off x="876177" y="1661270"/>
            <a:ext cx="5219820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fázisok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felhasználókban új igény merül fel </a:t>
            </a:r>
            <a:br>
              <a:rPr lang="hu-HU" sz="1250" dirty="0">
                <a:latin typeface="Montserrat" pitchFamily="2" charset="77"/>
              </a:rPr>
            </a:br>
            <a:r>
              <a:rPr lang="hu-HU" sz="1250" dirty="0">
                <a:latin typeface="Montserrat" pitchFamily="2" charset="77"/>
              </a:rPr>
              <a:t>[</a:t>
            </a:r>
            <a:r>
              <a:rPr lang="hu-HU" sz="1250" dirty="0" err="1">
                <a:latin typeface="Montserrat" pitchFamily="2" charset="77"/>
              </a:rPr>
              <a:t>user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would</a:t>
            </a:r>
            <a:r>
              <a:rPr lang="hu-HU" sz="1250" dirty="0">
                <a:latin typeface="Montserrat" pitchFamily="2" charset="77"/>
              </a:rPr>
              <a:t> like </a:t>
            </a:r>
            <a:r>
              <a:rPr lang="hu-HU" sz="1250" dirty="0" err="1">
                <a:latin typeface="Montserrat" pitchFamily="2" charset="77"/>
              </a:rPr>
              <a:t>to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have</a:t>
            </a:r>
            <a:r>
              <a:rPr lang="hu-HU" sz="1250" dirty="0">
                <a:latin typeface="Montserrat" pitchFamily="2" charset="77"/>
              </a:rPr>
              <a:t> a </a:t>
            </a:r>
            <a:r>
              <a:rPr lang="hu-HU" sz="1250" dirty="0" err="1">
                <a:latin typeface="Montserrat" pitchFamily="2" charset="77"/>
              </a:rPr>
              <a:t>new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feature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igények, követelmények elemzése, meghatározása [</a:t>
            </a:r>
            <a:r>
              <a:rPr lang="hu-HU" sz="1250" dirty="0" err="1">
                <a:latin typeface="Montserrat" pitchFamily="2" charset="77"/>
              </a:rPr>
              <a:t>Requirement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Rendszerjavaslat kidolgozása [</a:t>
            </a:r>
            <a:r>
              <a:rPr lang="hu-HU" sz="1250" dirty="0" err="1">
                <a:latin typeface="Montserrat" pitchFamily="2" charset="77"/>
              </a:rPr>
              <a:t>Functional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Rendszerspecifikáció [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 &amp; Design]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Logikai és fizikai tervezés [</a:t>
            </a:r>
            <a:r>
              <a:rPr lang="hu-HU" sz="1250" dirty="0" err="1">
                <a:latin typeface="Montserrat" pitchFamily="2" charset="77"/>
              </a:rPr>
              <a:t>Analysis</a:t>
            </a:r>
            <a:r>
              <a:rPr lang="hu-HU" sz="1250" dirty="0">
                <a:latin typeface="Montserrat" pitchFamily="2" charset="77"/>
              </a:rPr>
              <a:t> &amp; Design]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Implementáció [</a:t>
            </a:r>
            <a:r>
              <a:rPr lang="hu-HU" sz="1250" dirty="0" err="1">
                <a:latin typeface="Montserrat" pitchFamily="2" charset="77"/>
              </a:rPr>
              <a:t>Implementation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 [Testing &amp; </a:t>
            </a:r>
            <a:r>
              <a:rPr lang="hu-HU" sz="1250" dirty="0" err="1">
                <a:latin typeface="Montserrat" pitchFamily="2" charset="77"/>
              </a:rPr>
              <a:t>Validation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Rendszerátadás és bevezetés [</a:t>
            </a:r>
            <a:r>
              <a:rPr lang="hu-HU" sz="1250" dirty="0" err="1">
                <a:latin typeface="Montserrat" pitchFamily="2" charset="77"/>
              </a:rPr>
              <a:t>Delivery</a:t>
            </a:r>
            <a:r>
              <a:rPr lang="hu-HU" sz="1250" dirty="0">
                <a:latin typeface="Montserrat" pitchFamily="2" charset="77"/>
              </a:rPr>
              <a:t> &amp; </a:t>
            </a:r>
            <a:r>
              <a:rPr lang="hu-HU" sz="1250" dirty="0" err="1">
                <a:latin typeface="Montserrat" pitchFamily="2" charset="77"/>
              </a:rPr>
              <a:t>Deployment</a:t>
            </a:r>
            <a:r>
              <a:rPr lang="hu-HU" sz="1250" dirty="0">
                <a:latin typeface="Montserrat" pitchFamily="2" charset="77"/>
              </a:rPr>
              <a:t>]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Üzemeltetés és karbantartás [</a:t>
            </a:r>
            <a:r>
              <a:rPr lang="hu-HU" sz="1250" dirty="0" err="1">
                <a:latin typeface="Montserrat" pitchFamily="2" charset="77"/>
              </a:rPr>
              <a:t>Operating</a:t>
            </a:r>
            <a:r>
              <a:rPr lang="hu-HU" sz="1250" dirty="0">
                <a:latin typeface="Montserrat" pitchFamily="2" charset="77"/>
              </a:rPr>
              <a:t> &amp; </a:t>
            </a:r>
            <a:r>
              <a:rPr lang="hu-HU" sz="1250" dirty="0" err="1">
                <a:latin typeface="Montserrat" pitchFamily="2" charset="77"/>
              </a:rPr>
              <a:t>Maintenance</a:t>
            </a:r>
            <a:r>
              <a:rPr lang="hu-HU" sz="1250" dirty="0">
                <a:latin typeface="Montserrat" pitchFamily="2" charset="77"/>
              </a:rPr>
              <a:t>]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És kezdődik elölről...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i="1" dirty="0">
              <a:latin typeface="Montserrat" pitchFamily="2" charset="77"/>
            </a:endParaRPr>
          </a:p>
        </p:txBody>
      </p:sp>
      <p:sp>
        <p:nvSpPr>
          <p:cNvPr id="2" name="Tartalom helye 3">
            <a:extLst>
              <a:ext uri="{FF2B5EF4-FFF2-40B4-BE49-F238E27FC236}">
                <a16:creationId xmlns:a16="http://schemas.microsoft.com/office/drawing/2014/main" id="{C47A31BB-65DD-3CFC-F83C-7BFCB4104AF8}"/>
              </a:ext>
            </a:extLst>
          </p:cNvPr>
          <p:cNvSpPr txBox="1">
            <a:spLocks/>
          </p:cNvSpPr>
          <p:nvPr/>
        </p:nvSpPr>
        <p:spPr>
          <a:xfrm>
            <a:off x="6095996" y="1661270"/>
            <a:ext cx="5678617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szállítandók/eredménytermékek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--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Követelményspecifikáció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Ütemterv, szerződéskötés</a:t>
            </a:r>
            <a:br>
              <a:rPr lang="hu-HU" sz="1250" dirty="0">
                <a:latin typeface="Montserrat" pitchFamily="2" charset="77"/>
              </a:rPr>
            </a:b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Megvalósíthatósági tanulmány, HLD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Logikai- és fizikai rendszerterv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Maga a szoftver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Tesztterv, tesztesetek, tesztnapló, </a:t>
            </a:r>
            <a:r>
              <a:rPr lang="hu-HU" sz="1250" b="1" dirty="0" err="1">
                <a:latin typeface="Montserrat" pitchFamily="2" charset="77"/>
              </a:rPr>
              <a:t>validált</a:t>
            </a:r>
            <a:r>
              <a:rPr lang="hu-HU" sz="1250" b="1" dirty="0">
                <a:latin typeface="Montserrat" pitchFamily="2" charset="77"/>
              </a:rPr>
              <a:t> szoftver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Felhasználói dokumentáció</a:t>
            </a:r>
            <a:br>
              <a:rPr lang="hu-HU" sz="1250" b="1" dirty="0">
                <a:latin typeface="Montserrat" pitchFamily="2" charset="77"/>
              </a:rPr>
            </a:br>
            <a:endParaRPr lang="hu-HU" sz="125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b="1" dirty="0">
                <a:latin typeface="Montserrat" pitchFamily="2" charset="77"/>
              </a:rPr>
              <a:t>Rendszeres mentések, karbantartási folyamatok, felügyelet</a:t>
            </a:r>
          </a:p>
        </p:txBody>
      </p:sp>
    </p:spTree>
    <p:extLst>
      <p:ext uri="{BB962C8B-B14F-4D97-AF65-F5344CB8AC3E}">
        <p14:creationId xmlns:p14="http://schemas.microsoft.com/office/powerpoint/2010/main" val="314932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0AD357-30C6-C7C4-BEBA-4D857E4D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30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E7F3D-BAFB-A7E8-990F-7A6DE039B882}"/>
              </a:ext>
            </a:extLst>
          </p:cNvPr>
          <p:cNvSpPr/>
          <p:nvPr/>
        </p:nvSpPr>
        <p:spPr>
          <a:xfrm>
            <a:off x="0" y="519416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44A61-CE16-546D-4465-1F97C2823EEB}"/>
              </a:ext>
            </a:extLst>
          </p:cNvPr>
          <p:cNvSpPr/>
          <p:nvPr/>
        </p:nvSpPr>
        <p:spPr>
          <a:xfrm>
            <a:off x="0" y="6217434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0" y="248816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KÖSZÖNÖM A FIGYELMET!</a:t>
            </a:r>
            <a:endParaRPr lang="en-GB" sz="40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 ExtraBold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0" y="321816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28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9BE33-4256-44D5-9D84-FE1BBC093683}"/>
              </a:ext>
            </a:extLst>
          </p:cNvPr>
          <p:cNvCxnSpPr/>
          <p:nvPr/>
        </p:nvCxnSpPr>
        <p:spPr>
          <a:xfrm>
            <a:off x="1263882" y="3196046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5395C-9D69-E85F-90BD-0227A8B937DD}"/>
              </a:ext>
            </a:extLst>
          </p:cNvPr>
          <p:cNvSpPr txBox="1"/>
          <p:nvPr/>
        </p:nvSpPr>
        <p:spPr>
          <a:xfrm>
            <a:off x="8806782" y="6434083"/>
            <a:ext cx="30572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szalai.patrik@uni-milton.hu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FC156-B547-7485-965A-4CD66C447317}"/>
              </a:ext>
            </a:extLst>
          </p:cNvPr>
          <p:cNvSpPr txBox="1"/>
          <p:nvPr/>
        </p:nvSpPr>
        <p:spPr>
          <a:xfrm>
            <a:off x="357849" y="6434492"/>
            <a:ext cx="231493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2024.03.18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57184-92F0-F1B1-26B0-F8AA2DB5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4773" y="6450767"/>
            <a:ext cx="312009" cy="31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435C-83F6-8799-EA34-377A43D7B0D6}"/>
              </a:ext>
            </a:extLst>
          </p:cNvPr>
          <p:cNvSpPr txBox="1"/>
          <p:nvPr/>
        </p:nvSpPr>
        <p:spPr>
          <a:xfrm>
            <a:off x="4443528" y="6408157"/>
            <a:ext cx="33049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Szalai</a:t>
            </a:r>
            <a:r>
              <a:rPr lang="en-GB" sz="1600" dirty="0">
                <a:solidFill>
                  <a:srgbClr val="333333"/>
                </a:solidFill>
                <a:latin typeface="Montserrat Medium" pitchFamily="2" charset="77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Montserrat Medium" pitchFamily="2" charset="77"/>
              </a:rPr>
              <a:t>Patrik</a:t>
            </a:r>
            <a:endParaRPr lang="en-GB" sz="1600" dirty="0">
              <a:solidFill>
                <a:srgbClr val="333333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5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73C4-3C1A-FDC2-E62F-B8A401BE2E5A}"/>
              </a:ext>
            </a:extLst>
          </p:cNvPr>
          <p:cNvSpPr/>
          <p:nvPr/>
        </p:nvSpPr>
        <p:spPr>
          <a:xfrm>
            <a:off x="0" y="2274737"/>
            <a:ext cx="12192000" cy="3373112"/>
          </a:xfrm>
          <a:prstGeom prst="rect">
            <a:avLst/>
          </a:prstGeom>
          <a:solidFill>
            <a:srgbClr val="003366">
              <a:alpha val="1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FA0593-924A-5EFE-66ED-BC24B1AFD613}"/>
              </a:ext>
            </a:extLst>
          </p:cNvPr>
          <p:cNvSpPr/>
          <p:nvPr/>
        </p:nvSpPr>
        <p:spPr>
          <a:xfrm>
            <a:off x="2844804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119817-D3D7-181E-57F5-A3C0B2903BB2}"/>
              </a:ext>
            </a:extLst>
          </p:cNvPr>
          <p:cNvSpPr/>
          <p:nvPr/>
        </p:nvSpPr>
        <p:spPr>
          <a:xfrm>
            <a:off x="6439030" y="1770543"/>
            <a:ext cx="3251196" cy="4381500"/>
          </a:xfrm>
          <a:prstGeom prst="roundRect">
            <a:avLst>
              <a:gd name="adj" fmla="val 1332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1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59A9A-14A3-71B7-FED8-129C5C6457DE}"/>
              </a:ext>
            </a:extLst>
          </p:cNvPr>
          <p:cNvSpPr txBox="1"/>
          <p:nvPr/>
        </p:nvSpPr>
        <p:spPr>
          <a:xfrm>
            <a:off x="2844804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2,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Szoftverkrízis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867BB-FF9F-FB2C-7F0C-DEBE21372F11}"/>
              </a:ext>
            </a:extLst>
          </p:cNvPr>
          <p:cNvSpPr txBox="1"/>
          <p:nvPr/>
        </p:nvSpPr>
        <p:spPr>
          <a:xfrm>
            <a:off x="6439030" y="187975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3,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Módszertanok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TÉMAKÖRÖK: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89393-9C44-8231-05EA-9CFA8FE71BAA}"/>
              </a:ext>
            </a:extLst>
          </p:cNvPr>
          <p:cNvCxnSpPr/>
          <p:nvPr/>
        </p:nvCxnSpPr>
        <p:spPr>
          <a:xfrm>
            <a:off x="3156609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DF29B6-4F37-C990-A8C2-8E027851DC54}"/>
              </a:ext>
            </a:extLst>
          </p:cNvPr>
          <p:cNvCxnSpPr/>
          <p:nvPr/>
        </p:nvCxnSpPr>
        <p:spPr>
          <a:xfrm>
            <a:off x="6750831" y="2248962"/>
            <a:ext cx="2627586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2956913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A szoftverkrízisről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Kiváltó okai</a:t>
            </a:r>
          </a:p>
          <a:p>
            <a:pPr marL="477834" lvl="1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Megoldások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SDLC</a:t>
            </a:r>
            <a:endParaRPr lang="hu-HU" sz="11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5" name="Tartalom helye 3">
            <a:extLst>
              <a:ext uri="{FF2B5EF4-FFF2-40B4-BE49-F238E27FC236}">
                <a16:creationId xmlns:a16="http://schemas.microsoft.com/office/drawing/2014/main" id="{85A9035B-51CC-20A6-AC0E-3CD41C920BA5}"/>
              </a:ext>
            </a:extLst>
          </p:cNvPr>
          <p:cNvSpPr txBox="1">
            <a:spLocks/>
          </p:cNvSpPr>
          <p:nvPr/>
        </p:nvSpPr>
        <p:spPr>
          <a:xfrm>
            <a:off x="6551451" y="2557488"/>
            <a:ext cx="3026979" cy="337311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Vízesés 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SSADM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V-modell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Prototípusmodell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Spirálmodell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Iteratív és Inkrementális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RUP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RAD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Agile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>
                <a:latin typeface="Montserrat" pitchFamily="2" charset="77"/>
              </a:rPr>
              <a:t>Extrém programozás</a:t>
            </a: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dirty="0" err="1">
                <a:latin typeface="Montserrat" pitchFamily="2" charset="77"/>
              </a:rPr>
              <a:t>Scrum</a:t>
            </a: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marL="134934" indent="-134934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7646B-87C4-99EE-D35C-0D5786FB3B49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97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16182B-7434-EC8D-9241-3477B39EF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46" b="16546"/>
          <a:stretch/>
        </p:blipFill>
        <p:spPr>
          <a:xfrm>
            <a:off x="0" y="720000"/>
            <a:ext cx="12192000" cy="549743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D593B83-9E66-47FD-05B9-0129C1F1B6BE}"/>
              </a:ext>
            </a:extLst>
          </p:cNvPr>
          <p:cNvSpPr/>
          <p:nvPr/>
        </p:nvSpPr>
        <p:spPr>
          <a:xfrm>
            <a:off x="13447" y="514960"/>
            <a:ext cx="12192000" cy="5714083"/>
          </a:xfrm>
          <a:prstGeom prst="rect">
            <a:avLst/>
          </a:prstGeom>
          <a:solidFill>
            <a:srgbClr val="06162F">
              <a:alpha val="4011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2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3737427" y="1848952"/>
            <a:ext cx="4717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err="1">
                <a:solidFill>
                  <a:schemeClr val="bg1"/>
                </a:solidFill>
                <a:latin typeface="Montserrat ExtraBold" pitchFamily="2" charset="77"/>
              </a:rPr>
              <a:t>Szoftverkrízis</a:t>
            </a:r>
            <a:endParaRPr lang="en-GB" sz="3200" b="1" dirty="0">
              <a:solidFill>
                <a:schemeClr val="bg1"/>
              </a:solidFill>
              <a:latin typeface="Montserrat ExtraBold" pitchFamily="2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62CF41-63E1-0746-4C15-743F501BABC4}"/>
              </a:ext>
            </a:extLst>
          </p:cNvPr>
          <p:cNvCxnSpPr/>
          <p:nvPr/>
        </p:nvCxnSpPr>
        <p:spPr>
          <a:xfrm>
            <a:off x="1263882" y="2575560"/>
            <a:ext cx="9664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DDCC292-004E-94A6-A8EA-668393045497}"/>
              </a:ext>
            </a:extLst>
          </p:cNvPr>
          <p:cNvSpPr/>
          <p:nvPr/>
        </p:nvSpPr>
        <p:spPr>
          <a:xfrm>
            <a:off x="11176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75FE8-0C4B-0A50-B228-E390BE27FB61}"/>
              </a:ext>
            </a:extLst>
          </p:cNvPr>
          <p:cNvSpPr txBox="1"/>
          <p:nvPr/>
        </p:nvSpPr>
        <p:spPr>
          <a:xfrm>
            <a:off x="11176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Okai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AF70D6-351A-8F9C-1C05-56B37FAE0B9B}"/>
              </a:ext>
            </a:extLst>
          </p:cNvPr>
          <p:cNvSpPr/>
          <p:nvPr/>
        </p:nvSpPr>
        <p:spPr>
          <a:xfrm>
            <a:off x="44704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859B6-AAED-7A84-32C1-91C0B526E0D2}"/>
              </a:ext>
            </a:extLst>
          </p:cNvPr>
          <p:cNvSpPr txBox="1"/>
          <p:nvPr/>
        </p:nvSpPr>
        <p:spPr>
          <a:xfrm>
            <a:off x="44704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Megoldások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5C4B85-EBE3-64FA-7D2B-B07EF3CEBC39}"/>
              </a:ext>
            </a:extLst>
          </p:cNvPr>
          <p:cNvSpPr/>
          <p:nvPr/>
        </p:nvSpPr>
        <p:spPr>
          <a:xfrm>
            <a:off x="7823202" y="2956616"/>
            <a:ext cx="3251196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3BB43-4C3C-286A-D418-C9230DEDFA9B}"/>
              </a:ext>
            </a:extLst>
          </p:cNvPr>
          <p:cNvSpPr txBox="1"/>
          <p:nvPr/>
        </p:nvSpPr>
        <p:spPr>
          <a:xfrm>
            <a:off x="7823202" y="3120242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SDLC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C13E9-E5C9-614B-E8EC-14DAD069AA6E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316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6611C-63C1-3080-592C-5641E7A39EAB}"/>
              </a:ext>
            </a:extLst>
          </p:cNvPr>
          <p:cNvSpPr/>
          <p:nvPr/>
        </p:nvSpPr>
        <p:spPr>
          <a:xfrm>
            <a:off x="8686800" y="720000"/>
            <a:ext cx="3505196" cy="6137999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2FCC77-D704-5CC7-8497-28A675E96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0" r="42864"/>
          <a:stretch/>
        </p:blipFill>
        <p:spPr>
          <a:xfrm>
            <a:off x="8686796" y="720000"/>
            <a:ext cx="3505204" cy="613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85601A-7FD7-CD1D-175D-CCC928300B32}"/>
              </a:ext>
            </a:extLst>
          </p:cNvPr>
          <p:cNvSpPr/>
          <p:nvPr/>
        </p:nvSpPr>
        <p:spPr>
          <a:xfrm>
            <a:off x="8686796" y="2025008"/>
            <a:ext cx="3505204" cy="4832991"/>
          </a:xfrm>
          <a:prstGeom prst="rect">
            <a:avLst/>
          </a:prstGeom>
          <a:gradFill>
            <a:gsLst>
              <a:gs pos="40000">
                <a:srgbClr val="06162F">
                  <a:alpha val="0"/>
                </a:srgbClr>
              </a:gs>
              <a:gs pos="100000">
                <a:srgbClr val="0616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5BB84B1-62A3-A9CC-CCB0-C7FFE58A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solidFill>
                  <a:schemeClr val="bg1"/>
                </a:solidFill>
                <a:latin typeface="Montserrat" pitchFamily="2" charset="77"/>
              </a:rPr>
              <a:t>3</a:t>
            </a:fld>
            <a:endParaRPr lang="en-GB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SZOFTVERKRÍZISRŐL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7810616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Úgy érezzük, hogy soha semmi nem halad a terv szerint...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Az első nemzetközi Software </a:t>
            </a:r>
            <a:r>
              <a:rPr lang="hu-HU" sz="1250" dirty="0" err="1">
                <a:latin typeface="Montserrat" pitchFamily="2" charset="77"/>
              </a:rPr>
              <a:t>Engineering</a:t>
            </a:r>
            <a:r>
              <a:rPr lang="hu-HU" sz="1250" dirty="0">
                <a:latin typeface="Montserrat" pitchFamily="2" charset="77"/>
              </a:rPr>
              <a:t> konferencia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1968 Németország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NATO Science </a:t>
            </a:r>
            <a:r>
              <a:rPr lang="hu-HU" sz="1250" dirty="0" err="1">
                <a:latin typeface="Montserrat" pitchFamily="2" charset="77"/>
              </a:rPr>
              <a:t>Committee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52 szakértő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Software </a:t>
            </a:r>
            <a:r>
              <a:rPr lang="hu-HU" sz="1400" b="1" dirty="0" err="1">
                <a:latin typeface="Montserrat" pitchFamily="2" charset="77"/>
              </a:rPr>
              <a:t>Crisis</a:t>
            </a:r>
            <a:endParaRPr lang="hu-HU" sz="1400" b="1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Esdger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W</a:t>
            </a:r>
            <a:r>
              <a:rPr lang="hu-HU" sz="1250" dirty="0">
                <a:latin typeface="Montserrat" pitchFamily="2" charset="77"/>
              </a:rPr>
              <a:t>. </a:t>
            </a:r>
            <a:r>
              <a:rPr lang="hu-HU" sz="1250" dirty="0" err="1">
                <a:latin typeface="Montserrat" pitchFamily="2" charset="77"/>
              </a:rPr>
              <a:t>Dijkstra</a:t>
            </a:r>
            <a:r>
              <a:rPr lang="hu-HU" sz="1250" dirty="0">
                <a:latin typeface="Montserrat" pitchFamily="2" charset="77"/>
              </a:rPr>
              <a:t> 1972-ben nevezte meg így a jelenséget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70-es években 80-90% sikertelen projekt arány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rendszertervezés fő problémája a mai napig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</a:t>
            </a:r>
            <a:r>
              <a:rPr lang="hu-HU" sz="1400" dirty="0">
                <a:latin typeface="Montserrat" pitchFamily="2" charset="77"/>
              </a:rPr>
              <a:t> Mitől lesz sikertelen egy szoftverprojekt?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Mennyi az aránya manapság a sikertelen szoftverprojekteknek?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2C45A-85FA-C06A-84BD-5C9624D70706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45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BF2B88-0148-30A8-E354-36AC5C50DEC9}"/>
              </a:ext>
            </a:extLst>
          </p:cNvPr>
          <p:cNvSpPr txBox="1">
            <a:spLocks/>
          </p:cNvSpPr>
          <p:nvPr/>
        </p:nvSpPr>
        <p:spPr>
          <a:xfrm>
            <a:off x="3432313" y="2778555"/>
            <a:ext cx="8759687" cy="407944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r>
              <a:rPr lang="hu-HU" sz="30000" b="1" dirty="0">
                <a:solidFill>
                  <a:srgbClr val="58595B">
                    <a:alpha val="10232"/>
                  </a:srgbClr>
                </a:solidFill>
                <a:latin typeface="Montserrat Black" pitchFamily="2" charset="77"/>
              </a:rPr>
              <a:t>50%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32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SZOFTVERKRÍZIS OKAI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Mitől lesz sikertelen egy szoftverprojekt?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tervezettnél drágábban készül el (over </a:t>
            </a:r>
            <a:r>
              <a:rPr lang="hu-HU" sz="1250" dirty="0" err="1">
                <a:latin typeface="Montserrat" pitchFamily="2" charset="77"/>
              </a:rPr>
              <a:t>budget</a:t>
            </a:r>
            <a:r>
              <a:rPr lang="hu-HU" sz="1250" dirty="0">
                <a:latin typeface="Montserrat" pitchFamily="2" charset="77"/>
              </a:rPr>
              <a:t>),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tervezetnél hosszabb idő alatt (over </a:t>
            </a:r>
            <a:r>
              <a:rPr lang="hu-HU" sz="1250" dirty="0" err="1">
                <a:latin typeface="Montserrat" pitchFamily="2" charset="77"/>
              </a:rPr>
              <a:t>time</a:t>
            </a:r>
            <a:r>
              <a:rPr lang="hu-HU" sz="1250" dirty="0">
                <a:latin typeface="Montserrat" pitchFamily="2" charset="77"/>
              </a:rPr>
              <a:t>),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Nem az igényeknek megfelelő,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Nagyon rossz minőségű / rossz hatásfokú / nehezen karbantartható,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Anyagi / környezeti / egészségügyi kárhoz vezet,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Átadásra sem kerül.</a:t>
            </a: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50%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 szoftverprojekteknek kb. a fele sikertelen a mai napig!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Manapság inkább a </a:t>
            </a:r>
            <a:r>
              <a:rPr lang="hu-HU" sz="1250" dirty="0" err="1">
                <a:latin typeface="Montserrat" pitchFamily="2" charset="77"/>
              </a:rPr>
              <a:t>budget</a:t>
            </a:r>
            <a:r>
              <a:rPr lang="hu-HU" sz="1250" dirty="0">
                <a:latin typeface="Montserrat" pitchFamily="2" charset="77"/>
              </a:rPr>
              <a:t> és az időkeret túllépése okozza, vagy</a:t>
            </a:r>
            <a:br>
              <a:rPr lang="hu-HU" sz="1250" dirty="0">
                <a:latin typeface="Montserrat" pitchFamily="2" charset="77"/>
              </a:rPr>
            </a:br>
            <a:r>
              <a:rPr lang="hu-HU" sz="1250" dirty="0">
                <a:latin typeface="Montserrat" pitchFamily="2" charset="77"/>
              </a:rPr>
              <a:t>a rosszul felmért igények.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3" name="Slide Number Placeholder 21">
            <a:extLst>
              <a:ext uri="{FF2B5EF4-FFF2-40B4-BE49-F238E27FC236}">
                <a16:creationId xmlns:a16="http://schemas.microsoft.com/office/drawing/2014/main" id="{31F68C9E-4520-A7E4-E2A6-B51A1681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4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FDB84-D47E-37C7-3B01-F933D2AAA1BB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369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NA DE MITŐL FUTUNK A MAI NAPIG BELE?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szoftverkrízisnek több, mára már jól ismert oka is van: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Elégtelen hatékonyság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Művészlelkű programozók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Félreértések hada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Gyorsan változó igények és környezet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Nehezen becsülhető fejlesztési idő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Rossz specifikáció</a:t>
            </a:r>
            <a:r>
              <a:rPr lang="hu-HU" sz="1400" dirty="0">
                <a:latin typeface="Montserrat" pitchFamily="2" charset="77"/>
              </a:rPr>
              <a:t>k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40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Kérdés: </a:t>
            </a:r>
            <a:r>
              <a:rPr lang="hu-HU" sz="1400" dirty="0">
                <a:latin typeface="Montserrat" pitchFamily="2" charset="77"/>
              </a:rPr>
              <a:t>Kik a szereplők?</a:t>
            </a:r>
          </a:p>
        </p:txBody>
      </p:sp>
      <p:pic>
        <p:nvPicPr>
          <p:cNvPr id="6" name="Picture 5" descr="A email messag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575B358-CFFB-120D-81E3-753FB759B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6" y="1635452"/>
            <a:ext cx="5239724" cy="4521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5</a:t>
            </a:fld>
            <a:endParaRPr lang="en-GB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968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MILYEN MEGOLDÁSOKAT ISMERÜNK A PROBLÉMÁRA?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rendszertervezés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Módszertanok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Kockázatmenedzsment (</a:t>
            </a:r>
            <a:r>
              <a:rPr lang="hu-HU" sz="1250" dirty="0" err="1">
                <a:latin typeface="Montserrat" pitchFamily="2" charset="77"/>
              </a:rPr>
              <a:t>Risk</a:t>
            </a:r>
            <a:r>
              <a:rPr lang="hu-HU" sz="1250" dirty="0">
                <a:latin typeface="Montserrat" pitchFamily="2" charset="77"/>
              </a:rPr>
              <a:t> Management)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Vizuális nyelvek bevezetése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Programozási Technológiák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Programozási nyelvek fejlődése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Programok modulokra bontása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Tervezési alapelvek és minták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Szakterület specifikus keretrendszerek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A Szoftverfejlesztési Technológiák válaszai: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Individuális programozót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Csoportmunkát támogató eszközök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Tesztelést támogató eszközök és módszerek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6</a:t>
            </a:fld>
            <a:endParaRPr lang="en-GB" b="1" dirty="0">
              <a:latin typeface="Montserrat" pitchFamily="2" charset="77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4C2466-4F4E-87DE-FBF3-141CD70E6951}"/>
              </a:ext>
            </a:extLst>
          </p:cNvPr>
          <p:cNvSpPr/>
          <p:nvPr/>
        </p:nvSpPr>
        <p:spPr>
          <a:xfrm>
            <a:off x="7487478" y="166127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E144C-A1EB-ADA6-6F62-AD266F91C58E}"/>
              </a:ext>
            </a:extLst>
          </p:cNvPr>
          <p:cNvSpPr txBox="1"/>
          <p:nvPr/>
        </p:nvSpPr>
        <p:spPr>
          <a:xfrm>
            <a:off x="7487478" y="182489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Rendszertervezés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D48A39-8CD1-67E9-5924-A6044F0452FD}"/>
              </a:ext>
            </a:extLst>
          </p:cNvPr>
          <p:cNvSpPr/>
          <p:nvPr/>
        </p:nvSpPr>
        <p:spPr>
          <a:xfrm>
            <a:off x="7487478" y="250941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BF219-82F6-68CD-98C1-E424CAACA2E1}"/>
              </a:ext>
            </a:extLst>
          </p:cNvPr>
          <p:cNvSpPr txBox="1"/>
          <p:nvPr/>
        </p:nvSpPr>
        <p:spPr>
          <a:xfrm>
            <a:off x="7487478" y="267303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Technológiák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D659E2-F2C2-6A97-0444-DE3CA710E2F1}"/>
              </a:ext>
            </a:extLst>
          </p:cNvPr>
          <p:cNvSpPr/>
          <p:nvPr/>
        </p:nvSpPr>
        <p:spPr>
          <a:xfrm>
            <a:off x="7487478" y="3357550"/>
            <a:ext cx="4376572" cy="690092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C719A-A22B-5F6D-326C-8390CBFF2D0E}"/>
              </a:ext>
            </a:extLst>
          </p:cNvPr>
          <p:cNvSpPr txBox="1"/>
          <p:nvPr/>
        </p:nvSpPr>
        <p:spPr>
          <a:xfrm>
            <a:off x="7487478" y="3521176"/>
            <a:ext cx="43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Szoftverfejlesztési</a:t>
            </a:r>
            <a:r>
              <a:rPr lang="en-GB" b="1" dirty="0">
                <a:solidFill>
                  <a:srgbClr val="003366"/>
                </a:solidFill>
                <a:latin typeface="Montserrat ExtraBold" pitchFamily="2" charset="77"/>
              </a:rPr>
              <a:t> </a:t>
            </a:r>
            <a:r>
              <a:rPr lang="en-GB" b="1" dirty="0" err="1">
                <a:solidFill>
                  <a:srgbClr val="003366"/>
                </a:solidFill>
                <a:latin typeface="Montserrat ExtraBold" pitchFamily="2" charset="77"/>
              </a:rPr>
              <a:t>Technológiák</a:t>
            </a:r>
            <a:endParaRPr lang="en-GB" b="1" dirty="0">
              <a:solidFill>
                <a:srgbClr val="003366"/>
              </a:solidFill>
              <a:latin typeface="Montserrat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9972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RENDSZERTERVEZÉS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Módszertanok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Lépések sorrendje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Kommunikáció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Dokumentáció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Kockázatmenedzsment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Kockázat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Károk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Kritikus elemek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Vizuális nyelvek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UML – </a:t>
            </a:r>
            <a:r>
              <a:rPr lang="hu-HU" sz="1250" dirty="0" err="1">
                <a:latin typeface="Montserrat" pitchFamily="2" charset="77"/>
              </a:rPr>
              <a:t>Unified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Modeling</a:t>
            </a:r>
            <a:r>
              <a:rPr lang="hu-HU" sz="1250" dirty="0">
                <a:latin typeface="Montserrat" pitchFamily="2" charset="77"/>
              </a:rPr>
              <a:t> </a:t>
            </a:r>
            <a:r>
              <a:rPr lang="hu-HU" sz="1250" dirty="0" err="1">
                <a:latin typeface="Montserrat" pitchFamily="2" charset="77"/>
              </a:rPr>
              <a:t>Language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Use-case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7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6A022-A931-386D-39B2-E93CAB21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86" y="1296145"/>
            <a:ext cx="4674964" cy="39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B3ACC-74EF-F8E1-87D7-DCB457B8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50" y="4999530"/>
            <a:ext cx="3886200" cy="72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D5DC04-F963-284F-177B-C55D0F38A348}"/>
              </a:ext>
            </a:extLst>
          </p:cNvPr>
          <p:cNvSpPr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76200" dir="5400000" algn="t" rotWithShape="0">
              <a:prstClr val="black">
                <a:alpha val="7963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846F-76B7-10D0-2257-D6776B198274}"/>
              </a:ext>
            </a:extLst>
          </p:cNvPr>
          <p:cNvSpPr txBox="1"/>
          <p:nvPr/>
        </p:nvSpPr>
        <p:spPr>
          <a:xfrm>
            <a:off x="3708396" y="193464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PROGRAMOZÁSI</a:t>
            </a:r>
            <a:r>
              <a:rPr lang="en-GB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 </a:t>
            </a:r>
            <a:r>
              <a:rPr lang="en-GB" b="1" dirty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Bold" pitchFamily="2" charset="77"/>
              </a:rPr>
              <a:t>TECHNOLÓGIÁK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61DAF-73FF-806F-923F-5919A2EF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49" y="183775"/>
            <a:ext cx="962295" cy="3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F8C02-E7F9-D322-05B4-4ECEFE49AA17}"/>
              </a:ext>
            </a:extLst>
          </p:cNvPr>
          <p:cNvSpPr txBox="1"/>
          <p:nvPr/>
        </p:nvSpPr>
        <p:spPr>
          <a:xfrm>
            <a:off x="9399479" y="207183"/>
            <a:ext cx="246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2.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óra</a:t>
            </a:r>
            <a:r>
              <a:rPr lang="en-GB" sz="1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 - </a:t>
            </a:r>
            <a:r>
              <a:rPr lang="en-GB" sz="1400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77"/>
              </a:rPr>
              <a:t>Szoftverkrízis</a:t>
            </a:r>
            <a:endParaRPr lang="en-GB" sz="1400" b="1" dirty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756CB-F99F-4D10-A14D-AA60455CF9A7}"/>
              </a:ext>
            </a:extLst>
          </p:cNvPr>
          <p:cNvSpPr txBox="1"/>
          <p:nvPr/>
        </p:nvSpPr>
        <p:spPr>
          <a:xfrm>
            <a:off x="876176" y="1092686"/>
            <a:ext cx="76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33333"/>
                </a:solidFill>
                <a:latin typeface="Montserrat ExtraBold" pitchFamily="2" charset="77"/>
              </a:rPr>
              <a:t>A PROGRAMOZÁSI TECHNOLÓGIÁK VÁLASZAI</a:t>
            </a:r>
          </a:p>
        </p:txBody>
      </p:sp>
      <p:sp>
        <p:nvSpPr>
          <p:cNvPr id="33" name="Tartalom helye 3">
            <a:extLst>
              <a:ext uri="{FF2B5EF4-FFF2-40B4-BE49-F238E27FC236}">
                <a16:creationId xmlns:a16="http://schemas.microsoft.com/office/drawing/2014/main" id="{F474D011-2A42-88D7-BD4A-7379C7ABD470}"/>
              </a:ext>
            </a:extLst>
          </p:cNvPr>
          <p:cNvSpPr txBox="1">
            <a:spLocks/>
          </p:cNvSpPr>
          <p:nvPr/>
        </p:nvSpPr>
        <p:spPr>
          <a:xfrm>
            <a:off x="876176" y="1661270"/>
            <a:ext cx="10987874" cy="46950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2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5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10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73F6C"/>
              </a:buClr>
              <a:buSzPct val="80000"/>
              <a:buFont typeface="Arial" panose="020B0604020202020204" pitchFamily="34" charset="0"/>
              <a:buChar char="▌"/>
              <a:defRPr sz="900" kern="1200">
                <a:solidFill>
                  <a:srgbClr val="58595B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Programozási nyelvek fejlődése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Assembly – 1:1 (parancs : gépi kódú utasítás)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2nd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</a:t>
            </a:r>
            <a:r>
              <a:rPr lang="hu-HU" sz="1250" dirty="0" err="1">
                <a:latin typeface="Montserrat" pitchFamily="2" charset="77"/>
              </a:rPr>
              <a:t>Fortran</a:t>
            </a:r>
            <a:r>
              <a:rPr lang="hu-HU" sz="1250" dirty="0">
                <a:latin typeface="Montserrat" pitchFamily="2" charset="77"/>
              </a:rPr>
              <a:t>, </a:t>
            </a:r>
            <a:r>
              <a:rPr lang="hu-HU" sz="1250" dirty="0" err="1">
                <a:latin typeface="Montserrat" pitchFamily="2" charset="77"/>
              </a:rPr>
              <a:t>Cobol</a:t>
            </a:r>
            <a:r>
              <a:rPr lang="hu-HU" sz="1250" dirty="0">
                <a:latin typeface="Montserrat" pitchFamily="2" charset="77"/>
              </a:rPr>
              <a:t>, PL/I – 1:10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3rd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Pascal, Ada, C/C++ – 1:100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4th </a:t>
            </a:r>
            <a:r>
              <a:rPr lang="hu-HU" sz="1250" dirty="0" err="1">
                <a:latin typeface="Montserrat" pitchFamily="2" charset="77"/>
              </a:rPr>
              <a:t>Gen</a:t>
            </a:r>
            <a:r>
              <a:rPr lang="hu-HU" sz="1250" dirty="0">
                <a:latin typeface="Montserrat" pitchFamily="2" charset="77"/>
              </a:rPr>
              <a:t>: OOP nyelvek – 1:1000+</a:t>
            </a:r>
          </a:p>
          <a:p>
            <a:pPr marL="342900" lvl="1" indent="0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None/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Programok modulokra bontása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Separation</a:t>
            </a:r>
            <a:r>
              <a:rPr lang="hu-HU" sz="1250" dirty="0">
                <a:latin typeface="Montserrat" pitchFamily="2" charset="77"/>
              </a:rPr>
              <a:t> of </a:t>
            </a:r>
            <a:r>
              <a:rPr lang="hu-HU" sz="1250" dirty="0" err="1">
                <a:latin typeface="Montserrat" pitchFamily="2" charset="77"/>
              </a:rPr>
              <a:t>Concerns</a:t>
            </a:r>
            <a:endParaRPr lang="hu-HU" sz="1250" dirty="0">
              <a:latin typeface="Montserrat" pitchFamily="2" charset="77"/>
            </a:endParaRP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 err="1">
                <a:latin typeface="Montserrat" pitchFamily="2" charset="77"/>
              </a:rPr>
              <a:t>Subroutine</a:t>
            </a:r>
            <a:r>
              <a:rPr lang="hu-HU" sz="1250" dirty="0">
                <a:latin typeface="Montserrat" pitchFamily="2" charset="77"/>
              </a:rPr>
              <a:t>-októl az Alprogramokig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Hány ezer sort tud effektíve átlátni egy fejlesztő?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Tervezési alapelvek és minták bevezetése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Alapelvek - Jó tanácsok, magas szinten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Minták - Alacsonyabb szintű ajánlások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  <a:p>
            <a:pPr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400" b="1" dirty="0">
                <a:latin typeface="Montserrat" pitchFamily="2" charset="77"/>
              </a:rPr>
              <a:t>Szakterület specifikus keretrendszerek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Például egy CMS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r>
              <a:rPr lang="hu-HU" sz="1250" dirty="0">
                <a:latin typeface="Montserrat" pitchFamily="2" charset="77"/>
              </a:rPr>
              <a:t>MDA, DSM, DDD</a:t>
            </a:r>
          </a:p>
          <a:p>
            <a:pPr lvl="1" defTabSz="914377"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</a:pPr>
            <a:endParaRPr lang="hu-HU" sz="1250" dirty="0">
              <a:latin typeface="Montserrat" pitchFamily="2" charset="77"/>
            </a:endParaRP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EB02116F-481A-4939-6BC6-3AA3E613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850" y="6356350"/>
            <a:ext cx="2743200" cy="365125"/>
          </a:xfrm>
        </p:spPr>
        <p:txBody>
          <a:bodyPr/>
          <a:lstStyle/>
          <a:p>
            <a:fld id="{426F0C22-2623-DD4A-BF15-550A450FF1F4}" type="slidenum">
              <a:rPr lang="en-GB" b="1" smtClean="0">
                <a:latin typeface="Montserrat" pitchFamily="2" charset="77"/>
              </a:rPr>
              <a:t>8</a:t>
            </a:fld>
            <a:endParaRPr lang="en-GB" b="1" dirty="0">
              <a:latin typeface="Montserrat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A5680-1A85-8FD2-8467-CDF3DC7CD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850" y="1456230"/>
            <a:ext cx="4267200" cy="3543300"/>
          </a:xfrm>
          <a:prstGeom prst="rect">
            <a:avLst/>
          </a:prstGeom>
        </p:spPr>
      </p:pic>
      <p:sp>
        <p:nvSpPr>
          <p:cNvPr id="2" name="Snip Single Corner of Rectangle 1">
            <a:extLst>
              <a:ext uri="{FF2B5EF4-FFF2-40B4-BE49-F238E27FC236}">
                <a16:creationId xmlns:a16="http://schemas.microsoft.com/office/drawing/2014/main" id="{C8D35D4F-398D-4015-9472-DF628F1F1717}"/>
              </a:ext>
            </a:extLst>
          </p:cNvPr>
          <p:cNvSpPr/>
          <p:nvPr/>
        </p:nvSpPr>
        <p:spPr>
          <a:xfrm>
            <a:off x="6911470" y="3085007"/>
            <a:ext cx="1996195" cy="2769759"/>
          </a:xfrm>
          <a:prstGeom prst="snip1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bIns="288000" rtlCol="0" anchor="ctr"/>
          <a:lstStyle/>
          <a:p>
            <a:r>
              <a:rPr lang="en-GB" sz="1200" dirty="0">
                <a:solidFill>
                  <a:srgbClr val="252526"/>
                </a:solidFill>
              </a:rPr>
              <a:t>//I=15;</a:t>
            </a:r>
          </a:p>
          <a:p>
            <a:r>
              <a:rPr lang="en-GB" sz="1200" dirty="0">
                <a:solidFill>
                  <a:srgbClr val="252526"/>
                </a:solidFill>
              </a:rPr>
              <a:t>MOV R3, #15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#-8]</a:t>
            </a:r>
          </a:p>
          <a:p>
            <a:endParaRPr lang="en-GB" sz="1200" dirty="0">
              <a:solidFill>
                <a:srgbClr val="252526"/>
              </a:solidFill>
            </a:endParaRPr>
          </a:p>
          <a:p>
            <a:r>
              <a:rPr lang="en-GB" sz="1200" dirty="0">
                <a:solidFill>
                  <a:srgbClr val="252526"/>
                </a:solidFill>
              </a:rPr>
              <a:t>//J=25;</a:t>
            </a:r>
          </a:p>
          <a:p>
            <a:r>
              <a:rPr lang="en-GB" sz="1200" dirty="0">
                <a:solidFill>
                  <a:srgbClr val="252526"/>
                </a:solidFill>
              </a:rPr>
              <a:t>MOV R3, #25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#-12]</a:t>
            </a:r>
          </a:p>
          <a:p>
            <a:endParaRPr lang="en-GB" sz="1200" dirty="0">
              <a:solidFill>
                <a:srgbClr val="252526"/>
              </a:solidFill>
            </a:endParaRPr>
          </a:p>
          <a:p>
            <a:r>
              <a:rPr lang="en-GB" sz="1200" dirty="0">
                <a:solidFill>
                  <a:srgbClr val="252526"/>
                </a:solidFill>
              </a:rPr>
              <a:t>//I=I*J; </a:t>
            </a:r>
            <a:br>
              <a:rPr lang="en-GB" sz="1200" dirty="0">
                <a:solidFill>
                  <a:srgbClr val="252526"/>
                </a:solidFill>
              </a:rPr>
            </a:br>
            <a:r>
              <a:rPr lang="en-GB" sz="1200" dirty="0">
                <a:solidFill>
                  <a:srgbClr val="252526"/>
                </a:solidFill>
              </a:rPr>
              <a:t>LDR R2, [R11, #-8]</a:t>
            </a:r>
          </a:p>
          <a:p>
            <a:r>
              <a:rPr lang="en-GB" sz="1200" dirty="0">
                <a:solidFill>
                  <a:srgbClr val="252526"/>
                </a:solidFill>
              </a:rPr>
              <a:t>LDR R3, [R11, #-12]</a:t>
            </a:r>
            <a:br>
              <a:rPr lang="en-GB" sz="1200" dirty="0">
                <a:solidFill>
                  <a:srgbClr val="252526"/>
                </a:solidFill>
              </a:rPr>
            </a:br>
            <a:r>
              <a:rPr lang="en-GB" sz="1200" dirty="0">
                <a:solidFill>
                  <a:srgbClr val="252526"/>
                </a:solidFill>
              </a:rPr>
              <a:t>ADD R3, R2, R3</a:t>
            </a:r>
          </a:p>
          <a:p>
            <a:r>
              <a:rPr lang="en-GB" sz="1200" dirty="0">
                <a:solidFill>
                  <a:srgbClr val="252526"/>
                </a:solidFill>
              </a:rPr>
              <a:t>STR R3, [R11, #-8]</a:t>
            </a:r>
            <a:endParaRPr lang="en-GB" dirty="0">
              <a:solidFill>
                <a:srgbClr val="2525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0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2174</Words>
  <Application>Microsoft Macintosh PowerPoint</Application>
  <PresentationFormat>Widescreen</PresentationFormat>
  <Paragraphs>352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Google Sans</vt:lpstr>
      <vt:lpstr>Helvetica</vt:lpstr>
      <vt:lpstr>inherit</vt:lpstr>
      <vt:lpstr>Montserrat</vt:lpstr>
      <vt:lpstr>Montserrat Black</vt:lpstr>
      <vt:lpstr>Montserrat ExtraBold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Patrik Szalai</dc:creator>
  <cp:lastModifiedBy>Patrik Szalai</cp:lastModifiedBy>
  <cp:revision>20</cp:revision>
  <cp:lastPrinted>2024-03-17T19:31:38Z</cp:lastPrinted>
  <dcterms:created xsi:type="dcterms:W3CDTF">2024-03-08T19:55:56Z</dcterms:created>
  <dcterms:modified xsi:type="dcterms:W3CDTF">2024-03-22T09:51:07Z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0b346-82e6-40ae-a519-c8eeee624421_Enabled">
    <vt:lpwstr>true</vt:lpwstr>
  </property>
  <property fmtid="{D5CDD505-2E9C-101B-9397-08002B2CF9AE}" pid="3" name="MSIP_Label_99d0b346-82e6-40ae-a519-c8eeee624421_SetDate">
    <vt:lpwstr>2024-03-12T17:44:42Z</vt:lpwstr>
  </property>
  <property fmtid="{D5CDD505-2E9C-101B-9397-08002B2CF9AE}" pid="4" name="MSIP_Label_99d0b346-82e6-40ae-a519-c8eeee624421_Method">
    <vt:lpwstr>Standard</vt:lpwstr>
  </property>
  <property fmtid="{D5CDD505-2E9C-101B-9397-08002B2CF9AE}" pid="5" name="MSIP_Label_99d0b346-82e6-40ae-a519-c8eeee624421_Name">
    <vt:lpwstr>C3</vt:lpwstr>
  </property>
  <property fmtid="{D5CDD505-2E9C-101B-9397-08002B2CF9AE}" pid="6" name="MSIP_Label_99d0b346-82e6-40ae-a519-c8eeee624421_SiteId">
    <vt:lpwstr>f6ea9c0b-a353-4f44-87e4-4784c07789c2</vt:lpwstr>
  </property>
  <property fmtid="{D5CDD505-2E9C-101B-9397-08002B2CF9AE}" pid="7" name="MSIP_Label_99d0b346-82e6-40ae-a519-c8eeee624421_ActionId">
    <vt:lpwstr>3aebca97-febc-45bf-8e3b-67fded03b283</vt:lpwstr>
  </property>
  <property fmtid="{D5CDD505-2E9C-101B-9397-08002B2CF9AE}" pid="8" name="MSIP_Label_99d0b346-82e6-40ae-a519-c8eeee624421_ContentBits">
    <vt:lpwstr>0</vt:lpwstr>
  </property>
</Properties>
</file>