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D163C5-641E-4719-9272-18AB46B50DB0}" type="doc">
      <dgm:prSet loTypeId="urn:microsoft.com/office/officeart/2005/8/layout/vList2" loCatId="list" qsTypeId="urn:microsoft.com/office/officeart/2005/8/quickstyle/simple2" qsCatId="simple" csTypeId="urn:microsoft.com/office/officeart/2005/8/colors/accent2_2" csCatId="accent2" phldr="1"/>
      <dgm:spPr/>
      <dgm:t>
        <a:bodyPr/>
        <a:lstStyle/>
        <a:p>
          <a:endParaRPr lang="en-US"/>
        </a:p>
      </dgm:t>
    </dgm:pt>
    <dgm:pt modelId="{70B34FF7-DF22-42B9-9FEB-C8FF61A1D3A2}">
      <dgm:prSet/>
      <dgm:spPr/>
      <dgm:t>
        <a:bodyPr/>
        <a:lstStyle/>
        <a:p>
          <a:r>
            <a:rPr lang="en-US"/>
            <a:t>Monolith means composed all in one piece.</a:t>
          </a:r>
        </a:p>
      </dgm:t>
    </dgm:pt>
    <dgm:pt modelId="{DDD7B5DD-3267-4F81-BA72-ACBBCD99E69B}" type="parTrans" cxnId="{96186158-7C1C-407B-84FC-0C47E500D5FD}">
      <dgm:prSet/>
      <dgm:spPr/>
      <dgm:t>
        <a:bodyPr/>
        <a:lstStyle/>
        <a:p>
          <a:endParaRPr lang="en-US"/>
        </a:p>
      </dgm:t>
    </dgm:pt>
    <dgm:pt modelId="{E6E759F7-A482-456A-8227-35868C28A894}" type="sibTrans" cxnId="{96186158-7C1C-407B-84FC-0C47E500D5FD}">
      <dgm:prSet/>
      <dgm:spPr/>
      <dgm:t>
        <a:bodyPr/>
        <a:lstStyle/>
        <a:p>
          <a:endParaRPr lang="en-US"/>
        </a:p>
      </dgm:t>
    </dgm:pt>
    <dgm:pt modelId="{E96BE8FC-7A78-43D3-81A7-322B26876122}">
      <dgm:prSet/>
      <dgm:spPr/>
      <dgm:t>
        <a:bodyPr/>
        <a:lstStyle/>
        <a:p>
          <a:r>
            <a:rPr lang="en-US"/>
            <a:t>The </a:t>
          </a:r>
          <a:r>
            <a:rPr lang="en-US" b="1"/>
            <a:t>Monolithic</a:t>
          </a:r>
          <a:r>
            <a:rPr lang="en-US"/>
            <a:t> application describes a single-tiered </a:t>
          </a:r>
          <a:r>
            <a:rPr lang="en-US" b="1"/>
            <a:t>software</a:t>
          </a:r>
          <a:r>
            <a:rPr lang="en-US"/>
            <a:t> application in which different components combined into a single program from a single platform.</a:t>
          </a:r>
        </a:p>
      </dgm:t>
    </dgm:pt>
    <dgm:pt modelId="{A63DB93B-8F3B-4824-B8BA-58DC3A55BF15}" type="parTrans" cxnId="{DB1C13D8-C9D1-4888-9693-2EB13C91A22F}">
      <dgm:prSet/>
      <dgm:spPr/>
      <dgm:t>
        <a:bodyPr/>
        <a:lstStyle/>
        <a:p>
          <a:endParaRPr lang="en-US"/>
        </a:p>
      </dgm:t>
    </dgm:pt>
    <dgm:pt modelId="{92E3C638-E68B-4999-9AB5-29FB59483358}" type="sibTrans" cxnId="{DB1C13D8-C9D1-4888-9693-2EB13C91A22F}">
      <dgm:prSet/>
      <dgm:spPr/>
      <dgm:t>
        <a:bodyPr/>
        <a:lstStyle/>
        <a:p>
          <a:endParaRPr lang="en-US"/>
        </a:p>
      </dgm:t>
    </dgm:pt>
    <dgm:pt modelId="{AA944C31-5A06-4A19-ADC6-4FDD922BD63A}">
      <dgm:prSet/>
      <dgm:spPr/>
      <dgm:t>
        <a:bodyPr/>
        <a:lstStyle/>
        <a:p>
          <a:r>
            <a:rPr lang="en-US"/>
            <a:t>Consider an example of Ecommerce application, that </a:t>
          </a:r>
          <a:r>
            <a:rPr lang="en-US" i="1"/>
            <a:t>authorizes customer,</a:t>
          </a:r>
          <a:r>
            <a:rPr lang="en-US"/>
            <a:t> </a:t>
          </a:r>
          <a:r>
            <a:rPr lang="en-US" i="1"/>
            <a:t>takes an order</a:t>
          </a:r>
          <a:r>
            <a:rPr lang="en-US"/>
            <a:t>, </a:t>
          </a:r>
          <a:r>
            <a:rPr lang="en-US" i="1"/>
            <a:t>check products inventory</a:t>
          </a:r>
          <a:r>
            <a:rPr lang="en-US"/>
            <a:t>, </a:t>
          </a:r>
          <a:r>
            <a:rPr lang="en-US" i="1"/>
            <a:t>authorize payment and ships ordered products</a:t>
          </a:r>
          <a:r>
            <a:rPr lang="en-US"/>
            <a:t>. </a:t>
          </a:r>
        </a:p>
      </dgm:t>
    </dgm:pt>
    <dgm:pt modelId="{1AC1EBE1-ED68-4607-BB23-2BA4F138134E}" type="parTrans" cxnId="{1BC65F82-98CE-4D8C-8D06-B9E9D83A2017}">
      <dgm:prSet/>
      <dgm:spPr/>
      <dgm:t>
        <a:bodyPr/>
        <a:lstStyle/>
        <a:p>
          <a:endParaRPr lang="en-US"/>
        </a:p>
      </dgm:t>
    </dgm:pt>
    <dgm:pt modelId="{293C29D9-AC7E-4545-A1C8-A2CA0294D6C2}" type="sibTrans" cxnId="{1BC65F82-98CE-4D8C-8D06-B9E9D83A2017}">
      <dgm:prSet/>
      <dgm:spPr/>
      <dgm:t>
        <a:bodyPr/>
        <a:lstStyle/>
        <a:p>
          <a:endParaRPr lang="en-US"/>
        </a:p>
      </dgm:t>
    </dgm:pt>
    <dgm:pt modelId="{238D0EEC-6456-4AD0-85F5-B9AF06289E49}">
      <dgm:prSet/>
      <dgm:spPr/>
      <dgm:t>
        <a:bodyPr/>
        <a:lstStyle/>
        <a:p>
          <a:r>
            <a:rPr lang="en-US"/>
            <a:t>This application consists of several components including e-Store User interface for customers (Store web view) along with some backend services to check products inventory, authorize and charge payments and shipping orders.</a:t>
          </a:r>
        </a:p>
      </dgm:t>
    </dgm:pt>
    <dgm:pt modelId="{55F7D458-D704-433E-B471-1D957453E457}" type="parTrans" cxnId="{91637F79-A94E-46C8-A713-64AA90937316}">
      <dgm:prSet/>
      <dgm:spPr/>
      <dgm:t>
        <a:bodyPr/>
        <a:lstStyle/>
        <a:p>
          <a:endParaRPr lang="en-US"/>
        </a:p>
      </dgm:t>
    </dgm:pt>
    <dgm:pt modelId="{FD38FD72-8FC0-43D3-A0A4-8A80EB6462B5}" type="sibTrans" cxnId="{91637F79-A94E-46C8-A713-64AA90937316}">
      <dgm:prSet/>
      <dgm:spPr/>
      <dgm:t>
        <a:bodyPr/>
        <a:lstStyle/>
        <a:p>
          <a:endParaRPr lang="en-US"/>
        </a:p>
      </dgm:t>
    </dgm:pt>
    <dgm:pt modelId="{7A25E1E4-0757-43B5-A62A-9D02746208D2}" type="pres">
      <dgm:prSet presAssocID="{94D163C5-641E-4719-9272-18AB46B50DB0}" presName="linear" presStyleCnt="0">
        <dgm:presLayoutVars>
          <dgm:animLvl val="lvl"/>
          <dgm:resizeHandles val="exact"/>
        </dgm:presLayoutVars>
      </dgm:prSet>
      <dgm:spPr/>
    </dgm:pt>
    <dgm:pt modelId="{19A09798-9862-4B09-9C3E-7E3C17B62DE7}" type="pres">
      <dgm:prSet presAssocID="{70B34FF7-DF22-42B9-9FEB-C8FF61A1D3A2}" presName="parentText" presStyleLbl="node1" presStyleIdx="0" presStyleCnt="4">
        <dgm:presLayoutVars>
          <dgm:chMax val="0"/>
          <dgm:bulletEnabled val="1"/>
        </dgm:presLayoutVars>
      </dgm:prSet>
      <dgm:spPr/>
    </dgm:pt>
    <dgm:pt modelId="{0C9FEE6C-A782-4028-A783-6DAE1F95A25A}" type="pres">
      <dgm:prSet presAssocID="{E6E759F7-A482-456A-8227-35868C28A894}" presName="spacer" presStyleCnt="0"/>
      <dgm:spPr/>
    </dgm:pt>
    <dgm:pt modelId="{E2DD2964-D021-4142-9941-C15F87C1C498}" type="pres">
      <dgm:prSet presAssocID="{E96BE8FC-7A78-43D3-81A7-322B26876122}" presName="parentText" presStyleLbl="node1" presStyleIdx="1" presStyleCnt="4">
        <dgm:presLayoutVars>
          <dgm:chMax val="0"/>
          <dgm:bulletEnabled val="1"/>
        </dgm:presLayoutVars>
      </dgm:prSet>
      <dgm:spPr/>
    </dgm:pt>
    <dgm:pt modelId="{869DD7FE-7729-4EEE-ACC2-B5C14F66DB2D}" type="pres">
      <dgm:prSet presAssocID="{92E3C638-E68B-4999-9AB5-29FB59483358}" presName="spacer" presStyleCnt="0"/>
      <dgm:spPr/>
    </dgm:pt>
    <dgm:pt modelId="{679C7DC7-DDE9-43C7-85B9-07581A10957A}" type="pres">
      <dgm:prSet presAssocID="{AA944C31-5A06-4A19-ADC6-4FDD922BD63A}" presName="parentText" presStyleLbl="node1" presStyleIdx="2" presStyleCnt="4">
        <dgm:presLayoutVars>
          <dgm:chMax val="0"/>
          <dgm:bulletEnabled val="1"/>
        </dgm:presLayoutVars>
      </dgm:prSet>
      <dgm:spPr/>
    </dgm:pt>
    <dgm:pt modelId="{ED96E546-088F-4846-AF51-9E18750441FE}" type="pres">
      <dgm:prSet presAssocID="{293C29D9-AC7E-4545-A1C8-A2CA0294D6C2}" presName="spacer" presStyleCnt="0"/>
      <dgm:spPr/>
    </dgm:pt>
    <dgm:pt modelId="{E08AD2BA-D7D4-4CA3-B985-5CAA9BD7A9D4}" type="pres">
      <dgm:prSet presAssocID="{238D0EEC-6456-4AD0-85F5-B9AF06289E49}" presName="parentText" presStyleLbl="node1" presStyleIdx="3" presStyleCnt="4">
        <dgm:presLayoutVars>
          <dgm:chMax val="0"/>
          <dgm:bulletEnabled val="1"/>
        </dgm:presLayoutVars>
      </dgm:prSet>
      <dgm:spPr/>
    </dgm:pt>
  </dgm:ptLst>
  <dgm:cxnLst>
    <dgm:cxn modelId="{51F6A409-7691-42C5-AE77-BE1A04944118}" type="presOf" srcId="{AA944C31-5A06-4A19-ADC6-4FDD922BD63A}" destId="{679C7DC7-DDE9-43C7-85B9-07581A10957A}" srcOrd="0" destOrd="0" presId="urn:microsoft.com/office/officeart/2005/8/layout/vList2"/>
    <dgm:cxn modelId="{6E7E7629-9A6C-42D5-B694-6A619CF1B0C3}" type="presOf" srcId="{E96BE8FC-7A78-43D3-81A7-322B26876122}" destId="{E2DD2964-D021-4142-9941-C15F87C1C498}" srcOrd="0" destOrd="0" presId="urn:microsoft.com/office/officeart/2005/8/layout/vList2"/>
    <dgm:cxn modelId="{D7207463-E600-4542-9078-1F8D589763DE}" type="presOf" srcId="{70B34FF7-DF22-42B9-9FEB-C8FF61A1D3A2}" destId="{19A09798-9862-4B09-9C3E-7E3C17B62DE7}" srcOrd="0" destOrd="0" presId="urn:microsoft.com/office/officeart/2005/8/layout/vList2"/>
    <dgm:cxn modelId="{DC670D66-DA26-499D-AC92-2304A9F2B051}" type="presOf" srcId="{238D0EEC-6456-4AD0-85F5-B9AF06289E49}" destId="{E08AD2BA-D7D4-4CA3-B985-5CAA9BD7A9D4}" srcOrd="0" destOrd="0" presId="urn:microsoft.com/office/officeart/2005/8/layout/vList2"/>
    <dgm:cxn modelId="{96186158-7C1C-407B-84FC-0C47E500D5FD}" srcId="{94D163C5-641E-4719-9272-18AB46B50DB0}" destId="{70B34FF7-DF22-42B9-9FEB-C8FF61A1D3A2}" srcOrd="0" destOrd="0" parTransId="{DDD7B5DD-3267-4F81-BA72-ACBBCD99E69B}" sibTransId="{E6E759F7-A482-456A-8227-35868C28A894}"/>
    <dgm:cxn modelId="{91637F79-A94E-46C8-A713-64AA90937316}" srcId="{94D163C5-641E-4719-9272-18AB46B50DB0}" destId="{238D0EEC-6456-4AD0-85F5-B9AF06289E49}" srcOrd="3" destOrd="0" parTransId="{55F7D458-D704-433E-B471-1D957453E457}" sibTransId="{FD38FD72-8FC0-43D3-A0A4-8A80EB6462B5}"/>
    <dgm:cxn modelId="{1BC65F82-98CE-4D8C-8D06-B9E9D83A2017}" srcId="{94D163C5-641E-4719-9272-18AB46B50DB0}" destId="{AA944C31-5A06-4A19-ADC6-4FDD922BD63A}" srcOrd="2" destOrd="0" parTransId="{1AC1EBE1-ED68-4607-BB23-2BA4F138134E}" sibTransId="{293C29D9-AC7E-4545-A1C8-A2CA0294D6C2}"/>
    <dgm:cxn modelId="{0376179E-023E-4F12-8AD0-AFB2513EDB4C}" type="presOf" srcId="{94D163C5-641E-4719-9272-18AB46B50DB0}" destId="{7A25E1E4-0757-43B5-A62A-9D02746208D2}" srcOrd="0" destOrd="0" presId="urn:microsoft.com/office/officeart/2005/8/layout/vList2"/>
    <dgm:cxn modelId="{DB1C13D8-C9D1-4888-9693-2EB13C91A22F}" srcId="{94D163C5-641E-4719-9272-18AB46B50DB0}" destId="{E96BE8FC-7A78-43D3-81A7-322B26876122}" srcOrd="1" destOrd="0" parTransId="{A63DB93B-8F3B-4824-B8BA-58DC3A55BF15}" sibTransId="{92E3C638-E68B-4999-9AB5-29FB59483358}"/>
    <dgm:cxn modelId="{32AC29DB-2E59-44CD-A880-86BDB063ED56}" type="presParOf" srcId="{7A25E1E4-0757-43B5-A62A-9D02746208D2}" destId="{19A09798-9862-4B09-9C3E-7E3C17B62DE7}" srcOrd="0" destOrd="0" presId="urn:microsoft.com/office/officeart/2005/8/layout/vList2"/>
    <dgm:cxn modelId="{B5EF01B0-0DDB-45FA-AD2A-6667A5EE5B4A}" type="presParOf" srcId="{7A25E1E4-0757-43B5-A62A-9D02746208D2}" destId="{0C9FEE6C-A782-4028-A783-6DAE1F95A25A}" srcOrd="1" destOrd="0" presId="urn:microsoft.com/office/officeart/2005/8/layout/vList2"/>
    <dgm:cxn modelId="{5752C533-7AE4-4283-9C8D-CBA12154137F}" type="presParOf" srcId="{7A25E1E4-0757-43B5-A62A-9D02746208D2}" destId="{E2DD2964-D021-4142-9941-C15F87C1C498}" srcOrd="2" destOrd="0" presId="urn:microsoft.com/office/officeart/2005/8/layout/vList2"/>
    <dgm:cxn modelId="{16AE83E3-F882-4780-BA11-7895E2BBEE3F}" type="presParOf" srcId="{7A25E1E4-0757-43B5-A62A-9D02746208D2}" destId="{869DD7FE-7729-4EEE-ACC2-B5C14F66DB2D}" srcOrd="3" destOrd="0" presId="urn:microsoft.com/office/officeart/2005/8/layout/vList2"/>
    <dgm:cxn modelId="{71F0E06A-98B8-4FF5-BC7B-0FC1CB024A81}" type="presParOf" srcId="{7A25E1E4-0757-43B5-A62A-9D02746208D2}" destId="{679C7DC7-DDE9-43C7-85B9-07581A10957A}" srcOrd="4" destOrd="0" presId="urn:microsoft.com/office/officeart/2005/8/layout/vList2"/>
    <dgm:cxn modelId="{32FC2530-FF74-4EC0-B91D-D158F25CE8FF}" type="presParOf" srcId="{7A25E1E4-0757-43B5-A62A-9D02746208D2}" destId="{ED96E546-088F-4846-AF51-9E18750441FE}" srcOrd="5" destOrd="0" presId="urn:microsoft.com/office/officeart/2005/8/layout/vList2"/>
    <dgm:cxn modelId="{A865E704-F960-4DC8-9D97-264E074374D6}" type="presParOf" srcId="{7A25E1E4-0757-43B5-A62A-9D02746208D2}" destId="{E08AD2BA-D7D4-4CA3-B985-5CAA9BD7A9D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09798-9862-4B09-9C3E-7E3C17B62DE7}">
      <dsp:nvSpPr>
        <dsp:cNvPr id="0" name=""/>
        <dsp:cNvSpPr/>
      </dsp:nvSpPr>
      <dsp:spPr>
        <a:xfrm>
          <a:off x="0" y="19940"/>
          <a:ext cx="6192319" cy="1137038"/>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Monolith means composed all in one piece.</a:t>
          </a:r>
        </a:p>
      </dsp:txBody>
      <dsp:txXfrm>
        <a:off x="55506" y="75446"/>
        <a:ext cx="6081307" cy="1026026"/>
      </dsp:txXfrm>
    </dsp:sp>
    <dsp:sp modelId="{E2DD2964-D021-4142-9941-C15F87C1C498}">
      <dsp:nvSpPr>
        <dsp:cNvPr id="0" name=""/>
        <dsp:cNvSpPr/>
      </dsp:nvSpPr>
      <dsp:spPr>
        <a:xfrm>
          <a:off x="0" y="1203059"/>
          <a:ext cx="6192319" cy="1137038"/>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a:t>
          </a:r>
          <a:r>
            <a:rPr lang="en-US" sz="1600" b="1" kern="1200"/>
            <a:t>Monolithic</a:t>
          </a:r>
          <a:r>
            <a:rPr lang="en-US" sz="1600" kern="1200"/>
            <a:t> application describes a single-tiered </a:t>
          </a:r>
          <a:r>
            <a:rPr lang="en-US" sz="1600" b="1" kern="1200"/>
            <a:t>software</a:t>
          </a:r>
          <a:r>
            <a:rPr lang="en-US" sz="1600" kern="1200"/>
            <a:t> application in which different components combined into a single program from a single platform.</a:t>
          </a:r>
        </a:p>
      </dsp:txBody>
      <dsp:txXfrm>
        <a:off x="55506" y="1258565"/>
        <a:ext cx="6081307" cy="1026026"/>
      </dsp:txXfrm>
    </dsp:sp>
    <dsp:sp modelId="{679C7DC7-DDE9-43C7-85B9-07581A10957A}">
      <dsp:nvSpPr>
        <dsp:cNvPr id="0" name=""/>
        <dsp:cNvSpPr/>
      </dsp:nvSpPr>
      <dsp:spPr>
        <a:xfrm>
          <a:off x="0" y="2386178"/>
          <a:ext cx="6192319" cy="1137038"/>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Consider an example of Ecommerce application, that </a:t>
          </a:r>
          <a:r>
            <a:rPr lang="en-US" sz="1600" i="1" kern="1200"/>
            <a:t>authorizes customer,</a:t>
          </a:r>
          <a:r>
            <a:rPr lang="en-US" sz="1600" kern="1200"/>
            <a:t> </a:t>
          </a:r>
          <a:r>
            <a:rPr lang="en-US" sz="1600" i="1" kern="1200"/>
            <a:t>takes an order</a:t>
          </a:r>
          <a:r>
            <a:rPr lang="en-US" sz="1600" kern="1200"/>
            <a:t>, </a:t>
          </a:r>
          <a:r>
            <a:rPr lang="en-US" sz="1600" i="1" kern="1200"/>
            <a:t>check products inventory</a:t>
          </a:r>
          <a:r>
            <a:rPr lang="en-US" sz="1600" kern="1200"/>
            <a:t>, </a:t>
          </a:r>
          <a:r>
            <a:rPr lang="en-US" sz="1600" i="1" kern="1200"/>
            <a:t>authorize payment and ships ordered products</a:t>
          </a:r>
          <a:r>
            <a:rPr lang="en-US" sz="1600" kern="1200"/>
            <a:t>. </a:t>
          </a:r>
        </a:p>
      </dsp:txBody>
      <dsp:txXfrm>
        <a:off x="55506" y="2441684"/>
        <a:ext cx="6081307" cy="1026026"/>
      </dsp:txXfrm>
    </dsp:sp>
    <dsp:sp modelId="{E08AD2BA-D7D4-4CA3-B985-5CAA9BD7A9D4}">
      <dsp:nvSpPr>
        <dsp:cNvPr id="0" name=""/>
        <dsp:cNvSpPr/>
      </dsp:nvSpPr>
      <dsp:spPr>
        <a:xfrm>
          <a:off x="0" y="3569296"/>
          <a:ext cx="6192319" cy="1137038"/>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This application consists of several components including e-Store User interface for customers (Store web view) along with some backend services to check products inventory, authorize and charge payments and shipping orders.</a:t>
          </a:r>
        </a:p>
      </dsp:txBody>
      <dsp:txXfrm>
        <a:off x="55506" y="3624802"/>
        <a:ext cx="6081307" cy="10260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79A1-4A09-4EF3-9317-4A3329A8A1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01CDE02E-21D5-4BFD-A0AE-8C33C1C523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3EA06D6A-93B7-44D3-9AA5-014A4AF52CD7}"/>
              </a:ext>
            </a:extLst>
          </p:cNvPr>
          <p:cNvSpPr>
            <a:spLocks noGrp="1"/>
          </p:cNvSpPr>
          <p:nvPr>
            <p:ph type="dt" sz="half" idx="10"/>
          </p:nvPr>
        </p:nvSpPr>
        <p:spPr/>
        <p:txBody>
          <a:bodyPr/>
          <a:lstStyle/>
          <a:p>
            <a:fld id="{2D386193-7C90-42FC-A178-47B077D04268}" type="datetimeFigureOut">
              <a:rPr lang="en-KE" smtClean="0"/>
              <a:t>19/05/2020</a:t>
            </a:fld>
            <a:endParaRPr lang="en-KE"/>
          </a:p>
        </p:txBody>
      </p:sp>
      <p:sp>
        <p:nvSpPr>
          <p:cNvPr id="5" name="Footer Placeholder 4">
            <a:extLst>
              <a:ext uri="{FF2B5EF4-FFF2-40B4-BE49-F238E27FC236}">
                <a16:creationId xmlns:a16="http://schemas.microsoft.com/office/drawing/2014/main" id="{131A3D14-A4D2-4EEE-AEE1-A2FF7CAC337A}"/>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BAA23E02-EB16-411D-BC99-F6E9CFA6860B}"/>
              </a:ext>
            </a:extLst>
          </p:cNvPr>
          <p:cNvSpPr>
            <a:spLocks noGrp="1"/>
          </p:cNvSpPr>
          <p:nvPr>
            <p:ph type="sldNum" sz="quarter" idx="12"/>
          </p:nvPr>
        </p:nvSpPr>
        <p:spPr/>
        <p:txBody>
          <a:bodyPr/>
          <a:lstStyle/>
          <a:p>
            <a:fld id="{8451DC75-9F11-49A2-A790-F6411A5291DF}" type="slidenum">
              <a:rPr lang="en-KE" smtClean="0"/>
              <a:t>‹#›</a:t>
            </a:fld>
            <a:endParaRPr lang="en-KE"/>
          </a:p>
        </p:txBody>
      </p:sp>
    </p:spTree>
    <p:extLst>
      <p:ext uri="{BB962C8B-B14F-4D97-AF65-F5344CB8AC3E}">
        <p14:creationId xmlns:p14="http://schemas.microsoft.com/office/powerpoint/2010/main" val="3183818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6980-2170-4712-9ABC-99ACE49889FC}"/>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2FDFEBA0-F5EB-488F-8ECF-4EFB34A170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18B2EDC3-1852-4332-AE71-3A82B82DD054}"/>
              </a:ext>
            </a:extLst>
          </p:cNvPr>
          <p:cNvSpPr>
            <a:spLocks noGrp="1"/>
          </p:cNvSpPr>
          <p:nvPr>
            <p:ph type="dt" sz="half" idx="10"/>
          </p:nvPr>
        </p:nvSpPr>
        <p:spPr/>
        <p:txBody>
          <a:bodyPr/>
          <a:lstStyle/>
          <a:p>
            <a:fld id="{2D386193-7C90-42FC-A178-47B077D04268}" type="datetimeFigureOut">
              <a:rPr lang="en-KE" smtClean="0"/>
              <a:t>19/05/2020</a:t>
            </a:fld>
            <a:endParaRPr lang="en-KE"/>
          </a:p>
        </p:txBody>
      </p:sp>
      <p:sp>
        <p:nvSpPr>
          <p:cNvPr id="5" name="Footer Placeholder 4">
            <a:extLst>
              <a:ext uri="{FF2B5EF4-FFF2-40B4-BE49-F238E27FC236}">
                <a16:creationId xmlns:a16="http://schemas.microsoft.com/office/drawing/2014/main" id="{44B936B0-B9C6-41F1-A055-9FB97C74287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5B81ED1F-3346-4ECA-9733-9A5313C9EBC4}"/>
              </a:ext>
            </a:extLst>
          </p:cNvPr>
          <p:cNvSpPr>
            <a:spLocks noGrp="1"/>
          </p:cNvSpPr>
          <p:nvPr>
            <p:ph type="sldNum" sz="quarter" idx="12"/>
          </p:nvPr>
        </p:nvSpPr>
        <p:spPr/>
        <p:txBody>
          <a:bodyPr/>
          <a:lstStyle/>
          <a:p>
            <a:fld id="{8451DC75-9F11-49A2-A790-F6411A5291DF}" type="slidenum">
              <a:rPr lang="en-KE" smtClean="0"/>
              <a:t>‹#›</a:t>
            </a:fld>
            <a:endParaRPr lang="en-KE"/>
          </a:p>
        </p:txBody>
      </p:sp>
    </p:spTree>
    <p:extLst>
      <p:ext uri="{BB962C8B-B14F-4D97-AF65-F5344CB8AC3E}">
        <p14:creationId xmlns:p14="http://schemas.microsoft.com/office/powerpoint/2010/main" val="3535887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D1004-A0D5-4DAA-AFA5-01080317E7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BB9CDF4D-5E79-46A1-A370-17F191DF33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FA7160D1-A4AF-4612-87C7-54370F7915F9}"/>
              </a:ext>
            </a:extLst>
          </p:cNvPr>
          <p:cNvSpPr>
            <a:spLocks noGrp="1"/>
          </p:cNvSpPr>
          <p:nvPr>
            <p:ph type="dt" sz="half" idx="10"/>
          </p:nvPr>
        </p:nvSpPr>
        <p:spPr/>
        <p:txBody>
          <a:bodyPr/>
          <a:lstStyle/>
          <a:p>
            <a:fld id="{2D386193-7C90-42FC-A178-47B077D04268}" type="datetimeFigureOut">
              <a:rPr lang="en-KE" smtClean="0"/>
              <a:t>19/05/2020</a:t>
            </a:fld>
            <a:endParaRPr lang="en-KE"/>
          </a:p>
        </p:txBody>
      </p:sp>
      <p:sp>
        <p:nvSpPr>
          <p:cNvPr id="5" name="Footer Placeholder 4">
            <a:extLst>
              <a:ext uri="{FF2B5EF4-FFF2-40B4-BE49-F238E27FC236}">
                <a16:creationId xmlns:a16="http://schemas.microsoft.com/office/drawing/2014/main" id="{06422413-0787-416C-800B-B1CF9C694616}"/>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099AEF38-EB3B-41AE-9977-FCEB5345B2A8}"/>
              </a:ext>
            </a:extLst>
          </p:cNvPr>
          <p:cNvSpPr>
            <a:spLocks noGrp="1"/>
          </p:cNvSpPr>
          <p:nvPr>
            <p:ph type="sldNum" sz="quarter" idx="12"/>
          </p:nvPr>
        </p:nvSpPr>
        <p:spPr/>
        <p:txBody>
          <a:bodyPr/>
          <a:lstStyle/>
          <a:p>
            <a:fld id="{8451DC75-9F11-49A2-A790-F6411A5291DF}" type="slidenum">
              <a:rPr lang="en-KE" smtClean="0"/>
              <a:t>‹#›</a:t>
            </a:fld>
            <a:endParaRPr lang="en-KE"/>
          </a:p>
        </p:txBody>
      </p:sp>
    </p:spTree>
    <p:extLst>
      <p:ext uri="{BB962C8B-B14F-4D97-AF65-F5344CB8AC3E}">
        <p14:creationId xmlns:p14="http://schemas.microsoft.com/office/powerpoint/2010/main" val="106167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181E8-8ACC-4F1B-A5CE-CBBD1B5F6BCC}"/>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25F8C69B-1F10-46E8-8132-BFDC58C6D6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53744C26-E1D3-417D-B7AE-A4BD3E4267EC}"/>
              </a:ext>
            </a:extLst>
          </p:cNvPr>
          <p:cNvSpPr>
            <a:spLocks noGrp="1"/>
          </p:cNvSpPr>
          <p:nvPr>
            <p:ph type="dt" sz="half" idx="10"/>
          </p:nvPr>
        </p:nvSpPr>
        <p:spPr/>
        <p:txBody>
          <a:bodyPr/>
          <a:lstStyle/>
          <a:p>
            <a:fld id="{2D386193-7C90-42FC-A178-47B077D04268}" type="datetimeFigureOut">
              <a:rPr lang="en-KE" smtClean="0"/>
              <a:t>19/05/2020</a:t>
            </a:fld>
            <a:endParaRPr lang="en-KE"/>
          </a:p>
        </p:txBody>
      </p:sp>
      <p:sp>
        <p:nvSpPr>
          <p:cNvPr id="5" name="Footer Placeholder 4">
            <a:extLst>
              <a:ext uri="{FF2B5EF4-FFF2-40B4-BE49-F238E27FC236}">
                <a16:creationId xmlns:a16="http://schemas.microsoft.com/office/drawing/2014/main" id="{96D4CCAA-9CE8-4844-8EE7-0621A2D15DE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ADF95494-D06D-442F-83EA-79912E89A85E}"/>
              </a:ext>
            </a:extLst>
          </p:cNvPr>
          <p:cNvSpPr>
            <a:spLocks noGrp="1"/>
          </p:cNvSpPr>
          <p:nvPr>
            <p:ph type="sldNum" sz="quarter" idx="12"/>
          </p:nvPr>
        </p:nvSpPr>
        <p:spPr/>
        <p:txBody>
          <a:bodyPr/>
          <a:lstStyle/>
          <a:p>
            <a:fld id="{8451DC75-9F11-49A2-A790-F6411A5291DF}" type="slidenum">
              <a:rPr lang="en-KE" smtClean="0"/>
              <a:t>‹#›</a:t>
            </a:fld>
            <a:endParaRPr lang="en-KE"/>
          </a:p>
        </p:txBody>
      </p:sp>
    </p:spTree>
    <p:extLst>
      <p:ext uri="{BB962C8B-B14F-4D97-AF65-F5344CB8AC3E}">
        <p14:creationId xmlns:p14="http://schemas.microsoft.com/office/powerpoint/2010/main" val="94050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422B-82E0-4DA0-9EC7-13B58506E5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2FDA6208-FB0B-4983-BCE4-26615425FC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2A5CB7-8EFD-4032-8354-5C195F231F74}"/>
              </a:ext>
            </a:extLst>
          </p:cNvPr>
          <p:cNvSpPr>
            <a:spLocks noGrp="1"/>
          </p:cNvSpPr>
          <p:nvPr>
            <p:ph type="dt" sz="half" idx="10"/>
          </p:nvPr>
        </p:nvSpPr>
        <p:spPr/>
        <p:txBody>
          <a:bodyPr/>
          <a:lstStyle/>
          <a:p>
            <a:fld id="{2D386193-7C90-42FC-A178-47B077D04268}" type="datetimeFigureOut">
              <a:rPr lang="en-KE" smtClean="0"/>
              <a:t>19/05/2020</a:t>
            </a:fld>
            <a:endParaRPr lang="en-KE"/>
          </a:p>
        </p:txBody>
      </p:sp>
      <p:sp>
        <p:nvSpPr>
          <p:cNvPr id="5" name="Footer Placeholder 4">
            <a:extLst>
              <a:ext uri="{FF2B5EF4-FFF2-40B4-BE49-F238E27FC236}">
                <a16:creationId xmlns:a16="http://schemas.microsoft.com/office/drawing/2014/main" id="{F1F6CE9E-8E43-4D58-8EC7-0DB12395E6D5}"/>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FC477F9F-0FA0-4213-9571-DDC0DC3134D7}"/>
              </a:ext>
            </a:extLst>
          </p:cNvPr>
          <p:cNvSpPr>
            <a:spLocks noGrp="1"/>
          </p:cNvSpPr>
          <p:nvPr>
            <p:ph type="sldNum" sz="quarter" idx="12"/>
          </p:nvPr>
        </p:nvSpPr>
        <p:spPr/>
        <p:txBody>
          <a:bodyPr/>
          <a:lstStyle/>
          <a:p>
            <a:fld id="{8451DC75-9F11-49A2-A790-F6411A5291DF}" type="slidenum">
              <a:rPr lang="en-KE" smtClean="0"/>
              <a:t>‹#›</a:t>
            </a:fld>
            <a:endParaRPr lang="en-KE"/>
          </a:p>
        </p:txBody>
      </p:sp>
    </p:spTree>
    <p:extLst>
      <p:ext uri="{BB962C8B-B14F-4D97-AF65-F5344CB8AC3E}">
        <p14:creationId xmlns:p14="http://schemas.microsoft.com/office/powerpoint/2010/main" val="1528456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6F6FC-3B0B-46D8-BBC0-EE59FAC8B76F}"/>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1F5E6BB3-3B4C-4CF2-80D2-7C95E838D7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4B37FBF5-20F8-4DD9-B492-47696726D1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FE233E41-269F-4192-82AD-EB646EFC694C}"/>
              </a:ext>
            </a:extLst>
          </p:cNvPr>
          <p:cNvSpPr>
            <a:spLocks noGrp="1"/>
          </p:cNvSpPr>
          <p:nvPr>
            <p:ph type="dt" sz="half" idx="10"/>
          </p:nvPr>
        </p:nvSpPr>
        <p:spPr/>
        <p:txBody>
          <a:bodyPr/>
          <a:lstStyle/>
          <a:p>
            <a:fld id="{2D386193-7C90-42FC-A178-47B077D04268}" type="datetimeFigureOut">
              <a:rPr lang="en-KE" smtClean="0"/>
              <a:t>19/05/2020</a:t>
            </a:fld>
            <a:endParaRPr lang="en-KE"/>
          </a:p>
        </p:txBody>
      </p:sp>
      <p:sp>
        <p:nvSpPr>
          <p:cNvPr id="6" name="Footer Placeholder 5">
            <a:extLst>
              <a:ext uri="{FF2B5EF4-FFF2-40B4-BE49-F238E27FC236}">
                <a16:creationId xmlns:a16="http://schemas.microsoft.com/office/drawing/2014/main" id="{EB7B4726-1240-46CD-B2F3-FA96907F609E}"/>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622598EA-FE78-4E3E-8D04-3EAB575DF178}"/>
              </a:ext>
            </a:extLst>
          </p:cNvPr>
          <p:cNvSpPr>
            <a:spLocks noGrp="1"/>
          </p:cNvSpPr>
          <p:nvPr>
            <p:ph type="sldNum" sz="quarter" idx="12"/>
          </p:nvPr>
        </p:nvSpPr>
        <p:spPr/>
        <p:txBody>
          <a:bodyPr/>
          <a:lstStyle/>
          <a:p>
            <a:fld id="{8451DC75-9F11-49A2-A790-F6411A5291DF}" type="slidenum">
              <a:rPr lang="en-KE" smtClean="0"/>
              <a:t>‹#›</a:t>
            </a:fld>
            <a:endParaRPr lang="en-KE"/>
          </a:p>
        </p:txBody>
      </p:sp>
    </p:spTree>
    <p:extLst>
      <p:ext uri="{BB962C8B-B14F-4D97-AF65-F5344CB8AC3E}">
        <p14:creationId xmlns:p14="http://schemas.microsoft.com/office/powerpoint/2010/main" val="674965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DE4A-40A2-4E88-B8E8-2821E57D4709}"/>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2482A9A3-F242-4E46-8C7F-CB3DBE2C3B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803144-B0DD-4501-8B2E-3215F269BE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20800FC5-AB65-4738-BD18-6796E4F684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5F4EE0-D2D1-44FB-AFB4-A1BD9AB55B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5E91F0E7-29AC-4234-AD01-74D0BAE5B7C5}"/>
              </a:ext>
            </a:extLst>
          </p:cNvPr>
          <p:cNvSpPr>
            <a:spLocks noGrp="1"/>
          </p:cNvSpPr>
          <p:nvPr>
            <p:ph type="dt" sz="half" idx="10"/>
          </p:nvPr>
        </p:nvSpPr>
        <p:spPr/>
        <p:txBody>
          <a:bodyPr/>
          <a:lstStyle/>
          <a:p>
            <a:fld id="{2D386193-7C90-42FC-A178-47B077D04268}" type="datetimeFigureOut">
              <a:rPr lang="en-KE" smtClean="0"/>
              <a:t>19/05/2020</a:t>
            </a:fld>
            <a:endParaRPr lang="en-KE"/>
          </a:p>
        </p:txBody>
      </p:sp>
      <p:sp>
        <p:nvSpPr>
          <p:cNvPr id="8" name="Footer Placeholder 7">
            <a:extLst>
              <a:ext uri="{FF2B5EF4-FFF2-40B4-BE49-F238E27FC236}">
                <a16:creationId xmlns:a16="http://schemas.microsoft.com/office/drawing/2014/main" id="{9ABCBD49-8971-4046-9A4A-63F856C481DB}"/>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441216EB-798B-428C-9778-30B5A188E2D0}"/>
              </a:ext>
            </a:extLst>
          </p:cNvPr>
          <p:cNvSpPr>
            <a:spLocks noGrp="1"/>
          </p:cNvSpPr>
          <p:nvPr>
            <p:ph type="sldNum" sz="quarter" idx="12"/>
          </p:nvPr>
        </p:nvSpPr>
        <p:spPr/>
        <p:txBody>
          <a:bodyPr/>
          <a:lstStyle/>
          <a:p>
            <a:fld id="{8451DC75-9F11-49A2-A790-F6411A5291DF}" type="slidenum">
              <a:rPr lang="en-KE" smtClean="0"/>
              <a:t>‹#›</a:t>
            </a:fld>
            <a:endParaRPr lang="en-KE"/>
          </a:p>
        </p:txBody>
      </p:sp>
    </p:spTree>
    <p:extLst>
      <p:ext uri="{BB962C8B-B14F-4D97-AF65-F5344CB8AC3E}">
        <p14:creationId xmlns:p14="http://schemas.microsoft.com/office/powerpoint/2010/main" val="3661016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7FAFA-2A00-49C5-9E0A-33D0F0AE1A39}"/>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FA7FA59E-4147-411E-9AD7-B70D713E947F}"/>
              </a:ext>
            </a:extLst>
          </p:cNvPr>
          <p:cNvSpPr>
            <a:spLocks noGrp="1"/>
          </p:cNvSpPr>
          <p:nvPr>
            <p:ph type="dt" sz="half" idx="10"/>
          </p:nvPr>
        </p:nvSpPr>
        <p:spPr/>
        <p:txBody>
          <a:bodyPr/>
          <a:lstStyle/>
          <a:p>
            <a:fld id="{2D386193-7C90-42FC-A178-47B077D04268}" type="datetimeFigureOut">
              <a:rPr lang="en-KE" smtClean="0"/>
              <a:t>19/05/2020</a:t>
            </a:fld>
            <a:endParaRPr lang="en-KE"/>
          </a:p>
        </p:txBody>
      </p:sp>
      <p:sp>
        <p:nvSpPr>
          <p:cNvPr id="4" name="Footer Placeholder 3">
            <a:extLst>
              <a:ext uri="{FF2B5EF4-FFF2-40B4-BE49-F238E27FC236}">
                <a16:creationId xmlns:a16="http://schemas.microsoft.com/office/drawing/2014/main" id="{3ED41D83-26CA-4D74-A73A-5333CEE85248}"/>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4A094911-E3A3-42D7-B560-788E88FF19DC}"/>
              </a:ext>
            </a:extLst>
          </p:cNvPr>
          <p:cNvSpPr>
            <a:spLocks noGrp="1"/>
          </p:cNvSpPr>
          <p:nvPr>
            <p:ph type="sldNum" sz="quarter" idx="12"/>
          </p:nvPr>
        </p:nvSpPr>
        <p:spPr/>
        <p:txBody>
          <a:bodyPr/>
          <a:lstStyle/>
          <a:p>
            <a:fld id="{8451DC75-9F11-49A2-A790-F6411A5291DF}" type="slidenum">
              <a:rPr lang="en-KE" smtClean="0"/>
              <a:t>‹#›</a:t>
            </a:fld>
            <a:endParaRPr lang="en-KE"/>
          </a:p>
        </p:txBody>
      </p:sp>
    </p:spTree>
    <p:extLst>
      <p:ext uri="{BB962C8B-B14F-4D97-AF65-F5344CB8AC3E}">
        <p14:creationId xmlns:p14="http://schemas.microsoft.com/office/powerpoint/2010/main" val="17103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2AFFB7-B3CE-4DB7-851C-8238B204B195}"/>
              </a:ext>
            </a:extLst>
          </p:cNvPr>
          <p:cNvSpPr>
            <a:spLocks noGrp="1"/>
          </p:cNvSpPr>
          <p:nvPr>
            <p:ph type="dt" sz="half" idx="10"/>
          </p:nvPr>
        </p:nvSpPr>
        <p:spPr/>
        <p:txBody>
          <a:bodyPr/>
          <a:lstStyle/>
          <a:p>
            <a:fld id="{2D386193-7C90-42FC-A178-47B077D04268}" type="datetimeFigureOut">
              <a:rPr lang="en-KE" smtClean="0"/>
              <a:t>19/05/2020</a:t>
            </a:fld>
            <a:endParaRPr lang="en-KE"/>
          </a:p>
        </p:txBody>
      </p:sp>
      <p:sp>
        <p:nvSpPr>
          <p:cNvPr id="3" name="Footer Placeholder 2">
            <a:extLst>
              <a:ext uri="{FF2B5EF4-FFF2-40B4-BE49-F238E27FC236}">
                <a16:creationId xmlns:a16="http://schemas.microsoft.com/office/drawing/2014/main" id="{975B34CD-873F-40FE-A82F-81D2381EDCFE}"/>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4B4F51CB-217C-40A7-9CF3-B7D7B4AA4BA6}"/>
              </a:ext>
            </a:extLst>
          </p:cNvPr>
          <p:cNvSpPr>
            <a:spLocks noGrp="1"/>
          </p:cNvSpPr>
          <p:nvPr>
            <p:ph type="sldNum" sz="quarter" idx="12"/>
          </p:nvPr>
        </p:nvSpPr>
        <p:spPr/>
        <p:txBody>
          <a:bodyPr/>
          <a:lstStyle/>
          <a:p>
            <a:fld id="{8451DC75-9F11-49A2-A790-F6411A5291DF}" type="slidenum">
              <a:rPr lang="en-KE" smtClean="0"/>
              <a:t>‹#›</a:t>
            </a:fld>
            <a:endParaRPr lang="en-KE"/>
          </a:p>
        </p:txBody>
      </p:sp>
    </p:spTree>
    <p:extLst>
      <p:ext uri="{BB962C8B-B14F-4D97-AF65-F5344CB8AC3E}">
        <p14:creationId xmlns:p14="http://schemas.microsoft.com/office/powerpoint/2010/main" val="2436121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B653-C639-41BF-9103-76AF697937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4AD327ED-FCB2-41D8-B4AE-1F0A5A4005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EABFA838-D95E-4A11-A13A-F083746735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9D39D6-068C-45BC-AE29-B35C525E3ADD}"/>
              </a:ext>
            </a:extLst>
          </p:cNvPr>
          <p:cNvSpPr>
            <a:spLocks noGrp="1"/>
          </p:cNvSpPr>
          <p:nvPr>
            <p:ph type="dt" sz="half" idx="10"/>
          </p:nvPr>
        </p:nvSpPr>
        <p:spPr/>
        <p:txBody>
          <a:bodyPr/>
          <a:lstStyle/>
          <a:p>
            <a:fld id="{2D386193-7C90-42FC-A178-47B077D04268}" type="datetimeFigureOut">
              <a:rPr lang="en-KE" smtClean="0"/>
              <a:t>19/05/2020</a:t>
            </a:fld>
            <a:endParaRPr lang="en-KE"/>
          </a:p>
        </p:txBody>
      </p:sp>
      <p:sp>
        <p:nvSpPr>
          <p:cNvPr id="6" name="Footer Placeholder 5">
            <a:extLst>
              <a:ext uri="{FF2B5EF4-FFF2-40B4-BE49-F238E27FC236}">
                <a16:creationId xmlns:a16="http://schemas.microsoft.com/office/drawing/2014/main" id="{606B8CDC-66FE-4F7E-90AE-12758DB5C613}"/>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B331CE9F-336E-4ABA-99E9-27CBCA5D2242}"/>
              </a:ext>
            </a:extLst>
          </p:cNvPr>
          <p:cNvSpPr>
            <a:spLocks noGrp="1"/>
          </p:cNvSpPr>
          <p:nvPr>
            <p:ph type="sldNum" sz="quarter" idx="12"/>
          </p:nvPr>
        </p:nvSpPr>
        <p:spPr/>
        <p:txBody>
          <a:bodyPr/>
          <a:lstStyle/>
          <a:p>
            <a:fld id="{8451DC75-9F11-49A2-A790-F6411A5291DF}" type="slidenum">
              <a:rPr lang="en-KE" smtClean="0"/>
              <a:t>‹#›</a:t>
            </a:fld>
            <a:endParaRPr lang="en-KE"/>
          </a:p>
        </p:txBody>
      </p:sp>
    </p:spTree>
    <p:extLst>
      <p:ext uri="{BB962C8B-B14F-4D97-AF65-F5344CB8AC3E}">
        <p14:creationId xmlns:p14="http://schemas.microsoft.com/office/powerpoint/2010/main" val="1181797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FCA8E-9569-49DC-9AB3-C45EBFE594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73D63669-961C-4105-AB96-5792AC829E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A5462683-0644-4F9D-AB4C-6AC4DF510D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133D5B-A9A5-448E-B347-3E88FE8CA644}"/>
              </a:ext>
            </a:extLst>
          </p:cNvPr>
          <p:cNvSpPr>
            <a:spLocks noGrp="1"/>
          </p:cNvSpPr>
          <p:nvPr>
            <p:ph type="dt" sz="half" idx="10"/>
          </p:nvPr>
        </p:nvSpPr>
        <p:spPr/>
        <p:txBody>
          <a:bodyPr/>
          <a:lstStyle/>
          <a:p>
            <a:fld id="{2D386193-7C90-42FC-A178-47B077D04268}" type="datetimeFigureOut">
              <a:rPr lang="en-KE" smtClean="0"/>
              <a:t>19/05/2020</a:t>
            </a:fld>
            <a:endParaRPr lang="en-KE"/>
          </a:p>
        </p:txBody>
      </p:sp>
      <p:sp>
        <p:nvSpPr>
          <p:cNvPr id="6" name="Footer Placeholder 5">
            <a:extLst>
              <a:ext uri="{FF2B5EF4-FFF2-40B4-BE49-F238E27FC236}">
                <a16:creationId xmlns:a16="http://schemas.microsoft.com/office/drawing/2014/main" id="{5D491B0B-D9B0-4F1A-A785-60289770B8F9}"/>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7F0DF7A8-8D09-4494-AC90-BBE1181FFC5A}"/>
              </a:ext>
            </a:extLst>
          </p:cNvPr>
          <p:cNvSpPr>
            <a:spLocks noGrp="1"/>
          </p:cNvSpPr>
          <p:nvPr>
            <p:ph type="sldNum" sz="quarter" idx="12"/>
          </p:nvPr>
        </p:nvSpPr>
        <p:spPr/>
        <p:txBody>
          <a:bodyPr/>
          <a:lstStyle/>
          <a:p>
            <a:fld id="{8451DC75-9F11-49A2-A790-F6411A5291DF}" type="slidenum">
              <a:rPr lang="en-KE" smtClean="0"/>
              <a:t>‹#›</a:t>
            </a:fld>
            <a:endParaRPr lang="en-KE"/>
          </a:p>
        </p:txBody>
      </p:sp>
    </p:spTree>
    <p:extLst>
      <p:ext uri="{BB962C8B-B14F-4D97-AF65-F5344CB8AC3E}">
        <p14:creationId xmlns:p14="http://schemas.microsoft.com/office/powerpoint/2010/main" val="3068303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5A146E-0E9F-491C-B7CF-0DC203D5BD16}"/>
              </a:ext>
            </a:extLst>
          </p:cNvPr>
          <p:cNvSpPr>
            <a:spLocks noGrp="1"/>
          </p:cNvSpPr>
          <p:nvPr>
            <p:ph type="title"/>
          </p:nvPr>
        </p:nvSpPr>
        <p:spPr>
          <a:xfrm>
            <a:off x="838200" y="201612"/>
            <a:ext cx="10515600" cy="588963"/>
          </a:xfrm>
          <a:prstGeom prst="rect">
            <a:avLst/>
          </a:prstGeom>
        </p:spPr>
        <p:txBody>
          <a:bodyPr vert="horz" lIns="91440" tIns="45720" rIns="91440" bIns="45720" rtlCol="0" anchor="ctr">
            <a:normAutofit/>
          </a:bodyPr>
          <a:lstStyle/>
          <a:p>
            <a:r>
              <a:rPr lang="en-US" dirty="0"/>
              <a:t>Click to edit Master title style</a:t>
            </a:r>
            <a:endParaRPr lang="en-KE" dirty="0"/>
          </a:p>
        </p:txBody>
      </p:sp>
      <p:sp>
        <p:nvSpPr>
          <p:cNvPr id="3" name="Text Placeholder 2">
            <a:extLst>
              <a:ext uri="{FF2B5EF4-FFF2-40B4-BE49-F238E27FC236}">
                <a16:creationId xmlns:a16="http://schemas.microsoft.com/office/drawing/2014/main" id="{FA924306-719E-4BBB-962C-DDA18230F0C6}"/>
              </a:ext>
            </a:extLst>
          </p:cNvPr>
          <p:cNvSpPr>
            <a:spLocks noGrp="1"/>
          </p:cNvSpPr>
          <p:nvPr>
            <p:ph type="body" idx="1"/>
          </p:nvPr>
        </p:nvSpPr>
        <p:spPr>
          <a:xfrm>
            <a:off x="838200" y="876300"/>
            <a:ext cx="10515600" cy="536257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KE" dirty="0"/>
          </a:p>
        </p:txBody>
      </p:sp>
      <p:sp>
        <p:nvSpPr>
          <p:cNvPr id="4" name="Date Placeholder 3">
            <a:extLst>
              <a:ext uri="{FF2B5EF4-FFF2-40B4-BE49-F238E27FC236}">
                <a16:creationId xmlns:a16="http://schemas.microsoft.com/office/drawing/2014/main" id="{67DFD89B-A2E6-499D-9555-9435E0594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386193-7C90-42FC-A178-47B077D04268}" type="datetimeFigureOut">
              <a:rPr lang="en-KE" smtClean="0"/>
              <a:t>19/05/2020</a:t>
            </a:fld>
            <a:endParaRPr lang="en-KE"/>
          </a:p>
        </p:txBody>
      </p:sp>
      <p:sp>
        <p:nvSpPr>
          <p:cNvPr id="5" name="Footer Placeholder 4">
            <a:extLst>
              <a:ext uri="{FF2B5EF4-FFF2-40B4-BE49-F238E27FC236}">
                <a16:creationId xmlns:a16="http://schemas.microsoft.com/office/drawing/2014/main" id="{5AF4812B-A1A3-4C0F-9827-A73336B46A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3344F020-788A-49A6-A4A0-90B5B1A84C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51DC75-9F11-49A2-A790-F6411A5291DF}" type="slidenum">
              <a:rPr lang="en-KE" smtClean="0"/>
              <a:t>‹#›</a:t>
            </a:fld>
            <a:endParaRPr lang="en-KE"/>
          </a:p>
        </p:txBody>
      </p:sp>
    </p:spTree>
    <p:extLst>
      <p:ext uri="{BB962C8B-B14F-4D97-AF65-F5344CB8AC3E}">
        <p14:creationId xmlns:p14="http://schemas.microsoft.com/office/powerpoint/2010/main" val="1001299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039F02-0C34-4FF4-AC8F-340681588890}"/>
              </a:ext>
            </a:extLst>
          </p:cNvPr>
          <p:cNvSpPr>
            <a:spLocks noGrp="1"/>
          </p:cNvSpPr>
          <p:nvPr>
            <p:ph type="ctrTitle"/>
          </p:nvPr>
        </p:nvSpPr>
        <p:spPr>
          <a:xfrm>
            <a:off x="838199" y="4525347"/>
            <a:ext cx="6801321" cy="1737360"/>
          </a:xfrm>
        </p:spPr>
        <p:txBody>
          <a:bodyPr anchor="ctr">
            <a:normAutofit/>
          </a:bodyPr>
          <a:lstStyle/>
          <a:p>
            <a:pPr algn="r"/>
            <a:r>
              <a:rPr lang="en-US"/>
              <a:t>Microservice architecture </a:t>
            </a:r>
            <a:endParaRPr lang="en-KE"/>
          </a:p>
        </p:txBody>
      </p:sp>
      <p:sp>
        <p:nvSpPr>
          <p:cNvPr id="3" name="Subtitle 2">
            <a:extLst>
              <a:ext uri="{FF2B5EF4-FFF2-40B4-BE49-F238E27FC236}">
                <a16:creationId xmlns:a16="http://schemas.microsoft.com/office/drawing/2014/main" id="{4670A997-ACB6-4840-A116-CE7908F5DEF0}"/>
              </a:ext>
            </a:extLst>
          </p:cNvPr>
          <p:cNvSpPr>
            <a:spLocks noGrp="1"/>
          </p:cNvSpPr>
          <p:nvPr>
            <p:ph type="subTitle" idx="1"/>
          </p:nvPr>
        </p:nvSpPr>
        <p:spPr>
          <a:xfrm>
            <a:off x="7961258" y="4525347"/>
            <a:ext cx="3258675" cy="1737360"/>
          </a:xfrm>
        </p:spPr>
        <p:txBody>
          <a:bodyPr anchor="ctr">
            <a:normAutofit/>
          </a:bodyPr>
          <a:lstStyle/>
          <a:p>
            <a:pPr algn="l"/>
            <a:r>
              <a:rPr lang="en-US"/>
              <a:t>Microservices VS Monolith </a:t>
            </a:r>
            <a:endParaRPr lang="en-KE"/>
          </a:p>
        </p:txBody>
      </p:sp>
      <p:sp>
        <p:nvSpPr>
          <p:cNvPr id="15"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409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E359B-3769-46C8-8C1A-267CADBFE8C5}"/>
              </a:ext>
            </a:extLst>
          </p:cNvPr>
          <p:cNvSpPr>
            <a:spLocks noGrp="1"/>
          </p:cNvSpPr>
          <p:nvPr>
            <p:ph type="title"/>
          </p:nvPr>
        </p:nvSpPr>
        <p:spPr/>
        <p:txBody>
          <a:bodyPr>
            <a:normAutofit fontScale="90000"/>
          </a:bodyPr>
          <a:lstStyle/>
          <a:p>
            <a:r>
              <a:rPr lang="en-US" dirty="0"/>
              <a:t>Example - Fictitious e-commerce application</a:t>
            </a:r>
            <a:endParaRPr lang="en-KE" dirty="0"/>
          </a:p>
        </p:txBody>
      </p:sp>
      <p:pic>
        <p:nvPicPr>
          <p:cNvPr id="2050" name="Picture 2">
            <a:extLst>
              <a:ext uri="{FF2B5EF4-FFF2-40B4-BE49-F238E27FC236}">
                <a16:creationId xmlns:a16="http://schemas.microsoft.com/office/drawing/2014/main" id="{3958E8A9-19AC-49E7-A2B3-DA43DCB8A1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4168" y="941253"/>
            <a:ext cx="7728727" cy="5305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856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FE3CB6-5210-4C50-B346-26EBEFD137D2}"/>
              </a:ext>
            </a:extLst>
          </p:cNvPr>
          <p:cNvSpPr>
            <a:spLocks noGrp="1"/>
          </p:cNvSpPr>
          <p:nvPr>
            <p:ph type="title"/>
          </p:nvPr>
        </p:nvSpPr>
        <p:spPr>
          <a:xfrm>
            <a:off x="686834" y="591344"/>
            <a:ext cx="3200400" cy="5585619"/>
          </a:xfrm>
        </p:spPr>
        <p:txBody>
          <a:bodyPr>
            <a:normAutofit/>
          </a:bodyPr>
          <a:lstStyle/>
          <a:p>
            <a:r>
              <a:rPr lang="en-US" dirty="0">
                <a:solidFill>
                  <a:srgbClr val="FFFFFF"/>
                </a:solidFill>
              </a:rPr>
              <a:t>Microservice Architecture - Benefits</a:t>
            </a:r>
            <a:endParaRPr lang="en-KE"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5538B79-6CFF-4EC7-87CB-D23B6E1DA618}"/>
              </a:ext>
            </a:extLst>
          </p:cNvPr>
          <p:cNvSpPr>
            <a:spLocks noGrp="1"/>
          </p:cNvSpPr>
          <p:nvPr>
            <p:ph idx="1"/>
          </p:nvPr>
        </p:nvSpPr>
        <p:spPr>
          <a:xfrm>
            <a:off x="4447308" y="591344"/>
            <a:ext cx="6906491" cy="5585619"/>
          </a:xfrm>
        </p:spPr>
        <p:txBody>
          <a:bodyPr anchor="ctr">
            <a:normAutofit/>
          </a:bodyPr>
          <a:lstStyle/>
          <a:p>
            <a:pPr marL="0" indent="0">
              <a:buNone/>
            </a:pPr>
            <a:r>
              <a:rPr lang="en-US" dirty="0"/>
              <a:t>1. Enables the continuous delivery and deployment of large, complex applications.</a:t>
            </a:r>
            <a:endParaRPr lang="en-US"/>
          </a:p>
          <a:p>
            <a:pPr lvl="1"/>
            <a:r>
              <a:rPr lang="en-US" dirty="0"/>
              <a:t>Improved maintainability - each service is relatively small and so is easier to understand and change</a:t>
            </a:r>
            <a:endParaRPr lang="en-US"/>
          </a:p>
          <a:p>
            <a:pPr lvl="1"/>
            <a:r>
              <a:rPr lang="en-US" dirty="0"/>
              <a:t>Better testability - services are smaller and faster to test</a:t>
            </a:r>
            <a:endParaRPr lang="en-US"/>
          </a:p>
          <a:p>
            <a:pPr lvl="1"/>
            <a:r>
              <a:rPr lang="en-US" dirty="0"/>
              <a:t>Better </a:t>
            </a:r>
            <a:r>
              <a:rPr lang="en-US" dirty="0" err="1"/>
              <a:t>deployability</a:t>
            </a:r>
            <a:r>
              <a:rPr lang="en-US" dirty="0"/>
              <a:t> - services can be deployed independently</a:t>
            </a:r>
            <a:endParaRPr lang="en-US"/>
          </a:p>
          <a:p>
            <a:pPr lvl="1"/>
            <a:r>
              <a:rPr lang="en-US" dirty="0"/>
              <a:t>It enables you to organize the development effort around multiple, autonomous teams. Each team owns and is responsible for one or more services. Each team can develop, test, deploy and scale their services independently of all of the other teams.</a:t>
            </a:r>
            <a:endParaRPr lang="en-US"/>
          </a:p>
          <a:p>
            <a:endParaRPr lang="en-KE"/>
          </a:p>
        </p:txBody>
      </p:sp>
    </p:spTree>
    <p:extLst>
      <p:ext uri="{BB962C8B-B14F-4D97-AF65-F5344CB8AC3E}">
        <p14:creationId xmlns:p14="http://schemas.microsoft.com/office/powerpoint/2010/main" val="567070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5954DB-B8C2-4C27-8961-793C4C4DA228}"/>
              </a:ext>
            </a:extLst>
          </p:cNvPr>
          <p:cNvSpPr>
            <a:spLocks noGrp="1"/>
          </p:cNvSpPr>
          <p:nvPr>
            <p:ph type="title"/>
          </p:nvPr>
        </p:nvSpPr>
        <p:spPr>
          <a:xfrm>
            <a:off x="686834" y="591344"/>
            <a:ext cx="3200400" cy="5585619"/>
          </a:xfrm>
        </p:spPr>
        <p:txBody>
          <a:bodyPr>
            <a:normAutofit/>
          </a:bodyPr>
          <a:lstStyle/>
          <a:p>
            <a:r>
              <a:rPr lang="en-US">
                <a:solidFill>
                  <a:srgbClr val="FFFFFF"/>
                </a:solidFill>
              </a:rPr>
              <a:t>Microservice Architecture - Benefits</a:t>
            </a:r>
            <a:endParaRPr lang="en-KE">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F86858B-3B98-4605-9876-3E9A48C6F862}"/>
              </a:ext>
            </a:extLst>
          </p:cNvPr>
          <p:cNvSpPr>
            <a:spLocks noGrp="1"/>
          </p:cNvSpPr>
          <p:nvPr>
            <p:ph idx="1"/>
          </p:nvPr>
        </p:nvSpPr>
        <p:spPr>
          <a:xfrm>
            <a:off x="4447308" y="591344"/>
            <a:ext cx="6906491" cy="5585619"/>
          </a:xfrm>
        </p:spPr>
        <p:txBody>
          <a:bodyPr anchor="ctr">
            <a:normAutofit/>
          </a:bodyPr>
          <a:lstStyle/>
          <a:p>
            <a:pPr marL="0" indent="0">
              <a:buNone/>
            </a:pPr>
            <a:r>
              <a:rPr lang="en-US" dirty="0"/>
              <a:t>2. Each microservice is relatively small:</a:t>
            </a:r>
            <a:endParaRPr lang="en-US"/>
          </a:p>
          <a:p>
            <a:pPr lvl="1"/>
            <a:r>
              <a:rPr lang="en-US" dirty="0"/>
              <a:t>Easier for a developer to understand</a:t>
            </a:r>
            <a:endParaRPr lang="en-US"/>
          </a:p>
          <a:p>
            <a:pPr lvl="1"/>
            <a:r>
              <a:rPr lang="en-US" dirty="0"/>
              <a:t>The IDE is faster making developers more productive</a:t>
            </a:r>
            <a:endParaRPr lang="en-US"/>
          </a:p>
          <a:p>
            <a:pPr lvl="1"/>
            <a:r>
              <a:rPr lang="en-US" dirty="0"/>
              <a:t>The application starts faster, which makes developers more productive, and speeds up deployments</a:t>
            </a:r>
            <a:endParaRPr lang="en-US"/>
          </a:p>
          <a:p>
            <a:r>
              <a:rPr lang="en-US" dirty="0"/>
              <a:t>3. Improved fault isolation. For example, if there is a memory leak in one service then only that service will be affected. The other services will continue to handle requests. In comparison, one misbehaving component of a monolithic architecture can bring down the entire system.</a:t>
            </a:r>
            <a:endParaRPr lang="en-US"/>
          </a:p>
          <a:p>
            <a:pPr marL="0" indent="0">
              <a:buNone/>
            </a:pPr>
            <a:endParaRPr lang="en-KE"/>
          </a:p>
        </p:txBody>
      </p:sp>
    </p:spTree>
    <p:extLst>
      <p:ext uri="{BB962C8B-B14F-4D97-AF65-F5344CB8AC3E}">
        <p14:creationId xmlns:p14="http://schemas.microsoft.com/office/powerpoint/2010/main" val="2946789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3EFB8-B4C3-421A-849B-972F7E26D944}"/>
              </a:ext>
            </a:extLst>
          </p:cNvPr>
          <p:cNvSpPr>
            <a:spLocks noGrp="1"/>
          </p:cNvSpPr>
          <p:nvPr>
            <p:ph type="title"/>
          </p:nvPr>
        </p:nvSpPr>
        <p:spPr>
          <a:xfrm>
            <a:off x="686834" y="1153572"/>
            <a:ext cx="3200400" cy="4461163"/>
          </a:xfrm>
        </p:spPr>
        <p:txBody>
          <a:bodyPr>
            <a:normAutofit/>
          </a:bodyPr>
          <a:lstStyle/>
          <a:p>
            <a:r>
              <a:rPr lang="en-US">
                <a:solidFill>
                  <a:srgbClr val="FFFFFF"/>
                </a:solidFill>
              </a:rPr>
              <a:t>Microservice Architecture - Benefits</a:t>
            </a:r>
            <a:endParaRPr lang="en-KE">
              <a:solidFill>
                <a:srgbClr val="FFFFFF"/>
              </a:solidFill>
            </a:endParaRPr>
          </a:p>
        </p:txBody>
      </p:sp>
      <p:sp>
        <p:nvSpPr>
          <p:cNvPr id="1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EA4AFC-B5D0-495B-AB3F-376C8226CA03}"/>
              </a:ext>
            </a:extLst>
          </p:cNvPr>
          <p:cNvSpPr>
            <a:spLocks noGrp="1"/>
          </p:cNvSpPr>
          <p:nvPr>
            <p:ph idx="1"/>
          </p:nvPr>
        </p:nvSpPr>
        <p:spPr>
          <a:xfrm>
            <a:off x="4447308" y="591344"/>
            <a:ext cx="6906491" cy="5585619"/>
          </a:xfrm>
        </p:spPr>
        <p:txBody>
          <a:bodyPr anchor="ctr">
            <a:normAutofit/>
          </a:bodyPr>
          <a:lstStyle/>
          <a:p>
            <a:pPr marL="0" indent="0">
              <a:buNone/>
            </a:pPr>
            <a:r>
              <a:rPr lang="en-US" dirty="0"/>
              <a:t>4. Eliminates any long-term commitment to a technology stack. When developing a new service you can pick a new technology stack. Similarly, when making major changes to an existing service you can rewrite it using a new technology stack</a:t>
            </a:r>
          </a:p>
          <a:p>
            <a:endParaRPr lang="en-KE" dirty="0"/>
          </a:p>
        </p:txBody>
      </p:sp>
    </p:spTree>
    <p:extLst>
      <p:ext uri="{BB962C8B-B14F-4D97-AF65-F5344CB8AC3E}">
        <p14:creationId xmlns:p14="http://schemas.microsoft.com/office/powerpoint/2010/main" val="1995209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3EE1650-476E-45DA-A45F-D6068D66CBDD}"/>
              </a:ext>
            </a:extLst>
          </p:cNvPr>
          <p:cNvSpPr>
            <a:spLocks noGrp="1"/>
          </p:cNvSpPr>
          <p:nvPr>
            <p:ph type="title"/>
          </p:nvPr>
        </p:nvSpPr>
        <p:spPr>
          <a:xfrm>
            <a:off x="838200" y="365125"/>
            <a:ext cx="10515600" cy="1325563"/>
          </a:xfrm>
        </p:spPr>
        <p:txBody>
          <a:bodyPr>
            <a:normAutofit/>
          </a:bodyPr>
          <a:lstStyle/>
          <a:p>
            <a:r>
              <a:rPr lang="en-US"/>
              <a:t>Microservice Architecture – drawbacks </a:t>
            </a:r>
            <a:endParaRPr lang="en-KE"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B24C112-94D6-42BB-9B98-8252DECF54C9}"/>
              </a:ext>
            </a:extLst>
          </p:cNvPr>
          <p:cNvSpPr>
            <a:spLocks noGrp="1"/>
          </p:cNvSpPr>
          <p:nvPr>
            <p:ph idx="1"/>
          </p:nvPr>
        </p:nvSpPr>
        <p:spPr>
          <a:xfrm>
            <a:off x="838200" y="1825625"/>
            <a:ext cx="10515600" cy="4351338"/>
          </a:xfrm>
        </p:spPr>
        <p:txBody>
          <a:bodyPr>
            <a:normAutofit/>
          </a:bodyPr>
          <a:lstStyle/>
          <a:p>
            <a:pPr marL="514350" indent="-514350">
              <a:buAutoNum type="arabicPeriod"/>
            </a:pPr>
            <a:r>
              <a:rPr lang="en-US"/>
              <a:t>Developers must deal with the additional complexity of creating a distributed system:</a:t>
            </a:r>
          </a:p>
          <a:p>
            <a:pPr lvl="1"/>
            <a:r>
              <a:rPr lang="en-US"/>
              <a:t>Developers must implement the inter-service communication mechanism and deal with partial failure</a:t>
            </a:r>
          </a:p>
          <a:p>
            <a:pPr lvl="1"/>
            <a:r>
              <a:rPr lang="en-US"/>
              <a:t>Implementing requests that span multiple services is more difficult</a:t>
            </a:r>
          </a:p>
          <a:p>
            <a:pPr lvl="1"/>
            <a:r>
              <a:rPr lang="en-US"/>
              <a:t>Testing the interactions between services is more difficult</a:t>
            </a:r>
          </a:p>
          <a:p>
            <a:pPr lvl="1"/>
            <a:r>
              <a:rPr lang="en-US"/>
              <a:t>Implementing requests that span multiple services requires careful coordination between the teams</a:t>
            </a:r>
          </a:p>
          <a:p>
            <a:pPr lvl="1"/>
            <a:r>
              <a:rPr lang="en-US"/>
              <a:t>Developer tools/IDEs are oriented on building monolithic applications and don’t provide explicit support for developing distributed applications.</a:t>
            </a:r>
          </a:p>
          <a:p>
            <a:endParaRPr lang="en-KE"/>
          </a:p>
        </p:txBody>
      </p:sp>
    </p:spTree>
    <p:extLst>
      <p:ext uri="{BB962C8B-B14F-4D97-AF65-F5344CB8AC3E}">
        <p14:creationId xmlns:p14="http://schemas.microsoft.com/office/powerpoint/2010/main" val="905889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7D09946-5D70-41CF-BC20-2BCE80920842}"/>
              </a:ext>
            </a:extLst>
          </p:cNvPr>
          <p:cNvSpPr>
            <a:spLocks noGrp="1"/>
          </p:cNvSpPr>
          <p:nvPr>
            <p:ph type="title"/>
          </p:nvPr>
        </p:nvSpPr>
        <p:spPr>
          <a:xfrm>
            <a:off x="838200" y="365125"/>
            <a:ext cx="10515600" cy="1325563"/>
          </a:xfrm>
        </p:spPr>
        <p:txBody>
          <a:bodyPr>
            <a:normAutofit/>
          </a:bodyPr>
          <a:lstStyle/>
          <a:p>
            <a:r>
              <a:rPr lang="en-US"/>
              <a:t>Microservice Architecture – drawbacks </a:t>
            </a:r>
            <a:endParaRPr lang="en-KE"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F31FC77-B17F-4BA6-BF3F-C7B612139C86}"/>
              </a:ext>
            </a:extLst>
          </p:cNvPr>
          <p:cNvSpPr>
            <a:spLocks noGrp="1"/>
          </p:cNvSpPr>
          <p:nvPr>
            <p:ph idx="1"/>
          </p:nvPr>
        </p:nvSpPr>
        <p:spPr>
          <a:xfrm>
            <a:off x="838200" y="1825625"/>
            <a:ext cx="10515600" cy="4351338"/>
          </a:xfrm>
        </p:spPr>
        <p:txBody>
          <a:bodyPr>
            <a:normAutofit/>
          </a:bodyPr>
          <a:lstStyle/>
          <a:p>
            <a:pPr marL="0" indent="0">
              <a:buNone/>
            </a:pPr>
            <a:r>
              <a:rPr lang="en-US"/>
              <a:t>2. Deployment complexity. In production, there is also the operational complexity of deploying and managing a system comprised of many different services.</a:t>
            </a:r>
            <a:endParaRPr lang="en-KE"/>
          </a:p>
        </p:txBody>
      </p:sp>
    </p:spTree>
    <p:extLst>
      <p:ext uri="{BB962C8B-B14F-4D97-AF65-F5344CB8AC3E}">
        <p14:creationId xmlns:p14="http://schemas.microsoft.com/office/powerpoint/2010/main" val="1126378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7C8CAA4-F69C-4CF0-9769-299DA42FE69E}"/>
              </a:ext>
            </a:extLst>
          </p:cNvPr>
          <p:cNvSpPr>
            <a:spLocks noGrp="1"/>
          </p:cNvSpPr>
          <p:nvPr>
            <p:ph type="title"/>
          </p:nvPr>
        </p:nvSpPr>
        <p:spPr>
          <a:xfrm>
            <a:off x="838200" y="365125"/>
            <a:ext cx="10515600" cy="1325563"/>
          </a:xfrm>
        </p:spPr>
        <p:txBody>
          <a:bodyPr>
            <a:normAutofit/>
          </a:bodyPr>
          <a:lstStyle/>
          <a:p>
            <a:r>
              <a:rPr lang="en-US"/>
              <a:t>Issues - When to use the microservice architecture?</a:t>
            </a:r>
            <a:endParaRPr lang="en-KE"/>
          </a:p>
        </p:txBody>
      </p:sp>
      <p:sp>
        <p:nvSpPr>
          <p:cNvPr id="25"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CA02878-B4D6-4D4E-B74D-348413D593C2}"/>
              </a:ext>
            </a:extLst>
          </p:cNvPr>
          <p:cNvSpPr>
            <a:spLocks noGrp="1"/>
          </p:cNvSpPr>
          <p:nvPr>
            <p:ph idx="1"/>
          </p:nvPr>
        </p:nvSpPr>
        <p:spPr>
          <a:xfrm>
            <a:off x="838200" y="1825625"/>
            <a:ext cx="10515600" cy="4351338"/>
          </a:xfrm>
        </p:spPr>
        <p:txBody>
          <a:bodyPr>
            <a:normAutofit/>
          </a:bodyPr>
          <a:lstStyle/>
          <a:p>
            <a:r>
              <a:rPr lang="en-US" sz="2400"/>
              <a:t>One challenge with using this approach is deciding when it makes sense to use it. </a:t>
            </a:r>
          </a:p>
          <a:p>
            <a:r>
              <a:rPr lang="en-US" sz="2400"/>
              <a:t>When developing the first version of an application, you often do not have the problems that this approach solves. </a:t>
            </a:r>
          </a:p>
          <a:p>
            <a:r>
              <a:rPr lang="en-US" sz="2400"/>
              <a:t>Moreover, using an elaborate, distributed architecture will slow down development. </a:t>
            </a:r>
          </a:p>
          <a:p>
            <a:r>
              <a:rPr lang="en-US" sz="2400"/>
              <a:t>This can be a major problem for startups whose biggest challenge is often how to rapidly evolve the business model and accompanying application.</a:t>
            </a:r>
          </a:p>
          <a:p>
            <a:r>
              <a:rPr lang="en-US" sz="2400"/>
              <a:t>Later on, however, when the challenge is how to scale and you need to use functional decomposition, the tangled dependencies might make it difficult to decompose your monolithic application into a set of services.</a:t>
            </a:r>
            <a:endParaRPr lang="en-KE" sz="2400"/>
          </a:p>
        </p:txBody>
      </p:sp>
    </p:spTree>
    <p:extLst>
      <p:ext uri="{BB962C8B-B14F-4D97-AF65-F5344CB8AC3E}">
        <p14:creationId xmlns:p14="http://schemas.microsoft.com/office/powerpoint/2010/main" val="3008405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31">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Freeform: Shape 33">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801050-6EF3-4DD7-94EF-EA852CFC9002}"/>
              </a:ext>
            </a:extLst>
          </p:cNvPr>
          <p:cNvSpPr>
            <a:spLocks noGrp="1"/>
          </p:cNvSpPr>
          <p:nvPr>
            <p:ph type="title"/>
          </p:nvPr>
        </p:nvSpPr>
        <p:spPr>
          <a:xfrm>
            <a:off x="838200" y="253397"/>
            <a:ext cx="10515600" cy="1273233"/>
          </a:xfrm>
        </p:spPr>
        <p:txBody>
          <a:bodyPr>
            <a:normAutofit/>
          </a:bodyPr>
          <a:lstStyle/>
          <a:p>
            <a:r>
              <a:rPr lang="en-US" sz="4000"/>
              <a:t>Issues - How to decompose the application into services?</a:t>
            </a:r>
            <a:endParaRPr lang="en-KE" sz="4000"/>
          </a:p>
        </p:txBody>
      </p:sp>
      <p:sp>
        <p:nvSpPr>
          <p:cNvPr id="36" name="Rectangle 35">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C3E4426-C00F-4A8B-BBF9-3454F8B8300C}"/>
              </a:ext>
            </a:extLst>
          </p:cNvPr>
          <p:cNvSpPr>
            <a:spLocks noGrp="1"/>
          </p:cNvSpPr>
          <p:nvPr>
            <p:ph idx="1"/>
          </p:nvPr>
        </p:nvSpPr>
        <p:spPr>
          <a:xfrm>
            <a:off x="838200" y="2478024"/>
            <a:ext cx="10515600" cy="3694176"/>
          </a:xfrm>
        </p:spPr>
        <p:txBody>
          <a:bodyPr>
            <a:normAutofit/>
          </a:bodyPr>
          <a:lstStyle/>
          <a:p>
            <a:r>
              <a:rPr lang="en-US" sz="1900" dirty="0"/>
              <a:t>Another challenge is deciding how to partition the system into microservices. This is very much an art, but there are a number of strategies that can help: </a:t>
            </a:r>
          </a:p>
          <a:p>
            <a:pPr lvl="1"/>
            <a:r>
              <a:rPr lang="en-US" sz="1900" dirty="0"/>
              <a:t>Decompose by </a:t>
            </a:r>
            <a:r>
              <a:rPr lang="en-US" sz="1900" i="1" dirty="0"/>
              <a:t>business capability </a:t>
            </a:r>
            <a:r>
              <a:rPr lang="en-US" sz="1900" dirty="0"/>
              <a:t>and define services corresponding to business capabilities e.g. Inventory management, Order management etc..</a:t>
            </a:r>
          </a:p>
          <a:p>
            <a:pPr lvl="1"/>
            <a:r>
              <a:rPr lang="en-US" sz="1900" dirty="0"/>
              <a:t>Decompose by </a:t>
            </a:r>
            <a:r>
              <a:rPr lang="en-US" sz="1900" i="1" dirty="0"/>
              <a:t>domain-driven</a:t>
            </a:r>
            <a:r>
              <a:rPr lang="en-US" sz="1900" dirty="0"/>
              <a:t> design subdomain. </a:t>
            </a:r>
          </a:p>
          <a:p>
            <a:pPr lvl="1"/>
            <a:r>
              <a:rPr lang="en-US" sz="1900" dirty="0"/>
              <a:t>Decompose </a:t>
            </a:r>
            <a:r>
              <a:rPr lang="en-US" sz="1900" i="1" dirty="0"/>
              <a:t>by verb </a:t>
            </a:r>
            <a:r>
              <a:rPr lang="en-US" sz="1900" dirty="0"/>
              <a:t>or use case and define services that are responsible for particular actions. e.g. a Shipping Service that’s responsible for shipping complete orders. Decompose by </a:t>
            </a:r>
            <a:r>
              <a:rPr lang="en-US" sz="1900" i="1" dirty="0" err="1"/>
              <a:t>by</a:t>
            </a:r>
            <a:r>
              <a:rPr lang="en-US" sz="1900" i="1" dirty="0"/>
              <a:t> nouns </a:t>
            </a:r>
            <a:r>
              <a:rPr lang="en-US" sz="1900" dirty="0"/>
              <a:t>or resources by defining a service that is responsible for all operations on entities/resources of a given type. e.g. an Account Service that is responsible for managing user accounts.</a:t>
            </a:r>
          </a:p>
          <a:p>
            <a:pPr lvl="1"/>
            <a:endParaRPr lang="en-US" sz="1900" dirty="0"/>
          </a:p>
          <a:p>
            <a:r>
              <a:rPr lang="en-US" sz="1900" dirty="0"/>
              <a:t>Ideally, each service should have only a small set of responsibilities</a:t>
            </a:r>
            <a:endParaRPr lang="en-KE" sz="1900" dirty="0"/>
          </a:p>
        </p:txBody>
      </p:sp>
    </p:spTree>
    <p:extLst>
      <p:ext uri="{BB962C8B-B14F-4D97-AF65-F5344CB8AC3E}">
        <p14:creationId xmlns:p14="http://schemas.microsoft.com/office/powerpoint/2010/main" val="2619386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D29F5CE-C665-4A44-99EB-7397C068F645}"/>
              </a:ext>
            </a:extLst>
          </p:cNvPr>
          <p:cNvSpPr>
            <a:spLocks noGrp="1"/>
          </p:cNvSpPr>
          <p:nvPr>
            <p:ph type="title"/>
          </p:nvPr>
        </p:nvSpPr>
        <p:spPr>
          <a:xfrm>
            <a:off x="838200" y="365125"/>
            <a:ext cx="10515600" cy="1325563"/>
          </a:xfrm>
        </p:spPr>
        <p:txBody>
          <a:bodyPr>
            <a:normAutofit/>
          </a:bodyPr>
          <a:lstStyle/>
          <a:p>
            <a:r>
              <a:rPr lang="en-US"/>
              <a:t>Issues - How to maintain data consistency? </a:t>
            </a:r>
            <a:endParaRPr lang="en-KE" dirty="0"/>
          </a:p>
        </p:txBody>
      </p:sp>
      <p:sp>
        <p:nvSpPr>
          <p:cNvPr id="20"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617C88C-D6D9-4DC5-BB17-ABC2E84941DC}"/>
              </a:ext>
            </a:extLst>
          </p:cNvPr>
          <p:cNvSpPr>
            <a:spLocks noGrp="1"/>
          </p:cNvSpPr>
          <p:nvPr>
            <p:ph idx="1"/>
          </p:nvPr>
        </p:nvSpPr>
        <p:spPr>
          <a:xfrm>
            <a:off x="838200" y="1825625"/>
            <a:ext cx="10515600" cy="4351338"/>
          </a:xfrm>
        </p:spPr>
        <p:txBody>
          <a:bodyPr>
            <a:normAutofit/>
          </a:bodyPr>
          <a:lstStyle/>
          <a:p>
            <a:r>
              <a:rPr lang="en-US" dirty="0"/>
              <a:t>In order to ensure loose coupling, each service has its own database.</a:t>
            </a:r>
          </a:p>
          <a:p>
            <a:r>
              <a:rPr lang="en-US" dirty="0"/>
              <a:t>Maintaining data consistency between services is a challenge because 2 phase-commit/distributed transactions is not an option for many applications. </a:t>
            </a:r>
          </a:p>
          <a:p>
            <a:r>
              <a:rPr lang="en-US" dirty="0"/>
              <a:t>An application must instead use the </a:t>
            </a:r>
            <a:r>
              <a:rPr lang="en-US" dirty="0">
                <a:solidFill>
                  <a:srgbClr val="00B050"/>
                </a:solidFill>
              </a:rPr>
              <a:t>Saga pattern</a:t>
            </a:r>
            <a:r>
              <a:rPr lang="en-US" dirty="0"/>
              <a:t>. A service publishes an event when its data changes. </a:t>
            </a:r>
          </a:p>
          <a:p>
            <a:r>
              <a:rPr lang="en-US" dirty="0"/>
              <a:t>Other services consume that event and update their data</a:t>
            </a:r>
            <a:endParaRPr lang="en-KE" dirty="0"/>
          </a:p>
        </p:txBody>
      </p:sp>
    </p:spTree>
    <p:extLst>
      <p:ext uri="{BB962C8B-B14F-4D97-AF65-F5344CB8AC3E}">
        <p14:creationId xmlns:p14="http://schemas.microsoft.com/office/powerpoint/2010/main" val="1779804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BD460B-EC70-4F2E-A67F-D35379C023FF}"/>
              </a:ext>
            </a:extLst>
          </p:cNvPr>
          <p:cNvSpPr>
            <a:spLocks noGrp="1"/>
          </p:cNvSpPr>
          <p:nvPr>
            <p:ph type="title"/>
          </p:nvPr>
        </p:nvSpPr>
        <p:spPr>
          <a:xfrm>
            <a:off x="838200" y="963877"/>
            <a:ext cx="3494362" cy="4930246"/>
          </a:xfrm>
        </p:spPr>
        <p:txBody>
          <a:bodyPr>
            <a:normAutofit/>
          </a:bodyPr>
          <a:lstStyle/>
          <a:p>
            <a:pPr algn="r"/>
            <a:r>
              <a:rPr lang="en-US" sz="4100">
                <a:solidFill>
                  <a:schemeClr val="accent1"/>
                </a:solidFill>
              </a:rPr>
              <a:t>What are microservices?</a:t>
            </a:r>
            <a:endParaRPr lang="en-KE" sz="410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61DE89-8A55-4625-BB69-0D4DF470AFC6}"/>
              </a:ext>
            </a:extLst>
          </p:cNvPr>
          <p:cNvSpPr>
            <a:spLocks noGrp="1"/>
          </p:cNvSpPr>
          <p:nvPr>
            <p:ph idx="1"/>
          </p:nvPr>
        </p:nvSpPr>
        <p:spPr>
          <a:xfrm>
            <a:off x="4976031" y="963877"/>
            <a:ext cx="6377769" cy="4930246"/>
          </a:xfrm>
        </p:spPr>
        <p:txBody>
          <a:bodyPr anchor="ctr">
            <a:normAutofit/>
          </a:bodyPr>
          <a:lstStyle/>
          <a:p>
            <a:r>
              <a:rPr lang="en-US" sz="2200"/>
              <a:t>Microservices - also known as the microservice architecture - is an architectural style that structures an application as a collection of services that are;- </a:t>
            </a:r>
          </a:p>
          <a:p>
            <a:pPr lvl="1"/>
            <a:r>
              <a:rPr lang="en-US" sz="2200"/>
              <a:t>Highly maintainable and testable</a:t>
            </a:r>
          </a:p>
          <a:p>
            <a:pPr lvl="1"/>
            <a:r>
              <a:rPr lang="en-US" sz="2200"/>
              <a:t>Loosely coupled</a:t>
            </a:r>
          </a:p>
          <a:p>
            <a:pPr lvl="1"/>
            <a:r>
              <a:rPr lang="en-US" sz="2200"/>
              <a:t>Independently deployable</a:t>
            </a:r>
          </a:p>
          <a:p>
            <a:pPr lvl="1"/>
            <a:r>
              <a:rPr lang="en-US" sz="2200"/>
              <a:t>Organized around business capabilities</a:t>
            </a:r>
          </a:p>
          <a:p>
            <a:pPr lvl="1"/>
            <a:r>
              <a:rPr lang="en-US" sz="2200"/>
              <a:t>Owned by a small team</a:t>
            </a:r>
          </a:p>
          <a:p>
            <a:r>
              <a:rPr lang="en-US" sz="2200"/>
              <a:t>The microservice architecture enables the rapid, frequent and reliable delivery of large, complex applications. </a:t>
            </a:r>
          </a:p>
          <a:p>
            <a:r>
              <a:rPr lang="en-US" sz="2200"/>
              <a:t>It also enables an organization </a:t>
            </a:r>
            <a:r>
              <a:rPr lang="en-US" sz="2200" u="sng"/>
              <a:t>to evolve its technology stack.</a:t>
            </a:r>
          </a:p>
          <a:p>
            <a:endParaRPr lang="en-KE" sz="2200"/>
          </a:p>
        </p:txBody>
      </p:sp>
    </p:spTree>
    <p:extLst>
      <p:ext uri="{BB962C8B-B14F-4D97-AF65-F5344CB8AC3E}">
        <p14:creationId xmlns:p14="http://schemas.microsoft.com/office/powerpoint/2010/main" val="2166194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4AB8668-156D-4DBA-B240-A3BFFA7025B5}"/>
              </a:ext>
            </a:extLst>
          </p:cNvPr>
          <p:cNvPicPr>
            <a:picLocks noChangeAspect="1"/>
          </p:cNvPicPr>
          <p:nvPr/>
        </p:nvPicPr>
        <p:blipFill rotWithShape="1">
          <a:blip r:embed="rId2">
            <a:duotone>
              <a:prstClr val="black"/>
              <a:prstClr val="white"/>
            </a:duotone>
            <a:alphaModFix amt="35000"/>
          </a:blip>
          <a:srcRect t="2500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FCEC2294-5A7B-45E5-9251-C1AA89F4A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alpha val="6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C24E31-920D-4BEA-9FEC-70E1D826D455}"/>
              </a:ext>
            </a:extLst>
          </p:cNvPr>
          <p:cNvSpPr>
            <a:spLocks noGrp="1"/>
          </p:cNvSpPr>
          <p:nvPr>
            <p:ph type="title"/>
          </p:nvPr>
        </p:nvSpPr>
        <p:spPr>
          <a:xfrm>
            <a:off x="838201" y="1065862"/>
            <a:ext cx="3313164" cy="4726276"/>
          </a:xfrm>
        </p:spPr>
        <p:txBody>
          <a:bodyPr>
            <a:normAutofit/>
          </a:bodyPr>
          <a:lstStyle/>
          <a:p>
            <a:pPr algn="r"/>
            <a:r>
              <a:rPr lang="en-US" sz="4000"/>
              <a:t>Monolithic architecture </a:t>
            </a:r>
            <a:endParaRPr lang="en-KE" sz="4000"/>
          </a:p>
        </p:txBody>
      </p:sp>
      <p:cxnSp>
        <p:nvCxnSpPr>
          <p:cNvPr id="18" name="Straight Connector 17">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303EAF9-2411-4227-AC15-BB6080E49E17}"/>
              </a:ext>
            </a:extLst>
          </p:cNvPr>
          <p:cNvGraphicFramePr>
            <a:graphicFrameLocks noGrp="1"/>
          </p:cNvGraphicFramePr>
          <p:nvPr>
            <p:ph idx="1"/>
            <p:extLst>
              <p:ext uri="{D42A27DB-BD31-4B8C-83A1-F6EECF244321}">
                <p14:modId xmlns:p14="http://schemas.microsoft.com/office/powerpoint/2010/main" val="4033714243"/>
              </p:ext>
            </p:extLst>
          </p:nvPr>
        </p:nvGraphicFramePr>
        <p:xfrm>
          <a:off x="5155379" y="1065862"/>
          <a:ext cx="6192319"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5280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EEC05-EC7F-49C0-BCBF-EB75D3571F65}"/>
              </a:ext>
            </a:extLst>
          </p:cNvPr>
          <p:cNvSpPr>
            <a:spLocks noGrp="1"/>
          </p:cNvSpPr>
          <p:nvPr>
            <p:ph type="title"/>
          </p:nvPr>
        </p:nvSpPr>
        <p:spPr/>
        <p:txBody>
          <a:bodyPr>
            <a:normAutofit fontScale="90000"/>
          </a:bodyPr>
          <a:lstStyle/>
          <a:p>
            <a:r>
              <a:rPr lang="en-US" dirty="0"/>
              <a:t>Monolithic architecture </a:t>
            </a:r>
            <a:endParaRPr lang="en-KE" dirty="0"/>
          </a:p>
        </p:txBody>
      </p:sp>
      <p:pic>
        <p:nvPicPr>
          <p:cNvPr id="1026" name="Picture 2">
            <a:extLst>
              <a:ext uri="{FF2B5EF4-FFF2-40B4-BE49-F238E27FC236}">
                <a16:creationId xmlns:a16="http://schemas.microsoft.com/office/drawing/2014/main" id="{AD437824-D558-47AA-AC90-797C6D7B95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537090"/>
            <a:ext cx="10515600" cy="4040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665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038B213-D626-47B1-912C-9427908A7AB1}"/>
              </a:ext>
            </a:extLst>
          </p:cNvPr>
          <p:cNvSpPr>
            <a:spLocks noGrp="1"/>
          </p:cNvSpPr>
          <p:nvPr>
            <p:ph type="title"/>
          </p:nvPr>
        </p:nvSpPr>
        <p:spPr>
          <a:xfrm>
            <a:off x="838200" y="365125"/>
            <a:ext cx="10515600" cy="1325563"/>
          </a:xfrm>
        </p:spPr>
        <p:txBody>
          <a:bodyPr>
            <a:normAutofit/>
          </a:bodyPr>
          <a:lstStyle/>
          <a:p>
            <a:r>
              <a:rPr lang="en-US" dirty="0"/>
              <a:t>Microservice Architecture  - Context</a:t>
            </a:r>
            <a:endParaRPr lang="en-KE"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034CD6D-59FA-4924-A665-F1A159DE165C}"/>
              </a:ext>
            </a:extLst>
          </p:cNvPr>
          <p:cNvSpPr>
            <a:spLocks noGrp="1"/>
          </p:cNvSpPr>
          <p:nvPr>
            <p:ph idx="1"/>
          </p:nvPr>
        </p:nvSpPr>
        <p:spPr>
          <a:xfrm>
            <a:off x="838200" y="1825625"/>
            <a:ext cx="10515600" cy="4351338"/>
          </a:xfrm>
        </p:spPr>
        <p:txBody>
          <a:bodyPr>
            <a:normAutofit/>
          </a:bodyPr>
          <a:lstStyle/>
          <a:p>
            <a:r>
              <a:rPr lang="en-US" sz="2400"/>
              <a:t>You are developing a server-side enterprise application. </a:t>
            </a:r>
          </a:p>
          <a:p>
            <a:r>
              <a:rPr lang="en-US" sz="2400"/>
              <a:t>It must support a variety of different clients including desktop browsers, mobile browsers and native mobile applications. </a:t>
            </a:r>
          </a:p>
          <a:p>
            <a:r>
              <a:rPr lang="en-US" sz="2400"/>
              <a:t>The application might also expose an API for 3rd parties to consume.</a:t>
            </a:r>
          </a:p>
          <a:p>
            <a:r>
              <a:rPr lang="en-US" sz="2400"/>
              <a:t>It might also integrate with other applications via either web services or a message broker. </a:t>
            </a:r>
          </a:p>
          <a:p>
            <a:r>
              <a:rPr lang="en-US" sz="2400"/>
              <a:t>The application handles requests (HTTP requests and messages) by executing business logic; accessing a database; exchanging messages with other systems; and returning a HTML/JSON/XML response.</a:t>
            </a:r>
          </a:p>
          <a:p>
            <a:r>
              <a:rPr lang="en-US" sz="2400"/>
              <a:t>There are logical components corresponding to different functional areas of the application.</a:t>
            </a:r>
            <a:endParaRPr lang="en-KE" sz="2400"/>
          </a:p>
        </p:txBody>
      </p:sp>
    </p:spTree>
    <p:extLst>
      <p:ext uri="{BB962C8B-B14F-4D97-AF65-F5344CB8AC3E}">
        <p14:creationId xmlns:p14="http://schemas.microsoft.com/office/powerpoint/2010/main" val="1033759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C18BBF5-3257-43DD-9FBE-35A44E0F7F6D}"/>
              </a:ext>
            </a:extLst>
          </p:cNvPr>
          <p:cNvSpPr>
            <a:spLocks noGrp="1"/>
          </p:cNvSpPr>
          <p:nvPr>
            <p:ph type="title"/>
          </p:nvPr>
        </p:nvSpPr>
        <p:spPr>
          <a:xfrm>
            <a:off x="838200" y="365125"/>
            <a:ext cx="10515600" cy="1325563"/>
          </a:xfrm>
        </p:spPr>
        <p:txBody>
          <a:bodyPr>
            <a:normAutofit/>
          </a:bodyPr>
          <a:lstStyle/>
          <a:p>
            <a:r>
              <a:rPr lang="en-US" dirty="0"/>
              <a:t>Microservice Architecture  - Forces </a:t>
            </a:r>
            <a:endParaRPr lang="en-KE"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5119E63-2302-4B38-BED5-F3DD2D2BF865}"/>
              </a:ext>
            </a:extLst>
          </p:cNvPr>
          <p:cNvSpPr>
            <a:spLocks noGrp="1"/>
          </p:cNvSpPr>
          <p:nvPr>
            <p:ph idx="1"/>
          </p:nvPr>
        </p:nvSpPr>
        <p:spPr>
          <a:xfrm>
            <a:off x="838200" y="1825625"/>
            <a:ext cx="10515600" cy="4351338"/>
          </a:xfrm>
        </p:spPr>
        <p:txBody>
          <a:bodyPr>
            <a:normAutofit/>
          </a:bodyPr>
          <a:lstStyle/>
          <a:p>
            <a:r>
              <a:rPr lang="en-US" dirty="0"/>
              <a:t>There is a team of developers working on the application</a:t>
            </a:r>
          </a:p>
          <a:p>
            <a:r>
              <a:rPr lang="en-US" dirty="0"/>
              <a:t>New team members must quickly become productive</a:t>
            </a:r>
          </a:p>
          <a:p>
            <a:r>
              <a:rPr lang="en-US" dirty="0"/>
              <a:t>The application must be easy to understand and modify</a:t>
            </a:r>
          </a:p>
          <a:p>
            <a:r>
              <a:rPr lang="en-US" dirty="0"/>
              <a:t>You want to practice continuous deployment of the application</a:t>
            </a:r>
          </a:p>
          <a:p>
            <a:r>
              <a:rPr lang="en-US" dirty="0"/>
              <a:t>You must run multiple instances of the application on multiple machines in order to satisfy scalability and availability requirements</a:t>
            </a:r>
          </a:p>
          <a:p>
            <a:r>
              <a:rPr lang="en-US" dirty="0"/>
              <a:t>You want to take advantage of emerging technologies (frameworks, programming languages, </a:t>
            </a:r>
            <a:r>
              <a:rPr lang="en-US" dirty="0" err="1"/>
              <a:t>etc</a:t>
            </a:r>
            <a:r>
              <a:rPr lang="en-US" dirty="0"/>
              <a:t>…)</a:t>
            </a:r>
          </a:p>
          <a:p>
            <a:endParaRPr lang="en-KE" dirty="0"/>
          </a:p>
        </p:txBody>
      </p:sp>
    </p:spTree>
    <p:extLst>
      <p:ext uri="{BB962C8B-B14F-4D97-AF65-F5344CB8AC3E}">
        <p14:creationId xmlns:p14="http://schemas.microsoft.com/office/powerpoint/2010/main" val="381340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6525CEB-DA27-41B3-8408-2D962F9F83B3}"/>
              </a:ext>
            </a:extLst>
          </p:cNvPr>
          <p:cNvSpPr>
            <a:spLocks noGrp="1"/>
          </p:cNvSpPr>
          <p:nvPr>
            <p:ph type="title"/>
          </p:nvPr>
        </p:nvSpPr>
        <p:spPr>
          <a:xfrm>
            <a:off x="838200" y="365125"/>
            <a:ext cx="10515600" cy="1325563"/>
          </a:xfrm>
        </p:spPr>
        <p:txBody>
          <a:bodyPr>
            <a:normAutofit/>
          </a:bodyPr>
          <a:lstStyle/>
          <a:p>
            <a:r>
              <a:rPr lang="en-US" dirty="0"/>
              <a:t>Problem  </a:t>
            </a:r>
            <a:endParaRPr lang="en-KE"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72A76E7-EA9A-478B-AAE7-8B1EDC1CC29E}"/>
              </a:ext>
            </a:extLst>
          </p:cNvPr>
          <p:cNvSpPr>
            <a:spLocks noGrp="1"/>
          </p:cNvSpPr>
          <p:nvPr>
            <p:ph idx="1"/>
          </p:nvPr>
        </p:nvSpPr>
        <p:spPr>
          <a:xfrm>
            <a:off x="838200" y="1825625"/>
            <a:ext cx="10515600" cy="4351338"/>
          </a:xfrm>
        </p:spPr>
        <p:txBody>
          <a:bodyPr>
            <a:normAutofit/>
          </a:bodyPr>
          <a:lstStyle/>
          <a:p>
            <a:r>
              <a:rPr lang="en-US" dirty="0"/>
              <a:t>What’s the application’s deployment architecture? </a:t>
            </a:r>
            <a:endParaRPr lang="en-KE" dirty="0"/>
          </a:p>
        </p:txBody>
      </p:sp>
    </p:spTree>
    <p:extLst>
      <p:ext uri="{BB962C8B-B14F-4D97-AF65-F5344CB8AC3E}">
        <p14:creationId xmlns:p14="http://schemas.microsoft.com/office/powerpoint/2010/main" val="2042759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60EC6A-3249-42C5-8753-D336FF71C335}"/>
              </a:ext>
            </a:extLst>
          </p:cNvPr>
          <p:cNvSpPr>
            <a:spLocks noGrp="1"/>
          </p:cNvSpPr>
          <p:nvPr>
            <p:ph type="title"/>
          </p:nvPr>
        </p:nvSpPr>
        <p:spPr>
          <a:xfrm>
            <a:off x="838200" y="365125"/>
            <a:ext cx="10515600" cy="1325563"/>
          </a:xfrm>
        </p:spPr>
        <p:txBody>
          <a:bodyPr>
            <a:normAutofit/>
          </a:bodyPr>
          <a:lstStyle/>
          <a:p>
            <a:r>
              <a:rPr lang="en-US" dirty="0"/>
              <a:t>Microservice Architecture  - solution </a:t>
            </a:r>
            <a:endParaRPr lang="en-KE"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12C843C-C079-499C-B948-5EB6B6856AD6}"/>
              </a:ext>
            </a:extLst>
          </p:cNvPr>
          <p:cNvSpPr>
            <a:spLocks noGrp="1"/>
          </p:cNvSpPr>
          <p:nvPr>
            <p:ph idx="1"/>
          </p:nvPr>
        </p:nvSpPr>
        <p:spPr>
          <a:xfrm>
            <a:off x="838200" y="1825625"/>
            <a:ext cx="10515600" cy="4351338"/>
          </a:xfrm>
        </p:spPr>
        <p:txBody>
          <a:bodyPr>
            <a:normAutofit/>
          </a:bodyPr>
          <a:lstStyle/>
          <a:p>
            <a:r>
              <a:rPr lang="en-US" dirty="0"/>
              <a:t>Define an architecture that structures the application as a set of loosely coupled, collaborating services. Each service is:</a:t>
            </a:r>
          </a:p>
          <a:p>
            <a:pPr lvl="1"/>
            <a:r>
              <a:rPr lang="en-US" dirty="0"/>
              <a:t>Highly maintainable and testable - enables rapid and frequent development and deployment</a:t>
            </a:r>
          </a:p>
          <a:p>
            <a:pPr lvl="1"/>
            <a:r>
              <a:rPr lang="en-US" dirty="0"/>
              <a:t>Loosely coupled with other services - enables a team to work independently most of the time on their service(s) without being impacted by changes to other services and without affecting other services</a:t>
            </a:r>
          </a:p>
          <a:p>
            <a:pPr lvl="1"/>
            <a:r>
              <a:rPr lang="en-US" dirty="0"/>
              <a:t>Independently deployable - enables a team to deploy their service without having to coordinate with other teams</a:t>
            </a:r>
          </a:p>
          <a:p>
            <a:pPr lvl="1"/>
            <a:r>
              <a:rPr lang="en-US" dirty="0"/>
              <a:t>Capable of being developed by a small team - essential for high productivity by avoiding the high communication head of large teams</a:t>
            </a:r>
          </a:p>
          <a:p>
            <a:pPr lvl="1"/>
            <a:endParaRPr lang="en-KE" dirty="0"/>
          </a:p>
        </p:txBody>
      </p:sp>
    </p:spTree>
    <p:extLst>
      <p:ext uri="{BB962C8B-B14F-4D97-AF65-F5344CB8AC3E}">
        <p14:creationId xmlns:p14="http://schemas.microsoft.com/office/powerpoint/2010/main" val="1157940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DE8141-E012-49DE-A947-C84BC051BD9B}"/>
              </a:ext>
            </a:extLst>
          </p:cNvPr>
          <p:cNvSpPr>
            <a:spLocks noGrp="1"/>
          </p:cNvSpPr>
          <p:nvPr>
            <p:ph type="title"/>
          </p:nvPr>
        </p:nvSpPr>
        <p:spPr>
          <a:xfrm>
            <a:off x="686834" y="591344"/>
            <a:ext cx="3200400" cy="5585619"/>
          </a:xfrm>
        </p:spPr>
        <p:txBody>
          <a:bodyPr>
            <a:normAutofit/>
          </a:bodyPr>
          <a:lstStyle/>
          <a:p>
            <a:r>
              <a:rPr lang="en-US">
                <a:solidFill>
                  <a:srgbClr val="FFFFFF"/>
                </a:solidFill>
              </a:rPr>
              <a:t>Example - Fictitious e-commerce application</a:t>
            </a:r>
            <a:endParaRPr lang="en-KE">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0004BAF-8E05-4AE6-969B-724F37F5B8B7}"/>
              </a:ext>
            </a:extLst>
          </p:cNvPr>
          <p:cNvSpPr>
            <a:spLocks noGrp="1"/>
          </p:cNvSpPr>
          <p:nvPr>
            <p:ph idx="1"/>
          </p:nvPr>
        </p:nvSpPr>
        <p:spPr>
          <a:xfrm>
            <a:off x="4447308" y="591344"/>
            <a:ext cx="6906491" cy="5585619"/>
          </a:xfrm>
        </p:spPr>
        <p:txBody>
          <a:bodyPr anchor="ctr">
            <a:normAutofit/>
          </a:bodyPr>
          <a:lstStyle/>
          <a:p>
            <a:r>
              <a:rPr lang="en-US" dirty="0"/>
              <a:t>Let’s imagine that you are building an e-commerce application that takes orders from customers, verifies inventory and available credit, and ships them. </a:t>
            </a:r>
            <a:endParaRPr lang="en-US"/>
          </a:p>
          <a:p>
            <a:r>
              <a:rPr lang="en-US" dirty="0"/>
              <a:t>The application consists of several components including the </a:t>
            </a:r>
            <a:r>
              <a:rPr lang="en-US" dirty="0" err="1"/>
              <a:t>StoreFrontUI</a:t>
            </a:r>
            <a:r>
              <a:rPr lang="en-US" dirty="0"/>
              <a:t>, which implements the user interface, along with some backend services for checking credit, maintaining inventory and shipping orders. </a:t>
            </a:r>
            <a:endParaRPr lang="en-US"/>
          </a:p>
          <a:p>
            <a:r>
              <a:rPr lang="en-US" dirty="0"/>
              <a:t>The application consists of a set of services</a:t>
            </a:r>
            <a:endParaRPr lang="en-KE"/>
          </a:p>
        </p:txBody>
      </p:sp>
    </p:spTree>
    <p:extLst>
      <p:ext uri="{BB962C8B-B14F-4D97-AF65-F5344CB8AC3E}">
        <p14:creationId xmlns:p14="http://schemas.microsoft.com/office/powerpoint/2010/main" val="391041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1237</Words>
  <Application>Microsoft Office PowerPoint</Application>
  <PresentationFormat>Widescreen</PresentationFormat>
  <Paragraphs>85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Microservice architecture </vt:lpstr>
      <vt:lpstr>What are microservices?</vt:lpstr>
      <vt:lpstr>Monolithic architecture </vt:lpstr>
      <vt:lpstr>Monolithic architecture </vt:lpstr>
      <vt:lpstr>Microservice Architecture  - Context</vt:lpstr>
      <vt:lpstr>Microservice Architecture  - Forces </vt:lpstr>
      <vt:lpstr>Problem  </vt:lpstr>
      <vt:lpstr>Microservice Architecture  - solution </vt:lpstr>
      <vt:lpstr>Example - Fictitious e-commerce application</vt:lpstr>
      <vt:lpstr>Example - Fictitious e-commerce application</vt:lpstr>
      <vt:lpstr>Microservice Architecture - Benefits</vt:lpstr>
      <vt:lpstr>Microservice Architecture - Benefits</vt:lpstr>
      <vt:lpstr>Microservice Architecture - Benefits</vt:lpstr>
      <vt:lpstr>Microservice Architecture – drawbacks </vt:lpstr>
      <vt:lpstr>Microservice Architecture – drawbacks </vt:lpstr>
      <vt:lpstr>Issues - When to use the microservice architecture?</vt:lpstr>
      <vt:lpstr>Issues - How to decompose the application into services?</vt:lpstr>
      <vt:lpstr>Issues - How to maintain data consistency?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 architecture </dc:title>
  <dc:creator>Derdus Mosoti</dc:creator>
  <cp:lastModifiedBy>Derdus</cp:lastModifiedBy>
  <cp:revision>4</cp:revision>
  <dcterms:created xsi:type="dcterms:W3CDTF">2020-02-26T08:26:01Z</dcterms:created>
  <dcterms:modified xsi:type="dcterms:W3CDTF">2020-05-19T08:14:37Z</dcterms:modified>
</cp:coreProperties>
</file>