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63AD5AD-2F65-4852-BB14-3281BF12AE7E}"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8F1228-C150-4CDC-9EE7-5350C7396513}" type="slidenum">
              <a:rPr lang="en-GB" smtClean="0"/>
              <a:t>‹#›</a:t>
            </a:fld>
            <a:endParaRPr lang="en-GB"/>
          </a:p>
        </p:txBody>
      </p:sp>
    </p:spTree>
    <p:extLst>
      <p:ext uri="{BB962C8B-B14F-4D97-AF65-F5344CB8AC3E}">
        <p14:creationId xmlns:p14="http://schemas.microsoft.com/office/powerpoint/2010/main" val="418370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3AD5AD-2F65-4852-BB14-3281BF12AE7E}"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8F1228-C150-4CDC-9EE7-5350C7396513}" type="slidenum">
              <a:rPr lang="en-GB" smtClean="0"/>
              <a:t>‹#›</a:t>
            </a:fld>
            <a:endParaRPr lang="en-GB"/>
          </a:p>
        </p:txBody>
      </p:sp>
    </p:spTree>
    <p:extLst>
      <p:ext uri="{BB962C8B-B14F-4D97-AF65-F5344CB8AC3E}">
        <p14:creationId xmlns:p14="http://schemas.microsoft.com/office/powerpoint/2010/main" val="252615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3AD5AD-2F65-4852-BB14-3281BF12AE7E}"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8F1228-C150-4CDC-9EE7-5350C7396513}" type="slidenum">
              <a:rPr lang="en-GB" smtClean="0"/>
              <a:t>‹#›</a:t>
            </a:fld>
            <a:endParaRPr lang="en-GB"/>
          </a:p>
        </p:txBody>
      </p:sp>
    </p:spTree>
    <p:extLst>
      <p:ext uri="{BB962C8B-B14F-4D97-AF65-F5344CB8AC3E}">
        <p14:creationId xmlns:p14="http://schemas.microsoft.com/office/powerpoint/2010/main" val="379310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3AD5AD-2F65-4852-BB14-3281BF12AE7E}"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8F1228-C150-4CDC-9EE7-5350C7396513}" type="slidenum">
              <a:rPr lang="en-GB" smtClean="0"/>
              <a:t>‹#›</a:t>
            </a:fld>
            <a:endParaRPr lang="en-GB"/>
          </a:p>
        </p:txBody>
      </p:sp>
    </p:spTree>
    <p:extLst>
      <p:ext uri="{BB962C8B-B14F-4D97-AF65-F5344CB8AC3E}">
        <p14:creationId xmlns:p14="http://schemas.microsoft.com/office/powerpoint/2010/main" val="56525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AD5AD-2F65-4852-BB14-3281BF12AE7E}"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8F1228-C150-4CDC-9EE7-5350C7396513}" type="slidenum">
              <a:rPr lang="en-GB" smtClean="0"/>
              <a:t>‹#›</a:t>
            </a:fld>
            <a:endParaRPr lang="en-GB"/>
          </a:p>
        </p:txBody>
      </p:sp>
    </p:spTree>
    <p:extLst>
      <p:ext uri="{BB962C8B-B14F-4D97-AF65-F5344CB8AC3E}">
        <p14:creationId xmlns:p14="http://schemas.microsoft.com/office/powerpoint/2010/main" val="338459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63AD5AD-2F65-4852-BB14-3281BF12AE7E}" type="datetimeFigureOut">
              <a:rPr lang="en-GB" smtClean="0"/>
              <a:t>11/06/2020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8F1228-C150-4CDC-9EE7-5350C7396513}" type="slidenum">
              <a:rPr lang="en-GB" smtClean="0"/>
              <a:t>‹#›</a:t>
            </a:fld>
            <a:endParaRPr lang="en-GB"/>
          </a:p>
        </p:txBody>
      </p:sp>
    </p:spTree>
    <p:extLst>
      <p:ext uri="{BB962C8B-B14F-4D97-AF65-F5344CB8AC3E}">
        <p14:creationId xmlns:p14="http://schemas.microsoft.com/office/powerpoint/2010/main" val="39575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63AD5AD-2F65-4852-BB14-3281BF12AE7E}" type="datetimeFigureOut">
              <a:rPr lang="en-GB" smtClean="0"/>
              <a:t>11/06/2020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8F1228-C150-4CDC-9EE7-5350C7396513}" type="slidenum">
              <a:rPr lang="en-GB" smtClean="0"/>
              <a:t>‹#›</a:t>
            </a:fld>
            <a:endParaRPr lang="en-GB"/>
          </a:p>
        </p:txBody>
      </p:sp>
    </p:spTree>
    <p:extLst>
      <p:ext uri="{BB962C8B-B14F-4D97-AF65-F5344CB8AC3E}">
        <p14:creationId xmlns:p14="http://schemas.microsoft.com/office/powerpoint/2010/main" val="86958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63AD5AD-2F65-4852-BB14-3281BF12AE7E}" type="datetimeFigureOut">
              <a:rPr lang="en-GB" smtClean="0"/>
              <a:t>11/06/2020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8F1228-C150-4CDC-9EE7-5350C7396513}" type="slidenum">
              <a:rPr lang="en-GB" smtClean="0"/>
              <a:t>‹#›</a:t>
            </a:fld>
            <a:endParaRPr lang="en-GB"/>
          </a:p>
        </p:txBody>
      </p:sp>
    </p:spTree>
    <p:extLst>
      <p:ext uri="{BB962C8B-B14F-4D97-AF65-F5344CB8AC3E}">
        <p14:creationId xmlns:p14="http://schemas.microsoft.com/office/powerpoint/2010/main" val="117179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AD5AD-2F65-4852-BB14-3281BF12AE7E}" type="datetimeFigureOut">
              <a:rPr lang="en-GB" smtClean="0"/>
              <a:t>11/06/2020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8F1228-C150-4CDC-9EE7-5350C7396513}" type="slidenum">
              <a:rPr lang="en-GB" smtClean="0"/>
              <a:t>‹#›</a:t>
            </a:fld>
            <a:endParaRPr lang="en-GB"/>
          </a:p>
        </p:txBody>
      </p:sp>
    </p:spTree>
    <p:extLst>
      <p:ext uri="{BB962C8B-B14F-4D97-AF65-F5344CB8AC3E}">
        <p14:creationId xmlns:p14="http://schemas.microsoft.com/office/powerpoint/2010/main" val="384234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3AD5AD-2F65-4852-BB14-3281BF12AE7E}" type="datetimeFigureOut">
              <a:rPr lang="en-GB" smtClean="0"/>
              <a:t>11/06/2020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8F1228-C150-4CDC-9EE7-5350C7396513}" type="slidenum">
              <a:rPr lang="en-GB" smtClean="0"/>
              <a:t>‹#›</a:t>
            </a:fld>
            <a:endParaRPr lang="en-GB"/>
          </a:p>
        </p:txBody>
      </p:sp>
    </p:spTree>
    <p:extLst>
      <p:ext uri="{BB962C8B-B14F-4D97-AF65-F5344CB8AC3E}">
        <p14:creationId xmlns:p14="http://schemas.microsoft.com/office/powerpoint/2010/main" val="65467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3AD5AD-2F65-4852-BB14-3281BF12AE7E}" type="datetimeFigureOut">
              <a:rPr lang="en-GB" smtClean="0"/>
              <a:t>11/06/2020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8F1228-C150-4CDC-9EE7-5350C7396513}" type="slidenum">
              <a:rPr lang="en-GB" smtClean="0"/>
              <a:t>‹#›</a:t>
            </a:fld>
            <a:endParaRPr lang="en-GB"/>
          </a:p>
        </p:txBody>
      </p:sp>
    </p:spTree>
    <p:extLst>
      <p:ext uri="{BB962C8B-B14F-4D97-AF65-F5344CB8AC3E}">
        <p14:creationId xmlns:p14="http://schemas.microsoft.com/office/powerpoint/2010/main" val="22017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AD5AD-2F65-4852-BB14-3281BF12AE7E}" type="datetimeFigureOut">
              <a:rPr lang="en-GB" smtClean="0"/>
              <a:t>11/06/2020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F1228-C150-4CDC-9EE7-5350C7396513}" type="slidenum">
              <a:rPr lang="en-GB" smtClean="0"/>
              <a:t>‹#›</a:t>
            </a:fld>
            <a:endParaRPr lang="en-GB"/>
          </a:p>
        </p:txBody>
      </p:sp>
    </p:spTree>
    <p:extLst>
      <p:ext uri="{BB962C8B-B14F-4D97-AF65-F5344CB8AC3E}">
        <p14:creationId xmlns:p14="http://schemas.microsoft.com/office/powerpoint/2010/main" val="3828622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0"/>
            <a:ext cx="8229600" cy="1143000"/>
          </a:xfrm>
        </p:spPr>
        <p:txBody>
          <a:bodyPr>
            <a:normAutofit fontScale="90000"/>
          </a:bodyPr>
          <a:lstStyle/>
          <a:p>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INTER-WAR </a:t>
            </a:r>
            <a:r>
              <a:rPr lang="en-US" dirty="0" smtClean="0">
                <a:latin typeface="Times New Roman" panose="02020603050405020304" pitchFamily="18" charset="0"/>
                <a:cs typeface="Times New Roman" panose="02020603050405020304" pitchFamily="18" charset="0"/>
              </a:rPr>
              <a:t>YEARS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1920S AND 1930S)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18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Weimar Republic</a:t>
            </a:r>
            <a:endParaRPr lang="en-GB" dirty="0"/>
          </a:p>
        </p:txBody>
      </p:sp>
      <p:sp>
        <p:nvSpPr>
          <p:cNvPr id="3" name="Content Placeholder 2"/>
          <p:cNvSpPr>
            <a:spLocks noGrp="1"/>
          </p:cNvSpPr>
          <p:nvPr>
            <p:ph idx="1"/>
          </p:nvPr>
        </p:nvSpPr>
        <p:spPr/>
        <p:txBody>
          <a:bodyPr/>
          <a:lstStyle/>
          <a:p>
            <a:r>
              <a:rPr lang="en-US" dirty="0" smtClean="0"/>
              <a:t>The problems and uncertainties of the interwar years were felt most keenly in Germany. </a:t>
            </a:r>
          </a:p>
          <a:p>
            <a:r>
              <a:rPr lang="en-US" dirty="0" smtClean="0"/>
              <a:t>The new government, known as the Weimar Republic, was a liberal democracy led by a moderate Social Democrat, Friedrich Ebert.</a:t>
            </a:r>
          </a:p>
          <a:p>
            <a:r>
              <a:rPr lang="en-US" dirty="0" smtClean="0"/>
              <a:t> It was a government doomed to failure by several factors:</a:t>
            </a:r>
            <a:endParaRPr lang="en-GB" dirty="0"/>
          </a:p>
        </p:txBody>
      </p:sp>
    </p:spTree>
    <p:extLst>
      <p:ext uri="{BB962C8B-B14F-4D97-AF65-F5344CB8AC3E}">
        <p14:creationId xmlns:p14="http://schemas.microsoft.com/office/powerpoint/2010/main" val="16932865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Coup </a:t>
            </a:r>
            <a:endParaRPr lang="en-GB" dirty="0"/>
          </a:p>
        </p:txBody>
      </p:sp>
      <p:sp>
        <p:nvSpPr>
          <p:cNvPr id="3" name="Content Placeholder 2"/>
          <p:cNvSpPr>
            <a:spLocks noGrp="1"/>
          </p:cNvSpPr>
          <p:nvPr>
            <p:ph idx="1"/>
          </p:nvPr>
        </p:nvSpPr>
        <p:spPr/>
        <p:txBody>
          <a:bodyPr>
            <a:normAutofit/>
          </a:bodyPr>
          <a:lstStyle/>
          <a:p>
            <a:r>
              <a:rPr lang="en-US" dirty="0" smtClean="0"/>
              <a:t>Hitler and the Nazis made their first bid for power in November of 1923 in the "Beer Hall putsch," when they tried to stage a coup to topple the Bavarian government in Munich. </a:t>
            </a:r>
          </a:p>
          <a:p>
            <a:r>
              <a:rPr lang="en-US" dirty="0" smtClean="0"/>
              <a:t>It failed, but Hitler gained national attention in the subsequent trial where he publicly decried the terms of the Treaty of Versailles and espoused his views of racial nationalism.</a:t>
            </a:r>
            <a:endParaRPr lang="en-GB" dirty="0"/>
          </a:p>
        </p:txBody>
      </p:sp>
    </p:spTree>
    <p:extLst>
      <p:ext uri="{BB962C8B-B14F-4D97-AF65-F5344CB8AC3E}">
        <p14:creationId xmlns:p14="http://schemas.microsoft.com/office/powerpoint/2010/main" val="382404393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1932</a:t>
            </a:r>
            <a:endParaRPr lang="en-GB" dirty="0"/>
          </a:p>
        </p:txBody>
      </p:sp>
      <p:sp>
        <p:nvSpPr>
          <p:cNvPr id="3" name="Content Placeholder 2"/>
          <p:cNvSpPr>
            <a:spLocks noGrp="1"/>
          </p:cNvSpPr>
          <p:nvPr>
            <p:ph idx="1"/>
          </p:nvPr>
        </p:nvSpPr>
        <p:spPr/>
        <p:txBody>
          <a:bodyPr>
            <a:normAutofit/>
          </a:bodyPr>
          <a:lstStyle/>
          <a:p>
            <a:r>
              <a:rPr lang="en-US" dirty="0" smtClean="0"/>
              <a:t>Years of reorganization and building of grass-roots support produced significant electoral gains in the elections of 1930.</a:t>
            </a:r>
          </a:p>
          <a:p>
            <a:r>
              <a:rPr lang="en-US" dirty="0" smtClean="0"/>
              <a:t>In the elections of 1932, the Nazis won over 35 per cent of the vote. </a:t>
            </a:r>
            <a:endParaRPr lang="en-GB" dirty="0"/>
          </a:p>
        </p:txBody>
      </p:sp>
    </p:spTree>
    <p:extLst>
      <p:ext uri="{BB962C8B-B14F-4D97-AF65-F5344CB8AC3E}">
        <p14:creationId xmlns:p14="http://schemas.microsoft.com/office/powerpoint/2010/main" val="404605900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Paul von Hindenburg</a:t>
            </a:r>
            <a:endParaRPr lang="en-GB" dirty="0"/>
          </a:p>
        </p:txBody>
      </p:sp>
      <p:sp>
        <p:nvSpPr>
          <p:cNvPr id="3" name="Content Placeholder 2"/>
          <p:cNvSpPr>
            <a:spLocks noGrp="1"/>
          </p:cNvSpPr>
          <p:nvPr>
            <p:ph idx="1"/>
          </p:nvPr>
        </p:nvSpPr>
        <p:spPr/>
        <p:txBody>
          <a:bodyPr/>
          <a:lstStyle/>
          <a:p>
            <a:r>
              <a:rPr lang="en-US" dirty="0" smtClean="0"/>
              <a:t>Hitler refused to take part in a coalition government and the German president, the aging military hero Paul von Hindenburg, made the crucial decision to appoint Hitler Chancellor of Germany (the equivalent of Prime Minister). </a:t>
            </a:r>
          </a:p>
          <a:p>
            <a:endParaRPr lang="en-US" dirty="0" smtClean="0"/>
          </a:p>
          <a:p>
            <a:endParaRPr lang="en-GB" dirty="0"/>
          </a:p>
        </p:txBody>
      </p:sp>
    </p:spTree>
    <p:extLst>
      <p:ext uri="{BB962C8B-B14F-4D97-AF65-F5344CB8AC3E}">
        <p14:creationId xmlns:p14="http://schemas.microsoft.com/office/powerpoint/2010/main" val="11489212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Dictatorial powers</a:t>
            </a:r>
            <a:endParaRPr lang="en-GB" dirty="0"/>
          </a:p>
        </p:txBody>
      </p:sp>
      <p:sp>
        <p:nvSpPr>
          <p:cNvPr id="3" name="Content Placeholder 2"/>
          <p:cNvSpPr>
            <a:spLocks noGrp="1"/>
          </p:cNvSpPr>
          <p:nvPr>
            <p:ph idx="1"/>
          </p:nvPr>
        </p:nvSpPr>
        <p:spPr/>
        <p:txBody>
          <a:bodyPr>
            <a:normAutofit lnSpcReduction="10000"/>
          </a:bodyPr>
          <a:lstStyle/>
          <a:p>
            <a:r>
              <a:rPr lang="en-US" dirty="0" smtClean="0"/>
              <a:t>Early in 1933, the German parliament building, the Reichstag, burned down.</a:t>
            </a:r>
          </a:p>
          <a:p>
            <a:r>
              <a:rPr lang="en-US" dirty="0" smtClean="0"/>
              <a:t> Hitler declared a state of emergency and assumed dictatorial powers. </a:t>
            </a:r>
          </a:p>
          <a:p>
            <a:r>
              <a:rPr lang="en-US" dirty="0" smtClean="0"/>
              <a:t>He then used them to eliminate socialist opposition to Nazi rule. </a:t>
            </a:r>
          </a:p>
          <a:p>
            <a:r>
              <a:rPr lang="en-US" dirty="0" smtClean="0"/>
              <a:t>By bullying the Reichstag into passing the Enabling Act of March 1933, Hitler was essentially free to rule as a dictator.</a:t>
            </a:r>
            <a:endParaRPr lang="en-GB" dirty="0"/>
          </a:p>
        </p:txBody>
      </p:sp>
    </p:spTree>
    <p:extLst>
      <p:ext uri="{BB962C8B-B14F-4D97-AF65-F5344CB8AC3E}">
        <p14:creationId xmlns:p14="http://schemas.microsoft.com/office/powerpoint/2010/main" val="65489232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lstStyle/>
          <a:p>
            <a:r>
              <a:rPr lang="en-US" dirty="0" smtClean="0"/>
              <a:t>The End</a:t>
            </a:r>
            <a:endParaRPr lang="en-GB" dirty="0"/>
          </a:p>
        </p:txBody>
      </p:sp>
    </p:spTree>
    <p:extLst>
      <p:ext uri="{BB962C8B-B14F-4D97-AF65-F5344CB8AC3E}">
        <p14:creationId xmlns:p14="http://schemas.microsoft.com/office/powerpoint/2010/main" val="1046092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GB"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smtClean="0"/>
              <a:t>Liberal democracy was a form of government largely alien to the German people whose allegiance had been to the Kaiser. </a:t>
            </a:r>
          </a:p>
          <a:p>
            <a:pPr marL="514350" indent="-514350">
              <a:buFont typeface="+mj-lt"/>
              <a:buAutoNum type="arabicPeriod"/>
            </a:pPr>
            <a:r>
              <a:rPr lang="en-US" dirty="0" smtClean="0"/>
              <a:t> It was a government that was perceived to have been imposed on Germany by its vengeful war enemies. </a:t>
            </a:r>
          </a:p>
          <a:p>
            <a:pPr marL="514350" indent="-514350">
              <a:buFont typeface="+mj-lt"/>
              <a:buAutoNum type="arabicPeriod"/>
            </a:pPr>
            <a:r>
              <a:rPr lang="en-US" dirty="0" smtClean="0"/>
              <a:t>It was wrongly blamed for the humiliating nature of the Treaty of Versailles </a:t>
            </a:r>
          </a:p>
          <a:p>
            <a:pPr marL="514350" indent="-514350">
              <a:buFont typeface="+mj-lt"/>
              <a:buAutoNum type="arabicPeriod"/>
            </a:pPr>
            <a:r>
              <a:rPr lang="en-US" dirty="0" smtClean="0"/>
              <a:t>It was faced with insurmountable economic problems as the general economic difficulties of interwar Europe were compounded by Germany's need to pay the huge war reparations imposed on it.</a:t>
            </a:r>
            <a:endParaRPr lang="en-GB" dirty="0"/>
          </a:p>
        </p:txBody>
      </p:sp>
    </p:spTree>
    <p:extLst>
      <p:ext uri="{BB962C8B-B14F-4D97-AF65-F5344CB8AC3E}">
        <p14:creationId xmlns:p14="http://schemas.microsoft.com/office/powerpoint/2010/main" val="125181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Marxist revolutionaries</a:t>
            </a:r>
            <a:endParaRPr lang="en-GB" dirty="0"/>
          </a:p>
        </p:txBody>
      </p:sp>
      <p:sp>
        <p:nvSpPr>
          <p:cNvPr id="3" name="Content Placeholder 2"/>
          <p:cNvSpPr>
            <a:spLocks noGrp="1"/>
          </p:cNvSpPr>
          <p:nvPr>
            <p:ph idx="1"/>
          </p:nvPr>
        </p:nvSpPr>
        <p:spPr/>
        <p:txBody>
          <a:bodyPr>
            <a:normAutofit/>
          </a:bodyPr>
          <a:lstStyle/>
          <a:p>
            <a:r>
              <a:rPr lang="en-US" dirty="0" smtClean="0"/>
              <a:t>Almost immediately, the government of the Weimar Republic was challenged by Marxist revolutionaries, known as </a:t>
            </a:r>
            <a:r>
              <a:rPr lang="en-US" dirty="0" err="1" smtClean="0"/>
              <a:t>Spartacists</a:t>
            </a:r>
            <a:r>
              <a:rPr lang="en-US" dirty="0" smtClean="0"/>
              <a:t>, led by Rosa Luxemburg and Karl </a:t>
            </a:r>
            <a:r>
              <a:rPr lang="en-US" dirty="0" err="1" smtClean="0"/>
              <a:t>Leibknecht</a:t>
            </a:r>
            <a:r>
              <a:rPr lang="en-US" dirty="0" smtClean="0"/>
              <a:t>, who were dedicated to bringing a socialist revolution to Germany. </a:t>
            </a:r>
          </a:p>
        </p:txBody>
      </p:sp>
    </p:spTree>
    <p:extLst>
      <p:ext uri="{BB962C8B-B14F-4D97-AF65-F5344CB8AC3E}">
        <p14:creationId xmlns:p14="http://schemas.microsoft.com/office/powerpoint/2010/main" val="25288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Freikorps</a:t>
            </a:r>
            <a:endParaRPr lang="en-GB" dirty="0"/>
          </a:p>
        </p:txBody>
      </p:sp>
      <p:sp>
        <p:nvSpPr>
          <p:cNvPr id="3" name="Content Placeholder 2"/>
          <p:cNvSpPr>
            <a:spLocks noGrp="1"/>
          </p:cNvSpPr>
          <p:nvPr>
            <p:ph idx="1"/>
          </p:nvPr>
        </p:nvSpPr>
        <p:spPr/>
        <p:txBody>
          <a:bodyPr/>
          <a:lstStyle/>
          <a:p>
            <a:r>
              <a:rPr lang="en-US" dirty="0" smtClean="0"/>
              <a:t>In order to defeat them, Ebert turned to the old imperial army officers, who formed regiments of war veterans known as the </a:t>
            </a:r>
            <a:r>
              <a:rPr lang="en-US" dirty="0" err="1" smtClean="0"/>
              <a:t>Freikorps</a:t>
            </a:r>
            <a:r>
              <a:rPr lang="en-US" dirty="0" smtClean="0"/>
              <a:t> (or Free Corps). </a:t>
            </a:r>
          </a:p>
        </p:txBody>
      </p:sp>
    </p:spTree>
    <p:extLst>
      <p:ext uri="{BB962C8B-B14F-4D97-AF65-F5344CB8AC3E}">
        <p14:creationId xmlns:p14="http://schemas.microsoft.com/office/powerpoint/2010/main" val="74906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Kapp</a:t>
            </a:r>
            <a:r>
              <a:rPr lang="en-GB" dirty="0" smtClean="0"/>
              <a:t> Putsch</a:t>
            </a:r>
            <a:endParaRPr lang="en-GB" dirty="0"/>
          </a:p>
        </p:txBody>
      </p:sp>
      <p:sp>
        <p:nvSpPr>
          <p:cNvPr id="3" name="Content Placeholder 2"/>
          <p:cNvSpPr>
            <a:spLocks noGrp="1"/>
          </p:cNvSpPr>
          <p:nvPr>
            <p:ph idx="1"/>
          </p:nvPr>
        </p:nvSpPr>
        <p:spPr/>
        <p:txBody>
          <a:bodyPr/>
          <a:lstStyle/>
          <a:p>
            <a:r>
              <a:rPr lang="en-US" dirty="0" smtClean="0"/>
              <a:t>Once the right-wing forces gained the upper hand, they too tried to overthrow the Weimar government in a coup attempt in 1920 that has come to be known as the </a:t>
            </a:r>
            <a:r>
              <a:rPr lang="en-US" dirty="0" err="1" smtClean="0"/>
              <a:t>Kapp</a:t>
            </a:r>
            <a:r>
              <a:rPr lang="en-US" dirty="0" smtClean="0"/>
              <a:t> Putsch.</a:t>
            </a:r>
          </a:p>
          <a:p>
            <a:r>
              <a:rPr lang="en-US" dirty="0" smtClean="0"/>
              <a:t>The government was saved, ironically, by the workers of Germany, who forced the right-wing insurgents to step down by staging a general strike.  </a:t>
            </a:r>
          </a:p>
          <a:p>
            <a:endParaRPr lang="en-US" dirty="0" smtClean="0"/>
          </a:p>
          <a:p>
            <a:endParaRPr lang="en-GB" dirty="0"/>
          </a:p>
        </p:txBody>
      </p:sp>
    </p:spTree>
    <p:extLst>
      <p:ext uri="{BB962C8B-B14F-4D97-AF65-F5344CB8AC3E}">
        <p14:creationId xmlns:p14="http://schemas.microsoft.com/office/powerpoint/2010/main" val="3624246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Reparations</a:t>
            </a:r>
            <a:endParaRPr lang="en-GB" dirty="0"/>
          </a:p>
        </p:txBody>
      </p:sp>
      <p:sp>
        <p:nvSpPr>
          <p:cNvPr id="3" name="Content Placeholder 2"/>
          <p:cNvSpPr>
            <a:spLocks noGrp="1"/>
          </p:cNvSpPr>
          <p:nvPr>
            <p:ph idx="1"/>
          </p:nvPr>
        </p:nvSpPr>
        <p:spPr/>
        <p:txBody>
          <a:bodyPr/>
          <a:lstStyle/>
          <a:p>
            <a:r>
              <a:rPr lang="en-US" dirty="0" smtClean="0"/>
              <a:t>Just as the Weimar government began to stabilize, it found itself unable to pay the reparations demanded of it. </a:t>
            </a:r>
          </a:p>
          <a:p>
            <a:r>
              <a:rPr lang="en-US" dirty="0" smtClean="0"/>
              <a:t>When the French occupied the Ruhr Valley in retaliation, Germans again went on strike. </a:t>
            </a:r>
          </a:p>
          <a:p>
            <a:r>
              <a:rPr lang="en-US" dirty="0" smtClean="0"/>
              <a:t>The overwhelming uncertainty caused by the situation triggered hyperinflation that made German currency essentially worthless. </a:t>
            </a:r>
            <a:endParaRPr lang="en-GB" dirty="0"/>
          </a:p>
        </p:txBody>
      </p:sp>
    </p:spTree>
    <p:extLst>
      <p:ext uri="{BB962C8B-B14F-4D97-AF65-F5344CB8AC3E}">
        <p14:creationId xmlns:p14="http://schemas.microsoft.com/office/powerpoint/2010/main" val="4234431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0"/>
            <a:ext cx="8229600" cy="1143000"/>
          </a:xfrm>
        </p:spPr>
        <p:txBody>
          <a:bodyPr/>
          <a:lstStyle/>
          <a:p>
            <a:r>
              <a:rPr lang="en-GB" dirty="0" smtClean="0"/>
              <a:t>THE SOVIET UNION </a:t>
            </a:r>
            <a:endParaRPr lang="en-GB" dirty="0"/>
          </a:p>
        </p:txBody>
      </p:sp>
    </p:spTree>
    <p:extLst>
      <p:ext uri="{BB962C8B-B14F-4D97-AF65-F5344CB8AC3E}">
        <p14:creationId xmlns:p14="http://schemas.microsoft.com/office/powerpoint/2010/main" val="121498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Lenin</a:t>
            </a:r>
            <a:endParaRPr lang="en-GB" dirty="0"/>
          </a:p>
        </p:txBody>
      </p:sp>
      <p:sp>
        <p:nvSpPr>
          <p:cNvPr id="3" name="Content Placeholder 2"/>
          <p:cNvSpPr>
            <a:spLocks noGrp="1"/>
          </p:cNvSpPr>
          <p:nvPr>
            <p:ph idx="1"/>
          </p:nvPr>
        </p:nvSpPr>
        <p:spPr/>
        <p:txBody>
          <a:bodyPr>
            <a:normAutofit/>
          </a:bodyPr>
          <a:lstStyle/>
          <a:p>
            <a:r>
              <a:rPr lang="en-US" dirty="0" smtClean="0"/>
              <a:t>By the onset of the 1920s, the bloody civil war between the monarchist "Whites" and the Bolshevik-led "Reds" was finally over and Lenin held uncontested leadership of Russia. </a:t>
            </a:r>
          </a:p>
          <a:p>
            <a:r>
              <a:rPr lang="en-US" dirty="0" smtClean="0"/>
              <a:t>But it was a country in ruins, whose people could find neither jobs nor food. </a:t>
            </a:r>
            <a:endParaRPr lang="en-GB" dirty="0"/>
          </a:p>
        </p:txBody>
      </p:sp>
    </p:spTree>
    <p:extLst>
      <p:ext uri="{BB962C8B-B14F-4D97-AF65-F5344CB8AC3E}">
        <p14:creationId xmlns:p14="http://schemas.microsoft.com/office/powerpoint/2010/main" val="162560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Economic Plan (NEP)</a:t>
            </a:r>
            <a:endParaRPr lang="en-GB" dirty="0"/>
          </a:p>
        </p:txBody>
      </p:sp>
      <p:sp>
        <p:nvSpPr>
          <p:cNvPr id="3" name="Content Placeholder 2"/>
          <p:cNvSpPr>
            <a:spLocks noGrp="1"/>
          </p:cNvSpPr>
          <p:nvPr>
            <p:ph idx="1"/>
          </p:nvPr>
        </p:nvSpPr>
        <p:spPr/>
        <p:txBody>
          <a:bodyPr/>
          <a:lstStyle/>
          <a:p>
            <a:r>
              <a:rPr lang="en-US" dirty="0" smtClean="0"/>
              <a:t>In order to deal with the crisis, Lenin launched the New Economic Plan (NEP), which allowed rural peasants and small-business operators to manage their own land and businesses and to sell their products. </a:t>
            </a:r>
          </a:p>
          <a:p>
            <a:r>
              <a:rPr lang="en-US" dirty="0" smtClean="0"/>
              <a:t>This temporary compromise with capitalism worked well enough to get the Russian economy functioning again.</a:t>
            </a:r>
          </a:p>
          <a:p>
            <a:endParaRPr lang="en-GB" dirty="0"/>
          </a:p>
        </p:txBody>
      </p:sp>
    </p:spTree>
    <p:extLst>
      <p:ext uri="{BB962C8B-B14F-4D97-AF65-F5344CB8AC3E}">
        <p14:creationId xmlns:p14="http://schemas.microsoft.com/office/powerpoint/2010/main" val="567576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Soviet Constitution of 1923</a:t>
            </a:r>
            <a:endParaRPr lang="en-GB" dirty="0"/>
          </a:p>
        </p:txBody>
      </p:sp>
      <p:sp>
        <p:nvSpPr>
          <p:cNvPr id="3" name="Content Placeholder 2"/>
          <p:cNvSpPr>
            <a:spLocks noGrp="1"/>
          </p:cNvSpPr>
          <p:nvPr>
            <p:ph idx="1"/>
          </p:nvPr>
        </p:nvSpPr>
        <p:spPr/>
        <p:txBody>
          <a:bodyPr>
            <a:normAutofit/>
          </a:bodyPr>
          <a:lstStyle/>
          <a:p>
            <a:r>
              <a:rPr lang="en-US" dirty="0" smtClean="0"/>
              <a:t>In July of 1923, Lenin constructed The Soviet Constitution of 1923.</a:t>
            </a:r>
          </a:p>
          <a:p>
            <a:r>
              <a:rPr lang="en-US" dirty="0" smtClean="0"/>
              <a:t> On paper it created a Federal State, renamed the Union of Soviet Socialist Republics </a:t>
            </a:r>
          </a:p>
          <a:p>
            <a:r>
              <a:rPr lang="en-US" dirty="0" smtClean="0"/>
              <a:t>In practice, power continued to emanate from Lenin and the city that he named the capital in 1918, Moscow. </a:t>
            </a:r>
            <a:endParaRPr lang="en-GB" dirty="0"/>
          </a:p>
        </p:txBody>
      </p:sp>
    </p:spTree>
    <p:extLst>
      <p:ext uri="{BB962C8B-B14F-4D97-AF65-F5344CB8AC3E}">
        <p14:creationId xmlns:p14="http://schemas.microsoft.com/office/powerpoint/2010/main" val="371132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r>
              <a:rPr lang="en-US" dirty="0" smtClean="0"/>
              <a:t>The 1920s was a period of deep uncertainty, as the population of Europe grappled with the experiences and consequences of World War I. </a:t>
            </a:r>
          </a:p>
          <a:p>
            <a:r>
              <a:rPr lang="en-US" dirty="0" smtClean="0"/>
              <a:t>The men, who survived the Great War, as World War I was called in the 1920s and 1930s, came home to a world of economic, social, and cultural uncertainty.</a:t>
            </a:r>
            <a:endParaRPr lang="en-GB" dirty="0"/>
          </a:p>
        </p:txBody>
      </p:sp>
    </p:spTree>
    <p:extLst>
      <p:ext uri="{BB962C8B-B14F-4D97-AF65-F5344CB8AC3E}">
        <p14:creationId xmlns:p14="http://schemas.microsoft.com/office/powerpoint/2010/main" val="3504780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Joseph Stalin</a:t>
            </a:r>
            <a:endParaRPr lang="en-GB" dirty="0"/>
          </a:p>
        </p:txBody>
      </p:sp>
      <p:sp>
        <p:nvSpPr>
          <p:cNvPr id="3" name="Content Placeholder 2"/>
          <p:cNvSpPr>
            <a:spLocks noGrp="1"/>
          </p:cNvSpPr>
          <p:nvPr>
            <p:ph idx="1"/>
          </p:nvPr>
        </p:nvSpPr>
        <p:spPr/>
        <p:txBody>
          <a:bodyPr>
            <a:normAutofit lnSpcReduction="10000"/>
          </a:bodyPr>
          <a:lstStyle/>
          <a:p>
            <a:r>
              <a:rPr lang="en-US" dirty="0" smtClean="0"/>
              <a:t>Lenin died unexpectedly from a series of strokes in 1924. </a:t>
            </a:r>
          </a:p>
          <a:p>
            <a:r>
              <a:rPr lang="en-US" dirty="0" smtClean="0"/>
              <a:t>The man who won the power struggle to succeed him was the Communist Party Secretary, Joseph Stalin. </a:t>
            </a:r>
          </a:p>
          <a:p>
            <a:r>
              <a:rPr lang="en-US" dirty="0" smtClean="0"/>
              <a:t>From 1924 to 1929, Stalin used a divide-and-conquer strategy combined with his control of the party bureaucracy to gain full control of the party and, thereby, of the Soviet Union. </a:t>
            </a:r>
            <a:endParaRPr lang="en-GB" dirty="0"/>
          </a:p>
        </p:txBody>
      </p:sp>
    </p:spTree>
    <p:extLst>
      <p:ext uri="{BB962C8B-B14F-4D97-AF65-F5344CB8AC3E}">
        <p14:creationId xmlns:p14="http://schemas.microsoft.com/office/powerpoint/2010/main" val="4045650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Socialism</a:t>
            </a:r>
            <a:endParaRPr lang="en-GB" dirty="0"/>
          </a:p>
        </p:txBody>
      </p:sp>
      <p:sp>
        <p:nvSpPr>
          <p:cNvPr id="3" name="Content Placeholder 2"/>
          <p:cNvSpPr>
            <a:spLocks noGrp="1"/>
          </p:cNvSpPr>
          <p:nvPr>
            <p:ph idx="1"/>
          </p:nvPr>
        </p:nvSpPr>
        <p:spPr/>
        <p:txBody>
          <a:bodyPr/>
          <a:lstStyle/>
          <a:p>
            <a:r>
              <a:rPr lang="en-US" dirty="0" smtClean="0"/>
              <a:t>In the autumn of 1924, Stalin announced, in a doctrine that came to be known as socialism in one country, that the Soviet Union would abandon the notion of a worldwide socialist revolution and concentrate on making the Soviet Union a successful socialist state.</a:t>
            </a:r>
          </a:p>
          <a:p>
            <a:endParaRPr lang="en-GB" dirty="0"/>
          </a:p>
        </p:txBody>
      </p:sp>
    </p:spTree>
    <p:extLst>
      <p:ext uri="{BB962C8B-B14F-4D97-AF65-F5344CB8AC3E}">
        <p14:creationId xmlns:p14="http://schemas.microsoft.com/office/powerpoint/2010/main" val="2467753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Five-year plans</a:t>
            </a:r>
            <a:endParaRPr lang="en-GB" dirty="0"/>
          </a:p>
        </p:txBody>
      </p:sp>
      <p:sp>
        <p:nvSpPr>
          <p:cNvPr id="3" name="Content Placeholder 2"/>
          <p:cNvSpPr>
            <a:spLocks noGrp="1"/>
          </p:cNvSpPr>
          <p:nvPr>
            <p:ph idx="1"/>
          </p:nvPr>
        </p:nvSpPr>
        <p:spPr/>
        <p:txBody>
          <a:bodyPr>
            <a:normAutofit/>
          </a:bodyPr>
          <a:lstStyle/>
          <a:p>
            <a:r>
              <a:rPr lang="en-US" dirty="0" smtClean="0"/>
              <a:t>In 1928, Stalin ended the NEP and initiated the first of a series of five-year plans, which rejected all notions of private enterprise and initiated the building of state-owned factories and power stations. </a:t>
            </a:r>
          </a:p>
        </p:txBody>
      </p:sp>
    </p:spTree>
    <p:extLst>
      <p:ext uri="{BB962C8B-B14F-4D97-AF65-F5344CB8AC3E}">
        <p14:creationId xmlns:p14="http://schemas.microsoft.com/office/powerpoint/2010/main" val="318018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Collectivization of agriculture</a:t>
            </a:r>
            <a:endParaRPr lang="en-GB" dirty="0"/>
          </a:p>
        </p:txBody>
      </p:sp>
      <p:sp>
        <p:nvSpPr>
          <p:cNvPr id="3" name="Content Placeholder 2"/>
          <p:cNvSpPr>
            <a:spLocks noGrp="1"/>
          </p:cNvSpPr>
          <p:nvPr>
            <p:ph idx="1"/>
          </p:nvPr>
        </p:nvSpPr>
        <p:spPr/>
        <p:txBody>
          <a:bodyPr>
            <a:normAutofit lnSpcReduction="10000"/>
          </a:bodyPr>
          <a:lstStyle/>
          <a:p>
            <a:r>
              <a:rPr lang="en-US" dirty="0" smtClean="0"/>
              <a:t>As an extension of the plan, Stalin pursued the collectivization of agriculture, destroying the culture of the peasant village and replacing it with one organized around huge collective farms. </a:t>
            </a:r>
          </a:p>
          <a:p>
            <a:r>
              <a:rPr lang="en-US" dirty="0" smtClean="0"/>
              <a:t>The peasants resisted and were killed, starved, or driven into Siberia in numbers that can only be estimated but which may have been as high as eight million.</a:t>
            </a:r>
          </a:p>
          <a:p>
            <a:endParaRPr lang="en-GB" dirty="0"/>
          </a:p>
        </p:txBody>
      </p:sp>
    </p:spTree>
    <p:extLst>
      <p:ext uri="{BB962C8B-B14F-4D97-AF65-F5344CB8AC3E}">
        <p14:creationId xmlns:p14="http://schemas.microsoft.com/office/powerpoint/2010/main" val="2744486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GB" dirty="0"/>
          </a:p>
        </p:txBody>
      </p:sp>
      <p:sp>
        <p:nvSpPr>
          <p:cNvPr id="3" name="Content Placeholder 2"/>
          <p:cNvSpPr>
            <a:spLocks noGrp="1"/>
          </p:cNvSpPr>
          <p:nvPr>
            <p:ph idx="1"/>
          </p:nvPr>
        </p:nvSpPr>
        <p:spPr/>
        <p:txBody>
          <a:bodyPr>
            <a:normAutofit/>
          </a:bodyPr>
          <a:lstStyle/>
          <a:p>
            <a:r>
              <a:rPr lang="en-US" dirty="0" smtClean="0"/>
              <a:t>Between 1935 and 1939, Stalin set out to eliminate all</a:t>
            </a:r>
            <a:r>
              <a:rPr lang="en-GB" dirty="0" smtClean="0"/>
              <a:t> centres </a:t>
            </a:r>
            <a:r>
              <a:rPr lang="en-US" dirty="0" smtClean="0"/>
              <a:t>of independent thought and action within the party and the government.</a:t>
            </a:r>
          </a:p>
          <a:p>
            <a:r>
              <a:rPr lang="en-US" dirty="0" smtClean="0"/>
              <a:t> In a series of purges, somewhere between seven and eight million Soviet citizens were arrested</a:t>
            </a:r>
            <a:endParaRPr lang="en-GB" dirty="0"/>
          </a:p>
        </p:txBody>
      </p:sp>
    </p:spTree>
    <p:extLst>
      <p:ext uri="{BB962C8B-B14F-4D97-AF65-F5344CB8AC3E}">
        <p14:creationId xmlns:p14="http://schemas.microsoft.com/office/powerpoint/2010/main" val="3407849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GB" dirty="0"/>
          </a:p>
        </p:txBody>
      </p:sp>
      <p:sp>
        <p:nvSpPr>
          <p:cNvPr id="3" name="Content Placeholder 2"/>
          <p:cNvSpPr>
            <a:spLocks noGrp="1"/>
          </p:cNvSpPr>
          <p:nvPr>
            <p:ph idx="1"/>
          </p:nvPr>
        </p:nvSpPr>
        <p:spPr/>
        <p:txBody>
          <a:bodyPr/>
          <a:lstStyle/>
          <a:p>
            <a:r>
              <a:rPr lang="en-US" dirty="0" smtClean="0"/>
              <a:t>At least a million of those were executed, while the rest were sent to work camps known as gulags. </a:t>
            </a:r>
          </a:p>
          <a:p>
            <a:r>
              <a:rPr lang="en-US" dirty="0" smtClean="0"/>
              <a:t>The end result was a system that demanded and rewarded complete conformity to the vision of the Communist Party as dictated by Stalin.</a:t>
            </a:r>
          </a:p>
          <a:p>
            <a:endParaRPr lang="en-GB" dirty="0"/>
          </a:p>
        </p:txBody>
      </p:sp>
    </p:spTree>
    <p:extLst>
      <p:ext uri="{BB962C8B-B14F-4D97-AF65-F5344CB8AC3E}">
        <p14:creationId xmlns:p14="http://schemas.microsoft.com/office/powerpoint/2010/main" val="3284500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52800"/>
            <a:ext cx="8229600" cy="1143000"/>
          </a:xfrm>
        </p:spPr>
        <p:txBody>
          <a:bodyPr/>
          <a:lstStyle/>
          <a:p>
            <a:r>
              <a:rPr lang="en-GB" dirty="0" smtClean="0"/>
              <a:t>FRANCE</a:t>
            </a:r>
            <a:endParaRPr lang="en-GB" dirty="0"/>
          </a:p>
        </p:txBody>
      </p:sp>
    </p:spTree>
    <p:extLst>
      <p:ext uri="{BB962C8B-B14F-4D97-AF65-F5344CB8AC3E}">
        <p14:creationId xmlns:p14="http://schemas.microsoft.com/office/powerpoint/2010/main" val="2804142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GB" dirty="0"/>
          </a:p>
        </p:txBody>
      </p:sp>
      <p:sp>
        <p:nvSpPr>
          <p:cNvPr id="3" name="Content Placeholder 2"/>
          <p:cNvSpPr>
            <a:spLocks noGrp="1"/>
          </p:cNvSpPr>
          <p:nvPr>
            <p:ph idx="1"/>
          </p:nvPr>
        </p:nvSpPr>
        <p:spPr/>
        <p:txBody>
          <a:bodyPr/>
          <a:lstStyle/>
          <a:p>
            <a:r>
              <a:rPr lang="en-US" dirty="0" smtClean="0"/>
              <a:t>Though victorious, France lost 1.5 million men in World War I, and had 3.5 million wounded. </a:t>
            </a:r>
          </a:p>
          <a:p>
            <a:r>
              <a:rPr lang="en-US" dirty="0" smtClean="0"/>
              <a:t>After the war, France faced an increased death rate was up and falling birth rate. </a:t>
            </a:r>
          </a:p>
          <a:p>
            <a:r>
              <a:rPr lang="en-US" dirty="0" smtClean="0"/>
              <a:t>The workforce accordingly declined, and France never fully recovered during the inter-war period. </a:t>
            </a:r>
            <a:endParaRPr lang="en-GB" dirty="0"/>
          </a:p>
        </p:txBody>
      </p:sp>
    </p:spTree>
    <p:extLst>
      <p:ext uri="{BB962C8B-B14F-4D97-AF65-F5344CB8AC3E}">
        <p14:creationId xmlns:p14="http://schemas.microsoft.com/office/powerpoint/2010/main" val="971225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Steel production</a:t>
            </a:r>
            <a:endParaRPr lang="en-GB" dirty="0"/>
          </a:p>
        </p:txBody>
      </p:sp>
      <p:sp>
        <p:nvSpPr>
          <p:cNvPr id="3" name="Content Placeholder 2"/>
          <p:cNvSpPr>
            <a:spLocks noGrp="1"/>
          </p:cNvSpPr>
          <p:nvPr>
            <p:ph idx="1"/>
          </p:nvPr>
        </p:nvSpPr>
        <p:spPr/>
        <p:txBody>
          <a:bodyPr/>
          <a:lstStyle/>
          <a:p>
            <a:r>
              <a:rPr lang="en-US" dirty="0" smtClean="0"/>
              <a:t>Steel production, a good indication of the status of heavy industry, was more than cut in half, and both agriculture and industry fell into serious decline after the war. </a:t>
            </a:r>
          </a:p>
          <a:p>
            <a:pPr marL="0" indent="0">
              <a:buNone/>
            </a:pPr>
            <a:endParaRPr lang="en-GB" dirty="0"/>
          </a:p>
        </p:txBody>
      </p:sp>
    </p:spTree>
    <p:extLst>
      <p:ext uri="{BB962C8B-B14F-4D97-AF65-F5344CB8AC3E}">
        <p14:creationId xmlns:p14="http://schemas.microsoft.com/office/powerpoint/2010/main" val="2437376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Franc</a:t>
            </a:r>
            <a:endParaRPr lang="en-GB" dirty="0"/>
          </a:p>
        </p:txBody>
      </p:sp>
      <p:sp>
        <p:nvSpPr>
          <p:cNvPr id="3" name="Content Placeholder 2"/>
          <p:cNvSpPr>
            <a:spLocks noGrp="1"/>
          </p:cNvSpPr>
          <p:nvPr>
            <p:ph idx="1"/>
          </p:nvPr>
        </p:nvSpPr>
        <p:spPr/>
        <p:txBody>
          <a:bodyPr/>
          <a:lstStyle/>
          <a:p>
            <a:r>
              <a:rPr lang="en-US" dirty="0" smtClean="0"/>
              <a:t>The value of the franc fell by about 50 percent during 1919, the first year of peace. </a:t>
            </a:r>
          </a:p>
          <a:p>
            <a:pPr marL="0" indent="0">
              <a:buNone/>
            </a:pPr>
            <a:endParaRPr lang="en-US" dirty="0" smtClean="0"/>
          </a:p>
          <a:p>
            <a:r>
              <a:rPr lang="en-US" dirty="0" smtClean="0"/>
              <a:t>To pay off bondholders, France was forced to borrow at extremely high short-term rates</a:t>
            </a:r>
            <a:endParaRPr lang="en-GB" dirty="0"/>
          </a:p>
        </p:txBody>
      </p:sp>
    </p:spTree>
    <p:extLst>
      <p:ext uri="{BB962C8B-B14F-4D97-AF65-F5344CB8AC3E}">
        <p14:creationId xmlns:p14="http://schemas.microsoft.com/office/powerpoint/2010/main" val="380149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Economically</a:t>
            </a:r>
            <a:endParaRPr lang="en-GB" dirty="0"/>
          </a:p>
        </p:txBody>
      </p:sp>
      <p:sp>
        <p:nvSpPr>
          <p:cNvPr id="3" name="Content Placeholder 2"/>
          <p:cNvSpPr>
            <a:spLocks noGrp="1"/>
          </p:cNvSpPr>
          <p:nvPr>
            <p:ph idx="1"/>
          </p:nvPr>
        </p:nvSpPr>
        <p:spPr/>
        <p:txBody>
          <a:bodyPr>
            <a:normAutofit/>
          </a:bodyPr>
          <a:lstStyle/>
          <a:p>
            <a:r>
              <a:rPr lang="en-US" dirty="0" smtClean="0"/>
              <a:t>Governments had borrowed heavily to finance their war efforts and now interest payments were coming due. </a:t>
            </a:r>
          </a:p>
          <a:p>
            <a:r>
              <a:rPr lang="en-US" dirty="0" smtClean="0"/>
              <a:t>The need to pay out enormous sums in veteran and war widow benefits and unemployment benefits further burdened the economies. </a:t>
            </a:r>
            <a:endParaRPr lang="en-GB" dirty="0"/>
          </a:p>
        </p:txBody>
      </p:sp>
    </p:spTree>
    <p:extLst>
      <p:ext uri="{BB962C8B-B14F-4D97-AF65-F5344CB8AC3E}">
        <p14:creationId xmlns:p14="http://schemas.microsoft.com/office/powerpoint/2010/main" val="3145364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Laissez-faire economics </a:t>
            </a:r>
            <a:endParaRPr lang="en-GB" dirty="0"/>
          </a:p>
        </p:txBody>
      </p:sp>
      <p:sp>
        <p:nvSpPr>
          <p:cNvPr id="3" name="Content Placeholder 2"/>
          <p:cNvSpPr>
            <a:spLocks noGrp="1"/>
          </p:cNvSpPr>
          <p:nvPr>
            <p:ph idx="1"/>
          </p:nvPr>
        </p:nvSpPr>
        <p:spPr/>
        <p:txBody>
          <a:bodyPr>
            <a:normAutofit/>
          </a:bodyPr>
          <a:lstStyle/>
          <a:p>
            <a:r>
              <a:rPr lang="en-US" dirty="0" smtClean="0"/>
              <a:t>The French government took little action to rectify the economic situation, relying on laissez-faire economics instead. </a:t>
            </a:r>
          </a:p>
        </p:txBody>
      </p:sp>
    </p:spTree>
    <p:extLst>
      <p:ext uri="{BB962C8B-B14F-4D97-AF65-F5344CB8AC3E}">
        <p14:creationId xmlns:p14="http://schemas.microsoft.com/office/powerpoint/2010/main" val="3905805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Socialism</a:t>
            </a:r>
            <a:endParaRPr lang="en-GB" dirty="0"/>
          </a:p>
        </p:txBody>
      </p:sp>
      <p:sp>
        <p:nvSpPr>
          <p:cNvPr id="3" name="Content Placeholder 2"/>
          <p:cNvSpPr>
            <a:spLocks noGrp="1"/>
          </p:cNvSpPr>
          <p:nvPr>
            <p:ph idx="1"/>
          </p:nvPr>
        </p:nvSpPr>
        <p:spPr/>
        <p:txBody>
          <a:bodyPr/>
          <a:lstStyle/>
          <a:p>
            <a:r>
              <a:rPr lang="en-US" dirty="0" smtClean="0"/>
              <a:t>The advocates of socialism began to align themselves in protest of government inaction during the early years of the inter-war period, but the threat from the left was quickly quashed by a coalition of the petite bourgeoisie and the bureaucracy. </a:t>
            </a:r>
          </a:p>
          <a:p>
            <a:pPr marL="0" indent="0">
              <a:buNone/>
            </a:pPr>
            <a:endParaRPr lang="en-GB" dirty="0"/>
          </a:p>
        </p:txBody>
      </p:sp>
    </p:spTree>
    <p:extLst>
      <p:ext uri="{BB962C8B-B14F-4D97-AF65-F5344CB8AC3E}">
        <p14:creationId xmlns:p14="http://schemas.microsoft.com/office/powerpoint/2010/main" val="3959162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Bloc National</a:t>
            </a:r>
            <a:endParaRPr lang="en-GB" dirty="0"/>
          </a:p>
        </p:txBody>
      </p:sp>
      <p:sp>
        <p:nvSpPr>
          <p:cNvPr id="3" name="Content Placeholder 2"/>
          <p:cNvSpPr>
            <a:spLocks noGrp="1"/>
          </p:cNvSpPr>
          <p:nvPr>
            <p:ph idx="1"/>
          </p:nvPr>
        </p:nvSpPr>
        <p:spPr/>
        <p:txBody>
          <a:bodyPr/>
          <a:lstStyle/>
          <a:p>
            <a:r>
              <a:rPr lang="en-US" dirty="0" smtClean="0"/>
              <a:t>The fears of the petite bourgeoisie were represented by the Bloc National, a coalition of rightist forces. </a:t>
            </a:r>
          </a:p>
          <a:p>
            <a:r>
              <a:rPr lang="en-US" dirty="0" smtClean="0"/>
              <a:t>The Bloc national was determined not to bow to the needs of the lower classes. </a:t>
            </a:r>
            <a:endParaRPr lang="en-GB" dirty="0"/>
          </a:p>
        </p:txBody>
      </p:sp>
    </p:spTree>
    <p:extLst>
      <p:ext uri="{BB962C8B-B14F-4D97-AF65-F5344CB8AC3E}">
        <p14:creationId xmlns:p14="http://schemas.microsoft.com/office/powerpoint/2010/main" val="4279964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France's war debt</a:t>
            </a:r>
            <a:endParaRPr lang="en-GB" dirty="0"/>
          </a:p>
        </p:txBody>
      </p:sp>
      <p:sp>
        <p:nvSpPr>
          <p:cNvPr id="3" name="Content Placeholder 2"/>
          <p:cNvSpPr>
            <a:spLocks noGrp="1"/>
          </p:cNvSpPr>
          <p:nvPr>
            <p:ph idx="1"/>
          </p:nvPr>
        </p:nvSpPr>
        <p:spPr/>
        <p:txBody>
          <a:bodyPr/>
          <a:lstStyle/>
          <a:p>
            <a:r>
              <a:rPr lang="en-US" dirty="0" smtClean="0"/>
              <a:t>Under the leadership of this conservative coalition, the French government became totally committed to the belief that Germany should be severely punished for its actions during the war, and should be made to foot the bill for France's war debt.</a:t>
            </a:r>
          </a:p>
          <a:p>
            <a:r>
              <a:rPr lang="en-US" dirty="0" smtClean="0"/>
              <a:t> The left put up only slight, disorganized protest to these decisions.</a:t>
            </a:r>
            <a:endParaRPr lang="en-GB" dirty="0"/>
          </a:p>
        </p:txBody>
      </p:sp>
    </p:spTree>
    <p:extLst>
      <p:ext uri="{BB962C8B-B14F-4D97-AF65-F5344CB8AC3E}">
        <p14:creationId xmlns:p14="http://schemas.microsoft.com/office/powerpoint/2010/main" val="219734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Raymond Poincare </a:t>
            </a:r>
            <a:endParaRPr lang="en-GB" dirty="0"/>
          </a:p>
        </p:txBody>
      </p:sp>
      <p:sp>
        <p:nvSpPr>
          <p:cNvPr id="3" name="Content Placeholder 2"/>
          <p:cNvSpPr>
            <a:spLocks noGrp="1"/>
          </p:cNvSpPr>
          <p:nvPr>
            <p:ph idx="1"/>
          </p:nvPr>
        </p:nvSpPr>
        <p:spPr/>
        <p:txBody>
          <a:bodyPr/>
          <a:lstStyle/>
          <a:p>
            <a:r>
              <a:rPr lang="en-US" dirty="0" smtClean="0"/>
              <a:t>Under Raymond Poincare as prime minister between 1922 and 1924, the French Chamber of Deputies demanded full payment of reparations by Germany.</a:t>
            </a:r>
          </a:p>
          <a:p>
            <a:r>
              <a:rPr lang="en-US" dirty="0" smtClean="0"/>
              <a:t> When the Germans asked for a moratorium on payment, and subsequently defaulted on their reparations, Poincare sent 40,000 troops to occupy the Ruhr in Germany.</a:t>
            </a:r>
            <a:endParaRPr lang="en-GB" dirty="0"/>
          </a:p>
        </p:txBody>
      </p:sp>
    </p:spTree>
    <p:extLst>
      <p:ext uri="{BB962C8B-B14F-4D97-AF65-F5344CB8AC3E}">
        <p14:creationId xmlns:p14="http://schemas.microsoft.com/office/powerpoint/2010/main" val="2770784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Dawes Plan</a:t>
            </a:r>
            <a:endParaRPr lang="en-GB" dirty="0"/>
          </a:p>
        </p:txBody>
      </p:sp>
      <p:sp>
        <p:nvSpPr>
          <p:cNvPr id="3" name="Content Placeholder 2"/>
          <p:cNvSpPr>
            <a:spLocks noGrp="1"/>
          </p:cNvSpPr>
          <p:nvPr>
            <p:ph idx="1"/>
          </p:nvPr>
        </p:nvSpPr>
        <p:spPr/>
        <p:txBody>
          <a:bodyPr/>
          <a:lstStyle/>
          <a:p>
            <a:r>
              <a:rPr lang="en-US" dirty="0" smtClean="0"/>
              <a:t>This action cost France considerable funding, and failed to force the Germans to pay, but rather led to the drafting of the Dawes Plan, under which annual payments of reparations were decreased. </a:t>
            </a:r>
            <a:endParaRPr lang="en-GB" dirty="0"/>
          </a:p>
        </p:txBody>
      </p:sp>
    </p:spTree>
    <p:extLst>
      <p:ext uri="{BB962C8B-B14F-4D97-AF65-F5344CB8AC3E}">
        <p14:creationId xmlns:p14="http://schemas.microsoft.com/office/powerpoint/2010/main" val="2256869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Cartel des </a:t>
            </a:r>
            <a:r>
              <a:rPr lang="en-GB" dirty="0" err="1" smtClean="0"/>
              <a:t>Gauches</a:t>
            </a:r>
            <a:endParaRPr lang="en-GB" dirty="0"/>
          </a:p>
        </p:txBody>
      </p:sp>
      <p:sp>
        <p:nvSpPr>
          <p:cNvPr id="3" name="Content Placeholder 2"/>
          <p:cNvSpPr>
            <a:spLocks noGrp="1"/>
          </p:cNvSpPr>
          <p:nvPr>
            <p:ph idx="1"/>
          </p:nvPr>
        </p:nvSpPr>
        <p:spPr/>
        <p:txBody>
          <a:bodyPr/>
          <a:lstStyle/>
          <a:p>
            <a:r>
              <a:rPr lang="en-US" dirty="0" smtClean="0"/>
              <a:t>Due largely to this failure, the Bloc National was replaced by the Cartel des </a:t>
            </a:r>
            <a:r>
              <a:rPr lang="en-US" dirty="0" err="1" smtClean="0"/>
              <a:t>Gauches</a:t>
            </a:r>
            <a:r>
              <a:rPr lang="en-US" dirty="0" smtClean="0"/>
              <a:t>, a moderate socialistic coalition elected on May 11, 1924. </a:t>
            </a:r>
          </a:p>
          <a:p>
            <a:r>
              <a:rPr lang="en-US" dirty="0" smtClean="0"/>
              <a:t>However, the socialists proved themselves disorganized, disunited, and generally unfit for government. </a:t>
            </a:r>
            <a:endParaRPr lang="en-GB" dirty="0"/>
          </a:p>
        </p:txBody>
      </p:sp>
    </p:spTree>
    <p:extLst>
      <p:ext uri="{BB962C8B-B14F-4D97-AF65-F5344CB8AC3E}">
        <p14:creationId xmlns:p14="http://schemas.microsoft.com/office/powerpoint/2010/main" val="1068815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Poincare </a:t>
            </a:r>
            <a:endParaRPr lang="en-GB" dirty="0"/>
          </a:p>
        </p:txBody>
      </p:sp>
      <p:sp>
        <p:nvSpPr>
          <p:cNvPr id="3" name="Content Placeholder 2"/>
          <p:cNvSpPr>
            <a:spLocks noGrp="1"/>
          </p:cNvSpPr>
          <p:nvPr>
            <p:ph idx="1"/>
          </p:nvPr>
        </p:nvSpPr>
        <p:spPr/>
        <p:txBody>
          <a:bodyPr>
            <a:normAutofit lnSpcReduction="10000"/>
          </a:bodyPr>
          <a:lstStyle/>
          <a:p>
            <a:r>
              <a:rPr lang="en-US" dirty="0" smtClean="0"/>
              <a:t>They could not agree on how to approach the problem of Germany, and could not make headway on economic issues.</a:t>
            </a:r>
          </a:p>
          <a:p>
            <a:r>
              <a:rPr lang="en-US" dirty="0" smtClean="0"/>
              <a:t> Thus in 1926, Poincare was asked to return to the position of prime minister and granted extreme powers. </a:t>
            </a:r>
          </a:p>
          <a:p>
            <a:r>
              <a:rPr lang="en-US" dirty="0" smtClean="0"/>
              <a:t>In 1928, Poincare decreed that the franc was to be devalued, a bold move which paid off brilliantly in the short- run.</a:t>
            </a:r>
            <a:endParaRPr lang="en-GB" dirty="0"/>
          </a:p>
        </p:txBody>
      </p:sp>
    </p:spTree>
    <p:extLst>
      <p:ext uri="{BB962C8B-B14F-4D97-AF65-F5344CB8AC3E}">
        <p14:creationId xmlns:p14="http://schemas.microsoft.com/office/powerpoint/2010/main" val="4210994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Poincare resignation</a:t>
            </a:r>
            <a:endParaRPr lang="en-GB" dirty="0"/>
          </a:p>
        </p:txBody>
      </p:sp>
      <p:sp>
        <p:nvSpPr>
          <p:cNvPr id="3" name="Content Placeholder 2"/>
          <p:cNvSpPr>
            <a:spLocks noGrp="1"/>
          </p:cNvSpPr>
          <p:nvPr>
            <p:ph idx="1"/>
          </p:nvPr>
        </p:nvSpPr>
        <p:spPr/>
        <p:txBody>
          <a:bodyPr>
            <a:normAutofit fontScale="92500"/>
          </a:bodyPr>
          <a:lstStyle/>
          <a:p>
            <a:r>
              <a:rPr lang="en-US" dirty="0" smtClean="0"/>
              <a:t>In July 1929, Poincare resigned from political life, and France was thrown into disarray for a number of years, without stability or a clear ideology</a:t>
            </a:r>
          </a:p>
          <a:p>
            <a:r>
              <a:rPr lang="en-US" dirty="0" smtClean="0"/>
              <a:t>As the government floundered, support for both fascism and communism grew, climaxing in February 1934 with a series of riots and police confrontations resulting in a number of deaths and the barricading of the main square in Paris. </a:t>
            </a:r>
            <a:endParaRPr lang="en-GB" dirty="0"/>
          </a:p>
        </p:txBody>
      </p:sp>
    </p:spTree>
    <p:extLst>
      <p:ext uri="{BB962C8B-B14F-4D97-AF65-F5344CB8AC3E}">
        <p14:creationId xmlns:p14="http://schemas.microsoft.com/office/powerpoint/2010/main" val="3430139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lstStyle/>
          <a:p>
            <a:r>
              <a:rPr lang="en-GB" dirty="0" smtClean="0"/>
              <a:t>BRITAIN</a:t>
            </a:r>
            <a:endParaRPr lang="en-GB" dirty="0"/>
          </a:p>
        </p:txBody>
      </p:sp>
    </p:spTree>
    <p:extLst>
      <p:ext uri="{BB962C8B-B14F-4D97-AF65-F5344CB8AC3E}">
        <p14:creationId xmlns:p14="http://schemas.microsoft.com/office/powerpoint/2010/main" val="26284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GB" dirty="0"/>
          </a:p>
        </p:txBody>
      </p:sp>
      <p:sp>
        <p:nvSpPr>
          <p:cNvPr id="3" name="Content Placeholder 2"/>
          <p:cNvSpPr>
            <a:spLocks noGrp="1"/>
          </p:cNvSpPr>
          <p:nvPr>
            <p:ph idx="1"/>
          </p:nvPr>
        </p:nvSpPr>
        <p:spPr/>
        <p:txBody>
          <a:bodyPr/>
          <a:lstStyle/>
          <a:p>
            <a:r>
              <a:rPr lang="en-US" dirty="0" smtClean="0"/>
              <a:t>The inability of economies to meet the reviving demand for goods added inflation to an already grim economic mix. </a:t>
            </a:r>
          </a:p>
          <a:p>
            <a:r>
              <a:rPr lang="en-US" dirty="0" smtClean="0"/>
              <a:t>Across Europe, for the first 10 years following the war, Europe experienced a roller-coaster economy, as recessions followed brief periods of prosperity.</a:t>
            </a:r>
          </a:p>
          <a:p>
            <a:endParaRPr lang="en-GB" dirty="0"/>
          </a:p>
        </p:txBody>
      </p:sp>
    </p:spTree>
    <p:extLst>
      <p:ext uri="{BB962C8B-B14F-4D97-AF65-F5344CB8AC3E}">
        <p14:creationId xmlns:p14="http://schemas.microsoft.com/office/powerpoint/2010/main" val="3691781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David Lloyd George</a:t>
            </a:r>
            <a:endParaRPr lang="en-GB" dirty="0"/>
          </a:p>
        </p:txBody>
      </p:sp>
      <p:sp>
        <p:nvSpPr>
          <p:cNvPr id="3" name="Content Placeholder 2"/>
          <p:cNvSpPr>
            <a:spLocks noGrp="1"/>
          </p:cNvSpPr>
          <p:nvPr>
            <p:ph idx="1"/>
          </p:nvPr>
        </p:nvSpPr>
        <p:spPr/>
        <p:txBody>
          <a:bodyPr/>
          <a:lstStyle/>
          <a:p>
            <a:r>
              <a:rPr lang="en-US" dirty="0" smtClean="0"/>
              <a:t>The British government had a great deal of difficulty in adjusting to post-war politics. </a:t>
            </a:r>
          </a:p>
          <a:p>
            <a:r>
              <a:rPr lang="en-US" dirty="0" smtClean="0"/>
              <a:t>David Lloyd George, the talented Liberal prime minister, was permitted to retain his office by the Conservative majority. </a:t>
            </a:r>
            <a:endParaRPr lang="en-GB" dirty="0"/>
          </a:p>
        </p:txBody>
      </p:sp>
    </p:spTree>
    <p:extLst>
      <p:ext uri="{BB962C8B-B14F-4D97-AF65-F5344CB8AC3E}">
        <p14:creationId xmlns:p14="http://schemas.microsoft.com/office/powerpoint/2010/main" val="1853752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GB" dirty="0"/>
          </a:p>
        </p:txBody>
      </p:sp>
      <p:sp>
        <p:nvSpPr>
          <p:cNvPr id="3" name="Content Placeholder 2"/>
          <p:cNvSpPr>
            <a:spLocks noGrp="1"/>
          </p:cNvSpPr>
          <p:nvPr>
            <p:ph idx="1"/>
          </p:nvPr>
        </p:nvSpPr>
        <p:spPr/>
        <p:txBody>
          <a:bodyPr>
            <a:normAutofit/>
          </a:bodyPr>
          <a:lstStyle/>
          <a:p>
            <a:r>
              <a:rPr lang="en-US" dirty="0" smtClean="0"/>
              <a:t>At first he continued to run the government as he had during the war, using only his closest advisors to discuss and execute policy decisions.</a:t>
            </a:r>
          </a:p>
          <a:p>
            <a:r>
              <a:rPr lang="en-US" dirty="0" smtClean="0"/>
              <a:t> He often worked behind closed doors.</a:t>
            </a:r>
          </a:p>
          <a:p>
            <a:pPr marL="0" indent="0">
              <a:buNone/>
            </a:pPr>
            <a:endParaRPr lang="en-GB" dirty="0"/>
          </a:p>
        </p:txBody>
      </p:sp>
    </p:spTree>
    <p:extLst>
      <p:ext uri="{BB962C8B-B14F-4D97-AF65-F5344CB8AC3E}">
        <p14:creationId xmlns:p14="http://schemas.microsoft.com/office/powerpoint/2010/main" val="2927685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GB" dirty="0"/>
          </a:p>
        </p:txBody>
      </p:sp>
      <p:sp>
        <p:nvSpPr>
          <p:cNvPr id="3" name="Content Placeholder 2"/>
          <p:cNvSpPr>
            <a:spLocks noGrp="1"/>
          </p:cNvSpPr>
          <p:nvPr>
            <p:ph idx="1"/>
          </p:nvPr>
        </p:nvSpPr>
        <p:spPr/>
        <p:txBody>
          <a:bodyPr/>
          <a:lstStyle/>
          <a:p>
            <a:r>
              <a:rPr lang="en-US" dirty="0" smtClean="0"/>
              <a:t> Though he had returned from the Paris Peace Conference to general approval, things gradually began to look less rosy.</a:t>
            </a:r>
          </a:p>
          <a:p>
            <a:r>
              <a:rPr lang="en-US" dirty="0" smtClean="0"/>
              <a:t> Demobilization caused much difficulty in England</a:t>
            </a:r>
            <a:endParaRPr lang="en-GB" dirty="0"/>
          </a:p>
        </p:txBody>
      </p:sp>
    </p:spTree>
    <p:extLst>
      <p:ext uri="{BB962C8B-B14F-4D97-AF65-F5344CB8AC3E}">
        <p14:creationId xmlns:p14="http://schemas.microsoft.com/office/powerpoint/2010/main" val="1503768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in, first out</a:t>
            </a:r>
            <a:endParaRPr lang="en-GB" dirty="0"/>
          </a:p>
        </p:txBody>
      </p:sp>
      <p:sp>
        <p:nvSpPr>
          <p:cNvPr id="3" name="Content Placeholder 2"/>
          <p:cNvSpPr>
            <a:spLocks noGrp="1"/>
          </p:cNvSpPr>
          <p:nvPr>
            <p:ph idx="1"/>
          </p:nvPr>
        </p:nvSpPr>
        <p:spPr/>
        <p:txBody>
          <a:bodyPr>
            <a:normAutofit fontScale="92500"/>
          </a:bodyPr>
          <a:lstStyle/>
          <a:p>
            <a:r>
              <a:rPr lang="en-US" dirty="0" smtClean="0"/>
              <a:t>Overseen by the Ministry of Reconstruction, the British government called back from Europe those men deemed most necessary at home</a:t>
            </a:r>
          </a:p>
          <a:p>
            <a:r>
              <a:rPr lang="en-US" dirty="0" smtClean="0"/>
              <a:t> These men were often those who had been most recently sent over the channel. </a:t>
            </a:r>
          </a:p>
          <a:p>
            <a:r>
              <a:rPr lang="en-US" dirty="0" smtClean="0"/>
              <a:t>Long-term military personnel grew angry, and, after a number of demonstrations, the policy of 'first in, first out' was set to appease the military.</a:t>
            </a:r>
            <a:endParaRPr lang="en-GB" dirty="0"/>
          </a:p>
        </p:txBody>
      </p:sp>
    </p:spTree>
    <p:extLst>
      <p:ext uri="{BB962C8B-B14F-4D97-AF65-F5344CB8AC3E}">
        <p14:creationId xmlns:p14="http://schemas.microsoft.com/office/powerpoint/2010/main" val="3811344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Strikes</a:t>
            </a:r>
            <a:endParaRPr lang="en-GB" dirty="0"/>
          </a:p>
        </p:txBody>
      </p:sp>
      <p:sp>
        <p:nvSpPr>
          <p:cNvPr id="3" name="Content Placeholder 2"/>
          <p:cNvSpPr>
            <a:spLocks noGrp="1"/>
          </p:cNvSpPr>
          <p:nvPr>
            <p:ph idx="1"/>
          </p:nvPr>
        </p:nvSpPr>
        <p:spPr/>
        <p:txBody>
          <a:bodyPr>
            <a:normAutofit/>
          </a:bodyPr>
          <a:lstStyle/>
          <a:p>
            <a:r>
              <a:rPr lang="en-US" dirty="0" smtClean="0"/>
              <a:t>Immediately after World War I, workers in many key industries began to strike, demanding higher wages, better working conditions, and shorter hours now that the war was ended.</a:t>
            </a:r>
          </a:p>
          <a:p>
            <a:r>
              <a:rPr lang="en-US" dirty="0" smtClean="0"/>
              <a:t> Workers in the mining and railway industries were especially adamant, and troops were called in on a number of occasions. </a:t>
            </a:r>
            <a:endParaRPr lang="en-GB" dirty="0"/>
          </a:p>
        </p:txBody>
      </p:sp>
    </p:spTree>
    <p:extLst>
      <p:ext uri="{BB962C8B-B14F-4D97-AF65-F5344CB8AC3E}">
        <p14:creationId xmlns:p14="http://schemas.microsoft.com/office/powerpoint/2010/main" val="3877009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Labour movements </a:t>
            </a:r>
            <a:endParaRPr lang="en-GB" dirty="0"/>
          </a:p>
        </p:txBody>
      </p:sp>
      <p:sp>
        <p:nvSpPr>
          <p:cNvPr id="3" name="Content Placeholder 2"/>
          <p:cNvSpPr>
            <a:spLocks noGrp="1"/>
          </p:cNvSpPr>
          <p:nvPr>
            <p:ph idx="1"/>
          </p:nvPr>
        </p:nvSpPr>
        <p:spPr/>
        <p:txBody>
          <a:bodyPr>
            <a:normAutofit/>
          </a:bodyPr>
          <a:lstStyle/>
          <a:p>
            <a:r>
              <a:rPr lang="en-US" dirty="0" smtClean="0"/>
              <a:t>However, the spirit of the</a:t>
            </a:r>
            <a:r>
              <a:rPr lang="en-GB" dirty="0" smtClean="0"/>
              <a:t> labour </a:t>
            </a:r>
            <a:r>
              <a:rPr lang="en-US" dirty="0" smtClean="0"/>
              <a:t>movements did not blossom in Britain as it did elsewhere, and the socialist goal of nationalization of industry was put on hold. </a:t>
            </a:r>
          </a:p>
          <a:p>
            <a:r>
              <a:rPr lang="en-US" dirty="0" smtClean="0"/>
              <a:t>Factories owned by the government were sold off, and soon practically no businesses remained in government hands. </a:t>
            </a:r>
            <a:endParaRPr lang="en-GB" dirty="0"/>
          </a:p>
        </p:txBody>
      </p:sp>
    </p:spTree>
    <p:extLst>
      <p:ext uri="{BB962C8B-B14F-4D97-AF65-F5344CB8AC3E}">
        <p14:creationId xmlns:p14="http://schemas.microsoft.com/office/powerpoint/2010/main" val="4110400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Laissez-faire economics </a:t>
            </a:r>
            <a:endParaRPr lang="en-GB" dirty="0"/>
          </a:p>
        </p:txBody>
      </p:sp>
      <p:sp>
        <p:nvSpPr>
          <p:cNvPr id="3" name="Content Placeholder 2"/>
          <p:cNvSpPr>
            <a:spLocks noGrp="1"/>
          </p:cNvSpPr>
          <p:nvPr>
            <p:ph idx="1"/>
          </p:nvPr>
        </p:nvSpPr>
        <p:spPr/>
        <p:txBody>
          <a:bodyPr/>
          <a:lstStyle/>
          <a:p>
            <a:r>
              <a:rPr lang="en-US" dirty="0" smtClean="0"/>
              <a:t>During the early years after the war, Britain stayed out of foreign affairs and hoped that laissez-faire economics would jump-start the post-war economy.</a:t>
            </a:r>
          </a:p>
          <a:p>
            <a:pPr marL="0" indent="0">
              <a:buNone/>
            </a:pPr>
            <a:endParaRPr lang="en-GB" dirty="0"/>
          </a:p>
        </p:txBody>
      </p:sp>
    </p:spTree>
    <p:extLst>
      <p:ext uri="{BB962C8B-B14F-4D97-AF65-F5344CB8AC3E}">
        <p14:creationId xmlns:p14="http://schemas.microsoft.com/office/powerpoint/2010/main" val="3651169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David Lloyd George resigned</a:t>
            </a:r>
            <a:endParaRPr lang="en-GB" dirty="0"/>
          </a:p>
        </p:txBody>
      </p:sp>
      <p:sp>
        <p:nvSpPr>
          <p:cNvPr id="3" name="Content Placeholder 2"/>
          <p:cNvSpPr>
            <a:spLocks noGrp="1"/>
          </p:cNvSpPr>
          <p:nvPr>
            <p:ph idx="1"/>
          </p:nvPr>
        </p:nvSpPr>
        <p:spPr/>
        <p:txBody>
          <a:bodyPr>
            <a:normAutofit/>
          </a:bodyPr>
          <a:lstStyle/>
          <a:p>
            <a:r>
              <a:rPr lang="en-US" dirty="0" smtClean="0"/>
              <a:t>However, political stability could not be maintained. </a:t>
            </a:r>
          </a:p>
          <a:p>
            <a:pPr marL="0" indent="0">
              <a:buNone/>
            </a:pPr>
            <a:endParaRPr lang="en-US" dirty="0" smtClean="0"/>
          </a:p>
          <a:p>
            <a:r>
              <a:rPr lang="en-US" dirty="0" smtClean="0"/>
              <a:t>In 1922, David Lloyd George resigned, and the coalition of parties under him fragmented, ushering in a period of uncertainty. </a:t>
            </a:r>
          </a:p>
          <a:p>
            <a:pPr marL="0" indent="0">
              <a:buNone/>
            </a:pPr>
            <a:endParaRPr lang="en-GB" dirty="0"/>
          </a:p>
        </p:txBody>
      </p:sp>
    </p:spTree>
    <p:extLst>
      <p:ext uri="{BB962C8B-B14F-4D97-AF65-F5344CB8AC3E}">
        <p14:creationId xmlns:p14="http://schemas.microsoft.com/office/powerpoint/2010/main" val="708176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Labour Party</a:t>
            </a:r>
            <a:endParaRPr lang="en-GB" dirty="0"/>
          </a:p>
        </p:txBody>
      </p:sp>
      <p:sp>
        <p:nvSpPr>
          <p:cNvPr id="3" name="Content Placeholder 2"/>
          <p:cNvSpPr>
            <a:spLocks noGrp="1"/>
          </p:cNvSpPr>
          <p:nvPr>
            <p:ph idx="1"/>
          </p:nvPr>
        </p:nvSpPr>
        <p:spPr/>
        <p:txBody>
          <a:bodyPr/>
          <a:lstStyle/>
          <a:p>
            <a:r>
              <a:rPr lang="en-US" dirty="0" smtClean="0"/>
              <a:t>The next years found the British Conservative Party struggling to prevent power from falling into the hands of the leftist </a:t>
            </a:r>
            <a:r>
              <a:rPr lang="en-US" dirty="0" err="1" smtClean="0"/>
              <a:t>Labour</a:t>
            </a:r>
            <a:r>
              <a:rPr lang="en-US" dirty="0" smtClean="0"/>
              <a:t> Party, which in fact controlled the government for a short time in 1924.</a:t>
            </a:r>
          </a:p>
          <a:p>
            <a:r>
              <a:rPr lang="en-US" dirty="0" smtClean="0"/>
              <a:t>After this short spurt, Conservatives again controlled the government from 1925 to 1929. </a:t>
            </a:r>
            <a:endParaRPr lang="en-GB" dirty="0"/>
          </a:p>
        </p:txBody>
      </p:sp>
    </p:spTree>
    <p:extLst>
      <p:ext uri="{BB962C8B-B14F-4D97-AF65-F5344CB8AC3E}">
        <p14:creationId xmlns:p14="http://schemas.microsoft.com/office/powerpoint/2010/main" val="2555101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Samuel Commission</a:t>
            </a:r>
            <a:endParaRPr lang="en-GB" dirty="0"/>
          </a:p>
        </p:txBody>
      </p:sp>
      <p:sp>
        <p:nvSpPr>
          <p:cNvPr id="3" name="Content Placeholder 2"/>
          <p:cNvSpPr>
            <a:spLocks noGrp="1"/>
          </p:cNvSpPr>
          <p:nvPr>
            <p:ph idx="1"/>
          </p:nvPr>
        </p:nvSpPr>
        <p:spPr/>
        <p:txBody>
          <a:bodyPr>
            <a:normAutofit lnSpcReduction="10000"/>
          </a:bodyPr>
          <a:lstStyle/>
          <a:p>
            <a:r>
              <a:rPr lang="en-US" dirty="0" smtClean="0"/>
              <a:t>In March 1926, the Samuel Commission, at the behest of the government, released a report on the coal industry advocating wage reductions, setting off strikes all over the nation in May.</a:t>
            </a:r>
          </a:p>
          <a:p>
            <a:r>
              <a:rPr lang="en-US" dirty="0" smtClean="0"/>
              <a:t> The Triple Alliance, made up of miners, rail workers, and other transport workers began the strike, and workers in other industries around the nation struck in sympathy. </a:t>
            </a:r>
            <a:endParaRPr lang="en-GB" dirty="0"/>
          </a:p>
        </p:txBody>
      </p:sp>
    </p:spTree>
    <p:extLst>
      <p:ext uri="{BB962C8B-B14F-4D97-AF65-F5344CB8AC3E}">
        <p14:creationId xmlns:p14="http://schemas.microsoft.com/office/powerpoint/2010/main" val="229478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Socially</a:t>
            </a:r>
            <a:endParaRPr lang="en-GB" dirty="0"/>
          </a:p>
        </p:txBody>
      </p:sp>
      <p:sp>
        <p:nvSpPr>
          <p:cNvPr id="3" name="Content Placeholder 2"/>
          <p:cNvSpPr>
            <a:spLocks noGrp="1"/>
          </p:cNvSpPr>
          <p:nvPr>
            <p:ph idx="1"/>
          </p:nvPr>
        </p:nvSpPr>
        <p:spPr/>
        <p:txBody>
          <a:bodyPr>
            <a:normAutofit/>
          </a:bodyPr>
          <a:lstStyle/>
          <a:p>
            <a:r>
              <a:rPr lang="en-US" dirty="0" smtClean="0"/>
              <a:t>Socially, conditions were equally uncertain.</a:t>
            </a:r>
          </a:p>
          <a:p>
            <a:r>
              <a:rPr lang="en-US" dirty="0" smtClean="0"/>
              <a:t> Class </a:t>
            </a:r>
            <a:r>
              <a:rPr lang="en-US" dirty="0" err="1" smtClean="0"/>
              <a:t>difrerence</a:t>
            </a:r>
            <a:r>
              <a:rPr lang="en-US" dirty="0" smtClean="0"/>
              <a:t> was a casualty of World War I; lingering notions that the wealthier classes were somehow superior to working people were eroded by the experience of working and fighting side by side</a:t>
            </a:r>
            <a:endParaRPr lang="en-GB" dirty="0"/>
          </a:p>
        </p:txBody>
      </p:sp>
    </p:spTree>
    <p:extLst>
      <p:ext uri="{BB962C8B-B14F-4D97-AF65-F5344CB8AC3E}">
        <p14:creationId xmlns:p14="http://schemas.microsoft.com/office/powerpoint/2010/main" val="7350278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Trade Disputes Act</a:t>
            </a:r>
            <a:endParaRPr lang="en-GB" dirty="0"/>
          </a:p>
        </p:txBody>
      </p:sp>
      <p:sp>
        <p:nvSpPr>
          <p:cNvPr id="3" name="Content Placeholder 2"/>
          <p:cNvSpPr>
            <a:spLocks noGrp="1"/>
          </p:cNvSpPr>
          <p:nvPr>
            <p:ph idx="1"/>
          </p:nvPr>
        </p:nvSpPr>
        <p:spPr/>
        <p:txBody>
          <a:bodyPr>
            <a:normAutofit/>
          </a:bodyPr>
          <a:lstStyle/>
          <a:p>
            <a:r>
              <a:rPr lang="en-US" dirty="0" smtClean="0"/>
              <a:t>However, the spirit of Conservatism remained high and the government held out.</a:t>
            </a:r>
          </a:p>
          <a:p>
            <a:r>
              <a:rPr lang="en-US" dirty="0" smtClean="0"/>
              <a:t>The miners went back to work in December, forced by necessity, and the Trade Disputes Act of 1927 made sympathetic striking illegal.</a:t>
            </a:r>
          </a:p>
          <a:p>
            <a:pPr marL="0" indent="0">
              <a:buNone/>
            </a:pPr>
            <a:endParaRPr lang="en-GB" dirty="0"/>
          </a:p>
        </p:txBody>
      </p:sp>
    </p:spTree>
    <p:extLst>
      <p:ext uri="{BB962C8B-B14F-4D97-AF65-F5344CB8AC3E}">
        <p14:creationId xmlns:p14="http://schemas.microsoft.com/office/powerpoint/2010/main" val="1154513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Labour Party </a:t>
            </a:r>
            <a:endParaRPr lang="en-GB" dirty="0"/>
          </a:p>
        </p:txBody>
      </p:sp>
      <p:sp>
        <p:nvSpPr>
          <p:cNvPr id="3" name="Content Placeholder 2"/>
          <p:cNvSpPr>
            <a:spLocks noGrp="1"/>
          </p:cNvSpPr>
          <p:nvPr>
            <p:ph idx="1"/>
          </p:nvPr>
        </p:nvSpPr>
        <p:spPr/>
        <p:txBody>
          <a:bodyPr/>
          <a:lstStyle/>
          <a:p>
            <a:r>
              <a:rPr lang="en-US" dirty="0" smtClean="0"/>
              <a:t>Amid this battle, however, the Conservative government lost direction and unity, and the </a:t>
            </a:r>
            <a:r>
              <a:rPr lang="en-GB" dirty="0" smtClean="0"/>
              <a:t>Labour</a:t>
            </a:r>
            <a:r>
              <a:rPr lang="en-US" dirty="0" smtClean="0"/>
              <a:t> Party won the election of 1929.</a:t>
            </a:r>
          </a:p>
          <a:p>
            <a:r>
              <a:rPr lang="en-US" dirty="0" smtClean="0"/>
              <a:t>The </a:t>
            </a:r>
            <a:r>
              <a:rPr lang="en-GB" dirty="0" smtClean="0"/>
              <a:t>Labour</a:t>
            </a:r>
            <a:r>
              <a:rPr lang="en-US" dirty="0" smtClean="0"/>
              <a:t> government attempted to exercise a greater deal of control over the domestic economy, but was often hesitant in its actions.</a:t>
            </a:r>
          </a:p>
          <a:p>
            <a:pPr marL="0" indent="0">
              <a:buNone/>
            </a:pPr>
            <a:endParaRPr lang="en-GB" dirty="0"/>
          </a:p>
        </p:txBody>
      </p:sp>
    </p:spTree>
    <p:extLst>
      <p:ext uri="{BB962C8B-B14F-4D97-AF65-F5344CB8AC3E}">
        <p14:creationId xmlns:p14="http://schemas.microsoft.com/office/powerpoint/2010/main" val="3910481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Depression</a:t>
            </a:r>
            <a:endParaRPr lang="en-GB" dirty="0"/>
          </a:p>
        </p:txBody>
      </p:sp>
      <p:sp>
        <p:nvSpPr>
          <p:cNvPr id="3" name="Content Placeholder 2"/>
          <p:cNvSpPr>
            <a:spLocks noGrp="1"/>
          </p:cNvSpPr>
          <p:nvPr>
            <p:ph idx="1"/>
          </p:nvPr>
        </p:nvSpPr>
        <p:spPr/>
        <p:txBody>
          <a:bodyPr/>
          <a:lstStyle/>
          <a:p>
            <a:r>
              <a:rPr lang="en-US" dirty="0" smtClean="0"/>
              <a:t>The onset of the depression in the early 1930s tore the British Parliament apart, as disagreement over recovery measures divided the nation.</a:t>
            </a:r>
          </a:p>
          <a:p>
            <a:r>
              <a:rPr lang="en-US" dirty="0" smtClean="0"/>
              <a:t> </a:t>
            </a:r>
            <a:r>
              <a:rPr lang="en-US" dirty="0" err="1" smtClean="0"/>
              <a:t>Labour</a:t>
            </a:r>
            <a:r>
              <a:rPr lang="en-US" dirty="0" smtClean="0"/>
              <a:t> advocated extremely leftist policies and unwise spending, while the Liberal and Conservative Parties were divided within themselves over just what to do.</a:t>
            </a:r>
            <a:endParaRPr lang="en-GB" dirty="0"/>
          </a:p>
        </p:txBody>
      </p:sp>
    </p:spTree>
    <p:extLst>
      <p:ext uri="{BB962C8B-B14F-4D97-AF65-F5344CB8AC3E}">
        <p14:creationId xmlns:p14="http://schemas.microsoft.com/office/powerpoint/2010/main" val="890993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Election of 1931 </a:t>
            </a:r>
            <a:endParaRPr lang="en-GB" dirty="0"/>
          </a:p>
        </p:txBody>
      </p:sp>
      <p:sp>
        <p:nvSpPr>
          <p:cNvPr id="3" name="Content Placeholder 2"/>
          <p:cNvSpPr>
            <a:spLocks noGrp="1"/>
          </p:cNvSpPr>
          <p:nvPr>
            <p:ph idx="1"/>
          </p:nvPr>
        </p:nvSpPr>
        <p:spPr/>
        <p:txBody>
          <a:bodyPr>
            <a:normAutofit/>
          </a:bodyPr>
          <a:lstStyle/>
          <a:p>
            <a:r>
              <a:rPr lang="en-US" dirty="0" smtClean="0"/>
              <a:t>The election of 1931 was a marked success for the Conservatives, who emerged with a vast majority in Parliament.</a:t>
            </a:r>
          </a:p>
          <a:p>
            <a:r>
              <a:rPr lang="en-US" dirty="0" smtClean="0"/>
              <a:t> Despite the Party's protectionist efforts, the depression grew steadily worse. </a:t>
            </a:r>
            <a:endParaRPr lang="en-GB" dirty="0"/>
          </a:p>
        </p:txBody>
      </p:sp>
    </p:spTree>
    <p:extLst>
      <p:ext uri="{BB962C8B-B14F-4D97-AF65-F5344CB8AC3E}">
        <p14:creationId xmlns:p14="http://schemas.microsoft.com/office/powerpoint/2010/main" val="1217784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GB" dirty="0"/>
          </a:p>
        </p:txBody>
      </p:sp>
      <p:sp>
        <p:nvSpPr>
          <p:cNvPr id="3" name="Content Placeholder 2"/>
          <p:cNvSpPr>
            <a:spLocks noGrp="1"/>
          </p:cNvSpPr>
          <p:nvPr>
            <p:ph idx="1"/>
          </p:nvPr>
        </p:nvSpPr>
        <p:spPr/>
        <p:txBody>
          <a:bodyPr/>
          <a:lstStyle/>
          <a:p>
            <a:r>
              <a:rPr lang="en-US" dirty="0" smtClean="0"/>
              <a:t>Unemployment benefits were cut in 1931, and adjusted again in 1934. </a:t>
            </a:r>
          </a:p>
          <a:p>
            <a:r>
              <a:rPr lang="en-US" dirty="0" smtClean="0"/>
              <a:t>The remainder of the peacetime years was spent dabbling in different potential solutions to the nation's economic problems.</a:t>
            </a:r>
          </a:p>
          <a:p>
            <a:endParaRPr lang="en-GB" dirty="0"/>
          </a:p>
        </p:txBody>
      </p:sp>
    </p:spTree>
    <p:extLst>
      <p:ext uri="{BB962C8B-B14F-4D97-AF65-F5344CB8AC3E}">
        <p14:creationId xmlns:p14="http://schemas.microsoft.com/office/powerpoint/2010/main" val="14912797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Neville Chamberlain</a:t>
            </a:r>
            <a:endParaRPr lang="en-GB" dirty="0"/>
          </a:p>
        </p:txBody>
      </p:sp>
      <p:sp>
        <p:nvSpPr>
          <p:cNvPr id="3" name="Content Placeholder 2"/>
          <p:cNvSpPr>
            <a:spLocks noGrp="1"/>
          </p:cNvSpPr>
          <p:nvPr>
            <p:ph idx="1"/>
          </p:nvPr>
        </p:nvSpPr>
        <p:spPr/>
        <p:txBody>
          <a:bodyPr/>
          <a:lstStyle/>
          <a:p>
            <a:r>
              <a:rPr lang="en-US" dirty="0" smtClean="0"/>
              <a:t>In 1937, Stanley Baldwin, the experienced, level-headed prime minister and leader of the Conservative party during the past fifteen years, resigned his post, leaving Neville Chamberlain as his successor.</a:t>
            </a:r>
          </a:p>
          <a:p>
            <a:r>
              <a:rPr lang="en-US" dirty="0" smtClean="0"/>
              <a:t> Chamberlain pursued the failed policy of appeasement in regard to Adolf Hitler's aggression, signing the Munich Pact. </a:t>
            </a:r>
            <a:endParaRPr lang="en-GB" dirty="0"/>
          </a:p>
        </p:txBody>
      </p:sp>
    </p:spTree>
    <p:extLst>
      <p:ext uri="{BB962C8B-B14F-4D97-AF65-F5344CB8AC3E}">
        <p14:creationId xmlns:p14="http://schemas.microsoft.com/office/powerpoint/2010/main" val="1902392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0"/>
            <a:ext cx="8229600" cy="1143000"/>
          </a:xfrm>
        </p:spPr>
        <p:txBody>
          <a:bodyPr/>
          <a:lstStyle/>
          <a:p>
            <a:r>
              <a:rPr lang="en-GB" dirty="0" smtClean="0"/>
              <a:t>THE GREAT DEPRESSION</a:t>
            </a:r>
            <a:endParaRPr lang="en-GB" dirty="0"/>
          </a:p>
        </p:txBody>
      </p:sp>
    </p:spTree>
    <p:extLst>
      <p:ext uri="{BB962C8B-B14F-4D97-AF65-F5344CB8AC3E}">
        <p14:creationId xmlns:p14="http://schemas.microsoft.com/office/powerpoint/2010/main" val="15833490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GB" dirty="0"/>
          </a:p>
        </p:txBody>
      </p:sp>
      <p:sp>
        <p:nvSpPr>
          <p:cNvPr id="3" name="Content Placeholder 2"/>
          <p:cNvSpPr>
            <a:spLocks noGrp="1"/>
          </p:cNvSpPr>
          <p:nvPr>
            <p:ph idx="1"/>
          </p:nvPr>
        </p:nvSpPr>
        <p:spPr/>
        <p:txBody>
          <a:bodyPr/>
          <a:lstStyle/>
          <a:p>
            <a:r>
              <a:rPr lang="en-US" dirty="0" smtClean="0"/>
              <a:t>The Great Depression was an immense tragedy that placed millions of Americans out of work, was the beginning of government involvement in the economy and in society as a whole. </a:t>
            </a:r>
            <a:endParaRPr lang="en-GB" dirty="0"/>
          </a:p>
        </p:txBody>
      </p:sp>
    </p:spTree>
    <p:extLst>
      <p:ext uri="{BB962C8B-B14F-4D97-AF65-F5344CB8AC3E}">
        <p14:creationId xmlns:p14="http://schemas.microsoft.com/office/powerpoint/2010/main" val="1986265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Black Tuesday</a:t>
            </a:r>
            <a:endParaRPr lang="en-GB" dirty="0"/>
          </a:p>
        </p:txBody>
      </p:sp>
      <p:sp>
        <p:nvSpPr>
          <p:cNvPr id="3" name="Content Placeholder 2"/>
          <p:cNvSpPr>
            <a:spLocks noGrp="1"/>
          </p:cNvSpPr>
          <p:nvPr>
            <p:ph idx="1"/>
          </p:nvPr>
        </p:nvSpPr>
        <p:spPr/>
        <p:txBody>
          <a:bodyPr/>
          <a:lstStyle/>
          <a:p>
            <a:r>
              <a:rPr lang="en-US" dirty="0" smtClean="0"/>
              <a:t>After nearly a decade of optimism and prosperity, the United States was thrown into despair on Black Tuesday, October 29, 1929, the day the stock market crashed and the official beginning of the Great Depression. </a:t>
            </a:r>
            <a:endParaRPr lang="en-GB" dirty="0"/>
          </a:p>
        </p:txBody>
      </p:sp>
    </p:spTree>
    <p:extLst>
      <p:ext uri="{BB962C8B-B14F-4D97-AF65-F5344CB8AC3E}">
        <p14:creationId xmlns:p14="http://schemas.microsoft.com/office/powerpoint/2010/main" val="37632988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GB" dirty="0"/>
          </a:p>
        </p:txBody>
      </p:sp>
      <p:sp>
        <p:nvSpPr>
          <p:cNvPr id="3" name="Content Placeholder 2"/>
          <p:cNvSpPr>
            <a:spLocks noGrp="1"/>
          </p:cNvSpPr>
          <p:nvPr>
            <p:ph idx="1"/>
          </p:nvPr>
        </p:nvSpPr>
        <p:spPr/>
        <p:txBody>
          <a:bodyPr/>
          <a:lstStyle/>
          <a:p>
            <a:r>
              <a:rPr lang="en-US" dirty="0" smtClean="0"/>
              <a:t>As stock prices plummeted with no hope of recovery, panic struck.</a:t>
            </a:r>
          </a:p>
          <a:p>
            <a:r>
              <a:rPr lang="en-US" dirty="0" smtClean="0"/>
              <a:t> Masses and masses of people tried to sell their stock, but no one was buying.</a:t>
            </a:r>
          </a:p>
          <a:p>
            <a:r>
              <a:rPr lang="en-US" dirty="0" smtClean="0"/>
              <a:t> The stock market, which had appeared to be the surest way to become rich, quickly became the path to bankruptcy.</a:t>
            </a:r>
            <a:endParaRPr lang="en-GB" dirty="0"/>
          </a:p>
        </p:txBody>
      </p:sp>
    </p:spTree>
    <p:extLst>
      <p:ext uri="{BB962C8B-B14F-4D97-AF65-F5344CB8AC3E}">
        <p14:creationId xmlns:p14="http://schemas.microsoft.com/office/powerpoint/2010/main" val="271894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GB" dirty="0"/>
          </a:p>
        </p:txBody>
      </p:sp>
      <p:sp>
        <p:nvSpPr>
          <p:cNvPr id="3" name="Content Placeholder 2"/>
          <p:cNvSpPr>
            <a:spLocks noGrp="1"/>
          </p:cNvSpPr>
          <p:nvPr>
            <p:ph idx="1"/>
          </p:nvPr>
        </p:nvSpPr>
        <p:spPr/>
        <p:txBody>
          <a:bodyPr/>
          <a:lstStyle/>
          <a:p>
            <a:r>
              <a:rPr lang="en-US" dirty="0" smtClean="0"/>
              <a:t> Traditional views on gender had also been challenged by the wartime need to suspend restrictions on where and how women worked. </a:t>
            </a:r>
          </a:p>
          <a:p>
            <a:r>
              <a:rPr lang="en-US" dirty="0" smtClean="0"/>
              <a:t>In rapid succession, women across Europe gained the right to vote and fought to hold onto the greater freedom they had enjoyed during the war years.</a:t>
            </a:r>
          </a:p>
          <a:p>
            <a:endParaRPr lang="en-GB" dirty="0"/>
          </a:p>
        </p:txBody>
      </p:sp>
    </p:spTree>
    <p:extLst>
      <p:ext uri="{BB962C8B-B14F-4D97-AF65-F5344CB8AC3E}">
        <p14:creationId xmlns:p14="http://schemas.microsoft.com/office/powerpoint/2010/main" val="39168810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Banks</a:t>
            </a:r>
            <a:endParaRPr lang="en-GB" dirty="0"/>
          </a:p>
        </p:txBody>
      </p:sp>
      <p:sp>
        <p:nvSpPr>
          <p:cNvPr id="3" name="Content Placeholder 2"/>
          <p:cNvSpPr>
            <a:spLocks noGrp="1"/>
          </p:cNvSpPr>
          <p:nvPr>
            <p:ph idx="1"/>
          </p:nvPr>
        </p:nvSpPr>
        <p:spPr/>
        <p:txBody>
          <a:bodyPr>
            <a:normAutofit lnSpcReduction="10000"/>
          </a:bodyPr>
          <a:lstStyle/>
          <a:p>
            <a:r>
              <a:rPr lang="en-US" dirty="0" smtClean="0"/>
              <a:t>Since many banks had also invested large portions of their clients' savings in the stock market, these banks were forced to close when the stock market crashed.</a:t>
            </a:r>
          </a:p>
          <a:p>
            <a:r>
              <a:rPr lang="en-US" dirty="0" smtClean="0"/>
              <a:t>Afraid they would lose their own savings, people rushed to banks that were still open to withdraw their money. </a:t>
            </a:r>
          </a:p>
          <a:p>
            <a:r>
              <a:rPr lang="en-US" dirty="0" smtClean="0"/>
              <a:t>This massive withdrawal of cash caused additional banks to close. </a:t>
            </a:r>
            <a:endParaRPr lang="en-GB" dirty="0"/>
          </a:p>
        </p:txBody>
      </p:sp>
    </p:spTree>
    <p:extLst>
      <p:ext uri="{BB962C8B-B14F-4D97-AF65-F5344CB8AC3E}">
        <p14:creationId xmlns:p14="http://schemas.microsoft.com/office/powerpoint/2010/main" val="10991359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Businesses and industry </a:t>
            </a:r>
            <a:endParaRPr lang="en-GB" dirty="0"/>
          </a:p>
        </p:txBody>
      </p:sp>
      <p:sp>
        <p:nvSpPr>
          <p:cNvPr id="3" name="Content Placeholder 2"/>
          <p:cNvSpPr>
            <a:spLocks noGrp="1"/>
          </p:cNvSpPr>
          <p:nvPr>
            <p:ph idx="1"/>
          </p:nvPr>
        </p:nvSpPr>
        <p:spPr/>
        <p:txBody>
          <a:bodyPr>
            <a:normAutofit/>
          </a:bodyPr>
          <a:lstStyle/>
          <a:p>
            <a:r>
              <a:rPr lang="en-US" dirty="0" smtClean="0"/>
              <a:t>Businesses and industry were also affected. </a:t>
            </a:r>
          </a:p>
          <a:p>
            <a:r>
              <a:rPr lang="en-US" dirty="0" smtClean="0"/>
              <a:t>Having lost much of their own capital in either the Stock Market Crash or the bank closures, many businesses started cutting back their workers' hours or wages.</a:t>
            </a:r>
          </a:p>
          <a:p>
            <a:pPr marL="0" indent="0">
              <a:buNone/>
            </a:pPr>
            <a:endParaRPr lang="en-GB" dirty="0"/>
          </a:p>
        </p:txBody>
      </p:sp>
    </p:spTree>
    <p:extLst>
      <p:ext uri="{BB962C8B-B14F-4D97-AF65-F5344CB8AC3E}">
        <p14:creationId xmlns:p14="http://schemas.microsoft.com/office/powerpoint/2010/main" val="12397429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GB" dirty="0"/>
          </a:p>
        </p:txBody>
      </p:sp>
      <p:sp>
        <p:nvSpPr>
          <p:cNvPr id="3" name="Content Placeholder 2"/>
          <p:cNvSpPr>
            <a:spLocks noGrp="1"/>
          </p:cNvSpPr>
          <p:nvPr>
            <p:ph idx="1"/>
          </p:nvPr>
        </p:nvSpPr>
        <p:spPr/>
        <p:txBody>
          <a:bodyPr/>
          <a:lstStyle/>
          <a:p>
            <a:r>
              <a:rPr lang="en-US" dirty="0" smtClean="0"/>
              <a:t> In turn, consumers began to curb their spending, refraining from purchasing such things as luxury goods. </a:t>
            </a:r>
          </a:p>
          <a:p>
            <a:r>
              <a:rPr lang="en-US" dirty="0" smtClean="0"/>
              <a:t>This lack of consumer spending caused additional businesses to cut back wages or, more drastically, to lay off some of their workers. </a:t>
            </a:r>
            <a:endParaRPr lang="en-GB" dirty="0"/>
          </a:p>
        </p:txBody>
      </p:sp>
    </p:spTree>
    <p:extLst>
      <p:ext uri="{BB962C8B-B14F-4D97-AF65-F5344CB8AC3E}">
        <p14:creationId xmlns:p14="http://schemas.microsoft.com/office/powerpoint/2010/main" val="3813799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200"/>
            <a:ext cx="8229600" cy="1143000"/>
          </a:xfrm>
        </p:spPr>
        <p:txBody>
          <a:bodyPr/>
          <a:lstStyle/>
          <a:p>
            <a:r>
              <a:rPr lang="en-GB" dirty="0" smtClean="0"/>
              <a:t>SPREAD OF DEPRESSION</a:t>
            </a:r>
            <a:endParaRPr lang="en-GB" dirty="0"/>
          </a:p>
        </p:txBody>
      </p:sp>
    </p:spTree>
    <p:extLst>
      <p:ext uri="{BB962C8B-B14F-4D97-AF65-F5344CB8AC3E}">
        <p14:creationId xmlns:p14="http://schemas.microsoft.com/office/powerpoint/2010/main" val="3396052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Worldwide economic slump </a:t>
            </a:r>
            <a:endParaRPr lang="en-GB" dirty="0"/>
          </a:p>
        </p:txBody>
      </p:sp>
      <p:sp>
        <p:nvSpPr>
          <p:cNvPr id="3" name="Content Placeholder 2"/>
          <p:cNvSpPr>
            <a:spLocks noGrp="1"/>
          </p:cNvSpPr>
          <p:nvPr>
            <p:ph idx="1"/>
          </p:nvPr>
        </p:nvSpPr>
        <p:spPr/>
        <p:txBody>
          <a:bodyPr/>
          <a:lstStyle/>
          <a:p>
            <a:r>
              <a:rPr lang="en-US" dirty="0" smtClean="0"/>
              <a:t>The Great Depression began in the United States but quickly turned into a worldwide economic slump owing to the special and intimate relationships that had been forged between the United States and European economies after World War I. </a:t>
            </a:r>
            <a:endParaRPr lang="en-GB" dirty="0"/>
          </a:p>
        </p:txBody>
      </p:sp>
    </p:spTree>
    <p:extLst>
      <p:ext uri="{BB962C8B-B14F-4D97-AF65-F5344CB8AC3E}">
        <p14:creationId xmlns:p14="http://schemas.microsoft.com/office/powerpoint/2010/main" val="2408967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Major creditor </a:t>
            </a:r>
            <a:endParaRPr lang="en-GB" dirty="0"/>
          </a:p>
        </p:txBody>
      </p:sp>
      <p:sp>
        <p:nvSpPr>
          <p:cNvPr id="3" name="Content Placeholder 2"/>
          <p:cNvSpPr>
            <a:spLocks noGrp="1"/>
          </p:cNvSpPr>
          <p:nvPr>
            <p:ph idx="1"/>
          </p:nvPr>
        </p:nvSpPr>
        <p:spPr/>
        <p:txBody>
          <a:bodyPr>
            <a:normAutofit/>
          </a:bodyPr>
          <a:lstStyle/>
          <a:p>
            <a:r>
              <a:rPr lang="en-US" dirty="0" smtClean="0"/>
              <a:t>The United States had emerged from the war as the major creditor and financier of post-war Europe, whose national economies had been greatly weakened by the war itself, by war debts, and, in the case of Germany and other defeated nations, by the need to pay war reparations. </a:t>
            </a:r>
            <a:endParaRPr lang="en-GB" dirty="0"/>
          </a:p>
        </p:txBody>
      </p:sp>
    </p:spTree>
    <p:extLst>
      <p:ext uri="{BB962C8B-B14F-4D97-AF65-F5344CB8AC3E}">
        <p14:creationId xmlns:p14="http://schemas.microsoft.com/office/powerpoint/2010/main" val="4050698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GB" dirty="0"/>
          </a:p>
        </p:txBody>
      </p:sp>
      <p:sp>
        <p:nvSpPr>
          <p:cNvPr id="3" name="Content Placeholder 2"/>
          <p:cNvSpPr>
            <a:spLocks noGrp="1"/>
          </p:cNvSpPr>
          <p:nvPr>
            <p:ph idx="1"/>
          </p:nvPr>
        </p:nvSpPr>
        <p:spPr/>
        <p:txBody>
          <a:bodyPr/>
          <a:lstStyle/>
          <a:p>
            <a:r>
              <a:rPr lang="en-US" dirty="0" smtClean="0"/>
              <a:t>So once the American economy slumped and the flow of American investment credits to Europe dried up, prosperity tended to collapse there as well</a:t>
            </a:r>
            <a:endParaRPr lang="en-GB" dirty="0"/>
          </a:p>
        </p:txBody>
      </p:sp>
    </p:spTree>
    <p:extLst>
      <p:ext uri="{BB962C8B-B14F-4D97-AF65-F5344CB8AC3E}">
        <p14:creationId xmlns:p14="http://schemas.microsoft.com/office/powerpoint/2010/main" val="724340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Tariffs</a:t>
            </a:r>
            <a:endParaRPr lang="en-GB" dirty="0"/>
          </a:p>
        </p:txBody>
      </p:sp>
      <p:sp>
        <p:nvSpPr>
          <p:cNvPr id="3" name="Content Placeholder 2"/>
          <p:cNvSpPr>
            <a:spLocks noGrp="1"/>
          </p:cNvSpPr>
          <p:nvPr>
            <p:ph idx="1"/>
          </p:nvPr>
        </p:nvSpPr>
        <p:spPr/>
        <p:txBody>
          <a:bodyPr/>
          <a:lstStyle/>
          <a:p>
            <a:r>
              <a:rPr lang="en-US" dirty="0" smtClean="0"/>
              <a:t>Almost all nations sought to protect their domestic production by imposing tariffs, raising existing ones, and setting quotas on foreign imports. </a:t>
            </a:r>
            <a:endParaRPr lang="en-GB" dirty="0"/>
          </a:p>
        </p:txBody>
      </p:sp>
    </p:spTree>
    <p:extLst>
      <p:ext uri="{BB962C8B-B14F-4D97-AF65-F5344CB8AC3E}">
        <p14:creationId xmlns:p14="http://schemas.microsoft.com/office/powerpoint/2010/main" val="13181569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International trade</a:t>
            </a:r>
            <a:endParaRPr lang="en-GB" dirty="0"/>
          </a:p>
        </p:txBody>
      </p:sp>
      <p:sp>
        <p:nvSpPr>
          <p:cNvPr id="3" name="Content Placeholder 2"/>
          <p:cNvSpPr>
            <a:spLocks noGrp="1"/>
          </p:cNvSpPr>
          <p:nvPr>
            <p:ph idx="1"/>
          </p:nvPr>
        </p:nvSpPr>
        <p:spPr/>
        <p:txBody>
          <a:bodyPr/>
          <a:lstStyle/>
          <a:p>
            <a:r>
              <a:rPr lang="en-US" dirty="0" smtClean="0"/>
              <a:t>The effect of these restrictive measures was to greatly reduce the volume of international trade</a:t>
            </a:r>
          </a:p>
          <a:p>
            <a:r>
              <a:rPr lang="en-US" dirty="0" smtClean="0"/>
              <a:t>By 1932 the total value of world trade had fallen by more than half as country after country took measures against the importation of foreign goods.</a:t>
            </a:r>
          </a:p>
          <a:p>
            <a:pPr marL="0" indent="0">
              <a:buNone/>
            </a:pPr>
            <a:endParaRPr lang="en-GB" dirty="0"/>
          </a:p>
        </p:txBody>
      </p:sp>
    </p:spTree>
    <p:extLst>
      <p:ext uri="{BB962C8B-B14F-4D97-AF65-F5344CB8AC3E}">
        <p14:creationId xmlns:p14="http://schemas.microsoft.com/office/powerpoint/2010/main" val="337935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8229600" cy="1143000"/>
          </a:xfrm>
        </p:spPr>
        <p:txBody>
          <a:bodyPr/>
          <a:lstStyle/>
          <a:p>
            <a:r>
              <a:rPr lang="en-GB" dirty="0" smtClean="0"/>
              <a:t>POLITICAL IMPLICATIONS</a:t>
            </a:r>
            <a:endParaRPr lang="en-GB" dirty="0"/>
          </a:p>
        </p:txBody>
      </p:sp>
    </p:spTree>
    <p:extLst>
      <p:ext uri="{BB962C8B-B14F-4D97-AF65-F5344CB8AC3E}">
        <p14:creationId xmlns:p14="http://schemas.microsoft.com/office/powerpoint/2010/main" val="213140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Culturally</a:t>
            </a:r>
            <a:endParaRPr lang="en-GB" dirty="0"/>
          </a:p>
        </p:txBody>
      </p:sp>
      <p:sp>
        <p:nvSpPr>
          <p:cNvPr id="3" name="Content Placeholder 2"/>
          <p:cNvSpPr>
            <a:spLocks noGrp="1"/>
          </p:cNvSpPr>
          <p:nvPr>
            <p:ph idx="1"/>
          </p:nvPr>
        </p:nvSpPr>
        <p:spPr/>
        <p:txBody>
          <a:bodyPr>
            <a:normAutofit/>
          </a:bodyPr>
          <a:lstStyle/>
          <a:p>
            <a:r>
              <a:rPr lang="en-US" dirty="0" smtClean="0"/>
              <a:t>The cultural developments of the interwar years also reflected the deep uncertainty of the period.</a:t>
            </a:r>
          </a:p>
          <a:p>
            <a:r>
              <a:rPr lang="en-US" dirty="0" smtClean="0"/>
              <a:t> The 1920s have often been referred to as "the Roaring Twenties." </a:t>
            </a:r>
          </a:p>
        </p:txBody>
      </p:sp>
    </p:spTree>
    <p:extLst>
      <p:ext uri="{BB962C8B-B14F-4D97-AF65-F5344CB8AC3E}">
        <p14:creationId xmlns:p14="http://schemas.microsoft.com/office/powerpoint/2010/main" val="37987384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Militarist governments </a:t>
            </a:r>
            <a:endParaRPr lang="en-GB" dirty="0"/>
          </a:p>
        </p:txBody>
      </p:sp>
      <p:sp>
        <p:nvSpPr>
          <p:cNvPr id="3" name="Content Placeholder 2"/>
          <p:cNvSpPr>
            <a:spLocks noGrp="1"/>
          </p:cNvSpPr>
          <p:nvPr>
            <p:ph idx="1"/>
          </p:nvPr>
        </p:nvSpPr>
        <p:spPr/>
        <p:txBody>
          <a:bodyPr/>
          <a:lstStyle/>
          <a:p>
            <a:r>
              <a:rPr lang="en-US" dirty="0" smtClean="0"/>
              <a:t>The Depression had profound political implications. </a:t>
            </a:r>
          </a:p>
          <a:p>
            <a:r>
              <a:rPr lang="en-US" dirty="0" smtClean="0"/>
              <a:t>In countries such as Germany and Japan, reaction to the Depression brought about the rise to power of militarist governments who adopted the regressive foreign policies that led to the Second World War. </a:t>
            </a:r>
            <a:endParaRPr lang="en-GB" dirty="0"/>
          </a:p>
        </p:txBody>
      </p:sp>
    </p:spTree>
    <p:extLst>
      <p:ext uri="{BB962C8B-B14F-4D97-AF65-F5344CB8AC3E}">
        <p14:creationId xmlns:p14="http://schemas.microsoft.com/office/powerpoint/2010/main" val="31626982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Welfare systems </a:t>
            </a:r>
            <a:endParaRPr lang="en-GB" dirty="0"/>
          </a:p>
        </p:txBody>
      </p:sp>
      <p:sp>
        <p:nvSpPr>
          <p:cNvPr id="3" name="Content Placeholder 2"/>
          <p:cNvSpPr>
            <a:spLocks noGrp="1"/>
          </p:cNvSpPr>
          <p:nvPr>
            <p:ph idx="1"/>
          </p:nvPr>
        </p:nvSpPr>
        <p:spPr/>
        <p:txBody>
          <a:bodyPr/>
          <a:lstStyle/>
          <a:p>
            <a:r>
              <a:rPr lang="en-US" dirty="0" smtClean="0"/>
              <a:t>In countries such as the United States and Britain, government intervention ultimately resulted in the creation of welfare systems and the managed economies of the period following the Second World War.</a:t>
            </a:r>
            <a:endParaRPr lang="en-GB" dirty="0"/>
          </a:p>
        </p:txBody>
      </p:sp>
    </p:spTree>
    <p:extLst>
      <p:ext uri="{BB962C8B-B14F-4D97-AF65-F5344CB8AC3E}">
        <p14:creationId xmlns:p14="http://schemas.microsoft.com/office/powerpoint/2010/main" val="21901894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Deal</a:t>
            </a:r>
            <a:endParaRPr lang="en-GB" dirty="0"/>
          </a:p>
        </p:txBody>
      </p:sp>
      <p:sp>
        <p:nvSpPr>
          <p:cNvPr id="3" name="Content Placeholder 2"/>
          <p:cNvSpPr>
            <a:spLocks noGrp="1"/>
          </p:cNvSpPr>
          <p:nvPr>
            <p:ph idx="1"/>
          </p:nvPr>
        </p:nvSpPr>
        <p:spPr/>
        <p:txBody>
          <a:bodyPr>
            <a:normAutofit/>
          </a:bodyPr>
          <a:lstStyle/>
          <a:p>
            <a:r>
              <a:rPr lang="en-US" dirty="0" smtClean="0"/>
              <a:t>In the United States Roosevelt became President in 1933 and promised a "New Deal" under which the government would intervene to reduce unemployment by work-creation schemes such as street cleaning and the painting of post offices. </a:t>
            </a:r>
            <a:endParaRPr lang="en-GB" dirty="0"/>
          </a:p>
        </p:txBody>
      </p:sp>
    </p:spTree>
    <p:extLst>
      <p:ext uri="{BB962C8B-B14F-4D97-AF65-F5344CB8AC3E}">
        <p14:creationId xmlns:p14="http://schemas.microsoft.com/office/powerpoint/2010/main" val="234298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GB" dirty="0"/>
          </a:p>
        </p:txBody>
      </p:sp>
      <p:sp>
        <p:nvSpPr>
          <p:cNvPr id="3" name="Content Placeholder 2"/>
          <p:cNvSpPr>
            <a:spLocks noGrp="1"/>
          </p:cNvSpPr>
          <p:nvPr>
            <p:ph idx="1"/>
          </p:nvPr>
        </p:nvSpPr>
        <p:spPr/>
        <p:txBody>
          <a:bodyPr>
            <a:normAutofit fontScale="92500"/>
          </a:bodyPr>
          <a:lstStyle/>
          <a:p>
            <a:r>
              <a:rPr lang="en-US" dirty="0" smtClean="0"/>
              <a:t>Both agriculture and industry were supported by policies (which turned out to be mistaken) to restrict output and increase prices.</a:t>
            </a:r>
          </a:p>
          <a:p>
            <a:r>
              <a:rPr lang="en-US" dirty="0" smtClean="0"/>
              <a:t> The most durable legacy of the New Deal was the great public works projects such as the Hoover Dam and the introduction by the Tennessee Valley Authority of flood control, electric power, fertilizer, and even education to a depressed agricultural region in the south.</a:t>
            </a:r>
          </a:p>
          <a:p>
            <a:endParaRPr lang="en-GB" dirty="0"/>
          </a:p>
        </p:txBody>
      </p:sp>
    </p:spTree>
    <p:extLst>
      <p:ext uri="{BB962C8B-B14F-4D97-AF65-F5344CB8AC3E}">
        <p14:creationId xmlns:p14="http://schemas.microsoft.com/office/powerpoint/2010/main" val="32734461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Rearmament</a:t>
            </a:r>
            <a:endParaRPr lang="en-GB" dirty="0"/>
          </a:p>
        </p:txBody>
      </p:sp>
      <p:sp>
        <p:nvSpPr>
          <p:cNvPr id="3" name="Content Placeholder 2"/>
          <p:cNvSpPr>
            <a:spLocks noGrp="1"/>
          </p:cNvSpPr>
          <p:nvPr>
            <p:ph idx="1"/>
          </p:nvPr>
        </p:nvSpPr>
        <p:spPr/>
        <p:txBody>
          <a:bodyPr>
            <a:normAutofit lnSpcReduction="10000"/>
          </a:bodyPr>
          <a:lstStyle/>
          <a:p>
            <a:r>
              <a:rPr lang="en-US" dirty="0" smtClean="0"/>
              <a:t>The New Deal was not, in the main, an early example of economic management, and it did not lead to rapid recovery.</a:t>
            </a:r>
          </a:p>
          <a:p>
            <a:r>
              <a:rPr lang="en-US" dirty="0" smtClean="0"/>
              <a:t> Income per capita was no higher in 1939 than in 1929, although the government’s welfare and public works policies did benefit many of the most needy people. </a:t>
            </a:r>
          </a:p>
          <a:p>
            <a:r>
              <a:rPr lang="en-US" dirty="0" smtClean="0"/>
              <a:t>The big growth in the US economy was, in fact, due to rearmament.</a:t>
            </a:r>
            <a:endParaRPr lang="en-GB" dirty="0"/>
          </a:p>
        </p:txBody>
      </p:sp>
    </p:spTree>
    <p:extLst>
      <p:ext uri="{BB962C8B-B14F-4D97-AF65-F5344CB8AC3E}">
        <p14:creationId xmlns:p14="http://schemas.microsoft.com/office/powerpoint/2010/main" val="8356581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Germany </a:t>
            </a:r>
            <a:endParaRPr lang="en-GB" dirty="0"/>
          </a:p>
        </p:txBody>
      </p:sp>
      <p:sp>
        <p:nvSpPr>
          <p:cNvPr id="3" name="Content Placeholder 2"/>
          <p:cNvSpPr>
            <a:spLocks noGrp="1"/>
          </p:cNvSpPr>
          <p:nvPr>
            <p:ph idx="1"/>
          </p:nvPr>
        </p:nvSpPr>
        <p:spPr/>
        <p:txBody>
          <a:bodyPr>
            <a:normAutofit/>
          </a:bodyPr>
          <a:lstStyle/>
          <a:p>
            <a:r>
              <a:rPr lang="en-US" dirty="0" smtClean="0"/>
              <a:t>In Germany Hitler adopted policies that were more interventionist, developing a massive work-creation scheme that had largely eradicated unemployment by 1936.</a:t>
            </a:r>
          </a:p>
          <a:p>
            <a:r>
              <a:rPr lang="en-US" dirty="0" smtClean="0"/>
              <a:t> In the same year rearmament, paid for by government borrowing, started in earnest. </a:t>
            </a:r>
            <a:endParaRPr lang="en-GB" dirty="0"/>
          </a:p>
        </p:txBody>
      </p:sp>
    </p:spTree>
    <p:extLst>
      <p:ext uri="{BB962C8B-B14F-4D97-AF65-F5344CB8AC3E}">
        <p14:creationId xmlns:p14="http://schemas.microsoft.com/office/powerpoint/2010/main" val="39043923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GB" dirty="0"/>
          </a:p>
        </p:txBody>
      </p:sp>
      <p:sp>
        <p:nvSpPr>
          <p:cNvPr id="3" name="Content Placeholder 2"/>
          <p:cNvSpPr>
            <a:spLocks noGrp="1"/>
          </p:cNvSpPr>
          <p:nvPr>
            <p:ph idx="1"/>
          </p:nvPr>
        </p:nvSpPr>
        <p:spPr/>
        <p:txBody>
          <a:bodyPr/>
          <a:lstStyle/>
          <a:p>
            <a:r>
              <a:rPr lang="en-US" dirty="0" smtClean="0"/>
              <a:t>In order to keep down inflation, consumption was restricted by rationing and trade controls.</a:t>
            </a:r>
          </a:p>
          <a:p>
            <a:r>
              <a:rPr lang="en-US" dirty="0" smtClean="0"/>
              <a:t> By 1939 the Germans’ Gross National Product was 51 per cent higher than in 1929 — an increase due mainly to the manufacture of armaments and machinery.</a:t>
            </a:r>
          </a:p>
          <a:p>
            <a:endParaRPr lang="en-GB" dirty="0"/>
          </a:p>
        </p:txBody>
      </p:sp>
    </p:spTree>
    <p:extLst>
      <p:ext uri="{BB962C8B-B14F-4D97-AF65-F5344CB8AC3E}">
        <p14:creationId xmlns:p14="http://schemas.microsoft.com/office/powerpoint/2010/main" val="22788731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fontScale="90000"/>
          </a:bodyPr>
          <a:lstStyle/>
          <a:p>
            <a:r>
              <a:rPr lang="en-US" dirty="0" smtClean="0"/>
              <a:t>THE END OF THE GREAT DEPRESSION</a:t>
            </a:r>
            <a:endParaRPr lang="en-GB" dirty="0"/>
          </a:p>
        </p:txBody>
      </p:sp>
    </p:spTree>
    <p:extLst>
      <p:ext uri="{BB962C8B-B14F-4D97-AF65-F5344CB8AC3E}">
        <p14:creationId xmlns:p14="http://schemas.microsoft.com/office/powerpoint/2010/main" val="11363839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Herbert Hoover</a:t>
            </a:r>
            <a:endParaRPr lang="en-GB" dirty="0"/>
          </a:p>
        </p:txBody>
      </p:sp>
      <p:sp>
        <p:nvSpPr>
          <p:cNvPr id="3" name="Content Placeholder 2"/>
          <p:cNvSpPr>
            <a:spLocks noGrp="1"/>
          </p:cNvSpPr>
          <p:nvPr>
            <p:ph idx="1"/>
          </p:nvPr>
        </p:nvSpPr>
        <p:spPr/>
        <p:txBody>
          <a:bodyPr>
            <a:normAutofit lnSpcReduction="10000"/>
          </a:bodyPr>
          <a:lstStyle/>
          <a:p>
            <a:r>
              <a:rPr lang="en-US" dirty="0" smtClean="0"/>
              <a:t>The U.S. economy broke down and entered the Great Depression during the presidency of Herbert Hoover. </a:t>
            </a:r>
          </a:p>
          <a:p>
            <a:r>
              <a:rPr lang="en-US" dirty="0" smtClean="0"/>
              <a:t>Although President Hoover repeatedly spoke of optimism, the people blamed him for the Great Depression. </a:t>
            </a:r>
          </a:p>
          <a:p>
            <a:r>
              <a:rPr lang="en-US" dirty="0" smtClean="0"/>
              <a:t>During the 1932 presidential election, Hoover did not stand a chance at re-election and Franklin D. Roosevelt won in a landslide</a:t>
            </a:r>
          </a:p>
          <a:p>
            <a:endParaRPr lang="en-GB" dirty="0"/>
          </a:p>
        </p:txBody>
      </p:sp>
    </p:spTree>
    <p:extLst>
      <p:ext uri="{BB962C8B-B14F-4D97-AF65-F5344CB8AC3E}">
        <p14:creationId xmlns:p14="http://schemas.microsoft.com/office/powerpoint/2010/main" val="35473981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Roosevelt</a:t>
            </a:r>
            <a:endParaRPr lang="en-GB" dirty="0"/>
          </a:p>
        </p:txBody>
      </p:sp>
      <p:sp>
        <p:nvSpPr>
          <p:cNvPr id="3" name="Content Placeholder 2"/>
          <p:cNvSpPr>
            <a:spLocks noGrp="1"/>
          </p:cNvSpPr>
          <p:nvPr>
            <p:ph idx="1"/>
          </p:nvPr>
        </p:nvSpPr>
        <p:spPr/>
        <p:txBody>
          <a:bodyPr/>
          <a:lstStyle/>
          <a:p>
            <a:r>
              <a:rPr lang="en-US" dirty="0" smtClean="0"/>
              <a:t>People of the United States had high hopes that President Roosevelt would be able to solve all their woes. </a:t>
            </a:r>
          </a:p>
          <a:p>
            <a:r>
              <a:rPr lang="en-US" dirty="0" smtClean="0"/>
              <a:t>As soon as Roosevelt took office, he closed all the banks and only let them reopen once they were stabilized.</a:t>
            </a:r>
          </a:p>
          <a:p>
            <a:r>
              <a:rPr lang="en-US" dirty="0" smtClean="0"/>
              <a:t> Next, Roosevelt began to establish programs that became known as the New Deal.</a:t>
            </a:r>
          </a:p>
          <a:p>
            <a:endParaRPr lang="en-GB" dirty="0"/>
          </a:p>
        </p:txBody>
      </p:sp>
    </p:spTree>
    <p:extLst>
      <p:ext uri="{BB962C8B-B14F-4D97-AF65-F5344CB8AC3E}">
        <p14:creationId xmlns:p14="http://schemas.microsoft.com/office/powerpoint/2010/main" val="89400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GB" dirty="0"/>
          </a:p>
        </p:txBody>
      </p:sp>
      <p:sp>
        <p:nvSpPr>
          <p:cNvPr id="3" name="Content Placeholder 2"/>
          <p:cNvSpPr>
            <a:spLocks noGrp="1"/>
          </p:cNvSpPr>
          <p:nvPr>
            <p:ph idx="1"/>
          </p:nvPr>
        </p:nvSpPr>
        <p:spPr/>
        <p:txBody>
          <a:bodyPr/>
          <a:lstStyle/>
          <a:p>
            <a:r>
              <a:rPr lang="en-US" dirty="0" smtClean="0"/>
              <a:t>The cabaret culture, where men and women mixed easily, seemed to reflect a loosening of social conventions and a pursuit of pleasure after the sacrifices of the war years. </a:t>
            </a:r>
          </a:p>
          <a:p>
            <a:r>
              <a:rPr lang="en-US" dirty="0" smtClean="0"/>
              <a:t>But cultural historians have increasingly pointed out that the culture of the interwar years seemed to reflect a deep anxiety for the future. </a:t>
            </a:r>
          </a:p>
          <a:p>
            <a:endParaRPr lang="en-GB" dirty="0"/>
          </a:p>
        </p:txBody>
      </p:sp>
    </p:spTree>
    <p:extLst>
      <p:ext uri="{BB962C8B-B14F-4D97-AF65-F5344CB8AC3E}">
        <p14:creationId xmlns:p14="http://schemas.microsoft.com/office/powerpoint/2010/main" val="13283315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GB" dirty="0"/>
          </a:p>
        </p:txBody>
      </p:sp>
      <p:sp>
        <p:nvSpPr>
          <p:cNvPr id="3" name="Content Placeholder 2"/>
          <p:cNvSpPr>
            <a:spLocks noGrp="1"/>
          </p:cNvSpPr>
          <p:nvPr>
            <p:ph idx="1"/>
          </p:nvPr>
        </p:nvSpPr>
        <p:spPr/>
        <p:txBody>
          <a:bodyPr>
            <a:normAutofit/>
          </a:bodyPr>
          <a:lstStyle/>
          <a:p>
            <a:r>
              <a:rPr lang="en-US" dirty="0" smtClean="0"/>
              <a:t>To many at the time, President Roosevelt was a hero. </a:t>
            </a:r>
          </a:p>
          <a:p>
            <a:r>
              <a:rPr lang="en-US" dirty="0" smtClean="0"/>
              <a:t>They believed that he cared deeply for the common man and that he was doing his best to end the Great Depression. </a:t>
            </a:r>
            <a:endParaRPr lang="en-GB" dirty="0"/>
          </a:p>
        </p:txBody>
      </p:sp>
    </p:spTree>
    <p:extLst>
      <p:ext uri="{BB962C8B-B14F-4D97-AF65-F5344CB8AC3E}">
        <p14:creationId xmlns:p14="http://schemas.microsoft.com/office/powerpoint/2010/main" val="28610782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GB" dirty="0"/>
          </a:p>
        </p:txBody>
      </p:sp>
      <p:sp>
        <p:nvSpPr>
          <p:cNvPr id="3" name="Content Placeholder 2"/>
          <p:cNvSpPr>
            <a:spLocks noGrp="1"/>
          </p:cNvSpPr>
          <p:nvPr>
            <p:ph idx="1"/>
          </p:nvPr>
        </p:nvSpPr>
        <p:spPr/>
        <p:txBody>
          <a:bodyPr>
            <a:normAutofit/>
          </a:bodyPr>
          <a:lstStyle/>
          <a:p>
            <a:r>
              <a:rPr lang="en-US" dirty="0" smtClean="0"/>
              <a:t> Looking back, however, it is uncertain as to how much Roosevelt's New Deal programs helped to end the Great Depression. </a:t>
            </a:r>
          </a:p>
          <a:p>
            <a:r>
              <a:rPr lang="en-US" dirty="0" smtClean="0"/>
              <a:t>By all accounts, the New Deal programs eased the hardships of the Great Depression; however, the U.S. economy was still extremely bad by the end of the 1930s.</a:t>
            </a:r>
          </a:p>
          <a:p>
            <a:endParaRPr lang="en-GB" dirty="0"/>
          </a:p>
        </p:txBody>
      </p:sp>
    </p:spTree>
    <p:extLst>
      <p:ext uri="{BB962C8B-B14F-4D97-AF65-F5344CB8AC3E}">
        <p14:creationId xmlns:p14="http://schemas.microsoft.com/office/powerpoint/2010/main" val="204038629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Major turn-around </a:t>
            </a:r>
            <a:endParaRPr lang="en-GB" dirty="0"/>
          </a:p>
        </p:txBody>
      </p:sp>
      <p:sp>
        <p:nvSpPr>
          <p:cNvPr id="3" name="Content Placeholder 2"/>
          <p:cNvSpPr>
            <a:spLocks noGrp="1"/>
          </p:cNvSpPr>
          <p:nvPr>
            <p:ph idx="1"/>
          </p:nvPr>
        </p:nvSpPr>
        <p:spPr/>
        <p:txBody>
          <a:bodyPr>
            <a:normAutofit lnSpcReduction="10000"/>
          </a:bodyPr>
          <a:lstStyle/>
          <a:p>
            <a:r>
              <a:rPr lang="en-US" dirty="0" smtClean="0"/>
              <a:t>The major turn-around for the U.S. economy occurred after the bombing of Pearl </a:t>
            </a:r>
            <a:r>
              <a:rPr lang="en-US" dirty="0" err="1" smtClean="0"/>
              <a:t>Harbour</a:t>
            </a:r>
            <a:r>
              <a:rPr lang="en-US" dirty="0" smtClean="0"/>
              <a:t> and the entrance of the United States into World War II. </a:t>
            </a:r>
          </a:p>
          <a:p>
            <a:r>
              <a:rPr lang="en-US" dirty="0" smtClean="0"/>
              <a:t>Once the U.S. was involved in the war, both people and industry became essential to the war effort.</a:t>
            </a:r>
          </a:p>
          <a:p>
            <a:r>
              <a:rPr lang="en-US" dirty="0" smtClean="0"/>
              <a:t> Weapons, artillery, ships, and airplanes were needed quickly. </a:t>
            </a:r>
            <a:endParaRPr lang="en-GB" dirty="0"/>
          </a:p>
        </p:txBody>
      </p:sp>
    </p:spTree>
    <p:extLst>
      <p:ext uri="{BB962C8B-B14F-4D97-AF65-F5344CB8AC3E}">
        <p14:creationId xmlns:p14="http://schemas.microsoft.com/office/powerpoint/2010/main" val="36598751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GB" dirty="0"/>
          </a:p>
        </p:txBody>
      </p:sp>
      <p:sp>
        <p:nvSpPr>
          <p:cNvPr id="3" name="Content Placeholder 2"/>
          <p:cNvSpPr>
            <a:spLocks noGrp="1"/>
          </p:cNvSpPr>
          <p:nvPr>
            <p:ph idx="1"/>
          </p:nvPr>
        </p:nvSpPr>
        <p:spPr/>
        <p:txBody>
          <a:bodyPr/>
          <a:lstStyle/>
          <a:p>
            <a:r>
              <a:rPr lang="en-US" dirty="0" smtClean="0"/>
              <a:t>Men were trained to become soldiers and the women were kept on the home front to keep the factories going. </a:t>
            </a:r>
          </a:p>
          <a:p>
            <a:r>
              <a:rPr lang="en-US" dirty="0" smtClean="0"/>
              <a:t>Food needed to be grown for both the home front and to send overseas.</a:t>
            </a:r>
            <a:endParaRPr lang="en-GB" dirty="0"/>
          </a:p>
        </p:txBody>
      </p:sp>
    </p:spTree>
    <p:extLst>
      <p:ext uri="{BB962C8B-B14F-4D97-AF65-F5344CB8AC3E}">
        <p14:creationId xmlns:p14="http://schemas.microsoft.com/office/powerpoint/2010/main" val="5500035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09800"/>
            <a:ext cx="8229600" cy="1143000"/>
          </a:xfrm>
        </p:spPr>
        <p:txBody>
          <a:bodyPr>
            <a:normAutofit fontScale="90000"/>
          </a:bodyPr>
          <a:lstStyle/>
          <a:p>
            <a:r>
              <a:rPr lang="en-US" dirty="0" smtClean="0"/>
              <a:t>THE RISE OF FASCISM IN ITALY AND GERMANY</a:t>
            </a:r>
            <a:endParaRPr lang="en-GB" dirty="0"/>
          </a:p>
        </p:txBody>
      </p:sp>
    </p:spTree>
    <p:extLst>
      <p:ext uri="{BB962C8B-B14F-4D97-AF65-F5344CB8AC3E}">
        <p14:creationId xmlns:p14="http://schemas.microsoft.com/office/powerpoint/2010/main" val="23386519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Fascism</a:t>
            </a:r>
            <a:endParaRPr lang="en-GB" dirty="0"/>
          </a:p>
        </p:txBody>
      </p:sp>
      <p:sp>
        <p:nvSpPr>
          <p:cNvPr id="3" name="Content Placeholder 2"/>
          <p:cNvSpPr>
            <a:spLocks noGrp="1"/>
          </p:cNvSpPr>
          <p:nvPr>
            <p:ph idx="1"/>
          </p:nvPr>
        </p:nvSpPr>
        <p:spPr/>
        <p:txBody>
          <a:bodyPr/>
          <a:lstStyle/>
          <a:p>
            <a:r>
              <a:rPr lang="en-US" dirty="0" smtClean="0"/>
              <a:t>Fascism was a mixture, to one degree or another of: an intense form of nationalism, a professed belief in the virtues of struggle and youth, a fanatical obedience to a charismatic leader and an expressed hatred of socialism and liberalism</a:t>
            </a:r>
            <a:endParaRPr lang="en-GB" dirty="0"/>
          </a:p>
        </p:txBody>
      </p:sp>
    </p:spTree>
    <p:extLst>
      <p:ext uri="{BB962C8B-B14F-4D97-AF65-F5344CB8AC3E}">
        <p14:creationId xmlns:p14="http://schemas.microsoft.com/office/powerpoint/2010/main" val="36868733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8229600" cy="1143000"/>
          </a:xfrm>
        </p:spPr>
        <p:txBody>
          <a:bodyPr/>
          <a:lstStyle/>
          <a:p>
            <a:r>
              <a:rPr lang="en-GB" dirty="0" smtClean="0"/>
              <a:t>MUSSOLINI AND ITALIAN FASCISM</a:t>
            </a:r>
            <a:endParaRPr lang="en-GB" dirty="0"/>
          </a:p>
        </p:txBody>
      </p:sp>
    </p:spTree>
    <p:extLst>
      <p:ext uri="{BB962C8B-B14F-4D97-AF65-F5344CB8AC3E}">
        <p14:creationId xmlns:p14="http://schemas.microsoft.com/office/powerpoint/2010/main" val="25495670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Birthplace of fascism </a:t>
            </a:r>
            <a:endParaRPr lang="en-GB" dirty="0"/>
          </a:p>
        </p:txBody>
      </p:sp>
      <p:sp>
        <p:nvSpPr>
          <p:cNvPr id="3" name="Content Placeholder 2"/>
          <p:cNvSpPr>
            <a:spLocks noGrp="1"/>
          </p:cNvSpPr>
          <p:nvPr>
            <p:ph idx="1"/>
          </p:nvPr>
        </p:nvSpPr>
        <p:spPr/>
        <p:txBody>
          <a:bodyPr>
            <a:normAutofit/>
          </a:bodyPr>
          <a:lstStyle/>
          <a:p>
            <a:r>
              <a:rPr lang="en-US" dirty="0" smtClean="0"/>
              <a:t>The birthplace of fascism was Italy, which became the first country in Europe to have a fascist government. </a:t>
            </a:r>
          </a:p>
          <a:p>
            <a:r>
              <a:rPr lang="en-US" dirty="0" smtClean="0"/>
              <a:t>Italy, though a member of the Triple Alliance with Germany and Austria–Hungary, had originally chosen to remain neutral in World War I.</a:t>
            </a:r>
          </a:p>
          <a:p>
            <a:pPr marL="0" indent="0">
              <a:buNone/>
            </a:pPr>
            <a:endParaRPr lang="en-GB" dirty="0"/>
          </a:p>
        </p:txBody>
      </p:sp>
    </p:spTree>
    <p:extLst>
      <p:ext uri="{BB962C8B-B14F-4D97-AF65-F5344CB8AC3E}">
        <p14:creationId xmlns:p14="http://schemas.microsoft.com/office/powerpoint/2010/main" val="330324929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peace settlement</a:t>
            </a:r>
            <a:br>
              <a:rPr lang="en-GB" dirty="0" smtClean="0"/>
            </a:br>
            <a:endParaRPr lang="en-GB" dirty="0"/>
          </a:p>
        </p:txBody>
      </p:sp>
      <p:sp>
        <p:nvSpPr>
          <p:cNvPr id="3" name="Content Placeholder 2"/>
          <p:cNvSpPr>
            <a:spLocks noGrp="1"/>
          </p:cNvSpPr>
          <p:nvPr>
            <p:ph idx="1"/>
          </p:nvPr>
        </p:nvSpPr>
        <p:spPr/>
        <p:txBody>
          <a:bodyPr/>
          <a:lstStyle/>
          <a:p>
            <a:r>
              <a:rPr lang="en-US" dirty="0" smtClean="0"/>
              <a:t>In 1915, Italy entered the war on the side of the Entente in hopes of gaining lands from Austria–Hungary.</a:t>
            </a:r>
          </a:p>
          <a:p>
            <a:r>
              <a:rPr lang="en-US" dirty="0" smtClean="0"/>
              <a:t> Italian war veterans returned home doubly disillusioned, as the war experience turned out to be a nightmare and Italy gained nothing in the peace settlement</a:t>
            </a:r>
            <a:endParaRPr lang="en-GB" dirty="0"/>
          </a:p>
        </p:txBody>
      </p:sp>
    </p:spTree>
    <p:extLst>
      <p:ext uri="{BB962C8B-B14F-4D97-AF65-F5344CB8AC3E}">
        <p14:creationId xmlns:p14="http://schemas.microsoft.com/office/powerpoint/2010/main" val="52171744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Benito Mussolini</a:t>
            </a:r>
            <a:endParaRPr lang="en-GB" dirty="0"/>
          </a:p>
        </p:txBody>
      </p:sp>
      <p:sp>
        <p:nvSpPr>
          <p:cNvPr id="3" name="Content Placeholder 2"/>
          <p:cNvSpPr>
            <a:spLocks noGrp="1"/>
          </p:cNvSpPr>
          <p:nvPr>
            <p:ph idx="1"/>
          </p:nvPr>
        </p:nvSpPr>
        <p:spPr/>
        <p:txBody>
          <a:bodyPr>
            <a:normAutofit/>
          </a:bodyPr>
          <a:lstStyle/>
          <a:p>
            <a:r>
              <a:rPr lang="en-US" dirty="0" smtClean="0"/>
              <a:t>One such veteran, a former socialist named Benito Mussolini, founded the National Fascist Party in 1919. </a:t>
            </a:r>
          </a:p>
          <a:p>
            <a:r>
              <a:rPr lang="en-US" dirty="0" smtClean="0"/>
              <a:t>The new party began to field candidates for the Italian legislature and to establish itself as the party that could save Italy from the threat of socialism. </a:t>
            </a:r>
            <a:endParaRPr lang="en-GB" dirty="0"/>
          </a:p>
        </p:txBody>
      </p:sp>
    </p:spTree>
    <p:extLst>
      <p:ext uri="{BB962C8B-B14F-4D97-AF65-F5344CB8AC3E}">
        <p14:creationId xmlns:p14="http://schemas.microsoft.com/office/powerpoint/2010/main" val="4219641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1143000"/>
          </a:xfrm>
        </p:spPr>
        <p:txBody>
          <a:bodyPr/>
          <a:lstStyle/>
          <a:p>
            <a:r>
              <a:rPr lang="en-US" dirty="0" smtClean="0"/>
              <a:t>Germany</a:t>
            </a:r>
            <a:endParaRPr lang="en-GB" dirty="0"/>
          </a:p>
        </p:txBody>
      </p:sp>
    </p:spTree>
    <p:extLst>
      <p:ext uri="{BB962C8B-B14F-4D97-AF65-F5344CB8AC3E}">
        <p14:creationId xmlns:p14="http://schemas.microsoft.com/office/powerpoint/2010/main" val="31987859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dirty="0" err="1" smtClean="0"/>
              <a:t>Blackshirts</a:t>
            </a:r>
            <a:r>
              <a:rPr lang="en-GB" dirty="0" smtClean="0"/>
              <a:t> </a:t>
            </a:r>
            <a:endParaRPr lang="en-GB" dirty="0"/>
          </a:p>
        </p:txBody>
      </p:sp>
      <p:sp>
        <p:nvSpPr>
          <p:cNvPr id="3" name="Content Placeholder 2"/>
          <p:cNvSpPr>
            <a:spLocks noGrp="1"/>
          </p:cNvSpPr>
          <p:nvPr>
            <p:ph idx="1"/>
          </p:nvPr>
        </p:nvSpPr>
        <p:spPr/>
        <p:txBody>
          <a:bodyPr>
            <a:normAutofit/>
          </a:bodyPr>
          <a:lstStyle/>
          <a:p>
            <a:r>
              <a:rPr lang="en-US" dirty="0" smtClean="0"/>
              <a:t>By 1922, squads of fascist </a:t>
            </a:r>
            <a:r>
              <a:rPr lang="en-US" dirty="0" err="1" smtClean="0"/>
              <a:t>Blackshirts</a:t>
            </a:r>
            <a:r>
              <a:rPr lang="en-US" dirty="0" smtClean="0"/>
              <a:t> (</a:t>
            </a:r>
            <a:r>
              <a:rPr lang="en-US" dirty="0" err="1" smtClean="0"/>
              <a:t>squadristi</a:t>
            </a:r>
            <a:r>
              <a:rPr lang="en-US" dirty="0" smtClean="0"/>
              <a:t>), largely recruited from disgruntled war veterans, were doing battle with bands of socialist "Redshirts," and the Italian government was increasingly unable to keep order. </a:t>
            </a:r>
          </a:p>
        </p:txBody>
      </p:sp>
    </p:spTree>
    <p:extLst>
      <p:ext uri="{BB962C8B-B14F-4D97-AF65-F5344CB8AC3E}">
        <p14:creationId xmlns:p14="http://schemas.microsoft.com/office/powerpoint/2010/main" val="220545040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King Victor Emmanuel III </a:t>
            </a:r>
            <a:endParaRPr lang="en-GB" dirty="0"/>
          </a:p>
        </p:txBody>
      </p:sp>
      <p:sp>
        <p:nvSpPr>
          <p:cNvPr id="3" name="Content Placeholder 2"/>
          <p:cNvSpPr>
            <a:spLocks noGrp="1"/>
          </p:cNvSpPr>
          <p:nvPr>
            <p:ph idx="1"/>
          </p:nvPr>
        </p:nvSpPr>
        <p:spPr/>
        <p:txBody>
          <a:bodyPr/>
          <a:lstStyle/>
          <a:p>
            <a:r>
              <a:rPr lang="en-US" dirty="0" smtClean="0"/>
              <a:t>October of 1922, Mussolini organized 20,000 fascist supporters and announced his intention to march on Rome. </a:t>
            </a:r>
          </a:p>
          <a:p>
            <a:r>
              <a:rPr lang="en-US" dirty="0" smtClean="0"/>
              <a:t>King Victor Emmanuel III responded by naming Mussolini Prime Minister of the Italian government.</a:t>
            </a:r>
          </a:p>
          <a:p>
            <a:endParaRPr lang="en-GB" dirty="0"/>
          </a:p>
        </p:txBody>
      </p:sp>
    </p:spTree>
    <p:extLst>
      <p:ext uri="{BB962C8B-B14F-4D97-AF65-F5344CB8AC3E}">
        <p14:creationId xmlns:p14="http://schemas.microsoft.com/office/powerpoint/2010/main" val="1286274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Dictator </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Mussolini quickly moved to consolidate his power by pushing through a number of constitutional changes. </a:t>
            </a:r>
          </a:p>
          <a:p>
            <a:r>
              <a:rPr lang="en-US" dirty="0" smtClean="0"/>
              <a:t>A showdown between Mussolini and what parliamentary forces still existed in Italy came in the summer of 1924, when fascists were implicated in the murder of the socialist member of the Italian parliament, </a:t>
            </a:r>
            <a:r>
              <a:rPr lang="en-US" dirty="0" err="1" smtClean="0"/>
              <a:t>Giacomo</a:t>
            </a:r>
            <a:r>
              <a:rPr lang="en-US" dirty="0" smtClean="0"/>
              <a:t> </a:t>
            </a:r>
            <a:r>
              <a:rPr lang="en-US" dirty="0" err="1" smtClean="0"/>
              <a:t>Matteotti</a:t>
            </a:r>
            <a:r>
              <a:rPr lang="en-US" dirty="0" smtClean="0"/>
              <a:t>. </a:t>
            </a:r>
          </a:p>
          <a:p>
            <a:r>
              <a:rPr lang="en-US" dirty="0" smtClean="0"/>
              <a:t>The masses supported Mussolini, and by early 1926 all opposition parties had been dissolved and declared illegal, making Mussolini the effective dictator of Italy.</a:t>
            </a:r>
            <a:endParaRPr lang="en-GB" dirty="0"/>
          </a:p>
        </p:txBody>
      </p:sp>
    </p:spTree>
    <p:extLst>
      <p:ext uri="{BB962C8B-B14F-4D97-AF65-F5344CB8AC3E}">
        <p14:creationId xmlns:p14="http://schemas.microsoft.com/office/powerpoint/2010/main" val="27682403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lstStyle/>
          <a:p>
            <a:r>
              <a:rPr lang="en-GB" dirty="0" smtClean="0"/>
              <a:t>HITLER AND GERMAN NAZISM</a:t>
            </a:r>
            <a:endParaRPr lang="en-GB" dirty="0"/>
          </a:p>
        </p:txBody>
      </p:sp>
    </p:spTree>
    <p:extLst>
      <p:ext uri="{BB962C8B-B14F-4D97-AF65-F5344CB8AC3E}">
        <p14:creationId xmlns:p14="http://schemas.microsoft.com/office/powerpoint/2010/main" val="294212939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Post–World War I </a:t>
            </a:r>
            <a:endParaRPr lang="en-GB" dirty="0"/>
          </a:p>
        </p:txBody>
      </p:sp>
      <p:sp>
        <p:nvSpPr>
          <p:cNvPr id="3" name="Content Placeholder 2"/>
          <p:cNvSpPr>
            <a:spLocks noGrp="1"/>
          </p:cNvSpPr>
          <p:nvPr>
            <p:ph idx="1"/>
          </p:nvPr>
        </p:nvSpPr>
        <p:spPr/>
        <p:txBody>
          <a:bodyPr/>
          <a:lstStyle/>
          <a:p>
            <a:r>
              <a:rPr lang="en-US" dirty="0" smtClean="0"/>
              <a:t>Understanding the rise of Adolf Hitler and the Nazi Party in Germany requires an understanding of the post–World War I context. </a:t>
            </a:r>
          </a:p>
          <a:p>
            <a:r>
              <a:rPr lang="en-US" dirty="0" smtClean="0"/>
              <a:t>Wartime propaganda had led the German public to believe that the war was going well. </a:t>
            </a:r>
          </a:p>
          <a:p>
            <a:r>
              <a:rPr lang="en-US" dirty="0" smtClean="0"/>
              <a:t>As a result, Germany's surrender came as an inexplicable shock. </a:t>
            </a:r>
            <a:endParaRPr lang="en-GB" dirty="0"/>
          </a:p>
        </p:txBody>
      </p:sp>
    </p:spTree>
    <p:extLst>
      <p:ext uri="{BB962C8B-B14F-4D97-AF65-F5344CB8AC3E}">
        <p14:creationId xmlns:p14="http://schemas.microsoft.com/office/powerpoint/2010/main" val="11422993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Peace settlement </a:t>
            </a:r>
            <a:endParaRPr lang="en-GB" dirty="0"/>
          </a:p>
        </p:txBody>
      </p:sp>
      <p:sp>
        <p:nvSpPr>
          <p:cNvPr id="3" name="Content Placeholder 2"/>
          <p:cNvSpPr>
            <a:spLocks noGrp="1"/>
          </p:cNvSpPr>
          <p:nvPr>
            <p:ph idx="1"/>
          </p:nvPr>
        </p:nvSpPr>
        <p:spPr/>
        <p:txBody>
          <a:bodyPr>
            <a:normAutofit/>
          </a:bodyPr>
          <a:lstStyle/>
          <a:p>
            <a:r>
              <a:rPr lang="en-US" dirty="0" smtClean="0"/>
              <a:t>The peace settlement seemed unfair and unduly harsh, and there was a growing sense among the German people that Germany must have been betrayed. </a:t>
            </a:r>
          </a:p>
        </p:txBody>
      </p:sp>
    </p:spTree>
    <p:extLst>
      <p:ext uri="{BB962C8B-B14F-4D97-AF65-F5344CB8AC3E}">
        <p14:creationId xmlns:p14="http://schemas.microsoft.com/office/powerpoint/2010/main" val="292814825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Nazis</a:t>
            </a:r>
            <a:endParaRPr lang="en-GB" dirty="0"/>
          </a:p>
        </p:txBody>
      </p:sp>
      <p:sp>
        <p:nvSpPr>
          <p:cNvPr id="3" name="Content Placeholder 2"/>
          <p:cNvSpPr>
            <a:spLocks noGrp="1"/>
          </p:cNvSpPr>
          <p:nvPr>
            <p:ph idx="1"/>
          </p:nvPr>
        </p:nvSpPr>
        <p:spPr/>
        <p:txBody>
          <a:bodyPr>
            <a:normAutofit/>
          </a:bodyPr>
          <a:lstStyle/>
          <a:p>
            <a:r>
              <a:rPr lang="en-US" dirty="0" smtClean="0"/>
              <a:t>In that context, the Nazis became popular by telling the German people several things they desperately wanted to hear. </a:t>
            </a:r>
          </a:p>
          <a:p>
            <a:pPr marL="0" indent="0">
              <a:buNone/>
            </a:pPr>
            <a:endParaRPr lang="en-US" dirty="0" smtClean="0"/>
          </a:p>
          <a:p>
            <a:r>
              <a:rPr lang="en-US" dirty="0" smtClean="0"/>
              <a:t>The Nazis appealed to displaced veterans and young people by telling them that they would build a Germany that had a place for them</a:t>
            </a:r>
          </a:p>
          <a:p>
            <a:pPr marL="0" indent="0">
              <a:buNone/>
            </a:pPr>
            <a:r>
              <a:rPr lang="en-US" dirty="0" smtClean="0"/>
              <a:t> </a:t>
            </a:r>
            <a:endParaRPr lang="en-GB" dirty="0"/>
          </a:p>
        </p:txBody>
      </p:sp>
    </p:spTree>
    <p:extLst>
      <p:ext uri="{BB962C8B-B14F-4D97-AF65-F5344CB8AC3E}">
        <p14:creationId xmlns:p14="http://schemas.microsoft.com/office/powerpoint/2010/main" val="381007039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Jews</a:t>
            </a:r>
            <a:endParaRPr lang="en-GB" dirty="0"/>
          </a:p>
        </p:txBody>
      </p:sp>
      <p:sp>
        <p:nvSpPr>
          <p:cNvPr id="3" name="Content Placeholder 2"/>
          <p:cNvSpPr>
            <a:spLocks noGrp="1"/>
          </p:cNvSpPr>
          <p:nvPr>
            <p:ph idx="1"/>
          </p:nvPr>
        </p:nvSpPr>
        <p:spPr/>
        <p:txBody>
          <a:bodyPr/>
          <a:lstStyle/>
          <a:p>
            <a:r>
              <a:rPr lang="en-US" dirty="0" smtClean="0"/>
              <a:t>They promised to get rid of the hated war reparations and to return Germany to military greatness</a:t>
            </a:r>
          </a:p>
          <a:p>
            <a:r>
              <a:rPr lang="en-US" dirty="0" smtClean="0"/>
              <a:t>They provided the Germans with someone to blame for defeat by claiming that the Jews had betrayed Germany. </a:t>
            </a:r>
            <a:endParaRPr lang="en-GB" dirty="0"/>
          </a:p>
        </p:txBody>
      </p:sp>
    </p:spTree>
    <p:extLst>
      <p:ext uri="{BB962C8B-B14F-4D97-AF65-F5344CB8AC3E}">
        <p14:creationId xmlns:p14="http://schemas.microsoft.com/office/powerpoint/2010/main" val="407285488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War veterans and misfits</a:t>
            </a:r>
            <a:endParaRPr lang="en-GB" dirty="0"/>
          </a:p>
        </p:txBody>
      </p:sp>
      <p:sp>
        <p:nvSpPr>
          <p:cNvPr id="3" name="Content Placeholder 2"/>
          <p:cNvSpPr>
            <a:spLocks noGrp="1"/>
          </p:cNvSpPr>
          <p:nvPr>
            <p:ph idx="1"/>
          </p:nvPr>
        </p:nvSpPr>
        <p:spPr/>
        <p:txBody>
          <a:bodyPr>
            <a:normAutofit lnSpcReduction="10000"/>
          </a:bodyPr>
          <a:lstStyle/>
          <a:p>
            <a:r>
              <a:rPr lang="en-US" dirty="0" smtClean="0"/>
              <a:t>The so-called National Socialist German Workers' Party (</a:t>
            </a:r>
            <a:r>
              <a:rPr lang="en-US" dirty="0" err="1" smtClean="0"/>
              <a:t>NSDAP</a:t>
            </a:r>
            <a:r>
              <a:rPr lang="en-US" dirty="0" smtClean="0"/>
              <a:t>), or the Nazi Party, began as a small right-wing group and one of the more than 70 extremist paramilitary organizations that sprang up in post-war Germany.</a:t>
            </a:r>
          </a:p>
          <a:p>
            <a:r>
              <a:rPr lang="en-US" dirty="0" smtClean="0"/>
              <a:t> It was neither socialist nor did it attract many workers; it was a party initially made up of war veterans and misfits. </a:t>
            </a:r>
            <a:endParaRPr lang="en-GB" dirty="0"/>
          </a:p>
        </p:txBody>
      </p:sp>
    </p:spTree>
    <p:extLst>
      <p:ext uri="{BB962C8B-B14F-4D97-AF65-F5344CB8AC3E}">
        <p14:creationId xmlns:p14="http://schemas.microsoft.com/office/powerpoint/2010/main" val="285087970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Adolf Hitler</a:t>
            </a:r>
            <a:endParaRPr lang="en-GB" dirty="0"/>
          </a:p>
        </p:txBody>
      </p:sp>
      <p:sp>
        <p:nvSpPr>
          <p:cNvPr id="3" name="Content Placeholder 2"/>
          <p:cNvSpPr>
            <a:spLocks noGrp="1"/>
          </p:cNvSpPr>
          <p:nvPr>
            <p:ph idx="1"/>
          </p:nvPr>
        </p:nvSpPr>
        <p:spPr/>
        <p:txBody>
          <a:bodyPr>
            <a:normAutofit/>
          </a:bodyPr>
          <a:lstStyle/>
          <a:p>
            <a:r>
              <a:rPr lang="en-US" dirty="0" smtClean="0"/>
              <a:t>The man responsible for its rise to power in Germany was Adolf Hitler, a failed Austrian art student and war veteran. </a:t>
            </a:r>
          </a:p>
          <a:p>
            <a:r>
              <a:rPr lang="en-US" dirty="0" smtClean="0"/>
              <a:t>Hitler incorporated military attitudes and techniques, as well as expert propaganda, to turn the </a:t>
            </a:r>
            <a:r>
              <a:rPr lang="en-US" dirty="0" err="1" smtClean="0"/>
              <a:t>NSDAP</a:t>
            </a:r>
            <a:r>
              <a:rPr lang="en-US" dirty="0" smtClean="0"/>
              <a:t> into a tightly knit organization with mass appeal. </a:t>
            </a:r>
            <a:endParaRPr lang="en-GB" dirty="0"/>
          </a:p>
        </p:txBody>
      </p:sp>
    </p:spTree>
    <p:extLst>
      <p:ext uri="{BB962C8B-B14F-4D97-AF65-F5344CB8AC3E}">
        <p14:creationId xmlns:p14="http://schemas.microsoft.com/office/powerpoint/2010/main" val="242913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4482</Words>
  <Application>Microsoft Office PowerPoint</Application>
  <PresentationFormat>On-screen Show (4:3)</PresentationFormat>
  <Paragraphs>288</Paragraphs>
  <Slides>104</Slides>
  <Notes>0</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Office Theme</vt:lpstr>
      <vt:lpstr>THE INTER-WAR YEARS  (1920S AND 1930S)</vt:lpstr>
      <vt:lpstr>Introduction</vt:lpstr>
      <vt:lpstr>Economically</vt:lpstr>
      <vt:lpstr>Cont..</vt:lpstr>
      <vt:lpstr>Socially</vt:lpstr>
      <vt:lpstr>Cont..</vt:lpstr>
      <vt:lpstr>Culturally</vt:lpstr>
      <vt:lpstr>Cont…</vt:lpstr>
      <vt:lpstr>Germany</vt:lpstr>
      <vt:lpstr>Weimar Republic</vt:lpstr>
      <vt:lpstr>Cont...</vt:lpstr>
      <vt:lpstr>Marxist revolutionaries</vt:lpstr>
      <vt:lpstr>Freikorps</vt:lpstr>
      <vt:lpstr>Kapp Putsch</vt:lpstr>
      <vt:lpstr>Reparations</vt:lpstr>
      <vt:lpstr>THE SOVIET UNION </vt:lpstr>
      <vt:lpstr>Lenin</vt:lpstr>
      <vt:lpstr>New Economic Plan (NEP)</vt:lpstr>
      <vt:lpstr>The Soviet Constitution of 1923</vt:lpstr>
      <vt:lpstr>Joseph Stalin</vt:lpstr>
      <vt:lpstr>Socialism</vt:lpstr>
      <vt:lpstr>Five-year plans</vt:lpstr>
      <vt:lpstr>Collectivization of agriculture</vt:lpstr>
      <vt:lpstr>Cont…</vt:lpstr>
      <vt:lpstr>Cont.</vt:lpstr>
      <vt:lpstr>FRANCE</vt:lpstr>
      <vt:lpstr>Intro..</vt:lpstr>
      <vt:lpstr>Steel production</vt:lpstr>
      <vt:lpstr>Franc</vt:lpstr>
      <vt:lpstr>Laissez-faire economics </vt:lpstr>
      <vt:lpstr>Socialism</vt:lpstr>
      <vt:lpstr>Bloc National</vt:lpstr>
      <vt:lpstr>France's war debt</vt:lpstr>
      <vt:lpstr>Raymond Poincare </vt:lpstr>
      <vt:lpstr>Dawes Plan</vt:lpstr>
      <vt:lpstr>Cartel des Gauches</vt:lpstr>
      <vt:lpstr>Poincare </vt:lpstr>
      <vt:lpstr>Poincare resignation</vt:lpstr>
      <vt:lpstr>BRITAIN</vt:lpstr>
      <vt:lpstr>David Lloyd George</vt:lpstr>
      <vt:lpstr>Cont..</vt:lpstr>
      <vt:lpstr>Cont…</vt:lpstr>
      <vt:lpstr>'first in, first out</vt:lpstr>
      <vt:lpstr>Strikes</vt:lpstr>
      <vt:lpstr>Labour movements </vt:lpstr>
      <vt:lpstr>Laissez-faire economics </vt:lpstr>
      <vt:lpstr>David Lloyd George resigned</vt:lpstr>
      <vt:lpstr>Labour Party</vt:lpstr>
      <vt:lpstr>Samuel Commission</vt:lpstr>
      <vt:lpstr>Trade Disputes Act</vt:lpstr>
      <vt:lpstr>Labour Party </vt:lpstr>
      <vt:lpstr>Depression</vt:lpstr>
      <vt:lpstr>Election of 1931 </vt:lpstr>
      <vt:lpstr>Cont..</vt:lpstr>
      <vt:lpstr>Neville Chamberlain</vt:lpstr>
      <vt:lpstr>THE GREAT DEPRESSION</vt:lpstr>
      <vt:lpstr>Intro..</vt:lpstr>
      <vt:lpstr>Black Tuesday</vt:lpstr>
      <vt:lpstr>Cont..</vt:lpstr>
      <vt:lpstr>Banks</vt:lpstr>
      <vt:lpstr>Businesses and industry </vt:lpstr>
      <vt:lpstr>Cont..</vt:lpstr>
      <vt:lpstr>SPREAD OF DEPRESSION</vt:lpstr>
      <vt:lpstr>Worldwide economic slump </vt:lpstr>
      <vt:lpstr>Major creditor </vt:lpstr>
      <vt:lpstr>Cont..</vt:lpstr>
      <vt:lpstr>Tariffs</vt:lpstr>
      <vt:lpstr>International trade</vt:lpstr>
      <vt:lpstr>POLITICAL IMPLICATIONS</vt:lpstr>
      <vt:lpstr>Militarist governments </vt:lpstr>
      <vt:lpstr>Welfare systems </vt:lpstr>
      <vt:lpstr>New Deal</vt:lpstr>
      <vt:lpstr>Cont.</vt:lpstr>
      <vt:lpstr>Rearmament</vt:lpstr>
      <vt:lpstr>Germany </vt:lpstr>
      <vt:lpstr>Cont..</vt:lpstr>
      <vt:lpstr>THE END OF THE GREAT DEPRESSION</vt:lpstr>
      <vt:lpstr>Herbert Hoover</vt:lpstr>
      <vt:lpstr>Roosevelt</vt:lpstr>
      <vt:lpstr>Cont..</vt:lpstr>
      <vt:lpstr>Cont..</vt:lpstr>
      <vt:lpstr>Major turn-around </vt:lpstr>
      <vt:lpstr>Cont..</vt:lpstr>
      <vt:lpstr>THE RISE OF FASCISM IN ITALY AND GERMANY</vt:lpstr>
      <vt:lpstr>Fascism</vt:lpstr>
      <vt:lpstr>MUSSOLINI AND ITALIAN FASCISM</vt:lpstr>
      <vt:lpstr>Birthplace of fascism </vt:lpstr>
      <vt:lpstr>peace settlement </vt:lpstr>
      <vt:lpstr>Benito Mussolini</vt:lpstr>
      <vt:lpstr> Blackshirts </vt:lpstr>
      <vt:lpstr>King Victor Emmanuel III </vt:lpstr>
      <vt:lpstr>Dictator </vt:lpstr>
      <vt:lpstr>HITLER AND GERMAN NAZISM</vt:lpstr>
      <vt:lpstr>Post–World War I </vt:lpstr>
      <vt:lpstr>Peace settlement </vt:lpstr>
      <vt:lpstr>Nazis</vt:lpstr>
      <vt:lpstr>Jews</vt:lpstr>
      <vt:lpstr>War veterans and misfits</vt:lpstr>
      <vt:lpstr>Adolf Hitler</vt:lpstr>
      <vt:lpstr> Coup </vt:lpstr>
      <vt:lpstr>1932</vt:lpstr>
      <vt:lpstr>Paul von Hindenburg</vt:lpstr>
      <vt:lpstr>Dictatorial powers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INTERWAR YEARS (1920S AND 1930S)</dc:title>
  <dc:creator>AM</dc:creator>
  <cp:lastModifiedBy>moseti</cp:lastModifiedBy>
  <cp:revision>21</cp:revision>
  <dcterms:created xsi:type="dcterms:W3CDTF">2014-03-03T06:45:28Z</dcterms:created>
  <dcterms:modified xsi:type="dcterms:W3CDTF">2020-06-11T05:00:00Z</dcterms:modified>
</cp:coreProperties>
</file>