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75" r:id="rId10"/>
    <p:sldId id="264" r:id="rId11"/>
    <p:sldId id="276" r:id="rId12"/>
    <p:sldId id="265" r:id="rId13"/>
    <p:sldId id="266" r:id="rId14"/>
    <p:sldId id="268" r:id="rId15"/>
    <p:sldId id="269" r:id="rId16"/>
    <p:sldId id="270" r:id="rId17"/>
    <p:sldId id="271" r:id="rId18"/>
    <p:sldId id="272" r:id="rId19"/>
    <p:sldId id="273" r:id="rId20"/>
    <p:sldId id="274"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613BD-5D09-4335-98A0-13662501BDFC}"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62FE1B8C-6F29-4026-85F5-5A1FFB0BB717}">
      <dgm:prSet custT="1"/>
      <dgm:spPr/>
      <dgm:t>
        <a:bodyPr/>
        <a:lstStyle/>
        <a:p>
          <a:r>
            <a:rPr lang="lt-LT" sz="2400"/>
            <a:t>Sukurti duomenų bazę, kuri leistų vartotojui prisijungti prie programos;</a:t>
          </a:r>
          <a:endParaRPr lang="en-US" sz="2400"/>
        </a:p>
      </dgm:t>
    </dgm:pt>
    <dgm:pt modelId="{79AE04D3-9144-4FCA-BE5F-C564964EA2F8}" type="parTrans" cxnId="{404B5790-EAB4-480C-8D0B-F634EA0BC2DD}">
      <dgm:prSet/>
      <dgm:spPr/>
      <dgm:t>
        <a:bodyPr/>
        <a:lstStyle/>
        <a:p>
          <a:endParaRPr lang="en-US"/>
        </a:p>
      </dgm:t>
    </dgm:pt>
    <dgm:pt modelId="{AFFDABED-6793-42E7-A2BC-11B469D84512}" type="sibTrans" cxnId="{404B5790-EAB4-480C-8D0B-F634EA0BC2DD}">
      <dgm:prSet/>
      <dgm:spPr/>
      <dgm:t>
        <a:bodyPr/>
        <a:lstStyle/>
        <a:p>
          <a:endParaRPr lang="en-US"/>
        </a:p>
      </dgm:t>
    </dgm:pt>
    <dgm:pt modelId="{70BD034D-73AD-4FD4-AE61-D5C50265A19D}">
      <dgm:prSet custT="1"/>
      <dgm:spPr/>
      <dgm:t>
        <a:bodyPr/>
        <a:lstStyle/>
        <a:p>
          <a:r>
            <a:rPr lang="lt-LT" sz="2000"/>
            <a:t>Sukurti programos šabloną su pagrindinėmis funkcijomis: </a:t>
          </a:r>
          <a:endParaRPr lang="en-US" sz="2000"/>
        </a:p>
      </dgm:t>
    </dgm:pt>
    <dgm:pt modelId="{380C79EA-BCCF-45F3-86D3-226A4D687D16}" type="parTrans" cxnId="{C4F9248C-359A-4B26-949C-B8A5018C6E15}">
      <dgm:prSet/>
      <dgm:spPr/>
      <dgm:t>
        <a:bodyPr/>
        <a:lstStyle/>
        <a:p>
          <a:endParaRPr lang="en-US"/>
        </a:p>
      </dgm:t>
    </dgm:pt>
    <dgm:pt modelId="{93D92FD6-91CA-409A-9D7C-1E1FCA46E140}" type="sibTrans" cxnId="{C4F9248C-359A-4B26-949C-B8A5018C6E15}">
      <dgm:prSet/>
      <dgm:spPr/>
      <dgm:t>
        <a:bodyPr/>
        <a:lstStyle/>
        <a:p>
          <a:endParaRPr lang="en-US"/>
        </a:p>
      </dgm:t>
    </dgm:pt>
    <dgm:pt modelId="{5288697A-9019-40D2-AAB5-AA3260B3F091}">
      <dgm:prSet/>
      <dgm:spPr/>
      <dgm:t>
        <a:bodyPr/>
        <a:lstStyle/>
        <a:p>
          <a:r>
            <a:rPr lang="lt-LT"/>
            <a:t>Vaikų lankomumo sistema;</a:t>
          </a:r>
          <a:endParaRPr lang="en-US"/>
        </a:p>
      </dgm:t>
    </dgm:pt>
    <dgm:pt modelId="{E5D6C30B-C94C-44D1-8E20-4D89512DF8EC}" type="parTrans" cxnId="{00B0EC2D-E9B7-4626-B4BF-0FFA0C2A0D9E}">
      <dgm:prSet/>
      <dgm:spPr/>
      <dgm:t>
        <a:bodyPr/>
        <a:lstStyle/>
        <a:p>
          <a:endParaRPr lang="en-US"/>
        </a:p>
      </dgm:t>
    </dgm:pt>
    <dgm:pt modelId="{657EF3F4-0880-4E6E-9535-BB2FF3BFD13D}" type="sibTrans" cxnId="{00B0EC2D-E9B7-4626-B4BF-0FFA0C2A0D9E}">
      <dgm:prSet/>
      <dgm:spPr/>
      <dgm:t>
        <a:bodyPr/>
        <a:lstStyle/>
        <a:p>
          <a:endParaRPr lang="en-US"/>
        </a:p>
      </dgm:t>
    </dgm:pt>
    <dgm:pt modelId="{FD9D87E5-FE84-4E3E-9FC3-A4415DBC8331}">
      <dgm:prSet/>
      <dgm:spPr/>
      <dgm:t>
        <a:bodyPr/>
        <a:lstStyle/>
        <a:p>
          <a:r>
            <a:rPr lang="lt-LT"/>
            <a:t>Mokesčių skaičiuoklė;</a:t>
          </a:r>
          <a:endParaRPr lang="en-US"/>
        </a:p>
      </dgm:t>
    </dgm:pt>
    <dgm:pt modelId="{74B67310-D33C-46EF-8AF8-16CB6ED28417}" type="parTrans" cxnId="{0D08D08C-9499-463C-B8B2-3F642C8A9261}">
      <dgm:prSet/>
      <dgm:spPr/>
      <dgm:t>
        <a:bodyPr/>
        <a:lstStyle/>
        <a:p>
          <a:endParaRPr lang="en-US"/>
        </a:p>
      </dgm:t>
    </dgm:pt>
    <dgm:pt modelId="{87C81A66-C3FC-4662-B045-C5F924AED655}" type="sibTrans" cxnId="{0D08D08C-9499-463C-B8B2-3F642C8A9261}">
      <dgm:prSet/>
      <dgm:spPr/>
      <dgm:t>
        <a:bodyPr/>
        <a:lstStyle/>
        <a:p>
          <a:endParaRPr lang="en-US"/>
        </a:p>
      </dgm:t>
    </dgm:pt>
    <dgm:pt modelId="{C3622C99-6DD7-4A5A-847F-C81E3109B446}">
      <dgm:prSet/>
      <dgm:spPr/>
      <dgm:t>
        <a:bodyPr/>
        <a:lstStyle/>
        <a:p>
          <a:r>
            <a:rPr lang="lt-LT"/>
            <a:t>Vaikų ir darbuotojų informacijos saugykla;</a:t>
          </a:r>
          <a:endParaRPr lang="en-US"/>
        </a:p>
      </dgm:t>
    </dgm:pt>
    <dgm:pt modelId="{1DE46922-8D42-4BDC-BDFC-B5858DED187D}" type="parTrans" cxnId="{AA3D1ED3-8EE3-4EF7-A54A-7F282D4E96F8}">
      <dgm:prSet/>
      <dgm:spPr/>
      <dgm:t>
        <a:bodyPr/>
        <a:lstStyle/>
        <a:p>
          <a:endParaRPr lang="en-US"/>
        </a:p>
      </dgm:t>
    </dgm:pt>
    <dgm:pt modelId="{BAC4D6F5-DE1D-411D-9EF3-F60CD05B1210}" type="sibTrans" cxnId="{AA3D1ED3-8EE3-4EF7-A54A-7F282D4E96F8}">
      <dgm:prSet/>
      <dgm:spPr/>
      <dgm:t>
        <a:bodyPr/>
        <a:lstStyle/>
        <a:p>
          <a:endParaRPr lang="en-US"/>
        </a:p>
      </dgm:t>
    </dgm:pt>
    <dgm:pt modelId="{55BC00DF-001C-499E-9B88-3B0F8B0EE9C7}">
      <dgm:prSet/>
      <dgm:spPr/>
      <dgm:t>
        <a:bodyPr/>
        <a:lstStyle/>
        <a:p>
          <a:r>
            <a:rPr lang="lt-LT"/>
            <a:t>Atostogų pasirinkimo sistema;</a:t>
          </a:r>
          <a:endParaRPr lang="en-US"/>
        </a:p>
      </dgm:t>
    </dgm:pt>
    <dgm:pt modelId="{CC2C1DDB-C893-4606-990F-E53849B76C57}" type="parTrans" cxnId="{7F266707-E6B2-4043-859C-BFAE010A30F0}">
      <dgm:prSet/>
      <dgm:spPr/>
      <dgm:t>
        <a:bodyPr/>
        <a:lstStyle/>
        <a:p>
          <a:endParaRPr lang="en-US"/>
        </a:p>
      </dgm:t>
    </dgm:pt>
    <dgm:pt modelId="{D8D21282-A30D-448E-A83B-0649724F2BAB}" type="sibTrans" cxnId="{7F266707-E6B2-4043-859C-BFAE010A30F0}">
      <dgm:prSet/>
      <dgm:spPr/>
      <dgm:t>
        <a:bodyPr/>
        <a:lstStyle/>
        <a:p>
          <a:endParaRPr lang="en-US"/>
        </a:p>
      </dgm:t>
    </dgm:pt>
    <dgm:pt modelId="{EEA8A042-7651-4325-910F-8BBDD7782700}">
      <dgm:prSet/>
      <dgm:spPr/>
      <dgm:t>
        <a:bodyPr/>
        <a:lstStyle/>
        <a:p>
          <a:r>
            <a:rPr lang="lt-LT"/>
            <a:t>Sukurti duomenų bazę, kurioje bus laikomi įstaigos duomenys, susieti ją su programos kodu;</a:t>
          </a:r>
          <a:endParaRPr lang="en-US"/>
        </a:p>
      </dgm:t>
    </dgm:pt>
    <dgm:pt modelId="{34E3704C-DDC9-47DA-9C85-CEBE49B1FB8D}" type="parTrans" cxnId="{737B1756-2C44-4CD4-8D32-89E3DFAC2EFA}">
      <dgm:prSet/>
      <dgm:spPr/>
      <dgm:t>
        <a:bodyPr/>
        <a:lstStyle/>
        <a:p>
          <a:endParaRPr lang="en-US"/>
        </a:p>
      </dgm:t>
    </dgm:pt>
    <dgm:pt modelId="{1DDAD730-D9A7-4E1E-BE22-4CC60F2CEC58}" type="sibTrans" cxnId="{737B1756-2C44-4CD4-8D32-89E3DFAC2EFA}">
      <dgm:prSet/>
      <dgm:spPr/>
      <dgm:t>
        <a:bodyPr/>
        <a:lstStyle/>
        <a:p>
          <a:endParaRPr lang="en-US"/>
        </a:p>
      </dgm:t>
    </dgm:pt>
    <dgm:pt modelId="{830CF763-3B33-4931-8A46-47A6DB3E57DE}">
      <dgm:prSet/>
      <dgm:spPr/>
      <dgm:t>
        <a:bodyPr/>
        <a:lstStyle/>
        <a:p>
          <a:r>
            <a:rPr lang="lt-LT"/>
            <a:t>Sukurti vartotojui suprantamą ir patrauklią programos išvaizdą;</a:t>
          </a:r>
          <a:endParaRPr lang="en-US"/>
        </a:p>
      </dgm:t>
    </dgm:pt>
    <dgm:pt modelId="{4F729D04-0BCF-417D-A30A-0CE03C8888B8}" type="parTrans" cxnId="{6398235E-DC31-4DC2-97C1-84B0DF8131B8}">
      <dgm:prSet/>
      <dgm:spPr/>
      <dgm:t>
        <a:bodyPr/>
        <a:lstStyle/>
        <a:p>
          <a:endParaRPr lang="en-US"/>
        </a:p>
      </dgm:t>
    </dgm:pt>
    <dgm:pt modelId="{54FF9236-F926-4E76-89CD-057DA80A5DF9}" type="sibTrans" cxnId="{6398235E-DC31-4DC2-97C1-84B0DF8131B8}">
      <dgm:prSet/>
      <dgm:spPr/>
      <dgm:t>
        <a:bodyPr/>
        <a:lstStyle/>
        <a:p>
          <a:endParaRPr lang="en-US"/>
        </a:p>
      </dgm:t>
    </dgm:pt>
    <dgm:pt modelId="{0520D700-5970-414C-B2F9-6B7A97C477DA}" type="pres">
      <dgm:prSet presAssocID="{EA5613BD-5D09-4335-98A0-13662501BDFC}" presName="Name0" presStyleCnt="0">
        <dgm:presLayoutVars>
          <dgm:dir/>
          <dgm:animLvl val="lvl"/>
          <dgm:resizeHandles val="exact"/>
        </dgm:presLayoutVars>
      </dgm:prSet>
      <dgm:spPr/>
    </dgm:pt>
    <dgm:pt modelId="{1222F709-AAA0-4E1B-A764-C92CDC0F13B7}" type="pres">
      <dgm:prSet presAssocID="{830CF763-3B33-4931-8A46-47A6DB3E57DE}" presName="boxAndChildren" presStyleCnt="0"/>
      <dgm:spPr/>
    </dgm:pt>
    <dgm:pt modelId="{59C7761A-7877-4C50-8C73-801C7112A1C2}" type="pres">
      <dgm:prSet presAssocID="{830CF763-3B33-4931-8A46-47A6DB3E57DE}" presName="parentTextBox" presStyleLbl="node1" presStyleIdx="0" presStyleCnt="4"/>
      <dgm:spPr/>
    </dgm:pt>
    <dgm:pt modelId="{ABA98B2C-27D5-4B98-9C30-C8366CD85FA1}" type="pres">
      <dgm:prSet presAssocID="{1DDAD730-D9A7-4E1E-BE22-4CC60F2CEC58}" presName="sp" presStyleCnt="0"/>
      <dgm:spPr/>
    </dgm:pt>
    <dgm:pt modelId="{4B0D94E4-2213-4E4F-B598-9DE3CB80FAD2}" type="pres">
      <dgm:prSet presAssocID="{EEA8A042-7651-4325-910F-8BBDD7782700}" presName="arrowAndChildren" presStyleCnt="0"/>
      <dgm:spPr/>
    </dgm:pt>
    <dgm:pt modelId="{3FAF8172-3399-4455-8E08-72A22909C8CF}" type="pres">
      <dgm:prSet presAssocID="{EEA8A042-7651-4325-910F-8BBDD7782700}" presName="parentTextArrow" presStyleLbl="node1" presStyleIdx="1" presStyleCnt="4"/>
      <dgm:spPr/>
    </dgm:pt>
    <dgm:pt modelId="{A816DAAA-FFBB-4A91-9A14-21F51B8E78FC}" type="pres">
      <dgm:prSet presAssocID="{93D92FD6-91CA-409A-9D7C-1E1FCA46E140}" presName="sp" presStyleCnt="0"/>
      <dgm:spPr/>
    </dgm:pt>
    <dgm:pt modelId="{EEB28A06-7D61-4821-8967-47873D77117F}" type="pres">
      <dgm:prSet presAssocID="{70BD034D-73AD-4FD4-AE61-D5C50265A19D}" presName="arrowAndChildren" presStyleCnt="0"/>
      <dgm:spPr/>
    </dgm:pt>
    <dgm:pt modelId="{4C38BB8C-80B0-490C-B65D-F56D701656AE}" type="pres">
      <dgm:prSet presAssocID="{70BD034D-73AD-4FD4-AE61-D5C50265A19D}" presName="parentTextArrow" presStyleLbl="node1" presStyleIdx="1" presStyleCnt="4"/>
      <dgm:spPr/>
    </dgm:pt>
    <dgm:pt modelId="{C45A5C95-7FAE-47AF-A69F-CA1D2F94CB7D}" type="pres">
      <dgm:prSet presAssocID="{70BD034D-73AD-4FD4-AE61-D5C50265A19D}" presName="arrow" presStyleLbl="node1" presStyleIdx="2" presStyleCnt="4"/>
      <dgm:spPr/>
    </dgm:pt>
    <dgm:pt modelId="{6A4C434F-92BA-4296-99B7-45544B07F95F}" type="pres">
      <dgm:prSet presAssocID="{70BD034D-73AD-4FD4-AE61-D5C50265A19D}" presName="descendantArrow" presStyleCnt="0"/>
      <dgm:spPr/>
    </dgm:pt>
    <dgm:pt modelId="{64222A41-8374-43D6-B6CB-ABB444A9AA2C}" type="pres">
      <dgm:prSet presAssocID="{5288697A-9019-40D2-AAB5-AA3260B3F091}" presName="childTextArrow" presStyleLbl="fgAccFollowNode1" presStyleIdx="0" presStyleCnt="4">
        <dgm:presLayoutVars>
          <dgm:bulletEnabled val="1"/>
        </dgm:presLayoutVars>
      </dgm:prSet>
      <dgm:spPr/>
    </dgm:pt>
    <dgm:pt modelId="{D6DB4388-4F28-4D2A-B5E8-5A927907E459}" type="pres">
      <dgm:prSet presAssocID="{FD9D87E5-FE84-4E3E-9FC3-A4415DBC8331}" presName="childTextArrow" presStyleLbl="fgAccFollowNode1" presStyleIdx="1" presStyleCnt="4">
        <dgm:presLayoutVars>
          <dgm:bulletEnabled val="1"/>
        </dgm:presLayoutVars>
      </dgm:prSet>
      <dgm:spPr/>
    </dgm:pt>
    <dgm:pt modelId="{F7D33500-1E42-458F-A548-0F975AC91F58}" type="pres">
      <dgm:prSet presAssocID="{C3622C99-6DD7-4A5A-847F-C81E3109B446}" presName="childTextArrow" presStyleLbl="fgAccFollowNode1" presStyleIdx="2" presStyleCnt="4">
        <dgm:presLayoutVars>
          <dgm:bulletEnabled val="1"/>
        </dgm:presLayoutVars>
      </dgm:prSet>
      <dgm:spPr/>
    </dgm:pt>
    <dgm:pt modelId="{F2E2A902-CB1D-415C-A171-80A3739CAD1D}" type="pres">
      <dgm:prSet presAssocID="{55BC00DF-001C-499E-9B88-3B0F8B0EE9C7}" presName="childTextArrow" presStyleLbl="fgAccFollowNode1" presStyleIdx="3" presStyleCnt="4">
        <dgm:presLayoutVars>
          <dgm:bulletEnabled val="1"/>
        </dgm:presLayoutVars>
      </dgm:prSet>
      <dgm:spPr/>
    </dgm:pt>
    <dgm:pt modelId="{5ACDBF67-EF25-4C32-87D1-8A24835EA0FF}" type="pres">
      <dgm:prSet presAssocID="{AFFDABED-6793-42E7-A2BC-11B469D84512}" presName="sp" presStyleCnt="0"/>
      <dgm:spPr/>
    </dgm:pt>
    <dgm:pt modelId="{5D59EA5D-F5C3-4297-9962-06BB70E92E85}" type="pres">
      <dgm:prSet presAssocID="{62FE1B8C-6F29-4026-85F5-5A1FFB0BB717}" presName="arrowAndChildren" presStyleCnt="0"/>
      <dgm:spPr/>
    </dgm:pt>
    <dgm:pt modelId="{FC20207F-493E-4503-9269-B7FBBA0C9C2B}" type="pres">
      <dgm:prSet presAssocID="{62FE1B8C-6F29-4026-85F5-5A1FFB0BB717}" presName="parentTextArrow" presStyleLbl="node1" presStyleIdx="3" presStyleCnt="4"/>
      <dgm:spPr/>
    </dgm:pt>
  </dgm:ptLst>
  <dgm:cxnLst>
    <dgm:cxn modelId="{7F266707-E6B2-4043-859C-BFAE010A30F0}" srcId="{70BD034D-73AD-4FD4-AE61-D5C50265A19D}" destId="{55BC00DF-001C-499E-9B88-3B0F8B0EE9C7}" srcOrd="3" destOrd="0" parTransId="{CC2C1DDB-C893-4606-990F-E53849B76C57}" sibTransId="{D8D21282-A30D-448E-A83B-0649724F2BAB}"/>
    <dgm:cxn modelId="{3179571D-5EA4-4CF8-BEEB-2E92B4EE9E0C}" type="presOf" srcId="{70BD034D-73AD-4FD4-AE61-D5C50265A19D}" destId="{4C38BB8C-80B0-490C-B65D-F56D701656AE}" srcOrd="0" destOrd="0" presId="urn:microsoft.com/office/officeart/2005/8/layout/process4"/>
    <dgm:cxn modelId="{00B0EC2D-E9B7-4626-B4BF-0FFA0C2A0D9E}" srcId="{70BD034D-73AD-4FD4-AE61-D5C50265A19D}" destId="{5288697A-9019-40D2-AAB5-AA3260B3F091}" srcOrd="0" destOrd="0" parTransId="{E5D6C30B-C94C-44D1-8E20-4D89512DF8EC}" sibTransId="{657EF3F4-0880-4E6E-9535-BB2FF3BFD13D}"/>
    <dgm:cxn modelId="{C9A4EE5B-60B2-4231-AA19-C0CFE76FDC00}" type="presOf" srcId="{5288697A-9019-40D2-AAB5-AA3260B3F091}" destId="{64222A41-8374-43D6-B6CB-ABB444A9AA2C}" srcOrd="0" destOrd="0" presId="urn:microsoft.com/office/officeart/2005/8/layout/process4"/>
    <dgm:cxn modelId="{6398235E-DC31-4DC2-97C1-84B0DF8131B8}" srcId="{EA5613BD-5D09-4335-98A0-13662501BDFC}" destId="{830CF763-3B33-4931-8A46-47A6DB3E57DE}" srcOrd="3" destOrd="0" parTransId="{4F729D04-0BCF-417D-A30A-0CE03C8888B8}" sibTransId="{54FF9236-F926-4E76-89CD-057DA80A5DF9}"/>
    <dgm:cxn modelId="{3846DE43-4459-452B-8B53-6FD8F6E0BF5A}" type="presOf" srcId="{EEA8A042-7651-4325-910F-8BBDD7782700}" destId="{3FAF8172-3399-4455-8E08-72A22909C8CF}" srcOrd="0" destOrd="0" presId="urn:microsoft.com/office/officeart/2005/8/layout/process4"/>
    <dgm:cxn modelId="{737B1756-2C44-4CD4-8D32-89E3DFAC2EFA}" srcId="{EA5613BD-5D09-4335-98A0-13662501BDFC}" destId="{EEA8A042-7651-4325-910F-8BBDD7782700}" srcOrd="2" destOrd="0" parTransId="{34E3704C-DDC9-47DA-9C85-CEBE49B1FB8D}" sibTransId="{1DDAD730-D9A7-4E1E-BE22-4CC60F2CEC58}"/>
    <dgm:cxn modelId="{B1EB7B85-A4EE-411D-AC0F-EA1C58F6F620}" type="presOf" srcId="{FD9D87E5-FE84-4E3E-9FC3-A4415DBC8331}" destId="{D6DB4388-4F28-4D2A-B5E8-5A927907E459}" srcOrd="0" destOrd="0" presId="urn:microsoft.com/office/officeart/2005/8/layout/process4"/>
    <dgm:cxn modelId="{C4F9248C-359A-4B26-949C-B8A5018C6E15}" srcId="{EA5613BD-5D09-4335-98A0-13662501BDFC}" destId="{70BD034D-73AD-4FD4-AE61-D5C50265A19D}" srcOrd="1" destOrd="0" parTransId="{380C79EA-BCCF-45F3-86D3-226A4D687D16}" sibTransId="{93D92FD6-91CA-409A-9D7C-1E1FCA46E140}"/>
    <dgm:cxn modelId="{0D08D08C-9499-463C-B8B2-3F642C8A9261}" srcId="{70BD034D-73AD-4FD4-AE61-D5C50265A19D}" destId="{FD9D87E5-FE84-4E3E-9FC3-A4415DBC8331}" srcOrd="1" destOrd="0" parTransId="{74B67310-D33C-46EF-8AF8-16CB6ED28417}" sibTransId="{87C81A66-C3FC-4662-B045-C5F924AED655}"/>
    <dgm:cxn modelId="{404B5790-EAB4-480C-8D0B-F634EA0BC2DD}" srcId="{EA5613BD-5D09-4335-98A0-13662501BDFC}" destId="{62FE1B8C-6F29-4026-85F5-5A1FFB0BB717}" srcOrd="0" destOrd="0" parTransId="{79AE04D3-9144-4FCA-BE5F-C564964EA2F8}" sibTransId="{AFFDABED-6793-42E7-A2BC-11B469D84512}"/>
    <dgm:cxn modelId="{AD11C3A3-60B3-43B0-BC07-FD60EF4BF3D5}" type="presOf" srcId="{62FE1B8C-6F29-4026-85F5-5A1FFB0BB717}" destId="{FC20207F-493E-4503-9269-B7FBBA0C9C2B}" srcOrd="0" destOrd="0" presId="urn:microsoft.com/office/officeart/2005/8/layout/process4"/>
    <dgm:cxn modelId="{3C63A6A7-CB71-45DF-A39C-2AD47793A791}" type="presOf" srcId="{830CF763-3B33-4931-8A46-47A6DB3E57DE}" destId="{59C7761A-7877-4C50-8C73-801C7112A1C2}" srcOrd="0" destOrd="0" presId="urn:microsoft.com/office/officeart/2005/8/layout/process4"/>
    <dgm:cxn modelId="{9E7E60B6-4526-4F8B-9BA3-C4C524F3C254}" type="presOf" srcId="{EA5613BD-5D09-4335-98A0-13662501BDFC}" destId="{0520D700-5970-414C-B2F9-6B7A97C477DA}" srcOrd="0" destOrd="0" presId="urn:microsoft.com/office/officeart/2005/8/layout/process4"/>
    <dgm:cxn modelId="{99BE2AB7-F79D-45BB-810E-02B40EBCA6F8}" type="presOf" srcId="{C3622C99-6DD7-4A5A-847F-C81E3109B446}" destId="{F7D33500-1E42-458F-A548-0F975AC91F58}" srcOrd="0" destOrd="0" presId="urn:microsoft.com/office/officeart/2005/8/layout/process4"/>
    <dgm:cxn modelId="{AA3D1ED3-8EE3-4EF7-A54A-7F282D4E96F8}" srcId="{70BD034D-73AD-4FD4-AE61-D5C50265A19D}" destId="{C3622C99-6DD7-4A5A-847F-C81E3109B446}" srcOrd="2" destOrd="0" parTransId="{1DE46922-8D42-4BDC-BDFC-B5858DED187D}" sibTransId="{BAC4D6F5-DE1D-411D-9EF3-F60CD05B1210}"/>
    <dgm:cxn modelId="{A41FE4DE-F5AD-433A-9D1E-CDE4AA987CDD}" type="presOf" srcId="{55BC00DF-001C-499E-9B88-3B0F8B0EE9C7}" destId="{F2E2A902-CB1D-415C-A171-80A3739CAD1D}" srcOrd="0" destOrd="0" presId="urn:microsoft.com/office/officeart/2005/8/layout/process4"/>
    <dgm:cxn modelId="{2343A2E9-BBB3-44AA-A756-4ECCD238D581}" type="presOf" srcId="{70BD034D-73AD-4FD4-AE61-D5C50265A19D}" destId="{C45A5C95-7FAE-47AF-A69F-CA1D2F94CB7D}" srcOrd="1" destOrd="0" presId="urn:microsoft.com/office/officeart/2005/8/layout/process4"/>
    <dgm:cxn modelId="{B0E39132-F54E-46E5-A26A-55229D478F24}" type="presParOf" srcId="{0520D700-5970-414C-B2F9-6B7A97C477DA}" destId="{1222F709-AAA0-4E1B-A764-C92CDC0F13B7}" srcOrd="0" destOrd="0" presId="urn:microsoft.com/office/officeart/2005/8/layout/process4"/>
    <dgm:cxn modelId="{73C860BD-07B8-44F0-8EC7-B92E94C3DC09}" type="presParOf" srcId="{1222F709-AAA0-4E1B-A764-C92CDC0F13B7}" destId="{59C7761A-7877-4C50-8C73-801C7112A1C2}" srcOrd="0" destOrd="0" presId="urn:microsoft.com/office/officeart/2005/8/layout/process4"/>
    <dgm:cxn modelId="{457D6CDA-96A1-4249-9AF8-FD76E8554F9F}" type="presParOf" srcId="{0520D700-5970-414C-B2F9-6B7A97C477DA}" destId="{ABA98B2C-27D5-4B98-9C30-C8366CD85FA1}" srcOrd="1" destOrd="0" presId="urn:microsoft.com/office/officeart/2005/8/layout/process4"/>
    <dgm:cxn modelId="{68EA94C9-CC8D-49B1-8081-C413D11394DB}" type="presParOf" srcId="{0520D700-5970-414C-B2F9-6B7A97C477DA}" destId="{4B0D94E4-2213-4E4F-B598-9DE3CB80FAD2}" srcOrd="2" destOrd="0" presId="urn:microsoft.com/office/officeart/2005/8/layout/process4"/>
    <dgm:cxn modelId="{F33726D3-2C5A-442D-AEAE-CD0078F4893D}" type="presParOf" srcId="{4B0D94E4-2213-4E4F-B598-9DE3CB80FAD2}" destId="{3FAF8172-3399-4455-8E08-72A22909C8CF}" srcOrd="0" destOrd="0" presId="urn:microsoft.com/office/officeart/2005/8/layout/process4"/>
    <dgm:cxn modelId="{01ABA8B8-7EDE-483A-9568-656533E760C9}" type="presParOf" srcId="{0520D700-5970-414C-B2F9-6B7A97C477DA}" destId="{A816DAAA-FFBB-4A91-9A14-21F51B8E78FC}" srcOrd="3" destOrd="0" presId="urn:microsoft.com/office/officeart/2005/8/layout/process4"/>
    <dgm:cxn modelId="{6259371B-F62B-40C9-8791-97C131E6030C}" type="presParOf" srcId="{0520D700-5970-414C-B2F9-6B7A97C477DA}" destId="{EEB28A06-7D61-4821-8967-47873D77117F}" srcOrd="4" destOrd="0" presId="urn:microsoft.com/office/officeart/2005/8/layout/process4"/>
    <dgm:cxn modelId="{1D30F5FB-588E-4FEF-8CC5-A7D6D0D6934A}" type="presParOf" srcId="{EEB28A06-7D61-4821-8967-47873D77117F}" destId="{4C38BB8C-80B0-490C-B65D-F56D701656AE}" srcOrd="0" destOrd="0" presId="urn:microsoft.com/office/officeart/2005/8/layout/process4"/>
    <dgm:cxn modelId="{387C45B0-0B19-4D75-8DFA-431C0CC096CF}" type="presParOf" srcId="{EEB28A06-7D61-4821-8967-47873D77117F}" destId="{C45A5C95-7FAE-47AF-A69F-CA1D2F94CB7D}" srcOrd="1" destOrd="0" presId="urn:microsoft.com/office/officeart/2005/8/layout/process4"/>
    <dgm:cxn modelId="{F6258809-8549-4952-BFA8-F5D8F74BBB9F}" type="presParOf" srcId="{EEB28A06-7D61-4821-8967-47873D77117F}" destId="{6A4C434F-92BA-4296-99B7-45544B07F95F}" srcOrd="2" destOrd="0" presId="urn:microsoft.com/office/officeart/2005/8/layout/process4"/>
    <dgm:cxn modelId="{4BA2A500-81BD-49CE-A6F7-E4339A441C19}" type="presParOf" srcId="{6A4C434F-92BA-4296-99B7-45544B07F95F}" destId="{64222A41-8374-43D6-B6CB-ABB444A9AA2C}" srcOrd="0" destOrd="0" presId="urn:microsoft.com/office/officeart/2005/8/layout/process4"/>
    <dgm:cxn modelId="{07081136-95AE-4F30-A669-BB162654E922}" type="presParOf" srcId="{6A4C434F-92BA-4296-99B7-45544B07F95F}" destId="{D6DB4388-4F28-4D2A-B5E8-5A927907E459}" srcOrd="1" destOrd="0" presId="urn:microsoft.com/office/officeart/2005/8/layout/process4"/>
    <dgm:cxn modelId="{93FCECED-B5C8-41CB-9353-0A5B4B2918EB}" type="presParOf" srcId="{6A4C434F-92BA-4296-99B7-45544B07F95F}" destId="{F7D33500-1E42-458F-A548-0F975AC91F58}" srcOrd="2" destOrd="0" presId="urn:microsoft.com/office/officeart/2005/8/layout/process4"/>
    <dgm:cxn modelId="{FC417B75-954C-4B51-BDAE-1C5B4A3CED3E}" type="presParOf" srcId="{6A4C434F-92BA-4296-99B7-45544B07F95F}" destId="{F2E2A902-CB1D-415C-A171-80A3739CAD1D}" srcOrd="3" destOrd="0" presId="urn:microsoft.com/office/officeart/2005/8/layout/process4"/>
    <dgm:cxn modelId="{74830A12-39F7-49FB-9D12-A81361E42C6C}" type="presParOf" srcId="{0520D700-5970-414C-B2F9-6B7A97C477DA}" destId="{5ACDBF67-EF25-4C32-87D1-8A24835EA0FF}" srcOrd="5" destOrd="0" presId="urn:microsoft.com/office/officeart/2005/8/layout/process4"/>
    <dgm:cxn modelId="{8B063CC6-31D5-4B61-89D7-F81AA52FADB5}" type="presParOf" srcId="{0520D700-5970-414C-B2F9-6B7A97C477DA}" destId="{5D59EA5D-F5C3-4297-9962-06BB70E92E85}" srcOrd="6" destOrd="0" presId="urn:microsoft.com/office/officeart/2005/8/layout/process4"/>
    <dgm:cxn modelId="{3868EE88-8E8E-475B-830D-55CDA7DC261D}" type="presParOf" srcId="{5D59EA5D-F5C3-4297-9962-06BB70E92E85}" destId="{FC20207F-493E-4503-9269-B7FBBA0C9C2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761A-7877-4C50-8C73-801C7112A1C2}">
      <dsp:nvSpPr>
        <dsp:cNvPr id="0" name=""/>
        <dsp:cNvSpPr/>
      </dsp:nvSpPr>
      <dsp:spPr>
        <a:xfrm>
          <a:off x="0" y="2947940"/>
          <a:ext cx="10179050" cy="644937"/>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lt-LT" sz="2100" kern="1200"/>
            <a:t>Sukurti vartotojui suprantamą ir patrauklią programos išvaizdą;</a:t>
          </a:r>
          <a:endParaRPr lang="en-US" sz="2100" kern="1200"/>
        </a:p>
      </dsp:txBody>
      <dsp:txXfrm>
        <a:off x="0" y="2947940"/>
        <a:ext cx="10179050" cy="644937"/>
      </dsp:txXfrm>
    </dsp:sp>
    <dsp:sp modelId="{3FAF8172-3399-4455-8E08-72A22909C8CF}">
      <dsp:nvSpPr>
        <dsp:cNvPr id="0" name=""/>
        <dsp:cNvSpPr/>
      </dsp:nvSpPr>
      <dsp:spPr>
        <a:xfrm rot="10800000">
          <a:off x="0" y="1965701"/>
          <a:ext cx="10179050" cy="991913"/>
        </a:xfrm>
        <a:prstGeom prst="upArrowCallout">
          <a:avLst/>
        </a:prstGeom>
        <a:solidFill>
          <a:schemeClr val="accent2">
            <a:hueOff val="11784"/>
            <a:satOff val="-11496"/>
            <a:lumOff val="-58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lt-LT" sz="2100" kern="1200"/>
            <a:t>Sukurti duomenų bazę, kurioje bus laikomi įstaigos duomenys, susieti ją su programos kodu;</a:t>
          </a:r>
          <a:endParaRPr lang="en-US" sz="2100" kern="1200"/>
        </a:p>
      </dsp:txBody>
      <dsp:txXfrm rot="10800000">
        <a:off x="0" y="1965701"/>
        <a:ext cx="10179050" cy="644515"/>
      </dsp:txXfrm>
    </dsp:sp>
    <dsp:sp modelId="{C45A5C95-7FAE-47AF-A69F-CA1D2F94CB7D}">
      <dsp:nvSpPr>
        <dsp:cNvPr id="0" name=""/>
        <dsp:cNvSpPr/>
      </dsp:nvSpPr>
      <dsp:spPr>
        <a:xfrm rot="10800000">
          <a:off x="0" y="983461"/>
          <a:ext cx="10179050" cy="991913"/>
        </a:xfrm>
        <a:prstGeom prst="upArrowCallout">
          <a:avLst/>
        </a:prstGeom>
        <a:solidFill>
          <a:schemeClr val="accent2">
            <a:hueOff val="23569"/>
            <a:satOff val="-22991"/>
            <a:lumOff val="-117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lt-LT" sz="2000" kern="1200"/>
            <a:t>Sukurti programos šabloną su pagrindinėmis funkcijomis: </a:t>
          </a:r>
          <a:endParaRPr lang="en-US" sz="2000" kern="1200"/>
        </a:p>
      </dsp:txBody>
      <dsp:txXfrm rot="-10800000">
        <a:off x="0" y="983461"/>
        <a:ext cx="10179050" cy="348161"/>
      </dsp:txXfrm>
    </dsp:sp>
    <dsp:sp modelId="{64222A41-8374-43D6-B6CB-ABB444A9AA2C}">
      <dsp:nvSpPr>
        <dsp:cNvPr id="0" name=""/>
        <dsp:cNvSpPr/>
      </dsp:nvSpPr>
      <dsp:spPr>
        <a:xfrm>
          <a:off x="0" y="1331623"/>
          <a:ext cx="2544762" cy="296582"/>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lt-LT" sz="1100" kern="1200"/>
            <a:t>Vaikų lankomumo sistema;</a:t>
          </a:r>
          <a:endParaRPr lang="en-US" sz="1100" kern="1200"/>
        </a:p>
      </dsp:txBody>
      <dsp:txXfrm>
        <a:off x="0" y="1331623"/>
        <a:ext cx="2544762" cy="296582"/>
      </dsp:txXfrm>
    </dsp:sp>
    <dsp:sp modelId="{D6DB4388-4F28-4D2A-B5E8-5A927907E459}">
      <dsp:nvSpPr>
        <dsp:cNvPr id="0" name=""/>
        <dsp:cNvSpPr/>
      </dsp:nvSpPr>
      <dsp:spPr>
        <a:xfrm>
          <a:off x="2544762" y="1331623"/>
          <a:ext cx="2544762" cy="296582"/>
        </a:xfrm>
        <a:prstGeom prst="rect">
          <a:avLst/>
        </a:prstGeom>
        <a:solidFill>
          <a:schemeClr val="accent2">
            <a:tint val="40000"/>
            <a:alpha val="90000"/>
            <a:hueOff val="87622"/>
            <a:satOff val="-14549"/>
            <a:lumOff val="-855"/>
            <a:alphaOff val="0"/>
          </a:schemeClr>
        </a:solidFill>
        <a:ln w="12700" cap="flat" cmpd="sng" algn="in">
          <a:solidFill>
            <a:schemeClr val="accent2">
              <a:tint val="40000"/>
              <a:alpha val="90000"/>
              <a:hueOff val="87622"/>
              <a:satOff val="-14549"/>
              <a:lumOff val="-8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lt-LT" sz="1100" kern="1200"/>
            <a:t>Mokesčių skaičiuoklė;</a:t>
          </a:r>
          <a:endParaRPr lang="en-US" sz="1100" kern="1200"/>
        </a:p>
      </dsp:txBody>
      <dsp:txXfrm>
        <a:off x="2544762" y="1331623"/>
        <a:ext cx="2544762" cy="296582"/>
      </dsp:txXfrm>
    </dsp:sp>
    <dsp:sp modelId="{F7D33500-1E42-458F-A548-0F975AC91F58}">
      <dsp:nvSpPr>
        <dsp:cNvPr id="0" name=""/>
        <dsp:cNvSpPr/>
      </dsp:nvSpPr>
      <dsp:spPr>
        <a:xfrm>
          <a:off x="5089525" y="1331623"/>
          <a:ext cx="2544762" cy="296582"/>
        </a:xfrm>
        <a:prstGeom prst="rect">
          <a:avLst/>
        </a:prstGeom>
        <a:solidFill>
          <a:schemeClr val="accent2">
            <a:tint val="40000"/>
            <a:alpha val="90000"/>
            <a:hueOff val="175245"/>
            <a:satOff val="-29098"/>
            <a:lumOff val="-1711"/>
            <a:alphaOff val="0"/>
          </a:schemeClr>
        </a:solidFill>
        <a:ln w="12700" cap="flat" cmpd="sng" algn="in">
          <a:solidFill>
            <a:schemeClr val="accent2">
              <a:tint val="40000"/>
              <a:alpha val="90000"/>
              <a:hueOff val="175245"/>
              <a:satOff val="-29098"/>
              <a:lumOff val="-17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lt-LT" sz="1100" kern="1200"/>
            <a:t>Vaikų ir darbuotojų informacijos saugykla;</a:t>
          </a:r>
          <a:endParaRPr lang="en-US" sz="1100" kern="1200"/>
        </a:p>
      </dsp:txBody>
      <dsp:txXfrm>
        <a:off x="5089525" y="1331623"/>
        <a:ext cx="2544762" cy="296582"/>
      </dsp:txXfrm>
    </dsp:sp>
    <dsp:sp modelId="{F2E2A902-CB1D-415C-A171-80A3739CAD1D}">
      <dsp:nvSpPr>
        <dsp:cNvPr id="0" name=""/>
        <dsp:cNvSpPr/>
      </dsp:nvSpPr>
      <dsp:spPr>
        <a:xfrm>
          <a:off x="7634287" y="1331623"/>
          <a:ext cx="2544762" cy="296582"/>
        </a:xfrm>
        <a:prstGeom prst="rect">
          <a:avLst/>
        </a:prstGeom>
        <a:solidFill>
          <a:schemeClr val="accent2">
            <a:tint val="40000"/>
            <a:alpha val="90000"/>
            <a:hueOff val="262867"/>
            <a:satOff val="-43647"/>
            <a:lumOff val="-2566"/>
            <a:alphaOff val="0"/>
          </a:schemeClr>
        </a:solidFill>
        <a:ln w="12700" cap="flat" cmpd="sng" algn="in">
          <a:solidFill>
            <a:schemeClr val="accent2">
              <a:tint val="40000"/>
              <a:alpha val="90000"/>
              <a:hueOff val="262867"/>
              <a:satOff val="-43647"/>
              <a:lumOff val="-25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lt-LT" sz="1100" kern="1200"/>
            <a:t>Atostogų pasirinkimo sistema;</a:t>
          </a:r>
          <a:endParaRPr lang="en-US" sz="1100" kern="1200"/>
        </a:p>
      </dsp:txBody>
      <dsp:txXfrm>
        <a:off x="7634287" y="1331623"/>
        <a:ext cx="2544762" cy="296582"/>
      </dsp:txXfrm>
    </dsp:sp>
    <dsp:sp modelId="{FC20207F-493E-4503-9269-B7FBBA0C9C2B}">
      <dsp:nvSpPr>
        <dsp:cNvPr id="0" name=""/>
        <dsp:cNvSpPr/>
      </dsp:nvSpPr>
      <dsp:spPr>
        <a:xfrm rot="10800000">
          <a:off x="0" y="1221"/>
          <a:ext cx="10179050" cy="991913"/>
        </a:xfrm>
        <a:prstGeom prst="upArrowCallout">
          <a:avLst/>
        </a:prstGeom>
        <a:solidFill>
          <a:schemeClr val="accent2">
            <a:hueOff val="35353"/>
            <a:satOff val="-34487"/>
            <a:lumOff val="-176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lt-LT" sz="2400" kern="1200"/>
            <a:t>Sukurti duomenų bazę, kuri leistų vartotojui prisijungti prie programos;</a:t>
          </a:r>
          <a:endParaRPr lang="en-US" sz="2400" kern="1200"/>
        </a:p>
      </dsp:txBody>
      <dsp:txXfrm rot="10800000">
        <a:off x="0" y="1221"/>
        <a:ext cx="10179050" cy="6445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lt-LT"/>
              <a:t>Spustelėję redaguokite stilių</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B461481-08C6-4505-8486-A47C55C3277A}" type="datetimeFigureOut">
              <a:rPr lang="lt-LT" smtClean="0"/>
              <a:t>2020-06-16</a:t>
            </a:fld>
            <a:endParaRPr lang="lt-L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lt-L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4E83E46-2138-4F41-9FE7-3C583A42C99A}" type="slidenum">
              <a:rPr lang="lt-LT" smtClean="0"/>
              <a:t>‹#›</a:t>
            </a:fld>
            <a:endParaRPr lang="lt-L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91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8B461481-08C6-4505-8486-A47C55C3277A}" type="datetimeFigureOut">
              <a:rPr lang="lt-LT" smtClean="0"/>
              <a:t>2020-06-16</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14E83E46-2138-4F41-9FE7-3C583A42C99A}" type="slidenum">
              <a:rPr lang="lt-LT" smtClean="0"/>
              <a:t>‹#›</a:t>
            </a:fld>
            <a:endParaRPr lang="lt-LT"/>
          </a:p>
        </p:txBody>
      </p:sp>
    </p:spTree>
    <p:extLst>
      <p:ext uri="{BB962C8B-B14F-4D97-AF65-F5344CB8AC3E}">
        <p14:creationId xmlns:p14="http://schemas.microsoft.com/office/powerpoint/2010/main" val="178043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lt-LT"/>
              <a:t>Spustelėję redaguokite stilių</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8B461481-08C6-4505-8486-A47C55C3277A}" type="datetimeFigureOut">
              <a:rPr lang="lt-LT" smtClean="0"/>
              <a:t>2020-06-16</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14E83E46-2138-4F41-9FE7-3C583A42C99A}" type="slidenum">
              <a:rPr lang="lt-LT" smtClean="0"/>
              <a:t>‹#›</a:t>
            </a:fld>
            <a:endParaRPr lang="lt-LT"/>
          </a:p>
        </p:txBody>
      </p:sp>
    </p:spTree>
    <p:extLst>
      <p:ext uri="{BB962C8B-B14F-4D97-AF65-F5344CB8AC3E}">
        <p14:creationId xmlns:p14="http://schemas.microsoft.com/office/powerpoint/2010/main" val="209583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8B461481-08C6-4505-8486-A47C55C3277A}" type="datetimeFigureOut">
              <a:rPr lang="lt-LT" smtClean="0"/>
              <a:t>2020-06-16</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14E83E46-2138-4F41-9FE7-3C583A42C99A}" type="slidenum">
              <a:rPr lang="lt-LT" smtClean="0"/>
              <a:t>‹#›</a:t>
            </a:fld>
            <a:endParaRPr lang="lt-LT"/>
          </a:p>
        </p:txBody>
      </p:sp>
    </p:spTree>
    <p:extLst>
      <p:ext uri="{BB962C8B-B14F-4D97-AF65-F5344CB8AC3E}">
        <p14:creationId xmlns:p14="http://schemas.microsoft.com/office/powerpoint/2010/main" val="402464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kcijos antrašt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lt-LT"/>
              <a:t>Spustelėję redaguokite stilių</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B461481-08C6-4505-8486-A47C55C3277A}" type="datetimeFigureOut">
              <a:rPr lang="lt-LT" smtClean="0"/>
              <a:t>2020-06-16</a:t>
            </a:fld>
            <a:endParaRPr lang="lt-L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lt-L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4E83E46-2138-4F41-9FE7-3C583A42C99A}" type="slidenum">
              <a:rPr lang="lt-LT" smtClean="0"/>
              <a:t>‹#›</a:t>
            </a:fld>
            <a:endParaRPr lang="lt-L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875000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8B461481-08C6-4505-8486-A47C55C3277A}" type="datetimeFigureOut">
              <a:rPr lang="lt-LT" smtClean="0"/>
              <a:t>2020-06-16</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14E83E46-2138-4F41-9FE7-3C583A42C99A}" type="slidenum">
              <a:rPr lang="lt-LT" smtClean="0"/>
              <a:t>‹#›</a:t>
            </a:fld>
            <a:endParaRPr lang="lt-LT"/>
          </a:p>
        </p:txBody>
      </p:sp>
    </p:spTree>
    <p:extLst>
      <p:ext uri="{BB962C8B-B14F-4D97-AF65-F5344CB8AC3E}">
        <p14:creationId xmlns:p14="http://schemas.microsoft.com/office/powerpoint/2010/main" val="20102648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lt-LT"/>
              <a:t>Spustelėję redaguokite stilių</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1257300" y="2909102"/>
            <a:ext cx="4800600" cy="299639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6633864" y="2909102"/>
            <a:ext cx="4800600" cy="299639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8B461481-08C6-4505-8486-A47C55C3277A}" type="datetimeFigureOut">
              <a:rPr lang="lt-LT" smtClean="0"/>
              <a:t>2020-06-16</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14E83E46-2138-4F41-9FE7-3C583A42C99A}" type="slidenum">
              <a:rPr lang="lt-LT" smtClean="0"/>
              <a:t>‹#›</a:t>
            </a:fld>
            <a:endParaRPr lang="lt-LT"/>
          </a:p>
        </p:txBody>
      </p:sp>
    </p:spTree>
    <p:extLst>
      <p:ext uri="{BB962C8B-B14F-4D97-AF65-F5344CB8AC3E}">
        <p14:creationId xmlns:p14="http://schemas.microsoft.com/office/powerpoint/2010/main" val="314678642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8B461481-08C6-4505-8486-A47C55C3277A}" type="datetimeFigureOut">
              <a:rPr lang="lt-LT" smtClean="0"/>
              <a:t>2020-06-16</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14E83E46-2138-4F41-9FE7-3C583A42C99A}" type="slidenum">
              <a:rPr lang="lt-LT" smtClean="0"/>
              <a:t>‹#›</a:t>
            </a:fld>
            <a:endParaRPr lang="lt-LT"/>
          </a:p>
        </p:txBody>
      </p:sp>
    </p:spTree>
    <p:extLst>
      <p:ext uri="{BB962C8B-B14F-4D97-AF65-F5344CB8AC3E}">
        <p14:creationId xmlns:p14="http://schemas.microsoft.com/office/powerpoint/2010/main" val="369656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61481-08C6-4505-8486-A47C55C3277A}" type="datetimeFigureOut">
              <a:rPr lang="lt-LT" smtClean="0"/>
              <a:t>2020-06-16</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14E83E46-2138-4F41-9FE7-3C583A42C99A}" type="slidenum">
              <a:rPr lang="lt-LT" smtClean="0"/>
              <a:t>‹#›</a:t>
            </a:fld>
            <a:endParaRPr lang="lt-LT"/>
          </a:p>
        </p:txBody>
      </p:sp>
    </p:spTree>
    <p:extLst>
      <p:ext uri="{BB962C8B-B14F-4D97-AF65-F5344CB8AC3E}">
        <p14:creationId xmlns:p14="http://schemas.microsoft.com/office/powerpoint/2010/main" val="380944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urinys ir antraštė">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lt-LT"/>
              <a:t>Spustelėję redaguokite stilių</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a:xfrm>
            <a:off x="765051" y="6375679"/>
            <a:ext cx="1233355" cy="348462"/>
          </a:xfrm>
        </p:spPr>
        <p:txBody>
          <a:bodyPr/>
          <a:lstStyle/>
          <a:p>
            <a:fld id="{8B461481-08C6-4505-8486-A47C55C3277A}" type="datetimeFigureOut">
              <a:rPr lang="lt-LT" smtClean="0"/>
              <a:t>2020-06-16</a:t>
            </a:fld>
            <a:endParaRPr lang="lt-LT"/>
          </a:p>
        </p:txBody>
      </p:sp>
      <p:sp>
        <p:nvSpPr>
          <p:cNvPr id="6" name="Footer Placeholder 5"/>
          <p:cNvSpPr>
            <a:spLocks noGrp="1"/>
          </p:cNvSpPr>
          <p:nvPr>
            <p:ph type="ftr" sz="quarter" idx="11"/>
          </p:nvPr>
        </p:nvSpPr>
        <p:spPr>
          <a:xfrm>
            <a:off x="2103620" y="6375679"/>
            <a:ext cx="3482179" cy="345796"/>
          </a:xfrm>
        </p:spPr>
        <p:txBody>
          <a:bodyPr/>
          <a:lstStyle/>
          <a:p>
            <a:endParaRPr lang="lt-LT"/>
          </a:p>
        </p:txBody>
      </p:sp>
      <p:sp>
        <p:nvSpPr>
          <p:cNvPr id="7" name="Slide Number Placeholder 6"/>
          <p:cNvSpPr>
            <a:spLocks noGrp="1"/>
          </p:cNvSpPr>
          <p:nvPr>
            <p:ph type="sldNum" sz="quarter" idx="12"/>
          </p:nvPr>
        </p:nvSpPr>
        <p:spPr>
          <a:xfrm>
            <a:off x="5691014" y="6375679"/>
            <a:ext cx="1232456" cy="345796"/>
          </a:xfrm>
        </p:spPr>
        <p:txBody>
          <a:bodyPr/>
          <a:lstStyle/>
          <a:p>
            <a:fld id="{14E83E46-2138-4F41-9FE7-3C583A42C99A}" type="slidenum">
              <a:rPr lang="lt-LT" smtClean="0"/>
              <a:t>‹#›</a:t>
            </a:fld>
            <a:endParaRPr lang="lt-L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29792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aveikslėlis ir antraštė">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lt-LT"/>
              <a:t>Spustelėkite piktogramą norėdami įtraukti paveikslėlį</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lt-LT"/>
              <a:t>Spustelėję redaguokite stilių</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a:xfrm>
            <a:off x="765950" y="6375679"/>
            <a:ext cx="1232456" cy="348462"/>
          </a:xfrm>
        </p:spPr>
        <p:txBody>
          <a:bodyPr/>
          <a:lstStyle/>
          <a:p>
            <a:fld id="{8B461481-08C6-4505-8486-A47C55C3277A}" type="datetimeFigureOut">
              <a:rPr lang="lt-LT" smtClean="0"/>
              <a:t>2020-06-16</a:t>
            </a:fld>
            <a:endParaRPr lang="lt-LT"/>
          </a:p>
        </p:txBody>
      </p:sp>
      <p:sp>
        <p:nvSpPr>
          <p:cNvPr id="6" name="Footer Placeholder 5"/>
          <p:cNvSpPr>
            <a:spLocks noGrp="1"/>
          </p:cNvSpPr>
          <p:nvPr>
            <p:ph type="ftr" sz="quarter" idx="11"/>
          </p:nvPr>
        </p:nvSpPr>
        <p:spPr>
          <a:xfrm>
            <a:off x="2103621" y="6375679"/>
            <a:ext cx="3482178" cy="345796"/>
          </a:xfrm>
        </p:spPr>
        <p:txBody>
          <a:bodyPr/>
          <a:lstStyle/>
          <a:p>
            <a:endParaRPr lang="lt-LT"/>
          </a:p>
        </p:txBody>
      </p:sp>
      <p:sp>
        <p:nvSpPr>
          <p:cNvPr id="7" name="Slide Number Placeholder 6"/>
          <p:cNvSpPr>
            <a:spLocks noGrp="1"/>
          </p:cNvSpPr>
          <p:nvPr>
            <p:ph type="sldNum" sz="quarter" idx="12"/>
          </p:nvPr>
        </p:nvSpPr>
        <p:spPr>
          <a:xfrm>
            <a:off x="5687568" y="6375679"/>
            <a:ext cx="1234440" cy="345796"/>
          </a:xfrm>
        </p:spPr>
        <p:txBody>
          <a:bodyPr/>
          <a:lstStyle/>
          <a:p>
            <a:fld id="{14E83E46-2138-4F41-9FE7-3C583A42C99A}" type="slidenum">
              <a:rPr lang="lt-LT" smtClean="0"/>
              <a:t>‹#›</a:t>
            </a:fld>
            <a:endParaRPr lang="lt-LT"/>
          </a:p>
        </p:txBody>
      </p:sp>
    </p:spTree>
    <p:extLst>
      <p:ext uri="{BB962C8B-B14F-4D97-AF65-F5344CB8AC3E}">
        <p14:creationId xmlns:p14="http://schemas.microsoft.com/office/powerpoint/2010/main" val="3652314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lt-LT"/>
              <a:t>Spustelėję redaguokite stilių</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B461481-08C6-4505-8486-A47C55C3277A}" type="datetimeFigureOut">
              <a:rPr lang="lt-LT" smtClean="0"/>
              <a:t>2020-06-16</a:t>
            </a:fld>
            <a:endParaRPr lang="lt-L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lt-L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4E83E46-2138-4F41-9FE7-3C583A42C99A}" type="slidenum">
              <a:rPr lang="lt-LT" smtClean="0"/>
              <a:t>‹#›</a:t>
            </a:fld>
            <a:endParaRPr lang="lt-L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8390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lukas.weebly.com/" TargetMode="External"/><Relationship Id="rId2" Type="http://schemas.openxmlformats.org/officeDocument/2006/relationships/hyperlink" Target="https://www.paltarokogimnazija.lt/sena/Informatika/access20004_001.htm" TargetMode="External"/><Relationship Id="rId1" Type="http://schemas.openxmlformats.org/officeDocument/2006/relationships/slideLayout" Target="../slideLayouts/slideLayout2.xml"/><Relationship Id="rId5" Type="http://schemas.openxmlformats.org/officeDocument/2006/relationships/hyperlink" Target="https://www.computerhope.com/jargon/l/login.htm" TargetMode="External"/><Relationship Id="rId4" Type="http://schemas.openxmlformats.org/officeDocument/2006/relationships/hyperlink" Target="http://www.nomagic.lt/straipsniai/programines-%C4%AFrangos-kurima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6A22D1A8-FEEE-4D4D-BD90-C96851CF1B55}"/>
              </a:ext>
            </a:extLst>
          </p:cNvPr>
          <p:cNvSpPr>
            <a:spLocks noGrp="1"/>
          </p:cNvSpPr>
          <p:nvPr>
            <p:ph type="ctrTitle"/>
          </p:nvPr>
        </p:nvSpPr>
        <p:spPr>
          <a:xfrm>
            <a:off x="1580257" y="864911"/>
            <a:ext cx="9031484" cy="3467282"/>
          </a:xfrm>
        </p:spPr>
        <p:txBody>
          <a:bodyPr anchor="b">
            <a:normAutofit/>
          </a:bodyPr>
          <a:lstStyle/>
          <a:p>
            <a:r>
              <a:rPr lang="lt-LT" sz="6200"/>
              <a:t>Elektroninis dienynas privatiems darželiams</a:t>
            </a:r>
          </a:p>
        </p:txBody>
      </p:sp>
      <p:sp>
        <p:nvSpPr>
          <p:cNvPr id="6"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ntrinis pavadinimas 2">
            <a:extLst>
              <a:ext uri="{FF2B5EF4-FFF2-40B4-BE49-F238E27FC236}">
                <a16:creationId xmlns:a16="http://schemas.microsoft.com/office/drawing/2014/main" id="{77AE9772-8F71-4958-99B4-BC93693910A7}"/>
              </a:ext>
            </a:extLst>
          </p:cNvPr>
          <p:cNvSpPr>
            <a:spLocks noGrp="1"/>
          </p:cNvSpPr>
          <p:nvPr>
            <p:ph type="subTitle" idx="1"/>
          </p:nvPr>
        </p:nvSpPr>
        <p:spPr>
          <a:xfrm>
            <a:off x="2073314" y="5493376"/>
            <a:ext cx="8045373" cy="1072794"/>
          </a:xfrm>
        </p:spPr>
        <p:txBody>
          <a:bodyPr anchor="ctr">
            <a:normAutofit/>
          </a:bodyPr>
          <a:lstStyle/>
          <a:p>
            <a:pPr>
              <a:lnSpc>
                <a:spcPct val="90000"/>
              </a:lnSpc>
            </a:pPr>
            <a:r>
              <a:rPr lang="lt-LT" sz="1100">
                <a:solidFill>
                  <a:srgbClr val="2A1A00"/>
                </a:solidFill>
                <a:latin typeface="Century" panose="02040604050505020304" pitchFamily="18" charset="0"/>
              </a:rPr>
              <a:t>Vilniaus Užupio gimnazija</a:t>
            </a:r>
          </a:p>
          <a:p>
            <a:pPr>
              <a:lnSpc>
                <a:spcPct val="90000"/>
              </a:lnSpc>
            </a:pPr>
            <a:r>
              <a:rPr lang="lt-LT" sz="1100">
                <a:solidFill>
                  <a:srgbClr val="2A1A00"/>
                </a:solidFill>
                <a:latin typeface="Century" panose="02040604050505020304" pitchFamily="18" charset="0"/>
              </a:rPr>
              <a:t>3E klasė, Herkus Valenta</a:t>
            </a:r>
          </a:p>
          <a:p>
            <a:pPr>
              <a:lnSpc>
                <a:spcPct val="90000"/>
              </a:lnSpc>
            </a:pPr>
            <a:r>
              <a:rPr lang="lt-LT" sz="1100">
                <a:solidFill>
                  <a:srgbClr val="2A1A00"/>
                </a:solidFill>
                <a:latin typeface="Century" panose="02040604050505020304" pitchFamily="18" charset="0"/>
              </a:rPr>
              <a:t>2020</a:t>
            </a:r>
          </a:p>
        </p:txBody>
      </p:sp>
    </p:spTree>
    <p:extLst>
      <p:ext uri="{BB962C8B-B14F-4D97-AF65-F5344CB8AC3E}">
        <p14:creationId xmlns:p14="http://schemas.microsoft.com/office/powerpoint/2010/main" val="145813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14B5561-DA30-4828-A443-F7600DDD470D}"/>
              </a:ext>
            </a:extLst>
          </p:cNvPr>
          <p:cNvSpPr>
            <a:spLocks noGrp="1"/>
          </p:cNvSpPr>
          <p:nvPr>
            <p:ph type="title"/>
          </p:nvPr>
        </p:nvSpPr>
        <p:spPr>
          <a:xfrm>
            <a:off x="761996" y="382385"/>
            <a:ext cx="10668004" cy="1113295"/>
          </a:xfrm>
        </p:spPr>
        <p:txBody>
          <a:bodyPr anchor="b">
            <a:normAutofit/>
          </a:bodyPr>
          <a:lstStyle/>
          <a:p>
            <a:pPr algn="ctr"/>
            <a:r>
              <a:rPr lang="lt-LT"/>
              <a:t>Vaikai</a:t>
            </a:r>
          </a:p>
        </p:txBody>
      </p:sp>
      <p:sp>
        <p:nvSpPr>
          <p:cNvPr id="3" name="Turinio vietos rezervavimo ženklas 2">
            <a:extLst>
              <a:ext uri="{FF2B5EF4-FFF2-40B4-BE49-F238E27FC236}">
                <a16:creationId xmlns:a16="http://schemas.microsoft.com/office/drawing/2014/main" id="{A0979D68-BD89-47E1-8F4E-BFA28A1C5E19}"/>
              </a:ext>
            </a:extLst>
          </p:cNvPr>
          <p:cNvSpPr>
            <a:spLocks noGrp="1"/>
          </p:cNvSpPr>
          <p:nvPr>
            <p:ph idx="1"/>
          </p:nvPr>
        </p:nvSpPr>
        <p:spPr>
          <a:xfrm>
            <a:off x="761996" y="1785257"/>
            <a:ext cx="10668004" cy="3440539"/>
          </a:xfrm>
        </p:spPr>
        <p:txBody>
          <a:bodyPr>
            <a:normAutofit/>
          </a:bodyPr>
          <a:lstStyle/>
          <a:p>
            <a:pPr marL="0" indent="0">
              <a:buNone/>
            </a:pPr>
            <a:r>
              <a:rPr lang="lt-LT" sz="2400">
                <a:solidFill>
                  <a:schemeClr val="tx1"/>
                </a:solidFill>
                <a:latin typeface="Century" panose="02040604050505020304" pitchFamily="18" charset="0"/>
              </a:rPr>
              <a:t>Ši funkcija leidžia vartotojui pridėti naują vaiką į duomenų bazę, kurio duomenis galima peržvelgti, atnaujinti ar ištrinti. Vaikų duomenų saugykla — greitas ir efektyvus būdas rasti tam tikrą informaciją apie vaiką ar jo tėvų kontaktus. </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938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Turinio vietos rezervavimo ženklas 10" descr="Paveikslėlis, kuriame yra vaikas, asmuo, vidinis, nuotrauka&#10;&#10;Automatiškai sugeneruotas aprašymas">
            <a:extLst>
              <a:ext uri="{FF2B5EF4-FFF2-40B4-BE49-F238E27FC236}">
                <a16:creationId xmlns:a16="http://schemas.microsoft.com/office/drawing/2014/main" id="{8A9F8D6E-924A-468B-85A3-B503C6A38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1912" y="1755842"/>
            <a:ext cx="5988929" cy="3346314"/>
          </a:xfrm>
        </p:spPr>
      </p:pic>
      <p:pic>
        <p:nvPicPr>
          <p:cNvPr id="13" name="Paveikslėlis 12" descr="Paveikslėlis, kuriame yra ekrano nuotrauka&#10;&#10;Automatiškai sugeneruotas aprašymas">
            <a:extLst>
              <a:ext uri="{FF2B5EF4-FFF2-40B4-BE49-F238E27FC236}">
                <a16:creationId xmlns:a16="http://schemas.microsoft.com/office/drawing/2014/main" id="{2C2A78EF-F434-4748-963E-C76857DCA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089" y="1462361"/>
            <a:ext cx="4098662" cy="3933277"/>
          </a:xfrm>
          <a:prstGeom prst="rect">
            <a:avLst/>
          </a:prstGeom>
        </p:spPr>
      </p:pic>
    </p:spTree>
    <p:extLst>
      <p:ext uri="{BB962C8B-B14F-4D97-AF65-F5344CB8AC3E}">
        <p14:creationId xmlns:p14="http://schemas.microsoft.com/office/powerpoint/2010/main" val="3937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C64072D-40E5-48D8-A94A-A60B646D4A57}"/>
              </a:ext>
            </a:extLst>
          </p:cNvPr>
          <p:cNvSpPr>
            <a:spLocks noGrp="1"/>
          </p:cNvSpPr>
          <p:nvPr>
            <p:ph type="title"/>
          </p:nvPr>
        </p:nvSpPr>
        <p:spPr>
          <a:xfrm>
            <a:off x="1251677" y="382385"/>
            <a:ext cx="10674433" cy="1492132"/>
          </a:xfrm>
        </p:spPr>
        <p:txBody>
          <a:bodyPr>
            <a:normAutofit/>
          </a:bodyPr>
          <a:lstStyle/>
          <a:p>
            <a:pPr algn="ctr"/>
            <a:r>
              <a:rPr lang="lt-LT"/>
              <a:t>Darbuotojai</a:t>
            </a:r>
          </a:p>
        </p:txBody>
      </p:sp>
      <p:sp>
        <p:nvSpPr>
          <p:cNvPr id="3" name="Turinio vietos rezervavimo ženklas 2">
            <a:extLst>
              <a:ext uri="{FF2B5EF4-FFF2-40B4-BE49-F238E27FC236}">
                <a16:creationId xmlns:a16="http://schemas.microsoft.com/office/drawing/2014/main" id="{92D09D38-4EC8-44C9-B260-764C5DF6957D}"/>
              </a:ext>
            </a:extLst>
          </p:cNvPr>
          <p:cNvSpPr>
            <a:spLocks noGrp="1"/>
          </p:cNvSpPr>
          <p:nvPr>
            <p:ph idx="1"/>
          </p:nvPr>
        </p:nvSpPr>
        <p:spPr>
          <a:xfrm>
            <a:off x="1251678" y="2286001"/>
            <a:ext cx="5984274" cy="4085056"/>
          </a:xfrm>
        </p:spPr>
        <p:txBody>
          <a:bodyPr>
            <a:normAutofit/>
          </a:bodyPr>
          <a:lstStyle/>
          <a:p>
            <a:pPr marL="0" indent="0">
              <a:buNone/>
            </a:pPr>
            <a:r>
              <a:rPr lang="lt-LT" sz="2400">
                <a:solidFill>
                  <a:schemeClr val="tx1"/>
                </a:solidFill>
                <a:latin typeface="Century" panose="02040604050505020304" pitchFamily="18" charset="0"/>
              </a:rPr>
              <a:t>Ši programos skiltis labai panaši į vaikų duomenų saugyklą, tik šioje talpinama informacija yra apie darbuotojus. Darbuotojų duomenų saugykla — tik administracijai prieinamas programinis langas, kuriame talpinama svarbiausia informacija apie įmonėje dirbančius asmenius.</a:t>
            </a:r>
          </a:p>
        </p:txBody>
      </p:sp>
      <p:pic>
        <p:nvPicPr>
          <p:cNvPr id="6" name="Paveikslėlis 5" descr="Paveikslėlis, kuriame yra ekrano nuotrauka&#10;&#10;Automatiškai sugeneruotas aprašymas">
            <a:extLst>
              <a:ext uri="{FF2B5EF4-FFF2-40B4-BE49-F238E27FC236}">
                <a16:creationId xmlns:a16="http://schemas.microsoft.com/office/drawing/2014/main" id="{EE5A5BE2-B5DA-4674-9F50-3F6AF5CB4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118" y="1421254"/>
            <a:ext cx="2562583" cy="4677428"/>
          </a:xfrm>
          <a:prstGeom prst="rect">
            <a:avLst/>
          </a:prstGeom>
        </p:spPr>
      </p:pic>
    </p:spTree>
    <p:extLst>
      <p:ext uri="{BB962C8B-B14F-4D97-AF65-F5344CB8AC3E}">
        <p14:creationId xmlns:p14="http://schemas.microsoft.com/office/powerpoint/2010/main" val="24949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E96A0D1-80C1-49AD-887F-E88712178F19}"/>
              </a:ext>
            </a:extLst>
          </p:cNvPr>
          <p:cNvSpPr>
            <a:spLocks noGrp="1"/>
          </p:cNvSpPr>
          <p:nvPr>
            <p:ph type="title"/>
          </p:nvPr>
        </p:nvSpPr>
        <p:spPr>
          <a:xfrm>
            <a:off x="1251679" y="645107"/>
            <a:ext cx="10568409" cy="1640894"/>
          </a:xfrm>
        </p:spPr>
        <p:txBody>
          <a:bodyPr anchor="t">
            <a:normAutofit/>
          </a:bodyPr>
          <a:lstStyle/>
          <a:p>
            <a:pPr algn="ctr"/>
            <a:r>
              <a:rPr lang="lt-LT" sz="4000"/>
              <a:t>Lankomumas</a:t>
            </a:r>
          </a:p>
        </p:txBody>
      </p:sp>
      <p:sp>
        <p:nvSpPr>
          <p:cNvPr id="3" name="Turinio vietos rezervavimo ženklas 2">
            <a:extLst>
              <a:ext uri="{FF2B5EF4-FFF2-40B4-BE49-F238E27FC236}">
                <a16:creationId xmlns:a16="http://schemas.microsoft.com/office/drawing/2014/main" id="{B0A608E0-FC93-4D15-A876-ADF679B48364}"/>
              </a:ext>
            </a:extLst>
          </p:cNvPr>
          <p:cNvSpPr>
            <a:spLocks noGrp="1"/>
          </p:cNvSpPr>
          <p:nvPr>
            <p:ph idx="1"/>
          </p:nvPr>
        </p:nvSpPr>
        <p:spPr>
          <a:xfrm>
            <a:off x="1073791" y="1581032"/>
            <a:ext cx="4446552" cy="4556359"/>
          </a:xfrm>
        </p:spPr>
        <p:txBody>
          <a:bodyPr>
            <a:normAutofit/>
          </a:bodyPr>
          <a:lstStyle/>
          <a:p>
            <a:pPr marL="0" indent="0">
              <a:buNone/>
            </a:pPr>
            <a:r>
              <a:rPr lang="lt-LT" sz="2400">
                <a:solidFill>
                  <a:schemeClr val="tx1"/>
                </a:solidFill>
                <a:latin typeface="Century" panose="02040604050505020304" pitchFamily="18" charset="0"/>
              </a:rPr>
              <a:t>Pagrindinė programos funkcija yra vaikų lankomumo sistema. Lankomumo žymėjimas privatiems darželiams yra būtinas, kadangi mėnesinis mokestis yra apskaičiuojamas remiantis, kiek dienų vaikas buvo atvykęs bei kiek kartų per dieną valgė (jei šie mokesčiai nėra fiksuoti). </a:t>
            </a:r>
          </a:p>
        </p:txBody>
      </p:sp>
      <p:pic>
        <p:nvPicPr>
          <p:cNvPr id="5" name="Paveikslėlis 4">
            <a:extLst>
              <a:ext uri="{FF2B5EF4-FFF2-40B4-BE49-F238E27FC236}">
                <a16:creationId xmlns:a16="http://schemas.microsoft.com/office/drawing/2014/main" id="{E67D0F5E-CDAF-49F1-A92E-D9549F839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343" y="2100123"/>
            <a:ext cx="5995465" cy="3372448"/>
          </a:xfrm>
          <a:prstGeom prst="rect">
            <a:avLst/>
          </a:prstGeom>
        </p:spPr>
      </p:pic>
    </p:spTree>
    <p:extLst>
      <p:ext uri="{BB962C8B-B14F-4D97-AF65-F5344CB8AC3E}">
        <p14:creationId xmlns:p14="http://schemas.microsoft.com/office/powerpoint/2010/main" val="426150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A635A97-E1B9-4C86-AB45-CB068F7DB713}"/>
              </a:ext>
            </a:extLst>
          </p:cNvPr>
          <p:cNvSpPr>
            <a:spLocks noGrp="1"/>
          </p:cNvSpPr>
          <p:nvPr>
            <p:ph type="title"/>
          </p:nvPr>
        </p:nvSpPr>
        <p:spPr>
          <a:xfrm>
            <a:off x="1251679" y="645107"/>
            <a:ext cx="10409018" cy="1640894"/>
          </a:xfrm>
        </p:spPr>
        <p:txBody>
          <a:bodyPr anchor="t">
            <a:normAutofit/>
          </a:bodyPr>
          <a:lstStyle/>
          <a:p>
            <a:pPr algn="ctr"/>
            <a:r>
              <a:rPr lang="lt-LT" sz="4000"/>
              <a:t>Atostogos</a:t>
            </a:r>
          </a:p>
        </p:txBody>
      </p:sp>
      <p:sp>
        <p:nvSpPr>
          <p:cNvPr id="3" name="Turinio vietos rezervavimo ženklas 2">
            <a:extLst>
              <a:ext uri="{FF2B5EF4-FFF2-40B4-BE49-F238E27FC236}">
                <a16:creationId xmlns:a16="http://schemas.microsoft.com/office/drawing/2014/main" id="{E0BA0612-ED3C-4506-B21E-FF6BA2B213A5}"/>
              </a:ext>
            </a:extLst>
          </p:cNvPr>
          <p:cNvSpPr>
            <a:spLocks noGrp="1"/>
          </p:cNvSpPr>
          <p:nvPr>
            <p:ph idx="1"/>
          </p:nvPr>
        </p:nvSpPr>
        <p:spPr>
          <a:xfrm>
            <a:off x="1251679" y="1796825"/>
            <a:ext cx="4075330" cy="4919365"/>
          </a:xfrm>
        </p:spPr>
        <p:txBody>
          <a:bodyPr>
            <a:normAutofit/>
          </a:bodyPr>
          <a:lstStyle/>
          <a:p>
            <a:pPr marL="0" indent="0">
              <a:buNone/>
            </a:pPr>
            <a:r>
              <a:rPr lang="lt-LT" sz="2400">
                <a:solidFill>
                  <a:schemeClr val="tx1"/>
                </a:solidFill>
                <a:latin typeface="Century" panose="02040604050505020304" pitchFamily="18" charset="0"/>
              </a:rPr>
              <a:t>Atostogų pasirinkimo sistema — efektyvus būdas paskirstyti atostogas įstaigos darbuotojams. Šioje programos skiltyje darbdavys gali matyti, kokiam laikotarpiui gali išleisti darbuotojus, jo laisvas dienas.</a:t>
            </a:r>
          </a:p>
        </p:txBody>
      </p:sp>
      <p:pic>
        <p:nvPicPr>
          <p:cNvPr id="5" name="Paveikslėlis 4" descr="Paveikslėlis, kuriame yra ekrano nuotrauka&#10;&#10;Automatiškai sugeneruotas aprašymas">
            <a:extLst>
              <a:ext uri="{FF2B5EF4-FFF2-40B4-BE49-F238E27FC236}">
                <a16:creationId xmlns:a16="http://schemas.microsoft.com/office/drawing/2014/main" id="{E4A7ECDB-D85D-4A42-947F-CFE03892B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842" y="1862910"/>
            <a:ext cx="5995465" cy="3372448"/>
          </a:xfrm>
          <a:prstGeom prst="rect">
            <a:avLst/>
          </a:prstGeom>
        </p:spPr>
      </p:pic>
    </p:spTree>
    <p:extLst>
      <p:ext uri="{BB962C8B-B14F-4D97-AF65-F5344CB8AC3E}">
        <p14:creationId xmlns:p14="http://schemas.microsoft.com/office/powerpoint/2010/main" val="143714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13092AE-A296-4A53-8D6A-6ADE76CC05A5}"/>
              </a:ext>
            </a:extLst>
          </p:cNvPr>
          <p:cNvSpPr>
            <a:spLocks noGrp="1"/>
          </p:cNvSpPr>
          <p:nvPr>
            <p:ph type="title"/>
          </p:nvPr>
        </p:nvSpPr>
        <p:spPr>
          <a:xfrm>
            <a:off x="1251679" y="645107"/>
            <a:ext cx="10643910" cy="1640894"/>
          </a:xfrm>
        </p:spPr>
        <p:txBody>
          <a:bodyPr anchor="t">
            <a:normAutofit/>
          </a:bodyPr>
          <a:lstStyle/>
          <a:p>
            <a:pPr algn="ctr"/>
            <a:r>
              <a:rPr lang="lt-LT" sz="4000"/>
              <a:t>Mokesčiai</a:t>
            </a:r>
          </a:p>
        </p:txBody>
      </p:sp>
      <p:sp>
        <p:nvSpPr>
          <p:cNvPr id="3" name="Turinio vietos rezervavimo ženklas 2">
            <a:extLst>
              <a:ext uri="{FF2B5EF4-FFF2-40B4-BE49-F238E27FC236}">
                <a16:creationId xmlns:a16="http://schemas.microsoft.com/office/drawing/2014/main" id="{75F43A9A-BC9B-4071-8A86-2502A9595409}"/>
              </a:ext>
            </a:extLst>
          </p:cNvPr>
          <p:cNvSpPr>
            <a:spLocks noGrp="1"/>
          </p:cNvSpPr>
          <p:nvPr>
            <p:ph idx="1"/>
          </p:nvPr>
        </p:nvSpPr>
        <p:spPr>
          <a:xfrm>
            <a:off x="1251679" y="1465553"/>
            <a:ext cx="4040168" cy="5022795"/>
          </a:xfrm>
        </p:spPr>
        <p:txBody>
          <a:bodyPr>
            <a:normAutofit/>
          </a:bodyPr>
          <a:lstStyle/>
          <a:p>
            <a:pPr marL="0" indent="0">
              <a:buNone/>
            </a:pPr>
            <a:r>
              <a:rPr lang="lt-LT" sz="2400">
                <a:solidFill>
                  <a:schemeClr val="tx1"/>
                </a:solidFill>
                <a:latin typeface="Century" panose="02040604050505020304" pitchFamily="18" charset="0"/>
              </a:rPr>
              <a:t>Viena iš svarbiausių šios programos funkcijų yra mokesčių skaičiuoklė. Šios funkcijos tikslas — atsižvelgti į lankomumo grafiką ir pateikti kiekvieno vaiko skirtingą mėnesinį mokestį. </a:t>
            </a:r>
          </a:p>
        </p:txBody>
      </p:sp>
      <p:pic>
        <p:nvPicPr>
          <p:cNvPr id="4" name="Paveikslėlis 3">
            <a:extLst>
              <a:ext uri="{FF2B5EF4-FFF2-40B4-BE49-F238E27FC236}">
                <a16:creationId xmlns:a16="http://schemas.microsoft.com/office/drawing/2014/main" id="{616E5820-AFE8-4464-BB7C-1E7F6314FDCC}"/>
              </a:ext>
            </a:extLst>
          </p:cNvPr>
          <p:cNvPicPr>
            <a:picLocks noChangeAspect="1"/>
          </p:cNvPicPr>
          <p:nvPr/>
        </p:nvPicPr>
        <p:blipFill>
          <a:blip r:embed="rId2"/>
          <a:stretch>
            <a:fillRect/>
          </a:stretch>
        </p:blipFill>
        <p:spPr>
          <a:xfrm>
            <a:off x="5951069" y="1465553"/>
            <a:ext cx="5367776" cy="3811121"/>
          </a:xfrm>
          <a:prstGeom prst="rect">
            <a:avLst/>
          </a:prstGeom>
        </p:spPr>
      </p:pic>
    </p:spTree>
    <p:extLst>
      <p:ext uri="{BB962C8B-B14F-4D97-AF65-F5344CB8AC3E}">
        <p14:creationId xmlns:p14="http://schemas.microsoft.com/office/powerpoint/2010/main" val="190356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B796946-3085-4F3D-8F0D-9A880BE64188}"/>
              </a:ext>
            </a:extLst>
          </p:cNvPr>
          <p:cNvSpPr>
            <a:spLocks noGrp="1"/>
          </p:cNvSpPr>
          <p:nvPr>
            <p:ph type="title"/>
          </p:nvPr>
        </p:nvSpPr>
        <p:spPr>
          <a:xfrm>
            <a:off x="1251679" y="645107"/>
            <a:ext cx="10625793" cy="1640894"/>
          </a:xfrm>
        </p:spPr>
        <p:txBody>
          <a:bodyPr anchor="t">
            <a:normAutofit/>
          </a:bodyPr>
          <a:lstStyle/>
          <a:p>
            <a:pPr algn="ctr"/>
            <a:r>
              <a:rPr lang="lt-LT" sz="4000"/>
              <a:t>Programos diegimas</a:t>
            </a:r>
          </a:p>
        </p:txBody>
      </p:sp>
      <p:sp>
        <p:nvSpPr>
          <p:cNvPr id="3" name="Turinio vietos rezervavimo ženklas 2">
            <a:extLst>
              <a:ext uri="{FF2B5EF4-FFF2-40B4-BE49-F238E27FC236}">
                <a16:creationId xmlns:a16="http://schemas.microsoft.com/office/drawing/2014/main" id="{06922C2E-3E2C-4B19-8EDE-AA2AF42D1336}"/>
              </a:ext>
            </a:extLst>
          </p:cNvPr>
          <p:cNvSpPr>
            <a:spLocks noGrp="1"/>
          </p:cNvSpPr>
          <p:nvPr>
            <p:ph idx="1"/>
          </p:nvPr>
        </p:nvSpPr>
        <p:spPr>
          <a:xfrm>
            <a:off x="1251678" y="2023261"/>
            <a:ext cx="4780006" cy="3991646"/>
          </a:xfrm>
        </p:spPr>
        <p:txBody>
          <a:bodyPr>
            <a:normAutofit lnSpcReduction="10000"/>
          </a:bodyPr>
          <a:lstStyle/>
          <a:p>
            <a:pPr marL="0" indent="0">
              <a:buNone/>
            </a:pPr>
            <a:r>
              <a:rPr lang="lt-LT" sz="2400">
                <a:solidFill>
                  <a:schemeClr val="tx1"/>
                </a:solidFill>
                <a:latin typeface="Century" panose="02040604050505020304" pitchFamily="18" charset="0"/>
              </a:rPr>
              <a:t>Programos diegimas — procesas, kurio metu taikomoji programa yra įrašoma į vartotojo kompiuterį. Elektroninio dienyno diegimo metu yra įrašomi pagrindiniai programos failai ir lokalus Microsoft SQL serveris, kuris suteikia prieiga prie duomenų bazių. </a:t>
            </a:r>
          </a:p>
        </p:txBody>
      </p:sp>
      <p:pic>
        <p:nvPicPr>
          <p:cNvPr id="5" name="Paveikslėlis 4" descr="Paveikslėlis, kuriame yra ekrano nuotrauka&#10;&#10;Automatiškai sugeneruotas aprašymas">
            <a:extLst>
              <a:ext uri="{FF2B5EF4-FFF2-40B4-BE49-F238E27FC236}">
                <a16:creationId xmlns:a16="http://schemas.microsoft.com/office/drawing/2014/main" id="{65C007B5-C856-4AB1-BD84-FA15D7ED7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318" y="2023261"/>
            <a:ext cx="4446120" cy="3579126"/>
          </a:xfrm>
          <a:prstGeom prst="rect">
            <a:avLst/>
          </a:prstGeom>
        </p:spPr>
      </p:pic>
    </p:spTree>
    <p:extLst>
      <p:ext uri="{BB962C8B-B14F-4D97-AF65-F5344CB8AC3E}">
        <p14:creationId xmlns:p14="http://schemas.microsoft.com/office/powerpoint/2010/main" val="3934306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5D80FD3-554D-4411-99D3-16C8AD1B5C9E}"/>
              </a:ext>
            </a:extLst>
          </p:cNvPr>
          <p:cNvSpPr>
            <a:spLocks noGrp="1"/>
          </p:cNvSpPr>
          <p:nvPr>
            <p:ph type="title"/>
          </p:nvPr>
        </p:nvSpPr>
        <p:spPr>
          <a:xfrm>
            <a:off x="1251679" y="645107"/>
            <a:ext cx="10625793" cy="1640894"/>
          </a:xfrm>
        </p:spPr>
        <p:txBody>
          <a:bodyPr anchor="t">
            <a:normAutofit/>
          </a:bodyPr>
          <a:lstStyle/>
          <a:p>
            <a:pPr algn="ctr"/>
            <a:r>
              <a:rPr lang="lt-LT" sz="3700"/>
              <a:t>Greito prototipo metodas</a:t>
            </a:r>
          </a:p>
        </p:txBody>
      </p:sp>
      <p:sp>
        <p:nvSpPr>
          <p:cNvPr id="3" name="Turinio vietos rezervavimo ženklas 2">
            <a:extLst>
              <a:ext uri="{FF2B5EF4-FFF2-40B4-BE49-F238E27FC236}">
                <a16:creationId xmlns:a16="http://schemas.microsoft.com/office/drawing/2014/main" id="{57C25084-9419-4390-A0F5-7F415DDD5DC3}"/>
              </a:ext>
            </a:extLst>
          </p:cNvPr>
          <p:cNvSpPr>
            <a:spLocks noGrp="1"/>
          </p:cNvSpPr>
          <p:nvPr>
            <p:ph idx="1"/>
          </p:nvPr>
        </p:nvSpPr>
        <p:spPr>
          <a:xfrm>
            <a:off x="1151011" y="1631659"/>
            <a:ext cx="4687727" cy="4483915"/>
          </a:xfrm>
        </p:spPr>
        <p:txBody>
          <a:bodyPr>
            <a:normAutofit fontScale="92500" lnSpcReduction="10000"/>
          </a:bodyPr>
          <a:lstStyle/>
          <a:p>
            <a:pPr marL="0" indent="0">
              <a:lnSpc>
                <a:spcPct val="100000"/>
              </a:lnSpc>
              <a:buNone/>
            </a:pPr>
            <a:r>
              <a:rPr lang="lt-LT" sz="2600">
                <a:solidFill>
                  <a:schemeClr val="tx1"/>
                </a:solidFill>
                <a:latin typeface="Century" panose="02040604050505020304" pitchFamily="18" charset="0"/>
              </a:rPr>
              <a:t>Šią programą kūriau naudodamas greito prototipo metodą. Šis metodas naudojamas tada, kai programos pagrindą sudaro kliento norai ir idėjos. </a:t>
            </a:r>
          </a:p>
          <a:p>
            <a:pPr marL="0" indent="0">
              <a:lnSpc>
                <a:spcPct val="100000"/>
              </a:lnSpc>
              <a:buNone/>
            </a:pPr>
            <a:r>
              <a:rPr lang="lt-LT" sz="2600">
                <a:solidFill>
                  <a:schemeClr val="tx1"/>
                </a:solidFill>
                <a:latin typeface="Century" panose="02040604050505020304" pitchFamily="18" charset="0"/>
              </a:rPr>
              <a:t>Greito prototipo kūrimo metodas tinkamas, kai reikalavimai nėra patvirtinti ar nuolat kintantys. Tai padeda mažinti programinės įrangos kūrimo rizika, gerinti kokybę bei našumą.</a:t>
            </a:r>
          </a:p>
          <a:p>
            <a:pPr marL="0" indent="0">
              <a:lnSpc>
                <a:spcPct val="100000"/>
              </a:lnSpc>
              <a:buNone/>
            </a:pPr>
            <a:endParaRPr lang="lt-LT" sz="1700"/>
          </a:p>
        </p:txBody>
      </p:sp>
      <p:pic>
        <p:nvPicPr>
          <p:cNvPr id="6" name="Paveikslėlis 5">
            <a:extLst>
              <a:ext uri="{FF2B5EF4-FFF2-40B4-BE49-F238E27FC236}">
                <a16:creationId xmlns:a16="http://schemas.microsoft.com/office/drawing/2014/main" id="{353C5292-E74E-4A02-86AA-ABA6B75E7F34}"/>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0" y="2286001"/>
            <a:ext cx="4749746" cy="3374992"/>
          </a:xfrm>
          <a:prstGeom prst="rect">
            <a:avLst/>
          </a:prstGeom>
          <a:noFill/>
        </p:spPr>
      </p:pic>
    </p:spTree>
    <p:extLst>
      <p:ext uri="{BB962C8B-B14F-4D97-AF65-F5344CB8AC3E}">
        <p14:creationId xmlns:p14="http://schemas.microsoft.com/office/powerpoint/2010/main" val="57435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062E04DC-39A9-4FD2-9EB2-F2F67F8415FA}"/>
              </a:ext>
            </a:extLst>
          </p:cNvPr>
          <p:cNvSpPr>
            <a:spLocks noGrp="1"/>
          </p:cNvSpPr>
          <p:nvPr>
            <p:ph type="title"/>
          </p:nvPr>
        </p:nvSpPr>
        <p:spPr>
          <a:xfrm>
            <a:off x="761996" y="382385"/>
            <a:ext cx="10668004" cy="1113295"/>
          </a:xfrm>
        </p:spPr>
        <p:txBody>
          <a:bodyPr anchor="b">
            <a:normAutofit/>
          </a:bodyPr>
          <a:lstStyle/>
          <a:p>
            <a:pPr algn="ctr"/>
            <a:r>
              <a:rPr lang="lt-LT"/>
              <a:t>Rizika</a:t>
            </a:r>
          </a:p>
        </p:txBody>
      </p:sp>
      <p:sp>
        <p:nvSpPr>
          <p:cNvPr id="15" name="Turinio vietos rezervavimo ženklas 2">
            <a:extLst>
              <a:ext uri="{FF2B5EF4-FFF2-40B4-BE49-F238E27FC236}">
                <a16:creationId xmlns:a16="http://schemas.microsoft.com/office/drawing/2014/main" id="{6A04B780-535F-4EA5-8D28-862068D70C03}"/>
              </a:ext>
            </a:extLst>
          </p:cNvPr>
          <p:cNvSpPr>
            <a:spLocks noGrp="1"/>
          </p:cNvSpPr>
          <p:nvPr>
            <p:ph idx="1"/>
          </p:nvPr>
        </p:nvSpPr>
        <p:spPr>
          <a:xfrm>
            <a:off x="761996" y="1785257"/>
            <a:ext cx="10668004" cy="3440539"/>
          </a:xfrm>
        </p:spPr>
        <p:txBody>
          <a:bodyPr>
            <a:normAutofit/>
          </a:bodyPr>
          <a:lstStyle/>
          <a:p>
            <a:pPr marL="0" indent="0">
              <a:buNone/>
            </a:pPr>
            <a:r>
              <a:rPr lang="lt-LT" sz="2400">
                <a:solidFill>
                  <a:schemeClr val="tx1"/>
                </a:solidFill>
                <a:latin typeface="Century" panose="02040604050505020304" pitchFamily="18" charset="0"/>
              </a:rPr>
              <a:t>Tačiau vadovaujantis šiuo metodu gali kilti daug kūrimo rizikos problemų: </a:t>
            </a:r>
          </a:p>
          <a:p>
            <a:r>
              <a:rPr lang="lt-LT" sz="2400">
                <a:solidFill>
                  <a:schemeClr val="tx1"/>
                </a:solidFill>
                <a:latin typeface="Century" panose="02040604050505020304" pitchFamily="18" charset="0"/>
              </a:rPr>
              <a:t>Dažniausiai nestabilus ar prastai realizuotas prototipas gali virsti galutiniu produktu. </a:t>
            </a:r>
          </a:p>
          <a:p>
            <a:r>
              <a:rPr lang="lt-LT" sz="2400">
                <a:solidFill>
                  <a:schemeClr val="tx1"/>
                </a:solidFill>
                <a:latin typeface="Century" panose="02040604050505020304" pitchFamily="18" charset="0"/>
              </a:rPr>
              <a:t>Taip pat reikalaujama nuolatinio ir intensyvaus užsakavo bendradarbiavimo, kuris gali varginti vartotoją ar atitraukti jį nuo darbų.</a:t>
            </a:r>
          </a:p>
          <a:p>
            <a:endParaRPr lang="lt-LT" sz="240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944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EFB5A5F2-F7D4-4947-92E3-D52CE8A17FF7}"/>
              </a:ext>
            </a:extLst>
          </p:cNvPr>
          <p:cNvSpPr>
            <a:spLocks noGrp="1"/>
          </p:cNvSpPr>
          <p:nvPr>
            <p:ph type="title"/>
          </p:nvPr>
        </p:nvSpPr>
        <p:spPr>
          <a:xfrm>
            <a:off x="761996" y="382385"/>
            <a:ext cx="10668004" cy="1113295"/>
          </a:xfrm>
        </p:spPr>
        <p:txBody>
          <a:bodyPr anchor="b">
            <a:normAutofit/>
          </a:bodyPr>
          <a:lstStyle/>
          <a:p>
            <a:pPr algn="ctr"/>
            <a:r>
              <a:rPr lang="lt-LT"/>
              <a:t>Programos testavimas</a:t>
            </a:r>
          </a:p>
        </p:txBody>
      </p:sp>
      <p:sp>
        <p:nvSpPr>
          <p:cNvPr id="3" name="Turinio vietos rezervavimo ženklas 2">
            <a:extLst>
              <a:ext uri="{FF2B5EF4-FFF2-40B4-BE49-F238E27FC236}">
                <a16:creationId xmlns:a16="http://schemas.microsoft.com/office/drawing/2014/main" id="{BB5AAB56-0126-4866-9259-B0595CF31D5F}"/>
              </a:ext>
            </a:extLst>
          </p:cNvPr>
          <p:cNvSpPr>
            <a:spLocks noGrp="1"/>
          </p:cNvSpPr>
          <p:nvPr>
            <p:ph idx="1"/>
          </p:nvPr>
        </p:nvSpPr>
        <p:spPr>
          <a:xfrm>
            <a:off x="761996" y="1785257"/>
            <a:ext cx="10668004" cy="3440539"/>
          </a:xfrm>
        </p:spPr>
        <p:txBody>
          <a:bodyPr>
            <a:normAutofit/>
          </a:bodyPr>
          <a:lstStyle/>
          <a:p>
            <a:pPr marL="0" indent="0">
              <a:buNone/>
            </a:pPr>
            <a:r>
              <a:rPr lang="lt-LT" sz="2400">
                <a:solidFill>
                  <a:schemeClr val="tx1"/>
                </a:solidFill>
                <a:latin typeface="Century" panose="02040604050505020304" pitchFamily="18" charset="0"/>
              </a:rPr>
              <a:t>Norint pateikti programą vartotojui, reikia įsitikinti, kad pašalinti aukščiausio prioriteto bei didžiausio žalingumo defektai ir yra užtikrintas aukščiausias kokybės lygis. Mano sukurtos programos testavimui suplanuotas trijų mėnesių testavimas, kurio metu bus ieškoma programos kode esančių trūkumų, reikalavimų nesuderinamumų ir duomenų bazių veiklos trukdžių.</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9973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6D239F74-7336-458C-9104-FED4A655CE0F}"/>
              </a:ext>
            </a:extLst>
          </p:cNvPr>
          <p:cNvSpPr>
            <a:spLocks noGrp="1"/>
          </p:cNvSpPr>
          <p:nvPr>
            <p:ph type="title"/>
          </p:nvPr>
        </p:nvSpPr>
        <p:spPr>
          <a:xfrm>
            <a:off x="761996" y="382385"/>
            <a:ext cx="10668004" cy="1113295"/>
          </a:xfrm>
        </p:spPr>
        <p:txBody>
          <a:bodyPr anchor="b">
            <a:normAutofit/>
          </a:bodyPr>
          <a:lstStyle/>
          <a:p>
            <a:pPr algn="ctr"/>
            <a:r>
              <a:rPr lang="lt-LT"/>
              <a:t>Darbo tikslas</a:t>
            </a:r>
          </a:p>
        </p:txBody>
      </p:sp>
      <p:sp>
        <p:nvSpPr>
          <p:cNvPr id="3" name="Turinio vietos rezervavimo ženklas 2">
            <a:extLst>
              <a:ext uri="{FF2B5EF4-FFF2-40B4-BE49-F238E27FC236}">
                <a16:creationId xmlns:a16="http://schemas.microsoft.com/office/drawing/2014/main" id="{273D04A7-655D-4F8A-8FEF-D848806BC29F}"/>
              </a:ext>
            </a:extLst>
          </p:cNvPr>
          <p:cNvSpPr>
            <a:spLocks noGrp="1"/>
          </p:cNvSpPr>
          <p:nvPr>
            <p:ph idx="1"/>
          </p:nvPr>
        </p:nvSpPr>
        <p:spPr>
          <a:xfrm>
            <a:off x="761996" y="1785257"/>
            <a:ext cx="10668004" cy="3440539"/>
          </a:xfrm>
        </p:spPr>
        <p:txBody>
          <a:bodyPr>
            <a:normAutofit/>
          </a:bodyPr>
          <a:lstStyle/>
          <a:p>
            <a:pPr marL="0" indent="0">
              <a:buNone/>
            </a:pPr>
            <a:r>
              <a:rPr lang="lt-LT" sz="2400">
                <a:solidFill>
                  <a:schemeClr val="tx1"/>
                </a:solidFill>
                <a:latin typeface="Century" panose="02040604050505020304" pitchFamily="18" charset="0"/>
              </a:rPr>
              <a:t>Sukurti stabiliai veikiančią taikomąją programą, kuri palengvintų darželių administracijos darbą, padėtų sumažinti laiko sąnaudas bei administracinių klaidų kiekį.</a:t>
            </a:r>
          </a:p>
          <a:p>
            <a:pPr marL="0" indent="0">
              <a:buNone/>
            </a:pPr>
            <a:endParaRPr lang="lt-LT" sz="2400">
              <a:solidFill>
                <a:schemeClr val="tx1"/>
              </a:solidFill>
            </a:endParaRPr>
          </a:p>
          <a:p>
            <a:pPr marL="0" indent="0">
              <a:buNone/>
            </a:pPr>
            <a:endParaRPr lang="lt-LT" sz="2400">
              <a:solidFill>
                <a:schemeClr val="tx1"/>
              </a:solidFill>
            </a:endParaRP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3186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6DE4BA2-B2AF-40CE-B642-E7830301C6CB}"/>
              </a:ext>
            </a:extLst>
          </p:cNvPr>
          <p:cNvSpPr>
            <a:spLocks noGrp="1"/>
          </p:cNvSpPr>
          <p:nvPr>
            <p:ph type="title"/>
          </p:nvPr>
        </p:nvSpPr>
        <p:spPr>
          <a:xfrm>
            <a:off x="761996" y="382385"/>
            <a:ext cx="10668004" cy="1113295"/>
          </a:xfrm>
        </p:spPr>
        <p:txBody>
          <a:bodyPr anchor="b">
            <a:normAutofit/>
          </a:bodyPr>
          <a:lstStyle/>
          <a:p>
            <a:pPr algn="ctr"/>
            <a:r>
              <a:rPr lang="lt-LT"/>
              <a:t>Išvados</a:t>
            </a:r>
          </a:p>
        </p:txBody>
      </p:sp>
      <p:sp>
        <p:nvSpPr>
          <p:cNvPr id="3" name="Turinio vietos rezervavimo ženklas 2">
            <a:extLst>
              <a:ext uri="{FF2B5EF4-FFF2-40B4-BE49-F238E27FC236}">
                <a16:creationId xmlns:a16="http://schemas.microsoft.com/office/drawing/2014/main" id="{CF1BC4C4-F515-4271-8CA9-BD59A224F06D}"/>
              </a:ext>
            </a:extLst>
          </p:cNvPr>
          <p:cNvSpPr>
            <a:spLocks noGrp="1"/>
          </p:cNvSpPr>
          <p:nvPr>
            <p:ph idx="1"/>
          </p:nvPr>
        </p:nvSpPr>
        <p:spPr>
          <a:xfrm>
            <a:off x="761995" y="1785257"/>
            <a:ext cx="11167149" cy="3826978"/>
          </a:xfrm>
        </p:spPr>
        <p:txBody>
          <a:bodyPr>
            <a:normAutofit lnSpcReduction="10000"/>
          </a:bodyPr>
          <a:lstStyle/>
          <a:p>
            <a:r>
              <a:rPr lang="lt-LT" sz="2400">
                <a:solidFill>
                  <a:schemeClr val="tx1"/>
                </a:solidFill>
                <a:latin typeface="Century" panose="02040604050505020304" pitchFamily="18" charset="0"/>
              </a:rPr>
              <a:t>Visi uždaviniai įgyvendinti. Programa veikia sklandžiai, suprantama vartotojui. </a:t>
            </a:r>
          </a:p>
          <a:p>
            <a:r>
              <a:rPr lang="lt-LT" sz="2400">
                <a:solidFill>
                  <a:schemeClr val="tx1"/>
                </a:solidFill>
                <a:latin typeface="Century" panose="02040604050505020304" pitchFamily="18" charset="0"/>
              </a:rPr>
              <a:t>Šios programos dėka darželio administracijai bus lengviau dirbti, pagerės darbo kokybė, bus sutaupoma laiko bei sumažės administracinių klaidų rizika.</a:t>
            </a:r>
          </a:p>
          <a:p>
            <a:r>
              <a:rPr lang="lt-LT" sz="2400">
                <a:solidFill>
                  <a:schemeClr val="tx1"/>
                </a:solidFill>
                <a:latin typeface="Century" panose="02040604050505020304" pitchFamily="18" charset="0"/>
              </a:rPr>
              <a:t>Šis projektas įtvirtino mano žinias C# programavimo kalboje, pagilinau „Visual studio“ naudojimo žinias ir išmokau dirbti su duomenų bazėmis. </a:t>
            </a:r>
          </a:p>
          <a:p>
            <a:r>
              <a:rPr lang="lt-LT" sz="2400">
                <a:solidFill>
                  <a:schemeClr val="tx1"/>
                </a:solidFill>
                <a:latin typeface="Century" panose="02040604050505020304" pitchFamily="18" charset="0"/>
              </a:rPr>
              <a:t>Šis projektas buvo naudingas man, nes galiu jį įtraukti į darbų portfolio, puikiai atspindi mano įgytą patirtį bei sukauptas žinias</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0656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7E9D857-D1EB-470A-A7E4-42D6FB80B2EE}"/>
              </a:ext>
            </a:extLst>
          </p:cNvPr>
          <p:cNvSpPr>
            <a:spLocks noGrp="1"/>
          </p:cNvSpPr>
          <p:nvPr>
            <p:ph type="title"/>
          </p:nvPr>
        </p:nvSpPr>
        <p:spPr/>
        <p:txBody>
          <a:bodyPr/>
          <a:lstStyle/>
          <a:p>
            <a:r>
              <a:rPr lang="lt-LT"/>
              <a:t>Šaltiniai</a:t>
            </a:r>
          </a:p>
        </p:txBody>
      </p:sp>
      <p:sp>
        <p:nvSpPr>
          <p:cNvPr id="3" name="Turinio vietos rezervavimo ženklas 2">
            <a:extLst>
              <a:ext uri="{FF2B5EF4-FFF2-40B4-BE49-F238E27FC236}">
                <a16:creationId xmlns:a16="http://schemas.microsoft.com/office/drawing/2014/main" id="{45F2F3C8-AC3B-4A19-B999-0F219C2BD70C}"/>
              </a:ext>
            </a:extLst>
          </p:cNvPr>
          <p:cNvSpPr>
            <a:spLocks noGrp="1"/>
          </p:cNvSpPr>
          <p:nvPr>
            <p:ph idx="1"/>
          </p:nvPr>
        </p:nvSpPr>
        <p:spPr/>
        <p:txBody>
          <a:bodyPr/>
          <a:lstStyle/>
          <a:p>
            <a:r>
              <a:rPr lang="lt-LT" i="1"/>
              <a:t>Duomenų bazės</a:t>
            </a:r>
            <a:r>
              <a:rPr lang="lt-LT"/>
              <a:t> [interaktyvus]. since loco, s.l., b.v. [žiūrėta 2020 m. gegužės 4 d.]. Prieiga per internetą: </a:t>
            </a:r>
            <a:r>
              <a:rPr lang="lt-LT" u="sng">
                <a:hlinkClick r:id="rId2"/>
              </a:rPr>
              <a:t>https://www.paltarokogimnazija.lt/sena/Informatika/access20004_001.htm</a:t>
            </a:r>
            <a:endParaRPr lang="lt-LT"/>
          </a:p>
          <a:p>
            <a:r>
              <a:rPr lang="lt-LT" i="1"/>
              <a:t>Pagrindinis</a:t>
            </a:r>
            <a:r>
              <a:rPr lang="lt-LT"/>
              <a:t> [interaktyvus]. since loco, s.l., b.v. [žiūrėta 2020 m. balandžio 27 d.]. Prieiga per internetą: </a:t>
            </a:r>
            <a:r>
              <a:rPr lang="lt-LT" u="sng">
                <a:hlinkClick r:id="rId3"/>
              </a:rPr>
              <a:t>https://mlukas.weebly.com/</a:t>
            </a:r>
            <a:endParaRPr lang="lt-LT"/>
          </a:p>
          <a:p>
            <a:r>
              <a:rPr lang="lt-LT"/>
              <a:t>ŠILINGAS, Darius</a:t>
            </a:r>
            <a:r>
              <a:rPr lang="lt-LT" i="1"/>
              <a:t> Programinės įrangos kūrimas</a:t>
            </a:r>
            <a:r>
              <a:rPr lang="lt-LT"/>
              <a:t> [interaktyvus] [žiūrėta 2020 m. balandžio 27 d.]. Prieiga per internetą: </a:t>
            </a:r>
            <a:r>
              <a:rPr lang="lt-LT" u="sng">
                <a:hlinkClick r:id="rId4"/>
              </a:rPr>
              <a:t>http://www.nomagic.lt/straipsniai/programines-%C4%AFrangos-kurimas.html</a:t>
            </a:r>
            <a:endParaRPr lang="lt-LT"/>
          </a:p>
          <a:p>
            <a:r>
              <a:rPr lang="lt-LT"/>
              <a:t>Computer Hope</a:t>
            </a:r>
            <a:r>
              <a:rPr lang="lt-LT" i="1"/>
              <a:t> Login</a:t>
            </a:r>
            <a:r>
              <a:rPr lang="lt-LT"/>
              <a:t> [interaktyvus] [žiūrėta 2020 m. balandžio 27 d.]. Prieiga per internetą: </a:t>
            </a:r>
            <a:r>
              <a:rPr lang="lt-LT" u="sng">
                <a:hlinkClick r:id="rId5"/>
              </a:rPr>
              <a:t>https://www.computerhope.com/jargon/l/login.htm</a:t>
            </a:r>
            <a:endParaRPr lang="lt-LT"/>
          </a:p>
        </p:txBody>
      </p:sp>
    </p:spTree>
    <p:extLst>
      <p:ext uri="{BB962C8B-B14F-4D97-AF65-F5344CB8AC3E}">
        <p14:creationId xmlns:p14="http://schemas.microsoft.com/office/powerpoint/2010/main" val="239956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2B1B233-13F8-43DF-96EC-9097D3466E6F}"/>
              </a:ext>
            </a:extLst>
          </p:cNvPr>
          <p:cNvSpPr>
            <a:spLocks noGrp="1"/>
          </p:cNvSpPr>
          <p:nvPr>
            <p:ph type="title"/>
          </p:nvPr>
        </p:nvSpPr>
        <p:spPr>
          <a:xfrm>
            <a:off x="761996" y="382385"/>
            <a:ext cx="10668004" cy="1113295"/>
          </a:xfrm>
        </p:spPr>
        <p:txBody>
          <a:bodyPr anchor="b">
            <a:normAutofit/>
          </a:bodyPr>
          <a:lstStyle/>
          <a:p>
            <a:pPr algn="ctr"/>
            <a:r>
              <a:rPr lang="lt-LT"/>
              <a:t>Problema</a:t>
            </a:r>
          </a:p>
        </p:txBody>
      </p:sp>
      <p:sp>
        <p:nvSpPr>
          <p:cNvPr id="3" name="Turinio vietos rezervavimo ženklas 2">
            <a:extLst>
              <a:ext uri="{FF2B5EF4-FFF2-40B4-BE49-F238E27FC236}">
                <a16:creationId xmlns:a16="http://schemas.microsoft.com/office/drawing/2014/main" id="{6378718D-BB05-4991-B17F-6D909F4608BC}"/>
              </a:ext>
            </a:extLst>
          </p:cNvPr>
          <p:cNvSpPr>
            <a:spLocks noGrp="1"/>
          </p:cNvSpPr>
          <p:nvPr>
            <p:ph idx="1"/>
          </p:nvPr>
        </p:nvSpPr>
        <p:spPr>
          <a:xfrm>
            <a:off x="761996" y="1785257"/>
            <a:ext cx="10668004" cy="3440539"/>
          </a:xfrm>
        </p:spPr>
        <p:txBody>
          <a:bodyPr>
            <a:normAutofit/>
          </a:bodyPr>
          <a:lstStyle/>
          <a:p>
            <a:pPr marL="0" indent="0">
              <a:buNone/>
            </a:pPr>
            <a:r>
              <a:rPr lang="lt-LT" sz="2400">
                <a:solidFill>
                  <a:schemeClr val="tx1"/>
                </a:solidFill>
                <a:latin typeface="Century" panose="02040604050505020304" pitchFamily="18" charset="0"/>
              </a:rPr>
              <a:t>Šią programą pradėjau kurti matydamas sunkų ir varginantį privačių darželių administracinį darbą. Mano mama privataus darželio direktorė, tačiau pati žymi vaikų lankomumą, skaičiuoja mokesčius. Toks darbas labai varginantis ir reikalaujantis daug susikaupimo, kad nebūtų administracinių klaidų. </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41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Pavadinimas 1">
            <a:extLst>
              <a:ext uri="{FF2B5EF4-FFF2-40B4-BE49-F238E27FC236}">
                <a16:creationId xmlns:a16="http://schemas.microsoft.com/office/drawing/2014/main" id="{013388A4-5214-438C-A834-B557DE9B64BC}"/>
              </a:ext>
            </a:extLst>
          </p:cNvPr>
          <p:cNvSpPr>
            <a:spLocks noGrp="1"/>
          </p:cNvSpPr>
          <p:nvPr>
            <p:ph type="title"/>
          </p:nvPr>
        </p:nvSpPr>
        <p:spPr>
          <a:xfrm>
            <a:off x="1251678" y="382385"/>
            <a:ext cx="10178322" cy="1492132"/>
          </a:xfrm>
        </p:spPr>
        <p:txBody>
          <a:bodyPr anchor="ctr">
            <a:normAutofit/>
          </a:bodyPr>
          <a:lstStyle/>
          <a:p>
            <a:r>
              <a:rPr lang="lt-LT"/>
              <a:t>Uždaviniai</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urinio vietos rezervavimo ženklas 2">
            <a:extLst>
              <a:ext uri="{FF2B5EF4-FFF2-40B4-BE49-F238E27FC236}">
                <a16:creationId xmlns:a16="http://schemas.microsoft.com/office/drawing/2014/main" id="{3AE02A19-1587-4E08-926C-7EC732C9D450}"/>
              </a:ext>
            </a:extLst>
          </p:cNvPr>
          <p:cNvGraphicFramePr>
            <a:graphicFrameLocks noGrp="1"/>
          </p:cNvGraphicFramePr>
          <p:nvPr>
            <p:ph idx="1"/>
            <p:extLst>
              <p:ext uri="{D42A27DB-BD31-4B8C-83A1-F6EECF244321}">
                <p14:modId xmlns:p14="http://schemas.microsoft.com/office/powerpoint/2010/main" val="130019710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43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229F3D31-66D9-40CB-BC83-30CC4CD385A6}"/>
              </a:ext>
            </a:extLst>
          </p:cNvPr>
          <p:cNvSpPr>
            <a:spLocks noGrp="1"/>
          </p:cNvSpPr>
          <p:nvPr>
            <p:ph type="title"/>
          </p:nvPr>
        </p:nvSpPr>
        <p:spPr>
          <a:xfrm>
            <a:off x="761996" y="382385"/>
            <a:ext cx="10668004" cy="1113295"/>
          </a:xfrm>
        </p:spPr>
        <p:txBody>
          <a:bodyPr anchor="b">
            <a:normAutofit/>
          </a:bodyPr>
          <a:lstStyle/>
          <a:p>
            <a:pPr algn="ctr"/>
            <a:r>
              <a:rPr lang="lt-LT"/>
              <a:t>Programos kūrimas</a:t>
            </a:r>
          </a:p>
        </p:txBody>
      </p:sp>
      <p:sp>
        <p:nvSpPr>
          <p:cNvPr id="3" name="Turinio vietos rezervavimo ženklas 2">
            <a:extLst>
              <a:ext uri="{FF2B5EF4-FFF2-40B4-BE49-F238E27FC236}">
                <a16:creationId xmlns:a16="http://schemas.microsoft.com/office/drawing/2014/main" id="{5C419F9D-E7F3-42DB-B7A4-93F366CC6897}"/>
              </a:ext>
            </a:extLst>
          </p:cNvPr>
          <p:cNvSpPr>
            <a:spLocks noGrp="1"/>
          </p:cNvSpPr>
          <p:nvPr>
            <p:ph idx="1"/>
          </p:nvPr>
        </p:nvSpPr>
        <p:spPr>
          <a:xfrm>
            <a:off x="761996" y="1785257"/>
            <a:ext cx="10668004" cy="3440539"/>
          </a:xfrm>
        </p:spPr>
        <p:txBody>
          <a:bodyPr>
            <a:normAutofit/>
          </a:bodyPr>
          <a:lstStyle/>
          <a:p>
            <a:pPr marL="0" indent="0">
              <a:buNone/>
            </a:pPr>
            <a:r>
              <a:rPr lang="lt-LT" sz="2400">
                <a:solidFill>
                  <a:schemeClr val="tx1"/>
                </a:solidFill>
                <a:latin typeface="Century" panose="02040604050505020304" pitchFamily="18" charset="0"/>
              </a:rPr>
              <a:t>Taikomąją programą nusprendžiau kurti pasitelkiant programinės įrangos kūrimo aplikacija „Visual studio“ bei C# programavimo kalba. Su šia programavimo kalba jau esu susipažinęs, ją naudojau kuriant žaidimus, tad sintaksė ir funkcijų pavadinimai jau buvo žinomi.</a:t>
            </a:r>
          </a:p>
          <a:p>
            <a:pPr marL="0" indent="0">
              <a:buNone/>
            </a:pPr>
            <a:endParaRPr lang="lt-LT" sz="240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0103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0EE6AB1-8B7A-40B6-9CA4-67A4E81D84C3}"/>
              </a:ext>
            </a:extLst>
          </p:cNvPr>
          <p:cNvSpPr>
            <a:spLocks noGrp="1"/>
          </p:cNvSpPr>
          <p:nvPr>
            <p:ph type="title"/>
          </p:nvPr>
        </p:nvSpPr>
        <p:spPr>
          <a:xfrm>
            <a:off x="1251679" y="645107"/>
            <a:ext cx="10606338" cy="1640894"/>
          </a:xfrm>
        </p:spPr>
        <p:txBody>
          <a:bodyPr anchor="t">
            <a:normAutofit/>
          </a:bodyPr>
          <a:lstStyle/>
          <a:p>
            <a:pPr algn="ctr"/>
            <a:r>
              <a:rPr lang="lt-LT" sz="4000"/>
              <a:t>Prisijungimo sistema</a:t>
            </a:r>
          </a:p>
        </p:txBody>
      </p:sp>
      <p:sp>
        <p:nvSpPr>
          <p:cNvPr id="3" name="Turinio vietos rezervavimo ženklas 2">
            <a:extLst>
              <a:ext uri="{FF2B5EF4-FFF2-40B4-BE49-F238E27FC236}">
                <a16:creationId xmlns:a16="http://schemas.microsoft.com/office/drawing/2014/main" id="{47D7754E-B135-49B3-8730-9963FE1E2B64}"/>
              </a:ext>
            </a:extLst>
          </p:cNvPr>
          <p:cNvSpPr>
            <a:spLocks noGrp="1"/>
          </p:cNvSpPr>
          <p:nvPr>
            <p:ph idx="1"/>
          </p:nvPr>
        </p:nvSpPr>
        <p:spPr>
          <a:xfrm>
            <a:off x="1469793" y="2052449"/>
            <a:ext cx="5412914" cy="3959332"/>
          </a:xfrm>
        </p:spPr>
        <p:txBody>
          <a:bodyPr>
            <a:normAutofit/>
          </a:bodyPr>
          <a:lstStyle/>
          <a:p>
            <a:pPr marL="0" indent="0">
              <a:buNone/>
            </a:pPr>
            <a:r>
              <a:rPr lang="lt-LT" sz="2400">
                <a:solidFill>
                  <a:schemeClr val="tx1"/>
                </a:solidFill>
                <a:latin typeface="Century" panose="02040604050505020304" pitchFamily="18" charset="0"/>
              </a:rPr>
              <a:t>Prisijungimas — procesas kompiuterių saugumo srityje, kurio metu asmuo įgyja prieigą prie programinės įrangos ar kompiuterinės sistemos, save identifikuodamas. Prisijungimas dažniausiai yra tam tikras vartotojo vardas bei slaptažodis.</a:t>
            </a:r>
          </a:p>
          <a:p>
            <a:endParaRPr lang="lt-LT"/>
          </a:p>
        </p:txBody>
      </p:sp>
      <p:pic>
        <p:nvPicPr>
          <p:cNvPr id="5" name="Paveikslėlis 4" descr="Paveikslėlis, kuriame yra ekrano nuotrauka&#10;&#10;Automatiškai sugeneruotas aprašymas">
            <a:extLst>
              <a:ext uri="{FF2B5EF4-FFF2-40B4-BE49-F238E27FC236}">
                <a16:creationId xmlns:a16="http://schemas.microsoft.com/office/drawing/2014/main" id="{47B912CE-00CD-4BEB-9973-EB4042A5D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883" y="2052449"/>
            <a:ext cx="3151508" cy="3959332"/>
          </a:xfrm>
          <a:prstGeom prst="rect">
            <a:avLst/>
          </a:prstGeom>
        </p:spPr>
      </p:pic>
    </p:spTree>
    <p:extLst>
      <p:ext uri="{BB962C8B-B14F-4D97-AF65-F5344CB8AC3E}">
        <p14:creationId xmlns:p14="http://schemas.microsoft.com/office/powerpoint/2010/main" val="155042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24DA389-E20F-4339-BF7B-8032E83F0AD5}"/>
              </a:ext>
            </a:extLst>
          </p:cNvPr>
          <p:cNvSpPr>
            <a:spLocks noGrp="1"/>
          </p:cNvSpPr>
          <p:nvPr>
            <p:ph type="title"/>
          </p:nvPr>
        </p:nvSpPr>
        <p:spPr>
          <a:xfrm>
            <a:off x="1251679" y="645107"/>
            <a:ext cx="10635521" cy="1640894"/>
          </a:xfrm>
        </p:spPr>
        <p:txBody>
          <a:bodyPr anchor="t">
            <a:normAutofit/>
          </a:bodyPr>
          <a:lstStyle/>
          <a:p>
            <a:pPr algn="ctr"/>
            <a:r>
              <a:rPr lang="lt-LT" sz="4000"/>
              <a:t>Duomenų bazė</a:t>
            </a:r>
          </a:p>
        </p:txBody>
      </p:sp>
      <p:sp>
        <p:nvSpPr>
          <p:cNvPr id="3" name="Turinio vietos rezervavimo ženklas 2">
            <a:extLst>
              <a:ext uri="{FF2B5EF4-FFF2-40B4-BE49-F238E27FC236}">
                <a16:creationId xmlns:a16="http://schemas.microsoft.com/office/drawing/2014/main" id="{E67C2D92-2843-41F5-AC96-1BE1A1B61DAC}"/>
              </a:ext>
            </a:extLst>
          </p:cNvPr>
          <p:cNvSpPr>
            <a:spLocks noGrp="1"/>
          </p:cNvSpPr>
          <p:nvPr>
            <p:ph idx="1"/>
          </p:nvPr>
        </p:nvSpPr>
        <p:spPr>
          <a:xfrm>
            <a:off x="1251679" y="2286001"/>
            <a:ext cx="4662738" cy="3940844"/>
          </a:xfrm>
        </p:spPr>
        <p:txBody>
          <a:bodyPr>
            <a:normAutofit/>
          </a:bodyPr>
          <a:lstStyle/>
          <a:p>
            <a:pPr marL="0" indent="0">
              <a:buNone/>
            </a:pPr>
            <a:r>
              <a:rPr lang="lt-LT" sz="2400">
                <a:solidFill>
                  <a:schemeClr val="tx1"/>
                </a:solidFill>
                <a:latin typeface="Century" panose="02040604050505020304" pitchFamily="18" charset="0"/>
              </a:rPr>
              <a:t>Duomenų bazė — organizuotas bei struktūrizuotas informacijos ar duomenų saugojimas kompiuterinėje sistemoje. Duomenų bazei sukurti ir valdyti naudojama duomenų bazių valdymo sistema (DBVS) kuri turi savo atskira manipuliavimo kalbą.</a:t>
            </a:r>
          </a:p>
          <a:p>
            <a:endParaRPr lang="lt-LT"/>
          </a:p>
        </p:txBody>
      </p:sp>
      <p:pic>
        <p:nvPicPr>
          <p:cNvPr id="5" name="Paveikslėlis 4" descr="Paveikslėlis, kuriame yra piešinys, puodelis&#10;&#10;Automatiškai sugeneruotas aprašymas">
            <a:extLst>
              <a:ext uri="{FF2B5EF4-FFF2-40B4-BE49-F238E27FC236}">
                <a16:creationId xmlns:a16="http://schemas.microsoft.com/office/drawing/2014/main" id="{5B09A7C1-3275-40E8-9569-3670A8757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47602"/>
            <a:ext cx="5263243" cy="3247533"/>
          </a:xfrm>
          <a:prstGeom prst="rect">
            <a:avLst/>
          </a:prstGeom>
        </p:spPr>
      </p:pic>
    </p:spTree>
    <p:extLst>
      <p:ext uri="{BB962C8B-B14F-4D97-AF65-F5344CB8AC3E}">
        <p14:creationId xmlns:p14="http://schemas.microsoft.com/office/powerpoint/2010/main" val="163438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495FC3D2-8D87-4FF4-A686-90D0B9A2F859}"/>
              </a:ext>
            </a:extLst>
          </p:cNvPr>
          <p:cNvSpPr>
            <a:spLocks noGrp="1"/>
          </p:cNvSpPr>
          <p:nvPr>
            <p:ph type="title"/>
          </p:nvPr>
        </p:nvSpPr>
        <p:spPr>
          <a:xfrm>
            <a:off x="761996" y="382385"/>
            <a:ext cx="10668004" cy="1113295"/>
          </a:xfrm>
        </p:spPr>
        <p:txBody>
          <a:bodyPr anchor="b">
            <a:normAutofit/>
          </a:bodyPr>
          <a:lstStyle/>
          <a:p>
            <a:pPr algn="ctr"/>
            <a:r>
              <a:rPr lang="lt-LT"/>
              <a:t>Duomenų valdymo serveris</a:t>
            </a:r>
          </a:p>
        </p:txBody>
      </p:sp>
      <p:sp>
        <p:nvSpPr>
          <p:cNvPr id="3" name="Turinio vietos rezervavimo ženklas 2">
            <a:extLst>
              <a:ext uri="{FF2B5EF4-FFF2-40B4-BE49-F238E27FC236}">
                <a16:creationId xmlns:a16="http://schemas.microsoft.com/office/drawing/2014/main" id="{A025973B-0B2C-4EA4-8702-E4737BB7DE45}"/>
              </a:ext>
            </a:extLst>
          </p:cNvPr>
          <p:cNvSpPr>
            <a:spLocks noGrp="1"/>
          </p:cNvSpPr>
          <p:nvPr>
            <p:ph idx="1"/>
          </p:nvPr>
        </p:nvSpPr>
        <p:spPr>
          <a:xfrm>
            <a:off x="761996" y="1785257"/>
            <a:ext cx="10668004" cy="3440539"/>
          </a:xfrm>
        </p:spPr>
        <p:txBody>
          <a:bodyPr>
            <a:normAutofit/>
          </a:bodyPr>
          <a:lstStyle/>
          <a:p>
            <a:pPr marL="0" indent="0">
              <a:buNone/>
            </a:pPr>
            <a:r>
              <a:rPr lang="lt-LT" sz="2400">
                <a:solidFill>
                  <a:schemeClr val="tx1"/>
                </a:solidFill>
                <a:latin typeface="Century" panose="02040604050505020304" pitchFamily="18" charset="0"/>
              </a:rPr>
              <a:t>„Microsoft SQL Server“ — nemokama duomenų bazių valdymo sistema sukurta Microsoft. Šios programinės įrangos dėka yra lengviau valdyti ir atkurti duomenis esančius serveryje bei juos valdyti pasitelkiant tinklą.</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3512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EBB7B0E7-460E-4994-8AD1-3508A2DEB078}"/>
              </a:ext>
            </a:extLst>
          </p:cNvPr>
          <p:cNvSpPr>
            <a:spLocks noGrp="1"/>
          </p:cNvSpPr>
          <p:nvPr>
            <p:ph type="title"/>
          </p:nvPr>
        </p:nvSpPr>
        <p:spPr>
          <a:xfrm>
            <a:off x="761996" y="382385"/>
            <a:ext cx="10668004" cy="1113295"/>
          </a:xfrm>
        </p:spPr>
        <p:txBody>
          <a:bodyPr vert="horz" lIns="91440" tIns="45720" rIns="91440" bIns="45720" rtlCol="0" anchor="b">
            <a:normAutofit/>
          </a:bodyPr>
          <a:lstStyle/>
          <a:p>
            <a:pPr algn="ctr"/>
            <a:r>
              <a:rPr lang="en-US" sz="3600"/>
              <a:t>Prisijungimo Funkcijos kūrimo etapai</a:t>
            </a:r>
            <a:br>
              <a:rPr lang="en-US" sz="3600"/>
            </a:br>
            <a:endParaRPr lang="en-US" sz="3600"/>
          </a:p>
        </p:txBody>
      </p:sp>
      <p:sp>
        <p:nvSpPr>
          <p:cNvPr id="8" name="Stačiakampis 7">
            <a:extLst>
              <a:ext uri="{FF2B5EF4-FFF2-40B4-BE49-F238E27FC236}">
                <a16:creationId xmlns:a16="http://schemas.microsoft.com/office/drawing/2014/main" id="{BE7B2BD4-DC84-412B-A96A-57BA135D1FA2}"/>
              </a:ext>
            </a:extLst>
          </p:cNvPr>
          <p:cNvSpPr/>
          <p:nvPr/>
        </p:nvSpPr>
        <p:spPr>
          <a:xfrm>
            <a:off x="761996" y="1785257"/>
            <a:ext cx="10668004" cy="344053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2400">
                <a:latin typeface="Century" panose="02040604050505020304" pitchFamily="18" charset="0"/>
              </a:rPr>
              <a:t>•Suvesti duomenis, kurie bus naudojami prisijungiant, į duomenų bazę;</a:t>
            </a:r>
          </a:p>
          <a:p>
            <a:pPr indent="-228600" defTabSz="914400">
              <a:lnSpc>
                <a:spcPct val="110000"/>
              </a:lnSpc>
              <a:spcBef>
                <a:spcPts val="700"/>
              </a:spcBef>
              <a:buClr>
                <a:schemeClr val="tx2"/>
              </a:buClr>
            </a:pPr>
            <a:r>
              <a:rPr lang="en-US" sz="2400">
                <a:latin typeface="Century" panose="02040604050505020304" pitchFamily="18" charset="0"/>
              </a:rPr>
              <a:t>•Duomenų bazę susieti su programos kodu nurodant serverio vietą ir       kitus parametrus;</a:t>
            </a:r>
          </a:p>
          <a:p>
            <a:pPr indent="-228600" defTabSz="914400">
              <a:lnSpc>
                <a:spcPct val="110000"/>
              </a:lnSpc>
              <a:spcBef>
                <a:spcPts val="700"/>
              </a:spcBef>
              <a:buClr>
                <a:schemeClr val="tx2"/>
              </a:buClr>
            </a:pPr>
            <a:r>
              <a:rPr lang="en-US" sz="2400">
                <a:latin typeface="Century" panose="02040604050505020304" pitchFamily="18" charset="0"/>
              </a:rPr>
              <a:t>•Patikrinti ar duomenys teisingi;</a:t>
            </a:r>
          </a:p>
          <a:p>
            <a:pPr indent="-228600" defTabSz="914400">
              <a:lnSpc>
                <a:spcPct val="110000"/>
              </a:lnSpc>
              <a:spcBef>
                <a:spcPts val="700"/>
              </a:spcBef>
              <a:buClr>
                <a:schemeClr val="tx2"/>
              </a:buClr>
            </a:pPr>
            <a:r>
              <a:rPr lang="en-US" sz="2400">
                <a:latin typeface="Century" panose="02040604050505020304" pitchFamily="18" charset="0"/>
              </a:rPr>
              <a:t>•Jei duomenys teisingi — atverti pagrindinį programos langą, jei ne — pranešti, kad duomenys neteisingi.</a:t>
            </a:r>
          </a:p>
        </p:txBody>
      </p:sp>
      <p:sp>
        <p:nvSpPr>
          <p:cNvPr id="15" name="Freeform: Shape 14">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04559588"/>
      </p:ext>
    </p:extLst>
  </p:cSld>
  <p:clrMapOvr>
    <a:masterClrMapping/>
  </p:clrMapOvr>
</p:sld>
</file>

<file path=ppt/theme/theme1.xml><?xml version="1.0" encoding="utf-8"?>
<a:theme xmlns:a="http://schemas.openxmlformats.org/drawingml/2006/main" name="Ženklelis">
  <a:themeElements>
    <a:clrScheme name="Geltona">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Ženklelis">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Ženklelis">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60</TotalTime>
  <Words>936</Words>
  <Application>Microsoft Office PowerPoint</Application>
  <PresentationFormat>Plačiaekranė</PresentationFormat>
  <Paragraphs>61</Paragraphs>
  <Slides>21</Slides>
  <Notes>0</Notes>
  <HiddenSlides>0</HiddenSlides>
  <MMClips>0</MMClips>
  <ScaleCrop>false</ScaleCrop>
  <HeadingPairs>
    <vt:vector size="6" baseType="variant">
      <vt:variant>
        <vt:lpstr>Naudojami šriftai</vt:lpstr>
      </vt:variant>
      <vt:variant>
        <vt:i4>4</vt:i4>
      </vt:variant>
      <vt:variant>
        <vt:lpstr>Tema</vt:lpstr>
      </vt:variant>
      <vt:variant>
        <vt:i4>1</vt:i4>
      </vt:variant>
      <vt:variant>
        <vt:lpstr>Skaidrių pavadinimai</vt:lpstr>
      </vt:variant>
      <vt:variant>
        <vt:i4>21</vt:i4>
      </vt:variant>
    </vt:vector>
  </HeadingPairs>
  <TitlesOfParts>
    <vt:vector size="26" baseType="lpstr">
      <vt:lpstr>Arial</vt:lpstr>
      <vt:lpstr>Century</vt:lpstr>
      <vt:lpstr>Gill Sans MT</vt:lpstr>
      <vt:lpstr>Impact</vt:lpstr>
      <vt:lpstr>Ženklelis</vt:lpstr>
      <vt:lpstr>Elektroninis dienynas privatiems darželiams</vt:lpstr>
      <vt:lpstr>Darbo tikslas</vt:lpstr>
      <vt:lpstr>Problema</vt:lpstr>
      <vt:lpstr>Uždaviniai</vt:lpstr>
      <vt:lpstr>Programos kūrimas</vt:lpstr>
      <vt:lpstr>Prisijungimo sistema</vt:lpstr>
      <vt:lpstr>Duomenų bazė</vt:lpstr>
      <vt:lpstr>Duomenų valdymo serveris</vt:lpstr>
      <vt:lpstr>Prisijungimo Funkcijos kūrimo etapai </vt:lpstr>
      <vt:lpstr>Vaikai</vt:lpstr>
      <vt:lpstr>„PowerPoint“ pateiktis</vt:lpstr>
      <vt:lpstr>Darbuotojai</vt:lpstr>
      <vt:lpstr>Lankomumas</vt:lpstr>
      <vt:lpstr>Atostogos</vt:lpstr>
      <vt:lpstr>Mokesčiai</vt:lpstr>
      <vt:lpstr>Programos diegimas</vt:lpstr>
      <vt:lpstr>Greito prototipo metodas</vt:lpstr>
      <vt:lpstr>Rizika</vt:lpstr>
      <vt:lpstr>Programos testavimas</vt:lpstr>
      <vt:lpstr>Išvados</vt:lpstr>
      <vt:lpstr>Šaltiniai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Elektroninis dienynas privatiems darželiams</dc:title>
  <dc:creator>Valentų Šeima</dc:creator>
  <cp:lastModifiedBy>Valentų Šeima</cp:lastModifiedBy>
  <cp:revision>2</cp:revision>
  <dcterms:created xsi:type="dcterms:W3CDTF">2020-06-16T06:42:14Z</dcterms:created>
  <dcterms:modified xsi:type="dcterms:W3CDTF">2020-06-16T07:43:02Z</dcterms:modified>
</cp:coreProperties>
</file>