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Default Extension="wdp" ContentType="image/vnd.ms-photo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829" r:id="rId1"/>
  </p:sldMasterIdLst>
  <p:notesMasterIdLst>
    <p:notesMasterId r:id="rId27"/>
  </p:notesMasterIdLst>
  <p:sldIdLst>
    <p:sldId id="293" r:id="rId2"/>
    <p:sldId id="295" r:id="rId3"/>
    <p:sldId id="294" r:id="rId4"/>
    <p:sldId id="296" r:id="rId5"/>
    <p:sldId id="311" r:id="rId6"/>
    <p:sldId id="288" r:id="rId7"/>
    <p:sldId id="289" r:id="rId8"/>
    <p:sldId id="290" r:id="rId9"/>
    <p:sldId id="292" r:id="rId10"/>
    <p:sldId id="291" r:id="rId11"/>
    <p:sldId id="283" r:id="rId12"/>
    <p:sldId id="285" r:id="rId13"/>
    <p:sldId id="298" r:id="rId14"/>
    <p:sldId id="299" r:id="rId15"/>
    <p:sldId id="301" r:id="rId16"/>
    <p:sldId id="303" r:id="rId17"/>
    <p:sldId id="305" r:id="rId18"/>
    <p:sldId id="306" r:id="rId19"/>
    <p:sldId id="307" r:id="rId20"/>
    <p:sldId id="308" r:id="rId21"/>
    <p:sldId id="309" r:id="rId22"/>
    <p:sldId id="310" r:id="rId23"/>
    <p:sldId id="287" r:id="rId24"/>
    <p:sldId id="286" r:id="rId25"/>
    <p:sldId id="273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591" autoAdjust="0"/>
    <p:restoredTop sz="94620" autoAdjust="0"/>
  </p:normalViewPr>
  <p:slideViewPr>
    <p:cSldViewPr snapToGrid="0" snapToObjects="1">
      <p:cViewPr>
        <p:scale>
          <a:sx n="80" d="100"/>
          <a:sy n="80" d="100"/>
        </p:scale>
        <p:origin x="-1704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2AD67-6273-D149-A48B-FC21CCCE7C75}" type="datetimeFigureOut">
              <a:rPr lang="nl-NL" smtClean="0"/>
              <a:pPr/>
              <a:t>1/24/13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9ABB5-4D71-B94C-A3A3-02B13F21C3A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43099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773007-EC8E-EC41-8BE1-C807A0F24673}" type="slidenum">
              <a:rPr lang="en-US"/>
              <a:pPr/>
              <a:t>15</a:t>
            </a:fld>
            <a:endParaRPr lang="en-US"/>
          </a:p>
        </p:txBody>
      </p:sp>
      <p:sp>
        <p:nvSpPr>
          <p:cNvPr id="1536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01613" y="4414910"/>
            <a:ext cx="5608607" cy="418308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855E78-B6CD-2546-987B-7D290FC606F6}" type="slidenum">
              <a:rPr lang="en-US"/>
              <a:pPr/>
              <a:t>16</a:t>
            </a:fld>
            <a:endParaRPr lang="en-US"/>
          </a:p>
        </p:txBody>
      </p:sp>
      <p:sp>
        <p:nvSpPr>
          <p:cNvPr id="1638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237130" y="705740"/>
            <a:ext cx="4536141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01613" y="4414910"/>
            <a:ext cx="5608607" cy="418308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CDBE71-3C01-1745-81A2-167776B6A053}" type="slidenum">
              <a:rPr lang="en-US"/>
              <a:pPr/>
              <a:t>17</a:t>
            </a:fld>
            <a:endParaRPr lang="en-US"/>
          </a:p>
        </p:txBody>
      </p:sp>
      <p:sp>
        <p:nvSpPr>
          <p:cNvPr id="1740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01613" y="4414910"/>
            <a:ext cx="5608607" cy="418308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7A7421-5957-5E4F-BC88-4B260A1256D1}" type="slidenum">
              <a:rPr lang="en-US"/>
              <a:pPr/>
              <a:t>18</a:t>
            </a:fld>
            <a:endParaRPr lang="en-US"/>
          </a:p>
        </p:txBody>
      </p:sp>
      <p:sp>
        <p:nvSpPr>
          <p:cNvPr id="1843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237130" y="705740"/>
            <a:ext cx="4536141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01613" y="4414910"/>
            <a:ext cx="5608607" cy="418308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84F7BA-EF93-F048-BB78-CD98B3933EDE}" type="slidenum">
              <a:rPr lang="en-US"/>
              <a:pPr/>
              <a:t>19</a:t>
            </a:fld>
            <a:endParaRPr lang="en-US"/>
          </a:p>
        </p:txBody>
      </p:sp>
      <p:sp>
        <p:nvSpPr>
          <p:cNvPr id="1945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237130" y="705740"/>
            <a:ext cx="4536141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01613" y="4414910"/>
            <a:ext cx="5608607" cy="418308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B8FA1F-58C2-A644-A949-7C9549D69D23}" type="slidenum">
              <a:rPr lang="en-US"/>
              <a:pPr/>
              <a:t>20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237130" y="705740"/>
            <a:ext cx="4536141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01613" y="4414910"/>
            <a:ext cx="5608607" cy="418308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966585-67BA-3A4A-A86F-23EF283D1E2C}" type="slidenum">
              <a:rPr lang="en-US"/>
              <a:pPr/>
              <a:t>21</a:t>
            </a:fld>
            <a:endParaRPr lang="en-US"/>
          </a:p>
        </p:txBody>
      </p:sp>
      <p:sp>
        <p:nvSpPr>
          <p:cNvPr id="2150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237130" y="705740"/>
            <a:ext cx="4536141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01613" y="4414910"/>
            <a:ext cx="5608607" cy="418308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5D75A5-1D9F-AB45-94DB-5677ECA956DC}" type="slidenum">
              <a:rPr lang="en-US"/>
              <a:pPr/>
              <a:t>22</a:t>
            </a:fld>
            <a:endParaRPr lang="en-US"/>
          </a:p>
        </p:txBody>
      </p:sp>
      <p:sp>
        <p:nvSpPr>
          <p:cNvPr id="2252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01613" y="4414910"/>
            <a:ext cx="5608607" cy="418308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1/24/13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el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Tim </a:t>
            </a:r>
            <a:r>
              <a:rPr lang="nl-NL" dirty="0" err="1"/>
              <a:t>Cooijmans</a:t>
            </a:r>
            <a:r>
              <a:rPr lang="nl-NL" dirty="0"/>
              <a:t>, Tim Hendriks, </a:t>
            </a:r>
            <a:r>
              <a:rPr lang="nl-NL" dirty="0" err="1"/>
              <a:t>Dionisio</a:t>
            </a:r>
            <a:r>
              <a:rPr lang="nl-NL" dirty="0"/>
              <a:t> </a:t>
            </a:r>
            <a:r>
              <a:rPr lang="nl-NL" dirty="0" err="1"/>
              <a:t>Nunes</a:t>
            </a:r>
            <a:r>
              <a:rPr lang="nl-NL" dirty="0"/>
              <a:t>, Nico </a:t>
            </a:r>
            <a:r>
              <a:rPr lang="nl-NL" dirty="0" err="1"/>
              <a:t>Petrakis</a:t>
            </a:r>
            <a:r>
              <a:rPr lang="nl-NL" dirty="0"/>
              <a:t>, Marc </a:t>
            </a:r>
            <a:r>
              <a:rPr lang="nl-NL" dirty="0" err="1"/>
              <a:t>Romeyn</a:t>
            </a:r>
            <a:r>
              <a:rPr lang="nl-NL" dirty="0"/>
              <a:t> </a:t>
            </a:r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604705" y="2539655"/>
            <a:ext cx="6629400" cy="1906580"/>
          </a:xfrm>
        </p:spPr>
        <p:txBody>
          <a:bodyPr/>
          <a:lstStyle/>
          <a:p>
            <a:r>
              <a:rPr lang="nl-NL" dirty="0" err="1"/>
              <a:t>Nao</a:t>
            </a:r>
            <a:r>
              <a:rPr lang="nl-NL" dirty="0"/>
              <a:t> </a:t>
            </a:r>
            <a:r>
              <a:rPr lang="nl-NL" dirty="0" err="1"/>
              <a:t>improvements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smtClean="0"/>
              <a:t>SPL</a:t>
            </a:r>
            <a:endParaRPr lang="nl-NL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639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Locating</a:t>
            </a:r>
            <a:r>
              <a:rPr lang="nl-NL" dirty="0" smtClean="0"/>
              <a:t> the goal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Found </a:t>
            </a:r>
            <a:r>
              <a:rPr lang="nl-NL" dirty="0" err="1" smtClean="0"/>
              <a:t>ball</a:t>
            </a:r>
            <a:endParaRPr lang="nl-NL" dirty="0" smtClean="0"/>
          </a:p>
          <a:p>
            <a:r>
              <a:rPr lang="nl-NL" dirty="0" smtClean="0"/>
              <a:t>In </a:t>
            </a:r>
            <a:r>
              <a:rPr lang="nl-NL" dirty="0" err="1" smtClean="0"/>
              <a:t>good</a:t>
            </a:r>
            <a:r>
              <a:rPr lang="nl-NL" dirty="0" smtClean="0"/>
              <a:t> </a:t>
            </a:r>
            <a:r>
              <a:rPr lang="nl-NL" dirty="0" err="1" smtClean="0"/>
              <a:t>position</a:t>
            </a:r>
            <a:endParaRPr lang="nl-NL" dirty="0" smtClean="0"/>
          </a:p>
          <a:p>
            <a:r>
              <a:rPr lang="nl-NL" dirty="0" err="1" smtClean="0"/>
              <a:t>Find</a:t>
            </a:r>
            <a:r>
              <a:rPr lang="nl-NL" dirty="0" smtClean="0"/>
              <a:t> goal</a:t>
            </a:r>
          </a:p>
          <a:p>
            <a:pPr lvl="1"/>
            <a:r>
              <a:rPr lang="nl-NL" dirty="0" err="1" smtClean="0"/>
              <a:t>Circle</a:t>
            </a:r>
            <a:r>
              <a:rPr lang="nl-NL" dirty="0" smtClean="0"/>
              <a:t> </a:t>
            </a:r>
            <a:r>
              <a:rPr lang="nl-NL" dirty="0" err="1" smtClean="0"/>
              <a:t>around</a:t>
            </a:r>
            <a:r>
              <a:rPr lang="nl-NL" dirty="0" smtClean="0"/>
              <a:t> the </a:t>
            </a:r>
            <a:r>
              <a:rPr lang="nl-NL" dirty="0" err="1" smtClean="0"/>
              <a:t>ball</a:t>
            </a:r>
            <a:endParaRPr lang="nl-NL" dirty="0" smtClean="0"/>
          </a:p>
          <a:p>
            <a:r>
              <a:rPr lang="nl-NL" dirty="0" err="1" smtClean="0"/>
              <a:t>Threshold</a:t>
            </a:r>
            <a:r>
              <a:rPr lang="nl-NL" dirty="0" smtClean="0"/>
              <a:t> pixels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smtClean="0"/>
              <a:t>Goal </a:t>
            </a:r>
            <a:r>
              <a:rPr lang="nl-NL" dirty="0" err="1" smtClean="0"/>
              <a:t>detection</a:t>
            </a:r>
            <a:r>
              <a:rPr lang="nl-NL" dirty="0" smtClean="0"/>
              <a:t> </a:t>
            </a:r>
            <a:r>
              <a:rPr lang="nl-NL" dirty="0" smtClean="0"/>
              <a:t>video</a:t>
            </a:r>
          </a:p>
          <a:p>
            <a:r>
              <a:rPr lang="nl-NL" dirty="0" err="1" smtClean="0"/>
              <a:t>Next</a:t>
            </a:r>
            <a:r>
              <a:rPr lang="nl-NL" dirty="0" smtClean="0"/>
              <a:t> Tim H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Kicking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91493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Kicking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Kicking</a:t>
            </a:r>
            <a:r>
              <a:rPr lang="nl-NL" dirty="0" smtClean="0"/>
              <a:t> Video</a:t>
            </a:r>
          </a:p>
          <a:p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balanced</a:t>
            </a:r>
            <a:r>
              <a:rPr lang="nl-NL" dirty="0" smtClean="0"/>
              <a:t> in </a:t>
            </a:r>
            <a:r>
              <a:rPr lang="en-US" dirty="0" smtClean="0"/>
              <a:t>every</a:t>
            </a:r>
            <a:r>
              <a:rPr lang="nl-NL" dirty="0" smtClean="0"/>
              <a:t> state</a:t>
            </a:r>
          </a:p>
          <a:p>
            <a:pPr lvl="1"/>
            <a:r>
              <a:rPr lang="nl-NL" dirty="0" smtClean="0"/>
              <a:t>No </a:t>
            </a:r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because</a:t>
            </a:r>
            <a:r>
              <a:rPr lang="nl-NL" dirty="0" smtClean="0"/>
              <a:t> of counter </a:t>
            </a:r>
            <a:r>
              <a:rPr lang="nl-NL" dirty="0" err="1" smtClean="0"/>
              <a:t>movement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0522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VIDEOS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Ball </a:t>
            </a:r>
            <a:r>
              <a:rPr lang="en-US" dirty="0" smtClean="0"/>
              <a:t>detection</a:t>
            </a:r>
          </a:p>
          <a:p>
            <a:r>
              <a:rPr lang="en-US" dirty="0" smtClean="0"/>
              <a:t>Goal </a:t>
            </a:r>
            <a:r>
              <a:rPr lang="en-US" dirty="0" smtClean="0"/>
              <a:t>detection</a:t>
            </a:r>
          </a:p>
          <a:p>
            <a:endParaRPr lang="en-US" dirty="0" smtClean="0"/>
          </a:p>
          <a:p>
            <a:r>
              <a:rPr lang="en-US" dirty="0" smtClean="0"/>
              <a:t>Next on </a:t>
            </a:r>
            <a:r>
              <a:rPr lang="en-US" dirty="0" smtClean="0"/>
              <a:t>walking -</a:t>
            </a:r>
            <a:r>
              <a:rPr lang="en-US" dirty="0" smtClean="0"/>
              <a:t>Tim C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09933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to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The learning problem</a:t>
            </a: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Minimize expected distance to goal</a:t>
            </a: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Based on observations from the past five (or so) </a:t>
            </a:r>
            <a:r>
              <a:rPr lang="en-US" dirty="0" err="1" smtClean="0"/>
              <a:t>timesteps</a:t>
            </a:r>
            <a:endParaRPr lang="en-US" dirty="0" smtClean="0"/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By controlling joint positions and </a:t>
            </a:r>
            <a:r>
              <a:rPr lang="en-US" dirty="0" err="1" smtClean="0"/>
              <a:t>stiffnesses</a:t>
            </a:r>
            <a:endParaRPr lang="en-US" dirty="0" smtClean="0"/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High dimensionality</a:t>
            </a: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The policy is a function from R^270 to R^38</a:t>
            </a: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We will need</a:t>
            </a:r>
          </a:p>
          <a:p>
            <a:pPr marL="1295400" lvl="2" indent="-287338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Lots of data</a:t>
            </a:r>
          </a:p>
          <a:p>
            <a:pPr marL="1295400" lvl="2" indent="-287338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Dimensionality reduction</a:t>
            </a:r>
          </a:p>
          <a:p>
            <a:pPr marL="1295400" lvl="2" indent="-287338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A good initial policy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Data collection method</a:t>
            </a: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Repeatedly walk to uniformly random locations</a:t>
            </a: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Observe sensory inputs and the actions chosen in response (at 50Hz)</a:t>
            </a: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Lots of data in a very narrow region of state space</a:t>
            </a:r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Inputs</a:t>
            </a: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Accelerometer, gyroscope readings</a:t>
            </a: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Joint positions and </a:t>
            </a:r>
            <a:r>
              <a:rPr lang="en-US" dirty="0" err="1" smtClean="0"/>
              <a:t>stiffnesses</a:t>
            </a:r>
            <a:endParaRPr lang="en-US" dirty="0" smtClean="0"/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Goal location</a:t>
            </a:r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Outputs</a:t>
            </a: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Desired joint positions and </a:t>
            </a:r>
            <a:r>
              <a:rPr lang="en-US" dirty="0" err="1" smtClean="0"/>
              <a:t>stiffnesses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A glance at the input data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820800" y="1286056"/>
            <a:ext cx="10719360" cy="539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Output data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63840" y="1244291"/>
            <a:ext cx="10389600" cy="5226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Dimensionality reduction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1300796"/>
          </a:xfrm>
          <a:ln/>
        </p:spPr>
        <p:txBody>
          <a:bodyPr/>
          <a:lstStyle/>
          <a:p>
            <a:pPr marL="391686" indent="-293764">
              <a:buSzPct val="45000"/>
              <a:buFont typeface="Wingdings" pitchFamily="-84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Deep Auto-encoders (Hinton, 2006)</a:t>
            </a:r>
          </a:p>
          <a:p>
            <a:pPr marL="391686" indent="-293764">
              <a:buSzPct val="45000"/>
              <a:buFont typeface="Wingdings" pitchFamily="-84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Based on Deep Belief Networks (Hinton, 2006)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5040" y="3152492"/>
            <a:ext cx="7140960" cy="34549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Deep features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359360" y="1604329"/>
            <a:ext cx="6239520" cy="397769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lIns="81639" tIns="55220" rIns="81639" bIns="40820" anchor="ctr" anchorCtr="1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409761" y="5695799"/>
            <a:ext cx="6137280" cy="313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5220" rIns="81639" bIns="40820">
            <a:prstTxWarp prst="textNoShape">
              <a:avLst/>
            </a:prstTxWarp>
          </a:bodyPr>
          <a:lstStyle/>
          <a:p>
            <a:pPr>
              <a:spcBef>
                <a:spcPts val="1089"/>
              </a:spcBef>
              <a:spcAft>
                <a:spcPts val="907"/>
              </a:spcAft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dirty="0">
                <a:solidFill>
                  <a:srgbClr val="000000"/>
                </a:solidFill>
                <a:ea typeface="Droid Sans" charset="0"/>
                <a:cs typeface="Droid Sans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Honglak</a:t>
            </a:r>
            <a:r>
              <a:rPr lang="en-US" dirty="0">
                <a:solidFill>
                  <a:srgbClr val="000000"/>
                </a:solidFill>
                <a:ea typeface="Droid Sans" charset="0"/>
                <a:cs typeface="Droid Sans" charset="0"/>
              </a:rPr>
              <a:t> Lee et al. (2009)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Deep Auto-encoders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398240" y="1356623"/>
            <a:ext cx="6399360" cy="5113977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lIns="81639" tIns="55220" rIns="81639" bIns="40820" anchor="ctr" anchorCtr="1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dirty="0">
                <a:solidFill>
                  <a:srgbClr val="000000"/>
                </a:solidFill>
                <a:ea typeface="Droid Sans" charset="0"/>
                <a:cs typeface="Droid Sans" charset="0"/>
              </a:rPr>
              <a:t>From Hinton (2006)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800" dirty="0" smtClean="0"/>
              <a:t>Dionisio </a:t>
            </a:r>
            <a:r>
              <a:rPr lang="en-US" sz="2800" dirty="0" err="1" smtClean="0"/>
              <a:t>Nunes</a:t>
            </a:r>
            <a:r>
              <a:rPr lang="en-US" sz="2800" dirty="0" smtClean="0"/>
              <a:t> </a:t>
            </a:r>
          </a:p>
          <a:p>
            <a:pPr algn="ctr">
              <a:buNone/>
            </a:pPr>
            <a:endParaRPr lang="en-US" sz="2800" dirty="0" smtClean="0"/>
          </a:p>
          <a:p>
            <a:pPr algn="ctr"/>
            <a:r>
              <a:rPr lang="en-US" sz="2800" dirty="0" smtClean="0"/>
              <a:t>Marc </a:t>
            </a:r>
            <a:r>
              <a:rPr lang="en-US" sz="2800" dirty="0" err="1" smtClean="0"/>
              <a:t>Romeyn</a:t>
            </a:r>
            <a:endParaRPr lang="en-US" sz="2800" dirty="0" smtClean="0"/>
          </a:p>
          <a:p>
            <a:pPr algn="ctr">
              <a:buNone/>
            </a:pPr>
            <a:endParaRPr lang="en-US" sz="2800" dirty="0" smtClean="0"/>
          </a:p>
          <a:p>
            <a:pPr algn="ctr"/>
            <a:r>
              <a:rPr lang="en-US" sz="2800" dirty="0" err="1" smtClean="0"/>
              <a:t>Nico</a:t>
            </a:r>
            <a:r>
              <a:rPr lang="en-US" sz="2800" dirty="0" smtClean="0"/>
              <a:t> Petrakis</a:t>
            </a:r>
          </a:p>
          <a:p>
            <a:pPr algn="ctr">
              <a:buNone/>
            </a:pPr>
            <a:endParaRPr lang="en-US" sz="2800" dirty="0" smtClean="0"/>
          </a:p>
          <a:p>
            <a:pPr algn="ctr"/>
            <a:r>
              <a:rPr lang="en-US" sz="2800" dirty="0" smtClean="0"/>
              <a:t>Tim </a:t>
            </a:r>
            <a:r>
              <a:rPr lang="en-US" sz="2800" dirty="0" err="1" smtClean="0"/>
              <a:t>Cooijmans</a:t>
            </a:r>
            <a:endParaRPr lang="en-US" sz="2800" dirty="0" smtClean="0"/>
          </a:p>
          <a:p>
            <a:pPr algn="ctr">
              <a:buNone/>
            </a:pPr>
            <a:endParaRPr lang="en-US" sz="2800" dirty="0" smtClean="0"/>
          </a:p>
          <a:p>
            <a:pPr algn="ctr"/>
            <a:r>
              <a:rPr lang="en-US" sz="2800" dirty="0" smtClean="0"/>
              <a:t>Tim </a:t>
            </a:r>
            <a:r>
              <a:rPr lang="en-US" sz="2800" dirty="0" err="1" smtClean="0"/>
              <a:t>Hendriks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Putting it together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0640" y="1535202"/>
            <a:ext cx="6988320" cy="46862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The training procedure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/>
          <a:lstStyle/>
          <a:p>
            <a:pPr marL="391686" indent="-293764">
              <a:buFont typeface="Times New Roman" pitchFamily="-84" charset="0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Start with an initial policy </a:t>
            </a:r>
            <a:r>
              <a:rPr lang="en-US" dirty="0" err="1"/>
              <a:t>π</a:t>
            </a:r>
            <a:r>
              <a:rPr lang="en-US" dirty="0"/>
              <a:t>₀</a:t>
            </a:r>
          </a:p>
          <a:p>
            <a:pPr marL="391686" indent="-293764">
              <a:buFont typeface="Times New Roman" pitchFamily="-84" charset="0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Gather data with the policy</a:t>
            </a:r>
          </a:p>
          <a:p>
            <a:pPr marL="391686" indent="-293764">
              <a:buFont typeface="Times New Roman" pitchFamily="-84" charset="0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</a:t>
            </a:r>
            <a:r>
              <a:rPr lang="en-US" dirty="0" err="1"/>
              <a:t>Pretrain</a:t>
            </a:r>
            <a:r>
              <a:rPr lang="en-US" dirty="0"/>
              <a:t> the networks</a:t>
            </a:r>
          </a:p>
          <a:p>
            <a:pPr marL="391686" indent="-293764">
              <a:buFont typeface="Times New Roman" pitchFamily="-84" charset="0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</a:t>
            </a:r>
            <a:r>
              <a:rPr lang="en-US" dirty="0" err="1"/>
              <a:t>Finetune</a:t>
            </a:r>
            <a:r>
              <a:rPr lang="en-US" dirty="0"/>
              <a:t> by regression to find a new policy</a:t>
            </a:r>
          </a:p>
          <a:p>
            <a:pPr marL="391686" indent="-293764">
              <a:buFont typeface="Times New Roman" pitchFamily="-84" charset="0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Improve the policy by RL using the same data</a:t>
            </a:r>
          </a:p>
          <a:p>
            <a:pPr marL="391686" indent="-293764">
              <a:buFont typeface="Times New Roman" pitchFamily="-84" charset="0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Go to 2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Expected difficulties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/>
          <a:lstStyle/>
          <a:p>
            <a:pPr marL="391686" indent="-293764">
              <a:buSzPct val="45000"/>
              <a:buFont typeface="Wingdings" pitchFamily="-84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Deep belief nets are tedious to train</a:t>
            </a:r>
          </a:p>
          <a:p>
            <a:pPr marL="391686" indent="-293764">
              <a:buSzPct val="45000"/>
              <a:buFont typeface="Wingdings" pitchFamily="-84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Limited control over the kind of features</a:t>
            </a:r>
          </a:p>
          <a:p>
            <a:pPr marL="783372" lvl="1" indent="-293764">
              <a:buSzPct val="75000"/>
              <a:buFont typeface="Symbol" pitchFamily="-84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Fine-tuning may be too little, too late</a:t>
            </a:r>
          </a:p>
          <a:p>
            <a:pPr marL="391686" indent="-293764">
              <a:buSzPct val="45000"/>
              <a:buFont typeface="Wingdings" pitchFamily="-84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Can't use </a:t>
            </a:r>
            <a:r>
              <a:rPr lang="en-US" dirty="0" err="1"/>
              <a:t>NaoQI's</a:t>
            </a:r>
            <a:r>
              <a:rPr lang="en-US" dirty="0"/>
              <a:t> inverse kinematics</a:t>
            </a:r>
          </a:p>
          <a:p>
            <a:pPr marL="783372" lvl="1" indent="-293764">
              <a:buSzPct val="75000"/>
              <a:buFont typeface="Symbol" pitchFamily="-84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Which weren't that good to begin with</a:t>
            </a:r>
          </a:p>
          <a:p>
            <a:pPr marL="391686" indent="-293764">
              <a:buSzPct val="45000"/>
              <a:buFont typeface="Wingdings" pitchFamily="-84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Reward function requires domain knowledge</a:t>
            </a:r>
          </a:p>
          <a:p>
            <a:pPr marL="783372" lvl="1" indent="-293764">
              <a:buSzPct val="75000"/>
              <a:buFont typeface="Symbol" pitchFamily="-84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Simple functions may make poor learning signal</a:t>
            </a:r>
            <a:endParaRPr lang="en-US" dirty="0" smtClean="0"/>
          </a:p>
          <a:p>
            <a:pPr marL="783372" lvl="1" indent="-293764">
              <a:buSzPct val="75000"/>
              <a:buFont typeface="Symbol" pitchFamily="-84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Complex functions are likely buggy/noisy</a:t>
            </a:r>
          </a:p>
          <a:p>
            <a:pPr marL="783372" lvl="1" indent="-293764">
              <a:buSzPct val="75000"/>
              <a:buFont typeface="Symbol" pitchFamily="-84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 smtClean="0"/>
          </a:p>
          <a:p>
            <a:pPr marL="783372" lvl="1" indent="-293764"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Next to conclude –Tim H</a:t>
            </a:r>
          </a:p>
          <a:p>
            <a:pPr marL="783372" lvl="1" indent="-293764"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nimBg="1"/>
      <p:bldP spid="12290" grpI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Ball and goal detection are not 100% accurate</a:t>
            </a:r>
          </a:p>
          <a:p>
            <a:r>
              <a:rPr lang="en-US" dirty="0" smtClean="0"/>
              <a:t>Searching the ball takes too much time</a:t>
            </a:r>
          </a:p>
          <a:p>
            <a:r>
              <a:rPr lang="en-US" dirty="0" smtClean="0"/>
              <a:t>Too less frames/sec to track rolling ball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controller</a:t>
            </a:r>
          </a:p>
          <a:p>
            <a:r>
              <a:rPr lang="en-US" dirty="0" smtClean="0"/>
              <a:t>Use both cameras</a:t>
            </a:r>
          </a:p>
          <a:p>
            <a:r>
              <a:rPr lang="en-US" dirty="0" smtClean="0"/>
              <a:t>Goalkeeping</a:t>
            </a:r>
          </a:p>
          <a:p>
            <a:r>
              <a:rPr lang="en-US" dirty="0" smtClean="0"/>
              <a:t>Parameterized kick</a:t>
            </a:r>
          </a:p>
          <a:p>
            <a:r>
              <a:rPr lang="en-US" dirty="0" smtClean="0"/>
              <a:t>Locomotion</a:t>
            </a:r>
          </a:p>
          <a:p>
            <a:r>
              <a:rPr lang="en-US" dirty="0" smtClean="0"/>
              <a:t>Communication between NAO’s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2957689" y="1538110"/>
            <a:ext cx="3189111" cy="649111"/>
          </a:xfrm>
        </p:spPr>
        <p:txBody>
          <a:bodyPr/>
          <a:lstStyle/>
          <a:p>
            <a:r>
              <a:rPr lang="en-US" dirty="0" smtClean="0"/>
              <a:t>Questions</a:t>
            </a:r>
            <a:r>
              <a:rPr lang="nl-NL" dirty="0" smtClean="0"/>
              <a:t>?</a:t>
            </a:r>
            <a:endParaRPr lang="nl-NL" dirty="0"/>
          </a:p>
        </p:txBody>
      </p:sp>
      <p:pic>
        <p:nvPicPr>
          <p:cNvPr id="4" name="Afbeelding 3" descr="Screen Shot 2012-10-17 at 17.02.48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  <a14:imgLayer r:embed="rId3">
                    <a14:imgEffect>
                      <a14:backgroundRemoval t="2973" b="98919" l="6757" r="96757">
                        <a14:foregroundMark x1="51081" y1="89459" x2="51081" y2="89459"/>
                        <a14:backgroundMark x1="54054" y1="74054" x2="54054" y2="74054"/>
                        <a14:backgroundMark x1="50541" y1="69189" x2="50541" y2="69189"/>
                        <a14:backgroundMark x1="12703" y1="62162" x2="12703" y2="62162"/>
                        <a14:backgroundMark x1="51081" y1="60811" x2="51081" y2="60811"/>
                        <a14:backgroundMark x1="90811" y1="59730" x2="90811" y2="59730"/>
                        <a14:backgroundMark x1="54865" y1="61622" x2="54865" y2="616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3106365" y="2923822"/>
            <a:ext cx="3040435" cy="30404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39409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Robocup</a:t>
            </a:r>
            <a:endParaRPr lang="en-US" dirty="0"/>
          </a:p>
        </p:txBody>
      </p:sp>
      <p:pic>
        <p:nvPicPr>
          <p:cNvPr id="6" name="Picture 5" descr="RoboCup2009_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3" y="1828017"/>
            <a:ext cx="5310188" cy="4710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Robocup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Purpose</a:t>
            </a:r>
          </a:p>
          <a:p>
            <a:pPr lvl="1"/>
            <a:r>
              <a:rPr lang="en-US" dirty="0" smtClean="0"/>
              <a:t>Foster AI research</a:t>
            </a:r>
          </a:p>
          <a:p>
            <a:pPr lvl="1"/>
            <a:r>
              <a:rPr lang="en-US" dirty="0" smtClean="0"/>
              <a:t>Make AI appealing</a:t>
            </a:r>
          </a:p>
          <a:p>
            <a:pPr lvl="1"/>
            <a:r>
              <a:rPr lang="en-US" dirty="0" smtClean="0"/>
              <a:t>Brings many aspects of AI into light</a:t>
            </a:r>
          </a:p>
          <a:p>
            <a:r>
              <a:rPr lang="en-US" sz="3200" dirty="0" smtClean="0"/>
              <a:t>Target</a:t>
            </a:r>
          </a:p>
          <a:p>
            <a:pPr lvl="1"/>
            <a:r>
              <a:rPr lang="en-US" dirty="0" smtClean="0"/>
              <a:t>Human like football skills by 2050!!!</a:t>
            </a:r>
          </a:p>
          <a:p>
            <a:pPr lvl="1"/>
            <a:r>
              <a:rPr lang="en-US" dirty="0" smtClean="0"/>
              <a:t>Awareness of challenges of robotics and AI</a:t>
            </a:r>
          </a:p>
          <a:p>
            <a:r>
              <a:rPr lang="en-US" sz="3200" dirty="0" smtClean="0"/>
              <a:t>Means</a:t>
            </a:r>
          </a:p>
          <a:p>
            <a:pPr lvl="1"/>
            <a:r>
              <a:rPr lang="en-US" dirty="0" smtClean="0"/>
              <a:t>Standardized rules</a:t>
            </a:r>
          </a:p>
          <a:p>
            <a:pPr lvl="1"/>
            <a:r>
              <a:rPr lang="en-US" dirty="0" smtClean="0"/>
              <a:t>Multiples tools and platforms</a:t>
            </a:r>
          </a:p>
          <a:p>
            <a:pPr lvl="1"/>
            <a:r>
              <a:rPr lang="en-US" dirty="0" smtClean="0"/>
              <a:t>Competitions to check </a:t>
            </a:r>
            <a:r>
              <a:rPr lang="en-US" smtClean="0"/>
              <a:t>progress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Vision </a:t>
            </a:r>
          </a:p>
          <a:p>
            <a:r>
              <a:rPr lang="en-US" dirty="0" smtClean="0"/>
              <a:t>Aspects of vision</a:t>
            </a:r>
          </a:p>
          <a:p>
            <a:pPr lvl="1"/>
            <a:r>
              <a:rPr lang="en-US" dirty="0" smtClean="0"/>
              <a:t>Ball Detection	(Marc)</a:t>
            </a:r>
          </a:p>
          <a:p>
            <a:pPr lvl="1"/>
            <a:r>
              <a:rPr lang="en-US" dirty="0" smtClean="0"/>
              <a:t>Goal Detection	(</a:t>
            </a:r>
            <a:r>
              <a:rPr lang="en-US" dirty="0" err="1" smtClean="0"/>
              <a:t>Nico</a:t>
            </a:r>
            <a:r>
              <a:rPr lang="en-US" dirty="0" smtClean="0"/>
              <a:t>)</a:t>
            </a:r>
          </a:p>
          <a:p>
            <a:r>
              <a:rPr lang="en-US" sz="3200" dirty="0" smtClean="0"/>
              <a:t>Kicking (Tim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Locomotion</a:t>
            </a:r>
          </a:p>
          <a:p>
            <a:pPr lvl="1"/>
            <a:r>
              <a:rPr lang="en-US" dirty="0" smtClean="0"/>
              <a:t>Walking improvement (Tim C)</a:t>
            </a:r>
          </a:p>
          <a:p>
            <a:pPr>
              <a:buNone/>
            </a:pPr>
            <a:endParaRPr lang="en-US" dirty="0" smtClean="0"/>
          </a:p>
          <a:p>
            <a:pPr algn="ctr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Detection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Solid ball detection without the need of calibration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ombining color detection and circle </a:t>
            </a:r>
            <a:r>
              <a:rPr lang="en-US" dirty="0" smtClean="0"/>
              <a:t>detection</a:t>
            </a:r>
          </a:p>
          <a:p>
            <a:pPr lvl="1"/>
            <a:r>
              <a:rPr lang="en-US" dirty="0" smtClean="0"/>
              <a:t>Color detection with loose color </a:t>
            </a:r>
            <a:r>
              <a:rPr lang="en-US" dirty="0" smtClean="0"/>
              <a:t>filters</a:t>
            </a:r>
          </a:p>
          <a:p>
            <a:pPr lvl="2"/>
            <a:r>
              <a:rPr lang="en-US" dirty="0" smtClean="0"/>
              <a:t>Detects lots of </a:t>
            </a:r>
            <a:r>
              <a:rPr lang="en-US" dirty="0" smtClean="0"/>
              <a:t>noise</a:t>
            </a:r>
          </a:p>
          <a:p>
            <a:pPr lvl="1"/>
            <a:r>
              <a:rPr lang="en-US" dirty="0" smtClean="0"/>
              <a:t>Use circle detection to find if output of color detection is ball or noise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00622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detection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82803"/>
          </a:xfrm>
        </p:spPr>
        <p:txBody>
          <a:bodyPr>
            <a:normAutofit lnSpcReduction="10000"/>
          </a:bodyPr>
          <a:lstStyle/>
          <a:p>
            <a:r>
              <a:rPr lang="nl-NL" dirty="0" err="1" smtClean="0"/>
              <a:t>Convert</a:t>
            </a:r>
            <a:r>
              <a:rPr lang="nl-NL" dirty="0" smtClean="0"/>
              <a:t> image </a:t>
            </a:r>
            <a:r>
              <a:rPr lang="nl-NL" dirty="0" err="1" smtClean="0"/>
              <a:t>from</a:t>
            </a:r>
            <a:r>
              <a:rPr lang="nl-NL" dirty="0" smtClean="0"/>
              <a:t> RGB </a:t>
            </a:r>
            <a:r>
              <a:rPr lang="nl-NL" dirty="0" err="1" smtClean="0"/>
              <a:t>to</a:t>
            </a:r>
            <a:r>
              <a:rPr lang="nl-NL" dirty="0" smtClean="0"/>
              <a:t> HSV</a:t>
            </a:r>
            <a:endParaRPr lang="nl-NL" dirty="0"/>
          </a:p>
          <a:p>
            <a:pPr lvl="1"/>
            <a:r>
              <a:rPr lang="nl-NL" dirty="0" err="1"/>
              <a:t>Hue</a:t>
            </a:r>
            <a:r>
              <a:rPr lang="nl-NL" dirty="0"/>
              <a:t>, </a:t>
            </a:r>
            <a:r>
              <a:rPr lang="nl-NL" dirty="0" err="1"/>
              <a:t>Saturation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smtClean="0"/>
              <a:t>Value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Threshold the image </a:t>
            </a:r>
          </a:p>
          <a:p>
            <a:pPr lvl="1"/>
            <a:r>
              <a:rPr lang="en-US" dirty="0" smtClean="0"/>
              <a:t>See figure 1</a:t>
            </a:r>
          </a:p>
          <a:p>
            <a:endParaRPr lang="en-US" dirty="0" smtClean="0"/>
          </a:p>
          <a:p>
            <a:r>
              <a:rPr lang="en-US" dirty="0" smtClean="0"/>
              <a:t>Reduce noise </a:t>
            </a:r>
          </a:p>
          <a:p>
            <a:pPr lvl="1"/>
            <a:r>
              <a:rPr lang="en-US" dirty="0" smtClean="0"/>
              <a:t>See figure 2</a:t>
            </a:r>
          </a:p>
          <a:p>
            <a:pPr lvl="1"/>
            <a:r>
              <a:rPr lang="en-US" dirty="0" smtClean="0"/>
              <a:t>Blur</a:t>
            </a:r>
          </a:p>
          <a:p>
            <a:pPr lvl="1"/>
            <a:r>
              <a:rPr lang="en-US" dirty="0" smtClean="0"/>
              <a:t>Erode</a:t>
            </a:r>
          </a:p>
          <a:p>
            <a:endParaRPr lang="en-US" dirty="0" smtClean="0"/>
          </a:p>
          <a:p>
            <a:r>
              <a:rPr lang="en-US" dirty="0" smtClean="0"/>
              <a:t>Get the brightest pixel</a:t>
            </a:r>
          </a:p>
          <a:p>
            <a:endParaRPr lang="en-US" dirty="0" smtClean="0"/>
          </a:p>
        </p:txBody>
      </p:sp>
      <p:pic>
        <p:nvPicPr>
          <p:cNvPr id="4" name="Afbeelding 3" descr="Selection_0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8540" y="2425472"/>
            <a:ext cx="2398260" cy="1787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Afbeelding 4" descr="Selection_0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4416" y="4621335"/>
            <a:ext cx="2398259" cy="1814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Rechte verbindingslijn met pijl 8"/>
          <p:cNvCxnSpPr/>
          <p:nvPr/>
        </p:nvCxnSpPr>
        <p:spPr>
          <a:xfrm flipV="1">
            <a:off x="6019799" y="5268686"/>
            <a:ext cx="794657" cy="402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4928873" y="5671458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Brightest pixel</a:t>
            </a:r>
            <a:endParaRPr lang="en-US" sz="1400" dirty="0"/>
          </a:p>
        </p:txBody>
      </p:sp>
      <p:sp>
        <p:nvSpPr>
          <p:cNvPr id="11" name="Rechthoek 10"/>
          <p:cNvSpPr/>
          <p:nvPr/>
        </p:nvSpPr>
        <p:spPr>
          <a:xfrm>
            <a:off x="7609114" y="4223597"/>
            <a:ext cx="1066800" cy="1960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Figure 1</a:t>
            </a:r>
            <a:endParaRPr lang="en-US" sz="1400" dirty="0"/>
          </a:p>
        </p:txBody>
      </p:sp>
      <p:sp>
        <p:nvSpPr>
          <p:cNvPr id="12" name="Rechthoek 11"/>
          <p:cNvSpPr/>
          <p:nvPr/>
        </p:nvSpPr>
        <p:spPr>
          <a:xfrm>
            <a:off x="7609114" y="6435403"/>
            <a:ext cx="1066800" cy="1960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Figure 2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428708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detection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input image to grayscale </a:t>
            </a:r>
          </a:p>
          <a:p>
            <a:pPr lvl="1"/>
            <a:r>
              <a:rPr lang="en-US" dirty="0" smtClean="0"/>
              <a:t>See figure 3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Canny edge detection</a:t>
            </a:r>
          </a:p>
          <a:p>
            <a:pPr lvl="1"/>
            <a:r>
              <a:rPr lang="en-US" dirty="0" smtClean="0"/>
              <a:t>See figure 4</a:t>
            </a:r>
          </a:p>
          <a:p>
            <a:endParaRPr lang="en-US" dirty="0" smtClean="0"/>
          </a:p>
        </p:txBody>
      </p:sp>
      <p:pic>
        <p:nvPicPr>
          <p:cNvPr id="4" name="Afbeelding 3" descr="Selection_0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59287" y="1743074"/>
            <a:ext cx="2427514" cy="1848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Afbeelding 4" descr="Selection_0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9288" y="4097113"/>
            <a:ext cx="2427513" cy="1790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hthoek 5"/>
          <p:cNvSpPr/>
          <p:nvPr/>
        </p:nvSpPr>
        <p:spPr>
          <a:xfrm>
            <a:off x="7609114" y="3580231"/>
            <a:ext cx="1066800" cy="1960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Figure 3</a:t>
            </a:r>
            <a:endParaRPr lang="en-US" sz="1400" dirty="0"/>
          </a:p>
        </p:txBody>
      </p:sp>
      <p:sp>
        <p:nvSpPr>
          <p:cNvPr id="7" name="Rechthoek 6"/>
          <p:cNvSpPr/>
          <p:nvPr/>
        </p:nvSpPr>
        <p:spPr>
          <a:xfrm>
            <a:off x="7609114" y="5854746"/>
            <a:ext cx="1066800" cy="1960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Figure 4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43023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detection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66953"/>
          </a:xfrm>
        </p:spPr>
        <p:txBody>
          <a:bodyPr/>
          <a:lstStyle/>
          <a:p>
            <a:r>
              <a:rPr lang="en-US" dirty="0" smtClean="0"/>
              <a:t>Smooth image</a:t>
            </a:r>
          </a:p>
          <a:p>
            <a:endParaRPr lang="en-US" dirty="0" smtClean="0"/>
          </a:p>
          <a:p>
            <a:r>
              <a:rPr lang="en-US" dirty="0" smtClean="0"/>
              <a:t>Detect circles in the image</a:t>
            </a:r>
          </a:p>
          <a:p>
            <a:pPr lvl="1"/>
            <a:r>
              <a:rPr lang="en-US" dirty="0" smtClean="0"/>
              <a:t>See figure 5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Ball found if there exists a circle with</a:t>
            </a:r>
          </a:p>
          <a:p>
            <a:pPr lvl="1"/>
            <a:r>
              <a:rPr lang="en-US" dirty="0" smtClean="0"/>
              <a:t>Radius between minimum and maximum radius of the ball</a:t>
            </a:r>
          </a:p>
          <a:p>
            <a:pPr lvl="1"/>
            <a:r>
              <a:rPr lang="en-US" dirty="0" smtClean="0"/>
              <a:t>Distance from center to output position of the color detection &lt; </a:t>
            </a:r>
            <a:r>
              <a:rPr lang="en-US" dirty="0" smtClean="0"/>
              <a:t>radius</a:t>
            </a:r>
          </a:p>
          <a:p>
            <a:r>
              <a:rPr lang="en-US" dirty="0" smtClean="0"/>
              <a:t>Next </a:t>
            </a:r>
            <a:r>
              <a:rPr lang="en-US" dirty="0" err="1" smtClean="0"/>
              <a:t>Nico</a:t>
            </a:r>
            <a:r>
              <a:rPr lang="en-US" dirty="0" smtClean="0"/>
              <a:t> on Goal Detection</a:t>
            </a:r>
          </a:p>
          <a:p>
            <a:endParaRPr lang="en-US" dirty="0"/>
          </a:p>
        </p:txBody>
      </p:sp>
      <p:pic>
        <p:nvPicPr>
          <p:cNvPr id="4" name="Afbeelding 3" descr="Selection_0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5420" y="1925409"/>
            <a:ext cx="2561380" cy="1880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hthoek 4"/>
          <p:cNvSpPr/>
          <p:nvPr/>
        </p:nvSpPr>
        <p:spPr>
          <a:xfrm>
            <a:off x="7609114" y="3798006"/>
            <a:ext cx="1066800" cy="1960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Figure 5</a:t>
            </a:r>
            <a:endParaRPr lang="en-US" sz="1400" dirty="0"/>
          </a:p>
        </p:txBody>
      </p:sp>
      <p:sp>
        <p:nvSpPr>
          <p:cNvPr id="9" name="Tekstvak 8"/>
          <p:cNvSpPr txBox="1"/>
          <p:nvPr/>
        </p:nvSpPr>
        <p:spPr>
          <a:xfrm>
            <a:off x="6602410" y="235001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Rechte verbindingslijn met pijl 10"/>
          <p:cNvCxnSpPr>
            <a:stCxn id="13" idx="0"/>
          </p:cNvCxnSpPr>
          <p:nvPr/>
        </p:nvCxnSpPr>
        <p:spPr>
          <a:xfrm flipV="1">
            <a:off x="5791451" y="2600078"/>
            <a:ext cx="919450" cy="1263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4731705" y="3863204"/>
            <a:ext cx="21194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Output from color detection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ker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Apotheker.thmx</Template>
  <TotalTime>314</TotalTime>
  <Words>620</Words>
  <Application>Microsoft Office PowerPoint</Application>
  <PresentationFormat>On-screen Show (4:3)</PresentationFormat>
  <Paragraphs>215</Paragraphs>
  <Slides>25</Slides>
  <Notes>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Apotheker</vt:lpstr>
      <vt:lpstr>Nao improvements for SPL</vt:lpstr>
      <vt:lpstr>team</vt:lpstr>
      <vt:lpstr>Robocup</vt:lpstr>
      <vt:lpstr>Robocup </vt:lpstr>
      <vt:lpstr>Overview</vt:lpstr>
      <vt:lpstr>Ball Detection</vt:lpstr>
      <vt:lpstr>Color detection</vt:lpstr>
      <vt:lpstr>Circle detection</vt:lpstr>
      <vt:lpstr>Circle detection</vt:lpstr>
      <vt:lpstr>Locating the goal</vt:lpstr>
      <vt:lpstr>Kicking</vt:lpstr>
      <vt:lpstr>DEMO VIDEOS</vt:lpstr>
      <vt:lpstr>Learning to walk</vt:lpstr>
      <vt:lpstr>Lots of data</vt:lpstr>
      <vt:lpstr>A glance at the input data</vt:lpstr>
      <vt:lpstr>Output data</vt:lpstr>
      <vt:lpstr>Dimensionality reduction</vt:lpstr>
      <vt:lpstr>Deep features</vt:lpstr>
      <vt:lpstr>Deep Auto-encoders</vt:lpstr>
      <vt:lpstr>Putting it together</vt:lpstr>
      <vt:lpstr>The training procedure</vt:lpstr>
      <vt:lpstr>Expected difficulties</vt:lpstr>
      <vt:lpstr>conclusion</vt:lpstr>
      <vt:lpstr>Future Research</vt:lpstr>
      <vt:lpstr>Questions?</vt:lpstr>
    </vt:vector>
  </TitlesOfParts>
  <Company>Yapper Design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 Petrakis</dc:creator>
  <cp:lastModifiedBy>Dionisio</cp:lastModifiedBy>
  <cp:revision>46</cp:revision>
  <dcterms:created xsi:type="dcterms:W3CDTF">2013-01-24T11:23:59Z</dcterms:created>
  <dcterms:modified xsi:type="dcterms:W3CDTF">2013-01-24T12:59:15Z</dcterms:modified>
</cp:coreProperties>
</file>