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9"/>
  </p:notesMasterIdLst>
  <p:handoutMasterIdLst>
    <p:handoutMasterId r:id="rId20"/>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48" autoAdjust="0"/>
  </p:normalViewPr>
  <p:slideViewPr>
    <p:cSldViewPr snapToGrid="0">
      <p:cViewPr varScale="1">
        <p:scale>
          <a:sx n="114" d="100"/>
          <a:sy n="114" d="100"/>
        </p:scale>
        <p:origin x="414" y="11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1" d="100"/>
          <a:sy n="81" d="100"/>
        </p:scale>
        <p:origin x="397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62B80FE-187A-4085-BD71-F0873FF7BD68}" type="datetime1">
              <a:rPr lang="es-ES" smtClean="0"/>
              <a:t>27/11/2022</a:t>
            </a:fld>
            <a:endParaRPr lang="es-ES"/>
          </a:p>
        </p:txBody>
      </p:sp>
      <p:sp>
        <p:nvSpPr>
          <p:cNvPr id="4" name="Marcador de pie de página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número de diapositiva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es-ES" smtClean="0"/>
              <a:t>‹Nº›</a:t>
            </a:fld>
            <a:endParaRPr lang="es-ES"/>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D59A2BD-4571-4110-BB3E-5D004DE434FA}" type="datetime1">
              <a:rPr lang="es-ES" noProof="0" smtClean="0"/>
              <a:t>27/11/2022</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es-ES" noProof="0" smtClean="0"/>
              <a:t>‹Nº›</a:t>
            </a:fld>
            <a:endParaRPr lang="es-ES"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1</a:t>
            </a:fld>
            <a:endParaRPr lang="es-ES"/>
          </a:p>
        </p:txBody>
      </p:sp>
    </p:spTree>
    <p:extLst>
      <p:ext uri="{BB962C8B-B14F-4D97-AF65-F5344CB8AC3E}">
        <p14:creationId xmlns:p14="http://schemas.microsoft.com/office/powerpoint/2010/main" val="1390047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10</a:t>
            </a:fld>
            <a:endParaRPr lang="es-ES"/>
          </a:p>
        </p:txBody>
      </p:sp>
    </p:spTree>
    <p:extLst>
      <p:ext uri="{BB962C8B-B14F-4D97-AF65-F5344CB8AC3E}">
        <p14:creationId xmlns:p14="http://schemas.microsoft.com/office/powerpoint/2010/main" val="7498766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11</a:t>
            </a:fld>
            <a:endParaRPr lang="es-ES"/>
          </a:p>
        </p:txBody>
      </p:sp>
    </p:spTree>
    <p:extLst>
      <p:ext uri="{BB962C8B-B14F-4D97-AF65-F5344CB8AC3E}">
        <p14:creationId xmlns:p14="http://schemas.microsoft.com/office/powerpoint/2010/main" val="2919238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12</a:t>
            </a:fld>
            <a:endParaRPr lang="es-ES"/>
          </a:p>
        </p:txBody>
      </p:sp>
    </p:spTree>
    <p:extLst>
      <p:ext uri="{BB962C8B-B14F-4D97-AF65-F5344CB8AC3E}">
        <p14:creationId xmlns:p14="http://schemas.microsoft.com/office/powerpoint/2010/main" val="18939954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13</a:t>
            </a:fld>
            <a:endParaRPr lang="es-ES"/>
          </a:p>
        </p:txBody>
      </p:sp>
    </p:spTree>
    <p:extLst>
      <p:ext uri="{BB962C8B-B14F-4D97-AF65-F5344CB8AC3E}">
        <p14:creationId xmlns:p14="http://schemas.microsoft.com/office/powerpoint/2010/main" val="3763881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14</a:t>
            </a:fld>
            <a:endParaRPr lang="es-ES"/>
          </a:p>
        </p:txBody>
      </p:sp>
    </p:spTree>
    <p:extLst>
      <p:ext uri="{BB962C8B-B14F-4D97-AF65-F5344CB8AC3E}">
        <p14:creationId xmlns:p14="http://schemas.microsoft.com/office/powerpoint/2010/main" val="18867672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15</a:t>
            </a:fld>
            <a:endParaRPr lang="es-ES"/>
          </a:p>
        </p:txBody>
      </p:sp>
    </p:spTree>
    <p:extLst>
      <p:ext uri="{BB962C8B-B14F-4D97-AF65-F5344CB8AC3E}">
        <p14:creationId xmlns:p14="http://schemas.microsoft.com/office/powerpoint/2010/main" val="39350049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16</a:t>
            </a:fld>
            <a:endParaRPr lang="es-ES"/>
          </a:p>
        </p:txBody>
      </p:sp>
    </p:spTree>
    <p:extLst>
      <p:ext uri="{BB962C8B-B14F-4D97-AF65-F5344CB8AC3E}">
        <p14:creationId xmlns:p14="http://schemas.microsoft.com/office/powerpoint/2010/main" val="14830508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17</a:t>
            </a:fld>
            <a:endParaRPr lang="es-ES"/>
          </a:p>
        </p:txBody>
      </p:sp>
    </p:spTree>
    <p:extLst>
      <p:ext uri="{BB962C8B-B14F-4D97-AF65-F5344CB8AC3E}">
        <p14:creationId xmlns:p14="http://schemas.microsoft.com/office/powerpoint/2010/main" val="2356302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2</a:t>
            </a:fld>
            <a:endParaRPr lang="es-ES"/>
          </a:p>
        </p:txBody>
      </p:sp>
    </p:spTree>
    <p:extLst>
      <p:ext uri="{BB962C8B-B14F-4D97-AF65-F5344CB8AC3E}">
        <p14:creationId xmlns:p14="http://schemas.microsoft.com/office/powerpoint/2010/main" val="390709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3</a:t>
            </a:fld>
            <a:endParaRPr lang="es-ES"/>
          </a:p>
        </p:txBody>
      </p:sp>
    </p:spTree>
    <p:extLst>
      <p:ext uri="{BB962C8B-B14F-4D97-AF65-F5344CB8AC3E}">
        <p14:creationId xmlns:p14="http://schemas.microsoft.com/office/powerpoint/2010/main" val="1249182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4</a:t>
            </a:fld>
            <a:endParaRPr lang="es-ES"/>
          </a:p>
        </p:txBody>
      </p:sp>
    </p:spTree>
    <p:extLst>
      <p:ext uri="{BB962C8B-B14F-4D97-AF65-F5344CB8AC3E}">
        <p14:creationId xmlns:p14="http://schemas.microsoft.com/office/powerpoint/2010/main" val="2261464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5</a:t>
            </a:fld>
            <a:endParaRPr lang="es-ES"/>
          </a:p>
        </p:txBody>
      </p:sp>
    </p:spTree>
    <p:extLst>
      <p:ext uri="{BB962C8B-B14F-4D97-AF65-F5344CB8AC3E}">
        <p14:creationId xmlns:p14="http://schemas.microsoft.com/office/powerpoint/2010/main" val="855777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6</a:t>
            </a:fld>
            <a:endParaRPr lang="es-ES"/>
          </a:p>
        </p:txBody>
      </p:sp>
    </p:spTree>
    <p:extLst>
      <p:ext uri="{BB962C8B-B14F-4D97-AF65-F5344CB8AC3E}">
        <p14:creationId xmlns:p14="http://schemas.microsoft.com/office/powerpoint/2010/main" val="1766597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7</a:t>
            </a:fld>
            <a:endParaRPr lang="es-ES"/>
          </a:p>
        </p:txBody>
      </p:sp>
    </p:spTree>
    <p:extLst>
      <p:ext uri="{BB962C8B-B14F-4D97-AF65-F5344CB8AC3E}">
        <p14:creationId xmlns:p14="http://schemas.microsoft.com/office/powerpoint/2010/main" val="4107229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8</a:t>
            </a:fld>
            <a:endParaRPr lang="es-ES"/>
          </a:p>
        </p:txBody>
      </p:sp>
    </p:spTree>
    <p:extLst>
      <p:ext uri="{BB962C8B-B14F-4D97-AF65-F5344CB8AC3E}">
        <p14:creationId xmlns:p14="http://schemas.microsoft.com/office/powerpoint/2010/main" val="3518753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9</a:t>
            </a:fld>
            <a:endParaRPr lang="es-ES"/>
          </a:p>
        </p:txBody>
      </p:sp>
    </p:spTree>
    <p:extLst>
      <p:ext uri="{BB962C8B-B14F-4D97-AF65-F5344CB8AC3E}">
        <p14:creationId xmlns:p14="http://schemas.microsoft.com/office/powerpoint/2010/main" val="397274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es-ES" noProof="0"/>
              <a:t>Haga clic para modificar el estilo de título del patrón</a:t>
            </a:r>
          </a:p>
        </p:txBody>
      </p:sp>
      <p:sp>
        <p:nvSpPr>
          <p:cNvPr id="3" name="Subtítulo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editar el estilo de subtítulo del patrón</a:t>
            </a:r>
          </a:p>
        </p:txBody>
      </p:sp>
      <p:sp>
        <p:nvSpPr>
          <p:cNvPr id="4" name="Marcador de fech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F409C0D2-15DE-4FAC-845B-C48979FFAEB9}" type="datetime1">
              <a:rPr lang="es-ES" noProof="0" smtClean="0"/>
              <a:t>27/11/2022</a:t>
            </a:fld>
            <a:endParaRPr lang="es-ES" noProof="0"/>
          </a:p>
        </p:txBody>
      </p:sp>
      <p:sp>
        <p:nvSpPr>
          <p:cNvPr id="5" name="Marcador de pie de pá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es-ES" noProof="0"/>
          </a:p>
        </p:txBody>
      </p:sp>
      <p:sp>
        <p:nvSpPr>
          <p:cNvPr id="6" name="Marcador de número de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ángu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8CF9F163-DD03-4353-882E-CE0F9A80F1C3}" type="datetime1">
              <a:rPr lang="es-ES" noProof="0" smtClean="0"/>
              <a:t>27/11/2022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ángu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p:nvPr>
        </p:nvSpPr>
        <p:spPr>
          <a:xfrm>
            <a:off x="8839201" y="675726"/>
            <a:ext cx="2004164" cy="5183073"/>
          </a:xfrm>
        </p:spPr>
        <p:txBody>
          <a:bodyPr vert="eaVert"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a:xfrm>
            <a:off x="774923" y="675726"/>
            <a:ext cx="7896279" cy="5183073"/>
          </a:xfrm>
        </p:spPr>
        <p:txBody>
          <a:bodyPr vert="eaVert" rtlCol="0" anchor="t"/>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8D2FF54C-EA2F-453C-857C-5C9ADB86CB43}" type="datetime1">
              <a:rPr lang="es-ES" noProof="0" smtClean="0"/>
              <a:t>27/11/2022</a:t>
            </a:fld>
            <a:endParaRPr lang="es-ES" noProof="0"/>
          </a:p>
        </p:txBody>
      </p:sp>
      <p:sp>
        <p:nvSpPr>
          <p:cNvPr id="5" name="Marcador de pie de página 4"/>
          <p:cNvSpPr>
            <a:spLocks noGrp="1"/>
          </p:cNvSpPr>
          <p:nvPr>
            <p:ph type="ftr" sz="quarter" idx="11"/>
          </p:nvPr>
        </p:nvSpPr>
        <p:spPr>
          <a:xfrm>
            <a:off x="774923" y="5951811"/>
            <a:ext cx="7896279" cy="365125"/>
          </a:xfrm>
        </p:spPr>
        <p:txBody>
          <a:bodyPr rtlCol="0"/>
          <a:lstStyle/>
          <a:p>
            <a:pPr rtl="0"/>
            <a:endParaRPr lang="es-ES" noProof="0"/>
          </a:p>
        </p:txBody>
      </p:sp>
      <p:sp>
        <p:nvSpPr>
          <p:cNvPr id="6" name="Marcador de número de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7" name="Rectángu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contenido 2"/>
          <p:cNvSpPr>
            <a:spLocks noGrp="1"/>
          </p:cNvSpPr>
          <p:nvPr>
            <p:ph idx="1" hasCustomPrompt="1"/>
          </p:nvPr>
        </p:nvSpPr>
        <p:spPr>
          <a:xfrm>
            <a:off x="581192" y="2180496"/>
            <a:ext cx="11029615" cy="3678303"/>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57670FF6-52DC-429F-9C56-6A1BF295232E}" type="datetime1">
              <a:rPr lang="es-ES" noProof="0" smtClean="0"/>
              <a:t>27/11/2022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ángu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s-ES" noProof="0"/>
              <a:t>Haga clic para modificar el estilo de título del patrón</a:t>
            </a:r>
          </a:p>
        </p:txBody>
      </p:sp>
      <p:sp>
        <p:nvSpPr>
          <p:cNvPr id="3" name="Marcador de tex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fecha 3"/>
          <p:cNvSpPr>
            <a:spLocks noGrp="1"/>
          </p:cNvSpPr>
          <p:nvPr>
            <p:ph type="dt" sz="half" idx="10"/>
          </p:nvPr>
        </p:nvSpPr>
        <p:spPr/>
        <p:txBody>
          <a:bodyPr rtlCol="0"/>
          <a:lstStyle>
            <a:lvl1pPr>
              <a:defRPr>
                <a:solidFill>
                  <a:schemeClr val="accent1">
                    <a:lumMod val="75000"/>
                    <a:lumOff val="25000"/>
                  </a:schemeClr>
                </a:solidFill>
              </a:defRPr>
            </a:lvl1pPr>
          </a:lstStyle>
          <a:p>
            <a:pPr rtl="0"/>
            <a:fld id="{85E27922-51B6-4B96-9C28-2CD2060AE75A}" type="datetime1">
              <a:rPr lang="es-ES" noProof="0" smtClean="0"/>
              <a:t>27/11/2022</a:t>
            </a:fld>
            <a:endParaRPr lang="es-ES" noProof="0"/>
          </a:p>
        </p:txBody>
      </p:sp>
      <p:sp>
        <p:nvSpPr>
          <p:cNvPr id="5" name="Marcador de pie de pá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6" name="Marcador de número de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8" name="Rectángu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contenido 2"/>
          <p:cNvSpPr>
            <a:spLocks noGrp="1"/>
          </p:cNvSpPr>
          <p:nvPr>
            <p:ph sz="half" idx="1" hasCustomPrompt="1"/>
          </p:nvPr>
        </p:nvSpPr>
        <p:spPr>
          <a:xfrm>
            <a:off x="581193" y="2228003"/>
            <a:ext cx="5422390" cy="3633047"/>
          </a:xfrm>
        </p:spPr>
        <p:txBody>
          <a:bodyPr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p:cNvSpPr>
            <a:spLocks noGrp="1"/>
          </p:cNvSpPr>
          <p:nvPr>
            <p:ph sz="half" idx="2" hasCustomPrompt="1"/>
          </p:nvPr>
        </p:nvSpPr>
        <p:spPr>
          <a:xfrm>
            <a:off x="6188417" y="2228003"/>
            <a:ext cx="5422392" cy="3633047"/>
          </a:xfrm>
        </p:spPr>
        <p:txBody>
          <a:bodyPr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F3ECF5D1-1C98-40FD-9D65-EED7644802B9}" type="datetime1">
              <a:rPr lang="es-ES" noProof="0" smtClean="0"/>
              <a:t>27/11/2022</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ángu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texto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contenido 3"/>
          <p:cNvSpPr>
            <a:spLocks noGrp="1"/>
          </p:cNvSpPr>
          <p:nvPr>
            <p:ph sz="half" idx="2" hasCustomPrompt="1"/>
          </p:nvPr>
        </p:nvSpPr>
        <p:spPr>
          <a:xfrm>
            <a:off x="581194" y="2926052"/>
            <a:ext cx="5393100" cy="2934999"/>
          </a:xfrm>
        </p:spPr>
        <p:txBody>
          <a:bodyPr rtlCol="0" anchor="t">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contenido 5"/>
          <p:cNvSpPr>
            <a:spLocks noGrp="1"/>
          </p:cNvSpPr>
          <p:nvPr>
            <p:ph sz="quarter" idx="4" hasCustomPrompt="1"/>
          </p:nvPr>
        </p:nvSpPr>
        <p:spPr>
          <a:xfrm>
            <a:off x="6217709" y="2926052"/>
            <a:ext cx="5393100" cy="2934999"/>
          </a:xfrm>
        </p:spPr>
        <p:txBody>
          <a:bodyPr rtlCol="0" anchor="t">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8556C746-EB55-4634-AD93-A9FF2473885C}" type="datetime1">
              <a:rPr lang="es-ES" noProof="0" smtClean="0"/>
              <a:t>27/11/2022</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rtlCol="0"/>
          <a:lstStyle/>
          <a:p>
            <a:pPr rtl="0"/>
            <a:fld id="{C9051F13-F75A-440F-BED7-E2004746A95F}" type="datetime1">
              <a:rPr lang="es-ES" noProof="0" smtClean="0"/>
              <a:t>27/11/2022</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número de diapositiva 4"/>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
        <p:nvSpPr>
          <p:cNvPr id="7" name="Rectángu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ítulo 1"/>
          <p:cNvSpPr>
            <a:spLocks noGrp="1"/>
          </p:cNvSpPr>
          <p:nvPr>
            <p:ph type="title"/>
          </p:nvPr>
        </p:nvSpPr>
        <p:spPr>
          <a:xfrm>
            <a:off x="575894" y="729658"/>
            <a:ext cx="11029616" cy="988332"/>
          </a:xfrm>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3D7A2E7D-666A-420B-9042-959E1D47E21D}" type="datetime1">
              <a:rPr lang="es-ES" noProof="0" smtClean="0"/>
              <a:t>27/11/2022</a:t>
            </a:fld>
            <a:endParaRPr lang="es-ES" noProof="0"/>
          </a:p>
        </p:txBody>
      </p:sp>
      <p:sp>
        <p:nvSpPr>
          <p:cNvPr id="3" name="Marcador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ángu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es-ES" noProof="0"/>
              <a:t>Haga clic para modificar el estilo de título del patrón</a:t>
            </a:r>
          </a:p>
        </p:txBody>
      </p:sp>
      <p:sp>
        <p:nvSpPr>
          <p:cNvPr id="3" name="Marcador de contenido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lvl1pPr>
              <a:defRPr>
                <a:solidFill>
                  <a:schemeClr val="accent1">
                    <a:lumMod val="75000"/>
                    <a:lumOff val="25000"/>
                  </a:schemeClr>
                </a:solidFill>
              </a:defRPr>
            </a:lvl1pPr>
          </a:lstStyle>
          <a:p>
            <a:pPr rtl="0"/>
            <a:fld id="{0403F12F-0E67-4CAB-8DFD-26DCD4A99D59}" type="datetime1">
              <a:rPr lang="es-ES" noProof="0" smtClean="0"/>
              <a:t>27/11/2022</a:t>
            </a:fld>
            <a:endParaRPr lang="es-ES" noProof="0"/>
          </a:p>
        </p:txBody>
      </p:sp>
      <p:sp>
        <p:nvSpPr>
          <p:cNvPr id="6" name="Marcador de pie de pá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7" name="Marcador de número de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texto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p>
            <a:pPr rtl="0"/>
            <a:fld id="{9709DA8C-1A59-4B91-B9EA-509377CD0E23}" type="datetime1">
              <a:rPr lang="es-ES" noProof="0" smtClean="0"/>
              <a:t>27/11/2022</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s-ES" noProof="0"/>
              <a:t>Haga clic para modificar el estilo de título del patrón</a:t>
            </a:r>
          </a:p>
        </p:txBody>
      </p:sp>
      <p:sp>
        <p:nvSpPr>
          <p:cNvPr id="3" name="Marcador de tex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A3DF7BF2-42BB-439B-88AA-F60334FF1291}" type="datetime1">
              <a:rPr lang="es-ES" noProof="0" smtClean="0"/>
              <a:t>27/11/2022</a:t>
            </a:fld>
            <a:endParaRPr lang="es-ES" noProof="0"/>
          </a:p>
        </p:txBody>
      </p:sp>
      <p:sp>
        <p:nvSpPr>
          <p:cNvPr id="5" name="Marcador de pie de pá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es-ES" noProof="0"/>
          </a:p>
        </p:txBody>
      </p:sp>
      <p:sp>
        <p:nvSpPr>
          <p:cNvPr id="6" name="Marcador de número de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es-ES" noProof="0" smtClean="0"/>
              <a:pPr rtl="0"/>
              <a:t>‹Nº›</a:t>
            </a:fld>
            <a:endParaRPr lang="es-ES" noProof="0"/>
          </a:p>
        </p:txBody>
      </p:sp>
      <p:sp>
        <p:nvSpPr>
          <p:cNvPr id="9" name="Rectángu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ángu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ángu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ángulo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pic>
        <p:nvPicPr>
          <p:cNvPr id="7" name="Imagen 6" descr="Conexiones digital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0"/>
            <a:ext cx="12191980" cy="6857990"/>
          </a:xfrm>
          <a:prstGeom prst="rect">
            <a:avLst/>
          </a:prstGeom>
        </p:spPr>
      </p:pic>
      <p:grpSp>
        <p:nvGrpSpPr>
          <p:cNvPr id="17" name="Grupo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ángulo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ángulo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ángulo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ángulo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C02C5318-1A1E-49D0-B2E2-A4B0FA9E8A40}"/>
              </a:ext>
            </a:extLst>
          </p:cNvPr>
          <p:cNvSpPr>
            <a:spLocks noGrp="1"/>
          </p:cNvSpPr>
          <p:nvPr>
            <p:ph type="ctrTitle"/>
          </p:nvPr>
        </p:nvSpPr>
        <p:spPr>
          <a:xfrm>
            <a:off x="581191" y="4555222"/>
            <a:ext cx="10993549" cy="912022"/>
          </a:xfrm>
        </p:spPr>
        <p:txBody>
          <a:bodyPr rtlCol="0">
            <a:noAutofit/>
          </a:bodyPr>
          <a:lstStyle/>
          <a:p>
            <a:pPr rtl="0"/>
            <a:r>
              <a:rPr lang="es-ES" sz="3200" dirty="0">
                <a:solidFill>
                  <a:schemeClr val="accent1">
                    <a:lumMod val="60000"/>
                    <a:lumOff val="40000"/>
                  </a:schemeClr>
                </a:solidFill>
              </a:rPr>
              <a:t>Bases de Datos - SQL Server Procesual Hito 4 </a:t>
            </a:r>
            <a:br>
              <a:rPr lang="es-ES" sz="3200" dirty="0">
                <a:solidFill>
                  <a:schemeClr val="accent1">
                    <a:lumMod val="60000"/>
                    <a:lumOff val="40000"/>
                  </a:schemeClr>
                </a:solidFill>
              </a:rPr>
            </a:br>
            <a:r>
              <a:rPr lang="es-ES" sz="3200" dirty="0">
                <a:solidFill>
                  <a:schemeClr val="accent1">
                    <a:lumMod val="60000"/>
                    <a:lumOff val="40000"/>
                  </a:schemeClr>
                </a:solidFill>
              </a:rPr>
              <a:t>Base de Datos I - 2022</a:t>
            </a:r>
          </a:p>
        </p:txBody>
      </p:sp>
      <p:sp>
        <p:nvSpPr>
          <p:cNvPr id="3" name="Subtítulo 2">
            <a:extLst>
              <a:ext uri="{FF2B5EF4-FFF2-40B4-BE49-F238E27FC236}">
                <a16:creationId xmlns:a16="http://schemas.microsoft.com/office/drawing/2014/main" id="{48B6CF59-4E5B-494D-A2F7-97ADD01E6497}"/>
              </a:ext>
            </a:extLst>
          </p:cNvPr>
          <p:cNvSpPr>
            <a:spLocks noGrp="1"/>
          </p:cNvSpPr>
          <p:nvPr>
            <p:ph type="subTitle" idx="1"/>
          </p:nvPr>
        </p:nvSpPr>
        <p:spPr>
          <a:xfrm>
            <a:off x="581194" y="5594398"/>
            <a:ext cx="10993546" cy="796166"/>
          </a:xfrm>
        </p:spPr>
        <p:txBody>
          <a:bodyPr rtlCol="0">
            <a:normAutofit lnSpcReduction="10000"/>
          </a:bodyPr>
          <a:lstStyle/>
          <a:p>
            <a:pPr rtl="0"/>
            <a:r>
              <a:rPr lang="es-ES" sz="1100" dirty="0"/>
              <a:t>Carrera: INGENIERÍA DE SISTEMAS </a:t>
            </a:r>
          </a:p>
          <a:p>
            <a:pPr rtl="0"/>
            <a:r>
              <a:rPr lang="es-ES" sz="1100" dirty="0"/>
              <a:t>ESTUDIANTE: Herlan Luis ALEJO MAMANI</a:t>
            </a:r>
          </a:p>
          <a:p>
            <a:pPr rtl="0"/>
            <a:r>
              <a:rPr lang="es-ES" sz="1100" dirty="0"/>
              <a:t>Docente: Lic. William Barra Paredes</a:t>
            </a:r>
            <a:endParaRPr lang="es-ES" sz="1100" dirty="0">
              <a:solidFill>
                <a:srgbClr val="7CEBFF"/>
              </a:solidFill>
            </a:endParaRPr>
          </a:p>
        </p:txBody>
      </p:sp>
      <p:pic>
        <p:nvPicPr>
          <p:cNvPr id="4" name="Imagen 3">
            <a:extLst>
              <a:ext uri="{FF2B5EF4-FFF2-40B4-BE49-F238E27FC236}">
                <a16:creationId xmlns:a16="http://schemas.microsoft.com/office/drawing/2014/main" id="{0E684A30-6DD2-2788-AEE8-2309D3186716}"/>
              </a:ext>
            </a:extLst>
          </p:cNvPr>
          <p:cNvPicPr>
            <a:picLocks noChangeAspect="1"/>
          </p:cNvPicPr>
          <p:nvPr/>
        </p:nvPicPr>
        <p:blipFill>
          <a:blip r:embed="rId4"/>
          <a:stretch>
            <a:fillRect/>
          </a:stretch>
        </p:blipFill>
        <p:spPr>
          <a:xfrm>
            <a:off x="3917659" y="1139419"/>
            <a:ext cx="3489883" cy="2821222"/>
          </a:xfrm>
          <a:prstGeom prst="rect">
            <a:avLst/>
          </a:prstGeom>
        </p:spPr>
      </p:pic>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Conexiones digital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sp>
        <p:nvSpPr>
          <p:cNvPr id="5" name="Título 4">
            <a:extLst>
              <a:ext uri="{FF2B5EF4-FFF2-40B4-BE49-F238E27FC236}">
                <a16:creationId xmlns:a16="http://schemas.microsoft.com/office/drawing/2014/main" id="{4BD57B9B-0E59-7674-0C66-539A222BDB2B}"/>
              </a:ext>
            </a:extLst>
          </p:cNvPr>
          <p:cNvSpPr>
            <a:spLocks noGrp="1"/>
          </p:cNvSpPr>
          <p:nvPr>
            <p:ph type="ctrTitle"/>
          </p:nvPr>
        </p:nvSpPr>
        <p:spPr>
          <a:xfrm>
            <a:off x="673470" y="791147"/>
            <a:ext cx="10993549" cy="750534"/>
          </a:xfrm>
        </p:spPr>
        <p:txBody>
          <a:bodyPr/>
          <a:lstStyle/>
          <a:p>
            <a:pPr algn="ctr"/>
            <a:r>
              <a:rPr lang="es-ES" dirty="0">
                <a:solidFill>
                  <a:schemeClr val="tx1"/>
                </a:solidFill>
                <a:latin typeface="Bernard MT Condensed" panose="02050806060905020404" pitchFamily="18" charset="0"/>
              </a:rPr>
              <a:t>Muestra un ejemplo del usos de AVG</a:t>
            </a:r>
          </a:p>
        </p:txBody>
      </p:sp>
      <p:pic>
        <p:nvPicPr>
          <p:cNvPr id="8" name="Imagen 7">
            <a:extLst>
              <a:ext uri="{FF2B5EF4-FFF2-40B4-BE49-F238E27FC236}">
                <a16:creationId xmlns:a16="http://schemas.microsoft.com/office/drawing/2014/main" id="{F71FEE8A-ADDC-1E17-57A9-B2115D459701}"/>
              </a:ext>
            </a:extLst>
          </p:cNvPr>
          <p:cNvPicPr>
            <a:picLocks noChangeAspect="1"/>
          </p:cNvPicPr>
          <p:nvPr/>
        </p:nvPicPr>
        <p:blipFill>
          <a:blip r:embed="rId4"/>
          <a:stretch>
            <a:fillRect/>
          </a:stretch>
        </p:blipFill>
        <p:spPr>
          <a:xfrm>
            <a:off x="3297180" y="2017166"/>
            <a:ext cx="5720986" cy="4049687"/>
          </a:xfrm>
          <a:prstGeom prst="rect">
            <a:avLst/>
          </a:prstGeom>
        </p:spPr>
      </p:pic>
    </p:spTree>
    <p:extLst>
      <p:ext uri="{BB962C8B-B14F-4D97-AF65-F5344CB8AC3E}">
        <p14:creationId xmlns:p14="http://schemas.microsoft.com/office/powerpoint/2010/main" val="2097971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Conexiones digital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sp>
        <p:nvSpPr>
          <p:cNvPr id="5" name="Título 4">
            <a:extLst>
              <a:ext uri="{FF2B5EF4-FFF2-40B4-BE49-F238E27FC236}">
                <a16:creationId xmlns:a16="http://schemas.microsoft.com/office/drawing/2014/main" id="{4BD57B9B-0E59-7674-0C66-539A222BDB2B}"/>
              </a:ext>
            </a:extLst>
          </p:cNvPr>
          <p:cNvSpPr>
            <a:spLocks noGrp="1"/>
          </p:cNvSpPr>
          <p:nvPr>
            <p:ph type="ctrTitle"/>
          </p:nvPr>
        </p:nvSpPr>
        <p:spPr>
          <a:xfrm>
            <a:off x="673470" y="791147"/>
            <a:ext cx="10993549" cy="750534"/>
          </a:xfrm>
        </p:spPr>
        <p:txBody>
          <a:bodyPr/>
          <a:lstStyle/>
          <a:p>
            <a:pPr algn="ctr"/>
            <a:r>
              <a:rPr lang="es-ES" dirty="0">
                <a:solidFill>
                  <a:schemeClr val="tx1"/>
                </a:solidFill>
                <a:latin typeface="Bernard MT Condensed" panose="02050806060905020404" pitchFamily="18" charset="0"/>
              </a:rPr>
              <a:t>Muestra un ejemplo del uso de MIN-MAX</a:t>
            </a:r>
          </a:p>
        </p:txBody>
      </p:sp>
      <p:pic>
        <p:nvPicPr>
          <p:cNvPr id="9" name="Imagen 8">
            <a:extLst>
              <a:ext uri="{FF2B5EF4-FFF2-40B4-BE49-F238E27FC236}">
                <a16:creationId xmlns:a16="http://schemas.microsoft.com/office/drawing/2014/main" id="{5C6BFD68-CC8F-1E1B-5A0B-D629C1C0BC50}"/>
              </a:ext>
            </a:extLst>
          </p:cNvPr>
          <p:cNvPicPr>
            <a:picLocks noChangeAspect="1"/>
          </p:cNvPicPr>
          <p:nvPr/>
        </p:nvPicPr>
        <p:blipFill>
          <a:blip r:embed="rId4"/>
          <a:stretch>
            <a:fillRect/>
          </a:stretch>
        </p:blipFill>
        <p:spPr>
          <a:xfrm>
            <a:off x="3277570" y="1952053"/>
            <a:ext cx="5514091" cy="4114800"/>
          </a:xfrm>
          <a:prstGeom prst="rect">
            <a:avLst/>
          </a:prstGeom>
        </p:spPr>
      </p:pic>
    </p:spTree>
    <p:extLst>
      <p:ext uri="{BB962C8B-B14F-4D97-AF65-F5344CB8AC3E}">
        <p14:creationId xmlns:p14="http://schemas.microsoft.com/office/powerpoint/2010/main" val="941999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Conexiones digital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sp>
        <p:nvSpPr>
          <p:cNvPr id="5" name="Título 4">
            <a:extLst>
              <a:ext uri="{FF2B5EF4-FFF2-40B4-BE49-F238E27FC236}">
                <a16:creationId xmlns:a16="http://schemas.microsoft.com/office/drawing/2014/main" id="{4BD57B9B-0E59-7674-0C66-539A222BDB2B}"/>
              </a:ext>
            </a:extLst>
          </p:cNvPr>
          <p:cNvSpPr>
            <a:spLocks noGrp="1"/>
          </p:cNvSpPr>
          <p:nvPr>
            <p:ph type="ctrTitle"/>
          </p:nvPr>
        </p:nvSpPr>
        <p:spPr>
          <a:xfrm>
            <a:off x="673470" y="791147"/>
            <a:ext cx="10993549" cy="750534"/>
          </a:xfrm>
        </p:spPr>
        <p:txBody>
          <a:bodyPr>
            <a:normAutofit fontScale="90000"/>
          </a:bodyPr>
          <a:lstStyle/>
          <a:p>
            <a:pPr algn="ctr"/>
            <a:r>
              <a:rPr lang="es-ES" dirty="0">
                <a:solidFill>
                  <a:schemeClr val="tx1"/>
                </a:solidFill>
                <a:latin typeface="Bernard MT Condensed" panose="02050806060905020404" pitchFamily="18" charset="0"/>
              </a:rPr>
              <a:t>Mostrar que jugadores que formen parte del equipo equ-333</a:t>
            </a:r>
          </a:p>
        </p:txBody>
      </p:sp>
      <p:pic>
        <p:nvPicPr>
          <p:cNvPr id="4" name="Imagen 3">
            <a:extLst>
              <a:ext uri="{FF2B5EF4-FFF2-40B4-BE49-F238E27FC236}">
                <a16:creationId xmlns:a16="http://schemas.microsoft.com/office/drawing/2014/main" id="{95C0769A-8C8D-FBFF-07AE-52000CAC3891}"/>
              </a:ext>
            </a:extLst>
          </p:cNvPr>
          <p:cNvPicPr>
            <a:picLocks noChangeAspect="1"/>
          </p:cNvPicPr>
          <p:nvPr/>
        </p:nvPicPr>
        <p:blipFill>
          <a:blip r:embed="rId4"/>
          <a:stretch>
            <a:fillRect/>
          </a:stretch>
        </p:blipFill>
        <p:spPr>
          <a:xfrm>
            <a:off x="3200491" y="2332818"/>
            <a:ext cx="5572903" cy="3528942"/>
          </a:xfrm>
          <a:prstGeom prst="rect">
            <a:avLst/>
          </a:prstGeom>
        </p:spPr>
      </p:pic>
    </p:spTree>
    <p:extLst>
      <p:ext uri="{BB962C8B-B14F-4D97-AF65-F5344CB8AC3E}">
        <p14:creationId xmlns:p14="http://schemas.microsoft.com/office/powerpoint/2010/main" val="2986135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Conexiones digital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sp>
        <p:nvSpPr>
          <p:cNvPr id="5" name="Título 4">
            <a:extLst>
              <a:ext uri="{FF2B5EF4-FFF2-40B4-BE49-F238E27FC236}">
                <a16:creationId xmlns:a16="http://schemas.microsoft.com/office/drawing/2014/main" id="{4BD57B9B-0E59-7674-0C66-539A222BDB2B}"/>
              </a:ext>
            </a:extLst>
          </p:cNvPr>
          <p:cNvSpPr>
            <a:spLocks noGrp="1"/>
          </p:cNvSpPr>
          <p:nvPr>
            <p:ph type="ctrTitle"/>
          </p:nvPr>
        </p:nvSpPr>
        <p:spPr>
          <a:xfrm>
            <a:off x="673470" y="791146"/>
            <a:ext cx="10993549" cy="1457103"/>
          </a:xfrm>
        </p:spPr>
        <p:txBody>
          <a:bodyPr>
            <a:noAutofit/>
          </a:bodyPr>
          <a:lstStyle/>
          <a:p>
            <a:pPr algn="ctr"/>
            <a:r>
              <a:rPr lang="es-ES" sz="2400" dirty="0">
                <a:solidFill>
                  <a:schemeClr val="tx1"/>
                </a:solidFill>
                <a:latin typeface="Bernard MT Condensed" panose="02050806060905020404" pitchFamily="18" charset="0"/>
              </a:rPr>
              <a:t>Crear una función que permita saber cuántos jugadores están inscritos.</a:t>
            </a:r>
            <a:br>
              <a:rPr lang="es-ES" sz="2400" dirty="0">
                <a:solidFill>
                  <a:schemeClr val="tx1"/>
                </a:solidFill>
                <a:latin typeface="Bernard MT Condensed" panose="02050806060905020404" pitchFamily="18" charset="0"/>
              </a:rPr>
            </a:br>
            <a:r>
              <a:rPr lang="es-ES" sz="2400" dirty="0">
                <a:solidFill>
                  <a:schemeClr val="tx1"/>
                </a:solidFill>
                <a:latin typeface="Bernard MT Condensed" panose="02050806060905020404" pitchFamily="18" charset="0"/>
              </a:rPr>
              <a:t>■ La función debe llamarse Crear una función que permita saber cuántos jugadores están inscritos.</a:t>
            </a:r>
            <a:br>
              <a:rPr lang="es-ES" sz="2400" dirty="0">
                <a:solidFill>
                  <a:schemeClr val="tx1"/>
                </a:solidFill>
                <a:latin typeface="Bernard MT Condensed" panose="02050806060905020404" pitchFamily="18" charset="0"/>
              </a:rPr>
            </a:br>
            <a:r>
              <a:rPr lang="es-ES" sz="2400" dirty="0">
                <a:solidFill>
                  <a:schemeClr val="tx1"/>
                </a:solidFill>
                <a:latin typeface="Bernard MT Condensed" panose="02050806060905020404" pitchFamily="18" charset="0"/>
              </a:rPr>
              <a:t>■ La función debe llamarse F1_CantidadJugadores()()</a:t>
            </a:r>
          </a:p>
        </p:txBody>
      </p:sp>
      <p:pic>
        <p:nvPicPr>
          <p:cNvPr id="3" name="Imagen 2">
            <a:extLst>
              <a:ext uri="{FF2B5EF4-FFF2-40B4-BE49-F238E27FC236}">
                <a16:creationId xmlns:a16="http://schemas.microsoft.com/office/drawing/2014/main" id="{2565C7A5-32BF-937D-9C94-1653E8FEFADA}"/>
              </a:ext>
            </a:extLst>
          </p:cNvPr>
          <p:cNvPicPr>
            <a:picLocks noChangeAspect="1"/>
          </p:cNvPicPr>
          <p:nvPr/>
        </p:nvPicPr>
        <p:blipFill>
          <a:blip r:embed="rId4"/>
          <a:stretch>
            <a:fillRect/>
          </a:stretch>
        </p:blipFill>
        <p:spPr>
          <a:xfrm>
            <a:off x="3719132" y="2380165"/>
            <a:ext cx="4902223" cy="3686689"/>
          </a:xfrm>
          <a:prstGeom prst="rect">
            <a:avLst/>
          </a:prstGeom>
        </p:spPr>
      </p:pic>
    </p:spTree>
    <p:extLst>
      <p:ext uri="{BB962C8B-B14F-4D97-AF65-F5344CB8AC3E}">
        <p14:creationId xmlns:p14="http://schemas.microsoft.com/office/powerpoint/2010/main" val="173420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Conexiones digital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sp>
        <p:nvSpPr>
          <p:cNvPr id="5" name="Título 4">
            <a:extLst>
              <a:ext uri="{FF2B5EF4-FFF2-40B4-BE49-F238E27FC236}">
                <a16:creationId xmlns:a16="http://schemas.microsoft.com/office/drawing/2014/main" id="{4BD57B9B-0E59-7674-0C66-539A222BDB2B}"/>
              </a:ext>
            </a:extLst>
          </p:cNvPr>
          <p:cNvSpPr>
            <a:spLocks noGrp="1"/>
          </p:cNvSpPr>
          <p:nvPr>
            <p:ph type="ctrTitle"/>
          </p:nvPr>
        </p:nvSpPr>
        <p:spPr>
          <a:xfrm>
            <a:off x="673470" y="791146"/>
            <a:ext cx="10993549" cy="1255767"/>
          </a:xfrm>
        </p:spPr>
        <p:txBody>
          <a:bodyPr>
            <a:normAutofit/>
          </a:bodyPr>
          <a:lstStyle/>
          <a:p>
            <a:pPr algn="ctr"/>
            <a:r>
              <a:rPr lang="es-ES" sz="1800" dirty="0">
                <a:solidFill>
                  <a:schemeClr val="tx1"/>
                </a:solidFill>
                <a:latin typeface="Bernard MT Condensed" panose="02050806060905020404" pitchFamily="18" charset="0"/>
              </a:rPr>
              <a:t>Crear una función que permita saber cuántos jugadores están inscritos y que sean de la categoría varones o</a:t>
            </a:r>
            <a:br>
              <a:rPr lang="es-ES" sz="1800" dirty="0">
                <a:solidFill>
                  <a:schemeClr val="tx1"/>
                </a:solidFill>
                <a:latin typeface="Bernard MT Condensed" panose="02050806060905020404" pitchFamily="18" charset="0"/>
              </a:rPr>
            </a:br>
            <a:r>
              <a:rPr lang="es-ES" sz="1800" dirty="0">
                <a:solidFill>
                  <a:schemeClr val="tx1"/>
                </a:solidFill>
                <a:latin typeface="Bernard MT Condensed" panose="02050806060905020404" pitchFamily="18" charset="0"/>
              </a:rPr>
              <a:t>mujeres.</a:t>
            </a:r>
            <a:br>
              <a:rPr lang="es-ES" sz="1800" dirty="0">
                <a:solidFill>
                  <a:schemeClr val="tx1"/>
                </a:solidFill>
                <a:latin typeface="Bernard MT Condensed" panose="02050806060905020404" pitchFamily="18" charset="0"/>
              </a:rPr>
            </a:br>
            <a:r>
              <a:rPr lang="es-ES" sz="1800" dirty="0">
                <a:solidFill>
                  <a:schemeClr val="tx1"/>
                </a:solidFill>
                <a:latin typeface="Bernard MT Condensed" panose="02050806060905020404" pitchFamily="18" charset="0"/>
              </a:rPr>
              <a:t>■ La función debe llamarse F2_CantidadJugadoresParam()</a:t>
            </a:r>
            <a:br>
              <a:rPr lang="es-ES" sz="1800" dirty="0">
                <a:solidFill>
                  <a:schemeClr val="tx1"/>
                </a:solidFill>
                <a:latin typeface="Bernard MT Condensed" panose="02050806060905020404" pitchFamily="18" charset="0"/>
              </a:rPr>
            </a:br>
            <a:r>
              <a:rPr lang="es-ES" sz="1800" dirty="0">
                <a:solidFill>
                  <a:schemeClr val="tx1"/>
                </a:solidFill>
                <a:latin typeface="Bernard MT Condensed" panose="02050806060905020404" pitchFamily="18" charset="0"/>
              </a:rPr>
              <a:t>■ La función debe recibir un parámetro “Varones” o “Mujeres”</a:t>
            </a:r>
          </a:p>
        </p:txBody>
      </p:sp>
      <p:pic>
        <p:nvPicPr>
          <p:cNvPr id="3" name="Imagen 2">
            <a:extLst>
              <a:ext uri="{FF2B5EF4-FFF2-40B4-BE49-F238E27FC236}">
                <a16:creationId xmlns:a16="http://schemas.microsoft.com/office/drawing/2014/main" id="{B7EBB824-92D0-BA6B-A17F-05C165ED0E50}"/>
              </a:ext>
            </a:extLst>
          </p:cNvPr>
          <p:cNvPicPr>
            <a:picLocks noChangeAspect="1"/>
          </p:cNvPicPr>
          <p:nvPr/>
        </p:nvPicPr>
        <p:blipFill>
          <a:blip r:embed="rId4"/>
          <a:stretch>
            <a:fillRect/>
          </a:stretch>
        </p:blipFill>
        <p:spPr>
          <a:xfrm>
            <a:off x="2879717" y="2291763"/>
            <a:ext cx="6213949" cy="4321386"/>
          </a:xfrm>
          <a:prstGeom prst="rect">
            <a:avLst/>
          </a:prstGeom>
        </p:spPr>
      </p:pic>
    </p:spTree>
    <p:extLst>
      <p:ext uri="{BB962C8B-B14F-4D97-AF65-F5344CB8AC3E}">
        <p14:creationId xmlns:p14="http://schemas.microsoft.com/office/powerpoint/2010/main" val="2188722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Conexiones digital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sp>
        <p:nvSpPr>
          <p:cNvPr id="5" name="Título 4">
            <a:extLst>
              <a:ext uri="{FF2B5EF4-FFF2-40B4-BE49-F238E27FC236}">
                <a16:creationId xmlns:a16="http://schemas.microsoft.com/office/drawing/2014/main" id="{4BD57B9B-0E59-7674-0C66-539A222BDB2B}"/>
              </a:ext>
            </a:extLst>
          </p:cNvPr>
          <p:cNvSpPr>
            <a:spLocks noGrp="1"/>
          </p:cNvSpPr>
          <p:nvPr>
            <p:ph type="ctrTitle"/>
          </p:nvPr>
        </p:nvSpPr>
        <p:spPr>
          <a:xfrm>
            <a:off x="673470" y="629174"/>
            <a:ext cx="10993549" cy="1602297"/>
          </a:xfrm>
        </p:spPr>
        <p:txBody>
          <a:bodyPr>
            <a:noAutofit/>
          </a:bodyPr>
          <a:lstStyle/>
          <a:p>
            <a:pPr algn="ctr"/>
            <a:r>
              <a:rPr lang="es-ES" sz="1600" dirty="0">
                <a:solidFill>
                  <a:schemeClr val="tx1"/>
                </a:solidFill>
                <a:latin typeface="Bernard MT Condensed" panose="02050806060905020404" pitchFamily="18" charset="0"/>
              </a:rPr>
              <a:t>Crear una función que obtenga el promedio de las edades mayores a una cierta edad.</a:t>
            </a:r>
            <a:br>
              <a:rPr lang="es-ES" sz="1600" dirty="0">
                <a:solidFill>
                  <a:schemeClr val="tx1"/>
                </a:solidFill>
                <a:latin typeface="Bernard MT Condensed" panose="02050806060905020404" pitchFamily="18" charset="0"/>
              </a:rPr>
            </a:br>
            <a:r>
              <a:rPr lang="es-ES" sz="1600" dirty="0">
                <a:solidFill>
                  <a:schemeClr val="tx1"/>
                </a:solidFill>
                <a:latin typeface="Bernard MT Condensed" panose="02050806060905020404" pitchFamily="18" charset="0"/>
              </a:rPr>
              <a:t>■ La función debe llamarse F3_PromedioEdades()</a:t>
            </a:r>
            <a:br>
              <a:rPr lang="es-ES" sz="1600" dirty="0">
                <a:solidFill>
                  <a:schemeClr val="tx1"/>
                </a:solidFill>
                <a:latin typeface="Bernard MT Condensed" panose="02050806060905020404" pitchFamily="18" charset="0"/>
              </a:rPr>
            </a:br>
            <a:r>
              <a:rPr lang="es-ES" sz="1600" dirty="0">
                <a:solidFill>
                  <a:schemeClr val="tx1"/>
                </a:solidFill>
                <a:latin typeface="Bernard MT Condensed" panose="02050806060905020404" pitchFamily="18" charset="0"/>
              </a:rPr>
              <a:t>■ La función debe recibir como parámetro 2 valores.</a:t>
            </a:r>
            <a:br>
              <a:rPr lang="es-ES" sz="1600" dirty="0">
                <a:solidFill>
                  <a:schemeClr val="tx1"/>
                </a:solidFill>
                <a:latin typeface="Bernard MT Condensed" panose="02050806060905020404" pitchFamily="18" charset="0"/>
              </a:rPr>
            </a:br>
            <a:r>
              <a:rPr lang="es-ES" sz="1600" dirty="0">
                <a:solidFill>
                  <a:schemeClr val="tx1"/>
                </a:solidFill>
                <a:latin typeface="Bernard MT Condensed" panose="02050806060905020404" pitchFamily="18" charset="0"/>
              </a:rPr>
              <a:t>■ La categoría. (Varones o Mujeres)</a:t>
            </a:r>
            <a:br>
              <a:rPr lang="es-ES" sz="1600" dirty="0">
                <a:solidFill>
                  <a:schemeClr val="tx1"/>
                </a:solidFill>
                <a:latin typeface="Bernard MT Condensed" panose="02050806060905020404" pitchFamily="18" charset="0"/>
              </a:rPr>
            </a:br>
            <a:r>
              <a:rPr lang="es-ES" sz="1600" dirty="0">
                <a:solidFill>
                  <a:schemeClr val="tx1"/>
                </a:solidFill>
                <a:latin typeface="Bernard MT Condensed" panose="02050806060905020404" pitchFamily="18" charset="0"/>
              </a:rPr>
              <a:t>■ La edad con la que se comparara (21 años ejemplo)</a:t>
            </a:r>
            <a:br>
              <a:rPr lang="es-ES" sz="1600" dirty="0">
                <a:solidFill>
                  <a:schemeClr val="tx1"/>
                </a:solidFill>
                <a:latin typeface="Bernard MT Condensed" panose="02050806060905020404" pitchFamily="18" charset="0"/>
              </a:rPr>
            </a:br>
            <a:r>
              <a:rPr lang="es-ES" sz="1600" dirty="0">
                <a:solidFill>
                  <a:schemeClr val="tx1"/>
                </a:solidFill>
                <a:latin typeface="Bernard MT Condensed" panose="02050806060905020404" pitchFamily="18" charset="0"/>
              </a:rPr>
              <a:t>■ Es decir mostrar el promedio de edades que sean de una categoría y que sean mayores a 21 años.</a:t>
            </a:r>
          </a:p>
        </p:txBody>
      </p:sp>
      <p:pic>
        <p:nvPicPr>
          <p:cNvPr id="3" name="Imagen 2">
            <a:extLst>
              <a:ext uri="{FF2B5EF4-FFF2-40B4-BE49-F238E27FC236}">
                <a16:creationId xmlns:a16="http://schemas.microsoft.com/office/drawing/2014/main" id="{2925BE8B-72F0-115D-5049-DD24FCE2010A}"/>
              </a:ext>
            </a:extLst>
          </p:cNvPr>
          <p:cNvPicPr>
            <a:picLocks noChangeAspect="1"/>
          </p:cNvPicPr>
          <p:nvPr/>
        </p:nvPicPr>
        <p:blipFill>
          <a:blip r:embed="rId4"/>
          <a:stretch>
            <a:fillRect/>
          </a:stretch>
        </p:blipFill>
        <p:spPr>
          <a:xfrm>
            <a:off x="2898666" y="2702536"/>
            <a:ext cx="6394667" cy="3526290"/>
          </a:xfrm>
          <a:prstGeom prst="rect">
            <a:avLst/>
          </a:prstGeom>
        </p:spPr>
      </p:pic>
    </p:spTree>
    <p:extLst>
      <p:ext uri="{BB962C8B-B14F-4D97-AF65-F5344CB8AC3E}">
        <p14:creationId xmlns:p14="http://schemas.microsoft.com/office/powerpoint/2010/main" val="1540019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Conexiones digital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sp>
        <p:nvSpPr>
          <p:cNvPr id="5" name="Título 4">
            <a:extLst>
              <a:ext uri="{FF2B5EF4-FFF2-40B4-BE49-F238E27FC236}">
                <a16:creationId xmlns:a16="http://schemas.microsoft.com/office/drawing/2014/main" id="{4BD57B9B-0E59-7674-0C66-539A222BDB2B}"/>
              </a:ext>
            </a:extLst>
          </p:cNvPr>
          <p:cNvSpPr>
            <a:spLocks noGrp="1"/>
          </p:cNvSpPr>
          <p:nvPr>
            <p:ph type="ctrTitle"/>
          </p:nvPr>
        </p:nvSpPr>
        <p:spPr>
          <a:xfrm>
            <a:off x="673470" y="654342"/>
            <a:ext cx="10993549" cy="1862356"/>
          </a:xfrm>
        </p:spPr>
        <p:txBody>
          <a:bodyPr>
            <a:noAutofit/>
          </a:bodyPr>
          <a:lstStyle/>
          <a:p>
            <a:pPr algn="ctr"/>
            <a:r>
              <a:rPr lang="es-ES" sz="1400" dirty="0">
                <a:solidFill>
                  <a:schemeClr val="tx1"/>
                </a:solidFill>
                <a:latin typeface="Bernard MT Condensed" panose="02050806060905020404" pitchFamily="18" charset="0"/>
              </a:rPr>
              <a:t>Crear una función que permita concatenar 3 parámetros.</a:t>
            </a:r>
            <a:br>
              <a:rPr lang="es-ES" sz="1400" dirty="0">
                <a:solidFill>
                  <a:schemeClr val="tx1"/>
                </a:solidFill>
                <a:latin typeface="Bernard MT Condensed" panose="02050806060905020404" pitchFamily="18" charset="0"/>
              </a:rPr>
            </a:br>
            <a:r>
              <a:rPr lang="es-ES" sz="1400" dirty="0">
                <a:solidFill>
                  <a:schemeClr val="tx1"/>
                </a:solidFill>
                <a:latin typeface="Bernard MT Condensed" panose="02050806060905020404" pitchFamily="18" charset="0"/>
              </a:rPr>
              <a:t>■ La función debe llamarse F4_ConcatItems()</a:t>
            </a:r>
            <a:br>
              <a:rPr lang="es-ES" sz="1400" dirty="0">
                <a:solidFill>
                  <a:schemeClr val="tx1"/>
                </a:solidFill>
                <a:latin typeface="Bernard MT Condensed" panose="02050806060905020404" pitchFamily="18" charset="0"/>
              </a:rPr>
            </a:br>
            <a:r>
              <a:rPr lang="es-ES" sz="1400" dirty="0">
                <a:solidFill>
                  <a:schemeClr val="tx1"/>
                </a:solidFill>
                <a:latin typeface="Bernard MT Condensed" panose="02050806060905020404" pitchFamily="18" charset="0"/>
              </a:rPr>
              <a:t>6</a:t>
            </a:r>
            <a:br>
              <a:rPr lang="es-ES" sz="1400" dirty="0">
                <a:solidFill>
                  <a:schemeClr val="tx1"/>
                </a:solidFill>
                <a:latin typeface="Bernard MT Condensed" panose="02050806060905020404" pitchFamily="18" charset="0"/>
              </a:rPr>
            </a:br>
            <a:r>
              <a:rPr lang="es-ES" sz="1400" dirty="0">
                <a:solidFill>
                  <a:schemeClr val="tx1"/>
                </a:solidFill>
                <a:latin typeface="Bernard MT Condensed" panose="02050806060905020404" pitchFamily="18" charset="0"/>
              </a:rPr>
              <a:t>■ La función debe de recibir 3 parámetros.</a:t>
            </a:r>
            <a:br>
              <a:rPr lang="es-ES" sz="1400" dirty="0">
                <a:solidFill>
                  <a:schemeClr val="tx1"/>
                </a:solidFill>
                <a:latin typeface="Bernard MT Condensed" panose="02050806060905020404" pitchFamily="18" charset="0"/>
              </a:rPr>
            </a:br>
            <a:r>
              <a:rPr lang="es-ES" sz="1400" dirty="0">
                <a:solidFill>
                  <a:schemeClr val="tx1"/>
                </a:solidFill>
                <a:latin typeface="Bernard MT Condensed" panose="02050806060905020404" pitchFamily="18" charset="0"/>
              </a:rPr>
              <a:t>■ La función debe de concatenar los 3 valores.</a:t>
            </a:r>
            <a:br>
              <a:rPr lang="es-ES" sz="1400" dirty="0">
                <a:solidFill>
                  <a:schemeClr val="tx1"/>
                </a:solidFill>
                <a:latin typeface="Bernard MT Condensed" panose="02050806060905020404" pitchFamily="18" charset="0"/>
              </a:rPr>
            </a:br>
            <a:r>
              <a:rPr lang="es-ES" sz="1400" dirty="0">
                <a:solidFill>
                  <a:schemeClr val="tx1"/>
                </a:solidFill>
                <a:latin typeface="Bernard MT Condensed" panose="02050806060905020404" pitchFamily="18" charset="0"/>
              </a:rPr>
              <a:t>■ Para verificar la correcta creación de la función debe mostrar lo siguiente.</a:t>
            </a:r>
            <a:br>
              <a:rPr lang="es-ES" sz="1400" dirty="0">
                <a:solidFill>
                  <a:schemeClr val="tx1"/>
                </a:solidFill>
                <a:latin typeface="Bernard MT Condensed" panose="02050806060905020404" pitchFamily="18" charset="0"/>
              </a:rPr>
            </a:br>
            <a:r>
              <a:rPr lang="es-ES" sz="1400" dirty="0">
                <a:solidFill>
                  <a:schemeClr val="tx1"/>
                </a:solidFill>
                <a:latin typeface="Bernard MT Condensed" panose="02050806060905020404" pitchFamily="18" charset="0"/>
              </a:rPr>
              <a:t>■ Mostrar los nombres de los jugadores, el nombre del equipo y la sede concatenada, utilizando la función</a:t>
            </a:r>
            <a:br>
              <a:rPr lang="es-ES" sz="1400" dirty="0">
                <a:solidFill>
                  <a:schemeClr val="tx1"/>
                </a:solidFill>
                <a:latin typeface="Bernard MT Condensed" panose="02050806060905020404" pitchFamily="18" charset="0"/>
              </a:rPr>
            </a:br>
            <a:r>
              <a:rPr lang="es-ES" sz="1400" dirty="0">
                <a:solidFill>
                  <a:schemeClr val="tx1"/>
                </a:solidFill>
                <a:latin typeface="Bernard MT Condensed" panose="02050806060905020404" pitchFamily="18" charset="0"/>
              </a:rPr>
              <a:t>que acaba de crear</a:t>
            </a:r>
          </a:p>
        </p:txBody>
      </p:sp>
      <p:pic>
        <p:nvPicPr>
          <p:cNvPr id="3" name="Imagen 2">
            <a:extLst>
              <a:ext uri="{FF2B5EF4-FFF2-40B4-BE49-F238E27FC236}">
                <a16:creationId xmlns:a16="http://schemas.microsoft.com/office/drawing/2014/main" id="{0587CA5A-24F6-7B45-008C-4A6D1C3AE7B0}"/>
              </a:ext>
            </a:extLst>
          </p:cNvPr>
          <p:cNvPicPr>
            <a:picLocks noChangeAspect="1"/>
          </p:cNvPicPr>
          <p:nvPr/>
        </p:nvPicPr>
        <p:blipFill>
          <a:blip r:embed="rId4"/>
          <a:stretch>
            <a:fillRect/>
          </a:stretch>
        </p:blipFill>
        <p:spPr>
          <a:xfrm>
            <a:off x="3109495" y="2764877"/>
            <a:ext cx="5973009" cy="3677163"/>
          </a:xfrm>
          <a:prstGeom prst="rect">
            <a:avLst/>
          </a:prstGeom>
        </p:spPr>
      </p:pic>
    </p:spTree>
    <p:extLst>
      <p:ext uri="{BB962C8B-B14F-4D97-AF65-F5344CB8AC3E}">
        <p14:creationId xmlns:p14="http://schemas.microsoft.com/office/powerpoint/2010/main" val="1799050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Conexiones digital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sp>
        <p:nvSpPr>
          <p:cNvPr id="5" name="Título 4">
            <a:extLst>
              <a:ext uri="{FF2B5EF4-FFF2-40B4-BE49-F238E27FC236}">
                <a16:creationId xmlns:a16="http://schemas.microsoft.com/office/drawing/2014/main" id="{4BD57B9B-0E59-7674-0C66-539A222BDB2B}"/>
              </a:ext>
            </a:extLst>
          </p:cNvPr>
          <p:cNvSpPr>
            <a:spLocks noGrp="1"/>
          </p:cNvSpPr>
          <p:nvPr>
            <p:ph type="ctrTitle"/>
          </p:nvPr>
        </p:nvSpPr>
        <p:spPr>
          <a:xfrm>
            <a:off x="673470" y="604007"/>
            <a:ext cx="10993549" cy="937674"/>
          </a:xfrm>
        </p:spPr>
        <p:txBody>
          <a:bodyPr>
            <a:noAutofit/>
          </a:bodyPr>
          <a:lstStyle/>
          <a:p>
            <a:pPr algn="ctr"/>
            <a:r>
              <a:rPr lang="es-ES" sz="1800" dirty="0">
                <a:solidFill>
                  <a:schemeClr val="tx1"/>
                </a:solidFill>
                <a:latin typeface="Bernard MT Condensed" panose="02050806060905020404" pitchFamily="18" charset="0"/>
              </a:rPr>
              <a:t>Generar la serie fibonacci.</a:t>
            </a:r>
            <a:br>
              <a:rPr lang="es-ES" sz="1800" dirty="0">
                <a:solidFill>
                  <a:schemeClr val="tx1"/>
                </a:solidFill>
                <a:latin typeface="Bernard MT Condensed" panose="02050806060905020404" pitchFamily="18" charset="0"/>
              </a:rPr>
            </a:br>
            <a:r>
              <a:rPr lang="es-ES" sz="1800" dirty="0">
                <a:solidFill>
                  <a:schemeClr val="tx1"/>
                </a:solidFill>
                <a:latin typeface="Bernard MT Condensed" panose="02050806060905020404" pitchFamily="18" charset="0"/>
              </a:rPr>
              <a:t>■ El objetivo es generar una función que retorne una cadena con la serie de la fibonacci.</a:t>
            </a:r>
            <a:br>
              <a:rPr lang="es-ES" sz="1800" dirty="0">
                <a:solidFill>
                  <a:schemeClr val="tx1"/>
                </a:solidFill>
                <a:latin typeface="Bernard MT Condensed" panose="02050806060905020404" pitchFamily="18" charset="0"/>
              </a:rPr>
            </a:br>
            <a:r>
              <a:rPr lang="es-ES" sz="1800" dirty="0">
                <a:solidFill>
                  <a:schemeClr val="tx1"/>
                </a:solidFill>
                <a:latin typeface="Bernard MT Condensed" panose="02050806060905020404" pitchFamily="18" charset="0"/>
              </a:rPr>
              <a:t>● La función solo recibe el valor N.</a:t>
            </a:r>
          </a:p>
        </p:txBody>
      </p:sp>
      <p:pic>
        <p:nvPicPr>
          <p:cNvPr id="3" name="Imagen 2">
            <a:extLst>
              <a:ext uri="{FF2B5EF4-FFF2-40B4-BE49-F238E27FC236}">
                <a16:creationId xmlns:a16="http://schemas.microsoft.com/office/drawing/2014/main" id="{476161A4-9825-0C32-F1BF-E6748A106063}"/>
              </a:ext>
            </a:extLst>
          </p:cNvPr>
          <p:cNvPicPr>
            <a:picLocks noChangeAspect="1"/>
          </p:cNvPicPr>
          <p:nvPr/>
        </p:nvPicPr>
        <p:blipFill>
          <a:blip r:embed="rId4"/>
          <a:stretch>
            <a:fillRect/>
          </a:stretch>
        </p:blipFill>
        <p:spPr>
          <a:xfrm>
            <a:off x="2933376" y="1541681"/>
            <a:ext cx="6473735" cy="4624227"/>
          </a:xfrm>
          <a:prstGeom prst="rect">
            <a:avLst/>
          </a:prstGeom>
        </p:spPr>
      </p:pic>
    </p:spTree>
    <p:extLst>
      <p:ext uri="{BB962C8B-B14F-4D97-AF65-F5344CB8AC3E}">
        <p14:creationId xmlns:p14="http://schemas.microsoft.com/office/powerpoint/2010/main" val="1443021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Conexiones digital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0"/>
            <a:ext cx="12191980" cy="6857990"/>
          </a:xfrm>
          <a:prstGeom prst="rect">
            <a:avLst/>
          </a:prstGeom>
        </p:spPr>
      </p:pic>
      <p:sp>
        <p:nvSpPr>
          <p:cNvPr id="3" name="Subtítulo 2">
            <a:extLst>
              <a:ext uri="{FF2B5EF4-FFF2-40B4-BE49-F238E27FC236}">
                <a16:creationId xmlns:a16="http://schemas.microsoft.com/office/drawing/2014/main" id="{48B6CF59-4E5B-494D-A2F7-97ADD01E6497}"/>
              </a:ext>
            </a:extLst>
          </p:cNvPr>
          <p:cNvSpPr>
            <a:spLocks noGrp="1"/>
          </p:cNvSpPr>
          <p:nvPr>
            <p:ph type="subTitle" idx="1"/>
          </p:nvPr>
        </p:nvSpPr>
        <p:spPr>
          <a:xfrm>
            <a:off x="673470" y="2759977"/>
            <a:ext cx="4787761" cy="3171039"/>
          </a:xfrm>
        </p:spPr>
        <p:txBody>
          <a:bodyPr rtlCol="0">
            <a:normAutofit fontScale="92500" lnSpcReduction="20000"/>
          </a:bodyPr>
          <a:lstStyle/>
          <a:p>
            <a:pPr rtl="0"/>
            <a:r>
              <a:rPr lang="es-ES" sz="2000" dirty="0">
                <a:solidFill>
                  <a:srgbClr val="7CEBFF"/>
                </a:solidFill>
              </a:rPr>
              <a:t>· DDL (Data Definition Languaje - lenguaje </a:t>
            </a:r>
            <a:r>
              <a:rPr lang="es-ES" sz="2000" dirty="0">
                <a:solidFill>
                  <a:schemeClr val="accent3"/>
                </a:solidFill>
              </a:rPr>
              <a:t>de</a:t>
            </a:r>
            <a:r>
              <a:rPr lang="es-ES" sz="2000" dirty="0">
                <a:solidFill>
                  <a:srgbClr val="7CEBFF"/>
                </a:solidFill>
              </a:rPr>
              <a:t> definición de datos): las</a:t>
            </a:r>
          </a:p>
          <a:p>
            <a:pPr rtl="0"/>
            <a:r>
              <a:rPr lang="es-ES" sz="2000" dirty="0">
                <a:solidFill>
                  <a:srgbClr val="7CEBFF"/>
                </a:solidFill>
              </a:rPr>
              <a:t>sentencias DDL son aquellas utilizadas para la creación de una base de datos y</a:t>
            </a:r>
          </a:p>
          <a:p>
            <a:pPr rtl="0"/>
            <a:r>
              <a:rPr lang="es-ES" sz="2000" dirty="0">
                <a:solidFill>
                  <a:srgbClr val="7CEBFF"/>
                </a:solidFill>
              </a:rPr>
              <a:t>todos sus componentes: tablas, índices, relaciones, disparadores (triggers),</a:t>
            </a:r>
          </a:p>
          <a:p>
            <a:pPr rtl="0"/>
            <a:r>
              <a:rPr lang="es-ES" sz="2000" dirty="0">
                <a:solidFill>
                  <a:srgbClr val="7CEBFF"/>
                </a:solidFill>
              </a:rPr>
              <a:t>procedimientos almacenados, etc.</a:t>
            </a:r>
          </a:p>
          <a:p>
            <a:pPr rtl="0"/>
            <a:endParaRPr lang="es-ES" dirty="0">
              <a:solidFill>
                <a:srgbClr val="7CEBFF"/>
              </a:solidFill>
            </a:endParaRPr>
          </a:p>
        </p:txBody>
      </p:sp>
      <p:sp>
        <p:nvSpPr>
          <p:cNvPr id="5" name="Título 4">
            <a:extLst>
              <a:ext uri="{FF2B5EF4-FFF2-40B4-BE49-F238E27FC236}">
                <a16:creationId xmlns:a16="http://schemas.microsoft.com/office/drawing/2014/main" id="{4BD57B9B-0E59-7674-0C66-539A222BDB2B}"/>
              </a:ext>
            </a:extLst>
          </p:cNvPr>
          <p:cNvSpPr>
            <a:spLocks noGrp="1"/>
          </p:cNvSpPr>
          <p:nvPr>
            <p:ph type="ctrTitle"/>
          </p:nvPr>
        </p:nvSpPr>
        <p:spPr>
          <a:xfrm>
            <a:off x="673470" y="791147"/>
            <a:ext cx="10993549" cy="750534"/>
          </a:xfrm>
        </p:spPr>
        <p:txBody>
          <a:bodyPr/>
          <a:lstStyle/>
          <a:p>
            <a:pPr algn="ctr"/>
            <a:r>
              <a:rPr lang="es-ES" dirty="0">
                <a:solidFill>
                  <a:schemeClr val="tx1">
                    <a:lumMod val="95000"/>
                    <a:lumOff val="5000"/>
                  </a:schemeClr>
                </a:solidFill>
                <a:latin typeface="Bernard MT Condensed" panose="02050806060905020404" pitchFamily="18" charset="0"/>
              </a:rPr>
              <a:t>Muestra un ejemplo de DDL. </a:t>
            </a:r>
          </a:p>
        </p:txBody>
      </p:sp>
      <p:pic>
        <p:nvPicPr>
          <p:cNvPr id="8" name="Imagen 7">
            <a:extLst>
              <a:ext uri="{FF2B5EF4-FFF2-40B4-BE49-F238E27FC236}">
                <a16:creationId xmlns:a16="http://schemas.microsoft.com/office/drawing/2014/main" id="{2B76D143-44D0-B8C0-EBD2-5076F8611D10}"/>
              </a:ext>
            </a:extLst>
          </p:cNvPr>
          <p:cNvPicPr>
            <a:picLocks noChangeAspect="1"/>
          </p:cNvPicPr>
          <p:nvPr/>
        </p:nvPicPr>
        <p:blipFill>
          <a:blip r:embed="rId4"/>
          <a:stretch>
            <a:fillRect/>
          </a:stretch>
        </p:blipFill>
        <p:spPr>
          <a:xfrm>
            <a:off x="6310854" y="2553645"/>
            <a:ext cx="5492867" cy="3377371"/>
          </a:xfrm>
          <a:prstGeom prst="rect">
            <a:avLst/>
          </a:prstGeom>
        </p:spPr>
      </p:pic>
    </p:spTree>
    <p:extLst>
      <p:ext uri="{BB962C8B-B14F-4D97-AF65-F5344CB8AC3E}">
        <p14:creationId xmlns:p14="http://schemas.microsoft.com/office/powerpoint/2010/main" val="553136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Conexiones digital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sp>
        <p:nvSpPr>
          <p:cNvPr id="3" name="Subtítulo 2">
            <a:extLst>
              <a:ext uri="{FF2B5EF4-FFF2-40B4-BE49-F238E27FC236}">
                <a16:creationId xmlns:a16="http://schemas.microsoft.com/office/drawing/2014/main" id="{48B6CF59-4E5B-494D-A2F7-97ADD01E6497}"/>
              </a:ext>
            </a:extLst>
          </p:cNvPr>
          <p:cNvSpPr>
            <a:spLocks noGrp="1"/>
          </p:cNvSpPr>
          <p:nvPr>
            <p:ph type="subTitle" idx="1"/>
          </p:nvPr>
        </p:nvSpPr>
        <p:spPr>
          <a:xfrm>
            <a:off x="673470" y="2759977"/>
            <a:ext cx="4787761" cy="3171039"/>
          </a:xfrm>
        </p:spPr>
        <p:txBody>
          <a:bodyPr rtlCol="0">
            <a:normAutofit fontScale="70000" lnSpcReduction="20000"/>
          </a:bodyPr>
          <a:lstStyle/>
          <a:p>
            <a:pPr algn="l" fontAlgn="base"/>
            <a:r>
              <a:rPr lang="es-ES" sz="2400" b="0" i="0" dirty="0">
                <a:solidFill>
                  <a:schemeClr val="accent3"/>
                </a:solidFill>
                <a:effectLst/>
              </a:rPr>
              <a:t>Las sentencias DML se utilizan para controlar la información contenida en la base de datos. Las listas siguientes ofrecen ejemplos de estos tipos de sentencias DML:</a:t>
            </a:r>
          </a:p>
          <a:p>
            <a:pPr algn="l" fontAlgn="base"/>
            <a:endParaRPr lang="es-ES" sz="2400" b="0" i="0" dirty="0">
              <a:solidFill>
                <a:schemeClr val="accent3"/>
              </a:solidFill>
              <a:effectLst/>
            </a:endParaRPr>
          </a:p>
          <a:p>
            <a:pPr algn="l" fontAlgn="base"/>
            <a:r>
              <a:rPr lang="es-ES" sz="2400" b="0" i="0" dirty="0">
                <a:solidFill>
                  <a:schemeClr val="accent3"/>
                </a:solidFill>
                <a:effectLst/>
              </a:rPr>
              <a:t>Adición de registros a una tabla (mandato INSERT)</a:t>
            </a:r>
          </a:p>
          <a:p>
            <a:pPr algn="l" fontAlgn="base"/>
            <a:r>
              <a:rPr lang="es-ES" sz="2400" b="0" i="0" dirty="0">
                <a:solidFill>
                  <a:schemeClr val="accent3"/>
                </a:solidFill>
                <a:effectLst/>
              </a:rPr>
              <a:t>Modificación de la información de una tabla (mandato UPDATE)</a:t>
            </a:r>
          </a:p>
          <a:p>
            <a:pPr algn="l" fontAlgn="base"/>
            <a:r>
              <a:rPr lang="es-ES" sz="2400" b="0" i="0" dirty="0">
                <a:solidFill>
                  <a:schemeClr val="accent3"/>
                </a:solidFill>
                <a:effectLst/>
              </a:rPr>
              <a:t>Eliminación de registros de una tabla (mandato DELETE)</a:t>
            </a:r>
            <a:endParaRPr lang="es-ES" dirty="0">
              <a:solidFill>
                <a:schemeClr val="accent3"/>
              </a:solidFill>
            </a:endParaRPr>
          </a:p>
        </p:txBody>
      </p:sp>
      <p:sp>
        <p:nvSpPr>
          <p:cNvPr id="5" name="Título 4">
            <a:extLst>
              <a:ext uri="{FF2B5EF4-FFF2-40B4-BE49-F238E27FC236}">
                <a16:creationId xmlns:a16="http://schemas.microsoft.com/office/drawing/2014/main" id="{4BD57B9B-0E59-7674-0C66-539A222BDB2B}"/>
              </a:ext>
            </a:extLst>
          </p:cNvPr>
          <p:cNvSpPr>
            <a:spLocks noGrp="1"/>
          </p:cNvSpPr>
          <p:nvPr>
            <p:ph type="ctrTitle"/>
          </p:nvPr>
        </p:nvSpPr>
        <p:spPr>
          <a:xfrm>
            <a:off x="673470" y="791147"/>
            <a:ext cx="10993549" cy="750534"/>
          </a:xfrm>
        </p:spPr>
        <p:txBody>
          <a:bodyPr/>
          <a:lstStyle/>
          <a:p>
            <a:pPr algn="ctr"/>
            <a:r>
              <a:rPr lang="es-ES" dirty="0">
                <a:solidFill>
                  <a:schemeClr val="tx1">
                    <a:lumMod val="95000"/>
                    <a:lumOff val="5000"/>
                  </a:schemeClr>
                </a:solidFill>
                <a:latin typeface="Bernard MT Condensed" panose="02050806060905020404" pitchFamily="18" charset="0"/>
              </a:rPr>
              <a:t>Muestra un ejemplo de DML </a:t>
            </a:r>
          </a:p>
        </p:txBody>
      </p:sp>
      <p:pic>
        <p:nvPicPr>
          <p:cNvPr id="2" name="Imagen 1">
            <a:extLst>
              <a:ext uri="{FF2B5EF4-FFF2-40B4-BE49-F238E27FC236}">
                <a16:creationId xmlns:a16="http://schemas.microsoft.com/office/drawing/2014/main" id="{926B489B-4B71-5E7D-D1FF-70BE6162D9DF}"/>
              </a:ext>
            </a:extLst>
          </p:cNvPr>
          <p:cNvPicPr>
            <a:picLocks noChangeAspect="1"/>
          </p:cNvPicPr>
          <p:nvPr/>
        </p:nvPicPr>
        <p:blipFill>
          <a:blip r:embed="rId4"/>
          <a:stretch>
            <a:fillRect/>
          </a:stretch>
        </p:blipFill>
        <p:spPr>
          <a:xfrm>
            <a:off x="6518245" y="2328990"/>
            <a:ext cx="4898734" cy="3737863"/>
          </a:xfrm>
          <a:prstGeom prst="rect">
            <a:avLst/>
          </a:prstGeom>
        </p:spPr>
      </p:pic>
    </p:spTree>
    <p:extLst>
      <p:ext uri="{BB962C8B-B14F-4D97-AF65-F5344CB8AC3E}">
        <p14:creationId xmlns:p14="http://schemas.microsoft.com/office/powerpoint/2010/main" val="1497529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Conexiones digital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sp>
        <p:nvSpPr>
          <p:cNvPr id="3" name="Subtítulo 2">
            <a:extLst>
              <a:ext uri="{FF2B5EF4-FFF2-40B4-BE49-F238E27FC236}">
                <a16:creationId xmlns:a16="http://schemas.microsoft.com/office/drawing/2014/main" id="{48B6CF59-4E5B-494D-A2F7-97ADD01E6497}"/>
              </a:ext>
            </a:extLst>
          </p:cNvPr>
          <p:cNvSpPr>
            <a:spLocks noGrp="1"/>
          </p:cNvSpPr>
          <p:nvPr>
            <p:ph type="subTitle" idx="1"/>
          </p:nvPr>
        </p:nvSpPr>
        <p:spPr>
          <a:xfrm>
            <a:off x="673470" y="2759977"/>
            <a:ext cx="4787761" cy="3171039"/>
          </a:xfrm>
        </p:spPr>
        <p:txBody>
          <a:bodyPr rtlCol="0">
            <a:normAutofit fontScale="92500" lnSpcReduction="10000"/>
          </a:bodyPr>
          <a:lstStyle/>
          <a:p>
            <a:pPr algn="l" fontAlgn="base"/>
            <a:r>
              <a:rPr lang="es-ES" sz="2800" b="0" i="0" dirty="0">
                <a:solidFill>
                  <a:schemeClr val="accent3"/>
                </a:solidFill>
                <a:effectLst/>
              </a:rPr>
              <a:t>Esta cláusula </a:t>
            </a:r>
            <a:r>
              <a:rPr lang="es-ES" sz="2800" b="1" i="0" dirty="0">
                <a:solidFill>
                  <a:schemeClr val="accent3"/>
                </a:solidFill>
                <a:effectLst/>
              </a:rPr>
              <a:t>busca coincidencias entre 2 tablas, en función a una columna que tienen en común</a:t>
            </a:r>
            <a:r>
              <a:rPr lang="es-ES" sz="2800" b="0" i="0" dirty="0">
                <a:solidFill>
                  <a:schemeClr val="accent3"/>
                </a:solidFill>
                <a:effectLst/>
              </a:rPr>
              <a:t>. De tal modo que sólo la intersección se mostrará en los resultados.</a:t>
            </a:r>
            <a:endParaRPr lang="es-ES" dirty="0">
              <a:solidFill>
                <a:schemeClr val="accent3"/>
              </a:solidFill>
            </a:endParaRPr>
          </a:p>
        </p:txBody>
      </p:sp>
      <p:sp>
        <p:nvSpPr>
          <p:cNvPr id="5" name="Título 4">
            <a:extLst>
              <a:ext uri="{FF2B5EF4-FFF2-40B4-BE49-F238E27FC236}">
                <a16:creationId xmlns:a16="http://schemas.microsoft.com/office/drawing/2014/main" id="{4BD57B9B-0E59-7674-0C66-539A222BDB2B}"/>
              </a:ext>
            </a:extLst>
          </p:cNvPr>
          <p:cNvSpPr>
            <a:spLocks noGrp="1"/>
          </p:cNvSpPr>
          <p:nvPr>
            <p:ph type="ctrTitle"/>
          </p:nvPr>
        </p:nvSpPr>
        <p:spPr>
          <a:xfrm>
            <a:off x="673470" y="791147"/>
            <a:ext cx="10993549" cy="750534"/>
          </a:xfrm>
        </p:spPr>
        <p:txBody>
          <a:bodyPr/>
          <a:lstStyle/>
          <a:p>
            <a:pPr algn="ctr"/>
            <a:r>
              <a:rPr lang="pt-BR" dirty="0">
                <a:solidFill>
                  <a:schemeClr val="tx1"/>
                </a:solidFill>
                <a:latin typeface="Bernard MT Condensed" panose="02050806060905020404" pitchFamily="18" charset="0"/>
              </a:rPr>
              <a:t>Para que drive INNER JOIN</a:t>
            </a:r>
            <a:endParaRPr lang="es-ES" dirty="0">
              <a:solidFill>
                <a:schemeClr val="tx1"/>
              </a:solidFill>
              <a:latin typeface="Bernard MT Condensed" panose="02050806060905020404" pitchFamily="18" charset="0"/>
            </a:endParaRPr>
          </a:p>
        </p:txBody>
      </p:sp>
      <p:pic>
        <p:nvPicPr>
          <p:cNvPr id="4" name="Imagen 3">
            <a:extLst>
              <a:ext uri="{FF2B5EF4-FFF2-40B4-BE49-F238E27FC236}">
                <a16:creationId xmlns:a16="http://schemas.microsoft.com/office/drawing/2014/main" id="{1D4F7E2F-A901-875D-6A1F-3463EFABCFCC}"/>
              </a:ext>
            </a:extLst>
          </p:cNvPr>
          <p:cNvPicPr>
            <a:picLocks noChangeAspect="1"/>
          </p:cNvPicPr>
          <p:nvPr/>
        </p:nvPicPr>
        <p:blipFill>
          <a:blip r:embed="rId4"/>
          <a:stretch>
            <a:fillRect/>
          </a:stretch>
        </p:blipFill>
        <p:spPr>
          <a:xfrm>
            <a:off x="6430991" y="1931871"/>
            <a:ext cx="4581525" cy="3933825"/>
          </a:xfrm>
          <a:prstGeom prst="rect">
            <a:avLst/>
          </a:prstGeom>
        </p:spPr>
      </p:pic>
    </p:spTree>
    <p:extLst>
      <p:ext uri="{BB962C8B-B14F-4D97-AF65-F5344CB8AC3E}">
        <p14:creationId xmlns:p14="http://schemas.microsoft.com/office/powerpoint/2010/main" val="591292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Conexiones digital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sp>
        <p:nvSpPr>
          <p:cNvPr id="3" name="Subtítulo 2">
            <a:extLst>
              <a:ext uri="{FF2B5EF4-FFF2-40B4-BE49-F238E27FC236}">
                <a16:creationId xmlns:a16="http://schemas.microsoft.com/office/drawing/2014/main" id="{48B6CF59-4E5B-494D-A2F7-97ADD01E6497}"/>
              </a:ext>
            </a:extLst>
          </p:cNvPr>
          <p:cNvSpPr>
            <a:spLocks noGrp="1"/>
          </p:cNvSpPr>
          <p:nvPr>
            <p:ph type="subTitle" idx="1"/>
          </p:nvPr>
        </p:nvSpPr>
        <p:spPr>
          <a:xfrm>
            <a:off x="1067753" y="2701254"/>
            <a:ext cx="5028248" cy="3171039"/>
          </a:xfrm>
        </p:spPr>
        <p:txBody>
          <a:bodyPr rtlCol="0">
            <a:normAutofit lnSpcReduction="10000"/>
          </a:bodyPr>
          <a:lstStyle/>
          <a:p>
            <a:pPr algn="l" fontAlgn="base"/>
            <a:r>
              <a:rPr lang="es-ES" sz="2400" b="0" i="0" dirty="0">
                <a:solidFill>
                  <a:schemeClr val="accent3"/>
                </a:solidFill>
                <a:effectLst/>
              </a:rPr>
              <a:t>Las función de agregación que están disponibles dependen de la etapa desde la que haya abierto el creador SQL. Todas las variantes de sintaxis de SQL incluyen las funciones de agregación AVG, COUNT, MAX, MIN, STDDEV y VARIANCE.</a:t>
            </a:r>
            <a:endParaRPr lang="es-ES" dirty="0">
              <a:solidFill>
                <a:schemeClr val="accent3"/>
              </a:solidFill>
            </a:endParaRPr>
          </a:p>
        </p:txBody>
      </p:sp>
      <p:sp>
        <p:nvSpPr>
          <p:cNvPr id="5" name="Título 4">
            <a:extLst>
              <a:ext uri="{FF2B5EF4-FFF2-40B4-BE49-F238E27FC236}">
                <a16:creationId xmlns:a16="http://schemas.microsoft.com/office/drawing/2014/main" id="{4BD57B9B-0E59-7674-0C66-539A222BDB2B}"/>
              </a:ext>
            </a:extLst>
          </p:cNvPr>
          <p:cNvSpPr>
            <a:spLocks noGrp="1"/>
          </p:cNvSpPr>
          <p:nvPr>
            <p:ph type="ctrTitle"/>
          </p:nvPr>
        </p:nvSpPr>
        <p:spPr>
          <a:xfrm>
            <a:off x="673470" y="791147"/>
            <a:ext cx="10993549" cy="750534"/>
          </a:xfrm>
        </p:spPr>
        <p:txBody>
          <a:bodyPr/>
          <a:lstStyle/>
          <a:p>
            <a:pPr algn="ctr"/>
            <a:r>
              <a:rPr lang="es-ES" dirty="0">
                <a:solidFill>
                  <a:schemeClr val="tx1"/>
                </a:solidFill>
                <a:latin typeface="Bernard MT Condensed" panose="02050806060905020404" pitchFamily="18" charset="0"/>
              </a:rPr>
              <a:t>Defina que es una función de agregación</a:t>
            </a:r>
          </a:p>
        </p:txBody>
      </p:sp>
      <p:pic>
        <p:nvPicPr>
          <p:cNvPr id="6" name="Imagen 5">
            <a:extLst>
              <a:ext uri="{FF2B5EF4-FFF2-40B4-BE49-F238E27FC236}">
                <a16:creationId xmlns:a16="http://schemas.microsoft.com/office/drawing/2014/main" id="{D72687B7-E3DC-4923-2BAF-24EFC9C259F2}"/>
              </a:ext>
            </a:extLst>
          </p:cNvPr>
          <p:cNvPicPr>
            <a:picLocks noChangeAspect="1"/>
          </p:cNvPicPr>
          <p:nvPr/>
        </p:nvPicPr>
        <p:blipFill>
          <a:blip r:embed="rId4"/>
          <a:stretch>
            <a:fillRect/>
          </a:stretch>
        </p:blipFill>
        <p:spPr>
          <a:xfrm>
            <a:off x="6569432" y="2491398"/>
            <a:ext cx="4813576" cy="3171039"/>
          </a:xfrm>
          <a:prstGeom prst="rect">
            <a:avLst/>
          </a:prstGeom>
        </p:spPr>
      </p:pic>
    </p:spTree>
    <p:extLst>
      <p:ext uri="{BB962C8B-B14F-4D97-AF65-F5344CB8AC3E}">
        <p14:creationId xmlns:p14="http://schemas.microsoft.com/office/powerpoint/2010/main" val="3102674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Conexiones digital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sp>
        <p:nvSpPr>
          <p:cNvPr id="5" name="Título 4">
            <a:extLst>
              <a:ext uri="{FF2B5EF4-FFF2-40B4-BE49-F238E27FC236}">
                <a16:creationId xmlns:a16="http://schemas.microsoft.com/office/drawing/2014/main" id="{4BD57B9B-0E59-7674-0C66-539A222BDB2B}"/>
              </a:ext>
            </a:extLst>
          </p:cNvPr>
          <p:cNvSpPr>
            <a:spLocks noGrp="1"/>
          </p:cNvSpPr>
          <p:nvPr>
            <p:ph type="ctrTitle"/>
          </p:nvPr>
        </p:nvSpPr>
        <p:spPr>
          <a:xfrm>
            <a:off x="673470" y="791147"/>
            <a:ext cx="10993549" cy="750534"/>
          </a:xfrm>
        </p:spPr>
        <p:txBody>
          <a:bodyPr/>
          <a:lstStyle/>
          <a:p>
            <a:pPr algn="ctr"/>
            <a:r>
              <a:rPr lang="es-ES" dirty="0">
                <a:solidFill>
                  <a:schemeClr val="tx1">
                    <a:lumMod val="95000"/>
                    <a:lumOff val="5000"/>
                  </a:schemeClr>
                </a:solidFill>
                <a:latin typeface="Bernard MT Condensed" panose="02050806060905020404" pitchFamily="18" charset="0"/>
              </a:rPr>
              <a:t>Liste funciones de agregación que conozca</a:t>
            </a:r>
          </a:p>
        </p:txBody>
      </p:sp>
      <p:pic>
        <p:nvPicPr>
          <p:cNvPr id="8" name="Imagen 7">
            <a:extLst>
              <a:ext uri="{FF2B5EF4-FFF2-40B4-BE49-F238E27FC236}">
                <a16:creationId xmlns:a16="http://schemas.microsoft.com/office/drawing/2014/main" id="{EBD92BFB-81F0-F01C-E860-37FEC4156A02}"/>
              </a:ext>
            </a:extLst>
          </p:cNvPr>
          <p:cNvPicPr>
            <a:picLocks noChangeAspect="1"/>
          </p:cNvPicPr>
          <p:nvPr/>
        </p:nvPicPr>
        <p:blipFill>
          <a:blip r:embed="rId4"/>
          <a:stretch>
            <a:fillRect/>
          </a:stretch>
        </p:blipFill>
        <p:spPr>
          <a:xfrm>
            <a:off x="2449586" y="2066240"/>
            <a:ext cx="7491368" cy="3915110"/>
          </a:xfrm>
          <a:prstGeom prst="rect">
            <a:avLst/>
          </a:prstGeom>
        </p:spPr>
      </p:pic>
    </p:spTree>
    <p:extLst>
      <p:ext uri="{BB962C8B-B14F-4D97-AF65-F5344CB8AC3E}">
        <p14:creationId xmlns:p14="http://schemas.microsoft.com/office/powerpoint/2010/main" val="2858840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Conexiones digital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sp>
        <p:nvSpPr>
          <p:cNvPr id="3" name="Subtítulo 2">
            <a:extLst>
              <a:ext uri="{FF2B5EF4-FFF2-40B4-BE49-F238E27FC236}">
                <a16:creationId xmlns:a16="http://schemas.microsoft.com/office/drawing/2014/main" id="{48B6CF59-4E5B-494D-A2F7-97ADD01E6497}"/>
              </a:ext>
            </a:extLst>
          </p:cNvPr>
          <p:cNvSpPr>
            <a:spLocks noGrp="1"/>
          </p:cNvSpPr>
          <p:nvPr>
            <p:ph type="subTitle" idx="1"/>
          </p:nvPr>
        </p:nvSpPr>
        <p:spPr>
          <a:xfrm>
            <a:off x="1067753" y="2701254"/>
            <a:ext cx="5028248" cy="3171039"/>
          </a:xfrm>
        </p:spPr>
        <p:txBody>
          <a:bodyPr rtlCol="0">
            <a:normAutofit/>
          </a:bodyPr>
          <a:lstStyle/>
          <a:p>
            <a:pPr algn="l" fontAlgn="base"/>
            <a:r>
              <a:rPr lang="es-ES" sz="2400" b="0" i="0" dirty="0">
                <a:solidFill>
                  <a:schemeClr val="accent3"/>
                </a:solidFill>
                <a:effectLst/>
              </a:rPr>
              <a:t>Las funciones integradas en SQL Server son una serie de rutinas almacenadas que reciben una serie de parámetros con los cuales realizan operaciones concretas para retornar un resultado específico.</a:t>
            </a:r>
            <a:endParaRPr lang="es-ES" dirty="0">
              <a:solidFill>
                <a:schemeClr val="accent3"/>
              </a:solidFill>
            </a:endParaRPr>
          </a:p>
        </p:txBody>
      </p:sp>
      <p:sp>
        <p:nvSpPr>
          <p:cNvPr id="5" name="Título 4">
            <a:extLst>
              <a:ext uri="{FF2B5EF4-FFF2-40B4-BE49-F238E27FC236}">
                <a16:creationId xmlns:a16="http://schemas.microsoft.com/office/drawing/2014/main" id="{4BD57B9B-0E59-7674-0C66-539A222BDB2B}"/>
              </a:ext>
            </a:extLst>
          </p:cNvPr>
          <p:cNvSpPr>
            <a:spLocks noGrp="1"/>
          </p:cNvSpPr>
          <p:nvPr>
            <p:ph type="ctrTitle"/>
          </p:nvPr>
        </p:nvSpPr>
        <p:spPr>
          <a:xfrm>
            <a:off x="673470" y="791147"/>
            <a:ext cx="10993549" cy="750534"/>
          </a:xfrm>
        </p:spPr>
        <p:txBody>
          <a:bodyPr/>
          <a:lstStyle/>
          <a:p>
            <a:pPr algn="ctr"/>
            <a:r>
              <a:rPr lang="es-ES" dirty="0">
                <a:solidFill>
                  <a:schemeClr val="tx1"/>
                </a:solidFill>
                <a:latin typeface="Bernard MT Condensed" panose="02050806060905020404" pitchFamily="18" charset="0"/>
              </a:rPr>
              <a:t> Mencione algunas funciones propias de SQL-Server</a:t>
            </a:r>
          </a:p>
        </p:txBody>
      </p:sp>
      <p:pic>
        <p:nvPicPr>
          <p:cNvPr id="2" name="Imagen 1">
            <a:extLst>
              <a:ext uri="{FF2B5EF4-FFF2-40B4-BE49-F238E27FC236}">
                <a16:creationId xmlns:a16="http://schemas.microsoft.com/office/drawing/2014/main" id="{3270699B-BBDE-DD11-7A81-2F1DB4FD6C95}"/>
              </a:ext>
            </a:extLst>
          </p:cNvPr>
          <p:cNvPicPr>
            <a:picLocks noChangeAspect="1"/>
          </p:cNvPicPr>
          <p:nvPr/>
        </p:nvPicPr>
        <p:blipFill>
          <a:blip r:embed="rId4"/>
          <a:stretch>
            <a:fillRect/>
          </a:stretch>
        </p:blipFill>
        <p:spPr>
          <a:xfrm>
            <a:off x="6467911" y="2332818"/>
            <a:ext cx="5176427" cy="3539475"/>
          </a:xfrm>
          <a:prstGeom prst="rect">
            <a:avLst/>
          </a:prstGeom>
        </p:spPr>
      </p:pic>
    </p:spTree>
    <p:extLst>
      <p:ext uri="{BB962C8B-B14F-4D97-AF65-F5344CB8AC3E}">
        <p14:creationId xmlns:p14="http://schemas.microsoft.com/office/powerpoint/2010/main" val="997678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Conexiones digital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sp>
        <p:nvSpPr>
          <p:cNvPr id="3" name="Subtítulo 2">
            <a:extLst>
              <a:ext uri="{FF2B5EF4-FFF2-40B4-BE49-F238E27FC236}">
                <a16:creationId xmlns:a16="http://schemas.microsoft.com/office/drawing/2014/main" id="{48B6CF59-4E5B-494D-A2F7-97ADD01E6497}"/>
              </a:ext>
            </a:extLst>
          </p:cNvPr>
          <p:cNvSpPr>
            <a:spLocks noGrp="1"/>
          </p:cNvSpPr>
          <p:nvPr>
            <p:ph type="subTitle" idx="1"/>
          </p:nvPr>
        </p:nvSpPr>
        <p:spPr>
          <a:xfrm>
            <a:off x="1067753" y="2701254"/>
            <a:ext cx="5028248" cy="3171039"/>
          </a:xfrm>
        </p:spPr>
        <p:txBody>
          <a:bodyPr rtlCol="0">
            <a:normAutofit fontScale="92500" lnSpcReduction="20000"/>
          </a:bodyPr>
          <a:lstStyle/>
          <a:p>
            <a:pPr algn="l" fontAlgn="base"/>
            <a:r>
              <a:rPr lang="es-ES" sz="2400" b="0" i="0" dirty="0">
                <a:solidFill>
                  <a:schemeClr val="accent3"/>
                </a:solidFill>
                <a:effectLst/>
              </a:rPr>
              <a:t>CONCAT convierte implícitamente todos los argumentos en tipos de cadena antes de la concatenación. CONCAT convierte implícitamente los valores NULL en cadenas vacías. Si CONCAT recibe argumentos en los que todos los valores son NULL, devolverá una cadena vacía de tipo varchar(1).</a:t>
            </a:r>
            <a:endParaRPr lang="es-ES" sz="2400" dirty="0">
              <a:solidFill>
                <a:schemeClr val="accent3"/>
              </a:solidFill>
            </a:endParaRPr>
          </a:p>
        </p:txBody>
      </p:sp>
      <p:sp>
        <p:nvSpPr>
          <p:cNvPr id="5" name="Título 4">
            <a:extLst>
              <a:ext uri="{FF2B5EF4-FFF2-40B4-BE49-F238E27FC236}">
                <a16:creationId xmlns:a16="http://schemas.microsoft.com/office/drawing/2014/main" id="{4BD57B9B-0E59-7674-0C66-539A222BDB2B}"/>
              </a:ext>
            </a:extLst>
          </p:cNvPr>
          <p:cNvSpPr>
            <a:spLocks noGrp="1"/>
          </p:cNvSpPr>
          <p:nvPr>
            <p:ph type="ctrTitle"/>
          </p:nvPr>
        </p:nvSpPr>
        <p:spPr>
          <a:xfrm>
            <a:off x="673470" y="791147"/>
            <a:ext cx="10993549" cy="750534"/>
          </a:xfrm>
        </p:spPr>
        <p:txBody>
          <a:bodyPr/>
          <a:lstStyle/>
          <a:p>
            <a:pPr algn="ctr"/>
            <a:r>
              <a:rPr lang="es-ES" dirty="0">
                <a:solidFill>
                  <a:schemeClr val="tx1"/>
                </a:solidFill>
                <a:latin typeface="Bernard MT Condensed" panose="02050806060905020404" pitchFamily="18" charset="0"/>
              </a:rPr>
              <a:t>Para qué sirve la función CONCAT en SQL-Server</a:t>
            </a:r>
          </a:p>
        </p:txBody>
      </p:sp>
      <p:pic>
        <p:nvPicPr>
          <p:cNvPr id="4" name="Imagen 3">
            <a:extLst>
              <a:ext uri="{FF2B5EF4-FFF2-40B4-BE49-F238E27FC236}">
                <a16:creationId xmlns:a16="http://schemas.microsoft.com/office/drawing/2014/main" id="{0B5490BB-46A6-4C10-61A5-FB65A1BC6E94}"/>
              </a:ext>
            </a:extLst>
          </p:cNvPr>
          <p:cNvPicPr>
            <a:picLocks noChangeAspect="1"/>
          </p:cNvPicPr>
          <p:nvPr/>
        </p:nvPicPr>
        <p:blipFill>
          <a:blip r:embed="rId4"/>
          <a:stretch>
            <a:fillRect/>
          </a:stretch>
        </p:blipFill>
        <p:spPr>
          <a:xfrm>
            <a:off x="6377292" y="2701254"/>
            <a:ext cx="5167005" cy="2893523"/>
          </a:xfrm>
          <a:prstGeom prst="rect">
            <a:avLst/>
          </a:prstGeom>
        </p:spPr>
      </p:pic>
    </p:spTree>
    <p:extLst>
      <p:ext uri="{BB962C8B-B14F-4D97-AF65-F5344CB8AC3E}">
        <p14:creationId xmlns:p14="http://schemas.microsoft.com/office/powerpoint/2010/main" val="1065957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Conexiones digital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0" y="0"/>
            <a:ext cx="12191980" cy="6857990"/>
          </a:xfrm>
          <a:prstGeom prst="rect">
            <a:avLst/>
          </a:prstGeom>
        </p:spPr>
      </p:pic>
      <p:sp>
        <p:nvSpPr>
          <p:cNvPr id="5" name="Título 4">
            <a:extLst>
              <a:ext uri="{FF2B5EF4-FFF2-40B4-BE49-F238E27FC236}">
                <a16:creationId xmlns:a16="http://schemas.microsoft.com/office/drawing/2014/main" id="{4BD57B9B-0E59-7674-0C66-539A222BDB2B}"/>
              </a:ext>
            </a:extLst>
          </p:cNvPr>
          <p:cNvSpPr>
            <a:spLocks noGrp="1"/>
          </p:cNvSpPr>
          <p:nvPr>
            <p:ph type="ctrTitle"/>
          </p:nvPr>
        </p:nvSpPr>
        <p:spPr>
          <a:xfrm>
            <a:off x="673470" y="791147"/>
            <a:ext cx="10993549" cy="750534"/>
          </a:xfrm>
        </p:spPr>
        <p:txBody>
          <a:bodyPr/>
          <a:lstStyle/>
          <a:p>
            <a:pPr algn="ctr"/>
            <a:r>
              <a:rPr lang="es-ES" dirty="0">
                <a:solidFill>
                  <a:schemeClr val="tx1"/>
                </a:solidFill>
                <a:latin typeface="Bernard MT Condensed" panose="02050806060905020404" pitchFamily="18" charset="0"/>
              </a:rPr>
              <a:t>Muestra un ejemplo del uso de COUNT</a:t>
            </a:r>
          </a:p>
        </p:txBody>
      </p:sp>
      <p:pic>
        <p:nvPicPr>
          <p:cNvPr id="4" name="Imagen 3">
            <a:extLst>
              <a:ext uri="{FF2B5EF4-FFF2-40B4-BE49-F238E27FC236}">
                <a16:creationId xmlns:a16="http://schemas.microsoft.com/office/drawing/2014/main" id="{822F6BEB-9683-7AED-1310-A5D2EF3DAD7E}"/>
              </a:ext>
            </a:extLst>
          </p:cNvPr>
          <p:cNvPicPr>
            <a:picLocks noChangeAspect="1"/>
          </p:cNvPicPr>
          <p:nvPr/>
        </p:nvPicPr>
        <p:blipFill>
          <a:blip r:embed="rId4"/>
          <a:stretch>
            <a:fillRect/>
          </a:stretch>
        </p:blipFill>
        <p:spPr>
          <a:xfrm>
            <a:off x="3180815" y="1992954"/>
            <a:ext cx="5830349" cy="4073899"/>
          </a:xfrm>
          <a:prstGeom prst="rect">
            <a:avLst/>
          </a:prstGeom>
        </p:spPr>
      </p:pic>
    </p:spTree>
    <p:extLst>
      <p:ext uri="{BB962C8B-B14F-4D97-AF65-F5344CB8AC3E}">
        <p14:creationId xmlns:p14="http://schemas.microsoft.com/office/powerpoint/2010/main" val="2757779058"/>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9669_TF56390039_Win32" id="{730493DC-5911-4636-A693-50D9F311C5D4}" vid="{C48B9032-91E5-4062-92EA-18F233085F2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Diseño tecnológico</Template>
  <TotalTime>507</TotalTime>
  <Words>668</Words>
  <Application>Microsoft Office PowerPoint</Application>
  <PresentationFormat>Panorámica</PresentationFormat>
  <Paragraphs>50</Paragraphs>
  <Slides>17</Slides>
  <Notes>17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17</vt:i4>
      </vt:variant>
    </vt:vector>
  </HeadingPairs>
  <TitlesOfParts>
    <vt:vector size="23" baseType="lpstr">
      <vt:lpstr>Arial</vt:lpstr>
      <vt:lpstr>Bernard MT Condensed</vt:lpstr>
      <vt:lpstr>Calibri</vt:lpstr>
      <vt:lpstr>Gill Sans MT</vt:lpstr>
      <vt:lpstr>Wingdings 2</vt:lpstr>
      <vt:lpstr>Dividendo</vt:lpstr>
      <vt:lpstr>Bases de Datos - SQL Server Procesual Hito 4  Base de Datos I - 2022</vt:lpstr>
      <vt:lpstr>Muestra un ejemplo de DDL. </vt:lpstr>
      <vt:lpstr>Muestra un ejemplo de DML </vt:lpstr>
      <vt:lpstr>Para que drive INNER JOIN</vt:lpstr>
      <vt:lpstr>Defina que es una función de agregación</vt:lpstr>
      <vt:lpstr>Liste funciones de agregación que conozca</vt:lpstr>
      <vt:lpstr> Mencione algunas funciones propias de SQL-Server</vt:lpstr>
      <vt:lpstr>Para qué sirve la función CONCAT en SQL-Server</vt:lpstr>
      <vt:lpstr>Muestra un ejemplo del uso de COUNT</vt:lpstr>
      <vt:lpstr>Muestra un ejemplo del usos de AVG</vt:lpstr>
      <vt:lpstr>Muestra un ejemplo del uso de MIN-MAX</vt:lpstr>
      <vt:lpstr>Mostrar que jugadores que formen parte del equipo equ-333</vt:lpstr>
      <vt:lpstr>Crear una función que permita saber cuántos jugadores están inscritos. ■ La función debe llamarse Crear una función que permita saber cuántos jugadores están inscritos. ■ La función debe llamarse F1_CantidadJugadores()()</vt:lpstr>
      <vt:lpstr>Crear una función que permita saber cuántos jugadores están inscritos y que sean de la categoría varones o mujeres. ■ La función debe llamarse F2_CantidadJugadoresParam() ■ La función debe recibir un parámetro “Varones” o “Mujeres”</vt:lpstr>
      <vt:lpstr>Crear una función que obtenga el promedio de las edades mayores a una cierta edad. ■ La función debe llamarse F3_PromedioEdades() ■ La función debe recibir como parámetro 2 valores. ■ La categoría. (Varones o Mujeres) ■ La edad con la que se comparara (21 años ejemplo) ■ Es decir mostrar el promedio de edades que sean de una categoría y que sean mayores a 21 años.</vt:lpstr>
      <vt:lpstr>Crear una función que permita concatenar 3 parámetros. ■ La función debe llamarse F4_ConcatItems() 6 ■ La función debe de recibir 3 parámetros. ■ La función debe de concatenar los 3 valores. ■ Para verificar la correcta creación de la función debe mostrar lo siguiente. ■ Mostrar los nombres de los jugadores, el nombre del equipo y la sede concatenada, utilizando la función que acaba de crear</vt:lpstr>
      <vt:lpstr>Generar la serie fibonacci. ■ El objetivo es generar una función que retorne una cadena con la serie de la fibonacci. ● La función solo recibe el valor 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Bases de Datos - SQL Server Procesual Hito 4  Base de Datos I - 2022</dc:title>
  <dc:creator>yoselin</dc:creator>
  <cp:lastModifiedBy>yoselin</cp:lastModifiedBy>
  <cp:revision>1</cp:revision>
  <dcterms:created xsi:type="dcterms:W3CDTF">2022-11-27T20:28:41Z</dcterms:created>
  <dcterms:modified xsi:type="dcterms:W3CDTF">2022-11-28T04:56:35Z</dcterms:modified>
</cp:coreProperties>
</file>