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79" r:id="rId3"/>
    <p:sldId id="260" r:id="rId4"/>
    <p:sldId id="280" r:id="rId5"/>
    <p:sldId id="274" r:id="rId6"/>
    <p:sldId id="286" r:id="rId7"/>
    <p:sldId id="275" r:id="rId8"/>
    <p:sldId id="287" r:id="rId9"/>
    <p:sldId id="276" r:id="rId10"/>
    <p:sldId id="288" r:id="rId11"/>
    <p:sldId id="289" r:id="rId12"/>
    <p:sldId id="290" r:id="rId1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93B7"/>
    <a:srgbClr val="F5AC5D"/>
    <a:srgbClr val="D77C54"/>
    <a:srgbClr val="F6AD5E"/>
    <a:srgbClr val="049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598" y="38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5E8DC-F7DE-461F-AA6E-177EEE4AED0D}" type="datetimeFigureOut">
              <a:rPr lang="pt-BR" smtClean="0"/>
              <a:t>13/05/2024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2E295-1CD9-417F-B6D2-9DBD47E69E74}" type="slidenum">
              <a:rPr lang="pt-BR" smtClean="0"/>
              <a:t>‹nº›</a:t>
            </a:fld>
            <a:endParaRPr lang="pt-BR"/>
          </a:p>
        </p:txBody>
      </p:sp>
    </p:spTree>
    <p:extLst>
      <p:ext uri="{BB962C8B-B14F-4D97-AF65-F5344CB8AC3E}">
        <p14:creationId xmlns:p14="http://schemas.microsoft.com/office/powerpoint/2010/main" val="2134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5C9CD83-BE88-44A9-B1B9-4EC6450F5DC5}" type="datetime1">
              <a:rPr lang="pt-BR" smtClean="0"/>
              <a:t>13/05/2024</a:t>
            </a:fld>
            <a:endParaRPr lang="pt-BR"/>
          </a:p>
        </p:txBody>
      </p:sp>
      <p:sp>
        <p:nvSpPr>
          <p:cNvPr id="5" name="Footer Placeholder 4"/>
          <p:cNvSpPr>
            <a:spLocks noGrp="1"/>
          </p:cNvSpPr>
          <p:nvPr>
            <p:ph type="ftr" sz="quarter" idx="11"/>
          </p:nvPr>
        </p:nvSpPr>
        <p:spPr/>
        <p:txBody>
          <a:bodyPr/>
          <a:lstStyle/>
          <a:p>
            <a:r>
              <a:rPr lang="pt-BR"/>
              <a:t>SELETORES CSS CUSTOM - HERLON ANDRADE</a:t>
            </a:r>
          </a:p>
        </p:txBody>
      </p:sp>
      <p:sp>
        <p:nvSpPr>
          <p:cNvPr id="6" name="Slide Number Placeholder 5"/>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127017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EE1BB40-20DF-4947-AE36-065342422470}" type="datetime1">
              <a:rPr lang="pt-BR" smtClean="0"/>
              <a:t>13/05/2024</a:t>
            </a:fld>
            <a:endParaRPr lang="pt-BR"/>
          </a:p>
        </p:txBody>
      </p:sp>
      <p:sp>
        <p:nvSpPr>
          <p:cNvPr id="5" name="Footer Placeholder 4"/>
          <p:cNvSpPr>
            <a:spLocks noGrp="1"/>
          </p:cNvSpPr>
          <p:nvPr>
            <p:ph type="ftr" sz="quarter" idx="11"/>
          </p:nvPr>
        </p:nvSpPr>
        <p:spPr/>
        <p:txBody>
          <a:bodyPr/>
          <a:lstStyle/>
          <a:p>
            <a:r>
              <a:rPr lang="pt-BR"/>
              <a:t>SELETORES CSS CUSTOM - HERLON ANDRADE</a:t>
            </a:r>
          </a:p>
        </p:txBody>
      </p:sp>
      <p:sp>
        <p:nvSpPr>
          <p:cNvPr id="6" name="Slide Number Placeholder 5"/>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392057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36BA62-C65D-4BD8-8C39-9101BBFB02EA}" type="datetime1">
              <a:rPr lang="pt-BR" smtClean="0"/>
              <a:t>13/05/2024</a:t>
            </a:fld>
            <a:endParaRPr lang="pt-BR"/>
          </a:p>
        </p:txBody>
      </p:sp>
      <p:sp>
        <p:nvSpPr>
          <p:cNvPr id="5" name="Footer Placeholder 4"/>
          <p:cNvSpPr>
            <a:spLocks noGrp="1"/>
          </p:cNvSpPr>
          <p:nvPr>
            <p:ph type="ftr" sz="quarter" idx="11"/>
          </p:nvPr>
        </p:nvSpPr>
        <p:spPr/>
        <p:txBody>
          <a:bodyPr/>
          <a:lstStyle/>
          <a:p>
            <a:r>
              <a:rPr lang="pt-BR"/>
              <a:t>SELETORES CSS CUSTOM - HERLON ANDRADE</a:t>
            </a:r>
          </a:p>
        </p:txBody>
      </p:sp>
      <p:sp>
        <p:nvSpPr>
          <p:cNvPr id="6" name="Slide Number Placeholder 5"/>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265773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279AD6C-B031-4387-B6B0-8B01AC20F938}" type="datetime1">
              <a:rPr lang="pt-BR" smtClean="0"/>
              <a:t>13/05/2024</a:t>
            </a:fld>
            <a:endParaRPr lang="pt-BR"/>
          </a:p>
        </p:txBody>
      </p:sp>
      <p:sp>
        <p:nvSpPr>
          <p:cNvPr id="5" name="Footer Placeholder 4"/>
          <p:cNvSpPr>
            <a:spLocks noGrp="1"/>
          </p:cNvSpPr>
          <p:nvPr>
            <p:ph type="ftr" sz="quarter" idx="11"/>
          </p:nvPr>
        </p:nvSpPr>
        <p:spPr/>
        <p:txBody>
          <a:bodyPr/>
          <a:lstStyle/>
          <a:p>
            <a:r>
              <a:rPr lang="pt-BR"/>
              <a:t>SELETORES CSS CUSTOM - HERLON ANDRADE</a:t>
            </a:r>
          </a:p>
        </p:txBody>
      </p:sp>
      <p:sp>
        <p:nvSpPr>
          <p:cNvPr id="6" name="Slide Number Placeholder 5"/>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214882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F76CAE7-41E5-4BA0-9151-EA45080FF543}" type="datetime1">
              <a:rPr lang="pt-BR" smtClean="0"/>
              <a:t>13/05/2024</a:t>
            </a:fld>
            <a:endParaRPr lang="pt-BR"/>
          </a:p>
        </p:txBody>
      </p:sp>
      <p:sp>
        <p:nvSpPr>
          <p:cNvPr id="5" name="Footer Placeholder 4"/>
          <p:cNvSpPr>
            <a:spLocks noGrp="1"/>
          </p:cNvSpPr>
          <p:nvPr>
            <p:ph type="ftr" sz="quarter" idx="11"/>
          </p:nvPr>
        </p:nvSpPr>
        <p:spPr/>
        <p:txBody>
          <a:bodyPr/>
          <a:lstStyle/>
          <a:p>
            <a:r>
              <a:rPr lang="pt-BR"/>
              <a:t>SELETORES CSS CUSTOM - HERLON ANDRADE</a:t>
            </a:r>
          </a:p>
        </p:txBody>
      </p:sp>
      <p:sp>
        <p:nvSpPr>
          <p:cNvPr id="6" name="Slide Number Placeholder 5"/>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107034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E3F0F33-C45C-42F2-B170-DAC8D636EED7}" type="datetime1">
              <a:rPr lang="pt-BR" smtClean="0"/>
              <a:t>13/05/2024</a:t>
            </a:fld>
            <a:endParaRPr lang="pt-BR"/>
          </a:p>
        </p:txBody>
      </p:sp>
      <p:sp>
        <p:nvSpPr>
          <p:cNvPr id="6" name="Footer Placeholder 5"/>
          <p:cNvSpPr>
            <a:spLocks noGrp="1"/>
          </p:cNvSpPr>
          <p:nvPr>
            <p:ph type="ftr" sz="quarter" idx="11"/>
          </p:nvPr>
        </p:nvSpPr>
        <p:spPr/>
        <p:txBody>
          <a:bodyPr/>
          <a:lstStyle/>
          <a:p>
            <a:r>
              <a:rPr lang="pt-BR"/>
              <a:t>SELETORES CSS CUSTOM - HERLON ANDRADE</a:t>
            </a:r>
          </a:p>
        </p:txBody>
      </p:sp>
      <p:sp>
        <p:nvSpPr>
          <p:cNvPr id="7" name="Slide Number Placeholder 6"/>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102072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C2DE647-EA12-4F33-BB93-14A9B08F1058}" type="datetime1">
              <a:rPr lang="pt-BR" smtClean="0"/>
              <a:t>13/05/2024</a:t>
            </a:fld>
            <a:endParaRPr lang="pt-BR"/>
          </a:p>
        </p:txBody>
      </p:sp>
      <p:sp>
        <p:nvSpPr>
          <p:cNvPr id="8" name="Footer Placeholder 7"/>
          <p:cNvSpPr>
            <a:spLocks noGrp="1"/>
          </p:cNvSpPr>
          <p:nvPr>
            <p:ph type="ftr" sz="quarter" idx="11"/>
          </p:nvPr>
        </p:nvSpPr>
        <p:spPr/>
        <p:txBody>
          <a:bodyPr/>
          <a:lstStyle/>
          <a:p>
            <a:r>
              <a:rPr lang="pt-BR"/>
              <a:t>SELETORES CSS CUSTOM - HERLON ANDRADE</a:t>
            </a:r>
          </a:p>
        </p:txBody>
      </p:sp>
      <p:sp>
        <p:nvSpPr>
          <p:cNvPr id="9" name="Slide Number Placeholder 8"/>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281946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ADAEECA-4D11-4503-99EE-5B6895CCA902}" type="datetime1">
              <a:rPr lang="pt-BR" smtClean="0"/>
              <a:t>13/05/2024</a:t>
            </a:fld>
            <a:endParaRPr lang="pt-BR"/>
          </a:p>
        </p:txBody>
      </p:sp>
      <p:sp>
        <p:nvSpPr>
          <p:cNvPr id="4" name="Footer Placeholder 3"/>
          <p:cNvSpPr>
            <a:spLocks noGrp="1"/>
          </p:cNvSpPr>
          <p:nvPr>
            <p:ph type="ftr" sz="quarter" idx="11"/>
          </p:nvPr>
        </p:nvSpPr>
        <p:spPr/>
        <p:txBody>
          <a:bodyPr/>
          <a:lstStyle/>
          <a:p>
            <a:r>
              <a:rPr lang="pt-BR"/>
              <a:t>SELETORES CSS CUSTOM - HERLON ANDRADE</a:t>
            </a:r>
          </a:p>
        </p:txBody>
      </p:sp>
      <p:sp>
        <p:nvSpPr>
          <p:cNvPr id="5" name="Slide Number Placeholder 4"/>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382390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70D16-8BCD-4DCE-96DC-06E90D69AB2E}" type="datetime1">
              <a:rPr lang="pt-BR" smtClean="0"/>
              <a:t>13/05/2024</a:t>
            </a:fld>
            <a:endParaRPr lang="pt-BR"/>
          </a:p>
        </p:txBody>
      </p:sp>
      <p:sp>
        <p:nvSpPr>
          <p:cNvPr id="3" name="Footer Placeholder 2"/>
          <p:cNvSpPr>
            <a:spLocks noGrp="1"/>
          </p:cNvSpPr>
          <p:nvPr>
            <p:ph type="ftr" sz="quarter" idx="11"/>
          </p:nvPr>
        </p:nvSpPr>
        <p:spPr/>
        <p:txBody>
          <a:bodyPr/>
          <a:lstStyle/>
          <a:p>
            <a:r>
              <a:rPr lang="pt-BR"/>
              <a:t>SELETORES CSS CUSTOM - HERLON ANDRADE</a:t>
            </a:r>
          </a:p>
        </p:txBody>
      </p:sp>
      <p:sp>
        <p:nvSpPr>
          <p:cNvPr id="4" name="Slide Number Placeholder 3"/>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281805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4281D8E-C2BA-4611-8F1C-A3C2738190E4}" type="datetime1">
              <a:rPr lang="pt-BR" smtClean="0"/>
              <a:t>13/05/2024</a:t>
            </a:fld>
            <a:endParaRPr lang="pt-BR"/>
          </a:p>
        </p:txBody>
      </p:sp>
      <p:sp>
        <p:nvSpPr>
          <p:cNvPr id="6" name="Footer Placeholder 5"/>
          <p:cNvSpPr>
            <a:spLocks noGrp="1"/>
          </p:cNvSpPr>
          <p:nvPr>
            <p:ph type="ftr" sz="quarter" idx="11"/>
          </p:nvPr>
        </p:nvSpPr>
        <p:spPr/>
        <p:txBody>
          <a:bodyPr/>
          <a:lstStyle/>
          <a:p>
            <a:r>
              <a:rPr lang="pt-BR"/>
              <a:t>SELETORES CSS CUSTOM - HERLON ANDRADE</a:t>
            </a:r>
          </a:p>
        </p:txBody>
      </p:sp>
      <p:sp>
        <p:nvSpPr>
          <p:cNvPr id="7" name="Slide Number Placeholder 6"/>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172853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F072A99-77FB-4463-A146-8FF0A002D477}" type="datetime1">
              <a:rPr lang="pt-BR" smtClean="0"/>
              <a:t>13/05/2024</a:t>
            </a:fld>
            <a:endParaRPr lang="pt-BR"/>
          </a:p>
        </p:txBody>
      </p:sp>
      <p:sp>
        <p:nvSpPr>
          <p:cNvPr id="6" name="Footer Placeholder 5"/>
          <p:cNvSpPr>
            <a:spLocks noGrp="1"/>
          </p:cNvSpPr>
          <p:nvPr>
            <p:ph type="ftr" sz="quarter" idx="11"/>
          </p:nvPr>
        </p:nvSpPr>
        <p:spPr/>
        <p:txBody>
          <a:bodyPr/>
          <a:lstStyle/>
          <a:p>
            <a:r>
              <a:rPr lang="pt-BR"/>
              <a:t>SELETORES CSS CUSTOM - HERLON ANDRADE</a:t>
            </a:r>
          </a:p>
        </p:txBody>
      </p:sp>
      <p:sp>
        <p:nvSpPr>
          <p:cNvPr id="7" name="Slide Number Placeholder 6"/>
          <p:cNvSpPr>
            <a:spLocks noGrp="1"/>
          </p:cNvSpPr>
          <p:nvPr>
            <p:ph type="sldNum" sz="quarter" idx="12"/>
          </p:nvPr>
        </p:nvSpPr>
        <p:spPr/>
        <p:txBody>
          <a:bodyPr/>
          <a:lstStyle/>
          <a:p>
            <a:fld id="{0C9ED9F4-EF61-4DF1-9778-972B997CDFAD}" type="slidenum">
              <a:rPr lang="pt-BR" smtClean="0"/>
              <a:t>‹nº›</a:t>
            </a:fld>
            <a:endParaRPr lang="pt-BR"/>
          </a:p>
        </p:txBody>
      </p:sp>
    </p:spTree>
    <p:extLst>
      <p:ext uri="{BB962C8B-B14F-4D97-AF65-F5344CB8AC3E}">
        <p14:creationId xmlns:p14="http://schemas.microsoft.com/office/powerpoint/2010/main" val="4236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42522F9-7D34-447C-A30A-23AAC4995DB2}" type="datetime1">
              <a:rPr lang="pt-BR" smtClean="0"/>
              <a:t>13/05/2024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CUSTOM - HERLON ANDRADE</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0C9ED9F4-EF61-4DF1-9778-972B997CDFAD}" type="slidenum">
              <a:rPr lang="pt-BR" smtClean="0"/>
              <a:t>‹nº›</a:t>
            </a:fld>
            <a:endParaRPr lang="pt-BR"/>
          </a:p>
        </p:txBody>
      </p:sp>
    </p:spTree>
    <p:extLst>
      <p:ext uri="{BB962C8B-B14F-4D97-AF65-F5344CB8AC3E}">
        <p14:creationId xmlns:p14="http://schemas.microsoft.com/office/powerpoint/2010/main" val="2091632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Herlon18"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79C21A1D-260F-579D-8552-9F52D152532B}"/>
              </a:ext>
            </a:extLst>
          </p:cNvPr>
          <p:cNvSpPr/>
          <p:nvPr/>
        </p:nvSpPr>
        <p:spPr>
          <a:xfrm>
            <a:off x="0" y="0"/>
            <a:ext cx="9601200" cy="12801600"/>
          </a:xfrm>
          <a:prstGeom prst="rect">
            <a:avLst/>
          </a:prstGeom>
          <a:solidFill>
            <a:srgbClr val="09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Monitor Img">
            <a:extLst>
              <a:ext uri="{FF2B5EF4-FFF2-40B4-BE49-F238E27FC236}">
                <a16:creationId xmlns:a16="http://schemas.microsoft.com/office/drawing/2014/main" id="{C6DEEBEA-D3F0-1FF4-4BED-804E0E1D7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9601200" cy="9601200"/>
          </a:xfrm>
          <a:prstGeom prst="rect">
            <a:avLst/>
          </a:prstGeom>
        </p:spPr>
      </p:pic>
      <p:pic>
        <p:nvPicPr>
          <p:cNvPr id="4" name="CSS Pixel">
            <a:extLst>
              <a:ext uri="{FF2B5EF4-FFF2-40B4-BE49-F238E27FC236}">
                <a16:creationId xmlns:a16="http://schemas.microsoft.com/office/drawing/2014/main" id="{533090B6-6135-45EE-5770-8B027FE14CF5}"/>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174"/>
          <a:stretch/>
        </p:blipFill>
        <p:spPr>
          <a:xfrm>
            <a:off x="3607502" y="2105025"/>
            <a:ext cx="2170302" cy="1819276"/>
          </a:xfrm>
          <a:prstGeom prst="rect">
            <a:avLst/>
          </a:prstGeom>
        </p:spPr>
      </p:pic>
      <p:sp>
        <p:nvSpPr>
          <p:cNvPr id="8" name="Titulo e Subtitulo">
            <a:extLst>
              <a:ext uri="{FF2B5EF4-FFF2-40B4-BE49-F238E27FC236}">
                <a16:creationId xmlns:a16="http://schemas.microsoft.com/office/drawing/2014/main" id="{4EBE01A9-5F84-66B8-1E17-BC1A9E75B0F5}"/>
              </a:ext>
            </a:extLst>
          </p:cNvPr>
          <p:cNvSpPr txBox="1"/>
          <p:nvPr/>
        </p:nvSpPr>
        <p:spPr>
          <a:xfrm>
            <a:off x="245324" y="359748"/>
            <a:ext cx="8894658" cy="1661993"/>
          </a:xfrm>
          <a:prstGeom prst="rect">
            <a:avLst/>
          </a:prstGeom>
          <a:noFill/>
        </p:spPr>
        <p:txBody>
          <a:bodyPr wrap="square" rtlCol="0">
            <a:spAutoFit/>
          </a:bodyPr>
          <a:lstStyle/>
          <a:p>
            <a:pPr algn="ctr"/>
            <a:r>
              <a:rPr lang="pt-BR" sz="6600" dirty="0">
                <a:latin typeface="Impact" panose="020B0806030902050204" pitchFamily="34" charset="0"/>
              </a:rPr>
              <a:t>CSS Tune-</a:t>
            </a:r>
            <a:r>
              <a:rPr lang="pt-BR" sz="6600" dirty="0" err="1">
                <a:latin typeface="Impact" panose="020B0806030902050204" pitchFamily="34" charset="0"/>
              </a:rPr>
              <a:t>Up</a:t>
            </a:r>
            <a:endParaRPr lang="pt-BR" sz="6600" dirty="0">
              <a:latin typeface="Impact" panose="020B0806030902050204" pitchFamily="34" charset="0"/>
            </a:endParaRPr>
          </a:p>
          <a:p>
            <a:pPr algn="ctr"/>
            <a:r>
              <a:rPr lang="pt-BR" sz="3600" dirty="0">
                <a:latin typeface="Impact" panose="020B0806030902050204" pitchFamily="34" charset="0"/>
              </a:rPr>
              <a:t>Customize seu site como uma Moto </a:t>
            </a:r>
            <a:r>
              <a:rPr lang="pt-BR" sz="3600" dirty="0" err="1">
                <a:latin typeface="Impact" panose="020B0806030902050204" pitchFamily="34" charset="0"/>
              </a:rPr>
              <a:t>Custom</a:t>
            </a:r>
            <a:endParaRPr lang="pt-BR" sz="3600" dirty="0">
              <a:latin typeface="Impact" panose="020B0806030902050204" pitchFamily="34" charset="0"/>
            </a:endParaRPr>
          </a:p>
        </p:txBody>
      </p:sp>
      <p:sp>
        <p:nvSpPr>
          <p:cNvPr id="9" name="CaixaDeTexto 8">
            <a:extLst>
              <a:ext uri="{FF2B5EF4-FFF2-40B4-BE49-F238E27FC236}">
                <a16:creationId xmlns:a16="http://schemas.microsoft.com/office/drawing/2014/main" id="{0B02F490-61AF-3456-0AEB-17322F7E70D5}"/>
              </a:ext>
            </a:extLst>
          </p:cNvPr>
          <p:cNvSpPr txBox="1"/>
          <p:nvPr/>
        </p:nvSpPr>
        <p:spPr>
          <a:xfrm>
            <a:off x="3607502" y="12306955"/>
            <a:ext cx="2526598" cy="523220"/>
          </a:xfrm>
          <a:prstGeom prst="rect">
            <a:avLst/>
          </a:prstGeom>
          <a:noFill/>
        </p:spPr>
        <p:txBody>
          <a:bodyPr wrap="square" rtlCol="0">
            <a:spAutoFit/>
          </a:bodyPr>
          <a:lstStyle/>
          <a:p>
            <a:r>
              <a:rPr lang="pt-BR" sz="2800" b="1" dirty="0"/>
              <a:t>Herlon Andrade</a:t>
            </a:r>
          </a:p>
        </p:txBody>
      </p:sp>
      <p:sp>
        <p:nvSpPr>
          <p:cNvPr id="11" name="Espaço Reservado para Número de Slide 10">
            <a:extLst>
              <a:ext uri="{FF2B5EF4-FFF2-40B4-BE49-F238E27FC236}">
                <a16:creationId xmlns:a16="http://schemas.microsoft.com/office/drawing/2014/main" id="{AEC8FDA0-44DA-1D68-2C04-83D102875AD5}"/>
              </a:ext>
            </a:extLst>
          </p:cNvPr>
          <p:cNvSpPr>
            <a:spLocks noGrp="1"/>
          </p:cNvSpPr>
          <p:nvPr>
            <p:ph type="sldNum" sz="quarter" idx="12"/>
          </p:nvPr>
        </p:nvSpPr>
        <p:spPr/>
        <p:txBody>
          <a:bodyPr/>
          <a:lstStyle/>
          <a:p>
            <a:fld id="{0C9ED9F4-EF61-4DF1-9778-972B997CDFAD}" type="slidenum">
              <a:rPr lang="pt-BR" smtClean="0"/>
              <a:t>1</a:t>
            </a:fld>
            <a:endParaRPr lang="pt-BR"/>
          </a:p>
        </p:txBody>
      </p:sp>
    </p:spTree>
    <p:extLst>
      <p:ext uri="{BB962C8B-B14F-4D97-AF65-F5344CB8AC3E}">
        <p14:creationId xmlns:p14="http://schemas.microsoft.com/office/powerpoint/2010/main" val="18929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onente 1">
            <a:extLst>
              <a:ext uri="{FF2B5EF4-FFF2-40B4-BE49-F238E27FC236}">
                <a16:creationId xmlns:a16="http://schemas.microsoft.com/office/drawing/2014/main" id="{AD67B723-E4A9-59B4-E74B-C3A2C4AD0D39}"/>
              </a:ext>
            </a:extLst>
          </p:cNvPr>
          <p:cNvSpPr txBox="1"/>
          <p:nvPr/>
        </p:nvSpPr>
        <p:spPr>
          <a:xfrm>
            <a:off x="1104237" y="2302398"/>
            <a:ext cx="7296150" cy="1569660"/>
          </a:xfrm>
          <a:prstGeom prst="rect">
            <a:avLst/>
          </a:prstGeom>
          <a:noFill/>
        </p:spPr>
        <p:txBody>
          <a:bodyPr wrap="square" rtlCol="0">
            <a:spAutoFit/>
          </a:bodyPr>
          <a:lstStyle/>
          <a:p>
            <a:r>
              <a:rPr lang="pt-BR" sz="2400" dirty="0"/>
              <a:t>O seletor de filho direto é como o guidão da sua moto - ele permite que você mantenha o controle total sobre a direção dos estilos aplicados aos elementos HTML. Vamos explorar como ele funciona:</a:t>
            </a:r>
            <a:endParaRPr lang="pt-BR" sz="3200" dirty="0"/>
          </a:p>
        </p:txBody>
      </p:sp>
      <p:sp>
        <p:nvSpPr>
          <p:cNvPr id="9" name="Subtitulo">
            <a:extLst>
              <a:ext uri="{FF2B5EF4-FFF2-40B4-BE49-F238E27FC236}">
                <a16:creationId xmlns:a16="http://schemas.microsoft.com/office/drawing/2014/main" id="{39322F8A-80DB-060A-8B21-014B5B609C1E}"/>
              </a:ext>
            </a:extLst>
          </p:cNvPr>
          <p:cNvSpPr txBox="1"/>
          <p:nvPr/>
        </p:nvSpPr>
        <p:spPr>
          <a:xfrm>
            <a:off x="1104237" y="1570642"/>
            <a:ext cx="7296150" cy="584775"/>
          </a:xfrm>
          <a:prstGeom prst="rect">
            <a:avLst/>
          </a:prstGeom>
          <a:noFill/>
        </p:spPr>
        <p:txBody>
          <a:bodyPr wrap="square" rtlCol="0">
            <a:spAutoFit/>
          </a:bodyPr>
          <a:lstStyle/>
          <a:p>
            <a:r>
              <a:rPr lang="pt-BR" sz="3200" dirty="0">
                <a:latin typeface="+mj-lt"/>
              </a:rPr>
              <a:t>Navegando pela Estrada Certa</a:t>
            </a:r>
          </a:p>
        </p:txBody>
      </p:sp>
      <p:sp>
        <p:nvSpPr>
          <p:cNvPr id="8" name="Titulo">
            <a:extLst>
              <a:ext uri="{FF2B5EF4-FFF2-40B4-BE49-F238E27FC236}">
                <a16:creationId xmlns:a16="http://schemas.microsoft.com/office/drawing/2014/main" id="{4F26ECB0-E6D0-2529-F271-19C16469C663}"/>
              </a:ext>
            </a:extLst>
          </p:cNvPr>
          <p:cNvSpPr txBox="1"/>
          <p:nvPr/>
        </p:nvSpPr>
        <p:spPr>
          <a:xfrm>
            <a:off x="1104237" y="620720"/>
            <a:ext cx="6905625" cy="707886"/>
          </a:xfrm>
          <a:prstGeom prst="rect">
            <a:avLst/>
          </a:prstGeom>
          <a:noFill/>
        </p:spPr>
        <p:txBody>
          <a:bodyPr wrap="square" rtlCol="0">
            <a:spAutoFit/>
          </a:bodyPr>
          <a:lstStyle/>
          <a:p>
            <a:r>
              <a:rPr lang="pt-BR" sz="4000" dirty="0">
                <a:latin typeface="Impact" panose="020B0806030902050204" pitchFamily="34" charset="0"/>
              </a:rPr>
              <a:t>SELETORES DE FILHO DIRETO:</a:t>
            </a:r>
          </a:p>
        </p:txBody>
      </p:sp>
      <p:sp>
        <p:nvSpPr>
          <p:cNvPr id="2" name="Retângulo 1">
            <a:extLst>
              <a:ext uri="{FF2B5EF4-FFF2-40B4-BE49-F238E27FC236}">
                <a16:creationId xmlns:a16="http://schemas.microsoft.com/office/drawing/2014/main" id="{88AA8E52-02D9-3B87-BD66-900A82644465}"/>
              </a:ext>
            </a:extLst>
          </p:cNvPr>
          <p:cNvSpPr/>
          <p:nvPr/>
        </p:nvSpPr>
        <p:spPr>
          <a:xfrm>
            <a:off x="799254" y="27809"/>
            <a:ext cx="134938" cy="1864681"/>
          </a:xfrm>
          <a:prstGeom prst="rect">
            <a:avLst/>
          </a:prstGeom>
          <a:gradFill flip="none" rotWithShape="1">
            <a:gsLst>
              <a:gs pos="14000">
                <a:srgbClr val="0993B7"/>
              </a:gs>
              <a:gs pos="77000">
                <a:schemeClr val="tx1"/>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24163C3A-1DBA-77FE-801A-94804D623777}"/>
              </a:ext>
            </a:extLst>
          </p:cNvPr>
          <p:cNvSpPr/>
          <p:nvPr/>
        </p:nvSpPr>
        <p:spPr>
          <a:xfrm>
            <a:off x="8748992" y="10936919"/>
            <a:ext cx="134938" cy="1864681"/>
          </a:xfrm>
          <a:prstGeom prst="rect">
            <a:avLst/>
          </a:prstGeom>
          <a:gradFill flip="none" rotWithShape="1">
            <a:gsLst>
              <a:gs pos="14000">
                <a:srgbClr val="0993B7"/>
              </a:gs>
              <a:gs pos="77000">
                <a:schemeClr val="tx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omponente 1">
            <a:extLst>
              <a:ext uri="{FF2B5EF4-FFF2-40B4-BE49-F238E27FC236}">
                <a16:creationId xmlns:a16="http://schemas.microsoft.com/office/drawing/2014/main" id="{B289D992-49BB-5725-68B8-181A0BA92C7D}"/>
              </a:ext>
            </a:extLst>
          </p:cNvPr>
          <p:cNvSpPr txBox="1"/>
          <p:nvPr/>
        </p:nvSpPr>
        <p:spPr>
          <a:xfrm>
            <a:off x="1104237" y="9849744"/>
            <a:ext cx="7296150" cy="1938992"/>
          </a:xfrm>
          <a:prstGeom prst="rect">
            <a:avLst/>
          </a:prstGeom>
          <a:noFill/>
        </p:spPr>
        <p:txBody>
          <a:bodyPr wrap="square" rtlCol="0">
            <a:spAutoFit/>
          </a:bodyPr>
          <a:lstStyle/>
          <a:p>
            <a:r>
              <a:rPr lang="pt-BR" sz="2400" dirty="0"/>
              <a:t>Neste exemplo, o seletor &gt; é usado para selecionar apenas os elementos &lt;li&gt; que são filhos diretos de uma &lt;</a:t>
            </a:r>
            <a:r>
              <a:rPr lang="pt-BR" sz="2400" dirty="0" err="1"/>
              <a:t>ul</a:t>
            </a:r>
            <a:r>
              <a:rPr lang="pt-BR" sz="2400" dirty="0"/>
              <a:t>&gt; que, por sua vez, é filho direto de uma classe .menu. Isso garante que apenas os itens de lista dentro da estrutura específica sejam estilizados com a cor azul.</a:t>
            </a:r>
            <a:endParaRPr lang="pt-BR" sz="3200" dirty="0"/>
          </a:p>
        </p:txBody>
      </p:sp>
      <p:pic>
        <p:nvPicPr>
          <p:cNvPr id="5" name="Imagem 4">
            <a:extLst>
              <a:ext uri="{FF2B5EF4-FFF2-40B4-BE49-F238E27FC236}">
                <a16:creationId xmlns:a16="http://schemas.microsoft.com/office/drawing/2014/main" id="{93434BAF-0AB5-0F88-8329-F8DD1EB40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67" y="3106747"/>
            <a:ext cx="9142066" cy="5038696"/>
          </a:xfrm>
          <a:prstGeom prst="rect">
            <a:avLst/>
          </a:prstGeom>
        </p:spPr>
      </p:pic>
      <p:pic>
        <p:nvPicPr>
          <p:cNvPr id="13" name="Imagem 12">
            <a:extLst>
              <a:ext uri="{FF2B5EF4-FFF2-40B4-BE49-F238E27FC236}">
                <a16:creationId xmlns:a16="http://schemas.microsoft.com/office/drawing/2014/main" id="{5E439C52-D8BD-9B37-5686-7DE124066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67" y="6517218"/>
            <a:ext cx="9142066" cy="4027940"/>
          </a:xfrm>
          <a:prstGeom prst="rect">
            <a:avLst/>
          </a:prstGeom>
        </p:spPr>
      </p:pic>
      <p:sp>
        <p:nvSpPr>
          <p:cNvPr id="15" name="Espaço Reservado para Número de Slide 14">
            <a:extLst>
              <a:ext uri="{FF2B5EF4-FFF2-40B4-BE49-F238E27FC236}">
                <a16:creationId xmlns:a16="http://schemas.microsoft.com/office/drawing/2014/main" id="{AA4B2086-E2F3-45C9-2A32-DFB33823648C}"/>
              </a:ext>
            </a:extLst>
          </p:cNvPr>
          <p:cNvSpPr>
            <a:spLocks noGrp="1"/>
          </p:cNvSpPr>
          <p:nvPr>
            <p:ph type="sldNum" sz="quarter" idx="12"/>
          </p:nvPr>
        </p:nvSpPr>
        <p:spPr>
          <a:xfrm>
            <a:off x="7063478" y="11865189"/>
            <a:ext cx="2160270" cy="681567"/>
          </a:xfrm>
        </p:spPr>
        <p:txBody>
          <a:bodyPr/>
          <a:lstStyle/>
          <a:p>
            <a:fld id="{0C9ED9F4-EF61-4DF1-9778-972B997CDFAD}" type="slidenum">
              <a:rPr lang="pt-BR" smtClean="0"/>
              <a:t>10</a:t>
            </a:fld>
            <a:endParaRPr lang="pt-BR"/>
          </a:p>
        </p:txBody>
      </p:sp>
      <p:sp>
        <p:nvSpPr>
          <p:cNvPr id="16" name="Espaço Reservado para Rodapé 15">
            <a:extLst>
              <a:ext uri="{FF2B5EF4-FFF2-40B4-BE49-F238E27FC236}">
                <a16:creationId xmlns:a16="http://schemas.microsoft.com/office/drawing/2014/main" id="{D2899CB0-558F-505A-E973-384F2D923EEA}"/>
              </a:ext>
            </a:extLst>
          </p:cNvPr>
          <p:cNvSpPr>
            <a:spLocks noGrp="1"/>
          </p:cNvSpPr>
          <p:nvPr>
            <p:ph type="ftr" sz="quarter" idx="11"/>
          </p:nvPr>
        </p:nvSpPr>
        <p:spPr/>
        <p:txBody>
          <a:bodyPr/>
          <a:lstStyle/>
          <a:p>
            <a:r>
              <a:rPr lang="pt-BR"/>
              <a:t>SELETORES CSS CUSTOM - HERLON ANDRADE</a:t>
            </a:r>
          </a:p>
        </p:txBody>
      </p:sp>
      <p:pic>
        <p:nvPicPr>
          <p:cNvPr id="17" name="CSS Pixel">
            <a:extLst>
              <a:ext uri="{FF2B5EF4-FFF2-40B4-BE49-F238E27FC236}">
                <a16:creationId xmlns:a16="http://schemas.microsoft.com/office/drawing/2014/main" id="{48D8BF57-02CF-3793-2978-FEB1E12D4F6D}"/>
              </a:ext>
            </a:extLst>
          </p:cNvPr>
          <p:cNvPicPr>
            <a:picLocks noChangeAspect="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9565"/>
          <a:stretch/>
        </p:blipFill>
        <p:spPr>
          <a:xfrm>
            <a:off x="0" y="11637800"/>
            <a:ext cx="991338" cy="1086160"/>
          </a:xfrm>
          <a:prstGeom prst="rect">
            <a:avLst/>
          </a:prstGeom>
        </p:spPr>
      </p:pic>
    </p:spTree>
    <p:extLst>
      <p:ext uri="{BB962C8B-B14F-4D97-AF65-F5344CB8AC3E}">
        <p14:creationId xmlns:p14="http://schemas.microsoft.com/office/powerpoint/2010/main" val="350113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5F2BE74-91F3-225B-F77E-5B9B0B389BA4}"/>
              </a:ext>
            </a:extLst>
          </p:cNvPr>
          <p:cNvSpPr/>
          <p:nvPr/>
        </p:nvSpPr>
        <p:spPr>
          <a:xfrm>
            <a:off x="0" y="0"/>
            <a:ext cx="9601200" cy="12801600"/>
          </a:xfrm>
          <a:prstGeom prst="rect">
            <a:avLst/>
          </a:prstGeom>
          <a:solidFill>
            <a:srgbClr val="09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59ED9F06-6D75-2B8E-1892-593AE0499A60}"/>
              </a:ext>
            </a:extLst>
          </p:cNvPr>
          <p:cNvSpPr/>
          <p:nvPr/>
        </p:nvSpPr>
        <p:spPr>
          <a:xfrm>
            <a:off x="0" y="7981286"/>
            <a:ext cx="9601200" cy="4966064"/>
          </a:xfrm>
          <a:prstGeom prst="rect">
            <a:avLst/>
          </a:prstGeom>
          <a:gradFill flip="none" rotWithShape="1">
            <a:gsLst>
              <a:gs pos="14000">
                <a:srgbClr val="0993B7"/>
              </a:gs>
              <a:gs pos="77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28C407B7-CE77-B85F-A14A-44464F805FF5}"/>
              </a:ext>
            </a:extLst>
          </p:cNvPr>
          <p:cNvSpPr txBox="1"/>
          <p:nvPr/>
        </p:nvSpPr>
        <p:spPr>
          <a:xfrm>
            <a:off x="676275" y="5677486"/>
            <a:ext cx="8248650" cy="2800767"/>
          </a:xfrm>
          <a:prstGeom prst="rect">
            <a:avLst/>
          </a:prstGeom>
          <a:noFill/>
        </p:spPr>
        <p:txBody>
          <a:bodyPr wrap="square" rtlCol="0">
            <a:spAutoFit/>
          </a:bodyPr>
          <a:lstStyle/>
          <a:p>
            <a:pPr algn="ctr"/>
            <a:r>
              <a:rPr lang="pt-BR" sz="8800" dirty="0">
                <a:latin typeface="Impact" panose="020B0806030902050204" pitchFamily="34" charset="0"/>
              </a:rPr>
              <a:t> AGRADECIMENTOS</a:t>
            </a:r>
          </a:p>
        </p:txBody>
      </p:sp>
      <p:sp>
        <p:nvSpPr>
          <p:cNvPr id="6" name="CaixaDeTexto 5">
            <a:extLst>
              <a:ext uri="{FF2B5EF4-FFF2-40B4-BE49-F238E27FC236}">
                <a16:creationId xmlns:a16="http://schemas.microsoft.com/office/drawing/2014/main" id="{08EE7DD2-AE8D-7B6A-C3F7-537EE73DE51B}"/>
              </a:ext>
            </a:extLst>
          </p:cNvPr>
          <p:cNvSpPr txBox="1"/>
          <p:nvPr/>
        </p:nvSpPr>
        <p:spPr>
          <a:xfrm>
            <a:off x="2085975" y="1822144"/>
            <a:ext cx="5429251" cy="5386090"/>
          </a:xfrm>
          <a:prstGeom prst="rect">
            <a:avLst/>
          </a:prstGeom>
          <a:noFill/>
        </p:spPr>
        <p:txBody>
          <a:bodyPr wrap="square" rtlCol="0">
            <a:spAutoFit/>
          </a:bodyPr>
          <a:lstStyle/>
          <a:p>
            <a:pPr algn="ctr"/>
            <a:r>
              <a:rPr lang="pt-BR" sz="34400" dirty="0">
                <a:ln w="76200">
                  <a:solidFill>
                    <a:schemeClr val="tx1"/>
                  </a:solidFill>
                </a:ln>
                <a:noFill/>
                <a:latin typeface="Impact" panose="020B0806030902050204" pitchFamily="34" charset="0"/>
              </a:rPr>
              <a:t>05</a:t>
            </a:r>
          </a:p>
        </p:txBody>
      </p:sp>
      <p:sp>
        <p:nvSpPr>
          <p:cNvPr id="3" name="Espaço Reservado para Número de Slide 2">
            <a:extLst>
              <a:ext uri="{FF2B5EF4-FFF2-40B4-BE49-F238E27FC236}">
                <a16:creationId xmlns:a16="http://schemas.microsoft.com/office/drawing/2014/main" id="{3A6F4A79-4A57-0068-6488-B30ECECAD93E}"/>
              </a:ext>
            </a:extLst>
          </p:cNvPr>
          <p:cNvSpPr>
            <a:spLocks noGrp="1"/>
          </p:cNvSpPr>
          <p:nvPr>
            <p:ph type="sldNum" sz="quarter" idx="12"/>
          </p:nvPr>
        </p:nvSpPr>
        <p:spPr/>
        <p:txBody>
          <a:bodyPr/>
          <a:lstStyle/>
          <a:p>
            <a:fld id="{0C9ED9F4-EF61-4DF1-9778-972B997CDFAD}" type="slidenum">
              <a:rPr lang="pt-BR" smtClean="0"/>
              <a:t>11</a:t>
            </a:fld>
            <a:endParaRPr lang="pt-BR"/>
          </a:p>
        </p:txBody>
      </p:sp>
      <p:sp>
        <p:nvSpPr>
          <p:cNvPr id="8" name="Espaço Reservado para Rodapé 7">
            <a:extLst>
              <a:ext uri="{FF2B5EF4-FFF2-40B4-BE49-F238E27FC236}">
                <a16:creationId xmlns:a16="http://schemas.microsoft.com/office/drawing/2014/main" id="{3E3369F9-E08F-BA87-B4E7-383CFAF8647A}"/>
              </a:ext>
            </a:extLst>
          </p:cNvPr>
          <p:cNvSpPr>
            <a:spLocks noGrp="1"/>
          </p:cNvSpPr>
          <p:nvPr>
            <p:ph type="ftr" sz="quarter" idx="11"/>
          </p:nvPr>
        </p:nvSpPr>
        <p:spPr/>
        <p:txBody>
          <a:bodyPr/>
          <a:lstStyle/>
          <a:p>
            <a:r>
              <a:rPr lang="pt-BR"/>
              <a:t>SELETORES CSS CUSTOM - HERLON ANDRADE</a:t>
            </a:r>
          </a:p>
        </p:txBody>
      </p:sp>
    </p:spTree>
    <p:extLst>
      <p:ext uri="{BB962C8B-B14F-4D97-AF65-F5344CB8AC3E}">
        <p14:creationId xmlns:p14="http://schemas.microsoft.com/office/powerpoint/2010/main" val="335443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onente 1">
            <a:extLst>
              <a:ext uri="{FF2B5EF4-FFF2-40B4-BE49-F238E27FC236}">
                <a16:creationId xmlns:a16="http://schemas.microsoft.com/office/drawing/2014/main" id="{AD67B723-E4A9-59B4-E74B-C3A2C4AD0D39}"/>
              </a:ext>
            </a:extLst>
          </p:cNvPr>
          <p:cNvSpPr txBox="1"/>
          <p:nvPr/>
        </p:nvSpPr>
        <p:spPr>
          <a:xfrm>
            <a:off x="1104237" y="2302398"/>
            <a:ext cx="7296150" cy="2677656"/>
          </a:xfrm>
          <a:prstGeom prst="rect">
            <a:avLst/>
          </a:prstGeom>
          <a:noFill/>
        </p:spPr>
        <p:txBody>
          <a:bodyPr wrap="square" rtlCol="0">
            <a:spAutoFit/>
          </a:bodyPr>
          <a:lstStyle/>
          <a:p>
            <a:r>
              <a:rPr lang="pt-BR" sz="2400" dirty="0"/>
              <a:t>O seletor de filho direto é uma ferramenta poderosa para garantir que seus estilos sejam aplicados exatamente onde você deseja, sem interferir em elementos semelhantes em outras partes do seu documento HTML. Assim como um piloto habilidoso mantém sua moto na estrada certa, você pode direcionar seus estilos com precisão usando esse seletor.</a:t>
            </a:r>
            <a:endParaRPr lang="pt-BR" sz="3200" dirty="0"/>
          </a:p>
        </p:txBody>
      </p:sp>
      <p:sp>
        <p:nvSpPr>
          <p:cNvPr id="9" name="Subtitulo">
            <a:extLst>
              <a:ext uri="{FF2B5EF4-FFF2-40B4-BE49-F238E27FC236}">
                <a16:creationId xmlns:a16="http://schemas.microsoft.com/office/drawing/2014/main" id="{39322F8A-80DB-060A-8B21-014B5B609C1E}"/>
              </a:ext>
            </a:extLst>
          </p:cNvPr>
          <p:cNvSpPr txBox="1"/>
          <p:nvPr/>
        </p:nvSpPr>
        <p:spPr>
          <a:xfrm>
            <a:off x="1104237" y="1570642"/>
            <a:ext cx="7296150" cy="584775"/>
          </a:xfrm>
          <a:prstGeom prst="rect">
            <a:avLst/>
          </a:prstGeom>
          <a:noFill/>
        </p:spPr>
        <p:txBody>
          <a:bodyPr wrap="square" rtlCol="0">
            <a:spAutoFit/>
          </a:bodyPr>
          <a:lstStyle/>
          <a:p>
            <a:r>
              <a:rPr lang="pt-BR" sz="3200" dirty="0">
                <a:latin typeface="+mj-lt"/>
              </a:rPr>
              <a:t>Conclusão</a:t>
            </a:r>
          </a:p>
        </p:txBody>
      </p:sp>
      <p:sp>
        <p:nvSpPr>
          <p:cNvPr id="8" name="Titulo">
            <a:extLst>
              <a:ext uri="{FF2B5EF4-FFF2-40B4-BE49-F238E27FC236}">
                <a16:creationId xmlns:a16="http://schemas.microsoft.com/office/drawing/2014/main" id="{4F26ECB0-E6D0-2529-F271-19C16469C663}"/>
              </a:ext>
            </a:extLst>
          </p:cNvPr>
          <p:cNvSpPr txBox="1"/>
          <p:nvPr/>
        </p:nvSpPr>
        <p:spPr>
          <a:xfrm>
            <a:off x="1104237" y="620720"/>
            <a:ext cx="6905625"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2" name="Retângulo 1">
            <a:extLst>
              <a:ext uri="{FF2B5EF4-FFF2-40B4-BE49-F238E27FC236}">
                <a16:creationId xmlns:a16="http://schemas.microsoft.com/office/drawing/2014/main" id="{88AA8E52-02D9-3B87-BD66-900A82644465}"/>
              </a:ext>
            </a:extLst>
          </p:cNvPr>
          <p:cNvSpPr/>
          <p:nvPr/>
        </p:nvSpPr>
        <p:spPr>
          <a:xfrm>
            <a:off x="799254" y="27809"/>
            <a:ext cx="134938" cy="1864681"/>
          </a:xfrm>
          <a:prstGeom prst="rect">
            <a:avLst/>
          </a:prstGeom>
          <a:gradFill flip="none" rotWithShape="1">
            <a:gsLst>
              <a:gs pos="14000">
                <a:srgbClr val="0993B7"/>
              </a:gs>
              <a:gs pos="77000">
                <a:schemeClr val="tx1"/>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24163C3A-1DBA-77FE-801A-94804D623777}"/>
              </a:ext>
            </a:extLst>
          </p:cNvPr>
          <p:cNvSpPr/>
          <p:nvPr/>
        </p:nvSpPr>
        <p:spPr>
          <a:xfrm>
            <a:off x="8748992" y="10936919"/>
            <a:ext cx="134938" cy="1864681"/>
          </a:xfrm>
          <a:prstGeom prst="rect">
            <a:avLst/>
          </a:prstGeom>
          <a:gradFill flip="none" rotWithShape="1">
            <a:gsLst>
              <a:gs pos="14000">
                <a:srgbClr val="0993B7"/>
              </a:gs>
              <a:gs pos="77000">
                <a:schemeClr val="tx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omponente 1">
            <a:extLst>
              <a:ext uri="{FF2B5EF4-FFF2-40B4-BE49-F238E27FC236}">
                <a16:creationId xmlns:a16="http://schemas.microsoft.com/office/drawing/2014/main" id="{B289D992-49BB-5725-68B8-181A0BA92C7D}"/>
              </a:ext>
            </a:extLst>
          </p:cNvPr>
          <p:cNvSpPr txBox="1"/>
          <p:nvPr/>
        </p:nvSpPr>
        <p:spPr>
          <a:xfrm>
            <a:off x="1104237" y="5514133"/>
            <a:ext cx="7296150" cy="2308324"/>
          </a:xfrm>
          <a:prstGeom prst="rect">
            <a:avLst/>
          </a:prstGeom>
          <a:noFill/>
        </p:spPr>
        <p:txBody>
          <a:bodyPr wrap="square" rtlCol="0">
            <a:spAutoFit/>
          </a:bodyPr>
          <a:lstStyle/>
          <a:p>
            <a:r>
              <a:rPr lang="pt-BR" sz="2400" dirty="0"/>
              <a:t>Este Ebook foi gerado por IA.</a:t>
            </a:r>
          </a:p>
          <a:p>
            <a:endParaRPr lang="pt-BR" sz="2400" dirty="0"/>
          </a:p>
          <a:p>
            <a:r>
              <a:rPr lang="pt-BR" sz="2400" dirty="0"/>
              <a:t>Este conteúdo foi gerado com fins didáticos de construção, não foi realizado uma validação cuidadosa humana no conteúdo e pode conter erros gerados por uma IA.</a:t>
            </a:r>
            <a:endParaRPr lang="pt-BR" sz="3200" dirty="0"/>
          </a:p>
        </p:txBody>
      </p:sp>
      <p:sp>
        <p:nvSpPr>
          <p:cNvPr id="15" name="Espaço Reservado para Número de Slide 14">
            <a:extLst>
              <a:ext uri="{FF2B5EF4-FFF2-40B4-BE49-F238E27FC236}">
                <a16:creationId xmlns:a16="http://schemas.microsoft.com/office/drawing/2014/main" id="{AA4B2086-E2F3-45C9-2A32-DFB33823648C}"/>
              </a:ext>
            </a:extLst>
          </p:cNvPr>
          <p:cNvSpPr>
            <a:spLocks noGrp="1"/>
          </p:cNvSpPr>
          <p:nvPr>
            <p:ph type="sldNum" sz="quarter" idx="12"/>
          </p:nvPr>
        </p:nvSpPr>
        <p:spPr>
          <a:xfrm>
            <a:off x="7063478" y="11865189"/>
            <a:ext cx="2160270" cy="681567"/>
          </a:xfrm>
        </p:spPr>
        <p:txBody>
          <a:bodyPr/>
          <a:lstStyle/>
          <a:p>
            <a:fld id="{0C9ED9F4-EF61-4DF1-9778-972B997CDFAD}" type="slidenum">
              <a:rPr lang="pt-BR" smtClean="0"/>
              <a:t>12</a:t>
            </a:fld>
            <a:endParaRPr lang="pt-BR"/>
          </a:p>
        </p:txBody>
      </p:sp>
      <p:sp>
        <p:nvSpPr>
          <p:cNvPr id="16" name="Espaço Reservado para Rodapé 15">
            <a:extLst>
              <a:ext uri="{FF2B5EF4-FFF2-40B4-BE49-F238E27FC236}">
                <a16:creationId xmlns:a16="http://schemas.microsoft.com/office/drawing/2014/main" id="{D2899CB0-558F-505A-E973-384F2D923EEA}"/>
              </a:ext>
            </a:extLst>
          </p:cNvPr>
          <p:cNvSpPr>
            <a:spLocks noGrp="1"/>
          </p:cNvSpPr>
          <p:nvPr>
            <p:ph type="ftr" sz="quarter" idx="11"/>
          </p:nvPr>
        </p:nvSpPr>
        <p:spPr/>
        <p:txBody>
          <a:bodyPr/>
          <a:lstStyle/>
          <a:p>
            <a:r>
              <a:rPr lang="pt-BR"/>
              <a:t>SELETORES CSS CUSTOM - HERLON ANDRADE</a:t>
            </a:r>
          </a:p>
        </p:txBody>
      </p:sp>
      <p:pic>
        <p:nvPicPr>
          <p:cNvPr id="17" name="CSS Pixel">
            <a:extLst>
              <a:ext uri="{FF2B5EF4-FFF2-40B4-BE49-F238E27FC236}">
                <a16:creationId xmlns:a16="http://schemas.microsoft.com/office/drawing/2014/main" id="{48D8BF57-02CF-3793-2978-FEB1E12D4F6D}"/>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9565"/>
          <a:stretch/>
        </p:blipFill>
        <p:spPr>
          <a:xfrm>
            <a:off x="0" y="11637800"/>
            <a:ext cx="991338" cy="1086160"/>
          </a:xfrm>
          <a:prstGeom prst="rect">
            <a:avLst/>
          </a:prstGeom>
        </p:spPr>
      </p:pic>
      <p:sp>
        <p:nvSpPr>
          <p:cNvPr id="3" name="CaixaDeTexto 2">
            <a:extLst>
              <a:ext uri="{FF2B5EF4-FFF2-40B4-BE49-F238E27FC236}">
                <a16:creationId xmlns:a16="http://schemas.microsoft.com/office/drawing/2014/main" id="{BD3E7E3E-B050-E7BA-89A9-9AD8F8DB17D7}"/>
              </a:ext>
            </a:extLst>
          </p:cNvPr>
          <p:cNvSpPr txBox="1"/>
          <p:nvPr/>
        </p:nvSpPr>
        <p:spPr>
          <a:xfrm>
            <a:off x="2042692" y="10715212"/>
            <a:ext cx="5654946" cy="646331"/>
          </a:xfrm>
          <a:prstGeom prst="rect">
            <a:avLst/>
          </a:prstGeom>
          <a:noFill/>
        </p:spPr>
        <p:txBody>
          <a:bodyPr wrap="none" rtlCol="0">
            <a:spAutoFit/>
          </a:bodyPr>
          <a:lstStyle/>
          <a:p>
            <a:r>
              <a:rPr lang="pt-BR" sz="3600" dirty="0">
                <a:hlinkClick r:id="rId4"/>
              </a:rPr>
              <a:t>https://github.com/Herlon18</a:t>
            </a:r>
            <a:endParaRPr lang="pt-BR" sz="3600" dirty="0"/>
          </a:p>
        </p:txBody>
      </p:sp>
      <p:pic>
        <p:nvPicPr>
          <p:cNvPr id="7" name="Imagem 6">
            <a:extLst>
              <a:ext uri="{FF2B5EF4-FFF2-40B4-BE49-F238E27FC236}">
                <a16:creationId xmlns:a16="http://schemas.microsoft.com/office/drawing/2014/main" id="{64DE1DB2-79EC-8C1C-0754-D7E6D6BD25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1499" y="8059734"/>
            <a:ext cx="2418201" cy="2418201"/>
          </a:xfrm>
          <a:prstGeom prst="rect">
            <a:avLst/>
          </a:prstGeom>
        </p:spPr>
      </p:pic>
    </p:spTree>
    <p:extLst>
      <p:ext uri="{BB962C8B-B14F-4D97-AF65-F5344CB8AC3E}">
        <p14:creationId xmlns:p14="http://schemas.microsoft.com/office/powerpoint/2010/main" val="34936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onente 1">
            <a:extLst>
              <a:ext uri="{FF2B5EF4-FFF2-40B4-BE49-F238E27FC236}">
                <a16:creationId xmlns:a16="http://schemas.microsoft.com/office/drawing/2014/main" id="{AD67B723-E4A9-59B4-E74B-C3A2C4AD0D39}"/>
              </a:ext>
            </a:extLst>
          </p:cNvPr>
          <p:cNvSpPr txBox="1"/>
          <p:nvPr/>
        </p:nvSpPr>
        <p:spPr>
          <a:xfrm>
            <a:off x="1104237" y="3478653"/>
            <a:ext cx="7296150" cy="2677656"/>
          </a:xfrm>
          <a:prstGeom prst="rect">
            <a:avLst/>
          </a:prstGeom>
          <a:noFill/>
        </p:spPr>
        <p:txBody>
          <a:bodyPr wrap="square" rtlCol="0">
            <a:spAutoFit/>
          </a:bodyPr>
          <a:lstStyle/>
          <a:p>
            <a:r>
              <a:rPr lang="pt-BR" sz="2400" dirty="0"/>
              <a:t>CSS, abreviação de </a:t>
            </a:r>
            <a:r>
              <a:rPr lang="pt-BR" sz="2400" dirty="0" err="1"/>
              <a:t>Cascading</a:t>
            </a:r>
            <a:r>
              <a:rPr lang="pt-BR" sz="2400" dirty="0"/>
              <a:t> </a:t>
            </a:r>
            <a:r>
              <a:rPr lang="pt-BR" sz="2400" dirty="0" err="1"/>
              <a:t>Style</a:t>
            </a:r>
            <a:r>
              <a:rPr lang="pt-BR" sz="2400" dirty="0"/>
              <a:t> </a:t>
            </a:r>
            <a:r>
              <a:rPr lang="pt-BR" sz="2400" dirty="0" err="1"/>
              <a:t>Sheets</a:t>
            </a:r>
            <a:r>
              <a:rPr lang="pt-BR" sz="2400" dirty="0"/>
              <a:t>, é a ferramenta que dá estilo e personalidade ao seu site, assim como acessórios transformam uma moto comum em uma máquina única. Neste guia, vamos explorar os principais seletores CSS que você precisa conhecer para personalizar seu site como um verdadeiro especialista em customização de motos.</a:t>
            </a:r>
            <a:endParaRPr lang="pt-BR" sz="3200" dirty="0"/>
          </a:p>
        </p:txBody>
      </p:sp>
      <p:sp>
        <p:nvSpPr>
          <p:cNvPr id="9" name="Subtitulo">
            <a:extLst>
              <a:ext uri="{FF2B5EF4-FFF2-40B4-BE49-F238E27FC236}">
                <a16:creationId xmlns:a16="http://schemas.microsoft.com/office/drawing/2014/main" id="{39322F8A-80DB-060A-8B21-014B5B609C1E}"/>
              </a:ext>
            </a:extLst>
          </p:cNvPr>
          <p:cNvSpPr txBox="1"/>
          <p:nvPr/>
        </p:nvSpPr>
        <p:spPr>
          <a:xfrm>
            <a:off x="1104237" y="2230089"/>
            <a:ext cx="7296150" cy="584775"/>
          </a:xfrm>
          <a:prstGeom prst="rect">
            <a:avLst/>
          </a:prstGeom>
          <a:noFill/>
        </p:spPr>
        <p:txBody>
          <a:bodyPr wrap="square" rtlCol="0">
            <a:spAutoFit/>
          </a:bodyPr>
          <a:lstStyle/>
          <a:p>
            <a:r>
              <a:rPr lang="pt-BR" sz="3200" dirty="0">
                <a:latin typeface="+mj-lt"/>
              </a:rPr>
              <a:t>Simplificando o Estilo dos seus Elementos</a:t>
            </a:r>
          </a:p>
        </p:txBody>
      </p:sp>
      <p:sp>
        <p:nvSpPr>
          <p:cNvPr id="8" name="Titulo">
            <a:extLst>
              <a:ext uri="{FF2B5EF4-FFF2-40B4-BE49-F238E27FC236}">
                <a16:creationId xmlns:a16="http://schemas.microsoft.com/office/drawing/2014/main" id="{4F26ECB0-E6D0-2529-F271-19C16469C663}"/>
              </a:ext>
            </a:extLst>
          </p:cNvPr>
          <p:cNvSpPr txBox="1"/>
          <p:nvPr/>
        </p:nvSpPr>
        <p:spPr>
          <a:xfrm>
            <a:off x="1104237" y="620720"/>
            <a:ext cx="6905625" cy="707886"/>
          </a:xfrm>
          <a:prstGeom prst="rect">
            <a:avLst/>
          </a:prstGeom>
          <a:noFill/>
        </p:spPr>
        <p:txBody>
          <a:bodyPr wrap="square" rtlCol="0">
            <a:spAutoFit/>
          </a:bodyPr>
          <a:lstStyle/>
          <a:p>
            <a:r>
              <a:rPr lang="pt-BR" sz="4000" dirty="0">
                <a:latin typeface="Impact" panose="020B0806030902050204" pitchFamily="34" charset="0"/>
              </a:rPr>
              <a:t>GUIA PRÁTICO DE SELETORES CSS:</a:t>
            </a:r>
          </a:p>
        </p:txBody>
      </p:sp>
      <p:sp>
        <p:nvSpPr>
          <p:cNvPr id="2" name="Retângulo 1">
            <a:extLst>
              <a:ext uri="{FF2B5EF4-FFF2-40B4-BE49-F238E27FC236}">
                <a16:creationId xmlns:a16="http://schemas.microsoft.com/office/drawing/2014/main" id="{88AA8E52-02D9-3B87-BD66-900A82644465}"/>
              </a:ext>
            </a:extLst>
          </p:cNvPr>
          <p:cNvSpPr/>
          <p:nvPr/>
        </p:nvSpPr>
        <p:spPr>
          <a:xfrm>
            <a:off x="799254" y="27809"/>
            <a:ext cx="134938" cy="1864681"/>
          </a:xfrm>
          <a:prstGeom prst="rect">
            <a:avLst/>
          </a:prstGeom>
          <a:gradFill flip="none" rotWithShape="1">
            <a:gsLst>
              <a:gs pos="14000">
                <a:srgbClr val="0993B7"/>
              </a:gs>
              <a:gs pos="77000">
                <a:schemeClr val="tx1"/>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24163C3A-1DBA-77FE-801A-94804D623777}"/>
              </a:ext>
            </a:extLst>
          </p:cNvPr>
          <p:cNvSpPr/>
          <p:nvPr/>
        </p:nvSpPr>
        <p:spPr>
          <a:xfrm>
            <a:off x="8748992" y="10936919"/>
            <a:ext cx="134938" cy="1864681"/>
          </a:xfrm>
          <a:prstGeom prst="rect">
            <a:avLst/>
          </a:prstGeom>
          <a:gradFill flip="none" rotWithShape="1">
            <a:gsLst>
              <a:gs pos="14000">
                <a:srgbClr val="0993B7"/>
              </a:gs>
              <a:gs pos="77000">
                <a:schemeClr val="tx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CSS Pixel">
            <a:extLst>
              <a:ext uri="{FF2B5EF4-FFF2-40B4-BE49-F238E27FC236}">
                <a16:creationId xmlns:a16="http://schemas.microsoft.com/office/drawing/2014/main" id="{B25523D7-96F5-FEEB-A5D8-35235D93D4F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174"/>
          <a:stretch/>
        </p:blipFill>
        <p:spPr>
          <a:xfrm>
            <a:off x="2206473" y="6852298"/>
            <a:ext cx="5188253" cy="4349102"/>
          </a:xfrm>
          <a:prstGeom prst="rect">
            <a:avLst/>
          </a:prstGeom>
        </p:spPr>
      </p:pic>
      <p:sp>
        <p:nvSpPr>
          <p:cNvPr id="4" name="Espaço Reservado para Número de Slide 3">
            <a:extLst>
              <a:ext uri="{FF2B5EF4-FFF2-40B4-BE49-F238E27FC236}">
                <a16:creationId xmlns:a16="http://schemas.microsoft.com/office/drawing/2014/main" id="{224CAD5C-4742-D057-1718-1E901D4F1029}"/>
              </a:ext>
            </a:extLst>
          </p:cNvPr>
          <p:cNvSpPr>
            <a:spLocks noGrp="1"/>
          </p:cNvSpPr>
          <p:nvPr>
            <p:ph type="sldNum" sz="quarter" idx="12"/>
          </p:nvPr>
        </p:nvSpPr>
        <p:spPr/>
        <p:txBody>
          <a:bodyPr/>
          <a:lstStyle/>
          <a:p>
            <a:fld id="{0C9ED9F4-EF61-4DF1-9778-972B997CDFAD}" type="slidenum">
              <a:rPr lang="pt-BR" smtClean="0"/>
              <a:t>2</a:t>
            </a:fld>
            <a:endParaRPr lang="pt-BR"/>
          </a:p>
        </p:txBody>
      </p:sp>
      <p:sp>
        <p:nvSpPr>
          <p:cNvPr id="5" name="Espaço Reservado para Rodapé 4">
            <a:extLst>
              <a:ext uri="{FF2B5EF4-FFF2-40B4-BE49-F238E27FC236}">
                <a16:creationId xmlns:a16="http://schemas.microsoft.com/office/drawing/2014/main" id="{58BDC659-368F-A5F9-F4B4-ABE031AC0FE1}"/>
              </a:ext>
            </a:extLst>
          </p:cNvPr>
          <p:cNvSpPr>
            <a:spLocks noGrp="1"/>
          </p:cNvSpPr>
          <p:nvPr>
            <p:ph type="ftr" sz="quarter" idx="11"/>
          </p:nvPr>
        </p:nvSpPr>
        <p:spPr/>
        <p:txBody>
          <a:bodyPr/>
          <a:lstStyle/>
          <a:p>
            <a:r>
              <a:rPr lang="pt-BR"/>
              <a:t>SELETORES CSS CUSTOM - HERLON ANDRADE</a:t>
            </a:r>
          </a:p>
        </p:txBody>
      </p:sp>
    </p:spTree>
    <p:extLst>
      <p:ext uri="{BB962C8B-B14F-4D97-AF65-F5344CB8AC3E}">
        <p14:creationId xmlns:p14="http://schemas.microsoft.com/office/powerpoint/2010/main" val="80273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5F2BE74-91F3-225B-F77E-5B9B0B389BA4}"/>
              </a:ext>
            </a:extLst>
          </p:cNvPr>
          <p:cNvSpPr/>
          <p:nvPr/>
        </p:nvSpPr>
        <p:spPr>
          <a:xfrm>
            <a:off x="0" y="0"/>
            <a:ext cx="9601200" cy="12801600"/>
          </a:xfrm>
          <a:prstGeom prst="rect">
            <a:avLst/>
          </a:prstGeom>
          <a:solidFill>
            <a:srgbClr val="09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59ED9F06-6D75-2B8E-1892-593AE0499A60}"/>
              </a:ext>
            </a:extLst>
          </p:cNvPr>
          <p:cNvSpPr/>
          <p:nvPr/>
        </p:nvSpPr>
        <p:spPr>
          <a:xfrm>
            <a:off x="0" y="7981286"/>
            <a:ext cx="9601200" cy="4966064"/>
          </a:xfrm>
          <a:prstGeom prst="rect">
            <a:avLst/>
          </a:prstGeom>
          <a:gradFill flip="none" rotWithShape="1">
            <a:gsLst>
              <a:gs pos="14000">
                <a:srgbClr val="0993B7"/>
              </a:gs>
              <a:gs pos="77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28C407B7-CE77-B85F-A14A-44464F805FF5}"/>
              </a:ext>
            </a:extLst>
          </p:cNvPr>
          <p:cNvSpPr txBox="1"/>
          <p:nvPr/>
        </p:nvSpPr>
        <p:spPr>
          <a:xfrm>
            <a:off x="1352550" y="6750636"/>
            <a:ext cx="6896100" cy="2800767"/>
          </a:xfrm>
          <a:prstGeom prst="rect">
            <a:avLst/>
          </a:prstGeom>
          <a:noFill/>
        </p:spPr>
        <p:txBody>
          <a:bodyPr wrap="square" rtlCol="0">
            <a:spAutoFit/>
          </a:bodyPr>
          <a:lstStyle/>
          <a:p>
            <a:pPr algn="ctr"/>
            <a:r>
              <a:rPr lang="pt-BR" sz="8800" dirty="0">
                <a:latin typeface="Impact" panose="020B0806030902050204" pitchFamily="34" charset="0"/>
              </a:rPr>
              <a:t>SELETOR DE ELEMENTO</a:t>
            </a:r>
          </a:p>
        </p:txBody>
      </p:sp>
      <p:sp>
        <p:nvSpPr>
          <p:cNvPr id="6" name="CaixaDeTexto 5">
            <a:extLst>
              <a:ext uri="{FF2B5EF4-FFF2-40B4-BE49-F238E27FC236}">
                <a16:creationId xmlns:a16="http://schemas.microsoft.com/office/drawing/2014/main" id="{08EE7DD2-AE8D-7B6A-C3F7-537EE73DE51B}"/>
              </a:ext>
            </a:extLst>
          </p:cNvPr>
          <p:cNvSpPr txBox="1"/>
          <p:nvPr/>
        </p:nvSpPr>
        <p:spPr>
          <a:xfrm>
            <a:off x="2085975" y="1822144"/>
            <a:ext cx="5429251" cy="5386090"/>
          </a:xfrm>
          <a:prstGeom prst="rect">
            <a:avLst/>
          </a:prstGeom>
          <a:noFill/>
        </p:spPr>
        <p:txBody>
          <a:bodyPr wrap="square" rtlCol="0">
            <a:spAutoFit/>
          </a:bodyPr>
          <a:lstStyle/>
          <a:p>
            <a:pPr algn="ctr"/>
            <a:r>
              <a:rPr lang="pt-BR" sz="34400" dirty="0">
                <a:ln w="76200">
                  <a:solidFill>
                    <a:schemeClr val="tx1"/>
                  </a:solidFill>
                </a:ln>
                <a:noFill/>
                <a:latin typeface="Impact" panose="020B0806030902050204" pitchFamily="34" charset="0"/>
              </a:rPr>
              <a:t>01</a:t>
            </a:r>
          </a:p>
        </p:txBody>
      </p:sp>
      <p:sp>
        <p:nvSpPr>
          <p:cNvPr id="9" name="Espaço Reservado para Número de Slide 8">
            <a:extLst>
              <a:ext uri="{FF2B5EF4-FFF2-40B4-BE49-F238E27FC236}">
                <a16:creationId xmlns:a16="http://schemas.microsoft.com/office/drawing/2014/main" id="{A0620C95-A883-2541-DBAA-10F70FBFD7E6}"/>
              </a:ext>
            </a:extLst>
          </p:cNvPr>
          <p:cNvSpPr>
            <a:spLocks noGrp="1"/>
          </p:cNvSpPr>
          <p:nvPr>
            <p:ph type="sldNum" sz="quarter" idx="12"/>
          </p:nvPr>
        </p:nvSpPr>
        <p:spPr/>
        <p:txBody>
          <a:bodyPr/>
          <a:lstStyle/>
          <a:p>
            <a:fld id="{0C9ED9F4-EF61-4DF1-9778-972B997CDFAD}" type="slidenum">
              <a:rPr lang="pt-BR" smtClean="0"/>
              <a:t>3</a:t>
            </a:fld>
            <a:endParaRPr lang="pt-BR"/>
          </a:p>
        </p:txBody>
      </p:sp>
      <p:sp>
        <p:nvSpPr>
          <p:cNvPr id="10" name="Espaço Reservado para Rodapé 9">
            <a:extLst>
              <a:ext uri="{FF2B5EF4-FFF2-40B4-BE49-F238E27FC236}">
                <a16:creationId xmlns:a16="http://schemas.microsoft.com/office/drawing/2014/main" id="{DF253AC0-7A2A-59E9-8AB6-6A52CAAA48C6}"/>
              </a:ext>
            </a:extLst>
          </p:cNvPr>
          <p:cNvSpPr>
            <a:spLocks noGrp="1"/>
          </p:cNvSpPr>
          <p:nvPr>
            <p:ph type="ftr" sz="quarter" idx="11"/>
          </p:nvPr>
        </p:nvSpPr>
        <p:spPr/>
        <p:txBody>
          <a:bodyPr/>
          <a:lstStyle/>
          <a:p>
            <a:r>
              <a:rPr lang="pt-BR"/>
              <a:t>SELETORES CSS CUSTOM - HERLON ANDRADE</a:t>
            </a:r>
          </a:p>
        </p:txBody>
      </p:sp>
    </p:spTree>
    <p:extLst>
      <p:ext uri="{BB962C8B-B14F-4D97-AF65-F5344CB8AC3E}">
        <p14:creationId xmlns:p14="http://schemas.microsoft.com/office/powerpoint/2010/main" val="125383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onente 1">
            <a:extLst>
              <a:ext uri="{FF2B5EF4-FFF2-40B4-BE49-F238E27FC236}">
                <a16:creationId xmlns:a16="http://schemas.microsoft.com/office/drawing/2014/main" id="{AD67B723-E4A9-59B4-E74B-C3A2C4AD0D39}"/>
              </a:ext>
            </a:extLst>
          </p:cNvPr>
          <p:cNvSpPr txBox="1"/>
          <p:nvPr/>
        </p:nvSpPr>
        <p:spPr>
          <a:xfrm>
            <a:off x="1104237" y="3434275"/>
            <a:ext cx="7296150" cy="3170099"/>
          </a:xfrm>
          <a:prstGeom prst="rect">
            <a:avLst/>
          </a:prstGeom>
          <a:noFill/>
        </p:spPr>
        <p:txBody>
          <a:bodyPr wrap="square" rtlCol="0">
            <a:spAutoFit/>
          </a:bodyPr>
          <a:lstStyle/>
          <a:p>
            <a:r>
              <a:rPr lang="pt-BR" sz="2400" dirty="0"/>
              <a:t>Os seletores CSS são como as peças fundamentais para a customização do seu site. Eles permitem que você direcione elementos específicos em seu código HTML e aplique estilos exclusivos a eles.</a:t>
            </a:r>
          </a:p>
          <a:p>
            <a:r>
              <a:rPr lang="pt-BR" sz="2400" dirty="0"/>
              <a:t>Os seletores de elementos são como os pneus da sua moto - eles fornecem a base para a estabilidade e o controle. Aqui estão alguns exemplos:</a:t>
            </a:r>
          </a:p>
          <a:p>
            <a:endParaRPr lang="pt-BR" sz="3200" dirty="0"/>
          </a:p>
        </p:txBody>
      </p:sp>
      <p:sp>
        <p:nvSpPr>
          <p:cNvPr id="9" name="Subtitulo">
            <a:extLst>
              <a:ext uri="{FF2B5EF4-FFF2-40B4-BE49-F238E27FC236}">
                <a16:creationId xmlns:a16="http://schemas.microsoft.com/office/drawing/2014/main" id="{39322F8A-80DB-060A-8B21-014B5B609C1E}"/>
              </a:ext>
            </a:extLst>
          </p:cNvPr>
          <p:cNvSpPr txBox="1"/>
          <p:nvPr/>
        </p:nvSpPr>
        <p:spPr>
          <a:xfrm>
            <a:off x="1104237" y="2230089"/>
            <a:ext cx="7296150" cy="584775"/>
          </a:xfrm>
          <a:prstGeom prst="rect">
            <a:avLst/>
          </a:prstGeom>
          <a:noFill/>
        </p:spPr>
        <p:txBody>
          <a:bodyPr wrap="square" rtlCol="0">
            <a:spAutoFit/>
          </a:bodyPr>
          <a:lstStyle/>
          <a:p>
            <a:r>
              <a:rPr lang="pt-BR" sz="3200" dirty="0">
                <a:latin typeface="+mj-lt"/>
              </a:rPr>
              <a:t>Acelere com os Seletores de Elementos</a:t>
            </a:r>
          </a:p>
        </p:txBody>
      </p:sp>
      <p:sp>
        <p:nvSpPr>
          <p:cNvPr id="8" name="Titulo">
            <a:extLst>
              <a:ext uri="{FF2B5EF4-FFF2-40B4-BE49-F238E27FC236}">
                <a16:creationId xmlns:a16="http://schemas.microsoft.com/office/drawing/2014/main" id="{4F26ECB0-E6D0-2529-F271-19C16469C663}"/>
              </a:ext>
            </a:extLst>
          </p:cNvPr>
          <p:cNvSpPr txBox="1"/>
          <p:nvPr/>
        </p:nvSpPr>
        <p:spPr>
          <a:xfrm>
            <a:off x="1104237" y="620720"/>
            <a:ext cx="6905625" cy="707886"/>
          </a:xfrm>
          <a:prstGeom prst="rect">
            <a:avLst/>
          </a:prstGeom>
          <a:noFill/>
        </p:spPr>
        <p:txBody>
          <a:bodyPr wrap="square" rtlCol="0">
            <a:spAutoFit/>
          </a:bodyPr>
          <a:lstStyle/>
          <a:p>
            <a:r>
              <a:rPr lang="pt-BR" sz="4000" dirty="0">
                <a:latin typeface="Impact" panose="020B0806030902050204" pitchFamily="34" charset="0"/>
              </a:rPr>
              <a:t>SELETOR DE ELEMENTO:</a:t>
            </a:r>
          </a:p>
        </p:txBody>
      </p:sp>
      <p:sp>
        <p:nvSpPr>
          <p:cNvPr id="2" name="Retângulo 1">
            <a:extLst>
              <a:ext uri="{FF2B5EF4-FFF2-40B4-BE49-F238E27FC236}">
                <a16:creationId xmlns:a16="http://schemas.microsoft.com/office/drawing/2014/main" id="{88AA8E52-02D9-3B87-BD66-900A82644465}"/>
              </a:ext>
            </a:extLst>
          </p:cNvPr>
          <p:cNvSpPr/>
          <p:nvPr/>
        </p:nvSpPr>
        <p:spPr>
          <a:xfrm>
            <a:off x="799254" y="27809"/>
            <a:ext cx="134938" cy="1864681"/>
          </a:xfrm>
          <a:prstGeom prst="rect">
            <a:avLst/>
          </a:prstGeom>
          <a:gradFill flip="none" rotWithShape="1">
            <a:gsLst>
              <a:gs pos="14000">
                <a:srgbClr val="0993B7"/>
              </a:gs>
              <a:gs pos="77000">
                <a:schemeClr val="tx1"/>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24163C3A-1DBA-77FE-801A-94804D623777}"/>
              </a:ext>
            </a:extLst>
          </p:cNvPr>
          <p:cNvSpPr/>
          <p:nvPr/>
        </p:nvSpPr>
        <p:spPr>
          <a:xfrm>
            <a:off x="8748992" y="10936919"/>
            <a:ext cx="134938" cy="1864681"/>
          </a:xfrm>
          <a:prstGeom prst="rect">
            <a:avLst/>
          </a:prstGeom>
          <a:gradFill flip="none" rotWithShape="1">
            <a:gsLst>
              <a:gs pos="14000">
                <a:srgbClr val="0993B7"/>
              </a:gs>
              <a:gs pos="77000">
                <a:schemeClr val="tx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omponente 1">
            <a:extLst>
              <a:ext uri="{FF2B5EF4-FFF2-40B4-BE49-F238E27FC236}">
                <a16:creationId xmlns:a16="http://schemas.microsoft.com/office/drawing/2014/main" id="{B289D992-49BB-5725-68B8-181A0BA92C7D}"/>
              </a:ext>
            </a:extLst>
          </p:cNvPr>
          <p:cNvSpPr txBox="1"/>
          <p:nvPr/>
        </p:nvSpPr>
        <p:spPr>
          <a:xfrm>
            <a:off x="1104237" y="9672059"/>
            <a:ext cx="7296150" cy="830997"/>
          </a:xfrm>
          <a:prstGeom prst="rect">
            <a:avLst/>
          </a:prstGeom>
          <a:noFill/>
        </p:spPr>
        <p:txBody>
          <a:bodyPr wrap="square" rtlCol="0">
            <a:spAutoFit/>
          </a:bodyPr>
          <a:lstStyle/>
          <a:p>
            <a:r>
              <a:rPr lang="pt-BR" sz="2400" dirty="0"/>
              <a:t>Neste exemplo, todos os parágrafos (&lt;p&gt;) no documento terão texto azul.</a:t>
            </a:r>
            <a:endParaRPr lang="pt-BR" sz="3200" dirty="0"/>
          </a:p>
        </p:txBody>
      </p:sp>
      <p:pic>
        <p:nvPicPr>
          <p:cNvPr id="13" name="Imagem 12">
            <a:extLst>
              <a:ext uri="{FF2B5EF4-FFF2-40B4-BE49-F238E27FC236}">
                <a16:creationId xmlns:a16="http://schemas.microsoft.com/office/drawing/2014/main" id="{5454D22B-8D9F-716A-6248-655ECEEC6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86310"/>
            <a:ext cx="9601200" cy="4929847"/>
          </a:xfrm>
          <a:prstGeom prst="rect">
            <a:avLst/>
          </a:prstGeom>
        </p:spPr>
      </p:pic>
      <p:sp>
        <p:nvSpPr>
          <p:cNvPr id="15" name="Espaço Reservado para Número de Slide 14">
            <a:extLst>
              <a:ext uri="{FF2B5EF4-FFF2-40B4-BE49-F238E27FC236}">
                <a16:creationId xmlns:a16="http://schemas.microsoft.com/office/drawing/2014/main" id="{6954BB9D-B9A1-B8EC-719F-6318FD7DB230}"/>
              </a:ext>
            </a:extLst>
          </p:cNvPr>
          <p:cNvSpPr>
            <a:spLocks noGrp="1"/>
          </p:cNvSpPr>
          <p:nvPr>
            <p:ph type="sldNum" sz="quarter" idx="12"/>
          </p:nvPr>
        </p:nvSpPr>
        <p:spPr>
          <a:xfrm>
            <a:off x="7046848" y="11865189"/>
            <a:ext cx="2160270" cy="681567"/>
          </a:xfrm>
        </p:spPr>
        <p:txBody>
          <a:bodyPr/>
          <a:lstStyle/>
          <a:p>
            <a:fld id="{0C9ED9F4-EF61-4DF1-9778-972B997CDFAD}" type="slidenum">
              <a:rPr lang="pt-BR" smtClean="0"/>
              <a:t>4</a:t>
            </a:fld>
            <a:endParaRPr lang="pt-BR" dirty="0"/>
          </a:p>
        </p:txBody>
      </p:sp>
      <p:sp>
        <p:nvSpPr>
          <p:cNvPr id="16" name="Espaço Reservado para Rodapé 15">
            <a:extLst>
              <a:ext uri="{FF2B5EF4-FFF2-40B4-BE49-F238E27FC236}">
                <a16:creationId xmlns:a16="http://schemas.microsoft.com/office/drawing/2014/main" id="{14F6C36E-4AFF-A12D-8E95-3E615A42EE07}"/>
              </a:ext>
            </a:extLst>
          </p:cNvPr>
          <p:cNvSpPr>
            <a:spLocks noGrp="1"/>
          </p:cNvSpPr>
          <p:nvPr>
            <p:ph type="ftr" sz="quarter" idx="11"/>
          </p:nvPr>
        </p:nvSpPr>
        <p:spPr/>
        <p:txBody>
          <a:bodyPr/>
          <a:lstStyle/>
          <a:p>
            <a:r>
              <a:rPr lang="pt-BR"/>
              <a:t>SELETORES CSS CUSTOM - HERLON ANDRADE</a:t>
            </a:r>
          </a:p>
        </p:txBody>
      </p:sp>
      <p:pic>
        <p:nvPicPr>
          <p:cNvPr id="18" name="CSS Pixel">
            <a:extLst>
              <a:ext uri="{FF2B5EF4-FFF2-40B4-BE49-F238E27FC236}">
                <a16:creationId xmlns:a16="http://schemas.microsoft.com/office/drawing/2014/main" id="{0EF1B617-7F38-6150-1BFA-1C22BD07C5DE}"/>
              </a:ext>
            </a:extLst>
          </p:cNvPr>
          <p:cNvPicPr>
            <a:picLocks noChangeAspect="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9565"/>
          <a:stretch/>
        </p:blipFill>
        <p:spPr>
          <a:xfrm>
            <a:off x="0" y="11637800"/>
            <a:ext cx="991338" cy="1086160"/>
          </a:xfrm>
          <a:prstGeom prst="rect">
            <a:avLst/>
          </a:prstGeom>
        </p:spPr>
      </p:pic>
    </p:spTree>
    <p:extLst>
      <p:ext uri="{BB962C8B-B14F-4D97-AF65-F5344CB8AC3E}">
        <p14:creationId xmlns:p14="http://schemas.microsoft.com/office/powerpoint/2010/main" val="427683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5F2BE74-91F3-225B-F77E-5B9B0B389BA4}"/>
              </a:ext>
            </a:extLst>
          </p:cNvPr>
          <p:cNvSpPr/>
          <p:nvPr/>
        </p:nvSpPr>
        <p:spPr>
          <a:xfrm>
            <a:off x="0" y="0"/>
            <a:ext cx="9601200" cy="12801600"/>
          </a:xfrm>
          <a:prstGeom prst="rect">
            <a:avLst/>
          </a:prstGeom>
          <a:solidFill>
            <a:srgbClr val="09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59ED9F06-6D75-2B8E-1892-593AE0499A60}"/>
              </a:ext>
            </a:extLst>
          </p:cNvPr>
          <p:cNvSpPr/>
          <p:nvPr/>
        </p:nvSpPr>
        <p:spPr>
          <a:xfrm>
            <a:off x="0" y="7981286"/>
            <a:ext cx="9601200" cy="4966064"/>
          </a:xfrm>
          <a:prstGeom prst="rect">
            <a:avLst/>
          </a:prstGeom>
          <a:gradFill flip="none" rotWithShape="1">
            <a:gsLst>
              <a:gs pos="14000">
                <a:srgbClr val="0993B7"/>
              </a:gs>
              <a:gs pos="77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28C407B7-CE77-B85F-A14A-44464F805FF5}"/>
              </a:ext>
            </a:extLst>
          </p:cNvPr>
          <p:cNvSpPr txBox="1"/>
          <p:nvPr/>
        </p:nvSpPr>
        <p:spPr>
          <a:xfrm>
            <a:off x="1352550" y="6763336"/>
            <a:ext cx="6896100" cy="2800767"/>
          </a:xfrm>
          <a:prstGeom prst="rect">
            <a:avLst/>
          </a:prstGeom>
          <a:noFill/>
        </p:spPr>
        <p:txBody>
          <a:bodyPr wrap="square" rtlCol="0">
            <a:spAutoFit/>
          </a:bodyPr>
          <a:lstStyle/>
          <a:p>
            <a:pPr algn="ctr"/>
            <a:r>
              <a:rPr lang="pt-BR" sz="8800" dirty="0">
                <a:latin typeface="Impact" panose="020B0806030902050204" pitchFamily="34" charset="0"/>
              </a:rPr>
              <a:t> SELETOR DE CLASSE</a:t>
            </a:r>
          </a:p>
        </p:txBody>
      </p:sp>
      <p:sp>
        <p:nvSpPr>
          <p:cNvPr id="6" name="CaixaDeTexto 5">
            <a:extLst>
              <a:ext uri="{FF2B5EF4-FFF2-40B4-BE49-F238E27FC236}">
                <a16:creationId xmlns:a16="http://schemas.microsoft.com/office/drawing/2014/main" id="{08EE7DD2-AE8D-7B6A-C3F7-537EE73DE51B}"/>
              </a:ext>
            </a:extLst>
          </p:cNvPr>
          <p:cNvSpPr txBox="1"/>
          <p:nvPr/>
        </p:nvSpPr>
        <p:spPr>
          <a:xfrm>
            <a:off x="2085975" y="1822144"/>
            <a:ext cx="5429251" cy="5386090"/>
          </a:xfrm>
          <a:prstGeom prst="rect">
            <a:avLst/>
          </a:prstGeom>
          <a:noFill/>
        </p:spPr>
        <p:txBody>
          <a:bodyPr wrap="square" rtlCol="0">
            <a:spAutoFit/>
          </a:bodyPr>
          <a:lstStyle/>
          <a:p>
            <a:pPr algn="ctr"/>
            <a:r>
              <a:rPr lang="pt-BR" sz="34400" dirty="0">
                <a:ln w="76200">
                  <a:solidFill>
                    <a:schemeClr val="tx1"/>
                  </a:solidFill>
                </a:ln>
                <a:noFill/>
                <a:latin typeface="Impact" panose="020B0806030902050204" pitchFamily="34" charset="0"/>
              </a:rPr>
              <a:t>02</a:t>
            </a:r>
          </a:p>
        </p:txBody>
      </p:sp>
      <p:sp>
        <p:nvSpPr>
          <p:cNvPr id="3" name="Espaço Reservado para Número de Slide 2">
            <a:extLst>
              <a:ext uri="{FF2B5EF4-FFF2-40B4-BE49-F238E27FC236}">
                <a16:creationId xmlns:a16="http://schemas.microsoft.com/office/drawing/2014/main" id="{66626784-ADAA-158B-D493-7A44A32DE22A}"/>
              </a:ext>
            </a:extLst>
          </p:cNvPr>
          <p:cNvSpPr>
            <a:spLocks noGrp="1"/>
          </p:cNvSpPr>
          <p:nvPr>
            <p:ph type="sldNum" sz="quarter" idx="12"/>
          </p:nvPr>
        </p:nvSpPr>
        <p:spPr/>
        <p:txBody>
          <a:bodyPr/>
          <a:lstStyle/>
          <a:p>
            <a:fld id="{0C9ED9F4-EF61-4DF1-9778-972B997CDFAD}" type="slidenum">
              <a:rPr lang="pt-BR" smtClean="0"/>
              <a:t>5</a:t>
            </a:fld>
            <a:endParaRPr lang="pt-BR"/>
          </a:p>
        </p:txBody>
      </p:sp>
      <p:sp>
        <p:nvSpPr>
          <p:cNvPr id="8" name="Espaço Reservado para Rodapé 7">
            <a:extLst>
              <a:ext uri="{FF2B5EF4-FFF2-40B4-BE49-F238E27FC236}">
                <a16:creationId xmlns:a16="http://schemas.microsoft.com/office/drawing/2014/main" id="{98366BD8-1255-77C6-18B7-A3E5A086B314}"/>
              </a:ext>
            </a:extLst>
          </p:cNvPr>
          <p:cNvSpPr>
            <a:spLocks noGrp="1"/>
          </p:cNvSpPr>
          <p:nvPr>
            <p:ph type="ftr" sz="quarter" idx="11"/>
          </p:nvPr>
        </p:nvSpPr>
        <p:spPr/>
        <p:txBody>
          <a:bodyPr/>
          <a:lstStyle/>
          <a:p>
            <a:r>
              <a:rPr lang="pt-BR"/>
              <a:t>SELETORES CSS CUSTOM - HERLON ANDRADE</a:t>
            </a:r>
          </a:p>
        </p:txBody>
      </p:sp>
    </p:spTree>
    <p:extLst>
      <p:ext uri="{BB962C8B-B14F-4D97-AF65-F5344CB8AC3E}">
        <p14:creationId xmlns:p14="http://schemas.microsoft.com/office/powerpoint/2010/main" val="194838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onente 1">
            <a:extLst>
              <a:ext uri="{FF2B5EF4-FFF2-40B4-BE49-F238E27FC236}">
                <a16:creationId xmlns:a16="http://schemas.microsoft.com/office/drawing/2014/main" id="{AD67B723-E4A9-59B4-E74B-C3A2C4AD0D39}"/>
              </a:ext>
            </a:extLst>
          </p:cNvPr>
          <p:cNvSpPr txBox="1"/>
          <p:nvPr/>
        </p:nvSpPr>
        <p:spPr>
          <a:xfrm>
            <a:off x="1104237" y="3415225"/>
            <a:ext cx="7296150" cy="1200329"/>
          </a:xfrm>
          <a:prstGeom prst="rect">
            <a:avLst/>
          </a:prstGeom>
          <a:noFill/>
        </p:spPr>
        <p:txBody>
          <a:bodyPr wrap="square" rtlCol="0">
            <a:spAutoFit/>
          </a:bodyPr>
          <a:lstStyle/>
          <a:p>
            <a:r>
              <a:rPr lang="pt-BR" sz="2400" dirty="0"/>
              <a:t>Assim como os detalhes cromados em uma moto </a:t>
            </a:r>
            <a:r>
              <a:rPr lang="pt-BR" sz="2400" dirty="0" err="1"/>
              <a:t>custom</a:t>
            </a:r>
            <a:r>
              <a:rPr lang="pt-BR" sz="2400" dirty="0"/>
              <a:t>, os seletores de classe adicionam estilo específico a grupos de elementos. Veja como funcionam:</a:t>
            </a:r>
            <a:endParaRPr lang="pt-BR" sz="3200" dirty="0"/>
          </a:p>
        </p:txBody>
      </p:sp>
      <p:sp>
        <p:nvSpPr>
          <p:cNvPr id="9" name="Subtitulo">
            <a:extLst>
              <a:ext uri="{FF2B5EF4-FFF2-40B4-BE49-F238E27FC236}">
                <a16:creationId xmlns:a16="http://schemas.microsoft.com/office/drawing/2014/main" id="{39322F8A-80DB-060A-8B21-014B5B609C1E}"/>
              </a:ext>
            </a:extLst>
          </p:cNvPr>
          <p:cNvSpPr txBox="1"/>
          <p:nvPr/>
        </p:nvSpPr>
        <p:spPr>
          <a:xfrm>
            <a:off x="1104237" y="2230089"/>
            <a:ext cx="7296150" cy="584775"/>
          </a:xfrm>
          <a:prstGeom prst="rect">
            <a:avLst/>
          </a:prstGeom>
          <a:noFill/>
        </p:spPr>
        <p:txBody>
          <a:bodyPr wrap="square" rtlCol="0">
            <a:spAutoFit/>
          </a:bodyPr>
          <a:lstStyle/>
          <a:p>
            <a:r>
              <a:rPr lang="pt-BR" sz="3200" dirty="0">
                <a:latin typeface="+mj-lt"/>
              </a:rPr>
              <a:t>Detalhes que Fazem a Diferença</a:t>
            </a:r>
          </a:p>
        </p:txBody>
      </p:sp>
      <p:sp>
        <p:nvSpPr>
          <p:cNvPr id="8" name="Titulo">
            <a:extLst>
              <a:ext uri="{FF2B5EF4-FFF2-40B4-BE49-F238E27FC236}">
                <a16:creationId xmlns:a16="http://schemas.microsoft.com/office/drawing/2014/main" id="{4F26ECB0-E6D0-2529-F271-19C16469C663}"/>
              </a:ext>
            </a:extLst>
          </p:cNvPr>
          <p:cNvSpPr txBox="1"/>
          <p:nvPr/>
        </p:nvSpPr>
        <p:spPr>
          <a:xfrm>
            <a:off x="1104237" y="620720"/>
            <a:ext cx="6905625" cy="707886"/>
          </a:xfrm>
          <a:prstGeom prst="rect">
            <a:avLst/>
          </a:prstGeom>
          <a:noFill/>
        </p:spPr>
        <p:txBody>
          <a:bodyPr wrap="square" rtlCol="0">
            <a:spAutoFit/>
          </a:bodyPr>
          <a:lstStyle/>
          <a:p>
            <a:r>
              <a:rPr lang="pt-BR" sz="4000" dirty="0">
                <a:latin typeface="Impact" panose="020B0806030902050204" pitchFamily="34" charset="0"/>
              </a:rPr>
              <a:t>SELETORES DE CLASSE:</a:t>
            </a:r>
          </a:p>
        </p:txBody>
      </p:sp>
      <p:sp>
        <p:nvSpPr>
          <p:cNvPr id="2" name="Retângulo 1">
            <a:extLst>
              <a:ext uri="{FF2B5EF4-FFF2-40B4-BE49-F238E27FC236}">
                <a16:creationId xmlns:a16="http://schemas.microsoft.com/office/drawing/2014/main" id="{88AA8E52-02D9-3B87-BD66-900A82644465}"/>
              </a:ext>
            </a:extLst>
          </p:cNvPr>
          <p:cNvSpPr/>
          <p:nvPr/>
        </p:nvSpPr>
        <p:spPr>
          <a:xfrm>
            <a:off x="799254" y="27809"/>
            <a:ext cx="134938" cy="1864681"/>
          </a:xfrm>
          <a:prstGeom prst="rect">
            <a:avLst/>
          </a:prstGeom>
          <a:gradFill flip="none" rotWithShape="1">
            <a:gsLst>
              <a:gs pos="14000">
                <a:srgbClr val="0993B7"/>
              </a:gs>
              <a:gs pos="77000">
                <a:schemeClr val="tx1"/>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24163C3A-1DBA-77FE-801A-94804D623777}"/>
              </a:ext>
            </a:extLst>
          </p:cNvPr>
          <p:cNvSpPr/>
          <p:nvPr/>
        </p:nvSpPr>
        <p:spPr>
          <a:xfrm>
            <a:off x="8748992" y="10936919"/>
            <a:ext cx="134938" cy="1864681"/>
          </a:xfrm>
          <a:prstGeom prst="rect">
            <a:avLst/>
          </a:prstGeom>
          <a:gradFill flip="none" rotWithShape="1">
            <a:gsLst>
              <a:gs pos="14000">
                <a:srgbClr val="0993B7"/>
              </a:gs>
              <a:gs pos="77000">
                <a:schemeClr val="tx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omponente 1">
            <a:extLst>
              <a:ext uri="{FF2B5EF4-FFF2-40B4-BE49-F238E27FC236}">
                <a16:creationId xmlns:a16="http://schemas.microsoft.com/office/drawing/2014/main" id="{B289D992-49BB-5725-68B8-181A0BA92C7D}"/>
              </a:ext>
            </a:extLst>
          </p:cNvPr>
          <p:cNvSpPr txBox="1"/>
          <p:nvPr/>
        </p:nvSpPr>
        <p:spPr>
          <a:xfrm>
            <a:off x="1104237" y="10571511"/>
            <a:ext cx="7296150" cy="830997"/>
          </a:xfrm>
          <a:prstGeom prst="rect">
            <a:avLst/>
          </a:prstGeom>
          <a:noFill/>
        </p:spPr>
        <p:txBody>
          <a:bodyPr wrap="square" rtlCol="0">
            <a:spAutoFit/>
          </a:bodyPr>
          <a:lstStyle/>
          <a:p>
            <a:r>
              <a:rPr lang="pt-BR" sz="2400" dirty="0"/>
              <a:t>Neste exemplo, apenas o parágrafo com a classe "destaque" será exibido em negrito.</a:t>
            </a:r>
            <a:endParaRPr lang="pt-BR" sz="3200" dirty="0"/>
          </a:p>
        </p:txBody>
      </p:sp>
      <p:pic>
        <p:nvPicPr>
          <p:cNvPr id="4" name="Imagem 3">
            <a:extLst>
              <a:ext uri="{FF2B5EF4-FFF2-40B4-BE49-F238E27FC236}">
                <a16:creationId xmlns:a16="http://schemas.microsoft.com/office/drawing/2014/main" id="{F2E77A48-0833-7526-A8E4-E76884369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12" y="4314360"/>
            <a:ext cx="8969131" cy="3826150"/>
          </a:xfrm>
          <a:prstGeom prst="rect">
            <a:avLst/>
          </a:prstGeom>
        </p:spPr>
      </p:pic>
      <p:pic>
        <p:nvPicPr>
          <p:cNvPr id="7" name="Imagem 6">
            <a:extLst>
              <a:ext uri="{FF2B5EF4-FFF2-40B4-BE49-F238E27FC236}">
                <a16:creationId xmlns:a16="http://schemas.microsoft.com/office/drawing/2014/main" id="{503BD793-A033-E902-B06E-DAD1A3778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00800"/>
            <a:ext cx="9601200" cy="4929847"/>
          </a:xfrm>
          <a:prstGeom prst="rect">
            <a:avLst/>
          </a:prstGeom>
        </p:spPr>
      </p:pic>
      <p:sp>
        <p:nvSpPr>
          <p:cNvPr id="14" name="Espaço Reservado para Número de Slide 13">
            <a:extLst>
              <a:ext uri="{FF2B5EF4-FFF2-40B4-BE49-F238E27FC236}">
                <a16:creationId xmlns:a16="http://schemas.microsoft.com/office/drawing/2014/main" id="{1DA37C31-533E-4204-66A3-65313CC7ADC0}"/>
              </a:ext>
            </a:extLst>
          </p:cNvPr>
          <p:cNvSpPr>
            <a:spLocks noGrp="1"/>
          </p:cNvSpPr>
          <p:nvPr>
            <p:ph type="sldNum" sz="quarter" idx="12"/>
          </p:nvPr>
        </p:nvSpPr>
        <p:spPr>
          <a:xfrm>
            <a:off x="7013602" y="11865189"/>
            <a:ext cx="2160270" cy="681567"/>
          </a:xfrm>
        </p:spPr>
        <p:txBody>
          <a:bodyPr/>
          <a:lstStyle/>
          <a:p>
            <a:fld id="{0C9ED9F4-EF61-4DF1-9778-972B997CDFAD}" type="slidenum">
              <a:rPr lang="pt-BR" smtClean="0"/>
              <a:t>6</a:t>
            </a:fld>
            <a:endParaRPr lang="pt-BR" dirty="0"/>
          </a:p>
        </p:txBody>
      </p:sp>
      <p:sp>
        <p:nvSpPr>
          <p:cNvPr id="15" name="Espaço Reservado para Rodapé 14">
            <a:extLst>
              <a:ext uri="{FF2B5EF4-FFF2-40B4-BE49-F238E27FC236}">
                <a16:creationId xmlns:a16="http://schemas.microsoft.com/office/drawing/2014/main" id="{42A36170-9BDB-BB91-3710-146E37177092}"/>
              </a:ext>
            </a:extLst>
          </p:cNvPr>
          <p:cNvSpPr>
            <a:spLocks noGrp="1"/>
          </p:cNvSpPr>
          <p:nvPr>
            <p:ph type="ftr" sz="quarter" idx="11"/>
          </p:nvPr>
        </p:nvSpPr>
        <p:spPr/>
        <p:txBody>
          <a:bodyPr/>
          <a:lstStyle/>
          <a:p>
            <a:r>
              <a:rPr lang="pt-BR"/>
              <a:t>SELETORES CSS CUSTOM - HERLON ANDRADE</a:t>
            </a:r>
          </a:p>
        </p:txBody>
      </p:sp>
      <p:pic>
        <p:nvPicPr>
          <p:cNvPr id="17" name="CSS Pixel">
            <a:extLst>
              <a:ext uri="{FF2B5EF4-FFF2-40B4-BE49-F238E27FC236}">
                <a16:creationId xmlns:a16="http://schemas.microsoft.com/office/drawing/2014/main" id="{EAAC19D4-E069-FA7C-25C9-254D2411F729}"/>
              </a:ext>
            </a:extLst>
          </p:cNvPr>
          <p:cNvPicPr>
            <a:picLocks noChangeAspect="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9565"/>
          <a:stretch/>
        </p:blipFill>
        <p:spPr>
          <a:xfrm>
            <a:off x="0" y="11637800"/>
            <a:ext cx="991338" cy="1086160"/>
          </a:xfrm>
          <a:prstGeom prst="rect">
            <a:avLst/>
          </a:prstGeom>
        </p:spPr>
      </p:pic>
    </p:spTree>
    <p:extLst>
      <p:ext uri="{BB962C8B-B14F-4D97-AF65-F5344CB8AC3E}">
        <p14:creationId xmlns:p14="http://schemas.microsoft.com/office/powerpoint/2010/main" val="182314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5F2BE74-91F3-225B-F77E-5B9B0B389BA4}"/>
              </a:ext>
            </a:extLst>
          </p:cNvPr>
          <p:cNvSpPr/>
          <p:nvPr/>
        </p:nvSpPr>
        <p:spPr>
          <a:xfrm>
            <a:off x="0" y="0"/>
            <a:ext cx="9601200" cy="12801600"/>
          </a:xfrm>
          <a:prstGeom prst="rect">
            <a:avLst/>
          </a:prstGeom>
          <a:solidFill>
            <a:srgbClr val="09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59ED9F06-6D75-2B8E-1892-593AE0499A60}"/>
              </a:ext>
            </a:extLst>
          </p:cNvPr>
          <p:cNvSpPr/>
          <p:nvPr/>
        </p:nvSpPr>
        <p:spPr>
          <a:xfrm>
            <a:off x="0" y="7981286"/>
            <a:ext cx="9601200" cy="4966064"/>
          </a:xfrm>
          <a:prstGeom prst="rect">
            <a:avLst/>
          </a:prstGeom>
          <a:gradFill flip="none" rotWithShape="1">
            <a:gsLst>
              <a:gs pos="14000">
                <a:srgbClr val="0993B7"/>
              </a:gs>
              <a:gs pos="77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28C407B7-CE77-B85F-A14A-44464F805FF5}"/>
              </a:ext>
            </a:extLst>
          </p:cNvPr>
          <p:cNvSpPr txBox="1"/>
          <p:nvPr/>
        </p:nvSpPr>
        <p:spPr>
          <a:xfrm>
            <a:off x="1352550" y="6737936"/>
            <a:ext cx="6896100" cy="2800767"/>
          </a:xfrm>
          <a:prstGeom prst="rect">
            <a:avLst/>
          </a:prstGeom>
          <a:noFill/>
        </p:spPr>
        <p:txBody>
          <a:bodyPr wrap="square" rtlCol="0">
            <a:spAutoFit/>
          </a:bodyPr>
          <a:lstStyle/>
          <a:p>
            <a:pPr algn="ctr"/>
            <a:r>
              <a:rPr lang="pt-BR" sz="8800" dirty="0">
                <a:latin typeface="Impact" panose="020B0806030902050204" pitchFamily="34" charset="0"/>
              </a:rPr>
              <a:t>SELETOR DE </a:t>
            </a:r>
          </a:p>
          <a:p>
            <a:pPr algn="ctr"/>
            <a:r>
              <a:rPr lang="pt-BR" sz="8800" dirty="0">
                <a:latin typeface="Impact" panose="020B0806030902050204" pitchFamily="34" charset="0"/>
              </a:rPr>
              <a:t>ID</a:t>
            </a:r>
          </a:p>
        </p:txBody>
      </p:sp>
      <p:sp>
        <p:nvSpPr>
          <p:cNvPr id="6" name="CaixaDeTexto 5">
            <a:extLst>
              <a:ext uri="{FF2B5EF4-FFF2-40B4-BE49-F238E27FC236}">
                <a16:creationId xmlns:a16="http://schemas.microsoft.com/office/drawing/2014/main" id="{08EE7DD2-AE8D-7B6A-C3F7-537EE73DE51B}"/>
              </a:ext>
            </a:extLst>
          </p:cNvPr>
          <p:cNvSpPr txBox="1"/>
          <p:nvPr/>
        </p:nvSpPr>
        <p:spPr>
          <a:xfrm>
            <a:off x="2085975" y="1822144"/>
            <a:ext cx="5429251" cy="5386090"/>
          </a:xfrm>
          <a:prstGeom prst="rect">
            <a:avLst/>
          </a:prstGeom>
          <a:noFill/>
        </p:spPr>
        <p:txBody>
          <a:bodyPr wrap="square" rtlCol="0">
            <a:spAutoFit/>
          </a:bodyPr>
          <a:lstStyle/>
          <a:p>
            <a:pPr algn="ctr"/>
            <a:r>
              <a:rPr lang="pt-BR" sz="34400" dirty="0">
                <a:ln w="76200">
                  <a:solidFill>
                    <a:schemeClr val="tx1"/>
                  </a:solidFill>
                </a:ln>
                <a:noFill/>
                <a:latin typeface="Impact" panose="020B0806030902050204" pitchFamily="34" charset="0"/>
              </a:rPr>
              <a:t>03</a:t>
            </a:r>
          </a:p>
        </p:txBody>
      </p:sp>
      <p:sp>
        <p:nvSpPr>
          <p:cNvPr id="3" name="Espaço Reservado para Número de Slide 2">
            <a:extLst>
              <a:ext uri="{FF2B5EF4-FFF2-40B4-BE49-F238E27FC236}">
                <a16:creationId xmlns:a16="http://schemas.microsoft.com/office/drawing/2014/main" id="{A0794884-A7B7-0A7E-2DC2-FF0EBE1F1A98}"/>
              </a:ext>
            </a:extLst>
          </p:cNvPr>
          <p:cNvSpPr>
            <a:spLocks noGrp="1"/>
          </p:cNvSpPr>
          <p:nvPr>
            <p:ph type="sldNum" sz="quarter" idx="12"/>
          </p:nvPr>
        </p:nvSpPr>
        <p:spPr/>
        <p:txBody>
          <a:bodyPr/>
          <a:lstStyle/>
          <a:p>
            <a:fld id="{0C9ED9F4-EF61-4DF1-9778-972B997CDFAD}" type="slidenum">
              <a:rPr lang="pt-BR" smtClean="0"/>
              <a:t>7</a:t>
            </a:fld>
            <a:endParaRPr lang="pt-BR"/>
          </a:p>
        </p:txBody>
      </p:sp>
      <p:sp>
        <p:nvSpPr>
          <p:cNvPr id="8" name="Espaço Reservado para Rodapé 7">
            <a:extLst>
              <a:ext uri="{FF2B5EF4-FFF2-40B4-BE49-F238E27FC236}">
                <a16:creationId xmlns:a16="http://schemas.microsoft.com/office/drawing/2014/main" id="{96FC0A9D-6A6E-3F16-DEAF-1C20ACCDB8CD}"/>
              </a:ext>
            </a:extLst>
          </p:cNvPr>
          <p:cNvSpPr>
            <a:spLocks noGrp="1"/>
          </p:cNvSpPr>
          <p:nvPr>
            <p:ph type="ftr" sz="quarter" idx="11"/>
          </p:nvPr>
        </p:nvSpPr>
        <p:spPr/>
        <p:txBody>
          <a:bodyPr/>
          <a:lstStyle/>
          <a:p>
            <a:r>
              <a:rPr lang="pt-BR"/>
              <a:t>SELETORES CSS CUSTOM - HERLON ANDRADE</a:t>
            </a:r>
          </a:p>
        </p:txBody>
      </p:sp>
    </p:spTree>
    <p:extLst>
      <p:ext uri="{BB962C8B-B14F-4D97-AF65-F5344CB8AC3E}">
        <p14:creationId xmlns:p14="http://schemas.microsoft.com/office/powerpoint/2010/main" val="326586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onente 1">
            <a:extLst>
              <a:ext uri="{FF2B5EF4-FFF2-40B4-BE49-F238E27FC236}">
                <a16:creationId xmlns:a16="http://schemas.microsoft.com/office/drawing/2014/main" id="{AD67B723-E4A9-59B4-E74B-C3A2C4AD0D39}"/>
              </a:ext>
            </a:extLst>
          </p:cNvPr>
          <p:cNvSpPr txBox="1"/>
          <p:nvPr/>
        </p:nvSpPr>
        <p:spPr>
          <a:xfrm>
            <a:off x="1104237" y="3257919"/>
            <a:ext cx="7296150" cy="1200329"/>
          </a:xfrm>
          <a:prstGeom prst="rect">
            <a:avLst/>
          </a:prstGeom>
          <a:noFill/>
        </p:spPr>
        <p:txBody>
          <a:bodyPr wrap="square" rtlCol="0">
            <a:spAutoFit/>
          </a:bodyPr>
          <a:lstStyle/>
          <a:p>
            <a:r>
              <a:rPr lang="pt-BR" sz="2400" dirty="0"/>
              <a:t>Os seletores de ID são como o número do chassi da sua moto - eles identificam um elemento de forma única. Veja um exemplo:</a:t>
            </a:r>
            <a:endParaRPr lang="pt-BR" sz="3200" dirty="0"/>
          </a:p>
        </p:txBody>
      </p:sp>
      <p:sp>
        <p:nvSpPr>
          <p:cNvPr id="9" name="Subtitulo">
            <a:extLst>
              <a:ext uri="{FF2B5EF4-FFF2-40B4-BE49-F238E27FC236}">
                <a16:creationId xmlns:a16="http://schemas.microsoft.com/office/drawing/2014/main" id="{39322F8A-80DB-060A-8B21-014B5B609C1E}"/>
              </a:ext>
            </a:extLst>
          </p:cNvPr>
          <p:cNvSpPr txBox="1"/>
          <p:nvPr/>
        </p:nvSpPr>
        <p:spPr>
          <a:xfrm>
            <a:off x="1104237" y="2230089"/>
            <a:ext cx="7296150" cy="584775"/>
          </a:xfrm>
          <a:prstGeom prst="rect">
            <a:avLst/>
          </a:prstGeom>
          <a:noFill/>
        </p:spPr>
        <p:txBody>
          <a:bodyPr wrap="square" rtlCol="0">
            <a:spAutoFit/>
          </a:bodyPr>
          <a:lstStyle/>
          <a:p>
            <a:r>
              <a:rPr lang="pt-BR" sz="3200" dirty="0">
                <a:latin typeface="+mj-lt"/>
              </a:rPr>
              <a:t>Destaque-se na Multidão</a:t>
            </a:r>
          </a:p>
        </p:txBody>
      </p:sp>
      <p:sp>
        <p:nvSpPr>
          <p:cNvPr id="8" name="Titulo">
            <a:extLst>
              <a:ext uri="{FF2B5EF4-FFF2-40B4-BE49-F238E27FC236}">
                <a16:creationId xmlns:a16="http://schemas.microsoft.com/office/drawing/2014/main" id="{4F26ECB0-E6D0-2529-F271-19C16469C663}"/>
              </a:ext>
            </a:extLst>
          </p:cNvPr>
          <p:cNvSpPr txBox="1"/>
          <p:nvPr/>
        </p:nvSpPr>
        <p:spPr>
          <a:xfrm>
            <a:off x="1104237" y="620720"/>
            <a:ext cx="6905625" cy="707886"/>
          </a:xfrm>
          <a:prstGeom prst="rect">
            <a:avLst/>
          </a:prstGeom>
          <a:noFill/>
        </p:spPr>
        <p:txBody>
          <a:bodyPr wrap="square" rtlCol="0">
            <a:spAutoFit/>
          </a:bodyPr>
          <a:lstStyle/>
          <a:p>
            <a:r>
              <a:rPr lang="pt-BR" sz="4000" dirty="0">
                <a:latin typeface="Impact" panose="020B0806030902050204" pitchFamily="34" charset="0"/>
              </a:rPr>
              <a:t>SELETORES DE ID:</a:t>
            </a:r>
          </a:p>
        </p:txBody>
      </p:sp>
      <p:sp>
        <p:nvSpPr>
          <p:cNvPr id="2" name="Retângulo 1">
            <a:extLst>
              <a:ext uri="{FF2B5EF4-FFF2-40B4-BE49-F238E27FC236}">
                <a16:creationId xmlns:a16="http://schemas.microsoft.com/office/drawing/2014/main" id="{88AA8E52-02D9-3B87-BD66-900A82644465}"/>
              </a:ext>
            </a:extLst>
          </p:cNvPr>
          <p:cNvSpPr/>
          <p:nvPr/>
        </p:nvSpPr>
        <p:spPr>
          <a:xfrm>
            <a:off x="799254" y="27809"/>
            <a:ext cx="134938" cy="1864681"/>
          </a:xfrm>
          <a:prstGeom prst="rect">
            <a:avLst/>
          </a:prstGeom>
          <a:gradFill flip="none" rotWithShape="1">
            <a:gsLst>
              <a:gs pos="14000">
                <a:srgbClr val="0993B7"/>
              </a:gs>
              <a:gs pos="77000">
                <a:schemeClr val="tx1"/>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a:extLst>
              <a:ext uri="{FF2B5EF4-FFF2-40B4-BE49-F238E27FC236}">
                <a16:creationId xmlns:a16="http://schemas.microsoft.com/office/drawing/2014/main" id="{24163C3A-1DBA-77FE-801A-94804D623777}"/>
              </a:ext>
            </a:extLst>
          </p:cNvPr>
          <p:cNvSpPr/>
          <p:nvPr/>
        </p:nvSpPr>
        <p:spPr>
          <a:xfrm>
            <a:off x="8748992" y="10936919"/>
            <a:ext cx="134938" cy="1864681"/>
          </a:xfrm>
          <a:prstGeom prst="rect">
            <a:avLst/>
          </a:prstGeom>
          <a:gradFill flip="none" rotWithShape="1">
            <a:gsLst>
              <a:gs pos="14000">
                <a:srgbClr val="0993B7"/>
              </a:gs>
              <a:gs pos="77000">
                <a:schemeClr val="tx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omponente 1">
            <a:extLst>
              <a:ext uri="{FF2B5EF4-FFF2-40B4-BE49-F238E27FC236}">
                <a16:creationId xmlns:a16="http://schemas.microsoft.com/office/drawing/2014/main" id="{B289D992-49BB-5725-68B8-181A0BA92C7D}"/>
              </a:ext>
            </a:extLst>
          </p:cNvPr>
          <p:cNvSpPr txBox="1"/>
          <p:nvPr/>
        </p:nvSpPr>
        <p:spPr>
          <a:xfrm>
            <a:off x="1104237" y="10630794"/>
            <a:ext cx="7296150" cy="830997"/>
          </a:xfrm>
          <a:prstGeom prst="rect">
            <a:avLst/>
          </a:prstGeom>
          <a:noFill/>
        </p:spPr>
        <p:txBody>
          <a:bodyPr wrap="square" rtlCol="0">
            <a:spAutoFit/>
          </a:bodyPr>
          <a:lstStyle/>
          <a:p>
            <a:r>
              <a:rPr lang="pt-BR" sz="2400" dirty="0"/>
              <a:t>Neste exemplo, todos os parágrafos (&lt;p&gt;) no documento terão texto azul.</a:t>
            </a:r>
            <a:endParaRPr lang="pt-BR" sz="3200" dirty="0"/>
          </a:p>
        </p:txBody>
      </p:sp>
      <p:pic>
        <p:nvPicPr>
          <p:cNvPr id="4" name="Imagem 3">
            <a:extLst>
              <a:ext uri="{FF2B5EF4-FFF2-40B4-BE49-F238E27FC236}">
                <a16:creationId xmlns:a16="http://schemas.microsoft.com/office/drawing/2014/main" id="{4ED4E1F3-3114-A763-CFFE-08174158E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4504"/>
            <a:ext cx="9601200" cy="4579034"/>
          </a:xfrm>
          <a:prstGeom prst="rect">
            <a:avLst/>
          </a:prstGeom>
        </p:spPr>
      </p:pic>
      <p:pic>
        <p:nvPicPr>
          <p:cNvPr id="7" name="Imagem 6">
            <a:extLst>
              <a:ext uri="{FF2B5EF4-FFF2-40B4-BE49-F238E27FC236}">
                <a16:creationId xmlns:a16="http://schemas.microsoft.com/office/drawing/2014/main" id="{C8C5D45C-1C05-C7AD-4C07-9CC1D0076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75" y="6675369"/>
            <a:ext cx="9135250" cy="4703297"/>
          </a:xfrm>
          <a:prstGeom prst="rect">
            <a:avLst/>
          </a:prstGeom>
        </p:spPr>
      </p:pic>
      <p:sp>
        <p:nvSpPr>
          <p:cNvPr id="14" name="Espaço Reservado para Número de Slide 13">
            <a:extLst>
              <a:ext uri="{FF2B5EF4-FFF2-40B4-BE49-F238E27FC236}">
                <a16:creationId xmlns:a16="http://schemas.microsoft.com/office/drawing/2014/main" id="{6820BA35-AC01-034C-AA4F-B28C1B37E94D}"/>
              </a:ext>
            </a:extLst>
          </p:cNvPr>
          <p:cNvSpPr>
            <a:spLocks noGrp="1"/>
          </p:cNvSpPr>
          <p:nvPr>
            <p:ph type="sldNum" sz="quarter" idx="12"/>
          </p:nvPr>
        </p:nvSpPr>
        <p:spPr/>
        <p:txBody>
          <a:bodyPr/>
          <a:lstStyle/>
          <a:p>
            <a:fld id="{0C9ED9F4-EF61-4DF1-9778-972B997CDFAD}" type="slidenum">
              <a:rPr lang="pt-BR" smtClean="0"/>
              <a:t>8</a:t>
            </a:fld>
            <a:endParaRPr lang="pt-BR"/>
          </a:p>
        </p:txBody>
      </p:sp>
      <p:sp>
        <p:nvSpPr>
          <p:cNvPr id="15" name="Espaço Reservado para Rodapé 14">
            <a:extLst>
              <a:ext uri="{FF2B5EF4-FFF2-40B4-BE49-F238E27FC236}">
                <a16:creationId xmlns:a16="http://schemas.microsoft.com/office/drawing/2014/main" id="{FB24F5F2-E854-6BB0-E013-5F3ED122FE94}"/>
              </a:ext>
            </a:extLst>
          </p:cNvPr>
          <p:cNvSpPr>
            <a:spLocks noGrp="1"/>
          </p:cNvSpPr>
          <p:nvPr>
            <p:ph type="ftr" sz="quarter" idx="11"/>
          </p:nvPr>
        </p:nvSpPr>
        <p:spPr/>
        <p:txBody>
          <a:bodyPr/>
          <a:lstStyle/>
          <a:p>
            <a:r>
              <a:rPr lang="pt-BR"/>
              <a:t>SELETORES CSS CUSTOM - HERLON ANDRADE</a:t>
            </a:r>
          </a:p>
        </p:txBody>
      </p:sp>
      <p:pic>
        <p:nvPicPr>
          <p:cNvPr id="17" name="CSS Pixel">
            <a:extLst>
              <a:ext uri="{FF2B5EF4-FFF2-40B4-BE49-F238E27FC236}">
                <a16:creationId xmlns:a16="http://schemas.microsoft.com/office/drawing/2014/main" id="{378F346B-5BB6-6B1F-B6BC-383B7D53862C}"/>
              </a:ext>
            </a:extLst>
          </p:cNvPr>
          <p:cNvPicPr>
            <a:picLocks noChangeAspect="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9565"/>
          <a:stretch/>
        </p:blipFill>
        <p:spPr>
          <a:xfrm>
            <a:off x="0" y="11637800"/>
            <a:ext cx="991338" cy="1086160"/>
          </a:xfrm>
          <a:prstGeom prst="rect">
            <a:avLst/>
          </a:prstGeom>
        </p:spPr>
      </p:pic>
    </p:spTree>
    <p:extLst>
      <p:ext uri="{BB962C8B-B14F-4D97-AF65-F5344CB8AC3E}">
        <p14:creationId xmlns:p14="http://schemas.microsoft.com/office/powerpoint/2010/main" val="404957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5F2BE74-91F3-225B-F77E-5B9B0B389BA4}"/>
              </a:ext>
            </a:extLst>
          </p:cNvPr>
          <p:cNvSpPr/>
          <p:nvPr/>
        </p:nvSpPr>
        <p:spPr>
          <a:xfrm>
            <a:off x="0" y="0"/>
            <a:ext cx="9601200" cy="12801600"/>
          </a:xfrm>
          <a:prstGeom prst="rect">
            <a:avLst/>
          </a:prstGeom>
          <a:solidFill>
            <a:srgbClr val="0993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59ED9F06-6D75-2B8E-1892-593AE0499A60}"/>
              </a:ext>
            </a:extLst>
          </p:cNvPr>
          <p:cNvSpPr/>
          <p:nvPr/>
        </p:nvSpPr>
        <p:spPr>
          <a:xfrm>
            <a:off x="0" y="7981286"/>
            <a:ext cx="9601200" cy="4966064"/>
          </a:xfrm>
          <a:prstGeom prst="rect">
            <a:avLst/>
          </a:prstGeom>
          <a:gradFill flip="none" rotWithShape="1">
            <a:gsLst>
              <a:gs pos="14000">
                <a:srgbClr val="0993B7"/>
              </a:gs>
              <a:gs pos="77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28C407B7-CE77-B85F-A14A-44464F805FF5}"/>
              </a:ext>
            </a:extLst>
          </p:cNvPr>
          <p:cNvSpPr txBox="1"/>
          <p:nvPr/>
        </p:nvSpPr>
        <p:spPr>
          <a:xfrm>
            <a:off x="1352550" y="6763336"/>
            <a:ext cx="6896100" cy="2800767"/>
          </a:xfrm>
          <a:prstGeom prst="rect">
            <a:avLst/>
          </a:prstGeom>
          <a:noFill/>
        </p:spPr>
        <p:txBody>
          <a:bodyPr wrap="square" rtlCol="0">
            <a:spAutoFit/>
          </a:bodyPr>
          <a:lstStyle/>
          <a:p>
            <a:pPr algn="ctr"/>
            <a:r>
              <a:rPr lang="pt-BR" sz="8800" dirty="0">
                <a:latin typeface="Impact" panose="020B0806030902050204" pitchFamily="34" charset="0"/>
              </a:rPr>
              <a:t> SELETOR DE FILHO DIRETO</a:t>
            </a:r>
          </a:p>
        </p:txBody>
      </p:sp>
      <p:sp>
        <p:nvSpPr>
          <p:cNvPr id="6" name="CaixaDeTexto 5">
            <a:extLst>
              <a:ext uri="{FF2B5EF4-FFF2-40B4-BE49-F238E27FC236}">
                <a16:creationId xmlns:a16="http://schemas.microsoft.com/office/drawing/2014/main" id="{08EE7DD2-AE8D-7B6A-C3F7-537EE73DE51B}"/>
              </a:ext>
            </a:extLst>
          </p:cNvPr>
          <p:cNvSpPr txBox="1"/>
          <p:nvPr/>
        </p:nvSpPr>
        <p:spPr>
          <a:xfrm>
            <a:off x="2085975" y="1822144"/>
            <a:ext cx="5429251" cy="5386090"/>
          </a:xfrm>
          <a:prstGeom prst="rect">
            <a:avLst/>
          </a:prstGeom>
          <a:noFill/>
        </p:spPr>
        <p:txBody>
          <a:bodyPr wrap="square" rtlCol="0">
            <a:spAutoFit/>
          </a:bodyPr>
          <a:lstStyle/>
          <a:p>
            <a:pPr algn="ctr"/>
            <a:r>
              <a:rPr lang="pt-BR" sz="34400" dirty="0">
                <a:ln w="76200">
                  <a:solidFill>
                    <a:schemeClr val="tx1"/>
                  </a:solidFill>
                </a:ln>
                <a:noFill/>
                <a:latin typeface="Impact" panose="020B0806030902050204" pitchFamily="34" charset="0"/>
              </a:rPr>
              <a:t>04</a:t>
            </a:r>
          </a:p>
        </p:txBody>
      </p:sp>
      <p:sp>
        <p:nvSpPr>
          <p:cNvPr id="3" name="Espaço Reservado para Número de Slide 2">
            <a:extLst>
              <a:ext uri="{FF2B5EF4-FFF2-40B4-BE49-F238E27FC236}">
                <a16:creationId xmlns:a16="http://schemas.microsoft.com/office/drawing/2014/main" id="{3A6F4A79-4A57-0068-6488-B30ECECAD93E}"/>
              </a:ext>
            </a:extLst>
          </p:cNvPr>
          <p:cNvSpPr>
            <a:spLocks noGrp="1"/>
          </p:cNvSpPr>
          <p:nvPr>
            <p:ph type="sldNum" sz="quarter" idx="12"/>
          </p:nvPr>
        </p:nvSpPr>
        <p:spPr/>
        <p:txBody>
          <a:bodyPr/>
          <a:lstStyle/>
          <a:p>
            <a:fld id="{0C9ED9F4-EF61-4DF1-9778-972B997CDFAD}" type="slidenum">
              <a:rPr lang="pt-BR" smtClean="0"/>
              <a:t>9</a:t>
            </a:fld>
            <a:endParaRPr lang="pt-BR"/>
          </a:p>
        </p:txBody>
      </p:sp>
      <p:sp>
        <p:nvSpPr>
          <p:cNvPr id="8" name="Espaço Reservado para Rodapé 7">
            <a:extLst>
              <a:ext uri="{FF2B5EF4-FFF2-40B4-BE49-F238E27FC236}">
                <a16:creationId xmlns:a16="http://schemas.microsoft.com/office/drawing/2014/main" id="{3E3369F9-E08F-BA87-B4E7-383CFAF8647A}"/>
              </a:ext>
            </a:extLst>
          </p:cNvPr>
          <p:cNvSpPr>
            <a:spLocks noGrp="1"/>
          </p:cNvSpPr>
          <p:nvPr>
            <p:ph type="ftr" sz="quarter" idx="11"/>
          </p:nvPr>
        </p:nvSpPr>
        <p:spPr/>
        <p:txBody>
          <a:bodyPr/>
          <a:lstStyle/>
          <a:p>
            <a:r>
              <a:rPr lang="pt-BR"/>
              <a:t>SELETORES CSS CUSTOM - HERLON ANDRADE</a:t>
            </a:r>
          </a:p>
        </p:txBody>
      </p:sp>
    </p:spTree>
    <p:extLst>
      <p:ext uri="{BB962C8B-B14F-4D97-AF65-F5344CB8AC3E}">
        <p14:creationId xmlns:p14="http://schemas.microsoft.com/office/powerpoint/2010/main" val="13171072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577</Words>
  <Application>Microsoft Office PowerPoint</Application>
  <PresentationFormat>Papel A3 (297 x 420 mm)</PresentationFormat>
  <Paragraphs>64</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Herlon Andrade</dc:creator>
  <cp:lastModifiedBy>Herlon Andrade</cp:lastModifiedBy>
  <cp:revision>7</cp:revision>
  <dcterms:created xsi:type="dcterms:W3CDTF">2024-05-13T23:45:33Z</dcterms:created>
  <dcterms:modified xsi:type="dcterms:W3CDTF">2024-05-14T01:56:56Z</dcterms:modified>
</cp:coreProperties>
</file>