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96" r:id="rId4"/>
    <p:sldMasterId id="2147483708" r:id="rId5"/>
  </p:sldMasterIdLst>
  <p:notesMasterIdLst>
    <p:notesMasterId r:id="rId32"/>
  </p:notesMasterIdLst>
  <p:sldIdLst>
    <p:sldId id="256" r:id="rId6"/>
    <p:sldId id="257" r:id="rId7"/>
    <p:sldId id="259" r:id="rId8"/>
    <p:sldId id="261" r:id="rId9"/>
    <p:sldId id="262" r:id="rId10"/>
    <p:sldId id="263" r:id="rId11"/>
    <p:sldId id="264" r:id="rId12"/>
    <p:sldId id="266" r:id="rId13"/>
    <p:sldId id="267" r:id="rId14"/>
    <p:sldId id="268" r:id="rId15"/>
    <p:sldId id="269" r:id="rId16"/>
    <p:sldId id="270"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F44A6BD-74A7-4228-B685-C7753CCD815A}">
          <p14:sldIdLst>
            <p14:sldId id="256"/>
            <p14:sldId id="257"/>
            <p14:sldId id="259"/>
          </p14:sldIdLst>
        </p14:section>
        <p14:section name="Section sans titre" id="{A5F22486-5CB6-4602-BD82-F593ECD4C3DD}">
          <p14:sldIdLst>
            <p14:sldId id="261"/>
            <p14:sldId id="262"/>
            <p14:sldId id="263"/>
            <p14:sldId id="264"/>
            <p14:sldId id="266"/>
            <p14:sldId id="267"/>
            <p14:sldId id="268"/>
            <p14:sldId id="269"/>
            <p14:sldId id="270"/>
            <p14:sldId id="272"/>
            <p14:sldId id="274"/>
            <p14:sldId id="273"/>
            <p14:sldId id="275"/>
            <p14:sldId id="276"/>
            <p14:sldId id="277"/>
            <p14:sldId id="278"/>
            <p14:sldId id="279"/>
            <p14:sldId id="280"/>
            <p14:sldId id="281"/>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92918-5C4B-4733-ACF9-A85250D9689C}" type="datetimeFigureOut">
              <a:rPr lang="fr-FR" smtClean="0"/>
              <a:t>09/02/2025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498A2-A96F-4283-9D48-880E34BB8131}" type="slidenum">
              <a:rPr lang="fr-FR" smtClean="0"/>
              <a:t>‹N°›</a:t>
            </a:fld>
            <a:endParaRPr lang="fr-FR"/>
          </a:p>
        </p:txBody>
      </p:sp>
    </p:spTree>
    <p:extLst>
      <p:ext uri="{BB962C8B-B14F-4D97-AF65-F5344CB8AC3E}">
        <p14:creationId xmlns:p14="http://schemas.microsoft.com/office/powerpoint/2010/main" val="323638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00BAB9-6540-4AFD-934E-5513254F1FCF}"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08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vision est d’améliorer les performances des acteurs et organisations du public comme du privée avec la mise à disposition d’outils d’aide à la décision mais aussi grâce à notre offre de formation</a:t>
            </a:r>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E31A0D-6FB1-4B56-B515-F8246EEA6153}" type="slidenum">
              <a:rPr kumimoji="0" lang="id-ID"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id-ID"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177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1498A2-A96F-4283-9D48-880E34BB8131}" type="slidenum">
              <a:rPr lang="fr-FR" smtClean="0"/>
              <a:t>12</a:t>
            </a:fld>
            <a:endParaRPr lang="fr-FR"/>
          </a:p>
        </p:txBody>
      </p:sp>
    </p:spTree>
    <p:extLst>
      <p:ext uri="{BB962C8B-B14F-4D97-AF65-F5344CB8AC3E}">
        <p14:creationId xmlns:p14="http://schemas.microsoft.com/office/powerpoint/2010/main" val="3551491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01498A2-A96F-4283-9D48-880E34BB8131}" type="slidenum">
              <a:rPr lang="fr-FR" smtClean="0"/>
              <a:t>15</a:t>
            </a:fld>
            <a:endParaRPr lang="fr-FR"/>
          </a:p>
        </p:txBody>
      </p:sp>
    </p:spTree>
    <p:extLst>
      <p:ext uri="{BB962C8B-B14F-4D97-AF65-F5344CB8AC3E}">
        <p14:creationId xmlns:p14="http://schemas.microsoft.com/office/powerpoint/2010/main" val="84449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braintechslides.com" TargetMode="Externa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www.braintechslides.com" TargetMode="External"/><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www.braintechslides.com" TargetMode="Externa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braintechslides.com" TargetMode="External"/><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braintechslides.com" TargetMode="External"/><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282695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33509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3588773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611842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07747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666516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60202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242120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763505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488664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18111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4174327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262589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422065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005192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797672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5069048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8339482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42044070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474933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578063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133584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37797909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021959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4588627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6485235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5069690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1474433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3831019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912663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9495102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9077548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12631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C86BA4F-2175-4CA3-AEDE-21D5C177BFFB}" type="datetimeFigureOut">
              <a:rPr lang="fr-FR" smtClean="0"/>
              <a:t>09/02/2025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16880931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4480540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42173461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4756980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37305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40517124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sp>
        <p:nvSpPr>
          <p:cNvPr id="2" name="Rectangle 1"/>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hlinkClick r:id="rId2"/>
              </a:rPr>
              <a:t>www.braintechslides.com</a:t>
            </a:r>
            <a:r>
              <a:rPr kumimoji="0" lang="en-US" sz="1400" b="0" i="0" u="none" strike="noStrike" kern="1200" cap="none" spc="0" normalizeH="0" baseline="0" noProof="0" dirty="0">
                <a:ln>
                  <a:noFill/>
                </a:ln>
                <a:solidFill>
                  <a:prstClr val="white"/>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265081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11" name="Group 10"/>
          <p:cNvGrpSpPr/>
          <p:nvPr userDrawn="1"/>
        </p:nvGrpSpPr>
        <p:grpSpPr>
          <a:xfrm>
            <a:off x="0" y="0"/>
            <a:ext cx="12192000" cy="6858000"/>
            <a:chOff x="4144963" y="2209800"/>
            <a:chExt cx="3902076" cy="2438401"/>
          </a:xfrm>
        </p:grpSpPr>
        <p:sp>
          <p:nvSpPr>
            <p:cNvPr id="12" name="Rectangle 6"/>
            <p:cNvSpPr>
              <a:spLocks noChangeArrowheads="1"/>
            </p:cNvSpPr>
            <p:nvPr/>
          </p:nvSpPr>
          <p:spPr bwMode="auto">
            <a:xfrm>
              <a:off x="4144963" y="2209800"/>
              <a:ext cx="3902075" cy="2438400"/>
            </a:xfrm>
            <a:prstGeom prst="rect">
              <a:avLst/>
            </a:prstGeom>
            <a:solidFill>
              <a:srgbClr val="112C5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Freeform 7"/>
            <p:cNvSpPr>
              <a:spLocks/>
            </p:cNvSpPr>
            <p:nvPr/>
          </p:nvSpPr>
          <p:spPr bwMode="auto">
            <a:xfrm>
              <a:off x="4643438" y="2209800"/>
              <a:ext cx="817563" cy="90488"/>
            </a:xfrm>
            <a:custGeom>
              <a:avLst/>
              <a:gdLst>
                <a:gd name="T0" fmla="*/ 3606 w 3606"/>
                <a:gd name="T1" fmla="*/ 0 h 401"/>
                <a:gd name="T2" fmla="*/ 1705 w 3606"/>
                <a:gd name="T3" fmla="*/ 401 h 401"/>
                <a:gd name="T4" fmla="*/ 0 w 3606"/>
                <a:gd name="T5" fmla="*/ 0 h 401"/>
                <a:gd name="T6" fmla="*/ 3606 w 3606"/>
                <a:gd name="T7" fmla="*/ 0 h 401"/>
              </a:gdLst>
              <a:ahLst/>
              <a:cxnLst>
                <a:cxn ang="0">
                  <a:pos x="T0" y="T1"/>
                </a:cxn>
                <a:cxn ang="0">
                  <a:pos x="T2" y="T3"/>
                </a:cxn>
                <a:cxn ang="0">
                  <a:pos x="T4" y="T5"/>
                </a:cxn>
                <a:cxn ang="0">
                  <a:pos x="T6" y="T7"/>
                </a:cxn>
              </a:cxnLst>
              <a:rect l="0" t="0" r="r" b="b"/>
              <a:pathLst>
                <a:path w="3606" h="401">
                  <a:moveTo>
                    <a:pt x="3606" y="0"/>
                  </a:moveTo>
                  <a:lnTo>
                    <a:pt x="1705" y="401"/>
                  </a:lnTo>
                  <a:lnTo>
                    <a:pt x="0" y="0"/>
                  </a:lnTo>
                  <a:lnTo>
                    <a:pt x="3606" y="0"/>
                  </a:lnTo>
                  <a:close/>
                </a:path>
              </a:pathLst>
            </a:custGeom>
            <a:solidFill>
              <a:srgbClr val="9EBE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Freeform 8"/>
            <p:cNvSpPr>
              <a:spLocks/>
            </p:cNvSpPr>
            <p:nvPr/>
          </p:nvSpPr>
          <p:spPr bwMode="auto">
            <a:xfrm>
              <a:off x="4168776" y="2209800"/>
              <a:ext cx="860425" cy="330200"/>
            </a:xfrm>
            <a:custGeom>
              <a:avLst/>
              <a:gdLst>
                <a:gd name="T0" fmla="*/ 0 w 3798"/>
                <a:gd name="T1" fmla="*/ 0 h 1455"/>
                <a:gd name="T2" fmla="*/ 1152 w 3798"/>
                <a:gd name="T3" fmla="*/ 1455 h 1455"/>
                <a:gd name="T4" fmla="*/ 3798 w 3798"/>
                <a:gd name="T5" fmla="*/ 401 h 1455"/>
                <a:gd name="T6" fmla="*/ 2093 w 3798"/>
                <a:gd name="T7" fmla="*/ 0 h 1455"/>
                <a:gd name="T8" fmla="*/ 0 w 3798"/>
                <a:gd name="T9" fmla="*/ 0 h 1455"/>
              </a:gdLst>
              <a:ahLst/>
              <a:cxnLst>
                <a:cxn ang="0">
                  <a:pos x="T0" y="T1"/>
                </a:cxn>
                <a:cxn ang="0">
                  <a:pos x="T2" y="T3"/>
                </a:cxn>
                <a:cxn ang="0">
                  <a:pos x="T4" y="T5"/>
                </a:cxn>
                <a:cxn ang="0">
                  <a:pos x="T6" y="T7"/>
                </a:cxn>
                <a:cxn ang="0">
                  <a:pos x="T8" y="T9"/>
                </a:cxn>
              </a:cxnLst>
              <a:rect l="0" t="0" r="r" b="b"/>
              <a:pathLst>
                <a:path w="3798" h="1455">
                  <a:moveTo>
                    <a:pt x="0" y="0"/>
                  </a:moveTo>
                  <a:lnTo>
                    <a:pt x="1152" y="1455"/>
                  </a:lnTo>
                  <a:lnTo>
                    <a:pt x="3798" y="401"/>
                  </a:lnTo>
                  <a:lnTo>
                    <a:pt x="2093" y="0"/>
                  </a:lnTo>
                  <a:lnTo>
                    <a:pt x="0" y="0"/>
                  </a:lnTo>
                  <a:close/>
                </a:path>
              </a:pathLst>
            </a:custGeom>
            <a:solidFill>
              <a:srgbClr val="9EBE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Freeform 9"/>
            <p:cNvSpPr>
              <a:spLocks/>
            </p:cNvSpPr>
            <p:nvPr/>
          </p:nvSpPr>
          <p:spPr bwMode="auto">
            <a:xfrm>
              <a:off x="4178301" y="2222500"/>
              <a:ext cx="850900" cy="188913"/>
            </a:xfrm>
            <a:custGeom>
              <a:avLst/>
              <a:gdLst>
                <a:gd name="T0" fmla="*/ 3756 w 3756"/>
                <a:gd name="T1" fmla="*/ 348 h 835"/>
                <a:gd name="T2" fmla="*/ 0 w 3756"/>
                <a:gd name="T3" fmla="*/ 0 h 835"/>
                <a:gd name="T4" fmla="*/ 2534 w 3756"/>
                <a:gd name="T5" fmla="*/ 835 h 835"/>
                <a:gd name="T6" fmla="*/ 3756 w 3756"/>
                <a:gd name="T7" fmla="*/ 348 h 835"/>
              </a:gdLst>
              <a:ahLst/>
              <a:cxnLst>
                <a:cxn ang="0">
                  <a:pos x="T0" y="T1"/>
                </a:cxn>
                <a:cxn ang="0">
                  <a:pos x="T2" y="T3"/>
                </a:cxn>
                <a:cxn ang="0">
                  <a:pos x="T4" y="T5"/>
                </a:cxn>
                <a:cxn ang="0">
                  <a:pos x="T6" y="T7"/>
                </a:cxn>
              </a:cxnLst>
              <a:rect l="0" t="0" r="r" b="b"/>
              <a:pathLst>
                <a:path w="3756" h="835">
                  <a:moveTo>
                    <a:pt x="3756" y="348"/>
                  </a:moveTo>
                  <a:lnTo>
                    <a:pt x="0" y="0"/>
                  </a:lnTo>
                  <a:lnTo>
                    <a:pt x="2534" y="835"/>
                  </a:lnTo>
                  <a:lnTo>
                    <a:pt x="3756" y="348"/>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Freeform 10"/>
            <p:cNvSpPr>
              <a:spLocks/>
            </p:cNvSpPr>
            <p:nvPr/>
          </p:nvSpPr>
          <p:spPr bwMode="auto">
            <a:xfrm>
              <a:off x="4144963" y="2209800"/>
              <a:ext cx="284163" cy="1014413"/>
            </a:xfrm>
            <a:custGeom>
              <a:avLst/>
              <a:gdLst>
                <a:gd name="T0" fmla="*/ 1254 w 1254"/>
                <a:gd name="T1" fmla="*/ 1455 h 4472"/>
                <a:gd name="T2" fmla="*/ 0 w 1254"/>
                <a:gd name="T3" fmla="*/ 4472 h 4472"/>
                <a:gd name="T4" fmla="*/ 0 w 1254"/>
                <a:gd name="T5" fmla="*/ 0 h 4472"/>
                <a:gd name="T6" fmla="*/ 102 w 1254"/>
                <a:gd name="T7" fmla="*/ 0 h 4472"/>
                <a:gd name="T8" fmla="*/ 1254 w 1254"/>
                <a:gd name="T9" fmla="*/ 1455 h 4472"/>
              </a:gdLst>
              <a:ahLst/>
              <a:cxnLst>
                <a:cxn ang="0">
                  <a:pos x="T0" y="T1"/>
                </a:cxn>
                <a:cxn ang="0">
                  <a:pos x="T2" y="T3"/>
                </a:cxn>
                <a:cxn ang="0">
                  <a:pos x="T4" y="T5"/>
                </a:cxn>
                <a:cxn ang="0">
                  <a:pos x="T6" y="T7"/>
                </a:cxn>
                <a:cxn ang="0">
                  <a:pos x="T8" y="T9"/>
                </a:cxn>
              </a:cxnLst>
              <a:rect l="0" t="0" r="r" b="b"/>
              <a:pathLst>
                <a:path w="1254" h="4472">
                  <a:moveTo>
                    <a:pt x="1254" y="1455"/>
                  </a:moveTo>
                  <a:lnTo>
                    <a:pt x="0" y="4472"/>
                  </a:lnTo>
                  <a:lnTo>
                    <a:pt x="0" y="0"/>
                  </a:lnTo>
                  <a:lnTo>
                    <a:pt x="102" y="0"/>
                  </a:lnTo>
                  <a:lnTo>
                    <a:pt x="1254" y="1455"/>
                  </a:lnTo>
                  <a:close/>
                </a:path>
              </a:pathLst>
            </a:custGeom>
            <a:solidFill>
              <a:srgbClr val="2D68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Freeform 11"/>
            <p:cNvSpPr>
              <a:spLocks/>
            </p:cNvSpPr>
            <p:nvPr/>
          </p:nvSpPr>
          <p:spPr bwMode="auto">
            <a:xfrm>
              <a:off x="4144963" y="2222500"/>
              <a:ext cx="284163" cy="1001713"/>
            </a:xfrm>
            <a:custGeom>
              <a:avLst/>
              <a:gdLst>
                <a:gd name="T0" fmla="*/ 1254 w 1254"/>
                <a:gd name="T1" fmla="*/ 1402 h 4419"/>
                <a:gd name="T2" fmla="*/ 0 w 1254"/>
                <a:gd name="T3" fmla="*/ 4419 h 4419"/>
                <a:gd name="T4" fmla="*/ 0 w 1254"/>
                <a:gd name="T5" fmla="*/ 1478 h 4419"/>
                <a:gd name="T6" fmla="*/ 144 w 1254"/>
                <a:gd name="T7" fmla="*/ 0 h 4419"/>
                <a:gd name="T8" fmla="*/ 1254 w 1254"/>
                <a:gd name="T9" fmla="*/ 1402 h 4419"/>
              </a:gdLst>
              <a:ahLst/>
              <a:cxnLst>
                <a:cxn ang="0">
                  <a:pos x="T0" y="T1"/>
                </a:cxn>
                <a:cxn ang="0">
                  <a:pos x="T2" y="T3"/>
                </a:cxn>
                <a:cxn ang="0">
                  <a:pos x="T4" y="T5"/>
                </a:cxn>
                <a:cxn ang="0">
                  <a:pos x="T6" y="T7"/>
                </a:cxn>
                <a:cxn ang="0">
                  <a:pos x="T8" y="T9"/>
                </a:cxn>
              </a:cxnLst>
              <a:rect l="0" t="0" r="r" b="b"/>
              <a:pathLst>
                <a:path w="1254" h="4419">
                  <a:moveTo>
                    <a:pt x="1254" y="1402"/>
                  </a:moveTo>
                  <a:lnTo>
                    <a:pt x="0" y="4419"/>
                  </a:lnTo>
                  <a:lnTo>
                    <a:pt x="0" y="1478"/>
                  </a:lnTo>
                  <a:lnTo>
                    <a:pt x="144" y="0"/>
                  </a:lnTo>
                  <a:lnTo>
                    <a:pt x="1254" y="1402"/>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Freeform 12"/>
            <p:cNvSpPr>
              <a:spLocks/>
            </p:cNvSpPr>
            <p:nvPr/>
          </p:nvSpPr>
          <p:spPr bwMode="auto">
            <a:xfrm>
              <a:off x="4144963" y="2540000"/>
              <a:ext cx="511175" cy="850900"/>
            </a:xfrm>
            <a:custGeom>
              <a:avLst/>
              <a:gdLst>
                <a:gd name="T0" fmla="*/ 0 w 2254"/>
                <a:gd name="T1" fmla="*/ 3755 h 3755"/>
                <a:gd name="T2" fmla="*/ 2254 w 2254"/>
                <a:gd name="T3" fmla="*/ 2764 h 3755"/>
                <a:gd name="T4" fmla="*/ 1254 w 2254"/>
                <a:gd name="T5" fmla="*/ 0 h 3755"/>
                <a:gd name="T6" fmla="*/ 0 w 2254"/>
                <a:gd name="T7" fmla="*/ 3017 h 3755"/>
                <a:gd name="T8" fmla="*/ 0 w 2254"/>
                <a:gd name="T9" fmla="*/ 3755 h 3755"/>
              </a:gdLst>
              <a:ahLst/>
              <a:cxnLst>
                <a:cxn ang="0">
                  <a:pos x="T0" y="T1"/>
                </a:cxn>
                <a:cxn ang="0">
                  <a:pos x="T2" y="T3"/>
                </a:cxn>
                <a:cxn ang="0">
                  <a:pos x="T4" y="T5"/>
                </a:cxn>
                <a:cxn ang="0">
                  <a:pos x="T6" y="T7"/>
                </a:cxn>
                <a:cxn ang="0">
                  <a:pos x="T8" y="T9"/>
                </a:cxn>
              </a:cxnLst>
              <a:rect l="0" t="0" r="r" b="b"/>
              <a:pathLst>
                <a:path w="2254" h="3755">
                  <a:moveTo>
                    <a:pt x="0" y="3755"/>
                  </a:moveTo>
                  <a:lnTo>
                    <a:pt x="2254" y="2764"/>
                  </a:lnTo>
                  <a:lnTo>
                    <a:pt x="1254" y="0"/>
                  </a:lnTo>
                  <a:lnTo>
                    <a:pt x="0" y="3017"/>
                  </a:lnTo>
                  <a:lnTo>
                    <a:pt x="0" y="3755"/>
                  </a:lnTo>
                  <a:close/>
                </a:path>
              </a:pathLst>
            </a:custGeom>
            <a:solidFill>
              <a:srgbClr val="275B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Freeform 13"/>
            <p:cNvSpPr>
              <a:spLocks/>
            </p:cNvSpPr>
            <p:nvPr/>
          </p:nvSpPr>
          <p:spPr bwMode="auto">
            <a:xfrm>
              <a:off x="4429126" y="2540000"/>
              <a:ext cx="698500" cy="627063"/>
            </a:xfrm>
            <a:custGeom>
              <a:avLst/>
              <a:gdLst>
                <a:gd name="T0" fmla="*/ 1000 w 3077"/>
                <a:gd name="T1" fmla="*/ 2764 h 2764"/>
                <a:gd name="T2" fmla="*/ 3077 w 3077"/>
                <a:gd name="T3" fmla="*/ 2538 h 2764"/>
                <a:gd name="T4" fmla="*/ 0 w 3077"/>
                <a:gd name="T5" fmla="*/ 0 h 2764"/>
                <a:gd name="T6" fmla="*/ 1000 w 3077"/>
                <a:gd name="T7" fmla="*/ 2764 h 2764"/>
              </a:gdLst>
              <a:ahLst/>
              <a:cxnLst>
                <a:cxn ang="0">
                  <a:pos x="T0" y="T1"/>
                </a:cxn>
                <a:cxn ang="0">
                  <a:pos x="T2" y="T3"/>
                </a:cxn>
                <a:cxn ang="0">
                  <a:pos x="T4" y="T5"/>
                </a:cxn>
                <a:cxn ang="0">
                  <a:pos x="T6" y="T7"/>
                </a:cxn>
              </a:cxnLst>
              <a:rect l="0" t="0" r="r" b="b"/>
              <a:pathLst>
                <a:path w="3077" h="2764">
                  <a:moveTo>
                    <a:pt x="1000" y="2764"/>
                  </a:moveTo>
                  <a:lnTo>
                    <a:pt x="3077" y="2538"/>
                  </a:lnTo>
                  <a:lnTo>
                    <a:pt x="0" y="0"/>
                  </a:lnTo>
                  <a:lnTo>
                    <a:pt x="1000" y="2764"/>
                  </a:lnTo>
                  <a:close/>
                </a:path>
              </a:pathLst>
            </a:custGeom>
            <a:solidFill>
              <a:srgbClr val="5C8E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14"/>
            <p:cNvSpPr>
              <a:spLocks/>
            </p:cNvSpPr>
            <p:nvPr/>
          </p:nvSpPr>
          <p:spPr bwMode="auto">
            <a:xfrm>
              <a:off x="4656138" y="2874963"/>
              <a:ext cx="471488" cy="292100"/>
            </a:xfrm>
            <a:custGeom>
              <a:avLst/>
              <a:gdLst>
                <a:gd name="T0" fmla="*/ 793 w 2077"/>
                <a:gd name="T1" fmla="*/ 0 h 1286"/>
                <a:gd name="T2" fmla="*/ 0 w 2077"/>
                <a:gd name="T3" fmla="*/ 1286 h 1286"/>
                <a:gd name="T4" fmla="*/ 2077 w 2077"/>
                <a:gd name="T5" fmla="*/ 1060 h 1286"/>
                <a:gd name="T6" fmla="*/ 793 w 2077"/>
                <a:gd name="T7" fmla="*/ 0 h 1286"/>
              </a:gdLst>
              <a:ahLst/>
              <a:cxnLst>
                <a:cxn ang="0">
                  <a:pos x="T0" y="T1"/>
                </a:cxn>
                <a:cxn ang="0">
                  <a:pos x="T2" y="T3"/>
                </a:cxn>
                <a:cxn ang="0">
                  <a:pos x="T4" y="T5"/>
                </a:cxn>
                <a:cxn ang="0">
                  <a:pos x="T6" y="T7"/>
                </a:cxn>
              </a:cxnLst>
              <a:rect l="0" t="0" r="r" b="b"/>
              <a:pathLst>
                <a:path w="2077" h="1286">
                  <a:moveTo>
                    <a:pt x="793" y="0"/>
                  </a:moveTo>
                  <a:lnTo>
                    <a:pt x="0" y="1286"/>
                  </a:lnTo>
                  <a:lnTo>
                    <a:pt x="2077" y="1060"/>
                  </a:lnTo>
                  <a:lnTo>
                    <a:pt x="793" y="0"/>
                  </a:lnTo>
                  <a:close/>
                </a:path>
              </a:pathLst>
            </a:custGeom>
            <a:solidFill>
              <a:srgbClr val="2C6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Freeform 15"/>
            <p:cNvSpPr>
              <a:spLocks/>
            </p:cNvSpPr>
            <p:nvPr/>
          </p:nvSpPr>
          <p:spPr bwMode="auto">
            <a:xfrm>
              <a:off x="4752976" y="2411413"/>
              <a:ext cx="457200" cy="463550"/>
            </a:xfrm>
            <a:custGeom>
              <a:avLst/>
              <a:gdLst>
                <a:gd name="T0" fmla="*/ 0 w 2018"/>
                <a:gd name="T1" fmla="*/ 0 h 2045"/>
                <a:gd name="T2" fmla="*/ 369 w 2018"/>
                <a:gd name="T3" fmla="*/ 2045 h 2045"/>
                <a:gd name="T4" fmla="*/ 2018 w 2018"/>
                <a:gd name="T5" fmla="*/ 1438 h 2045"/>
                <a:gd name="T6" fmla="*/ 0 w 2018"/>
                <a:gd name="T7" fmla="*/ 0 h 2045"/>
              </a:gdLst>
              <a:ahLst/>
              <a:cxnLst>
                <a:cxn ang="0">
                  <a:pos x="T0" y="T1"/>
                </a:cxn>
                <a:cxn ang="0">
                  <a:pos x="T2" y="T3"/>
                </a:cxn>
                <a:cxn ang="0">
                  <a:pos x="T4" y="T5"/>
                </a:cxn>
                <a:cxn ang="0">
                  <a:pos x="T6" y="T7"/>
                </a:cxn>
              </a:cxnLst>
              <a:rect l="0" t="0" r="r" b="b"/>
              <a:pathLst>
                <a:path w="2018" h="2045">
                  <a:moveTo>
                    <a:pt x="0" y="0"/>
                  </a:moveTo>
                  <a:lnTo>
                    <a:pt x="369" y="2045"/>
                  </a:lnTo>
                  <a:lnTo>
                    <a:pt x="2018" y="1438"/>
                  </a:lnTo>
                  <a:lnTo>
                    <a:pt x="0" y="0"/>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Freeform 16"/>
            <p:cNvSpPr>
              <a:spLocks/>
            </p:cNvSpPr>
            <p:nvPr/>
          </p:nvSpPr>
          <p:spPr bwMode="auto">
            <a:xfrm>
              <a:off x="4835526" y="2736850"/>
              <a:ext cx="374650" cy="377825"/>
            </a:xfrm>
            <a:custGeom>
              <a:avLst/>
              <a:gdLst>
                <a:gd name="T0" fmla="*/ 1284 w 1649"/>
                <a:gd name="T1" fmla="*/ 1667 h 1667"/>
                <a:gd name="T2" fmla="*/ 1649 w 1649"/>
                <a:gd name="T3" fmla="*/ 0 h 1667"/>
                <a:gd name="T4" fmla="*/ 0 w 1649"/>
                <a:gd name="T5" fmla="*/ 607 h 1667"/>
                <a:gd name="T6" fmla="*/ 1284 w 1649"/>
                <a:gd name="T7" fmla="*/ 1667 h 1667"/>
              </a:gdLst>
              <a:ahLst/>
              <a:cxnLst>
                <a:cxn ang="0">
                  <a:pos x="T0" y="T1"/>
                </a:cxn>
                <a:cxn ang="0">
                  <a:pos x="T2" y="T3"/>
                </a:cxn>
                <a:cxn ang="0">
                  <a:pos x="T4" y="T5"/>
                </a:cxn>
                <a:cxn ang="0">
                  <a:pos x="T6" y="T7"/>
                </a:cxn>
              </a:cxnLst>
              <a:rect l="0" t="0" r="r" b="b"/>
              <a:pathLst>
                <a:path w="1649" h="1667">
                  <a:moveTo>
                    <a:pt x="1284" y="1667"/>
                  </a:moveTo>
                  <a:lnTo>
                    <a:pt x="1649" y="0"/>
                  </a:lnTo>
                  <a:lnTo>
                    <a:pt x="0" y="607"/>
                  </a:lnTo>
                  <a:lnTo>
                    <a:pt x="1284" y="1667"/>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Freeform 17"/>
            <p:cNvSpPr>
              <a:spLocks/>
            </p:cNvSpPr>
            <p:nvPr/>
          </p:nvSpPr>
          <p:spPr bwMode="auto">
            <a:xfrm>
              <a:off x="5029201" y="2300288"/>
              <a:ext cx="517525" cy="436563"/>
            </a:xfrm>
            <a:custGeom>
              <a:avLst/>
              <a:gdLst>
                <a:gd name="T0" fmla="*/ 796 w 2280"/>
                <a:gd name="T1" fmla="*/ 1925 h 1925"/>
                <a:gd name="T2" fmla="*/ 2280 w 2280"/>
                <a:gd name="T3" fmla="*/ 1484 h 1925"/>
                <a:gd name="T4" fmla="*/ 0 w 2280"/>
                <a:gd name="T5" fmla="*/ 0 h 1925"/>
                <a:gd name="T6" fmla="*/ 796 w 2280"/>
                <a:gd name="T7" fmla="*/ 1925 h 1925"/>
              </a:gdLst>
              <a:ahLst/>
              <a:cxnLst>
                <a:cxn ang="0">
                  <a:pos x="T0" y="T1"/>
                </a:cxn>
                <a:cxn ang="0">
                  <a:pos x="T2" y="T3"/>
                </a:cxn>
                <a:cxn ang="0">
                  <a:pos x="T4" y="T5"/>
                </a:cxn>
                <a:cxn ang="0">
                  <a:pos x="T6" y="T7"/>
                </a:cxn>
              </a:cxnLst>
              <a:rect l="0" t="0" r="r" b="b"/>
              <a:pathLst>
                <a:path w="2280" h="1925">
                  <a:moveTo>
                    <a:pt x="796" y="1925"/>
                  </a:moveTo>
                  <a:lnTo>
                    <a:pt x="2280" y="1484"/>
                  </a:lnTo>
                  <a:lnTo>
                    <a:pt x="0" y="0"/>
                  </a:lnTo>
                  <a:lnTo>
                    <a:pt x="796" y="1925"/>
                  </a:lnTo>
                  <a:close/>
                </a:path>
              </a:pathLst>
            </a:custGeom>
            <a:solidFill>
              <a:srgbClr val="5C8E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Freeform 18"/>
            <p:cNvSpPr>
              <a:spLocks/>
            </p:cNvSpPr>
            <p:nvPr/>
          </p:nvSpPr>
          <p:spPr bwMode="auto">
            <a:xfrm>
              <a:off x="5210176" y="2636838"/>
              <a:ext cx="414338" cy="558800"/>
            </a:xfrm>
            <a:custGeom>
              <a:avLst/>
              <a:gdLst>
                <a:gd name="T0" fmla="*/ 0 w 1829"/>
                <a:gd name="T1" fmla="*/ 441 h 2463"/>
                <a:gd name="T2" fmla="*/ 1829 w 1829"/>
                <a:gd name="T3" fmla="*/ 2463 h 2463"/>
                <a:gd name="T4" fmla="*/ 1484 w 1829"/>
                <a:gd name="T5" fmla="*/ 0 h 2463"/>
                <a:gd name="T6" fmla="*/ 0 w 1829"/>
                <a:gd name="T7" fmla="*/ 441 h 2463"/>
              </a:gdLst>
              <a:ahLst/>
              <a:cxnLst>
                <a:cxn ang="0">
                  <a:pos x="T0" y="T1"/>
                </a:cxn>
                <a:cxn ang="0">
                  <a:pos x="T2" y="T3"/>
                </a:cxn>
                <a:cxn ang="0">
                  <a:pos x="T4" y="T5"/>
                </a:cxn>
                <a:cxn ang="0">
                  <a:pos x="T6" y="T7"/>
                </a:cxn>
              </a:cxnLst>
              <a:rect l="0" t="0" r="r" b="b"/>
              <a:pathLst>
                <a:path w="1829" h="2463">
                  <a:moveTo>
                    <a:pt x="0" y="441"/>
                  </a:moveTo>
                  <a:lnTo>
                    <a:pt x="1829" y="2463"/>
                  </a:lnTo>
                  <a:lnTo>
                    <a:pt x="1484" y="0"/>
                  </a:lnTo>
                  <a:lnTo>
                    <a:pt x="0" y="441"/>
                  </a:lnTo>
                  <a:close/>
                </a:path>
              </a:pathLst>
            </a:custGeom>
            <a:solidFill>
              <a:srgbClr val="3572C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Freeform 19"/>
            <p:cNvSpPr>
              <a:spLocks/>
            </p:cNvSpPr>
            <p:nvPr/>
          </p:nvSpPr>
          <p:spPr bwMode="auto">
            <a:xfrm>
              <a:off x="5127626" y="2736850"/>
              <a:ext cx="496888" cy="458788"/>
            </a:xfrm>
            <a:custGeom>
              <a:avLst/>
              <a:gdLst>
                <a:gd name="T0" fmla="*/ 0 w 2194"/>
                <a:gd name="T1" fmla="*/ 1667 h 2022"/>
                <a:gd name="T2" fmla="*/ 2194 w 2194"/>
                <a:gd name="T3" fmla="*/ 2022 h 2022"/>
                <a:gd name="T4" fmla="*/ 365 w 2194"/>
                <a:gd name="T5" fmla="*/ 0 h 2022"/>
                <a:gd name="T6" fmla="*/ 0 w 2194"/>
                <a:gd name="T7" fmla="*/ 1667 h 2022"/>
              </a:gdLst>
              <a:ahLst/>
              <a:cxnLst>
                <a:cxn ang="0">
                  <a:pos x="T0" y="T1"/>
                </a:cxn>
                <a:cxn ang="0">
                  <a:pos x="T2" y="T3"/>
                </a:cxn>
                <a:cxn ang="0">
                  <a:pos x="T4" y="T5"/>
                </a:cxn>
                <a:cxn ang="0">
                  <a:pos x="T6" y="T7"/>
                </a:cxn>
              </a:cxnLst>
              <a:rect l="0" t="0" r="r" b="b"/>
              <a:pathLst>
                <a:path w="2194" h="2022">
                  <a:moveTo>
                    <a:pt x="0" y="1667"/>
                  </a:moveTo>
                  <a:lnTo>
                    <a:pt x="2194" y="2022"/>
                  </a:lnTo>
                  <a:lnTo>
                    <a:pt x="365" y="0"/>
                  </a:lnTo>
                  <a:lnTo>
                    <a:pt x="0" y="1667"/>
                  </a:lnTo>
                  <a:close/>
                </a:path>
              </a:pathLst>
            </a:custGeom>
            <a:solidFill>
              <a:srgbClr val="225F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Freeform 20"/>
            <p:cNvSpPr>
              <a:spLocks/>
            </p:cNvSpPr>
            <p:nvPr/>
          </p:nvSpPr>
          <p:spPr bwMode="auto">
            <a:xfrm>
              <a:off x="5546726" y="2636838"/>
              <a:ext cx="268288" cy="558800"/>
            </a:xfrm>
            <a:custGeom>
              <a:avLst/>
              <a:gdLst>
                <a:gd name="T0" fmla="*/ 0 w 1184"/>
                <a:gd name="T1" fmla="*/ 0 h 2463"/>
                <a:gd name="T2" fmla="*/ 1184 w 1184"/>
                <a:gd name="T3" fmla="*/ 677 h 2463"/>
                <a:gd name="T4" fmla="*/ 345 w 1184"/>
                <a:gd name="T5" fmla="*/ 2463 h 2463"/>
                <a:gd name="T6" fmla="*/ 0 w 1184"/>
                <a:gd name="T7" fmla="*/ 0 h 2463"/>
              </a:gdLst>
              <a:ahLst/>
              <a:cxnLst>
                <a:cxn ang="0">
                  <a:pos x="T0" y="T1"/>
                </a:cxn>
                <a:cxn ang="0">
                  <a:pos x="T2" y="T3"/>
                </a:cxn>
                <a:cxn ang="0">
                  <a:pos x="T4" y="T5"/>
                </a:cxn>
                <a:cxn ang="0">
                  <a:pos x="T6" y="T7"/>
                </a:cxn>
              </a:cxnLst>
              <a:rect l="0" t="0" r="r" b="b"/>
              <a:pathLst>
                <a:path w="1184" h="2463">
                  <a:moveTo>
                    <a:pt x="0" y="0"/>
                  </a:moveTo>
                  <a:lnTo>
                    <a:pt x="1184" y="677"/>
                  </a:lnTo>
                  <a:lnTo>
                    <a:pt x="345" y="2463"/>
                  </a:lnTo>
                  <a:lnTo>
                    <a:pt x="0" y="0"/>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Freeform 21"/>
            <p:cNvSpPr>
              <a:spLocks/>
            </p:cNvSpPr>
            <p:nvPr/>
          </p:nvSpPr>
          <p:spPr bwMode="auto">
            <a:xfrm>
              <a:off x="5624513" y="2790825"/>
              <a:ext cx="450850" cy="519113"/>
            </a:xfrm>
            <a:custGeom>
              <a:avLst/>
              <a:gdLst>
                <a:gd name="T0" fmla="*/ 839 w 1990"/>
                <a:gd name="T1" fmla="*/ 0 h 2291"/>
                <a:gd name="T2" fmla="*/ 1990 w 1990"/>
                <a:gd name="T3" fmla="*/ 2291 h 2291"/>
                <a:gd name="T4" fmla="*/ 0 w 1990"/>
                <a:gd name="T5" fmla="*/ 1786 h 2291"/>
                <a:gd name="T6" fmla="*/ 839 w 1990"/>
                <a:gd name="T7" fmla="*/ 0 h 2291"/>
              </a:gdLst>
              <a:ahLst/>
              <a:cxnLst>
                <a:cxn ang="0">
                  <a:pos x="T0" y="T1"/>
                </a:cxn>
                <a:cxn ang="0">
                  <a:pos x="T2" y="T3"/>
                </a:cxn>
                <a:cxn ang="0">
                  <a:pos x="T4" y="T5"/>
                </a:cxn>
                <a:cxn ang="0">
                  <a:pos x="T6" y="T7"/>
                </a:cxn>
              </a:cxnLst>
              <a:rect l="0" t="0" r="r" b="b"/>
              <a:pathLst>
                <a:path w="1990" h="2291">
                  <a:moveTo>
                    <a:pt x="839" y="0"/>
                  </a:moveTo>
                  <a:lnTo>
                    <a:pt x="1990" y="2291"/>
                  </a:lnTo>
                  <a:lnTo>
                    <a:pt x="0" y="1786"/>
                  </a:lnTo>
                  <a:lnTo>
                    <a:pt x="839" y="0"/>
                  </a:lnTo>
                  <a:close/>
                </a:path>
              </a:pathLst>
            </a:custGeom>
            <a:solidFill>
              <a:srgbClr val="3673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Freeform 22"/>
            <p:cNvSpPr>
              <a:spLocks/>
            </p:cNvSpPr>
            <p:nvPr/>
          </p:nvSpPr>
          <p:spPr bwMode="auto">
            <a:xfrm>
              <a:off x="5546726" y="2209800"/>
              <a:ext cx="669925" cy="798513"/>
            </a:xfrm>
            <a:custGeom>
              <a:avLst/>
              <a:gdLst>
                <a:gd name="T0" fmla="*/ 0 w 2953"/>
                <a:gd name="T1" fmla="*/ 1885 h 3520"/>
                <a:gd name="T2" fmla="*/ 1835 w 2953"/>
                <a:gd name="T3" fmla="*/ 0 h 3520"/>
                <a:gd name="T4" fmla="*/ 2500 w 2953"/>
                <a:gd name="T5" fmla="*/ 0 h 3520"/>
                <a:gd name="T6" fmla="*/ 2953 w 2953"/>
                <a:gd name="T7" fmla="*/ 3520 h 3520"/>
                <a:gd name="T8" fmla="*/ 1184 w 2953"/>
                <a:gd name="T9" fmla="*/ 2562 h 3520"/>
                <a:gd name="T10" fmla="*/ 0 w 2953"/>
                <a:gd name="T11" fmla="*/ 1885 h 3520"/>
              </a:gdLst>
              <a:ahLst/>
              <a:cxnLst>
                <a:cxn ang="0">
                  <a:pos x="T0" y="T1"/>
                </a:cxn>
                <a:cxn ang="0">
                  <a:pos x="T2" y="T3"/>
                </a:cxn>
                <a:cxn ang="0">
                  <a:pos x="T4" y="T5"/>
                </a:cxn>
                <a:cxn ang="0">
                  <a:pos x="T6" y="T7"/>
                </a:cxn>
                <a:cxn ang="0">
                  <a:pos x="T8" y="T9"/>
                </a:cxn>
                <a:cxn ang="0">
                  <a:pos x="T10" y="T11"/>
                </a:cxn>
              </a:cxnLst>
              <a:rect l="0" t="0" r="r" b="b"/>
              <a:pathLst>
                <a:path w="2953" h="3520">
                  <a:moveTo>
                    <a:pt x="0" y="1885"/>
                  </a:moveTo>
                  <a:lnTo>
                    <a:pt x="1835" y="0"/>
                  </a:lnTo>
                  <a:lnTo>
                    <a:pt x="2500" y="0"/>
                  </a:lnTo>
                  <a:lnTo>
                    <a:pt x="2953" y="3520"/>
                  </a:lnTo>
                  <a:lnTo>
                    <a:pt x="1184" y="2562"/>
                  </a:lnTo>
                  <a:lnTo>
                    <a:pt x="0" y="1885"/>
                  </a:lnTo>
                  <a:close/>
                </a:path>
              </a:pathLst>
            </a:custGeom>
            <a:solidFill>
              <a:srgbClr val="5186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Freeform 23"/>
            <p:cNvSpPr>
              <a:spLocks/>
            </p:cNvSpPr>
            <p:nvPr/>
          </p:nvSpPr>
          <p:spPr bwMode="auto">
            <a:xfrm>
              <a:off x="5815013" y="2540000"/>
              <a:ext cx="401638" cy="468313"/>
            </a:xfrm>
            <a:custGeom>
              <a:avLst/>
              <a:gdLst>
                <a:gd name="T0" fmla="*/ 1505 w 1769"/>
                <a:gd name="T1" fmla="*/ 0 h 2062"/>
                <a:gd name="T2" fmla="*/ 0 w 1769"/>
                <a:gd name="T3" fmla="*/ 1104 h 2062"/>
                <a:gd name="T4" fmla="*/ 1769 w 1769"/>
                <a:gd name="T5" fmla="*/ 2062 h 2062"/>
                <a:gd name="T6" fmla="*/ 1505 w 1769"/>
                <a:gd name="T7" fmla="*/ 0 h 2062"/>
              </a:gdLst>
              <a:ahLst/>
              <a:cxnLst>
                <a:cxn ang="0">
                  <a:pos x="T0" y="T1"/>
                </a:cxn>
                <a:cxn ang="0">
                  <a:pos x="T2" y="T3"/>
                </a:cxn>
                <a:cxn ang="0">
                  <a:pos x="T4" y="T5"/>
                </a:cxn>
                <a:cxn ang="0">
                  <a:pos x="T6" y="T7"/>
                </a:cxn>
              </a:cxnLst>
              <a:rect l="0" t="0" r="r" b="b"/>
              <a:pathLst>
                <a:path w="1769" h="2062">
                  <a:moveTo>
                    <a:pt x="1505" y="0"/>
                  </a:moveTo>
                  <a:lnTo>
                    <a:pt x="0" y="1104"/>
                  </a:lnTo>
                  <a:lnTo>
                    <a:pt x="1769" y="2062"/>
                  </a:lnTo>
                  <a:lnTo>
                    <a:pt x="1505" y="0"/>
                  </a:lnTo>
                  <a:close/>
                </a:path>
              </a:pathLst>
            </a:custGeom>
            <a:solidFill>
              <a:srgbClr val="6BA2E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Freeform 24"/>
            <p:cNvSpPr>
              <a:spLocks/>
            </p:cNvSpPr>
            <p:nvPr/>
          </p:nvSpPr>
          <p:spPr bwMode="auto">
            <a:xfrm>
              <a:off x="5788026" y="2209800"/>
              <a:ext cx="368300" cy="330200"/>
            </a:xfrm>
            <a:custGeom>
              <a:avLst/>
              <a:gdLst>
                <a:gd name="T0" fmla="*/ 1625 w 1625"/>
                <a:gd name="T1" fmla="*/ 1458 h 1458"/>
                <a:gd name="T2" fmla="*/ 0 w 1625"/>
                <a:gd name="T3" fmla="*/ 792 h 1458"/>
                <a:gd name="T4" fmla="*/ 771 w 1625"/>
                <a:gd name="T5" fmla="*/ 0 h 1458"/>
                <a:gd name="T6" fmla="*/ 1436 w 1625"/>
                <a:gd name="T7" fmla="*/ 0 h 1458"/>
                <a:gd name="T8" fmla="*/ 1625 w 1625"/>
                <a:gd name="T9" fmla="*/ 1458 h 1458"/>
              </a:gdLst>
              <a:ahLst/>
              <a:cxnLst>
                <a:cxn ang="0">
                  <a:pos x="T0" y="T1"/>
                </a:cxn>
                <a:cxn ang="0">
                  <a:pos x="T2" y="T3"/>
                </a:cxn>
                <a:cxn ang="0">
                  <a:pos x="T4" y="T5"/>
                </a:cxn>
                <a:cxn ang="0">
                  <a:pos x="T6" y="T7"/>
                </a:cxn>
                <a:cxn ang="0">
                  <a:pos x="T8" y="T9"/>
                </a:cxn>
              </a:cxnLst>
              <a:rect l="0" t="0" r="r" b="b"/>
              <a:pathLst>
                <a:path w="1625" h="1458">
                  <a:moveTo>
                    <a:pt x="1625" y="1458"/>
                  </a:moveTo>
                  <a:lnTo>
                    <a:pt x="0" y="792"/>
                  </a:lnTo>
                  <a:lnTo>
                    <a:pt x="771" y="0"/>
                  </a:lnTo>
                  <a:lnTo>
                    <a:pt x="1436" y="0"/>
                  </a:lnTo>
                  <a:lnTo>
                    <a:pt x="1625" y="1458"/>
                  </a:lnTo>
                  <a:close/>
                </a:path>
              </a:pathLst>
            </a:custGeom>
            <a:solidFill>
              <a:srgbClr val="7DA6D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Freeform 25"/>
            <p:cNvSpPr>
              <a:spLocks/>
            </p:cNvSpPr>
            <p:nvPr/>
          </p:nvSpPr>
          <p:spPr bwMode="auto">
            <a:xfrm>
              <a:off x="6156326" y="2540000"/>
              <a:ext cx="255588" cy="468313"/>
            </a:xfrm>
            <a:custGeom>
              <a:avLst/>
              <a:gdLst>
                <a:gd name="T0" fmla="*/ 0 w 1126"/>
                <a:gd name="T1" fmla="*/ 0 h 2062"/>
                <a:gd name="T2" fmla="*/ 1126 w 1126"/>
                <a:gd name="T3" fmla="*/ 543 h 2062"/>
                <a:gd name="T4" fmla="*/ 264 w 1126"/>
                <a:gd name="T5" fmla="*/ 2062 h 2062"/>
                <a:gd name="T6" fmla="*/ 0 w 1126"/>
                <a:gd name="T7" fmla="*/ 0 h 2062"/>
              </a:gdLst>
              <a:ahLst/>
              <a:cxnLst>
                <a:cxn ang="0">
                  <a:pos x="T0" y="T1"/>
                </a:cxn>
                <a:cxn ang="0">
                  <a:pos x="T2" y="T3"/>
                </a:cxn>
                <a:cxn ang="0">
                  <a:pos x="T4" y="T5"/>
                </a:cxn>
                <a:cxn ang="0">
                  <a:pos x="T6" y="T7"/>
                </a:cxn>
              </a:cxnLst>
              <a:rect l="0" t="0" r="r" b="b"/>
              <a:pathLst>
                <a:path w="1126" h="2062">
                  <a:moveTo>
                    <a:pt x="0" y="0"/>
                  </a:moveTo>
                  <a:lnTo>
                    <a:pt x="1126" y="543"/>
                  </a:lnTo>
                  <a:lnTo>
                    <a:pt x="264" y="2062"/>
                  </a:lnTo>
                  <a:lnTo>
                    <a:pt x="0" y="0"/>
                  </a:lnTo>
                  <a:close/>
                </a:path>
              </a:pathLst>
            </a:custGeom>
            <a:solidFill>
              <a:srgbClr val="5A8DC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p:cNvSpPr>
            <p:nvPr/>
          </p:nvSpPr>
          <p:spPr bwMode="auto">
            <a:xfrm>
              <a:off x="5815013" y="2790825"/>
              <a:ext cx="401638" cy="519113"/>
            </a:xfrm>
            <a:custGeom>
              <a:avLst/>
              <a:gdLst>
                <a:gd name="T0" fmla="*/ 1151 w 1769"/>
                <a:gd name="T1" fmla="*/ 2291 h 2291"/>
                <a:gd name="T2" fmla="*/ 1769 w 1769"/>
                <a:gd name="T3" fmla="*/ 958 h 2291"/>
                <a:gd name="T4" fmla="*/ 0 w 1769"/>
                <a:gd name="T5" fmla="*/ 0 h 2291"/>
                <a:gd name="T6" fmla="*/ 1151 w 1769"/>
                <a:gd name="T7" fmla="*/ 2291 h 2291"/>
              </a:gdLst>
              <a:ahLst/>
              <a:cxnLst>
                <a:cxn ang="0">
                  <a:pos x="T0" y="T1"/>
                </a:cxn>
                <a:cxn ang="0">
                  <a:pos x="T2" y="T3"/>
                </a:cxn>
                <a:cxn ang="0">
                  <a:pos x="T4" y="T5"/>
                </a:cxn>
                <a:cxn ang="0">
                  <a:pos x="T6" y="T7"/>
                </a:cxn>
              </a:cxnLst>
              <a:rect l="0" t="0" r="r" b="b"/>
              <a:pathLst>
                <a:path w="1769" h="2291">
                  <a:moveTo>
                    <a:pt x="1151" y="2291"/>
                  </a:moveTo>
                  <a:lnTo>
                    <a:pt x="1769" y="958"/>
                  </a:lnTo>
                  <a:lnTo>
                    <a:pt x="0" y="0"/>
                  </a:lnTo>
                  <a:lnTo>
                    <a:pt x="1151" y="2291"/>
                  </a:lnTo>
                  <a:close/>
                </a:path>
              </a:pathLst>
            </a:custGeom>
            <a:solidFill>
              <a:srgbClr val="3673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27"/>
            <p:cNvSpPr>
              <a:spLocks/>
            </p:cNvSpPr>
            <p:nvPr/>
          </p:nvSpPr>
          <p:spPr bwMode="auto">
            <a:xfrm>
              <a:off x="6411913" y="2432050"/>
              <a:ext cx="301625" cy="395288"/>
            </a:xfrm>
            <a:custGeom>
              <a:avLst/>
              <a:gdLst>
                <a:gd name="T0" fmla="*/ 0 w 1333"/>
                <a:gd name="T1" fmla="*/ 1023 h 1743"/>
                <a:gd name="T2" fmla="*/ 1193 w 1333"/>
                <a:gd name="T3" fmla="*/ 0 h 1743"/>
                <a:gd name="T4" fmla="*/ 1333 w 1333"/>
                <a:gd name="T5" fmla="*/ 1743 h 1743"/>
                <a:gd name="T6" fmla="*/ 0 w 1333"/>
                <a:gd name="T7" fmla="*/ 1023 h 1743"/>
              </a:gdLst>
              <a:ahLst/>
              <a:cxnLst>
                <a:cxn ang="0">
                  <a:pos x="T0" y="T1"/>
                </a:cxn>
                <a:cxn ang="0">
                  <a:pos x="T2" y="T3"/>
                </a:cxn>
                <a:cxn ang="0">
                  <a:pos x="T4" y="T5"/>
                </a:cxn>
                <a:cxn ang="0">
                  <a:pos x="T6" y="T7"/>
                </a:cxn>
              </a:cxnLst>
              <a:rect l="0" t="0" r="r" b="b"/>
              <a:pathLst>
                <a:path w="1333" h="1743">
                  <a:moveTo>
                    <a:pt x="0" y="1023"/>
                  </a:moveTo>
                  <a:lnTo>
                    <a:pt x="1193" y="0"/>
                  </a:lnTo>
                  <a:lnTo>
                    <a:pt x="1333" y="1743"/>
                  </a:lnTo>
                  <a:lnTo>
                    <a:pt x="0" y="1023"/>
                  </a:lnTo>
                  <a:close/>
                </a:path>
              </a:pathLst>
            </a:custGeom>
            <a:solidFill>
              <a:srgbClr val="4880C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Freeform 28"/>
            <p:cNvSpPr>
              <a:spLocks/>
            </p:cNvSpPr>
            <p:nvPr/>
          </p:nvSpPr>
          <p:spPr bwMode="auto">
            <a:xfrm>
              <a:off x="6411913" y="2663825"/>
              <a:ext cx="301625" cy="531813"/>
            </a:xfrm>
            <a:custGeom>
              <a:avLst/>
              <a:gdLst>
                <a:gd name="T0" fmla="*/ 1333 w 1333"/>
                <a:gd name="T1" fmla="*/ 720 h 2344"/>
                <a:gd name="T2" fmla="*/ 580 w 1333"/>
                <a:gd name="T3" fmla="*/ 2344 h 2344"/>
                <a:gd name="T4" fmla="*/ 0 w 1333"/>
                <a:gd name="T5" fmla="*/ 0 h 2344"/>
                <a:gd name="T6" fmla="*/ 1333 w 1333"/>
                <a:gd name="T7" fmla="*/ 720 h 2344"/>
              </a:gdLst>
              <a:ahLst/>
              <a:cxnLst>
                <a:cxn ang="0">
                  <a:pos x="T0" y="T1"/>
                </a:cxn>
                <a:cxn ang="0">
                  <a:pos x="T2" y="T3"/>
                </a:cxn>
                <a:cxn ang="0">
                  <a:pos x="T4" y="T5"/>
                </a:cxn>
                <a:cxn ang="0">
                  <a:pos x="T6" y="T7"/>
                </a:cxn>
              </a:cxnLst>
              <a:rect l="0" t="0" r="r" b="b"/>
              <a:pathLst>
                <a:path w="1333" h="2344">
                  <a:moveTo>
                    <a:pt x="1333" y="720"/>
                  </a:moveTo>
                  <a:lnTo>
                    <a:pt x="580" y="2344"/>
                  </a:lnTo>
                  <a:lnTo>
                    <a:pt x="0" y="0"/>
                  </a:lnTo>
                  <a:lnTo>
                    <a:pt x="1333" y="720"/>
                  </a:lnTo>
                  <a:close/>
                </a:path>
              </a:pathLst>
            </a:custGeom>
            <a:solidFill>
              <a:srgbClr val="1D52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Freeform 29"/>
            <p:cNvSpPr>
              <a:spLocks/>
            </p:cNvSpPr>
            <p:nvPr/>
          </p:nvSpPr>
          <p:spPr bwMode="auto">
            <a:xfrm>
              <a:off x="6216651" y="2663825"/>
              <a:ext cx="327025" cy="531813"/>
            </a:xfrm>
            <a:custGeom>
              <a:avLst/>
              <a:gdLst>
                <a:gd name="T0" fmla="*/ 1442 w 1442"/>
                <a:gd name="T1" fmla="*/ 2344 h 2344"/>
                <a:gd name="T2" fmla="*/ 0 w 1442"/>
                <a:gd name="T3" fmla="*/ 1519 h 2344"/>
                <a:gd name="T4" fmla="*/ 862 w 1442"/>
                <a:gd name="T5" fmla="*/ 0 h 2344"/>
                <a:gd name="T6" fmla="*/ 1442 w 1442"/>
                <a:gd name="T7" fmla="*/ 2344 h 2344"/>
              </a:gdLst>
              <a:ahLst/>
              <a:cxnLst>
                <a:cxn ang="0">
                  <a:pos x="T0" y="T1"/>
                </a:cxn>
                <a:cxn ang="0">
                  <a:pos x="T2" y="T3"/>
                </a:cxn>
                <a:cxn ang="0">
                  <a:pos x="T4" y="T5"/>
                </a:cxn>
                <a:cxn ang="0">
                  <a:pos x="T6" y="T7"/>
                </a:cxn>
              </a:cxnLst>
              <a:rect l="0" t="0" r="r" b="b"/>
              <a:pathLst>
                <a:path w="1442" h="2344">
                  <a:moveTo>
                    <a:pt x="1442" y="2344"/>
                  </a:moveTo>
                  <a:lnTo>
                    <a:pt x="0" y="1519"/>
                  </a:lnTo>
                  <a:lnTo>
                    <a:pt x="862" y="0"/>
                  </a:lnTo>
                  <a:lnTo>
                    <a:pt x="1442" y="2344"/>
                  </a:lnTo>
                  <a:close/>
                </a:path>
              </a:pathLst>
            </a:custGeom>
            <a:solidFill>
              <a:srgbClr val="25569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30"/>
            <p:cNvSpPr>
              <a:spLocks/>
            </p:cNvSpPr>
            <p:nvPr/>
          </p:nvSpPr>
          <p:spPr bwMode="auto">
            <a:xfrm>
              <a:off x="6075363" y="3008313"/>
              <a:ext cx="468313" cy="301625"/>
            </a:xfrm>
            <a:custGeom>
              <a:avLst/>
              <a:gdLst>
                <a:gd name="T0" fmla="*/ 2060 w 2060"/>
                <a:gd name="T1" fmla="*/ 825 h 1333"/>
                <a:gd name="T2" fmla="*/ 0 w 2060"/>
                <a:gd name="T3" fmla="*/ 1333 h 1333"/>
                <a:gd name="T4" fmla="*/ 618 w 2060"/>
                <a:gd name="T5" fmla="*/ 0 h 1333"/>
                <a:gd name="T6" fmla="*/ 2060 w 2060"/>
                <a:gd name="T7" fmla="*/ 825 h 1333"/>
              </a:gdLst>
              <a:ahLst/>
              <a:cxnLst>
                <a:cxn ang="0">
                  <a:pos x="T0" y="T1"/>
                </a:cxn>
                <a:cxn ang="0">
                  <a:pos x="T2" y="T3"/>
                </a:cxn>
                <a:cxn ang="0">
                  <a:pos x="T4" y="T5"/>
                </a:cxn>
                <a:cxn ang="0">
                  <a:pos x="T6" y="T7"/>
                </a:cxn>
              </a:cxnLst>
              <a:rect l="0" t="0" r="r" b="b"/>
              <a:pathLst>
                <a:path w="2060" h="1333">
                  <a:moveTo>
                    <a:pt x="2060" y="825"/>
                  </a:moveTo>
                  <a:lnTo>
                    <a:pt x="0" y="1333"/>
                  </a:lnTo>
                  <a:lnTo>
                    <a:pt x="618" y="0"/>
                  </a:lnTo>
                  <a:lnTo>
                    <a:pt x="2060" y="825"/>
                  </a:lnTo>
                  <a:close/>
                </a:path>
              </a:pathLst>
            </a:custGeom>
            <a:solidFill>
              <a:srgbClr val="3673C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31"/>
            <p:cNvSpPr>
              <a:spLocks/>
            </p:cNvSpPr>
            <p:nvPr/>
          </p:nvSpPr>
          <p:spPr bwMode="auto">
            <a:xfrm>
              <a:off x="6075363" y="3195638"/>
              <a:ext cx="468313" cy="419100"/>
            </a:xfrm>
            <a:custGeom>
              <a:avLst/>
              <a:gdLst>
                <a:gd name="T0" fmla="*/ 0 w 2060"/>
                <a:gd name="T1" fmla="*/ 508 h 1850"/>
                <a:gd name="T2" fmla="*/ 1189 w 2060"/>
                <a:gd name="T3" fmla="*/ 1850 h 1850"/>
                <a:gd name="T4" fmla="*/ 2060 w 2060"/>
                <a:gd name="T5" fmla="*/ 0 h 1850"/>
                <a:gd name="T6" fmla="*/ 0 w 2060"/>
                <a:gd name="T7" fmla="*/ 508 h 1850"/>
              </a:gdLst>
              <a:ahLst/>
              <a:cxnLst>
                <a:cxn ang="0">
                  <a:pos x="T0" y="T1"/>
                </a:cxn>
                <a:cxn ang="0">
                  <a:pos x="T2" y="T3"/>
                </a:cxn>
                <a:cxn ang="0">
                  <a:pos x="T4" y="T5"/>
                </a:cxn>
                <a:cxn ang="0">
                  <a:pos x="T6" y="T7"/>
                </a:cxn>
              </a:cxnLst>
              <a:rect l="0" t="0" r="r" b="b"/>
              <a:pathLst>
                <a:path w="2060" h="1850">
                  <a:moveTo>
                    <a:pt x="0" y="508"/>
                  </a:moveTo>
                  <a:lnTo>
                    <a:pt x="1189" y="1850"/>
                  </a:lnTo>
                  <a:lnTo>
                    <a:pt x="2060" y="0"/>
                  </a:lnTo>
                  <a:lnTo>
                    <a:pt x="0" y="508"/>
                  </a:lnTo>
                  <a:close/>
                </a:path>
              </a:pathLst>
            </a:custGeom>
            <a:solidFill>
              <a:srgbClr val="1D52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Freeform 32"/>
            <p:cNvSpPr>
              <a:spLocks/>
            </p:cNvSpPr>
            <p:nvPr/>
          </p:nvSpPr>
          <p:spPr bwMode="auto">
            <a:xfrm>
              <a:off x="5926138" y="3309938"/>
              <a:ext cx="419100" cy="304800"/>
            </a:xfrm>
            <a:custGeom>
              <a:avLst/>
              <a:gdLst>
                <a:gd name="T0" fmla="*/ 1851 w 1851"/>
                <a:gd name="T1" fmla="*/ 1342 h 1342"/>
                <a:gd name="T2" fmla="*/ 0 w 1851"/>
                <a:gd name="T3" fmla="*/ 1342 h 1342"/>
                <a:gd name="T4" fmla="*/ 662 w 1851"/>
                <a:gd name="T5" fmla="*/ 0 h 1342"/>
                <a:gd name="T6" fmla="*/ 1851 w 1851"/>
                <a:gd name="T7" fmla="*/ 1342 h 1342"/>
              </a:gdLst>
              <a:ahLst/>
              <a:cxnLst>
                <a:cxn ang="0">
                  <a:pos x="T0" y="T1"/>
                </a:cxn>
                <a:cxn ang="0">
                  <a:pos x="T2" y="T3"/>
                </a:cxn>
                <a:cxn ang="0">
                  <a:pos x="T4" y="T5"/>
                </a:cxn>
                <a:cxn ang="0">
                  <a:pos x="T6" y="T7"/>
                </a:cxn>
              </a:cxnLst>
              <a:rect l="0" t="0" r="r" b="b"/>
              <a:pathLst>
                <a:path w="1851" h="1342">
                  <a:moveTo>
                    <a:pt x="1851" y="1342"/>
                  </a:moveTo>
                  <a:lnTo>
                    <a:pt x="0" y="1342"/>
                  </a:lnTo>
                  <a:lnTo>
                    <a:pt x="662" y="0"/>
                  </a:lnTo>
                  <a:lnTo>
                    <a:pt x="1851" y="1342"/>
                  </a:lnTo>
                  <a:close/>
                </a:path>
              </a:pathLst>
            </a:custGeom>
            <a:solidFill>
              <a:srgbClr val="1D50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Freeform 33"/>
            <p:cNvSpPr>
              <a:spLocks/>
            </p:cNvSpPr>
            <p:nvPr/>
          </p:nvSpPr>
          <p:spPr bwMode="auto">
            <a:xfrm>
              <a:off x="5659438" y="3309938"/>
              <a:ext cx="415925" cy="304800"/>
            </a:xfrm>
            <a:custGeom>
              <a:avLst/>
              <a:gdLst>
                <a:gd name="T0" fmla="*/ 1172 w 1834"/>
                <a:gd name="T1" fmla="*/ 1342 h 1342"/>
                <a:gd name="T2" fmla="*/ 0 w 1834"/>
                <a:gd name="T3" fmla="*/ 1041 h 1342"/>
                <a:gd name="T4" fmla="*/ 1834 w 1834"/>
                <a:gd name="T5" fmla="*/ 0 h 1342"/>
                <a:gd name="T6" fmla="*/ 1172 w 1834"/>
                <a:gd name="T7" fmla="*/ 1342 h 1342"/>
              </a:gdLst>
              <a:ahLst/>
              <a:cxnLst>
                <a:cxn ang="0">
                  <a:pos x="T0" y="T1"/>
                </a:cxn>
                <a:cxn ang="0">
                  <a:pos x="T2" y="T3"/>
                </a:cxn>
                <a:cxn ang="0">
                  <a:pos x="T4" y="T5"/>
                </a:cxn>
                <a:cxn ang="0">
                  <a:pos x="T6" y="T7"/>
                </a:cxn>
              </a:cxnLst>
              <a:rect l="0" t="0" r="r" b="b"/>
              <a:pathLst>
                <a:path w="1834" h="1342">
                  <a:moveTo>
                    <a:pt x="1172" y="1342"/>
                  </a:moveTo>
                  <a:lnTo>
                    <a:pt x="0" y="1041"/>
                  </a:lnTo>
                  <a:lnTo>
                    <a:pt x="1834" y="0"/>
                  </a:lnTo>
                  <a:lnTo>
                    <a:pt x="1172" y="1342"/>
                  </a:lnTo>
                  <a:close/>
                </a:path>
              </a:pathLst>
            </a:custGeom>
            <a:solidFill>
              <a:srgbClr val="1D509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Freeform 34"/>
            <p:cNvSpPr>
              <a:spLocks/>
            </p:cNvSpPr>
            <p:nvPr/>
          </p:nvSpPr>
          <p:spPr bwMode="auto">
            <a:xfrm>
              <a:off x="5332413" y="3195638"/>
              <a:ext cx="327025" cy="379413"/>
            </a:xfrm>
            <a:custGeom>
              <a:avLst/>
              <a:gdLst>
                <a:gd name="T0" fmla="*/ 1442 w 1442"/>
                <a:gd name="T1" fmla="*/ 1546 h 1675"/>
                <a:gd name="T2" fmla="*/ 0 w 1442"/>
                <a:gd name="T3" fmla="*/ 1675 h 1675"/>
                <a:gd name="T4" fmla="*/ 1286 w 1442"/>
                <a:gd name="T5" fmla="*/ 0 h 1675"/>
                <a:gd name="T6" fmla="*/ 1442 w 1442"/>
                <a:gd name="T7" fmla="*/ 1546 h 1675"/>
              </a:gdLst>
              <a:ahLst/>
              <a:cxnLst>
                <a:cxn ang="0">
                  <a:pos x="T0" y="T1"/>
                </a:cxn>
                <a:cxn ang="0">
                  <a:pos x="T2" y="T3"/>
                </a:cxn>
                <a:cxn ang="0">
                  <a:pos x="T4" y="T5"/>
                </a:cxn>
                <a:cxn ang="0">
                  <a:pos x="T6" y="T7"/>
                </a:cxn>
              </a:cxnLst>
              <a:rect l="0" t="0" r="r" b="b"/>
              <a:pathLst>
                <a:path w="1442" h="1675">
                  <a:moveTo>
                    <a:pt x="1442" y="1546"/>
                  </a:moveTo>
                  <a:lnTo>
                    <a:pt x="0" y="1675"/>
                  </a:lnTo>
                  <a:lnTo>
                    <a:pt x="1286" y="0"/>
                  </a:lnTo>
                  <a:lnTo>
                    <a:pt x="1442" y="1546"/>
                  </a:lnTo>
                  <a:close/>
                </a:path>
              </a:pathLst>
            </a:custGeom>
            <a:solidFill>
              <a:srgbClr val="1D50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Freeform 35"/>
            <p:cNvSpPr>
              <a:spLocks/>
            </p:cNvSpPr>
            <p:nvPr/>
          </p:nvSpPr>
          <p:spPr bwMode="auto">
            <a:xfrm>
              <a:off x="5624513" y="3195638"/>
              <a:ext cx="450850" cy="350838"/>
            </a:xfrm>
            <a:custGeom>
              <a:avLst/>
              <a:gdLst>
                <a:gd name="T0" fmla="*/ 0 w 1990"/>
                <a:gd name="T1" fmla="*/ 0 h 1546"/>
                <a:gd name="T2" fmla="*/ 1990 w 1990"/>
                <a:gd name="T3" fmla="*/ 505 h 1546"/>
                <a:gd name="T4" fmla="*/ 156 w 1990"/>
                <a:gd name="T5" fmla="*/ 1546 h 1546"/>
                <a:gd name="T6" fmla="*/ 0 w 1990"/>
                <a:gd name="T7" fmla="*/ 0 h 1546"/>
              </a:gdLst>
              <a:ahLst/>
              <a:cxnLst>
                <a:cxn ang="0">
                  <a:pos x="T0" y="T1"/>
                </a:cxn>
                <a:cxn ang="0">
                  <a:pos x="T2" y="T3"/>
                </a:cxn>
                <a:cxn ang="0">
                  <a:pos x="T4" y="T5"/>
                </a:cxn>
                <a:cxn ang="0">
                  <a:pos x="T6" y="T7"/>
                </a:cxn>
              </a:cxnLst>
              <a:rect l="0" t="0" r="r" b="b"/>
              <a:pathLst>
                <a:path w="1990" h="1546">
                  <a:moveTo>
                    <a:pt x="0" y="0"/>
                  </a:moveTo>
                  <a:lnTo>
                    <a:pt x="1990" y="505"/>
                  </a:lnTo>
                  <a:lnTo>
                    <a:pt x="156" y="1546"/>
                  </a:lnTo>
                  <a:lnTo>
                    <a:pt x="0" y="0"/>
                  </a:lnTo>
                  <a:close/>
                </a:path>
              </a:pathLst>
            </a:custGeom>
            <a:solidFill>
              <a:srgbClr val="215BA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Freeform 36"/>
            <p:cNvSpPr>
              <a:spLocks/>
            </p:cNvSpPr>
            <p:nvPr/>
          </p:nvSpPr>
          <p:spPr bwMode="auto">
            <a:xfrm>
              <a:off x="6345238" y="3195638"/>
              <a:ext cx="314325" cy="419100"/>
            </a:xfrm>
            <a:custGeom>
              <a:avLst/>
              <a:gdLst>
                <a:gd name="T0" fmla="*/ 0 w 1387"/>
                <a:gd name="T1" fmla="*/ 1850 h 1850"/>
                <a:gd name="T2" fmla="*/ 1387 w 1387"/>
                <a:gd name="T3" fmla="*/ 1678 h 1850"/>
                <a:gd name="T4" fmla="*/ 871 w 1387"/>
                <a:gd name="T5" fmla="*/ 0 h 1850"/>
                <a:gd name="T6" fmla="*/ 0 w 1387"/>
                <a:gd name="T7" fmla="*/ 1850 h 1850"/>
              </a:gdLst>
              <a:ahLst/>
              <a:cxnLst>
                <a:cxn ang="0">
                  <a:pos x="T0" y="T1"/>
                </a:cxn>
                <a:cxn ang="0">
                  <a:pos x="T2" y="T3"/>
                </a:cxn>
                <a:cxn ang="0">
                  <a:pos x="T4" y="T5"/>
                </a:cxn>
                <a:cxn ang="0">
                  <a:pos x="T6" y="T7"/>
                </a:cxn>
              </a:cxnLst>
              <a:rect l="0" t="0" r="r" b="b"/>
              <a:pathLst>
                <a:path w="1387" h="1850">
                  <a:moveTo>
                    <a:pt x="0" y="1850"/>
                  </a:moveTo>
                  <a:lnTo>
                    <a:pt x="1387" y="1678"/>
                  </a:lnTo>
                  <a:lnTo>
                    <a:pt x="871" y="0"/>
                  </a:lnTo>
                  <a:lnTo>
                    <a:pt x="0" y="1850"/>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Freeform 37"/>
            <p:cNvSpPr>
              <a:spLocks/>
            </p:cNvSpPr>
            <p:nvPr/>
          </p:nvSpPr>
          <p:spPr bwMode="auto">
            <a:xfrm>
              <a:off x="6543676" y="3195638"/>
              <a:ext cx="449263" cy="379413"/>
            </a:xfrm>
            <a:custGeom>
              <a:avLst/>
              <a:gdLst>
                <a:gd name="T0" fmla="*/ 516 w 1980"/>
                <a:gd name="T1" fmla="*/ 1678 h 1678"/>
                <a:gd name="T2" fmla="*/ 1980 w 1980"/>
                <a:gd name="T3" fmla="*/ 936 h 1678"/>
                <a:gd name="T4" fmla="*/ 0 w 1980"/>
                <a:gd name="T5" fmla="*/ 0 h 1678"/>
                <a:gd name="T6" fmla="*/ 516 w 1980"/>
                <a:gd name="T7" fmla="*/ 1678 h 1678"/>
              </a:gdLst>
              <a:ahLst/>
              <a:cxnLst>
                <a:cxn ang="0">
                  <a:pos x="T0" y="T1"/>
                </a:cxn>
                <a:cxn ang="0">
                  <a:pos x="T2" y="T3"/>
                </a:cxn>
                <a:cxn ang="0">
                  <a:pos x="T4" y="T5"/>
                </a:cxn>
                <a:cxn ang="0">
                  <a:pos x="T6" y="T7"/>
                </a:cxn>
              </a:cxnLst>
              <a:rect l="0" t="0" r="r" b="b"/>
              <a:pathLst>
                <a:path w="1980" h="1678">
                  <a:moveTo>
                    <a:pt x="516" y="1678"/>
                  </a:moveTo>
                  <a:lnTo>
                    <a:pt x="1980" y="936"/>
                  </a:lnTo>
                  <a:lnTo>
                    <a:pt x="0" y="0"/>
                  </a:lnTo>
                  <a:lnTo>
                    <a:pt x="516" y="1678"/>
                  </a:lnTo>
                  <a:close/>
                </a:path>
              </a:pathLst>
            </a:custGeom>
            <a:solidFill>
              <a:srgbClr val="1D529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Freeform 38"/>
            <p:cNvSpPr>
              <a:spLocks/>
            </p:cNvSpPr>
            <p:nvPr/>
          </p:nvSpPr>
          <p:spPr bwMode="auto">
            <a:xfrm>
              <a:off x="6543676" y="2986088"/>
              <a:ext cx="449263" cy="420688"/>
            </a:xfrm>
            <a:custGeom>
              <a:avLst/>
              <a:gdLst>
                <a:gd name="T0" fmla="*/ 1980 w 1980"/>
                <a:gd name="T1" fmla="*/ 1861 h 1861"/>
                <a:gd name="T2" fmla="*/ 1797 w 1980"/>
                <a:gd name="T3" fmla="*/ 0 h 1861"/>
                <a:gd name="T4" fmla="*/ 0 w 1980"/>
                <a:gd name="T5" fmla="*/ 925 h 1861"/>
                <a:gd name="T6" fmla="*/ 1980 w 1980"/>
                <a:gd name="T7" fmla="*/ 1861 h 1861"/>
              </a:gdLst>
              <a:ahLst/>
              <a:cxnLst>
                <a:cxn ang="0">
                  <a:pos x="T0" y="T1"/>
                </a:cxn>
                <a:cxn ang="0">
                  <a:pos x="T2" y="T3"/>
                </a:cxn>
                <a:cxn ang="0">
                  <a:pos x="T4" y="T5"/>
                </a:cxn>
                <a:cxn ang="0">
                  <a:pos x="T6" y="T7"/>
                </a:cxn>
              </a:cxnLst>
              <a:rect l="0" t="0" r="r" b="b"/>
              <a:pathLst>
                <a:path w="1980" h="1861">
                  <a:moveTo>
                    <a:pt x="1980" y="1861"/>
                  </a:moveTo>
                  <a:lnTo>
                    <a:pt x="1797" y="0"/>
                  </a:lnTo>
                  <a:lnTo>
                    <a:pt x="0" y="925"/>
                  </a:lnTo>
                  <a:lnTo>
                    <a:pt x="1980" y="1861"/>
                  </a:lnTo>
                  <a:close/>
                </a:path>
              </a:pathLst>
            </a:custGeom>
            <a:solidFill>
              <a:srgbClr val="1D50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Freeform 39"/>
            <p:cNvSpPr>
              <a:spLocks/>
            </p:cNvSpPr>
            <p:nvPr/>
          </p:nvSpPr>
          <p:spPr bwMode="auto">
            <a:xfrm>
              <a:off x="6543676" y="2827338"/>
              <a:ext cx="406400" cy="368300"/>
            </a:xfrm>
            <a:custGeom>
              <a:avLst/>
              <a:gdLst>
                <a:gd name="T0" fmla="*/ 1797 w 1797"/>
                <a:gd name="T1" fmla="*/ 699 h 1624"/>
                <a:gd name="T2" fmla="*/ 753 w 1797"/>
                <a:gd name="T3" fmla="*/ 0 h 1624"/>
                <a:gd name="T4" fmla="*/ 0 w 1797"/>
                <a:gd name="T5" fmla="*/ 1624 h 1624"/>
                <a:gd name="T6" fmla="*/ 1797 w 1797"/>
                <a:gd name="T7" fmla="*/ 699 h 1624"/>
              </a:gdLst>
              <a:ahLst/>
              <a:cxnLst>
                <a:cxn ang="0">
                  <a:pos x="T0" y="T1"/>
                </a:cxn>
                <a:cxn ang="0">
                  <a:pos x="T2" y="T3"/>
                </a:cxn>
                <a:cxn ang="0">
                  <a:pos x="T4" y="T5"/>
                </a:cxn>
                <a:cxn ang="0">
                  <a:pos x="T6" y="T7"/>
                </a:cxn>
              </a:cxnLst>
              <a:rect l="0" t="0" r="r" b="b"/>
              <a:pathLst>
                <a:path w="1797" h="1624">
                  <a:moveTo>
                    <a:pt x="1797" y="699"/>
                  </a:moveTo>
                  <a:lnTo>
                    <a:pt x="753" y="0"/>
                  </a:lnTo>
                  <a:lnTo>
                    <a:pt x="0" y="1624"/>
                  </a:lnTo>
                  <a:lnTo>
                    <a:pt x="1797" y="699"/>
                  </a:lnTo>
                  <a:close/>
                </a:path>
              </a:pathLst>
            </a:custGeom>
            <a:solidFill>
              <a:srgbClr val="225F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Freeform 40"/>
            <p:cNvSpPr>
              <a:spLocks/>
            </p:cNvSpPr>
            <p:nvPr/>
          </p:nvSpPr>
          <p:spPr bwMode="auto">
            <a:xfrm>
              <a:off x="6713538" y="2617788"/>
              <a:ext cx="258763" cy="368300"/>
            </a:xfrm>
            <a:custGeom>
              <a:avLst/>
              <a:gdLst>
                <a:gd name="T0" fmla="*/ 1044 w 1141"/>
                <a:gd name="T1" fmla="*/ 1623 h 1623"/>
                <a:gd name="T2" fmla="*/ 1141 w 1141"/>
                <a:gd name="T3" fmla="*/ 0 h 1623"/>
                <a:gd name="T4" fmla="*/ 0 w 1141"/>
                <a:gd name="T5" fmla="*/ 924 h 1623"/>
                <a:gd name="T6" fmla="*/ 1044 w 1141"/>
                <a:gd name="T7" fmla="*/ 1623 h 1623"/>
              </a:gdLst>
              <a:ahLst/>
              <a:cxnLst>
                <a:cxn ang="0">
                  <a:pos x="T0" y="T1"/>
                </a:cxn>
                <a:cxn ang="0">
                  <a:pos x="T2" y="T3"/>
                </a:cxn>
                <a:cxn ang="0">
                  <a:pos x="T4" y="T5"/>
                </a:cxn>
                <a:cxn ang="0">
                  <a:pos x="T6" y="T7"/>
                </a:cxn>
              </a:cxnLst>
              <a:rect l="0" t="0" r="r" b="b"/>
              <a:pathLst>
                <a:path w="1141" h="1623">
                  <a:moveTo>
                    <a:pt x="1044" y="1623"/>
                  </a:moveTo>
                  <a:lnTo>
                    <a:pt x="1141" y="0"/>
                  </a:lnTo>
                  <a:lnTo>
                    <a:pt x="0" y="924"/>
                  </a:lnTo>
                  <a:lnTo>
                    <a:pt x="1044" y="1623"/>
                  </a:lnTo>
                  <a:close/>
                </a:path>
              </a:pathLst>
            </a:custGeom>
            <a:solidFill>
              <a:srgbClr val="2C6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Freeform 41"/>
            <p:cNvSpPr>
              <a:spLocks/>
            </p:cNvSpPr>
            <p:nvPr/>
          </p:nvSpPr>
          <p:spPr bwMode="auto">
            <a:xfrm>
              <a:off x="6681788" y="2432050"/>
              <a:ext cx="290513" cy="395288"/>
            </a:xfrm>
            <a:custGeom>
              <a:avLst/>
              <a:gdLst>
                <a:gd name="T0" fmla="*/ 1281 w 1281"/>
                <a:gd name="T1" fmla="*/ 819 h 1743"/>
                <a:gd name="T2" fmla="*/ 0 w 1281"/>
                <a:gd name="T3" fmla="*/ 0 h 1743"/>
                <a:gd name="T4" fmla="*/ 140 w 1281"/>
                <a:gd name="T5" fmla="*/ 1743 h 1743"/>
                <a:gd name="T6" fmla="*/ 1281 w 1281"/>
                <a:gd name="T7" fmla="*/ 819 h 1743"/>
              </a:gdLst>
              <a:ahLst/>
              <a:cxnLst>
                <a:cxn ang="0">
                  <a:pos x="T0" y="T1"/>
                </a:cxn>
                <a:cxn ang="0">
                  <a:pos x="T2" y="T3"/>
                </a:cxn>
                <a:cxn ang="0">
                  <a:pos x="T4" y="T5"/>
                </a:cxn>
                <a:cxn ang="0">
                  <a:pos x="T6" y="T7"/>
                </a:cxn>
              </a:cxnLst>
              <a:rect l="0" t="0" r="r" b="b"/>
              <a:pathLst>
                <a:path w="1281" h="1743">
                  <a:moveTo>
                    <a:pt x="1281" y="819"/>
                  </a:moveTo>
                  <a:lnTo>
                    <a:pt x="0" y="0"/>
                  </a:lnTo>
                  <a:lnTo>
                    <a:pt x="140" y="1743"/>
                  </a:lnTo>
                  <a:lnTo>
                    <a:pt x="1281" y="819"/>
                  </a:lnTo>
                  <a:close/>
                </a:path>
              </a:pathLst>
            </a:custGeom>
            <a:solidFill>
              <a:srgbClr val="8BB0E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Freeform 42"/>
            <p:cNvSpPr>
              <a:spLocks/>
            </p:cNvSpPr>
            <p:nvPr/>
          </p:nvSpPr>
          <p:spPr bwMode="auto">
            <a:xfrm>
              <a:off x="6681788" y="2387600"/>
              <a:ext cx="758825" cy="230188"/>
            </a:xfrm>
            <a:custGeom>
              <a:avLst/>
              <a:gdLst>
                <a:gd name="T0" fmla="*/ 0 w 3346"/>
                <a:gd name="T1" fmla="*/ 193 h 1012"/>
                <a:gd name="T2" fmla="*/ 3346 w 3346"/>
                <a:gd name="T3" fmla="*/ 0 h 1012"/>
                <a:gd name="T4" fmla="*/ 1281 w 3346"/>
                <a:gd name="T5" fmla="*/ 1012 h 1012"/>
                <a:gd name="T6" fmla="*/ 0 w 3346"/>
                <a:gd name="T7" fmla="*/ 193 h 1012"/>
              </a:gdLst>
              <a:ahLst/>
              <a:cxnLst>
                <a:cxn ang="0">
                  <a:pos x="T0" y="T1"/>
                </a:cxn>
                <a:cxn ang="0">
                  <a:pos x="T2" y="T3"/>
                </a:cxn>
                <a:cxn ang="0">
                  <a:pos x="T4" y="T5"/>
                </a:cxn>
                <a:cxn ang="0">
                  <a:pos x="T6" y="T7"/>
                </a:cxn>
              </a:cxnLst>
              <a:rect l="0" t="0" r="r" b="b"/>
              <a:pathLst>
                <a:path w="3346" h="1012">
                  <a:moveTo>
                    <a:pt x="0" y="193"/>
                  </a:moveTo>
                  <a:lnTo>
                    <a:pt x="3346" y="0"/>
                  </a:lnTo>
                  <a:lnTo>
                    <a:pt x="1281" y="1012"/>
                  </a:lnTo>
                  <a:lnTo>
                    <a:pt x="0" y="193"/>
                  </a:lnTo>
                  <a:close/>
                </a:path>
              </a:pathLst>
            </a:custGeom>
            <a:solidFill>
              <a:srgbClr val="6091D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Freeform 43"/>
            <p:cNvSpPr>
              <a:spLocks/>
            </p:cNvSpPr>
            <p:nvPr/>
          </p:nvSpPr>
          <p:spPr bwMode="auto">
            <a:xfrm>
              <a:off x="6972301" y="2387600"/>
              <a:ext cx="468313" cy="422275"/>
            </a:xfrm>
            <a:custGeom>
              <a:avLst/>
              <a:gdLst>
                <a:gd name="T0" fmla="*/ 0 w 2065"/>
                <a:gd name="T1" fmla="*/ 1012 h 1861"/>
                <a:gd name="T2" fmla="*/ 2065 w 2065"/>
                <a:gd name="T3" fmla="*/ 0 h 1861"/>
                <a:gd name="T4" fmla="*/ 1086 w 2065"/>
                <a:gd name="T5" fmla="*/ 1861 h 1861"/>
                <a:gd name="T6" fmla="*/ 0 w 2065"/>
                <a:gd name="T7" fmla="*/ 1012 h 1861"/>
              </a:gdLst>
              <a:ahLst/>
              <a:cxnLst>
                <a:cxn ang="0">
                  <a:pos x="T0" y="T1"/>
                </a:cxn>
                <a:cxn ang="0">
                  <a:pos x="T2" y="T3"/>
                </a:cxn>
                <a:cxn ang="0">
                  <a:pos x="T4" y="T5"/>
                </a:cxn>
                <a:cxn ang="0">
                  <a:pos x="T6" y="T7"/>
                </a:cxn>
              </a:cxnLst>
              <a:rect l="0" t="0" r="r" b="b"/>
              <a:pathLst>
                <a:path w="2065" h="1861">
                  <a:moveTo>
                    <a:pt x="0" y="1012"/>
                  </a:moveTo>
                  <a:lnTo>
                    <a:pt x="2065" y="0"/>
                  </a:lnTo>
                  <a:lnTo>
                    <a:pt x="1086" y="1861"/>
                  </a:lnTo>
                  <a:lnTo>
                    <a:pt x="0" y="1012"/>
                  </a:lnTo>
                  <a:close/>
                </a:path>
              </a:pathLst>
            </a:custGeom>
            <a:solidFill>
              <a:srgbClr val="4880C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Freeform 44"/>
            <p:cNvSpPr>
              <a:spLocks/>
            </p:cNvSpPr>
            <p:nvPr/>
          </p:nvSpPr>
          <p:spPr bwMode="auto">
            <a:xfrm>
              <a:off x="6950076" y="2617788"/>
              <a:ext cx="268288" cy="368300"/>
            </a:xfrm>
            <a:custGeom>
              <a:avLst/>
              <a:gdLst>
                <a:gd name="T0" fmla="*/ 1183 w 1183"/>
                <a:gd name="T1" fmla="*/ 849 h 1623"/>
                <a:gd name="T2" fmla="*/ 0 w 1183"/>
                <a:gd name="T3" fmla="*/ 1623 h 1623"/>
                <a:gd name="T4" fmla="*/ 97 w 1183"/>
                <a:gd name="T5" fmla="*/ 0 h 1623"/>
                <a:gd name="T6" fmla="*/ 1183 w 1183"/>
                <a:gd name="T7" fmla="*/ 849 h 1623"/>
              </a:gdLst>
              <a:ahLst/>
              <a:cxnLst>
                <a:cxn ang="0">
                  <a:pos x="T0" y="T1"/>
                </a:cxn>
                <a:cxn ang="0">
                  <a:pos x="T2" y="T3"/>
                </a:cxn>
                <a:cxn ang="0">
                  <a:pos x="T4" y="T5"/>
                </a:cxn>
                <a:cxn ang="0">
                  <a:pos x="T6" y="T7"/>
                </a:cxn>
              </a:cxnLst>
              <a:rect l="0" t="0" r="r" b="b"/>
              <a:pathLst>
                <a:path w="1183" h="1623">
                  <a:moveTo>
                    <a:pt x="1183" y="849"/>
                  </a:moveTo>
                  <a:lnTo>
                    <a:pt x="0" y="1623"/>
                  </a:lnTo>
                  <a:lnTo>
                    <a:pt x="97" y="0"/>
                  </a:lnTo>
                  <a:lnTo>
                    <a:pt x="1183" y="849"/>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Freeform 45"/>
            <p:cNvSpPr>
              <a:spLocks/>
            </p:cNvSpPr>
            <p:nvPr/>
          </p:nvSpPr>
          <p:spPr bwMode="auto">
            <a:xfrm>
              <a:off x="6169026" y="2209800"/>
              <a:ext cx="512763" cy="454025"/>
            </a:xfrm>
            <a:custGeom>
              <a:avLst/>
              <a:gdLst>
                <a:gd name="T0" fmla="*/ 663 w 2262"/>
                <a:gd name="T1" fmla="*/ 0 h 2001"/>
                <a:gd name="T2" fmla="*/ 2262 w 2262"/>
                <a:gd name="T3" fmla="*/ 978 h 2001"/>
                <a:gd name="T4" fmla="*/ 1069 w 2262"/>
                <a:gd name="T5" fmla="*/ 2001 h 2001"/>
                <a:gd name="T6" fmla="*/ 0 w 2262"/>
                <a:gd name="T7" fmla="*/ 0 h 2001"/>
                <a:gd name="T8" fmla="*/ 663 w 2262"/>
                <a:gd name="T9" fmla="*/ 0 h 2001"/>
              </a:gdLst>
              <a:ahLst/>
              <a:cxnLst>
                <a:cxn ang="0">
                  <a:pos x="T0" y="T1"/>
                </a:cxn>
                <a:cxn ang="0">
                  <a:pos x="T2" y="T3"/>
                </a:cxn>
                <a:cxn ang="0">
                  <a:pos x="T4" y="T5"/>
                </a:cxn>
                <a:cxn ang="0">
                  <a:pos x="T6" y="T7"/>
                </a:cxn>
                <a:cxn ang="0">
                  <a:pos x="T8" y="T9"/>
                </a:cxn>
              </a:cxnLst>
              <a:rect l="0" t="0" r="r" b="b"/>
              <a:pathLst>
                <a:path w="2262" h="2001">
                  <a:moveTo>
                    <a:pt x="663" y="0"/>
                  </a:moveTo>
                  <a:lnTo>
                    <a:pt x="2262" y="978"/>
                  </a:lnTo>
                  <a:lnTo>
                    <a:pt x="1069" y="2001"/>
                  </a:lnTo>
                  <a:lnTo>
                    <a:pt x="0" y="0"/>
                  </a:lnTo>
                  <a:lnTo>
                    <a:pt x="663" y="0"/>
                  </a:lnTo>
                  <a:close/>
                </a:path>
              </a:pathLst>
            </a:custGeom>
            <a:solidFill>
              <a:srgbClr val="8BB0E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Freeform 46"/>
            <p:cNvSpPr>
              <a:spLocks/>
            </p:cNvSpPr>
            <p:nvPr/>
          </p:nvSpPr>
          <p:spPr bwMode="auto">
            <a:xfrm>
              <a:off x="6113463" y="2209800"/>
              <a:ext cx="298450" cy="454025"/>
            </a:xfrm>
            <a:custGeom>
              <a:avLst/>
              <a:gdLst>
                <a:gd name="T0" fmla="*/ 0 w 1315"/>
                <a:gd name="T1" fmla="*/ 0 h 2001"/>
                <a:gd name="T2" fmla="*/ 189 w 1315"/>
                <a:gd name="T3" fmla="*/ 1458 h 2001"/>
                <a:gd name="T4" fmla="*/ 1315 w 1315"/>
                <a:gd name="T5" fmla="*/ 2001 h 2001"/>
                <a:gd name="T6" fmla="*/ 246 w 1315"/>
                <a:gd name="T7" fmla="*/ 0 h 2001"/>
                <a:gd name="T8" fmla="*/ 0 w 1315"/>
                <a:gd name="T9" fmla="*/ 0 h 2001"/>
              </a:gdLst>
              <a:ahLst/>
              <a:cxnLst>
                <a:cxn ang="0">
                  <a:pos x="T0" y="T1"/>
                </a:cxn>
                <a:cxn ang="0">
                  <a:pos x="T2" y="T3"/>
                </a:cxn>
                <a:cxn ang="0">
                  <a:pos x="T4" y="T5"/>
                </a:cxn>
                <a:cxn ang="0">
                  <a:pos x="T6" y="T7"/>
                </a:cxn>
                <a:cxn ang="0">
                  <a:pos x="T8" y="T9"/>
                </a:cxn>
              </a:cxnLst>
              <a:rect l="0" t="0" r="r" b="b"/>
              <a:pathLst>
                <a:path w="1315" h="2001">
                  <a:moveTo>
                    <a:pt x="0" y="0"/>
                  </a:moveTo>
                  <a:lnTo>
                    <a:pt x="189" y="1458"/>
                  </a:lnTo>
                  <a:lnTo>
                    <a:pt x="1315" y="2001"/>
                  </a:lnTo>
                  <a:lnTo>
                    <a:pt x="246" y="0"/>
                  </a:lnTo>
                  <a:lnTo>
                    <a:pt x="0" y="0"/>
                  </a:lnTo>
                  <a:close/>
                </a:path>
              </a:pathLst>
            </a:custGeom>
            <a:solidFill>
              <a:srgbClr val="5186C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Freeform 47"/>
            <p:cNvSpPr>
              <a:spLocks/>
            </p:cNvSpPr>
            <p:nvPr/>
          </p:nvSpPr>
          <p:spPr bwMode="auto">
            <a:xfrm>
              <a:off x="6319838" y="2209800"/>
              <a:ext cx="1120775" cy="222250"/>
            </a:xfrm>
            <a:custGeom>
              <a:avLst/>
              <a:gdLst>
                <a:gd name="T0" fmla="*/ 4945 w 4945"/>
                <a:gd name="T1" fmla="*/ 785 h 978"/>
                <a:gd name="T2" fmla="*/ 1593 w 4945"/>
                <a:gd name="T3" fmla="*/ 0 h 978"/>
                <a:gd name="T4" fmla="*/ 0 w 4945"/>
                <a:gd name="T5" fmla="*/ 0 h 978"/>
                <a:gd name="T6" fmla="*/ 1599 w 4945"/>
                <a:gd name="T7" fmla="*/ 978 h 978"/>
                <a:gd name="T8" fmla="*/ 4945 w 4945"/>
                <a:gd name="T9" fmla="*/ 785 h 978"/>
              </a:gdLst>
              <a:ahLst/>
              <a:cxnLst>
                <a:cxn ang="0">
                  <a:pos x="T0" y="T1"/>
                </a:cxn>
                <a:cxn ang="0">
                  <a:pos x="T2" y="T3"/>
                </a:cxn>
                <a:cxn ang="0">
                  <a:pos x="T4" y="T5"/>
                </a:cxn>
                <a:cxn ang="0">
                  <a:pos x="T6" y="T7"/>
                </a:cxn>
                <a:cxn ang="0">
                  <a:pos x="T8" y="T9"/>
                </a:cxn>
              </a:cxnLst>
              <a:rect l="0" t="0" r="r" b="b"/>
              <a:pathLst>
                <a:path w="4945" h="978">
                  <a:moveTo>
                    <a:pt x="4945" y="785"/>
                  </a:moveTo>
                  <a:lnTo>
                    <a:pt x="1593" y="0"/>
                  </a:lnTo>
                  <a:lnTo>
                    <a:pt x="0" y="0"/>
                  </a:lnTo>
                  <a:lnTo>
                    <a:pt x="1599" y="978"/>
                  </a:lnTo>
                  <a:lnTo>
                    <a:pt x="4945" y="785"/>
                  </a:lnTo>
                  <a:close/>
                </a:path>
              </a:pathLst>
            </a:custGeom>
            <a:solidFill>
              <a:srgbClr val="7DA6D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Freeform 48"/>
            <p:cNvSpPr>
              <a:spLocks/>
            </p:cNvSpPr>
            <p:nvPr/>
          </p:nvSpPr>
          <p:spPr bwMode="auto">
            <a:xfrm>
              <a:off x="6680201" y="2209800"/>
              <a:ext cx="1150938" cy="177800"/>
            </a:xfrm>
            <a:custGeom>
              <a:avLst/>
              <a:gdLst>
                <a:gd name="T0" fmla="*/ 3352 w 5074"/>
                <a:gd name="T1" fmla="*/ 785 h 785"/>
                <a:gd name="T2" fmla="*/ 5074 w 5074"/>
                <a:gd name="T3" fmla="*/ 0 h 785"/>
                <a:gd name="T4" fmla="*/ 0 w 5074"/>
                <a:gd name="T5" fmla="*/ 0 h 785"/>
                <a:gd name="T6" fmla="*/ 3352 w 5074"/>
                <a:gd name="T7" fmla="*/ 785 h 785"/>
              </a:gdLst>
              <a:ahLst/>
              <a:cxnLst>
                <a:cxn ang="0">
                  <a:pos x="T0" y="T1"/>
                </a:cxn>
                <a:cxn ang="0">
                  <a:pos x="T2" y="T3"/>
                </a:cxn>
                <a:cxn ang="0">
                  <a:pos x="T4" y="T5"/>
                </a:cxn>
                <a:cxn ang="0">
                  <a:pos x="T6" y="T7"/>
                </a:cxn>
              </a:cxnLst>
              <a:rect l="0" t="0" r="r" b="b"/>
              <a:pathLst>
                <a:path w="5074" h="785">
                  <a:moveTo>
                    <a:pt x="3352" y="785"/>
                  </a:moveTo>
                  <a:lnTo>
                    <a:pt x="5074" y="0"/>
                  </a:lnTo>
                  <a:lnTo>
                    <a:pt x="0" y="0"/>
                  </a:lnTo>
                  <a:lnTo>
                    <a:pt x="3352" y="785"/>
                  </a:lnTo>
                  <a:close/>
                </a:path>
              </a:pathLst>
            </a:custGeom>
            <a:solidFill>
              <a:srgbClr val="709CD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Freeform 49"/>
            <p:cNvSpPr>
              <a:spLocks/>
            </p:cNvSpPr>
            <p:nvPr/>
          </p:nvSpPr>
          <p:spPr bwMode="auto">
            <a:xfrm>
              <a:off x="7440613" y="2209800"/>
              <a:ext cx="606425" cy="177800"/>
            </a:xfrm>
            <a:custGeom>
              <a:avLst/>
              <a:gdLst>
                <a:gd name="T0" fmla="*/ 2672 w 2672"/>
                <a:gd name="T1" fmla="*/ 135 h 785"/>
                <a:gd name="T2" fmla="*/ 2414 w 2672"/>
                <a:gd name="T3" fmla="*/ 642 h 785"/>
                <a:gd name="T4" fmla="*/ 0 w 2672"/>
                <a:gd name="T5" fmla="*/ 785 h 785"/>
                <a:gd name="T6" fmla="*/ 1722 w 2672"/>
                <a:gd name="T7" fmla="*/ 0 h 785"/>
                <a:gd name="T8" fmla="*/ 2672 w 2672"/>
                <a:gd name="T9" fmla="*/ 0 h 785"/>
                <a:gd name="T10" fmla="*/ 2672 w 2672"/>
                <a:gd name="T11" fmla="*/ 135 h 785"/>
              </a:gdLst>
              <a:ahLst/>
              <a:cxnLst>
                <a:cxn ang="0">
                  <a:pos x="T0" y="T1"/>
                </a:cxn>
                <a:cxn ang="0">
                  <a:pos x="T2" y="T3"/>
                </a:cxn>
                <a:cxn ang="0">
                  <a:pos x="T4" y="T5"/>
                </a:cxn>
                <a:cxn ang="0">
                  <a:pos x="T6" y="T7"/>
                </a:cxn>
                <a:cxn ang="0">
                  <a:pos x="T8" y="T9"/>
                </a:cxn>
                <a:cxn ang="0">
                  <a:pos x="T10" y="T11"/>
                </a:cxn>
              </a:cxnLst>
              <a:rect l="0" t="0" r="r" b="b"/>
              <a:pathLst>
                <a:path w="2672" h="785">
                  <a:moveTo>
                    <a:pt x="2672" y="135"/>
                  </a:moveTo>
                  <a:lnTo>
                    <a:pt x="2414" y="642"/>
                  </a:lnTo>
                  <a:lnTo>
                    <a:pt x="0" y="785"/>
                  </a:lnTo>
                  <a:lnTo>
                    <a:pt x="1722" y="0"/>
                  </a:lnTo>
                  <a:lnTo>
                    <a:pt x="2672" y="0"/>
                  </a:lnTo>
                  <a:lnTo>
                    <a:pt x="2672" y="135"/>
                  </a:lnTo>
                  <a:close/>
                </a:path>
              </a:pathLst>
            </a:custGeom>
            <a:solidFill>
              <a:srgbClr val="5C8ED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Freeform 50"/>
            <p:cNvSpPr>
              <a:spLocks/>
            </p:cNvSpPr>
            <p:nvPr/>
          </p:nvSpPr>
          <p:spPr bwMode="auto">
            <a:xfrm>
              <a:off x="7440613" y="2355850"/>
              <a:ext cx="547688" cy="228600"/>
            </a:xfrm>
            <a:custGeom>
              <a:avLst/>
              <a:gdLst>
                <a:gd name="T0" fmla="*/ 2414 w 2414"/>
                <a:gd name="T1" fmla="*/ 0 h 1012"/>
                <a:gd name="T2" fmla="*/ 1887 w 2414"/>
                <a:gd name="T3" fmla="*/ 1012 h 1012"/>
                <a:gd name="T4" fmla="*/ 0 w 2414"/>
                <a:gd name="T5" fmla="*/ 143 h 1012"/>
                <a:gd name="T6" fmla="*/ 2414 w 2414"/>
                <a:gd name="T7" fmla="*/ 0 h 1012"/>
              </a:gdLst>
              <a:ahLst/>
              <a:cxnLst>
                <a:cxn ang="0">
                  <a:pos x="T0" y="T1"/>
                </a:cxn>
                <a:cxn ang="0">
                  <a:pos x="T2" y="T3"/>
                </a:cxn>
                <a:cxn ang="0">
                  <a:pos x="T4" y="T5"/>
                </a:cxn>
                <a:cxn ang="0">
                  <a:pos x="T6" y="T7"/>
                </a:cxn>
              </a:cxnLst>
              <a:rect l="0" t="0" r="r" b="b"/>
              <a:pathLst>
                <a:path w="2414" h="1012">
                  <a:moveTo>
                    <a:pt x="2414" y="0"/>
                  </a:moveTo>
                  <a:lnTo>
                    <a:pt x="1887" y="1012"/>
                  </a:lnTo>
                  <a:lnTo>
                    <a:pt x="0" y="143"/>
                  </a:lnTo>
                  <a:lnTo>
                    <a:pt x="2414" y="0"/>
                  </a:lnTo>
                  <a:close/>
                </a:path>
              </a:pathLst>
            </a:custGeom>
            <a:solidFill>
              <a:srgbClr val="6C99D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Freeform 51"/>
            <p:cNvSpPr>
              <a:spLocks/>
            </p:cNvSpPr>
            <p:nvPr/>
          </p:nvSpPr>
          <p:spPr bwMode="auto">
            <a:xfrm>
              <a:off x="7218363" y="2387600"/>
              <a:ext cx="452438" cy="422275"/>
            </a:xfrm>
            <a:custGeom>
              <a:avLst/>
              <a:gdLst>
                <a:gd name="T0" fmla="*/ 0 w 1992"/>
                <a:gd name="T1" fmla="*/ 1861 h 1861"/>
                <a:gd name="T2" fmla="*/ 1992 w 1992"/>
                <a:gd name="T3" fmla="*/ 465 h 1861"/>
                <a:gd name="T4" fmla="*/ 979 w 1992"/>
                <a:gd name="T5" fmla="*/ 0 h 1861"/>
                <a:gd name="T6" fmla="*/ 0 w 1992"/>
                <a:gd name="T7" fmla="*/ 1861 h 1861"/>
              </a:gdLst>
              <a:ahLst/>
              <a:cxnLst>
                <a:cxn ang="0">
                  <a:pos x="T0" y="T1"/>
                </a:cxn>
                <a:cxn ang="0">
                  <a:pos x="T2" y="T3"/>
                </a:cxn>
                <a:cxn ang="0">
                  <a:pos x="T4" y="T5"/>
                </a:cxn>
                <a:cxn ang="0">
                  <a:pos x="T6" y="T7"/>
                </a:cxn>
              </a:cxnLst>
              <a:rect l="0" t="0" r="r" b="b"/>
              <a:pathLst>
                <a:path w="1992" h="1861">
                  <a:moveTo>
                    <a:pt x="0" y="1861"/>
                  </a:moveTo>
                  <a:lnTo>
                    <a:pt x="1992" y="465"/>
                  </a:lnTo>
                  <a:lnTo>
                    <a:pt x="979" y="0"/>
                  </a:lnTo>
                  <a:lnTo>
                    <a:pt x="0" y="1861"/>
                  </a:lnTo>
                  <a:close/>
                </a:path>
              </a:pathLst>
            </a:custGeom>
            <a:solidFill>
              <a:srgbClr val="4880C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Freeform 52"/>
            <p:cNvSpPr>
              <a:spLocks/>
            </p:cNvSpPr>
            <p:nvPr/>
          </p:nvSpPr>
          <p:spPr bwMode="auto">
            <a:xfrm>
              <a:off x="7218363" y="2493963"/>
              <a:ext cx="452438" cy="554038"/>
            </a:xfrm>
            <a:custGeom>
              <a:avLst/>
              <a:gdLst>
                <a:gd name="T0" fmla="*/ 0 w 1992"/>
                <a:gd name="T1" fmla="*/ 1396 h 2447"/>
                <a:gd name="T2" fmla="*/ 1403 w 1992"/>
                <a:gd name="T3" fmla="*/ 2447 h 2447"/>
                <a:gd name="T4" fmla="*/ 1992 w 1992"/>
                <a:gd name="T5" fmla="*/ 0 h 2447"/>
                <a:gd name="T6" fmla="*/ 0 w 1992"/>
                <a:gd name="T7" fmla="*/ 1396 h 2447"/>
              </a:gdLst>
              <a:ahLst/>
              <a:cxnLst>
                <a:cxn ang="0">
                  <a:pos x="T0" y="T1"/>
                </a:cxn>
                <a:cxn ang="0">
                  <a:pos x="T2" y="T3"/>
                </a:cxn>
                <a:cxn ang="0">
                  <a:pos x="T4" y="T5"/>
                </a:cxn>
                <a:cxn ang="0">
                  <a:pos x="T6" y="T7"/>
                </a:cxn>
              </a:cxnLst>
              <a:rect l="0" t="0" r="r" b="b"/>
              <a:pathLst>
                <a:path w="1992" h="2447">
                  <a:moveTo>
                    <a:pt x="0" y="1396"/>
                  </a:moveTo>
                  <a:lnTo>
                    <a:pt x="1403" y="2447"/>
                  </a:lnTo>
                  <a:lnTo>
                    <a:pt x="1992" y="0"/>
                  </a:lnTo>
                  <a:lnTo>
                    <a:pt x="0" y="1396"/>
                  </a:lnTo>
                  <a:close/>
                </a:path>
              </a:pathLst>
            </a:custGeom>
            <a:solidFill>
              <a:srgbClr val="3572C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Freeform 53"/>
            <p:cNvSpPr>
              <a:spLocks/>
            </p:cNvSpPr>
            <p:nvPr/>
          </p:nvSpPr>
          <p:spPr bwMode="auto">
            <a:xfrm>
              <a:off x="7537451" y="2493963"/>
              <a:ext cx="331788" cy="554038"/>
            </a:xfrm>
            <a:custGeom>
              <a:avLst/>
              <a:gdLst>
                <a:gd name="T0" fmla="*/ 0 w 1463"/>
                <a:gd name="T1" fmla="*/ 2447 h 2447"/>
                <a:gd name="T2" fmla="*/ 1463 w 1463"/>
                <a:gd name="T3" fmla="*/ 404 h 2447"/>
                <a:gd name="T4" fmla="*/ 589 w 1463"/>
                <a:gd name="T5" fmla="*/ 0 h 2447"/>
                <a:gd name="T6" fmla="*/ 0 w 1463"/>
                <a:gd name="T7" fmla="*/ 2447 h 2447"/>
              </a:gdLst>
              <a:ahLst/>
              <a:cxnLst>
                <a:cxn ang="0">
                  <a:pos x="T0" y="T1"/>
                </a:cxn>
                <a:cxn ang="0">
                  <a:pos x="T2" y="T3"/>
                </a:cxn>
                <a:cxn ang="0">
                  <a:pos x="T4" y="T5"/>
                </a:cxn>
                <a:cxn ang="0">
                  <a:pos x="T6" y="T7"/>
                </a:cxn>
              </a:cxnLst>
              <a:rect l="0" t="0" r="r" b="b"/>
              <a:pathLst>
                <a:path w="1463" h="2447">
                  <a:moveTo>
                    <a:pt x="0" y="2447"/>
                  </a:moveTo>
                  <a:lnTo>
                    <a:pt x="1463" y="404"/>
                  </a:lnTo>
                  <a:lnTo>
                    <a:pt x="589" y="0"/>
                  </a:lnTo>
                  <a:lnTo>
                    <a:pt x="0" y="2447"/>
                  </a:lnTo>
                  <a:close/>
                </a:path>
              </a:pathLst>
            </a:custGeom>
            <a:solidFill>
              <a:srgbClr val="6091D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Freeform 54"/>
            <p:cNvSpPr>
              <a:spLocks/>
            </p:cNvSpPr>
            <p:nvPr/>
          </p:nvSpPr>
          <p:spPr bwMode="auto">
            <a:xfrm>
              <a:off x="7180263" y="2809875"/>
              <a:ext cx="357188" cy="320675"/>
            </a:xfrm>
            <a:custGeom>
              <a:avLst/>
              <a:gdLst>
                <a:gd name="T0" fmla="*/ 1571 w 1571"/>
                <a:gd name="T1" fmla="*/ 1051 h 1416"/>
                <a:gd name="T2" fmla="*/ 0 w 1571"/>
                <a:gd name="T3" fmla="*/ 1416 h 1416"/>
                <a:gd name="T4" fmla="*/ 168 w 1571"/>
                <a:gd name="T5" fmla="*/ 0 h 1416"/>
                <a:gd name="T6" fmla="*/ 1571 w 1571"/>
                <a:gd name="T7" fmla="*/ 1051 h 1416"/>
              </a:gdLst>
              <a:ahLst/>
              <a:cxnLst>
                <a:cxn ang="0">
                  <a:pos x="T0" y="T1"/>
                </a:cxn>
                <a:cxn ang="0">
                  <a:pos x="T2" y="T3"/>
                </a:cxn>
                <a:cxn ang="0">
                  <a:pos x="T4" y="T5"/>
                </a:cxn>
                <a:cxn ang="0">
                  <a:pos x="T6" y="T7"/>
                </a:cxn>
              </a:cxnLst>
              <a:rect l="0" t="0" r="r" b="b"/>
              <a:pathLst>
                <a:path w="1571" h="1416">
                  <a:moveTo>
                    <a:pt x="1571" y="1051"/>
                  </a:moveTo>
                  <a:lnTo>
                    <a:pt x="0" y="1416"/>
                  </a:lnTo>
                  <a:lnTo>
                    <a:pt x="168" y="0"/>
                  </a:lnTo>
                  <a:lnTo>
                    <a:pt x="1571" y="1051"/>
                  </a:lnTo>
                  <a:close/>
                </a:path>
              </a:pathLst>
            </a:custGeom>
            <a:solidFill>
              <a:srgbClr val="4B82C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Freeform 55"/>
            <p:cNvSpPr>
              <a:spLocks/>
            </p:cNvSpPr>
            <p:nvPr/>
          </p:nvSpPr>
          <p:spPr bwMode="auto">
            <a:xfrm>
              <a:off x="6950076" y="2809875"/>
              <a:ext cx="268288" cy="320675"/>
            </a:xfrm>
            <a:custGeom>
              <a:avLst/>
              <a:gdLst>
                <a:gd name="T0" fmla="*/ 1015 w 1183"/>
                <a:gd name="T1" fmla="*/ 1416 h 1416"/>
                <a:gd name="T2" fmla="*/ 0 w 1183"/>
                <a:gd name="T3" fmla="*/ 774 h 1416"/>
                <a:gd name="T4" fmla="*/ 1183 w 1183"/>
                <a:gd name="T5" fmla="*/ 0 h 1416"/>
                <a:gd name="T6" fmla="*/ 1015 w 1183"/>
                <a:gd name="T7" fmla="*/ 1416 h 1416"/>
              </a:gdLst>
              <a:ahLst/>
              <a:cxnLst>
                <a:cxn ang="0">
                  <a:pos x="T0" y="T1"/>
                </a:cxn>
                <a:cxn ang="0">
                  <a:pos x="T2" y="T3"/>
                </a:cxn>
                <a:cxn ang="0">
                  <a:pos x="T4" y="T5"/>
                </a:cxn>
                <a:cxn ang="0">
                  <a:pos x="T6" y="T7"/>
                </a:cxn>
              </a:cxnLst>
              <a:rect l="0" t="0" r="r" b="b"/>
              <a:pathLst>
                <a:path w="1183" h="1416">
                  <a:moveTo>
                    <a:pt x="1015" y="1416"/>
                  </a:moveTo>
                  <a:lnTo>
                    <a:pt x="0" y="774"/>
                  </a:lnTo>
                  <a:lnTo>
                    <a:pt x="1183" y="0"/>
                  </a:lnTo>
                  <a:lnTo>
                    <a:pt x="1015" y="1416"/>
                  </a:lnTo>
                  <a:close/>
                </a:path>
              </a:pathLst>
            </a:custGeom>
            <a:solidFill>
              <a:srgbClr val="2C6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Freeform 56"/>
            <p:cNvSpPr>
              <a:spLocks/>
            </p:cNvSpPr>
            <p:nvPr/>
          </p:nvSpPr>
          <p:spPr bwMode="auto">
            <a:xfrm>
              <a:off x="6950076" y="2986088"/>
              <a:ext cx="230188" cy="420688"/>
            </a:xfrm>
            <a:custGeom>
              <a:avLst/>
              <a:gdLst>
                <a:gd name="T0" fmla="*/ 1015 w 1015"/>
                <a:gd name="T1" fmla="*/ 642 h 1861"/>
                <a:gd name="T2" fmla="*/ 183 w 1015"/>
                <a:gd name="T3" fmla="*/ 1861 h 1861"/>
                <a:gd name="T4" fmla="*/ 0 w 1015"/>
                <a:gd name="T5" fmla="*/ 0 h 1861"/>
                <a:gd name="T6" fmla="*/ 1015 w 1015"/>
                <a:gd name="T7" fmla="*/ 642 h 1861"/>
              </a:gdLst>
              <a:ahLst/>
              <a:cxnLst>
                <a:cxn ang="0">
                  <a:pos x="T0" y="T1"/>
                </a:cxn>
                <a:cxn ang="0">
                  <a:pos x="T2" y="T3"/>
                </a:cxn>
                <a:cxn ang="0">
                  <a:pos x="T4" y="T5"/>
                </a:cxn>
                <a:cxn ang="0">
                  <a:pos x="T6" y="T7"/>
                </a:cxn>
              </a:cxnLst>
              <a:rect l="0" t="0" r="r" b="b"/>
              <a:pathLst>
                <a:path w="1015" h="1861">
                  <a:moveTo>
                    <a:pt x="1015" y="642"/>
                  </a:moveTo>
                  <a:lnTo>
                    <a:pt x="183" y="1861"/>
                  </a:lnTo>
                  <a:lnTo>
                    <a:pt x="0" y="0"/>
                  </a:lnTo>
                  <a:lnTo>
                    <a:pt x="1015" y="642"/>
                  </a:lnTo>
                  <a:close/>
                </a:path>
              </a:pathLst>
            </a:custGeom>
            <a:solidFill>
              <a:srgbClr val="163D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Freeform 57"/>
            <p:cNvSpPr>
              <a:spLocks/>
            </p:cNvSpPr>
            <p:nvPr/>
          </p:nvSpPr>
          <p:spPr bwMode="auto">
            <a:xfrm>
              <a:off x="6992938" y="3130550"/>
              <a:ext cx="309563" cy="276225"/>
            </a:xfrm>
            <a:custGeom>
              <a:avLst/>
              <a:gdLst>
                <a:gd name="T0" fmla="*/ 0 w 1370"/>
                <a:gd name="T1" fmla="*/ 1219 h 1219"/>
                <a:gd name="T2" fmla="*/ 1370 w 1370"/>
                <a:gd name="T3" fmla="*/ 1044 h 1219"/>
                <a:gd name="T4" fmla="*/ 832 w 1370"/>
                <a:gd name="T5" fmla="*/ 0 h 1219"/>
                <a:gd name="T6" fmla="*/ 0 w 1370"/>
                <a:gd name="T7" fmla="*/ 1219 h 1219"/>
              </a:gdLst>
              <a:ahLst/>
              <a:cxnLst>
                <a:cxn ang="0">
                  <a:pos x="T0" y="T1"/>
                </a:cxn>
                <a:cxn ang="0">
                  <a:pos x="T2" y="T3"/>
                </a:cxn>
                <a:cxn ang="0">
                  <a:pos x="T4" y="T5"/>
                </a:cxn>
                <a:cxn ang="0">
                  <a:pos x="T6" y="T7"/>
                </a:cxn>
              </a:cxnLst>
              <a:rect l="0" t="0" r="r" b="b"/>
              <a:pathLst>
                <a:path w="1370" h="1219">
                  <a:moveTo>
                    <a:pt x="0" y="1219"/>
                  </a:moveTo>
                  <a:lnTo>
                    <a:pt x="1370" y="1044"/>
                  </a:lnTo>
                  <a:lnTo>
                    <a:pt x="832" y="0"/>
                  </a:lnTo>
                  <a:lnTo>
                    <a:pt x="0" y="1219"/>
                  </a:lnTo>
                  <a:close/>
                </a:path>
              </a:pathLst>
            </a:custGeom>
            <a:solidFill>
              <a:srgbClr val="1945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Freeform 58"/>
            <p:cNvSpPr>
              <a:spLocks/>
            </p:cNvSpPr>
            <p:nvPr/>
          </p:nvSpPr>
          <p:spPr bwMode="auto">
            <a:xfrm>
              <a:off x="7180263" y="3048000"/>
              <a:ext cx="357188" cy="319088"/>
            </a:xfrm>
            <a:custGeom>
              <a:avLst/>
              <a:gdLst>
                <a:gd name="T0" fmla="*/ 538 w 1571"/>
                <a:gd name="T1" fmla="*/ 1409 h 1409"/>
                <a:gd name="T2" fmla="*/ 1571 w 1571"/>
                <a:gd name="T3" fmla="*/ 0 h 1409"/>
                <a:gd name="T4" fmla="*/ 0 w 1571"/>
                <a:gd name="T5" fmla="*/ 365 h 1409"/>
                <a:gd name="T6" fmla="*/ 538 w 1571"/>
                <a:gd name="T7" fmla="*/ 1409 h 1409"/>
              </a:gdLst>
              <a:ahLst/>
              <a:cxnLst>
                <a:cxn ang="0">
                  <a:pos x="T0" y="T1"/>
                </a:cxn>
                <a:cxn ang="0">
                  <a:pos x="T2" y="T3"/>
                </a:cxn>
                <a:cxn ang="0">
                  <a:pos x="T4" y="T5"/>
                </a:cxn>
                <a:cxn ang="0">
                  <a:pos x="T6" y="T7"/>
                </a:cxn>
              </a:cxnLst>
              <a:rect l="0" t="0" r="r" b="b"/>
              <a:pathLst>
                <a:path w="1571" h="1409">
                  <a:moveTo>
                    <a:pt x="538" y="1409"/>
                  </a:moveTo>
                  <a:lnTo>
                    <a:pt x="1571" y="0"/>
                  </a:lnTo>
                  <a:lnTo>
                    <a:pt x="0" y="365"/>
                  </a:lnTo>
                  <a:lnTo>
                    <a:pt x="538" y="1409"/>
                  </a:lnTo>
                  <a:close/>
                </a:path>
              </a:pathLst>
            </a:custGeom>
            <a:solidFill>
              <a:srgbClr val="1D509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Freeform 59"/>
            <p:cNvSpPr>
              <a:spLocks/>
            </p:cNvSpPr>
            <p:nvPr/>
          </p:nvSpPr>
          <p:spPr bwMode="auto">
            <a:xfrm>
              <a:off x="7302501" y="3048000"/>
              <a:ext cx="557213" cy="319088"/>
            </a:xfrm>
            <a:custGeom>
              <a:avLst/>
              <a:gdLst>
                <a:gd name="T0" fmla="*/ 0 w 2458"/>
                <a:gd name="T1" fmla="*/ 1409 h 1409"/>
                <a:gd name="T2" fmla="*/ 2458 w 2458"/>
                <a:gd name="T3" fmla="*/ 854 h 1409"/>
                <a:gd name="T4" fmla="*/ 1033 w 2458"/>
                <a:gd name="T5" fmla="*/ 0 h 1409"/>
                <a:gd name="T6" fmla="*/ 0 w 2458"/>
                <a:gd name="T7" fmla="*/ 1409 h 1409"/>
              </a:gdLst>
              <a:ahLst/>
              <a:cxnLst>
                <a:cxn ang="0">
                  <a:pos x="T0" y="T1"/>
                </a:cxn>
                <a:cxn ang="0">
                  <a:pos x="T2" y="T3"/>
                </a:cxn>
                <a:cxn ang="0">
                  <a:pos x="T4" y="T5"/>
                </a:cxn>
                <a:cxn ang="0">
                  <a:pos x="T6" y="T7"/>
                </a:cxn>
              </a:cxnLst>
              <a:rect l="0" t="0" r="r" b="b"/>
              <a:pathLst>
                <a:path w="2458" h="1409">
                  <a:moveTo>
                    <a:pt x="0" y="1409"/>
                  </a:moveTo>
                  <a:lnTo>
                    <a:pt x="2458" y="854"/>
                  </a:lnTo>
                  <a:lnTo>
                    <a:pt x="1033" y="0"/>
                  </a:lnTo>
                  <a:lnTo>
                    <a:pt x="0" y="1409"/>
                  </a:lnTo>
                  <a:close/>
                </a:path>
              </a:pathLst>
            </a:custGeom>
            <a:solidFill>
              <a:srgbClr val="1845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Freeform 60"/>
            <p:cNvSpPr>
              <a:spLocks/>
            </p:cNvSpPr>
            <p:nvPr/>
          </p:nvSpPr>
          <p:spPr bwMode="auto">
            <a:xfrm>
              <a:off x="7537451" y="2584450"/>
              <a:ext cx="331788" cy="657225"/>
            </a:xfrm>
            <a:custGeom>
              <a:avLst/>
              <a:gdLst>
                <a:gd name="T0" fmla="*/ 1425 w 1463"/>
                <a:gd name="T1" fmla="*/ 2897 h 2897"/>
                <a:gd name="T2" fmla="*/ 1463 w 1463"/>
                <a:gd name="T3" fmla="*/ 0 h 2897"/>
                <a:gd name="T4" fmla="*/ 0 w 1463"/>
                <a:gd name="T5" fmla="*/ 2043 h 2897"/>
                <a:gd name="T6" fmla="*/ 1425 w 1463"/>
                <a:gd name="T7" fmla="*/ 2897 h 2897"/>
              </a:gdLst>
              <a:ahLst/>
              <a:cxnLst>
                <a:cxn ang="0">
                  <a:pos x="T0" y="T1"/>
                </a:cxn>
                <a:cxn ang="0">
                  <a:pos x="T2" y="T3"/>
                </a:cxn>
                <a:cxn ang="0">
                  <a:pos x="T4" y="T5"/>
                </a:cxn>
                <a:cxn ang="0">
                  <a:pos x="T6" y="T7"/>
                </a:cxn>
              </a:cxnLst>
              <a:rect l="0" t="0" r="r" b="b"/>
              <a:pathLst>
                <a:path w="1463" h="2897">
                  <a:moveTo>
                    <a:pt x="1425" y="2897"/>
                  </a:moveTo>
                  <a:lnTo>
                    <a:pt x="1463" y="0"/>
                  </a:lnTo>
                  <a:lnTo>
                    <a:pt x="0" y="2043"/>
                  </a:lnTo>
                  <a:lnTo>
                    <a:pt x="1425" y="2897"/>
                  </a:lnTo>
                  <a:close/>
                </a:path>
              </a:pathLst>
            </a:custGeom>
            <a:solidFill>
              <a:srgbClr val="225FA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Freeform 61"/>
            <p:cNvSpPr>
              <a:spLocks/>
            </p:cNvSpPr>
            <p:nvPr/>
          </p:nvSpPr>
          <p:spPr bwMode="auto">
            <a:xfrm>
              <a:off x="7862888" y="2584450"/>
              <a:ext cx="184150" cy="444500"/>
            </a:xfrm>
            <a:custGeom>
              <a:avLst/>
              <a:gdLst>
                <a:gd name="T0" fmla="*/ 0 w 810"/>
                <a:gd name="T1" fmla="*/ 1957 h 1957"/>
                <a:gd name="T2" fmla="*/ 810 w 810"/>
                <a:gd name="T3" fmla="*/ 1174 h 1957"/>
                <a:gd name="T4" fmla="*/ 810 w 810"/>
                <a:gd name="T5" fmla="*/ 548 h 1957"/>
                <a:gd name="T6" fmla="*/ 25 w 810"/>
                <a:gd name="T7" fmla="*/ 0 h 1957"/>
                <a:gd name="T8" fmla="*/ 0 w 810"/>
                <a:gd name="T9" fmla="*/ 1957 h 1957"/>
              </a:gdLst>
              <a:ahLst/>
              <a:cxnLst>
                <a:cxn ang="0">
                  <a:pos x="T0" y="T1"/>
                </a:cxn>
                <a:cxn ang="0">
                  <a:pos x="T2" y="T3"/>
                </a:cxn>
                <a:cxn ang="0">
                  <a:pos x="T4" y="T5"/>
                </a:cxn>
                <a:cxn ang="0">
                  <a:pos x="T6" y="T7"/>
                </a:cxn>
                <a:cxn ang="0">
                  <a:pos x="T8" y="T9"/>
                </a:cxn>
              </a:cxnLst>
              <a:rect l="0" t="0" r="r" b="b"/>
              <a:pathLst>
                <a:path w="810" h="1957">
                  <a:moveTo>
                    <a:pt x="0" y="1957"/>
                  </a:moveTo>
                  <a:lnTo>
                    <a:pt x="810" y="1174"/>
                  </a:lnTo>
                  <a:lnTo>
                    <a:pt x="810" y="548"/>
                  </a:lnTo>
                  <a:lnTo>
                    <a:pt x="25" y="0"/>
                  </a:lnTo>
                  <a:lnTo>
                    <a:pt x="0" y="1957"/>
                  </a:lnTo>
                  <a:close/>
                </a:path>
              </a:pathLst>
            </a:custGeom>
            <a:solidFill>
              <a:srgbClr val="1845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Freeform 62"/>
            <p:cNvSpPr>
              <a:spLocks/>
            </p:cNvSpPr>
            <p:nvPr/>
          </p:nvSpPr>
          <p:spPr bwMode="auto">
            <a:xfrm>
              <a:off x="7869238" y="2238375"/>
              <a:ext cx="177800" cy="471488"/>
            </a:xfrm>
            <a:custGeom>
              <a:avLst/>
              <a:gdLst>
                <a:gd name="T0" fmla="*/ 785 w 785"/>
                <a:gd name="T1" fmla="*/ 2075 h 2075"/>
                <a:gd name="T2" fmla="*/ 0 w 785"/>
                <a:gd name="T3" fmla="*/ 1527 h 2075"/>
                <a:gd name="T4" fmla="*/ 785 w 785"/>
                <a:gd name="T5" fmla="*/ 0 h 2075"/>
                <a:gd name="T6" fmla="*/ 785 w 785"/>
                <a:gd name="T7" fmla="*/ 2075 h 2075"/>
              </a:gdLst>
              <a:ahLst/>
              <a:cxnLst>
                <a:cxn ang="0">
                  <a:pos x="T0" y="T1"/>
                </a:cxn>
                <a:cxn ang="0">
                  <a:pos x="T2" y="T3"/>
                </a:cxn>
                <a:cxn ang="0">
                  <a:pos x="T4" y="T5"/>
                </a:cxn>
                <a:cxn ang="0">
                  <a:pos x="T6" y="T7"/>
                </a:cxn>
              </a:cxnLst>
              <a:rect l="0" t="0" r="r" b="b"/>
              <a:pathLst>
                <a:path w="785" h="2075">
                  <a:moveTo>
                    <a:pt x="785" y="2075"/>
                  </a:moveTo>
                  <a:lnTo>
                    <a:pt x="0" y="1527"/>
                  </a:lnTo>
                  <a:lnTo>
                    <a:pt x="785" y="0"/>
                  </a:lnTo>
                  <a:lnTo>
                    <a:pt x="785" y="2075"/>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Freeform 63"/>
            <p:cNvSpPr>
              <a:spLocks/>
            </p:cNvSpPr>
            <p:nvPr/>
          </p:nvSpPr>
          <p:spPr bwMode="auto">
            <a:xfrm>
              <a:off x="7862888" y="2851150"/>
              <a:ext cx="184150" cy="450850"/>
            </a:xfrm>
            <a:custGeom>
              <a:avLst/>
              <a:gdLst>
                <a:gd name="T0" fmla="*/ 0 w 810"/>
                <a:gd name="T1" fmla="*/ 783 h 1989"/>
                <a:gd name="T2" fmla="*/ 810 w 810"/>
                <a:gd name="T3" fmla="*/ 1989 h 1989"/>
                <a:gd name="T4" fmla="*/ 810 w 810"/>
                <a:gd name="T5" fmla="*/ 0 h 1989"/>
                <a:gd name="T6" fmla="*/ 0 w 810"/>
                <a:gd name="T7" fmla="*/ 783 h 1989"/>
              </a:gdLst>
              <a:ahLst/>
              <a:cxnLst>
                <a:cxn ang="0">
                  <a:pos x="T0" y="T1"/>
                </a:cxn>
                <a:cxn ang="0">
                  <a:pos x="T2" y="T3"/>
                </a:cxn>
                <a:cxn ang="0">
                  <a:pos x="T4" y="T5"/>
                </a:cxn>
                <a:cxn ang="0">
                  <a:pos x="T6" y="T7"/>
                </a:cxn>
              </a:cxnLst>
              <a:rect l="0" t="0" r="r" b="b"/>
              <a:pathLst>
                <a:path w="810" h="1989">
                  <a:moveTo>
                    <a:pt x="0" y="783"/>
                  </a:moveTo>
                  <a:lnTo>
                    <a:pt x="810" y="1989"/>
                  </a:lnTo>
                  <a:lnTo>
                    <a:pt x="810" y="0"/>
                  </a:lnTo>
                  <a:lnTo>
                    <a:pt x="0" y="783"/>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Freeform 64"/>
            <p:cNvSpPr>
              <a:spLocks/>
            </p:cNvSpPr>
            <p:nvPr/>
          </p:nvSpPr>
          <p:spPr bwMode="auto">
            <a:xfrm>
              <a:off x="7859713" y="3028950"/>
              <a:ext cx="187325" cy="341313"/>
            </a:xfrm>
            <a:custGeom>
              <a:avLst/>
              <a:gdLst>
                <a:gd name="T0" fmla="*/ 0 w 823"/>
                <a:gd name="T1" fmla="*/ 940 h 1507"/>
                <a:gd name="T2" fmla="*/ 823 w 823"/>
                <a:gd name="T3" fmla="*/ 1507 h 1507"/>
                <a:gd name="T4" fmla="*/ 823 w 823"/>
                <a:gd name="T5" fmla="*/ 1206 h 1507"/>
                <a:gd name="T6" fmla="*/ 13 w 823"/>
                <a:gd name="T7" fmla="*/ 0 h 1507"/>
                <a:gd name="T8" fmla="*/ 0 w 823"/>
                <a:gd name="T9" fmla="*/ 940 h 1507"/>
              </a:gdLst>
              <a:ahLst/>
              <a:cxnLst>
                <a:cxn ang="0">
                  <a:pos x="T0" y="T1"/>
                </a:cxn>
                <a:cxn ang="0">
                  <a:pos x="T2" y="T3"/>
                </a:cxn>
                <a:cxn ang="0">
                  <a:pos x="T4" y="T5"/>
                </a:cxn>
                <a:cxn ang="0">
                  <a:pos x="T6" y="T7"/>
                </a:cxn>
                <a:cxn ang="0">
                  <a:pos x="T8" y="T9"/>
                </a:cxn>
              </a:cxnLst>
              <a:rect l="0" t="0" r="r" b="b"/>
              <a:pathLst>
                <a:path w="823" h="1507">
                  <a:moveTo>
                    <a:pt x="0" y="940"/>
                  </a:moveTo>
                  <a:lnTo>
                    <a:pt x="823" y="1507"/>
                  </a:lnTo>
                  <a:lnTo>
                    <a:pt x="823" y="1206"/>
                  </a:lnTo>
                  <a:lnTo>
                    <a:pt x="13" y="0"/>
                  </a:lnTo>
                  <a:lnTo>
                    <a:pt x="0" y="940"/>
                  </a:lnTo>
                  <a:close/>
                </a:path>
              </a:pathLst>
            </a:custGeom>
            <a:solidFill>
              <a:srgbClr val="17407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Freeform 65"/>
            <p:cNvSpPr>
              <a:spLocks/>
            </p:cNvSpPr>
            <p:nvPr/>
          </p:nvSpPr>
          <p:spPr bwMode="auto">
            <a:xfrm>
              <a:off x="7859713" y="3241675"/>
              <a:ext cx="187325" cy="368300"/>
            </a:xfrm>
            <a:custGeom>
              <a:avLst/>
              <a:gdLst>
                <a:gd name="T0" fmla="*/ 5 w 828"/>
                <a:gd name="T1" fmla="*/ 0 h 1625"/>
                <a:gd name="T2" fmla="*/ 0 w 828"/>
                <a:gd name="T3" fmla="*/ 1625 h 1625"/>
                <a:gd name="T4" fmla="*/ 828 w 828"/>
                <a:gd name="T5" fmla="*/ 1074 h 1625"/>
                <a:gd name="T6" fmla="*/ 828 w 828"/>
                <a:gd name="T7" fmla="*/ 567 h 1625"/>
                <a:gd name="T8" fmla="*/ 5 w 828"/>
                <a:gd name="T9" fmla="*/ 0 h 1625"/>
              </a:gdLst>
              <a:ahLst/>
              <a:cxnLst>
                <a:cxn ang="0">
                  <a:pos x="T0" y="T1"/>
                </a:cxn>
                <a:cxn ang="0">
                  <a:pos x="T2" y="T3"/>
                </a:cxn>
                <a:cxn ang="0">
                  <a:pos x="T4" y="T5"/>
                </a:cxn>
                <a:cxn ang="0">
                  <a:pos x="T6" y="T7"/>
                </a:cxn>
                <a:cxn ang="0">
                  <a:pos x="T8" y="T9"/>
                </a:cxn>
              </a:cxnLst>
              <a:rect l="0" t="0" r="r" b="b"/>
              <a:pathLst>
                <a:path w="828" h="1625">
                  <a:moveTo>
                    <a:pt x="5" y="0"/>
                  </a:moveTo>
                  <a:lnTo>
                    <a:pt x="0" y="1625"/>
                  </a:lnTo>
                  <a:lnTo>
                    <a:pt x="828" y="1074"/>
                  </a:lnTo>
                  <a:lnTo>
                    <a:pt x="828" y="567"/>
                  </a:lnTo>
                  <a:lnTo>
                    <a:pt x="5" y="0"/>
                  </a:lnTo>
                  <a:close/>
                </a:path>
              </a:pathLst>
            </a:custGeom>
            <a:solidFill>
              <a:srgbClr val="1845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Freeform 66"/>
            <p:cNvSpPr>
              <a:spLocks/>
            </p:cNvSpPr>
            <p:nvPr/>
          </p:nvSpPr>
          <p:spPr bwMode="auto">
            <a:xfrm>
              <a:off x="7859713" y="3486150"/>
              <a:ext cx="187325" cy="482600"/>
            </a:xfrm>
            <a:custGeom>
              <a:avLst/>
              <a:gdLst>
                <a:gd name="T0" fmla="*/ 0 w 828"/>
                <a:gd name="T1" fmla="*/ 551 h 2134"/>
                <a:gd name="T2" fmla="*/ 828 w 828"/>
                <a:gd name="T3" fmla="*/ 2134 h 2134"/>
                <a:gd name="T4" fmla="*/ 828 w 828"/>
                <a:gd name="T5" fmla="*/ 0 h 2134"/>
                <a:gd name="T6" fmla="*/ 0 w 828"/>
                <a:gd name="T7" fmla="*/ 551 h 2134"/>
              </a:gdLst>
              <a:ahLst/>
              <a:cxnLst>
                <a:cxn ang="0">
                  <a:pos x="T0" y="T1"/>
                </a:cxn>
                <a:cxn ang="0">
                  <a:pos x="T2" y="T3"/>
                </a:cxn>
                <a:cxn ang="0">
                  <a:pos x="T4" y="T5"/>
                </a:cxn>
                <a:cxn ang="0">
                  <a:pos x="T6" y="T7"/>
                </a:cxn>
              </a:cxnLst>
              <a:rect l="0" t="0" r="r" b="b"/>
              <a:pathLst>
                <a:path w="828" h="2134">
                  <a:moveTo>
                    <a:pt x="0" y="551"/>
                  </a:moveTo>
                  <a:lnTo>
                    <a:pt x="828" y="2134"/>
                  </a:lnTo>
                  <a:lnTo>
                    <a:pt x="828" y="0"/>
                  </a:lnTo>
                  <a:lnTo>
                    <a:pt x="0" y="551"/>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Freeform 67"/>
            <p:cNvSpPr>
              <a:spLocks/>
            </p:cNvSpPr>
            <p:nvPr/>
          </p:nvSpPr>
          <p:spPr bwMode="auto">
            <a:xfrm>
              <a:off x="7302501" y="3241675"/>
              <a:ext cx="557213" cy="368300"/>
            </a:xfrm>
            <a:custGeom>
              <a:avLst/>
              <a:gdLst>
                <a:gd name="T0" fmla="*/ 0 w 2458"/>
                <a:gd name="T1" fmla="*/ 555 h 1625"/>
                <a:gd name="T2" fmla="*/ 2453 w 2458"/>
                <a:gd name="T3" fmla="*/ 1625 h 1625"/>
                <a:gd name="T4" fmla="*/ 2458 w 2458"/>
                <a:gd name="T5" fmla="*/ 0 h 1625"/>
                <a:gd name="T6" fmla="*/ 0 w 2458"/>
                <a:gd name="T7" fmla="*/ 555 h 1625"/>
              </a:gdLst>
              <a:ahLst/>
              <a:cxnLst>
                <a:cxn ang="0">
                  <a:pos x="T0" y="T1"/>
                </a:cxn>
                <a:cxn ang="0">
                  <a:pos x="T2" y="T3"/>
                </a:cxn>
                <a:cxn ang="0">
                  <a:pos x="T4" y="T5"/>
                </a:cxn>
                <a:cxn ang="0">
                  <a:pos x="T6" y="T7"/>
                </a:cxn>
              </a:cxnLst>
              <a:rect l="0" t="0" r="r" b="b"/>
              <a:pathLst>
                <a:path w="2458" h="1625">
                  <a:moveTo>
                    <a:pt x="0" y="555"/>
                  </a:moveTo>
                  <a:lnTo>
                    <a:pt x="2453" y="1625"/>
                  </a:lnTo>
                  <a:lnTo>
                    <a:pt x="2458" y="0"/>
                  </a:lnTo>
                  <a:lnTo>
                    <a:pt x="0" y="555"/>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Freeform 68"/>
            <p:cNvSpPr>
              <a:spLocks/>
            </p:cNvSpPr>
            <p:nvPr/>
          </p:nvSpPr>
          <p:spPr bwMode="auto">
            <a:xfrm>
              <a:off x="7302501" y="3367088"/>
              <a:ext cx="557213" cy="584200"/>
            </a:xfrm>
            <a:custGeom>
              <a:avLst/>
              <a:gdLst>
                <a:gd name="T0" fmla="*/ 0 w 2453"/>
                <a:gd name="T1" fmla="*/ 0 h 2575"/>
                <a:gd name="T2" fmla="*/ 421 w 2453"/>
                <a:gd name="T3" fmla="*/ 2575 h 2575"/>
                <a:gd name="T4" fmla="*/ 2453 w 2453"/>
                <a:gd name="T5" fmla="*/ 1070 h 2575"/>
                <a:gd name="T6" fmla="*/ 0 w 2453"/>
                <a:gd name="T7" fmla="*/ 0 h 2575"/>
              </a:gdLst>
              <a:ahLst/>
              <a:cxnLst>
                <a:cxn ang="0">
                  <a:pos x="T0" y="T1"/>
                </a:cxn>
                <a:cxn ang="0">
                  <a:pos x="T2" y="T3"/>
                </a:cxn>
                <a:cxn ang="0">
                  <a:pos x="T4" y="T5"/>
                </a:cxn>
                <a:cxn ang="0">
                  <a:pos x="T6" y="T7"/>
                </a:cxn>
              </a:cxnLst>
              <a:rect l="0" t="0" r="r" b="b"/>
              <a:pathLst>
                <a:path w="2453" h="2575">
                  <a:moveTo>
                    <a:pt x="0" y="0"/>
                  </a:moveTo>
                  <a:lnTo>
                    <a:pt x="421" y="2575"/>
                  </a:lnTo>
                  <a:lnTo>
                    <a:pt x="2453" y="1070"/>
                  </a:lnTo>
                  <a:lnTo>
                    <a:pt x="0" y="0"/>
                  </a:lnTo>
                  <a:close/>
                </a:path>
              </a:pathLst>
            </a:custGeom>
            <a:solidFill>
              <a:srgbClr val="163D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Freeform 69"/>
            <p:cNvSpPr>
              <a:spLocks/>
            </p:cNvSpPr>
            <p:nvPr/>
          </p:nvSpPr>
          <p:spPr bwMode="auto">
            <a:xfrm>
              <a:off x="7397751" y="3609975"/>
              <a:ext cx="461963" cy="576263"/>
            </a:xfrm>
            <a:custGeom>
              <a:avLst/>
              <a:gdLst>
                <a:gd name="T0" fmla="*/ 0 w 2032"/>
                <a:gd name="T1" fmla="*/ 1505 h 2538"/>
                <a:gd name="T2" fmla="*/ 989 w 2032"/>
                <a:gd name="T3" fmla="*/ 2538 h 2538"/>
                <a:gd name="T4" fmla="*/ 2032 w 2032"/>
                <a:gd name="T5" fmla="*/ 0 h 2538"/>
                <a:gd name="T6" fmla="*/ 0 w 2032"/>
                <a:gd name="T7" fmla="*/ 1505 h 2538"/>
              </a:gdLst>
              <a:ahLst/>
              <a:cxnLst>
                <a:cxn ang="0">
                  <a:pos x="T0" y="T1"/>
                </a:cxn>
                <a:cxn ang="0">
                  <a:pos x="T2" y="T3"/>
                </a:cxn>
                <a:cxn ang="0">
                  <a:pos x="T4" y="T5"/>
                </a:cxn>
                <a:cxn ang="0">
                  <a:pos x="T6" y="T7"/>
                </a:cxn>
              </a:cxnLst>
              <a:rect l="0" t="0" r="r" b="b"/>
              <a:pathLst>
                <a:path w="2032" h="2538">
                  <a:moveTo>
                    <a:pt x="0" y="1505"/>
                  </a:moveTo>
                  <a:lnTo>
                    <a:pt x="989" y="2538"/>
                  </a:lnTo>
                  <a:lnTo>
                    <a:pt x="2032" y="0"/>
                  </a:lnTo>
                  <a:lnTo>
                    <a:pt x="0" y="1505"/>
                  </a:lnTo>
                  <a:close/>
                </a:path>
              </a:pathLst>
            </a:custGeom>
            <a:solidFill>
              <a:srgbClr val="12336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Freeform 70"/>
            <p:cNvSpPr>
              <a:spLocks/>
            </p:cNvSpPr>
            <p:nvPr/>
          </p:nvSpPr>
          <p:spPr bwMode="auto">
            <a:xfrm>
              <a:off x="7623176" y="3609975"/>
              <a:ext cx="423863" cy="576263"/>
            </a:xfrm>
            <a:custGeom>
              <a:avLst/>
              <a:gdLst>
                <a:gd name="T0" fmla="*/ 0 w 1871"/>
                <a:gd name="T1" fmla="*/ 2538 h 2538"/>
                <a:gd name="T2" fmla="*/ 1871 w 1871"/>
                <a:gd name="T3" fmla="*/ 1728 h 2538"/>
                <a:gd name="T4" fmla="*/ 1871 w 1871"/>
                <a:gd name="T5" fmla="*/ 1583 h 2538"/>
                <a:gd name="T6" fmla="*/ 1043 w 1871"/>
                <a:gd name="T7" fmla="*/ 0 h 2538"/>
                <a:gd name="T8" fmla="*/ 0 w 1871"/>
                <a:gd name="T9" fmla="*/ 2538 h 2538"/>
              </a:gdLst>
              <a:ahLst/>
              <a:cxnLst>
                <a:cxn ang="0">
                  <a:pos x="T0" y="T1"/>
                </a:cxn>
                <a:cxn ang="0">
                  <a:pos x="T2" y="T3"/>
                </a:cxn>
                <a:cxn ang="0">
                  <a:pos x="T4" y="T5"/>
                </a:cxn>
                <a:cxn ang="0">
                  <a:pos x="T6" y="T7"/>
                </a:cxn>
                <a:cxn ang="0">
                  <a:pos x="T8" y="T9"/>
                </a:cxn>
              </a:cxnLst>
              <a:rect l="0" t="0" r="r" b="b"/>
              <a:pathLst>
                <a:path w="1871" h="2538">
                  <a:moveTo>
                    <a:pt x="0" y="2538"/>
                  </a:moveTo>
                  <a:lnTo>
                    <a:pt x="1871" y="1728"/>
                  </a:lnTo>
                  <a:lnTo>
                    <a:pt x="1871" y="1583"/>
                  </a:lnTo>
                  <a:lnTo>
                    <a:pt x="1043" y="0"/>
                  </a:lnTo>
                  <a:lnTo>
                    <a:pt x="0" y="2538"/>
                  </a:lnTo>
                  <a:close/>
                </a:path>
              </a:pathLst>
            </a:custGeom>
            <a:solidFill>
              <a:srgbClr val="0F2C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Freeform 71"/>
            <p:cNvSpPr>
              <a:spLocks/>
            </p:cNvSpPr>
            <p:nvPr/>
          </p:nvSpPr>
          <p:spPr bwMode="auto">
            <a:xfrm>
              <a:off x="7623176" y="4002088"/>
              <a:ext cx="423863" cy="403225"/>
            </a:xfrm>
            <a:custGeom>
              <a:avLst/>
              <a:gdLst>
                <a:gd name="T0" fmla="*/ 0 w 1871"/>
                <a:gd name="T1" fmla="*/ 810 h 1778"/>
                <a:gd name="T2" fmla="*/ 817 w 1871"/>
                <a:gd name="T3" fmla="*/ 1778 h 1778"/>
                <a:gd name="T4" fmla="*/ 1871 w 1871"/>
                <a:gd name="T5" fmla="*/ 73 h 1778"/>
                <a:gd name="T6" fmla="*/ 1871 w 1871"/>
                <a:gd name="T7" fmla="*/ 0 h 1778"/>
                <a:gd name="T8" fmla="*/ 0 w 1871"/>
                <a:gd name="T9" fmla="*/ 810 h 1778"/>
              </a:gdLst>
              <a:ahLst/>
              <a:cxnLst>
                <a:cxn ang="0">
                  <a:pos x="T0" y="T1"/>
                </a:cxn>
                <a:cxn ang="0">
                  <a:pos x="T2" y="T3"/>
                </a:cxn>
                <a:cxn ang="0">
                  <a:pos x="T4" y="T5"/>
                </a:cxn>
                <a:cxn ang="0">
                  <a:pos x="T6" y="T7"/>
                </a:cxn>
                <a:cxn ang="0">
                  <a:pos x="T8" y="T9"/>
                </a:cxn>
              </a:cxnLst>
              <a:rect l="0" t="0" r="r" b="b"/>
              <a:pathLst>
                <a:path w="1871" h="1778">
                  <a:moveTo>
                    <a:pt x="0" y="810"/>
                  </a:moveTo>
                  <a:lnTo>
                    <a:pt x="817" y="1778"/>
                  </a:lnTo>
                  <a:lnTo>
                    <a:pt x="1871" y="73"/>
                  </a:lnTo>
                  <a:lnTo>
                    <a:pt x="1871" y="0"/>
                  </a:lnTo>
                  <a:lnTo>
                    <a:pt x="0" y="810"/>
                  </a:lnTo>
                  <a:close/>
                </a:path>
              </a:pathLst>
            </a:custGeom>
            <a:solidFill>
              <a:srgbClr val="0D27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Freeform 72"/>
            <p:cNvSpPr>
              <a:spLocks/>
            </p:cNvSpPr>
            <p:nvPr/>
          </p:nvSpPr>
          <p:spPr bwMode="auto">
            <a:xfrm>
              <a:off x="7807326" y="4019550"/>
              <a:ext cx="239713" cy="385763"/>
            </a:xfrm>
            <a:custGeom>
              <a:avLst/>
              <a:gdLst>
                <a:gd name="T0" fmla="*/ 0 w 1054"/>
                <a:gd name="T1" fmla="*/ 1705 h 1705"/>
                <a:gd name="T2" fmla="*/ 1054 w 1054"/>
                <a:gd name="T3" fmla="*/ 817 h 1705"/>
                <a:gd name="T4" fmla="*/ 1054 w 1054"/>
                <a:gd name="T5" fmla="*/ 0 h 1705"/>
                <a:gd name="T6" fmla="*/ 0 w 1054"/>
                <a:gd name="T7" fmla="*/ 1705 h 1705"/>
              </a:gdLst>
              <a:ahLst/>
              <a:cxnLst>
                <a:cxn ang="0">
                  <a:pos x="T0" y="T1"/>
                </a:cxn>
                <a:cxn ang="0">
                  <a:pos x="T2" y="T3"/>
                </a:cxn>
                <a:cxn ang="0">
                  <a:pos x="T4" y="T5"/>
                </a:cxn>
                <a:cxn ang="0">
                  <a:pos x="T6" y="T7"/>
                </a:cxn>
              </a:cxnLst>
              <a:rect l="0" t="0" r="r" b="b"/>
              <a:pathLst>
                <a:path w="1054" h="1705">
                  <a:moveTo>
                    <a:pt x="0" y="1705"/>
                  </a:moveTo>
                  <a:lnTo>
                    <a:pt x="1054" y="817"/>
                  </a:lnTo>
                  <a:lnTo>
                    <a:pt x="1054" y="0"/>
                  </a:lnTo>
                  <a:lnTo>
                    <a:pt x="0" y="1705"/>
                  </a:lnTo>
                  <a:close/>
                </a:path>
              </a:pathLst>
            </a:custGeom>
            <a:solidFill>
              <a:srgbClr val="0A1D3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79" name="Freeform 73"/>
            <p:cNvSpPr>
              <a:spLocks/>
            </p:cNvSpPr>
            <p:nvPr/>
          </p:nvSpPr>
          <p:spPr bwMode="auto">
            <a:xfrm>
              <a:off x="7807326" y="4203700"/>
              <a:ext cx="239713" cy="444500"/>
            </a:xfrm>
            <a:custGeom>
              <a:avLst/>
              <a:gdLst>
                <a:gd name="T0" fmla="*/ 0 w 1054"/>
                <a:gd name="T1" fmla="*/ 888 h 1958"/>
                <a:gd name="T2" fmla="*/ 914 w 1054"/>
                <a:gd name="T3" fmla="*/ 1958 h 1958"/>
                <a:gd name="T4" fmla="*/ 1054 w 1054"/>
                <a:gd name="T5" fmla="*/ 1958 h 1958"/>
                <a:gd name="T6" fmla="*/ 1054 w 1054"/>
                <a:gd name="T7" fmla="*/ 0 h 1958"/>
                <a:gd name="T8" fmla="*/ 0 w 1054"/>
                <a:gd name="T9" fmla="*/ 888 h 1958"/>
              </a:gdLst>
              <a:ahLst/>
              <a:cxnLst>
                <a:cxn ang="0">
                  <a:pos x="T0" y="T1"/>
                </a:cxn>
                <a:cxn ang="0">
                  <a:pos x="T2" y="T3"/>
                </a:cxn>
                <a:cxn ang="0">
                  <a:pos x="T4" y="T5"/>
                </a:cxn>
                <a:cxn ang="0">
                  <a:pos x="T6" y="T7"/>
                </a:cxn>
                <a:cxn ang="0">
                  <a:pos x="T8" y="T9"/>
                </a:cxn>
              </a:cxnLst>
              <a:rect l="0" t="0" r="r" b="b"/>
              <a:pathLst>
                <a:path w="1054" h="1958">
                  <a:moveTo>
                    <a:pt x="0" y="888"/>
                  </a:moveTo>
                  <a:lnTo>
                    <a:pt x="914" y="1958"/>
                  </a:lnTo>
                  <a:lnTo>
                    <a:pt x="1054" y="1958"/>
                  </a:lnTo>
                  <a:lnTo>
                    <a:pt x="1054" y="0"/>
                  </a:lnTo>
                  <a:lnTo>
                    <a:pt x="0" y="888"/>
                  </a:lnTo>
                  <a:close/>
                </a:path>
              </a:pathLst>
            </a:custGeom>
            <a:solidFill>
              <a:srgbClr val="0614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Freeform 74"/>
            <p:cNvSpPr>
              <a:spLocks/>
            </p:cNvSpPr>
            <p:nvPr/>
          </p:nvSpPr>
          <p:spPr bwMode="auto">
            <a:xfrm>
              <a:off x="7107238" y="4391025"/>
              <a:ext cx="908050" cy="257175"/>
            </a:xfrm>
            <a:custGeom>
              <a:avLst/>
              <a:gdLst>
                <a:gd name="T0" fmla="*/ 2947 w 4001"/>
                <a:gd name="T1" fmla="*/ 1134 h 1134"/>
                <a:gd name="T2" fmla="*/ 0 w 4001"/>
                <a:gd name="T3" fmla="*/ 0 h 1134"/>
                <a:gd name="T4" fmla="*/ 3087 w 4001"/>
                <a:gd name="T5" fmla="*/ 64 h 1134"/>
                <a:gd name="T6" fmla="*/ 4001 w 4001"/>
                <a:gd name="T7" fmla="*/ 1134 h 1134"/>
                <a:gd name="T8" fmla="*/ 2947 w 4001"/>
                <a:gd name="T9" fmla="*/ 1134 h 1134"/>
              </a:gdLst>
              <a:ahLst/>
              <a:cxnLst>
                <a:cxn ang="0">
                  <a:pos x="T0" y="T1"/>
                </a:cxn>
                <a:cxn ang="0">
                  <a:pos x="T2" y="T3"/>
                </a:cxn>
                <a:cxn ang="0">
                  <a:pos x="T4" y="T5"/>
                </a:cxn>
                <a:cxn ang="0">
                  <a:pos x="T6" y="T7"/>
                </a:cxn>
                <a:cxn ang="0">
                  <a:pos x="T8" y="T9"/>
                </a:cxn>
              </a:cxnLst>
              <a:rect l="0" t="0" r="r" b="b"/>
              <a:pathLst>
                <a:path w="4001" h="1134">
                  <a:moveTo>
                    <a:pt x="2947" y="1134"/>
                  </a:moveTo>
                  <a:lnTo>
                    <a:pt x="0" y="0"/>
                  </a:lnTo>
                  <a:lnTo>
                    <a:pt x="3087" y="64"/>
                  </a:lnTo>
                  <a:lnTo>
                    <a:pt x="4001" y="1134"/>
                  </a:lnTo>
                  <a:lnTo>
                    <a:pt x="2947" y="1134"/>
                  </a:lnTo>
                  <a:close/>
                </a:path>
              </a:pathLst>
            </a:custGeom>
            <a:solidFill>
              <a:srgbClr val="091B3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Freeform 75"/>
            <p:cNvSpPr>
              <a:spLocks/>
            </p:cNvSpPr>
            <p:nvPr/>
          </p:nvSpPr>
          <p:spPr bwMode="auto">
            <a:xfrm>
              <a:off x="7107238" y="4186238"/>
              <a:ext cx="700088" cy="219075"/>
            </a:xfrm>
            <a:custGeom>
              <a:avLst/>
              <a:gdLst>
                <a:gd name="T0" fmla="*/ 2270 w 3087"/>
                <a:gd name="T1" fmla="*/ 0 h 968"/>
                <a:gd name="T2" fmla="*/ 0 w 3087"/>
                <a:gd name="T3" fmla="*/ 904 h 968"/>
                <a:gd name="T4" fmla="*/ 3087 w 3087"/>
                <a:gd name="T5" fmla="*/ 968 h 968"/>
                <a:gd name="T6" fmla="*/ 2270 w 3087"/>
                <a:gd name="T7" fmla="*/ 0 h 968"/>
              </a:gdLst>
              <a:ahLst/>
              <a:cxnLst>
                <a:cxn ang="0">
                  <a:pos x="T0" y="T1"/>
                </a:cxn>
                <a:cxn ang="0">
                  <a:pos x="T2" y="T3"/>
                </a:cxn>
                <a:cxn ang="0">
                  <a:pos x="T4" y="T5"/>
                </a:cxn>
                <a:cxn ang="0">
                  <a:pos x="T6" y="T7"/>
                </a:cxn>
              </a:cxnLst>
              <a:rect l="0" t="0" r="r" b="b"/>
              <a:pathLst>
                <a:path w="3087" h="968">
                  <a:moveTo>
                    <a:pt x="2270" y="0"/>
                  </a:moveTo>
                  <a:lnTo>
                    <a:pt x="0" y="904"/>
                  </a:lnTo>
                  <a:lnTo>
                    <a:pt x="3087" y="968"/>
                  </a:lnTo>
                  <a:lnTo>
                    <a:pt x="2270" y="0"/>
                  </a:lnTo>
                  <a:close/>
                </a:path>
              </a:pathLst>
            </a:custGeom>
            <a:solidFill>
              <a:srgbClr val="0B204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Freeform 76"/>
            <p:cNvSpPr>
              <a:spLocks/>
            </p:cNvSpPr>
            <p:nvPr/>
          </p:nvSpPr>
          <p:spPr bwMode="auto">
            <a:xfrm>
              <a:off x="6448426" y="4391025"/>
              <a:ext cx="1327150" cy="257175"/>
            </a:xfrm>
            <a:custGeom>
              <a:avLst/>
              <a:gdLst>
                <a:gd name="T0" fmla="*/ 0 w 5858"/>
                <a:gd name="T1" fmla="*/ 1134 h 1134"/>
                <a:gd name="T2" fmla="*/ 2911 w 5858"/>
                <a:gd name="T3" fmla="*/ 0 h 1134"/>
                <a:gd name="T4" fmla="*/ 5858 w 5858"/>
                <a:gd name="T5" fmla="*/ 1134 h 1134"/>
                <a:gd name="T6" fmla="*/ 0 w 5858"/>
                <a:gd name="T7" fmla="*/ 1134 h 1134"/>
              </a:gdLst>
              <a:ahLst/>
              <a:cxnLst>
                <a:cxn ang="0">
                  <a:pos x="T0" y="T1"/>
                </a:cxn>
                <a:cxn ang="0">
                  <a:pos x="T2" y="T3"/>
                </a:cxn>
                <a:cxn ang="0">
                  <a:pos x="T4" y="T5"/>
                </a:cxn>
                <a:cxn ang="0">
                  <a:pos x="T6" y="T7"/>
                </a:cxn>
              </a:cxnLst>
              <a:rect l="0" t="0" r="r" b="b"/>
              <a:pathLst>
                <a:path w="5858" h="1134">
                  <a:moveTo>
                    <a:pt x="0" y="1134"/>
                  </a:moveTo>
                  <a:lnTo>
                    <a:pt x="2911" y="0"/>
                  </a:lnTo>
                  <a:lnTo>
                    <a:pt x="5858" y="1134"/>
                  </a:lnTo>
                  <a:lnTo>
                    <a:pt x="0" y="1134"/>
                  </a:lnTo>
                  <a:close/>
                </a:path>
              </a:pathLst>
            </a:custGeom>
            <a:solidFill>
              <a:srgbClr val="0A1D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Freeform 77"/>
            <p:cNvSpPr>
              <a:spLocks/>
            </p:cNvSpPr>
            <p:nvPr/>
          </p:nvSpPr>
          <p:spPr bwMode="auto">
            <a:xfrm>
              <a:off x="6961188" y="4391025"/>
              <a:ext cx="814388" cy="257175"/>
            </a:xfrm>
            <a:custGeom>
              <a:avLst/>
              <a:gdLst>
                <a:gd name="T0" fmla="*/ 645 w 3592"/>
                <a:gd name="T1" fmla="*/ 0 h 1134"/>
                <a:gd name="T2" fmla="*/ 0 w 3592"/>
                <a:gd name="T3" fmla="*/ 1134 h 1134"/>
                <a:gd name="T4" fmla="*/ 3592 w 3592"/>
                <a:gd name="T5" fmla="*/ 1134 h 1134"/>
                <a:gd name="T6" fmla="*/ 645 w 3592"/>
                <a:gd name="T7" fmla="*/ 0 h 1134"/>
              </a:gdLst>
              <a:ahLst/>
              <a:cxnLst>
                <a:cxn ang="0">
                  <a:pos x="T0" y="T1"/>
                </a:cxn>
                <a:cxn ang="0">
                  <a:pos x="T2" y="T3"/>
                </a:cxn>
                <a:cxn ang="0">
                  <a:pos x="T4" y="T5"/>
                </a:cxn>
                <a:cxn ang="0">
                  <a:pos x="T6" y="T7"/>
                </a:cxn>
              </a:cxnLst>
              <a:rect l="0" t="0" r="r" b="b"/>
              <a:pathLst>
                <a:path w="3592" h="1134">
                  <a:moveTo>
                    <a:pt x="645" y="0"/>
                  </a:moveTo>
                  <a:lnTo>
                    <a:pt x="0" y="1134"/>
                  </a:lnTo>
                  <a:lnTo>
                    <a:pt x="3592" y="1134"/>
                  </a:lnTo>
                  <a:lnTo>
                    <a:pt x="645" y="0"/>
                  </a:lnTo>
                  <a:close/>
                </a:path>
              </a:pathLst>
            </a:custGeom>
            <a:solidFill>
              <a:srgbClr val="06132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Freeform 78"/>
            <p:cNvSpPr>
              <a:spLocks/>
            </p:cNvSpPr>
            <p:nvPr/>
          </p:nvSpPr>
          <p:spPr bwMode="auto">
            <a:xfrm>
              <a:off x="7396163" y="3951288"/>
              <a:ext cx="227013" cy="325438"/>
            </a:xfrm>
            <a:custGeom>
              <a:avLst/>
              <a:gdLst>
                <a:gd name="T0" fmla="*/ 10 w 999"/>
                <a:gd name="T1" fmla="*/ 0 h 1431"/>
                <a:gd name="T2" fmla="*/ 0 w 999"/>
                <a:gd name="T3" fmla="*/ 1431 h 1431"/>
                <a:gd name="T4" fmla="*/ 999 w 999"/>
                <a:gd name="T5" fmla="*/ 1033 h 1431"/>
                <a:gd name="T6" fmla="*/ 10 w 999"/>
                <a:gd name="T7" fmla="*/ 0 h 1431"/>
              </a:gdLst>
              <a:ahLst/>
              <a:cxnLst>
                <a:cxn ang="0">
                  <a:pos x="T0" y="T1"/>
                </a:cxn>
                <a:cxn ang="0">
                  <a:pos x="T2" y="T3"/>
                </a:cxn>
                <a:cxn ang="0">
                  <a:pos x="T4" y="T5"/>
                </a:cxn>
                <a:cxn ang="0">
                  <a:pos x="T6" y="T7"/>
                </a:cxn>
              </a:cxnLst>
              <a:rect l="0" t="0" r="r" b="b"/>
              <a:pathLst>
                <a:path w="999" h="1431">
                  <a:moveTo>
                    <a:pt x="10" y="0"/>
                  </a:moveTo>
                  <a:lnTo>
                    <a:pt x="0" y="1431"/>
                  </a:lnTo>
                  <a:lnTo>
                    <a:pt x="999" y="1033"/>
                  </a:lnTo>
                  <a:lnTo>
                    <a:pt x="10" y="0"/>
                  </a:lnTo>
                  <a:close/>
                </a:path>
              </a:pathLst>
            </a:custGeom>
            <a:solidFill>
              <a:srgbClr val="0E28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Freeform 79"/>
            <p:cNvSpPr>
              <a:spLocks/>
            </p:cNvSpPr>
            <p:nvPr/>
          </p:nvSpPr>
          <p:spPr bwMode="auto">
            <a:xfrm>
              <a:off x="6986588" y="3951288"/>
              <a:ext cx="411163" cy="325438"/>
            </a:xfrm>
            <a:custGeom>
              <a:avLst/>
              <a:gdLst>
                <a:gd name="T0" fmla="*/ 1819 w 1819"/>
                <a:gd name="T1" fmla="*/ 0 h 1431"/>
                <a:gd name="T2" fmla="*/ 0 w 1819"/>
                <a:gd name="T3" fmla="*/ 1130 h 1431"/>
                <a:gd name="T4" fmla="*/ 1809 w 1819"/>
                <a:gd name="T5" fmla="*/ 1431 h 1431"/>
                <a:gd name="T6" fmla="*/ 1819 w 1819"/>
                <a:gd name="T7" fmla="*/ 0 h 1431"/>
              </a:gdLst>
              <a:ahLst/>
              <a:cxnLst>
                <a:cxn ang="0">
                  <a:pos x="T0" y="T1"/>
                </a:cxn>
                <a:cxn ang="0">
                  <a:pos x="T2" y="T3"/>
                </a:cxn>
                <a:cxn ang="0">
                  <a:pos x="T4" y="T5"/>
                </a:cxn>
                <a:cxn ang="0">
                  <a:pos x="T6" y="T7"/>
                </a:cxn>
              </a:cxnLst>
              <a:rect l="0" t="0" r="r" b="b"/>
              <a:pathLst>
                <a:path w="1819" h="1431">
                  <a:moveTo>
                    <a:pt x="1819" y="0"/>
                  </a:moveTo>
                  <a:lnTo>
                    <a:pt x="0" y="1130"/>
                  </a:lnTo>
                  <a:lnTo>
                    <a:pt x="1809" y="1431"/>
                  </a:lnTo>
                  <a:lnTo>
                    <a:pt x="1819" y="0"/>
                  </a:lnTo>
                  <a:close/>
                </a:path>
              </a:pathLst>
            </a:custGeom>
            <a:solidFill>
              <a:srgbClr val="0E294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6" name="Freeform 80"/>
            <p:cNvSpPr>
              <a:spLocks/>
            </p:cNvSpPr>
            <p:nvPr/>
          </p:nvSpPr>
          <p:spPr bwMode="auto">
            <a:xfrm>
              <a:off x="6815138" y="4208463"/>
              <a:ext cx="581025" cy="296863"/>
            </a:xfrm>
            <a:custGeom>
              <a:avLst/>
              <a:gdLst>
                <a:gd name="T0" fmla="*/ 753 w 2562"/>
                <a:gd name="T1" fmla="*/ 0 h 1310"/>
                <a:gd name="T2" fmla="*/ 0 w 2562"/>
                <a:gd name="T3" fmla="*/ 1310 h 1310"/>
                <a:gd name="T4" fmla="*/ 2562 w 2562"/>
                <a:gd name="T5" fmla="*/ 301 h 1310"/>
                <a:gd name="T6" fmla="*/ 753 w 2562"/>
                <a:gd name="T7" fmla="*/ 0 h 1310"/>
              </a:gdLst>
              <a:ahLst/>
              <a:cxnLst>
                <a:cxn ang="0">
                  <a:pos x="T0" y="T1"/>
                </a:cxn>
                <a:cxn ang="0">
                  <a:pos x="T2" y="T3"/>
                </a:cxn>
                <a:cxn ang="0">
                  <a:pos x="T4" y="T5"/>
                </a:cxn>
                <a:cxn ang="0">
                  <a:pos x="T6" y="T7"/>
                </a:cxn>
              </a:cxnLst>
              <a:rect l="0" t="0" r="r" b="b"/>
              <a:pathLst>
                <a:path w="2562" h="1310">
                  <a:moveTo>
                    <a:pt x="753" y="0"/>
                  </a:moveTo>
                  <a:lnTo>
                    <a:pt x="0" y="1310"/>
                  </a:lnTo>
                  <a:lnTo>
                    <a:pt x="2562" y="301"/>
                  </a:lnTo>
                  <a:lnTo>
                    <a:pt x="753" y="0"/>
                  </a:lnTo>
                  <a:close/>
                </a:path>
              </a:pathLst>
            </a:custGeom>
            <a:solidFill>
              <a:srgbClr val="0E28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7" name="Freeform 81"/>
            <p:cNvSpPr>
              <a:spLocks/>
            </p:cNvSpPr>
            <p:nvPr/>
          </p:nvSpPr>
          <p:spPr bwMode="auto">
            <a:xfrm>
              <a:off x="6548438" y="4208463"/>
              <a:ext cx="438150" cy="296863"/>
            </a:xfrm>
            <a:custGeom>
              <a:avLst/>
              <a:gdLst>
                <a:gd name="T0" fmla="*/ 1926 w 1926"/>
                <a:gd name="T1" fmla="*/ 0 h 1310"/>
                <a:gd name="T2" fmla="*/ 0 w 1926"/>
                <a:gd name="T3" fmla="*/ 667 h 1310"/>
                <a:gd name="T4" fmla="*/ 1173 w 1926"/>
                <a:gd name="T5" fmla="*/ 1310 h 1310"/>
                <a:gd name="T6" fmla="*/ 1926 w 1926"/>
                <a:gd name="T7" fmla="*/ 0 h 1310"/>
              </a:gdLst>
              <a:ahLst/>
              <a:cxnLst>
                <a:cxn ang="0">
                  <a:pos x="T0" y="T1"/>
                </a:cxn>
                <a:cxn ang="0">
                  <a:pos x="T2" y="T3"/>
                </a:cxn>
                <a:cxn ang="0">
                  <a:pos x="T4" y="T5"/>
                </a:cxn>
                <a:cxn ang="0">
                  <a:pos x="T6" y="T7"/>
                </a:cxn>
              </a:cxnLst>
              <a:rect l="0" t="0" r="r" b="b"/>
              <a:pathLst>
                <a:path w="1926" h="1310">
                  <a:moveTo>
                    <a:pt x="1926" y="0"/>
                  </a:moveTo>
                  <a:lnTo>
                    <a:pt x="0" y="667"/>
                  </a:lnTo>
                  <a:lnTo>
                    <a:pt x="1173" y="1310"/>
                  </a:lnTo>
                  <a:lnTo>
                    <a:pt x="1926" y="0"/>
                  </a:lnTo>
                  <a:close/>
                </a:path>
              </a:pathLst>
            </a:custGeom>
            <a:solidFill>
              <a:srgbClr val="0F2D5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8" name="Freeform 82"/>
            <p:cNvSpPr>
              <a:spLocks/>
            </p:cNvSpPr>
            <p:nvPr/>
          </p:nvSpPr>
          <p:spPr bwMode="auto">
            <a:xfrm>
              <a:off x="6242051" y="4359275"/>
              <a:ext cx="573088" cy="288925"/>
            </a:xfrm>
            <a:custGeom>
              <a:avLst/>
              <a:gdLst>
                <a:gd name="T0" fmla="*/ 0 w 2528"/>
                <a:gd name="T1" fmla="*/ 1274 h 1274"/>
                <a:gd name="T2" fmla="*/ 1355 w 2528"/>
                <a:gd name="T3" fmla="*/ 0 h 1274"/>
                <a:gd name="T4" fmla="*/ 2528 w 2528"/>
                <a:gd name="T5" fmla="*/ 643 h 1274"/>
                <a:gd name="T6" fmla="*/ 908 w 2528"/>
                <a:gd name="T7" fmla="*/ 1274 h 1274"/>
                <a:gd name="T8" fmla="*/ 0 w 2528"/>
                <a:gd name="T9" fmla="*/ 1274 h 1274"/>
              </a:gdLst>
              <a:ahLst/>
              <a:cxnLst>
                <a:cxn ang="0">
                  <a:pos x="T0" y="T1"/>
                </a:cxn>
                <a:cxn ang="0">
                  <a:pos x="T2" y="T3"/>
                </a:cxn>
                <a:cxn ang="0">
                  <a:pos x="T4" y="T5"/>
                </a:cxn>
                <a:cxn ang="0">
                  <a:pos x="T6" y="T7"/>
                </a:cxn>
                <a:cxn ang="0">
                  <a:pos x="T8" y="T9"/>
                </a:cxn>
              </a:cxnLst>
              <a:rect l="0" t="0" r="r" b="b"/>
              <a:pathLst>
                <a:path w="2528" h="1274">
                  <a:moveTo>
                    <a:pt x="0" y="1274"/>
                  </a:moveTo>
                  <a:lnTo>
                    <a:pt x="1355" y="0"/>
                  </a:lnTo>
                  <a:lnTo>
                    <a:pt x="2528" y="643"/>
                  </a:lnTo>
                  <a:lnTo>
                    <a:pt x="908" y="1274"/>
                  </a:lnTo>
                  <a:lnTo>
                    <a:pt x="0" y="1274"/>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89" name="Freeform 83"/>
            <p:cNvSpPr>
              <a:spLocks/>
            </p:cNvSpPr>
            <p:nvPr/>
          </p:nvSpPr>
          <p:spPr bwMode="auto">
            <a:xfrm>
              <a:off x="6548438" y="3803650"/>
              <a:ext cx="438150" cy="555625"/>
            </a:xfrm>
            <a:custGeom>
              <a:avLst/>
              <a:gdLst>
                <a:gd name="T0" fmla="*/ 0 w 1926"/>
                <a:gd name="T1" fmla="*/ 2453 h 2453"/>
                <a:gd name="T2" fmla="*/ 711 w 1926"/>
                <a:gd name="T3" fmla="*/ 0 h 2453"/>
                <a:gd name="T4" fmla="*/ 1926 w 1926"/>
                <a:gd name="T5" fmla="*/ 1786 h 2453"/>
                <a:gd name="T6" fmla="*/ 0 w 1926"/>
                <a:gd name="T7" fmla="*/ 2453 h 2453"/>
              </a:gdLst>
              <a:ahLst/>
              <a:cxnLst>
                <a:cxn ang="0">
                  <a:pos x="T0" y="T1"/>
                </a:cxn>
                <a:cxn ang="0">
                  <a:pos x="T2" y="T3"/>
                </a:cxn>
                <a:cxn ang="0">
                  <a:pos x="T4" y="T5"/>
                </a:cxn>
                <a:cxn ang="0">
                  <a:pos x="T6" y="T7"/>
                </a:cxn>
              </a:cxnLst>
              <a:rect l="0" t="0" r="r" b="b"/>
              <a:pathLst>
                <a:path w="1926" h="2453">
                  <a:moveTo>
                    <a:pt x="0" y="2453"/>
                  </a:moveTo>
                  <a:lnTo>
                    <a:pt x="711" y="0"/>
                  </a:lnTo>
                  <a:lnTo>
                    <a:pt x="1926" y="1786"/>
                  </a:lnTo>
                  <a:lnTo>
                    <a:pt x="0" y="2453"/>
                  </a:lnTo>
                  <a:close/>
                </a:path>
              </a:pathLst>
            </a:custGeom>
            <a:solidFill>
              <a:srgbClr val="13366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Freeform 84"/>
            <p:cNvSpPr>
              <a:spLocks/>
            </p:cNvSpPr>
            <p:nvPr/>
          </p:nvSpPr>
          <p:spPr bwMode="auto">
            <a:xfrm>
              <a:off x="6986588" y="3619500"/>
              <a:ext cx="411163" cy="588963"/>
            </a:xfrm>
            <a:custGeom>
              <a:avLst/>
              <a:gdLst>
                <a:gd name="T0" fmla="*/ 1819 w 1819"/>
                <a:gd name="T1" fmla="*/ 1462 h 2592"/>
                <a:gd name="T2" fmla="*/ 527 w 1819"/>
                <a:gd name="T3" fmla="*/ 0 h 2592"/>
                <a:gd name="T4" fmla="*/ 0 w 1819"/>
                <a:gd name="T5" fmla="*/ 2592 h 2592"/>
                <a:gd name="T6" fmla="*/ 1819 w 1819"/>
                <a:gd name="T7" fmla="*/ 1462 h 2592"/>
              </a:gdLst>
              <a:ahLst/>
              <a:cxnLst>
                <a:cxn ang="0">
                  <a:pos x="T0" y="T1"/>
                </a:cxn>
                <a:cxn ang="0">
                  <a:pos x="T2" y="T3"/>
                </a:cxn>
                <a:cxn ang="0">
                  <a:pos x="T4" y="T5"/>
                </a:cxn>
                <a:cxn ang="0">
                  <a:pos x="T6" y="T7"/>
                </a:cxn>
              </a:cxnLst>
              <a:rect l="0" t="0" r="r" b="b"/>
              <a:pathLst>
                <a:path w="1819" h="2592">
                  <a:moveTo>
                    <a:pt x="1819" y="1462"/>
                  </a:moveTo>
                  <a:lnTo>
                    <a:pt x="527" y="0"/>
                  </a:lnTo>
                  <a:lnTo>
                    <a:pt x="0" y="2592"/>
                  </a:lnTo>
                  <a:lnTo>
                    <a:pt x="1819" y="1462"/>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Freeform 85"/>
            <p:cNvSpPr>
              <a:spLocks/>
            </p:cNvSpPr>
            <p:nvPr/>
          </p:nvSpPr>
          <p:spPr bwMode="auto">
            <a:xfrm>
              <a:off x="7105651" y="3367088"/>
              <a:ext cx="292100" cy="584200"/>
            </a:xfrm>
            <a:custGeom>
              <a:avLst/>
              <a:gdLst>
                <a:gd name="T0" fmla="*/ 871 w 1292"/>
                <a:gd name="T1" fmla="*/ 0 h 2575"/>
                <a:gd name="T2" fmla="*/ 0 w 1292"/>
                <a:gd name="T3" fmla="*/ 1113 h 2575"/>
                <a:gd name="T4" fmla="*/ 1292 w 1292"/>
                <a:gd name="T5" fmla="*/ 2575 h 2575"/>
                <a:gd name="T6" fmla="*/ 871 w 1292"/>
                <a:gd name="T7" fmla="*/ 0 h 2575"/>
              </a:gdLst>
              <a:ahLst/>
              <a:cxnLst>
                <a:cxn ang="0">
                  <a:pos x="T0" y="T1"/>
                </a:cxn>
                <a:cxn ang="0">
                  <a:pos x="T2" y="T3"/>
                </a:cxn>
                <a:cxn ang="0">
                  <a:pos x="T4" y="T5"/>
                </a:cxn>
                <a:cxn ang="0">
                  <a:pos x="T6" y="T7"/>
                </a:cxn>
              </a:cxnLst>
              <a:rect l="0" t="0" r="r" b="b"/>
              <a:pathLst>
                <a:path w="1292" h="2575">
                  <a:moveTo>
                    <a:pt x="871" y="0"/>
                  </a:moveTo>
                  <a:lnTo>
                    <a:pt x="0" y="1113"/>
                  </a:lnTo>
                  <a:lnTo>
                    <a:pt x="1292" y="2575"/>
                  </a:lnTo>
                  <a:lnTo>
                    <a:pt x="871" y="0"/>
                  </a:lnTo>
                  <a:close/>
                </a:path>
              </a:pathLst>
            </a:custGeom>
            <a:solidFill>
              <a:srgbClr val="143A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Freeform 86"/>
            <p:cNvSpPr>
              <a:spLocks/>
            </p:cNvSpPr>
            <p:nvPr/>
          </p:nvSpPr>
          <p:spPr bwMode="auto">
            <a:xfrm>
              <a:off x="6992938" y="3367088"/>
              <a:ext cx="309563" cy="252413"/>
            </a:xfrm>
            <a:custGeom>
              <a:avLst/>
              <a:gdLst>
                <a:gd name="T0" fmla="*/ 499 w 1370"/>
                <a:gd name="T1" fmla="*/ 1113 h 1113"/>
                <a:gd name="T2" fmla="*/ 0 w 1370"/>
                <a:gd name="T3" fmla="*/ 175 h 1113"/>
                <a:gd name="T4" fmla="*/ 1370 w 1370"/>
                <a:gd name="T5" fmla="*/ 0 h 1113"/>
                <a:gd name="T6" fmla="*/ 499 w 1370"/>
                <a:gd name="T7" fmla="*/ 1113 h 1113"/>
              </a:gdLst>
              <a:ahLst/>
              <a:cxnLst>
                <a:cxn ang="0">
                  <a:pos x="T0" y="T1"/>
                </a:cxn>
                <a:cxn ang="0">
                  <a:pos x="T2" y="T3"/>
                </a:cxn>
                <a:cxn ang="0">
                  <a:pos x="T4" y="T5"/>
                </a:cxn>
                <a:cxn ang="0">
                  <a:pos x="T6" y="T7"/>
                </a:cxn>
              </a:cxnLst>
              <a:rect l="0" t="0" r="r" b="b"/>
              <a:pathLst>
                <a:path w="1370" h="1113">
                  <a:moveTo>
                    <a:pt x="499" y="1113"/>
                  </a:moveTo>
                  <a:lnTo>
                    <a:pt x="0" y="175"/>
                  </a:lnTo>
                  <a:lnTo>
                    <a:pt x="1370" y="0"/>
                  </a:lnTo>
                  <a:lnTo>
                    <a:pt x="499" y="1113"/>
                  </a:lnTo>
                  <a:close/>
                </a:path>
              </a:pathLst>
            </a:custGeom>
            <a:solidFill>
              <a:srgbClr val="1E549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Freeform 87"/>
            <p:cNvSpPr>
              <a:spLocks/>
            </p:cNvSpPr>
            <p:nvPr/>
          </p:nvSpPr>
          <p:spPr bwMode="auto">
            <a:xfrm>
              <a:off x="6659563" y="3406775"/>
              <a:ext cx="446088" cy="212725"/>
            </a:xfrm>
            <a:custGeom>
              <a:avLst/>
              <a:gdLst>
                <a:gd name="T0" fmla="*/ 0 w 1963"/>
                <a:gd name="T1" fmla="*/ 742 h 938"/>
                <a:gd name="T2" fmla="*/ 1963 w 1963"/>
                <a:gd name="T3" fmla="*/ 938 h 938"/>
                <a:gd name="T4" fmla="*/ 1464 w 1963"/>
                <a:gd name="T5" fmla="*/ 0 h 938"/>
                <a:gd name="T6" fmla="*/ 0 w 1963"/>
                <a:gd name="T7" fmla="*/ 742 h 938"/>
              </a:gdLst>
              <a:ahLst/>
              <a:cxnLst>
                <a:cxn ang="0">
                  <a:pos x="T0" y="T1"/>
                </a:cxn>
                <a:cxn ang="0">
                  <a:pos x="T2" y="T3"/>
                </a:cxn>
                <a:cxn ang="0">
                  <a:pos x="T4" y="T5"/>
                </a:cxn>
                <a:cxn ang="0">
                  <a:pos x="T6" y="T7"/>
                </a:cxn>
              </a:cxnLst>
              <a:rect l="0" t="0" r="r" b="b"/>
              <a:pathLst>
                <a:path w="1963" h="938">
                  <a:moveTo>
                    <a:pt x="0" y="742"/>
                  </a:moveTo>
                  <a:lnTo>
                    <a:pt x="1963" y="938"/>
                  </a:lnTo>
                  <a:lnTo>
                    <a:pt x="1464" y="0"/>
                  </a:lnTo>
                  <a:lnTo>
                    <a:pt x="0" y="742"/>
                  </a:lnTo>
                  <a:close/>
                </a:path>
              </a:pathLst>
            </a:custGeom>
            <a:solidFill>
              <a:srgbClr val="153C7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Freeform 88"/>
            <p:cNvSpPr>
              <a:spLocks/>
            </p:cNvSpPr>
            <p:nvPr/>
          </p:nvSpPr>
          <p:spPr bwMode="auto">
            <a:xfrm>
              <a:off x="6659563" y="3575050"/>
              <a:ext cx="446088" cy="228600"/>
            </a:xfrm>
            <a:custGeom>
              <a:avLst/>
              <a:gdLst>
                <a:gd name="T0" fmla="*/ 0 w 1963"/>
                <a:gd name="T1" fmla="*/ 0 h 1002"/>
                <a:gd name="T2" fmla="*/ 221 w 1963"/>
                <a:gd name="T3" fmla="*/ 1002 h 1002"/>
                <a:gd name="T4" fmla="*/ 1963 w 1963"/>
                <a:gd name="T5" fmla="*/ 196 h 1002"/>
                <a:gd name="T6" fmla="*/ 0 w 1963"/>
                <a:gd name="T7" fmla="*/ 0 h 1002"/>
              </a:gdLst>
              <a:ahLst/>
              <a:cxnLst>
                <a:cxn ang="0">
                  <a:pos x="T0" y="T1"/>
                </a:cxn>
                <a:cxn ang="0">
                  <a:pos x="T2" y="T3"/>
                </a:cxn>
                <a:cxn ang="0">
                  <a:pos x="T4" y="T5"/>
                </a:cxn>
                <a:cxn ang="0">
                  <a:pos x="T6" y="T7"/>
                </a:cxn>
              </a:cxnLst>
              <a:rect l="0" t="0" r="r" b="b"/>
              <a:pathLst>
                <a:path w="1963" h="1002">
                  <a:moveTo>
                    <a:pt x="0" y="0"/>
                  </a:moveTo>
                  <a:lnTo>
                    <a:pt x="221" y="1002"/>
                  </a:lnTo>
                  <a:lnTo>
                    <a:pt x="1963" y="196"/>
                  </a:lnTo>
                  <a:lnTo>
                    <a:pt x="0" y="0"/>
                  </a:lnTo>
                  <a:close/>
                </a:path>
              </a:pathLst>
            </a:custGeom>
            <a:solidFill>
              <a:srgbClr val="163D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5" name="Freeform 89"/>
            <p:cNvSpPr>
              <a:spLocks/>
            </p:cNvSpPr>
            <p:nvPr/>
          </p:nvSpPr>
          <p:spPr bwMode="auto">
            <a:xfrm>
              <a:off x="6710363" y="3619500"/>
              <a:ext cx="395288" cy="588963"/>
            </a:xfrm>
            <a:custGeom>
              <a:avLst/>
              <a:gdLst>
                <a:gd name="T0" fmla="*/ 1742 w 1742"/>
                <a:gd name="T1" fmla="*/ 0 h 2592"/>
                <a:gd name="T2" fmla="*/ 1215 w 1742"/>
                <a:gd name="T3" fmla="*/ 2592 h 2592"/>
                <a:gd name="T4" fmla="*/ 0 w 1742"/>
                <a:gd name="T5" fmla="*/ 806 h 2592"/>
                <a:gd name="T6" fmla="*/ 1742 w 1742"/>
                <a:gd name="T7" fmla="*/ 0 h 2592"/>
              </a:gdLst>
              <a:ahLst/>
              <a:cxnLst>
                <a:cxn ang="0">
                  <a:pos x="T0" y="T1"/>
                </a:cxn>
                <a:cxn ang="0">
                  <a:pos x="T2" y="T3"/>
                </a:cxn>
                <a:cxn ang="0">
                  <a:pos x="T4" y="T5"/>
                </a:cxn>
                <a:cxn ang="0">
                  <a:pos x="T6" y="T7"/>
                </a:cxn>
              </a:cxnLst>
              <a:rect l="0" t="0" r="r" b="b"/>
              <a:pathLst>
                <a:path w="1742" h="2592">
                  <a:moveTo>
                    <a:pt x="1742" y="0"/>
                  </a:moveTo>
                  <a:lnTo>
                    <a:pt x="1215" y="2592"/>
                  </a:lnTo>
                  <a:lnTo>
                    <a:pt x="0" y="806"/>
                  </a:lnTo>
                  <a:lnTo>
                    <a:pt x="1742" y="0"/>
                  </a:lnTo>
                  <a:close/>
                </a:path>
              </a:pathLst>
            </a:custGeom>
            <a:solidFill>
              <a:srgbClr val="143A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6" name="Freeform 90"/>
            <p:cNvSpPr>
              <a:spLocks/>
            </p:cNvSpPr>
            <p:nvPr/>
          </p:nvSpPr>
          <p:spPr bwMode="auto">
            <a:xfrm>
              <a:off x="6345238" y="3575050"/>
              <a:ext cx="365125" cy="228600"/>
            </a:xfrm>
            <a:custGeom>
              <a:avLst/>
              <a:gdLst>
                <a:gd name="T0" fmla="*/ 0 w 1608"/>
                <a:gd name="T1" fmla="*/ 172 h 1002"/>
                <a:gd name="T2" fmla="*/ 1608 w 1608"/>
                <a:gd name="T3" fmla="*/ 1002 h 1002"/>
                <a:gd name="T4" fmla="*/ 1387 w 1608"/>
                <a:gd name="T5" fmla="*/ 0 h 1002"/>
                <a:gd name="T6" fmla="*/ 0 w 1608"/>
                <a:gd name="T7" fmla="*/ 172 h 1002"/>
              </a:gdLst>
              <a:ahLst/>
              <a:cxnLst>
                <a:cxn ang="0">
                  <a:pos x="T0" y="T1"/>
                </a:cxn>
                <a:cxn ang="0">
                  <a:pos x="T2" y="T3"/>
                </a:cxn>
                <a:cxn ang="0">
                  <a:pos x="T4" y="T5"/>
                </a:cxn>
                <a:cxn ang="0">
                  <a:pos x="T6" y="T7"/>
                </a:cxn>
              </a:cxnLst>
              <a:rect l="0" t="0" r="r" b="b"/>
              <a:pathLst>
                <a:path w="1608" h="1002">
                  <a:moveTo>
                    <a:pt x="0" y="172"/>
                  </a:moveTo>
                  <a:lnTo>
                    <a:pt x="1608" y="1002"/>
                  </a:lnTo>
                  <a:lnTo>
                    <a:pt x="1387" y="0"/>
                  </a:lnTo>
                  <a:lnTo>
                    <a:pt x="0" y="172"/>
                  </a:lnTo>
                  <a:close/>
                </a:path>
              </a:pathLst>
            </a:custGeom>
            <a:solidFill>
              <a:srgbClr val="11325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7" name="Freeform 91"/>
            <p:cNvSpPr>
              <a:spLocks/>
            </p:cNvSpPr>
            <p:nvPr/>
          </p:nvSpPr>
          <p:spPr bwMode="auto">
            <a:xfrm>
              <a:off x="6269038" y="3614738"/>
              <a:ext cx="441325" cy="357188"/>
            </a:xfrm>
            <a:custGeom>
              <a:avLst/>
              <a:gdLst>
                <a:gd name="T0" fmla="*/ 340 w 1948"/>
                <a:gd name="T1" fmla="*/ 0 h 1573"/>
                <a:gd name="T2" fmla="*/ 0 w 1948"/>
                <a:gd name="T3" fmla="*/ 1573 h 1573"/>
                <a:gd name="T4" fmla="*/ 1948 w 1948"/>
                <a:gd name="T5" fmla="*/ 830 h 1573"/>
                <a:gd name="T6" fmla="*/ 340 w 1948"/>
                <a:gd name="T7" fmla="*/ 0 h 1573"/>
              </a:gdLst>
              <a:ahLst/>
              <a:cxnLst>
                <a:cxn ang="0">
                  <a:pos x="T0" y="T1"/>
                </a:cxn>
                <a:cxn ang="0">
                  <a:pos x="T2" y="T3"/>
                </a:cxn>
                <a:cxn ang="0">
                  <a:pos x="T4" y="T5"/>
                </a:cxn>
                <a:cxn ang="0">
                  <a:pos x="T6" y="T7"/>
                </a:cxn>
              </a:cxnLst>
              <a:rect l="0" t="0" r="r" b="b"/>
              <a:pathLst>
                <a:path w="1948" h="1573">
                  <a:moveTo>
                    <a:pt x="340" y="0"/>
                  </a:moveTo>
                  <a:lnTo>
                    <a:pt x="0" y="1573"/>
                  </a:lnTo>
                  <a:lnTo>
                    <a:pt x="1948" y="830"/>
                  </a:lnTo>
                  <a:lnTo>
                    <a:pt x="340" y="0"/>
                  </a:lnTo>
                  <a:close/>
                </a:path>
              </a:pathLst>
            </a:custGeom>
            <a:solidFill>
              <a:srgbClr val="163D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8" name="Freeform 92"/>
            <p:cNvSpPr>
              <a:spLocks/>
            </p:cNvSpPr>
            <p:nvPr/>
          </p:nvSpPr>
          <p:spPr bwMode="auto">
            <a:xfrm>
              <a:off x="6269038" y="3803650"/>
              <a:ext cx="441325" cy="555625"/>
            </a:xfrm>
            <a:custGeom>
              <a:avLst/>
              <a:gdLst>
                <a:gd name="T0" fmla="*/ 0 w 1948"/>
                <a:gd name="T1" fmla="*/ 743 h 2453"/>
                <a:gd name="T2" fmla="*/ 1237 w 1948"/>
                <a:gd name="T3" fmla="*/ 2453 h 2453"/>
                <a:gd name="T4" fmla="*/ 1948 w 1948"/>
                <a:gd name="T5" fmla="*/ 0 h 2453"/>
                <a:gd name="T6" fmla="*/ 0 w 1948"/>
                <a:gd name="T7" fmla="*/ 743 h 2453"/>
              </a:gdLst>
              <a:ahLst/>
              <a:cxnLst>
                <a:cxn ang="0">
                  <a:pos x="T0" y="T1"/>
                </a:cxn>
                <a:cxn ang="0">
                  <a:pos x="T2" y="T3"/>
                </a:cxn>
                <a:cxn ang="0">
                  <a:pos x="T4" y="T5"/>
                </a:cxn>
                <a:cxn ang="0">
                  <a:pos x="T6" y="T7"/>
                </a:cxn>
              </a:cxnLst>
              <a:rect l="0" t="0" r="r" b="b"/>
              <a:pathLst>
                <a:path w="1948" h="2453">
                  <a:moveTo>
                    <a:pt x="0" y="743"/>
                  </a:moveTo>
                  <a:lnTo>
                    <a:pt x="1237" y="2453"/>
                  </a:lnTo>
                  <a:lnTo>
                    <a:pt x="1948" y="0"/>
                  </a:lnTo>
                  <a:lnTo>
                    <a:pt x="0" y="743"/>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99" name="Freeform 93"/>
            <p:cNvSpPr>
              <a:spLocks/>
            </p:cNvSpPr>
            <p:nvPr/>
          </p:nvSpPr>
          <p:spPr bwMode="auto">
            <a:xfrm>
              <a:off x="5926138" y="3614738"/>
              <a:ext cx="419100" cy="357188"/>
            </a:xfrm>
            <a:custGeom>
              <a:avLst/>
              <a:gdLst>
                <a:gd name="T0" fmla="*/ 1511 w 1851"/>
                <a:gd name="T1" fmla="*/ 1573 h 1573"/>
                <a:gd name="T2" fmla="*/ 0 w 1851"/>
                <a:gd name="T3" fmla="*/ 0 h 1573"/>
                <a:gd name="T4" fmla="*/ 1851 w 1851"/>
                <a:gd name="T5" fmla="*/ 0 h 1573"/>
                <a:gd name="T6" fmla="*/ 1511 w 1851"/>
                <a:gd name="T7" fmla="*/ 1573 h 1573"/>
              </a:gdLst>
              <a:ahLst/>
              <a:cxnLst>
                <a:cxn ang="0">
                  <a:pos x="T0" y="T1"/>
                </a:cxn>
                <a:cxn ang="0">
                  <a:pos x="T2" y="T3"/>
                </a:cxn>
                <a:cxn ang="0">
                  <a:pos x="T4" y="T5"/>
                </a:cxn>
                <a:cxn ang="0">
                  <a:pos x="T6" y="T7"/>
                </a:cxn>
              </a:cxnLst>
              <a:rect l="0" t="0" r="r" b="b"/>
              <a:pathLst>
                <a:path w="1851" h="1573">
                  <a:moveTo>
                    <a:pt x="1511" y="1573"/>
                  </a:moveTo>
                  <a:lnTo>
                    <a:pt x="0" y="0"/>
                  </a:lnTo>
                  <a:lnTo>
                    <a:pt x="1851" y="0"/>
                  </a:lnTo>
                  <a:lnTo>
                    <a:pt x="1511" y="1573"/>
                  </a:lnTo>
                  <a:close/>
                </a:path>
              </a:pathLst>
            </a:custGeom>
            <a:solidFill>
              <a:srgbClr val="1945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0" name="Freeform 94"/>
            <p:cNvSpPr>
              <a:spLocks/>
            </p:cNvSpPr>
            <p:nvPr/>
          </p:nvSpPr>
          <p:spPr bwMode="auto">
            <a:xfrm>
              <a:off x="6191251" y="3971925"/>
              <a:ext cx="357188" cy="387350"/>
            </a:xfrm>
            <a:custGeom>
              <a:avLst/>
              <a:gdLst>
                <a:gd name="T0" fmla="*/ 344 w 1581"/>
                <a:gd name="T1" fmla="*/ 0 h 1710"/>
                <a:gd name="T2" fmla="*/ 0 w 1581"/>
                <a:gd name="T3" fmla="*/ 1613 h 1710"/>
                <a:gd name="T4" fmla="*/ 1581 w 1581"/>
                <a:gd name="T5" fmla="*/ 1710 h 1710"/>
                <a:gd name="T6" fmla="*/ 344 w 1581"/>
                <a:gd name="T7" fmla="*/ 0 h 1710"/>
              </a:gdLst>
              <a:ahLst/>
              <a:cxnLst>
                <a:cxn ang="0">
                  <a:pos x="T0" y="T1"/>
                </a:cxn>
                <a:cxn ang="0">
                  <a:pos x="T2" y="T3"/>
                </a:cxn>
                <a:cxn ang="0">
                  <a:pos x="T4" y="T5"/>
                </a:cxn>
                <a:cxn ang="0">
                  <a:pos x="T6" y="T7"/>
                </a:cxn>
              </a:cxnLst>
              <a:rect l="0" t="0" r="r" b="b"/>
              <a:pathLst>
                <a:path w="1581" h="1710">
                  <a:moveTo>
                    <a:pt x="344" y="0"/>
                  </a:moveTo>
                  <a:lnTo>
                    <a:pt x="0" y="1613"/>
                  </a:lnTo>
                  <a:lnTo>
                    <a:pt x="1581" y="1710"/>
                  </a:lnTo>
                  <a:lnTo>
                    <a:pt x="344" y="0"/>
                  </a:lnTo>
                  <a:close/>
                </a:path>
              </a:pathLst>
            </a:custGeom>
            <a:solidFill>
              <a:srgbClr val="0F2B5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1" name="Freeform 95"/>
            <p:cNvSpPr>
              <a:spLocks/>
            </p:cNvSpPr>
            <p:nvPr/>
          </p:nvSpPr>
          <p:spPr bwMode="auto">
            <a:xfrm>
              <a:off x="6124576" y="4337050"/>
              <a:ext cx="423863" cy="311150"/>
            </a:xfrm>
            <a:custGeom>
              <a:avLst/>
              <a:gdLst>
                <a:gd name="T0" fmla="*/ 289 w 1870"/>
                <a:gd name="T1" fmla="*/ 0 h 1371"/>
                <a:gd name="T2" fmla="*/ 0 w 1870"/>
                <a:gd name="T3" fmla="*/ 1371 h 1371"/>
                <a:gd name="T4" fmla="*/ 515 w 1870"/>
                <a:gd name="T5" fmla="*/ 1371 h 1371"/>
                <a:gd name="T6" fmla="*/ 1870 w 1870"/>
                <a:gd name="T7" fmla="*/ 97 h 1371"/>
                <a:gd name="T8" fmla="*/ 289 w 1870"/>
                <a:gd name="T9" fmla="*/ 0 h 1371"/>
              </a:gdLst>
              <a:ahLst/>
              <a:cxnLst>
                <a:cxn ang="0">
                  <a:pos x="T0" y="T1"/>
                </a:cxn>
                <a:cxn ang="0">
                  <a:pos x="T2" y="T3"/>
                </a:cxn>
                <a:cxn ang="0">
                  <a:pos x="T4" y="T5"/>
                </a:cxn>
                <a:cxn ang="0">
                  <a:pos x="T6" y="T7"/>
                </a:cxn>
                <a:cxn ang="0">
                  <a:pos x="T8" y="T9"/>
                </a:cxn>
              </a:cxnLst>
              <a:rect l="0" t="0" r="r" b="b"/>
              <a:pathLst>
                <a:path w="1870" h="1371">
                  <a:moveTo>
                    <a:pt x="289" y="0"/>
                  </a:moveTo>
                  <a:lnTo>
                    <a:pt x="0" y="1371"/>
                  </a:lnTo>
                  <a:lnTo>
                    <a:pt x="515" y="1371"/>
                  </a:lnTo>
                  <a:lnTo>
                    <a:pt x="1870" y="97"/>
                  </a:lnTo>
                  <a:lnTo>
                    <a:pt x="289" y="0"/>
                  </a:lnTo>
                  <a:close/>
                </a:path>
              </a:pathLst>
            </a:custGeom>
            <a:solidFill>
              <a:srgbClr val="0E284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Freeform 96"/>
            <p:cNvSpPr>
              <a:spLocks/>
            </p:cNvSpPr>
            <p:nvPr/>
          </p:nvSpPr>
          <p:spPr bwMode="auto">
            <a:xfrm>
              <a:off x="5870576" y="4337050"/>
              <a:ext cx="320675" cy="311150"/>
            </a:xfrm>
            <a:custGeom>
              <a:avLst/>
              <a:gdLst>
                <a:gd name="T0" fmla="*/ 1410 w 1410"/>
                <a:gd name="T1" fmla="*/ 0 h 1371"/>
                <a:gd name="T2" fmla="*/ 0 w 1410"/>
                <a:gd name="T3" fmla="*/ 366 h 1371"/>
                <a:gd name="T4" fmla="*/ 621 w 1410"/>
                <a:gd name="T5" fmla="*/ 1371 h 1371"/>
                <a:gd name="T6" fmla="*/ 1121 w 1410"/>
                <a:gd name="T7" fmla="*/ 1371 h 1371"/>
                <a:gd name="T8" fmla="*/ 1410 w 1410"/>
                <a:gd name="T9" fmla="*/ 0 h 1371"/>
              </a:gdLst>
              <a:ahLst/>
              <a:cxnLst>
                <a:cxn ang="0">
                  <a:pos x="T0" y="T1"/>
                </a:cxn>
                <a:cxn ang="0">
                  <a:pos x="T2" y="T3"/>
                </a:cxn>
                <a:cxn ang="0">
                  <a:pos x="T4" y="T5"/>
                </a:cxn>
                <a:cxn ang="0">
                  <a:pos x="T6" y="T7"/>
                </a:cxn>
                <a:cxn ang="0">
                  <a:pos x="T8" y="T9"/>
                </a:cxn>
              </a:cxnLst>
              <a:rect l="0" t="0" r="r" b="b"/>
              <a:pathLst>
                <a:path w="1410" h="1371">
                  <a:moveTo>
                    <a:pt x="1410" y="0"/>
                  </a:moveTo>
                  <a:lnTo>
                    <a:pt x="0" y="366"/>
                  </a:lnTo>
                  <a:lnTo>
                    <a:pt x="621" y="1371"/>
                  </a:lnTo>
                  <a:lnTo>
                    <a:pt x="1121" y="1371"/>
                  </a:lnTo>
                  <a:lnTo>
                    <a:pt x="1410" y="0"/>
                  </a:lnTo>
                  <a:close/>
                </a:path>
              </a:pathLst>
            </a:custGeom>
            <a:solidFill>
              <a:srgbClr val="0E2A5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3" name="Freeform 97"/>
            <p:cNvSpPr>
              <a:spLocks/>
            </p:cNvSpPr>
            <p:nvPr/>
          </p:nvSpPr>
          <p:spPr bwMode="auto">
            <a:xfrm>
              <a:off x="5365751" y="4419600"/>
              <a:ext cx="646113" cy="228600"/>
            </a:xfrm>
            <a:custGeom>
              <a:avLst/>
              <a:gdLst>
                <a:gd name="T0" fmla="*/ 2226 w 2847"/>
                <a:gd name="T1" fmla="*/ 0 h 1005"/>
                <a:gd name="T2" fmla="*/ 0 w 2847"/>
                <a:gd name="T3" fmla="*/ 484 h 1005"/>
                <a:gd name="T4" fmla="*/ 1491 w 2847"/>
                <a:gd name="T5" fmla="*/ 1005 h 1005"/>
                <a:gd name="T6" fmla="*/ 2847 w 2847"/>
                <a:gd name="T7" fmla="*/ 1005 h 1005"/>
                <a:gd name="T8" fmla="*/ 2226 w 2847"/>
                <a:gd name="T9" fmla="*/ 0 h 1005"/>
              </a:gdLst>
              <a:ahLst/>
              <a:cxnLst>
                <a:cxn ang="0">
                  <a:pos x="T0" y="T1"/>
                </a:cxn>
                <a:cxn ang="0">
                  <a:pos x="T2" y="T3"/>
                </a:cxn>
                <a:cxn ang="0">
                  <a:pos x="T4" y="T5"/>
                </a:cxn>
                <a:cxn ang="0">
                  <a:pos x="T6" y="T7"/>
                </a:cxn>
                <a:cxn ang="0">
                  <a:pos x="T8" y="T9"/>
                </a:cxn>
              </a:cxnLst>
              <a:rect l="0" t="0" r="r" b="b"/>
              <a:pathLst>
                <a:path w="2847" h="1005">
                  <a:moveTo>
                    <a:pt x="2226" y="0"/>
                  </a:moveTo>
                  <a:lnTo>
                    <a:pt x="0" y="484"/>
                  </a:lnTo>
                  <a:lnTo>
                    <a:pt x="1491" y="1005"/>
                  </a:lnTo>
                  <a:lnTo>
                    <a:pt x="2847" y="1005"/>
                  </a:lnTo>
                  <a:lnTo>
                    <a:pt x="2226" y="0"/>
                  </a:lnTo>
                  <a:close/>
                </a:path>
              </a:pathLst>
            </a:custGeom>
            <a:solidFill>
              <a:srgbClr val="0818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4" name="Freeform 98"/>
            <p:cNvSpPr>
              <a:spLocks/>
            </p:cNvSpPr>
            <p:nvPr/>
          </p:nvSpPr>
          <p:spPr bwMode="auto">
            <a:xfrm>
              <a:off x="5688013" y="3614738"/>
              <a:ext cx="581025" cy="357188"/>
            </a:xfrm>
            <a:custGeom>
              <a:avLst/>
              <a:gdLst>
                <a:gd name="T0" fmla="*/ 1049 w 2560"/>
                <a:gd name="T1" fmla="*/ 0 h 1573"/>
                <a:gd name="T2" fmla="*/ 0 w 2560"/>
                <a:gd name="T3" fmla="*/ 1036 h 1573"/>
                <a:gd name="T4" fmla="*/ 2560 w 2560"/>
                <a:gd name="T5" fmla="*/ 1573 h 1573"/>
                <a:gd name="T6" fmla="*/ 1049 w 2560"/>
                <a:gd name="T7" fmla="*/ 0 h 1573"/>
              </a:gdLst>
              <a:ahLst/>
              <a:cxnLst>
                <a:cxn ang="0">
                  <a:pos x="T0" y="T1"/>
                </a:cxn>
                <a:cxn ang="0">
                  <a:pos x="T2" y="T3"/>
                </a:cxn>
                <a:cxn ang="0">
                  <a:pos x="T4" y="T5"/>
                </a:cxn>
                <a:cxn ang="0">
                  <a:pos x="T6" y="T7"/>
                </a:cxn>
              </a:cxnLst>
              <a:rect l="0" t="0" r="r" b="b"/>
              <a:pathLst>
                <a:path w="2560" h="1573">
                  <a:moveTo>
                    <a:pt x="1049" y="0"/>
                  </a:moveTo>
                  <a:lnTo>
                    <a:pt x="0" y="1036"/>
                  </a:lnTo>
                  <a:lnTo>
                    <a:pt x="2560" y="1573"/>
                  </a:lnTo>
                  <a:lnTo>
                    <a:pt x="1049" y="0"/>
                  </a:lnTo>
                  <a:close/>
                </a:path>
              </a:pathLst>
            </a:custGeom>
            <a:solidFill>
              <a:srgbClr val="13376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5" name="Freeform 99"/>
            <p:cNvSpPr>
              <a:spLocks/>
            </p:cNvSpPr>
            <p:nvPr/>
          </p:nvSpPr>
          <p:spPr bwMode="auto">
            <a:xfrm>
              <a:off x="5688013" y="3849688"/>
              <a:ext cx="581025" cy="569913"/>
            </a:xfrm>
            <a:custGeom>
              <a:avLst/>
              <a:gdLst>
                <a:gd name="T0" fmla="*/ 0 w 2560"/>
                <a:gd name="T1" fmla="*/ 0 h 2516"/>
                <a:gd name="T2" fmla="*/ 806 w 2560"/>
                <a:gd name="T3" fmla="*/ 2516 h 2516"/>
                <a:gd name="T4" fmla="*/ 2560 w 2560"/>
                <a:gd name="T5" fmla="*/ 537 h 2516"/>
                <a:gd name="T6" fmla="*/ 0 w 2560"/>
                <a:gd name="T7" fmla="*/ 0 h 2516"/>
              </a:gdLst>
              <a:ahLst/>
              <a:cxnLst>
                <a:cxn ang="0">
                  <a:pos x="T0" y="T1"/>
                </a:cxn>
                <a:cxn ang="0">
                  <a:pos x="T2" y="T3"/>
                </a:cxn>
                <a:cxn ang="0">
                  <a:pos x="T4" y="T5"/>
                </a:cxn>
                <a:cxn ang="0">
                  <a:pos x="T6" y="T7"/>
                </a:cxn>
              </a:cxnLst>
              <a:rect l="0" t="0" r="r" b="b"/>
              <a:pathLst>
                <a:path w="2560" h="2516">
                  <a:moveTo>
                    <a:pt x="0" y="0"/>
                  </a:moveTo>
                  <a:lnTo>
                    <a:pt x="806" y="2516"/>
                  </a:lnTo>
                  <a:lnTo>
                    <a:pt x="2560" y="537"/>
                  </a:lnTo>
                  <a:lnTo>
                    <a:pt x="0" y="0"/>
                  </a:lnTo>
                  <a:close/>
                </a:path>
              </a:pathLst>
            </a:custGeom>
            <a:solidFill>
              <a:srgbClr val="102E5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6" name="Freeform 100"/>
            <p:cNvSpPr>
              <a:spLocks/>
            </p:cNvSpPr>
            <p:nvPr/>
          </p:nvSpPr>
          <p:spPr bwMode="auto">
            <a:xfrm>
              <a:off x="5870576" y="3971925"/>
              <a:ext cx="396875" cy="447675"/>
            </a:xfrm>
            <a:custGeom>
              <a:avLst/>
              <a:gdLst>
                <a:gd name="T0" fmla="*/ 1410 w 1749"/>
                <a:gd name="T1" fmla="*/ 1614 h 1980"/>
                <a:gd name="T2" fmla="*/ 1749 w 1749"/>
                <a:gd name="T3" fmla="*/ 0 h 1980"/>
                <a:gd name="T4" fmla="*/ 0 w 1749"/>
                <a:gd name="T5" fmla="*/ 1980 h 1980"/>
                <a:gd name="T6" fmla="*/ 1410 w 1749"/>
                <a:gd name="T7" fmla="*/ 1614 h 1980"/>
              </a:gdLst>
              <a:ahLst/>
              <a:cxnLst>
                <a:cxn ang="0">
                  <a:pos x="T0" y="T1"/>
                </a:cxn>
                <a:cxn ang="0">
                  <a:pos x="T2" y="T3"/>
                </a:cxn>
                <a:cxn ang="0">
                  <a:pos x="T4" y="T5"/>
                </a:cxn>
                <a:cxn ang="0">
                  <a:pos x="T6" y="T7"/>
                </a:cxn>
              </a:cxnLst>
              <a:rect l="0" t="0" r="r" b="b"/>
              <a:pathLst>
                <a:path w="1749" h="1980">
                  <a:moveTo>
                    <a:pt x="1410" y="1614"/>
                  </a:moveTo>
                  <a:lnTo>
                    <a:pt x="1749" y="0"/>
                  </a:lnTo>
                  <a:lnTo>
                    <a:pt x="0" y="1980"/>
                  </a:lnTo>
                  <a:lnTo>
                    <a:pt x="1410" y="1614"/>
                  </a:lnTo>
                  <a:close/>
                </a:path>
              </a:pathLst>
            </a:custGeom>
            <a:solidFill>
              <a:srgbClr val="0D27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7" name="Freeform 101"/>
            <p:cNvSpPr>
              <a:spLocks/>
            </p:cNvSpPr>
            <p:nvPr/>
          </p:nvSpPr>
          <p:spPr bwMode="auto">
            <a:xfrm>
              <a:off x="5461001" y="3849688"/>
              <a:ext cx="409575" cy="569913"/>
            </a:xfrm>
            <a:custGeom>
              <a:avLst/>
              <a:gdLst>
                <a:gd name="T0" fmla="*/ 1806 w 1806"/>
                <a:gd name="T1" fmla="*/ 2516 h 2516"/>
                <a:gd name="T2" fmla="*/ 0 w 1806"/>
                <a:gd name="T3" fmla="*/ 946 h 2516"/>
                <a:gd name="T4" fmla="*/ 1000 w 1806"/>
                <a:gd name="T5" fmla="*/ 0 h 2516"/>
                <a:gd name="T6" fmla="*/ 1806 w 1806"/>
                <a:gd name="T7" fmla="*/ 2516 h 2516"/>
              </a:gdLst>
              <a:ahLst/>
              <a:cxnLst>
                <a:cxn ang="0">
                  <a:pos x="T0" y="T1"/>
                </a:cxn>
                <a:cxn ang="0">
                  <a:pos x="T2" y="T3"/>
                </a:cxn>
                <a:cxn ang="0">
                  <a:pos x="T4" y="T5"/>
                </a:cxn>
                <a:cxn ang="0">
                  <a:pos x="T6" y="T7"/>
                </a:cxn>
              </a:cxnLst>
              <a:rect l="0" t="0" r="r" b="b"/>
              <a:pathLst>
                <a:path w="1806" h="2516">
                  <a:moveTo>
                    <a:pt x="1806" y="2516"/>
                  </a:moveTo>
                  <a:lnTo>
                    <a:pt x="0" y="946"/>
                  </a:lnTo>
                  <a:lnTo>
                    <a:pt x="1000" y="0"/>
                  </a:lnTo>
                  <a:lnTo>
                    <a:pt x="1806" y="2516"/>
                  </a:lnTo>
                  <a:close/>
                </a:path>
              </a:pathLst>
            </a:custGeom>
            <a:solidFill>
              <a:srgbClr val="11325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8" name="Freeform 102"/>
            <p:cNvSpPr>
              <a:spLocks/>
            </p:cNvSpPr>
            <p:nvPr/>
          </p:nvSpPr>
          <p:spPr bwMode="auto">
            <a:xfrm>
              <a:off x="5659438" y="3546475"/>
              <a:ext cx="266700" cy="303213"/>
            </a:xfrm>
            <a:custGeom>
              <a:avLst/>
              <a:gdLst>
                <a:gd name="T0" fmla="*/ 0 w 1172"/>
                <a:gd name="T1" fmla="*/ 0 h 1337"/>
                <a:gd name="T2" fmla="*/ 123 w 1172"/>
                <a:gd name="T3" fmla="*/ 1337 h 1337"/>
                <a:gd name="T4" fmla="*/ 1172 w 1172"/>
                <a:gd name="T5" fmla="*/ 301 h 1337"/>
                <a:gd name="T6" fmla="*/ 0 w 1172"/>
                <a:gd name="T7" fmla="*/ 0 h 1337"/>
              </a:gdLst>
              <a:ahLst/>
              <a:cxnLst>
                <a:cxn ang="0">
                  <a:pos x="T0" y="T1"/>
                </a:cxn>
                <a:cxn ang="0">
                  <a:pos x="T2" y="T3"/>
                </a:cxn>
                <a:cxn ang="0">
                  <a:pos x="T4" y="T5"/>
                </a:cxn>
                <a:cxn ang="0">
                  <a:pos x="T6" y="T7"/>
                </a:cxn>
              </a:cxnLst>
              <a:rect l="0" t="0" r="r" b="b"/>
              <a:pathLst>
                <a:path w="1172" h="1337">
                  <a:moveTo>
                    <a:pt x="0" y="0"/>
                  </a:moveTo>
                  <a:lnTo>
                    <a:pt x="123" y="1337"/>
                  </a:lnTo>
                  <a:lnTo>
                    <a:pt x="1172" y="301"/>
                  </a:lnTo>
                  <a:lnTo>
                    <a:pt x="0" y="0"/>
                  </a:lnTo>
                  <a:close/>
                </a:path>
              </a:pathLst>
            </a:custGeom>
            <a:solidFill>
              <a:srgbClr val="215BA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09" name="Freeform 103"/>
            <p:cNvSpPr>
              <a:spLocks/>
            </p:cNvSpPr>
            <p:nvPr/>
          </p:nvSpPr>
          <p:spPr bwMode="auto">
            <a:xfrm>
              <a:off x="5332413" y="3546475"/>
              <a:ext cx="355600" cy="303213"/>
            </a:xfrm>
            <a:custGeom>
              <a:avLst/>
              <a:gdLst>
                <a:gd name="T0" fmla="*/ 0 w 1565"/>
                <a:gd name="T1" fmla="*/ 129 h 1337"/>
                <a:gd name="T2" fmla="*/ 1565 w 1565"/>
                <a:gd name="T3" fmla="*/ 1337 h 1337"/>
                <a:gd name="T4" fmla="*/ 1442 w 1565"/>
                <a:gd name="T5" fmla="*/ 0 h 1337"/>
                <a:gd name="T6" fmla="*/ 0 w 1565"/>
                <a:gd name="T7" fmla="*/ 129 h 1337"/>
              </a:gdLst>
              <a:ahLst/>
              <a:cxnLst>
                <a:cxn ang="0">
                  <a:pos x="T0" y="T1"/>
                </a:cxn>
                <a:cxn ang="0">
                  <a:pos x="T2" y="T3"/>
                </a:cxn>
                <a:cxn ang="0">
                  <a:pos x="T4" y="T5"/>
                </a:cxn>
                <a:cxn ang="0">
                  <a:pos x="T6" y="T7"/>
                </a:cxn>
              </a:cxnLst>
              <a:rect l="0" t="0" r="r" b="b"/>
              <a:pathLst>
                <a:path w="1565" h="1337">
                  <a:moveTo>
                    <a:pt x="0" y="129"/>
                  </a:moveTo>
                  <a:lnTo>
                    <a:pt x="1565" y="1337"/>
                  </a:lnTo>
                  <a:lnTo>
                    <a:pt x="1442" y="0"/>
                  </a:lnTo>
                  <a:lnTo>
                    <a:pt x="0" y="129"/>
                  </a:lnTo>
                  <a:close/>
                </a:path>
              </a:pathLst>
            </a:custGeom>
            <a:solidFill>
              <a:srgbClr val="11325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0" name="Freeform 104"/>
            <p:cNvSpPr>
              <a:spLocks/>
            </p:cNvSpPr>
            <p:nvPr/>
          </p:nvSpPr>
          <p:spPr bwMode="auto">
            <a:xfrm>
              <a:off x="5127626" y="3114675"/>
              <a:ext cx="496888" cy="460375"/>
            </a:xfrm>
            <a:custGeom>
              <a:avLst/>
              <a:gdLst>
                <a:gd name="T0" fmla="*/ 908 w 2194"/>
                <a:gd name="T1" fmla="*/ 2030 h 2030"/>
                <a:gd name="T2" fmla="*/ 0 w 2194"/>
                <a:gd name="T3" fmla="*/ 0 h 2030"/>
                <a:gd name="T4" fmla="*/ 2194 w 2194"/>
                <a:gd name="T5" fmla="*/ 355 h 2030"/>
                <a:gd name="T6" fmla="*/ 908 w 2194"/>
                <a:gd name="T7" fmla="*/ 2030 h 2030"/>
              </a:gdLst>
              <a:ahLst/>
              <a:cxnLst>
                <a:cxn ang="0">
                  <a:pos x="T0" y="T1"/>
                </a:cxn>
                <a:cxn ang="0">
                  <a:pos x="T2" y="T3"/>
                </a:cxn>
                <a:cxn ang="0">
                  <a:pos x="T4" y="T5"/>
                </a:cxn>
                <a:cxn ang="0">
                  <a:pos x="T6" y="T7"/>
                </a:cxn>
              </a:cxnLst>
              <a:rect l="0" t="0" r="r" b="b"/>
              <a:pathLst>
                <a:path w="2194" h="2030">
                  <a:moveTo>
                    <a:pt x="908" y="2030"/>
                  </a:moveTo>
                  <a:lnTo>
                    <a:pt x="0" y="0"/>
                  </a:lnTo>
                  <a:lnTo>
                    <a:pt x="2194" y="355"/>
                  </a:lnTo>
                  <a:lnTo>
                    <a:pt x="908" y="2030"/>
                  </a:lnTo>
                  <a:close/>
                </a:path>
              </a:pathLst>
            </a:custGeom>
            <a:solidFill>
              <a:srgbClr val="1E549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1" name="Freeform 105"/>
            <p:cNvSpPr>
              <a:spLocks/>
            </p:cNvSpPr>
            <p:nvPr/>
          </p:nvSpPr>
          <p:spPr bwMode="auto">
            <a:xfrm>
              <a:off x="4870451" y="3114675"/>
              <a:ext cx="461963" cy="504825"/>
            </a:xfrm>
            <a:custGeom>
              <a:avLst/>
              <a:gdLst>
                <a:gd name="T0" fmla="*/ 2039 w 2039"/>
                <a:gd name="T1" fmla="*/ 2030 h 2226"/>
                <a:gd name="T2" fmla="*/ 0 w 2039"/>
                <a:gd name="T3" fmla="*/ 2226 h 2226"/>
                <a:gd name="T4" fmla="*/ 1131 w 2039"/>
                <a:gd name="T5" fmla="*/ 0 h 2226"/>
                <a:gd name="T6" fmla="*/ 2039 w 2039"/>
                <a:gd name="T7" fmla="*/ 2030 h 2226"/>
              </a:gdLst>
              <a:ahLst/>
              <a:cxnLst>
                <a:cxn ang="0">
                  <a:pos x="T0" y="T1"/>
                </a:cxn>
                <a:cxn ang="0">
                  <a:pos x="T2" y="T3"/>
                </a:cxn>
                <a:cxn ang="0">
                  <a:pos x="T4" y="T5"/>
                </a:cxn>
                <a:cxn ang="0">
                  <a:pos x="T6" y="T7"/>
                </a:cxn>
              </a:cxnLst>
              <a:rect l="0" t="0" r="r" b="b"/>
              <a:pathLst>
                <a:path w="2039" h="2226">
                  <a:moveTo>
                    <a:pt x="2039" y="2030"/>
                  </a:moveTo>
                  <a:lnTo>
                    <a:pt x="0" y="2226"/>
                  </a:lnTo>
                  <a:lnTo>
                    <a:pt x="1131" y="0"/>
                  </a:lnTo>
                  <a:lnTo>
                    <a:pt x="2039" y="2030"/>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2" name="Freeform 106"/>
            <p:cNvSpPr>
              <a:spLocks/>
            </p:cNvSpPr>
            <p:nvPr/>
          </p:nvSpPr>
          <p:spPr bwMode="auto">
            <a:xfrm>
              <a:off x="5332413" y="3575050"/>
              <a:ext cx="355600" cy="488950"/>
            </a:xfrm>
            <a:custGeom>
              <a:avLst/>
              <a:gdLst>
                <a:gd name="T0" fmla="*/ 0 w 1565"/>
                <a:gd name="T1" fmla="*/ 0 h 2154"/>
                <a:gd name="T2" fmla="*/ 565 w 1565"/>
                <a:gd name="T3" fmla="*/ 2154 h 2154"/>
                <a:gd name="T4" fmla="*/ 1565 w 1565"/>
                <a:gd name="T5" fmla="*/ 1208 h 2154"/>
                <a:gd name="T6" fmla="*/ 0 w 1565"/>
                <a:gd name="T7" fmla="*/ 0 h 2154"/>
              </a:gdLst>
              <a:ahLst/>
              <a:cxnLst>
                <a:cxn ang="0">
                  <a:pos x="T0" y="T1"/>
                </a:cxn>
                <a:cxn ang="0">
                  <a:pos x="T2" y="T3"/>
                </a:cxn>
                <a:cxn ang="0">
                  <a:pos x="T4" y="T5"/>
                </a:cxn>
                <a:cxn ang="0">
                  <a:pos x="T6" y="T7"/>
                </a:cxn>
              </a:cxnLst>
              <a:rect l="0" t="0" r="r" b="b"/>
              <a:pathLst>
                <a:path w="1565" h="2154">
                  <a:moveTo>
                    <a:pt x="0" y="0"/>
                  </a:moveTo>
                  <a:lnTo>
                    <a:pt x="565" y="2154"/>
                  </a:lnTo>
                  <a:lnTo>
                    <a:pt x="1565" y="1208"/>
                  </a:lnTo>
                  <a:lnTo>
                    <a:pt x="0" y="0"/>
                  </a:lnTo>
                  <a:close/>
                </a:path>
              </a:pathLst>
            </a:custGeom>
            <a:solidFill>
              <a:srgbClr val="13376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3" name="Freeform 107"/>
            <p:cNvSpPr>
              <a:spLocks/>
            </p:cNvSpPr>
            <p:nvPr/>
          </p:nvSpPr>
          <p:spPr bwMode="auto">
            <a:xfrm>
              <a:off x="4975226" y="3575050"/>
              <a:ext cx="485775" cy="488950"/>
            </a:xfrm>
            <a:custGeom>
              <a:avLst/>
              <a:gdLst>
                <a:gd name="T0" fmla="*/ 1576 w 2141"/>
                <a:gd name="T1" fmla="*/ 0 h 2154"/>
                <a:gd name="T2" fmla="*/ 0 w 2141"/>
                <a:gd name="T3" fmla="*/ 2089 h 2154"/>
                <a:gd name="T4" fmla="*/ 2141 w 2141"/>
                <a:gd name="T5" fmla="*/ 2154 h 2154"/>
                <a:gd name="T6" fmla="*/ 1576 w 2141"/>
                <a:gd name="T7" fmla="*/ 0 h 2154"/>
              </a:gdLst>
              <a:ahLst/>
              <a:cxnLst>
                <a:cxn ang="0">
                  <a:pos x="T0" y="T1"/>
                </a:cxn>
                <a:cxn ang="0">
                  <a:pos x="T2" y="T3"/>
                </a:cxn>
                <a:cxn ang="0">
                  <a:pos x="T4" y="T5"/>
                </a:cxn>
                <a:cxn ang="0">
                  <a:pos x="T6" y="T7"/>
                </a:cxn>
              </a:cxnLst>
              <a:rect l="0" t="0" r="r" b="b"/>
              <a:pathLst>
                <a:path w="2141" h="2154">
                  <a:moveTo>
                    <a:pt x="1576" y="0"/>
                  </a:moveTo>
                  <a:lnTo>
                    <a:pt x="0" y="2089"/>
                  </a:lnTo>
                  <a:lnTo>
                    <a:pt x="2141" y="2154"/>
                  </a:lnTo>
                  <a:lnTo>
                    <a:pt x="1576" y="0"/>
                  </a:lnTo>
                  <a:close/>
                </a:path>
              </a:pathLst>
            </a:custGeom>
            <a:solidFill>
              <a:srgbClr val="1945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4" name="Freeform 108"/>
            <p:cNvSpPr>
              <a:spLocks/>
            </p:cNvSpPr>
            <p:nvPr/>
          </p:nvSpPr>
          <p:spPr bwMode="auto">
            <a:xfrm>
              <a:off x="4870451" y="3575050"/>
              <a:ext cx="461963" cy="474663"/>
            </a:xfrm>
            <a:custGeom>
              <a:avLst/>
              <a:gdLst>
                <a:gd name="T0" fmla="*/ 463 w 2039"/>
                <a:gd name="T1" fmla="*/ 2089 h 2089"/>
                <a:gd name="T2" fmla="*/ 0 w 2039"/>
                <a:gd name="T3" fmla="*/ 196 h 2089"/>
                <a:gd name="T4" fmla="*/ 2039 w 2039"/>
                <a:gd name="T5" fmla="*/ 0 h 2089"/>
                <a:gd name="T6" fmla="*/ 463 w 2039"/>
                <a:gd name="T7" fmla="*/ 2089 h 2089"/>
              </a:gdLst>
              <a:ahLst/>
              <a:cxnLst>
                <a:cxn ang="0">
                  <a:pos x="T0" y="T1"/>
                </a:cxn>
                <a:cxn ang="0">
                  <a:pos x="T2" y="T3"/>
                </a:cxn>
                <a:cxn ang="0">
                  <a:pos x="T4" y="T5"/>
                </a:cxn>
                <a:cxn ang="0">
                  <a:pos x="T6" y="T7"/>
                </a:cxn>
              </a:cxnLst>
              <a:rect l="0" t="0" r="r" b="b"/>
              <a:pathLst>
                <a:path w="2039" h="2089">
                  <a:moveTo>
                    <a:pt x="463" y="2089"/>
                  </a:moveTo>
                  <a:lnTo>
                    <a:pt x="0" y="196"/>
                  </a:lnTo>
                  <a:lnTo>
                    <a:pt x="2039" y="0"/>
                  </a:lnTo>
                  <a:lnTo>
                    <a:pt x="463" y="2089"/>
                  </a:lnTo>
                  <a:close/>
                </a:path>
              </a:pathLst>
            </a:custGeom>
            <a:solidFill>
              <a:srgbClr val="19468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5" name="Freeform 109"/>
            <p:cNvSpPr>
              <a:spLocks/>
            </p:cNvSpPr>
            <p:nvPr/>
          </p:nvSpPr>
          <p:spPr bwMode="auto">
            <a:xfrm>
              <a:off x="4975226" y="4049713"/>
              <a:ext cx="485775" cy="363538"/>
            </a:xfrm>
            <a:custGeom>
              <a:avLst/>
              <a:gdLst>
                <a:gd name="T0" fmla="*/ 0 w 2141"/>
                <a:gd name="T1" fmla="*/ 0 h 1602"/>
                <a:gd name="T2" fmla="*/ 408 w 2141"/>
                <a:gd name="T3" fmla="*/ 1602 h 1602"/>
                <a:gd name="T4" fmla="*/ 2141 w 2141"/>
                <a:gd name="T5" fmla="*/ 65 h 1602"/>
                <a:gd name="T6" fmla="*/ 0 w 2141"/>
                <a:gd name="T7" fmla="*/ 0 h 1602"/>
              </a:gdLst>
              <a:ahLst/>
              <a:cxnLst>
                <a:cxn ang="0">
                  <a:pos x="T0" y="T1"/>
                </a:cxn>
                <a:cxn ang="0">
                  <a:pos x="T2" y="T3"/>
                </a:cxn>
                <a:cxn ang="0">
                  <a:pos x="T4" y="T5"/>
                </a:cxn>
                <a:cxn ang="0">
                  <a:pos x="T6" y="T7"/>
                </a:cxn>
              </a:cxnLst>
              <a:rect l="0" t="0" r="r" b="b"/>
              <a:pathLst>
                <a:path w="2141" h="1602">
                  <a:moveTo>
                    <a:pt x="0" y="0"/>
                  </a:moveTo>
                  <a:lnTo>
                    <a:pt x="408" y="1602"/>
                  </a:lnTo>
                  <a:lnTo>
                    <a:pt x="2141" y="65"/>
                  </a:lnTo>
                  <a:lnTo>
                    <a:pt x="0" y="0"/>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6" name="Freeform 110"/>
            <p:cNvSpPr>
              <a:spLocks/>
            </p:cNvSpPr>
            <p:nvPr/>
          </p:nvSpPr>
          <p:spPr bwMode="auto">
            <a:xfrm>
              <a:off x="5068888" y="4064000"/>
              <a:ext cx="392113" cy="466725"/>
            </a:xfrm>
            <a:custGeom>
              <a:avLst/>
              <a:gdLst>
                <a:gd name="T0" fmla="*/ 0 w 1733"/>
                <a:gd name="T1" fmla="*/ 1537 h 2054"/>
                <a:gd name="T2" fmla="*/ 1313 w 1733"/>
                <a:gd name="T3" fmla="*/ 2054 h 2054"/>
                <a:gd name="T4" fmla="*/ 1733 w 1733"/>
                <a:gd name="T5" fmla="*/ 0 h 2054"/>
                <a:gd name="T6" fmla="*/ 0 w 1733"/>
                <a:gd name="T7" fmla="*/ 1537 h 2054"/>
              </a:gdLst>
              <a:ahLst/>
              <a:cxnLst>
                <a:cxn ang="0">
                  <a:pos x="T0" y="T1"/>
                </a:cxn>
                <a:cxn ang="0">
                  <a:pos x="T2" y="T3"/>
                </a:cxn>
                <a:cxn ang="0">
                  <a:pos x="T4" y="T5"/>
                </a:cxn>
                <a:cxn ang="0">
                  <a:pos x="T6" y="T7"/>
                </a:cxn>
              </a:cxnLst>
              <a:rect l="0" t="0" r="r" b="b"/>
              <a:pathLst>
                <a:path w="1733" h="2054">
                  <a:moveTo>
                    <a:pt x="0" y="1537"/>
                  </a:moveTo>
                  <a:lnTo>
                    <a:pt x="1313" y="2054"/>
                  </a:lnTo>
                  <a:lnTo>
                    <a:pt x="1733" y="0"/>
                  </a:lnTo>
                  <a:lnTo>
                    <a:pt x="0" y="1537"/>
                  </a:lnTo>
                  <a:close/>
                </a:path>
              </a:pathLst>
            </a:custGeom>
            <a:solidFill>
              <a:srgbClr val="102E5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7" name="Freeform 111"/>
            <p:cNvSpPr>
              <a:spLocks/>
            </p:cNvSpPr>
            <p:nvPr/>
          </p:nvSpPr>
          <p:spPr bwMode="auto">
            <a:xfrm>
              <a:off x="5365751" y="4064000"/>
              <a:ext cx="504825" cy="466725"/>
            </a:xfrm>
            <a:custGeom>
              <a:avLst/>
              <a:gdLst>
                <a:gd name="T0" fmla="*/ 0 w 2226"/>
                <a:gd name="T1" fmla="*/ 2054 h 2054"/>
                <a:gd name="T2" fmla="*/ 2226 w 2226"/>
                <a:gd name="T3" fmla="*/ 1570 h 2054"/>
                <a:gd name="T4" fmla="*/ 420 w 2226"/>
                <a:gd name="T5" fmla="*/ 0 h 2054"/>
                <a:gd name="T6" fmla="*/ 0 w 2226"/>
                <a:gd name="T7" fmla="*/ 2054 h 2054"/>
              </a:gdLst>
              <a:ahLst/>
              <a:cxnLst>
                <a:cxn ang="0">
                  <a:pos x="T0" y="T1"/>
                </a:cxn>
                <a:cxn ang="0">
                  <a:pos x="T2" y="T3"/>
                </a:cxn>
                <a:cxn ang="0">
                  <a:pos x="T4" y="T5"/>
                </a:cxn>
                <a:cxn ang="0">
                  <a:pos x="T6" y="T7"/>
                </a:cxn>
              </a:cxnLst>
              <a:rect l="0" t="0" r="r" b="b"/>
              <a:pathLst>
                <a:path w="2226" h="2054">
                  <a:moveTo>
                    <a:pt x="0" y="2054"/>
                  </a:moveTo>
                  <a:lnTo>
                    <a:pt x="2226" y="1570"/>
                  </a:lnTo>
                  <a:lnTo>
                    <a:pt x="420" y="0"/>
                  </a:lnTo>
                  <a:lnTo>
                    <a:pt x="0" y="2054"/>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8" name="Freeform 112"/>
            <p:cNvSpPr>
              <a:spLocks/>
            </p:cNvSpPr>
            <p:nvPr/>
          </p:nvSpPr>
          <p:spPr bwMode="auto">
            <a:xfrm>
              <a:off x="4643438" y="4413250"/>
              <a:ext cx="1074738" cy="234950"/>
            </a:xfrm>
            <a:custGeom>
              <a:avLst/>
              <a:gdLst>
                <a:gd name="T0" fmla="*/ 1871 w 4735"/>
                <a:gd name="T1" fmla="*/ 0 h 1038"/>
                <a:gd name="T2" fmla="*/ 0 w 4735"/>
                <a:gd name="T3" fmla="*/ 614 h 1038"/>
                <a:gd name="T4" fmla="*/ 2641 w 4735"/>
                <a:gd name="T5" fmla="*/ 1038 h 1038"/>
                <a:gd name="T6" fmla="*/ 4735 w 4735"/>
                <a:gd name="T7" fmla="*/ 1038 h 1038"/>
                <a:gd name="T8" fmla="*/ 1871 w 4735"/>
                <a:gd name="T9" fmla="*/ 0 h 1038"/>
              </a:gdLst>
              <a:ahLst/>
              <a:cxnLst>
                <a:cxn ang="0">
                  <a:pos x="T0" y="T1"/>
                </a:cxn>
                <a:cxn ang="0">
                  <a:pos x="T2" y="T3"/>
                </a:cxn>
                <a:cxn ang="0">
                  <a:pos x="T4" y="T5"/>
                </a:cxn>
                <a:cxn ang="0">
                  <a:pos x="T6" y="T7"/>
                </a:cxn>
                <a:cxn ang="0">
                  <a:pos x="T8" y="T9"/>
                </a:cxn>
              </a:cxnLst>
              <a:rect l="0" t="0" r="r" b="b"/>
              <a:pathLst>
                <a:path w="4735" h="1038">
                  <a:moveTo>
                    <a:pt x="1871" y="0"/>
                  </a:moveTo>
                  <a:lnTo>
                    <a:pt x="0" y="614"/>
                  </a:lnTo>
                  <a:lnTo>
                    <a:pt x="2641" y="1038"/>
                  </a:lnTo>
                  <a:lnTo>
                    <a:pt x="4735" y="1038"/>
                  </a:lnTo>
                  <a:lnTo>
                    <a:pt x="1871" y="0"/>
                  </a:lnTo>
                  <a:close/>
                </a:path>
              </a:pathLst>
            </a:custGeom>
            <a:solidFill>
              <a:srgbClr val="0A1E3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19" name="Freeform 113"/>
            <p:cNvSpPr>
              <a:spLocks/>
            </p:cNvSpPr>
            <p:nvPr/>
          </p:nvSpPr>
          <p:spPr bwMode="auto">
            <a:xfrm>
              <a:off x="4403726" y="4551363"/>
              <a:ext cx="839788" cy="96838"/>
            </a:xfrm>
            <a:custGeom>
              <a:avLst/>
              <a:gdLst>
                <a:gd name="T0" fmla="*/ 0 w 3703"/>
                <a:gd name="T1" fmla="*/ 424 h 424"/>
                <a:gd name="T2" fmla="*/ 1062 w 3703"/>
                <a:gd name="T3" fmla="*/ 0 h 424"/>
                <a:gd name="T4" fmla="*/ 3703 w 3703"/>
                <a:gd name="T5" fmla="*/ 424 h 424"/>
                <a:gd name="T6" fmla="*/ 0 w 3703"/>
                <a:gd name="T7" fmla="*/ 424 h 424"/>
              </a:gdLst>
              <a:ahLst/>
              <a:cxnLst>
                <a:cxn ang="0">
                  <a:pos x="T0" y="T1"/>
                </a:cxn>
                <a:cxn ang="0">
                  <a:pos x="T2" y="T3"/>
                </a:cxn>
                <a:cxn ang="0">
                  <a:pos x="T4" y="T5"/>
                </a:cxn>
                <a:cxn ang="0">
                  <a:pos x="T6" y="T7"/>
                </a:cxn>
              </a:cxnLst>
              <a:rect l="0" t="0" r="r" b="b"/>
              <a:pathLst>
                <a:path w="3703" h="424">
                  <a:moveTo>
                    <a:pt x="0" y="424"/>
                  </a:moveTo>
                  <a:lnTo>
                    <a:pt x="1062" y="0"/>
                  </a:lnTo>
                  <a:lnTo>
                    <a:pt x="3703" y="424"/>
                  </a:lnTo>
                  <a:lnTo>
                    <a:pt x="0" y="424"/>
                  </a:lnTo>
                  <a:close/>
                </a:path>
              </a:pathLst>
            </a:custGeom>
            <a:solidFill>
              <a:srgbClr val="08183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0" name="Freeform 114"/>
            <p:cNvSpPr>
              <a:spLocks/>
            </p:cNvSpPr>
            <p:nvPr/>
          </p:nvSpPr>
          <p:spPr bwMode="auto">
            <a:xfrm>
              <a:off x="4546601" y="4400550"/>
              <a:ext cx="522288" cy="150813"/>
            </a:xfrm>
            <a:custGeom>
              <a:avLst/>
              <a:gdLst>
                <a:gd name="T0" fmla="*/ 430 w 2301"/>
                <a:gd name="T1" fmla="*/ 667 h 667"/>
                <a:gd name="T2" fmla="*/ 0 w 2301"/>
                <a:gd name="T3" fmla="*/ 0 h 667"/>
                <a:gd name="T4" fmla="*/ 2301 w 2301"/>
                <a:gd name="T5" fmla="*/ 53 h 667"/>
                <a:gd name="T6" fmla="*/ 430 w 2301"/>
                <a:gd name="T7" fmla="*/ 667 h 667"/>
              </a:gdLst>
              <a:ahLst/>
              <a:cxnLst>
                <a:cxn ang="0">
                  <a:pos x="T0" y="T1"/>
                </a:cxn>
                <a:cxn ang="0">
                  <a:pos x="T2" y="T3"/>
                </a:cxn>
                <a:cxn ang="0">
                  <a:pos x="T4" y="T5"/>
                </a:cxn>
                <a:cxn ang="0">
                  <a:pos x="T6" y="T7"/>
                </a:cxn>
              </a:cxnLst>
              <a:rect l="0" t="0" r="r" b="b"/>
              <a:pathLst>
                <a:path w="2301" h="667">
                  <a:moveTo>
                    <a:pt x="430" y="667"/>
                  </a:moveTo>
                  <a:lnTo>
                    <a:pt x="0" y="0"/>
                  </a:lnTo>
                  <a:lnTo>
                    <a:pt x="2301" y="53"/>
                  </a:lnTo>
                  <a:lnTo>
                    <a:pt x="430" y="667"/>
                  </a:lnTo>
                  <a:close/>
                </a:path>
              </a:pathLst>
            </a:custGeom>
            <a:solidFill>
              <a:srgbClr val="0717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1" name="Freeform 115"/>
            <p:cNvSpPr>
              <a:spLocks/>
            </p:cNvSpPr>
            <p:nvPr/>
          </p:nvSpPr>
          <p:spPr bwMode="auto">
            <a:xfrm>
              <a:off x="4233863" y="4400550"/>
              <a:ext cx="409575" cy="247650"/>
            </a:xfrm>
            <a:custGeom>
              <a:avLst/>
              <a:gdLst>
                <a:gd name="T0" fmla="*/ 1381 w 1811"/>
                <a:gd name="T1" fmla="*/ 0 h 1091"/>
                <a:gd name="T2" fmla="*/ 0 w 1811"/>
                <a:gd name="T3" fmla="*/ 1091 h 1091"/>
                <a:gd name="T4" fmla="*/ 749 w 1811"/>
                <a:gd name="T5" fmla="*/ 1091 h 1091"/>
                <a:gd name="T6" fmla="*/ 1811 w 1811"/>
                <a:gd name="T7" fmla="*/ 667 h 1091"/>
                <a:gd name="T8" fmla="*/ 1381 w 1811"/>
                <a:gd name="T9" fmla="*/ 0 h 1091"/>
              </a:gdLst>
              <a:ahLst/>
              <a:cxnLst>
                <a:cxn ang="0">
                  <a:pos x="T0" y="T1"/>
                </a:cxn>
                <a:cxn ang="0">
                  <a:pos x="T2" y="T3"/>
                </a:cxn>
                <a:cxn ang="0">
                  <a:pos x="T4" y="T5"/>
                </a:cxn>
                <a:cxn ang="0">
                  <a:pos x="T6" y="T7"/>
                </a:cxn>
                <a:cxn ang="0">
                  <a:pos x="T8" y="T9"/>
                </a:cxn>
              </a:cxnLst>
              <a:rect l="0" t="0" r="r" b="b"/>
              <a:pathLst>
                <a:path w="1811" h="1091">
                  <a:moveTo>
                    <a:pt x="1381" y="0"/>
                  </a:moveTo>
                  <a:lnTo>
                    <a:pt x="0" y="1091"/>
                  </a:lnTo>
                  <a:lnTo>
                    <a:pt x="749" y="1091"/>
                  </a:lnTo>
                  <a:lnTo>
                    <a:pt x="1811" y="667"/>
                  </a:lnTo>
                  <a:lnTo>
                    <a:pt x="1381" y="0"/>
                  </a:lnTo>
                  <a:close/>
                </a:path>
              </a:pathLst>
            </a:custGeom>
            <a:solidFill>
              <a:srgbClr val="06132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2" name="Freeform 116"/>
            <p:cNvSpPr>
              <a:spLocks/>
            </p:cNvSpPr>
            <p:nvPr/>
          </p:nvSpPr>
          <p:spPr bwMode="auto">
            <a:xfrm>
              <a:off x="4546601" y="4049713"/>
              <a:ext cx="522288" cy="363538"/>
            </a:xfrm>
            <a:custGeom>
              <a:avLst/>
              <a:gdLst>
                <a:gd name="T0" fmla="*/ 1893 w 2301"/>
                <a:gd name="T1" fmla="*/ 0 h 1602"/>
                <a:gd name="T2" fmla="*/ 0 w 2301"/>
                <a:gd name="T3" fmla="*/ 1549 h 1602"/>
                <a:gd name="T4" fmla="*/ 2301 w 2301"/>
                <a:gd name="T5" fmla="*/ 1602 h 1602"/>
                <a:gd name="T6" fmla="*/ 1893 w 2301"/>
                <a:gd name="T7" fmla="*/ 0 h 1602"/>
              </a:gdLst>
              <a:ahLst/>
              <a:cxnLst>
                <a:cxn ang="0">
                  <a:pos x="T0" y="T1"/>
                </a:cxn>
                <a:cxn ang="0">
                  <a:pos x="T2" y="T3"/>
                </a:cxn>
                <a:cxn ang="0">
                  <a:pos x="T4" y="T5"/>
                </a:cxn>
                <a:cxn ang="0">
                  <a:pos x="T6" y="T7"/>
                </a:cxn>
              </a:cxnLst>
              <a:rect l="0" t="0" r="r" b="b"/>
              <a:pathLst>
                <a:path w="2301" h="1602">
                  <a:moveTo>
                    <a:pt x="1893" y="0"/>
                  </a:moveTo>
                  <a:lnTo>
                    <a:pt x="0" y="1549"/>
                  </a:lnTo>
                  <a:lnTo>
                    <a:pt x="2301" y="1602"/>
                  </a:lnTo>
                  <a:lnTo>
                    <a:pt x="1893" y="0"/>
                  </a:lnTo>
                  <a:close/>
                </a:path>
              </a:pathLst>
            </a:custGeom>
            <a:solidFill>
              <a:srgbClr val="0D264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3" name="Freeform 117"/>
            <p:cNvSpPr>
              <a:spLocks/>
            </p:cNvSpPr>
            <p:nvPr/>
          </p:nvSpPr>
          <p:spPr bwMode="auto">
            <a:xfrm>
              <a:off x="4394201" y="4049713"/>
              <a:ext cx="581025" cy="350838"/>
            </a:xfrm>
            <a:custGeom>
              <a:avLst/>
              <a:gdLst>
                <a:gd name="T0" fmla="*/ 2561 w 2561"/>
                <a:gd name="T1" fmla="*/ 0 h 1549"/>
                <a:gd name="T2" fmla="*/ 0 w 2561"/>
                <a:gd name="T3" fmla="*/ 172 h 1549"/>
                <a:gd name="T4" fmla="*/ 668 w 2561"/>
                <a:gd name="T5" fmla="*/ 1549 h 1549"/>
                <a:gd name="T6" fmla="*/ 2561 w 2561"/>
                <a:gd name="T7" fmla="*/ 0 h 1549"/>
              </a:gdLst>
              <a:ahLst/>
              <a:cxnLst>
                <a:cxn ang="0">
                  <a:pos x="T0" y="T1"/>
                </a:cxn>
                <a:cxn ang="0">
                  <a:pos x="T2" y="T3"/>
                </a:cxn>
                <a:cxn ang="0">
                  <a:pos x="T4" y="T5"/>
                </a:cxn>
                <a:cxn ang="0">
                  <a:pos x="T6" y="T7"/>
                </a:cxn>
              </a:cxnLst>
              <a:rect l="0" t="0" r="r" b="b"/>
              <a:pathLst>
                <a:path w="2561" h="1549">
                  <a:moveTo>
                    <a:pt x="2561" y="0"/>
                  </a:moveTo>
                  <a:lnTo>
                    <a:pt x="0" y="172"/>
                  </a:lnTo>
                  <a:lnTo>
                    <a:pt x="668" y="1549"/>
                  </a:lnTo>
                  <a:lnTo>
                    <a:pt x="2561" y="0"/>
                  </a:lnTo>
                  <a:close/>
                </a:path>
              </a:pathLst>
            </a:custGeom>
            <a:solidFill>
              <a:srgbClr val="0F2C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4" name="Freeform 118"/>
            <p:cNvSpPr>
              <a:spLocks/>
            </p:cNvSpPr>
            <p:nvPr/>
          </p:nvSpPr>
          <p:spPr bwMode="auto">
            <a:xfrm>
              <a:off x="4394201" y="3619500"/>
              <a:ext cx="581025" cy="468313"/>
            </a:xfrm>
            <a:custGeom>
              <a:avLst/>
              <a:gdLst>
                <a:gd name="T0" fmla="*/ 2561 w 2561"/>
                <a:gd name="T1" fmla="*/ 1893 h 2065"/>
                <a:gd name="T2" fmla="*/ 2098 w 2561"/>
                <a:gd name="T3" fmla="*/ 0 h 2065"/>
                <a:gd name="T4" fmla="*/ 0 w 2561"/>
                <a:gd name="T5" fmla="*/ 2065 h 2065"/>
                <a:gd name="T6" fmla="*/ 2561 w 2561"/>
                <a:gd name="T7" fmla="*/ 1893 h 2065"/>
              </a:gdLst>
              <a:ahLst/>
              <a:cxnLst>
                <a:cxn ang="0">
                  <a:pos x="T0" y="T1"/>
                </a:cxn>
                <a:cxn ang="0">
                  <a:pos x="T2" y="T3"/>
                </a:cxn>
                <a:cxn ang="0">
                  <a:pos x="T4" y="T5"/>
                </a:cxn>
                <a:cxn ang="0">
                  <a:pos x="T6" y="T7"/>
                </a:cxn>
              </a:cxnLst>
              <a:rect l="0" t="0" r="r" b="b"/>
              <a:pathLst>
                <a:path w="2561" h="2065">
                  <a:moveTo>
                    <a:pt x="2561" y="1893"/>
                  </a:moveTo>
                  <a:lnTo>
                    <a:pt x="2098" y="0"/>
                  </a:lnTo>
                  <a:lnTo>
                    <a:pt x="0" y="2065"/>
                  </a:lnTo>
                  <a:lnTo>
                    <a:pt x="2561" y="1893"/>
                  </a:lnTo>
                  <a:close/>
                </a:path>
              </a:pathLst>
            </a:custGeom>
            <a:solidFill>
              <a:srgbClr val="1740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5" name="Freeform 119"/>
            <p:cNvSpPr>
              <a:spLocks/>
            </p:cNvSpPr>
            <p:nvPr/>
          </p:nvSpPr>
          <p:spPr bwMode="auto">
            <a:xfrm>
              <a:off x="4656138" y="3114675"/>
              <a:ext cx="471488" cy="504825"/>
            </a:xfrm>
            <a:custGeom>
              <a:avLst/>
              <a:gdLst>
                <a:gd name="T0" fmla="*/ 0 w 2077"/>
                <a:gd name="T1" fmla="*/ 226 h 2226"/>
                <a:gd name="T2" fmla="*/ 946 w 2077"/>
                <a:gd name="T3" fmla="*/ 2226 h 2226"/>
                <a:gd name="T4" fmla="*/ 2077 w 2077"/>
                <a:gd name="T5" fmla="*/ 0 h 2226"/>
                <a:gd name="T6" fmla="*/ 0 w 2077"/>
                <a:gd name="T7" fmla="*/ 226 h 2226"/>
              </a:gdLst>
              <a:ahLst/>
              <a:cxnLst>
                <a:cxn ang="0">
                  <a:pos x="T0" y="T1"/>
                </a:cxn>
                <a:cxn ang="0">
                  <a:pos x="T2" y="T3"/>
                </a:cxn>
                <a:cxn ang="0">
                  <a:pos x="T4" y="T5"/>
                </a:cxn>
                <a:cxn ang="0">
                  <a:pos x="T6" y="T7"/>
                </a:cxn>
              </a:cxnLst>
              <a:rect l="0" t="0" r="r" b="b"/>
              <a:pathLst>
                <a:path w="2077" h="2226">
                  <a:moveTo>
                    <a:pt x="0" y="226"/>
                  </a:moveTo>
                  <a:lnTo>
                    <a:pt x="946" y="2226"/>
                  </a:lnTo>
                  <a:lnTo>
                    <a:pt x="2077" y="0"/>
                  </a:lnTo>
                  <a:lnTo>
                    <a:pt x="0" y="226"/>
                  </a:lnTo>
                  <a:close/>
                </a:path>
              </a:pathLst>
            </a:custGeom>
            <a:solidFill>
              <a:srgbClr val="19458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6" name="Freeform 120"/>
            <p:cNvSpPr>
              <a:spLocks/>
            </p:cNvSpPr>
            <p:nvPr/>
          </p:nvSpPr>
          <p:spPr bwMode="auto">
            <a:xfrm>
              <a:off x="4416426" y="3167063"/>
              <a:ext cx="454025" cy="452438"/>
            </a:xfrm>
            <a:custGeom>
              <a:avLst/>
              <a:gdLst>
                <a:gd name="T0" fmla="*/ 1055 w 2001"/>
                <a:gd name="T1" fmla="*/ 0 h 2000"/>
                <a:gd name="T2" fmla="*/ 0 w 2001"/>
                <a:gd name="T3" fmla="*/ 1473 h 2000"/>
                <a:gd name="T4" fmla="*/ 2001 w 2001"/>
                <a:gd name="T5" fmla="*/ 2000 h 2000"/>
                <a:gd name="T6" fmla="*/ 1055 w 2001"/>
                <a:gd name="T7" fmla="*/ 0 h 2000"/>
              </a:gdLst>
              <a:ahLst/>
              <a:cxnLst>
                <a:cxn ang="0">
                  <a:pos x="T0" y="T1"/>
                </a:cxn>
                <a:cxn ang="0">
                  <a:pos x="T2" y="T3"/>
                </a:cxn>
                <a:cxn ang="0">
                  <a:pos x="T4" y="T5"/>
                </a:cxn>
                <a:cxn ang="0">
                  <a:pos x="T6" y="T7"/>
                </a:cxn>
              </a:cxnLst>
              <a:rect l="0" t="0" r="r" b="b"/>
              <a:pathLst>
                <a:path w="2001" h="2000">
                  <a:moveTo>
                    <a:pt x="1055" y="0"/>
                  </a:moveTo>
                  <a:lnTo>
                    <a:pt x="0" y="1473"/>
                  </a:lnTo>
                  <a:lnTo>
                    <a:pt x="2001" y="2000"/>
                  </a:lnTo>
                  <a:lnTo>
                    <a:pt x="1055" y="0"/>
                  </a:lnTo>
                  <a:close/>
                </a:path>
              </a:pathLst>
            </a:custGeom>
            <a:solidFill>
              <a:srgbClr val="1B4C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7" name="Freeform 121"/>
            <p:cNvSpPr>
              <a:spLocks/>
            </p:cNvSpPr>
            <p:nvPr/>
          </p:nvSpPr>
          <p:spPr bwMode="auto">
            <a:xfrm>
              <a:off x="4144963" y="3167063"/>
              <a:ext cx="511175" cy="333375"/>
            </a:xfrm>
            <a:custGeom>
              <a:avLst/>
              <a:gdLst>
                <a:gd name="T0" fmla="*/ 1199 w 2254"/>
                <a:gd name="T1" fmla="*/ 1473 h 1473"/>
                <a:gd name="T2" fmla="*/ 0 w 2254"/>
                <a:gd name="T3" fmla="*/ 1232 h 1473"/>
                <a:gd name="T4" fmla="*/ 0 w 2254"/>
                <a:gd name="T5" fmla="*/ 991 h 1473"/>
                <a:gd name="T6" fmla="*/ 2254 w 2254"/>
                <a:gd name="T7" fmla="*/ 0 h 1473"/>
                <a:gd name="T8" fmla="*/ 1199 w 2254"/>
                <a:gd name="T9" fmla="*/ 1473 h 1473"/>
              </a:gdLst>
              <a:ahLst/>
              <a:cxnLst>
                <a:cxn ang="0">
                  <a:pos x="T0" y="T1"/>
                </a:cxn>
                <a:cxn ang="0">
                  <a:pos x="T2" y="T3"/>
                </a:cxn>
                <a:cxn ang="0">
                  <a:pos x="T4" y="T5"/>
                </a:cxn>
                <a:cxn ang="0">
                  <a:pos x="T6" y="T7"/>
                </a:cxn>
                <a:cxn ang="0">
                  <a:pos x="T8" y="T9"/>
                </a:cxn>
              </a:cxnLst>
              <a:rect l="0" t="0" r="r" b="b"/>
              <a:pathLst>
                <a:path w="2254" h="1473">
                  <a:moveTo>
                    <a:pt x="1199" y="1473"/>
                  </a:moveTo>
                  <a:lnTo>
                    <a:pt x="0" y="1232"/>
                  </a:lnTo>
                  <a:lnTo>
                    <a:pt x="0" y="991"/>
                  </a:lnTo>
                  <a:lnTo>
                    <a:pt x="2254" y="0"/>
                  </a:lnTo>
                  <a:lnTo>
                    <a:pt x="1199" y="1473"/>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Freeform 122"/>
            <p:cNvSpPr>
              <a:spLocks/>
            </p:cNvSpPr>
            <p:nvPr/>
          </p:nvSpPr>
          <p:spPr bwMode="auto">
            <a:xfrm>
              <a:off x="4284663" y="3500438"/>
              <a:ext cx="585788" cy="427038"/>
            </a:xfrm>
            <a:custGeom>
              <a:avLst/>
              <a:gdLst>
                <a:gd name="T0" fmla="*/ 581 w 2582"/>
                <a:gd name="T1" fmla="*/ 0 h 1883"/>
                <a:gd name="T2" fmla="*/ 0 w 2582"/>
                <a:gd name="T3" fmla="*/ 1883 h 1883"/>
                <a:gd name="T4" fmla="*/ 2582 w 2582"/>
                <a:gd name="T5" fmla="*/ 527 h 1883"/>
                <a:gd name="T6" fmla="*/ 581 w 2582"/>
                <a:gd name="T7" fmla="*/ 0 h 1883"/>
              </a:gdLst>
              <a:ahLst/>
              <a:cxnLst>
                <a:cxn ang="0">
                  <a:pos x="T0" y="T1"/>
                </a:cxn>
                <a:cxn ang="0">
                  <a:pos x="T2" y="T3"/>
                </a:cxn>
                <a:cxn ang="0">
                  <a:pos x="T4" y="T5"/>
                </a:cxn>
                <a:cxn ang="0">
                  <a:pos x="T6" y="T7"/>
                </a:cxn>
              </a:cxnLst>
              <a:rect l="0" t="0" r="r" b="b"/>
              <a:pathLst>
                <a:path w="2582" h="1883">
                  <a:moveTo>
                    <a:pt x="581" y="0"/>
                  </a:moveTo>
                  <a:lnTo>
                    <a:pt x="0" y="1883"/>
                  </a:lnTo>
                  <a:lnTo>
                    <a:pt x="2582" y="527"/>
                  </a:lnTo>
                  <a:lnTo>
                    <a:pt x="581" y="0"/>
                  </a:lnTo>
                  <a:close/>
                </a:path>
              </a:pathLst>
            </a:custGeom>
            <a:solidFill>
              <a:srgbClr val="1B4C8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Freeform 123"/>
            <p:cNvSpPr>
              <a:spLocks/>
            </p:cNvSpPr>
            <p:nvPr/>
          </p:nvSpPr>
          <p:spPr bwMode="auto">
            <a:xfrm>
              <a:off x="4189413" y="3716338"/>
              <a:ext cx="204788" cy="593725"/>
            </a:xfrm>
            <a:custGeom>
              <a:avLst/>
              <a:gdLst>
                <a:gd name="T0" fmla="*/ 0 w 905"/>
                <a:gd name="T1" fmla="*/ 0 h 2621"/>
                <a:gd name="T2" fmla="*/ 443 w 905"/>
                <a:gd name="T3" fmla="*/ 2621 h 2621"/>
                <a:gd name="T4" fmla="*/ 905 w 905"/>
                <a:gd name="T5" fmla="*/ 1642 h 2621"/>
                <a:gd name="T6" fmla="*/ 0 w 905"/>
                <a:gd name="T7" fmla="*/ 0 h 2621"/>
              </a:gdLst>
              <a:ahLst/>
              <a:cxnLst>
                <a:cxn ang="0">
                  <a:pos x="T0" y="T1"/>
                </a:cxn>
                <a:cxn ang="0">
                  <a:pos x="T2" y="T3"/>
                </a:cxn>
                <a:cxn ang="0">
                  <a:pos x="T4" y="T5"/>
                </a:cxn>
                <a:cxn ang="0">
                  <a:pos x="T6" y="T7"/>
                </a:cxn>
              </a:cxnLst>
              <a:rect l="0" t="0" r="r" b="b"/>
              <a:pathLst>
                <a:path w="905" h="2621">
                  <a:moveTo>
                    <a:pt x="0" y="0"/>
                  </a:moveTo>
                  <a:lnTo>
                    <a:pt x="443" y="2621"/>
                  </a:lnTo>
                  <a:lnTo>
                    <a:pt x="905" y="1642"/>
                  </a:lnTo>
                  <a:lnTo>
                    <a:pt x="0" y="0"/>
                  </a:lnTo>
                  <a:close/>
                </a:path>
              </a:pathLst>
            </a:custGeom>
            <a:solidFill>
              <a:srgbClr val="0E204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Freeform 124"/>
            <p:cNvSpPr>
              <a:spLocks/>
            </p:cNvSpPr>
            <p:nvPr/>
          </p:nvSpPr>
          <p:spPr bwMode="auto">
            <a:xfrm>
              <a:off x="4302126" y="3619500"/>
              <a:ext cx="568325" cy="468313"/>
            </a:xfrm>
            <a:custGeom>
              <a:avLst/>
              <a:gdLst>
                <a:gd name="T0" fmla="*/ 412 w 2510"/>
                <a:gd name="T1" fmla="*/ 2065 h 2065"/>
                <a:gd name="T2" fmla="*/ 2510 w 2510"/>
                <a:gd name="T3" fmla="*/ 0 h 2065"/>
                <a:gd name="T4" fmla="*/ 0 w 2510"/>
                <a:gd name="T5" fmla="*/ 1318 h 2065"/>
                <a:gd name="T6" fmla="*/ 412 w 2510"/>
                <a:gd name="T7" fmla="*/ 2065 h 2065"/>
              </a:gdLst>
              <a:ahLst/>
              <a:cxnLst>
                <a:cxn ang="0">
                  <a:pos x="T0" y="T1"/>
                </a:cxn>
                <a:cxn ang="0">
                  <a:pos x="T2" y="T3"/>
                </a:cxn>
                <a:cxn ang="0">
                  <a:pos x="T4" y="T5"/>
                </a:cxn>
                <a:cxn ang="0">
                  <a:pos x="T6" y="T7"/>
                </a:cxn>
              </a:cxnLst>
              <a:rect l="0" t="0" r="r" b="b"/>
              <a:pathLst>
                <a:path w="2510" h="2065">
                  <a:moveTo>
                    <a:pt x="412" y="2065"/>
                  </a:moveTo>
                  <a:lnTo>
                    <a:pt x="2510" y="0"/>
                  </a:lnTo>
                  <a:lnTo>
                    <a:pt x="0" y="1318"/>
                  </a:lnTo>
                  <a:lnTo>
                    <a:pt x="412" y="2065"/>
                  </a:lnTo>
                  <a:close/>
                </a:path>
              </a:pathLst>
            </a:custGeom>
            <a:solidFill>
              <a:srgbClr val="11315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1" name="Freeform 125"/>
            <p:cNvSpPr>
              <a:spLocks/>
            </p:cNvSpPr>
            <p:nvPr/>
          </p:nvSpPr>
          <p:spPr bwMode="auto">
            <a:xfrm>
              <a:off x="4144963" y="4310063"/>
              <a:ext cx="401638" cy="338138"/>
            </a:xfrm>
            <a:custGeom>
              <a:avLst/>
              <a:gdLst>
                <a:gd name="T0" fmla="*/ 640 w 1770"/>
                <a:gd name="T1" fmla="*/ 0 h 1489"/>
                <a:gd name="T2" fmla="*/ 1770 w 1770"/>
                <a:gd name="T3" fmla="*/ 398 h 1489"/>
                <a:gd name="T4" fmla="*/ 389 w 1770"/>
                <a:gd name="T5" fmla="*/ 1489 h 1489"/>
                <a:gd name="T6" fmla="*/ 0 w 1770"/>
                <a:gd name="T7" fmla="*/ 1489 h 1489"/>
                <a:gd name="T8" fmla="*/ 0 w 1770"/>
                <a:gd name="T9" fmla="*/ 1319 h 1489"/>
                <a:gd name="T10" fmla="*/ 640 w 1770"/>
                <a:gd name="T11" fmla="*/ 0 h 1489"/>
              </a:gdLst>
              <a:ahLst/>
              <a:cxnLst>
                <a:cxn ang="0">
                  <a:pos x="T0" y="T1"/>
                </a:cxn>
                <a:cxn ang="0">
                  <a:pos x="T2" y="T3"/>
                </a:cxn>
                <a:cxn ang="0">
                  <a:pos x="T4" y="T5"/>
                </a:cxn>
                <a:cxn ang="0">
                  <a:pos x="T6" y="T7"/>
                </a:cxn>
                <a:cxn ang="0">
                  <a:pos x="T8" y="T9"/>
                </a:cxn>
                <a:cxn ang="0">
                  <a:pos x="T10" y="T11"/>
                </a:cxn>
              </a:cxnLst>
              <a:rect l="0" t="0" r="r" b="b"/>
              <a:pathLst>
                <a:path w="1770" h="1489">
                  <a:moveTo>
                    <a:pt x="640" y="0"/>
                  </a:moveTo>
                  <a:lnTo>
                    <a:pt x="1770" y="398"/>
                  </a:lnTo>
                  <a:lnTo>
                    <a:pt x="389" y="1489"/>
                  </a:lnTo>
                  <a:lnTo>
                    <a:pt x="0" y="1489"/>
                  </a:lnTo>
                  <a:lnTo>
                    <a:pt x="0" y="1319"/>
                  </a:lnTo>
                  <a:lnTo>
                    <a:pt x="640" y="0"/>
                  </a:lnTo>
                  <a:close/>
                </a:path>
              </a:pathLst>
            </a:custGeom>
            <a:solidFill>
              <a:srgbClr val="07173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2" name="Freeform 126"/>
            <p:cNvSpPr>
              <a:spLocks/>
            </p:cNvSpPr>
            <p:nvPr/>
          </p:nvSpPr>
          <p:spPr bwMode="auto">
            <a:xfrm>
              <a:off x="4144963" y="3721100"/>
              <a:ext cx="144463" cy="889000"/>
            </a:xfrm>
            <a:custGeom>
              <a:avLst/>
              <a:gdLst>
                <a:gd name="T0" fmla="*/ 0 w 640"/>
                <a:gd name="T1" fmla="*/ 3916 h 3916"/>
                <a:gd name="T2" fmla="*/ 640 w 640"/>
                <a:gd name="T3" fmla="*/ 2597 h 3916"/>
                <a:gd name="T4" fmla="*/ 211 w 640"/>
                <a:gd name="T5" fmla="*/ 0 h 3916"/>
                <a:gd name="T6" fmla="*/ 0 w 640"/>
                <a:gd name="T7" fmla="*/ 922 h 3916"/>
                <a:gd name="T8" fmla="*/ 0 w 640"/>
                <a:gd name="T9" fmla="*/ 3916 h 3916"/>
              </a:gdLst>
              <a:ahLst/>
              <a:cxnLst>
                <a:cxn ang="0">
                  <a:pos x="T0" y="T1"/>
                </a:cxn>
                <a:cxn ang="0">
                  <a:pos x="T2" y="T3"/>
                </a:cxn>
                <a:cxn ang="0">
                  <a:pos x="T4" y="T5"/>
                </a:cxn>
                <a:cxn ang="0">
                  <a:pos x="T6" y="T7"/>
                </a:cxn>
                <a:cxn ang="0">
                  <a:pos x="T8" y="T9"/>
                </a:cxn>
              </a:cxnLst>
              <a:rect l="0" t="0" r="r" b="b"/>
              <a:pathLst>
                <a:path w="640" h="3916">
                  <a:moveTo>
                    <a:pt x="0" y="3916"/>
                  </a:moveTo>
                  <a:lnTo>
                    <a:pt x="640" y="2597"/>
                  </a:lnTo>
                  <a:lnTo>
                    <a:pt x="211" y="0"/>
                  </a:lnTo>
                  <a:lnTo>
                    <a:pt x="0" y="922"/>
                  </a:lnTo>
                  <a:lnTo>
                    <a:pt x="0" y="3916"/>
                  </a:lnTo>
                  <a:close/>
                </a:path>
              </a:pathLst>
            </a:custGeom>
            <a:solidFill>
              <a:srgbClr val="06132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3" name="Freeform 127"/>
            <p:cNvSpPr>
              <a:spLocks/>
            </p:cNvSpPr>
            <p:nvPr/>
          </p:nvSpPr>
          <p:spPr bwMode="auto">
            <a:xfrm>
              <a:off x="4144963" y="3617913"/>
              <a:ext cx="47625" cy="312738"/>
            </a:xfrm>
            <a:custGeom>
              <a:avLst/>
              <a:gdLst>
                <a:gd name="T0" fmla="*/ 0 w 210"/>
                <a:gd name="T1" fmla="*/ 1381 h 1381"/>
                <a:gd name="T2" fmla="*/ 210 w 210"/>
                <a:gd name="T3" fmla="*/ 462 h 1381"/>
                <a:gd name="T4" fmla="*/ 0 w 210"/>
                <a:gd name="T5" fmla="*/ 0 h 1381"/>
                <a:gd name="T6" fmla="*/ 0 w 210"/>
                <a:gd name="T7" fmla="*/ 1381 h 1381"/>
              </a:gdLst>
              <a:ahLst/>
              <a:cxnLst>
                <a:cxn ang="0">
                  <a:pos x="T0" y="T1"/>
                </a:cxn>
                <a:cxn ang="0">
                  <a:pos x="T2" y="T3"/>
                </a:cxn>
                <a:cxn ang="0">
                  <a:pos x="T4" y="T5"/>
                </a:cxn>
                <a:cxn ang="0">
                  <a:pos x="T6" y="T7"/>
                </a:cxn>
              </a:cxnLst>
              <a:rect l="0" t="0" r="r" b="b"/>
              <a:pathLst>
                <a:path w="210" h="1381">
                  <a:moveTo>
                    <a:pt x="0" y="1381"/>
                  </a:moveTo>
                  <a:lnTo>
                    <a:pt x="210" y="462"/>
                  </a:lnTo>
                  <a:lnTo>
                    <a:pt x="0" y="0"/>
                  </a:lnTo>
                  <a:lnTo>
                    <a:pt x="0" y="1381"/>
                  </a:lnTo>
                  <a:close/>
                </a:path>
              </a:pathLst>
            </a:custGeom>
            <a:solidFill>
              <a:srgbClr val="0C25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4" name="Freeform 128"/>
            <p:cNvSpPr>
              <a:spLocks/>
            </p:cNvSpPr>
            <p:nvPr/>
          </p:nvSpPr>
          <p:spPr bwMode="auto">
            <a:xfrm>
              <a:off x="5029201" y="2209800"/>
              <a:ext cx="933450" cy="427038"/>
            </a:xfrm>
            <a:custGeom>
              <a:avLst/>
              <a:gdLst>
                <a:gd name="T0" fmla="*/ 0 w 4115"/>
                <a:gd name="T1" fmla="*/ 401 h 1885"/>
                <a:gd name="T2" fmla="*/ 2280 w 4115"/>
                <a:gd name="T3" fmla="*/ 1885 h 1885"/>
                <a:gd name="T4" fmla="*/ 4115 w 4115"/>
                <a:gd name="T5" fmla="*/ 0 h 1885"/>
                <a:gd name="T6" fmla="*/ 1901 w 4115"/>
                <a:gd name="T7" fmla="*/ 0 h 1885"/>
                <a:gd name="T8" fmla="*/ 0 w 4115"/>
                <a:gd name="T9" fmla="*/ 401 h 1885"/>
              </a:gdLst>
              <a:ahLst/>
              <a:cxnLst>
                <a:cxn ang="0">
                  <a:pos x="T0" y="T1"/>
                </a:cxn>
                <a:cxn ang="0">
                  <a:pos x="T2" y="T3"/>
                </a:cxn>
                <a:cxn ang="0">
                  <a:pos x="T4" y="T5"/>
                </a:cxn>
                <a:cxn ang="0">
                  <a:pos x="T6" y="T7"/>
                </a:cxn>
                <a:cxn ang="0">
                  <a:pos x="T8" y="T9"/>
                </a:cxn>
              </a:cxnLst>
              <a:rect l="0" t="0" r="r" b="b"/>
              <a:pathLst>
                <a:path w="4115" h="1885">
                  <a:moveTo>
                    <a:pt x="0" y="401"/>
                  </a:moveTo>
                  <a:lnTo>
                    <a:pt x="2280" y="1885"/>
                  </a:lnTo>
                  <a:lnTo>
                    <a:pt x="4115" y="0"/>
                  </a:lnTo>
                  <a:lnTo>
                    <a:pt x="1901" y="0"/>
                  </a:lnTo>
                  <a:lnTo>
                    <a:pt x="0" y="401"/>
                  </a:lnTo>
                  <a:close/>
                </a:path>
              </a:pathLst>
            </a:custGeom>
            <a:solidFill>
              <a:srgbClr val="75A0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5" name="Freeform 129"/>
            <p:cNvSpPr>
              <a:spLocks/>
            </p:cNvSpPr>
            <p:nvPr/>
          </p:nvSpPr>
          <p:spPr bwMode="auto">
            <a:xfrm>
              <a:off x="4429126" y="2411413"/>
              <a:ext cx="406400" cy="463550"/>
            </a:xfrm>
            <a:custGeom>
              <a:avLst/>
              <a:gdLst>
                <a:gd name="T0" fmla="*/ 1424 w 1793"/>
                <a:gd name="T1" fmla="*/ 0 h 2045"/>
                <a:gd name="T2" fmla="*/ 0 w 1793"/>
                <a:gd name="T3" fmla="*/ 567 h 2045"/>
                <a:gd name="T4" fmla="*/ 1793 w 1793"/>
                <a:gd name="T5" fmla="*/ 2045 h 2045"/>
                <a:gd name="T6" fmla="*/ 1424 w 1793"/>
                <a:gd name="T7" fmla="*/ 0 h 2045"/>
              </a:gdLst>
              <a:ahLst/>
              <a:cxnLst>
                <a:cxn ang="0">
                  <a:pos x="T0" y="T1"/>
                </a:cxn>
                <a:cxn ang="0">
                  <a:pos x="T2" y="T3"/>
                </a:cxn>
                <a:cxn ang="0">
                  <a:pos x="T4" y="T5"/>
                </a:cxn>
                <a:cxn ang="0">
                  <a:pos x="T6" y="T7"/>
                </a:cxn>
              </a:cxnLst>
              <a:rect l="0" t="0" r="r" b="b"/>
              <a:pathLst>
                <a:path w="1793" h="2045">
                  <a:moveTo>
                    <a:pt x="1424" y="0"/>
                  </a:moveTo>
                  <a:lnTo>
                    <a:pt x="0" y="567"/>
                  </a:lnTo>
                  <a:lnTo>
                    <a:pt x="1793" y="2045"/>
                  </a:lnTo>
                  <a:lnTo>
                    <a:pt x="1424" y="0"/>
                  </a:lnTo>
                  <a:close/>
                </a:path>
              </a:pathLst>
            </a:custGeom>
            <a:solidFill>
              <a:srgbClr val="5589C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Freeform 130"/>
            <p:cNvSpPr>
              <a:spLocks/>
            </p:cNvSpPr>
            <p:nvPr/>
          </p:nvSpPr>
          <p:spPr bwMode="auto">
            <a:xfrm>
              <a:off x="4752976" y="2300288"/>
              <a:ext cx="457200" cy="436563"/>
            </a:xfrm>
            <a:custGeom>
              <a:avLst/>
              <a:gdLst>
                <a:gd name="T0" fmla="*/ 0 w 2018"/>
                <a:gd name="T1" fmla="*/ 487 h 1925"/>
                <a:gd name="T2" fmla="*/ 1222 w 2018"/>
                <a:gd name="T3" fmla="*/ 0 h 1925"/>
                <a:gd name="T4" fmla="*/ 2018 w 2018"/>
                <a:gd name="T5" fmla="*/ 1925 h 1925"/>
                <a:gd name="T6" fmla="*/ 0 w 2018"/>
                <a:gd name="T7" fmla="*/ 487 h 1925"/>
              </a:gdLst>
              <a:ahLst/>
              <a:cxnLst>
                <a:cxn ang="0">
                  <a:pos x="T0" y="T1"/>
                </a:cxn>
                <a:cxn ang="0">
                  <a:pos x="T2" y="T3"/>
                </a:cxn>
                <a:cxn ang="0">
                  <a:pos x="T4" y="T5"/>
                </a:cxn>
                <a:cxn ang="0">
                  <a:pos x="T6" y="T7"/>
                </a:cxn>
              </a:cxnLst>
              <a:rect l="0" t="0" r="r" b="b"/>
              <a:pathLst>
                <a:path w="2018" h="1925">
                  <a:moveTo>
                    <a:pt x="0" y="487"/>
                  </a:moveTo>
                  <a:lnTo>
                    <a:pt x="1222" y="0"/>
                  </a:lnTo>
                  <a:lnTo>
                    <a:pt x="2018" y="1925"/>
                  </a:lnTo>
                  <a:lnTo>
                    <a:pt x="0" y="487"/>
                  </a:lnTo>
                  <a:close/>
                </a:path>
              </a:pathLst>
            </a:custGeom>
            <a:solidFill>
              <a:srgbClr val="8CB1E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7" name="Rectangle 6"/>
          <p:cNvSpPr/>
          <p:nvPr userDrawn="1"/>
        </p:nvSpPr>
        <p:spPr>
          <a:xfrm>
            <a:off x="0" y="0"/>
            <a:ext cx="12192000" cy="6858000"/>
          </a:xfrm>
          <a:prstGeom prst="rect">
            <a:avLst/>
          </a:prstGeom>
          <a:solidFill>
            <a:schemeClr val="tx1">
              <a:lumMod val="85000"/>
              <a:lumOff val="15000"/>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8" name="Rectangle 137"/>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hlinkClick r:id="rId2"/>
              </a:rPr>
              <a:t>www.braintechslides.com</a:t>
            </a:r>
            <a:r>
              <a:rPr kumimoji="0" lang="en-US" sz="1400" b="0" i="0" u="none" strike="noStrike" kern="1200" cap="none" spc="0" normalizeH="0" baseline="0" noProof="0" dirty="0">
                <a:ln>
                  <a:noFill/>
                </a:ln>
                <a:solidFill>
                  <a:prstClr val="white"/>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6029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Welcome message">
    <p:spTree>
      <p:nvGrpSpPr>
        <p:cNvPr id="1" name=""/>
        <p:cNvGrpSpPr/>
        <p:nvPr/>
      </p:nvGrpSpPr>
      <p:grpSpPr>
        <a:xfrm>
          <a:off x="0" y="0"/>
          <a:ext cx="0" cy="0"/>
          <a:chOff x="0" y="0"/>
          <a:chExt cx="0" cy="0"/>
        </a:xfrm>
      </p:grpSpPr>
      <p:sp>
        <p:nvSpPr>
          <p:cNvPr id="7" name="Picture Placeholder 11"/>
          <p:cNvSpPr>
            <a:spLocks noGrp="1"/>
          </p:cNvSpPr>
          <p:nvPr>
            <p:ph type="pic" sz="quarter" idx="13"/>
          </p:nvPr>
        </p:nvSpPr>
        <p:spPr>
          <a:xfrm>
            <a:off x="0" y="1387011"/>
            <a:ext cx="5506948" cy="3883632"/>
          </a:xfrm>
          <a:prstGeom prst="rect">
            <a:avLst/>
          </a:prstGeom>
        </p:spPr>
        <p:txBody>
          <a:bodyPr>
            <a:normAutofit/>
          </a:bodyPr>
          <a:lstStyle>
            <a:lvl1pPr>
              <a:defRPr sz="1000"/>
            </a:lvl1pPr>
          </a:lstStyle>
          <a:p>
            <a:endParaRPr lang="id-ID"/>
          </a:p>
        </p:txBody>
      </p:sp>
      <p:sp>
        <p:nvSpPr>
          <p:cNvPr id="12" name="Rectangle 11"/>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4" name="Group 13"/>
          <p:cNvGrpSpPr/>
          <p:nvPr userDrawn="1"/>
        </p:nvGrpSpPr>
        <p:grpSpPr>
          <a:xfrm>
            <a:off x="0" y="-1"/>
            <a:ext cx="12192000" cy="101601"/>
            <a:chOff x="0" y="-1"/>
            <a:chExt cx="12192000" cy="101601"/>
          </a:xfrm>
        </p:grpSpPr>
        <p:sp>
          <p:nvSpPr>
            <p:cNvPr id="15" name="Rectangle 14"/>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Parallelogram 15"/>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Parallelogram 16"/>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Parallelogram 17"/>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Parallelogram 18"/>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Parallelogram 19"/>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Freeform 2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2" name="Hexagon 21"/>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3449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9276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2_Title Slide">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Rectangle 14"/>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hlinkClick r:id="rId2"/>
              </a:rPr>
              <a:t>www.braintechslides.com</a:t>
            </a:r>
            <a:r>
              <a:rPr kumimoji="0" lang="en-US" sz="1400" b="0" i="0" u="none" strike="noStrike" kern="1200" cap="none" spc="0" normalizeH="0" baseline="0" noProof="0" dirty="0">
                <a:ln>
                  <a:noFill/>
                </a:ln>
                <a:solidFill>
                  <a:prstClr val="white"/>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616817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C86BA4F-2175-4CA3-AEDE-21D5C177BFFB}" type="datetimeFigureOut">
              <a:rPr lang="fr-FR" smtClean="0"/>
              <a:t>09/02/2025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16115085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Picture Placeholder 5"/>
          <p:cNvSpPr>
            <a:spLocks noGrp="1"/>
          </p:cNvSpPr>
          <p:nvPr>
            <p:ph type="pic" sz="quarter" idx="10"/>
          </p:nvPr>
        </p:nvSpPr>
        <p:spPr>
          <a:xfrm>
            <a:off x="0" y="1340397"/>
            <a:ext cx="12192000" cy="2984860"/>
          </a:xfrm>
          <a:prstGeom prst="rect">
            <a:avLst/>
          </a:prstGeom>
          <a:ln w="38100">
            <a:noFill/>
          </a:ln>
        </p:spPr>
        <p:txBody>
          <a:bodyPr/>
          <a:lstStyle>
            <a:lvl1pPr marL="0" indent="0" algn="ctr">
              <a:buNone/>
              <a:defRPr sz="1067">
                <a:solidFill>
                  <a:schemeClr val="tx1">
                    <a:lumMod val="85000"/>
                    <a:lumOff val="15000"/>
                  </a:schemeClr>
                </a:solidFill>
              </a:defRPr>
            </a:lvl1pPr>
          </a:lstStyle>
          <a:p>
            <a:endParaRPr lang="en-US" dirty="0"/>
          </a:p>
        </p:txBody>
      </p:sp>
    </p:spTree>
    <p:extLst>
      <p:ext uri="{BB962C8B-B14F-4D97-AF65-F5344CB8AC3E}">
        <p14:creationId xmlns:p14="http://schemas.microsoft.com/office/powerpoint/2010/main" val="1013847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8"/>
          <p:cNvSpPr>
            <a:spLocks noGrp="1"/>
          </p:cNvSpPr>
          <p:nvPr>
            <p:ph type="pic" sz="quarter" idx="34"/>
          </p:nvPr>
        </p:nvSpPr>
        <p:spPr>
          <a:xfrm>
            <a:off x="506998" y="1349606"/>
            <a:ext cx="2573086" cy="3583558"/>
          </a:xfrm>
          <a:prstGeom prst="rect">
            <a:avLst/>
          </a:prstGeom>
        </p:spPr>
        <p:txBody>
          <a:bodyPr/>
          <a:lstStyle>
            <a:lvl1pPr>
              <a:defRPr sz="1800"/>
            </a:lvl1pPr>
          </a:lstStyle>
          <a:p>
            <a:endParaRPr lang="id-ID" dirty="0"/>
          </a:p>
        </p:txBody>
      </p:sp>
      <p:sp>
        <p:nvSpPr>
          <p:cNvPr id="18" name="Picture Placeholder 8"/>
          <p:cNvSpPr>
            <a:spLocks noGrp="1"/>
          </p:cNvSpPr>
          <p:nvPr>
            <p:ph type="pic" sz="quarter" idx="35"/>
          </p:nvPr>
        </p:nvSpPr>
        <p:spPr>
          <a:xfrm>
            <a:off x="3358483" y="1349606"/>
            <a:ext cx="2573086" cy="3583558"/>
          </a:xfrm>
          <a:prstGeom prst="rect">
            <a:avLst/>
          </a:prstGeom>
        </p:spPr>
        <p:txBody>
          <a:bodyPr/>
          <a:lstStyle>
            <a:lvl1pPr>
              <a:defRPr sz="1800"/>
            </a:lvl1pPr>
          </a:lstStyle>
          <a:p>
            <a:endParaRPr lang="id-ID"/>
          </a:p>
        </p:txBody>
      </p:sp>
      <p:sp>
        <p:nvSpPr>
          <p:cNvPr id="19" name="Picture Placeholder 8"/>
          <p:cNvSpPr>
            <a:spLocks noGrp="1"/>
          </p:cNvSpPr>
          <p:nvPr>
            <p:ph type="pic" sz="quarter" idx="36"/>
          </p:nvPr>
        </p:nvSpPr>
        <p:spPr>
          <a:xfrm>
            <a:off x="6209968" y="1349606"/>
            <a:ext cx="2573086" cy="3583558"/>
          </a:xfrm>
          <a:prstGeom prst="rect">
            <a:avLst/>
          </a:prstGeom>
        </p:spPr>
        <p:txBody>
          <a:bodyPr/>
          <a:lstStyle>
            <a:lvl1pPr>
              <a:defRPr sz="1800"/>
            </a:lvl1pPr>
          </a:lstStyle>
          <a:p>
            <a:endParaRPr lang="id-ID"/>
          </a:p>
        </p:txBody>
      </p:sp>
      <p:sp>
        <p:nvSpPr>
          <p:cNvPr id="23" name="Picture Placeholder 8"/>
          <p:cNvSpPr>
            <a:spLocks noGrp="1"/>
          </p:cNvSpPr>
          <p:nvPr>
            <p:ph type="pic" sz="quarter" idx="37"/>
          </p:nvPr>
        </p:nvSpPr>
        <p:spPr>
          <a:xfrm>
            <a:off x="9061453" y="1349606"/>
            <a:ext cx="2573086" cy="3583558"/>
          </a:xfrm>
          <a:prstGeom prst="rect">
            <a:avLst/>
          </a:prstGeom>
        </p:spPr>
        <p:txBody>
          <a:bodyPr/>
          <a:lstStyle>
            <a:lvl1pPr>
              <a:defRPr sz="1800"/>
            </a:lvl1pPr>
          </a:lstStyle>
          <a:p>
            <a:endParaRPr lang="id-ID"/>
          </a:p>
        </p:txBody>
      </p:sp>
    </p:spTree>
    <p:extLst>
      <p:ext uri="{BB962C8B-B14F-4D97-AF65-F5344CB8AC3E}">
        <p14:creationId xmlns:p14="http://schemas.microsoft.com/office/powerpoint/2010/main" val="245302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1_Title Slide">
    <p:bg>
      <p:bgPr>
        <a:solidFill>
          <a:schemeClr val="bg1">
            <a:alpha val="72000"/>
          </a:schemeClr>
        </a:solidFill>
        <a:effectLst/>
      </p:bgPr>
    </p:bg>
    <p:spTree>
      <p:nvGrpSpPr>
        <p:cNvPr id="1" name=""/>
        <p:cNvGrpSpPr/>
        <p:nvPr/>
      </p:nvGrpSpPr>
      <p:grpSpPr>
        <a:xfrm>
          <a:off x="0" y="0"/>
          <a:ext cx="0" cy="0"/>
          <a:chOff x="0" y="0"/>
          <a:chExt cx="0" cy="0"/>
        </a:xfrm>
      </p:grpSpPr>
      <p:sp>
        <p:nvSpPr>
          <p:cNvPr id="4" name="Rectangle 3"/>
          <p:cNvSpPr/>
          <p:nvPr userDrawn="1"/>
        </p:nvSpPr>
        <p:spPr>
          <a:xfrm>
            <a:off x="6589486" y="101599"/>
            <a:ext cx="5602514" cy="6756401"/>
          </a:xfrm>
          <a:prstGeom prst="rect">
            <a:avLst/>
          </a:prstGeom>
          <a:solidFill>
            <a:schemeClr val="bg1">
              <a:lumMod val="95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8"/>
          <p:cNvSpPr>
            <a:spLocks noGrp="1"/>
          </p:cNvSpPr>
          <p:nvPr>
            <p:ph type="pic" sz="quarter" idx="34"/>
          </p:nvPr>
        </p:nvSpPr>
        <p:spPr>
          <a:xfrm>
            <a:off x="1022385" y="2005555"/>
            <a:ext cx="2059755" cy="3389870"/>
          </a:xfrm>
          <a:prstGeom prst="rect">
            <a:avLst/>
          </a:prstGeom>
        </p:spPr>
        <p:txBody>
          <a:bodyPr/>
          <a:lstStyle>
            <a:lvl1pPr>
              <a:defRPr sz="1800"/>
            </a:lvl1pPr>
          </a:lstStyle>
          <a:p>
            <a:endParaRPr lang="id-ID"/>
          </a:p>
        </p:txBody>
      </p:sp>
      <p:sp>
        <p:nvSpPr>
          <p:cNvPr id="38" name="Picture Placeholder 8"/>
          <p:cNvSpPr>
            <a:spLocks noGrp="1"/>
          </p:cNvSpPr>
          <p:nvPr>
            <p:ph type="pic" sz="quarter" idx="35"/>
          </p:nvPr>
        </p:nvSpPr>
        <p:spPr>
          <a:xfrm>
            <a:off x="3612406" y="2005555"/>
            <a:ext cx="2059755" cy="3389870"/>
          </a:xfrm>
          <a:prstGeom prst="rect">
            <a:avLst/>
          </a:prstGeom>
        </p:spPr>
        <p:txBody>
          <a:bodyPr/>
          <a:lstStyle>
            <a:lvl1pPr>
              <a:defRPr sz="1800"/>
            </a:lvl1pPr>
          </a:lstStyle>
          <a:p>
            <a:endParaRPr lang="id-ID"/>
          </a:p>
        </p:txBody>
      </p:sp>
    </p:spTree>
    <p:extLst>
      <p:ext uri="{BB962C8B-B14F-4D97-AF65-F5344CB8AC3E}">
        <p14:creationId xmlns:p14="http://schemas.microsoft.com/office/powerpoint/2010/main" val="420861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Rectangle 3"/>
          <p:cNvSpPr/>
          <p:nvPr userDrawn="1"/>
        </p:nvSpPr>
        <p:spPr>
          <a:xfrm>
            <a:off x="6804" y="101600"/>
            <a:ext cx="12185196" cy="447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8"/>
          <p:cNvSpPr>
            <a:spLocks noGrp="1"/>
          </p:cNvSpPr>
          <p:nvPr>
            <p:ph type="pic" sz="quarter" idx="34"/>
          </p:nvPr>
        </p:nvSpPr>
        <p:spPr>
          <a:xfrm>
            <a:off x="5066122" y="1182130"/>
            <a:ext cx="2059755" cy="3389870"/>
          </a:xfrm>
          <a:prstGeom prst="rect">
            <a:avLst/>
          </a:prstGeom>
        </p:spPr>
        <p:txBody>
          <a:bodyPr/>
          <a:lstStyle>
            <a:lvl1pPr>
              <a:defRPr sz="1800"/>
            </a:lvl1pPr>
          </a:lstStyle>
          <a:p>
            <a:endParaRPr lang="id-ID"/>
          </a:p>
        </p:txBody>
      </p:sp>
    </p:spTree>
    <p:extLst>
      <p:ext uri="{BB962C8B-B14F-4D97-AF65-F5344CB8AC3E}">
        <p14:creationId xmlns:p14="http://schemas.microsoft.com/office/powerpoint/2010/main" val="3409347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Picture Placeholder 7"/>
          <p:cNvSpPr>
            <a:spLocks noGrp="1"/>
          </p:cNvSpPr>
          <p:nvPr>
            <p:ph type="pic" sz="quarter" idx="33"/>
          </p:nvPr>
        </p:nvSpPr>
        <p:spPr>
          <a:xfrm>
            <a:off x="5222196" y="2305050"/>
            <a:ext cx="1779854" cy="2930829"/>
          </a:xfrm>
          <a:prstGeom prst="rect">
            <a:avLst/>
          </a:prstGeom>
        </p:spPr>
        <p:txBody>
          <a:bodyPr/>
          <a:lstStyle>
            <a:lvl1pPr>
              <a:defRPr sz="1800"/>
            </a:lvl1pPr>
          </a:lstStyle>
          <a:p>
            <a:endParaRPr lang="id-ID" dirty="0"/>
          </a:p>
        </p:txBody>
      </p:sp>
    </p:spTree>
    <p:extLst>
      <p:ext uri="{BB962C8B-B14F-4D97-AF65-F5344CB8AC3E}">
        <p14:creationId xmlns:p14="http://schemas.microsoft.com/office/powerpoint/2010/main" val="36343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Picture Placeholder 7"/>
          <p:cNvSpPr>
            <a:spLocks noGrp="1"/>
          </p:cNvSpPr>
          <p:nvPr>
            <p:ph type="pic" sz="quarter" idx="33"/>
          </p:nvPr>
        </p:nvSpPr>
        <p:spPr>
          <a:xfrm rot="1746827">
            <a:off x="5654475" y="-178868"/>
            <a:ext cx="5046323" cy="6580544"/>
          </a:xfrm>
          <a:prstGeom prst="rect">
            <a:avLst/>
          </a:prstGeom>
        </p:spPr>
        <p:txBody>
          <a:bodyPr/>
          <a:lstStyle>
            <a:lvl1pPr>
              <a:defRPr sz="1800"/>
            </a:lvl1pPr>
          </a:lstStyle>
          <a:p>
            <a:endParaRPr lang="id-ID" dirty="0"/>
          </a:p>
        </p:txBody>
      </p:sp>
    </p:spTree>
    <p:extLst>
      <p:ext uri="{BB962C8B-B14F-4D97-AF65-F5344CB8AC3E}">
        <p14:creationId xmlns:p14="http://schemas.microsoft.com/office/powerpoint/2010/main" val="4497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Picture Placeholder 8"/>
          <p:cNvSpPr>
            <a:spLocks noGrp="1"/>
          </p:cNvSpPr>
          <p:nvPr>
            <p:ph type="pic" sz="quarter" idx="10"/>
          </p:nvPr>
        </p:nvSpPr>
        <p:spPr>
          <a:xfrm>
            <a:off x="4133589" y="2391629"/>
            <a:ext cx="1794930" cy="2922458"/>
          </a:xfrm>
          <a:prstGeom prst="rect">
            <a:avLst/>
          </a:prstGeom>
        </p:spPr>
        <p:txBody>
          <a:bodyPr/>
          <a:lstStyle>
            <a:lvl1pPr>
              <a:defRPr sz="1800"/>
            </a:lvl1pPr>
          </a:lstStyle>
          <a:p>
            <a:endParaRPr lang="id-ID" dirty="0"/>
          </a:p>
        </p:txBody>
      </p:sp>
      <p:sp>
        <p:nvSpPr>
          <p:cNvPr id="16" name="Picture Placeholder 8"/>
          <p:cNvSpPr>
            <a:spLocks noGrp="1"/>
          </p:cNvSpPr>
          <p:nvPr>
            <p:ph type="pic" sz="quarter" idx="11"/>
          </p:nvPr>
        </p:nvSpPr>
        <p:spPr>
          <a:xfrm>
            <a:off x="6316102" y="2391629"/>
            <a:ext cx="1774611" cy="2922458"/>
          </a:xfrm>
          <a:prstGeom prst="rect">
            <a:avLst/>
          </a:prstGeom>
        </p:spPr>
        <p:txBody>
          <a:bodyPr/>
          <a:lstStyle>
            <a:lvl1pPr>
              <a:defRPr sz="1800"/>
            </a:lvl1pPr>
          </a:lstStyle>
          <a:p>
            <a:endParaRPr lang="id-ID" dirty="0"/>
          </a:p>
        </p:txBody>
      </p:sp>
    </p:spTree>
    <p:extLst>
      <p:ext uri="{BB962C8B-B14F-4D97-AF65-F5344CB8AC3E}">
        <p14:creationId xmlns:p14="http://schemas.microsoft.com/office/powerpoint/2010/main" val="174762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Picture Placeholder 8"/>
          <p:cNvSpPr>
            <a:spLocks noGrp="1"/>
          </p:cNvSpPr>
          <p:nvPr>
            <p:ph type="pic" sz="quarter" idx="10"/>
          </p:nvPr>
        </p:nvSpPr>
        <p:spPr>
          <a:xfrm>
            <a:off x="6111119" y="1815106"/>
            <a:ext cx="2436763" cy="2401964"/>
          </a:xfrm>
          <a:prstGeom prst="rect">
            <a:avLst/>
          </a:prstGeom>
        </p:spPr>
        <p:txBody>
          <a:bodyPr/>
          <a:lstStyle>
            <a:lvl1pPr>
              <a:defRPr sz="1800"/>
            </a:lvl1pPr>
          </a:lstStyle>
          <a:p>
            <a:endParaRPr lang="id-ID"/>
          </a:p>
        </p:txBody>
      </p:sp>
      <p:sp>
        <p:nvSpPr>
          <p:cNvPr id="16" name="Picture Placeholder 8"/>
          <p:cNvSpPr>
            <a:spLocks noGrp="1"/>
          </p:cNvSpPr>
          <p:nvPr>
            <p:ph type="pic" sz="quarter" idx="33"/>
          </p:nvPr>
        </p:nvSpPr>
        <p:spPr>
          <a:xfrm>
            <a:off x="3674356" y="1815106"/>
            <a:ext cx="2436763" cy="2401964"/>
          </a:xfrm>
          <a:prstGeom prst="rect">
            <a:avLst/>
          </a:prstGeom>
        </p:spPr>
        <p:txBody>
          <a:bodyPr/>
          <a:lstStyle>
            <a:lvl1pPr>
              <a:defRPr sz="1800"/>
            </a:lvl1pPr>
          </a:lstStyle>
          <a:p>
            <a:endParaRPr lang="id-ID"/>
          </a:p>
        </p:txBody>
      </p:sp>
      <p:sp>
        <p:nvSpPr>
          <p:cNvPr id="17" name="Picture Placeholder 8"/>
          <p:cNvSpPr>
            <a:spLocks noGrp="1"/>
          </p:cNvSpPr>
          <p:nvPr>
            <p:ph type="pic" sz="quarter" idx="34"/>
          </p:nvPr>
        </p:nvSpPr>
        <p:spPr>
          <a:xfrm>
            <a:off x="1262743" y="1815106"/>
            <a:ext cx="2411614" cy="2401964"/>
          </a:xfrm>
          <a:prstGeom prst="rect">
            <a:avLst/>
          </a:prstGeom>
        </p:spPr>
        <p:txBody>
          <a:bodyPr/>
          <a:lstStyle>
            <a:lvl1pPr>
              <a:defRPr sz="1800"/>
            </a:lvl1pPr>
          </a:lstStyle>
          <a:p>
            <a:endParaRPr lang="id-ID"/>
          </a:p>
        </p:txBody>
      </p:sp>
      <p:sp>
        <p:nvSpPr>
          <p:cNvPr id="18" name="Picture Placeholder 8"/>
          <p:cNvSpPr>
            <a:spLocks noGrp="1"/>
          </p:cNvSpPr>
          <p:nvPr>
            <p:ph type="pic" sz="quarter" idx="35"/>
          </p:nvPr>
        </p:nvSpPr>
        <p:spPr>
          <a:xfrm>
            <a:off x="8547881" y="1815106"/>
            <a:ext cx="2436763" cy="2401964"/>
          </a:xfrm>
          <a:prstGeom prst="rect">
            <a:avLst/>
          </a:prstGeom>
        </p:spPr>
        <p:txBody>
          <a:bodyPr/>
          <a:lstStyle>
            <a:lvl1pPr>
              <a:defRPr sz="1800"/>
            </a:lvl1pPr>
          </a:lstStyle>
          <a:p>
            <a:endParaRPr lang="id-ID" dirty="0"/>
          </a:p>
        </p:txBody>
      </p:sp>
    </p:spTree>
    <p:extLst>
      <p:ext uri="{BB962C8B-B14F-4D97-AF65-F5344CB8AC3E}">
        <p14:creationId xmlns:p14="http://schemas.microsoft.com/office/powerpoint/2010/main" val="8143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 name="Rectangle 3"/>
          <p:cNvSpPr/>
          <p:nvPr userDrawn="1"/>
        </p:nvSpPr>
        <p:spPr>
          <a:xfrm>
            <a:off x="0" y="4737100"/>
            <a:ext cx="12192000" cy="21209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Picture Placeholder 8"/>
          <p:cNvSpPr>
            <a:spLocks noGrp="1"/>
          </p:cNvSpPr>
          <p:nvPr>
            <p:ph type="pic" sz="quarter" idx="34"/>
          </p:nvPr>
        </p:nvSpPr>
        <p:spPr>
          <a:xfrm>
            <a:off x="3705049" y="1609390"/>
            <a:ext cx="1677600" cy="1677070"/>
          </a:xfrm>
          <a:prstGeom prst="ellipse">
            <a:avLst/>
          </a:prstGeom>
        </p:spPr>
        <p:txBody>
          <a:bodyPr/>
          <a:lstStyle>
            <a:lvl1pPr>
              <a:defRPr sz="1800"/>
            </a:lvl1pPr>
          </a:lstStyle>
          <a:p>
            <a:endParaRPr lang="id-ID" dirty="0"/>
          </a:p>
        </p:txBody>
      </p:sp>
      <p:sp>
        <p:nvSpPr>
          <p:cNvPr id="23" name="Picture Placeholder 8"/>
          <p:cNvSpPr>
            <a:spLocks noGrp="1"/>
          </p:cNvSpPr>
          <p:nvPr>
            <p:ph type="pic" sz="quarter" idx="35"/>
          </p:nvPr>
        </p:nvSpPr>
        <p:spPr>
          <a:xfrm>
            <a:off x="695149" y="1609390"/>
            <a:ext cx="1677600" cy="1677070"/>
          </a:xfrm>
          <a:prstGeom prst="ellipse">
            <a:avLst/>
          </a:prstGeom>
        </p:spPr>
        <p:txBody>
          <a:bodyPr/>
          <a:lstStyle>
            <a:lvl1pPr>
              <a:defRPr sz="1800"/>
            </a:lvl1pPr>
          </a:lstStyle>
          <a:p>
            <a:endParaRPr lang="id-ID" dirty="0"/>
          </a:p>
        </p:txBody>
      </p:sp>
      <p:sp>
        <p:nvSpPr>
          <p:cNvPr id="26" name="Picture Placeholder 8"/>
          <p:cNvSpPr>
            <a:spLocks noGrp="1"/>
          </p:cNvSpPr>
          <p:nvPr>
            <p:ph type="pic" sz="quarter" idx="36"/>
          </p:nvPr>
        </p:nvSpPr>
        <p:spPr>
          <a:xfrm>
            <a:off x="9701600" y="1609390"/>
            <a:ext cx="1677600" cy="1677070"/>
          </a:xfrm>
          <a:prstGeom prst="ellipse">
            <a:avLst/>
          </a:prstGeom>
        </p:spPr>
        <p:txBody>
          <a:bodyPr/>
          <a:lstStyle>
            <a:lvl1pPr>
              <a:defRPr sz="1800"/>
            </a:lvl1pPr>
          </a:lstStyle>
          <a:p>
            <a:endParaRPr lang="id-ID" dirty="0"/>
          </a:p>
        </p:txBody>
      </p:sp>
      <p:sp>
        <p:nvSpPr>
          <p:cNvPr id="27" name="Picture Placeholder 8"/>
          <p:cNvSpPr>
            <a:spLocks noGrp="1"/>
          </p:cNvSpPr>
          <p:nvPr>
            <p:ph type="pic" sz="quarter" idx="37"/>
          </p:nvPr>
        </p:nvSpPr>
        <p:spPr>
          <a:xfrm>
            <a:off x="6691700" y="1609390"/>
            <a:ext cx="1677600" cy="1677070"/>
          </a:xfrm>
          <a:prstGeom prst="ellipse">
            <a:avLst/>
          </a:prstGeom>
        </p:spPr>
        <p:txBody>
          <a:bodyPr/>
          <a:lstStyle>
            <a:lvl1pPr>
              <a:defRPr sz="1800"/>
            </a:lvl1pPr>
          </a:lstStyle>
          <a:p>
            <a:endParaRPr lang="id-ID" dirty="0"/>
          </a:p>
        </p:txBody>
      </p:sp>
      <p:sp>
        <p:nvSpPr>
          <p:cNvPr id="18" name="Rectangle 17"/>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hlinkClick r:id="rId2"/>
              </a:rPr>
              <a:t>www.braintechslides.com</a:t>
            </a:r>
            <a:r>
              <a:rPr kumimoji="0" lang="en-US" sz="1400" b="0" i="0" u="none" strike="noStrike" kern="1200" cap="none" spc="0" normalizeH="0" baseline="0" noProof="0" dirty="0">
                <a:ln>
                  <a:noFill/>
                </a:ln>
                <a:solidFill>
                  <a:prstClr val="white"/>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402681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0" nodeType="afterEffect" nodePh="1">
                                  <p:stCondLst>
                                    <p:cond delay="0"/>
                                  </p:stCondLst>
                                  <p:endCondLst>
                                    <p:cond evt="begin" delay="0">
                                      <p:tn val="17"/>
                                    </p:cond>
                                  </p:end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21" grpId="0"/>
      <p:bldP spid="23" grpId="0"/>
      <p:bldP spid="26" grpId="0"/>
      <p:bldP spid="27"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8_Title Slide">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5196114" y="101601"/>
            <a:ext cx="6995885" cy="890337"/>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Picture Placeholder 8"/>
          <p:cNvSpPr>
            <a:spLocks noGrp="1"/>
          </p:cNvSpPr>
          <p:nvPr>
            <p:ph type="pic" sz="quarter" idx="34"/>
          </p:nvPr>
        </p:nvSpPr>
        <p:spPr>
          <a:xfrm>
            <a:off x="-1" y="0"/>
            <a:ext cx="5196113" cy="6858000"/>
          </a:xfrm>
          <a:prstGeom prst="rect">
            <a:avLst/>
          </a:prstGeom>
        </p:spPr>
        <p:txBody>
          <a:bodyPr/>
          <a:lstStyle>
            <a:lvl1pPr>
              <a:defRPr sz="1800"/>
            </a:lvl1pPr>
          </a:lstStyle>
          <a:p>
            <a:endParaRPr lang="id-ID"/>
          </a:p>
        </p:txBody>
      </p:sp>
      <p:sp>
        <p:nvSpPr>
          <p:cNvPr id="15" name="Rectangle 14"/>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a:ea typeface="+mn-ea"/>
                <a:cs typeface="+mn-cs"/>
                <a:hlinkClick r:id="rId2"/>
              </a:rPr>
              <a:t>www.braintechslides.com</a:t>
            </a:r>
            <a:r>
              <a:rPr kumimoji="0" lang="en-US" sz="1400" b="0" i="0" u="none" strike="noStrike" kern="1200" cap="none" spc="0" normalizeH="0" baseline="0" noProof="0" dirty="0">
                <a:ln>
                  <a:noFill/>
                </a:ln>
                <a:solidFill>
                  <a:prstClr val="white"/>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164365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28" grpId="0"/>
    </p:bldLst>
  </p:timing>
  <p:extLst>
    <p:ext uri="{DCECCB84-F9BA-43D5-87BE-67443E8EF086}">
      <p15:sldGuideLst xmlns:p15="http://schemas.microsoft.com/office/powerpoint/2012/main">
        <p15:guide id="1" orient="horz" pos="2137">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C86BA4F-2175-4CA3-AEDE-21D5C177BFFB}" type="datetimeFigureOut">
              <a:rPr lang="fr-FR" smtClean="0"/>
              <a:t>09/02/2025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10393841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23381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22224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7"/>
          <p:cNvSpPr>
            <a:spLocks noGrp="1"/>
          </p:cNvSpPr>
          <p:nvPr>
            <p:ph type="pic" sz="quarter" idx="10"/>
          </p:nvPr>
        </p:nvSpPr>
        <p:spPr>
          <a:xfrm>
            <a:off x="6440074" y="1209675"/>
            <a:ext cx="7702145" cy="4791075"/>
          </a:xfrm>
          <a:prstGeom prst="rect">
            <a:avLst/>
          </a:prstGeom>
        </p:spPr>
        <p:txBody>
          <a:bodyPr/>
          <a:lstStyle>
            <a:lvl1pPr>
              <a:defRPr sz="1800">
                <a:solidFill>
                  <a:schemeClr val="bg1"/>
                </a:solidFill>
              </a:defRPr>
            </a:lvl1pPr>
          </a:lstStyle>
          <a:p>
            <a:endParaRPr lang="id-ID" dirty="0"/>
          </a:p>
        </p:txBody>
      </p:sp>
    </p:spTree>
    <p:extLst>
      <p:ext uri="{BB962C8B-B14F-4D97-AF65-F5344CB8AC3E}">
        <p14:creationId xmlns:p14="http://schemas.microsoft.com/office/powerpoint/2010/main" val="129099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Picture Placeholder 7"/>
          <p:cNvSpPr>
            <a:spLocks noGrp="1"/>
          </p:cNvSpPr>
          <p:nvPr>
            <p:ph type="pic" sz="quarter" idx="10"/>
          </p:nvPr>
        </p:nvSpPr>
        <p:spPr>
          <a:xfrm>
            <a:off x="1" y="1710835"/>
            <a:ext cx="3036093" cy="2918564"/>
          </a:xfrm>
          <a:prstGeom prst="rect">
            <a:avLst/>
          </a:prstGeom>
        </p:spPr>
        <p:txBody>
          <a:bodyPr/>
          <a:lstStyle>
            <a:lvl1pPr>
              <a:defRPr sz="1800"/>
            </a:lvl1pPr>
          </a:lstStyle>
          <a:p>
            <a:endParaRPr lang="id-ID"/>
          </a:p>
        </p:txBody>
      </p:sp>
      <p:sp>
        <p:nvSpPr>
          <p:cNvPr id="21" name="Picture Placeholder 7"/>
          <p:cNvSpPr>
            <a:spLocks noGrp="1"/>
          </p:cNvSpPr>
          <p:nvPr>
            <p:ph type="pic" sz="quarter" idx="33"/>
          </p:nvPr>
        </p:nvSpPr>
        <p:spPr>
          <a:xfrm>
            <a:off x="3036094" y="1710835"/>
            <a:ext cx="3064669" cy="2918564"/>
          </a:xfrm>
          <a:prstGeom prst="rect">
            <a:avLst/>
          </a:prstGeom>
        </p:spPr>
        <p:txBody>
          <a:bodyPr/>
          <a:lstStyle>
            <a:lvl1pPr>
              <a:defRPr sz="1800"/>
            </a:lvl1pPr>
          </a:lstStyle>
          <a:p>
            <a:endParaRPr lang="id-ID"/>
          </a:p>
        </p:txBody>
      </p:sp>
      <p:sp>
        <p:nvSpPr>
          <p:cNvPr id="22" name="Picture Placeholder 7"/>
          <p:cNvSpPr>
            <a:spLocks noGrp="1"/>
          </p:cNvSpPr>
          <p:nvPr>
            <p:ph type="pic" sz="quarter" idx="34"/>
          </p:nvPr>
        </p:nvSpPr>
        <p:spPr>
          <a:xfrm>
            <a:off x="6100763" y="1710835"/>
            <a:ext cx="3064670" cy="2918564"/>
          </a:xfrm>
          <a:prstGeom prst="rect">
            <a:avLst/>
          </a:prstGeom>
        </p:spPr>
        <p:txBody>
          <a:bodyPr/>
          <a:lstStyle>
            <a:lvl1pPr>
              <a:defRPr sz="1800"/>
            </a:lvl1pPr>
          </a:lstStyle>
          <a:p>
            <a:endParaRPr lang="id-ID"/>
          </a:p>
        </p:txBody>
      </p:sp>
      <p:sp>
        <p:nvSpPr>
          <p:cNvPr id="24" name="Picture Placeholder 7"/>
          <p:cNvSpPr>
            <a:spLocks noGrp="1"/>
          </p:cNvSpPr>
          <p:nvPr>
            <p:ph type="pic" sz="quarter" idx="35"/>
          </p:nvPr>
        </p:nvSpPr>
        <p:spPr>
          <a:xfrm>
            <a:off x="9165433" y="1710835"/>
            <a:ext cx="3026568" cy="2918564"/>
          </a:xfrm>
          <a:prstGeom prst="rect">
            <a:avLst/>
          </a:prstGeom>
        </p:spPr>
        <p:txBody>
          <a:bodyPr/>
          <a:lstStyle>
            <a:lvl1pPr>
              <a:defRPr sz="1800"/>
            </a:lvl1pPr>
          </a:lstStyle>
          <a:p>
            <a:endParaRPr lang="id-ID"/>
          </a:p>
        </p:txBody>
      </p:sp>
      <p:sp>
        <p:nvSpPr>
          <p:cNvPr id="25" name="Rectangle 24"/>
          <p:cNvSpPr/>
          <p:nvPr userDrawn="1"/>
        </p:nvSpPr>
        <p:spPr>
          <a:xfrm>
            <a:off x="0" y="1460662"/>
            <a:ext cx="3036094" cy="2501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p:cNvSpPr/>
          <p:nvPr userDrawn="1"/>
        </p:nvSpPr>
        <p:spPr>
          <a:xfrm>
            <a:off x="3031330" y="1460662"/>
            <a:ext cx="3069432" cy="2501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p:cNvSpPr/>
          <p:nvPr userDrawn="1"/>
        </p:nvSpPr>
        <p:spPr>
          <a:xfrm>
            <a:off x="6095999" y="1460662"/>
            <a:ext cx="3064670" cy="25017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p:cNvSpPr/>
          <p:nvPr userDrawn="1"/>
        </p:nvSpPr>
        <p:spPr>
          <a:xfrm>
            <a:off x="9160667" y="1460662"/>
            <a:ext cx="3036097" cy="25017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7610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childTnLst>
                          </p:cTn>
                        </p:par>
                        <p:par>
                          <p:cTn id="20" fill="hold">
                            <p:stCondLst>
                              <p:cond delay="20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3000"/>
                            </p:stCondLst>
                            <p:childTnLst>
                              <p:par>
                                <p:cTn id="29" presetID="10" presetClass="entr" presetSubtype="0" fill="hold" grpId="0" nodeType="afterEffect" nodePh="1">
                                  <p:stCondLst>
                                    <p:cond delay="0"/>
                                  </p:stCondLst>
                                  <p:endCondLst>
                                    <p:cond evt="begin" delay="0">
                                      <p:tn val="29"/>
                                    </p:cond>
                                  </p:end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par>
                          <p:cTn id="36" fill="hold">
                            <p:stCondLst>
                              <p:cond delay="4000"/>
                            </p:stCondLst>
                            <p:childTnLst>
                              <p:par>
                                <p:cTn id="37" presetID="10" presetClass="entr" presetSubtype="0" fill="hold" grpId="0" nodeType="afterEffect" nodePh="1">
                                  <p:stCondLst>
                                    <p:cond delay="0"/>
                                  </p:stCondLst>
                                  <p:endCondLst>
                                    <p:cond evt="begin" delay="0">
                                      <p:tn val="37"/>
                                    </p:cond>
                                  </p:end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P spid="22" grpId="0"/>
      <p:bldP spid="24" grpId="0"/>
      <p:bldP spid="25" grpId="0" animBg="1"/>
      <p:bldP spid="26" grpId="0" animBg="1"/>
      <p:bldP spid="27" grpId="0" animBg="1"/>
      <p:bldP spid="28"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7" name="Rectangle 6"/>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0" name="Picture Placeholder 7"/>
          <p:cNvSpPr>
            <a:spLocks noGrp="1"/>
          </p:cNvSpPr>
          <p:nvPr>
            <p:ph type="pic" sz="quarter" idx="10"/>
          </p:nvPr>
        </p:nvSpPr>
        <p:spPr>
          <a:xfrm>
            <a:off x="0" y="5167086"/>
            <a:ext cx="12192000" cy="1690914"/>
          </a:xfrm>
          <a:prstGeom prst="rect">
            <a:avLst/>
          </a:prstGeom>
        </p:spPr>
        <p:txBody>
          <a:bodyPr/>
          <a:lstStyle>
            <a:lvl1pPr>
              <a:defRPr sz="1800"/>
            </a:lvl1pPr>
          </a:lstStyle>
          <a:p>
            <a:endParaRPr lang="id-ID" dirty="0"/>
          </a:p>
        </p:txBody>
      </p:sp>
    </p:spTree>
    <p:extLst>
      <p:ext uri="{BB962C8B-B14F-4D97-AF65-F5344CB8AC3E}">
        <p14:creationId xmlns:p14="http://schemas.microsoft.com/office/powerpoint/2010/main" val="189609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7" name="Rectangle 6"/>
          <p:cNvSpPr/>
          <p:nvPr userDrawn="1"/>
        </p:nvSpPr>
        <p:spPr>
          <a:xfrm>
            <a:off x="-10706" y="101601"/>
            <a:ext cx="12202706"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180936"/>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18487"/>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7"/>
          <p:cNvSpPr>
            <a:spLocks noGrp="1"/>
          </p:cNvSpPr>
          <p:nvPr>
            <p:ph type="pic" sz="quarter" idx="10"/>
          </p:nvPr>
        </p:nvSpPr>
        <p:spPr>
          <a:xfrm>
            <a:off x="-10707" y="101598"/>
            <a:ext cx="6122749" cy="6756401"/>
          </a:xfrm>
          <a:prstGeom prst="rect">
            <a:avLst/>
          </a:prstGeom>
        </p:spPr>
        <p:txBody>
          <a:bodyPr/>
          <a:lstStyle>
            <a:lvl1pPr>
              <a:defRPr sz="1800">
                <a:solidFill>
                  <a:schemeClr val="bg1"/>
                </a:solidFill>
              </a:defRPr>
            </a:lvl1pPr>
          </a:lstStyle>
          <a:p>
            <a:endParaRPr lang="id-ID" dirty="0"/>
          </a:p>
        </p:txBody>
      </p:sp>
    </p:spTree>
    <p:extLst>
      <p:ext uri="{BB962C8B-B14F-4D97-AF65-F5344CB8AC3E}">
        <p14:creationId xmlns:p14="http://schemas.microsoft.com/office/powerpoint/2010/main" val="394748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7" name="Rectangle 6"/>
          <p:cNvSpPr/>
          <p:nvPr userDrawn="1"/>
        </p:nvSpPr>
        <p:spPr>
          <a:xfrm>
            <a:off x="0" y="101601"/>
            <a:ext cx="9187541"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Rectangle 1"/>
          <p:cNvSpPr/>
          <p:nvPr userDrawn="1"/>
        </p:nvSpPr>
        <p:spPr>
          <a:xfrm>
            <a:off x="0" y="0"/>
            <a:ext cx="9187542"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Hexagon 13"/>
          <p:cNvSpPr/>
          <p:nvPr userDrawn="1"/>
        </p:nvSpPr>
        <p:spPr>
          <a:xfrm rot="5400000">
            <a:off x="330881" y="6180936"/>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319314" y="6218487"/>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7"/>
          <p:cNvSpPr>
            <a:spLocks noGrp="1"/>
          </p:cNvSpPr>
          <p:nvPr>
            <p:ph type="pic" sz="quarter" idx="10"/>
          </p:nvPr>
        </p:nvSpPr>
        <p:spPr>
          <a:xfrm>
            <a:off x="9170793" y="-1"/>
            <a:ext cx="3021208" cy="6858000"/>
          </a:xfrm>
          <a:prstGeom prst="rect">
            <a:avLst/>
          </a:prstGeom>
        </p:spPr>
        <p:txBody>
          <a:bodyPr/>
          <a:lstStyle>
            <a:lvl1pPr>
              <a:defRPr sz="1800">
                <a:solidFill>
                  <a:schemeClr val="bg1"/>
                </a:solidFill>
              </a:defRPr>
            </a:lvl1pPr>
          </a:lstStyle>
          <a:p>
            <a:endParaRPr lang="id-ID" dirty="0"/>
          </a:p>
        </p:txBody>
      </p:sp>
    </p:spTree>
    <p:extLst>
      <p:ext uri="{BB962C8B-B14F-4D97-AF65-F5344CB8AC3E}">
        <p14:creationId xmlns:p14="http://schemas.microsoft.com/office/powerpoint/2010/main" val="374154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7_Title Slide">
    <p:spTree>
      <p:nvGrpSpPr>
        <p:cNvPr id="1" name=""/>
        <p:cNvGrpSpPr/>
        <p:nvPr/>
      </p:nvGrpSpPr>
      <p:grpSpPr>
        <a:xfrm>
          <a:off x="0" y="0"/>
          <a:ext cx="0" cy="0"/>
          <a:chOff x="0" y="0"/>
          <a:chExt cx="0" cy="0"/>
        </a:xfrm>
      </p:grpSpPr>
      <p:sp>
        <p:nvSpPr>
          <p:cNvPr id="7" name="Rectangle 6"/>
          <p:cNvSpPr/>
          <p:nvPr userDrawn="1"/>
        </p:nvSpPr>
        <p:spPr>
          <a:xfrm>
            <a:off x="-10706" y="101601"/>
            <a:ext cx="12202706"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2" name="Group 11"/>
          <p:cNvGrpSpPr/>
          <p:nvPr userDrawn="1"/>
        </p:nvGrpSpPr>
        <p:grpSpPr>
          <a:xfrm>
            <a:off x="0" y="-1"/>
            <a:ext cx="12192000" cy="101601"/>
            <a:chOff x="0" y="-1"/>
            <a:chExt cx="12192000" cy="101601"/>
          </a:xfrm>
        </p:grpSpPr>
        <p:sp>
          <p:nvSpPr>
            <p:cNvPr id="2" name="Rectangle 1"/>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Parallelogram 2"/>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Parallelogram 4"/>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Parallelogram 5"/>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Parallelogram 7"/>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Parallelogram 8"/>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Freeform 1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4" name="Hexagon 13"/>
          <p:cNvSpPr/>
          <p:nvPr userDrawn="1"/>
        </p:nvSpPr>
        <p:spPr>
          <a:xfrm rot="5400000">
            <a:off x="11492366" y="6180936"/>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2"/>
          <p:cNvSpPr txBox="1"/>
          <p:nvPr userDrawn="1"/>
        </p:nvSpPr>
        <p:spPr>
          <a:xfrm>
            <a:off x="11480799" y="6218487"/>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Picture Placeholder 7"/>
          <p:cNvSpPr>
            <a:spLocks noGrp="1"/>
          </p:cNvSpPr>
          <p:nvPr>
            <p:ph type="pic" sz="quarter" idx="10"/>
          </p:nvPr>
        </p:nvSpPr>
        <p:spPr>
          <a:xfrm>
            <a:off x="-10707" y="101598"/>
            <a:ext cx="6122749" cy="6756401"/>
          </a:xfrm>
          <a:prstGeom prst="rect">
            <a:avLst/>
          </a:prstGeom>
        </p:spPr>
        <p:txBody>
          <a:bodyPr/>
          <a:lstStyle>
            <a:lvl1pPr>
              <a:defRPr sz="1800">
                <a:solidFill>
                  <a:schemeClr val="bg1"/>
                </a:solidFill>
              </a:defRPr>
            </a:lvl1pPr>
          </a:lstStyle>
          <a:p>
            <a:endParaRPr lang="id-ID" dirty="0"/>
          </a:p>
        </p:txBody>
      </p:sp>
    </p:spTree>
    <p:extLst>
      <p:ext uri="{BB962C8B-B14F-4D97-AF65-F5344CB8AC3E}">
        <p14:creationId xmlns:p14="http://schemas.microsoft.com/office/powerpoint/2010/main" val="12018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Welcome message">
    <p:spTree>
      <p:nvGrpSpPr>
        <p:cNvPr id="1" name=""/>
        <p:cNvGrpSpPr/>
        <p:nvPr/>
      </p:nvGrpSpPr>
      <p:grpSpPr>
        <a:xfrm>
          <a:off x="0" y="0"/>
          <a:ext cx="0" cy="0"/>
          <a:chOff x="0" y="0"/>
          <a:chExt cx="0" cy="0"/>
        </a:xfrm>
      </p:grpSpPr>
      <p:sp>
        <p:nvSpPr>
          <p:cNvPr id="7" name="Picture Placeholder 11"/>
          <p:cNvSpPr>
            <a:spLocks noGrp="1"/>
          </p:cNvSpPr>
          <p:nvPr>
            <p:ph type="pic" sz="quarter" idx="13"/>
          </p:nvPr>
        </p:nvSpPr>
        <p:spPr>
          <a:xfrm>
            <a:off x="0" y="1387011"/>
            <a:ext cx="5506948" cy="3883632"/>
          </a:xfrm>
          <a:prstGeom prst="rect">
            <a:avLst/>
          </a:prstGeom>
        </p:spPr>
        <p:txBody>
          <a:bodyPr>
            <a:normAutofit/>
          </a:bodyPr>
          <a:lstStyle>
            <a:lvl1pPr>
              <a:defRPr sz="1000"/>
            </a:lvl1pPr>
          </a:lstStyle>
          <a:p>
            <a:endParaRPr lang="id-ID"/>
          </a:p>
        </p:txBody>
      </p:sp>
      <p:sp>
        <p:nvSpPr>
          <p:cNvPr id="12" name="Rectangle 11"/>
          <p:cNvSpPr/>
          <p:nvPr userDrawn="1"/>
        </p:nvSpPr>
        <p:spPr>
          <a:xfrm>
            <a:off x="0" y="101601"/>
            <a:ext cx="12192000" cy="890337"/>
          </a:xfrm>
          <a:prstGeom prst="rect">
            <a:avLst/>
          </a:prstGeom>
          <a:solidFill>
            <a:schemeClr val="bg1">
              <a:lumMod val="95000"/>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14" name="Group 13"/>
          <p:cNvGrpSpPr/>
          <p:nvPr userDrawn="1"/>
        </p:nvGrpSpPr>
        <p:grpSpPr>
          <a:xfrm>
            <a:off x="0" y="-1"/>
            <a:ext cx="12192000" cy="101601"/>
            <a:chOff x="0" y="-1"/>
            <a:chExt cx="12192000" cy="101601"/>
          </a:xfrm>
        </p:grpSpPr>
        <p:sp>
          <p:nvSpPr>
            <p:cNvPr id="15" name="Rectangle 14"/>
            <p:cNvSpPr/>
            <p:nvPr userDrawn="1"/>
          </p:nvSpPr>
          <p:spPr>
            <a:xfrm>
              <a:off x="0" y="0"/>
              <a:ext cx="12192000" cy="10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Parallelogram 15"/>
            <p:cNvSpPr/>
            <p:nvPr userDrawn="1"/>
          </p:nvSpPr>
          <p:spPr>
            <a:xfrm>
              <a:off x="10791825" y="0"/>
              <a:ext cx="749300" cy="101600"/>
            </a:xfrm>
            <a:prstGeom prst="parallelogram">
              <a:avLst>
                <a:gd name="adj" fmla="val 5625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Parallelogram 16"/>
            <p:cNvSpPr/>
            <p:nvPr userDrawn="1"/>
          </p:nvSpPr>
          <p:spPr>
            <a:xfrm>
              <a:off x="10102850" y="0"/>
              <a:ext cx="749300" cy="101600"/>
            </a:xfrm>
            <a:prstGeom prst="parallelogram">
              <a:avLst>
                <a:gd name="adj" fmla="val 56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Parallelogram 17"/>
            <p:cNvSpPr/>
            <p:nvPr userDrawn="1"/>
          </p:nvSpPr>
          <p:spPr>
            <a:xfrm>
              <a:off x="9413875" y="-1"/>
              <a:ext cx="749300" cy="101600"/>
            </a:xfrm>
            <a:prstGeom prst="parallelogram">
              <a:avLst>
                <a:gd name="adj" fmla="val 56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Parallelogram 18"/>
            <p:cNvSpPr/>
            <p:nvPr userDrawn="1"/>
          </p:nvSpPr>
          <p:spPr>
            <a:xfrm>
              <a:off x="8724900" y="-1"/>
              <a:ext cx="749300" cy="101600"/>
            </a:xfrm>
            <a:prstGeom prst="parallelogram">
              <a:avLst>
                <a:gd name="adj" fmla="val 56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Parallelogram 19"/>
            <p:cNvSpPr/>
            <p:nvPr userDrawn="1"/>
          </p:nvSpPr>
          <p:spPr>
            <a:xfrm>
              <a:off x="8035925" y="0"/>
              <a:ext cx="749300" cy="101600"/>
            </a:xfrm>
            <a:prstGeom prst="parallelogram">
              <a:avLst>
                <a:gd name="adj" fmla="val 562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Freeform 20"/>
            <p:cNvSpPr/>
            <p:nvPr userDrawn="1"/>
          </p:nvSpPr>
          <p:spPr>
            <a:xfrm>
              <a:off x="11480799" y="-1"/>
              <a:ext cx="711201" cy="101600"/>
            </a:xfrm>
            <a:custGeom>
              <a:avLst/>
              <a:gdLst>
                <a:gd name="connsiteX0" fmla="*/ 57150 w 711201"/>
                <a:gd name="connsiteY0" fmla="*/ 0 h 101600"/>
                <a:gd name="connsiteX1" fmla="*/ 711201 w 711201"/>
                <a:gd name="connsiteY1" fmla="*/ 0 h 101600"/>
                <a:gd name="connsiteX2" fmla="*/ 711201 w 711201"/>
                <a:gd name="connsiteY2" fmla="*/ 101600 h 101600"/>
                <a:gd name="connsiteX3" fmla="*/ 0 w 711201"/>
                <a:gd name="connsiteY3" fmla="*/ 101600 h 101600"/>
              </a:gdLst>
              <a:ahLst/>
              <a:cxnLst>
                <a:cxn ang="0">
                  <a:pos x="connsiteX0" y="connsiteY0"/>
                </a:cxn>
                <a:cxn ang="0">
                  <a:pos x="connsiteX1" y="connsiteY1"/>
                </a:cxn>
                <a:cxn ang="0">
                  <a:pos x="connsiteX2" y="connsiteY2"/>
                </a:cxn>
                <a:cxn ang="0">
                  <a:pos x="connsiteX3" y="connsiteY3"/>
                </a:cxn>
              </a:cxnLst>
              <a:rect l="l" t="t" r="r" b="b"/>
              <a:pathLst>
                <a:path w="711201" h="101600">
                  <a:moveTo>
                    <a:pt x="57150" y="0"/>
                  </a:moveTo>
                  <a:lnTo>
                    <a:pt x="711201" y="0"/>
                  </a:lnTo>
                  <a:lnTo>
                    <a:pt x="711201" y="101600"/>
                  </a:lnTo>
                  <a:lnTo>
                    <a:pt x="0" y="1016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2" name="Hexagon 21"/>
          <p:cNvSpPr/>
          <p:nvPr userDrawn="1"/>
        </p:nvSpPr>
        <p:spPr>
          <a:xfrm rot="5400000">
            <a:off x="11492366" y="6219371"/>
            <a:ext cx="511175" cy="4136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sp>
        <p:nvSpPr>
          <p:cNvPr id="23" name="TextBox 22"/>
          <p:cNvSpPr txBox="1"/>
          <p:nvPr userDrawn="1"/>
        </p:nvSpPr>
        <p:spPr>
          <a:xfrm>
            <a:off x="11480799" y="6256922"/>
            <a:ext cx="5603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260E2A6B-A809-4840-BF14-8648BC0BDF87}" type="slidenum">
              <a:rPr kumimoji="0" lang="id-ID" sz="1600" b="1" i="0" u="none" strike="noStrike" kern="1200" cap="none" spc="0" normalizeH="0" baseline="0" noProof="0" smtClean="0">
                <a:ln>
                  <a:noFill/>
                </a:ln>
                <a:solidFill>
                  <a:prstClr val="white"/>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id-ID" sz="20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43634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cSld name="1_标题幻灯片">
    <p:bg>
      <p:bgPr>
        <a:pattFill prst="ltUpDiag">
          <a:fgClr>
            <a:schemeClr val="accent6">
              <a:lumMod val="8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7673137"/>
      </p:ext>
    </p:extLst>
  </p:cSld>
  <p:clrMapOvr>
    <a:masterClrMapping/>
  </p:clrMapOvr>
  <p:transition spd="slow">
    <p:cover dir="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385834"/>
      </p:ext>
    </p:extLst>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C86BA4F-2175-4CA3-AEDE-21D5C177BFFB}" type="datetimeFigureOut">
              <a:rPr lang="fr-FR" smtClean="0"/>
              <a:t>09/02/2025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1611348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C86BA4F-2175-4CA3-AEDE-21D5C177BFFB}" type="datetimeFigureOut">
              <a:rPr lang="fr-FR" smtClean="0"/>
              <a:t>09/02/2025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820228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C86BA4F-2175-4CA3-AEDE-21D5C177BFFB}" type="datetimeFigureOut">
              <a:rPr lang="fr-FR" smtClean="0"/>
              <a:t>09/02/2025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91AB5E-8F1C-4E68-BAFA-7B3B0EABE173}" type="slidenum">
              <a:rPr lang="fr-FR" smtClean="0"/>
              <a:t>‹N°›</a:t>
            </a:fld>
            <a:endParaRPr lang="fr-FR"/>
          </a:p>
        </p:txBody>
      </p:sp>
    </p:spTree>
    <p:extLst>
      <p:ext uri="{BB962C8B-B14F-4D97-AF65-F5344CB8AC3E}">
        <p14:creationId xmlns:p14="http://schemas.microsoft.com/office/powerpoint/2010/main" val="198230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hyperlink" Target="http://www.braintechslides.com" TargetMode="Externa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6BA4F-2175-4CA3-AEDE-21D5C177BFFB}" type="datetimeFigureOut">
              <a:rPr lang="fr-FR" smtClean="0"/>
              <a:t>09/02/2025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91AB5E-8F1C-4E68-BAFA-7B3B0EABE173}" type="slidenum">
              <a:rPr lang="fr-FR" smtClean="0"/>
              <a:t>‹N°›</a:t>
            </a:fld>
            <a:endParaRPr lang="fr-FR"/>
          </a:p>
        </p:txBody>
      </p:sp>
    </p:spTree>
    <p:extLst>
      <p:ext uri="{BB962C8B-B14F-4D97-AF65-F5344CB8AC3E}">
        <p14:creationId xmlns:p14="http://schemas.microsoft.com/office/powerpoint/2010/main" val="3442015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151236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7353885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lang="en-US" smtClean="0">
                <a:solidFill>
                  <a:prstClr val="black">
                    <a:tint val="75000"/>
                  </a:prstClr>
                </a:solidFill>
              </a:rPr>
              <a:pPr defTabSz="609630"/>
              <a:t>2/9/2025</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a:t>
            </a:fld>
            <a:endParaRPr lang="en-US">
              <a:solidFill>
                <a:prstClr val="black">
                  <a:tint val="75000"/>
                </a:prstClr>
              </a:solidFill>
            </a:endParaRPr>
          </a:p>
        </p:txBody>
      </p:sp>
    </p:spTree>
    <p:extLst>
      <p:ext uri="{BB962C8B-B14F-4D97-AF65-F5344CB8AC3E}">
        <p14:creationId xmlns:p14="http://schemas.microsoft.com/office/powerpoint/2010/main" val="2328859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3048000" y="6550223"/>
            <a:ext cx="6096000" cy="307777"/>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hlinkClick r:id="rId26"/>
              </a:rPr>
              <a:t>www.braintechslides.com</a:t>
            </a:r>
            <a:r>
              <a:rPr kumimoji="0" lang="en-US" sz="1400" b="0" i="0" u="none" strike="noStrike" kern="1200" cap="none" spc="0" normalizeH="0" baseline="0" noProof="0" dirty="0">
                <a:ln>
                  <a:noFill/>
                </a:ln>
                <a:solidFill>
                  <a:prstClr val="black"/>
                </a:solidFill>
                <a:effectLst/>
                <a:uLnTx/>
                <a:uFillTx/>
                <a:latin typeface="Calibri"/>
                <a:ea typeface="+mn-ea"/>
                <a:cs typeface="+mn-cs"/>
              </a:rPr>
              <a:t> @ Copyright. All Rights Reserved.</a:t>
            </a:r>
          </a:p>
        </p:txBody>
      </p:sp>
    </p:spTree>
    <p:extLst>
      <p:ext uri="{BB962C8B-B14F-4D97-AF65-F5344CB8AC3E}">
        <p14:creationId xmlns:p14="http://schemas.microsoft.com/office/powerpoint/2010/main" val="7154501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7.xml"/><Relationship Id="rId6" Type="http://schemas.openxmlformats.org/officeDocument/2006/relationships/image" Target="../media/image11.png"/><Relationship Id="rId5" Type="http://schemas.openxmlformats.org/officeDocument/2006/relationships/hyperlink" Target="https://freesvg.org/senegal-flag-map"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40.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14" y="36946"/>
            <a:ext cx="12192000" cy="6858000"/>
          </a:xfrm>
          <a:prstGeom prst="rect">
            <a:avLst/>
          </a:prstGeom>
          <a:solidFill>
            <a:srgbClr val="FFCCFF"/>
          </a:solidFill>
          <a:ln w="7620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6276" y="11003"/>
            <a:ext cx="1682338" cy="1385454"/>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 y="27709"/>
            <a:ext cx="1736579" cy="1582217"/>
          </a:xfrm>
          <a:prstGeom prst="rect">
            <a:avLst/>
          </a:prstGeom>
        </p:spPr>
      </p:pic>
      <p:sp>
        <p:nvSpPr>
          <p:cNvPr id="5" name="Zone de texte 5"/>
          <p:cNvSpPr txBox="1"/>
          <p:nvPr/>
        </p:nvSpPr>
        <p:spPr>
          <a:xfrm>
            <a:off x="2207492" y="1422400"/>
            <a:ext cx="8117445" cy="648939"/>
          </a:xfrm>
          <a:prstGeom prst="rect">
            <a:avLst/>
          </a:prstGeom>
          <a:solidFill>
            <a:srgbClr val="FFCCFF"/>
          </a:solidFill>
          <a:ln w="6350">
            <a:solidFill>
              <a:srgbClr val="FFCCFF"/>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b="1" dirty="0">
                <a:effectLst/>
                <a:latin typeface="Bookman Old Style" panose="02050604050505020204" pitchFamily="18" charset="0"/>
                <a:ea typeface="Calibri" panose="020F0502020204030204" pitchFamily="34" charset="0"/>
                <a:cs typeface="Times New Roman" panose="02020603050405020304" pitchFamily="18" charset="0"/>
              </a:rPr>
              <a:t>Ecole nationale de la Statistique et de l’Analyse </a:t>
            </a:r>
            <a:r>
              <a:rPr lang="fr-FR" b="1" dirty="0" smtClean="0">
                <a:effectLst/>
                <a:latin typeface="Bookman Old Style" panose="02050604050505020204" pitchFamily="18" charset="0"/>
                <a:ea typeface="Calibri" panose="020F0502020204030204" pitchFamily="34" charset="0"/>
                <a:cs typeface="Times New Roman" panose="02020603050405020304" pitchFamily="18" charset="0"/>
              </a:rPr>
              <a:t>économique Pierre NDIAYE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18036" y="2344270"/>
            <a:ext cx="5280578" cy="4576619"/>
          </a:xfrm>
          <a:prstGeom prst="rect">
            <a:avLst/>
          </a:prstGeom>
        </p:spPr>
      </p:pic>
      <p:sp>
        <p:nvSpPr>
          <p:cNvPr id="7" name="Zone de texte 6"/>
          <p:cNvSpPr txBox="1"/>
          <p:nvPr/>
        </p:nvSpPr>
        <p:spPr>
          <a:xfrm>
            <a:off x="1877981" y="2318327"/>
            <a:ext cx="2952635" cy="575047"/>
          </a:xfrm>
          <a:prstGeom prst="rect">
            <a:avLst/>
          </a:prstGeom>
          <a:solidFill>
            <a:srgbClr val="FF0000"/>
          </a:solidFill>
          <a:ln w="6350">
            <a:noFill/>
          </a:ln>
          <a:effectLst>
            <a:outerShdw blurRad="50800" dist="38100" dir="5400000" algn="t"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400"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Projet de Méthodologie d’enquête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 de texte 1"/>
          <p:cNvSpPr txBox="1"/>
          <p:nvPr/>
        </p:nvSpPr>
        <p:spPr>
          <a:xfrm>
            <a:off x="2809468" y="3070944"/>
            <a:ext cx="1089660" cy="365760"/>
          </a:xfrm>
          <a:prstGeom prst="rect">
            <a:avLst/>
          </a:prstGeom>
          <a:solidFill>
            <a:schemeClr val="accent2">
              <a:lumMod val="40000"/>
              <a:lumOff val="60000"/>
            </a:schemeClr>
          </a:solidFill>
          <a:ln w="6350">
            <a:solidFill>
              <a:srgbClr val="C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400" u="sng" dirty="0">
                <a:ln w="0"/>
                <a:effectLst>
                  <a:outerShdw blurRad="38100" dist="19050" dir="2700000" algn="tl" rotWithShape="0">
                    <a:schemeClr val="dk1">
                      <a:alpha val="40000"/>
                    </a:schemeClr>
                  </a:outerShdw>
                </a:effectLst>
                <a:latin typeface="Book Antiqua" panose="02040602050305030304" pitchFamily="18" charset="0"/>
                <a:ea typeface="Calibri" panose="020F0502020204030204" pitchFamily="34" charset="0"/>
                <a:cs typeface="Times New Roman" panose="02020603050405020304" pitchFamily="18" charset="0"/>
              </a:rPr>
              <a:t>THÈME</a:t>
            </a:r>
            <a:r>
              <a:rPr lang="fr-FR" sz="1400" dirty="0">
                <a:ln w="0"/>
                <a:effectLst>
                  <a:outerShdw blurRad="38100" dist="19050" dir="2700000" algn="tl" rotWithShape="0">
                    <a:schemeClr val="dk1">
                      <a:alpha val="40000"/>
                    </a:schemeClr>
                  </a:outerShdw>
                </a:effectLst>
                <a:latin typeface="Book Antiqua" panose="02040602050305030304" pitchFamily="18" charset="0"/>
                <a:ea typeface="Calibri" panose="020F0502020204030204" pitchFamily="34" charset="0"/>
                <a:cs typeface="Times New Roman" panose="02020603050405020304" pitchFamily="18" charset="0"/>
              </a:rPr>
              <a:t> :</a:t>
            </a:r>
            <a:endParaRPr lang="fr-FR" sz="1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Zone de texte 7"/>
          <p:cNvSpPr txBox="1"/>
          <p:nvPr/>
        </p:nvSpPr>
        <p:spPr>
          <a:xfrm>
            <a:off x="639074" y="3437081"/>
            <a:ext cx="5463540" cy="670560"/>
          </a:xfrm>
          <a:prstGeom prst="rect">
            <a:avLst/>
          </a:prstGeom>
          <a:solidFill>
            <a:schemeClr val="bg2">
              <a:lumMod val="90000"/>
            </a:schemeClr>
          </a:solidFill>
          <a:ln w="6350">
            <a:solidFill>
              <a:schemeClr val="tx1">
                <a:lumMod val="95000"/>
                <a:lumOff val="5000"/>
              </a:schemeClr>
            </a:solidFill>
          </a:ln>
          <a:effectLst>
            <a:outerShdw blurRad="63500" sx="102000" sy="102000" algn="ctr"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600" dirty="0">
                <a:ln w="0"/>
                <a:effectLst>
                  <a:outerShdw blurRad="38100" dist="19050" dir="2700000" algn="tl" rotWithShape="0">
                    <a:schemeClr val="dk1">
                      <a:alpha val="40000"/>
                    </a:schemeClr>
                  </a:outerShdw>
                </a:effectLst>
                <a:latin typeface="Georgia" panose="02040502050405020303" pitchFamily="18" charset="0"/>
                <a:ea typeface="Calibri" panose="020F0502020204030204" pitchFamily="34" charset="0"/>
                <a:cs typeface="Times New Roman" panose="02020603050405020304" pitchFamily="18" charset="0"/>
              </a:rPr>
              <a:t>Enquête sur les connaissances, attitudes et pratiques des lycéens du Sénégal sur le cancer du sein.</a:t>
            </a:r>
            <a:endParaRPr lang="fr-FR" sz="1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 de texte 8"/>
          <p:cNvSpPr txBox="1"/>
          <p:nvPr/>
        </p:nvSpPr>
        <p:spPr>
          <a:xfrm>
            <a:off x="270161" y="4346830"/>
            <a:ext cx="1607820" cy="259080"/>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400" dirty="0">
                <a:solidFill>
                  <a:srgbClr val="FF0000"/>
                </a:solidFill>
                <a:effectLst/>
                <a:latin typeface="Bell MT" panose="02020503060305020303" pitchFamily="18" charset="0"/>
                <a:ea typeface="Calibri" panose="020F0502020204030204" pitchFamily="34" charset="0"/>
                <a:cs typeface="Times New Roman" panose="02020603050405020304" pitchFamily="18" charset="0"/>
              </a:rPr>
              <a:t>Réalisation de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 de texte 10"/>
          <p:cNvSpPr txBox="1"/>
          <p:nvPr/>
        </p:nvSpPr>
        <p:spPr>
          <a:xfrm>
            <a:off x="428843" y="4586400"/>
            <a:ext cx="2560320" cy="1036320"/>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fr-FR" sz="1100" dirty="0" err="1">
                <a:effectLst/>
                <a:latin typeface="Book Antiqua" panose="02040602050305030304" pitchFamily="18" charset="0"/>
                <a:ea typeface="Calibri" panose="020F0502020204030204" pitchFamily="34" charset="0"/>
                <a:cs typeface="Times New Roman" panose="02020603050405020304" pitchFamily="18" charset="0"/>
              </a:rPr>
              <a:t>Astou</a:t>
            </a:r>
            <a:r>
              <a:rPr lang="fr-FR" sz="1100" dirty="0">
                <a:effectLst/>
                <a:latin typeface="Book Antiqua" panose="02040602050305030304" pitchFamily="18" charset="0"/>
                <a:ea typeface="Calibri" panose="020F0502020204030204" pitchFamily="34" charset="0"/>
                <a:cs typeface="Times New Roman" panose="02020603050405020304" pitchFamily="18" charset="0"/>
              </a:rPr>
              <a:t> </a:t>
            </a:r>
            <a:r>
              <a:rPr lang="fr-FR" sz="1100" b="1" dirty="0">
                <a:effectLst/>
                <a:latin typeface="Book Antiqua" panose="02040602050305030304" pitchFamily="18" charset="0"/>
                <a:ea typeface="Calibri" panose="020F0502020204030204" pitchFamily="34" charset="0"/>
                <a:cs typeface="Times New Roman" panose="02020603050405020304" pitchFamily="18" charset="0"/>
              </a:rPr>
              <a:t>DIOP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GB" sz="1100" dirty="0" err="1">
                <a:effectLst/>
                <a:latin typeface="Book Antiqua" panose="02040602050305030304" pitchFamily="18" charset="0"/>
                <a:ea typeface="Calibri" panose="020F0502020204030204" pitchFamily="34" charset="0"/>
                <a:cs typeface="Times New Roman" panose="02020603050405020304" pitchFamily="18" charset="0"/>
              </a:rPr>
              <a:t>Marème</a:t>
            </a:r>
            <a:r>
              <a:rPr lang="en-GB" sz="1100" dirty="0">
                <a:effectLst/>
                <a:latin typeface="Book Antiqua" panose="02040602050305030304" pitchFamily="18" charset="0"/>
                <a:ea typeface="Calibri" panose="020F0502020204030204" pitchFamily="34" charset="0"/>
                <a:cs typeface="Times New Roman" panose="02020603050405020304" pitchFamily="18" charset="0"/>
              </a:rPr>
              <a:t> </a:t>
            </a:r>
            <a:r>
              <a:rPr lang="en-GB" sz="1100" b="1" dirty="0">
                <a:effectLst/>
                <a:latin typeface="Book Antiqua" panose="02040602050305030304" pitchFamily="18" charset="0"/>
                <a:ea typeface="Calibri" panose="020F0502020204030204" pitchFamily="34" charset="0"/>
                <a:cs typeface="Times New Roman" panose="02020603050405020304" pitchFamily="18" charset="0"/>
              </a:rPr>
              <a:t>DIOP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GB" sz="1100" dirty="0" err="1">
                <a:effectLst/>
                <a:latin typeface="Book Antiqua" panose="02040602050305030304" pitchFamily="18" charset="0"/>
                <a:ea typeface="Calibri" panose="020F0502020204030204" pitchFamily="34" charset="0"/>
                <a:cs typeface="Times New Roman" panose="02020603050405020304" pitchFamily="18" charset="0"/>
              </a:rPr>
              <a:t>Kadidja</a:t>
            </a:r>
            <a:r>
              <a:rPr lang="en-GB" sz="1100" dirty="0">
                <a:effectLst/>
                <a:latin typeface="Book Antiqua" panose="02040602050305030304" pitchFamily="18" charset="0"/>
                <a:ea typeface="Calibri" panose="020F0502020204030204" pitchFamily="34" charset="0"/>
                <a:cs typeface="Times New Roman" panose="02020603050405020304" pitchFamily="18" charset="0"/>
              </a:rPr>
              <a:t> </a:t>
            </a:r>
            <a:r>
              <a:rPr lang="en-GB" sz="1100" b="1" dirty="0">
                <a:effectLst/>
                <a:latin typeface="Book Antiqua" panose="02040602050305030304" pitchFamily="18" charset="0"/>
                <a:ea typeface="Calibri" panose="020F0502020204030204" pitchFamily="34" charset="0"/>
                <a:cs typeface="Times New Roman" panose="02020603050405020304" pitchFamily="18" charset="0"/>
              </a:rPr>
              <a:t>GUEBEDIANG A NKEN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fr-FR" sz="1100" dirty="0">
                <a:effectLst/>
                <a:latin typeface="Book Antiqua" panose="02040602050305030304" pitchFamily="18" charset="0"/>
                <a:ea typeface="Calibri" panose="020F0502020204030204" pitchFamily="34" charset="0"/>
                <a:cs typeface="Times New Roman" panose="02020603050405020304" pitchFamily="18" charset="0"/>
              </a:rPr>
              <a:t>Herman Parfait </a:t>
            </a:r>
            <a:r>
              <a:rPr lang="fr-FR" sz="1100" b="1" dirty="0">
                <a:effectLst/>
                <a:latin typeface="Book Antiqua" panose="02040602050305030304" pitchFamily="18" charset="0"/>
                <a:ea typeface="Calibri" panose="020F0502020204030204" pitchFamily="34" charset="0"/>
                <a:cs typeface="Times New Roman" panose="02020603050405020304" pitchFamily="18" charset="0"/>
              </a:rPr>
              <a:t>NGAKE YAMAHA</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 de texte 9"/>
          <p:cNvSpPr txBox="1"/>
          <p:nvPr/>
        </p:nvSpPr>
        <p:spPr>
          <a:xfrm>
            <a:off x="4482729" y="4320160"/>
            <a:ext cx="1981200" cy="312420"/>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400" dirty="0">
                <a:solidFill>
                  <a:srgbClr val="FF0000"/>
                </a:solidFill>
                <a:effectLst/>
                <a:latin typeface="Bell MT" panose="02020503060305020303" pitchFamily="18" charset="0"/>
                <a:ea typeface="Calibri" panose="020F0502020204030204" pitchFamily="34" charset="0"/>
                <a:cs typeface="Times New Roman" panose="02020603050405020304" pitchFamily="18" charset="0"/>
              </a:rPr>
              <a:t>Sous la supervision de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Zone de texte 11"/>
          <p:cNvSpPr txBox="1"/>
          <p:nvPr/>
        </p:nvSpPr>
        <p:spPr>
          <a:xfrm>
            <a:off x="4600839" y="4632580"/>
            <a:ext cx="1744980" cy="350520"/>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dirty="0">
                <a:effectLst/>
                <a:latin typeface="Bookman Old Style" panose="02050604050505020204" pitchFamily="18" charset="0"/>
                <a:ea typeface="Calibri" panose="020F0502020204030204" pitchFamily="34" charset="0"/>
                <a:cs typeface="Times New Roman" panose="02020603050405020304" pitchFamily="18" charset="0"/>
              </a:rPr>
              <a:t>M. Mady</a:t>
            </a:r>
            <a:r>
              <a:rPr lang="fr-FR" sz="1100" b="1" dirty="0">
                <a:effectLst/>
                <a:latin typeface="Bookman Old Style" panose="02050604050505020204" pitchFamily="18" charset="0"/>
                <a:ea typeface="Calibri" panose="020F0502020204030204" pitchFamily="34" charset="0"/>
                <a:cs typeface="Times New Roman" panose="02020603050405020304" pitchFamily="18" charset="0"/>
              </a:rPr>
              <a:t> DANSOKHO</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Zone de texte 13"/>
          <p:cNvSpPr txBox="1"/>
          <p:nvPr/>
        </p:nvSpPr>
        <p:spPr>
          <a:xfrm>
            <a:off x="4225130" y="4893130"/>
            <a:ext cx="2545124" cy="281625"/>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i="1" dirty="0">
                <a:effectLst/>
                <a:latin typeface="Roboto"/>
                <a:ea typeface="Calibri" panose="020F0502020204030204" pitchFamily="34" charset="0"/>
                <a:cs typeface="Times New Roman" panose="02020603050405020304" pitchFamily="18" charset="0"/>
              </a:rPr>
              <a:t> Ingénieur des Travaux Statistiques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Zone de texte 12"/>
          <p:cNvSpPr txBox="1"/>
          <p:nvPr/>
        </p:nvSpPr>
        <p:spPr>
          <a:xfrm>
            <a:off x="146933" y="5715366"/>
            <a:ext cx="3105117" cy="475675"/>
          </a:xfrm>
          <a:prstGeom prst="rect">
            <a:avLst/>
          </a:prstGeom>
          <a:solidFill>
            <a:srgbClr val="FFCCFF"/>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100" i="1" dirty="0">
                <a:effectLst/>
                <a:latin typeface="Roboto"/>
                <a:ea typeface="Calibri" panose="020F0502020204030204" pitchFamily="34" charset="0"/>
                <a:cs typeface="Times New Roman" panose="02020603050405020304" pitchFamily="18" charset="0"/>
              </a:rPr>
              <a:t>Élèves Ingénieurs Statisticiens </a:t>
            </a:r>
            <a:r>
              <a:rPr lang="fr-FR" sz="1100" i="1" dirty="0" smtClean="0">
                <a:effectLst/>
                <a:latin typeface="Roboto"/>
                <a:ea typeface="Calibri" panose="020F0502020204030204" pitchFamily="34" charset="0"/>
                <a:cs typeface="Times New Roman" panose="02020603050405020304" pitchFamily="18" charset="0"/>
              </a:rPr>
              <a:t>Économistes en ISEP2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Zone de texte 14"/>
          <p:cNvSpPr txBox="1"/>
          <p:nvPr/>
        </p:nvSpPr>
        <p:spPr>
          <a:xfrm>
            <a:off x="2586025" y="6302963"/>
            <a:ext cx="1752600" cy="480060"/>
          </a:xfrm>
          <a:prstGeom prst="rect">
            <a:avLst/>
          </a:prstGeom>
          <a:solidFill>
            <a:schemeClr val="accent2">
              <a:lumMod val="60000"/>
              <a:lumOff val="40000"/>
            </a:schemeClr>
          </a:solidFill>
          <a:ln w="6350">
            <a:noFill/>
          </a:ln>
          <a:effectLst>
            <a:outerShdw blurRad="63500" sx="102000" sy="102000" algn="ctr"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200" dirty="0">
                <a:effectLst/>
                <a:latin typeface="Bookman Old Style" panose="02050604050505020204" pitchFamily="18" charset="0"/>
                <a:ea typeface="Calibri" panose="020F0502020204030204" pitchFamily="34" charset="0"/>
                <a:cs typeface="Times New Roman" panose="02020603050405020304" pitchFamily="18" charset="0"/>
              </a:rPr>
              <a:t>Année académique 2024/2025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6838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325186" y="335165"/>
            <a:ext cx="10032472" cy="57522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3200" b="0" i="0" u="sng" strike="noStrike" kern="1200" cap="none" spc="0" normalizeH="0" baseline="0" noProof="0" dirty="0">
                <a:ln>
                  <a:noFill/>
                </a:ln>
                <a:solidFill>
                  <a:srgbClr val="002060"/>
                </a:solidFill>
                <a:effectLst/>
                <a:uLnTx/>
                <a:uFillTx/>
                <a:latin typeface="Times" panose="02020603050405020304" pitchFamily="18" charset="0"/>
                <a:ea typeface="Gulim" pitchFamily="34" charset="-127"/>
                <a:cs typeface="Times" panose="02020603050405020304" pitchFamily="18" charset="0"/>
              </a:rPr>
              <a:t>Champ géographique, Population cible</a:t>
            </a:r>
            <a:endParaRPr kumimoji="0" lang="id-ID" sz="3200" b="0" i="0" u="sng" strike="noStrike" kern="1200" cap="none" spc="0" normalizeH="0" baseline="0" noProof="0" dirty="0">
              <a:ln>
                <a:noFill/>
              </a:ln>
              <a:solidFill>
                <a:srgbClr val="002060"/>
              </a:solidFill>
              <a:effectLst/>
              <a:uLnTx/>
              <a:uFillTx/>
              <a:latin typeface="Times" panose="02020603050405020304" pitchFamily="18" charset="0"/>
              <a:ea typeface="Gulim" pitchFamily="34" charset="-127"/>
              <a:cs typeface="Times" panose="02020603050405020304" pitchFamily="18" charset="0"/>
            </a:endParaRPr>
          </a:p>
        </p:txBody>
      </p:sp>
      <p:sp>
        <p:nvSpPr>
          <p:cNvPr id="58" name="Rectangle 57">
            <a:extLst>
              <a:ext uri="{FF2B5EF4-FFF2-40B4-BE49-F238E27FC236}">
                <a16:creationId xmlns:a16="http://schemas.microsoft.com/office/drawing/2014/main" id="{DDF14A2E-B313-4C2D-92A8-A8B92CC7EB22}"/>
              </a:ext>
            </a:extLst>
          </p:cNvPr>
          <p:cNvSpPr/>
          <p:nvPr/>
        </p:nvSpPr>
        <p:spPr>
          <a:xfrm rot="16200000">
            <a:off x="675694" y="1547590"/>
            <a:ext cx="9285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59" name="Rectangle : coins arrondis 58">
            <a:extLst>
              <a:ext uri="{FF2B5EF4-FFF2-40B4-BE49-F238E27FC236}">
                <a16:creationId xmlns:a16="http://schemas.microsoft.com/office/drawing/2014/main" id="{A8AED46E-0CC4-470E-AA96-E32218C20CA1}"/>
              </a:ext>
            </a:extLst>
          </p:cNvPr>
          <p:cNvSpPr/>
          <p:nvPr/>
        </p:nvSpPr>
        <p:spPr>
          <a:xfrm>
            <a:off x="3861318" y="6371925"/>
            <a:ext cx="4469363" cy="4860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 name="ZoneTexte 2">
            <a:extLst>
              <a:ext uri="{FF2B5EF4-FFF2-40B4-BE49-F238E27FC236}">
                <a16:creationId xmlns:a16="http://schemas.microsoft.com/office/drawing/2014/main" id="{800A0FCE-6009-2EE6-F60F-C6BECDE583E4}"/>
              </a:ext>
            </a:extLst>
          </p:cNvPr>
          <p:cNvSpPr txBox="1"/>
          <p:nvPr/>
        </p:nvSpPr>
        <p:spPr>
          <a:xfrm>
            <a:off x="1231741" y="1199586"/>
            <a:ext cx="7619838"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fr-FR"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Times New Roman" panose="02020603050405020304" pitchFamily="18" charset="0"/>
                <a:cs typeface="Times" panose="02020603050405020304" pitchFamily="18" charset="0"/>
              </a:rPr>
              <a:t>Champ géographique :</a:t>
            </a:r>
            <a:r>
              <a:rPr kumimoji="0" lang="fr-FR" altLang="zh-CN" sz="1800" b="0" i="0" u="none" strike="noStrike" kern="1200" cap="none" spc="0" normalizeH="0" baseline="0" noProof="0" dirty="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 Sur le plan géographique, l’étude </a:t>
            </a:r>
            <a:r>
              <a:rPr kumimoji="0" lang="fr-FR" altLang="zh-CN" sz="1800" b="0" i="0" u="none" strike="noStrike" kern="1200" cap="none" spc="0" normalizeH="0" baseline="0" noProof="0" dirty="0" err="1"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couvrera</a:t>
            </a:r>
            <a:r>
              <a:rPr kumimoji="0" lang="fr-FR" altLang="zh-CN"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 </a:t>
            </a:r>
            <a:r>
              <a:rPr lang="fr-FR" altLang="zh-CN"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toutes </a:t>
            </a:r>
            <a:r>
              <a:rPr kumimoji="0" lang="fr-FR" altLang="zh-CN"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les </a:t>
            </a:r>
            <a:r>
              <a:rPr kumimoji="0" lang="fr-FR" altLang="zh-CN" sz="1800" b="0" i="0" u="none" strike="noStrike" kern="1200" cap="none" spc="0" normalizeH="0" baseline="0" noProof="0" dirty="0" err="1"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inspe</a:t>
            </a:r>
            <a:r>
              <a:rPr lang="fr-FR" altLang="zh-CN" dirty="0" err="1"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ctions</a:t>
            </a:r>
            <a:r>
              <a:rPr lang="fr-FR" altLang="zh-CN"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 d’académie</a:t>
            </a:r>
            <a:r>
              <a:rPr kumimoji="0" lang="fr-FR" altLang="zh-CN"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 </a:t>
            </a:r>
            <a:r>
              <a:rPr kumimoji="0" lang="fr-FR" altLang="zh-CN" sz="1800" b="0" i="0" u="none" strike="noStrike" kern="1200" cap="none" spc="0" normalizeH="0" baseline="0" noProof="0" dirty="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du </a:t>
            </a:r>
            <a:r>
              <a:rPr kumimoji="0" lang="fr-FR" altLang="zh-CN"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Sénégal.</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cs typeface="Times" panose="02020603050405020304" pitchFamily="18" charset="0"/>
            </a:endParaRPr>
          </a:p>
        </p:txBody>
      </p:sp>
      <p:pic>
        <p:nvPicPr>
          <p:cNvPr id="1026" name="Picture 2" descr="The Importance of Projects For Programmers and Developers - SendGrid">
            <a:extLst>
              <a:ext uri="{FF2B5EF4-FFF2-40B4-BE49-F238E27FC236}">
                <a16:creationId xmlns:a16="http://schemas.microsoft.com/office/drawing/2014/main" id="{ED700C34-49C6-6DAB-78DE-96EAD94529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096" y="1239745"/>
            <a:ext cx="718309" cy="5752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4CCB99C-C3A3-17C4-78C8-ABBFC0BCDA84}"/>
              </a:ext>
            </a:extLst>
          </p:cNvPr>
          <p:cNvSpPr/>
          <p:nvPr/>
        </p:nvSpPr>
        <p:spPr>
          <a:xfrm rot="16200000">
            <a:off x="675948" y="2536215"/>
            <a:ext cx="9285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6" name="ZoneTexte 5">
            <a:extLst>
              <a:ext uri="{FF2B5EF4-FFF2-40B4-BE49-F238E27FC236}">
                <a16:creationId xmlns:a16="http://schemas.microsoft.com/office/drawing/2014/main" id="{6907885D-DE05-542B-BB3B-E874FD72C79D}"/>
              </a:ext>
            </a:extLst>
          </p:cNvPr>
          <p:cNvSpPr txBox="1"/>
          <p:nvPr/>
        </p:nvSpPr>
        <p:spPr>
          <a:xfrm>
            <a:off x="1282641" y="2139859"/>
            <a:ext cx="9626716" cy="646331"/>
          </a:xfrm>
          <a:prstGeom prst="rect">
            <a:avLst/>
          </a:prstGeom>
          <a:noFill/>
        </p:spPr>
        <p:txBody>
          <a:bodyPr wrap="square">
            <a:spAutoFit/>
          </a:bodyPr>
          <a:lstStyle/>
          <a:p>
            <a:r>
              <a:rPr kumimoji="0" lang="en-US"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Times New Roman" panose="02020603050405020304" pitchFamily="18" charset="0"/>
                <a:cs typeface="Times" panose="02020603050405020304" pitchFamily="18" charset="0"/>
              </a:rPr>
              <a:t>Population </a:t>
            </a:r>
            <a:r>
              <a:rPr kumimoji="0" lang="en-US" altLang="zh-CN" sz="1800" b="1" i="0" u="none" strike="noStrike" kern="1200" cap="none" spc="0" normalizeH="0" baseline="0" noProof="0" dirty="0" err="1">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Times New Roman" panose="02020603050405020304" pitchFamily="18" charset="0"/>
                <a:cs typeface="Times" panose="02020603050405020304" pitchFamily="18" charset="0"/>
              </a:rPr>
              <a:t>cible</a:t>
            </a:r>
            <a:r>
              <a:rPr kumimoji="0" lang="en-US" altLang="zh-CN" sz="18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Bookman Old Style" panose="02050604050505020204" pitchFamily="18" charset="0"/>
                <a:ea typeface="Times New Roman" panose="02020603050405020304" pitchFamily="18" charset="0"/>
                <a:cs typeface="Times" panose="02020603050405020304" pitchFamily="18" charset="0"/>
              </a:rPr>
              <a:t> :</a:t>
            </a:r>
            <a:r>
              <a:rPr kumimoji="0" lang="en-US" altLang="zh-CN" sz="1800" b="0" i="0" u="none" strike="noStrike" kern="1200" cap="none" spc="0" normalizeH="0" baseline="0" noProof="0" dirty="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 </a:t>
            </a: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L'étude sera menée sur les lycéens du Sénégal, tout sexe et toute nationalité confondus. Ce choix de population cible résulte de 03 constats :</a:t>
            </a:r>
          </a:p>
        </p:txBody>
      </p:sp>
      <p:pic>
        <p:nvPicPr>
          <p:cNvPr id="9" name="Picture 2" descr="The Importance of Projects For Programmers and Developers - SendGrid">
            <a:extLst>
              <a:ext uri="{FF2B5EF4-FFF2-40B4-BE49-F238E27FC236}">
                <a16:creationId xmlns:a16="http://schemas.microsoft.com/office/drawing/2014/main" id="{C0EC602A-3D1E-434D-9B66-97A18E52A0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5186" y="2305690"/>
            <a:ext cx="718309" cy="57522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03E8911-6A5C-BA9F-B312-B7A2A3AB7631}"/>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9368668" y="-86000"/>
            <a:ext cx="2384380" cy="2384380"/>
          </a:xfrm>
          <a:prstGeom prst="rect">
            <a:avLst/>
          </a:prstGeom>
        </p:spPr>
      </p:pic>
      <p:sp>
        <p:nvSpPr>
          <p:cNvPr id="45" name="ZoneTexte 44">
            <a:extLst>
              <a:ext uri="{FF2B5EF4-FFF2-40B4-BE49-F238E27FC236}">
                <a16:creationId xmlns:a16="http://schemas.microsoft.com/office/drawing/2014/main" id="{2457C554-D01D-76FF-3C6D-31025430D1C8}"/>
              </a:ext>
            </a:extLst>
          </p:cNvPr>
          <p:cNvSpPr txBox="1"/>
          <p:nvPr/>
        </p:nvSpPr>
        <p:spPr>
          <a:xfrm>
            <a:off x="2073334" y="2974557"/>
            <a:ext cx="9206040" cy="923330"/>
          </a:xfrm>
          <a:prstGeom prst="rect">
            <a:avLst/>
          </a:prstGeom>
          <a:noFill/>
        </p:spPr>
        <p:txBody>
          <a:bodyPr wrap="square">
            <a:spAutoFit/>
          </a:bodyPr>
          <a:lstStyle/>
          <a:p>
            <a:pPr marL="285750" lvl="0" indent="-285750" algn="just">
              <a:buFont typeface="Wingdings" panose="05000000000000000000" pitchFamily="2" charset="2"/>
              <a:buChar char="Ø"/>
            </a:pP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Les lycéens, avec leur niveau d’instruction, seront </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à mesure </a:t>
            </a: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de </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comprendre </a:t>
            </a: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les concepts abordés dans le questionnaire et par conséquent, auront des réponses fiables. </a:t>
            </a:r>
          </a:p>
        </p:txBody>
      </p:sp>
      <p:pic>
        <p:nvPicPr>
          <p:cNvPr id="4" name="Image 3" descr="&lt;strong&gt;Sénégal&lt;/strong&gt; Drapeau &lt;strong&gt;Empreinte&lt;/strong&gt; Digitale - Image gratuite sur Pixabay">
            <a:extLst>
              <a:ext uri="{FF2B5EF4-FFF2-40B4-BE49-F238E27FC236}">
                <a16:creationId xmlns:a16="http://schemas.microsoft.com/office/drawing/2014/main" id="{63C94564-F74A-2EE8-F896-927814CC8C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75" y="3514059"/>
            <a:ext cx="2029859" cy="2726435"/>
          </a:xfrm>
          <a:prstGeom prst="rect">
            <a:avLst/>
          </a:prstGeom>
        </p:spPr>
      </p:pic>
      <p:sp>
        <p:nvSpPr>
          <p:cNvPr id="18" name="ZoneTexte 17">
            <a:extLst>
              <a:ext uri="{FF2B5EF4-FFF2-40B4-BE49-F238E27FC236}">
                <a16:creationId xmlns:a16="http://schemas.microsoft.com/office/drawing/2014/main" id="{2457C554-D01D-76FF-3C6D-31025430D1C8}"/>
              </a:ext>
            </a:extLst>
          </p:cNvPr>
          <p:cNvSpPr txBox="1"/>
          <p:nvPr/>
        </p:nvSpPr>
        <p:spPr>
          <a:xfrm>
            <a:off x="2073334" y="3917912"/>
            <a:ext cx="9206040" cy="923330"/>
          </a:xfrm>
          <a:prstGeom prst="rect">
            <a:avLst/>
          </a:prstGeom>
          <a:noFill/>
        </p:spPr>
        <p:txBody>
          <a:bodyPr wrap="square">
            <a:spAutoFit/>
          </a:bodyPr>
          <a:lstStyle/>
          <a:p>
            <a:pPr marL="285750" lvl="0" indent="-285750">
              <a:buFont typeface="Wingdings" panose="05000000000000000000" pitchFamily="2" charset="2"/>
              <a:buChar char="Ø"/>
            </a:pP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Pour la plupart, les lycéens sont dans leur phase de puberté. Il est donc important d’évaluer leur connaissance de la maladie, afin que les campagnes de sensibilisation à ce sujet soient plus efficaces.</a:t>
            </a:r>
          </a:p>
        </p:txBody>
      </p:sp>
      <p:sp>
        <p:nvSpPr>
          <p:cNvPr id="19" name="ZoneTexte 18">
            <a:extLst>
              <a:ext uri="{FF2B5EF4-FFF2-40B4-BE49-F238E27FC236}">
                <a16:creationId xmlns:a16="http://schemas.microsoft.com/office/drawing/2014/main" id="{2457C554-D01D-76FF-3C6D-31025430D1C8}"/>
              </a:ext>
            </a:extLst>
          </p:cNvPr>
          <p:cNvSpPr txBox="1"/>
          <p:nvPr/>
        </p:nvSpPr>
        <p:spPr>
          <a:xfrm>
            <a:off x="2073334" y="4887810"/>
            <a:ext cx="9206040" cy="1754326"/>
          </a:xfrm>
          <a:prstGeom prst="rect">
            <a:avLst/>
          </a:prstGeom>
          <a:noFill/>
        </p:spPr>
        <p:txBody>
          <a:bodyPr wrap="square">
            <a:spAutoFit/>
          </a:bodyPr>
          <a:lstStyle/>
          <a:p>
            <a:pPr marL="285750" lvl="0" indent="-285750">
              <a:buFont typeface="Wingdings" panose="05000000000000000000" pitchFamily="2" charset="2"/>
              <a:buChar char="Ø"/>
            </a:pP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Bien que beaucoup plus rare chez la gente masculine </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(entre </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0,5% et 1% selon l’OMS</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 </a:t>
            </a: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le </a:t>
            </a:r>
            <a:r>
              <a:rPr lang="fr-FR"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cancer </a:t>
            </a:r>
            <a:r>
              <a:rPr lang="fr-FR"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du sein est une maladie qui est susceptible de toucher les hommes. Il est donc important pour nous d’évaluer le niveau de connaissance des personnes de sexe masculin à ce sujet, afin qu’ils sachent qu’ils sont tout aussi concernés en tant que personnes à risque, que soutien des femmes à risque.</a:t>
            </a:r>
          </a:p>
        </p:txBody>
      </p:sp>
      <p:sp>
        <p:nvSpPr>
          <p:cNvPr id="8" name="Ellipse 7"/>
          <p:cNvSpPr/>
          <p:nvPr/>
        </p:nvSpPr>
        <p:spPr>
          <a:xfrm>
            <a:off x="11489811" y="6064452"/>
            <a:ext cx="526473" cy="6967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39150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5186" y="335165"/>
            <a:ext cx="10032472" cy="57522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sz="3200" u="sng" dirty="0" smtClean="0">
                <a:solidFill>
                  <a:srgbClr val="002060"/>
                </a:solidFill>
                <a:latin typeface="Times" panose="02020603050405020304" pitchFamily="18" charset="0"/>
                <a:cs typeface="Times" panose="02020603050405020304" pitchFamily="18" charset="0"/>
              </a:rPr>
              <a:t>Méthode d’échantillonnage</a:t>
            </a:r>
            <a:endParaRPr kumimoji="0" lang="id-ID" sz="3200" b="0" i="0" u="sng" strike="noStrike" kern="1200" cap="none" spc="0" normalizeH="0" baseline="0" noProof="0" dirty="0">
              <a:ln>
                <a:noFill/>
              </a:ln>
              <a:solidFill>
                <a:srgbClr val="002060"/>
              </a:solidFill>
              <a:effectLst/>
              <a:uLnTx/>
              <a:uFillTx/>
              <a:latin typeface="Times" panose="02020603050405020304" pitchFamily="18" charset="0"/>
              <a:ea typeface="Gulim" pitchFamily="34" charset="-127"/>
              <a:cs typeface="Times" panose="02020603050405020304" pitchFamily="18" charset="0"/>
            </a:endParaRPr>
          </a:p>
        </p:txBody>
      </p:sp>
      <p:sp>
        <p:nvSpPr>
          <p:cNvPr id="3" name="ZoneTexte 2">
            <a:extLst>
              <a:ext uri="{FF2B5EF4-FFF2-40B4-BE49-F238E27FC236}">
                <a16:creationId xmlns:a16="http://schemas.microsoft.com/office/drawing/2014/main" id="{A1795B5D-AEF0-6A9E-E7DE-48B61BF30A8F}"/>
              </a:ext>
            </a:extLst>
          </p:cNvPr>
          <p:cNvSpPr txBox="1"/>
          <p:nvPr/>
        </p:nvSpPr>
        <p:spPr>
          <a:xfrm>
            <a:off x="2236870" y="1027401"/>
            <a:ext cx="9400948" cy="830997"/>
          </a:xfrm>
          <a:prstGeom prst="rect">
            <a:avLst/>
          </a:prstGeom>
          <a:noFill/>
        </p:spPr>
        <p:txBody>
          <a:bodyPr wrap="square">
            <a:spAutoFit/>
          </a:bodyPr>
          <a:lstStyle/>
          <a:p>
            <a:pPr algn="just"/>
            <a:r>
              <a:rPr lang="fr-FR" altLang="zh-CN" sz="1600" b="1" i="1" u="sng" dirty="0">
                <a:solidFill>
                  <a:prstClr val="black"/>
                </a:solidFill>
                <a:latin typeface="Bookman Old Style" panose="02050604050505020204" pitchFamily="18" charset="0"/>
                <a:ea typeface="Times New Roman" panose="02020603050405020304" pitchFamily="18" charset="0"/>
                <a:cs typeface="Times" panose="02020603050405020304" pitchFamily="18" charset="0"/>
              </a:rPr>
              <a:t>L</a:t>
            </a:r>
            <a:r>
              <a:rPr kumimoji="0" lang="fr-FR" altLang="zh-CN" sz="1600" b="1" i="1" u="sng" strike="noStrike" kern="1200" cap="none" spc="0" normalizeH="0" baseline="0" noProof="0" dirty="0" smtClean="0">
                <a:ln>
                  <a:noFill/>
                </a:ln>
                <a:solidFill>
                  <a:prstClr val="black"/>
                </a:solidFill>
                <a:effectLst/>
                <a:uLnTx/>
                <a:uFillTx/>
                <a:latin typeface="Bookman Old Style" panose="02050604050505020204" pitchFamily="18" charset="0"/>
                <a:ea typeface="Times New Roman" panose="02020603050405020304" pitchFamily="18" charset="0"/>
                <a:cs typeface="Times" panose="02020603050405020304" pitchFamily="18" charset="0"/>
              </a:rPr>
              <a:t>’unité de sondage</a:t>
            </a:r>
            <a:r>
              <a:rPr lang="fr-FR" altLang="zh-CN" sz="1200" i="1" dirty="0" smtClean="0">
                <a:solidFill>
                  <a:prstClr val="black"/>
                </a:solidFill>
                <a:latin typeface="Bookman Old Style" panose="02050604050505020204" pitchFamily="18" charset="0"/>
                <a:ea typeface="Times New Roman" panose="02020603050405020304" pitchFamily="18" charset="0"/>
                <a:cs typeface="Times" panose="02020603050405020304" pitchFamily="18" charset="0"/>
              </a:rPr>
              <a:t> </a:t>
            </a:r>
            <a:r>
              <a:rPr lang="fr-FR" altLang="zh-CN" sz="1600" dirty="0">
                <a:latin typeface="Bookman Old Style" panose="02050604050505020204" pitchFamily="18" charset="0"/>
              </a:rPr>
              <a:t>: il s’agira </a:t>
            </a:r>
            <a:r>
              <a:rPr lang="fr-FR" sz="1600" dirty="0">
                <a:latin typeface="Bookman Old Style" panose="02050604050505020204" pitchFamily="18" charset="0"/>
              </a:rPr>
              <a:t>d’un </a:t>
            </a:r>
            <a:r>
              <a:rPr lang="fr-FR" sz="1600" dirty="0" smtClean="0">
                <a:latin typeface="Bookman Old Style" panose="02050604050505020204" pitchFamily="18" charset="0"/>
              </a:rPr>
              <a:t>individu, inscrit </a:t>
            </a:r>
            <a:r>
              <a:rPr lang="fr-FR" sz="1600" dirty="0">
                <a:latin typeface="Bookman Old Style" panose="02050604050505020204" pitchFamily="18" charset="0"/>
              </a:rPr>
              <a:t>en classe de seconde, première ou terminale, sans distinction d’âge, de </a:t>
            </a:r>
            <a:r>
              <a:rPr lang="fr-FR" sz="1600" dirty="0" smtClean="0">
                <a:latin typeface="Bookman Old Style" panose="02050604050505020204" pitchFamily="18" charset="0"/>
              </a:rPr>
              <a:t>sexe et </a:t>
            </a:r>
            <a:r>
              <a:rPr lang="fr-FR" sz="1600" dirty="0">
                <a:latin typeface="Bookman Old Style" panose="02050604050505020204" pitchFamily="18" charset="0"/>
              </a:rPr>
              <a:t>de </a:t>
            </a:r>
            <a:r>
              <a:rPr lang="fr-FR" sz="1600" dirty="0" smtClean="0">
                <a:latin typeface="Bookman Old Style" panose="02050604050505020204" pitchFamily="18" charset="0"/>
              </a:rPr>
              <a:t>nationalité, </a:t>
            </a:r>
            <a:r>
              <a:rPr lang="fr-FR" sz="1600" dirty="0">
                <a:latin typeface="Bookman Old Style" panose="02050604050505020204" pitchFamily="18" charset="0"/>
              </a:rPr>
              <a:t>dans un </a:t>
            </a:r>
            <a:r>
              <a:rPr lang="fr-FR" sz="1600" dirty="0" smtClean="0">
                <a:latin typeface="Bookman Old Style" panose="02050604050505020204" pitchFamily="18" charset="0"/>
              </a:rPr>
              <a:t>établissement scolaire d’enseignement secondaire sur le territoire sénégalais.</a:t>
            </a:r>
            <a:endParaRPr lang="fr-FR" sz="1600" dirty="0">
              <a:latin typeface="Bookman Old Style" panose="02050604050505020204" pitchFamily="18" charset="0"/>
            </a:endParaRPr>
          </a:p>
        </p:txBody>
      </p:sp>
      <p:sp>
        <p:nvSpPr>
          <p:cNvPr id="4" name="Rectangle 3">
            <a:extLst>
              <a:ext uri="{FF2B5EF4-FFF2-40B4-BE49-F238E27FC236}">
                <a16:creationId xmlns:a16="http://schemas.microsoft.com/office/drawing/2014/main" id="{4356BA42-BF61-3E90-7E10-6F180BDC6039}"/>
              </a:ext>
            </a:extLst>
          </p:cNvPr>
          <p:cNvSpPr/>
          <p:nvPr/>
        </p:nvSpPr>
        <p:spPr>
          <a:xfrm rot="16200000">
            <a:off x="1463566" y="1468801"/>
            <a:ext cx="9285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pic>
        <p:nvPicPr>
          <p:cNvPr id="5" name="Picture 2" descr="The Importance of Projects For Programmers and Developers - SendGrid">
            <a:extLst>
              <a:ext uri="{FF2B5EF4-FFF2-40B4-BE49-F238E27FC236}">
                <a16:creationId xmlns:a16="http://schemas.microsoft.com/office/drawing/2014/main" id="{2D5A1F39-A90B-A806-FA4A-88158CC6A2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564" y="1204050"/>
            <a:ext cx="718309" cy="57522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785091" y="2401455"/>
            <a:ext cx="10704945" cy="1107996"/>
          </a:xfrm>
          <a:prstGeom prst="rect">
            <a:avLst/>
          </a:prstGeom>
          <a:noFill/>
        </p:spPr>
        <p:txBody>
          <a:bodyPr wrap="square" rtlCol="0">
            <a:spAutoFit/>
          </a:bodyPr>
          <a:lstStyle/>
          <a:p>
            <a:r>
              <a:rPr lang="fr-FR" sz="1600" dirty="0">
                <a:latin typeface="Bookman Old Style" panose="02050604050505020204" pitchFamily="18" charset="0"/>
              </a:rPr>
              <a:t>Étant donné que nous ne disposons pas d’une base de sondage de la population cible, et que nous avons à notre disposition la liste des lycées du Sénégal repartis par inspection d’académie, nous procèderont à un échantillonnage à trois degrés dans chaque </a:t>
            </a:r>
            <a:r>
              <a:rPr lang="fr-FR" sz="1600" dirty="0" smtClean="0">
                <a:latin typeface="Bookman Old Style" panose="02050604050505020204" pitchFamily="18" charset="0"/>
              </a:rPr>
              <a:t>IA. </a:t>
            </a:r>
            <a:r>
              <a:rPr lang="fr-FR" sz="1600" dirty="0">
                <a:latin typeface="Bookman Old Style" panose="02050604050505020204" pitchFamily="18" charset="0"/>
              </a:rPr>
              <a:t>Le principe est le suivant :</a:t>
            </a:r>
          </a:p>
          <a:p>
            <a:endParaRPr lang="fr-FR" dirty="0"/>
          </a:p>
        </p:txBody>
      </p:sp>
      <p:sp>
        <p:nvSpPr>
          <p:cNvPr id="7" name="ZoneTexte 6"/>
          <p:cNvSpPr txBox="1"/>
          <p:nvPr/>
        </p:nvSpPr>
        <p:spPr>
          <a:xfrm>
            <a:off x="1904966" y="3415756"/>
            <a:ext cx="9732852" cy="892552"/>
          </a:xfrm>
          <a:prstGeom prst="rect">
            <a:avLst/>
          </a:prstGeom>
          <a:noFill/>
        </p:spPr>
        <p:txBody>
          <a:bodyPr wrap="square" rtlCol="0">
            <a:spAutoFit/>
          </a:bodyPr>
          <a:lstStyle/>
          <a:p>
            <a:pPr lvl="0"/>
            <a:r>
              <a:rPr lang="fr-FR" sz="1600" dirty="0" smtClean="0">
                <a:latin typeface="Bookman Old Style" panose="02050604050505020204" pitchFamily="18" charset="0"/>
              </a:rPr>
              <a:t>Dans </a:t>
            </a:r>
            <a:r>
              <a:rPr lang="fr-FR" sz="1600" dirty="0">
                <a:latin typeface="Bookman Old Style" panose="02050604050505020204" pitchFamily="18" charset="0"/>
              </a:rPr>
              <a:t>chaque IA du Sénégal, nous tirerons aléatoirement 02 lycées, afin d’assurer une </a:t>
            </a:r>
            <a:r>
              <a:rPr lang="fr-FR" sz="1600" dirty="0" smtClean="0">
                <a:latin typeface="Bookman Old Style" panose="02050604050505020204" pitchFamily="18" charset="0"/>
              </a:rPr>
              <a:t>grande couverture  géographique de l’enquête.</a:t>
            </a:r>
            <a:endParaRPr lang="fr-FR" sz="1600" dirty="0">
              <a:latin typeface="Bookman Old Style" panose="02050604050505020204" pitchFamily="18" charset="0"/>
            </a:endParaRPr>
          </a:p>
          <a:p>
            <a:endParaRPr lang="fr-FR" dirty="0"/>
          </a:p>
        </p:txBody>
      </p:sp>
      <p:sp>
        <p:nvSpPr>
          <p:cNvPr id="8" name="ZoneTexte 7"/>
          <p:cNvSpPr txBox="1"/>
          <p:nvPr/>
        </p:nvSpPr>
        <p:spPr>
          <a:xfrm>
            <a:off x="1888164" y="4234180"/>
            <a:ext cx="9878964" cy="861774"/>
          </a:xfrm>
          <a:prstGeom prst="rect">
            <a:avLst/>
          </a:prstGeom>
          <a:noFill/>
        </p:spPr>
        <p:txBody>
          <a:bodyPr wrap="square" rtlCol="0">
            <a:spAutoFit/>
          </a:bodyPr>
          <a:lstStyle/>
          <a:p>
            <a:pPr lvl="0"/>
            <a:r>
              <a:rPr lang="fr-FR" sz="1600" dirty="0" smtClean="0">
                <a:latin typeface="Bookman Old Style" panose="02050604050505020204" pitchFamily="18" charset="0"/>
              </a:rPr>
              <a:t>Dans </a:t>
            </a:r>
            <a:r>
              <a:rPr lang="fr-FR" sz="1600" dirty="0">
                <a:latin typeface="Bookman Old Style" panose="02050604050505020204" pitchFamily="18" charset="0"/>
              </a:rPr>
              <a:t>chaque lycée, nous tirerons à l’aveuglette une classe par niveau d’instruction, c’est-à-dire, une classe de seconde, une classe de première et une classe de </a:t>
            </a:r>
            <a:r>
              <a:rPr lang="fr-FR" sz="1600" dirty="0" smtClean="0">
                <a:latin typeface="Bookman Old Style" panose="02050604050505020204" pitchFamily="18" charset="0"/>
              </a:rPr>
              <a:t>terminale.</a:t>
            </a:r>
            <a:endParaRPr lang="fr-FR" sz="1600" dirty="0">
              <a:latin typeface="Bookman Old Style" panose="02050604050505020204" pitchFamily="18" charset="0"/>
            </a:endParaRPr>
          </a:p>
          <a:p>
            <a:endParaRPr lang="fr-FR" dirty="0"/>
          </a:p>
        </p:txBody>
      </p:sp>
      <p:sp>
        <p:nvSpPr>
          <p:cNvPr id="9" name="ZoneTexte 8"/>
          <p:cNvSpPr txBox="1"/>
          <p:nvPr/>
        </p:nvSpPr>
        <p:spPr>
          <a:xfrm>
            <a:off x="757381" y="5188287"/>
            <a:ext cx="1921164" cy="369332"/>
          </a:xfrm>
          <a:prstGeom prst="rect">
            <a:avLst/>
          </a:prstGeom>
          <a:noFill/>
        </p:spPr>
        <p:txBody>
          <a:bodyPr wrap="square" rtlCol="0">
            <a:spAutoFit/>
          </a:bodyPr>
          <a:lstStyle/>
          <a:p>
            <a:r>
              <a:rPr lang="fr-FR" b="1" u="sng" dirty="0">
                <a:solidFill>
                  <a:srgbClr val="FF0000"/>
                </a:solidFill>
                <a:effectLst>
                  <a:outerShdw blurRad="38100" dist="38100" dir="2700000" algn="tl">
                    <a:srgbClr val="000000">
                      <a:alpha val="43137"/>
                    </a:srgbClr>
                  </a:outerShdw>
                </a:effectLst>
                <a:latin typeface="Bookman Old Style" panose="02050604050505020204" pitchFamily="18" charset="0"/>
              </a:rPr>
              <a:t>Étape 3</a:t>
            </a:r>
            <a:r>
              <a:rPr lang="fr-FR" b="1" dirty="0" smtClean="0">
                <a:solidFill>
                  <a:srgbClr val="FF0000"/>
                </a:solidFill>
                <a:effectLst>
                  <a:outerShdw blurRad="38100" dist="38100" dir="2700000" algn="tl">
                    <a:srgbClr val="000000">
                      <a:alpha val="43137"/>
                    </a:srgbClr>
                  </a:outerShdw>
                </a:effectLst>
                <a:latin typeface="Bookman Old Style" panose="02050604050505020204" pitchFamily="18" charset="0"/>
              </a:rPr>
              <a:t> </a:t>
            </a:r>
            <a:r>
              <a:rPr lang="fr-FR" sz="1600" dirty="0">
                <a:solidFill>
                  <a:srgbClr val="FF0000"/>
                </a:solidFill>
                <a:latin typeface="Bookman Old Style" panose="02050604050505020204" pitchFamily="18" charset="0"/>
              </a:rPr>
              <a:t>:</a:t>
            </a:r>
            <a:endParaRPr lang="fr-FR" dirty="0">
              <a:solidFill>
                <a:srgbClr val="FF0000"/>
              </a:solidFill>
            </a:endParaRPr>
          </a:p>
        </p:txBody>
      </p:sp>
      <p:sp>
        <p:nvSpPr>
          <p:cNvPr id="10" name="ZoneTexte 9"/>
          <p:cNvSpPr txBox="1"/>
          <p:nvPr/>
        </p:nvSpPr>
        <p:spPr>
          <a:xfrm>
            <a:off x="785091" y="3388773"/>
            <a:ext cx="1921164" cy="369332"/>
          </a:xfrm>
          <a:prstGeom prst="rect">
            <a:avLst/>
          </a:prstGeom>
          <a:noFill/>
        </p:spPr>
        <p:txBody>
          <a:bodyPr wrap="square" rtlCol="0">
            <a:spAutoFit/>
          </a:bodyPr>
          <a:lstStyle/>
          <a:p>
            <a:r>
              <a:rPr lang="fr-FR" b="1" u="sng" dirty="0">
                <a:solidFill>
                  <a:srgbClr val="FF0000"/>
                </a:solidFill>
                <a:effectLst>
                  <a:outerShdw blurRad="38100" dist="38100" dir="2700000" algn="tl">
                    <a:srgbClr val="000000">
                      <a:alpha val="43137"/>
                    </a:srgbClr>
                  </a:outerShdw>
                </a:effectLst>
                <a:latin typeface="Bookman Old Style" panose="02050604050505020204" pitchFamily="18" charset="0"/>
              </a:rPr>
              <a:t>Étape 1</a:t>
            </a:r>
            <a:r>
              <a:rPr lang="fr-FR" b="1" dirty="0">
                <a:solidFill>
                  <a:srgbClr val="FF0000"/>
                </a:solidFill>
                <a:effectLst>
                  <a:outerShdw blurRad="38100" dist="38100" dir="2700000" algn="tl">
                    <a:srgbClr val="000000">
                      <a:alpha val="43137"/>
                    </a:srgbClr>
                  </a:outerShdw>
                </a:effectLst>
                <a:latin typeface="Bookman Old Style" panose="02050604050505020204" pitchFamily="18" charset="0"/>
              </a:rPr>
              <a:t> </a:t>
            </a:r>
            <a:r>
              <a:rPr lang="fr-FR" sz="1600" dirty="0">
                <a:solidFill>
                  <a:srgbClr val="FF0000"/>
                </a:solidFill>
                <a:latin typeface="Bookman Old Style" panose="02050604050505020204" pitchFamily="18" charset="0"/>
              </a:rPr>
              <a:t>:</a:t>
            </a:r>
            <a:endParaRPr lang="fr-FR" dirty="0">
              <a:solidFill>
                <a:srgbClr val="FF0000"/>
              </a:solidFill>
            </a:endParaRPr>
          </a:p>
        </p:txBody>
      </p:sp>
      <p:sp>
        <p:nvSpPr>
          <p:cNvPr id="11" name="ZoneTexte 10"/>
          <p:cNvSpPr txBox="1"/>
          <p:nvPr/>
        </p:nvSpPr>
        <p:spPr>
          <a:xfrm>
            <a:off x="757381" y="4207197"/>
            <a:ext cx="1921164" cy="369332"/>
          </a:xfrm>
          <a:prstGeom prst="rect">
            <a:avLst/>
          </a:prstGeom>
          <a:noFill/>
        </p:spPr>
        <p:txBody>
          <a:bodyPr wrap="square" rtlCol="0">
            <a:spAutoFit/>
          </a:bodyPr>
          <a:lstStyle/>
          <a:p>
            <a:r>
              <a:rPr lang="fr-FR" b="1" u="sng" dirty="0">
                <a:solidFill>
                  <a:srgbClr val="FF0000"/>
                </a:solidFill>
                <a:effectLst>
                  <a:outerShdw blurRad="38100" dist="38100" dir="2700000" algn="tl">
                    <a:srgbClr val="000000">
                      <a:alpha val="43137"/>
                    </a:srgbClr>
                  </a:outerShdw>
                </a:effectLst>
                <a:latin typeface="Bookman Old Style" panose="02050604050505020204" pitchFamily="18" charset="0"/>
              </a:rPr>
              <a:t>Étape </a:t>
            </a:r>
            <a:r>
              <a:rPr lang="fr-FR" b="1" u="sng" dirty="0" smtClean="0">
                <a:solidFill>
                  <a:srgbClr val="FF0000"/>
                </a:solidFill>
                <a:effectLst>
                  <a:outerShdw blurRad="38100" dist="38100" dir="2700000" algn="tl">
                    <a:srgbClr val="000000">
                      <a:alpha val="43137"/>
                    </a:srgbClr>
                  </a:outerShdw>
                </a:effectLst>
                <a:latin typeface="Bookman Old Style" panose="02050604050505020204" pitchFamily="18" charset="0"/>
              </a:rPr>
              <a:t>2</a:t>
            </a:r>
            <a:r>
              <a:rPr lang="fr-FR" b="1" dirty="0" smtClean="0">
                <a:solidFill>
                  <a:srgbClr val="FF0000"/>
                </a:solidFill>
                <a:effectLst>
                  <a:outerShdw blurRad="38100" dist="38100" dir="2700000" algn="tl">
                    <a:srgbClr val="000000">
                      <a:alpha val="43137"/>
                    </a:srgbClr>
                  </a:outerShdw>
                </a:effectLst>
                <a:latin typeface="Bookman Old Style" panose="02050604050505020204" pitchFamily="18" charset="0"/>
              </a:rPr>
              <a:t> </a:t>
            </a:r>
            <a:r>
              <a:rPr lang="fr-FR" sz="1600" dirty="0">
                <a:solidFill>
                  <a:srgbClr val="FF0000"/>
                </a:solidFill>
                <a:latin typeface="Bookman Old Style" panose="02050604050505020204" pitchFamily="18" charset="0"/>
              </a:rPr>
              <a:t>:</a:t>
            </a:r>
            <a:endParaRPr lang="fr-FR" dirty="0">
              <a:solidFill>
                <a:srgbClr val="FF0000"/>
              </a:solidFill>
            </a:endParaRPr>
          </a:p>
        </p:txBody>
      </p:sp>
      <p:sp>
        <p:nvSpPr>
          <p:cNvPr id="12" name="ZoneTexte 11"/>
          <p:cNvSpPr txBox="1"/>
          <p:nvPr/>
        </p:nvSpPr>
        <p:spPr>
          <a:xfrm>
            <a:off x="1888164" y="5231587"/>
            <a:ext cx="9878964" cy="861774"/>
          </a:xfrm>
          <a:prstGeom prst="rect">
            <a:avLst/>
          </a:prstGeom>
          <a:noFill/>
        </p:spPr>
        <p:txBody>
          <a:bodyPr wrap="square" rtlCol="0">
            <a:spAutoFit/>
          </a:bodyPr>
          <a:lstStyle/>
          <a:p>
            <a:pPr lvl="0"/>
            <a:r>
              <a:rPr lang="fr-FR" sz="1600" dirty="0">
                <a:latin typeface="Bookman Old Style" panose="02050604050505020204" pitchFamily="18" charset="0"/>
              </a:rPr>
              <a:t>Dans chacune de ses classes tirées, le questionnaire sera administré à 10 élèves qui y seront présents le jour de la </a:t>
            </a:r>
            <a:r>
              <a:rPr lang="fr-FR" sz="1600" dirty="0" smtClean="0">
                <a:latin typeface="Bookman Old Style" panose="02050604050505020204" pitchFamily="18" charset="0"/>
              </a:rPr>
              <a:t>descente : 05 filles et 05 garçons.</a:t>
            </a:r>
            <a:endParaRPr lang="fr-FR" sz="1600" dirty="0">
              <a:latin typeface="Bookman Old Style" panose="02050604050505020204" pitchFamily="18" charset="0"/>
            </a:endParaRPr>
          </a:p>
          <a:p>
            <a:endParaRPr lang="fr-FR" dirty="0"/>
          </a:p>
        </p:txBody>
      </p:sp>
    </p:spTree>
    <p:extLst>
      <p:ext uri="{BB962C8B-B14F-4D97-AF65-F5344CB8AC3E}">
        <p14:creationId xmlns:p14="http://schemas.microsoft.com/office/powerpoint/2010/main" val="7890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5186" y="335165"/>
            <a:ext cx="10032472" cy="57522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sz="3200" u="sng" dirty="0" smtClean="0">
                <a:solidFill>
                  <a:srgbClr val="002060"/>
                </a:solidFill>
                <a:latin typeface="Times" panose="02020603050405020304" pitchFamily="18" charset="0"/>
                <a:cs typeface="Times" panose="02020603050405020304" pitchFamily="18" charset="0"/>
              </a:rPr>
              <a:t>Taille de l’échantillon</a:t>
            </a:r>
            <a:endParaRPr kumimoji="0" lang="id-ID" sz="3200" b="0" i="0" u="sng" strike="noStrike" kern="1200" cap="none" spc="0" normalizeH="0" baseline="0" noProof="0" dirty="0">
              <a:ln>
                <a:noFill/>
              </a:ln>
              <a:solidFill>
                <a:srgbClr val="002060"/>
              </a:solidFill>
              <a:effectLst/>
              <a:uLnTx/>
              <a:uFillTx/>
              <a:latin typeface="Times" panose="02020603050405020304" pitchFamily="18" charset="0"/>
              <a:ea typeface="Gulim" pitchFamily="34" charset="-127"/>
              <a:cs typeface="Times" panose="02020603050405020304" pitchFamily="18" charset="0"/>
            </a:endParaRPr>
          </a:p>
        </p:txBody>
      </p:sp>
      <p:sp>
        <p:nvSpPr>
          <p:cNvPr id="3" name="ZoneTexte 2"/>
          <p:cNvSpPr txBox="1"/>
          <p:nvPr/>
        </p:nvSpPr>
        <p:spPr>
          <a:xfrm>
            <a:off x="572655" y="910385"/>
            <a:ext cx="11563927" cy="923330"/>
          </a:xfrm>
          <a:prstGeom prst="rect">
            <a:avLst/>
          </a:prstGeom>
          <a:noFill/>
        </p:spPr>
        <p:txBody>
          <a:bodyPr wrap="square" rtlCol="0">
            <a:spAutoFit/>
          </a:bodyPr>
          <a:lstStyle/>
          <a:p>
            <a:r>
              <a:rPr lang="fr-FR" dirty="0">
                <a:latin typeface="Bookman Old Style" panose="02050604050505020204" pitchFamily="18" charset="0"/>
              </a:rPr>
              <a:t>Ainsi, vu que le Sénégal comporte 16 inspections d’académie et que dans chacune d’elles, nous comptons administrer le questionnaire à 60 lycéens, notre échantillon comportera 60 * 16 = </a:t>
            </a:r>
            <a:r>
              <a:rPr lang="fr-FR" b="1" dirty="0">
                <a:latin typeface="Bookman Old Style" panose="02050604050505020204" pitchFamily="18" charset="0"/>
              </a:rPr>
              <a:t>960 individus</a:t>
            </a:r>
            <a:r>
              <a:rPr lang="fr-FR" dirty="0">
                <a:latin typeface="Bookman Old Style" panose="02050604050505020204" pitchFamily="18" charset="0"/>
              </a:rPr>
              <a:t>.</a:t>
            </a:r>
          </a:p>
        </p:txBody>
      </p:sp>
      <p:sp>
        <p:nvSpPr>
          <p:cNvPr id="4" name="Title 1"/>
          <p:cNvSpPr txBox="1">
            <a:spLocks/>
          </p:cNvSpPr>
          <p:nvPr/>
        </p:nvSpPr>
        <p:spPr>
          <a:xfrm>
            <a:off x="325186" y="1956147"/>
            <a:ext cx="10032472" cy="575220"/>
          </a:xfrm>
          <a:prstGeom prst="rect">
            <a:avLst/>
          </a:prstGeom>
        </p:spPr>
        <p:txBody>
          <a:bodyPr wrap="square" anchor="ctr" anchorCtr="0">
            <a:no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itchFamily="34" charset="-127"/>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sz="3200" u="sng" dirty="0" smtClean="0">
                <a:solidFill>
                  <a:srgbClr val="002060"/>
                </a:solidFill>
                <a:latin typeface="Times" panose="02020603050405020304" pitchFamily="18" charset="0"/>
                <a:cs typeface="Times" panose="02020603050405020304" pitchFamily="18" charset="0"/>
              </a:rPr>
              <a:t>Remarque</a:t>
            </a:r>
            <a:endParaRPr kumimoji="0" lang="id-ID" sz="3200" b="0" i="0" u="sng" strike="noStrike" kern="1200" cap="none" spc="0" normalizeH="0" baseline="0" noProof="0" dirty="0">
              <a:ln>
                <a:noFill/>
              </a:ln>
              <a:solidFill>
                <a:srgbClr val="002060"/>
              </a:solidFill>
              <a:effectLst/>
              <a:uLnTx/>
              <a:uFillTx/>
              <a:latin typeface="Times" panose="02020603050405020304" pitchFamily="18" charset="0"/>
              <a:ea typeface="Gulim" pitchFamily="34" charset="-127"/>
              <a:cs typeface="Times" panose="02020603050405020304" pitchFamily="18" charset="0"/>
            </a:endParaRPr>
          </a:p>
        </p:txBody>
      </p:sp>
      <p:sp>
        <p:nvSpPr>
          <p:cNvPr id="5" name="ZoneTexte 4"/>
          <p:cNvSpPr txBox="1"/>
          <p:nvPr/>
        </p:nvSpPr>
        <p:spPr>
          <a:xfrm>
            <a:off x="572655" y="2672271"/>
            <a:ext cx="10668000" cy="3416320"/>
          </a:xfrm>
          <a:prstGeom prst="rect">
            <a:avLst/>
          </a:prstGeom>
          <a:noFill/>
        </p:spPr>
        <p:txBody>
          <a:bodyPr wrap="square" rtlCol="0">
            <a:spAutoFit/>
          </a:bodyPr>
          <a:lstStyle/>
          <a:p>
            <a:pPr algn="just"/>
            <a:r>
              <a:rPr lang="fr-FR" dirty="0">
                <a:latin typeface="Bookman Old Style" panose="02050604050505020204" pitchFamily="18" charset="0"/>
              </a:rPr>
              <a:t>Au cas où une classe tirée comprend moins de </a:t>
            </a:r>
            <a:r>
              <a:rPr lang="fr-FR" dirty="0" smtClean="0">
                <a:latin typeface="Bookman Old Style" panose="02050604050505020204" pitchFamily="18" charset="0"/>
              </a:rPr>
              <a:t>05 filles ou moins de 05 garçons, </a:t>
            </a:r>
            <a:r>
              <a:rPr lang="fr-FR" dirty="0">
                <a:latin typeface="Bookman Old Style" panose="02050604050505020204" pitchFamily="18" charset="0"/>
              </a:rPr>
              <a:t>l’enquêteur devra compléter le reste de l’effectif </a:t>
            </a:r>
            <a:r>
              <a:rPr lang="fr-FR" dirty="0" smtClean="0">
                <a:latin typeface="Bookman Old Style" panose="02050604050505020204" pitchFamily="18" charset="0"/>
              </a:rPr>
              <a:t>à l’aveuglette par </a:t>
            </a:r>
            <a:r>
              <a:rPr lang="fr-FR" dirty="0">
                <a:latin typeface="Bookman Old Style" panose="02050604050505020204" pitchFamily="18" charset="0"/>
              </a:rPr>
              <a:t>des élèves non interrogés </a:t>
            </a:r>
            <a:r>
              <a:rPr lang="fr-FR" dirty="0" smtClean="0">
                <a:latin typeface="Bookman Old Style" panose="02050604050505020204" pitchFamily="18" charset="0"/>
              </a:rPr>
              <a:t>de la classe. </a:t>
            </a:r>
          </a:p>
          <a:p>
            <a:pPr algn="just"/>
            <a:endParaRPr lang="fr-FR" dirty="0">
              <a:latin typeface="Bookman Old Style" panose="02050604050505020204" pitchFamily="18" charset="0"/>
            </a:endParaRPr>
          </a:p>
          <a:p>
            <a:pPr algn="just"/>
            <a:r>
              <a:rPr lang="fr-FR" dirty="0" smtClean="0">
                <a:latin typeface="Bookman Old Style" panose="02050604050505020204" pitchFamily="18" charset="0"/>
              </a:rPr>
              <a:t>Dans le cas où l’effectif de la classe est inférieur à 10, l’enquêteur devra compléter le reste de l’effectif à l’aveuglette avec des élèves d’une autre classe dans le même niveau d’instruction.</a:t>
            </a:r>
          </a:p>
          <a:p>
            <a:pPr algn="just"/>
            <a:endParaRPr lang="fr-FR" dirty="0" smtClean="0">
              <a:latin typeface="Bookman Old Style" panose="02050604050505020204" pitchFamily="18" charset="0"/>
            </a:endParaRPr>
          </a:p>
          <a:p>
            <a:pPr algn="just"/>
            <a:r>
              <a:rPr lang="fr-FR" dirty="0">
                <a:latin typeface="Bookman Old Style" panose="02050604050505020204" pitchFamily="18" charset="0"/>
              </a:rPr>
              <a:t>Dans le cas où l’effectif </a:t>
            </a:r>
            <a:r>
              <a:rPr lang="fr-FR" dirty="0" smtClean="0">
                <a:latin typeface="Bookman Old Style" panose="02050604050505020204" pitchFamily="18" charset="0"/>
              </a:rPr>
              <a:t>du niveau d’instruction </a:t>
            </a:r>
            <a:r>
              <a:rPr lang="fr-FR" dirty="0">
                <a:latin typeface="Bookman Old Style" panose="02050604050505020204" pitchFamily="18" charset="0"/>
              </a:rPr>
              <a:t>est inférieur à 10, l’enquêteur devra compléter le reste de l’effectif </a:t>
            </a:r>
            <a:r>
              <a:rPr lang="fr-FR" dirty="0" smtClean="0">
                <a:latin typeface="Bookman Old Style" panose="02050604050505020204" pitchFamily="18" charset="0"/>
              </a:rPr>
              <a:t>à l’aveuglette avec </a:t>
            </a:r>
            <a:r>
              <a:rPr lang="fr-FR" dirty="0">
                <a:latin typeface="Bookman Old Style" panose="02050604050505020204" pitchFamily="18" charset="0"/>
              </a:rPr>
              <a:t>des élèves d’une autre classe dans </a:t>
            </a:r>
            <a:r>
              <a:rPr lang="fr-FR" dirty="0" smtClean="0">
                <a:latin typeface="Bookman Old Style" panose="02050604050505020204" pitchFamily="18" charset="0"/>
              </a:rPr>
              <a:t>un autre niveau d’instruction du second cycle.</a:t>
            </a:r>
          </a:p>
          <a:p>
            <a:pPr algn="just"/>
            <a:endParaRPr lang="fr-FR" dirty="0" smtClean="0">
              <a:latin typeface="Bookman Old Style" panose="02050604050505020204" pitchFamily="18" charset="0"/>
            </a:endParaRPr>
          </a:p>
          <a:p>
            <a:pPr algn="just"/>
            <a:r>
              <a:rPr lang="fr-FR" dirty="0" smtClean="0">
                <a:latin typeface="Bookman Old Style" panose="02050604050505020204" pitchFamily="18" charset="0"/>
              </a:rPr>
              <a:t>Dans le cas où au ces conditions particulières ne sont pas vérifiées, l’enquêteur ne devra se contenter que des élèves éligibles au questionnaire.</a:t>
            </a:r>
            <a:endParaRPr lang="fr-FR" dirty="0">
              <a:latin typeface="Bookman Old Style" panose="02050604050505020204" pitchFamily="18" charset="0"/>
            </a:endParaRPr>
          </a:p>
        </p:txBody>
      </p:sp>
    </p:spTree>
    <p:extLst>
      <p:ext uri="{BB962C8B-B14F-4D97-AF65-F5344CB8AC3E}">
        <p14:creationId xmlns:p14="http://schemas.microsoft.com/office/powerpoint/2010/main" val="1381758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548761" y="455667"/>
            <a:ext cx="7380329" cy="1354217"/>
          </a:xfrm>
          <a:prstGeom prst="rect">
            <a:avLst/>
          </a:prstGeom>
        </p:spPr>
        <p:txBody>
          <a:bodyPr wrap="square" lIns="0" tIns="0" rIns="0" bIns="0" rtlCol="0" anchor="t">
            <a:spAutoFit/>
          </a:bodyPr>
          <a:lstStyle/>
          <a:p>
            <a:pPr marL="0" marR="0" lvl="0" indent="0" algn="ctr" defTabSz="914400" rtl="0" eaLnBrk="1" fontAlgn="auto" latinLnBrk="0" hangingPunct="1">
              <a:spcBef>
                <a:spcPct val="0"/>
              </a:spcBef>
              <a:spcAft>
                <a:spcPts val="0"/>
              </a:spcAft>
              <a:buClrTx/>
              <a:buSzTx/>
              <a:buFontTx/>
              <a:buNone/>
              <a:tabLst/>
              <a:defRPr/>
            </a:pP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CALENDRIER ET BUDGET DE</a:t>
            </a:r>
            <a:r>
              <a:rPr kumimoji="0" lang="fr-FR" sz="4400" b="0" i="0" u="none" strike="noStrike" kern="1200" cap="none" spc="0" normalizeH="0" noProof="0" dirty="0" smtClean="0">
                <a:ln w="0"/>
                <a:solidFill>
                  <a:srgbClr val="C00000"/>
                </a:solidFill>
                <a:effectLst>
                  <a:reflection blurRad="6350" stA="53000" endA="300" endPos="35500" dir="5400000" sy="-90000" algn="bl" rotWithShape="0"/>
                </a:effectLst>
                <a:uLnTx/>
                <a:uFillTx/>
                <a:latin typeface="League Spartan"/>
                <a:ea typeface="+mn-ea"/>
                <a:cs typeface="+mn-cs"/>
              </a:rPr>
              <a:t> L’ENQUÊTE</a:t>
            </a:r>
            <a:endParaRPr kumimoji="0" lang="en-US" sz="4400" b="0" i="0" u="none" strike="noStrike" kern="1200" cap="none" spc="0" normalizeH="0" baseline="0" noProof="0" dirty="0">
              <a:ln w="0"/>
              <a:solidFill>
                <a:srgbClr val="C00000"/>
              </a:solidFill>
              <a:effectLst>
                <a:reflection blurRad="6350" stA="53000" endA="300" endPos="35500" dir="5400000" sy="-90000" algn="bl" rotWithShape="0"/>
              </a:effectLst>
              <a:uLnTx/>
              <a:uFillTx/>
              <a:latin typeface="League Spartan"/>
              <a:ea typeface="+mn-ea"/>
              <a:cs typeface="+mn-cs"/>
            </a:endParaRPr>
          </a:p>
        </p:txBody>
      </p:sp>
    </p:spTree>
    <p:extLst>
      <p:ext uri="{BB962C8B-B14F-4D97-AF65-F5344CB8AC3E}">
        <p14:creationId xmlns:p14="http://schemas.microsoft.com/office/powerpoint/2010/main" val="3333527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2142360" y="452230"/>
            <a:ext cx="8137713" cy="677108"/>
          </a:xfrm>
          <a:prstGeom prst="rect">
            <a:avLst/>
          </a:prstGeom>
        </p:spPr>
        <p:txBody>
          <a:bodyPr wrap="square" lIns="0" tIns="0" rIns="0" bIns="0" rtlCol="0" anchor="t">
            <a:spAutoFit/>
          </a:bodyPr>
          <a:lstStyle/>
          <a:p>
            <a:pPr marL="0" marR="0" lvl="0" indent="0" algn="ctr" defTabSz="914400" rtl="0" eaLnBrk="1" fontAlgn="auto" latinLnBrk="0" hangingPunct="1">
              <a:spcBef>
                <a:spcPct val="0"/>
              </a:spcBef>
              <a:spcAft>
                <a:spcPts val="0"/>
              </a:spcAft>
              <a:buClrTx/>
              <a:buSzTx/>
              <a:buFontTx/>
              <a:buNone/>
              <a:tabLst/>
              <a:defRPr/>
            </a:pP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LES PHASES DE L’ENQUÊTE</a:t>
            </a:r>
            <a:endParaRPr kumimoji="0" lang="en-US" sz="4400" b="0" i="0" u="none" strike="noStrike" kern="1200" cap="none" spc="0" normalizeH="0" baseline="0" noProof="0" dirty="0">
              <a:ln w="0"/>
              <a:solidFill>
                <a:srgbClr val="C00000"/>
              </a:solidFill>
              <a:effectLst>
                <a:reflection blurRad="6350" stA="53000" endA="300" endPos="35500" dir="5400000" sy="-90000" algn="bl" rotWithShape="0"/>
              </a:effectLst>
              <a:uLnTx/>
              <a:uFillTx/>
              <a:latin typeface="League Spartan"/>
              <a:ea typeface="+mn-ea"/>
              <a:cs typeface="+mn-cs"/>
            </a:endParaRPr>
          </a:p>
        </p:txBody>
      </p:sp>
      <p:sp>
        <p:nvSpPr>
          <p:cNvPr id="4" name="ZoneTexte 3"/>
          <p:cNvSpPr txBox="1"/>
          <p:nvPr/>
        </p:nvSpPr>
        <p:spPr>
          <a:xfrm>
            <a:off x="304799" y="1267454"/>
            <a:ext cx="8174183" cy="1600438"/>
          </a:xfrm>
          <a:prstGeom prst="rect">
            <a:avLst/>
          </a:prstGeom>
          <a:noFill/>
        </p:spPr>
        <p:txBody>
          <a:bodyPr wrap="square" rtlCol="0">
            <a:spAutoFit/>
          </a:bodyPr>
          <a:lstStyle/>
          <a:p>
            <a:pPr algn="just"/>
            <a:r>
              <a:rPr lang="fr-FR" sz="1600" dirty="0">
                <a:latin typeface="Bookman Old Style" panose="02050604050505020204" pitchFamily="18" charset="0"/>
              </a:rPr>
              <a:t>L’enquête sur </a:t>
            </a:r>
            <a:r>
              <a:rPr lang="fr-FR" sz="1600" b="1" dirty="0">
                <a:latin typeface="Bookman Old Style" panose="02050604050505020204" pitchFamily="18" charset="0"/>
              </a:rPr>
              <a:t>les connaissances, attitudes et pratiques des lycéens du Sénégal sur le cancer du sein</a:t>
            </a:r>
            <a:r>
              <a:rPr lang="fr-FR" sz="1600" dirty="0">
                <a:latin typeface="Bookman Old Style" panose="02050604050505020204" pitchFamily="18" charset="0"/>
              </a:rPr>
              <a:t> est une opération complexe nécessitant une planification précise et une organisation rigoureuse. Voici un </a:t>
            </a:r>
            <a:r>
              <a:rPr lang="fr-FR" sz="1600" b="1" dirty="0">
                <a:latin typeface="Bookman Old Style" panose="02050604050505020204" pitchFamily="18" charset="0"/>
              </a:rPr>
              <a:t>déroulement complet de l’étude</a:t>
            </a:r>
            <a:r>
              <a:rPr lang="fr-FR" sz="1600" dirty="0">
                <a:latin typeface="Bookman Old Style" panose="02050604050505020204" pitchFamily="18" charset="0"/>
              </a:rPr>
              <a:t>, décrivant les besoins, les acteurs impliqués, leurs rôles, et les étapes avant, pendant et après la collecte des </a:t>
            </a:r>
            <a:r>
              <a:rPr lang="fr-FR" sz="1600" dirty="0" smtClean="0">
                <a:latin typeface="Bookman Old Style" panose="02050604050505020204" pitchFamily="18" charset="0"/>
              </a:rPr>
              <a:t>données :</a:t>
            </a:r>
            <a:endParaRPr lang="fr-FR" sz="1600" dirty="0">
              <a:latin typeface="Bookman Old Style" panose="02050604050505020204" pitchFamily="18" charset="0"/>
            </a:endParaRPr>
          </a:p>
          <a:p>
            <a:pPr algn="just"/>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3090" y="1166524"/>
            <a:ext cx="3066473" cy="1589808"/>
          </a:xfrm>
          <a:prstGeom prst="rect">
            <a:avLst/>
          </a:prstGeom>
        </p:spPr>
      </p:pic>
      <p:graphicFrame>
        <p:nvGraphicFramePr>
          <p:cNvPr id="7" name="Tableau 6"/>
          <p:cNvGraphicFramePr>
            <a:graphicFrameLocks noGrp="1"/>
          </p:cNvGraphicFramePr>
          <p:nvPr>
            <p:extLst>
              <p:ext uri="{D42A27DB-BD31-4B8C-83A1-F6EECF244321}">
                <p14:modId xmlns:p14="http://schemas.microsoft.com/office/powerpoint/2010/main" val="311785801"/>
              </p:ext>
            </p:extLst>
          </p:nvPr>
        </p:nvGraphicFramePr>
        <p:xfrm>
          <a:off x="304799" y="2793519"/>
          <a:ext cx="11674764" cy="4064481"/>
        </p:xfrm>
        <a:graphic>
          <a:graphicData uri="http://schemas.openxmlformats.org/drawingml/2006/table">
            <a:tbl>
              <a:tblPr firstRow="1" firstCol="1" bandRow="1">
                <a:tableStyleId>{5C22544A-7EE6-4342-B048-85BDC9FD1C3A}</a:tableStyleId>
              </a:tblPr>
              <a:tblGrid>
                <a:gridCol w="2736113">
                  <a:extLst>
                    <a:ext uri="{9D8B030D-6E8A-4147-A177-3AD203B41FA5}">
                      <a16:colId xmlns:a16="http://schemas.microsoft.com/office/drawing/2014/main" val="1340635452"/>
                    </a:ext>
                  </a:extLst>
                </a:gridCol>
                <a:gridCol w="2923869">
                  <a:extLst>
                    <a:ext uri="{9D8B030D-6E8A-4147-A177-3AD203B41FA5}">
                      <a16:colId xmlns:a16="http://schemas.microsoft.com/office/drawing/2014/main" val="3262838328"/>
                    </a:ext>
                  </a:extLst>
                </a:gridCol>
                <a:gridCol w="3123285">
                  <a:extLst>
                    <a:ext uri="{9D8B030D-6E8A-4147-A177-3AD203B41FA5}">
                      <a16:colId xmlns:a16="http://schemas.microsoft.com/office/drawing/2014/main" val="4081379268"/>
                    </a:ext>
                  </a:extLst>
                </a:gridCol>
                <a:gridCol w="2891497">
                  <a:extLst>
                    <a:ext uri="{9D8B030D-6E8A-4147-A177-3AD203B41FA5}">
                      <a16:colId xmlns:a16="http://schemas.microsoft.com/office/drawing/2014/main" val="1328609181"/>
                    </a:ext>
                  </a:extLst>
                </a:gridCol>
              </a:tblGrid>
              <a:tr h="271258">
                <a:tc>
                  <a:txBody>
                    <a:bodyPr/>
                    <a:lstStyle/>
                    <a:p>
                      <a:pPr algn="ctr">
                        <a:lnSpc>
                          <a:spcPct val="107000"/>
                        </a:lnSpc>
                        <a:spcAft>
                          <a:spcPts val="800"/>
                        </a:spcAft>
                      </a:pPr>
                      <a:r>
                        <a:rPr lang="fr-FR" sz="1600" kern="0" dirty="0">
                          <a:effectLst/>
                          <a:latin typeface="Bookman Old Style" panose="02050604050505020204" pitchFamily="18" charset="0"/>
                        </a:rPr>
                        <a:t>Phase de l'enquête</a:t>
                      </a:r>
                      <a:endParaRPr lang="fr-FR" sz="16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Activités spécifiques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Responsabilités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Ressources nécessaires</a:t>
                      </a:r>
                    </a:p>
                  </a:txBody>
                  <a:tcPr marL="46149" marR="46149" marT="0" marB="0"/>
                </a:tc>
                <a:extLst>
                  <a:ext uri="{0D108BD9-81ED-4DB2-BD59-A6C34878D82A}">
                    <a16:rowId xmlns:a16="http://schemas.microsoft.com/office/drawing/2014/main" val="1991648615"/>
                  </a:ext>
                </a:extLst>
              </a:tr>
              <a:tr h="3793223">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Phase de Préparation</a:t>
                      </a:r>
                    </a:p>
                  </a:txBody>
                  <a:tcPr marL="46149" marR="46149" marT="0" marB="0" anchor="ctr"/>
                </a:tc>
                <a:tc>
                  <a:txBody>
                    <a:bodyPr/>
                    <a:lstStyle/>
                    <a:p>
                      <a:pPr>
                        <a:lnSpc>
                          <a:spcPct val="107000"/>
                        </a:lnSpc>
                        <a:spcAft>
                          <a:spcPts val="800"/>
                        </a:spcAft>
                      </a:pPr>
                      <a:r>
                        <a:rPr lang="fr-FR" sz="1300" kern="0" dirty="0" smtClean="0">
                          <a:effectLst/>
                          <a:latin typeface="Bookman Old Style" panose="02050604050505020204" pitchFamily="18" charset="0"/>
                          <a:cs typeface="Times New Roman" panose="02020603050405020304" pitchFamily="18" charset="0"/>
                        </a:rPr>
                        <a:t>- Élaboration </a:t>
                      </a:r>
                      <a:r>
                        <a:rPr lang="fr-FR" sz="1300" kern="0" dirty="0">
                          <a:effectLst/>
                          <a:latin typeface="Bookman Old Style" panose="02050604050505020204" pitchFamily="18" charset="0"/>
                          <a:cs typeface="Times New Roman" panose="02020603050405020304" pitchFamily="18" charset="0"/>
                        </a:rPr>
                        <a:t>des questionnaires et outils </a:t>
                      </a:r>
                      <a:r>
                        <a:rPr lang="fr-FR" sz="1300" kern="0" dirty="0" smtClean="0">
                          <a:effectLst/>
                          <a:latin typeface="Bookman Old Style" panose="02050604050505020204" pitchFamily="18" charset="0"/>
                          <a:cs typeface="Times New Roman" panose="02020603050405020304" pitchFamily="18" charset="0"/>
                        </a:rPr>
                        <a:t>numériques.</a:t>
                      </a:r>
                      <a:r>
                        <a:rPr lang="fr-FR" sz="1300" kern="0" dirty="0">
                          <a:effectLst/>
                          <a:latin typeface="Bookman Old Style" panose="02050604050505020204" pitchFamily="18" charset="0"/>
                          <a:cs typeface="Times New Roman" panose="02020603050405020304" pitchFamily="18" charset="0"/>
                        </a:rPr>
                        <a:t/>
                      </a:r>
                      <a:br>
                        <a:rPr lang="fr-FR" sz="1300" kern="0" dirty="0">
                          <a:effectLst/>
                          <a:latin typeface="Bookman Old Style" panose="02050604050505020204" pitchFamily="18" charset="0"/>
                          <a:cs typeface="Times New Roman" panose="02020603050405020304" pitchFamily="18" charset="0"/>
                        </a:rPr>
                      </a:br>
                      <a:r>
                        <a:rPr lang="fr-FR" sz="1300" kern="0" dirty="0">
                          <a:effectLst/>
                          <a:latin typeface="Bookman Old Style" panose="02050604050505020204" pitchFamily="18" charset="0"/>
                          <a:cs typeface="Times New Roman" panose="02020603050405020304" pitchFamily="18" charset="0"/>
                        </a:rPr>
                        <a:t>- Recrutement des enquêteurs et </a:t>
                      </a:r>
                      <a:r>
                        <a:rPr lang="fr-FR" sz="1300" kern="0" dirty="0" smtClean="0">
                          <a:effectLst/>
                          <a:latin typeface="Bookman Old Style" panose="02050604050505020204" pitchFamily="18" charset="0"/>
                          <a:cs typeface="Times New Roman" panose="02020603050405020304" pitchFamily="18" charset="0"/>
                        </a:rPr>
                        <a:t>superviseurs.</a:t>
                      </a:r>
                      <a:r>
                        <a:rPr lang="fr-FR" sz="1300" kern="0" dirty="0">
                          <a:effectLst/>
                          <a:latin typeface="Bookman Old Style" panose="02050604050505020204" pitchFamily="18" charset="0"/>
                          <a:cs typeface="Times New Roman" panose="02020603050405020304" pitchFamily="18" charset="0"/>
                        </a:rPr>
                        <a:t/>
                      </a:r>
                      <a:br>
                        <a:rPr lang="fr-FR" sz="1300" kern="0" dirty="0">
                          <a:effectLst/>
                          <a:latin typeface="Bookman Old Style" panose="02050604050505020204" pitchFamily="18" charset="0"/>
                          <a:cs typeface="Times New Roman" panose="02020603050405020304" pitchFamily="18" charset="0"/>
                        </a:rPr>
                      </a:br>
                      <a:r>
                        <a:rPr lang="fr-FR" sz="1300" kern="0" dirty="0">
                          <a:effectLst/>
                          <a:latin typeface="Bookman Old Style" panose="02050604050505020204" pitchFamily="18" charset="0"/>
                          <a:cs typeface="Times New Roman" panose="02020603050405020304" pitchFamily="18" charset="0"/>
                        </a:rPr>
                        <a:t>- Formation des </a:t>
                      </a:r>
                      <a:r>
                        <a:rPr lang="fr-FR" sz="1300" kern="0" dirty="0" smtClean="0">
                          <a:effectLst/>
                          <a:latin typeface="Bookman Old Style" panose="02050604050505020204" pitchFamily="18" charset="0"/>
                          <a:cs typeface="Times New Roman" panose="02020603050405020304" pitchFamily="18" charset="0"/>
                        </a:rPr>
                        <a:t>acteurs.</a:t>
                      </a:r>
                      <a:r>
                        <a:rPr lang="fr-FR" sz="1300" kern="0" dirty="0">
                          <a:effectLst/>
                          <a:latin typeface="Bookman Old Style" panose="02050604050505020204" pitchFamily="18" charset="0"/>
                          <a:cs typeface="Times New Roman" panose="02020603050405020304" pitchFamily="18" charset="0"/>
                        </a:rPr>
                        <a:t/>
                      </a:r>
                      <a:br>
                        <a:rPr lang="fr-FR" sz="1300" kern="0" dirty="0">
                          <a:effectLst/>
                          <a:latin typeface="Bookman Old Style" panose="02050604050505020204" pitchFamily="18" charset="0"/>
                          <a:cs typeface="Times New Roman" panose="02020603050405020304" pitchFamily="18" charset="0"/>
                        </a:rPr>
                      </a:br>
                      <a:r>
                        <a:rPr lang="fr-FR" sz="1300" kern="0" dirty="0">
                          <a:effectLst/>
                          <a:latin typeface="Bookman Old Style" panose="02050604050505020204" pitchFamily="18" charset="0"/>
                          <a:cs typeface="Times New Roman" panose="02020603050405020304" pitchFamily="18" charset="0"/>
                        </a:rPr>
                        <a:t>- Préparation </a:t>
                      </a:r>
                      <a:r>
                        <a:rPr lang="fr-FR" sz="1300" kern="0" dirty="0" smtClean="0">
                          <a:effectLst/>
                          <a:latin typeface="Bookman Old Style" panose="02050604050505020204" pitchFamily="18" charset="0"/>
                          <a:cs typeface="Times New Roman" panose="02020603050405020304" pitchFamily="18" charset="0"/>
                        </a:rPr>
                        <a:t>logistique.</a:t>
                      </a:r>
                      <a:r>
                        <a:rPr lang="fr-FR" sz="1300" kern="0" dirty="0">
                          <a:effectLst/>
                          <a:latin typeface="Bookman Old Style" panose="02050604050505020204" pitchFamily="18" charset="0"/>
                          <a:cs typeface="Times New Roman" panose="02020603050405020304" pitchFamily="18" charset="0"/>
                        </a:rPr>
                        <a:t/>
                      </a:r>
                      <a:br>
                        <a:rPr lang="fr-FR" sz="1300" kern="0" dirty="0">
                          <a:effectLst/>
                          <a:latin typeface="Bookman Old Style" panose="02050604050505020204" pitchFamily="18" charset="0"/>
                          <a:cs typeface="Times New Roman" panose="02020603050405020304" pitchFamily="18" charset="0"/>
                        </a:rPr>
                      </a:br>
                      <a:r>
                        <a:rPr lang="fr-FR" sz="1300" kern="0" dirty="0">
                          <a:effectLst/>
                          <a:latin typeface="Bookman Old Style" panose="02050604050505020204" pitchFamily="18" charset="0"/>
                          <a:cs typeface="Times New Roman" panose="02020603050405020304" pitchFamily="18" charset="0"/>
                        </a:rPr>
                        <a:t>- Validation du budget et allocation des ressources </a:t>
                      </a:r>
                      <a:r>
                        <a:rPr lang="fr-FR" sz="1300" kern="0" dirty="0" smtClean="0">
                          <a:effectLst/>
                          <a:latin typeface="Bookman Old Style" panose="02050604050505020204" pitchFamily="18" charset="0"/>
                          <a:cs typeface="Times New Roman" panose="02020603050405020304" pitchFamily="18" charset="0"/>
                        </a:rPr>
                        <a:t>financières.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nchor="ctr"/>
                </a:tc>
                <a:tc>
                  <a:txBody>
                    <a:bodyPr/>
                    <a:lstStyle/>
                    <a:p>
                      <a:pPr>
                        <a:lnSpc>
                          <a:spcPct val="107000"/>
                        </a:lnSpc>
                        <a:spcAft>
                          <a:spcPts val="800"/>
                        </a:spcAft>
                      </a:pPr>
                      <a:r>
                        <a:rPr lang="fr-FR" sz="1300" kern="0" dirty="0">
                          <a:solidFill>
                            <a:schemeClr val="dk1"/>
                          </a:solidFill>
                          <a:effectLst/>
                          <a:latin typeface="Bookman Old Style" panose="02050604050505020204" pitchFamily="18" charset="0"/>
                          <a:ea typeface="+mn-ea"/>
                          <a:cs typeface="Times New Roman" panose="02020603050405020304" pitchFamily="18" charset="0"/>
                        </a:rPr>
                        <a:t>- Coordonnateur général : Supervision globale de la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phase.</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Responsables méthodologiques : Conception et validation des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questionnaires.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Analystes de données : Conception et paramétrage des outils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numériques.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Responsables des ressources humaines :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Recrutement.</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Chargés de formation : Organisation des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formations.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Responsables logistiques : Gestion des matériels et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transports.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Gestionnaires financiers : Suivi et validation des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dépenses.</a:t>
                      </a:r>
                      <a:endParaRPr lang="fr-FR" sz="1300" kern="0" dirty="0">
                        <a:solidFill>
                          <a:schemeClr val="dk1"/>
                        </a:solidFill>
                        <a:effectLst/>
                        <a:latin typeface="Bookman Old Style" panose="02050604050505020204" pitchFamily="18" charset="0"/>
                        <a:ea typeface="+mn-ea"/>
                        <a:cs typeface="Times New Roman" panose="02020603050405020304" pitchFamily="18" charset="0"/>
                      </a:endParaRPr>
                    </a:p>
                  </a:txBody>
                  <a:tcPr marL="46149" marR="46149" marT="0" marB="0" anchor="ctr"/>
                </a:tc>
                <a:tc>
                  <a:txBody>
                    <a:bodyPr/>
                    <a:lstStyle/>
                    <a:p>
                      <a:pPr>
                        <a:lnSpc>
                          <a:spcPct val="107000"/>
                        </a:lnSpc>
                        <a:spcAft>
                          <a:spcPts val="800"/>
                        </a:spcAft>
                      </a:pPr>
                      <a:r>
                        <a:rPr lang="fr-FR" sz="1300" kern="0" dirty="0">
                          <a:solidFill>
                            <a:schemeClr val="dk1"/>
                          </a:solidFill>
                          <a:effectLst/>
                          <a:latin typeface="Bookman Old Style" panose="02050604050505020204" pitchFamily="18" charset="0"/>
                          <a:ea typeface="+mn-ea"/>
                          <a:cs typeface="Times New Roman" panose="02020603050405020304" pitchFamily="18" charset="0"/>
                        </a:rPr>
                        <a:t>- Questionnaires imprimés (6 000 copies</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Tablettes configurées (20 unités)</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Formation pour enquêteurs et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superviseurs.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Kits d'enquêteurs (bloc-notes, stylos, gilets, etc</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Moyens de transport et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hébergements.</a:t>
                      </a:r>
                      <a:r>
                        <a:rPr lang="fr-FR" sz="1300" kern="0" dirty="0">
                          <a:solidFill>
                            <a:schemeClr val="dk1"/>
                          </a:solidFill>
                          <a:effectLst/>
                          <a:latin typeface="Bookman Old Style" panose="02050604050505020204" pitchFamily="18" charset="0"/>
                          <a:ea typeface="+mn-ea"/>
                          <a:cs typeface="Times New Roman" panose="02020603050405020304" pitchFamily="18" charset="0"/>
                        </a:rPr>
                        <a:t/>
                      </a:r>
                      <a:br>
                        <a:rPr lang="fr-FR" sz="1300" kern="0" dirty="0">
                          <a:solidFill>
                            <a:schemeClr val="dk1"/>
                          </a:solidFill>
                          <a:effectLst/>
                          <a:latin typeface="Bookman Old Style" panose="02050604050505020204" pitchFamily="18" charset="0"/>
                          <a:ea typeface="+mn-ea"/>
                          <a:cs typeface="Times New Roman" panose="02020603050405020304" pitchFamily="18" charset="0"/>
                        </a:rPr>
                      </a:br>
                      <a:r>
                        <a:rPr lang="fr-FR" sz="1300" kern="0" dirty="0">
                          <a:solidFill>
                            <a:schemeClr val="dk1"/>
                          </a:solidFill>
                          <a:effectLst/>
                          <a:latin typeface="Bookman Old Style" panose="02050604050505020204" pitchFamily="18" charset="0"/>
                          <a:ea typeface="+mn-ea"/>
                          <a:cs typeface="Times New Roman" panose="02020603050405020304" pitchFamily="18" charset="0"/>
                        </a:rPr>
                        <a:t>- Budget alloué à chaque </a:t>
                      </a:r>
                      <a:r>
                        <a:rPr lang="fr-FR" sz="1300" kern="0" dirty="0" smtClean="0">
                          <a:solidFill>
                            <a:schemeClr val="dk1"/>
                          </a:solidFill>
                          <a:effectLst/>
                          <a:latin typeface="Bookman Old Style" panose="02050604050505020204" pitchFamily="18" charset="0"/>
                          <a:ea typeface="+mn-ea"/>
                          <a:cs typeface="Times New Roman" panose="02020603050405020304" pitchFamily="18" charset="0"/>
                        </a:rPr>
                        <a:t>activité.</a:t>
                      </a:r>
                      <a:endParaRPr lang="fr-FR" sz="1300" kern="0" dirty="0">
                        <a:solidFill>
                          <a:schemeClr val="dk1"/>
                        </a:solidFill>
                        <a:effectLst/>
                        <a:latin typeface="Bookman Old Style" panose="02050604050505020204" pitchFamily="18" charset="0"/>
                        <a:ea typeface="+mn-ea"/>
                        <a:cs typeface="Times New Roman" panose="02020603050405020304" pitchFamily="18" charset="0"/>
                      </a:endParaRPr>
                    </a:p>
                  </a:txBody>
                  <a:tcPr marL="46149" marR="46149" marT="0" marB="0" anchor="ctr"/>
                </a:tc>
                <a:extLst>
                  <a:ext uri="{0D108BD9-81ED-4DB2-BD59-A6C34878D82A}">
                    <a16:rowId xmlns:a16="http://schemas.microsoft.com/office/drawing/2014/main" val="2431507642"/>
                  </a:ext>
                </a:extLst>
              </a:tr>
            </a:tbl>
          </a:graphicData>
        </a:graphic>
      </p:graphicFrame>
    </p:spTree>
    <p:extLst>
      <p:ext uri="{BB962C8B-B14F-4D97-AF65-F5344CB8AC3E}">
        <p14:creationId xmlns:p14="http://schemas.microsoft.com/office/powerpoint/2010/main" val="875200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val="838127281"/>
              </p:ext>
            </p:extLst>
          </p:nvPr>
        </p:nvGraphicFramePr>
        <p:xfrm>
          <a:off x="757380" y="120073"/>
          <a:ext cx="10631055" cy="266294"/>
        </p:xfrm>
        <a:graphic>
          <a:graphicData uri="http://schemas.openxmlformats.org/drawingml/2006/table">
            <a:tbl>
              <a:tblPr firstRow="1" firstCol="1" bandRow="1">
                <a:tableStyleId>{5C22544A-7EE6-4342-B048-85BDC9FD1C3A}</a:tableStyleId>
              </a:tblPr>
              <a:tblGrid>
                <a:gridCol w="2491508">
                  <a:extLst>
                    <a:ext uri="{9D8B030D-6E8A-4147-A177-3AD203B41FA5}">
                      <a16:colId xmlns:a16="http://schemas.microsoft.com/office/drawing/2014/main" val="1340635452"/>
                    </a:ext>
                  </a:extLst>
                </a:gridCol>
                <a:gridCol w="2662479">
                  <a:extLst>
                    <a:ext uri="{9D8B030D-6E8A-4147-A177-3AD203B41FA5}">
                      <a16:colId xmlns:a16="http://schemas.microsoft.com/office/drawing/2014/main" val="3262838328"/>
                    </a:ext>
                  </a:extLst>
                </a:gridCol>
                <a:gridCol w="2844067">
                  <a:extLst>
                    <a:ext uri="{9D8B030D-6E8A-4147-A177-3AD203B41FA5}">
                      <a16:colId xmlns:a16="http://schemas.microsoft.com/office/drawing/2014/main" val="4081379268"/>
                    </a:ext>
                  </a:extLst>
                </a:gridCol>
                <a:gridCol w="2633001">
                  <a:extLst>
                    <a:ext uri="{9D8B030D-6E8A-4147-A177-3AD203B41FA5}">
                      <a16:colId xmlns:a16="http://schemas.microsoft.com/office/drawing/2014/main" val="1328609181"/>
                    </a:ext>
                  </a:extLst>
                </a:gridCol>
              </a:tblGrid>
              <a:tr h="266294">
                <a:tc>
                  <a:txBody>
                    <a:bodyPr/>
                    <a:lstStyle/>
                    <a:p>
                      <a:pPr algn="ctr">
                        <a:lnSpc>
                          <a:spcPct val="107000"/>
                        </a:lnSpc>
                        <a:spcAft>
                          <a:spcPts val="800"/>
                        </a:spcAft>
                      </a:pPr>
                      <a:r>
                        <a:rPr lang="fr-FR" sz="1600" kern="0" dirty="0">
                          <a:effectLst/>
                          <a:latin typeface="Bookman Old Style" panose="02050604050505020204" pitchFamily="18" charset="0"/>
                        </a:rPr>
                        <a:t>Phase de l'enquête</a:t>
                      </a:r>
                      <a:endParaRPr lang="fr-FR" sz="16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Activités spécifiques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Responsabilités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Ressources nécessaires</a:t>
                      </a:r>
                    </a:p>
                  </a:txBody>
                  <a:tcPr marL="46149" marR="46149" marT="0" marB="0"/>
                </a:tc>
                <a:extLst>
                  <a:ext uri="{0D108BD9-81ED-4DB2-BD59-A6C34878D82A}">
                    <a16:rowId xmlns:a16="http://schemas.microsoft.com/office/drawing/2014/main" val="1991648615"/>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3948467879"/>
              </p:ext>
            </p:extLst>
          </p:nvPr>
        </p:nvGraphicFramePr>
        <p:xfrm>
          <a:off x="757379" y="386367"/>
          <a:ext cx="10631056" cy="3503960"/>
        </p:xfrm>
        <a:graphic>
          <a:graphicData uri="http://schemas.openxmlformats.org/drawingml/2006/table">
            <a:tbl>
              <a:tblPr firstRow="1" firstCol="1" bandRow="1">
                <a:tableStyleId>{5C22544A-7EE6-4342-B048-85BDC9FD1C3A}</a:tableStyleId>
              </a:tblPr>
              <a:tblGrid>
                <a:gridCol w="2491508">
                  <a:extLst>
                    <a:ext uri="{9D8B030D-6E8A-4147-A177-3AD203B41FA5}">
                      <a16:colId xmlns:a16="http://schemas.microsoft.com/office/drawing/2014/main" val="887920018"/>
                    </a:ext>
                  </a:extLst>
                </a:gridCol>
                <a:gridCol w="2662480">
                  <a:extLst>
                    <a:ext uri="{9D8B030D-6E8A-4147-A177-3AD203B41FA5}">
                      <a16:colId xmlns:a16="http://schemas.microsoft.com/office/drawing/2014/main" val="4104487054"/>
                    </a:ext>
                  </a:extLst>
                </a:gridCol>
                <a:gridCol w="2844067">
                  <a:extLst>
                    <a:ext uri="{9D8B030D-6E8A-4147-A177-3AD203B41FA5}">
                      <a16:colId xmlns:a16="http://schemas.microsoft.com/office/drawing/2014/main" val="2764588314"/>
                    </a:ext>
                  </a:extLst>
                </a:gridCol>
                <a:gridCol w="2633001">
                  <a:extLst>
                    <a:ext uri="{9D8B030D-6E8A-4147-A177-3AD203B41FA5}">
                      <a16:colId xmlns:a16="http://schemas.microsoft.com/office/drawing/2014/main" val="2732633434"/>
                    </a:ext>
                  </a:extLst>
                </a:gridCol>
              </a:tblGrid>
              <a:tr h="3503960">
                <a:tc>
                  <a:txBody>
                    <a:bodyPr/>
                    <a:lstStyle/>
                    <a:p>
                      <a:pPr algn="ctr">
                        <a:lnSpc>
                          <a:spcPct val="107000"/>
                        </a:lnSpc>
                        <a:spcAft>
                          <a:spcPts val="800"/>
                        </a:spcAft>
                      </a:pPr>
                      <a:r>
                        <a:rPr lang="fr-FR" sz="1600" kern="0" dirty="0">
                          <a:effectLst/>
                          <a:latin typeface="Bookman Old Style" panose="02050604050505020204" pitchFamily="18" charset="0"/>
                        </a:rPr>
                        <a:t>Phase de Collecte</a:t>
                      </a:r>
                      <a:endParaRPr lang="fr-FR" sz="16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nchor="ctr"/>
                </a:tc>
                <a:tc>
                  <a:txBody>
                    <a:bodyPr/>
                    <a:lstStyle/>
                    <a:p>
                      <a:pPr>
                        <a:lnSpc>
                          <a:spcPct val="107000"/>
                        </a:lnSpc>
                        <a:spcAft>
                          <a:spcPts val="800"/>
                        </a:spcAft>
                      </a:pPr>
                      <a:r>
                        <a:rPr lang="fr-FR" sz="1250" b="0" kern="0" dirty="0">
                          <a:solidFill>
                            <a:schemeClr val="tx1"/>
                          </a:solidFill>
                          <a:effectLst/>
                          <a:latin typeface="Bookman Old Style" panose="02050604050505020204" pitchFamily="18" charset="0"/>
                          <a:cs typeface="Times New Roman" panose="02020603050405020304" pitchFamily="18" charset="0"/>
                        </a:rPr>
                        <a:t>- Distribution des outils (tablettes, questionnaires papier</a:t>
                      </a:r>
                      <a:r>
                        <a:rPr lang="fr-FR" sz="1250" b="0" kern="0" dirty="0" smtClean="0">
                          <a:solidFill>
                            <a:schemeClr val="tx1"/>
                          </a:solidFill>
                          <a:effectLst/>
                          <a:latin typeface="Bookman Old Style" panose="02050604050505020204" pitchFamily="18" charset="0"/>
                          <a:cs typeface="Times New Roman" panose="02020603050405020304" pitchFamily="18" charset="0"/>
                        </a:rPr>
                        <a:t>).</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Administration des questionnaires auprès des </a:t>
                      </a:r>
                      <a:r>
                        <a:rPr lang="fr-FR" sz="1250" b="0" kern="0" dirty="0" smtClean="0">
                          <a:solidFill>
                            <a:schemeClr val="tx1"/>
                          </a:solidFill>
                          <a:effectLst/>
                          <a:latin typeface="Bookman Old Style" panose="02050604050505020204" pitchFamily="18" charset="0"/>
                          <a:cs typeface="Times New Roman" panose="02020603050405020304" pitchFamily="18" charset="0"/>
                        </a:rPr>
                        <a:t>lycéens.</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Supervision et contrôle de la qualité sur le </a:t>
                      </a:r>
                      <a:r>
                        <a:rPr lang="fr-FR" sz="1250" b="0" kern="0" dirty="0" smtClean="0">
                          <a:solidFill>
                            <a:schemeClr val="tx1"/>
                          </a:solidFill>
                          <a:effectLst/>
                          <a:latin typeface="Bookman Old Style" panose="02050604050505020204" pitchFamily="18" charset="0"/>
                          <a:cs typeface="Times New Roman" panose="02020603050405020304" pitchFamily="18" charset="0"/>
                        </a:rPr>
                        <a:t>terrain.</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Suivi des dépenses logistiques sur le </a:t>
                      </a:r>
                      <a:r>
                        <a:rPr lang="fr-FR" sz="1250" b="0" kern="0" dirty="0" smtClean="0">
                          <a:solidFill>
                            <a:schemeClr val="tx1"/>
                          </a:solidFill>
                          <a:effectLst/>
                          <a:latin typeface="Bookman Old Style" panose="02050604050505020204" pitchFamily="18" charset="0"/>
                          <a:cs typeface="Times New Roman" panose="02020603050405020304" pitchFamily="18" charset="0"/>
                        </a:rPr>
                        <a:t>terrain.</a:t>
                      </a:r>
                      <a:endParaRPr lang="fr-FR" sz="125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nchor="ctr">
                    <a:solidFill>
                      <a:schemeClr val="accent1">
                        <a:lumMod val="20000"/>
                        <a:lumOff val="80000"/>
                      </a:schemeClr>
                    </a:solidFill>
                  </a:tcPr>
                </a:tc>
                <a:tc>
                  <a:txBody>
                    <a:bodyPr/>
                    <a:lstStyle/>
                    <a:p>
                      <a:pPr>
                        <a:lnSpc>
                          <a:spcPct val="107000"/>
                        </a:lnSpc>
                        <a:spcAft>
                          <a:spcPts val="800"/>
                        </a:spcAft>
                      </a:pPr>
                      <a:r>
                        <a:rPr lang="fr-FR" sz="1250" b="0" kern="0" dirty="0">
                          <a:solidFill>
                            <a:schemeClr val="tx1"/>
                          </a:solidFill>
                          <a:effectLst/>
                          <a:latin typeface="Bookman Old Style" panose="02050604050505020204" pitchFamily="18" charset="0"/>
                          <a:cs typeface="Times New Roman" panose="02020603050405020304" pitchFamily="18" charset="0"/>
                        </a:rPr>
                        <a:t>- Coordonnateur général : Suivi stratégique et résolution des problèmes </a:t>
                      </a:r>
                      <a:r>
                        <a:rPr lang="fr-FR" sz="1250" b="0" kern="0" dirty="0" smtClean="0">
                          <a:solidFill>
                            <a:schemeClr val="tx1"/>
                          </a:solidFill>
                          <a:effectLst/>
                          <a:latin typeface="Bookman Old Style" panose="02050604050505020204" pitchFamily="18" charset="0"/>
                          <a:cs typeface="Times New Roman" panose="02020603050405020304" pitchFamily="18" charset="0"/>
                        </a:rPr>
                        <a:t>majeurs.</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Enquêteurs : Administration des </a:t>
                      </a:r>
                      <a:r>
                        <a:rPr lang="fr-FR" sz="1250" b="0" kern="0" dirty="0" smtClean="0">
                          <a:solidFill>
                            <a:schemeClr val="tx1"/>
                          </a:solidFill>
                          <a:effectLst/>
                          <a:latin typeface="Bookman Old Style" panose="02050604050505020204" pitchFamily="18" charset="0"/>
                          <a:cs typeface="Times New Roman" panose="02020603050405020304" pitchFamily="18" charset="0"/>
                        </a:rPr>
                        <a:t>questionnaires.</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Superviseurs des IA : Suivi des activités sur le terrain et contrôle de </a:t>
                      </a:r>
                      <a:r>
                        <a:rPr lang="fr-FR" sz="1250" b="0" kern="0" dirty="0" smtClean="0">
                          <a:solidFill>
                            <a:schemeClr val="tx1"/>
                          </a:solidFill>
                          <a:effectLst/>
                          <a:latin typeface="Bookman Old Style" panose="02050604050505020204" pitchFamily="18" charset="0"/>
                          <a:cs typeface="Times New Roman" panose="02020603050405020304" pitchFamily="18" charset="0"/>
                        </a:rPr>
                        <a:t>qualité.</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Superviseurs nationaux : Coordination et validation des rapports </a:t>
                      </a:r>
                      <a:r>
                        <a:rPr lang="fr-FR" sz="1250" b="0" kern="0" dirty="0" smtClean="0">
                          <a:solidFill>
                            <a:schemeClr val="tx1"/>
                          </a:solidFill>
                          <a:effectLst/>
                          <a:latin typeface="Bookman Old Style" panose="02050604050505020204" pitchFamily="18" charset="0"/>
                          <a:cs typeface="Times New Roman" panose="02020603050405020304" pitchFamily="18" charset="0"/>
                        </a:rPr>
                        <a:t>quotidiens.</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Responsables logistiques : Disponibilité des ressources sur le </a:t>
                      </a:r>
                      <a:r>
                        <a:rPr lang="fr-FR" sz="1250" b="0" kern="0" dirty="0" smtClean="0">
                          <a:solidFill>
                            <a:schemeClr val="tx1"/>
                          </a:solidFill>
                          <a:effectLst/>
                          <a:latin typeface="Bookman Old Style" panose="02050604050505020204" pitchFamily="18" charset="0"/>
                          <a:cs typeface="Times New Roman" panose="02020603050405020304" pitchFamily="18" charset="0"/>
                        </a:rPr>
                        <a:t>terrain.</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Gestionnaires financiers : Vérification et approbation des dépenses </a:t>
                      </a:r>
                      <a:r>
                        <a:rPr lang="fr-FR" sz="1250" b="0" kern="0" dirty="0" smtClean="0">
                          <a:solidFill>
                            <a:schemeClr val="tx1"/>
                          </a:solidFill>
                          <a:effectLst/>
                          <a:latin typeface="Bookman Old Style" panose="02050604050505020204" pitchFamily="18" charset="0"/>
                          <a:cs typeface="Times New Roman" panose="02020603050405020304" pitchFamily="18" charset="0"/>
                        </a:rPr>
                        <a:t>terrain.</a:t>
                      </a:r>
                      <a:endParaRPr lang="fr-FR" sz="125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nchor="ctr">
                    <a:solidFill>
                      <a:schemeClr val="accent1">
                        <a:lumMod val="20000"/>
                        <a:lumOff val="80000"/>
                      </a:schemeClr>
                    </a:solidFill>
                  </a:tcPr>
                </a:tc>
                <a:tc>
                  <a:txBody>
                    <a:bodyPr/>
                    <a:lstStyle/>
                    <a:p>
                      <a:pPr>
                        <a:lnSpc>
                          <a:spcPct val="107000"/>
                        </a:lnSpc>
                        <a:spcAft>
                          <a:spcPts val="800"/>
                        </a:spcAft>
                      </a:pPr>
                      <a:r>
                        <a:rPr lang="fr-FR" sz="1250" b="0" kern="0" dirty="0">
                          <a:solidFill>
                            <a:schemeClr val="tx1"/>
                          </a:solidFill>
                          <a:effectLst/>
                          <a:latin typeface="Bookman Old Style" panose="02050604050505020204" pitchFamily="18" charset="0"/>
                          <a:cs typeface="Times New Roman" panose="02020603050405020304" pitchFamily="18" charset="0"/>
                        </a:rPr>
                        <a:t>- Tablettes pour la collecte </a:t>
                      </a:r>
                      <a:r>
                        <a:rPr lang="fr-FR" sz="1250" b="0" kern="0" dirty="0" smtClean="0">
                          <a:solidFill>
                            <a:schemeClr val="tx1"/>
                          </a:solidFill>
                          <a:effectLst/>
                          <a:latin typeface="Bookman Old Style" panose="02050604050505020204" pitchFamily="18" charset="0"/>
                          <a:cs typeface="Times New Roman" panose="02020603050405020304" pitchFamily="18" charset="0"/>
                        </a:rPr>
                        <a:t>numérique.</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Questionnaires papier pour zones non </a:t>
                      </a:r>
                      <a:r>
                        <a:rPr lang="fr-FR" sz="1250" b="0" kern="0" dirty="0" smtClean="0">
                          <a:solidFill>
                            <a:schemeClr val="tx1"/>
                          </a:solidFill>
                          <a:effectLst/>
                          <a:latin typeface="Bookman Old Style" panose="02050604050505020204" pitchFamily="18" charset="0"/>
                          <a:cs typeface="Times New Roman" panose="02020603050405020304" pitchFamily="18" charset="0"/>
                        </a:rPr>
                        <a:t>numériques.</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Moyens de transport et hébergements pour les acteurs sur le </a:t>
                      </a:r>
                      <a:r>
                        <a:rPr lang="fr-FR" sz="1250" b="0" kern="0" dirty="0" smtClean="0">
                          <a:solidFill>
                            <a:schemeClr val="tx1"/>
                          </a:solidFill>
                          <a:effectLst/>
                          <a:latin typeface="Bookman Old Style" panose="02050604050505020204" pitchFamily="18" charset="0"/>
                          <a:cs typeface="Times New Roman" panose="02020603050405020304" pitchFamily="18" charset="0"/>
                        </a:rPr>
                        <a:t>terrain.</a:t>
                      </a:r>
                      <a:r>
                        <a:rPr lang="fr-FR" sz="1250" b="0" kern="0" dirty="0">
                          <a:solidFill>
                            <a:schemeClr val="tx1"/>
                          </a:solidFill>
                          <a:effectLst/>
                          <a:latin typeface="Bookman Old Style" panose="02050604050505020204" pitchFamily="18" charset="0"/>
                          <a:cs typeface="Times New Roman" panose="02020603050405020304" pitchFamily="18" charset="0"/>
                        </a:rPr>
                        <a:t/>
                      </a:r>
                      <a:br>
                        <a:rPr lang="fr-FR" sz="1250" b="0" kern="0" dirty="0">
                          <a:solidFill>
                            <a:schemeClr val="tx1"/>
                          </a:solidFill>
                          <a:effectLst/>
                          <a:latin typeface="Bookman Old Style" panose="02050604050505020204" pitchFamily="18" charset="0"/>
                          <a:cs typeface="Times New Roman" panose="02020603050405020304" pitchFamily="18" charset="0"/>
                        </a:rPr>
                      </a:br>
                      <a:r>
                        <a:rPr lang="fr-FR" sz="1250" b="0" kern="0" dirty="0">
                          <a:solidFill>
                            <a:schemeClr val="tx1"/>
                          </a:solidFill>
                          <a:effectLst/>
                          <a:latin typeface="Bookman Old Style" panose="02050604050505020204" pitchFamily="18" charset="0"/>
                          <a:cs typeface="Times New Roman" panose="02020603050405020304" pitchFamily="18" charset="0"/>
                        </a:rPr>
                        <a:t>- Budget pour les besoins </a:t>
                      </a:r>
                      <a:r>
                        <a:rPr lang="fr-FR" sz="1250" b="0" kern="0" dirty="0" smtClean="0">
                          <a:solidFill>
                            <a:schemeClr val="tx1"/>
                          </a:solidFill>
                          <a:effectLst/>
                          <a:latin typeface="Bookman Old Style" panose="02050604050505020204" pitchFamily="18" charset="0"/>
                          <a:cs typeface="Times New Roman" panose="02020603050405020304" pitchFamily="18" charset="0"/>
                        </a:rPr>
                        <a:t>imprévus.</a:t>
                      </a:r>
                      <a:endParaRPr lang="fr-FR" sz="125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46149" marR="46149" marT="0" marB="0" anchor="ctr">
                    <a:solidFill>
                      <a:schemeClr val="accent1">
                        <a:lumMod val="20000"/>
                        <a:lumOff val="80000"/>
                      </a:schemeClr>
                    </a:solidFill>
                  </a:tcPr>
                </a:tc>
                <a:extLst>
                  <a:ext uri="{0D108BD9-81ED-4DB2-BD59-A6C34878D82A}">
                    <a16:rowId xmlns:a16="http://schemas.microsoft.com/office/drawing/2014/main" val="1557331754"/>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503841551"/>
              </p:ext>
            </p:extLst>
          </p:nvPr>
        </p:nvGraphicFramePr>
        <p:xfrm>
          <a:off x="757379" y="3890327"/>
          <a:ext cx="10631057" cy="2967673"/>
        </p:xfrm>
        <a:graphic>
          <a:graphicData uri="http://schemas.openxmlformats.org/drawingml/2006/table">
            <a:tbl>
              <a:tblPr firstRow="1" firstCol="1" bandRow="1">
                <a:tableStyleId>{5C22544A-7EE6-4342-B048-85BDC9FD1C3A}</a:tableStyleId>
              </a:tblPr>
              <a:tblGrid>
                <a:gridCol w="2491507">
                  <a:extLst>
                    <a:ext uri="{9D8B030D-6E8A-4147-A177-3AD203B41FA5}">
                      <a16:colId xmlns:a16="http://schemas.microsoft.com/office/drawing/2014/main" val="1701240748"/>
                    </a:ext>
                  </a:extLst>
                </a:gridCol>
                <a:gridCol w="2662481">
                  <a:extLst>
                    <a:ext uri="{9D8B030D-6E8A-4147-A177-3AD203B41FA5}">
                      <a16:colId xmlns:a16="http://schemas.microsoft.com/office/drawing/2014/main" val="373667673"/>
                    </a:ext>
                  </a:extLst>
                </a:gridCol>
                <a:gridCol w="2844066">
                  <a:extLst>
                    <a:ext uri="{9D8B030D-6E8A-4147-A177-3AD203B41FA5}">
                      <a16:colId xmlns:a16="http://schemas.microsoft.com/office/drawing/2014/main" val="1358302977"/>
                    </a:ext>
                  </a:extLst>
                </a:gridCol>
                <a:gridCol w="2633003">
                  <a:extLst>
                    <a:ext uri="{9D8B030D-6E8A-4147-A177-3AD203B41FA5}">
                      <a16:colId xmlns:a16="http://schemas.microsoft.com/office/drawing/2014/main" val="3244752841"/>
                    </a:ext>
                  </a:extLst>
                </a:gridCol>
              </a:tblGrid>
              <a:tr h="2802631">
                <a:tc>
                  <a:txBody>
                    <a:bodyPr/>
                    <a:lstStyle/>
                    <a:p>
                      <a:pPr marL="0" algn="ctr" defTabSz="609630" rtl="0" eaLnBrk="1" latinLnBrk="0" hangingPunct="1">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Phase d'Analyse</a:t>
                      </a:r>
                    </a:p>
                  </a:txBody>
                  <a:tcPr marL="65749" marR="65749" marT="0" marB="0" anchor="ctr"/>
                </a:tc>
                <a:tc>
                  <a:txBody>
                    <a:bodyPr/>
                    <a:lstStyle/>
                    <a:p>
                      <a:pPr>
                        <a:lnSpc>
                          <a:spcPct val="107000"/>
                        </a:lnSpc>
                        <a:spcAft>
                          <a:spcPts val="800"/>
                        </a:spcAft>
                      </a:pPr>
                      <a:r>
                        <a:rPr lang="fr-FR" sz="1400" b="0" kern="0" dirty="0">
                          <a:solidFill>
                            <a:schemeClr val="tx1"/>
                          </a:solidFill>
                          <a:effectLst/>
                          <a:latin typeface="Bookman Old Style" panose="02050604050505020204" pitchFamily="18" charset="0"/>
                          <a:cs typeface="Times New Roman" panose="02020603050405020304" pitchFamily="18" charset="0"/>
                        </a:rPr>
                        <a:t>- Centralisation des données </a:t>
                      </a:r>
                      <a:r>
                        <a:rPr lang="fr-FR" sz="1400" b="0" kern="0" dirty="0" smtClean="0">
                          <a:solidFill>
                            <a:schemeClr val="tx1"/>
                          </a:solidFill>
                          <a:effectLst/>
                          <a:latin typeface="Bookman Old Style" panose="02050604050505020204" pitchFamily="18" charset="0"/>
                          <a:cs typeface="Times New Roman" panose="02020603050405020304" pitchFamily="18" charset="0"/>
                        </a:rPr>
                        <a:t>collectées.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Nettoyage des </a:t>
                      </a:r>
                      <a:r>
                        <a:rPr lang="fr-FR" sz="1400" b="0" kern="0" dirty="0" smtClean="0">
                          <a:solidFill>
                            <a:schemeClr val="tx1"/>
                          </a:solidFill>
                          <a:effectLst/>
                          <a:latin typeface="Bookman Old Style" panose="02050604050505020204" pitchFamily="18" charset="0"/>
                          <a:cs typeface="Times New Roman" panose="02020603050405020304" pitchFamily="18" charset="0"/>
                        </a:rPr>
                        <a:t>données.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Analyse statistique et production des rapports intérimaires et </a:t>
                      </a:r>
                      <a:r>
                        <a:rPr lang="fr-FR" sz="1400" b="0" kern="0" dirty="0" smtClean="0">
                          <a:solidFill>
                            <a:schemeClr val="tx1"/>
                          </a:solidFill>
                          <a:effectLst/>
                          <a:latin typeface="Bookman Old Style" panose="02050604050505020204" pitchFamily="18" charset="0"/>
                          <a:cs typeface="Times New Roman" panose="02020603050405020304" pitchFamily="18" charset="0"/>
                        </a:rPr>
                        <a:t>finaux.</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Suivi du budget d’analyse et des ressources </a:t>
                      </a:r>
                      <a:r>
                        <a:rPr lang="fr-FR" sz="1400" b="0" kern="0" dirty="0" smtClean="0">
                          <a:solidFill>
                            <a:schemeClr val="tx1"/>
                          </a:solidFill>
                          <a:effectLst/>
                          <a:latin typeface="Bookman Old Style" panose="02050604050505020204" pitchFamily="18" charset="0"/>
                          <a:cs typeface="Times New Roman" panose="02020603050405020304" pitchFamily="18" charset="0"/>
                        </a:rPr>
                        <a:t>techniques.</a:t>
                      </a:r>
                      <a:endParaRPr lang="fr-FR" sz="14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749" marR="65749" marT="0" marB="0" anchor="ctr">
                    <a:solidFill>
                      <a:schemeClr val="accent1">
                        <a:lumMod val="20000"/>
                        <a:lumOff val="80000"/>
                      </a:schemeClr>
                    </a:solidFill>
                  </a:tcPr>
                </a:tc>
                <a:tc>
                  <a:txBody>
                    <a:bodyPr/>
                    <a:lstStyle/>
                    <a:p>
                      <a:pPr>
                        <a:lnSpc>
                          <a:spcPct val="107000"/>
                        </a:lnSpc>
                        <a:spcAft>
                          <a:spcPts val="800"/>
                        </a:spcAft>
                      </a:pPr>
                      <a:r>
                        <a:rPr lang="fr-FR" sz="1400" b="0" kern="0" dirty="0">
                          <a:solidFill>
                            <a:schemeClr val="tx1"/>
                          </a:solidFill>
                          <a:effectLst/>
                          <a:latin typeface="Bookman Old Style" panose="02050604050505020204" pitchFamily="18" charset="0"/>
                          <a:cs typeface="Times New Roman" panose="02020603050405020304" pitchFamily="18" charset="0"/>
                        </a:rPr>
                        <a:t>- Coordonnateur général : Supervision et validation des résultats </a:t>
                      </a:r>
                      <a:r>
                        <a:rPr lang="fr-FR" sz="1400" b="0" kern="0" dirty="0" smtClean="0">
                          <a:solidFill>
                            <a:schemeClr val="tx1"/>
                          </a:solidFill>
                          <a:effectLst/>
                          <a:latin typeface="Bookman Old Style" panose="02050604050505020204" pitchFamily="18" charset="0"/>
                          <a:cs typeface="Times New Roman" panose="02020603050405020304" pitchFamily="18" charset="0"/>
                        </a:rPr>
                        <a:t>préliminaires.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Analystes de données : Nettoyage, analyse statistique et rédaction des </a:t>
                      </a:r>
                      <a:r>
                        <a:rPr lang="fr-FR" sz="1400" b="0" kern="0" dirty="0" smtClean="0">
                          <a:solidFill>
                            <a:schemeClr val="tx1"/>
                          </a:solidFill>
                          <a:effectLst/>
                          <a:latin typeface="Bookman Old Style" panose="02050604050505020204" pitchFamily="18" charset="0"/>
                          <a:cs typeface="Times New Roman" panose="02020603050405020304" pitchFamily="18" charset="0"/>
                        </a:rPr>
                        <a:t>rapports.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Responsables méthodologiques : Vérification et validation des </a:t>
                      </a:r>
                      <a:r>
                        <a:rPr lang="fr-FR" sz="1400" b="0" kern="0" dirty="0" smtClean="0">
                          <a:solidFill>
                            <a:schemeClr val="tx1"/>
                          </a:solidFill>
                          <a:effectLst/>
                          <a:latin typeface="Bookman Old Style" panose="02050604050505020204" pitchFamily="18" charset="0"/>
                          <a:cs typeface="Times New Roman" panose="02020603050405020304" pitchFamily="18" charset="0"/>
                        </a:rPr>
                        <a:t>analyses.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Gestionnaires financiers : Suivi des coûts liés aux logiciels et au traitement des </a:t>
                      </a:r>
                      <a:r>
                        <a:rPr lang="fr-FR" sz="1400" b="0" kern="0" dirty="0" smtClean="0">
                          <a:solidFill>
                            <a:schemeClr val="tx1"/>
                          </a:solidFill>
                          <a:effectLst/>
                          <a:latin typeface="Bookman Old Style" panose="02050604050505020204" pitchFamily="18" charset="0"/>
                          <a:cs typeface="Times New Roman" panose="02020603050405020304" pitchFamily="18" charset="0"/>
                        </a:rPr>
                        <a:t>données.</a:t>
                      </a:r>
                      <a:endParaRPr lang="fr-FR" sz="14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749" marR="65749" marT="0" marB="0" anchor="ctr">
                    <a:solidFill>
                      <a:schemeClr val="accent1">
                        <a:lumMod val="20000"/>
                        <a:lumOff val="80000"/>
                      </a:schemeClr>
                    </a:solidFill>
                  </a:tcPr>
                </a:tc>
                <a:tc>
                  <a:txBody>
                    <a:bodyPr/>
                    <a:lstStyle/>
                    <a:p>
                      <a:pPr>
                        <a:lnSpc>
                          <a:spcPct val="107000"/>
                        </a:lnSpc>
                        <a:spcAft>
                          <a:spcPts val="800"/>
                        </a:spcAft>
                      </a:pPr>
                      <a:r>
                        <a:rPr lang="fr-FR" sz="1400" b="0" kern="0" dirty="0">
                          <a:solidFill>
                            <a:schemeClr val="tx1"/>
                          </a:solidFill>
                          <a:effectLst/>
                          <a:latin typeface="Bookman Old Style" panose="02050604050505020204" pitchFamily="18" charset="0"/>
                          <a:cs typeface="Times New Roman" panose="02020603050405020304" pitchFamily="18" charset="0"/>
                        </a:rPr>
                        <a:t>- Logiciels d'analyse statistique (SPSS, Stata, R</a:t>
                      </a:r>
                      <a:r>
                        <a:rPr lang="fr-FR" sz="1400" b="0" kern="0" dirty="0" smtClean="0">
                          <a:solidFill>
                            <a:schemeClr val="tx1"/>
                          </a:solidFill>
                          <a:effectLst/>
                          <a:latin typeface="Bookman Old Style" panose="02050604050505020204" pitchFamily="18" charset="0"/>
                          <a:cs typeface="Times New Roman" panose="02020603050405020304" pitchFamily="18" charset="0"/>
                        </a:rPr>
                        <a:t>).</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Plateforme de collecte et traitement des </a:t>
                      </a:r>
                      <a:r>
                        <a:rPr lang="fr-FR" sz="1400" b="0" kern="0" dirty="0" smtClean="0">
                          <a:solidFill>
                            <a:schemeClr val="tx1"/>
                          </a:solidFill>
                          <a:effectLst/>
                          <a:latin typeface="Bookman Old Style" panose="02050604050505020204" pitchFamily="18" charset="0"/>
                          <a:cs typeface="Times New Roman" panose="02020603050405020304" pitchFamily="18" charset="0"/>
                        </a:rPr>
                        <a:t>données.</a:t>
                      </a:r>
                      <a:r>
                        <a:rPr lang="fr-FR" sz="1400" b="0" kern="0" dirty="0">
                          <a:solidFill>
                            <a:schemeClr val="tx1"/>
                          </a:solidFill>
                          <a:effectLst/>
                          <a:latin typeface="Bookman Old Style" panose="02050604050505020204" pitchFamily="18" charset="0"/>
                          <a:cs typeface="Times New Roman" panose="02020603050405020304" pitchFamily="18" charset="0"/>
                        </a:rPr>
                        <a:t/>
                      </a:r>
                      <a:br>
                        <a:rPr lang="fr-FR" sz="1400" b="0" kern="0" dirty="0">
                          <a:solidFill>
                            <a:schemeClr val="tx1"/>
                          </a:solidFill>
                          <a:effectLst/>
                          <a:latin typeface="Bookman Old Style" panose="02050604050505020204" pitchFamily="18" charset="0"/>
                          <a:cs typeface="Times New Roman" panose="02020603050405020304" pitchFamily="18" charset="0"/>
                        </a:rPr>
                      </a:br>
                      <a:r>
                        <a:rPr lang="fr-FR" sz="1400" b="0" kern="0" dirty="0">
                          <a:solidFill>
                            <a:schemeClr val="tx1"/>
                          </a:solidFill>
                          <a:effectLst/>
                          <a:latin typeface="Bookman Old Style" panose="02050604050505020204" pitchFamily="18" charset="0"/>
                          <a:cs typeface="Times New Roman" panose="02020603050405020304" pitchFamily="18" charset="0"/>
                        </a:rPr>
                        <a:t>- Budget pour logiciels et prestations </a:t>
                      </a:r>
                      <a:r>
                        <a:rPr lang="fr-FR" sz="1400" b="0" kern="0" dirty="0" smtClean="0">
                          <a:solidFill>
                            <a:schemeClr val="tx1"/>
                          </a:solidFill>
                          <a:effectLst/>
                          <a:latin typeface="Bookman Old Style" panose="02050604050505020204" pitchFamily="18" charset="0"/>
                          <a:cs typeface="Times New Roman" panose="02020603050405020304" pitchFamily="18" charset="0"/>
                        </a:rPr>
                        <a:t>techniques.</a:t>
                      </a:r>
                      <a:endParaRPr lang="fr-FR" sz="14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749" marR="65749" marT="0" marB="0" anchor="ctr">
                    <a:solidFill>
                      <a:schemeClr val="accent1">
                        <a:lumMod val="20000"/>
                        <a:lumOff val="80000"/>
                      </a:schemeClr>
                    </a:solidFill>
                  </a:tcPr>
                </a:tc>
                <a:extLst>
                  <a:ext uri="{0D108BD9-81ED-4DB2-BD59-A6C34878D82A}">
                    <a16:rowId xmlns:a16="http://schemas.microsoft.com/office/drawing/2014/main" val="3263469620"/>
                  </a:ext>
                </a:extLst>
              </a:tr>
            </a:tbl>
          </a:graphicData>
        </a:graphic>
      </p:graphicFrame>
    </p:spTree>
    <p:extLst>
      <p:ext uri="{BB962C8B-B14F-4D97-AF65-F5344CB8AC3E}">
        <p14:creationId xmlns:p14="http://schemas.microsoft.com/office/powerpoint/2010/main" val="2598815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108822001"/>
              </p:ext>
            </p:extLst>
          </p:nvPr>
        </p:nvGraphicFramePr>
        <p:xfrm>
          <a:off x="757380" y="451022"/>
          <a:ext cx="10631055" cy="2923706"/>
        </p:xfrm>
        <a:graphic>
          <a:graphicData uri="http://schemas.openxmlformats.org/drawingml/2006/table">
            <a:tbl>
              <a:tblPr firstRow="1" firstCol="1" bandRow="1">
                <a:tableStyleId>{5C22544A-7EE6-4342-B048-85BDC9FD1C3A}</a:tableStyleId>
              </a:tblPr>
              <a:tblGrid>
                <a:gridCol w="2491507">
                  <a:extLst>
                    <a:ext uri="{9D8B030D-6E8A-4147-A177-3AD203B41FA5}">
                      <a16:colId xmlns:a16="http://schemas.microsoft.com/office/drawing/2014/main" val="909608361"/>
                    </a:ext>
                  </a:extLst>
                </a:gridCol>
                <a:gridCol w="2662481">
                  <a:extLst>
                    <a:ext uri="{9D8B030D-6E8A-4147-A177-3AD203B41FA5}">
                      <a16:colId xmlns:a16="http://schemas.microsoft.com/office/drawing/2014/main" val="941013690"/>
                    </a:ext>
                  </a:extLst>
                </a:gridCol>
                <a:gridCol w="2844065">
                  <a:extLst>
                    <a:ext uri="{9D8B030D-6E8A-4147-A177-3AD203B41FA5}">
                      <a16:colId xmlns:a16="http://schemas.microsoft.com/office/drawing/2014/main" val="204625436"/>
                    </a:ext>
                  </a:extLst>
                </a:gridCol>
                <a:gridCol w="2633002">
                  <a:extLst>
                    <a:ext uri="{9D8B030D-6E8A-4147-A177-3AD203B41FA5}">
                      <a16:colId xmlns:a16="http://schemas.microsoft.com/office/drawing/2014/main" val="3086963865"/>
                    </a:ext>
                  </a:extLst>
                </a:gridCol>
              </a:tblGrid>
              <a:tr h="2923706">
                <a:tc>
                  <a:txBody>
                    <a:bodyPr/>
                    <a:lstStyle/>
                    <a:p>
                      <a:pPr marL="0" algn="ctr" defTabSz="609630" rtl="0" eaLnBrk="1" latinLnBrk="0" hangingPunct="1">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Phase de Diffusion</a:t>
                      </a:r>
                    </a:p>
                  </a:txBody>
                  <a:tcPr marL="65749" marR="65749" marT="0" marB="0" anchor="ctr"/>
                </a:tc>
                <a:tc>
                  <a:txBody>
                    <a:bodyPr/>
                    <a:lstStyle/>
                    <a:p>
                      <a:pPr>
                        <a:lnSpc>
                          <a:spcPct val="107000"/>
                        </a:lnSpc>
                        <a:spcAft>
                          <a:spcPts val="800"/>
                        </a:spcAft>
                      </a:pPr>
                      <a:r>
                        <a:rPr lang="fr-FR" sz="1400" b="0" kern="0" dirty="0">
                          <a:solidFill>
                            <a:schemeClr val="tx1"/>
                          </a:solidFill>
                          <a:effectLst/>
                          <a:latin typeface="Times New Roman" panose="02020603050405020304" pitchFamily="18" charset="0"/>
                          <a:cs typeface="Times New Roman" panose="02020603050405020304" pitchFamily="18" charset="0"/>
                        </a:rPr>
                        <a:t>- Restitution des résultats</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Communication des conclusions aux parties prenantes</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Organisation des événements de restitution</a:t>
                      </a:r>
                      <a:endParaRPr lang="fr-FR"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749" marR="65749" marT="0" marB="0">
                    <a:solidFill>
                      <a:schemeClr val="accent1">
                        <a:lumMod val="20000"/>
                        <a:lumOff val="80000"/>
                      </a:schemeClr>
                    </a:solidFill>
                  </a:tcPr>
                </a:tc>
                <a:tc>
                  <a:txBody>
                    <a:bodyPr/>
                    <a:lstStyle/>
                    <a:p>
                      <a:pPr>
                        <a:lnSpc>
                          <a:spcPct val="107000"/>
                        </a:lnSpc>
                        <a:spcAft>
                          <a:spcPts val="800"/>
                        </a:spcAft>
                      </a:pPr>
                      <a:r>
                        <a:rPr lang="fr-FR" sz="1400" b="0" kern="0" dirty="0">
                          <a:solidFill>
                            <a:schemeClr val="tx1"/>
                          </a:solidFill>
                          <a:effectLst/>
                          <a:latin typeface="Times New Roman" panose="02020603050405020304" pitchFamily="18" charset="0"/>
                          <a:cs typeface="Times New Roman" panose="02020603050405020304" pitchFamily="18" charset="0"/>
                        </a:rPr>
                        <a:t>- Coordonnateur général : Supervision de la diffusion des résultats</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Chargés de communication : Préparation et organisation des ateliers de restitution</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Analystes de données : Appui technique pour la présentation des résultats</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Gestionnaires financiers : Gestion du budget des activités de restitution</a:t>
                      </a:r>
                      <a:endParaRPr lang="fr-FR"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749" marR="65749" marT="0" marB="0">
                    <a:solidFill>
                      <a:schemeClr val="accent1">
                        <a:lumMod val="20000"/>
                        <a:lumOff val="80000"/>
                      </a:schemeClr>
                    </a:solidFill>
                  </a:tcPr>
                </a:tc>
                <a:tc>
                  <a:txBody>
                    <a:bodyPr/>
                    <a:lstStyle/>
                    <a:p>
                      <a:pPr>
                        <a:lnSpc>
                          <a:spcPct val="107000"/>
                        </a:lnSpc>
                        <a:spcAft>
                          <a:spcPts val="800"/>
                        </a:spcAft>
                      </a:pPr>
                      <a:r>
                        <a:rPr lang="fr-FR" sz="1400" b="0" kern="0" dirty="0">
                          <a:solidFill>
                            <a:schemeClr val="tx1"/>
                          </a:solidFill>
                          <a:effectLst/>
                          <a:latin typeface="Times New Roman" panose="02020603050405020304" pitchFamily="18" charset="0"/>
                          <a:cs typeface="Times New Roman" panose="02020603050405020304" pitchFamily="18" charset="0"/>
                        </a:rPr>
                        <a:t>- Rapports finaux</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Ateliers de restitution</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Supports de présentation (PowerPoint, affiches)</a:t>
                      </a:r>
                      <a:br>
                        <a:rPr lang="fr-FR" sz="1400" b="0" kern="0" dirty="0">
                          <a:solidFill>
                            <a:schemeClr val="tx1"/>
                          </a:solidFill>
                          <a:effectLst/>
                          <a:latin typeface="Times New Roman" panose="02020603050405020304" pitchFamily="18" charset="0"/>
                          <a:cs typeface="Times New Roman" panose="02020603050405020304" pitchFamily="18" charset="0"/>
                        </a:rPr>
                      </a:br>
                      <a:r>
                        <a:rPr lang="fr-FR" sz="1400" b="0" kern="0" dirty="0">
                          <a:solidFill>
                            <a:schemeClr val="tx1"/>
                          </a:solidFill>
                          <a:effectLst/>
                          <a:latin typeface="Times New Roman" panose="02020603050405020304" pitchFamily="18" charset="0"/>
                          <a:cs typeface="Times New Roman" panose="02020603050405020304" pitchFamily="18" charset="0"/>
                        </a:rPr>
                        <a:t>- Budget pour la communication et l’organisation des événements</a:t>
                      </a:r>
                      <a:endParaRPr lang="fr-FR" sz="14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5749" marR="65749" marT="0" marB="0">
                    <a:solidFill>
                      <a:schemeClr val="accent1">
                        <a:lumMod val="20000"/>
                        <a:lumOff val="80000"/>
                      </a:schemeClr>
                    </a:solidFill>
                  </a:tcPr>
                </a:tc>
                <a:extLst>
                  <a:ext uri="{0D108BD9-81ED-4DB2-BD59-A6C34878D82A}">
                    <a16:rowId xmlns:a16="http://schemas.microsoft.com/office/drawing/2014/main" val="4065335131"/>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1139323397"/>
              </p:ext>
            </p:extLst>
          </p:nvPr>
        </p:nvGraphicFramePr>
        <p:xfrm>
          <a:off x="757380" y="184728"/>
          <a:ext cx="10631055" cy="266294"/>
        </p:xfrm>
        <a:graphic>
          <a:graphicData uri="http://schemas.openxmlformats.org/drawingml/2006/table">
            <a:tbl>
              <a:tblPr firstRow="1" firstCol="1" bandRow="1">
                <a:tableStyleId>{5C22544A-7EE6-4342-B048-85BDC9FD1C3A}</a:tableStyleId>
              </a:tblPr>
              <a:tblGrid>
                <a:gridCol w="2491508">
                  <a:extLst>
                    <a:ext uri="{9D8B030D-6E8A-4147-A177-3AD203B41FA5}">
                      <a16:colId xmlns:a16="http://schemas.microsoft.com/office/drawing/2014/main" val="1340635452"/>
                    </a:ext>
                  </a:extLst>
                </a:gridCol>
                <a:gridCol w="2662479">
                  <a:extLst>
                    <a:ext uri="{9D8B030D-6E8A-4147-A177-3AD203B41FA5}">
                      <a16:colId xmlns:a16="http://schemas.microsoft.com/office/drawing/2014/main" val="3262838328"/>
                    </a:ext>
                  </a:extLst>
                </a:gridCol>
                <a:gridCol w="2844067">
                  <a:extLst>
                    <a:ext uri="{9D8B030D-6E8A-4147-A177-3AD203B41FA5}">
                      <a16:colId xmlns:a16="http://schemas.microsoft.com/office/drawing/2014/main" val="4081379268"/>
                    </a:ext>
                  </a:extLst>
                </a:gridCol>
                <a:gridCol w="2633001">
                  <a:extLst>
                    <a:ext uri="{9D8B030D-6E8A-4147-A177-3AD203B41FA5}">
                      <a16:colId xmlns:a16="http://schemas.microsoft.com/office/drawing/2014/main" val="1328609181"/>
                    </a:ext>
                  </a:extLst>
                </a:gridCol>
              </a:tblGrid>
              <a:tr h="266294">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Phase de l'enquête</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Activités spécifiques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Responsabilités</a:t>
                      </a:r>
                    </a:p>
                  </a:txBody>
                  <a:tcPr marL="46149" marR="46149" marT="0" marB="0"/>
                </a:tc>
                <a:tc>
                  <a:txBody>
                    <a:bodyPr/>
                    <a:lstStyle/>
                    <a:p>
                      <a:pPr algn="ctr">
                        <a:lnSpc>
                          <a:spcPct val="107000"/>
                        </a:lnSpc>
                        <a:spcAft>
                          <a:spcPts val="800"/>
                        </a:spcAft>
                      </a:pPr>
                      <a:r>
                        <a:rPr lang="fr-FR" sz="1600" b="1" kern="0" dirty="0">
                          <a:solidFill>
                            <a:schemeClr val="lt1"/>
                          </a:solidFill>
                          <a:effectLst/>
                          <a:latin typeface="Bookman Old Style" panose="02050604050505020204" pitchFamily="18" charset="0"/>
                          <a:ea typeface="+mn-ea"/>
                          <a:cs typeface="+mn-cs"/>
                        </a:rPr>
                        <a:t>Ressources nécessaires</a:t>
                      </a:r>
                    </a:p>
                  </a:txBody>
                  <a:tcPr marL="46149" marR="46149" marT="0" marB="0"/>
                </a:tc>
                <a:extLst>
                  <a:ext uri="{0D108BD9-81ED-4DB2-BD59-A6C34878D82A}">
                    <a16:rowId xmlns:a16="http://schemas.microsoft.com/office/drawing/2014/main" val="1991648615"/>
                  </a:ext>
                </a:extLst>
              </a:tr>
            </a:tbl>
          </a:graphicData>
        </a:graphic>
      </p:graphicFrame>
    </p:spTree>
    <p:extLst>
      <p:ext uri="{BB962C8B-B14F-4D97-AF65-F5344CB8AC3E}">
        <p14:creationId xmlns:p14="http://schemas.microsoft.com/office/powerpoint/2010/main" val="27308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142360" y="452230"/>
            <a:ext cx="8303967" cy="1354217"/>
          </a:xfrm>
          <a:prstGeom prst="rect">
            <a:avLst/>
          </a:prstGeom>
        </p:spPr>
        <p:txBody>
          <a:bodyPr wrap="square" lIns="0" tIns="0" rIns="0" bIns="0" rtlCol="0" anchor="t">
            <a:spAutoFit/>
          </a:bodyPr>
          <a:lstStyle/>
          <a:p>
            <a:pPr marL="0" marR="0" lvl="0" indent="0" algn="ctr" defTabSz="914400" rtl="0" eaLnBrk="1" fontAlgn="auto" latinLnBrk="0" hangingPunct="1">
              <a:spcBef>
                <a:spcPct val="0"/>
              </a:spcBef>
              <a:spcAft>
                <a:spcPts val="0"/>
              </a:spcAft>
              <a:buClrTx/>
              <a:buSzTx/>
              <a:buFontTx/>
              <a:buNone/>
              <a:tabLst/>
              <a:defRPr/>
            </a:pP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LE CALENDRIER DE L’ENQUÊTE</a:t>
            </a:r>
            <a:endParaRPr kumimoji="0" lang="en-US" sz="4400" b="0" i="0" u="none" strike="noStrike" kern="1200" cap="none" spc="0" normalizeH="0" baseline="0" noProof="0" dirty="0">
              <a:ln w="0"/>
              <a:solidFill>
                <a:srgbClr val="C00000"/>
              </a:solidFill>
              <a:effectLst>
                <a:reflection blurRad="6350" stA="53000" endA="300" endPos="35500" dir="5400000" sy="-90000" algn="bl" rotWithShape="0"/>
              </a:effectLst>
              <a:uLnTx/>
              <a:uFillTx/>
              <a:latin typeface="League Spartan"/>
              <a:ea typeface="+mn-ea"/>
              <a:cs typeface="+mn-cs"/>
            </a:endParaRPr>
          </a:p>
        </p:txBody>
      </p:sp>
      <p:sp>
        <p:nvSpPr>
          <p:cNvPr id="3" name="ZoneTexte 2"/>
          <p:cNvSpPr txBox="1"/>
          <p:nvPr/>
        </p:nvSpPr>
        <p:spPr>
          <a:xfrm>
            <a:off x="203202" y="2119133"/>
            <a:ext cx="6446982" cy="2092881"/>
          </a:xfrm>
          <a:prstGeom prst="rect">
            <a:avLst/>
          </a:prstGeom>
          <a:noFill/>
        </p:spPr>
        <p:txBody>
          <a:bodyPr wrap="square" rtlCol="0">
            <a:spAutoFit/>
          </a:bodyPr>
          <a:lstStyle/>
          <a:p>
            <a:pPr algn="just"/>
            <a:r>
              <a:rPr lang="fr-FR" sz="1600" dirty="0">
                <a:latin typeface="Bookman Old Style" panose="02050604050505020204" pitchFamily="18" charset="0"/>
              </a:rPr>
              <a:t>l'enquête sur les connaissances, attitudes et pratiques des lycéens du Sénégal sur le cancer du sein </a:t>
            </a:r>
            <a:r>
              <a:rPr lang="fr-FR" sz="1600" dirty="0" smtClean="0">
                <a:latin typeface="Bookman Old Style" panose="02050604050505020204" pitchFamily="18" charset="0"/>
              </a:rPr>
              <a:t>s’étendra du 03 mars 2025 au 08 juin 2025, donc durera 14 semaines. </a:t>
            </a:r>
            <a:r>
              <a:rPr lang="fr-FR" sz="1600" dirty="0">
                <a:latin typeface="Bookman Old Style" panose="02050604050505020204" pitchFamily="18" charset="0"/>
              </a:rPr>
              <a:t>I</a:t>
            </a:r>
            <a:r>
              <a:rPr lang="fr-FR" sz="1600" dirty="0" smtClean="0">
                <a:latin typeface="Bookman Old Style" panose="02050604050505020204" pitchFamily="18" charset="0"/>
              </a:rPr>
              <a:t>ci </a:t>
            </a:r>
            <a:r>
              <a:rPr lang="fr-FR" sz="1600" dirty="0">
                <a:latin typeface="Bookman Old Style" panose="02050604050505020204" pitchFamily="18" charset="0"/>
              </a:rPr>
              <a:t>un </a:t>
            </a:r>
            <a:r>
              <a:rPr lang="fr-FR" sz="1600" b="1" dirty="0">
                <a:latin typeface="Bookman Old Style" panose="02050604050505020204" pitchFamily="18" charset="0"/>
              </a:rPr>
              <a:t>calendrier prévisionnel détaillé des tâches</a:t>
            </a:r>
            <a:r>
              <a:rPr lang="fr-FR" sz="1600" dirty="0">
                <a:latin typeface="Bookman Old Style" panose="02050604050505020204" pitchFamily="18" charset="0"/>
              </a:rPr>
              <a:t> pour </a:t>
            </a:r>
            <a:r>
              <a:rPr lang="fr-FR" sz="1600" dirty="0" smtClean="0">
                <a:latin typeface="Bookman Old Style" panose="02050604050505020204" pitchFamily="18" charset="0"/>
              </a:rPr>
              <a:t>ladite enquête. Celui-ci intègre </a:t>
            </a:r>
            <a:r>
              <a:rPr lang="fr-FR" sz="1600" dirty="0">
                <a:latin typeface="Bookman Old Style" panose="02050604050505020204" pitchFamily="18" charset="0"/>
              </a:rPr>
              <a:t>les différentes étapes de l'enquête, les responsabilités de l'équipe centrale et les ressources nécessaires pour chaque phase.</a:t>
            </a:r>
          </a:p>
          <a:p>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32" y="2119133"/>
            <a:ext cx="5384768" cy="3810612"/>
          </a:xfrm>
          <a:prstGeom prst="rect">
            <a:avLst/>
          </a:prstGeom>
        </p:spPr>
      </p:pic>
    </p:spTree>
    <p:extLst>
      <p:ext uri="{BB962C8B-B14F-4D97-AF65-F5344CB8AC3E}">
        <p14:creationId xmlns:p14="http://schemas.microsoft.com/office/powerpoint/2010/main" val="38018683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extLst>
              <p:ext uri="{D42A27DB-BD31-4B8C-83A1-F6EECF244321}">
                <p14:modId xmlns:p14="http://schemas.microsoft.com/office/powerpoint/2010/main" val="3943876483"/>
              </p:ext>
            </p:extLst>
          </p:nvPr>
        </p:nvGraphicFramePr>
        <p:xfrm>
          <a:off x="121545" y="752161"/>
          <a:ext cx="11941145" cy="6096944"/>
        </p:xfrm>
        <a:graphic>
          <a:graphicData uri="http://schemas.openxmlformats.org/drawingml/2006/table">
            <a:tbl>
              <a:tblPr firstRow="1" firstCol="1" bandRow="1">
                <a:tableStyleId>{5C22544A-7EE6-4342-B048-85BDC9FD1C3A}</a:tableStyleId>
              </a:tblPr>
              <a:tblGrid>
                <a:gridCol w="1863080">
                  <a:extLst>
                    <a:ext uri="{9D8B030D-6E8A-4147-A177-3AD203B41FA5}">
                      <a16:colId xmlns:a16="http://schemas.microsoft.com/office/drawing/2014/main" val="1854876224"/>
                    </a:ext>
                  </a:extLst>
                </a:gridCol>
                <a:gridCol w="1922357">
                  <a:extLst>
                    <a:ext uri="{9D8B030D-6E8A-4147-A177-3AD203B41FA5}">
                      <a16:colId xmlns:a16="http://schemas.microsoft.com/office/drawing/2014/main" val="2829586600"/>
                    </a:ext>
                  </a:extLst>
                </a:gridCol>
                <a:gridCol w="3334327">
                  <a:extLst>
                    <a:ext uri="{9D8B030D-6E8A-4147-A177-3AD203B41FA5}">
                      <a16:colId xmlns:a16="http://schemas.microsoft.com/office/drawing/2014/main" val="2763676595"/>
                    </a:ext>
                  </a:extLst>
                </a:gridCol>
                <a:gridCol w="2253673">
                  <a:extLst>
                    <a:ext uri="{9D8B030D-6E8A-4147-A177-3AD203B41FA5}">
                      <a16:colId xmlns:a16="http://schemas.microsoft.com/office/drawing/2014/main" val="565922268"/>
                    </a:ext>
                  </a:extLst>
                </a:gridCol>
                <a:gridCol w="2567708">
                  <a:extLst>
                    <a:ext uri="{9D8B030D-6E8A-4147-A177-3AD203B41FA5}">
                      <a16:colId xmlns:a16="http://schemas.microsoft.com/office/drawing/2014/main" val="3136770551"/>
                    </a:ext>
                  </a:extLst>
                </a:gridCol>
              </a:tblGrid>
              <a:tr h="276661">
                <a:tc>
                  <a:txBody>
                    <a:bodyPr/>
                    <a:lstStyle/>
                    <a:p>
                      <a:pPr algn="ctr">
                        <a:lnSpc>
                          <a:spcPct val="107000"/>
                        </a:lnSpc>
                        <a:spcAft>
                          <a:spcPts val="800"/>
                        </a:spcAft>
                      </a:pPr>
                      <a:r>
                        <a:rPr lang="fr-FR" sz="1400" kern="0" dirty="0" smtClean="0">
                          <a:effectLst/>
                          <a:latin typeface="Bookman Old Style" panose="02050604050505020204" pitchFamily="18" charset="0"/>
                        </a:rPr>
                        <a:t>Semaine</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marL="0" algn="ctr" defTabSz="609630" rtl="0" eaLnBrk="1" latinLnBrk="0" hangingPunct="1">
                        <a:lnSpc>
                          <a:spcPct val="107000"/>
                        </a:lnSpc>
                        <a:spcAft>
                          <a:spcPts val="800"/>
                        </a:spcAft>
                      </a:pPr>
                      <a:r>
                        <a:rPr lang="fr-FR" sz="1400" b="1" kern="0" dirty="0">
                          <a:solidFill>
                            <a:schemeClr val="lt1"/>
                          </a:solidFill>
                          <a:effectLst/>
                          <a:latin typeface="Bookman Old Style" panose="02050604050505020204" pitchFamily="18" charset="0"/>
                          <a:ea typeface="+mn-ea"/>
                          <a:cs typeface="+mn-cs"/>
                        </a:rPr>
                        <a:t>Activités</a:t>
                      </a:r>
                    </a:p>
                  </a:txBody>
                  <a:tcPr marL="2655" marR="2655" marT="0" marB="0"/>
                </a:tc>
                <a:tc>
                  <a:txBody>
                    <a:bodyPr/>
                    <a:lstStyle/>
                    <a:p>
                      <a:pPr marL="0" algn="ctr" defTabSz="609630" rtl="0" eaLnBrk="1" latinLnBrk="0" hangingPunct="1">
                        <a:lnSpc>
                          <a:spcPct val="107000"/>
                        </a:lnSpc>
                        <a:spcAft>
                          <a:spcPts val="800"/>
                        </a:spcAft>
                      </a:pPr>
                      <a:r>
                        <a:rPr lang="fr-FR" sz="1400" b="1" kern="0" dirty="0">
                          <a:solidFill>
                            <a:schemeClr val="lt1"/>
                          </a:solidFill>
                          <a:effectLst/>
                          <a:latin typeface="Bookman Old Style" panose="02050604050505020204" pitchFamily="18" charset="0"/>
                          <a:ea typeface="+mn-ea"/>
                          <a:cs typeface="+mn-cs"/>
                        </a:rPr>
                        <a:t>Responsables</a:t>
                      </a:r>
                    </a:p>
                  </a:txBody>
                  <a:tcPr marL="2655" marR="2655" marT="0" marB="0"/>
                </a:tc>
                <a:tc>
                  <a:txBody>
                    <a:bodyPr/>
                    <a:lstStyle/>
                    <a:p>
                      <a:pPr marL="0" algn="ctr" defTabSz="609630" rtl="0" eaLnBrk="1" latinLnBrk="0" hangingPunct="1">
                        <a:lnSpc>
                          <a:spcPct val="107000"/>
                        </a:lnSpc>
                        <a:spcAft>
                          <a:spcPts val="800"/>
                        </a:spcAft>
                      </a:pPr>
                      <a:r>
                        <a:rPr lang="fr-FR" sz="1400" b="1" kern="0" dirty="0">
                          <a:solidFill>
                            <a:schemeClr val="lt1"/>
                          </a:solidFill>
                          <a:effectLst/>
                          <a:latin typeface="Bookman Old Style" panose="02050604050505020204" pitchFamily="18" charset="0"/>
                          <a:ea typeface="+mn-ea"/>
                          <a:cs typeface="+mn-cs"/>
                        </a:rPr>
                        <a:t>Ressources nécessaires</a:t>
                      </a:r>
                    </a:p>
                  </a:txBody>
                  <a:tcPr marL="2655" marR="2655" marT="0" marB="0"/>
                </a:tc>
                <a:tc>
                  <a:txBody>
                    <a:bodyPr/>
                    <a:lstStyle/>
                    <a:p>
                      <a:pPr marL="0" algn="ctr" defTabSz="609630" rtl="0" eaLnBrk="1" latinLnBrk="0" hangingPunct="1">
                        <a:lnSpc>
                          <a:spcPct val="107000"/>
                        </a:lnSpc>
                        <a:spcAft>
                          <a:spcPts val="800"/>
                        </a:spcAft>
                      </a:pPr>
                      <a:r>
                        <a:rPr lang="fr-FR" sz="1400" b="1" kern="0" dirty="0">
                          <a:solidFill>
                            <a:schemeClr val="lt1"/>
                          </a:solidFill>
                          <a:effectLst/>
                          <a:latin typeface="Bookman Old Style" panose="02050604050505020204" pitchFamily="18" charset="0"/>
                          <a:ea typeface="+mn-ea"/>
                          <a:cs typeface="+mn-cs"/>
                        </a:rPr>
                        <a:t>Détails</a:t>
                      </a:r>
                    </a:p>
                  </a:txBody>
                  <a:tcPr marL="2655" marR="2655" marT="0" marB="0"/>
                </a:tc>
                <a:extLst>
                  <a:ext uri="{0D108BD9-81ED-4DB2-BD59-A6C34878D82A}">
                    <a16:rowId xmlns:a16="http://schemas.microsoft.com/office/drawing/2014/main" val="495722146"/>
                  </a:ext>
                </a:extLst>
              </a:tr>
              <a:tr h="1150737">
                <a:tc>
                  <a:txBody>
                    <a:bodyPr/>
                    <a:lstStyle/>
                    <a:p>
                      <a:pPr algn="ctr">
                        <a:lnSpc>
                          <a:spcPct val="107000"/>
                        </a:lnSpc>
                        <a:spcAft>
                          <a:spcPts val="800"/>
                        </a:spcAft>
                      </a:pPr>
                      <a:r>
                        <a:rPr lang="fr-FR" sz="1400" kern="0" dirty="0">
                          <a:effectLst/>
                          <a:latin typeface="Bookman Old Style" panose="02050604050505020204" pitchFamily="18" charset="0"/>
                        </a:rPr>
                        <a:t>Semaine 1</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Conception des outils de collecte (questionnaires, outils numériques)</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 Coordonnateur général : Supervision globale</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Responsables méthodologiques : Élaboration des questionnaires</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Analystes de données : Conception et paramétrage des outils numériques</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Questionnaires préliminaires, tablettes, outils numériques</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Élaboration et validation des outils de collecte, en intégrant les formats numériques et papier.</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extLst>
                  <a:ext uri="{0D108BD9-81ED-4DB2-BD59-A6C34878D82A}">
                    <a16:rowId xmlns:a16="http://schemas.microsoft.com/office/drawing/2014/main" val="1496002585"/>
                  </a:ext>
                </a:extLst>
              </a:tr>
              <a:tr h="1156956">
                <a:tc>
                  <a:txBody>
                    <a:bodyPr/>
                    <a:lstStyle/>
                    <a:p>
                      <a:pPr algn="ctr">
                        <a:lnSpc>
                          <a:spcPct val="107000"/>
                        </a:lnSpc>
                        <a:spcAft>
                          <a:spcPts val="800"/>
                        </a:spcAft>
                      </a:pPr>
                      <a:r>
                        <a:rPr lang="fr-FR" sz="1400" kern="0" dirty="0">
                          <a:effectLst/>
                          <a:latin typeface="Bookman Old Style" panose="02050604050505020204" pitchFamily="18" charset="0"/>
                        </a:rPr>
                        <a:t>Semaine 2</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Planification logistique (sélection des sites, préparation du matériel)</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 Coordonnateur général : Supervision logistique</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Responsables logistiques : Planification des lieux et équipements</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Gestionnaires financiers : Allocation budgétaire</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Tablettes, formulaires imprimés, matériel de transport, hébergement</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Planification des lieux d'enquête, des besoins en transport et hébergement des équipes. Préparation logistique.</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extLst>
                  <a:ext uri="{0D108BD9-81ED-4DB2-BD59-A6C34878D82A}">
                    <a16:rowId xmlns:a16="http://schemas.microsoft.com/office/drawing/2014/main" val="3604122350"/>
                  </a:ext>
                </a:extLst>
              </a:tr>
              <a:tr h="958948">
                <a:tc>
                  <a:txBody>
                    <a:bodyPr/>
                    <a:lstStyle/>
                    <a:p>
                      <a:pPr algn="ctr">
                        <a:lnSpc>
                          <a:spcPct val="107000"/>
                        </a:lnSpc>
                        <a:spcAft>
                          <a:spcPts val="800"/>
                        </a:spcAft>
                      </a:pPr>
                      <a:r>
                        <a:rPr lang="fr-FR" sz="1400" kern="0">
                          <a:effectLst/>
                          <a:latin typeface="Bookman Old Style" panose="02050604050505020204" pitchFamily="18" charset="0"/>
                        </a:rPr>
                        <a:t>Semaine 3</a:t>
                      </a:r>
                      <a:endParaRPr lang="fr-FR" sz="14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Recrutement des enquêteurs et superviseurs des IA</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 Responsable des ressources humaines : Organisation des recrutements</a:t>
                      </a:r>
                      <a:br>
                        <a:rPr lang="fr-FR" sz="1200" kern="0">
                          <a:effectLst/>
                          <a:latin typeface="Bookman Old Style" panose="02050604050505020204" pitchFamily="18" charset="0"/>
                        </a:rPr>
                      </a:br>
                      <a:r>
                        <a:rPr lang="fr-FR" sz="1200" kern="0">
                          <a:effectLst/>
                          <a:latin typeface="Bookman Old Style" panose="02050604050505020204" pitchFamily="18" charset="0"/>
                        </a:rPr>
                        <a:t>- Gestionnaires financiers : Validation des contrats</a:t>
                      </a:r>
                      <a:br>
                        <a:rPr lang="fr-FR" sz="1200" kern="0">
                          <a:effectLst/>
                          <a:latin typeface="Bookman Old Style" panose="02050604050505020204" pitchFamily="18" charset="0"/>
                        </a:rPr>
                      </a:br>
                      <a:r>
                        <a:rPr lang="fr-FR" sz="1200" kern="0">
                          <a:effectLst/>
                          <a:latin typeface="Bookman Old Style" panose="02050604050505020204" pitchFamily="18" charset="0"/>
                        </a:rPr>
                        <a:t>- Coordonnateur général : Supervision</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Annonces de recrutement, contrats</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Sélection des enquêteurs et superviseurs.</a:t>
                      </a:r>
                      <a:endParaRPr lang="fr-FR" sz="1200" kern="100">
                        <a:effectLst/>
                        <a:latin typeface="Bookman Old Style" panose="02050604050505020204" pitchFamily="18" charset="0"/>
                      </a:endParaRPr>
                    </a:p>
                    <a:p>
                      <a:pPr algn="ctr">
                        <a:lnSpc>
                          <a:spcPct val="107000"/>
                        </a:lnSpc>
                        <a:spcAft>
                          <a:spcPts val="800"/>
                        </a:spcAft>
                      </a:pPr>
                      <a:r>
                        <a:rPr lang="fr-FR" sz="1200" kern="0">
                          <a:effectLst/>
                          <a:latin typeface="Bookman Old Style" panose="02050604050505020204" pitchFamily="18" charset="0"/>
                        </a:rPr>
                        <a:t> </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extLst>
                  <a:ext uri="{0D108BD9-81ED-4DB2-BD59-A6C34878D82A}">
                    <a16:rowId xmlns:a16="http://schemas.microsoft.com/office/drawing/2014/main" val="2184150140"/>
                  </a:ext>
                </a:extLst>
              </a:tr>
              <a:tr h="1150737">
                <a:tc>
                  <a:txBody>
                    <a:bodyPr/>
                    <a:lstStyle/>
                    <a:p>
                      <a:pPr algn="ctr">
                        <a:lnSpc>
                          <a:spcPct val="107000"/>
                        </a:lnSpc>
                        <a:spcAft>
                          <a:spcPts val="800"/>
                        </a:spcAft>
                      </a:pPr>
                      <a:r>
                        <a:rPr lang="fr-FR" sz="1400" kern="0">
                          <a:effectLst/>
                          <a:latin typeface="Bookman Old Style" panose="02050604050505020204" pitchFamily="18" charset="0"/>
                        </a:rPr>
                        <a:t>Semaine 4</a:t>
                      </a:r>
                      <a:endParaRPr lang="fr-FR" sz="14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Formation des enquêteurs et superviseurs</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 Coordonnateur général : Supervision de la formation</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Chargés de formation : Organisation des sessions</a:t>
                      </a:r>
                      <a:br>
                        <a:rPr lang="fr-FR" sz="1200" kern="0" dirty="0">
                          <a:effectLst/>
                          <a:latin typeface="Bookman Old Style" panose="02050604050505020204" pitchFamily="18" charset="0"/>
                        </a:rPr>
                      </a:b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Supports de formation, tablettes, ordinateurs</a:t>
                      </a:r>
                      <a:endParaRPr lang="fr-FR" sz="1200" kern="100" dirty="0">
                        <a:effectLst/>
                        <a:latin typeface="Bookman Old Style" panose="02050604050505020204" pitchFamily="18" charset="0"/>
                      </a:endParaRPr>
                    </a:p>
                    <a:p>
                      <a:pPr algn="ctr">
                        <a:lnSpc>
                          <a:spcPct val="107000"/>
                        </a:lnSpc>
                        <a:spcAft>
                          <a:spcPts val="800"/>
                        </a:spcAft>
                      </a:pPr>
                      <a:r>
                        <a:rPr lang="fr-FR" sz="1200" kern="0" dirty="0">
                          <a:effectLst/>
                          <a:latin typeface="Bookman Old Style" panose="02050604050505020204" pitchFamily="18" charset="0"/>
                        </a:rPr>
                        <a:t> </a:t>
                      </a:r>
                      <a:endParaRPr lang="fr-FR" sz="1200" kern="100" dirty="0">
                        <a:effectLst/>
                        <a:latin typeface="Bookman Old Style" panose="02050604050505020204" pitchFamily="18" charset="0"/>
                      </a:endParaRPr>
                    </a:p>
                    <a:p>
                      <a:pPr algn="ctr">
                        <a:lnSpc>
                          <a:spcPct val="107000"/>
                        </a:lnSpc>
                        <a:spcAft>
                          <a:spcPts val="800"/>
                        </a:spcAft>
                      </a:pPr>
                      <a:r>
                        <a:rPr lang="fr-FR" sz="1200" kern="0" dirty="0">
                          <a:effectLst/>
                          <a:latin typeface="Bookman Old Style" panose="02050604050505020204" pitchFamily="18" charset="0"/>
                        </a:rPr>
                        <a:t> </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a:effectLst/>
                          <a:latin typeface="Bookman Old Style" panose="02050604050505020204" pitchFamily="18" charset="0"/>
                        </a:rPr>
                        <a:t>Formation des enquêteurs et superviseurs aux protocoles de collecte et à l'utilisation des outils numériques.</a:t>
                      </a:r>
                      <a:endParaRPr lang="fr-FR" sz="12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extLst>
                  <a:ext uri="{0D108BD9-81ED-4DB2-BD59-A6C34878D82A}">
                    <a16:rowId xmlns:a16="http://schemas.microsoft.com/office/drawing/2014/main" val="2775659210"/>
                  </a:ext>
                </a:extLst>
              </a:tr>
              <a:tr h="1342527">
                <a:tc>
                  <a:txBody>
                    <a:bodyPr/>
                    <a:lstStyle/>
                    <a:p>
                      <a:pPr algn="ctr">
                        <a:lnSpc>
                          <a:spcPct val="107000"/>
                        </a:lnSpc>
                        <a:spcAft>
                          <a:spcPts val="800"/>
                        </a:spcAft>
                      </a:pPr>
                      <a:r>
                        <a:rPr lang="fr-FR" sz="1400" kern="0" dirty="0">
                          <a:effectLst/>
                          <a:latin typeface="Bookman Old Style" panose="02050604050505020204" pitchFamily="18" charset="0"/>
                        </a:rPr>
                        <a:t>Semaine 5</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Test pilote des outils et ajustements</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 Coordonnateur général : Supervision globale</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Responsables méthodologiques : Suivi des tests</a:t>
                      </a:r>
                      <a:br>
                        <a:rPr lang="fr-FR" sz="1200" kern="0" dirty="0">
                          <a:effectLst/>
                          <a:latin typeface="Bookman Old Style" panose="02050604050505020204" pitchFamily="18" charset="0"/>
                        </a:rPr>
                      </a:br>
                      <a:r>
                        <a:rPr lang="fr-FR" sz="1200" kern="0" dirty="0">
                          <a:effectLst/>
                          <a:latin typeface="Bookman Old Style" panose="02050604050505020204" pitchFamily="18" charset="0"/>
                        </a:rPr>
                        <a:t>- Analystes de données : Ajustements des outils numériques</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Tablettes, formulaires papier</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tc>
                  <a:txBody>
                    <a:bodyPr/>
                    <a:lstStyle/>
                    <a:p>
                      <a:pPr algn="ctr">
                        <a:lnSpc>
                          <a:spcPct val="107000"/>
                        </a:lnSpc>
                        <a:spcAft>
                          <a:spcPts val="800"/>
                        </a:spcAft>
                      </a:pPr>
                      <a:r>
                        <a:rPr lang="fr-FR" sz="1200" kern="0" dirty="0">
                          <a:effectLst/>
                          <a:latin typeface="Bookman Old Style" panose="02050604050505020204" pitchFamily="18" charset="0"/>
                        </a:rPr>
                        <a:t>Test des outils sur un échantillon restreint de lycées, collecte des retours pour ajustements avant le déploiement à grande échelle.</a:t>
                      </a:r>
                      <a:endParaRPr lang="fr-FR" sz="12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2655" marR="2655" marT="0" marB="0" anchor="ctr"/>
                </a:tc>
                <a:extLst>
                  <a:ext uri="{0D108BD9-81ED-4DB2-BD59-A6C34878D82A}">
                    <a16:rowId xmlns:a16="http://schemas.microsoft.com/office/drawing/2014/main" val="2285744931"/>
                  </a:ext>
                </a:extLst>
              </a:tr>
            </a:tbl>
          </a:graphicData>
        </a:graphic>
      </p:graphicFrame>
      <p:sp>
        <p:nvSpPr>
          <p:cNvPr id="5" name="ZoneTexte 4"/>
          <p:cNvSpPr txBox="1"/>
          <p:nvPr/>
        </p:nvSpPr>
        <p:spPr>
          <a:xfrm>
            <a:off x="2918690" y="120073"/>
            <a:ext cx="7453746" cy="923330"/>
          </a:xfrm>
          <a:prstGeom prst="rect">
            <a:avLst/>
          </a:prstGeom>
          <a:noFill/>
        </p:spPr>
        <p:txBody>
          <a:bodyPr wrap="square" rtlCol="0">
            <a:spAutoFit/>
          </a:bodyPr>
          <a:lstStyle/>
          <a:p>
            <a:pPr algn="ctr"/>
            <a:r>
              <a:rPr lang="fr-FR" u="sng" dirty="0">
                <a:latin typeface="Bookman Old Style" panose="02050604050505020204" pitchFamily="18" charset="0"/>
              </a:rPr>
              <a:t>Phase 1</a:t>
            </a:r>
            <a:r>
              <a:rPr lang="fr-FR" dirty="0">
                <a:latin typeface="Bookman Old Style" panose="02050604050505020204" pitchFamily="18" charset="0"/>
              </a:rPr>
              <a:t> :</a:t>
            </a:r>
            <a:r>
              <a:rPr lang="fr-FR" b="1" dirty="0">
                <a:latin typeface="Bookman Old Style" panose="02050604050505020204" pitchFamily="18" charset="0"/>
              </a:rPr>
              <a:t> Préparation de l’Enquête</a:t>
            </a:r>
            <a:endParaRPr lang="fr-FR" dirty="0">
              <a:latin typeface="Bookman Old Style" panose="02050604050505020204" pitchFamily="18" charset="0"/>
            </a:endParaRPr>
          </a:p>
          <a:p>
            <a:pPr algn="ctr"/>
            <a:r>
              <a:rPr lang="fr-FR" u="sng" dirty="0">
                <a:latin typeface="Bookman Old Style" panose="02050604050505020204" pitchFamily="18" charset="0"/>
              </a:rPr>
              <a:t>Durée</a:t>
            </a:r>
            <a:r>
              <a:rPr lang="fr-FR" b="1" dirty="0">
                <a:latin typeface="Bookman Old Style" panose="02050604050505020204" pitchFamily="18" charset="0"/>
              </a:rPr>
              <a:t> </a:t>
            </a:r>
            <a:r>
              <a:rPr lang="fr-FR" dirty="0">
                <a:latin typeface="Bookman Old Style" panose="02050604050505020204" pitchFamily="18" charset="0"/>
              </a:rPr>
              <a:t>:</a:t>
            </a:r>
            <a:r>
              <a:rPr lang="fr-FR" b="1" dirty="0">
                <a:latin typeface="Bookman Old Style" panose="02050604050505020204" pitchFamily="18" charset="0"/>
              </a:rPr>
              <a:t> 5 </a:t>
            </a:r>
            <a:r>
              <a:rPr lang="fr-FR" b="1" dirty="0" smtClean="0">
                <a:latin typeface="Bookman Old Style" panose="02050604050505020204" pitchFamily="18" charset="0"/>
              </a:rPr>
              <a:t>semaines (Du 03 mars 2025 au 06 avril 2025)</a:t>
            </a:r>
            <a:endParaRPr lang="fr-FR" dirty="0">
              <a:latin typeface="Bookman Old Style" panose="02050604050505020204" pitchFamily="18" charset="0"/>
            </a:endParaRPr>
          </a:p>
          <a:p>
            <a:endParaRPr lang="fr-FR" dirty="0"/>
          </a:p>
        </p:txBody>
      </p:sp>
    </p:spTree>
    <p:extLst>
      <p:ext uri="{BB962C8B-B14F-4D97-AF65-F5344CB8AC3E}">
        <p14:creationId xmlns:p14="http://schemas.microsoft.com/office/powerpoint/2010/main" val="364514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3131127" y="110837"/>
            <a:ext cx="74999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Phase </a:t>
            </a:r>
            <a:r>
              <a:rPr kumimoji="0" lang="fr-FR" sz="1800" b="0" i="0" u="sng"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2</a:t>
            </a:r>
            <a:r>
              <a:rPr kumimoji="0" lang="fr-FR"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Collecte</a:t>
            </a:r>
            <a:r>
              <a:rPr kumimoji="0" lang="fr-FR" sz="1800" b="1" i="0" u="none" strike="noStrike" kern="1200" cap="none" spc="0" normalizeH="0" noProof="0" dirty="0" smtClean="0">
                <a:ln>
                  <a:noFill/>
                </a:ln>
                <a:solidFill>
                  <a:prstClr val="black"/>
                </a:solidFill>
                <a:effectLst/>
                <a:uLnTx/>
                <a:uFillTx/>
                <a:latin typeface="Bookman Old Style" panose="02050604050505020204" pitchFamily="18" charset="0"/>
                <a:ea typeface="+mn-ea"/>
                <a:cs typeface="+mn-cs"/>
              </a:rPr>
              <a:t> des données</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Durée</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2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semaines (Du 07 avril 2025 au 20 avril 2025)</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graphicFrame>
        <p:nvGraphicFramePr>
          <p:cNvPr id="2" name="Tableau 1"/>
          <p:cNvGraphicFramePr>
            <a:graphicFrameLocks noGrp="1"/>
          </p:cNvGraphicFramePr>
          <p:nvPr>
            <p:extLst>
              <p:ext uri="{D42A27DB-BD31-4B8C-83A1-F6EECF244321}">
                <p14:modId xmlns:p14="http://schemas.microsoft.com/office/powerpoint/2010/main" val="469131128"/>
              </p:ext>
            </p:extLst>
          </p:nvPr>
        </p:nvGraphicFramePr>
        <p:xfrm>
          <a:off x="150423" y="858982"/>
          <a:ext cx="11866086" cy="5411331"/>
        </p:xfrm>
        <a:graphic>
          <a:graphicData uri="http://schemas.openxmlformats.org/drawingml/2006/table">
            <a:tbl>
              <a:tblPr firstRow="1" firstCol="1" bandRow="1">
                <a:tableStyleId>{5C22544A-7EE6-4342-B048-85BDC9FD1C3A}</a:tableStyleId>
              </a:tblPr>
              <a:tblGrid>
                <a:gridCol w="3285148">
                  <a:extLst>
                    <a:ext uri="{9D8B030D-6E8A-4147-A177-3AD203B41FA5}">
                      <a16:colId xmlns:a16="http://schemas.microsoft.com/office/drawing/2014/main" val="425289224"/>
                    </a:ext>
                  </a:extLst>
                </a:gridCol>
                <a:gridCol w="1736793">
                  <a:extLst>
                    <a:ext uri="{9D8B030D-6E8A-4147-A177-3AD203B41FA5}">
                      <a16:colId xmlns:a16="http://schemas.microsoft.com/office/drawing/2014/main" val="3276679623"/>
                    </a:ext>
                  </a:extLst>
                </a:gridCol>
                <a:gridCol w="2336800">
                  <a:extLst>
                    <a:ext uri="{9D8B030D-6E8A-4147-A177-3AD203B41FA5}">
                      <a16:colId xmlns:a16="http://schemas.microsoft.com/office/drawing/2014/main" val="1295450538"/>
                    </a:ext>
                  </a:extLst>
                </a:gridCol>
                <a:gridCol w="2281381">
                  <a:extLst>
                    <a:ext uri="{9D8B030D-6E8A-4147-A177-3AD203B41FA5}">
                      <a16:colId xmlns:a16="http://schemas.microsoft.com/office/drawing/2014/main" val="811921379"/>
                    </a:ext>
                  </a:extLst>
                </a:gridCol>
                <a:gridCol w="2225964">
                  <a:extLst>
                    <a:ext uri="{9D8B030D-6E8A-4147-A177-3AD203B41FA5}">
                      <a16:colId xmlns:a16="http://schemas.microsoft.com/office/drawing/2014/main" val="924578820"/>
                    </a:ext>
                  </a:extLst>
                </a:gridCol>
              </a:tblGrid>
              <a:tr h="341745">
                <a:tc>
                  <a:txBody>
                    <a:bodyPr/>
                    <a:lstStyle/>
                    <a:p>
                      <a:pPr algn="ctr">
                        <a:lnSpc>
                          <a:spcPct val="107000"/>
                        </a:lnSpc>
                        <a:spcAft>
                          <a:spcPts val="800"/>
                        </a:spcAft>
                      </a:pPr>
                      <a:r>
                        <a:rPr lang="fr-FR" sz="1400" kern="0" dirty="0">
                          <a:effectLst/>
                          <a:latin typeface="Bookman Old Style" panose="02050604050505020204" pitchFamily="18" charset="0"/>
                        </a:rPr>
                        <a:t>Semaine</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400" kern="0" dirty="0">
                          <a:effectLst/>
                          <a:latin typeface="Bookman Old Style" panose="02050604050505020204" pitchFamily="18" charset="0"/>
                        </a:rPr>
                        <a:t>Activités</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400" kern="0" dirty="0">
                          <a:effectLst/>
                          <a:latin typeface="Bookman Old Style" panose="02050604050505020204" pitchFamily="18" charset="0"/>
                        </a:rPr>
                        <a:t>Responsables</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400" kern="0" dirty="0">
                          <a:effectLst/>
                          <a:latin typeface="Bookman Old Style" panose="02050604050505020204" pitchFamily="18" charset="0"/>
                        </a:rPr>
                        <a:t>Ressources nécessaires</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400" kern="0" dirty="0">
                          <a:effectLst/>
                          <a:latin typeface="Bookman Old Style" panose="02050604050505020204" pitchFamily="18" charset="0"/>
                        </a:rPr>
                        <a:t>Détails</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extLst>
                  <a:ext uri="{0D108BD9-81ED-4DB2-BD59-A6C34878D82A}">
                    <a16:rowId xmlns:a16="http://schemas.microsoft.com/office/drawing/2014/main" val="2946323441"/>
                  </a:ext>
                </a:extLst>
              </a:tr>
              <a:tr h="1882435">
                <a:tc>
                  <a:txBody>
                    <a:bodyPr/>
                    <a:lstStyle/>
                    <a:p>
                      <a:pPr algn="ctr">
                        <a:lnSpc>
                          <a:spcPct val="107000"/>
                        </a:lnSpc>
                        <a:spcAft>
                          <a:spcPts val="800"/>
                        </a:spcAft>
                      </a:pPr>
                      <a:r>
                        <a:rPr lang="fr-FR" sz="1400" kern="0">
                          <a:effectLst/>
                          <a:latin typeface="Bookman Old Style" panose="02050604050505020204" pitchFamily="18" charset="0"/>
                        </a:rPr>
                        <a:t>Semaine 6</a:t>
                      </a:r>
                      <a:endParaRPr lang="fr-FR" sz="14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Déploiement des enquêteurs sur le terrain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Coordonnateur général : Coordination stratégique</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 Superviseurs nationaux: Évaluation globale de la qualité</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Superviseurs des IA : Encadrement quotidien</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Enquêteurs : Administration des questionnaires et collecte</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 Gestionnaires financiers : Suivi des dépenses logistiques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Tablettes, formulaires </a:t>
                      </a:r>
                      <a:r>
                        <a:rPr lang="fr-FR" sz="1300" kern="0" dirty="0" smtClean="0">
                          <a:effectLst/>
                          <a:latin typeface="Bookman Old Style" panose="02050604050505020204" pitchFamily="18" charset="0"/>
                        </a:rPr>
                        <a:t>imprimés, transport, hébergement, repas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Organisation des départs sur le terrain pour la collecte des données. Coordination logistique par les </a:t>
                      </a:r>
                      <a:r>
                        <a:rPr lang="fr-FR" sz="1300" kern="0" dirty="0" smtClean="0">
                          <a:effectLst/>
                          <a:latin typeface="Bookman Old Style" panose="02050604050505020204" pitchFamily="18" charset="0"/>
                        </a:rPr>
                        <a:t>superviseurs.</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Collecte des données avec supervision  et résolution rapide des problèmes logistiques.</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Contrôle qualité des données collectées,  et ajustements si nécessaire.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extLst>
                  <a:ext uri="{0D108BD9-81ED-4DB2-BD59-A6C34878D82A}">
                    <a16:rowId xmlns:a16="http://schemas.microsoft.com/office/drawing/2014/main" val="2117450070"/>
                  </a:ext>
                </a:extLst>
              </a:tr>
              <a:tr h="987307">
                <a:tc>
                  <a:txBody>
                    <a:bodyPr/>
                    <a:lstStyle/>
                    <a:p>
                      <a:pPr algn="ctr">
                        <a:lnSpc>
                          <a:spcPct val="107000"/>
                        </a:lnSpc>
                        <a:spcAft>
                          <a:spcPts val="800"/>
                        </a:spcAft>
                      </a:pPr>
                      <a:r>
                        <a:rPr lang="fr-FR" sz="1400" kern="0" dirty="0">
                          <a:effectLst/>
                          <a:latin typeface="Bookman Old Style" panose="02050604050505020204" pitchFamily="18" charset="0"/>
                        </a:rPr>
                        <a:t>Semaine 7</a:t>
                      </a:r>
                      <a:endParaRPr lang="fr-FR" sz="14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Clôture de la collecte et transfert des données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Enquêteurs : Finalisation des activités</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Analystes de données : Centralisation et sécurisation des fichiers</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Coordonnateur général : Validation finale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Tablettes, système de transfert sécurisé</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tc>
                  <a:txBody>
                    <a:bodyPr/>
                    <a:lstStyle/>
                    <a:p>
                      <a:pPr algn="ctr">
                        <a:lnSpc>
                          <a:spcPct val="107000"/>
                        </a:lnSpc>
                        <a:spcAft>
                          <a:spcPts val="800"/>
                        </a:spcAft>
                      </a:pPr>
                      <a:r>
                        <a:rPr lang="fr-FR" sz="1300" kern="0" dirty="0">
                          <a:effectLst/>
                          <a:latin typeface="Bookman Old Style" panose="02050604050505020204" pitchFamily="18" charset="0"/>
                        </a:rPr>
                        <a:t>Fin de la collecte et envoi des données collectées vers la base centrale pour analyse.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9436" marR="9436" marT="0" marB="0" anchor="ctr"/>
                </a:tc>
                <a:extLst>
                  <a:ext uri="{0D108BD9-81ED-4DB2-BD59-A6C34878D82A}">
                    <a16:rowId xmlns:a16="http://schemas.microsoft.com/office/drawing/2014/main" val="3236035266"/>
                  </a:ext>
                </a:extLst>
              </a:tr>
            </a:tbl>
          </a:graphicData>
        </a:graphic>
      </p:graphicFrame>
    </p:spTree>
    <p:extLst>
      <p:ext uri="{BB962C8B-B14F-4D97-AF65-F5344CB8AC3E}">
        <p14:creationId xmlns:p14="http://schemas.microsoft.com/office/powerpoint/2010/main" val="1150198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14" y="-46141"/>
            <a:ext cx="12198614" cy="692088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6276" y="11003"/>
            <a:ext cx="1682338" cy="1385454"/>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 y="27709"/>
            <a:ext cx="1736579" cy="1582217"/>
          </a:xfrm>
          <a:prstGeom prst="rect">
            <a:avLst/>
          </a:prstGeom>
        </p:spPr>
      </p:pic>
      <p:sp>
        <p:nvSpPr>
          <p:cNvPr id="5" name="Zone de texte 5"/>
          <p:cNvSpPr txBox="1"/>
          <p:nvPr/>
        </p:nvSpPr>
        <p:spPr>
          <a:xfrm>
            <a:off x="2207492" y="1422400"/>
            <a:ext cx="8117445" cy="64893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b="1" dirty="0">
                <a:effectLst/>
                <a:latin typeface="Bookman Old Style" panose="02050604050505020204" pitchFamily="18" charset="0"/>
                <a:ea typeface="Calibri" panose="020F0502020204030204" pitchFamily="34" charset="0"/>
                <a:cs typeface="Times New Roman" panose="02020603050405020304" pitchFamily="18" charset="0"/>
              </a:rPr>
              <a:t>Ecole nationale de la Statistique et de l’Analyse </a:t>
            </a:r>
            <a:r>
              <a:rPr lang="fr-FR" b="1" dirty="0" smtClean="0">
                <a:effectLst/>
                <a:latin typeface="Bookman Old Style" panose="02050604050505020204" pitchFamily="18" charset="0"/>
                <a:ea typeface="Calibri" panose="020F0502020204030204" pitchFamily="34" charset="0"/>
                <a:cs typeface="Times New Roman" panose="02020603050405020304" pitchFamily="18" charset="0"/>
              </a:rPr>
              <a:t>économique Pierre NDIAYE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 de texte 6"/>
          <p:cNvSpPr txBox="1"/>
          <p:nvPr/>
        </p:nvSpPr>
        <p:spPr>
          <a:xfrm>
            <a:off x="4081660" y="2451623"/>
            <a:ext cx="4369105" cy="367735"/>
          </a:xfrm>
          <a:prstGeom prst="rect">
            <a:avLst/>
          </a:prstGeom>
          <a:solidFill>
            <a:srgbClr val="FF0000"/>
          </a:solidFill>
          <a:ln w="6350">
            <a:noFill/>
          </a:ln>
          <a:effectLst>
            <a:outerShdw blurRad="50800" dist="38100" dir="5400000" algn="t"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dirty="0">
                <a:solidFill>
                  <a:srgbClr val="FFFFFF"/>
                </a:solidFill>
                <a:effectLst/>
                <a:latin typeface="Bookman Old Style" panose="02050604050505020204" pitchFamily="18" charset="0"/>
                <a:ea typeface="Calibri" panose="020F0502020204030204" pitchFamily="34" charset="0"/>
                <a:cs typeface="Times New Roman" panose="02020603050405020304" pitchFamily="18" charset="0"/>
              </a:rPr>
              <a:t>Projet de Méthodologie d’enquête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Zone de texte 1"/>
          <p:cNvSpPr txBox="1"/>
          <p:nvPr/>
        </p:nvSpPr>
        <p:spPr>
          <a:xfrm>
            <a:off x="5680594" y="3199642"/>
            <a:ext cx="1089660" cy="365760"/>
          </a:xfrm>
          <a:prstGeom prst="rect">
            <a:avLst/>
          </a:prstGeom>
          <a:solidFill>
            <a:schemeClr val="accent2">
              <a:lumMod val="40000"/>
              <a:lumOff val="60000"/>
            </a:schemeClr>
          </a:solidFill>
          <a:ln w="6350">
            <a:solidFill>
              <a:srgbClr val="C0000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600" u="sng" dirty="0">
                <a:ln w="0"/>
                <a:effectLst>
                  <a:outerShdw blurRad="38100" dist="19050" dir="2700000" algn="tl" rotWithShape="0">
                    <a:schemeClr val="dk1">
                      <a:alpha val="40000"/>
                    </a:schemeClr>
                  </a:outerShdw>
                </a:effectLst>
                <a:latin typeface="Book Antiqua" panose="02040602050305030304" pitchFamily="18" charset="0"/>
                <a:ea typeface="Calibri" panose="020F0502020204030204" pitchFamily="34" charset="0"/>
                <a:cs typeface="Times New Roman" panose="02020603050405020304" pitchFamily="18" charset="0"/>
              </a:rPr>
              <a:t>THÈME</a:t>
            </a:r>
            <a:r>
              <a:rPr lang="fr-FR" sz="1600" dirty="0">
                <a:ln w="0"/>
                <a:effectLst>
                  <a:outerShdw blurRad="38100" dist="19050" dir="2700000" algn="tl" rotWithShape="0">
                    <a:schemeClr val="dk1">
                      <a:alpha val="40000"/>
                    </a:schemeClr>
                  </a:outerShdw>
                </a:effectLst>
                <a:latin typeface="Book Antiqua" panose="02040602050305030304" pitchFamily="18" charset="0"/>
                <a:ea typeface="Calibri" panose="020F0502020204030204" pitchFamily="34" charset="0"/>
                <a:cs typeface="Times New Roman" panose="02020603050405020304" pitchFamily="18" charset="0"/>
              </a:rPr>
              <a:t> :</a:t>
            </a:r>
            <a:endParaRPr lang="fr-FR" sz="12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Zone de texte 7"/>
          <p:cNvSpPr txBox="1"/>
          <p:nvPr/>
        </p:nvSpPr>
        <p:spPr>
          <a:xfrm>
            <a:off x="3534443" y="3538732"/>
            <a:ext cx="5463540" cy="670560"/>
          </a:xfrm>
          <a:prstGeom prst="rect">
            <a:avLst/>
          </a:prstGeom>
          <a:solidFill>
            <a:schemeClr val="bg2">
              <a:lumMod val="90000"/>
            </a:schemeClr>
          </a:solidFill>
          <a:ln w="6350">
            <a:solidFill>
              <a:schemeClr val="tx1">
                <a:lumMod val="95000"/>
                <a:lumOff val="5000"/>
              </a:schemeClr>
            </a:solidFill>
          </a:ln>
          <a:effectLst>
            <a:outerShdw blurRad="63500" sx="102000" sy="102000" algn="ctr"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600" dirty="0">
                <a:ln w="0"/>
                <a:effectLst>
                  <a:outerShdw blurRad="38100" dist="19050" dir="2700000" algn="tl" rotWithShape="0">
                    <a:schemeClr val="dk1">
                      <a:alpha val="40000"/>
                    </a:schemeClr>
                  </a:outerShdw>
                </a:effectLst>
                <a:latin typeface="Georgia" panose="02040502050405020303" pitchFamily="18" charset="0"/>
                <a:ea typeface="Calibri" panose="020F0502020204030204" pitchFamily="34" charset="0"/>
                <a:cs typeface="Times New Roman" panose="02020603050405020304" pitchFamily="18" charset="0"/>
              </a:rPr>
              <a:t>Enquête sur les connaissances, attitudes et pratiques des lycéens du Sénégal sur le cancer du sein.</a:t>
            </a:r>
            <a:endParaRPr lang="fr-FR" sz="1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Zone de texte 8"/>
          <p:cNvSpPr txBox="1"/>
          <p:nvPr/>
        </p:nvSpPr>
        <p:spPr>
          <a:xfrm>
            <a:off x="708374" y="4825581"/>
            <a:ext cx="1607820" cy="2590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dirty="0">
                <a:ln w="0"/>
                <a:effectLst>
                  <a:outerShdw blurRad="38100" dist="19050" dir="2700000" algn="tl" rotWithShape="0">
                    <a:schemeClr val="dk1">
                      <a:alpha val="40000"/>
                    </a:schemeClr>
                  </a:outerShdw>
                </a:effectLst>
                <a:latin typeface="Bell MT" panose="02020503060305020303" pitchFamily="18" charset="0"/>
                <a:ea typeface="Calibri" panose="020F0502020204030204" pitchFamily="34" charset="0"/>
                <a:cs typeface="Times New Roman" panose="02020603050405020304" pitchFamily="18" charset="0"/>
              </a:rPr>
              <a:t>Réalisation</a:t>
            </a:r>
            <a:r>
              <a:rPr lang="fr-FR" dirty="0">
                <a:solidFill>
                  <a:srgbClr val="FF0000"/>
                </a:solidFill>
                <a:effectLst/>
                <a:latin typeface="Bell MT" panose="02020503060305020303" pitchFamily="18" charset="0"/>
                <a:ea typeface="Calibri" panose="020F0502020204030204" pitchFamily="34" charset="0"/>
                <a:cs typeface="Times New Roman" panose="02020603050405020304" pitchFamily="18" charset="0"/>
              </a:rPr>
              <a:t> </a:t>
            </a:r>
            <a:r>
              <a:rPr lang="fr-FR" dirty="0">
                <a:ln w="0"/>
                <a:effectLst>
                  <a:outerShdw blurRad="38100" dist="19050" dir="2700000" algn="tl" rotWithShape="0">
                    <a:schemeClr val="dk1">
                      <a:alpha val="40000"/>
                    </a:schemeClr>
                  </a:outerShdw>
                </a:effectLst>
                <a:latin typeface="Bell MT" panose="02020503060305020303" pitchFamily="18" charset="0"/>
                <a:ea typeface="Calibri" panose="020F0502020204030204" pitchFamily="34" charset="0"/>
                <a:cs typeface="Times New Roman" panose="02020603050405020304" pitchFamily="18" charset="0"/>
              </a:rPr>
              <a:t>de</a:t>
            </a:r>
            <a:r>
              <a:rPr lang="fr-FR" dirty="0">
                <a:solidFill>
                  <a:srgbClr val="FF0000"/>
                </a:solidFill>
                <a:effectLst/>
                <a:latin typeface="Bell MT" panose="02020503060305020303" pitchFamily="18" charset="0"/>
                <a:ea typeface="Calibri" panose="020F0502020204030204" pitchFamily="34" charset="0"/>
                <a:cs typeface="Times New Roman" panose="02020603050405020304" pitchFamily="18" charset="0"/>
              </a:rPr>
              <a:t> </a:t>
            </a:r>
            <a:r>
              <a:rPr lang="fr-FR" dirty="0">
                <a:ln w="0"/>
                <a:effectLst>
                  <a:outerShdw blurRad="38100" dist="19050" dir="2700000" algn="tl" rotWithShape="0">
                    <a:schemeClr val="dk1">
                      <a:alpha val="40000"/>
                    </a:schemeClr>
                  </a:outerShdw>
                </a:effectLst>
                <a:latin typeface="Bell MT" panose="02020503060305020303" pitchFamily="18" charset="0"/>
                <a:ea typeface="Calibri" panose="020F0502020204030204" pitchFamily="34" charset="0"/>
                <a:cs typeface="Times New Roman" panose="02020603050405020304" pitchFamily="18" charset="0"/>
              </a:rPr>
              <a:t>:</a:t>
            </a:r>
            <a:endParaRPr lang="fr-FR" sz="14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Zone de texte 10"/>
          <p:cNvSpPr txBox="1"/>
          <p:nvPr/>
        </p:nvSpPr>
        <p:spPr>
          <a:xfrm>
            <a:off x="782263" y="5120085"/>
            <a:ext cx="2899961" cy="10363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0"/>
              </a:spcAft>
            </a:pPr>
            <a:r>
              <a:rPr lang="fr-FR" sz="1200" dirty="0" err="1">
                <a:effectLst/>
                <a:latin typeface="Book Antiqua" panose="02040602050305030304" pitchFamily="18" charset="0"/>
                <a:ea typeface="Calibri" panose="020F0502020204030204" pitchFamily="34" charset="0"/>
                <a:cs typeface="Times New Roman" panose="02020603050405020304" pitchFamily="18" charset="0"/>
              </a:rPr>
              <a:t>Astou</a:t>
            </a:r>
            <a:r>
              <a:rPr lang="fr-FR" sz="1200" dirty="0">
                <a:effectLst/>
                <a:latin typeface="Book Antiqua" panose="02040602050305030304" pitchFamily="18" charset="0"/>
                <a:ea typeface="Calibri" panose="020F0502020204030204" pitchFamily="34" charset="0"/>
                <a:cs typeface="Times New Roman" panose="02020603050405020304" pitchFamily="18" charset="0"/>
              </a:rPr>
              <a:t> </a:t>
            </a:r>
            <a:r>
              <a:rPr lang="fr-FR" sz="1200" b="1" dirty="0">
                <a:effectLst/>
                <a:latin typeface="Book Antiqua" panose="02040602050305030304" pitchFamily="18" charset="0"/>
                <a:ea typeface="Calibri" panose="020F0502020204030204" pitchFamily="34" charset="0"/>
                <a:cs typeface="Times New Roman" panose="02020603050405020304" pitchFamily="18" charset="0"/>
              </a:rPr>
              <a:t>DIOP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GB" sz="1200" dirty="0" err="1">
                <a:effectLst/>
                <a:latin typeface="Book Antiqua" panose="02040602050305030304" pitchFamily="18" charset="0"/>
                <a:ea typeface="Calibri" panose="020F0502020204030204" pitchFamily="34" charset="0"/>
                <a:cs typeface="Times New Roman" panose="02020603050405020304" pitchFamily="18" charset="0"/>
              </a:rPr>
              <a:t>Marème</a:t>
            </a:r>
            <a:r>
              <a:rPr lang="en-GB" sz="1200" dirty="0">
                <a:effectLst/>
                <a:latin typeface="Book Antiqua" panose="02040602050305030304" pitchFamily="18" charset="0"/>
                <a:ea typeface="Calibri" panose="020F0502020204030204" pitchFamily="34" charset="0"/>
                <a:cs typeface="Times New Roman" panose="02020603050405020304" pitchFamily="18" charset="0"/>
              </a:rPr>
              <a:t> </a:t>
            </a:r>
            <a:r>
              <a:rPr lang="en-GB" sz="1200" b="1" dirty="0">
                <a:effectLst/>
                <a:latin typeface="Book Antiqua" panose="02040602050305030304" pitchFamily="18" charset="0"/>
                <a:ea typeface="Calibri" panose="020F0502020204030204" pitchFamily="34" charset="0"/>
                <a:cs typeface="Times New Roman" panose="02020603050405020304" pitchFamily="18" charset="0"/>
              </a:rPr>
              <a:t>DIOP</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GB" sz="1200" dirty="0" err="1">
                <a:effectLst/>
                <a:latin typeface="Book Antiqua" panose="02040602050305030304" pitchFamily="18" charset="0"/>
                <a:ea typeface="Calibri" panose="020F0502020204030204" pitchFamily="34" charset="0"/>
                <a:cs typeface="Times New Roman" panose="02020603050405020304" pitchFamily="18" charset="0"/>
              </a:rPr>
              <a:t>Kadidja</a:t>
            </a:r>
            <a:r>
              <a:rPr lang="en-GB" sz="1200" dirty="0">
                <a:effectLst/>
                <a:latin typeface="Book Antiqua" panose="02040602050305030304" pitchFamily="18" charset="0"/>
                <a:ea typeface="Calibri" panose="020F0502020204030204" pitchFamily="34" charset="0"/>
                <a:cs typeface="Times New Roman" panose="02020603050405020304" pitchFamily="18" charset="0"/>
              </a:rPr>
              <a:t> </a:t>
            </a:r>
            <a:r>
              <a:rPr lang="en-GB" sz="1200" b="1" dirty="0">
                <a:effectLst/>
                <a:latin typeface="Book Antiqua" panose="02040602050305030304" pitchFamily="18" charset="0"/>
                <a:ea typeface="Calibri" panose="020F0502020204030204" pitchFamily="34" charset="0"/>
                <a:cs typeface="Times New Roman" panose="02020603050405020304" pitchFamily="18" charset="0"/>
              </a:rPr>
              <a:t>GUEBEDIANG A NKEN</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fr-FR" sz="1200" dirty="0">
                <a:effectLst/>
                <a:latin typeface="Book Antiqua" panose="02040602050305030304" pitchFamily="18" charset="0"/>
                <a:ea typeface="Calibri" panose="020F0502020204030204" pitchFamily="34" charset="0"/>
                <a:cs typeface="Times New Roman" panose="02020603050405020304" pitchFamily="18" charset="0"/>
              </a:rPr>
              <a:t>Herman Parfait </a:t>
            </a:r>
            <a:r>
              <a:rPr lang="fr-FR" sz="1200" b="1" dirty="0">
                <a:effectLst/>
                <a:latin typeface="Book Antiqua" panose="02040602050305030304" pitchFamily="18" charset="0"/>
                <a:ea typeface="Calibri" panose="020F0502020204030204" pitchFamily="34" charset="0"/>
                <a:cs typeface="Times New Roman" panose="02020603050405020304" pitchFamily="18" charset="0"/>
              </a:rPr>
              <a:t>NGAKE YAMAHA</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Zone de texte 9"/>
          <p:cNvSpPr txBox="1"/>
          <p:nvPr/>
        </p:nvSpPr>
        <p:spPr>
          <a:xfrm>
            <a:off x="8942721" y="4803748"/>
            <a:ext cx="2340202" cy="53943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600" dirty="0">
                <a:ln w="0"/>
                <a:effectLst>
                  <a:outerShdw blurRad="38100" dist="19050" dir="2700000" algn="tl" rotWithShape="0">
                    <a:schemeClr val="dk1">
                      <a:alpha val="40000"/>
                    </a:schemeClr>
                  </a:outerShdw>
                </a:effectLst>
                <a:latin typeface="Bell MT" panose="02020503060305020303" pitchFamily="18" charset="0"/>
                <a:ea typeface="Calibri" panose="020F0502020204030204" pitchFamily="34" charset="0"/>
                <a:cs typeface="Times New Roman" panose="02020603050405020304" pitchFamily="18" charset="0"/>
              </a:rPr>
              <a:t>Sous la supervision de :</a:t>
            </a:r>
            <a:endParaRPr lang="fr-FR" sz="12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Zone de texte 11"/>
          <p:cNvSpPr txBox="1"/>
          <p:nvPr/>
        </p:nvSpPr>
        <p:spPr>
          <a:xfrm>
            <a:off x="9098948" y="5191066"/>
            <a:ext cx="2286436" cy="43165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400" dirty="0">
                <a:effectLst/>
                <a:latin typeface="Bookman Old Style" panose="02050604050505020204" pitchFamily="18" charset="0"/>
                <a:ea typeface="Calibri" panose="020F0502020204030204" pitchFamily="34" charset="0"/>
                <a:cs typeface="Times New Roman" panose="02020603050405020304" pitchFamily="18" charset="0"/>
              </a:rPr>
              <a:t>M. Mady</a:t>
            </a:r>
            <a:r>
              <a:rPr lang="fr-FR" sz="1400" b="1" dirty="0">
                <a:effectLst/>
                <a:latin typeface="Bookman Old Style" panose="02050604050505020204" pitchFamily="18" charset="0"/>
                <a:ea typeface="Calibri" panose="020F0502020204030204" pitchFamily="34" charset="0"/>
                <a:cs typeface="Times New Roman" panose="02020603050405020304" pitchFamily="18" charset="0"/>
              </a:rPr>
              <a:t> DANSOKHO</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Zone de texte 13"/>
          <p:cNvSpPr txBox="1"/>
          <p:nvPr/>
        </p:nvSpPr>
        <p:spPr>
          <a:xfrm>
            <a:off x="8997983" y="5481907"/>
            <a:ext cx="2545124" cy="2816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fr-FR" sz="1100" i="1" dirty="0">
                <a:effectLst/>
                <a:latin typeface="Roboto"/>
                <a:ea typeface="Calibri" panose="020F0502020204030204" pitchFamily="34" charset="0"/>
                <a:cs typeface="Times New Roman" panose="02020603050405020304" pitchFamily="18" charset="0"/>
              </a:rPr>
              <a:t> Ingénieur des Travaux Statistiques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Zone de texte 12"/>
          <p:cNvSpPr txBox="1"/>
          <p:nvPr/>
        </p:nvSpPr>
        <p:spPr>
          <a:xfrm>
            <a:off x="577107" y="6277739"/>
            <a:ext cx="3105117" cy="4756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100" i="1" dirty="0">
                <a:effectLst/>
                <a:latin typeface="Roboto"/>
                <a:ea typeface="Calibri" panose="020F0502020204030204" pitchFamily="34" charset="0"/>
                <a:cs typeface="Times New Roman" panose="02020603050405020304" pitchFamily="18" charset="0"/>
              </a:rPr>
              <a:t>Élèves Ingénieurs Statisticiens </a:t>
            </a:r>
            <a:r>
              <a:rPr lang="fr-FR" sz="1100" i="1" dirty="0" smtClean="0">
                <a:effectLst/>
                <a:latin typeface="Roboto"/>
                <a:ea typeface="Calibri" panose="020F0502020204030204" pitchFamily="34" charset="0"/>
                <a:cs typeface="Times New Roman" panose="02020603050405020304" pitchFamily="18" charset="0"/>
              </a:rPr>
              <a:t>Économistes en ISEP2</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Zone de texte 14"/>
          <p:cNvSpPr txBox="1"/>
          <p:nvPr/>
        </p:nvSpPr>
        <p:spPr>
          <a:xfrm>
            <a:off x="5389913" y="6366966"/>
            <a:ext cx="1752600" cy="480060"/>
          </a:xfrm>
          <a:prstGeom prst="rect">
            <a:avLst/>
          </a:prstGeom>
          <a:solidFill>
            <a:schemeClr val="accent2">
              <a:lumMod val="60000"/>
              <a:lumOff val="40000"/>
            </a:schemeClr>
          </a:solidFill>
          <a:ln w="6350">
            <a:noFill/>
          </a:ln>
          <a:effectLst>
            <a:outerShdw blurRad="63500" sx="102000" sy="102000" algn="ctr" rotWithShape="0">
              <a:prstClr val="black">
                <a:alpha val="40000"/>
              </a:prstClr>
            </a:outerShd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fr-FR" sz="1200" dirty="0">
                <a:effectLst/>
                <a:latin typeface="Bookman Old Style" panose="02050604050505020204" pitchFamily="18" charset="0"/>
                <a:ea typeface="Calibri" panose="020F0502020204030204" pitchFamily="34" charset="0"/>
                <a:cs typeface="Times New Roman" panose="02020603050405020304" pitchFamily="18" charset="0"/>
              </a:rPr>
              <a:t>Année académique 2024/2025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2318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290617" y="110836"/>
            <a:ext cx="7786255"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Phase </a:t>
            </a:r>
            <a:r>
              <a:rPr lang="fr-FR" u="sng" dirty="0">
                <a:solidFill>
                  <a:prstClr val="black"/>
                </a:solidFill>
                <a:latin typeface="Bookman Old Style" panose="02050604050505020204" pitchFamily="18" charset="0"/>
              </a:rPr>
              <a:t>3</a:t>
            </a:r>
            <a:r>
              <a:rPr kumimoji="0" lang="fr-FR"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Analyse</a:t>
            </a:r>
            <a:r>
              <a:rPr kumimoji="0" lang="fr-FR" sz="1800" b="1" i="0" u="none" strike="noStrike" kern="1200" cap="none" spc="0" normalizeH="0" noProof="0" dirty="0" smtClean="0">
                <a:ln>
                  <a:noFill/>
                </a:ln>
                <a:solidFill>
                  <a:prstClr val="black"/>
                </a:solidFill>
                <a:effectLst/>
                <a:uLnTx/>
                <a:uFillTx/>
                <a:latin typeface="Bookman Old Style" panose="02050604050505020204" pitchFamily="18" charset="0"/>
                <a:ea typeface="+mn-ea"/>
                <a:cs typeface="+mn-cs"/>
              </a:rPr>
              <a:t> des données</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Durée</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lang="fr-FR" b="1" dirty="0">
                <a:solidFill>
                  <a:prstClr val="black"/>
                </a:solidFill>
                <a:latin typeface="Bookman Old Style" panose="02050604050505020204" pitchFamily="18" charset="0"/>
              </a:rPr>
              <a:t>4</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semaines (Du 21 avril 2025 au 18 mai 2025)</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 name="Tableau 2"/>
          <p:cNvGraphicFramePr>
            <a:graphicFrameLocks noGrp="1"/>
          </p:cNvGraphicFramePr>
          <p:nvPr>
            <p:extLst>
              <p:ext uri="{D42A27DB-BD31-4B8C-83A1-F6EECF244321}">
                <p14:modId xmlns:p14="http://schemas.microsoft.com/office/powerpoint/2010/main" val="2875049621"/>
              </p:ext>
            </p:extLst>
          </p:nvPr>
        </p:nvGraphicFramePr>
        <p:xfrm>
          <a:off x="129309" y="835891"/>
          <a:ext cx="11933383" cy="5687079"/>
        </p:xfrm>
        <a:graphic>
          <a:graphicData uri="http://schemas.openxmlformats.org/drawingml/2006/table">
            <a:tbl>
              <a:tblPr firstRow="1" firstCol="1" bandRow="1">
                <a:tableStyleId>{5C22544A-7EE6-4342-B048-85BDC9FD1C3A}</a:tableStyleId>
              </a:tblPr>
              <a:tblGrid>
                <a:gridCol w="1468582">
                  <a:extLst>
                    <a:ext uri="{9D8B030D-6E8A-4147-A177-3AD203B41FA5}">
                      <a16:colId xmlns:a16="http://schemas.microsoft.com/office/drawing/2014/main" val="617730123"/>
                    </a:ext>
                  </a:extLst>
                </a:gridCol>
                <a:gridCol w="2373746">
                  <a:extLst>
                    <a:ext uri="{9D8B030D-6E8A-4147-A177-3AD203B41FA5}">
                      <a16:colId xmlns:a16="http://schemas.microsoft.com/office/drawing/2014/main" val="1474797582"/>
                    </a:ext>
                  </a:extLst>
                </a:gridCol>
                <a:gridCol w="3084945">
                  <a:extLst>
                    <a:ext uri="{9D8B030D-6E8A-4147-A177-3AD203B41FA5}">
                      <a16:colId xmlns:a16="http://schemas.microsoft.com/office/drawing/2014/main" val="2539405348"/>
                    </a:ext>
                  </a:extLst>
                </a:gridCol>
                <a:gridCol w="2290618">
                  <a:extLst>
                    <a:ext uri="{9D8B030D-6E8A-4147-A177-3AD203B41FA5}">
                      <a16:colId xmlns:a16="http://schemas.microsoft.com/office/drawing/2014/main" val="1103636510"/>
                    </a:ext>
                  </a:extLst>
                </a:gridCol>
                <a:gridCol w="2715492">
                  <a:extLst>
                    <a:ext uri="{9D8B030D-6E8A-4147-A177-3AD203B41FA5}">
                      <a16:colId xmlns:a16="http://schemas.microsoft.com/office/drawing/2014/main" val="4239320531"/>
                    </a:ext>
                  </a:extLst>
                </a:gridCol>
              </a:tblGrid>
              <a:tr h="346364">
                <a:tc>
                  <a:txBody>
                    <a:bodyPr/>
                    <a:lstStyle/>
                    <a:p>
                      <a:pPr algn="ctr">
                        <a:lnSpc>
                          <a:spcPct val="107000"/>
                        </a:lnSpc>
                        <a:spcAft>
                          <a:spcPts val="800"/>
                        </a:spcAft>
                      </a:pPr>
                      <a:r>
                        <a:rPr lang="fr-FR" sz="1300" kern="0" dirty="0">
                          <a:effectLst/>
                          <a:latin typeface="Bookman Old Style" panose="02050604050505020204" pitchFamily="18" charset="0"/>
                        </a:rPr>
                        <a:t>Semaine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Activités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Responsables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Ressources nécessaires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Détails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extLst>
                  <a:ext uri="{0D108BD9-81ED-4DB2-BD59-A6C34878D82A}">
                    <a16:rowId xmlns:a16="http://schemas.microsoft.com/office/drawing/2014/main" val="2515686356"/>
                  </a:ext>
                </a:extLst>
              </a:tr>
              <a:tr h="1291708">
                <a:tc>
                  <a:txBody>
                    <a:bodyPr/>
                    <a:lstStyle/>
                    <a:p>
                      <a:pPr marL="457200" algn="ctr">
                        <a:lnSpc>
                          <a:spcPct val="107000"/>
                        </a:lnSpc>
                        <a:spcAft>
                          <a:spcPts val="800"/>
                        </a:spcAft>
                      </a:pPr>
                      <a:r>
                        <a:rPr lang="fr-FR" sz="1300" kern="0" dirty="0">
                          <a:effectLst/>
                          <a:latin typeface="Bookman Old Style" panose="02050604050505020204" pitchFamily="18" charset="0"/>
                        </a:rPr>
                        <a:t> </a:t>
                      </a:r>
                      <a:endParaRPr lang="fr-FR" sz="1300" kern="100" dirty="0">
                        <a:effectLst/>
                        <a:latin typeface="Bookman Old Style" panose="02050604050505020204" pitchFamily="18" charset="0"/>
                      </a:endParaRPr>
                    </a:p>
                    <a:p>
                      <a:pPr algn="ctr">
                        <a:lnSpc>
                          <a:spcPct val="107000"/>
                        </a:lnSpc>
                        <a:spcAft>
                          <a:spcPts val="800"/>
                        </a:spcAft>
                      </a:pPr>
                      <a:r>
                        <a:rPr lang="fr-FR" sz="1300" kern="0" dirty="0">
                          <a:effectLst/>
                          <a:latin typeface="Bookman Old Style" panose="02050604050505020204" pitchFamily="18" charset="0"/>
                        </a:rPr>
                        <a:t>Semaine 8</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Nettoyage et préparation des données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Analystes de données : Vérification et correction</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Responsables méthodologiques : Validation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Logiciels d’analyse de données (SPSS, R, Excel)</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Élimination des erreurs et incohérences, structuration des fichiers pour analyse.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extLst>
                  <a:ext uri="{0D108BD9-81ED-4DB2-BD59-A6C34878D82A}">
                    <a16:rowId xmlns:a16="http://schemas.microsoft.com/office/drawing/2014/main" val="625654125"/>
                  </a:ext>
                </a:extLst>
              </a:tr>
              <a:tr h="1391070">
                <a:tc>
                  <a:txBody>
                    <a:bodyPr/>
                    <a:lstStyle/>
                    <a:p>
                      <a:pPr algn="ctr">
                        <a:lnSpc>
                          <a:spcPct val="107000"/>
                        </a:lnSpc>
                        <a:spcAft>
                          <a:spcPts val="800"/>
                        </a:spcAft>
                      </a:pPr>
                      <a:r>
                        <a:rPr lang="fr-FR" sz="1300" kern="0" dirty="0">
                          <a:effectLst/>
                          <a:latin typeface="Bookman Old Style" panose="02050604050505020204" pitchFamily="18" charset="0"/>
                        </a:rPr>
                        <a:t>Semaine 9</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Analyse préliminaire des résultats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Analystes de données : Exploration initiale</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Responsables méthodologiques : Vérification des tendances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Logiciels d’analyse statistique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Analyse descriptive des données collectées, identification des tendances majeures.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extLst>
                  <a:ext uri="{0D108BD9-81ED-4DB2-BD59-A6C34878D82A}">
                    <a16:rowId xmlns:a16="http://schemas.microsoft.com/office/drawing/2014/main" val="405106054"/>
                  </a:ext>
                </a:extLst>
              </a:tr>
              <a:tr h="1366229">
                <a:tc>
                  <a:txBody>
                    <a:bodyPr/>
                    <a:lstStyle/>
                    <a:p>
                      <a:pPr algn="ctr">
                        <a:lnSpc>
                          <a:spcPct val="107000"/>
                        </a:lnSpc>
                        <a:spcAft>
                          <a:spcPts val="800"/>
                        </a:spcAft>
                      </a:pPr>
                      <a:r>
                        <a:rPr lang="fr-FR" sz="1300" kern="0">
                          <a:effectLst/>
                          <a:latin typeface="Bookman Old Style" panose="02050604050505020204" pitchFamily="18" charset="0"/>
                        </a:rPr>
                        <a:t>Semaine 10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Analyse statistique approfondie et production de rapports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 Analystes de données : Modélisation et production des résultats</a:t>
                      </a:r>
                      <a:br>
                        <a:rPr lang="fr-FR" sz="1300" kern="0">
                          <a:effectLst/>
                          <a:latin typeface="Bookman Old Style" panose="02050604050505020204" pitchFamily="18" charset="0"/>
                        </a:rPr>
                      </a:br>
                      <a:r>
                        <a:rPr lang="fr-FR" sz="1300" kern="0">
                          <a:effectLst/>
                          <a:latin typeface="Bookman Old Style" panose="02050604050505020204" pitchFamily="18" charset="0"/>
                        </a:rPr>
                        <a:t>- Coordonnateur général : Validation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Logiciels d’analyse et traitement de texte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a:effectLst/>
                          <a:latin typeface="Bookman Old Style" panose="02050604050505020204" pitchFamily="18" charset="0"/>
                        </a:rPr>
                        <a:t>Analyse approfondie, rédaction de rapports intérimaires pour partage avec les parties prenantes.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extLst>
                  <a:ext uri="{0D108BD9-81ED-4DB2-BD59-A6C34878D82A}">
                    <a16:rowId xmlns:a16="http://schemas.microsoft.com/office/drawing/2014/main" val="2649476542"/>
                  </a:ext>
                </a:extLst>
              </a:tr>
              <a:tr h="1291708">
                <a:tc>
                  <a:txBody>
                    <a:bodyPr/>
                    <a:lstStyle/>
                    <a:p>
                      <a:pPr algn="ctr">
                        <a:lnSpc>
                          <a:spcPct val="107000"/>
                        </a:lnSpc>
                        <a:spcAft>
                          <a:spcPts val="800"/>
                        </a:spcAft>
                      </a:pPr>
                      <a:r>
                        <a:rPr lang="fr-FR" sz="1300" kern="0">
                          <a:effectLst/>
                          <a:latin typeface="Bookman Old Style" panose="02050604050505020204" pitchFamily="18" charset="0"/>
                        </a:rPr>
                        <a:t>Semaine 11</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Validation finale et rédaction du rapport intérimaire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Analystes de données : Finalisation des rapports</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Coordonnateur général : Supervision et validation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Rapports intermédiaires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tc>
                  <a:txBody>
                    <a:bodyPr/>
                    <a:lstStyle/>
                    <a:p>
                      <a:pPr algn="ctr">
                        <a:lnSpc>
                          <a:spcPct val="107000"/>
                        </a:lnSpc>
                        <a:spcAft>
                          <a:spcPts val="800"/>
                        </a:spcAft>
                      </a:pPr>
                      <a:r>
                        <a:rPr lang="fr-FR" sz="1300" kern="0" dirty="0">
                          <a:effectLst/>
                          <a:latin typeface="Bookman Old Style" panose="02050604050505020204" pitchFamily="18" charset="0"/>
                        </a:rPr>
                        <a:t>Validation des résultats par l’équipe centrale et préparation des premières conclusions.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5082" marR="5082" marT="0" marB="0" anchor="ctr"/>
                </a:tc>
                <a:extLst>
                  <a:ext uri="{0D108BD9-81ED-4DB2-BD59-A6C34878D82A}">
                    <a16:rowId xmlns:a16="http://schemas.microsoft.com/office/drawing/2014/main" val="1795813822"/>
                  </a:ext>
                </a:extLst>
              </a:tr>
            </a:tbl>
          </a:graphicData>
        </a:graphic>
      </p:graphicFrame>
    </p:spTree>
    <p:extLst>
      <p:ext uri="{BB962C8B-B14F-4D97-AF65-F5344CB8AC3E}">
        <p14:creationId xmlns:p14="http://schemas.microsoft.com/office/powerpoint/2010/main" val="42217624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202545" y="147782"/>
            <a:ext cx="7269019"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Phase </a:t>
            </a:r>
            <a:r>
              <a:rPr lang="fr-FR" u="sng" noProof="0" dirty="0" smtClean="0">
                <a:solidFill>
                  <a:prstClr val="black"/>
                </a:solidFill>
                <a:latin typeface="Bookman Old Style" panose="02050604050505020204" pitchFamily="18" charset="0"/>
              </a:rPr>
              <a:t>4</a:t>
            </a:r>
            <a:r>
              <a:rPr kumimoji="0" lang="fr-FR" sz="1800" b="0"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Diffusion des résultats</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sng"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Durée</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a:t>
            </a:r>
            <a:r>
              <a:rPr kumimoji="0" lang="fr-FR" sz="1800" b="1"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 </a:t>
            </a:r>
            <a:r>
              <a:rPr lang="fr-FR" b="1" noProof="0" dirty="0" smtClean="0">
                <a:solidFill>
                  <a:prstClr val="black"/>
                </a:solidFill>
                <a:latin typeface="Bookman Old Style" panose="02050604050505020204" pitchFamily="18" charset="0"/>
              </a:rPr>
              <a:t>3</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 </a:t>
            </a:r>
            <a:r>
              <a:rPr kumimoji="0" lang="fr-FR" sz="1800" b="1" i="0" u="none" strike="noStrike" kern="1200" cap="none" spc="0" normalizeH="0" baseline="0" noProof="0" dirty="0" smtClean="0">
                <a:ln>
                  <a:noFill/>
                </a:ln>
                <a:solidFill>
                  <a:prstClr val="black"/>
                </a:solidFill>
                <a:effectLst/>
                <a:uLnTx/>
                <a:uFillTx/>
                <a:latin typeface="Bookman Old Style" panose="02050604050505020204" pitchFamily="18" charset="0"/>
                <a:ea typeface="+mn-ea"/>
                <a:cs typeface="+mn-cs"/>
              </a:rPr>
              <a:t>semaines (Du 19 mai 2025 au 08 juin 2024)</a:t>
            </a:r>
            <a:endParaRPr kumimoji="0" lang="fr-FR" sz="18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eau 1"/>
          <p:cNvGraphicFramePr>
            <a:graphicFrameLocks noGrp="1"/>
          </p:cNvGraphicFramePr>
          <p:nvPr>
            <p:extLst>
              <p:ext uri="{D42A27DB-BD31-4B8C-83A1-F6EECF244321}">
                <p14:modId xmlns:p14="http://schemas.microsoft.com/office/powerpoint/2010/main" val="1713406550"/>
              </p:ext>
            </p:extLst>
          </p:nvPr>
        </p:nvGraphicFramePr>
        <p:xfrm>
          <a:off x="203199" y="817417"/>
          <a:ext cx="11684000" cy="5611091"/>
        </p:xfrm>
        <a:graphic>
          <a:graphicData uri="http://schemas.openxmlformats.org/drawingml/2006/table">
            <a:tbl>
              <a:tblPr firstRow="1" firstCol="1" bandRow="1">
                <a:tableStyleId>{5C22544A-7EE6-4342-B048-85BDC9FD1C3A}</a:tableStyleId>
              </a:tblPr>
              <a:tblGrid>
                <a:gridCol w="2336800">
                  <a:extLst>
                    <a:ext uri="{9D8B030D-6E8A-4147-A177-3AD203B41FA5}">
                      <a16:colId xmlns:a16="http://schemas.microsoft.com/office/drawing/2014/main" val="3064084885"/>
                    </a:ext>
                  </a:extLst>
                </a:gridCol>
                <a:gridCol w="2336800">
                  <a:extLst>
                    <a:ext uri="{9D8B030D-6E8A-4147-A177-3AD203B41FA5}">
                      <a16:colId xmlns:a16="http://schemas.microsoft.com/office/drawing/2014/main" val="1332852886"/>
                    </a:ext>
                  </a:extLst>
                </a:gridCol>
                <a:gridCol w="2336800">
                  <a:extLst>
                    <a:ext uri="{9D8B030D-6E8A-4147-A177-3AD203B41FA5}">
                      <a16:colId xmlns:a16="http://schemas.microsoft.com/office/drawing/2014/main" val="2136245521"/>
                    </a:ext>
                  </a:extLst>
                </a:gridCol>
                <a:gridCol w="2336800">
                  <a:extLst>
                    <a:ext uri="{9D8B030D-6E8A-4147-A177-3AD203B41FA5}">
                      <a16:colId xmlns:a16="http://schemas.microsoft.com/office/drawing/2014/main" val="160566631"/>
                    </a:ext>
                  </a:extLst>
                </a:gridCol>
                <a:gridCol w="2336800">
                  <a:extLst>
                    <a:ext uri="{9D8B030D-6E8A-4147-A177-3AD203B41FA5}">
                      <a16:colId xmlns:a16="http://schemas.microsoft.com/office/drawing/2014/main" val="3993931371"/>
                    </a:ext>
                  </a:extLst>
                </a:gridCol>
              </a:tblGrid>
              <a:tr h="374073">
                <a:tc>
                  <a:txBody>
                    <a:bodyPr/>
                    <a:lstStyle/>
                    <a:p>
                      <a:pPr algn="ctr">
                        <a:lnSpc>
                          <a:spcPct val="107000"/>
                        </a:lnSpc>
                        <a:spcAft>
                          <a:spcPts val="800"/>
                        </a:spcAft>
                      </a:pPr>
                      <a:r>
                        <a:rPr lang="fr-FR" sz="1300" kern="0" dirty="0">
                          <a:effectLst/>
                          <a:latin typeface="Bookman Old Style" panose="02050604050505020204" pitchFamily="18" charset="0"/>
                        </a:rPr>
                        <a:t>Semaine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Activités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Responsables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Ressources nécessaires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Détails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extLst>
                  <a:ext uri="{0D108BD9-81ED-4DB2-BD59-A6C34878D82A}">
                    <a16:rowId xmlns:a16="http://schemas.microsoft.com/office/drawing/2014/main" val="665858827"/>
                  </a:ext>
                </a:extLst>
              </a:tr>
              <a:tr h="1683326">
                <a:tc>
                  <a:txBody>
                    <a:bodyPr/>
                    <a:lstStyle/>
                    <a:p>
                      <a:pPr algn="ctr">
                        <a:lnSpc>
                          <a:spcPct val="107000"/>
                        </a:lnSpc>
                        <a:spcAft>
                          <a:spcPts val="800"/>
                        </a:spcAft>
                      </a:pPr>
                      <a:r>
                        <a:rPr lang="fr-FR" sz="1300" kern="0" dirty="0">
                          <a:effectLst/>
                          <a:latin typeface="Bookman Old Style" panose="02050604050505020204" pitchFamily="18" charset="0"/>
                        </a:rPr>
                        <a:t>Semaine 12</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Préparation des ateliers et supports de restitution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Chargés de communication : Production des supports</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Coordonnateur général : Supervision globale</a:t>
                      </a:r>
                      <a:br>
                        <a:rPr lang="fr-FR" sz="1300" kern="0" dirty="0">
                          <a:effectLst/>
                          <a:latin typeface="Bookman Old Style" panose="02050604050505020204" pitchFamily="18" charset="0"/>
                        </a:rPr>
                      </a:b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Supports de présentation, matériel audiovisuel</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Préparation des ateliers régionaux pour la diffusion des résultats aux parties prenantes locales et nationales.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extLst>
                  <a:ext uri="{0D108BD9-81ED-4DB2-BD59-A6C34878D82A}">
                    <a16:rowId xmlns:a16="http://schemas.microsoft.com/office/drawing/2014/main" val="3073042072"/>
                  </a:ext>
                </a:extLst>
              </a:tr>
              <a:tr h="2057401">
                <a:tc>
                  <a:txBody>
                    <a:bodyPr/>
                    <a:lstStyle/>
                    <a:p>
                      <a:pPr algn="ctr">
                        <a:lnSpc>
                          <a:spcPct val="107000"/>
                        </a:lnSpc>
                        <a:spcAft>
                          <a:spcPts val="800"/>
                        </a:spcAft>
                      </a:pPr>
                      <a:r>
                        <a:rPr lang="fr-FR" sz="1300" kern="0">
                          <a:effectLst/>
                          <a:latin typeface="Bookman Old Style" panose="02050604050505020204" pitchFamily="18" charset="0"/>
                        </a:rPr>
                        <a:t>Semaine 13</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Organisation des ateliers de restitution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 Chargés de communication : Animation des ateliers</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Superviseurs régionaux : Organisation locale</a:t>
                      </a:r>
                      <a:br>
                        <a:rPr lang="fr-FR" sz="1300" kern="0" dirty="0">
                          <a:effectLst/>
                          <a:latin typeface="Bookman Old Style" panose="02050604050505020204" pitchFamily="18" charset="0"/>
                        </a:rPr>
                      </a:br>
                      <a:r>
                        <a:rPr lang="fr-FR" sz="1300" kern="0" dirty="0">
                          <a:effectLst/>
                          <a:latin typeface="Bookman Old Style" panose="02050604050505020204" pitchFamily="18" charset="0"/>
                        </a:rPr>
                        <a:t>- Coordonnateur général : Supervision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Salles de conférence, matériel de diffusion</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Présentation des résultats et des recommandations aux autorités locales, éducateurs, et lycéens.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extLst>
                  <a:ext uri="{0D108BD9-81ED-4DB2-BD59-A6C34878D82A}">
                    <a16:rowId xmlns:a16="http://schemas.microsoft.com/office/drawing/2014/main" val="3130815231"/>
                  </a:ext>
                </a:extLst>
              </a:tr>
              <a:tr h="1496291">
                <a:tc>
                  <a:txBody>
                    <a:bodyPr/>
                    <a:lstStyle/>
                    <a:p>
                      <a:pPr algn="ctr">
                        <a:lnSpc>
                          <a:spcPct val="107000"/>
                        </a:lnSpc>
                        <a:spcAft>
                          <a:spcPts val="800"/>
                        </a:spcAft>
                      </a:pPr>
                      <a:r>
                        <a:rPr lang="fr-FR" sz="1300" kern="0">
                          <a:effectLst/>
                          <a:latin typeface="Bookman Old Style" panose="02050604050505020204" pitchFamily="18" charset="0"/>
                        </a:rPr>
                        <a:t>Semaine 14</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Rédaction et publication du rapport final</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 Analystes de données : Finalisation des conclusions</a:t>
                      </a:r>
                      <a:br>
                        <a:rPr lang="fr-FR" sz="1300" kern="0">
                          <a:effectLst/>
                          <a:latin typeface="Bookman Old Style" panose="02050604050505020204" pitchFamily="18" charset="0"/>
                        </a:rPr>
                      </a:br>
                      <a:r>
                        <a:rPr lang="fr-FR" sz="1300" kern="0">
                          <a:effectLst/>
                          <a:latin typeface="Bookman Old Style" panose="02050604050505020204" pitchFamily="18" charset="0"/>
                        </a:rPr>
                        <a:t>- Coordonnateur général : Supervision de la publication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a:effectLst/>
                          <a:latin typeface="Bookman Old Style" panose="02050604050505020204" pitchFamily="18" charset="0"/>
                        </a:rPr>
                        <a:t>Rapports finaux, supports numériques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tc>
                  <a:txBody>
                    <a:bodyPr/>
                    <a:lstStyle/>
                    <a:p>
                      <a:pPr algn="ctr">
                        <a:lnSpc>
                          <a:spcPct val="107000"/>
                        </a:lnSpc>
                        <a:spcAft>
                          <a:spcPts val="800"/>
                        </a:spcAft>
                      </a:pPr>
                      <a:r>
                        <a:rPr lang="fr-FR" sz="1300" kern="0" dirty="0">
                          <a:effectLst/>
                          <a:latin typeface="Bookman Old Style" panose="02050604050505020204" pitchFamily="18" charset="0"/>
                        </a:rPr>
                        <a:t>Rédaction et diffusion du rapport final aux parties prenantes nationales et internationales.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8457" marR="38457" marT="0" marB="0" anchor="ctr"/>
                </a:tc>
                <a:extLst>
                  <a:ext uri="{0D108BD9-81ED-4DB2-BD59-A6C34878D82A}">
                    <a16:rowId xmlns:a16="http://schemas.microsoft.com/office/drawing/2014/main" val="1877320781"/>
                  </a:ext>
                </a:extLst>
              </a:tr>
            </a:tbl>
          </a:graphicData>
        </a:graphic>
      </p:graphicFrame>
    </p:spTree>
    <p:extLst>
      <p:ext uri="{BB962C8B-B14F-4D97-AF65-F5344CB8AC3E}">
        <p14:creationId xmlns:p14="http://schemas.microsoft.com/office/powerpoint/2010/main" val="19302580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142360" y="452230"/>
            <a:ext cx="8303967" cy="677108"/>
          </a:xfrm>
          <a:prstGeom prst="rect">
            <a:avLst/>
          </a:prstGeom>
        </p:spPr>
        <p:txBody>
          <a:bodyPr wrap="square" lIns="0" tIns="0" rIns="0" bIns="0" rtlCol="0" anchor="t">
            <a:spAutoFit/>
          </a:bodyPr>
          <a:lstStyle/>
          <a:p>
            <a:pPr marL="0" marR="0" lvl="0" indent="0" algn="ctr" defTabSz="914400" rtl="0" eaLnBrk="1" fontAlgn="auto" latinLnBrk="0" hangingPunct="1">
              <a:spcBef>
                <a:spcPct val="0"/>
              </a:spcBef>
              <a:spcAft>
                <a:spcPts val="0"/>
              </a:spcAft>
              <a:buClrTx/>
              <a:buSzTx/>
              <a:buFontTx/>
              <a:buNone/>
              <a:tabLst/>
              <a:defRPr/>
            </a:pP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LE </a:t>
            </a: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BUDGET </a:t>
            </a: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DE L’ENQUÊTE</a:t>
            </a:r>
            <a:endParaRPr kumimoji="0" lang="en-US" sz="4400" b="0" i="0" u="none" strike="noStrike" kern="1200" cap="none" spc="0" normalizeH="0" baseline="0" noProof="0" dirty="0">
              <a:ln w="0"/>
              <a:solidFill>
                <a:srgbClr val="C00000"/>
              </a:solidFill>
              <a:effectLst>
                <a:reflection blurRad="6350" stA="53000" endA="300" endPos="35500" dir="5400000" sy="-90000" algn="bl" rotWithShape="0"/>
              </a:effectLst>
              <a:uLnTx/>
              <a:uFillTx/>
              <a:latin typeface="League Spartan"/>
              <a:ea typeface="+mn-ea"/>
              <a:cs typeface="+mn-cs"/>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9367" y="1948873"/>
            <a:ext cx="5692633" cy="3742736"/>
          </a:xfrm>
          <a:prstGeom prst="rect">
            <a:avLst/>
          </a:prstGeom>
        </p:spPr>
      </p:pic>
      <p:sp>
        <p:nvSpPr>
          <p:cNvPr id="6" name="ZoneTexte 5"/>
          <p:cNvSpPr txBox="1"/>
          <p:nvPr/>
        </p:nvSpPr>
        <p:spPr>
          <a:xfrm>
            <a:off x="383071" y="1843175"/>
            <a:ext cx="5934601" cy="1323439"/>
          </a:xfrm>
          <a:prstGeom prst="rect">
            <a:avLst/>
          </a:prstGeom>
          <a:noFill/>
        </p:spPr>
        <p:txBody>
          <a:bodyPr wrap="square" rtlCol="0">
            <a:spAutoFit/>
          </a:bodyPr>
          <a:lstStyle/>
          <a:p>
            <a:pPr algn="just"/>
            <a:r>
              <a:rPr lang="fr-FR" sz="1600" dirty="0">
                <a:latin typeface="Bookman Old Style" panose="02050604050505020204" pitchFamily="18" charset="0"/>
              </a:rPr>
              <a:t>L’enquête sur les connaissances, attitudes et pratiques des lycéens sénégalais concernant le cancer du sein est une démarche complexe nécessitant un financement conséquent, qui doit être judicieusement réparti afin de répondre efficacement aux exigences de la mission.</a:t>
            </a:r>
          </a:p>
        </p:txBody>
      </p:sp>
    </p:spTree>
    <p:extLst>
      <p:ext uri="{BB962C8B-B14F-4D97-AF65-F5344CB8AC3E}">
        <p14:creationId xmlns:p14="http://schemas.microsoft.com/office/powerpoint/2010/main" val="14597336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3833091" y="369455"/>
            <a:ext cx="5135418" cy="369332"/>
          </a:xfrm>
          <a:prstGeom prst="rect">
            <a:avLst/>
          </a:prstGeom>
          <a:noFill/>
        </p:spPr>
        <p:txBody>
          <a:bodyPr wrap="square" rtlCol="0">
            <a:spAutoFit/>
          </a:bodyPr>
          <a:lstStyle/>
          <a:p>
            <a:r>
              <a:rPr lang="fr-FR" u="sng" dirty="0">
                <a:effectLst>
                  <a:outerShdw blurRad="38100" dist="38100" dir="2700000" algn="tl">
                    <a:srgbClr val="000000">
                      <a:alpha val="43137"/>
                    </a:srgbClr>
                  </a:outerShdw>
                </a:effectLst>
                <a:latin typeface="Bookman Old Style" panose="02050604050505020204" pitchFamily="18" charset="0"/>
              </a:rPr>
              <a:t>Tableau détaillé des besoins et </a:t>
            </a:r>
            <a:r>
              <a:rPr lang="fr-FR" u="sng" dirty="0" smtClean="0">
                <a:effectLst>
                  <a:outerShdw blurRad="38100" dist="38100" dir="2700000" algn="tl">
                    <a:srgbClr val="000000">
                      <a:alpha val="43137"/>
                    </a:srgbClr>
                  </a:outerShdw>
                </a:effectLst>
                <a:latin typeface="Bookman Old Style" panose="02050604050505020204" pitchFamily="18" charset="0"/>
              </a:rPr>
              <a:t>dépenses</a:t>
            </a:r>
            <a:endParaRPr lang="fr-FR" u="sng" dirty="0">
              <a:effectLst>
                <a:outerShdw blurRad="38100" dist="38100" dir="2700000" algn="tl">
                  <a:srgbClr val="000000">
                    <a:alpha val="43137"/>
                  </a:srgbClr>
                </a:outerShdw>
              </a:effectLst>
              <a:latin typeface="Bookman Old Style" panose="020506040505050202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568411881"/>
              </p:ext>
            </p:extLst>
          </p:nvPr>
        </p:nvGraphicFramePr>
        <p:xfrm>
          <a:off x="359701" y="808181"/>
          <a:ext cx="11573680" cy="6023512"/>
        </p:xfrm>
        <a:graphic>
          <a:graphicData uri="http://schemas.openxmlformats.org/drawingml/2006/table">
            <a:tbl>
              <a:tblPr firstRow="1" firstCol="1" bandRow="1">
                <a:tableStyleId>{5C22544A-7EE6-4342-B048-85BDC9FD1C3A}</a:tableStyleId>
              </a:tblPr>
              <a:tblGrid>
                <a:gridCol w="2174956">
                  <a:extLst>
                    <a:ext uri="{9D8B030D-6E8A-4147-A177-3AD203B41FA5}">
                      <a16:colId xmlns:a16="http://schemas.microsoft.com/office/drawing/2014/main" val="4155644242"/>
                    </a:ext>
                  </a:extLst>
                </a:gridCol>
                <a:gridCol w="1769488">
                  <a:extLst>
                    <a:ext uri="{9D8B030D-6E8A-4147-A177-3AD203B41FA5}">
                      <a16:colId xmlns:a16="http://schemas.microsoft.com/office/drawing/2014/main" val="2814563347"/>
                    </a:ext>
                  </a:extLst>
                </a:gridCol>
                <a:gridCol w="1838037">
                  <a:extLst>
                    <a:ext uri="{9D8B030D-6E8A-4147-A177-3AD203B41FA5}">
                      <a16:colId xmlns:a16="http://schemas.microsoft.com/office/drawing/2014/main" val="4054349474"/>
                    </a:ext>
                  </a:extLst>
                </a:gridCol>
                <a:gridCol w="1671782">
                  <a:extLst>
                    <a:ext uri="{9D8B030D-6E8A-4147-A177-3AD203B41FA5}">
                      <a16:colId xmlns:a16="http://schemas.microsoft.com/office/drawing/2014/main" val="639552044"/>
                    </a:ext>
                  </a:extLst>
                </a:gridCol>
                <a:gridCol w="1822634">
                  <a:extLst>
                    <a:ext uri="{9D8B030D-6E8A-4147-A177-3AD203B41FA5}">
                      <a16:colId xmlns:a16="http://schemas.microsoft.com/office/drawing/2014/main" val="908383359"/>
                    </a:ext>
                  </a:extLst>
                </a:gridCol>
                <a:gridCol w="2296783">
                  <a:extLst>
                    <a:ext uri="{9D8B030D-6E8A-4147-A177-3AD203B41FA5}">
                      <a16:colId xmlns:a16="http://schemas.microsoft.com/office/drawing/2014/main" val="935059104"/>
                    </a:ext>
                  </a:extLst>
                </a:gridCol>
              </a:tblGrid>
              <a:tr h="633565">
                <a:tc>
                  <a:txBody>
                    <a:bodyPr/>
                    <a:lstStyle/>
                    <a:p>
                      <a:pPr algn="ctr">
                        <a:lnSpc>
                          <a:spcPct val="107000"/>
                        </a:lnSpc>
                        <a:spcAft>
                          <a:spcPts val="800"/>
                        </a:spcAft>
                      </a:pPr>
                      <a:r>
                        <a:rPr lang="fr-FR" sz="1300" kern="100" dirty="0">
                          <a:effectLst/>
                          <a:latin typeface="Bookman Old Style" panose="02050604050505020204" pitchFamily="18" charset="0"/>
                        </a:rPr>
                        <a:t>Ressource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Quantité totale (acteurs ou unités)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smtClean="0">
                          <a:effectLst/>
                          <a:latin typeface="Bookman Old Style" panose="02050604050505020204" pitchFamily="18" charset="0"/>
                        </a:rPr>
                        <a:t>Nombre de semaines d’activités</a:t>
                      </a:r>
                      <a:r>
                        <a:rPr lang="fr-FR" sz="1300" kern="100" dirty="0">
                          <a:effectLst/>
                          <a:latin typeface="Bookman Old Style" panose="02050604050505020204" pitchFamily="18" charset="0"/>
                        </a:rPr>
                        <a:t> </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Coût unitaire (FCFA)</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Coût total (FCFA)</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Utilité principale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1100724182"/>
                  </a:ext>
                </a:extLst>
              </a:tr>
              <a:tr h="475174">
                <a:tc>
                  <a:txBody>
                    <a:bodyPr/>
                    <a:lstStyle/>
                    <a:p>
                      <a:pPr algn="ctr">
                        <a:lnSpc>
                          <a:spcPct val="107000"/>
                        </a:lnSpc>
                        <a:spcAft>
                          <a:spcPts val="800"/>
                        </a:spcAft>
                      </a:pPr>
                      <a:r>
                        <a:rPr lang="fr-FR" sz="1300" kern="100" dirty="0">
                          <a:effectLst/>
                          <a:latin typeface="Bookman Old Style" panose="02050604050505020204" pitchFamily="18" charset="0"/>
                        </a:rPr>
                        <a:t>Coordonnateur général</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1 personne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smtClean="0">
                          <a:effectLst/>
                          <a:latin typeface="Bookman Old Style" panose="02050604050505020204" pitchFamily="18" charset="0"/>
                        </a:rPr>
                        <a:t>14</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75 000/semaine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1 </a:t>
                      </a:r>
                      <a:r>
                        <a:rPr lang="fr-FR" sz="1300" kern="100" dirty="0" smtClean="0">
                          <a:effectLst/>
                          <a:latin typeface="Bookman Old Style" panose="02050604050505020204" pitchFamily="18" charset="0"/>
                        </a:rPr>
                        <a:t>050 </a:t>
                      </a:r>
                      <a:r>
                        <a:rPr lang="fr-FR" sz="1300" kern="100" dirty="0">
                          <a:effectLst/>
                          <a:latin typeface="Bookman Old Style" panose="02050604050505020204" pitchFamily="18" charset="0"/>
                        </a:rPr>
                        <a:t>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Supervision globale à toutes les phases.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2170631107"/>
                  </a:ext>
                </a:extLst>
              </a:tr>
              <a:tr h="1267127">
                <a:tc>
                  <a:txBody>
                    <a:bodyPr/>
                    <a:lstStyle/>
                    <a:p>
                      <a:pPr algn="ctr">
                        <a:lnSpc>
                          <a:spcPct val="107000"/>
                        </a:lnSpc>
                        <a:spcAft>
                          <a:spcPts val="800"/>
                        </a:spcAft>
                      </a:pPr>
                      <a:r>
                        <a:rPr lang="fr-FR" sz="1300" kern="100" dirty="0">
                          <a:effectLst/>
                          <a:latin typeface="Bookman Old Style" panose="02050604050505020204" pitchFamily="18" charset="0"/>
                        </a:rPr>
                        <a:t>Superviseurs nationaux</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3 personnes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2</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50 000/semaine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300 000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Coordination globale, validation méthodologique, gestion des imprévus pendant la collecte.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2657396220"/>
                  </a:ext>
                </a:extLst>
              </a:tr>
              <a:tr h="633565">
                <a:tc>
                  <a:txBody>
                    <a:bodyPr/>
                    <a:lstStyle/>
                    <a:p>
                      <a:pPr algn="ctr">
                        <a:lnSpc>
                          <a:spcPct val="107000"/>
                        </a:lnSpc>
                        <a:spcAft>
                          <a:spcPts val="800"/>
                        </a:spcAft>
                      </a:pPr>
                      <a:r>
                        <a:rPr lang="fr-FR" sz="1300" kern="100">
                          <a:effectLst/>
                          <a:latin typeface="Bookman Old Style" panose="02050604050505020204" pitchFamily="18" charset="0"/>
                        </a:rPr>
                        <a:t>Superviseurs régionaux</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16 personnes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2</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40 000/semaine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1 280 000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Suivi qualité sur le terrain, encadrement des enquêteurs.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3529636008"/>
                  </a:ext>
                </a:extLst>
              </a:tr>
              <a:tr h="475174">
                <a:tc>
                  <a:txBody>
                    <a:bodyPr/>
                    <a:lstStyle/>
                    <a:p>
                      <a:pPr algn="ctr">
                        <a:lnSpc>
                          <a:spcPct val="107000"/>
                        </a:lnSpc>
                        <a:spcAft>
                          <a:spcPts val="800"/>
                        </a:spcAft>
                      </a:pPr>
                      <a:r>
                        <a:rPr lang="fr-FR" sz="1300" kern="100">
                          <a:effectLst/>
                          <a:latin typeface="Bookman Old Style" panose="02050604050505020204" pitchFamily="18" charset="0"/>
                        </a:rPr>
                        <a:t>Enquêteurs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64 personnes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2</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30 000/semaine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3 840 000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Collecte des données auprès des lycéens.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2955764526"/>
                  </a:ext>
                </a:extLst>
              </a:tr>
              <a:tr h="1425520">
                <a:tc>
                  <a:txBody>
                    <a:bodyPr/>
                    <a:lstStyle/>
                    <a:p>
                      <a:pPr algn="ctr">
                        <a:lnSpc>
                          <a:spcPct val="107000"/>
                        </a:lnSpc>
                        <a:spcAft>
                          <a:spcPts val="800"/>
                        </a:spcAft>
                      </a:pPr>
                      <a:r>
                        <a:rPr lang="fr-FR" sz="1300" kern="100">
                          <a:effectLst/>
                          <a:latin typeface="Bookman Old Style" panose="02050604050505020204" pitchFamily="18" charset="0"/>
                        </a:rPr>
                        <a:t>Analystes de données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5 personnes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smtClean="0">
                          <a:effectLst/>
                          <a:latin typeface="Bookman Old Style" panose="02050604050505020204" pitchFamily="18" charset="0"/>
                          <a:ea typeface="+mn-ea"/>
                          <a:cs typeface="+mn-cs"/>
                        </a:rPr>
                        <a:t>4</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60 000/semaine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1 </a:t>
                      </a:r>
                      <a:r>
                        <a:rPr lang="fr-FR" sz="1300" kern="100" dirty="0" smtClean="0">
                          <a:effectLst/>
                          <a:latin typeface="Bookman Old Style" panose="02050604050505020204" pitchFamily="18" charset="0"/>
                        </a:rPr>
                        <a:t>200 </a:t>
                      </a:r>
                      <a:r>
                        <a:rPr lang="fr-FR" sz="1300" kern="100" dirty="0">
                          <a:effectLst/>
                          <a:latin typeface="Bookman Old Style" panose="02050604050505020204" pitchFamily="18" charset="0"/>
                        </a:rPr>
                        <a:t>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Conception des outils numériques nettoyage, analyse statistique, rédaction des rapports intérimaires et finaux.</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931522435"/>
                  </a:ext>
                </a:extLst>
              </a:tr>
              <a:tr h="475174">
                <a:tc>
                  <a:txBody>
                    <a:bodyPr/>
                    <a:lstStyle/>
                    <a:p>
                      <a:pPr algn="ctr">
                        <a:lnSpc>
                          <a:spcPct val="107000"/>
                        </a:lnSpc>
                        <a:spcAft>
                          <a:spcPts val="0"/>
                        </a:spcAft>
                      </a:pPr>
                      <a:r>
                        <a:rPr lang="fr-FR" sz="1300" kern="100">
                          <a:effectLst/>
                          <a:latin typeface="Bookman Old Style" panose="02050604050505020204" pitchFamily="18" charset="0"/>
                        </a:rPr>
                        <a:t>Responsables des ressources humaines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0"/>
                        </a:spcAft>
                      </a:pPr>
                      <a:r>
                        <a:rPr lang="fr-FR" sz="1300" kern="100">
                          <a:effectLst/>
                          <a:latin typeface="Bookman Old Style" panose="02050604050505020204" pitchFamily="18" charset="0"/>
                        </a:rPr>
                        <a:t>4 personnes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0"/>
                        </a:spcAft>
                      </a:pPr>
                      <a:r>
                        <a:rPr lang="fr-FR" sz="1300" kern="100">
                          <a:effectLst/>
                          <a:latin typeface="Bookman Old Style" panose="02050604050505020204" pitchFamily="18" charset="0"/>
                        </a:rPr>
                        <a:t>1 </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0"/>
                        </a:spcAft>
                      </a:pPr>
                      <a:r>
                        <a:rPr lang="fr-FR" sz="1300" kern="100">
                          <a:effectLst/>
                          <a:latin typeface="Bookman Old Style" panose="02050604050505020204" pitchFamily="18" charset="0"/>
                        </a:rPr>
                        <a:t>100 000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0"/>
                        </a:spcAft>
                      </a:pPr>
                      <a:r>
                        <a:rPr lang="en-US" sz="1300" kern="100" dirty="0">
                          <a:effectLst/>
                          <a:latin typeface="Bookman Old Style" panose="02050604050505020204" pitchFamily="18" charset="0"/>
                        </a:rPr>
                        <a:t>4</a:t>
                      </a:r>
                      <a:r>
                        <a:rPr lang="fr-FR" sz="1300" kern="100" dirty="0">
                          <a:effectLst/>
                          <a:latin typeface="Bookman Old Style" panose="02050604050505020204" pitchFamily="18" charset="0"/>
                        </a:rPr>
                        <a:t>00 000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0"/>
                        </a:spcAft>
                      </a:pPr>
                      <a:r>
                        <a:rPr lang="fr-FR" sz="1300" kern="100" dirty="0">
                          <a:effectLst/>
                          <a:latin typeface="Bookman Old Style" panose="02050604050505020204" pitchFamily="18" charset="0"/>
                        </a:rPr>
                        <a:t>Recrutement des superviseurs et des enquêteurs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2598128393"/>
                  </a:ext>
                </a:extLst>
              </a:tr>
              <a:tr h="475174">
                <a:tc>
                  <a:txBody>
                    <a:bodyPr/>
                    <a:lstStyle/>
                    <a:p>
                      <a:pPr algn="ctr">
                        <a:lnSpc>
                          <a:spcPct val="107000"/>
                        </a:lnSpc>
                        <a:spcAft>
                          <a:spcPts val="800"/>
                        </a:spcAft>
                      </a:pPr>
                      <a:r>
                        <a:rPr lang="fr-FR" sz="1300" kern="100">
                          <a:effectLst/>
                          <a:latin typeface="Bookman Old Style" panose="02050604050505020204" pitchFamily="18" charset="0"/>
                        </a:rPr>
                        <a:t>Chargés de formation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3 personnes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1</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75 000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a:effectLst/>
                          <a:latin typeface="Bookman Old Style" panose="02050604050505020204" pitchFamily="18" charset="0"/>
                        </a:rPr>
                        <a:t>225 000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Formation des enquêteurs et superviseurs.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1182" marR="31182" marT="0" marB="0" anchor="ctr"/>
                </a:tc>
                <a:extLst>
                  <a:ext uri="{0D108BD9-81ED-4DB2-BD59-A6C34878D82A}">
                    <a16:rowId xmlns:a16="http://schemas.microsoft.com/office/drawing/2014/main" val="2637480919"/>
                  </a:ext>
                </a:extLst>
              </a:tr>
            </a:tbl>
          </a:graphicData>
        </a:graphic>
      </p:graphicFrame>
    </p:spTree>
    <p:extLst>
      <p:ext uri="{BB962C8B-B14F-4D97-AF65-F5344CB8AC3E}">
        <p14:creationId xmlns:p14="http://schemas.microsoft.com/office/powerpoint/2010/main" val="334985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3058891495"/>
              </p:ext>
            </p:extLst>
          </p:nvPr>
        </p:nvGraphicFramePr>
        <p:xfrm>
          <a:off x="360217" y="92579"/>
          <a:ext cx="11517744" cy="581676"/>
        </p:xfrm>
        <a:graphic>
          <a:graphicData uri="http://schemas.openxmlformats.org/drawingml/2006/table">
            <a:tbl>
              <a:tblPr firstRow="1" firstCol="1" bandRow="1">
                <a:tableStyleId>{5C22544A-7EE6-4342-B048-85BDC9FD1C3A}</a:tableStyleId>
              </a:tblPr>
              <a:tblGrid>
                <a:gridCol w="1560947">
                  <a:extLst>
                    <a:ext uri="{9D8B030D-6E8A-4147-A177-3AD203B41FA5}">
                      <a16:colId xmlns:a16="http://schemas.microsoft.com/office/drawing/2014/main" val="4151361275"/>
                    </a:ext>
                  </a:extLst>
                </a:gridCol>
                <a:gridCol w="1791854">
                  <a:extLst>
                    <a:ext uri="{9D8B030D-6E8A-4147-A177-3AD203B41FA5}">
                      <a16:colId xmlns:a16="http://schemas.microsoft.com/office/drawing/2014/main" val="3999345541"/>
                    </a:ext>
                  </a:extLst>
                </a:gridCol>
                <a:gridCol w="1948873">
                  <a:extLst>
                    <a:ext uri="{9D8B030D-6E8A-4147-A177-3AD203B41FA5}">
                      <a16:colId xmlns:a16="http://schemas.microsoft.com/office/drawing/2014/main" val="87024610"/>
                    </a:ext>
                  </a:extLst>
                </a:gridCol>
                <a:gridCol w="1505527">
                  <a:extLst>
                    <a:ext uri="{9D8B030D-6E8A-4147-A177-3AD203B41FA5}">
                      <a16:colId xmlns:a16="http://schemas.microsoft.com/office/drawing/2014/main" val="3703178920"/>
                    </a:ext>
                  </a:extLst>
                </a:gridCol>
                <a:gridCol w="1265382">
                  <a:extLst>
                    <a:ext uri="{9D8B030D-6E8A-4147-A177-3AD203B41FA5}">
                      <a16:colId xmlns:a16="http://schemas.microsoft.com/office/drawing/2014/main" val="3689929700"/>
                    </a:ext>
                  </a:extLst>
                </a:gridCol>
                <a:gridCol w="3445161">
                  <a:extLst>
                    <a:ext uri="{9D8B030D-6E8A-4147-A177-3AD203B41FA5}">
                      <a16:colId xmlns:a16="http://schemas.microsoft.com/office/drawing/2014/main" val="250333498"/>
                    </a:ext>
                  </a:extLst>
                </a:gridCol>
              </a:tblGrid>
              <a:tr h="581676">
                <a:tc>
                  <a:txBody>
                    <a:bodyPr/>
                    <a:lstStyle/>
                    <a:p>
                      <a:pPr algn="ctr">
                        <a:lnSpc>
                          <a:spcPct val="107000"/>
                        </a:lnSpc>
                        <a:spcAft>
                          <a:spcPts val="800"/>
                        </a:spcAft>
                      </a:pPr>
                      <a:r>
                        <a:rPr lang="fr-FR" sz="1300" kern="100" dirty="0">
                          <a:effectLst/>
                          <a:latin typeface="Bookman Old Style" panose="02050604050505020204" pitchFamily="18" charset="0"/>
                        </a:rPr>
                        <a:t>Ressource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Quantité totale (acteurs ou unités)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 </a:t>
                      </a:r>
                      <a:r>
                        <a:rPr lang="fr-FR" sz="1300" kern="100" dirty="0" smtClean="0">
                          <a:effectLst/>
                          <a:latin typeface="Bookman Old Style" panose="02050604050505020204" pitchFamily="18" charset="0"/>
                        </a:rPr>
                        <a:t>Nombre de semaines d’activités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Coût unitaire (FCFA)</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Coût total (FCFA)</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Utilité principale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extLst>
                  <a:ext uri="{0D108BD9-81ED-4DB2-BD59-A6C34878D82A}">
                    <a16:rowId xmlns:a16="http://schemas.microsoft.com/office/drawing/2014/main" val="1561528782"/>
                  </a:ext>
                </a:extLst>
              </a:tr>
            </a:tbl>
          </a:graphicData>
        </a:graphic>
      </p:graphicFrame>
      <p:graphicFrame>
        <p:nvGraphicFramePr>
          <p:cNvPr id="4" name="Tableau 3"/>
          <p:cNvGraphicFramePr>
            <a:graphicFrameLocks noGrp="1"/>
          </p:cNvGraphicFramePr>
          <p:nvPr>
            <p:extLst>
              <p:ext uri="{D42A27DB-BD31-4B8C-83A1-F6EECF244321}">
                <p14:modId xmlns:p14="http://schemas.microsoft.com/office/powerpoint/2010/main" val="3000897723"/>
              </p:ext>
            </p:extLst>
          </p:nvPr>
        </p:nvGraphicFramePr>
        <p:xfrm>
          <a:off x="360217" y="674255"/>
          <a:ext cx="11517745" cy="6040580"/>
        </p:xfrm>
        <a:graphic>
          <a:graphicData uri="http://schemas.openxmlformats.org/drawingml/2006/table">
            <a:tbl>
              <a:tblPr firstRow="1" firstCol="1" bandRow="1">
                <a:tableStyleId>{5C22544A-7EE6-4342-B048-85BDC9FD1C3A}</a:tableStyleId>
              </a:tblPr>
              <a:tblGrid>
                <a:gridCol w="1560947">
                  <a:extLst>
                    <a:ext uri="{9D8B030D-6E8A-4147-A177-3AD203B41FA5}">
                      <a16:colId xmlns:a16="http://schemas.microsoft.com/office/drawing/2014/main" val="2798576717"/>
                    </a:ext>
                  </a:extLst>
                </a:gridCol>
                <a:gridCol w="1791854">
                  <a:extLst>
                    <a:ext uri="{9D8B030D-6E8A-4147-A177-3AD203B41FA5}">
                      <a16:colId xmlns:a16="http://schemas.microsoft.com/office/drawing/2014/main" val="2182256785"/>
                    </a:ext>
                  </a:extLst>
                </a:gridCol>
                <a:gridCol w="1939637">
                  <a:extLst>
                    <a:ext uri="{9D8B030D-6E8A-4147-A177-3AD203B41FA5}">
                      <a16:colId xmlns:a16="http://schemas.microsoft.com/office/drawing/2014/main" val="3993908000"/>
                    </a:ext>
                  </a:extLst>
                </a:gridCol>
                <a:gridCol w="1514763">
                  <a:extLst>
                    <a:ext uri="{9D8B030D-6E8A-4147-A177-3AD203B41FA5}">
                      <a16:colId xmlns:a16="http://schemas.microsoft.com/office/drawing/2014/main" val="2047798489"/>
                    </a:ext>
                  </a:extLst>
                </a:gridCol>
                <a:gridCol w="1256146">
                  <a:extLst>
                    <a:ext uri="{9D8B030D-6E8A-4147-A177-3AD203B41FA5}">
                      <a16:colId xmlns:a16="http://schemas.microsoft.com/office/drawing/2014/main" val="3675748877"/>
                    </a:ext>
                  </a:extLst>
                </a:gridCol>
                <a:gridCol w="3454398">
                  <a:extLst>
                    <a:ext uri="{9D8B030D-6E8A-4147-A177-3AD203B41FA5}">
                      <a16:colId xmlns:a16="http://schemas.microsoft.com/office/drawing/2014/main" val="1456116449"/>
                    </a:ext>
                  </a:extLst>
                </a:gridCol>
              </a:tblGrid>
              <a:tr h="1558860">
                <a:tc>
                  <a:txBody>
                    <a:bodyPr/>
                    <a:lstStyle/>
                    <a:p>
                      <a:pPr algn="ctr">
                        <a:lnSpc>
                          <a:spcPct val="107000"/>
                        </a:lnSpc>
                        <a:spcAft>
                          <a:spcPts val="800"/>
                        </a:spcAft>
                      </a:pPr>
                      <a:r>
                        <a:rPr lang="fr-FR" sz="1300" kern="100" dirty="0">
                          <a:effectLst/>
                          <a:latin typeface="Bookman Old Style" panose="02050604050505020204" pitchFamily="18" charset="0"/>
                        </a:rPr>
                        <a:t>Responsables méthodologiques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3 personnes</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solidFill>
                      <a:schemeClr val="accent1">
                        <a:lumMod val="20000"/>
                        <a:lumOff val="80000"/>
                      </a:schemeClr>
                    </a:solidFill>
                  </a:tcPr>
                </a:tc>
                <a:tc>
                  <a:txBody>
                    <a:bodyPr/>
                    <a:lstStyle/>
                    <a:p>
                      <a:pPr algn="ctr">
                        <a:lnSpc>
                          <a:spcPct val="107000"/>
                        </a:lnSpc>
                        <a:spcAft>
                          <a:spcPts val="800"/>
                        </a:spcAft>
                      </a:pPr>
                      <a:r>
                        <a:rPr lang="fr-FR" sz="1300" b="0" kern="100" dirty="0" smtClean="0">
                          <a:solidFill>
                            <a:schemeClr val="tx1"/>
                          </a:solidFill>
                          <a:effectLst/>
                          <a:latin typeface="Bookman Old Style" panose="02050604050505020204" pitchFamily="18" charset="0"/>
                          <a:ea typeface="+mn-ea"/>
                          <a:cs typeface="+mn-cs"/>
                        </a:rPr>
                        <a:t>4</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solidFill>
                      <a:schemeClr val="accent1">
                        <a:lumMod val="20000"/>
                        <a:lumOff val="80000"/>
                      </a:schemeClr>
                    </a:solidFill>
                  </a:tcP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60 000/mois</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solidFill>
                      <a:schemeClr val="accent1">
                        <a:lumMod val="20000"/>
                        <a:lumOff val="80000"/>
                      </a:schemeClr>
                    </a:solidFill>
                  </a:tcPr>
                </a:tc>
                <a:tc>
                  <a:txBody>
                    <a:bodyPr/>
                    <a:lstStyle/>
                    <a:p>
                      <a:pPr algn="ctr">
                        <a:lnSpc>
                          <a:spcPct val="107000"/>
                        </a:lnSpc>
                        <a:spcAft>
                          <a:spcPts val="800"/>
                        </a:spcAft>
                      </a:pPr>
                      <a:r>
                        <a:rPr lang="fr-FR" sz="1300" b="0" kern="100" dirty="0" smtClean="0">
                          <a:solidFill>
                            <a:schemeClr val="tx1"/>
                          </a:solidFill>
                          <a:effectLst/>
                          <a:latin typeface="Bookman Old Style" panose="02050604050505020204" pitchFamily="18" charset="0"/>
                        </a:rPr>
                        <a:t>720 000</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solidFill>
                      <a:schemeClr val="accent1">
                        <a:lumMod val="20000"/>
                        <a:lumOff val="80000"/>
                      </a:schemeClr>
                    </a:solidFill>
                  </a:tcP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Conception des questionnaires, validation de la méthodologie, vérification des analyses et appui au rapport.</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solidFill>
                      <a:schemeClr val="accent1">
                        <a:lumMod val="20000"/>
                        <a:lumOff val="80000"/>
                      </a:schemeClr>
                    </a:solidFill>
                  </a:tcPr>
                </a:tc>
                <a:extLst>
                  <a:ext uri="{0D108BD9-81ED-4DB2-BD59-A6C34878D82A}">
                    <a16:rowId xmlns:a16="http://schemas.microsoft.com/office/drawing/2014/main" val="2963983394"/>
                  </a:ext>
                </a:extLst>
              </a:tr>
              <a:tr h="779429">
                <a:tc>
                  <a:txBody>
                    <a:bodyPr/>
                    <a:lstStyle/>
                    <a:p>
                      <a:pPr algn="ctr">
                        <a:lnSpc>
                          <a:spcPct val="107000"/>
                        </a:lnSpc>
                        <a:spcAft>
                          <a:spcPts val="800"/>
                        </a:spcAft>
                      </a:pPr>
                      <a:r>
                        <a:rPr lang="fr-FR" sz="1300" kern="100">
                          <a:effectLst/>
                          <a:latin typeface="Bookman Old Style" panose="02050604050505020204" pitchFamily="18" charset="0"/>
                        </a:rPr>
                        <a:t>Gestionnaires financiers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2 personnes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smtClean="0">
                          <a:effectLst/>
                          <a:latin typeface="Bookman Old Style" panose="02050604050505020204" pitchFamily="18" charset="0"/>
                        </a:rPr>
                        <a:t>14</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30 000/semaine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smtClean="0">
                          <a:effectLst/>
                          <a:latin typeface="Bookman Old Style" panose="02050604050505020204" pitchFamily="18" charset="0"/>
                        </a:rPr>
                        <a:t>840 </a:t>
                      </a:r>
                      <a:r>
                        <a:rPr lang="fr-FR" sz="1300" kern="100" dirty="0">
                          <a:effectLst/>
                          <a:latin typeface="Bookman Old Style" panose="02050604050505020204" pitchFamily="18" charset="0"/>
                        </a:rPr>
                        <a:t>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Gestion des budgets et suivi financier tout au long du projet.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extLst>
                  <a:ext uri="{0D108BD9-81ED-4DB2-BD59-A6C34878D82A}">
                    <a16:rowId xmlns:a16="http://schemas.microsoft.com/office/drawing/2014/main" val="1346424522"/>
                  </a:ext>
                </a:extLst>
              </a:tr>
              <a:tr h="779429">
                <a:tc>
                  <a:txBody>
                    <a:bodyPr/>
                    <a:lstStyle/>
                    <a:p>
                      <a:pPr algn="ctr">
                        <a:lnSpc>
                          <a:spcPct val="107000"/>
                        </a:lnSpc>
                        <a:spcAft>
                          <a:spcPts val="800"/>
                        </a:spcAft>
                      </a:pPr>
                      <a:r>
                        <a:rPr lang="fr-FR" sz="1300" kern="100">
                          <a:effectLst/>
                          <a:latin typeface="Bookman Old Style" panose="02050604050505020204" pitchFamily="18" charset="0"/>
                        </a:rPr>
                        <a:t>Responsables logistiques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4 </a:t>
                      </a:r>
                      <a:r>
                        <a:rPr lang="fr-FR" sz="1300" kern="100" dirty="0" smtClean="0">
                          <a:effectLst/>
                          <a:latin typeface="Bookman Old Style" panose="02050604050505020204" pitchFamily="18" charset="0"/>
                        </a:rPr>
                        <a:t>personnes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3</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25 000/semaine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300 000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Gestion des déplacements, hébergements et matériel.</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extLst>
                  <a:ext uri="{0D108BD9-81ED-4DB2-BD59-A6C34878D82A}">
                    <a16:rowId xmlns:a16="http://schemas.microsoft.com/office/drawing/2014/main" val="2721010236"/>
                  </a:ext>
                </a:extLst>
              </a:tr>
              <a:tr h="974287">
                <a:tc>
                  <a:txBody>
                    <a:bodyPr/>
                    <a:lstStyle/>
                    <a:p>
                      <a:pPr algn="ctr">
                        <a:lnSpc>
                          <a:spcPct val="107000"/>
                        </a:lnSpc>
                        <a:spcAft>
                          <a:spcPts val="800"/>
                        </a:spcAft>
                      </a:pPr>
                      <a:r>
                        <a:rPr lang="fr-FR" sz="1300" kern="100">
                          <a:effectLst/>
                          <a:latin typeface="Bookman Old Style" panose="02050604050505020204" pitchFamily="18" charset="0"/>
                        </a:rPr>
                        <a:t>Tablettes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20 unités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150 000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3 000 000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Collecte numérique rapide et efficace dans les zones connectées.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extLst>
                  <a:ext uri="{0D108BD9-81ED-4DB2-BD59-A6C34878D82A}">
                    <a16:rowId xmlns:a16="http://schemas.microsoft.com/office/drawing/2014/main" val="1119270732"/>
                  </a:ext>
                </a:extLst>
              </a:tr>
              <a:tr h="1169146">
                <a:tc>
                  <a:txBody>
                    <a:bodyPr/>
                    <a:lstStyle/>
                    <a:p>
                      <a:pPr algn="ctr">
                        <a:lnSpc>
                          <a:spcPct val="107000"/>
                        </a:lnSpc>
                        <a:spcAft>
                          <a:spcPts val="800"/>
                        </a:spcAft>
                      </a:pPr>
                      <a:r>
                        <a:rPr lang="fr-FR" sz="1300" kern="100">
                          <a:effectLst/>
                          <a:latin typeface="Bookman Old Style" panose="02050604050505020204" pitchFamily="18" charset="0"/>
                        </a:rPr>
                        <a:t>Questionnaires papier</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6 000 copies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500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3 000 000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Alternative pour les zones sans couverture numérique ou en cas de panne technique.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extLst>
                  <a:ext uri="{0D108BD9-81ED-4DB2-BD59-A6C34878D82A}">
                    <a16:rowId xmlns:a16="http://schemas.microsoft.com/office/drawing/2014/main" val="282876554"/>
                  </a:ext>
                </a:extLst>
              </a:tr>
              <a:tr h="779429">
                <a:tc>
                  <a:txBody>
                    <a:bodyPr/>
                    <a:lstStyle/>
                    <a:p>
                      <a:pPr algn="ctr">
                        <a:lnSpc>
                          <a:spcPct val="107000"/>
                        </a:lnSpc>
                        <a:spcAft>
                          <a:spcPts val="800"/>
                        </a:spcAft>
                      </a:pPr>
                      <a:r>
                        <a:rPr lang="fr-FR" sz="1300" kern="100">
                          <a:effectLst/>
                          <a:latin typeface="Bookman Old Style" panose="02050604050505020204" pitchFamily="18" charset="0"/>
                        </a:rPr>
                        <a:t>Transport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a:effectLst/>
                          <a:latin typeface="Bookman Old Style" panose="02050604050505020204" pitchFamily="18" charset="0"/>
                        </a:rPr>
                        <a:t>500 000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500 000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Déplacements des enquêteurs et superviseurs régionaux.</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37217" marR="37217" marT="0" marB="0" anchor="ctr"/>
                </a:tc>
                <a:extLst>
                  <a:ext uri="{0D108BD9-81ED-4DB2-BD59-A6C34878D82A}">
                    <a16:rowId xmlns:a16="http://schemas.microsoft.com/office/drawing/2014/main" val="1823466973"/>
                  </a:ext>
                </a:extLst>
              </a:tr>
            </a:tbl>
          </a:graphicData>
        </a:graphic>
      </p:graphicFrame>
    </p:spTree>
    <p:extLst>
      <p:ext uri="{BB962C8B-B14F-4D97-AF65-F5344CB8AC3E}">
        <p14:creationId xmlns:p14="http://schemas.microsoft.com/office/powerpoint/2010/main" val="264996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988566340"/>
              </p:ext>
            </p:extLst>
          </p:nvPr>
        </p:nvGraphicFramePr>
        <p:xfrm>
          <a:off x="360217" y="92579"/>
          <a:ext cx="11517744" cy="581676"/>
        </p:xfrm>
        <a:graphic>
          <a:graphicData uri="http://schemas.openxmlformats.org/drawingml/2006/table">
            <a:tbl>
              <a:tblPr firstRow="1" firstCol="1" bandRow="1">
                <a:tableStyleId>{5C22544A-7EE6-4342-B048-85BDC9FD1C3A}</a:tableStyleId>
              </a:tblPr>
              <a:tblGrid>
                <a:gridCol w="1560947">
                  <a:extLst>
                    <a:ext uri="{9D8B030D-6E8A-4147-A177-3AD203B41FA5}">
                      <a16:colId xmlns:a16="http://schemas.microsoft.com/office/drawing/2014/main" val="4151361275"/>
                    </a:ext>
                  </a:extLst>
                </a:gridCol>
                <a:gridCol w="1791854">
                  <a:extLst>
                    <a:ext uri="{9D8B030D-6E8A-4147-A177-3AD203B41FA5}">
                      <a16:colId xmlns:a16="http://schemas.microsoft.com/office/drawing/2014/main" val="3999345541"/>
                    </a:ext>
                  </a:extLst>
                </a:gridCol>
                <a:gridCol w="1948873">
                  <a:extLst>
                    <a:ext uri="{9D8B030D-6E8A-4147-A177-3AD203B41FA5}">
                      <a16:colId xmlns:a16="http://schemas.microsoft.com/office/drawing/2014/main" val="87024610"/>
                    </a:ext>
                  </a:extLst>
                </a:gridCol>
                <a:gridCol w="1505527">
                  <a:extLst>
                    <a:ext uri="{9D8B030D-6E8A-4147-A177-3AD203B41FA5}">
                      <a16:colId xmlns:a16="http://schemas.microsoft.com/office/drawing/2014/main" val="3703178920"/>
                    </a:ext>
                  </a:extLst>
                </a:gridCol>
                <a:gridCol w="1265382">
                  <a:extLst>
                    <a:ext uri="{9D8B030D-6E8A-4147-A177-3AD203B41FA5}">
                      <a16:colId xmlns:a16="http://schemas.microsoft.com/office/drawing/2014/main" val="3689929700"/>
                    </a:ext>
                  </a:extLst>
                </a:gridCol>
                <a:gridCol w="3445161">
                  <a:extLst>
                    <a:ext uri="{9D8B030D-6E8A-4147-A177-3AD203B41FA5}">
                      <a16:colId xmlns:a16="http://schemas.microsoft.com/office/drawing/2014/main" val="250333498"/>
                    </a:ext>
                  </a:extLst>
                </a:gridCol>
              </a:tblGrid>
              <a:tr h="581676">
                <a:tc>
                  <a:txBody>
                    <a:bodyPr/>
                    <a:lstStyle/>
                    <a:p>
                      <a:pPr algn="ctr">
                        <a:lnSpc>
                          <a:spcPct val="107000"/>
                        </a:lnSpc>
                        <a:spcAft>
                          <a:spcPts val="800"/>
                        </a:spcAft>
                      </a:pPr>
                      <a:r>
                        <a:rPr lang="fr-FR" sz="1300" kern="100" dirty="0">
                          <a:effectLst/>
                          <a:latin typeface="Bookman Old Style" panose="02050604050505020204" pitchFamily="18" charset="0"/>
                        </a:rPr>
                        <a:t>Ressource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Quantité totale (acteurs ou unités)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 </a:t>
                      </a:r>
                      <a:r>
                        <a:rPr lang="fr-FR" sz="1300" kern="100" dirty="0" smtClean="0">
                          <a:effectLst/>
                          <a:latin typeface="Bookman Old Style" panose="02050604050505020204" pitchFamily="18" charset="0"/>
                        </a:rPr>
                        <a:t>Nombre de semaines d’activités</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Coût unitaire (FCFA)</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Coût total (FCFA)</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Utilité principale</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extLst>
                  <a:ext uri="{0D108BD9-81ED-4DB2-BD59-A6C34878D82A}">
                    <a16:rowId xmlns:a16="http://schemas.microsoft.com/office/drawing/2014/main" val="1561528782"/>
                  </a:ext>
                </a:extLst>
              </a:tr>
            </a:tbl>
          </a:graphicData>
        </a:graphic>
      </p:graphicFrame>
      <p:graphicFrame>
        <p:nvGraphicFramePr>
          <p:cNvPr id="3" name="Tableau 2"/>
          <p:cNvGraphicFramePr>
            <a:graphicFrameLocks noGrp="1"/>
          </p:cNvGraphicFramePr>
          <p:nvPr>
            <p:extLst>
              <p:ext uri="{D42A27DB-BD31-4B8C-83A1-F6EECF244321}">
                <p14:modId xmlns:p14="http://schemas.microsoft.com/office/powerpoint/2010/main" val="1087237567"/>
              </p:ext>
            </p:extLst>
          </p:nvPr>
        </p:nvGraphicFramePr>
        <p:xfrm>
          <a:off x="360217" y="674254"/>
          <a:ext cx="11517743" cy="4553527"/>
        </p:xfrm>
        <a:graphic>
          <a:graphicData uri="http://schemas.openxmlformats.org/drawingml/2006/table">
            <a:tbl>
              <a:tblPr firstRow="1" firstCol="1" bandRow="1">
                <a:tableStyleId>{5C22544A-7EE6-4342-B048-85BDC9FD1C3A}</a:tableStyleId>
              </a:tblPr>
              <a:tblGrid>
                <a:gridCol w="1560947">
                  <a:extLst>
                    <a:ext uri="{9D8B030D-6E8A-4147-A177-3AD203B41FA5}">
                      <a16:colId xmlns:a16="http://schemas.microsoft.com/office/drawing/2014/main" val="2014173115"/>
                    </a:ext>
                  </a:extLst>
                </a:gridCol>
                <a:gridCol w="1782618">
                  <a:extLst>
                    <a:ext uri="{9D8B030D-6E8A-4147-A177-3AD203B41FA5}">
                      <a16:colId xmlns:a16="http://schemas.microsoft.com/office/drawing/2014/main" val="2817206586"/>
                    </a:ext>
                  </a:extLst>
                </a:gridCol>
                <a:gridCol w="1958109">
                  <a:extLst>
                    <a:ext uri="{9D8B030D-6E8A-4147-A177-3AD203B41FA5}">
                      <a16:colId xmlns:a16="http://schemas.microsoft.com/office/drawing/2014/main" val="1419155696"/>
                    </a:ext>
                  </a:extLst>
                </a:gridCol>
                <a:gridCol w="1505527">
                  <a:extLst>
                    <a:ext uri="{9D8B030D-6E8A-4147-A177-3AD203B41FA5}">
                      <a16:colId xmlns:a16="http://schemas.microsoft.com/office/drawing/2014/main" val="1188373216"/>
                    </a:ext>
                  </a:extLst>
                </a:gridCol>
                <a:gridCol w="1265382">
                  <a:extLst>
                    <a:ext uri="{9D8B030D-6E8A-4147-A177-3AD203B41FA5}">
                      <a16:colId xmlns:a16="http://schemas.microsoft.com/office/drawing/2014/main" val="2556549895"/>
                    </a:ext>
                  </a:extLst>
                </a:gridCol>
                <a:gridCol w="3445160">
                  <a:extLst>
                    <a:ext uri="{9D8B030D-6E8A-4147-A177-3AD203B41FA5}">
                      <a16:colId xmlns:a16="http://schemas.microsoft.com/office/drawing/2014/main" val="939900607"/>
                    </a:ext>
                  </a:extLst>
                </a:gridCol>
              </a:tblGrid>
              <a:tr h="1266124">
                <a:tc>
                  <a:txBody>
                    <a:bodyPr/>
                    <a:lstStyle/>
                    <a:p>
                      <a:pPr algn="ctr">
                        <a:lnSpc>
                          <a:spcPct val="107000"/>
                        </a:lnSpc>
                        <a:spcAft>
                          <a:spcPts val="800"/>
                        </a:spcAft>
                      </a:pPr>
                      <a:r>
                        <a:rPr lang="fr-FR" sz="1300" kern="100">
                          <a:effectLst/>
                          <a:latin typeface="Bookman Old Style" panose="02050604050505020204" pitchFamily="18" charset="0"/>
                        </a:rPr>
                        <a:t>Hébergement et repas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64 enquêteurs + 16 superviseurs</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solidFill>
                      <a:schemeClr val="accent1">
                        <a:lumMod val="20000"/>
                        <a:lumOff val="80000"/>
                      </a:schemeClr>
                    </a:solidFill>
                  </a:tcP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2</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solidFill>
                      <a:schemeClr val="accent1">
                        <a:lumMod val="20000"/>
                        <a:lumOff val="80000"/>
                      </a:schemeClr>
                    </a:solidFill>
                  </a:tcPr>
                </a:tc>
                <a:tc>
                  <a:txBody>
                    <a:bodyPr/>
                    <a:lstStyle/>
                    <a:p>
                      <a:pPr algn="ctr">
                        <a:lnSpc>
                          <a:spcPct val="107000"/>
                        </a:lnSpc>
                        <a:spcAft>
                          <a:spcPts val="800"/>
                        </a:spcAft>
                      </a:pPr>
                      <a:r>
                        <a:rPr lang="en-US" sz="1300" b="0" kern="100" dirty="0">
                          <a:solidFill>
                            <a:schemeClr val="tx1"/>
                          </a:solidFill>
                          <a:effectLst/>
                          <a:latin typeface="Bookman Old Style" panose="02050604050505020204" pitchFamily="18" charset="0"/>
                        </a:rPr>
                        <a:t>25 000/</a:t>
                      </a:r>
                      <a:r>
                        <a:rPr lang="en-US" sz="1300" b="0" kern="100" dirty="0" err="1">
                          <a:solidFill>
                            <a:schemeClr val="tx1"/>
                          </a:solidFill>
                          <a:effectLst/>
                          <a:latin typeface="Bookman Old Style" panose="02050604050505020204" pitchFamily="18" charset="0"/>
                        </a:rPr>
                        <a:t>semaine</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solidFill>
                      <a:schemeClr val="accent1">
                        <a:lumMod val="20000"/>
                        <a:lumOff val="80000"/>
                      </a:schemeClr>
                    </a:solidFill>
                  </a:tcP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4 000 000</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solidFill>
                      <a:schemeClr val="accent1">
                        <a:lumMod val="20000"/>
                        <a:lumOff val="80000"/>
                      </a:schemeClr>
                    </a:solidFill>
                  </a:tcPr>
                </a:tc>
                <a:tc>
                  <a:txBody>
                    <a:bodyPr/>
                    <a:lstStyle/>
                    <a:p>
                      <a:pPr algn="ctr">
                        <a:lnSpc>
                          <a:spcPct val="107000"/>
                        </a:lnSpc>
                        <a:spcAft>
                          <a:spcPts val="800"/>
                        </a:spcAft>
                      </a:pPr>
                      <a:r>
                        <a:rPr lang="fr-FR" sz="1300" b="0" kern="100" dirty="0">
                          <a:solidFill>
                            <a:schemeClr val="tx1"/>
                          </a:solidFill>
                          <a:effectLst/>
                          <a:latin typeface="Bookman Old Style" panose="02050604050505020204" pitchFamily="18" charset="0"/>
                        </a:rPr>
                        <a:t>Confort des enquêteurs et des superviseurs régionaux.</a:t>
                      </a:r>
                      <a:endParaRPr lang="fr-FR" sz="1300" b="0" kern="1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solidFill>
                      <a:schemeClr val="accent1">
                        <a:lumMod val="20000"/>
                        <a:lumOff val="80000"/>
                      </a:schemeClr>
                    </a:solidFill>
                  </a:tcPr>
                </a:tc>
                <a:extLst>
                  <a:ext uri="{0D108BD9-81ED-4DB2-BD59-A6C34878D82A}">
                    <a16:rowId xmlns:a16="http://schemas.microsoft.com/office/drawing/2014/main" val="2965520573"/>
                  </a:ext>
                </a:extLst>
              </a:tr>
              <a:tr h="1266124">
                <a:tc>
                  <a:txBody>
                    <a:bodyPr/>
                    <a:lstStyle/>
                    <a:p>
                      <a:pPr algn="ctr">
                        <a:lnSpc>
                          <a:spcPct val="107000"/>
                        </a:lnSpc>
                        <a:spcAft>
                          <a:spcPts val="800"/>
                        </a:spcAft>
                      </a:pPr>
                      <a:r>
                        <a:rPr lang="fr-FR" sz="1300" kern="100">
                          <a:effectLst/>
                          <a:latin typeface="Bookman Old Style" panose="02050604050505020204" pitchFamily="18" charset="0"/>
                        </a:rPr>
                        <a:t>Logiciels de traitement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1 licence SPSS + R </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500 000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500 000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Analyse statistique approfondie des données collectées.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extLst>
                  <a:ext uri="{0D108BD9-81ED-4DB2-BD59-A6C34878D82A}">
                    <a16:rowId xmlns:a16="http://schemas.microsoft.com/office/drawing/2014/main" val="2268675281"/>
                  </a:ext>
                </a:extLst>
              </a:tr>
              <a:tr h="1521611">
                <a:tc>
                  <a:txBody>
                    <a:bodyPr/>
                    <a:lstStyle/>
                    <a:p>
                      <a:pPr algn="ctr">
                        <a:lnSpc>
                          <a:spcPct val="107000"/>
                        </a:lnSpc>
                        <a:spcAft>
                          <a:spcPts val="800"/>
                        </a:spcAft>
                      </a:pPr>
                      <a:r>
                        <a:rPr lang="fr-FR" sz="1300" kern="100">
                          <a:effectLst/>
                          <a:latin typeface="Bookman Old Style" panose="02050604050505020204" pitchFamily="18" charset="0"/>
                        </a:rPr>
                        <a:t>Ateliers de restitution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1 session nationale</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1</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2 000 000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2 000 000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Présentation des résultats finaux et recommandations aux parties prenantes.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extLst>
                  <a:ext uri="{0D108BD9-81ED-4DB2-BD59-A6C34878D82A}">
                    <a16:rowId xmlns:a16="http://schemas.microsoft.com/office/drawing/2014/main" val="2182230458"/>
                  </a:ext>
                </a:extLst>
              </a:tr>
              <a:tr h="499668">
                <a:tc>
                  <a:txBody>
                    <a:bodyPr/>
                    <a:lstStyle/>
                    <a:p>
                      <a:pPr algn="ctr">
                        <a:lnSpc>
                          <a:spcPct val="107000"/>
                        </a:lnSpc>
                        <a:spcAft>
                          <a:spcPts val="800"/>
                        </a:spcAft>
                      </a:pPr>
                      <a:r>
                        <a:rPr lang="fr-FR" sz="1300" kern="100">
                          <a:effectLst/>
                          <a:latin typeface="Bookman Old Style" panose="02050604050505020204" pitchFamily="18" charset="0"/>
                        </a:rPr>
                        <a:t>Autres coûts imprévus</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Provision</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2 000 000</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a:effectLst/>
                          <a:latin typeface="Bookman Old Style" panose="02050604050505020204" pitchFamily="18" charset="0"/>
                        </a:rPr>
                        <a:t>2 000 000</a:t>
                      </a:r>
                      <a:endParaRPr lang="fr-FR" sz="1300" kern="10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tc>
                  <a:txBody>
                    <a:bodyPr/>
                    <a:lstStyle/>
                    <a:p>
                      <a:pPr algn="ctr">
                        <a:lnSpc>
                          <a:spcPct val="107000"/>
                        </a:lnSpc>
                        <a:spcAft>
                          <a:spcPts val="800"/>
                        </a:spcAft>
                      </a:pPr>
                      <a:r>
                        <a:rPr lang="fr-FR" sz="1300" kern="100" dirty="0">
                          <a:effectLst/>
                          <a:latin typeface="Bookman Old Style" panose="02050604050505020204" pitchFamily="18" charset="0"/>
                        </a:rPr>
                        <a:t>Couverture des imprévus </a:t>
                      </a:r>
                      <a:endParaRPr lang="fr-FR" sz="1300" kern="100" dirty="0">
                        <a:effectLst/>
                        <a:latin typeface="Bookman Old Style" panose="02050604050505020204" pitchFamily="18" charset="0"/>
                        <a:ea typeface="Calibri" panose="020F0502020204030204" pitchFamily="34" charset="0"/>
                        <a:cs typeface="Times New Roman" panose="02020603050405020304" pitchFamily="18" charset="0"/>
                      </a:endParaRPr>
                    </a:p>
                  </a:txBody>
                  <a:tcPr marL="65654" marR="65654" marT="0" marB="0" anchor="ctr"/>
                </a:tc>
                <a:extLst>
                  <a:ext uri="{0D108BD9-81ED-4DB2-BD59-A6C34878D82A}">
                    <a16:rowId xmlns:a16="http://schemas.microsoft.com/office/drawing/2014/main" val="1475418062"/>
                  </a:ext>
                </a:extLst>
              </a:tr>
            </a:tbl>
          </a:graphicData>
        </a:graphic>
      </p:graphicFrame>
      <p:sp>
        <p:nvSpPr>
          <p:cNvPr id="4" name="ZoneTexte 3"/>
          <p:cNvSpPr txBox="1"/>
          <p:nvPr/>
        </p:nvSpPr>
        <p:spPr>
          <a:xfrm>
            <a:off x="360217" y="5643419"/>
            <a:ext cx="5375565" cy="646331"/>
          </a:xfrm>
          <a:prstGeom prst="rect">
            <a:avLst/>
          </a:prstGeom>
          <a:noFill/>
        </p:spPr>
        <p:txBody>
          <a:bodyPr wrap="square" rtlCol="0">
            <a:spAutoFit/>
          </a:bodyPr>
          <a:lstStyle/>
          <a:p>
            <a:r>
              <a:rPr lang="fr-FR" dirty="0">
                <a:latin typeface="Bookman Old Style" panose="02050604050505020204" pitchFamily="18" charset="0"/>
              </a:rPr>
              <a:t>Budget </a:t>
            </a:r>
            <a:r>
              <a:rPr lang="fr-FR" dirty="0">
                <a:latin typeface="Bookman Old Style" panose="02050604050505020204" pitchFamily="18" charset="0"/>
              </a:rPr>
              <a:t>f</a:t>
            </a:r>
            <a:r>
              <a:rPr lang="fr-FR" dirty="0" smtClean="0">
                <a:latin typeface="Bookman Old Style" panose="02050604050505020204" pitchFamily="18" charset="0"/>
              </a:rPr>
              <a:t>inal </a:t>
            </a:r>
            <a:r>
              <a:rPr lang="fr-FR" dirty="0">
                <a:latin typeface="Bookman Old Style" panose="02050604050505020204" pitchFamily="18" charset="0"/>
              </a:rPr>
              <a:t>: </a:t>
            </a:r>
            <a:r>
              <a:rPr lang="fr-FR" b="1" dirty="0" smtClean="0">
                <a:solidFill>
                  <a:srgbClr val="FF0000"/>
                </a:solidFill>
                <a:latin typeface="Bookman Old Style" panose="02050604050505020204" pitchFamily="18" charset="0"/>
              </a:rPr>
              <a:t>25 155 </a:t>
            </a:r>
            <a:r>
              <a:rPr lang="fr-FR" b="1" dirty="0">
                <a:solidFill>
                  <a:srgbClr val="FF0000"/>
                </a:solidFill>
                <a:latin typeface="Bookman Old Style" panose="02050604050505020204" pitchFamily="18" charset="0"/>
              </a:rPr>
              <a:t>000 FCFA</a:t>
            </a:r>
            <a:endParaRPr lang="fr-FR" dirty="0">
              <a:solidFill>
                <a:srgbClr val="FF0000"/>
              </a:solidFill>
              <a:latin typeface="Bookman Old Style" panose="02050604050505020204" pitchFamily="18" charset="0"/>
            </a:endParaRPr>
          </a:p>
          <a:p>
            <a:endParaRPr lang="fr-FR" dirty="0"/>
          </a:p>
        </p:txBody>
      </p:sp>
    </p:spTree>
    <p:extLst>
      <p:ext uri="{BB962C8B-B14F-4D97-AF65-F5344CB8AC3E}">
        <p14:creationId xmlns:p14="http://schemas.microsoft.com/office/powerpoint/2010/main" val="17290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548761" y="455667"/>
            <a:ext cx="7380329" cy="1354217"/>
          </a:xfrm>
          <a:prstGeom prst="rect">
            <a:avLst/>
          </a:prstGeom>
        </p:spPr>
        <p:txBody>
          <a:bodyPr wrap="square" lIns="0" tIns="0" rIns="0" bIns="0" rtlCol="0" anchor="t">
            <a:spAutoFit/>
          </a:bodyPr>
          <a:lstStyle/>
          <a:p>
            <a:pPr algn="ctr">
              <a:spcBef>
                <a:spcPct val="0"/>
              </a:spcBef>
              <a:defRPr/>
            </a:pP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P</a:t>
            </a:r>
            <a:r>
              <a:rPr lang="fr-FR" sz="4400" dirty="0">
                <a:ln w="0"/>
                <a:solidFill>
                  <a:srgbClr val="C00000"/>
                </a:solidFill>
                <a:effectLst>
                  <a:reflection blurRad="6350" stA="53000" endA="300" endPos="35500" dir="5400000" sy="-90000" algn="bl" rotWithShape="0"/>
                </a:effectLst>
                <a:latin typeface="League Spartan"/>
              </a:rPr>
              <a:t>RÉSE</a:t>
            </a:r>
            <a:r>
              <a:rPr kumimoji="0" lang="fr-FR" sz="4400" b="0" i="0" u="none" strike="noStrike" kern="1200" cap="none" spc="0" normalizeH="0" baseline="0" noProof="0" dirty="0" smtClean="0">
                <a:ln w="0"/>
                <a:solidFill>
                  <a:srgbClr val="C00000"/>
                </a:solidFill>
                <a:effectLst>
                  <a:reflection blurRad="6350" stA="53000" endA="300" endPos="35500" dir="5400000" sy="-90000" algn="bl" rotWithShape="0"/>
                </a:effectLst>
                <a:uLnTx/>
                <a:uFillTx/>
                <a:latin typeface="League Spartan"/>
                <a:ea typeface="+mn-ea"/>
                <a:cs typeface="+mn-cs"/>
              </a:rPr>
              <a:t>NTATION</a:t>
            </a:r>
            <a:r>
              <a:rPr kumimoji="0" lang="fr-FR" sz="4400" b="0" i="0" u="none" strike="noStrike" kern="1200" cap="none" spc="0" normalizeH="0" noProof="0" dirty="0" smtClean="0">
                <a:ln w="0"/>
                <a:solidFill>
                  <a:srgbClr val="C00000"/>
                </a:solidFill>
                <a:effectLst>
                  <a:reflection blurRad="6350" stA="53000" endA="300" endPos="35500" dir="5400000" sy="-90000" algn="bl" rotWithShape="0"/>
                </a:effectLst>
                <a:uLnTx/>
                <a:uFillTx/>
                <a:latin typeface="League Spartan"/>
                <a:ea typeface="+mn-ea"/>
                <a:cs typeface="+mn-cs"/>
              </a:rPr>
              <a:t> DU QUESTIONNAIRE</a:t>
            </a:r>
            <a:endParaRPr kumimoji="0" lang="en-US" sz="4400" b="0" i="0" u="none" strike="noStrike" kern="1200" cap="none" spc="0" normalizeH="0" baseline="0" noProof="0" dirty="0">
              <a:ln w="0"/>
              <a:solidFill>
                <a:srgbClr val="C00000"/>
              </a:solidFill>
              <a:effectLst>
                <a:reflection blurRad="6350" stA="53000" endA="300" endPos="35500" dir="5400000" sy="-90000" algn="bl" rotWithShape="0"/>
              </a:effectLst>
              <a:uLnTx/>
              <a:uFillTx/>
              <a:latin typeface="League Spartan"/>
              <a:ea typeface="+mn-ea"/>
              <a:cs typeface="+mn-cs"/>
            </a:endParaRPr>
          </a:p>
        </p:txBody>
      </p:sp>
      <p:sp>
        <p:nvSpPr>
          <p:cNvPr id="3" name="ZoneTexte 2"/>
          <p:cNvSpPr txBox="1"/>
          <p:nvPr/>
        </p:nvSpPr>
        <p:spPr>
          <a:xfrm>
            <a:off x="1856509" y="2244437"/>
            <a:ext cx="9735127" cy="369332"/>
          </a:xfrm>
          <a:prstGeom prst="rect">
            <a:avLst/>
          </a:prstGeom>
          <a:noFill/>
        </p:spPr>
        <p:txBody>
          <a:bodyPr wrap="square" rtlCol="0">
            <a:spAutoFit/>
          </a:bodyPr>
          <a:lstStyle/>
          <a:p>
            <a:r>
              <a:rPr lang="fr-FR" dirty="0" smtClean="0">
                <a:latin typeface="Bookman Old Style" panose="02050604050505020204" pitchFamily="18" charset="0"/>
              </a:rPr>
              <a:t>Le questionnaire sera subdivisé comme suit :</a:t>
            </a:r>
            <a:endParaRPr lang="fr-FR" dirty="0">
              <a:latin typeface="Bookman Old Style" panose="02050604050505020204" pitchFamily="18" charset="0"/>
            </a:endParaRPr>
          </a:p>
        </p:txBody>
      </p:sp>
      <p:sp>
        <p:nvSpPr>
          <p:cNvPr id="4" name="ZoneTexte 3"/>
          <p:cNvSpPr txBox="1"/>
          <p:nvPr/>
        </p:nvSpPr>
        <p:spPr>
          <a:xfrm>
            <a:off x="1856508" y="2863656"/>
            <a:ext cx="9735127" cy="369332"/>
          </a:xfrm>
          <a:prstGeom prst="rect">
            <a:avLst/>
          </a:prstGeom>
          <a:noFill/>
        </p:spPr>
        <p:txBody>
          <a:bodyPr wrap="square" rtlCol="0">
            <a:spAutoFit/>
          </a:bodyPr>
          <a:lstStyle/>
          <a:p>
            <a:r>
              <a:rPr lang="fr-FR" u="sng" dirty="0" smtClean="0">
                <a:solidFill>
                  <a:srgbClr val="FF0000"/>
                </a:solidFill>
                <a:latin typeface="Bookman Old Style" panose="02050604050505020204" pitchFamily="18" charset="0"/>
              </a:rPr>
              <a:t>Section 1</a:t>
            </a:r>
            <a:r>
              <a:rPr lang="fr-FR" dirty="0" smtClean="0">
                <a:solidFill>
                  <a:srgbClr val="FF0000"/>
                </a:solidFill>
                <a:latin typeface="Bookman Old Style" panose="02050604050505020204" pitchFamily="18" charset="0"/>
              </a:rPr>
              <a:t> </a:t>
            </a:r>
            <a:r>
              <a:rPr lang="fr-FR" dirty="0" smtClean="0">
                <a:latin typeface="Bookman Old Style" panose="02050604050505020204" pitchFamily="18" charset="0"/>
              </a:rPr>
              <a:t>: Identification de l’enquêteur et du répondant</a:t>
            </a:r>
            <a:endParaRPr lang="fr-FR" dirty="0">
              <a:latin typeface="Bookman Old Style" panose="02050604050505020204" pitchFamily="18" charset="0"/>
            </a:endParaRPr>
          </a:p>
        </p:txBody>
      </p:sp>
      <p:sp>
        <p:nvSpPr>
          <p:cNvPr id="5" name="ZoneTexte 4"/>
          <p:cNvSpPr txBox="1"/>
          <p:nvPr/>
        </p:nvSpPr>
        <p:spPr>
          <a:xfrm>
            <a:off x="1856508" y="3413219"/>
            <a:ext cx="9735127" cy="369332"/>
          </a:xfrm>
          <a:prstGeom prst="rect">
            <a:avLst/>
          </a:prstGeom>
          <a:noFill/>
        </p:spPr>
        <p:txBody>
          <a:bodyPr wrap="square" rtlCol="0">
            <a:spAutoFit/>
          </a:bodyPr>
          <a:lstStyle/>
          <a:p>
            <a:r>
              <a:rPr lang="fr-FR" u="sng" dirty="0" smtClean="0">
                <a:solidFill>
                  <a:srgbClr val="FF0000"/>
                </a:solidFill>
                <a:latin typeface="Bookman Old Style" panose="02050604050505020204" pitchFamily="18" charset="0"/>
              </a:rPr>
              <a:t>Section 2</a:t>
            </a:r>
            <a:r>
              <a:rPr lang="fr-FR" dirty="0" smtClean="0">
                <a:solidFill>
                  <a:srgbClr val="FF0000"/>
                </a:solidFill>
                <a:latin typeface="Bookman Old Style" panose="02050604050505020204" pitchFamily="18" charset="0"/>
              </a:rPr>
              <a:t> </a:t>
            </a:r>
            <a:r>
              <a:rPr lang="fr-FR" dirty="0" smtClean="0">
                <a:latin typeface="Bookman Old Style" panose="02050604050505020204" pitchFamily="18" charset="0"/>
              </a:rPr>
              <a:t>: Connaissance du cancer du sein</a:t>
            </a:r>
            <a:endParaRPr lang="fr-FR" dirty="0">
              <a:latin typeface="Bookman Old Style" panose="02050604050505020204" pitchFamily="18" charset="0"/>
            </a:endParaRPr>
          </a:p>
        </p:txBody>
      </p:sp>
      <p:sp>
        <p:nvSpPr>
          <p:cNvPr id="6" name="ZoneTexte 5"/>
          <p:cNvSpPr txBox="1"/>
          <p:nvPr/>
        </p:nvSpPr>
        <p:spPr>
          <a:xfrm>
            <a:off x="1856508" y="3962782"/>
            <a:ext cx="9735127" cy="369332"/>
          </a:xfrm>
          <a:prstGeom prst="rect">
            <a:avLst/>
          </a:prstGeom>
          <a:noFill/>
        </p:spPr>
        <p:txBody>
          <a:bodyPr wrap="square" rtlCol="0">
            <a:spAutoFit/>
          </a:bodyPr>
          <a:lstStyle/>
          <a:p>
            <a:r>
              <a:rPr lang="fr-FR" u="sng" dirty="0" smtClean="0">
                <a:solidFill>
                  <a:srgbClr val="FF0000"/>
                </a:solidFill>
                <a:latin typeface="Bookman Old Style" panose="02050604050505020204" pitchFamily="18" charset="0"/>
              </a:rPr>
              <a:t>Section 3</a:t>
            </a:r>
            <a:r>
              <a:rPr lang="fr-FR" dirty="0" smtClean="0">
                <a:solidFill>
                  <a:srgbClr val="FF0000"/>
                </a:solidFill>
                <a:latin typeface="Bookman Old Style" panose="02050604050505020204" pitchFamily="18" charset="0"/>
              </a:rPr>
              <a:t> </a:t>
            </a:r>
            <a:r>
              <a:rPr lang="fr-FR" dirty="0" smtClean="0">
                <a:latin typeface="Bookman Old Style" panose="02050604050505020204" pitchFamily="18" charset="0"/>
              </a:rPr>
              <a:t>: Connaissance du cancer du sein</a:t>
            </a:r>
            <a:endParaRPr lang="fr-FR" dirty="0">
              <a:latin typeface="Bookman Old Style" panose="02050604050505020204" pitchFamily="18" charset="0"/>
            </a:endParaRPr>
          </a:p>
        </p:txBody>
      </p:sp>
    </p:spTree>
    <p:extLst>
      <p:ext uri="{BB962C8B-B14F-4D97-AF65-F5344CB8AC3E}">
        <p14:creationId xmlns:p14="http://schemas.microsoft.com/office/powerpoint/2010/main" val="380858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Group 3">
            <a:extLst>
              <a:ext uri="{FF2B5EF4-FFF2-40B4-BE49-F238E27FC236}">
                <a16:creationId xmlns:a16="http://schemas.microsoft.com/office/drawing/2014/main" id="{8696A31A-ECA4-81ED-D54E-4801A88A449D}"/>
              </a:ext>
            </a:extLst>
          </p:cNvPr>
          <p:cNvGrpSpPr/>
          <p:nvPr/>
        </p:nvGrpSpPr>
        <p:grpSpPr>
          <a:xfrm>
            <a:off x="6561777" y="6078328"/>
            <a:ext cx="5643041" cy="598594"/>
            <a:chOff x="0" y="0"/>
            <a:chExt cx="2242036" cy="423008"/>
          </a:xfrm>
          <a:solidFill>
            <a:schemeClr val="accent2">
              <a:lumMod val="60000"/>
              <a:lumOff val="40000"/>
            </a:schemeClr>
          </a:solidFill>
        </p:grpSpPr>
        <p:sp>
          <p:nvSpPr>
            <p:cNvPr id="85"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86"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grpSp>
        <p:nvGrpSpPr>
          <p:cNvPr id="60" name="Group 3">
            <a:extLst>
              <a:ext uri="{FF2B5EF4-FFF2-40B4-BE49-F238E27FC236}">
                <a16:creationId xmlns:a16="http://schemas.microsoft.com/office/drawing/2014/main" id="{8696A31A-ECA4-81ED-D54E-4801A88A449D}"/>
              </a:ext>
            </a:extLst>
          </p:cNvPr>
          <p:cNvGrpSpPr/>
          <p:nvPr/>
        </p:nvGrpSpPr>
        <p:grpSpPr>
          <a:xfrm>
            <a:off x="6548959" y="2023721"/>
            <a:ext cx="5643041" cy="598594"/>
            <a:chOff x="0" y="0"/>
            <a:chExt cx="2242036" cy="423008"/>
          </a:xfrm>
          <a:solidFill>
            <a:schemeClr val="accent2">
              <a:lumMod val="60000"/>
              <a:lumOff val="40000"/>
            </a:schemeClr>
          </a:solidFill>
        </p:grpSpPr>
        <p:sp>
          <p:nvSpPr>
            <p:cNvPr id="61"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62"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grpSp>
        <p:nvGrpSpPr>
          <p:cNvPr id="3" name="Group 3"/>
          <p:cNvGrpSpPr/>
          <p:nvPr/>
        </p:nvGrpSpPr>
        <p:grpSpPr>
          <a:xfrm>
            <a:off x="6581073" y="138767"/>
            <a:ext cx="5610927" cy="645864"/>
            <a:chOff x="0" y="0"/>
            <a:chExt cx="2242036" cy="423008"/>
          </a:xfrm>
          <a:solidFill>
            <a:schemeClr val="accent2">
              <a:lumMod val="60000"/>
              <a:lumOff val="40000"/>
            </a:schemeClr>
          </a:solidFill>
        </p:grpSpPr>
        <p:sp>
          <p:nvSpPr>
            <p:cNvPr id="4" name="Freeform 4"/>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a:ln>
              <a:solidFill>
                <a:srgbClr val="FFCCFF"/>
              </a:solidFill>
            </a:ln>
          </p:spPr>
          <p:txBody>
            <a:bodyPr/>
            <a:lstStyle/>
            <a:p>
              <a:endParaRPr lang="fr-FR" sz="1200" dirty="0">
                <a:solidFill>
                  <a:schemeClr val="accent2"/>
                </a:solidFill>
              </a:endParaRPr>
            </a:p>
          </p:txBody>
        </p:sp>
        <p:sp>
          <p:nvSpPr>
            <p:cNvPr id="5" name="TextBox 5"/>
            <p:cNvSpPr txBox="1"/>
            <p:nvPr/>
          </p:nvSpPr>
          <p:spPr>
            <a:xfrm>
              <a:off x="0" y="-47625"/>
              <a:ext cx="2242036" cy="470633"/>
            </a:xfrm>
            <a:prstGeom prst="rect">
              <a:avLst/>
            </a:prstGeom>
            <a:grpFill/>
            <a:ln>
              <a:solidFill>
                <a:srgbClr val="FFCCFF"/>
              </a:solidFill>
            </a:ln>
          </p:spPr>
          <p:txBody>
            <a:bodyPr lIns="33867" tIns="33867" rIns="33867" bIns="33867" rtlCol="0" anchor="ctr"/>
            <a:lstStyle/>
            <a:p>
              <a:pPr algn="ctr">
                <a:lnSpc>
                  <a:spcPts val="1773"/>
                </a:lnSpc>
              </a:pPr>
              <a:endParaRPr sz="1200" dirty="0"/>
            </a:p>
          </p:txBody>
        </p:sp>
      </p:grpSp>
      <p:grpSp>
        <p:nvGrpSpPr>
          <p:cNvPr id="9" name="Group 9"/>
          <p:cNvGrpSpPr/>
          <p:nvPr/>
        </p:nvGrpSpPr>
        <p:grpSpPr>
          <a:xfrm>
            <a:off x="6277618" y="47821"/>
            <a:ext cx="762851" cy="78164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11" name="TextBox 11"/>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19" name="TextBox 19"/>
          <p:cNvSpPr txBox="1"/>
          <p:nvPr/>
        </p:nvSpPr>
        <p:spPr>
          <a:xfrm>
            <a:off x="581699" y="2467879"/>
            <a:ext cx="4248925" cy="1029321"/>
          </a:xfrm>
          <a:prstGeom prst="rect">
            <a:avLst/>
          </a:prstGeom>
        </p:spPr>
        <p:txBody>
          <a:bodyPr wrap="square" lIns="0" tIns="0" rIns="0" bIns="0" rtlCol="0" anchor="t">
            <a:spAutoFit/>
          </a:bodyPr>
          <a:lstStyle/>
          <a:p>
            <a:pPr algn="ctr">
              <a:lnSpc>
                <a:spcPts val="4157"/>
              </a:lnSpc>
              <a:spcBef>
                <a:spcPct val="0"/>
              </a:spcBef>
            </a:pPr>
            <a:r>
              <a:rPr lang="en-US" sz="2969" dirty="0" smtClean="0">
                <a:ln w="0"/>
                <a:solidFill>
                  <a:srgbClr val="C00000"/>
                </a:solidFill>
                <a:effectLst>
                  <a:reflection blurRad="6350" stA="53000" endA="300" endPos="35500" dir="5400000" sy="-90000" algn="bl" rotWithShape="0"/>
                </a:effectLst>
                <a:latin typeface="League Spartan"/>
              </a:rPr>
              <a:t>PLAN D</a:t>
            </a:r>
            <a:r>
              <a:rPr lang="fr-FR" sz="2969" dirty="0">
                <a:ln w="0"/>
                <a:solidFill>
                  <a:srgbClr val="C00000"/>
                </a:solidFill>
                <a:effectLst>
                  <a:reflection blurRad="6350" stA="53000" endA="300" endPos="35500" dir="5400000" sy="-90000" algn="bl" rotWithShape="0"/>
                </a:effectLst>
                <a:latin typeface="League Spartan"/>
              </a:rPr>
              <a:t>É</a:t>
            </a:r>
            <a:r>
              <a:rPr lang="en-US" sz="2969" dirty="0">
                <a:ln w="0"/>
                <a:solidFill>
                  <a:srgbClr val="C00000"/>
                </a:solidFill>
                <a:effectLst>
                  <a:reflection blurRad="6350" stA="53000" endA="300" endPos="35500" dir="5400000" sy="-90000" algn="bl" rotWithShape="0"/>
                </a:effectLst>
                <a:latin typeface="League Spartan"/>
              </a:rPr>
              <a:t>TAILL</a:t>
            </a:r>
            <a:r>
              <a:rPr lang="fr-FR" sz="2969" dirty="0">
                <a:ln w="0"/>
                <a:solidFill>
                  <a:srgbClr val="C00000"/>
                </a:solidFill>
                <a:effectLst>
                  <a:reflection blurRad="6350" stA="53000" endA="300" endPos="35500" dir="5400000" sy="-90000" algn="bl" rotWithShape="0"/>
                </a:effectLst>
                <a:latin typeface="League Spartan"/>
              </a:rPr>
              <a:t>É</a:t>
            </a:r>
            <a:r>
              <a:rPr lang="en-US" sz="2969" dirty="0" smtClean="0">
                <a:ln w="0"/>
                <a:solidFill>
                  <a:srgbClr val="C00000"/>
                </a:solidFill>
                <a:effectLst>
                  <a:reflection blurRad="6350" stA="53000" endA="300" endPos="35500" dir="5400000" sy="-90000" algn="bl" rotWithShape="0"/>
                </a:effectLst>
                <a:latin typeface="League Spartan"/>
              </a:rPr>
              <a:t> DE LA PR</a:t>
            </a:r>
            <a:r>
              <a:rPr lang="fr-FR" sz="2969" dirty="0" smtClean="0">
                <a:ln w="0"/>
                <a:solidFill>
                  <a:srgbClr val="C00000"/>
                </a:solidFill>
                <a:effectLst>
                  <a:reflection blurRad="6350" stA="53000" endA="300" endPos="35500" dir="5400000" sy="-90000" algn="bl" rotWithShape="0"/>
                </a:effectLst>
                <a:latin typeface="League Spartan"/>
              </a:rPr>
              <a:t>É</a:t>
            </a:r>
            <a:r>
              <a:rPr lang="en-US" sz="2969" dirty="0" smtClean="0">
                <a:ln w="0"/>
                <a:solidFill>
                  <a:srgbClr val="C00000"/>
                </a:solidFill>
                <a:effectLst>
                  <a:reflection blurRad="6350" stA="53000" endA="300" endPos="35500" dir="5400000" sy="-90000" algn="bl" rotWithShape="0"/>
                </a:effectLst>
                <a:latin typeface="League Spartan"/>
              </a:rPr>
              <a:t>SENTATION</a:t>
            </a:r>
            <a:endParaRPr lang="en-US" sz="2969" dirty="0">
              <a:ln w="0"/>
              <a:solidFill>
                <a:srgbClr val="C00000"/>
              </a:solidFill>
              <a:effectLst>
                <a:reflection blurRad="6350" stA="53000" endA="300" endPos="35500" dir="5400000" sy="-90000" algn="bl" rotWithShape="0"/>
              </a:effectLst>
              <a:latin typeface="League Spartan"/>
            </a:endParaRPr>
          </a:p>
        </p:txBody>
      </p:sp>
      <p:sp>
        <p:nvSpPr>
          <p:cNvPr id="23" name="TextBox 23"/>
          <p:cNvSpPr txBox="1"/>
          <p:nvPr/>
        </p:nvSpPr>
        <p:spPr>
          <a:xfrm>
            <a:off x="6306438" y="58713"/>
            <a:ext cx="696014" cy="654025"/>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01</a:t>
            </a:r>
          </a:p>
        </p:txBody>
      </p:sp>
      <p:sp>
        <p:nvSpPr>
          <p:cNvPr id="25" name="TextBox 25"/>
          <p:cNvSpPr txBox="1"/>
          <p:nvPr/>
        </p:nvSpPr>
        <p:spPr>
          <a:xfrm>
            <a:off x="7669743" y="348450"/>
            <a:ext cx="4047240" cy="230832"/>
          </a:xfrm>
          <a:prstGeom prst="rect">
            <a:avLst/>
          </a:prstGeom>
        </p:spPr>
        <p:txBody>
          <a:bodyPr wrap="square" lIns="0" tIns="0" rIns="0" bIns="0" rtlCol="0" anchor="t">
            <a:spAutoFit/>
          </a:bodyPr>
          <a:lstStyle/>
          <a:p>
            <a:pPr>
              <a:lnSpc>
                <a:spcPts val="1808"/>
              </a:lnSpc>
              <a:spcBef>
                <a:spcPct val="0"/>
              </a:spcBef>
            </a:pPr>
            <a:r>
              <a:rPr lang="fr-FR" sz="2800" dirty="0" smtClean="0">
                <a:solidFill>
                  <a:srgbClr val="FFFFFF"/>
                </a:solidFill>
                <a:latin typeface="Book Antiqua" panose="02040602050305030304" pitchFamily="18" charset="0"/>
              </a:rPr>
              <a:t>Définition des concepts</a:t>
            </a:r>
            <a:endParaRPr lang="fr-FR" sz="2800" dirty="0">
              <a:solidFill>
                <a:srgbClr val="FFFFFF"/>
              </a:solidFill>
              <a:latin typeface="Book Antiqua" panose="02040602050305030304" pitchFamily="18" charset="0"/>
            </a:endParaRPr>
          </a:p>
        </p:txBody>
      </p:sp>
      <p:grpSp>
        <p:nvGrpSpPr>
          <p:cNvPr id="37" name="Group 3">
            <a:extLst>
              <a:ext uri="{FF2B5EF4-FFF2-40B4-BE49-F238E27FC236}">
                <a16:creationId xmlns:a16="http://schemas.microsoft.com/office/drawing/2014/main" id="{8696A31A-ECA4-81ED-D54E-4801A88A449D}"/>
              </a:ext>
            </a:extLst>
          </p:cNvPr>
          <p:cNvGrpSpPr/>
          <p:nvPr/>
        </p:nvGrpSpPr>
        <p:grpSpPr>
          <a:xfrm>
            <a:off x="6565015" y="1094678"/>
            <a:ext cx="5643041" cy="598594"/>
            <a:chOff x="0" y="0"/>
            <a:chExt cx="2242036" cy="423008"/>
          </a:xfrm>
          <a:solidFill>
            <a:schemeClr val="accent2">
              <a:lumMod val="60000"/>
              <a:lumOff val="40000"/>
            </a:schemeClr>
          </a:solidFill>
        </p:grpSpPr>
        <p:sp>
          <p:nvSpPr>
            <p:cNvPr id="38"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39"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grpSp>
        <p:nvGrpSpPr>
          <p:cNvPr id="40" name="Group 9">
            <a:extLst>
              <a:ext uri="{FF2B5EF4-FFF2-40B4-BE49-F238E27FC236}">
                <a16:creationId xmlns:a16="http://schemas.microsoft.com/office/drawing/2014/main" id="{5455F065-99A4-38E5-4442-8D728D94E0E8}"/>
              </a:ext>
            </a:extLst>
          </p:cNvPr>
          <p:cNvGrpSpPr/>
          <p:nvPr/>
        </p:nvGrpSpPr>
        <p:grpSpPr>
          <a:xfrm>
            <a:off x="6283403" y="972328"/>
            <a:ext cx="762851" cy="781648"/>
            <a:chOff x="0" y="0"/>
            <a:chExt cx="812800" cy="812800"/>
          </a:xfrm>
        </p:grpSpPr>
        <p:sp>
          <p:nvSpPr>
            <p:cNvPr id="41" name="Freeform 10">
              <a:extLst>
                <a:ext uri="{FF2B5EF4-FFF2-40B4-BE49-F238E27FC236}">
                  <a16:creationId xmlns:a16="http://schemas.microsoft.com/office/drawing/2014/main" id="{7DFE0844-B2C5-EE7F-5E5F-EE1C2F4DC74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42" name="TextBox 11">
              <a:extLst>
                <a:ext uri="{FF2B5EF4-FFF2-40B4-BE49-F238E27FC236}">
                  <a16:creationId xmlns:a16="http://schemas.microsoft.com/office/drawing/2014/main" id="{A293D290-ADA1-26A9-AF2A-23F3DCCBF752}"/>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49" name="TextBox 23">
            <a:extLst>
              <a:ext uri="{FF2B5EF4-FFF2-40B4-BE49-F238E27FC236}">
                <a16:creationId xmlns:a16="http://schemas.microsoft.com/office/drawing/2014/main" id="{1AAB163A-EF00-6BA8-9819-B80D7A336A62}"/>
              </a:ext>
            </a:extLst>
          </p:cNvPr>
          <p:cNvSpPr txBox="1"/>
          <p:nvPr/>
        </p:nvSpPr>
        <p:spPr>
          <a:xfrm>
            <a:off x="6310965" y="982441"/>
            <a:ext cx="696014" cy="654025"/>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02</a:t>
            </a:r>
          </a:p>
        </p:txBody>
      </p:sp>
      <p:sp>
        <p:nvSpPr>
          <p:cNvPr id="50" name="TextBox 25">
            <a:extLst>
              <a:ext uri="{FF2B5EF4-FFF2-40B4-BE49-F238E27FC236}">
                <a16:creationId xmlns:a16="http://schemas.microsoft.com/office/drawing/2014/main" id="{CCABF5A3-37E6-654A-3503-B57C5BEE1AEA}"/>
              </a:ext>
            </a:extLst>
          </p:cNvPr>
          <p:cNvSpPr txBox="1"/>
          <p:nvPr/>
        </p:nvSpPr>
        <p:spPr>
          <a:xfrm>
            <a:off x="7737236" y="1248521"/>
            <a:ext cx="4518991" cy="270972"/>
          </a:xfrm>
          <a:prstGeom prst="rect">
            <a:avLst/>
          </a:prstGeom>
        </p:spPr>
        <p:txBody>
          <a:bodyPr wrap="square" lIns="0" tIns="0" rIns="0" bIns="0" rtlCol="0" anchor="t">
            <a:spAutoFit/>
          </a:bodyPr>
          <a:lstStyle/>
          <a:p>
            <a:pPr>
              <a:lnSpc>
                <a:spcPts val="1808"/>
              </a:lnSpc>
              <a:spcBef>
                <a:spcPct val="0"/>
              </a:spcBef>
            </a:pPr>
            <a:r>
              <a:rPr lang="en-US" sz="2800" dirty="0">
                <a:solidFill>
                  <a:srgbClr val="FFFFFF"/>
                </a:solidFill>
                <a:latin typeface="Book Antiqua" panose="02040602050305030304" pitchFamily="18" charset="0"/>
              </a:rPr>
              <a:t>Introduction </a:t>
            </a:r>
            <a:r>
              <a:rPr lang="fr-FR" sz="2800" dirty="0" smtClean="0">
                <a:solidFill>
                  <a:srgbClr val="FFFFFF"/>
                </a:solidFill>
                <a:latin typeface="Book Antiqua" panose="02040602050305030304" pitchFamily="18" charset="0"/>
              </a:rPr>
              <a:t>générale</a:t>
            </a:r>
            <a:endParaRPr lang="fr-FR" sz="2800" dirty="0">
              <a:solidFill>
                <a:srgbClr val="FFFFFF"/>
              </a:solidFill>
              <a:latin typeface="Book Antiqua" panose="02040602050305030304" pitchFamily="18" charset="0"/>
            </a:endParaRPr>
          </a:p>
        </p:txBody>
      </p:sp>
      <p:grpSp>
        <p:nvGrpSpPr>
          <p:cNvPr id="51" name="Group 9">
            <a:extLst>
              <a:ext uri="{FF2B5EF4-FFF2-40B4-BE49-F238E27FC236}">
                <a16:creationId xmlns:a16="http://schemas.microsoft.com/office/drawing/2014/main" id="{1C3FC6BE-351D-452B-1713-A57212A08F61}"/>
              </a:ext>
            </a:extLst>
          </p:cNvPr>
          <p:cNvGrpSpPr/>
          <p:nvPr/>
        </p:nvGrpSpPr>
        <p:grpSpPr>
          <a:xfrm>
            <a:off x="6273019" y="1900872"/>
            <a:ext cx="762851" cy="781648"/>
            <a:chOff x="0" y="0"/>
            <a:chExt cx="812800" cy="812800"/>
          </a:xfrm>
        </p:grpSpPr>
        <p:sp>
          <p:nvSpPr>
            <p:cNvPr id="52" name="Freeform 10">
              <a:extLst>
                <a:ext uri="{FF2B5EF4-FFF2-40B4-BE49-F238E27FC236}">
                  <a16:creationId xmlns:a16="http://schemas.microsoft.com/office/drawing/2014/main" id="{529D0A72-FCAB-2794-0579-8BBADFE3E5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53" name="TextBox 11">
              <a:extLst>
                <a:ext uri="{FF2B5EF4-FFF2-40B4-BE49-F238E27FC236}">
                  <a16:creationId xmlns:a16="http://schemas.microsoft.com/office/drawing/2014/main" id="{8F564FAA-A6D2-2910-8CB5-A0F5314806EE}"/>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54" name="TextBox 23">
            <a:extLst>
              <a:ext uri="{FF2B5EF4-FFF2-40B4-BE49-F238E27FC236}">
                <a16:creationId xmlns:a16="http://schemas.microsoft.com/office/drawing/2014/main" id="{53CF52B2-2D23-3491-C118-A7E37280368D}"/>
              </a:ext>
            </a:extLst>
          </p:cNvPr>
          <p:cNvSpPr txBox="1"/>
          <p:nvPr/>
        </p:nvSpPr>
        <p:spPr>
          <a:xfrm>
            <a:off x="6297294" y="1923612"/>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03	</a:t>
            </a:r>
          </a:p>
        </p:txBody>
      </p:sp>
      <p:sp>
        <p:nvSpPr>
          <p:cNvPr id="55" name="TextBox 25">
            <a:extLst>
              <a:ext uri="{FF2B5EF4-FFF2-40B4-BE49-F238E27FC236}">
                <a16:creationId xmlns:a16="http://schemas.microsoft.com/office/drawing/2014/main" id="{864DFF34-BF73-7925-4585-F6BB39B9B6A7}"/>
              </a:ext>
            </a:extLst>
          </p:cNvPr>
          <p:cNvSpPr txBox="1"/>
          <p:nvPr/>
        </p:nvSpPr>
        <p:spPr>
          <a:xfrm>
            <a:off x="7620682" y="2196907"/>
            <a:ext cx="4518991" cy="270972"/>
          </a:xfrm>
          <a:prstGeom prst="rect">
            <a:avLst/>
          </a:prstGeom>
        </p:spPr>
        <p:txBody>
          <a:bodyPr wrap="square" lIns="0" tIns="0" rIns="0" bIns="0" rtlCol="0" anchor="t">
            <a:spAutoFit/>
          </a:bodyPr>
          <a:lstStyle/>
          <a:p>
            <a:pPr>
              <a:lnSpc>
                <a:spcPts val="1808"/>
              </a:lnSpc>
              <a:spcBef>
                <a:spcPct val="0"/>
              </a:spcBef>
            </a:pPr>
            <a:r>
              <a:rPr lang="en-US" sz="2800" dirty="0" err="1">
                <a:solidFill>
                  <a:srgbClr val="FFFFFF"/>
                </a:solidFill>
                <a:latin typeface="Book Antiqua" panose="02040602050305030304" pitchFamily="18" charset="0"/>
              </a:rPr>
              <a:t>Contexte</a:t>
            </a:r>
            <a:r>
              <a:rPr lang="en-US" sz="2800" dirty="0">
                <a:solidFill>
                  <a:srgbClr val="FFFFFF"/>
                </a:solidFill>
                <a:latin typeface="Book Antiqua" panose="02040602050305030304" pitchFamily="18" charset="0"/>
              </a:rPr>
              <a:t> et justification</a:t>
            </a:r>
          </a:p>
        </p:txBody>
      </p:sp>
      <p:sp>
        <p:nvSpPr>
          <p:cNvPr id="59" name="TextBox 23">
            <a:extLst>
              <a:ext uri="{FF2B5EF4-FFF2-40B4-BE49-F238E27FC236}">
                <a16:creationId xmlns:a16="http://schemas.microsoft.com/office/drawing/2014/main" id="{78AB3080-EFC1-7319-71CD-9404887252AB}"/>
              </a:ext>
            </a:extLst>
          </p:cNvPr>
          <p:cNvSpPr txBox="1"/>
          <p:nvPr/>
        </p:nvSpPr>
        <p:spPr>
          <a:xfrm>
            <a:off x="6473518" y="5088963"/>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05	</a:t>
            </a:r>
          </a:p>
        </p:txBody>
      </p:sp>
      <p:sp>
        <p:nvSpPr>
          <p:cNvPr id="8" name="TextBox 25">
            <a:extLst>
              <a:ext uri="{FF2B5EF4-FFF2-40B4-BE49-F238E27FC236}">
                <a16:creationId xmlns:a16="http://schemas.microsoft.com/office/drawing/2014/main" id="{4D452A2C-BAD3-B92C-3FF3-652930B68D80}"/>
              </a:ext>
            </a:extLst>
          </p:cNvPr>
          <p:cNvSpPr txBox="1"/>
          <p:nvPr/>
        </p:nvSpPr>
        <p:spPr>
          <a:xfrm>
            <a:off x="7620683" y="5229964"/>
            <a:ext cx="4518991" cy="254365"/>
          </a:xfrm>
          <a:prstGeom prst="rect">
            <a:avLst/>
          </a:prstGeom>
        </p:spPr>
        <p:txBody>
          <a:bodyPr wrap="square" lIns="0" tIns="0" rIns="0" bIns="0" rtlCol="0" anchor="t">
            <a:spAutoFit/>
          </a:bodyPr>
          <a:lstStyle/>
          <a:p>
            <a:pPr marL="381019" indent="-381019">
              <a:lnSpc>
                <a:spcPts val="1808"/>
              </a:lnSpc>
              <a:spcBef>
                <a:spcPct val="0"/>
              </a:spcBef>
              <a:buFont typeface="Arial" panose="020B0604020202020204" pitchFamily="34" charset="0"/>
              <a:buChar char="•"/>
            </a:pPr>
            <a:r>
              <a:rPr lang="en-US" sz="2400" dirty="0" smtClean="0">
                <a:solidFill>
                  <a:srgbClr val="FFFFFF"/>
                </a:solidFill>
                <a:latin typeface="+mj-lt"/>
              </a:rPr>
              <a:t>Questionnaire</a:t>
            </a:r>
            <a:endParaRPr lang="en-US" sz="2400" dirty="0">
              <a:solidFill>
                <a:srgbClr val="FFFFFF"/>
              </a:solidFill>
              <a:latin typeface="+mj-lt"/>
            </a:endParaRPr>
          </a:p>
        </p:txBody>
      </p:sp>
      <p:grpSp>
        <p:nvGrpSpPr>
          <p:cNvPr id="14" name="Group 9">
            <a:extLst>
              <a:ext uri="{FF2B5EF4-FFF2-40B4-BE49-F238E27FC236}">
                <a16:creationId xmlns:a16="http://schemas.microsoft.com/office/drawing/2014/main" id="{D88B1254-210F-C1A8-F7DD-C275B03C07D3}"/>
              </a:ext>
            </a:extLst>
          </p:cNvPr>
          <p:cNvGrpSpPr/>
          <p:nvPr/>
        </p:nvGrpSpPr>
        <p:grpSpPr>
          <a:xfrm>
            <a:off x="6232247" y="5968553"/>
            <a:ext cx="762851" cy="781648"/>
            <a:chOff x="0" y="0"/>
            <a:chExt cx="812800" cy="812800"/>
          </a:xfrm>
        </p:grpSpPr>
        <p:sp>
          <p:nvSpPr>
            <p:cNvPr id="18" name="Freeform 10">
              <a:extLst>
                <a:ext uri="{FF2B5EF4-FFF2-40B4-BE49-F238E27FC236}">
                  <a16:creationId xmlns:a16="http://schemas.microsoft.com/office/drawing/2014/main" id="{F3C7408D-FC06-D7AC-423B-3E9420A31DA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20" name="TextBox 11">
              <a:extLst>
                <a:ext uri="{FF2B5EF4-FFF2-40B4-BE49-F238E27FC236}">
                  <a16:creationId xmlns:a16="http://schemas.microsoft.com/office/drawing/2014/main" id="{169A855C-3570-DD4E-0672-DD7234CCBC19}"/>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21" name="TextBox 25">
            <a:extLst>
              <a:ext uri="{FF2B5EF4-FFF2-40B4-BE49-F238E27FC236}">
                <a16:creationId xmlns:a16="http://schemas.microsoft.com/office/drawing/2014/main" id="{7FB1BE7A-8382-C9A8-05A7-F99427D259FC}"/>
              </a:ext>
            </a:extLst>
          </p:cNvPr>
          <p:cNvSpPr txBox="1"/>
          <p:nvPr/>
        </p:nvSpPr>
        <p:spPr>
          <a:xfrm>
            <a:off x="7427545" y="6275377"/>
            <a:ext cx="4552059" cy="264047"/>
          </a:xfrm>
          <a:prstGeom prst="rect">
            <a:avLst/>
          </a:prstGeom>
        </p:spPr>
        <p:txBody>
          <a:bodyPr wrap="square" lIns="0" tIns="0" rIns="0" bIns="0" rtlCol="0" anchor="t">
            <a:spAutoFit/>
          </a:bodyPr>
          <a:lstStyle/>
          <a:p>
            <a:pPr>
              <a:lnSpc>
                <a:spcPts val="1808"/>
              </a:lnSpc>
              <a:spcBef>
                <a:spcPct val="0"/>
              </a:spcBef>
            </a:pPr>
            <a:r>
              <a:rPr lang="fr-FR" sz="2600" dirty="0">
                <a:solidFill>
                  <a:srgbClr val="FFFFFF"/>
                </a:solidFill>
                <a:latin typeface="Book Antiqua" panose="02040602050305030304" pitchFamily="18" charset="0"/>
              </a:rPr>
              <a:t>Présentation du questionnaire</a:t>
            </a:r>
          </a:p>
        </p:txBody>
      </p:sp>
      <p:grpSp>
        <p:nvGrpSpPr>
          <p:cNvPr id="63" name="Group 3">
            <a:extLst>
              <a:ext uri="{FF2B5EF4-FFF2-40B4-BE49-F238E27FC236}">
                <a16:creationId xmlns:a16="http://schemas.microsoft.com/office/drawing/2014/main" id="{8696A31A-ECA4-81ED-D54E-4801A88A449D}"/>
              </a:ext>
            </a:extLst>
          </p:cNvPr>
          <p:cNvGrpSpPr/>
          <p:nvPr/>
        </p:nvGrpSpPr>
        <p:grpSpPr>
          <a:xfrm>
            <a:off x="6565014" y="3032653"/>
            <a:ext cx="5643041" cy="598594"/>
            <a:chOff x="0" y="0"/>
            <a:chExt cx="2242036" cy="423008"/>
          </a:xfrm>
          <a:solidFill>
            <a:schemeClr val="accent2">
              <a:lumMod val="60000"/>
              <a:lumOff val="40000"/>
            </a:schemeClr>
          </a:solidFill>
        </p:grpSpPr>
        <p:sp>
          <p:nvSpPr>
            <p:cNvPr id="64"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65"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grpSp>
        <p:nvGrpSpPr>
          <p:cNvPr id="30" name="Group 9">
            <a:extLst>
              <a:ext uri="{FF2B5EF4-FFF2-40B4-BE49-F238E27FC236}">
                <a16:creationId xmlns:a16="http://schemas.microsoft.com/office/drawing/2014/main" id="{B8180044-4BC0-2EF8-06FD-1B1B19ADB211}"/>
              </a:ext>
            </a:extLst>
          </p:cNvPr>
          <p:cNvGrpSpPr/>
          <p:nvPr/>
        </p:nvGrpSpPr>
        <p:grpSpPr>
          <a:xfrm>
            <a:off x="6266594" y="2910090"/>
            <a:ext cx="762851" cy="781648"/>
            <a:chOff x="0" y="0"/>
            <a:chExt cx="812800" cy="812800"/>
          </a:xfrm>
        </p:grpSpPr>
        <p:sp>
          <p:nvSpPr>
            <p:cNvPr id="31" name="Freeform 10">
              <a:extLst>
                <a:ext uri="{FF2B5EF4-FFF2-40B4-BE49-F238E27FC236}">
                  <a16:creationId xmlns:a16="http://schemas.microsoft.com/office/drawing/2014/main" id="{AFAE5D1E-9450-E2A4-1A10-0EA4C580B84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32" name="TextBox 11">
              <a:extLst>
                <a:ext uri="{FF2B5EF4-FFF2-40B4-BE49-F238E27FC236}">
                  <a16:creationId xmlns:a16="http://schemas.microsoft.com/office/drawing/2014/main" id="{7DEE8566-9B22-1F13-8CB2-C6B1BE2881B5}"/>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34" name="TextBox 23">
            <a:extLst>
              <a:ext uri="{FF2B5EF4-FFF2-40B4-BE49-F238E27FC236}">
                <a16:creationId xmlns:a16="http://schemas.microsoft.com/office/drawing/2014/main" id="{83705082-C8FE-4F47-831B-50E6DFF5E45E}"/>
              </a:ext>
            </a:extLst>
          </p:cNvPr>
          <p:cNvSpPr txBox="1"/>
          <p:nvPr/>
        </p:nvSpPr>
        <p:spPr>
          <a:xfrm>
            <a:off x="6299561" y="2937570"/>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04	</a:t>
            </a:r>
          </a:p>
        </p:txBody>
      </p:sp>
      <p:sp>
        <p:nvSpPr>
          <p:cNvPr id="69" name="TextBox 25">
            <a:extLst>
              <a:ext uri="{FF2B5EF4-FFF2-40B4-BE49-F238E27FC236}">
                <a16:creationId xmlns:a16="http://schemas.microsoft.com/office/drawing/2014/main" id="{CCABF5A3-37E6-654A-3503-B57C5BEE1AEA}"/>
              </a:ext>
            </a:extLst>
          </p:cNvPr>
          <p:cNvSpPr txBox="1"/>
          <p:nvPr/>
        </p:nvSpPr>
        <p:spPr>
          <a:xfrm>
            <a:off x="7145788" y="3205302"/>
            <a:ext cx="5126322" cy="250005"/>
          </a:xfrm>
          <a:prstGeom prst="rect">
            <a:avLst/>
          </a:prstGeom>
        </p:spPr>
        <p:txBody>
          <a:bodyPr wrap="square" lIns="0" tIns="0" rIns="0" bIns="0" rtlCol="0" anchor="t">
            <a:spAutoFit/>
          </a:bodyPr>
          <a:lstStyle/>
          <a:p>
            <a:pPr>
              <a:lnSpc>
                <a:spcPts val="1808"/>
              </a:lnSpc>
              <a:spcBef>
                <a:spcPct val="0"/>
              </a:spcBef>
            </a:pPr>
            <a:r>
              <a:rPr lang="en-US" sz="2200" dirty="0" err="1" smtClean="0">
                <a:solidFill>
                  <a:srgbClr val="FFFFFF"/>
                </a:solidFill>
                <a:latin typeface="Book Antiqua" panose="02040602050305030304" pitchFamily="18" charset="0"/>
              </a:rPr>
              <a:t>Objectif</a:t>
            </a:r>
            <a:r>
              <a:rPr lang="en-US" sz="2200" dirty="0" smtClean="0">
                <a:solidFill>
                  <a:srgbClr val="FFFFFF"/>
                </a:solidFill>
                <a:latin typeface="Book Antiqua" panose="02040602050305030304" pitchFamily="18" charset="0"/>
              </a:rPr>
              <a:t> </a:t>
            </a:r>
            <a:r>
              <a:rPr lang="en-US" sz="2200" dirty="0" err="1" smtClean="0">
                <a:solidFill>
                  <a:srgbClr val="FFFFFF"/>
                </a:solidFill>
                <a:latin typeface="Book Antiqua" panose="02040602050305030304" pitchFamily="18" charset="0"/>
              </a:rPr>
              <a:t>générale</a:t>
            </a:r>
            <a:r>
              <a:rPr lang="en-US" sz="2200" dirty="0" smtClean="0">
                <a:solidFill>
                  <a:srgbClr val="FFFFFF"/>
                </a:solidFill>
                <a:latin typeface="Book Antiqua" panose="02040602050305030304" pitchFamily="18" charset="0"/>
              </a:rPr>
              <a:t> et </a:t>
            </a:r>
            <a:r>
              <a:rPr lang="en-US" sz="2200" dirty="0" err="1" smtClean="0">
                <a:solidFill>
                  <a:srgbClr val="FFFFFF"/>
                </a:solidFill>
                <a:latin typeface="Book Antiqua" panose="02040602050305030304" pitchFamily="18" charset="0"/>
              </a:rPr>
              <a:t>objectifs</a:t>
            </a:r>
            <a:r>
              <a:rPr lang="en-US" sz="2200" dirty="0" smtClean="0">
                <a:solidFill>
                  <a:srgbClr val="FFFFFF"/>
                </a:solidFill>
                <a:latin typeface="Book Antiqua" panose="02040602050305030304" pitchFamily="18" charset="0"/>
              </a:rPr>
              <a:t> </a:t>
            </a:r>
            <a:r>
              <a:rPr lang="en-US" sz="2200" dirty="0" err="1" smtClean="0">
                <a:solidFill>
                  <a:srgbClr val="FFFFFF"/>
                </a:solidFill>
                <a:latin typeface="Book Antiqua" panose="02040602050305030304" pitchFamily="18" charset="0"/>
              </a:rPr>
              <a:t>spécifiques</a:t>
            </a:r>
            <a:endParaRPr lang="en-US" sz="2200" dirty="0">
              <a:solidFill>
                <a:srgbClr val="FFFFFF"/>
              </a:solidFill>
              <a:latin typeface="Book Antiqua" panose="02040602050305030304" pitchFamily="18" charset="0"/>
            </a:endParaRPr>
          </a:p>
        </p:txBody>
      </p:sp>
      <p:grpSp>
        <p:nvGrpSpPr>
          <p:cNvPr id="70" name="Group 3">
            <a:extLst>
              <a:ext uri="{FF2B5EF4-FFF2-40B4-BE49-F238E27FC236}">
                <a16:creationId xmlns:a16="http://schemas.microsoft.com/office/drawing/2014/main" id="{8696A31A-ECA4-81ED-D54E-4801A88A449D}"/>
              </a:ext>
            </a:extLst>
          </p:cNvPr>
          <p:cNvGrpSpPr/>
          <p:nvPr/>
        </p:nvGrpSpPr>
        <p:grpSpPr>
          <a:xfrm>
            <a:off x="6565013" y="3989970"/>
            <a:ext cx="5643041" cy="598594"/>
            <a:chOff x="0" y="0"/>
            <a:chExt cx="2242036" cy="423008"/>
          </a:xfrm>
          <a:solidFill>
            <a:schemeClr val="accent2">
              <a:lumMod val="60000"/>
              <a:lumOff val="40000"/>
            </a:schemeClr>
          </a:solidFill>
        </p:grpSpPr>
        <p:sp>
          <p:nvSpPr>
            <p:cNvPr id="71"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72"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sp>
        <p:nvSpPr>
          <p:cNvPr id="73" name="TextBox 25">
            <a:extLst>
              <a:ext uri="{FF2B5EF4-FFF2-40B4-BE49-F238E27FC236}">
                <a16:creationId xmlns:a16="http://schemas.microsoft.com/office/drawing/2014/main" id="{CCABF5A3-37E6-654A-3503-B57C5BEE1AEA}"/>
              </a:ext>
            </a:extLst>
          </p:cNvPr>
          <p:cNvSpPr txBox="1"/>
          <p:nvPr/>
        </p:nvSpPr>
        <p:spPr>
          <a:xfrm>
            <a:off x="7669743" y="4192708"/>
            <a:ext cx="5126322" cy="230832"/>
          </a:xfrm>
          <a:prstGeom prst="rect">
            <a:avLst/>
          </a:prstGeom>
        </p:spPr>
        <p:txBody>
          <a:bodyPr wrap="square" lIns="0" tIns="0" rIns="0" bIns="0" rtlCol="0" anchor="t">
            <a:spAutoFit/>
          </a:bodyPr>
          <a:lstStyle/>
          <a:p>
            <a:pPr>
              <a:lnSpc>
                <a:spcPts val="1808"/>
              </a:lnSpc>
              <a:spcBef>
                <a:spcPct val="0"/>
              </a:spcBef>
            </a:pPr>
            <a:r>
              <a:rPr lang="en-US" sz="2500" dirty="0" smtClean="0">
                <a:solidFill>
                  <a:srgbClr val="FFFFFF"/>
                </a:solidFill>
                <a:latin typeface="Book Antiqua" panose="02040602050305030304" pitchFamily="18" charset="0"/>
              </a:rPr>
              <a:t>Plan </a:t>
            </a:r>
            <a:r>
              <a:rPr lang="en-US" sz="2500" dirty="0" err="1" smtClean="0">
                <a:solidFill>
                  <a:srgbClr val="FFFFFF"/>
                </a:solidFill>
                <a:latin typeface="Book Antiqua" panose="02040602050305030304" pitchFamily="18" charset="0"/>
              </a:rPr>
              <a:t>d’échantillonnage</a:t>
            </a:r>
            <a:endParaRPr lang="en-US" sz="2500" dirty="0">
              <a:solidFill>
                <a:srgbClr val="FFFFFF"/>
              </a:solidFill>
              <a:latin typeface="Book Antiqua" panose="02040602050305030304" pitchFamily="18" charset="0"/>
            </a:endParaRPr>
          </a:p>
        </p:txBody>
      </p:sp>
      <p:grpSp>
        <p:nvGrpSpPr>
          <p:cNvPr id="76" name="Group 9">
            <a:extLst>
              <a:ext uri="{FF2B5EF4-FFF2-40B4-BE49-F238E27FC236}">
                <a16:creationId xmlns:a16="http://schemas.microsoft.com/office/drawing/2014/main" id="{5455F065-99A4-38E5-4442-8D728D94E0E8}"/>
              </a:ext>
            </a:extLst>
          </p:cNvPr>
          <p:cNvGrpSpPr/>
          <p:nvPr/>
        </p:nvGrpSpPr>
        <p:grpSpPr>
          <a:xfrm>
            <a:off x="6263803" y="3902406"/>
            <a:ext cx="762851" cy="781648"/>
            <a:chOff x="0" y="0"/>
            <a:chExt cx="812800" cy="812800"/>
          </a:xfrm>
        </p:grpSpPr>
        <p:sp>
          <p:nvSpPr>
            <p:cNvPr id="77" name="Freeform 10">
              <a:extLst>
                <a:ext uri="{FF2B5EF4-FFF2-40B4-BE49-F238E27FC236}">
                  <a16:creationId xmlns:a16="http://schemas.microsoft.com/office/drawing/2014/main" id="{7DFE0844-B2C5-EE7F-5E5F-EE1C2F4DC74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78" name="TextBox 11">
              <a:extLst>
                <a:ext uri="{FF2B5EF4-FFF2-40B4-BE49-F238E27FC236}">
                  <a16:creationId xmlns:a16="http://schemas.microsoft.com/office/drawing/2014/main" id="{A293D290-ADA1-26A9-AF2A-23F3DCCBF752}"/>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75" name="TextBox 23">
            <a:extLst>
              <a:ext uri="{FF2B5EF4-FFF2-40B4-BE49-F238E27FC236}">
                <a16:creationId xmlns:a16="http://schemas.microsoft.com/office/drawing/2014/main" id="{83705082-C8FE-4F47-831B-50E6DFF5E45E}"/>
              </a:ext>
            </a:extLst>
          </p:cNvPr>
          <p:cNvSpPr txBox="1"/>
          <p:nvPr/>
        </p:nvSpPr>
        <p:spPr>
          <a:xfrm>
            <a:off x="6310965" y="3922576"/>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smtClean="0">
                <a:solidFill>
                  <a:srgbClr val="004AAD"/>
                </a:solidFill>
                <a:latin typeface="League Spartan"/>
              </a:rPr>
              <a:t>05</a:t>
            </a:r>
            <a:r>
              <a:rPr lang="en-US" sz="2533" dirty="0">
                <a:solidFill>
                  <a:srgbClr val="004AAD"/>
                </a:solidFill>
                <a:latin typeface="League Spartan"/>
              </a:rPr>
              <a:t>	</a:t>
            </a:r>
          </a:p>
        </p:txBody>
      </p:sp>
      <p:grpSp>
        <p:nvGrpSpPr>
          <p:cNvPr id="79" name="Group 3">
            <a:extLst>
              <a:ext uri="{FF2B5EF4-FFF2-40B4-BE49-F238E27FC236}">
                <a16:creationId xmlns:a16="http://schemas.microsoft.com/office/drawing/2014/main" id="{8696A31A-ECA4-81ED-D54E-4801A88A449D}"/>
              </a:ext>
            </a:extLst>
          </p:cNvPr>
          <p:cNvGrpSpPr/>
          <p:nvPr/>
        </p:nvGrpSpPr>
        <p:grpSpPr>
          <a:xfrm>
            <a:off x="6548958" y="5009461"/>
            <a:ext cx="5643041" cy="598594"/>
            <a:chOff x="0" y="0"/>
            <a:chExt cx="2242036" cy="423008"/>
          </a:xfrm>
          <a:solidFill>
            <a:schemeClr val="accent2">
              <a:lumMod val="60000"/>
              <a:lumOff val="40000"/>
            </a:schemeClr>
          </a:solidFill>
        </p:grpSpPr>
        <p:sp>
          <p:nvSpPr>
            <p:cNvPr id="80" name="Freeform 4">
              <a:extLst>
                <a:ext uri="{FF2B5EF4-FFF2-40B4-BE49-F238E27FC236}">
                  <a16:creationId xmlns:a16="http://schemas.microsoft.com/office/drawing/2014/main" id="{FDDE76C4-B699-C9CC-F36B-936DC3BCFBD5}"/>
                </a:ext>
              </a:extLst>
            </p:cNvPr>
            <p:cNvSpPr/>
            <p:nvPr/>
          </p:nvSpPr>
          <p:spPr>
            <a:xfrm>
              <a:off x="0" y="0"/>
              <a:ext cx="2242036" cy="423008"/>
            </a:xfrm>
            <a:custGeom>
              <a:avLst/>
              <a:gdLst/>
              <a:ahLst/>
              <a:cxnLst/>
              <a:rect l="l" t="t" r="r" b="b"/>
              <a:pathLst>
                <a:path w="2242036" h="423008">
                  <a:moveTo>
                    <a:pt x="0" y="0"/>
                  </a:moveTo>
                  <a:lnTo>
                    <a:pt x="2242036" y="0"/>
                  </a:lnTo>
                  <a:lnTo>
                    <a:pt x="2242036" y="423008"/>
                  </a:lnTo>
                  <a:lnTo>
                    <a:pt x="0" y="423008"/>
                  </a:lnTo>
                  <a:close/>
                </a:path>
              </a:pathLst>
            </a:custGeom>
            <a:grpFill/>
          </p:spPr>
          <p:txBody>
            <a:bodyPr/>
            <a:lstStyle/>
            <a:p>
              <a:endParaRPr lang="fr-FR" sz="1200" dirty="0"/>
            </a:p>
          </p:txBody>
        </p:sp>
        <p:sp>
          <p:nvSpPr>
            <p:cNvPr id="81" name="TextBox 5">
              <a:extLst>
                <a:ext uri="{FF2B5EF4-FFF2-40B4-BE49-F238E27FC236}">
                  <a16:creationId xmlns:a16="http://schemas.microsoft.com/office/drawing/2014/main" id="{4985AA58-1500-1B1B-5E6B-B084EC78E16E}"/>
                </a:ext>
              </a:extLst>
            </p:cNvPr>
            <p:cNvSpPr txBox="1"/>
            <p:nvPr/>
          </p:nvSpPr>
          <p:spPr>
            <a:xfrm>
              <a:off x="0" y="-47625"/>
              <a:ext cx="2242036" cy="470633"/>
            </a:xfrm>
            <a:prstGeom prst="rect">
              <a:avLst/>
            </a:prstGeom>
            <a:grpFill/>
          </p:spPr>
          <p:txBody>
            <a:bodyPr lIns="33867" tIns="33867" rIns="33867" bIns="33867" rtlCol="0" anchor="ctr"/>
            <a:lstStyle/>
            <a:p>
              <a:pPr algn="ctr">
                <a:lnSpc>
                  <a:spcPts val="1773"/>
                </a:lnSpc>
              </a:pPr>
              <a:endParaRPr sz="1200" dirty="0"/>
            </a:p>
          </p:txBody>
        </p:sp>
      </p:grpSp>
      <p:sp>
        <p:nvSpPr>
          <p:cNvPr id="82" name="TextBox 25">
            <a:extLst>
              <a:ext uri="{FF2B5EF4-FFF2-40B4-BE49-F238E27FC236}">
                <a16:creationId xmlns:a16="http://schemas.microsoft.com/office/drawing/2014/main" id="{CCABF5A3-37E6-654A-3503-B57C5BEE1AEA}"/>
              </a:ext>
            </a:extLst>
          </p:cNvPr>
          <p:cNvSpPr txBox="1"/>
          <p:nvPr/>
        </p:nvSpPr>
        <p:spPr>
          <a:xfrm>
            <a:off x="7078496" y="5189733"/>
            <a:ext cx="5126322" cy="260521"/>
          </a:xfrm>
          <a:prstGeom prst="rect">
            <a:avLst/>
          </a:prstGeom>
        </p:spPr>
        <p:txBody>
          <a:bodyPr wrap="square" lIns="0" tIns="0" rIns="0" bIns="0" rtlCol="0" anchor="t">
            <a:spAutoFit/>
          </a:bodyPr>
          <a:lstStyle/>
          <a:p>
            <a:pPr>
              <a:lnSpc>
                <a:spcPts val="1808"/>
              </a:lnSpc>
              <a:spcBef>
                <a:spcPct val="0"/>
              </a:spcBef>
            </a:pPr>
            <a:r>
              <a:rPr lang="en-US" sz="2500" dirty="0" err="1" smtClean="0">
                <a:solidFill>
                  <a:srgbClr val="FFFFFF"/>
                </a:solidFill>
                <a:latin typeface="Book Antiqua" panose="02040602050305030304" pitchFamily="18" charset="0"/>
              </a:rPr>
              <a:t>Calendrier</a:t>
            </a:r>
            <a:r>
              <a:rPr lang="en-US" sz="2500" dirty="0" smtClean="0">
                <a:solidFill>
                  <a:srgbClr val="FFFFFF"/>
                </a:solidFill>
                <a:latin typeface="Book Antiqua" panose="02040602050305030304" pitchFamily="18" charset="0"/>
              </a:rPr>
              <a:t> et budget de </a:t>
            </a:r>
            <a:r>
              <a:rPr lang="en-US" sz="2500" dirty="0" err="1" smtClean="0">
                <a:solidFill>
                  <a:srgbClr val="FFFFFF"/>
                </a:solidFill>
                <a:latin typeface="Book Antiqua" panose="02040602050305030304" pitchFamily="18" charset="0"/>
              </a:rPr>
              <a:t>l’enquête</a:t>
            </a:r>
            <a:endParaRPr lang="en-US" sz="2500" dirty="0">
              <a:solidFill>
                <a:srgbClr val="FFFFFF"/>
              </a:solidFill>
              <a:latin typeface="Book Antiqua" panose="02040602050305030304" pitchFamily="18" charset="0"/>
            </a:endParaRPr>
          </a:p>
        </p:txBody>
      </p:sp>
      <p:grpSp>
        <p:nvGrpSpPr>
          <p:cNvPr id="56" name="Group 9">
            <a:extLst>
              <a:ext uri="{FF2B5EF4-FFF2-40B4-BE49-F238E27FC236}">
                <a16:creationId xmlns:a16="http://schemas.microsoft.com/office/drawing/2014/main" id="{18A5EFC7-DC89-3F02-A9A1-9FF7F931E99B}"/>
              </a:ext>
            </a:extLst>
          </p:cNvPr>
          <p:cNvGrpSpPr/>
          <p:nvPr/>
        </p:nvGrpSpPr>
        <p:grpSpPr>
          <a:xfrm>
            <a:off x="6242277" y="4876442"/>
            <a:ext cx="762851" cy="781648"/>
            <a:chOff x="0" y="0"/>
            <a:chExt cx="812800" cy="812800"/>
          </a:xfrm>
        </p:grpSpPr>
        <p:sp>
          <p:nvSpPr>
            <p:cNvPr id="57" name="Freeform 10">
              <a:extLst>
                <a:ext uri="{FF2B5EF4-FFF2-40B4-BE49-F238E27FC236}">
                  <a16:creationId xmlns:a16="http://schemas.microsoft.com/office/drawing/2014/main" id="{D5E2E267-2800-685B-8A1C-EA184171F0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AEA"/>
            </a:solidFill>
          </p:spPr>
        </p:sp>
        <p:sp>
          <p:nvSpPr>
            <p:cNvPr id="58" name="TextBox 11">
              <a:extLst>
                <a:ext uri="{FF2B5EF4-FFF2-40B4-BE49-F238E27FC236}">
                  <a16:creationId xmlns:a16="http://schemas.microsoft.com/office/drawing/2014/main" id="{760C792A-C328-4214-E464-EFFB3FE48716}"/>
                </a:ext>
              </a:extLst>
            </p:cNvPr>
            <p:cNvSpPr txBox="1"/>
            <p:nvPr/>
          </p:nvSpPr>
          <p:spPr>
            <a:xfrm>
              <a:off x="76200" y="28575"/>
              <a:ext cx="660400" cy="708025"/>
            </a:xfrm>
            <a:prstGeom prst="rect">
              <a:avLst/>
            </a:prstGeom>
          </p:spPr>
          <p:txBody>
            <a:bodyPr lIns="33867" tIns="33867" rIns="33867" bIns="33867" rtlCol="0" anchor="ctr"/>
            <a:lstStyle/>
            <a:p>
              <a:pPr algn="ctr">
                <a:lnSpc>
                  <a:spcPts val="1773"/>
                </a:lnSpc>
              </a:pPr>
              <a:endParaRPr sz="1200" dirty="0"/>
            </a:p>
          </p:txBody>
        </p:sp>
      </p:grpSp>
      <p:sp>
        <p:nvSpPr>
          <p:cNvPr id="22" name="TextBox 23">
            <a:extLst>
              <a:ext uri="{FF2B5EF4-FFF2-40B4-BE49-F238E27FC236}">
                <a16:creationId xmlns:a16="http://schemas.microsoft.com/office/drawing/2014/main" id="{AC15689D-2EE7-B2EC-0340-D18C873851F3}"/>
              </a:ext>
            </a:extLst>
          </p:cNvPr>
          <p:cNvSpPr txBox="1"/>
          <p:nvPr/>
        </p:nvSpPr>
        <p:spPr>
          <a:xfrm>
            <a:off x="6255825" y="4903234"/>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a:solidFill>
                  <a:srgbClr val="004AAD"/>
                </a:solidFill>
                <a:latin typeface="League Spartan"/>
              </a:rPr>
              <a:t>06	</a:t>
            </a:r>
          </a:p>
        </p:txBody>
      </p:sp>
      <p:sp>
        <p:nvSpPr>
          <p:cNvPr id="83" name="TextBox 23">
            <a:extLst>
              <a:ext uri="{FF2B5EF4-FFF2-40B4-BE49-F238E27FC236}">
                <a16:creationId xmlns:a16="http://schemas.microsoft.com/office/drawing/2014/main" id="{AC15689D-2EE7-B2EC-0340-D18C873851F3}"/>
              </a:ext>
            </a:extLst>
          </p:cNvPr>
          <p:cNvSpPr txBox="1"/>
          <p:nvPr/>
        </p:nvSpPr>
        <p:spPr>
          <a:xfrm>
            <a:off x="6269373" y="5984726"/>
            <a:ext cx="696014" cy="1308050"/>
          </a:xfrm>
          <a:prstGeom prst="rect">
            <a:avLst/>
          </a:prstGeom>
        </p:spPr>
        <p:txBody>
          <a:bodyPr wrap="square" lIns="0" tIns="0" rIns="0" bIns="0" rtlCol="0" anchor="t">
            <a:spAutoFit/>
          </a:bodyPr>
          <a:lstStyle/>
          <a:p>
            <a:pPr algn="ctr">
              <a:lnSpc>
                <a:spcPts val="5050"/>
              </a:lnSpc>
              <a:spcBef>
                <a:spcPct val="0"/>
              </a:spcBef>
            </a:pPr>
            <a:r>
              <a:rPr lang="en-US" sz="2533" dirty="0" smtClean="0">
                <a:solidFill>
                  <a:srgbClr val="004AAD"/>
                </a:solidFill>
                <a:latin typeface="League Spartan"/>
              </a:rPr>
              <a:t>07</a:t>
            </a:r>
            <a:r>
              <a:rPr lang="en-US" sz="2533" dirty="0">
                <a:solidFill>
                  <a:srgbClr val="004AAD"/>
                </a:solidFill>
                <a:latin typeface="League Spartan"/>
              </a:rPr>
              <a:t>	</a:t>
            </a:r>
          </a:p>
        </p:txBody>
      </p:sp>
    </p:spTree>
    <p:extLst>
      <p:ext uri="{BB962C8B-B14F-4D97-AF65-F5344CB8AC3E}">
        <p14:creationId xmlns:p14="http://schemas.microsoft.com/office/powerpoint/2010/main" val="2429817268"/>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grpSp>
        <p:nvGrpSpPr>
          <p:cNvPr id="3" name="Group 3"/>
          <p:cNvGrpSpPr/>
          <p:nvPr/>
        </p:nvGrpSpPr>
        <p:grpSpPr>
          <a:xfrm>
            <a:off x="1297464" y="901283"/>
            <a:ext cx="9597072" cy="5055435"/>
            <a:chOff x="0" y="0"/>
            <a:chExt cx="3791436" cy="1997209"/>
          </a:xfrm>
          <a:solidFill>
            <a:schemeClr val="accent6">
              <a:lumMod val="40000"/>
              <a:lumOff val="60000"/>
            </a:schemeClr>
          </a:solidFill>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grpFill/>
          </p:spPr>
        </p:sp>
        <p:sp>
          <p:nvSpPr>
            <p:cNvPr id="5" name="TextBox 5"/>
            <p:cNvSpPr txBox="1"/>
            <p:nvPr/>
          </p:nvSpPr>
          <p:spPr>
            <a:xfrm>
              <a:off x="0" y="85725"/>
              <a:ext cx="3791436" cy="1911484"/>
            </a:xfrm>
            <a:prstGeom prst="rect">
              <a:avLst/>
            </a:prstGeom>
            <a:grpFill/>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6" name="TextBox 6"/>
          <p:cNvSpPr txBox="1"/>
          <p:nvPr/>
        </p:nvSpPr>
        <p:spPr>
          <a:xfrm>
            <a:off x="2761198" y="2655496"/>
            <a:ext cx="7084784" cy="579133"/>
          </a:xfrm>
          <a:prstGeom prst="rect">
            <a:avLst/>
          </a:prstGeom>
        </p:spPr>
        <p:txBody>
          <a:bodyPr lIns="0" tIns="0" rIns="0" bIns="0" rtlCol="0" anchor="t">
            <a:spAutoFit/>
          </a:bodyPr>
          <a:lstStyle/>
          <a:p>
            <a:pPr algn="ctr">
              <a:lnSpc>
                <a:spcPts val="4157"/>
              </a:lnSpc>
              <a:spcBef>
                <a:spcPct val="0"/>
              </a:spcBef>
            </a:pPr>
            <a:r>
              <a:rPr lang="fr-FR" sz="6000" dirty="0" smtClean="0">
                <a:ln w="0"/>
                <a:solidFill>
                  <a:srgbClr val="C00000"/>
                </a:solidFill>
                <a:effectLst>
                  <a:reflection blurRad="6350" stA="53000" endA="300" endPos="35500" dir="5400000" sy="-90000" algn="bl" rotWithShape="0"/>
                </a:effectLst>
                <a:latin typeface="League Spartan"/>
              </a:rPr>
              <a:t>INTRODUCTION</a:t>
            </a:r>
            <a:endParaRPr lang="en-US" sz="6000" dirty="0">
              <a:ln w="0"/>
              <a:solidFill>
                <a:srgbClr val="C00000"/>
              </a:solidFill>
              <a:effectLst>
                <a:reflection blurRad="6350" stA="53000" endA="300" endPos="35500" dir="5400000" sy="-90000" algn="bl" rotWithShape="0"/>
              </a:effectLst>
              <a:latin typeface="League Spartan"/>
            </a:endParaRPr>
          </a:p>
        </p:txBody>
      </p:sp>
      <p:sp>
        <p:nvSpPr>
          <p:cNvPr id="8" name="TextBox 6"/>
          <p:cNvSpPr txBox="1"/>
          <p:nvPr/>
        </p:nvSpPr>
        <p:spPr>
          <a:xfrm>
            <a:off x="2761198" y="3451620"/>
            <a:ext cx="7084784" cy="579133"/>
          </a:xfrm>
          <a:prstGeom prst="rect">
            <a:avLst/>
          </a:prstGeom>
        </p:spPr>
        <p:txBody>
          <a:bodyPr lIns="0" tIns="0" rIns="0" bIns="0" rtlCol="0" anchor="t">
            <a:spAutoFit/>
          </a:bodyPr>
          <a:lstStyle/>
          <a:p>
            <a:pPr algn="ctr">
              <a:lnSpc>
                <a:spcPts val="4157"/>
              </a:lnSpc>
              <a:spcBef>
                <a:spcPct val="0"/>
              </a:spcBef>
            </a:pPr>
            <a:r>
              <a:rPr lang="fr-FR" sz="6000" dirty="0">
                <a:ln w="0"/>
                <a:solidFill>
                  <a:srgbClr val="C00000"/>
                </a:solidFill>
                <a:effectLst>
                  <a:reflection blurRad="6350" stA="53000" endA="300" endPos="35500" dir="5400000" sy="-90000" algn="bl" rotWithShape="0"/>
                </a:effectLst>
                <a:latin typeface="League Spartan"/>
              </a:rPr>
              <a:t>GÉNÉRALE</a:t>
            </a:r>
            <a:endParaRPr lang="en-US" sz="6000" dirty="0">
              <a:ln w="0"/>
              <a:solidFill>
                <a:srgbClr val="C00000"/>
              </a:solidFill>
              <a:effectLst>
                <a:reflection blurRad="6350" stA="53000" endA="300" endPos="35500" dir="5400000" sy="-90000" algn="bl" rotWithShape="0"/>
              </a:effectLst>
              <a:latin typeface="League Spartan"/>
            </a:endParaRPr>
          </a:p>
        </p:txBody>
      </p:sp>
    </p:spTree>
    <p:extLst>
      <p:ext uri="{BB962C8B-B14F-4D97-AF65-F5344CB8AC3E}">
        <p14:creationId xmlns:p14="http://schemas.microsoft.com/office/powerpoint/2010/main" val="148373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grpSp>
        <p:nvGrpSpPr>
          <p:cNvPr id="3" name="Group 3"/>
          <p:cNvGrpSpPr/>
          <p:nvPr/>
        </p:nvGrpSpPr>
        <p:grpSpPr>
          <a:xfrm>
            <a:off x="1297464" y="901283"/>
            <a:ext cx="9597072" cy="5055435"/>
            <a:chOff x="0" y="0"/>
            <a:chExt cx="3791436" cy="1997209"/>
          </a:xfrm>
          <a:solidFill>
            <a:schemeClr val="accent6">
              <a:lumMod val="40000"/>
              <a:lumOff val="60000"/>
            </a:schemeClr>
          </a:solidFill>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grpFill/>
          </p:spPr>
        </p:sp>
        <p:sp>
          <p:nvSpPr>
            <p:cNvPr id="5" name="TextBox 5"/>
            <p:cNvSpPr txBox="1"/>
            <p:nvPr/>
          </p:nvSpPr>
          <p:spPr>
            <a:xfrm>
              <a:off x="0" y="85725"/>
              <a:ext cx="3791436" cy="1911484"/>
            </a:xfrm>
            <a:prstGeom prst="rect">
              <a:avLst/>
            </a:prstGeom>
            <a:grpFill/>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6" name="TextBox 6"/>
          <p:cNvSpPr txBox="1"/>
          <p:nvPr/>
        </p:nvSpPr>
        <p:spPr>
          <a:xfrm>
            <a:off x="2761198" y="2655496"/>
            <a:ext cx="7084784" cy="579133"/>
          </a:xfrm>
          <a:prstGeom prst="rect">
            <a:avLst/>
          </a:prstGeom>
        </p:spPr>
        <p:txBody>
          <a:bodyPr lIns="0" tIns="0" rIns="0" bIns="0" rtlCol="0" anchor="t">
            <a:spAutoFit/>
          </a:bodyPr>
          <a:lstStyle/>
          <a:p>
            <a:pPr algn="ctr">
              <a:lnSpc>
                <a:spcPts val="4157"/>
              </a:lnSpc>
              <a:spcBef>
                <a:spcPct val="0"/>
              </a:spcBef>
            </a:pPr>
            <a:r>
              <a:rPr lang="fr-FR" sz="6000" dirty="0" smtClean="0">
                <a:ln w="0"/>
                <a:solidFill>
                  <a:srgbClr val="C00000"/>
                </a:solidFill>
                <a:effectLst>
                  <a:reflection blurRad="6350" stA="53000" endA="300" endPos="35500" dir="5400000" sy="-90000" algn="bl" rotWithShape="0"/>
                </a:effectLst>
                <a:latin typeface="League Spartan"/>
              </a:rPr>
              <a:t>CONTEXTE ET</a:t>
            </a:r>
            <a:endParaRPr lang="en-US" sz="6000" dirty="0">
              <a:ln w="0"/>
              <a:solidFill>
                <a:srgbClr val="C00000"/>
              </a:solidFill>
              <a:effectLst>
                <a:reflection blurRad="6350" stA="53000" endA="300" endPos="35500" dir="5400000" sy="-90000" algn="bl" rotWithShape="0"/>
              </a:effectLst>
              <a:latin typeface="League Spartan"/>
            </a:endParaRPr>
          </a:p>
        </p:txBody>
      </p:sp>
      <p:sp>
        <p:nvSpPr>
          <p:cNvPr id="8" name="TextBox 6"/>
          <p:cNvSpPr txBox="1"/>
          <p:nvPr/>
        </p:nvSpPr>
        <p:spPr>
          <a:xfrm>
            <a:off x="2761198" y="3451620"/>
            <a:ext cx="7084784" cy="579133"/>
          </a:xfrm>
          <a:prstGeom prst="rect">
            <a:avLst/>
          </a:prstGeom>
        </p:spPr>
        <p:txBody>
          <a:bodyPr lIns="0" tIns="0" rIns="0" bIns="0" rtlCol="0" anchor="t">
            <a:spAutoFit/>
          </a:bodyPr>
          <a:lstStyle/>
          <a:p>
            <a:pPr algn="ctr">
              <a:lnSpc>
                <a:spcPts val="4157"/>
              </a:lnSpc>
              <a:spcBef>
                <a:spcPct val="0"/>
              </a:spcBef>
            </a:pPr>
            <a:r>
              <a:rPr lang="fr-FR" sz="6000" dirty="0" smtClean="0">
                <a:ln w="0"/>
                <a:solidFill>
                  <a:srgbClr val="C00000"/>
                </a:solidFill>
                <a:effectLst>
                  <a:reflection blurRad="6350" stA="53000" endA="300" endPos="35500" dir="5400000" sy="-90000" algn="bl" rotWithShape="0"/>
                </a:effectLst>
                <a:latin typeface="League Spartan"/>
              </a:rPr>
              <a:t>JUSTIFICATION</a:t>
            </a:r>
            <a:endParaRPr lang="en-US" sz="6000" dirty="0">
              <a:ln w="0"/>
              <a:solidFill>
                <a:srgbClr val="C00000"/>
              </a:solidFill>
              <a:effectLst>
                <a:reflection blurRad="6350" stA="53000" endA="300" endPos="35500" dir="5400000" sy="-90000" algn="bl" rotWithShape="0"/>
              </a:effectLst>
              <a:latin typeface="League Spartan"/>
            </a:endParaRPr>
          </a:p>
        </p:txBody>
      </p:sp>
    </p:spTree>
    <p:extLst>
      <p:ext uri="{BB962C8B-B14F-4D97-AF65-F5344CB8AC3E}">
        <p14:creationId xmlns:p14="http://schemas.microsoft.com/office/powerpoint/2010/main" val="3298561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301" r="-1828" b="-16301"/>
            </a:stretch>
          </a:blipFill>
        </p:spPr>
      </p:sp>
      <p:grpSp>
        <p:nvGrpSpPr>
          <p:cNvPr id="3" name="Group 3"/>
          <p:cNvGrpSpPr/>
          <p:nvPr/>
        </p:nvGrpSpPr>
        <p:grpSpPr>
          <a:xfrm>
            <a:off x="1297464" y="901283"/>
            <a:ext cx="9597072" cy="5055435"/>
            <a:chOff x="0" y="0"/>
            <a:chExt cx="3791436" cy="1997209"/>
          </a:xfrm>
          <a:solidFill>
            <a:schemeClr val="accent6">
              <a:lumMod val="40000"/>
              <a:lumOff val="60000"/>
            </a:schemeClr>
          </a:solidFill>
        </p:grpSpPr>
        <p:sp>
          <p:nvSpPr>
            <p:cNvPr id="4" name="Freeform 4"/>
            <p:cNvSpPr/>
            <p:nvPr/>
          </p:nvSpPr>
          <p:spPr>
            <a:xfrm>
              <a:off x="0" y="0"/>
              <a:ext cx="3791436" cy="1997209"/>
            </a:xfrm>
            <a:custGeom>
              <a:avLst/>
              <a:gdLst/>
              <a:ahLst/>
              <a:cxnLst/>
              <a:rect l="l" t="t" r="r" b="b"/>
              <a:pathLst>
                <a:path w="3791436" h="1997209">
                  <a:moveTo>
                    <a:pt x="8067" y="0"/>
                  </a:moveTo>
                  <a:lnTo>
                    <a:pt x="3783369" y="0"/>
                  </a:lnTo>
                  <a:cubicBezTo>
                    <a:pt x="3785508" y="0"/>
                    <a:pt x="3787560" y="850"/>
                    <a:pt x="3789073" y="2363"/>
                  </a:cubicBezTo>
                  <a:cubicBezTo>
                    <a:pt x="3790586" y="3876"/>
                    <a:pt x="3791436" y="5927"/>
                    <a:pt x="3791436" y="8067"/>
                  </a:cubicBezTo>
                  <a:lnTo>
                    <a:pt x="3791436" y="1989142"/>
                  </a:lnTo>
                  <a:cubicBezTo>
                    <a:pt x="3791436" y="1991281"/>
                    <a:pt x="3790586" y="1993333"/>
                    <a:pt x="3789073" y="1994846"/>
                  </a:cubicBezTo>
                  <a:cubicBezTo>
                    <a:pt x="3787560" y="1996359"/>
                    <a:pt x="3785508" y="1997209"/>
                    <a:pt x="3783369" y="1997209"/>
                  </a:cubicBezTo>
                  <a:lnTo>
                    <a:pt x="8067" y="1997209"/>
                  </a:lnTo>
                  <a:cubicBezTo>
                    <a:pt x="5927" y="1997209"/>
                    <a:pt x="3876" y="1996359"/>
                    <a:pt x="2363" y="1994846"/>
                  </a:cubicBezTo>
                  <a:cubicBezTo>
                    <a:pt x="850" y="1993333"/>
                    <a:pt x="0" y="1991281"/>
                    <a:pt x="0" y="1989142"/>
                  </a:cubicBezTo>
                  <a:lnTo>
                    <a:pt x="0" y="8067"/>
                  </a:lnTo>
                  <a:cubicBezTo>
                    <a:pt x="0" y="5927"/>
                    <a:pt x="850" y="3876"/>
                    <a:pt x="2363" y="2363"/>
                  </a:cubicBezTo>
                  <a:cubicBezTo>
                    <a:pt x="3876" y="850"/>
                    <a:pt x="5927" y="0"/>
                    <a:pt x="8067" y="0"/>
                  </a:cubicBezTo>
                  <a:close/>
                </a:path>
              </a:pathLst>
            </a:custGeom>
            <a:grpFill/>
          </p:spPr>
        </p:sp>
        <p:sp>
          <p:nvSpPr>
            <p:cNvPr id="5" name="TextBox 5"/>
            <p:cNvSpPr txBox="1"/>
            <p:nvPr/>
          </p:nvSpPr>
          <p:spPr>
            <a:xfrm>
              <a:off x="0" y="85725"/>
              <a:ext cx="3791436" cy="1911484"/>
            </a:xfrm>
            <a:prstGeom prst="rect">
              <a:avLst/>
            </a:prstGeom>
            <a:grpFill/>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6" name="TextBox 6"/>
          <p:cNvSpPr txBox="1"/>
          <p:nvPr/>
        </p:nvSpPr>
        <p:spPr>
          <a:xfrm>
            <a:off x="2659598" y="1416248"/>
            <a:ext cx="7084784" cy="579133"/>
          </a:xfrm>
          <a:prstGeom prst="rect">
            <a:avLst/>
          </a:prstGeom>
        </p:spPr>
        <p:txBody>
          <a:bodyPr lIns="0" tIns="0" rIns="0" bIns="0" rtlCol="0" anchor="t">
            <a:spAutoFit/>
          </a:bodyPr>
          <a:lstStyle/>
          <a:p>
            <a:pPr algn="ctr">
              <a:lnSpc>
                <a:spcPts val="4157"/>
              </a:lnSpc>
              <a:spcBef>
                <a:spcPct val="0"/>
              </a:spcBef>
            </a:pPr>
            <a:r>
              <a:rPr lang="fr-FR" sz="6000" dirty="0" smtClean="0">
                <a:ln w="0"/>
                <a:solidFill>
                  <a:srgbClr val="C00000"/>
                </a:solidFill>
                <a:effectLst>
                  <a:reflection blurRad="6350" stA="53000" endA="300" endPos="35500" dir="5400000" sy="-90000" algn="bl" rotWithShape="0"/>
                </a:effectLst>
                <a:latin typeface="League Spartan"/>
              </a:rPr>
              <a:t>CONTEXTE ET</a:t>
            </a:r>
            <a:endParaRPr lang="en-US" sz="6000" dirty="0">
              <a:ln w="0"/>
              <a:solidFill>
                <a:srgbClr val="C00000"/>
              </a:solidFill>
              <a:effectLst>
                <a:reflection blurRad="6350" stA="53000" endA="300" endPos="35500" dir="5400000" sy="-90000" algn="bl" rotWithShape="0"/>
              </a:effectLst>
              <a:latin typeface="League Spartan"/>
            </a:endParaRPr>
          </a:p>
        </p:txBody>
      </p:sp>
      <p:sp>
        <p:nvSpPr>
          <p:cNvPr id="8" name="TextBox 6"/>
          <p:cNvSpPr txBox="1"/>
          <p:nvPr/>
        </p:nvSpPr>
        <p:spPr>
          <a:xfrm>
            <a:off x="2761198" y="3451620"/>
            <a:ext cx="7084784" cy="579133"/>
          </a:xfrm>
          <a:prstGeom prst="rect">
            <a:avLst/>
          </a:prstGeom>
        </p:spPr>
        <p:txBody>
          <a:bodyPr lIns="0" tIns="0" rIns="0" bIns="0" rtlCol="0" anchor="t">
            <a:spAutoFit/>
          </a:bodyPr>
          <a:lstStyle/>
          <a:p>
            <a:pPr algn="ctr">
              <a:lnSpc>
                <a:spcPts val="4157"/>
              </a:lnSpc>
              <a:spcBef>
                <a:spcPct val="0"/>
              </a:spcBef>
            </a:pPr>
            <a:r>
              <a:rPr lang="fr-FR" sz="6000" dirty="0" smtClean="0">
                <a:ln w="0"/>
                <a:solidFill>
                  <a:srgbClr val="C00000"/>
                </a:solidFill>
                <a:effectLst>
                  <a:reflection blurRad="6350" stA="53000" endA="300" endPos="35500" dir="5400000" sy="-90000" algn="bl" rotWithShape="0"/>
                </a:effectLst>
                <a:latin typeface="League Spartan"/>
              </a:rPr>
              <a:t>JUSTIFICATION</a:t>
            </a:r>
            <a:endParaRPr lang="en-US" sz="6000" dirty="0">
              <a:ln w="0"/>
              <a:solidFill>
                <a:srgbClr val="C00000"/>
              </a:solidFill>
              <a:effectLst>
                <a:reflection blurRad="6350" stA="53000" endA="300" endPos="35500" dir="5400000" sy="-90000" algn="bl" rotWithShape="0"/>
              </a:effectLst>
              <a:latin typeface="League Spartan"/>
            </a:endParaRPr>
          </a:p>
        </p:txBody>
      </p:sp>
    </p:spTree>
    <p:extLst>
      <p:ext uri="{BB962C8B-B14F-4D97-AF65-F5344CB8AC3E}">
        <p14:creationId xmlns:p14="http://schemas.microsoft.com/office/powerpoint/2010/main" val="513068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solidFill>
            <a:schemeClr val="accent6">
              <a:lumMod val="40000"/>
              <a:lumOff val="60000"/>
            </a:schemeClr>
          </a:solidFill>
        </p:spPr>
      </p:sp>
      <p:sp>
        <p:nvSpPr>
          <p:cNvPr id="3" name="TextBox 3"/>
          <p:cNvSpPr txBox="1"/>
          <p:nvPr/>
        </p:nvSpPr>
        <p:spPr>
          <a:xfrm>
            <a:off x="2844801" y="1237754"/>
            <a:ext cx="6225593" cy="820738"/>
          </a:xfrm>
          <a:prstGeom prst="rect">
            <a:avLst/>
          </a:prstGeom>
        </p:spPr>
        <p:txBody>
          <a:bodyPr wrap="square" lIns="0" tIns="0" rIns="0" bIns="0" rtlCol="0" anchor="t">
            <a:spAutoFit/>
          </a:bodyPr>
          <a:lstStyle/>
          <a:p>
            <a:pPr algn="ctr" defTabSz="609630">
              <a:lnSpc>
                <a:spcPts val="3200"/>
              </a:lnSpc>
            </a:pPr>
            <a:r>
              <a:rPr lang="en-US" sz="3334" b="1" spc="-273" dirty="0">
                <a:solidFill>
                  <a:srgbClr val="3A855D"/>
                </a:solidFill>
                <a:latin typeface="Podkova Bold"/>
                <a:ea typeface="Podkova Bold"/>
                <a:cs typeface="Podkova Bold"/>
                <a:sym typeface="Podkova Bold"/>
              </a:rPr>
              <a:t>1 . 2 - EVOLUTION DE LA MONNAIE...</a:t>
            </a:r>
          </a:p>
        </p:txBody>
      </p:sp>
      <p:grpSp>
        <p:nvGrpSpPr>
          <p:cNvPr id="4" name="Group 4"/>
          <p:cNvGrpSpPr/>
          <p:nvPr/>
        </p:nvGrpSpPr>
        <p:grpSpPr>
          <a:xfrm>
            <a:off x="822776" y="2727249"/>
            <a:ext cx="2624522" cy="3324625"/>
            <a:chOff x="0" y="0"/>
            <a:chExt cx="5249044" cy="6649250"/>
          </a:xfrm>
        </p:grpSpPr>
        <p:grpSp>
          <p:nvGrpSpPr>
            <p:cNvPr id="5" name="Group 5"/>
            <p:cNvGrpSpPr/>
            <p:nvPr/>
          </p:nvGrpSpPr>
          <p:grpSpPr>
            <a:xfrm>
              <a:off x="0" y="0"/>
              <a:ext cx="5249044" cy="6649250"/>
              <a:chOff x="0" y="0"/>
              <a:chExt cx="1102601" cy="1396725"/>
            </a:xfrm>
          </p:grpSpPr>
          <p:sp>
            <p:nvSpPr>
              <p:cNvPr id="6" name="Freeform 6"/>
              <p:cNvSpPr/>
              <p:nvPr/>
            </p:nvSpPr>
            <p:spPr>
              <a:xfrm>
                <a:off x="0" y="0"/>
                <a:ext cx="1102601" cy="1396725"/>
              </a:xfrm>
              <a:custGeom>
                <a:avLst/>
                <a:gdLst/>
                <a:ahLst/>
                <a:cxnLst/>
                <a:rect l="l" t="t" r="r" b="b"/>
                <a:pathLst>
                  <a:path w="1102601" h="1396725">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id="7" name="TextBox 7"/>
              <p:cNvSpPr txBox="1"/>
              <p:nvPr/>
            </p:nvSpPr>
            <p:spPr>
              <a:xfrm>
                <a:off x="0" y="85725"/>
                <a:ext cx="1102601" cy="1311000"/>
              </a:xfrm>
              <a:prstGeom prst="rect">
                <a:avLst/>
              </a:prstGeom>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8" name="TextBox 8"/>
            <p:cNvSpPr txBox="1"/>
            <p:nvPr/>
          </p:nvSpPr>
          <p:spPr>
            <a:xfrm>
              <a:off x="273262" y="1727504"/>
              <a:ext cx="4702520" cy="3180358"/>
            </a:xfrm>
            <a:prstGeom prst="rect">
              <a:avLst/>
            </a:prstGeom>
          </p:spPr>
          <p:txBody>
            <a:bodyPr lIns="0" tIns="0" rIns="0" bIns="0" rtlCol="0" anchor="t">
              <a:spAutoFit/>
            </a:bodyPr>
            <a:lstStyle/>
            <a:p>
              <a:pPr algn="ctr" defTabSz="609630">
                <a:lnSpc>
                  <a:spcPts val="3143"/>
                </a:lnSpc>
                <a:spcBef>
                  <a:spcPct val="0"/>
                </a:spcBef>
              </a:pPr>
              <a:r>
                <a:rPr lang="en-US" sz="2328" spc="139" dirty="0">
                  <a:solidFill>
                    <a:srgbClr val="F4ECCB"/>
                  </a:solidFill>
                  <a:latin typeface="Poiret Bold"/>
                  <a:ea typeface="Poiret Bold"/>
                  <a:cs typeface="Poiret Bold"/>
                  <a:sym typeface="Poiret Bold"/>
                </a:rPr>
                <a:t>De </a:t>
              </a:r>
              <a:r>
                <a:rPr lang="en-US" sz="2328" spc="139" dirty="0" err="1">
                  <a:solidFill>
                    <a:srgbClr val="F4ECCB"/>
                  </a:solidFill>
                  <a:latin typeface="Poiret Bold"/>
                  <a:ea typeface="Poiret Bold"/>
                  <a:cs typeface="Poiret Bold"/>
                  <a:sym typeface="Poiret Bold"/>
                </a:rPr>
                <a:t>l’économie</a:t>
              </a:r>
              <a:r>
                <a:rPr lang="en-US" sz="2328" spc="139" dirty="0">
                  <a:solidFill>
                    <a:srgbClr val="F4ECCB"/>
                  </a:solidFill>
                  <a:latin typeface="Poiret Bold"/>
                  <a:ea typeface="Poiret Bold"/>
                  <a:cs typeface="Poiret Bold"/>
                  <a:sym typeface="Poiret Bold"/>
                </a:rPr>
                <a:t> de </a:t>
              </a:r>
              <a:r>
                <a:rPr lang="en-US" sz="2328" spc="139" dirty="0" err="1">
                  <a:solidFill>
                    <a:srgbClr val="F4ECCB"/>
                  </a:solidFill>
                  <a:latin typeface="Poiret Bold"/>
                  <a:ea typeface="Poiret Bold"/>
                  <a:cs typeface="Poiret Bold"/>
                  <a:sym typeface="Poiret Bold"/>
                </a:rPr>
                <a:t>troc</a:t>
              </a:r>
              <a:r>
                <a:rPr lang="en-US" sz="2328" spc="139" dirty="0">
                  <a:solidFill>
                    <a:srgbClr val="F4ECCB"/>
                  </a:solidFill>
                  <a:latin typeface="Poiret Bold"/>
                  <a:ea typeface="Poiret Bold"/>
                  <a:cs typeface="Poiret Bold"/>
                  <a:sym typeface="Poiret Bold"/>
                </a:rPr>
                <a:t> à la </a:t>
              </a:r>
              <a:r>
                <a:rPr lang="en-US" sz="2328" spc="139" dirty="0" err="1">
                  <a:solidFill>
                    <a:srgbClr val="F4ECCB"/>
                  </a:solidFill>
                  <a:latin typeface="Poiret Bold"/>
                  <a:ea typeface="Poiret Bold"/>
                  <a:cs typeface="Poiret Bold"/>
                  <a:sym typeface="Poiret Bold"/>
                </a:rPr>
                <a:t>monnaie</a:t>
              </a:r>
              <a:r>
                <a:rPr lang="en-US" sz="2328" spc="139" dirty="0">
                  <a:solidFill>
                    <a:srgbClr val="F4ECCB"/>
                  </a:solidFill>
                  <a:latin typeface="Poiret Bold"/>
                  <a:ea typeface="Poiret Bold"/>
                  <a:cs typeface="Poiret Bold"/>
                  <a:sym typeface="Poiret Bold"/>
                </a:rPr>
                <a:t> </a:t>
              </a:r>
              <a:r>
                <a:rPr lang="en-US" sz="2328" spc="139" dirty="0" err="1">
                  <a:solidFill>
                    <a:srgbClr val="F4ECCB"/>
                  </a:solidFill>
                  <a:latin typeface="Poiret Bold"/>
                  <a:ea typeface="Poiret Bold"/>
                  <a:cs typeface="Poiret Bold"/>
                  <a:sym typeface="Poiret Bold"/>
                </a:rPr>
                <a:t>abstraite</a:t>
              </a:r>
              <a:r>
                <a:rPr lang="en-US" sz="2328" spc="139" dirty="0">
                  <a:solidFill>
                    <a:srgbClr val="F4ECCB"/>
                  </a:solidFill>
                  <a:latin typeface="Poiret Bold"/>
                  <a:ea typeface="Poiret Bold"/>
                  <a:cs typeface="Poiret Bold"/>
                  <a:sym typeface="Poiret Bold"/>
                </a:rPr>
                <a:t>.</a:t>
              </a:r>
            </a:p>
          </p:txBody>
        </p:sp>
      </p:grpSp>
      <p:grpSp>
        <p:nvGrpSpPr>
          <p:cNvPr id="9" name="Group 9"/>
          <p:cNvGrpSpPr/>
          <p:nvPr/>
        </p:nvGrpSpPr>
        <p:grpSpPr>
          <a:xfrm>
            <a:off x="8881678" y="2727249"/>
            <a:ext cx="2624522" cy="912504"/>
            <a:chOff x="0" y="0"/>
            <a:chExt cx="1102601" cy="383356"/>
          </a:xfrm>
        </p:grpSpPr>
        <p:sp>
          <p:nvSpPr>
            <p:cNvPr id="10" name="Freeform 10"/>
            <p:cNvSpPr/>
            <p:nvPr/>
          </p:nvSpPr>
          <p:spPr>
            <a:xfrm>
              <a:off x="0" y="0"/>
              <a:ext cx="1102601" cy="383356"/>
            </a:xfrm>
            <a:custGeom>
              <a:avLst/>
              <a:gdLst/>
              <a:ahLst/>
              <a:cxnLst/>
              <a:rect l="l" t="t" r="r" b="b"/>
              <a:pathLst>
                <a:path w="1102601" h="383356">
                  <a:moveTo>
                    <a:pt x="29498" y="0"/>
                  </a:moveTo>
                  <a:lnTo>
                    <a:pt x="1073102" y="0"/>
                  </a:lnTo>
                  <a:cubicBezTo>
                    <a:pt x="1080926" y="0"/>
                    <a:pt x="1088429" y="3108"/>
                    <a:pt x="1093961" y="8640"/>
                  </a:cubicBezTo>
                  <a:cubicBezTo>
                    <a:pt x="1099493" y="14172"/>
                    <a:pt x="1102601" y="21675"/>
                    <a:pt x="1102601" y="29498"/>
                  </a:cubicBezTo>
                  <a:lnTo>
                    <a:pt x="1102601" y="353858"/>
                  </a:lnTo>
                  <a:cubicBezTo>
                    <a:pt x="1102601" y="361682"/>
                    <a:pt x="1099493" y="369185"/>
                    <a:pt x="1093961" y="374717"/>
                  </a:cubicBezTo>
                  <a:cubicBezTo>
                    <a:pt x="1088429" y="380249"/>
                    <a:pt x="1080926" y="383356"/>
                    <a:pt x="1073102" y="383356"/>
                  </a:cubicBezTo>
                  <a:lnTo>
                    <a:pt x="29498" y="383356"/>
                  </a:lnTo>
                  <a:cubicBezTo>
                    <a:pt x="13207" y="383356"/>
                    <a:pt x="0" y="370150"/>
                    <a:pt x="0" y="353858"/>
                  </a:cubicBezTo>
                  <a:lnTo>
                    <a:pt x="0" y="29498"/>
                  </a:lnTo>
                  <a:cubicBezTo>
                    <a:pt x="0" y="13207"/>
                    <a:pt x="13207" y="0"/>
                    <a:pt x="29498" y="0"/>
                  </a:cubicBezTo>
                  <a:close/>
                </a:path>
              </a:pathLst>
            </a:custGeom>
            <a:solidFill>
              <a:srgbClr val="3A855D"/>
            </a:solidFill>
          </p:spPr>
        </p:sp>
        <p:sp>
          <p:nvSpPr>
            <p:cNvPr id="11" name="TextBox 11"/>
            <p:cNvSpPr txBox="1"/>
            <p:nvPr/>
          </p:nvSpPr>
          <p:spPr>
            <a:xfrm>
              <a:off x="0" y="85725"/>
              <a:ext cx="1102601" cy="297631"/>
            </a:xfrm>
            <a:prstGeom prst="rect">
              <a:avLst/>
            </a:prstGeom>
          </p:spPr>
          <p:txBody>
            <a:bodyPr lIns="33867" tIns="33867" rIns="33867" bIns="33867" rtlCol="0" anchor="ctr"/>
            <a:lstStyle/>
            <a:p>
              <a:pPr algn="ctr" defTabSz="609630">
                <a:lnSpc>
                  <a:spcPts val="1283"/>
                </a:lnSpc>
              </a:pPr>
              <a:endParaRPr sz="1200">
                <a:solidFill>
                  <a:prstClr val="black"/>
                </a:solidFill>
                <a:latin typeface="Calibri"/>
              </a:endParaRPr>
            </a:p>
          </p:txBody>
        </p:sp>
      </p:grpSp>
      <p:grpSp>
        <p:nvGrpSpPr>
          <p:cNvPr id="12" name="Group 12"/>
          <p:cNvGrpSpPr/>
          <p:nvPr/>
        </p:nvGrpSpPr>
        <p:grpSpPr>
          <a:xfrm>
            <a:off x="4850648" y="2727249"/>
            <a:ext cx="2624522" cy="3324625"/>
            <a:chOff x="0" y="0"/>
            <a:chExt cx="5249044" cy="6649250"/>
          </a:xfrm>
        </p:grpSpPr>
        <p:grpSp>
          <p:nvGrpSpPr>
            <p:cNvPr id="13" name="Group 13"/>
            <p:cNvGrpSpPr/>
            <p:nvPr/>
          </p:nvGrpSpPr>
          <p:grpSpPr>
            <a:xfrm>
              <a:off x="0" y="0"/>
              <a:ext cx="5249044" cy="6649250"/>
              <a:chOff x="0" y="0"/>
              <a:chExt cx="1102601" cy="1396725"/>
            </a:xfrm>
          </p:grpSpPr>
          <p:sp>
            <p:nvSpPr>
              <p:cNvPr id="14" name="Freeform 14"/>
              <p:cNvSpPr/>
              <p:nvPr/>
            </p:nvSpPr>
            <p:spPr>
              <a:xfrm>
                <a:off x="0" y="0"/>
                <a:ext cx="1102601" cy="1396725"/>
              </a:xfrm>
              <a:custGeom>
                <a:avLst/>
                <a:gdLst/>
                <a:ahLst/>
                <a:cxnLst/>
                <a:rect l="l" t="t" r="r" b="b"/>
                <a:pathLst>
                  <a:path w="1102601" h="1396725">
                    <a:moveTo>
                      <a:pt x="29498" y="0"/>
                    </a:moveTo>
                    <a:lnTo>
                      <a:pt x="1073102" y="0"/>
                    </a:lnTo>
                    <a:cubicBezTo>
                      <a:pt x="1080926" y="0"/>
                      <a:pt x="1088429" y="3108"/>
                      <a:pt x="1093961" y="8640"/>
                    </a:cubicBezTo>
                    <a:cubicBezTo>
                      <a:pt x="1099493" y="14172"/>
                      <a:pt x="1102601" y="21675"/>
                      <a:pt x="1102601" y="29498"/>
                    </a:cubicBezTo>
                    <a:lnTo>
                      <a:pt x="1102601" y="1367226"/>
                    </a:lnTo>
                    <a:cubicBezTo>
                      <a:pt x="1102601" y="1383518"/>
                      <a:pt x="1089394" y="1396725"/>
                      <a:pt x="1073102" y="1396725"/>
                    </a:cubicBezTo>
                    <a:lnTo>
                      <a:pt x="29498" y="1396725"/>
                    </a:lnTo>
                    <a:cubicBezTo>
                      <a:pt x="13207" y="1396725"/>
                      <a:pt x="0" y="1383518"/>
                      <a:pt x="0" y="1367226"/>
                    </a:cubicBezTo>
                    <a:lnTo>
                      <a:pt x="0" y="29498"/>
                    </a:lnTo>
                    <a:cubicBezTo>
                      <a:pt x="0" y="13207"/>
                      <a:pt x="13207" y="0"/>
                      <a:pt x="29498" y="0"/>
                    </a:cubicBezTo>
                    <a:close/>
                  </a:path>
                </a:pathLst>
              </a:custGeom>
              <a:solidFill>
                <a:srgbClr val="3A855D"/>
              </a:solidFill>
            </p:spPr>
          </p:sp>
          <p:sp>
            <p:nvSpPr>
              <p:cNvPr id="15" name="TextBox 15"/>
              <p:cNvSpPr txBox="1"/>
              <p:nvPr/>
            </p:nvSpPr>
            <p:spPr>
              <a:xfrm>
                <a:off x="0" y="85725"/>
                <a:ext cx="1102601" cy="1311000"/>
              </a:xfrm>
              <a:prstGeom prst="rect">
                <a:avLst/>
              </a:prstGeom>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16" name="TextBox 16"/>
            <p:cNvSpPr txBox="1"/>
            <p:nvPr/>
          </p:nvSpPr>
          <p:spPr>
            <a:xfrm>
              <a:off x="278892" y="1346354"/>
              <a:ext cx="4702520" cy="3975448"/>
            </a:xfrm>
            <a:prstGeom prst="rect">
              <a:avLst/>
            </a:prstGeom>
          </p:spPr>
          <p:txBody>
            <a:bodyPr lIns="0" tIns="0" rIns="0" bIns="0" rtlCol="0" anchor="t">
              <a:spAutoFit/>
            </a:bodyPr>
            <a:lstStyle/>
            <a:p>
              <a:pPr algn="ctr" defTabSz="609630">
                <a:lnSpc>
                  <a:spcPts val="3143"/>
                </a:lnSpc>
                <a:spcBef>
                  <a:spcPct val="0"/>
                </a:spcBef>
              </a:pPr>
              <a:r>
                <a:rPr lang="en-US" sz="2328" spc="139">
                  <a:solidFill>
                    <a:srgbClr val="F4ECCB"/>
                  </a:solidFill>
                  <a:latin typeface="Poiret Bold"/>
                  <a:ea typeface="Poiret Bold"/>
                  <a:cs typeface="Poiret Bold"/>
                  <a:sym typeface="Poiret Bold"/>
                </a:rPr>
                <a:t>De la monnaie abstraite à la monnaie concrète ou matérielle. </a:t>
              </a:r>
            </a:p>
          </p:txBody>
        </p:sp>
      </p:grpSp>
      <p:grpSp>
        <p:nvGrpSpPr>
          <p:cNvPr id="17" name="Group 17"/>
          <p:cNvGrpSpPr/>
          <p:nvPr/>
        </p:nvGrpSpPr>
        <p:grpSpPr>
          <a:xfrm>
            <a:off x="8882145" y="5081517"/>
            <a:ext cx="2624522" cy="970356"/>
            <a:chOff x="0" y="0"/>
            <a:chExt cx="1102601" cy="407661"/>
          </a:xfrm>
        </p:grpSpPr>
        <p:sp>
          <p:nvSpPr>
            <p:cNvPr id="18" name="Freeform 18"/>
            <p:cNvSpPr/>
            <p:nvPr/>
          </p:nvSpPr>
          <p:spPr>
            <a:xfrm>
              <a:off x="0" y="0"/>
              <a:ext cx="1102601" cy="407661"/>
            </a:xfrm>
            <a:custGeom>
              <a:avLst/>
              <a:gdLst/>
              <a:ahLst/>
              <a:cxnLst/>
              <a:rect l="l" t="t" r="r" b="b"/>
              <a:pathLst>
                <a:path w="1102601" h="407661">
                  <a:moveTo>
                    <a:pt x="29498" y="0"/>
                  </a:moveTo>
                  <a:lnTo>
                    <a:pt x="1073102" y="0"/>
                  </a:lnTo>
                  <a:cubicBezTo>
                    <a:pt x="1080926" y="0"/>
                    <a:pt x="1088429" y="3108"/>
                    <a:pt x="1093961" y="8640"/>
                  </a:cubicBezTo>
                  <a:cubicBezTo>
                    <a:pt x="1099493" y="14172"/>
                    <a:pt x="1102601" y="21675"/>
                    <a:pt x="1102601" y="29498"/>
                  </a:cubicBezTo>
                  <a:lnTo>
                    <a:pt x="1102601" y="378163"/>
                  </a:lnTo>
                  <a:cubicBezTo>
                    <a:pt x="1102601" y="394454"/>
                    <a:pt x="1089394" y="407661"/>
                    <a:pt x="1073102" y="407661"/>
                  </a:cubicBezTo>
                  <a:lnTo>
                    <a:pt x="29498" y="407661"/>
                  </a:lnTo>
                  <a:cubicBezTo>
                    <a:pt x="13207" y="407661"/>
                    <a:pt x="0" y="394454"/>
                    <a:pt x="0" y="378163"/>
                  </a:cubicBezTo>
                  <a:lnTo>
                    <a:pt x="0" y="29498"/>
                  </a:lnTo>
                  <a:cubicBezTo>
                    <a:pt x="0" y="13207"/>
                    <a:pt x="13207" y="0"/>
                    <a:pt x="29498" y="0"/>
                  </a:cubicBezTo>
                  <a:close/>
                </a:path>
              </a:pathLst>
            </a:custGeom>
            <a:solidFill>
              <a:srgbClr val="3A855D"/>
            </a:solidFill>
          </p:spPr>
        </p:sp>
        <p:sp>
          <p:nvSpPr>
            <p:cNvPr id="19" name="TextBox 19"/>
            <p:cNvSpPr txBox="1"/>
            <p:nvPr/>
          </p:nvSpPr>
          <p:spPr>
            <a:xfrm>
              <a:off x="0" y="85725"/>
              <a:ext cx="1102601" cy="321936"/>
            </a:xfrm>
            <a:prstGeom prst="rect">
              <a:avLst/>
            </a:prstGeom>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20" name="TextBox 20"/>
          <p:cNvSpPr txBox="1"/>
          <p:nvPr/>
        </p:nvSpPr>
        <p:spPr>
          <a:xfrm>
            <a:off x="9018776" y="2773878"/>
            <a:ext cx="2351259" cy="795089"/>
          </a:xfrm>
          <a:prstGeom prst="rect">
            <a:avLst/>
          </a:prstGeom>
        </p:spPr>
        <p:txBody>
          <a:bodyPr lIns="0" tIns="0" rIns="0" bIns="0" rtlCol="0" anchor="t">
            <a:spAutoFit/>
          </a:bodyPr>
          <a:lstStyle/>
          <a:p>
            <a:pPr algn="ctr" defTabSz="609630">
              <a:lnSpc>
                <a:spcPts val="3143"/>
              </a:lnSpc>
              <a:spcBef>
                <a:spcPct val="0"/>
              </a:spcBef>
            </a:pPr>
            <a:r>
              <a:rPr lang="en-US" sz="2328" spc="139" dirty="0" err="1">
                <a:solidFill>
                  <a:srgbClr val="F4ECCB"/>
                </a:solidFill>
                <a:latin typeface="Poiret Bold"/>
                <a:ea typeface="Poiret Bold"/>
                <a:cs typeface="Poiret Bold"/>
                <a:sym typeface="Poiret Bold"/>
              </a:rPr>
              <a:t>Monnaie</a:t>
            </a:r>
            <a:r>
              <a:rPr lang="en-US" sz="2328" spc="139" dirty="0">
                <a:solidFill>
                  <a:srgbClr val="F4ECCB"/>
                </a:solidFill>
                <a:latin typeface="Poiret Bold"/>
                <a:ea typeface="Poiret Bold"/>
                <a:cs typeface="Poiret Bold"/>
                <a:sym typeface="Poiret Bold"/>
              </a:rPr>
              <a:t> </a:t>
            </a:r>
            <a:r>
              <a:rPr lang="en-US" sz="2328" spc="139" dirty="0" err="1">
                <a:solidFill>
                  <a:srgbClr val="F4ECCB"/>
                </a:solidFill>
                <a:latin typeface="Poiret Bold"/>
                <a:ea typeface="Poiret Bold"/>
                <a:cs typeface="Poiret Bold"/>
                <a:sym typeface="Poiret Bold"/>
              </a:rPr>
              <a:t>marchandise</a:t>
            </a:r>
            <a:endParaRPr lang="en-US" sz="2328" spc="139" dirty="0">
              <a:solidFill>
                <a:srgbClr val="F4ECCB"/>
              </a:solidFill>
              <a:latin typeface="Poiret Bold"/>
              <a:ea typeface="Poiret Bold"/>
              <a:cs typeface="Poiret Bold"/>
              <a:sym typeface="Poiret Bold"/>
            </a:endParaRPr>
          </a:p>
        </p:txBody>
      </p:sp>
      <p:sp>
        <p:nvSpPr>
          <p:cNvPr id="21" name="TextBox 21"/>
          <p:cNvSpPr txBox="1"/>
          <p:nvPr/>
        </p:nvSpPr>
        <p:spPr>
          <a:xfrm>
            <a:off x="9021845" y="5157074"/>
            <a:ext cx="2351259" cy="795089"/>
          </a:xfrm>
          <a:prstGeom prst="rect">
            <a:avLst/>
          </a:prstGeom>
        </p:spPr>
        <p:txBody>
          <a:bodyPr lIns="0" tIns="0" rIns="0" bIns="0" rtlCol="0" anchor="t">
            <a:spAutoFit/>
          </a:bodyPr>
          <a:lstStyle/>
          <a:p>
            <a:pPr algn="ctr" defTabSz="609630">
              <a:lnSpc>
                <a:spcPts val="3143"/>
              </a:lnSpc>
              <a:spcBef>
                <a:spcPct val="0"/>
              </a:spcBef>
            </a:pPr>
            <a:r>
              <a:rPr lang="en-US" sz="2328" spc="139">
                <a:solidFill>
                  <a:srgbClr val="F4ECCB"/>
                </a:solidFill>
                <a:latin typeface="Poiret Bold"/>
                <a:ea typeface="Poiret Bold"/>
                <a:cs typeface="Poiret Bold"/>
                <a:sym typeface="Poiret Bold"/>
              </a:rPr>
              <a:t>Monnaie divisionnaire</a:t>
            </a:r>
          </a:p>
        </p:txBody>
      </p:sp>
      <p:grpSp>
        <p:nvGrpSpPr>
          <p:cNvPr id="22" name="Group 22"/>
          <p:cNvGrpSpPr/>
          <p:nvPr/>
        </p:nvGrpSpPr>
        <p:grpSpPr>
          <a:xfrm>
            <a:off x="8881678" y="3906884"/>
            <a:ext cx="2624522" cy="965353"/>
            <a:chOff x="0" y="0"/>
            <a:chExt cx="1102601" cy="405559"/>
          </a:xfrm>
        </p:grpSpPr>
        <p:sp>
          <p:nvSpPr>
            <p:cNvPr id="23" name="Freeform 23"/>
            <p:cNvSpPr/>
            <p:nvPr/>
          </p:nvSpPr>
          <p:spPr>
            <a:xfrm>
              <a:off x="0" y="0"/>
              <a:ext cx="1102601" cy="405559"/>
            </a:xfrm>
            <a:custGeom>
              <a:avLst/>
              <a:gdLst/>
              <a:ahLst/>
              <a:cxnLst/>
              <a:rect l="l" t="t" r="r" b="b"/>
              <a:pathLst>
                <a:path w="1102601" h="405559">
                  <a:moveTo>
                    <a:pt x="29498" y="0"/>
                  </a:moveTo>
                  <a:lnTo>
                    <a:pt x="1073102" y="0"/>
                  </a:lnTo>
                  <a:cubicBezTo>
                    <a:pt x="1080926" y="0"/>
                    <a:pt x="1088429" y="3108"/>
                    <a:pt x="1093961" y="8640"/>
                  </a:cubicBezTo>
                  <a:cubicBezTo>
                    <a:pt x="1099493" y="14172"/>
                    <a:pt x="1102601" y="21675"/>
                    <a:pt x="1102601" y="29498"/>
                  </a:cubicBezTo>
                  <a:lnTo>
                    <a:pt x="1102601" y="376061"/>
                  </a:lnTo>
                  <a:cubicBezTo>
                    <a:pt x="1102601" y="392353"/>
                    <a:pt x="1089394" y="405559"/>
                    <a:pt x="1073102" y="405559"/>
                  </a:cubicBezTo>
                  <a:lnTo>
                    <a:pt x="29498" y="405559"/>
                  </a:lnTo>
                  <a:cubicBezTo>
                    <a:pt x="13207" y="405559"/>
                    <a:pt x="0" y="392353"/>
                    <a:pt x="0" y="376061"/>
                  </a:cubicBezTo>
                  <a:lnTo>
                    <a:pt x="0" y="29498"/>
                  </a:lnTo>
                  <a:cubicBezTo>
                    <a:pt x="0" y="13207"/>
                    <a:pt x="13207" y="0"/>
                    <a:pt x="29498" y="0"/>
                  </a:cubicBezTo>
                  <a:close/>
                </a:path>
              </a:pathLst>
            </a:custGeom>
            <a:solidFill>
              <a:srgbClr val="3A855D"/>
            </a:solidFill>
          </p:spPr>
        </p:sp>
        <p:sp>
          <p:nvSpPr>
            <p:cNvPr id="24" name="TextBox 24"/>
            <p:cNvSpPr txBox="1"/>
            <p:nvPr/>
          </p:nvSpPr>
          <p:spPr>
            <a:xfrm>
              <a:off x="0" y="85725"/>
              <a:ext cx="1102601" cy="319834"/>
            </a:xfrm>
            <a:prstGeom prst="rect">
              <a:avLst/>
            </a:prstGeom>
          </p:spPr>
          <p:txBody>
            <a:bodyPr lIns="33867" tIns="33867" rIns="33867" bIns="33867" rtlCol="0" anchor="ctr"/>
            <a:lstStyle/>
            <a:p>
              <a:pPr algn="ctr" defTabSz="609630">
                <a:lnSpc>
                  <a:spcPts val="1283"/>
                </a:lnSpc>
              </a:pPr>
              <a:endParaRPr sz="1200">
                <a:solidFill>
                  <a:prstClr val="black"/>
                </a:solidFill>
                <a:latin typeface="Calibri"/>
              </a:endParaRPr>
            </a:p>
          </p:txBody>
        </p:sp>
      </p:grpSp>
      <p:sp>
        <p:nvSpPr>
          <p:cNvPr id="25" name="TextBox 25"/>
          <p:cNvSpPr txBox="1"/>
          <p:nvPr/>
        </p:nvSpPr>
        <p:spPr>
          <a:xfrm>
            <a:off x="9015495" y="3979939"/>
            <a:ext cx="2351259" cy="795089"/>
          </a:xfrm>
          <a:prstGeom prst="rect">
            <a:avLst/>
          </a:prstGeom>
        </p:spPr>
        <p:txBody>
          <a:bodyPr lIns="0" tIns="0" rIns="0" bIns="0" rtlCol="0" anchor="t">
            <a:spAutoFit/>
          </a:bodyPr>
          <a:lstStyle/>
          <a:p>
            <a:pPr algn="ctr" defTabSz="609630">
              <a:lnSpc>
                <a:spcPts val="3143"/>
              </a:lnSpc>
              <a:spcBef>
                <a:spcPct val="0"/>
              </a:spcBef>
            </a:pPr>
            <a:r>
              <a:rPr lang="en-US" sz="2328" spc="139">
                <a:solidFill>
                  <a:srgbClr val="F4ECCB"/>
                </a:solidFill>
                <a:latin typeface="Poiret Bold"/>
                <a:ea typeface="Poiret Bold"/>
                <a:cs typeface="Poiret Bold"/>
                <a:sym typeface="Poiret Bold"/>
              </a:rPr>
              <a:t>Monnaie métallique</a:t>
            </a:r>
          </a:p>
        </p:txBody>
      </p:sp>
    </p:spTree>
    <p:extLst>
      <p:ext uri="{BB962C8B-B14F-4D97-AF65-F5344CB8AC3E}">
        <p14:creationId xmlns:p14="http://schemas.microsoft.com/office/powerpoint/2010/main" val="11944593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ppt_x"/>
                                          </p:val>
                                        </p:tav>
                                        <p:tav tm="100000">
                                          <p:val>
                                            <p:strVal val="#ppt_x"/>
                                          </p:val>
                                        </p:tav>
                                      </p:tavLst>
                                    </p:anim>
                                    <p:anim calcmode="lin" valueType="num">
                                      <p:cBhvr additive="base">
                                        <p:cTn id="2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562062" y="5667259"/>
            <a:ext cx="3513052" cy="1107996"/>
          </a:xfrm>
          <a:prstGeom prst="rect">
            <a:avLst/>
          </a:prstGeom>
        </p:spPr>
        <p:txBody>
          <a:bodyPr wrap="square" lIns="0" tIns="0" rIns="0" bIns="0" rtlCol="0" anchor="t">
            <a:spAutoFit/>
          </a:bodyPr>
          <a:lstStyle/>
          <a:p>
            <a:pPr algn="ctr" defTabSz="609630"/>
            <a:r>
              <a:rPr lang="fr-FR" dirty="0">
                <a:latin typeface="Bookman Old Style" panose="02050604050505020204" pitchFamily="18" charset="0"/>
              </a:rPr>
              <a:t>Évaluer la connaissance des lycéens sur la maladie : symptômes, traitements, facteurs à </a:t>
            </a:r>
            <a:r>
              <a:rPr lang="fr-FR" dirty="0" smtClean="0">
                <a:latin typeface="Bookman Old Style" panose="02050604050505020204" pitchFamily="18" charset="0"/>
              </a:rPr>
              <a:t>risque et diagnostic.</a:t>
            </a:r>
            <a:r>
              <a:rPr lang="fr-FR" dirty="0"/>
              <a:t> </a:t>
            </a:r>
            <a:endParaRPr lang="en-US" sz="2216" b="1" dirty="0">
              <a:solidFill>
                <a:srgbClr val="1B1B1B"/>
              </a:solidFill>
              <a:latin typeface="Public Sans Bold"/>
              <a:ea typeface="Public Sans Bold"/>
              <a:cs typeface="Public Sans Bold"/>
              <a:sym typeface="Public Sans Bold"/>
            </a:endParaRPr>
          </a:p>
        </p:txBody>
      </p:sp>
      <p:sp>
        <p:nvSpPr>
          <p:cNvPr id="16" name="TextBox 16"/>
          <p:cNvSpPr txBox="1"/>
          <p:nvPr/>
        </p:nvSpPr>
        <p:spPr>
          <a:xfrm>
            <a:off x="4505013" y="5667259"/>
            <a:ext cx="3385173" cy="553998"/>
          </a:xfrm>
          <a:prstGeom prst="rect">
            <a:avLst/>
          </a:prstGeom>
        </p:spPr>
        <p:txBody>
          <a:bodyPr lIns="0" tIns="0" rIns="0" bIns="0" rtlCol="0" anchor="t">
            <a:spAutoFit/>
          </a:bodyPr>
          <a:lstStyle/>
          <a:p>
            <a:pPr algn="ctr" defTabSz="609630"/>
            <a:r>
              <a:rPr lang="fr-FR" dirty="0">
                <a:latin typeface="Bookman Old Style" panose="02050604050505020204" pitchFamily="18" charset="0"/>
              </a:rPr>
              <a:t>Analyser les attitudes des </a:t>
            </a:r>
            <a:r>
              <a:rPr lang="fr-FR" dirty="0" smtClean="0">
                <a:latin typeface="Bookman Old Style" panose="02050604050505020204" pitchFamily="18" charset="0"/>
              </a:rPr>
              <a:t>lycéens vis-à-vis </a:t>
            </a:r>
            <a:r>
              <a:rPr lang="fr-FR" dirty="0">
                <a:latin typeface="Bookman Old Style" panose="02050604050505020204" pitchFamily="18" charset="0"/>
              </a:rPr>
              <a:t>la </a:t>
            </a:r>
            <a:r>
              <a:rPr lang="fr-FR" dirty="0" smtClean="0">
                <a:latin typeface="Bookman Old Style" panose="02050604050505020204" pitchFamily="18" charset="0"/>
              </a:rPr>
              <a:t>maladie.</a:t>
            </a:r>
            <a:r>
              <a:rPr lang="fr-FR" dirty="0">
                <a:latin typeface="Bookman Old Style" panose="02050604050505020204" pitchFamily="18" charset="0"/>
              </a:rPr>
              <a:t> </a:t>
            </a:r>
            <a:endParaRPr lang="en-US" sz="2616" b="1" dirty="0">
              <a:solidFill>
                <a:srgbClr val="1B1B1B"/>
              </a:solidFill>
              <a:latin typeface="Bookman Old Style" panose="02050604050505020204" pitchFamily="18" charset="0"/>
              <a:ea typeface="Public Sans Bold"/>
              <a:cs typeface="Public Sans Bold"/>
              <a:sym typeface="Public Sans Bold"/>
            </a:endParaRPr>
          </a:p>
        </p:txBody>
      </p:sp>
      <p:sp>
        <p:nvSpPr>
          <p:cNvPr id="19" name="TextBox 19"/>
          <p:cNvSpPr txBox="1"/>
          <p:nvPr/>
        </p:nvSpPr>
        <p:spPr>
          <a:xfrm>
            <a:off x="8398118" y="5667259"/>
            <a:ext cx="3385173" cy="830997"/>
          </a:xfrm>
          <a:prstGeom prst="rect">
            <a:avLst/>
          </a:prstGeom>
        </p:spPr>
        <p:txBody>
          <a:bodyPr lIns="0" tIns="0" rIns="0" bIns="0" rtlCol="0" anchor="t">
            <a:spAutoFit/>
          </a:bodyPr>
          <a:lstStyle/>
          <a:p>
            <a:pPr algn="ctr" defTabSz="609630"/>
            <a:r>
              <a:rPr lang="fr-FR" dirty="0" smtClean="0">
                <a:latin typeface="Bookman Old Style" panose="02050604050505020204" pitchFamily="18" charset="0"/>
              </a:rPr>
              <a:t>Examiner </a:t>
            </a:r>
            <a:r>
              <a:rPr lang="fr-FR" dirty="0">
                <a:latin typeface="Bookman Old Style" panose="02050604050505020204" pitchFamily="18" charset="0"/>
              </a:rPr>
              <a:t>les pratiques des lycéens par rapport à la </a:t>
            </a:r>
            <a:r>
              <a:rPr lang="fr-FR" dirty="0" smtClean="0">
                <a:latin typeface="Bookman Old Style" panose="02050604050505020204" pitchFamily="18" charset="0"/>
              </a:rPr>
              <a:t>maladie.</a:t>
            </a:r>
            <a:endParaRPr lang="en-US" sz="2216" b="1" dirty="0">
              <a:solidFill>
                <a:srgbClr val="1B1B1B"/>
              </a:solidFill>
              <a:latin typeface="Bookman Old Style" panose="02050604050505020204" pitchFamily="18" charset="0"/>
              <a:ea typeface="Public Sans Bold"/>
              <a:cs typeface="Public Sans Bold"/>
              <a:sym typeface="Public Sans Bold"/>
            </a:endParaRPr>
          </a:p>
        </p:txBody>
      </p:sp>
      <p:sp>
        <p:nvSpPr>
          <p:cNvPr id="21" name="TextBox 6"/>
          <p:cNvSpPr txBox="1"/>
          <p:nvPr/>
        </p:nvSpPr>
        <p:spPr>
          <a:xfrm>
            <a:off x="2548761" y="455667"/>
            <a:ext cx="7380329" cy="538609"/>
          </a:xfrm>
          <a:prstGeom prst="rect">
            <a:avLst/>
          </a:prstGeom>
        </p:spPr>
        <p:txBody>
          <a:bodyPr wrap="square" lIns="0" tIns="0" rIns="0" bIns="0" rtlCol="0" anchor="t">
            <a:spAutoFit/>
          </a:bodyPr>
          <a:lstStyle/>
          <a:p>
            <a:pPr algn="ctr">
              <a:lnSpc>
                <a:spcPts val="4157"/>
              </a:lnSpc>
              <a:spcBef>
                <a:spcPct val="0"/>
              </a:spcBef>
            </a:pPr>
            <a:r>
              <a:rPr lang="fr-FR" sz="4400" dirty="0" smtClean="0">
                <a:ln w="0"/>
                <a:solidFill>
                  <a:srgbClr val="C00000"/>
                </a:solidFill>
                <a:effectLst>
                  <a:reflection blurRad="6350" stA="53000" endA="300" endPos="35500" dir="5400000" sy="-90000" algn="bl" rotWithShape="0"/>
                </a:effectLst>
                <a:latin typeface="League Spartan"/>
              </a:rPr>
              <a:t>OBJECTIF</a:t>
            </a:r>
            <a:r>
              <a:rPr lang="fr-FR" sz="4400" dirty="0">
                <a:ln w="0"/>
                <a:solidFill>
                  <a:srgbClr val="C00000"/>
                </a:solidFill>
                <a:effectLst>
                  <a:reflection blurRad="6350" stA="53000" endA="300" endPos="35500" dir="5400000" sy="-90000" algn="bl" rotWithShape="0"/>
                </a:effectLst>
                <a:latin typeface="League Spartan"/>
              </a:rPr>
              <a:t> GÉNÉRAL</a:t>
            </a:r>
            <a:endParaRPr lang="en-US" sz="4400" dirty="0">
              <a:ln w="0"/>
              <a:solidFill>
                <a:srgbClr val="C00000"/>
              </a:solidFill>
              <a:effectLst>
                <a:reflection blurRad="6350" stA="53000" endA="300" endPos="35500" dir="5400000" sy="-90000" algn="bl" rotWithShape="0"/>
              </a:effectLst>
              <a:latin typeface="League Spartan"/>
            </a:endParaRPr>
          </a:p>
        </p:txBody>
      </p:sp>
      <p:sp>
        <p:nvSpPr>
          <p:cNvPr id="22" name="ZoneTexte 21"/>
          <p:cNvSpPr txBox="1"/>
          <p:nvPr/>
        </p:nvSpPr>
        <p:spPr>
          <a:xfrm>
            <a:off x="923687" y="1206277"/>
            <a:ext cx="10201325" cy="923330"/>
          </a:xfrm>
          <a:prstGeom prst="rect">
            <a:avLst/>
          </a:prstGeom>
          <a:noFill/>
        </p:spPr>
        <p:txBody>
          <a:bodyPr wrap="square" rtlCol="0">
            <a:spAutoFit/>
          </a:bodyPr>
          <a:lstStyle/>
          <a:p>
            <a:pPr algn="ctr"/>
            <a:r>
              <a:rPr lang="fr-FR" dirty="0">
                <a:latin typeface="Bookman Old Style" panose="02050604050505020204" pitchFamily="18" charset="0"/>
              </a:rPr>
              <a:t>Cette enquête vise à </a:t>
            </a:r>
            <a:r>
              <a:rPr lang="fr-FR" b="1" dirty="0">
                <a:latin typeface="Bookman Old Style" panose="02050604050505020204" pitchFamily="18" charset="0"/>
              </a:rPr>
              <a:t>évaluer les connaissances générales des lycéens du Sénégal sur le cancer du sein</a:t>
            </a:r>
            <a:r>
              <a:rPr lang="fr-FR" dirty="0"/>
              <a:t>.</a:t>
            </a:r>
          </a:p>
          <a:p>
            <a:pPr algn="ctr"/>
            <a:endParaRPr lang="fr-FR" dirty="0"/>
          </a:p>
        </p:txBody>
      </p:sp>
      <p:sp>
        <p:nvSpPr>
          <p:cNvPr id="23" name="TextBox 6"/>
          <p:cNvSpPr txBox="1"/>
          <p:nvPr/>
        </p:nvSpPr>
        <p:spPr>
          <a:xfrm>
            <a:off x="2318588" y="2467677"/>
            <a:ext cx="7380329" cy="538609"/>
          </a:xfrm>
          <a:prstGeom prst="rect">
            <a:avLst/>
          </a:prstGeom>
        </p:spPr>
        <p:txBody>
          <a:bodyPr wrap="square" lIns="0" tIns="0" rIns="0" bIns="0" rtlCol="0" anchor="t">
            <a:spAutoFit/>
          </a:bodyPr>
          <a:lstStyle/>
          <a:p>
            <a:pPr algn="ctr">
              <a:lnSpc>
                <a:spcPts val="4157"/>
              </a:lnSpc>
              <a:spcBef>
                <a:spcPct val="0"/>
              </a:spcBef>
            </a:pPr>
            <a:r>
              <a:rPr lang="fr-FR" sz="4400" dirty="0" smtClean="0">
                <a:ln w="0"/>
                <a:solidFill>
                  <a:srgbClr val="C00000"/>
                </a:solidFill>
                <a:effectLst>
                  <a:reflection blurRad="6350" stA="53000" endA="300" endPos="35500" dir="5400000" sy="-90000" algn="bl" rotWithShape="0"/>
                </a:effectLst>
                <a:latin typeface="League Spartan"/>
              </a:rPr>
              <a:t>OBJECTIFS SPÉCIFIQUES</a:t>
            </a:r>
            <a:endParaRPr lang="en-US" sz="4400" dirty="0">
              <a:ln w="0"/>
              <a:solidFill>
                <a:srgbClr val="C00000"/>
              </a:solidFill>
              <a:effectLst>
                <a:reflection blurRad="6350" stA="53000" endA="300" endPos="35500" dir="5400000" sy="-90000" algn="bl" rotWithShape="0"/>
              </a:effectLst>
              <a:latin typeface="League Spartan"/>
            </a:endParaRPr>
          </a:p>
        </p:txBody>
      </p:sp>
      <p:pic>
        <p:nvPicPr>
          <p:cNvPr id="24" name="Imag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3075" y="3469242"/>
            <a:ext cx="1838036" cy="1838036"/>
          </a:xfrm>
          <a:prstGeom prst="rect">
            <a:avLst/>
          </a:prstGeom>
        </p:spPr>
      </p:pic>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928" y="3469242"/>
            <a:ext cx="2129993" cy="1838036"/>
          </a:xfrm>
          <a:prstGeom prst="rect">
            <a:avLst/>
          </a:prstGeom>
        </p:spPr>
      </p:pic>
      <p:pic>
        <p:nvPicPr>
          <p:cNvPr id="27" name="Imag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26444" y="3469242"/>
            <a:ext cx="2128520" cy="1838036"/>
          </a:xfrm>
          <a:prstGeom prst="rect">
            <a:avLst/>
          </a:prstGeom>
        </p:spPr>
      </p:pic>
    </p:spTree>
    <p:extLst>
      <p:ext uri="{BB962C8B-B14F-4D97-AF65-F5344CB8AC3E}">
        <p14:creationId xmlns:p14="http://schemas.microsoft.com/office/powerpoint/2010/main" val="3581780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nvSpPr>
        <p:spPr>
          <a:xfrm>
            <a:off x="2548761" y="455667"/>
            <a:ext cx="7380329" cy="1077218"/>
          </a:xfrm>
          <a:prstGeom prst="rect">
            <a:avLst/>
          </a:prstGeom>
        </p:spPr>
        <p:txBody>
          <a:bodyPr wrap="square" lIns="0" tIns="0" rIns="0" bIns="0" rtlCol="0" anchor="t">
            <a:spAutoFit/>
          </a:bodyPr>
          <a:lstStyle/>
          <a:p>
            <a:pPr algn="ctr">
              <a:lnSpc>
                <a:spcPts val="4157"/>
              </a:lnSpc>
              <a:spcBef>
                <a:spcPct val="0"/>
              </a:spcBef>
            </a:pPr>
            <a:r>
              <a:rPr lang="fr-FR" sz="4400" dirty="0" smtClean="0">
                <a:ln w="0"/>
                <a:solidFill>
                  <a:srgbClr val="C00000"/>
                </a:solidFill>
                <a:effectLst>
                  <a:reflection blurRad="6350" stA="53000" endA="300" endPos="35500" dir="5400000" sy="-90000" algn="bl" rotWithShape="0"/>
                </a:effectLst>
                <a:latin typeface="League Spartan"/>
              </a:rPr>
              <a:t>PLAN D’ÉCHANTILLONNAGE</a:t>
            </a:r>
            <a:endParaRPr lang="en-US" sz="4400" dirty="0">
              <a:ln w="0"/>
              <a:solidFill>
                <a:srgbClr val="C00000"/>
              </a:solidFill>
              <a:effectLst>
                <a:reflection blurRad="6350" stA="53000" endA="300" endPos="35500" dir="5400000" sy="-90000" algn="bl" rotWithShape="0"/>
              </a:effectLst>
              <a:latin typeface="League Spartan"/>
            </a:endParaRPr>
          </a:p>
        </p:txBody>
      </p:sp>
    </p:spTree>
    <p:extLst>
      <p:ext uri="{BB962C8B-B14F-4D97-AF65-F5344CB8AC3E}">
        <p14:creationId xmlns:p14="http://schemas.microsoft.com/office/powerpoint/2010/main" val="40912414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Blue Creative">
      <a:dk1>
        <a:sysClr val="windowText" lastClr="000000"/>
      </a:dk1>
      <a:lt1>
        <a:sysClr val="window" lastClr="FFFFFF"/>
      </a:lt1>
      <a:dk2>
        <a:srgbClr val="2D3847"/>
      </a:dk2>
      <a:lt2>
        <a:srgbClr val="E7E6E6"/>
      </a:lt2>
      <a:accent1>
        <a:srgbClr val="3B92FB"/>
      </a:accent1>
      <a:accent2>
        <a:srgbClr val="00A4E6"/>
      </a:accent2>
      <a:accent3>
        <a:srgbClr val="00B0D3"/>
      </a:accent3>
      <a:accent4>
        <a:srgbClr val="3ABFC4"/>
      </a:accent4>
      <a:accent5>
        <a:srgbClr val="21C0D7"/>
      </a:accent5>
      <a:accent6>
        <a:srgbClr val="55D4FA"/>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502</TotalTime>
  <Words>2266</Words>
  <Application>Microsoft Office PowerPoint</Application>
  <PresentationFormat>Grand écran</PresentationFormat>
  <Paragraphs>364</Paragraphs>
  <Slides>26</Slides>
  <Notes>4</Notes>
  <HiddenSlides>0</HiddenSlides>
  <MMClips>0</MMClips>
  <ScaleCrop>false</ScaleCrop>
  <HeadingPairs>
    <vt:vector size="6" baseType="variant">
      <vt:variant>
        <vt:lpstr>Polices utilisées</vt:lpstr>
      </vt:variant>
      <vt:variant>
        <vt:i4>17</vt:i4>
      </vt:variant>
      <vt:variant>
        <vt:lpstr>Thème</vt:lpstr>
      </vt:variant>
      <vt:variant>
        <vt:i4>5</vt:i4>
      </vt:variant>
      <vt:variant>
        <vt:lpstr>Titres des diapositives</vt:lpstr>
      </vt:variant>
      <vt:variant>
        <vt:i4>26</vt:i4>
      </vt:variant>
    </vt:vector>
  </HeadingPairs>
  <TitlesOfParts>
    <vt:vector size="48" baseType="lpstr">
      <vt:lpstr>Arial</vt:lpstr>
      <vt:lpstr>Bell MT</vt:lpstr>
      <vt:lpstr>Book Antiqua</vt:lpstr>
      <vt:lpstr>Bookman Old Style</vt:lpstr>
      <vt:lpstr>Calibri</vt:lpstr>
      <vt:lpstr>Calibri Light</vt:lpstr>
      <vt:lpstr>等线</vt:lpstr>
      <vt:lpstr>Georgia</vt:lpstr>
      <vt:lpstr>Gulim</vt:lpstr>
      <vt:lpstr>League Spartan</vt:lpstr>
      <vt:lpstr>Podkova Bold</vt:lpstr>
      <vt:lpstr>Poiret Bold</vt:lpstr>
      <vt:lpstr>Public Sans Bold</vt:lpstr>
      <vt:lpstr>Roboto</vt:lpstr>
      <vt:lpstr>Times</vt:lpstr>
      <vt:lpstr>Times New Roman</vt:lpstr>
      <vt:lpstr>Wingdings</vt:lpstr>
      <vt:lpstr>Thème Office</vt:lpstr>
      <vt:lpstr>Office Theme</vt:lpstr>
      <vt:lpstr>1_Office Theme</vt:lpstr>
      <vt:lpstr>2_Office Theme</vt:lpstr>
      <vt:lpstr>3_Office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Herman YAMAHA</dc:creator>
  <cp:lastModifiedBy>Herman YAMAHA</cp:lastModifiedBy>
  <cp:revision>53</cp:revision>
  <dcterms:created xsi:type="dcterms:W3CDTF">2024-12-30T20:46:06Z</dcterms:created>
  <dcterms:modified xsi:type="dcterms:W3CDTF">2025-02-09T15:42:03Z</dcterms:modified>
</cp:coreProperties>
</file>