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sldIdLst>
    <p:sldId id="273" r:id="rId3"/>
    <p:sldId id="272" r:id="rId4"/>
    <p:sldId id="257" r:id="rId5"/>
    <p:sldId id="258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24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2/13/2025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178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2/13/2025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16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2/13/2025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2/13/2025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100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2/13/2025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78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2/13/2025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13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2/13/2025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39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2/13/2025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95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2/13/2025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72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2/13/2025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72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2/13/2025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3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2/13/2025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71828">
                <a:alpha val="100000"/>
              </a:srgbClr>
            </a:gs>
            <a:gs pos="100000">
              <a:srgbClr val="0DA696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5800" y="1217920"/>
            <a:ext cx="251292" cy="289750"/>
          </a:xfrm>
          <a:custGeom>
            <a:avLst/>
            <a:gdLst/>
            <a:ahLst/>
            <a:cxnLst/>
            <a:rect l="l" t="t" r="r" b="b"/>
            <a:pathLst>
              <a:path w="376938" h="434625">
                <a:moveTo>
                  <a:pt x="0" y="0"/>
                </a:moveTo>
                <a:lnTo>
                  <a:pt x="376938" y="0"/>
                </a:lnTo>
                <a:lnTo>
                  <a:pt x="376938" y="434624"/>
                </a:lnTo>
                <a:lnTo>
                  <a:pt x="0" y="434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305618" y="6086510"/>
            <a:ext cx="3754966" cy="1271871"/>
          </a:xfrm>
          <a:custGeom>
            <a:avLst/>
            <a:gdLst/>
            <a:ahLst/>
            <a:cxnLst/>
            <a:rect l="l" t="t" r="r" b="b"/>
            <a:pathLst>
              <a:path w="5632449" h="1907807">
                <a:moveTo>
                  <a:pt x="0" y="0"/>
                </a:moveTo>
                <a:lnTo>
                  <a:pt x="5632449" y="0"/>
                </a:lnTo>
                <a:lnTo>
                  <a:pt x="5632449" y="1907807"/>
                </a:lnTo>
                <a:lnTo>
                  <a:pt x="0" y="19078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-558328" y="-586071"/>
            <a:ext cx="3754966" cy="1271871"/>
          </a:xfrm>
          <a:custGeom>
            <a:avLst/>
            <a:gdLst/>
            <a:ahLst/>
            <a:cxnLst/>
            <a:rect l="l" t="t" r="r" b="b"/>
            <a:pathLst>
              <a:path w="5632449" h="1907807">
                <a:moveTo>
                  <a:pt x="5632450" y="0"/>
                </a:moveTo>
                <a:lnTo>
                  <a:pt x="0" y="0"/>
                </a:lnTo>
                <a:lnTo>
                  <a:pt x="0" y="1907807"/>
                </a:lnTo>
                <a:lnTo>
                  <a:pt x="5632450" y="1907807"/>
                </a:lnTo>
                <a:lnTo>
                  <a:pt x="56324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094056" y="0"/>
            <a:ext cx="2097944" cy="1727719"/>
          </a:xfrm>
          <a:custGeom>
            <a:avLst/>
            <a:gdLst/>
            <a:ahLst/>
            <a:cxnLst/>
            <a:rect l="l" t="t" r="r" b="b"/>
            <a:pathLst>
              <a:path w="3146916" h="2591578">
                <a:moveTo>
                  <a:pt x="0" y="0"/>
                </a:moveTo>
                <a:lnTo>
                  <a:pt x="3146916" y="0"/>
                </a:lnTo>
                <a:lnTo>
                  <a:pt x="3146916" y="2591578"/>
                </a:lnTo>
                <a:lnTo>
                  <a:pt x="0" y="25915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0" y="-11604"/>
            <a:ext cx="1909013" cy="1739323"/>
          </a:xfrm>
          <a:custGeom>
            <a:avLst/>
            <a:gdLst/>
            <a:ahLst/>
            <a:cxnLst/>
            <a:rect l="l" t="t" r="r" b="b"/>
            <a:pathLst>
              <a:path w="2863519" h="2608984">
                <a:moveTo>
                  <a:pt x="0" y="0"/>
                </a:moveTo>
                <a:lnTo>
                  <a:pt x="2863519" y="0"/>
                </a:lnTo>
                <a:lnTo>
                  <a:pt x="2863519" y="2608984"/>
                </a:lnTo>
                <a:lnTo>
                  <a:pt x="0" y="26089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881430" y="2983740"/>
            <a:ext cx="5602506" cy="1379593"/>
            <a:chOff x="-164454" y="32967"/>
            <a:chExt cx="11205012" cy="2759185"/>
          </a:xfrm>
        </p:grpSpPr>
        <p:grpSp>
          <p:nvGrpSpPr>
            <p:cNvPr id="13" name="Group 13"/>
            <p:cNvGrpSpPr/>
            <p:nvPr/>
          </p:nvGrpSpPr>
          <p:grpSpPr>
            <a:xfrm>
              <a:off x="110483" y="32967"/>
              <a:ext cx="10709917" cy="2759185"/>
              <a:chOff x="-77452" y="6512"/>
              <a:chExt cx="2115539" cy="545024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-77452" y="6512"/>
                <a:ext cx="2038087" cy="545024"/>
              </a:xfrm>
              <a:custGeom>
                <a:avLst/>
                <a:gdLst/>
                <a:ahLst/>
                <a:cxnLst/>
                <a:rect l="l" t="t" r="r" b="b"/>
                <a:pathLst>
                  <a:path w="2038087" h="545024">
                    <a:moveTo>
                      <a:pt x="51023" y="0"/>
                    </a:moveTo>
                    <a:lnTo>
                      <a:pt x="1987064" y="0"/>
                    </a:lnTo>
                    <a:cubicBezTo>
                      <a:pt x="2015243" y="0"/>
                      <a:pt x="2038087" y="22844"/>
                      <a:pt x="2038087" y="51023"/>
                    </a:cubicBezTo>
                    <a:lnTo>
                      <a:pt x="2038087" y="494001"/>
                    </a:lnTo>
                    <a:cubicBezTo>
                      <a:pt x="2038087" y="507533"/>
                      <a:pt x="2032711" y="520511"/>
                      <a:pt x="2023143" y="530080"/>
                    </a:cubicBezTo>
                    <a:cubicBezTo>
                      <a:pt x="2013574" y="539648"/>
                      <a:pt x="2000596" y="545024"/>
                      <a:pt x="1987064" y="545024"/>
                    </a:cubicBezTo>
                    <a:lnTo>
                      <a:pt x="51023" y="545024"/>
                    </a:lnTo>
                    <a:cubicBezTo>
                      <a:pt x="22844" y="545024"/>
                      <a:pt x="0" y="522180"/>
                      <a:pt x="0" y="494001"/>
                    </a:cubicBezTo>
                    <a:lnTo>
                      <a:pt x="0" y="51023"/>
                    </a:lnTo>
                    <a:cubicBezTo>
                      <a:pt x="0" y="22844"/>
                      <a:pt x="22844" y="0"/>
                      <a:pt x="51023" y="0"/>
                    </a:cubicBezTo>
                    <a:close/>
                  </a:path>
                </a:pathLst>
              </a:custGeom>
              <a:solidFill>
                <a:srgbClr val="F4ECCB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85725"/>
                <a:ext cx="2038087" cy="459299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283"/>
                  </a:lnSpc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-164454" y="1034319"/>
              <a:ext cx="11205012" cy="872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3434"/>
                </a:lnSpc>
                <a:spcBef>
                  <a:spcPct val="0"/>
                </a:spcBef>
              </a:pPr>
              <a:r>
                <a:rPr lang="en-US" sz="3334" b="1" spc="-117" dirty="0" smtClean="0">
                  <a:solidFill>
                    <a:srgbClr val="3A855D"/>
                  </a:solidFill>
                  <a:latin typeface="Podkova Bold"/>
                  <a:ea typeface="Podkova Bold"/>
                  <a:cs typeface="Podkova Bold"/>
                  <a:sym typeface="Podkova Bold"/>
                </a:rPr>
                <a:t>SUIVI AGRICOLE</a:t>
              </a:r>
              <a:endParaRPr lang="en-US" sz="3334" b="1" spc="-117" dirty="0">
                <a:solidFill>
                  <a:srgbClr val="3A855D"/>
                </a:solidFill>
                <a:latin typeface="Podkova Bold"/>
                <a:ea typeface="Podkova Bold"/>
                <a:cs typeface="Podkova Bold"/>
                <a:sym typeface="Podkova Bold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611036" y="656250"/>
            <a:ext cx="7133541" cy="117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4631"/>
              </a:lnSpc>
            </a:pPr>
            <a:r>
              <a:rPr lang="en-US" sz="3307" b="1" dirty="0" smtClean="0">
                <a:solidFill>
                  <a:srgbClr val="F4ECCB"/>
                </a:solidFill>
                <a:latin typeface="Telegraf Bold"/>
                <a:ea typeface="Telegraf Bold"/>
                <a:cs typeface="Telegraf Bold"/>
                <a:sym typeface="Telegraf Bold"/>
              </a:rPr>
              <a:t>DEVOIR 1 DE STATISTIQUE AGRICOLE</a:t>
            </a:r>
            <a:endParaRPr lang="en-US" sz="3307" b="1" dirty="0">
              <a:solidFill>
                <a:srgbClr val="F4ECCB"/>
              </a:solidFill>
              <a:latin typeface="Telegraf Bold"/>
              <a:ea typeface="Telegraf Bold"/>
              <a:cs typeface="Telegraf Bold"/>
              <a:sym typeface="Telegraf Bold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2794000" y="1882397"/>
            <a:ext cx="5191099" cy="1039999"/>
            <a:chOff x="-1906244" y="-89168"/>
            <a:chExt cx="10382198" cy="2079998"/>
          </a:xfrm>
        </p:grpSpPr>
        <p:sp>
          <p:nvSpPr>
            <p:cNvPr id="19" name="Freeform 19"/>
            <p:cNvSpPr/>
            <p:nvPr/>
          </p:nvSpPr>
          <p:spPr>
            <a:xfrm>
              <a:off x="-1906244" y="-89168"/>
              <a:ext cx="3554732" cy="2079998"/>
            </a:xfrm>
            <a:custGeom>
              <a:avLst/>
              <a:gdLst/>
              <a:ahLst/>
              <a:cxnLst/>
              <a:rect l="l" t="t" r="r" b="b"/>
              <a:pathLst>
                <a:path w="3554732" h="2079998">
                  <a:moveTo>
                    <a:pt x="0" y="0"/>
                  </a:moveTo>
                  <a:lnTo>
                    <a:pt x="3554732" y="0"/>
                  </a:lnTo>
                  <a:lnTo>
                    <a:pt x="3554732" y="2079998"/>
                  </a:lnTo>
                  <a:lnTo>
                    <a:pt x="0" y="2079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-1567400" y="352530"/>
              <a:ext cx="10043354" cy="1098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 defTabSz="609630">
                <a:lnSpc>
                  <a:spcPts val="4667"/>
                </a:lnSpc>
              </a:pPr>
              <a:r>
                <a:rPr lang="en-US" sz="3334" dirty="0" smtClean="0">
                  <a:solidFill>
                    <a:srgbClr val="F4ECCB"/>
                  </a:solidFill>
                  <a:latin typeface="Podkova"/>
                  <a:ea typeface="Podkova"/>
                  <a:cs typeface="Podkova"/>
                  <a:sym typeface="Podkova"/>
                </a:rPr>
                <a:t>TITRE</a:t>
              </a:r>
              <a:endParaRPr lang="en-US" sz="3334" dirty="0">
                <a:solidFill>
                  <a:srgbClr val="F4ECCB"/>
                </a:solidFill>
                <a:latin typeface="Podkova"/>
                <a:ea typeface="Podkova"/>
                <a:cs typeface="Podkova"/>
                <a:sym typeface="Podkova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6998" y="4480897"/>
            <a:ext cx="4070350" cy="11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 defTabSz="609630">
              <a:lnSpc>
                <a:spcPct val="150000"/>
              </a:lnSpc>
            </a:pPr>
            <a:r>
              <a:rPr lang="en-US" sz="1867" b="1" dirty="0" smtClean="0">
                <a:solidFill>
                  <a:srgbClr val="FFFFFF"/>
                </a:solidFill>
                <a:latin typeface="Podkova Bold"/>
                <a:ea typeface="Podkova Bold"/>
                <a:cs typeface="Podkova Bold"/>
                <a:sym typeface="Podkova Bold"/>
              </a:rPr>
              <a:t>                </a:t>
            </a:r>
            <a:r>
              <a:rPr lang="en-US" sz="1867" b="1" dirty="0" err="1" smtClean="0">
                <a:solidFill>
                  <a:srgbClr val="FFFFFF"/>
                </a:solidFill>
                <a:latin typeface="Podkova Bold"/>
                <a:ea typeface="Podkova Bold"/>
                <a:cs typeface="Podkova Bold"/>
                <a:sym typeface="Podkova Bold"/>
              </a:rPr>
              <a:t>Réalisation</a:t>
            </a:r>
            <a:r>
              <a:rPr lang="en-US" sz="1867" b="1" dirty="0" smtClean="0">
                <a:solidFill>
                  <a:srgbClr val="FFFFFF"/>
                </a:solidFill>
                <a:latin typeface="Podkova Bold"/>
                <a:ea typeface="Podkova Bold"/>
                <a:cs typeface="Podkova Bold"/>
                <a:sym typeface="Podkova Bold"/>
              </a:rPr>
              <a:t> </a:t>
            </a:r>
            <a:r>
              <a:rPr lang="en-US" sz="1867" b="1" dirty="0">
                <a:solidFill>
                  <a:srgbClr val="FFFFFF"/>
                </a:solidFill>
                <a:latin typeface="Podkova Bold"/>
                <a:ea typeface="Podkova Bold"/>
                <a:cs typeface="Podkova Bold"/>
                <a:sym typeface="Podkova Bold"/>
              </a:rPr>
              <a:t>de :</a:t>
            </a:r>
          </a:p>
          <a:p>
            <a:pPr algn="just" defTabSz="609630">
              <a:lnSpc>
                <a:spcPct val="150000"/>
              </a:lnSpc>
            </a:pPr>
            <a:r>
              <a:rPr lang="en-US" sz="1867" b="1" dirty="0" smtClean="0">
                <a:solidFill>
                  <a:srgbClr val="FFFFFF"/>
                </a:solidFill>
                <a:latin typeface="Podkova Bold"/>
                <a:ea typeface="Podkova Bold"/>
                <a:cs typeface="Podkova Bold"/>
                <a:sym typeface="Podkova Bold"/>
              </a:rPr>
              <a:t>Herman </a:t>
            </a:r>
            <a:r>
              <a:rPr lang="en-US" sz="1867" b="1" dirty="0">
                <a:solidFill>
                  <a:srgbClr val="FFFFFF"/>
                </a:solidFill>
                <a:latin typeface="Podkova Bold"/>
                <a:ea typeface="Podkova Bold"/>
                <a:cs typeface="Podkova Bold"/>
                <a:sym typeface="Podkova Bold"/>
              </a:rPr>
              <a:t>Parfait NGAKE YAMAHA</a:t>
            </a:r>
          </a:p>
          <a:p>
            <a:pPr algn="just" defTabSz="609630">
              <a:lnSpc>
                <a:spcPts val="2893"/>
              </a:lnSpc>
            </a:pPr>
            <a:endParaRPr lang="en-US" sz="1867" b="1" dirty="0">
              <a:solidFill>
                <a:srgbClr val="FFFFFF"/>
              </a:solidFill>
              <a:latin typeface="Podkova Bold"/>
              <a:ea typeface="Podkova Bold"/>
              <a:cs typeface="Podkova Bold"/>
              <a:sym typeface="Podkova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127349" y="4422583"/>
            <a:ext cx="3187052" cy="1233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defTabSz="609630">
              <a:lnSpc>
                <a:spcPct val="150000"/>
              </a:lnSpc>
            </a:pPr>
            <a:r>
              <a:rPr lang="en-US" sz="1867" b="1" dirty="0">
                <a:solidFill>
                  <a:srgbClr val="FFFFFF"/>
                </a:solidFill>
                <a:latin typeface="Podkova Bold"/>
                <a:ea typeface="Podkova Bold"/>
                <a:cs typeface="Podkova Bold"/>
                <a:sym typeface="Podkova Bold"/>
              </a:rPr>
              <a:t>Sous la supervision de </a:t>
            </a:r>
            <a:r>
              <a:rPr lang="en-US" sz="1867" b="1" dirty="0" smtClean="0">
                <a:solidFill>
                  <a:srgbClr val="FFFFFF"/>
                </a:solidFill>
                <a:latin typeface="Podkova Bold"/>
                <a:ea typeface="Podkova Bold"/>
                <a:cs typeface="Podkova Bold"/>
                <a:sym typeface="Podkova Bold"/>
              </a:rPr>
              <a:t>:</a:t>
            </a:r>
            <a:endParaRPr lang="en-US" sz="800" b="1" dirty="0">
              <a:solidFill>
                <a:srgbClr val="FFFFFF"/>
              </a:solidFill>
              <a:latin typeface="Podkova Bold"/>
              <a:ea typeface="Podkova Bold"/>
              <a:cs typeface="Podkova Bold"/>
              <a:sym typeface="Podkova Bold"/>
            </a:endParaRPr>
          </a:p>
          <a:p>
            <a:pPr algn="just" defTabSz="609630">
              <a:lnSpc>
                <a:spcPct val="150000"/>
              </a:lnSpc>
            </a:pPr>
            <a:r>
              <a:rPr lang="en-US" sz="1867" b="1" dirty="0" smtClean="0">
                <a:solidFill>
                  <a:srgbClr val="FFFFFF"/>
                </a:solidFill>
                <a:latin typeface="Podkova Bold"/>
                <a:ea typeface="Podkova Bold"/>
                <a:cs typeface="Podkova Bold"/>
                <a:sym typeface="Podkova Bold"/>
              </a:rPr>
              <a:t>           M. </a:t>
            </a:r>
            <a:r>
              <a:rPr lang="en-US" sz="1867" b="1" dirty="0" err="1" smtClean="0">
                <a:solidFill>
                  <a:srgbClr val="FFFFFF"/>
                </a:solidFill>
                <a:latin typeface="Podkova Bold"/>
                <a:ea typeface="Podkova Bold"/>
                <a:cs typeface="Podkova Bold"/>
                <a:sym typeface="Podkova Bold"/>
              </a:rPr>
              <a:t>Rassoul</a:t>
            </a:r>
            <a:r>
              <a:rPr lang="en-US" sz="1867" b="1" dirty="0" smtClean="0">
                <a:solidFill>
                  <a:srgbClr val="FFFFFF"/>
                </a:solidFill>
                <a:latin typeface="Podkova Bold"/>
                <a:ea typeface="Podkova Bold"/>
                <a:cs typeface="Podkova Bold"/>
                <a:sym typeface="Podkova Bold"/>
              </a:rPr>
              <a:t> SY</a:t>
            </a:r>
            <a:endParaRPr lang="en-US" sz="1867" b="1" dirty="0">
              <a:solidFill>
                <a:srgbClr val="FFFFFF"/>
              </a:solidFill>
              <a:latin typeface="Podkova Bold"/>
              <a:ea typeface="Podkova Bold"/>
              <a:cs typeface="Podkova Bold"/>
              <a:sym typeface="Podkova Bold"/>
            </a:endParaRPr>
          </a:p>
          <a:p>
            <a:pPr algn="just" defTabSz="609630">
              <a:lnSpc>
                <a:spcPts val="2893"/>
              </a:lnSpc>
            </a:pPr>
            <a:endParaRPr lang="en-US" sz="1867" b="1" dirty="0">
              <a:solidFill>
                <a:srgbClr val="FFFFFF"/>
              </a:solidFill>
              <a:latin typeface="Podkova Bold"/>
              <a:ea typeface="Podkova Bold"/>
              <a:cs typeface="Podkova Bold"/>
              <a:sym typeface="Podkova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22704" y="5439778"/>
            <a:ext cx="2843943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333"/>
              </a:lnSpc>
            </a:pPr>
            <a:r>
              <a:rPr lang="en-US" sz="1667" i="1" dirty="0" err="1" smtClean="0">
                <a:solidFill>
                  <a:srgbClr val="FFFFFF"/>
                </a:solidFill>
                <a:latin typeface="Poiret Bold Italics"/>
                <a:ea typeface="Poiret Bold Italics"/>
                <a:cs typeface="Poiret Bold Italics"/>
                <a:sym typeface="Poiret Bold Italics"/>
              </a:rPr>
              <a:t>Etudiant</a:t>
            </a:r>
            <a:r>
              <a:rPr lang="en-US" sz="1667" i="1" dirty="0" smtClean="0">
                <a:solidFill>
                  <a:srgbClr val="FFFFFF"/>
                </a:solidFill>
                <a:latin typeface="Poiret Bold Italics"/>
                <a:ea typeface="Poiret Bold Italics"/>
                <a:cs typeface="Poiret Bold Italics"/>
                <a:sym typeface="Poiret Bold Italics"/>
              </a:rPr>
              <a:t> </a:t>
            </a:r>
            <a:r>
              <a:rPr lang="en-US" sz="1667" i="1" dirty="0" err="1">
                <a:solidFill>
                  <a:srgbClr val="FFFFFF"/>
                </a:solidFill>
                <a:latin typeface="Poiret Bold Italics"/>
                <a:ea typeface="Poiret Bold Italics"/>
                <a:cs typeface="Poiret Bold Italics"/>
                <a:sym typeface="Poiret Bold Italics"/>
              </a:rPr>
              <a:t>en</a:t>
            </a:r>
            <a:r>
              <a:rPr lang="en-US" sz="1667" i="1" dirty="0">
                <a:solidFill>
                  <a:srgbClr val="FFFFFF"/>
                </a:solidFill>
                <a:latin typeface="Poiret Bold Italics"/>
                <a:ea typeface="Poiret Bold Italics"/>
                <a:cs typeface="Poiret Bold Italics"/>
                <a:sym typeface="Poiret Bold Italics"/>
              </a:rPr>
              <a:t> ISEP2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341057" y="5384570"/>
            <a:ext cx="2843943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333"/>
              </a:lnSpc>
            </a:pPr>
            <a:r>
              <a:rPr lang="en-US" sz="1667" i="1" dirty="0" smtClean="0">
                <a:solidFill>
                  <a:srgbClr val="FFFFFF"/>
                </a:solidFill>
                <a:latin typeface="Poiret Bold Italics"/>
                <a:ea typeface="Poiret Bold Italics"/>
                <a:cs typeface="Poiret Bold Italics"/>
                <a:sym typeface="Poiret Bold Italics"/>
              </a:rPr>
              <a:t>ITS, </a:t>
            </a:r>
            <a:r>
              <a:rPr lang="en-US" sz="1667" i="1" dirty="0" err="1" smtClean="0">
                <a:solidFill>
                  <a:srgbClr val="FFFFFF"/>
                </a:solidFill>
                <a:latin typeface="Poiret Bold Italics"/>
                <a:ea typeface="Poiret Bold Italics"/>
                <a:cs typeface="Poiret Bold Italics"/>
                <a:sym typeface="Poiret Bold Italics"/>
              </a:rPr>
              <a:t>Economiste</a:t>
            </a:r>
            <a:r>
              <a:rPr lang="en-US" sz="1667" i="1" dirty="0" smtClean="0">
                <a:solidFill>
                  <a:srgbClr val="FFFFFF"/>
                </a:solidFill>
                <a:latin typeface="Poiret Bold Italics"/>
                <a:ea typeface="Poiret Bold Italics"/>
                <a:cs typeface="Poiret Bold Italics"/>
                <a:sym typeface="Poiret Bold Italics"/>
              </a:rPr>
              <a:t> </a:t>
            </a:r>
            <a:r>
              <a:rPr lang="en-US" sz="1667" i="1" dirty="0" err="1" smtClean="0">
                <a:solidFill>
                  <a:srgbClr val="FFFFFF"/>
                </a:solidFill>
                <a:latin typeface="Poiret Bold Italics"/>
                <a:ea typeface="Poiret Bold Italics"/>
                <a:cs typeface="Poiret Bold Italics"/>
                <a:sym typeface="Poiret Bold Italics"/>
              </a:rPr>
              <a:t>agricole</a:t>
            </a:r>
            <a:r>
              <a:rPr lang="en-US" sz="1667" i="1" dirty="0" smtClean="0">
                <a:solidFill>
                  <a:srgbClr val="FFFFFF"/>
                </a:solidFill>
                <a:latin typeface="Poiret Bold Italics"/>
                <a:ea typeface="Poiret Bold Italics"/>
                <a:cs typeface="Poiret Bold Italics"/>
                <a:sym typeface="Poiret Bold Italics"/>
              </a:rPr>
              <a:t>,</a:t>
            </a:r>
          </a:p>
          <a:p>
            <a:pPr algn="ctr" defTabSz="609630">
              <a:lnSpc>
                <a:spcPts val="2333"/>
              </a:lnSpc>
            </a:pPr>
            <a:r>
              <a:rPr lang="en-US" sz="1667" i="1" dirty="0" err="1" smtClean="0">
                <a:solidFill>
                  <a:srgbClr val="FFFFFF"/>
                </a:solidFill>
                <a:latin typeface="Poiret Bold Italics"/>
                <a:ea typeface="Poiret Bold Italics"/>
                <a:cs typeface="Poiret Bold Italics"/>
                <a:sym typeface="Poiret Bold Italics"/>
              </a:rPr>
              <a:t>Wageningen</a:t>
            </a:r>
            <a:r>
              <a:rPr lang="en-US" sz="1667" i="1" dirty="0" smtClean="0">
                <a:solidFill>
                  <a:srgbClr val="FFFFFF"/>
                </a:solidFill>
                <a:latin typeface="Poiret Bold Italics"/>
                <a:ea typeface="Poiret Bold Italics"/>
                <a:cs typeface="Poiret Bold Italics"/>
                <a:sym typeface="Poiret Bold Italics"/>
              </a:rPr>
              <a:t> University &amp; Research (WUR)</a:t>
            </a:r>
            <a:endParaRPr lang="en-US" sz="1667" i="1" dirty="0">
              <a:solidFill>
                <a:srgbClr val="FFFFFF"/>
              </a:solidFill>
              <a:latin typeface="Poiret Bold Italics"/>
              <a:ea typeface="Poiret Bold Italics"/>
              <a:cs typeface="Poiret Bold Italics"/>
              <a:sym typeface="Poiret Bold Italic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370656" y="6086510"/>
            <a:ext cx="2666696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1867" i="1" dirty="0" err="1">
                <a:solidFill>
                  <a:srgbClr val="F4ECCB"/>
                </a:solidFill>
                <a:latin typeface="Poiret Bold Italics"/>
                <a:ea typeface="Poiret Bold Italics"/>
                <a:cs typeface="Poiret Bold Italics"/>
                <a:sym typeface="Poiret Bold Italics"/>
              </a:rPr>
              <a:t>Année</a:t>
            </a:r>
            <a:r>
              <a:rPr lang="en-US" sz="1867" i="1" dirty="0">
                <a:solidFill>
                  <a:srgbClr val="F4ECCB"/>
                </a:solidFill>
                <a:latin typeface="Poiret Bold Italics"/>
                <a:ea typeface="Poiret Bold Italics"/>
                <a:cs typeface="Poiret Bold Italics"/>
                <a:sym typeface="Poiret Bold Italics"/>
              </a:rPr>
              <a:t> </a:t>
            </a:r>
            <a:r>
              <a:rPr lang="en-US" sz="1867" i="1" dirty="0" err="1">
                <a:solidFill>
                  <a:srgbClr val="F4ECCB"/>
                </a:solidFill>
                <a:latin typeface="Poiret Bold Italics"/>
                <a:ea typeface="Poiret Bold Italics"/>
                <a:cs typeface="Poiret Bold Italics"/>
                <a:sym typeface="Poiret Bold Italics"/>
              </a:rPr>
              <a:t>académique</a:t>
            </a:r>
            <a:r>
              <a:rPr lang="en-US" sz="1867" i="1" dirty="0">
                <a:solidFill>
                  <a:srgbClr val="F4ECCB"/>
                </a:solidFill>
                <a:latin typeface="Poiret Bold Italics"/>
                <a:ea typeface="Poiret Bold Italics"/>
                <a:cs typeface="Poiret Bold Italics"/>
                <a:sym typeface="Poiret Bold Italics"/>
              </a:rPr>
              <a:t> 2024-2025</a:t>
            </a: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09" y="2264229"/>
            <a:ext cx="4801016" cy="39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ED4F6-BEB6-225B-7933-CE13DA25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109"/>
          </a:xfrm>
        </p:spPr>
        <p:txBody>
          <a:bodyPr>
            <a:normAutofit/>
          </a:bodyPr>
          <a:lstStyle/>
          <a:p>
            <a:pPr algn="ctr"/>
            <a:r>
              <a:rPr lang="fr-FR" b="1" i="1" dirty="0">
                <a:solidFill>
                  <a:srgbClr val="92D050"/>
                </a:solidFill>
                <a:effectLst/>
                <a:latin typeface="gg mono"/>
              </a:rPr>
              <a:t>9. </a:t>
            </a:r>
            <a:r>
              <a:rPr lang="fr-FR" sz="3200" b="1" u="sng" dirty="0">
                <a:solidFill>
                  <a:srgbClr val="92D050"/>
                </a:solidFill>
                <a:effectLst/>
                <a:latin typeface="Book Antiqua" panose="02040602050305030304" pitchFamily="18" charset="0"/>
              </a:rPr>
              <a:t>Calcul de la taille moyenne par village </a:t>
            </a:r>
            <a:endParaRPr lang="fr-FR" sz="3200" u="sng" dirty="0">
              <a:latin typeface="Book Antiqua" panose="02040602050305030304" pitchFamily="18" charset="0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18C71CE-64FE-B006-C705-058EFA4CA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665" y="1724835"/>
            <a:ext cx="5850006" cy="418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5799B67-678D-4712-E8EE-5E100D0FC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731" y="1616058"/>
            <a:ext cx="7975600" cy="3212796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0DEC0AA-027E-4584-E774-B4D6C7BC40F5}"/>
              </a:ext>
            </a:extLst>
          </p:cNvPr>
          <p:cNvSpPr txBox="1">
            <a:spLocks/>
          </p:cNvSpPr>
          <p:nvPr/>
        </p:nvSpPr>
        <p:spPr>
          <a:xfrm>
            <a:off x="850282" y="402403"/>
            <a:ext cx="8596668" cy="15509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latin typeface="Bookman Old Style" panose="02050604050505020204" pitchFamily="18" charset="0"/>
              </a:rPr>
              <a:t>I. </a:t>
            </a:r>
            <a:r>
              <a:rPr lang="fr-FR" u="sng" dirty="0">
                <a:latin typeface="Bookman Old Style" panose="02050604050505020204" pitchFamily="18" charset="0"/>
              </a:rPr>
              <a:t>Préparation des données</a:t>
            </a:r>
            <a:r>
              <a:rPr lang="fr-FR" dirty="0"/>
              <a:t/>
            </a:r>
            <a:br>
              <a:rPr lang="fr-FR" dirty="0"/>
            </a:br>
            <a:r>
              <a:rPr lang="fr-FR" sz="3100" dirty="0"/>
              <a:t>1.</a:t>
            </a:r>
            <a:r>
              <a:rPr lang="fr-FR" sz="3100" u="sng" dirty="0">
                <a:latin typeface="Book Antiqua" panose="02040602050305030304" pitchFamily="18" charset="0"/>
              </a:rPr>
              <a:t>Présentation sommaire de la base de données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C2CE161-8CFB-0287-94C8-A7EE34C015AD}"/>
              </a:ext>
            </a:extLst>
          </p:cNvPr>
          <p:cNvSpPr txBox="1">
            <a:spLocks/>
          </p:cNvSpPr>
          <p:nvPr/>
        </p:nvSpPr>
        <p:spPr>
          <a:xfrm>
            <a:off x="677334" y="4828854"/>
            <a:ext cx="8596668" cy="616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100" dirty="0"/>
              <a:t>2.</a:t>
            </a:r>
            <a:r>
              <a:rPr lang="fr-FR" sz="3100" u="sng" dirty="0">
                <a:latin typeface="Book Antiqua" panose="02040602050305030304" pitchFamily="18" charset="0"/>
              </a:rPr>
              <a:t>Nombre d’observations et de variables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7EC5EF8-E143-C6B2-1533-FAC4FFB92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31" y="5445304"/>
            <a:ext cx="7772400" cy="3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0872F-3578-3203-EC3A-0085323C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2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solidFill>
                  <a:srgbClr val="92D050"/>
                </a:solidFill>
                <a:latin typeface="Bookman Old Style" panose="02050604050505020204" pitchFamily="18" charset="0"/>
              </a:rPr>
              <a:t>II. </a:t>
            </a:r>
            <a:r>
              <a:rPr lang="fr-FR" sz="4000" b="1" u="sng" dirty="0">
                <a:solidFill>
                  <a:srgbClr val="92D050"/>
                </a:solidFill>
                <a:latin typeface="Bookman Old Style" panose="02050604050505020204" pitchFamily="18" charset="0"/>
              </a:rPr>
              <a:t>Calcul et Analyse</a:t>
            </a:r>
            <a:r>
              <a:rPr lang="fr-FR" b="1" dirty="0">
                <a:solidFill>
                  <a:srgbClr val="92D050"/>
                </a:solidFill>
                <a:latin typeface="gg mono"/>
              </a:rPr>
              <a:t/>
            </a:r>
            <a:br>
              <a:rPr lang="fr-FR" b="1" dirty="0">
                <a:solidFill>
                  <a:srgbClr val="92D050"/>
                </a:solidFill>
                <a:latin typeface="gg mono"/>
              </a:rPr>
            </a:br>
            <a:r>
              <a:rPr lang="fr-FR" sz="3100" b="1" dirty="0">
                <a:solidFill>
                  <a:srgbClr val="92D050"/>
                </a:solidFill>
                <a:latin typeface="gg mono"/>
              </a:rPr>
              <a:t>1. </a:t>
            </a:r>
            <a:r>
              <a:rPr lang="fr-FR" sz="2700" b="1" u="sng" dirty="0">
                <a:solidFill>
                  <a:srgbClr val="92D050"/>
                </a:solidFill>
                <a:latin typeface="Book Antiqua" panose="02040602050305030304" pitchFamily="18" charset="0"/>
              </a:rPr>
              <a:t>S</a:t>
            </a:r>
            <a:r>
              <a:rPr lang="fr-FR" sz="2700" b="1" i="0" u="sng" dirty="0">
                <a:solidFill>
                  <a:srgbClr val="92D050"/>
                </a:solidFill>
                <a:effectLst/>
                <a:latin typeface="Book Antiqua" panose="02040602050305030304" pitchFamily="18" charset="0"/>
              </a:rPr>
              <a:t>uperficie moyenne par ménage dans chaque village</a:t>
            </a:r>
            <a:endParaRPr lang="fr-FR" sz="2700" u="sng" dirty="0">
              <a:solidFill>
                <a:srgbClr val="92D050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FB179F-E89A-6EDE-0CD5-302D1B77E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4167"/>
            <a:ext cx="8764617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E98C3-7D78-B0DC-E5A7-AD6D0EA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39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2.a.</a:t>
            </a:r>
            <a:r>
              <a:rPr lang="fr-FR" b="1" i="0" dirty="0">
                <a:solidFill>
                  <a:srgbClr val="92D050"/>
                </a:solidFill>
                <a:effectLst/>
                <a:latin typeface="gg mono"/>
              </a:rPr>
              <a:t> </a:t>
            </a:r>
            <a:r>
              <a:rPr lang="fr-FR" b="1" u="sng" dirty="0">
                <a:solidFill>
                  <a:srgbClr val="92D050"/>
                </a:solidFill>
                <a:latin typeface="Book Antiqua" panose="02040602050305030304" pitchFamily="18" charset="0"/>
              </a:rPr>
              <a:t>R</a:t>
            </a:r>
            <a:r>
              <a:rPr lang="fr-FR" b="1" i="0" u="sng" dirty="0">
                <a:solidFill>
                  <a:srgbClr val="92D050"/>
                </a:solidFill>
                <a:effectLst/>
                <a:latin typeface="Book Antiqua" panose="02040602050305030304" pitchFamily="18" charset="0"/>
              </a:rPr>
              <a:t>endement moyen global du </a:t>
            </a:r>
            <a:r>
              <a:rPr lang="fr-FR" b="1" i="0" u="sng" dirty="0" smtClean="0">
                <a:solidFill>
                  <a:srgbClr val="92D050"/>
                </a:solidFill>
                <a:effectLst/>
                <a:latin typeface="Book Antiqua" panose="02040602050305030304" pitchFamily="18" charset="0"/>
              </a:rPr>
              <a:t>maïs</a:t>
            </a:r>
            <a:r>
              <a:rPr lang="fr-FR" b="1" i="0" dirty="0">
                <a:solidFill>
                  <a:srgbClr val="92D050"/>
                </a:solidFill>
                <a:effectLst/>
                <a:latin typeface="gg mono"/>
              </a:rPr>
              <a:t/>
            </a:r>
            <a:br>
              <a:rPr lang="fr-FR" b="1" i="0" dirty="0">
                <a:solidFill>
                  <a:srgbClr val="92D050"/>
                </a:solidFill>
                <a:effectLst/>
                <a:latin typeface="gg mono"/>
              </a:rPr>
            </a:br>
            <a:r>
              <a:rPr lang="fr-FR" b="1" i="0" dirty="0">
                <a:solidFill>
                  <a:srgbClr val="92D050"/>
                </a:solidFill>
                <a:effectLst/>
                <a:latin typeface="gg mono"/>
              </a:rPr>
              <a:t/>
            </a:r>
            <a:br>
              <a:rPr lang="fr-FR" b="1" i="0" dirty="0">
                <a:solidFill>
                  <a:srgbClr val="92D050"/>
                </a:solidFill>
                <a:effectLst/>
                <a:latin typeface="gg mono"/>
              </a:rPr>
            </a:br>
            <a:endParaRPr lang="fr-FR" dirty="0">
              <a:solidFill>
                <a:srgbClr val="92D05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5D2385-D0DA-D0EA-DAD3-2BB3C230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02" y="1244155"/>
            <a:ext cx="5740400" cy="3429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BD445F-FA2B-BE59-DAE4-D9D00A793876}"/>
              </a:ext>
            </a:extLst>
          </p:cNvPr>
          <p:cNvSpPr txBox="1"/>
          <p:nvPr/>
        </p:nvSpPr>
        <p:spPr>
          <a:xfrm>
            <a:off x="677334" y="1817619"/>
            <a:ext cx="6308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92D050"/>
                </a:solidFill>
              </a:rPr>
              <a:t>2.b.</a:t>
            </a:r>
            <a:r>
              <a:rPr lang="fr-FR" sz="3200" b="1" i="0" dirty="0">
                <a:solidFill>
                  <a:srgbClr val="92D050"/>
                </a:solidFill>
                <a:effectLst/>
                <a:latin typeface="gg mono"/>
              </a:rPr>
              <a:t> </a:t>
            </a:r>
            <a:r>
              <a:rPr lang="fr-FR" sz="3200" b="1" i="0" u="sng" dirty="0">
                <a:solidFill>
                  <a:srgbClr val="92D050"/>
                </a:solidFill>
                <a:effectLst/>
                <a:latin typeface="Book Antiqua" panose="02040602050305030304" pitchFamily="18" charset="0"/>
              </a:rPr>
              <a:t>Comparaiso</a:t>
            </a:r>
            <a:r>
              <a:rPr lang="fr-FR" sz="3200" b="1" u="sng" dirty="0">
                <a:solidFill>
                  <a:srgbClr val="92D050"/>
                </a:solidFill>
                <a:latin typeface="Book Antiqua" panose="02040602050305030304" pitchFamily="18" charset="0"/>
              </a:rPr>
              <a:t>n</a:t>
            </a:r>
            <a:r>
              <a:rPr lang="fr-FR" sz="3200" b="1" i="0" u="sng" dirty="0">
                <a:solidFill>
                  <a:srgbClr val="92D050"/>
                </a:solidFill>
                <a:effectLst/>
                <a:latin typeface="Book Antiqua" panose="02040602050305030304" pitchFamily="18" charset="0"/>
              </a:rPr>
              <a:t> par sexe</a:t>
            </a:r>
            <a:endParaRPr lang="fr-FR" sz="3200" u="sng" dirty="0">
              <a:latin typeface="Book Antiqua" panose="0204060205030503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A2BB0B-8C37-1856-B101-34080FA3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957" y="2632958"/>
            <a:ext cx="4991100" cy="10922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7ED6DC5-68F4-C2A2-2FC5-0DEEC19D209E}"/>
              </a:ext>
            </a:extLst>
          </p:cNvPr>
          <p:cNvSpPr txBox="1"/>
          <p:nvPr/>
        </p:nvSpPr>
        <p:spPr>
          <a:xfrm>
            <a:off x="485745" y="4186286"/>
            <a:ext cx="6308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92D050"/>
                </a:solidFill>
              </a:rPr>
              <a:t>2.C.</a:t>
            </a:r>
            <a:r>
              <a:rPr lang="fr-FR" sz="3200" b="1" i="0" dirty="0">
                <a:solidFill>
                  <a:srgbClr val="92D050"/>
                </a:solidFill>
                <a:effectLst/>
                <a:latin typeface="gg mono"/>
              </a:rPr>
              <a:t> </a:t>
            </a:r>
            <a:r>
              <a:rPr lang="fr-FR" sz="3200" b="1" i="0" u="sng" dirty="0">
                <a:solidFill>
                  <a:srgbClr val="92D050"/>
                </a:solidFill>
                <a:effectLst/>
                <a:latin typeface="Book Antiqua" panose="02040602050305030304" pitchFamily="18" charset="0"/>
              </a:rPr>
              <a:t>Corrélation par âge</a:t>
            </a:r>
            <a:endParaRPr lang="fr-FR" sz="3200" b="1" u="sng" dirty="0">
              <a:latin typeface="Book Antiqua" panose="0204060205030503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0099BBF-F56D-8812-4DFE-FE851FE9D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002" y="5054389"/>
            <a:ext cx="6858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284C6-4100-398F-D3BC-F6AD1705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0" dirty="0">
                <a:solidFill>
                  <a:srgbClr val="92D050"/>
                </a:solidFill>
                <a:effectLst/>
                <a:latin typeface="gg mono"/>
              </a:rPr>
              <a:t>3. </a:t>
            </a:r>
            <a:r>
              <a:rPr lang="fr-FR" b="1" i="0" u="sng" dirty="0">
                <a:solidFill>
                  <a:srgbClr val="92D050"/>
                </a:solidFill>
                <a:effectLst/>
                <a:latin typeface="Book Antiqua" panose="02040602050305030304" pitchFamily="18" charset="0"/>
              </a:rPr>
              <a:t>Agrégation de la base au niveau village, de sorte à avoir le même format que la base kawteef.xlsx</a:t>
            </a:r>
            <a:endParaRPr lang="fr-FR" u="sng" dirty="0">
              <a:solidFill>
                <a:srgbClr val="92D050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B33B271-9AE5-3D84-8090-0921867EA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546" y="2431982"/>
            <a:ext cx="711761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F80D5-7980-4995-126D-53AA9F33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dirty="0">
                <a:solidFill>
                  <a:srgbClr val="92D050"/>
                </a:solidFill>
                <a:effectLst/>
                <a:latin typeface="gg mono"/>
              </a:rPr>
              <a:t>4. </a:t>
            </a:r>
            <a:r>
              <a:rPr lang="fr-FR" sz="3200" b="1" u="sng" dirty="0">
                <a:solidFill>
                  <a:srgbClr val="92D050"/>
                </a:solidFill>
                <a:latin typeface="Book Antiqua" panose="02040602050305030304" pitchFamily="18" charset="0"/>
              </a:rPr>
              <a:t>S</a:t>
            </a:r>
            <a:r>
              <a:rPr lang="fr-FR" sz="3200" b="1" i="0" u="sng" dirty="0">
                <a:solidFill>
                  <a:srgbClr val="92D050"/>
                </a:solidFill>
                <a:effectLst/>
                <a:latin typeface="Book Antiqua" panose="02040602050305030304" pitchFamily="18" charset="0"/>
              </a:rPr>
              <a:t>uperficie totale emblavée dans la Zone A (villages : 2, 7, 13, 47, 38) </a:t>
            </a:r>
            <a:endParaRPr lang="fr-FR" u="sng" dirty="0">
              <a:solidFill>
                <a:srgbClr val="92D050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3096885-B280-10AF-70F6-B024335A2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718" y="1914776"/>
            <a:ext cx="6565900" cy="7478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78B7D20-EBD6-9C40-136D-17A7684E6050}"/>
              </a:ext>
            </a:extLst>
          </p:cNvPr>
          <p:cNvSpPr txBox="1"/>
          <p:nvPr/>
        </p:nvSpPr>
        <p:spPr>
          <a:xfrm>
            <a:off x="677334" y="2790708"/>
            <a:ext cx="9115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92D050"/>
                </a:solidFill>
                <a:effectLst/>
                <a:latin typeface="gg mono"/>
              </a:rPr>
              <a:t>5. </a:t>
            </a:r>
            <a:r>
              <a:rPr lang="fr-FR" sz="3200" b="1" i="0" dirty="0" smtClean="0">
                <a:solidFill>
                  <a:srgbClr val="92D050"/>
                </a:solidFill>
                <a:effectLst/>
                <a:latin typeface="Book Antiqua" panose="02040602050305030304" pitchFamily="18" charset="0"/>
              </a:rPr>
              <a:t>Calcul de </a:t>
            </a:r>
            <a:r>
              <a:rPr lang="fr-FR" sz="3200" b="1" i="0" dirty="0">
                <a:solidFill>
                  <a:srgbClr val="92D050"/>
                </a:solidFill>
                <a:effectLst/>
                <a:latin typeface="Book Antiqua" panose="02040602050305030304" pitchFamily="18" charset="0"/>
              </a:rPr>
              <a:t>la production totale dans la Zone A</a:t>
            </a:r>
            <a:endParaRPr lang="fr-FR" sz="3200" dirty="0">
              <a:latin typeface="Book Antiqua" panose="0204060205030503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341150-C671-C56C-ECAA-689301290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718" y="3815345"/>
            <a:ext cx="6489700" cy="7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93BA8-79F8-9D03-77B4-88890E40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8" y="505098"/>
            <a:ext cx="9274002" cy="1320800"/>
          </a:xfrm>
        </p:spPr>
        <p:txBody>
          <a:bodyPr/>
          <a:lstStyle/>
          <a:p>
            <a:pPr algn="ctr"/>
            <a:r>
              <a:rPr lang="fr-FR" b="1" i="0" dirty="0">
                <a:solidFill>
                  <a:srgbClr val="92D050"/>
                </a:solidFill>
                <a:effectLst/>
                <a:latin typeface="gg mono"/>
              </a:rPr>
              <a:t>6. </a:t>
            </a:r>
            <a:r>
              <a:rPr lang="fr-FR" sz="3200" b="1" u="sng" dirty="0">
                <a:solidFill>
                  <a:srgbClr val="92D050"/>
                </a:solidFill>
                <a:latin typeface="Book Antiqua" panose="02040602050305030304" pitchFamily="18" charset="0"/>
              </a:rPr>
              <a:t>R</a:t>
            </a:r>
            <a:r>
              <a:rPr lang="fr-FR" sz="3200" b="1" i="0" u="sng" dirty="0">
                <a:solidFill>
                  <a:srgbClr val="92D050"/>
                </a:solidFill>
                <a:effectLst/>
                <a:latin typeface="Book Antiqua" panose="02040602050305030304" pitchFamily="18" charset="0"/>
              </a:rPr>
              <a:t>endement moyen du maïs dans chaque zone</a:t>
            </a:r>
            <a:endParaRPr lang="fr-FR" sz="3200" u="sng" dirty="0">
              <a:solidFill>
                <a:srgbClr val="92D050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FAD0663-AA10-0BD3-65CE-C27E70B87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28" y="1610836"/>
            <a:ext cx="5969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CF940-E8A9-8B62-51D9-6C4F55A6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45231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0" dirty="0">
                <a:solidFill>
                  <a:srgbClr val="92D050"/>
                </a:solidFill>
                <a:effectLst/>
                <a:latin typeface="gg mono"/>
              </a:rPr>
              <a:t>7. </a:t>
            </a:r>
            <a:r>
              <a:rPr lang="fr-FR" b="1" i="0" u="sng" dirty="0">
                <a:solidFill>
                  <a:srgbClr val="92D050"/>
                </a:solidFill>
                <a:effectLst/>
                <a:latin typeface="Book Antiqua" panose="02040602050305030304" pitchFamily="18" charset="0"/>
              </a:rPr>
              <a:t>Création une variable `Subvention` pour indiquer si un village a un rendement de moins de 500kg/ha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CDD776D-8695-D3AF-8F40-72EDCFAD1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863" y="2505823"/>
            <a:ext cx="5473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A7350-615D-F567-CD4D-072F4D82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88" y="238163"/>
            <a:ext cx="8902095" cy="190414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0" dirty="0">
                <a:solidFill>
                  <a:srgbClr val="92D050"/>
                </a:solidFill>
                <a:effectLst/>
                <a:latin typeface="gg mono"/>
              </a:rPr>
              <a:t>8. </a:t>
            </a:r>
            <a:r>
              <a:rPr lang="fr-FR" b="1" i="0" u="sng" dirty="0">
                <a:solidFill>
                  <a:srgbClr val="92D050"/>
                </a:solidFill>
                <a:effectLst/>
                <a:latin typeface="Book Antiqua" panose="02040602050305030304" pitchFamily="18" charset="0"/>
              </a:rPr>
              <a:t>Conservation des villages où la superficie moyenne par ménage est &lt; 1 hectare et enregistrement </a:t>
            </a:r>
            <a:r>
              <a:rPr lang="fr-FR" b="1" u="sng" dirty="0">
                <a:solidFill>
                  <a:srgbClr val="92D050"/>
                </a:solidFill>
                <a:latin typeface="Book Antiqua" panose="02040602050305030304" pitchFamily="18" charset="0"/>
              </a:rPr>
              <a:t>sous pauvres_villages.csv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4D3A07F-38A9-56B5-E23D-C2004398C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305" y="2258862"/>
            <a:ext cx="4503506" cy="20015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EE1F774-3A14-DDE1-2594-DF9378AEC990}"/>
              </a:ext>
            </a:extLst>
          </p:cNvPr>
          <p:cNvSpPr txBox="1"/>
          <p:nvPr/>
        </p:nvSpPr>
        <p:spPr>
          <a:xfrm>
            <a:off x="529288" y="4967408"/>
            <a:ext cx="867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Bookman Old Style" panose="02050604050505020204" pitchFamily="18" charset="0"/>
              </a:rPr>
              <a:t>Le fichier csv ne contient aucune observation car il n’y a aucun village dans notre base de données dont la superficie moyenne des ménages est inférieure à 1 ha.</a:t>
            </a:r>
          </a:p>
        </p:txBody>
      </p:sp>
    </p:spTree>
    <p:extLst>
      <p:ext uri="{BB962C8B-B14F-4D97-AF65-F5344CB8AC3E}">
        <p14:creationId xmlns:p14="http://schemas.microsoft.com/office/powerpoint/2010/main" val="1172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81</TotalTime>
  <Words>217</Words>
  <Application>Microsoft Office PowerPoint</Application>
  <PresentationFormat>Grand écran</PresentationFormat>
  <Paragraphs>25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23" baseType="lpstr">
      <vt:lpstr>Arial</vt:lpstr>
      <vt:lpstr>Book Antiqua</vt:lpstr>
      <vt:lpstr>Bookman Old Style</vt:lpstr>
      <vt:lpstr>Calibri</vt:lpstr>
      <vt:lpstr>gg mono</vt:lpstr>
      <vt:lpstr>Podkova</vt:lpstr>
      <vt:lpstr>Podkova Bold</vt:lpstr>
      <vt:lpstr>Poiret Bold Italics</vt:lpstr>
      <vt:lpstr>Telegraf Bold</vt:lpstr>
      <vt:lpstr>Trebuchet MS</vt:lpstr>
      <vt:lpstr>Wingdings 3</vt:lpstr>
      <vt:lpstr>Facette</vt:lpstr>
      <vt:lpstr>Office Theme</vt:lpstr>
      <vt:lpstr>Présentation PowerPoint</vt:lpstr>
      <vt:lpstr>Présentation PowerPoint</vt:lpstr>
      <vt:lpstr>II. Calcul et Analyse 1. Superficie moyenne par ménage dans chaque village</vt:lpstr>
      <vt:lpstr>2.a. Rendement moyen global du maïs  </vt:lpstr>
      <vt:lpstr>3. Agrégation de la base au niveau village, de sorte à avoir le même format que la base kawteef.xlsx</vt:lpstr>
      <vt:lpstr>4. Superficie totale emblavée dans la Zone A (villages : 2, 7, 13, 47, 38) </vt:lpstr>
      <vt:lpstr>6. Rendement moyen du maïs dans chaque zone</vt:lpstr>
      <vt:lpstr>7. Création une variable `Subvention` pour indiquer si un village a un rendement de moins de 500kg/ha </vt:lpstr>
      <vt:lpstr>8. Conservation des villages où la superficie moyenne par ménage est &lt; 1 hectare et enregistrement sous pauvres_villages.csv </vt:lpstr>
      <vt:lpstr>9. Calcul de la taille moyenne par village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TRAVAUX PRATIQUES-1 DE STATISTIQUE AGRICOLE</dc:title>
  <dc:creator>Microsoft Office User</dc:creator>
  <cp:lastModifiedBy>Herman YAMAHA</cp:lastModifiedBy>
  <cp:revision>5</cp:revision>
  <dcterms:created xsi:type="dcterms:W3CDTF">2025-02-13T19:41:39Z</dcterms:created>
  <dcterms:modified xsi:type="dcterms:W3CDTF">2025-02-13T21:10:12Z</dcterms:modified>
</cp:coreProperties>
</file>