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70" r:id="rId10"/>
    <p:sldId id="264" r:id="rId11"/>
    <p:sldId id="271" r:id="rId12"/>
    <p:sldId id="272" r:id="rId13"/>
    <p:sldId id="265" r:id="rId14"/>
    <p:sldId id="273" r:id="rId15"/>
    <p:sldId id="274" r:id="rId16"/>
    <p:sldId id="268" r:id="rId17"/>
    <p:sldId id="267" r:id="rId18"/>
  </p:sldIdLst>
  <p:sldSz cx="9144000" cy="5143500" type="screen16x9"/>
  <p:notesSz cx="6858000" cy="9144000"/>
  <p:embeddedFontLst>
    <p:embeddedFont>
      <p:font typeface="Economica" panose="020B060402020202020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7169A6-5D33-4F40-995E-52152ACD6FEE}" v="66" dt="2025-06-11T20:23:35.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101374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16b2adad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16b2adad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D06540D4-A762-BABA-6F2B-E31504478605}"/>
            </a:ext>
          </a:extLst>
        </p:cNvPr>
        <p:cNvGrpSpPr/>
        <p:nvPr/>
      </p:nvGrpSpPr>
      <p:grpSpPr>
        <a:xfrm>
          <a:off x="0" y="0"/>
          <a:ext cx="0" cy="0"/>
          <a:chOff x="0" y="0"/>
          <a:chExt cx="0" cy="0"/>
        </a:xfrm>
      </p:grpSpPr>
      <p:sp>
        <p:nvSpPr>
          <p:cNvPr id="117" name="Google Shape;117;g2e16b2adad1_0_35:notes">
            <a:extLst>
              <a:ext uri="{FF2B5EF4-FFF2-40B4-BE49-F238E27FC236}">
                <a16:creationId xmlns:a16="http://schemas.microsoft.com/office/drawing/2014/main" id="{DA154AD8-353F-0C17-CB24-5AA97596DB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16b2adad1_0_35:notes">
            <a:extLst>
              <a:ext uri="{FF2B5EF4-FFF2-40B4-BE49-F238E27FC236}">
                <a16:creationId xmlns:a16="http://schemas.microsoft.com/office/drawing/2014/main" id="{193F02BB-283C-DF6C-66B8-9F296C95AF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6182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FBE8D1CC-FD0B-4881-6A0B-8897898E07E6}"/>
            </a:ext>
          </a:extLst>
        </p:cNvPr>
        <p:cNvGrpSpPr/>
        <p:nvPr/>
      </p:nvGrpSpPr>
      <p:grpSpPr>
        <a:xfrm>
          <a:off x="0" y="0"/>
          <a:ext cx="0" cy="0"/>
          <a:chOff x="0" y="0"/>
          <a:chExt cx="0" cy="0"/>
        </a:xfrm>
      </p:grpSpPr>
      <p:sp>
        <p:nvSpPr>
          <p:cNvPr id="117" name="Google Shape;117;g2e16b2adad1_0_35:notes">
            <a:extLst>
              <a:ext uri="{FF2B5EF4-FFF2-40B4-BE49-F238E27FC236}">
                <a16:creationId xmlns:a16="http://schemas.microsoft.com/office/drawing/2014/main" id="{6B170119-6479-4284-1102-A8F0877A7C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16b2adad1_0_35:notes">
            <a:extLst>
              <a:ext uri="{FF2B5EF4-FFF2-40B4-BE49-F238E27FC236}">
                <a16:creationId xmlns:a16="http://schemas.microsoft.com/office/drawing/2014/main" id="{8BA6D466-98B2-A04A-CAAA-F0A5E6D1E0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25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476FB0D6-95BA-32C7-256D-E27FF00D7807}"/>
            </a:ext>
          </a:extLst>
        </p:cNvPr>
        <p:cNvGrpSpPr/>
        <p:nvPr/>
      </p:nvGrpSpPr>
      <p:grpSpPr>
        <a:xfrm>
          <a:off x="0" y="0"/>
          <a:ext cx="0" cy="0"/>
          <a:chOff x="0" y="0"/>
          <a:chExt cx="0" cy="0"/>
        </a:xfrm>
      </p:grpSpPr>
      <p:sp>
        <p:nvSpPr>
          <p:cNvPr id="124" name="Google Shape;124;g2e16b2adad1_0_40:notes">
            <a:extLst>
              <a:ext uri="{FF2B5EF4-FFF2-40B4-BE49-F238E27FC236}">
                <a16:creationId xmlns:a16="http://schemas.microsoft.com/office/drawing/2014/main" id="{492CC9E4-800D-9A1F-FBCB-7864522016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a:extLst>
              <a:ext uri="{FF2B5EF4-FFF2-40B4-BE49-F238E27FC236}">
                <a16:creationId xmlns:a16="http://schemas.microsoft.com/office/drawing/2014/main" id="{1686E37E-A148-D52D-865D-44D460C886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269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8B90D5C8-AF05-02C4-5F3A-7DB1834E5D91}"/>
            </a:ext>
          </a:extLst>
        </p:cNvPr>
        <p:cNvGrpSpPr/>
        <p:nvPr/>
      </p:nvGrpSpPr>
      <p:grpSpPr>
        <a:xfrm>
          <a:off x="0" y="0"/>
          <a:ext cx="0" cy="0"/>
          <a:chOff x="0" y="0"/>
          <a:chExt cx="0" cy="0"/>
        </a:xfrm>
      </p:grpSpPr>
      <p:sp>
        <p:nvSpPr>
          <p:cNvPr id="124" name="Google Shape;124;g2e16b2adad1_0_40:notes">
            <a:extLst>
              <a:ext uri="{FF2B5EF4-FFF2-40B4-BE49-F238E27FC236}">
                <a16:creationId xmlns:a16="http://schemas.microsoft.com/office/drawing/2014/main" id="{30D4E0F7-0842-A0ED-050A-CF48DB70CF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a:extLst>
              <a:ext uri="{FF2B5EF4-FFF2-40B4-BE49-F238E27FC236}">
                <a16:creationId xmlns:a16="http://schemas.microsoft.com/office/drawing/2014/main" id="{7B1CD50C-C487-B638-4B39-6F17CEB26C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779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16b2ada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ddf96669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16b2ada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16b2ada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16b2ada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16b2ada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16b2ada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16b2ada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16b2adad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16b2adad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16b2adad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16b2adad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4629650E-A963-9E24-61F3-6967305F87AF}"/>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72C4DBCC-5304-B2B1-C488-3C008EB0F0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07E84C90-630B-F014-F8BA-3CDB3FB6B2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78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ru-RU"/>
              <a:t>Образец заголовка</a:t>
            </a:r>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r>
              <a:rPr lang="ru-RU"/>
              <a:t>Образец подзаголовка</a:t>
            </a:r>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ru-RU"/>
              <a:t>Образец текста</a:t>
            </a: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Пустой слайд">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ru-RU"/>
              <a:t>Образец заголовка</a:t>
            </a:r>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ru-RU"/>
              <a:t>Образец заголовка</a:t>
            </a:r>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ru-RU"/>
              <a:t>Образец текста</a:t>
            </a: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ru-RU"/>
              <a:t>Образец заголовка</a:t>
            </a:r>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ru-RU"/>
              <a:t>Образец текста</a:t>
            </a: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ru-RU"/>
              <a:t>Образец текста</a:t>
            </a: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ru-RU"/>
              <a:t>Образец заголовка</a:t>
            </a:r>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ru-RU"/>
              <a:t>Образец заголовка</a:t>
            </a:r>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ru-RU"/>
              <a:t>Образец текста</a:t>
            </a: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ru-RU"/>
              <a:t>Образец заголовка</a:t>
            </a:r>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r>
              <a:rPr lang="ru-RU"/>
              <a:t>Образец заголовка</a:t>
            </a:r>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r>
              <a:rPr lang="ru-RU"/>
              <a:t>Образец подзаголовка</a:t>
            </a:r>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pPr lvl="0"/>
            <a:r>
              <a:rPr lang="ru-RU"/>
              <a:t>Образец текста</a:t>
            </a: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pPr lvl="0"/>
            <a:r>
              <a:rPr lang="ru-RU"/>
              <a:t>Образец текста</a:t>
            </a: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51400" y="1878263"/>
            <a:ext cx="3281100" cy="43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2400" dirty="0"/>
              <a:t>Програмна система для автоматизації процесів догляду за промисловим садом</a:t>
            </a:r>
            <a:endParaRPr sz="2400" dirty="0"/>
          </a:p>
        </p:txBody>
      </p:sp>
      <p:sp>
        <p:nvSpPr>
          <p:cNvPr id="63" name="Google Shape;63;p13"/>
          <p:cNvSpPr txBox="1">
            <a:spLocks noGrp="1"/>
          </p:cNvSpPr>
          <p:nvPr>
            <p:ph type="subTitle" idx="1"/>
          </p:nvPr>
        </p:nvSpPr>
        <p:spPr>
          <a:xfrm>
            <a:off x="1948250" y="3593150"/>
            <a:ext cx="5087400" cy="15327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endParaRPr dirty="0"/>
          </a:p>
          <a:p>
            <a:pPr marL="0" lvl="0" indent="0" algn="l" rtl="0">
              <a:spcBef>
                <a:spcPts val="0"/>
              </a:spcBef>
              <a:spcAft>
                <a:spcPts val="0"/>
              </a:spcAft>
              <a:buNone/>
            </a:pPr>
            <a:r>
              <a:rPr lang="ru-RU" dirty="0"/>
              <a:t>ПІБ, </a:t>
            </a:r>
            <a:r>
              <a:rPr lang="ru-RU" dirty="0" err="1"/>
              <a:t>група</a:t>
            </a:r>
            <a:r>
              <a:rPr lang="ru-RU" dirty="0"/>
              <a:t>       Артушевський Г. В. ПЗПІ-21-8</a:t>
            </a:r>
          </a:p>
          <a:p>
            <a:pPr marL="0" lvl="0" indent="0" algn="l" rtl="0">
              <a:spcBef>
                <a:spcPts val="0"/>
              </a:spcBef>
              <a:spcAft>
                <a:spcPts val="0"/>
              </a:spcAft>
              <a:buNone/>
            </a:pPr>
            <a:r>
              <a:rPr lang="ru-RU" dirty="0" err="1"/>
              <a:t>Керівник</a:t>
            </a:r>
            <a:r>
              <a:rPr lang="ru-RU" dirty="0"/>
              <a:t>:                		доц. </a:t>
            </a:r>
            <a:r>
              <a:rPr lang="ru-RU" dirty="0" err="1"/>
              <a:t>Ірина</a:t>
            </a:r>
            <a:r>
              <a:rPr lang="ru-RU" dirty="0"/>
              <a:t> О. Л.</a:t>
            </a:r>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uk" dirty="0"/>
              <a:t> червня 2025</a:t>
            </a:r>
            <a:endParaRPr dirty="0"/>
          </a:p>
        </p:txBody>
      </p:sp>
      <p:pic>
        <p:nvPicPr>
          <p:cNvPr id="64" name="Google Shape;64;p13"/>
          <p:cNvPicPr preferRelativeResize="0"/>
          <p:nvPr/>
        </p:nvPicPr>
        <p:blipFill>
          <a:blip r:embed="rId3">
            <a:alphaModFix/>
          </a:blip>
          <a:stretch>
            <a:fillRect/>
          </a:stretch>
        </p:blipFill>
        <p:spPr>
          <a:xfrm>
            <a:off x="268925" y="4359500"/>
            <a:ext cx="862250" cy="581750"/>
          </a:xfrm>
          <a:prstGeom prst="rect">
            <a:avLst/>
          </a:prstGeom>
          <a:noFill/>
          <a:ln>
            <a:noFill/>
          </a:ln>
        </p:spPr>
      </p:pic>
      <p:pic>
        <p:nvPicPr>
          <p:cNvPr id="65" name="Google Shape;65;p13"/>
          <p:cNvPicPr preferRelativeResize="0"/>
          <p:nvPr/>
        </p:nvPicPr>
        <p:blipFill>
          <a:blip r:embed="rId4">
            <a:alphaModFix/>
          </a:blip>
          <a:stretch>
            <a:fillRect/>
          </a:stretch>
        </p:blipFill>
        <p:spPr>
          <a:xfrm>
            <a:off x="204725" y="170825"/>
            <a:ext cx="2133975" cy="389775"/>
          </a:xfrm>
          <a:prstGeom prst="rect">
            <a:avLst/>
          </a:prstGeom>
          <a:noFill/>
          <a:ln>
            <a:noFill/>
          </a:ln>
        </p:spPr>
      </p:pic>
      <p:pic>
        <p:nvPicPr>
          <p:cNvPr id="66" name="Google Shape;66;p13"/>
          <p:cNvPicPr preferRelativeResize="0"/>
          <p:nvPr/>
        </p:nvPicPr>
        <p:blipFill>
          <a:blip r:embed="rId5">
            <a:alphaModFix/>
          </a:blip>
          <a:stretch>
            <a:fillRect/>
          </a:stretch>
        </p:blipFill>
        <p:spPr>
          <a:xfrm>
            <a:off x="7068504" y="170825"/>
            <a:ext cx="1924921" cy="43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268925" y="-15299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RU" sz="3200" dirty="0"/>
              <a:t>Приклад </a:t>
            </a:r>
            <a:r>
              <a:rPr lang="ru-RU" sz="3200" dirty="0" err="1"/>
              <a:t>реалізації</a:t>
            </a:r>
            <a:endParaRPr lang="ru-RU" sz="3200" dirty="0"/>
          </a:p>
        </p:txBody>
      </p:sp>
      <p:sp>
        <p:nvSpPr>
          <p:cNvPr id="121" name="Google Shape;121;p21"/>
          <p:cNvSpPr txBox="1">
            <a:spLocks noGrp="1"/>
          </p:cNvSpPr>
          <p:nvPr>
            <p:ph type="body" idx="1"/>
          </p:nvPr>
        </p:nvSpPr>
        <p:spPr>
          <a:xfrm>
            <a:off x="30408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UA" dirty="0">
                <a:latin typeface="Economica" panose="020B0604020202020204" charset="0"/>
              </a:rPr>
              <a:t>Зменшення шумів у даних</a:t>
            </a:r>
          </a:p>
          <a:p>
            <a:pPr marL="0" lvl="0" indent="0" algn="l" rtl="0">
              <a:spcBef>
                <a:spcPts val="0"/>
              </a:spcBef>
              <a:spcAft>
                <a:spcPts val="0"/>
              </a:spcAft>
              <a:buNone/>
            </a:pPr>
            <a:r>
              <a:rPr lang="uk-UA" dirty="0">
                <a:latin typeface="Economica" panose="020B0604020202020204" charset="0"/>
              </a:rPr>
              <a:t>отриманих з розумних </a:t>
            </a:r>
          </a:p>
          <a:p>
            <a:pPr marL="0" lvl="0" indent="0" algn="l" rtl="0">
              <a:spcBef>
                <a:spcPts val="0"/>
              </a:spcBef>
              <a:spcAft>
                <a:spcPts val="0"/>
              </a:spcAft>
              <a:buNone/>
            </a:pPr>
            <a:r>
              <a:rPr lang="uk-UA" dirty="0">
                <a:latin typeface="Economica" panose="020B0604020202020204" charset="0"/>
              </a:rPr>
              <a:t>пристроїв</a:t>
            </a:r>
          </a:p>
          <a:p>
            <a:pPr marL="0" lvl="0" indent="0" algn="l" rtl="0">
              <a:spcBef>
                <a:spcPts val="0"/>
              </a:spcBef>
              <a:spcAft>
                <a:spcPts val="0"/>
              </a:spcAft>
              <a:buNone/>
            </a:pPr>
            <a:r>
              <a:rPr lang="en-US" dirty="0">
                <a:latin typeface="Economica" panose="020B0604020202020204" charset="0"/>
              </a:rPr>
              <a:t>SMA (Simple Moving Average)</a:t>
            </a:r>
            <a:endParaRPr dirty="0">
              <a:latin typeface="Economica" panose="020B0604020202020204" charset="0"/>
            </a:endParaRPr>
          </a:p>
        </p:txBody>
      </p:sp>
      <p:pic>
        <p:nvPicPr>
          <p:cNvPr id="122" name="Google Shape;122;p21"/>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8800C66-AABB-EFA8-12F4-0C56A1243712}"/>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10</a:t>
            </a:fld>
            <a:endParaRPr lang="uk-UA" dirty="0"/>
          </a:p>
        </p:txBody>
      </p:sp>
      <p:pic>
        <p:nvPicPr>
          <p:cNvPr id="4" name="Рисунок 3">
            <a:extLst>
              <a:ext uri="{FF2B5EF4-FFF2-40B4-BE49-F238E27FC236}">
                <a16:creationId xmlns:a16="http://schemas.microsoft.com/office/drawing/2014/main" id="{8B1CE51F-6961-AE2E-9205-ABF846C39315}"/>
              </a:ext>
            </a:extLst>
          </p:cNvPr>
          <p:cNvPicPr>
            <a:picLocks noChangeAspect="1"/>
          </p:cNvPicPr>
          <p:nvPr/>
        </p:nvPicPr>
        <p:blipFill>
          <a:blip r:embed="rId4"/>
          <a:stretch>
            <a:fillRect/>
          </a:stretch>
        </p:blipFill>
        <p:spPr>
          <a:xfrm>
            <a:off x="3746500" y="1599453"/>
            <a:ext cx="4329304" cy="1527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AF59ACB8-6F14-418C-2CF1-D81DBAF77086}"/>
            </a:ext>
          </a:extLst>
        </p:cNvPr>
        <p:cNvGrpSpPr/>
        <p:nvPr/>
      </p:nvGrpSpPr>
      <p:grpSpPr>
        <a:xfrm>
          <a:off x="0" y="0"/>
          <a:ext cx="0" cy="0"/>
          <a:chOff x="0" y="0"/>
          <a:chExt cx="0" cy="0"/>
        </a:xfrm>
      </p:grpSpPr>
      <p:sp>
        <p:nvSpPr>
          <p:cNvPr id="121" name="Google Shape;121;p21">
            <a:extLst>
              <a:ext uri="{FF2B5EF4-FFF2-40B4-BE49-F238E27FC236}">
                <a16:creationId xmlns:a16="http://schemas.microsoft.com/office/drawing/2014/main" id="{B26C8F80-E41F-8262-FCA6-BF120B4CC2E6}"/>
              </a:ext>
            </a:extLst>
          </p:cNvPr>
          <p:cNvSpPr txBox="1">
            <a:spLocks noGrp="1"/>
          </p:cNvSpPr>
          <p:nvPr>
            <p:ph type="body" idx="1"/>
          </p:nvPr>
        </p:nvSpPr>
        <p:spPr>
          <a:xfrm>
            <a:off x="165650" y="6317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UA" dirty="0">
                <a:latin typeface="Economica" panose="020B0604020202020204" charset="0"/>
              </a:rPr>
              <a:t>Реалізація </a:t>
            </a:r>
            <a:r>
              <a:rPr lang="en-US" dirty="0">
                <a:latin typeface="Economica" panose="020B0604020202020204" charset="0"/>
              </a:rPr>
              <a:t>SMA</a:t>
            </a:r>
            <a:endParaRPr dirty="0">
              <a:latin typeface="Economica" panose="020B0604020202020204" charset="0"/>
            </a:endParaRPr>
          </a:p>
        </p:txBody>
      </p:sp>
      <p:pic>
        <p:nvPicPr>
          <p:cNvPr id="122" name="Google Shape;122;p21">
            <a:extLst>
              <a:ext uri="{FF2B5EF4-FFF2-40B4-BE49-F238E27FC236}">
                <a16:creationId xmlns:a16="http://schemas.microsoft.com/office/drawing/2014/main" id="{FE691284-0E53-A94D-3346-7E465514D443}"/>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F7D0540-684B-68EB-43DA-F42A24DC7628}"/>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11</a:t>
            </a:fld>
            <a:endParaRPr lang="uk-UA" dirty="0"/>
          </a:p>
        </p:txBody>
      </p:sp>
      <p:pic>
        <p:nvPicPr>
          <p:cNvPr id="5" name="Рисунок 4">
            <a:extLst>
              <a:ext uri="{FF2B5EF4-FFF2-40B4-BE49-F238E27FC236}">
                <a16:creationId xmlns:a16="http://schemas.microsoft.com/office/drawing/2014/main" id="{458B05EF-15D5-3B11-BF7A-5C30ACBF3049}"/>
              </a:ext>
            </a:extLst>
          </p:cNvPr>
          <p:cNvPicPr>
            <a:picLocks noChangeAspect="1"/>
          </p:cNvPicPr>
          <p:nvPr/>
        </p:nvPicPr>
        <p:blipFill>
          <a:blip r:embed="rId4"/>
          <a:stretch>
            <a:fillRect/>
          </a:stretch>
        </p:blipFill>
        <p:spPr>
          <a:xfrm>
            <a:off x="2336454" y="211105"/>
            <a:ext cx="4953691" cy="4439270"/>
          </a:xfrm>
          <a:prstGeom prst="rect">
            <a:avLst/>
          </a:prstGeom>
        </p:spPr>
      </p:pic>
    </p:spTree>
    <p:extLst>
      <p:ext uri="{BB962C8B-B14F-4D97-AF65-F5344CB8AC3E}">
        <p14:creationId xmlns:p14="http://schemas.microsoft.com/office/powerpoint/2010/main" val="29867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365A229D-24AA-B736-C959-D16E514170D9}"/>
            </a:ext>
          </a:extLst>
        </p:cNvPr>
        <p:cNvGrpSpPr/>
        <p:nvPr/>
      </p:nvGrpSpPr>
      <p:grpSpPr>
        <a:xfrm>
          <a:off x="0" y="0"/>
          <a:ext cx="0" cy="0"/>
          <a:chOff x="0" y="0"/>
          <a:chExt cx="0" cy="0"/>
        </a:xfrm>
      </p:grpSpPr>
      <p:sp>
        <p:nvSpPr>
          <p:cNvPr id="121" name="Google Shape;121;p21">
            <a:extLst>
              <a:ext uri="{FF2B5EF4-FFF2-40B4-BE49-F238E27FC236}">
                <a16:creationId xmlns:a16="http://schemas.microsoft.com/office/drawing/2014/main" id="{86C5E546-4A7C-5A45-14B4-CB7F697583E7}"/>
              </a:ext>
            </a:extLst>
          </p:cNvPr>
          <p:cNvSpPr txBox="1">
            <a:spLocks noGrp="1"/>
          </p:cNvSpPr>
          <p:nvPr>
            <p:ph type="body" idx="1"/>
          </p:nvPr>
        </p:nvSpPr>
        <p:spPr>
          <a:xfrm>
            <a:off x="165650" y="6317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UA" dirty="0">
                <a:latin typeface="Economica" panose="020B0604020202020204" charset="0"/>
              </a:rPr>
              <a:t>Код для створення кругових</a:t>
            </a:r>
            <a:endParaRPr lang="en-US" dirty="0">
              <a:latin typeface="Economica" panose="020B0604020202020204" charset="0"/>
            </a:endParaRPr>
          </a:p>
          <a:p>
            <a:pPr marL="0" lvl="0" indent="0" algn="l" rtl="0">
              <a:spcBef>
                <a:spcPts val="0"/>
              </a:spcBef>
              <a:spcAft>
                <a:spcPts val="0"/>
              </a:spcAft>
              <a:buNone/>
            </a:pPr>
            <a:r>
              <a:rPr lang="uk-UA" dirty="0">
                <a:latin typeface="Economica" panose="020B0604020202020204" charset="0"/>
              </a:rPr>
              <a:t>діаграм мовою </a:t>
            </a:r>
            <a:r>
              <a:rPr lang="en-US" dirty="0">
                <a:latin typeface="Economica" panose="020B0604020202020204" charset="0"/>
              </a:rPr>
              <a:t>HLSL</a:t>
            </a:r>
            <a:endParaRPr dirty="0">
              <a:latin typeface="Economica" panose="020B0604020202020204" charset="0"/>
            </a:endParaRPr>
          </a:p>
        </p:txBody>
      </p:sp>
      <p:pic>
        <p:nvPicPr>
          <p:cNvPr id="122" name="Google Shape;122;p21">
            <a:extLst>
              <a:ext uri="{FF2B5EF4-FFF2-40B4-BE49-F238E27FC236}">
                <a16:creationId xmlns:a16="http://schemas.microsoft.com/office/drawing/2014/main" id="{23502198-5380-6C8C-BC90-7A4976DB7441}"/>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7EE1966-026A-CCFB-A33C-2E6E7BAB94EC}"/>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12</a:t>
            </a:fld>
            <a:endParaRPr lang="uk-UA" dirty="0"/>
          </a:p>
        </p:txBody>
      </p:sp>
      <p:pic>
        <p:nvPicPr>
          <p:cNvPr id="3" name="Рисунок 2" descr="Изображение выглядит как текст, снимок экрана, Шрифт&#10;&#10;Контент, сгенерированный ИИ, может содержать ошибки.">
            <a:extLst>
              <a:ext uri="{FF2B5EF4-FFF2-40B4-BE49-F238E27FC236}">
                <a16:creationId xmlns:a16="http://schemas.microsoft.com/office/drawing/2014/main" id="{4E1960EE-AA41-E927-6EB4-5EBB45E73FCD}"/>
              </a:ext>
            </a:extLst>
          </p:cNvPr>
          <p:cNvPicPr>
            <a:picLocks noChangeAspect="1"/>
          </p:cNvPicPr>
          <p:nvPr/>
        </p:nvPicPr>
        <p:blipFill>
          <a:blip r:embed="rId4"/>
          <a:stretch>
            <a:fillRect/>
          </a:stretch>
        </p:blipFill>
        <p:spPr>
          <a:xfrm>
            <a:off x="3452552" y="170351"/>
            <a:ext cx="4737567" cy="4743775"/>
          </a:xfrm>
          <a:prstGeom prst="rect">
            <a:avLst/>
          </a:prstGeom>
        </p:spPr>
      </p:pic>
    </p:spTree>
    <p:extLst>
      <p:ext uri="{BB962C8B-B14F-4D97-AF65-F5344CB8AC3E}">
        <p14:creationId xmlns:p14="http://schemas.microsoft.com/office/powerpoint/2010/main" val="1931103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dirty="0"/>
              <a:t>Основне вікно управління садом</a:t>
            </a:r>
            <a:endParaRPr lang="ru-RU" sz="3200" dirty="0"/>
          </a:p>
        </p:txBody>
      </p:sp>
      <p:pic>
        <p:nvPicPr>
          <p:cNvPr id="129" name="Google Shape;129;p22"/>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13</a:t>
            </a:fld>
            <a:endParaRPr lang="uk-UA" dirty="0"/>
          </a:p>
        </p:txBody>
      </p:sp>
      <p:pic>
        <p:nvPicPr>
          <p:cNvPr id="4" name="Рисунок 3">
            <a:extLst>
              <a:ext uri="{FF2B5EF4-FFF2-40B4-BE49-F238E27FC236}">
                <a16:creationId xmlns:a16="http://schemas.microsoft.com/office/drawing/2014/main" id="{F3ED8274-737C-62C2-3324-3FE99A7D240C}"/>
              </a:ext>
            </a:extLst>
          </p:cNvPr>
          <p:cNvPicPr>
            <a:picLocks noChangeAspect="1"/>
          </p:cNvPicPr>
          <p:nvPr/>
        </p:nvPicPr>
        <p:blipFill>
          <a:blip r:embed="rId4"/>
          <a:stretch>
            <a:fillRect/>
          </a:stretch>
        </p:blipFill>
        <p:spPr>
          <a:xfrm>
            <a:off x="1825225" y="866475"/>
            <a:ext cx="6709265" cy="37398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039A662F-65C6-4093-B3CA-B980AF038897}"/>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97E9408E-1771-D315-878D-68EEB88EBA6D}"/>
              </a:ext>
            </a:extLst>
          </p:cNvPr>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dirty="0"/>
              <a:t>Вікно створення процесу автоматизації</a:t>
            </a:r>
            <a:endParaRPr lang="ru-RU" sz="3200" dirty="0"/>
          </a:p>
        </p:txBody>
      </p:sp>
      <p:pic>
        <p:nvPicPr>
          <p:cNvPr id="129" name="Google Shape;129;p22">
            <a:extLst>
              <a:ext uri="{FF2B5EF4-FFF2-40B4-BE49-F238E27FC236}">
                <a16:creationId xmlns:a16="http://schemas.microsoft.com/office/drawing/2014/main" id="{FAE4DF7D-123A-232A-215E-A0FB6461D012}"/>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D4044345-786C-0794-58D9-2C27D49C9F09}"/>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14</a:t>
            </a:fld>
            <a:endParaRPr lang="uk-UA" dirty="0"/>
          </a:p>
        </p:txBody>
      </p:sp>
      <p:pic>
        <p:nvPicPr>
          <p:cNvPr id="8" name="Рисунок 7">
            <a:extLst>
              <a:ext uri="{FF2B5EF4-FFF2-40B4-BE49-F238E27FC236}">
                <a16:creationId xmlns:a16="http://schemas.microsoft.com/office/drawing/2014/main" id="{D5D7389E-DE4C-8494-DA51-F7BBFCE09DF9}"/>
              </a:ext>
            </a:extLst>
          </p:cNvPr>
          <p:cNvPicPr>
            <a:picLocks noChangeAspect="1"/>
          </p:cNvPicPr>
          <p:nvPr/>
        </p:nvPicPr>
        <p:blipFill>
          <a:blip r:embed="rId4"/>
          <a:stretch>
            <a:fillRect/>
          </a:stretch>
        </p:blipFill>
        <p:spPr>
          <a:xfrm>
            <a:off x="1584960" y="934687"/>
            <a:ext cx="7094220" cy="3935076"/>
          </a:xfrm>
          <a:prstGeom prst="rect">
            <a:avLst/>
          </a:prstGeom>
        </p:spPr>
      </p:pic>
    </p:spTree>
    <p:extLst>
      <p:ext uri="{BB962C8B-B14F-4D97-AF65-F5344CB8AC3E}">
        <p14:creationId xmlns:p14="http://schemas.microsoft.com/office/powerpoint/2010/main" val="3295204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E9974BC2-34A7-6E96-0606-CEA877364088}"/>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3B634345-3391-A238-B8D1-8C3CB0A809A5}"/>
              </a:ext>
            </a:extLst>
          </p:cNvPr>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3200" dirty="0"/>
              <a:t>Приклад графіку створеного на основі звіту</a:t>
            </a:r>
            <a:endParaRPr lang="ru-RU" sz="3200" dirty="0"/>
          </a:p>
        </p:txBody>
      </p:sp>
      <p:pic>
        <p:nvPicPr>
          <p:cNvPr id="129" name="Google Shape;129;p22">
            <a:extLst>
              <a:ext uri="{FF2B5EF4-FFF2-40B4-BE49-F238E27FC236}">
                <a16:creationId xmlns:a16="http://schemas.microsoft.com/office/drawing/2014/main" id="{D6809B00-8C94-C486-1F7E-0B3FF3ABB8DE}"/>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80605BF6-822E-046E-5535-F5367B79A36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15</a:t>
            </a:fld>
            <a:endParaRPr lang="uk-UA" dirty="0"/>
          </a:p>
        </p:txBody>
      </p:sp>
      <p:pic>
        <p:nvPicPr>
          <p:cNvPr id="3" name="Рисунок 2" descr="Изображение выглядит как линия, снимок экрана, диаграмма, График&#10;&#10;Контент, сгенерированный ИИ, может содержать ошибки.">
            <a:extLst>
              <a:ext uri="{FF2B5EF4-FFF2-40B4-BE49-F238E27FC236}">
                <a16:creationId xmlns:a16="http://schemas.microsoft.com/office/drawing/2014/main" id="{A191175E-CB12-C8C8-7FC2-0D9D2D18666C}"/>
              </a:ext>
            </a:extLst>
          </p:cNvPr>
          <p:cNvPicPr>
            <a:picLocks noChangeAspect="1"/>
          </p:cNvPicPr>
          <p:nvPr/>
        </p:nvPicPr>
        <p:blipFill>
          <a:blip r:embed="rId4"/>
          <a:stretch>
            <a:fillRect/>
          </a:stretch>
        </p:blipFill>
        <p:spPr>
          <a:xfrm>
            <a:off x="1435975" y="744397"/>
            <a:ext cx="6650037" cy="3654705"/>
          </a:xfrm>
          <a:prstGeom prst="rect">
            <a:avLst/>
          </a:prstGeom>
        </p:spPr>
      </p:pic>
    </p:spTree>
    <p:extLst>
      <p:ext uri="{BB962C8B-B14F-4D97-AF65-F5344CB8AC3E}">
        <p14:creationId xmlns:p14="http://schemas.microsoft.com/office/powerpoint/2010/main" val="1263507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268925" y="-14362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Тестування</a:t>
            </a:r>
            <a:endParaRPr sz="3200" dirty="0"/>
          </a:p>
        </p:txBody>
      </p:sp>
      <p:sp>
        <p:nvSpPr>
          <p:cNvPr id="128" name="Google Shape;128;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None/>
            </a:pPr>
            <a:r>
              <a:rPr lang="uk-UA" dirty="0">
                <a:solidFill>
                  <a:srgbClr val="0D0D0D"/>
                </a:solidFill>
                <a:highlight>
                  <a:srgbClr val="FFFFFF"/>
                </a:highlight>
              </a:rPr>
              <a:t>Таблиці, що відображають тести та результати тестування програмного забезпечення</a:t>
            </a:r>
            <a:endParaRPr dirty="0">
              <a:solidFill>
                <a:srgbClr val="0D0D0D"/>
              </a:solidFill>
              <a:highlight>
                <a:srgbClr val="FFFFFF"/>
              </a:highlight>
              <a:latin typeface="Economica" panose="020B0604020202020204" charset="0"/>
            </a:endParaRPr>
          </a:p>
          <a:p>
            <a:pPr marL="0" lvl="0" indent="0" algn="l" rtl="0">
              <a:spcBef>
                <a:spcPts val="1500"/>
              </a:spcBef>
              <a:spcAft>
                <a:spcPts val="1200"/>
              </a:spcAft>
              <a:buNone/>
            </a:pPr>
            <a:endParaRPr dirty="0"/>
          </a:p>
        </p:txBody>
      </p:sp>
      <p:pic>
        <p:nvPicPr>
          <p:cNvPr id="129" name="Google Shape;129;p22"/>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16</a:t>
            </a:fld>
            <a:endParaRPr lang="uk-UA" dirty="0"/>
          </a:p>
        </p:txBody>
      </p:sp>
      <p:pic>
        <p:nvPicPr>
          <p:cNvPr id="6" name="Рисунок 5">
            <a:extLst>
              <a:ext uri="{FF2B5EF4-FFF2-40B4-BE49-F238E27FC236}">
                <a16:creationId xmlns:a16="http://schemas.microsoft.com/office/drawing/2014/main" id="{1F0D62C2-232B-0D1A-C21D-6B309F562C6A}"/>
              </a:ext>
            </a:extLst>
          </p:cNvPr>
          <p:cNvPicPr>
            <a:picLocks noChangeAspect="1"/>
          </p:cNvPicPr>
          <p:nvPr/>
        </p:nvPicPr>
        <p:blipFill>
          <a:blip r:embed="rId4"/>
          <a:stretch>
            <a:fillRect/>
          </a:stretch>
        </p:blipFill>
        <p:spPr>
          <a:xfrm>
            <a:off x="199415" y="1461932"/>
            <a:ext cx="8745170" cy="2219635"/>
          </a:xfrm>
          <a:prstGeom prst="rect">
            <a:avLst/>
          </a:prstGeom>
        </p:spPr>
      </p:pic>
    </p:spTree>
    <p:extLst>
      <p:ext uri="{BB962C8B-B14F-4D97-AF65-F5344CB8AC3E}">
        <p14:creationId xmlns:p14="http://schemas.microsoft.com/office/powerpoint/2010/main" val="29422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35287"/>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Підсумки </a:t>
            </a:r>
            <a:endParaRPr sz="3200" dirty="0"/>
          </a:p>
        </p:txBody>
      </p:sp>
      <p:sp>
        <p:nvSpPr>
          <p:cNvPr id="142" name="Google Shape;142;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uk-UA" dirty="0">
                <a:latin typeface="Economica" panose="020B0604020202020204" charset="0"/>
              </a:rPr>
              <a:t>Розроблена програмна система для автоматизації процесів догляду за промисловим садом відповідає поставленій задачі та поставленим вимогам щодо функціональності. Система може використовуватись користувачами, яким потрібна функціональність щодо ведення обліку промислових садів, ведення обліку розумних пристроїв, отримання звітності від пристроїв у форматі графіку, створення та налаштування автоматизованих процесів.</a:t>
            </a:r>
            <a:endParaRPr dirty="0">
              <a:latin typeface="Economica" panose="020B0604020202020204" charset="0"/>
            </a:endParaRPr>
          </a:p>
        </p:txBody>
      </p:sp>
      <p:pic>
        <p:nvPicPr>
          <p:cNvPr id="143" name="Google Shape;143;p2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2B5B94D8-63F6-7EAC-6461-2DB4B135596F}"/>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17</a:t>
            </a:fld>
            <a:endParaRPr lang="uk-U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Мета роботи</a:t>
            </a:r>
            <a:endParaRPr sz="3200" dirty="0"/>
          </a:p>
        </p:txBody>
      </p:sp>
      <p:sp>
        <p:nvSpPr>
          <p:cNvPr id="72" name="Google Shape;72;p14"/>
          <p:cNvSpPr txBox="1">
            <a:spLocks noGrp="1"/>
          </p:cNvSpPr>
          <p:nvPr>
            <p:ph type="body" idx="1"/>
          </p:nvPr>
        </p:nvSpPr>
        <p:spPr>
          <a:xfrm>
            <a:off x="311700" y="958850"/>
            <a:ext cx="8520600" cy="3620375"/>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uk-UA" dirty="0">
                <a:latin typeface="Economica" panose="020B0604020202020204" charset="0"/>
              </a:rPr>
              <a:t>Сучасне сільське господарство активно впроваджує використання цифрових технологій. Сучасні технології розумних пристроїв допомагають фермерам знизити вартість та збільшити ефективність виробництва.</a:t>
            </a:r>
          </a:p>
          <a:p>
            <a:pPr marL="0" lvl="0" indent="0" algn="l" rtl="0">
              <a:spcBef>
                <a:spcPts val="1200"/>
              </a:spcBef>
              <a:spcAft>
                <a:spcPts val="1200"/>
              </a:spcAft>
              <a:buNone/>
            </a:pPr>
            <a:r>
              <a:rPr lang="uk-UA" dirty="0">
                <a:latin typeface="Economica" panose="020B0604020202020204" charset="0"/>
              </a:rPr>
              <a:t>Метою кваліфікаційної роботи є розробка програмної системи для автоматизації процесів догляду за промисловим садом, яка </a:t>
            </a:r>
            <a:r>
              <a:rPr lang="uk-UA" dirty="0" err="1">
                <a:latin typeface="Economica" panose="020B0604020202020204" charset="0"/>
              </a:rPr>
              <a:t>надасть</a:t>
            </a:r>
            <a:r>
              <a:rPr lang="uk-UA" dirty="0">
                <a:latin typeface="Economica" panose="020B0604020202020204" charset="0"/>
              </a:rPr>
              <a:t> змогу користувачам отримати одночасно простий та зручний інтерфейс задля отримання звітів розумних пристроїв та налаштування автоматичних процесів.</a:t>
            </a:r>
            <a:endParaRPr dirty="0">
              <a:latin typeface="Economica" panose="020B0604020202020204" charset="0"/>
            </a:endParaRPr>
          </a:p>
        </p:txBody>
      </p:sp>
      <p:pic>
        <p:nvPicPr>
          <p:cNvPr id="73" name="Google Shape;73;p1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893E68CA-DEF7-D32D-BFB6-7B402335F4C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2</a:t>
            </a:fld>
            <a:endParaRPr lang="uk-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124863"/>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Аналіз проблеми (аналіз існуючих рішень) </a:t>
            </a:r>
            <a:endParaRPr sz="3200" dirty="0"/>
          </a:p>
        </p:txBody>
      </p:sp>
      <p:sp>
        <p:nvSpPr>
          <p:cNvPr id="79" name="Google Shape;79;p15"/>
          <p:cNvSpPr txBox="1">
            <a:spLocks noGrp="1"/>
          </p:cNvSpPr>
          <p:nvPr>
            <p:ph type="body" idx="1"/>
          </p:nvPr>
        </p:nvSpPr>
        <p:spPr>
          <a:xfrm>
            <a:off x="464100" y="1308750"/>
            <a:ext cx="8520600" cy="3354000"/>
          </a:xfrm>
          <a:prstGeom prst="rect">
            <a:avLst/>
          </a:prstGeom>
        </p:spPr>
        <p:txBody>
          <a:bodyPr spcFirstLastPara="1" wrap="square" lIns="91425" tIns="91425" rIns="91425" bIns="91425" anchor="t" anchorCtr="0">
            <a:normAutofit/>
          </a:bodyPr>
          <a:lstStyle/>
          <a:p>
            <a:pPr marL="0" lvl="0" indent="0" algn="l" rtl="0">
              <a:spcBef>
                <a:spcPts val="1500"/>
              </a:spcBef>
              <a:spcAft>
                <a:spcPts val="1200"/>
              </a:spcAft>
              <a:buNone/>
            </a:pPr>
            <a:r>
              <a:rPr lang="en-US" dirty="0"/>
              <a:t>	</a:t>
            </a:r>
            <a:r>
              <a:rPr lang="en-US" dirty="0" err="1"/>
              <a:t>ClickAndGrow</a:t>
            </a:r>
            <a:r>
              <a:rPr lang="en-US" dirty="0"/>
              <a:t>				       ThingsBoard.io</a:t>
            </a:r>
          </a:p>
          <a:p>
            <a:pPr marL="0" lvl="0" indent="0" algn="l" rtl="0">
              <a:lnSpc>
                <a:spcPct val="100000"/>
              </a:lnSpc>
              <a:buNone/>
            </a:pPr>
            <a:r>
              <a:rPr lang="uk-UA" sz="1400" dirty="0"/>
              <a:t>Переваги: Простий інтерфейс,			Переваги: Повне налаштування системи,	</a:t>
            </a:r>
          </a:p>
          <a:p>
            <a:pPr marL="0" lvl="0" indent="0" algn="l" rtl="0">
              <a:lnSpc>
                <a:spcPct val="100000"/>
              </a:lnSpc>
              <a:buNone/>
            </a:pPr>
            <a:r>
              <a:rPr lang="uk-UA" sz="1400" dirty="0"/>
              <a:t>мінімум налаштування, широкий		підтримка систем прогнозування погоди,</a:t>
            </a:r>
          </a:p>
          <a:p>
            <a:pPr marL="0" lvl="0" indent="0" algn="l" rtl="0">
              <a:lnSpc>
                <a:spcPct val="100000"/>
              </a:lnSpc>
              <a:buNone/>
            </a:pPr>
            <a:r>
              <a:rPr lang="uk-UA" sz="1400" dirty="0"/>
              <a:t>спектр інтегрованих рішень.			можливість впровадження персональних 					рішень</a:t>
            </a:r>
          </a:p>
          <a:p>
            <a:pPr marL="0" lvl="0" indent="0" algn="l" rtl="0">
              <a:lnSpc>
                <a:spcPct val="100000"/>
              </a:lnSpc>
              <a:buNone/>
            </a:pPr>
            <a:endParaRPr lang="uk-UA" sz="1400" dirty="0"/>
          </a:p>
          <a:p>
            <a:pPr marL="0" lvl="0" indent="0" algn="l" rtl="0">
              <a:lnSpc>
                <a:spcPct val="100000"/>
              </a:lnSpc>
              <a:buNone/>
            </a:pPr>
            <a:r>
              <a:rPr lang="uk-UA" sz="1400" dirty="0"/>
              <a:t>Недоліки: дуже висока ціна,			Недоліки: складність впровадження,</a:t>
            </a:r>
          </a:p>
          <a:p>
            <a:pPr marL="0" lvl="0" indent="0" algn="l" rtl="0">
              <a:lnSpc>
                <a:spcPct val="100000"/>
              </a:lnSpc>
              <a:buNone/>
            </a:pPr>
            <a:r>
              <a:rPr lang="uk-UA" sz="1400" dirty="0"/>
              <a:t>відсутність рішень для садів середнього		відсутність готових рішень,</a:t>
            </a:r>
          </a:p>
          <a:p>
            <a:pPr marL="0" lvl="0" indent="0" algn="l" rtl="0">
              <a:lnSpc>
                <a:spcPct val="100000"/>
              </a:lnSpc>
              <a:buNone/>
            </a:pPr>
            <a:r>
              <a:rPr lang="uk-UA" sz="1400" dirty="0"/>
              <a:t>та великого розміру, відсутність можливості	потреба у високому рівні експертизи</a:t>
            </a:r>
          </a:p>
          <a:p>
            <a:pPr marL="0" lvl="0" indent="0" algn="l" rtl="0">
              <a:lnSpc>
                <a:spcPct val="100000"/>
              </a:lnSpc>
              <a:buNone/>
            </a:pPr>
            <a:r>
              <a:rPr lang="uk-UA" sz="1400" dirty="0"/>
              <a:t>впровадження нових пристроїв.		задля запуску інфраструктури</a:t>
            </a:r>
          </a:p>
        </p:txBody>
      </p:sp>
      <p:pic>
        <p:nvPicPr>
          <p:cNvPr id="80" name="Google Shape;80;p15"/>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B62475D-5E0B-A5AC-3922-2970FC56A64D}"/>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3</a:t>
            </a:fld>
            <a:endParaRPr lang="uk-UA" dirty="0"/>
          </a:p>
        </p:txBody>
      </p:sp>
      <p:pic>
        <p:nvPicPr>
          <p:cNvPr id="4" name="Рисунок 3">
            <a:extLst>
              <a:ext uri="{FF2B5EF4-FFF2-40B4-BE49-F238E27FC236}">
                <a16:creationId xmlns:a16="http://schemas.microsoft.com/office/drawing/2014/main" id="{4352BFAA-0D36-7C3F-51E1-1D88697257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7400" y="920425"/>
            <a:ext cx="2327564" cy="609600"/>
          </a:xfrm>
          <a:prstGeom prst="rect">
            <a:avLst/>
          </a:prstGeom>
        </p:spPr>
      </p:pic>
      <p:pic>
        <p:nvPicPr>
          <p:cNvPr id="6" name="Рисунок 5">
            <a:extLst>
              <a:ext uri="{FF2B5EF4-FFF2-40B4-BE49-F238E27FC236}">
                <a16:creationId xmlns:a16="http://schemas.microsoft.com/office/drawing/2014/main" id="{54A475C4-5C14-2885-4943-8910789D2FEA}"/>
              </a:ext>
            </a:extLst>
          </p:cNvPr>
          <p:cNvPicPr>
            <a:picLocks noChangeAspect="1"/>
          </p:cNvPicPr>
          <p:nvPr/>
        </p:nvPicPr>
        <p:blipFill>
          <a:blip r:embed="rId6"/>
          <a:stretch>
            <a:fillRect/>
          </a:stretch>
        </p:blipFill>
        <p:spPr>
          <a:xfrm>
            <a:off x="1038221" y="928362"/>
            <a:ext cx="2140229" cy="6777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186276"/>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Постановка задачі та опис системи</a:t>
            </a:r>
            <a:endParaRPr sz="3200" dirty="0"/>
          </a:p>
        </p:txBody>
      </p:sp>
      <p:sp>
        <p:nvSpPr>
          <p:cNvPr id="86" name="Google Shape;86;p16"/>
          <p:cNvSpPr txBox="1">
            <a:spLocks noGrp="1"/>
          </p:cNvSpPr>
          <p:nvPr>
            <p:ph type="body" idx="1"/>
          </p:nvPr>
        </p:nvSpPr>
        <p:spPr>
          <a:xfrm>
            <a:off x="311700" y="948686"/>
            <a:ext cx="8520600" cy="3354000"/>
          </a:xfrm>
          <a:prstGeom prst="rect">
            <a:avLst/>
          </a:prstGeom>
        </p:spPr>
        <p:txBody>
          <a:bodyPr spcFirstLastPara="1" wrap="square" lIns="91425" tIns="91425" rIns="91425" bIns="91425" anchor="t" anchorCtr="0">
            <a:normAutofit/>
          </a:bodyPr>
          <a:lstStyle/>
          <a:p>
            <a:pPr marL="0" lvl="0" indent="0" algn="l" rtl="0">
              <a:spcBef>
                <a:spcPts val="1500"/>
              </a:spcBef>
              <a:spcAft>
                <a:spcPts val="1200"/>
              </a:spcAft>
              <a:buNone/>
            </a:pPr>
            <a:r>
              <a:rPr lang="uk-UA" dirty="0">
                <a:latin typeface="Economica" panose="020B0604020202020204" charset="0"/>
              </a:rPr>
              <a:t>Поставленою задачею є розробка програмної, яка буде підтримувати наступні функції: облік промислових садів, облік доступних розумних пристроїв, отримання звітності від розумних пристроїв у вигляді графіків, створення та налаштування автоматичних процесів для керування розумними пристроями.</a:t>
            </a:r>
          </a:p>
          <a:p>
            <a:pPr marL="0" lvl="0" indent="0" algn="l" rtl="0">
              <a:buNone/>
            </a:pPr>
            <a:r>
              <a:rPr lang="uk-UA" dirty="0">
                <a:latin typeface="Economica" panose="020B0604020202020204" charset="0"/>
              </a:rPr>
              <a:t>Користувачі системи:				Платформи:</a:t>
            </a:r>
          </a:p>
          <a:p>
            <a:pPr marL="0" lvl="0" indent="0" algn="l" rtl="0">
              <a:buNone/>
            </a:pPr>
            <a:r>
              <a:rPr lang="en-US" dirty="0">
                <a:latin typeface="Economica" panose="020B0604020202020204" charset="0"/>
              </a:rPr>
              <a:t>1) </a:t>
            </a:r>
            <a:r>
              <a:rPr lang="uk-UA" dirty="0">
                <a:latin typeface="Economica" panose="020B0604020202020204" charset="0"/>
              </a:rPr>
              <a:t>Власники промислових садів, 			</a:t>
            </a:r>
            <a:r>
              <a:rPr lang="en-US" dirty="0">
                <a:latin typeface="Economica" panose="020B0604020202020204" charset="0"/>
              </a:rPr>
              <a:t>1) </a:t>
            </a:r>
            <a:r>
              <a:rPr lang="uk-UA" dirty="0">
                <a:latin typeface="Economica" panose="020B0604020202020204" charset="0"/>
              </a:rPr>
              <a:t>застосунок для </a:t>
            </a:r>
            <a:r>
              <a:rPr lang="en-US" dirty="0">
                <a:latin typeface="Economica" panose="020B0604020202020204" charset="0"/>
              </a:rPr>
              <a:t>Windows</a:t>
            </a:r>
            <a:br>
              <a:rPr lang="uk-UA" dirty="0">
                <a:latin typeface="Economica" panose="020B0604020202020204" charset="0"/>
              </a:rPr>
            </a:br>
            <a:r>
              <a:rPr lang="en-US" dirty="0">
                <a:latin typeface="Economica" panose="020B0604020202020204" charset="0"/>
              </a:rPr>
              <a:t>2) </a:t>
            </a:r>
            <a:r>
              <a:rPr lang="uk-UA" dirty="0">
                <a:latin typeface="Economica" panose="020B0604020202020204" charset="0"/>
              </a:rPr>
              <a:t>Працівники на промислових садах</a:t>
            </a:r>
            <a:endParaRPr dirty="0">
              <a:latin typeface="Economica" panose="020B0604020202020204" charset="0"/>
            </a:endParaRPr>
          </a:p>
        </p:txBody>
      </p:sp>
      <p:pic>
        <p:nvPicPr>
          <p:cNvPr id="87" name="Google Shape;87;p16"/>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723D9805-068E-FE7E-BC9A-0C410D68B73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4</a:t>
            </a:fld>
            <a:endParaRPr lang="uk-U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148309"/>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Вибір технологій розробки </a:t>
            </a:r>
            <a:endParaRPr sz="3200" dirty="0"/>
          </a:p>
        </p:txBody>
      </p:sp>
      <p:sp>
        <p:nvSpPr>
          <p:cNvPr id="93" name="Google Shape;93;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ctr" rtl="0">
              <a:spcBef>
                <a:spcPts val="1500"/>
              </a:spcBef>
              <a:spcAft>
                <a:spcPts val="1200"/>
              </a:spcAft>
              <a:buNone/>
            </a:pPr>
            <a:r>
              <a:rPr lang="uk-UA" dirty="0">
                <a:latin typeface="Economica" panose="020B0604020202020204" charset="0"/>
              </a:rPr>
              <a:t>Задля розробки програмної системи для автоматизації процесів догляду за промисловим садом були обрані такі технології:</a:t>
            </a:r>
          </a:p>
          <a:p>
            <a:pPr marL="0" lvl="0" indent="0" algn="ctr" rtl="0">
              <a:spcBef>
                <a:spcPts val="1500"/>
              </a:spcBef>
              <a:spcAft>
                <a:spcPts val="1200"/>
              </a:spcAft>
              <a:buNone/>
            </a:pPr>
            <a:endParaRPr lang="uk-UA" dirty="0">
              <a:latin typeface="Economica" panose="020B0604020202020204" charset="0"/>
            </a:endParaRPr>
          </a:p>
        </p:txBody>
      </p:sp>
      <p:pic>
        <p:nvPicPr>
          <p:cNvPr id="94" name="Google Shape;94;p17"/>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343E912-C721-1128-5F72-D9BB9BCF5CCA}"/>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5</a:t>
            </a:fld>
            <a:endParaRPr lang="uk-UA" dirty="0"/>
          </a:p>
        </p:txBody>
      </p:sp>
      <p:pic>
        <p:nvPicPr>
          <p:cNvPr id="1028" name="Picture 4">
            <a:extLst>
              <a:ext uri="{FF2B5EF4-FFF2-40B4-BE49-F238E27FC236}">
                <a16:creationId xmlns:a16="http://schemas.microsoft.com/office/drawing/2014/main" id="{7303BF58-657C-E774-42B9-C86E3E8EC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 y="2108200"/>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p icon, net icon, logo icon, network icon">
            <a:extLst>
              <a:ext uri="{FF2B5EF4-FFF2-40B4-BE49-F238E27FC236}">
                <a16:creationId xmlns:a16="http://schemas.microsoft.com/office/drawing/2014/main" id="{B3F55E99-BF5F-B7B4-C465-6884E64D4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319" y="2381251"/>
            <a:ext cx="1655762" cy="16557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QTT (Sparkplug) - Horner Automation Group Europe">
            <a:extLst>
              <a:ext uri="{FF2B5EF4-FFF2-40B4-BE49-F238E27FC236}">
                <a16:creationId xmlns:a16="http://schemas.microsoft.com/office/drawing/2014/main" id="{07AE9CCE-80F1-815E-B7F0-5C228DD6E5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8963" y="2516188"/>
            <a:ext cx="1780443" cy="15240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nity Technologies · GitHub">
            <a:extLst>
              <a:ext uri="{FF2B5EF4-FFF2-40B4-BE49-F238E27FC236}">
                <a16:creationId xmlns:a16="http://schemas.microsoft.com/office/drawing/2014/main" id="{2F9D6C34-DEEE-CBED-66F2-479359D08B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9406" y="232568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2AF03202-A497-B686-55BC-7374F3409C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0386" y="2635250"/>
            <a:ext cx="1703861" cy="1158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68925" y="349659"/>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t>Архітектура створенного програмного забезпечення</a:t>
            </a:r>
            <a:endParaRPr sz="3200" dirty="0"/>
          </a:p>
        </p:txBody>
      </p:sp>
      <p:sp>
        <p:nvSpPr>
          <p:cNvPr id="100" name="Google Shape;100;p18"/>
          <p:cNvSpPr txBox="1">
            <a:spLocks noGrp="1"/>
          </p:cNvSpPr>
          <p:nvPr>
            <p:ph type="body" idx="1"/>
          </p:nvPr>
        </p:nvSpPr>
        <p:spPr>
          <a:xfrm>
            <a:off x="311700" y="1453900"/>
            <a:ext cx="8520600" cy="3125400"/>
          </a:xfrm>
          <a:prstGeom prst="rect">
            <a:avLst/>
          </a:prstGeom>
        </p:spPr>
        <p:txBody>
          <a:bodyPr spcFirstLastPara="1" wrap="square" lIns="91425" tIns="91425" rIns="91425" bIns="91425" anchor="t" anchorCtr="0">
            <a:normAutofit/>
          </a:bodyPr>
          <a:lstStyle/>
          <a:p>
            <a:pPr marL="0" lvl="0" indent="0" algn="l" rtl="0">
              <a:spcBef>
                <a:spcPts val="1500"/>
              </a:spcBef>
              <a:spcAft>
                <a:spcPts val="1200"/>
              </a:spcAft>
              <a:buNone/>
            </a:pPr>
            <a:endParaRPr dirty="0">
              <a:latin typeface="Economica" panose="020B0604020202020204" charset="0"/>
            </a:endParaRPr>
          </a:p>
        </p:txBody>
      </p:sp>
      <p:pic>
        <p:nvPicPr>
          <p:cNvPr id="101" name="Google Shape;101;p18"/>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A55726-B906-08A2-C43F-1B00FCF5F354}"/>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6</a:t>
            </a:fld>
            <a:endParaRPr lang="uk-UA" dirty="0"/>
          </a:p>
        </p:txBody>
      </p:sp>
      <p:pic>
        <p:nvPicPr>
          <p:cNvPr id="3" name="Рисунок 2">
            <a:extLst>
              <a:ext uri="{FF2B5EF4-FFF2-40B4-BE49-F238E27FC236}">
                <a16:creationId xmlns:a16="http://schemas.microsoft.com/office/drawing/2014/main" id="{148D8F07-037C-DB12-84C9-6AFC0D4299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03550" y="1491892"/>
            <a:ext cx="4552950" cy="30874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3124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t>Опис програмного забезпечення, що було використано у дослідженні</a:t>
            </a:r>
            <a:endParaRPr sz="3200" dirty="0"/>
          </a:p>
        </p:txBody>
      </p:sp>
      <p:sp>
        <p:nvSpPr>
          <p:cNvPr id="107" name="Google Shape;107;p19"/>
          <p:cNvSpPr txBox="1">
            <a:spLocks noGrp="1"/>
          </p:cNvSpPr>
          <p:nvPr>
            <p:ph type="body" idx="1"/>
          </p:nvPr>
        </p:nvSpPr>
        <p:spPr>
          <a:xfrm>
            <a:off x="311700" y="1477100"/>
            <a:ext cx="8520600" cy="3354000"/>
          </a:xfrm>
          <a:prstGeom prst="rect">
            <a:avLst/>
          </a:prstGeom>
        </p:spPr>
        <p:txBody>
          <a:bodyPr spcFirstLastPara="1" wrap="square" lIns="91425" tIns="91425" rIns="91425" bIns="91425" anchor="t" anchorCtr="0">
            <a:normAutofit/>
          </a:bodyPr>
          <a:lstStyle/>
          <a:p>
            <a:pPr marL="0" lvl="0" indent="0" algn="l" rtl="0">
              <a:buNone/>
            </a:pPr>
            <a:r>
              <a:rPr lang="uk-UA" dirty="0">
                <a:latin typeface="Economica" panose="020B0604020202020204" charset="0"/>
              </a:rPr>
              <a:t>Серверна частина: </a:t>
            </a:r>
            <a:r>
              <a:rPr lang="en-US" dirty="0">
                <a:latin typeface="Economica" panose="020B0604020202020204" charset="0"/>
              </a:rPr>
              <a:t>C#, Asp.net, </a:t>
            </a:r>
            <a:r>
              <a:rPr lang="en-US" dirty="0" err="1">
                <a:latin typeface="Economica" panose="020B0604020202020204" charset="0"/>
              </a:rPr>
              <a:t>EFCore</a:t>
            </a:r>
            <a:r>
              <a:rPr lang="en-US" dirty="0">
                <a:latin typeface="Economica" panose="020B0604020202020204" charset="0"/>
              </a:rPr>
              <a:t>, </a:t>
            </a:r>
            <a:r>
              <a:rPr lang="en-US" dirty="0" err="1">
                <a:latin typeface="Economica" panose="020B0604020202020204" charset="0"/>
              </a:rPr>
              <a:t>MQTTNet</a:t>
            </a:r>
            <a:endParaRPr lang="en-US" dirty="0">
              <a:latin typeface="Economica" panose="020B0604020202020204" charset="0"/>
            </a:endParaRPr>
          </a:p>
          <a:p>
            <a:pPr marL="0" lvl="0" indent="0" algn="l" rtl="0">
              <a:buNone/>
            </a:pPr>
            <a:r>
              <a:rPr lang="uk-UA" dirty="0">
                <a:latin typeface="Economica" panose="020B0604020202020204" charset="0"/>
              </a:rPr>
              <a:t>Брокер</a:t>
            </a:r>
            <a:r>
              <a:rPr lang="en-US" dirty="0">
                <a:latin typeface="Economica" panose="020B0604020202020204" charset="0"/>
              </a:rPr>
              <a:t> MQTT: </a:t>
            </a:r>
            <a:r>
              <a:rPr lang="en-US" dirty="0" err="1">
                <a:latin typeface="Economica" panose="020B0604020202020204" charset="0"/>
              </a:rPr>
              <a:t>HiveMQ</a:t>
            </a:r>
            <a:endParaRPr lang="en-US" dirty="0">
              <a:latin typeface="Economica" panose="020B0604020202020204" charset="0"/>
            </a:endParaRPr>
          </a:p>
          <a:p>
            <a:pPr marL="0" lvl="0" indent="0" algn="l" rtl="0">
              <a:buNone/>
            </a:pPr>
            <a:r>
              <a:rPr lang="uk-UA" dirty="0">
                <a:latin typeface="Economica" panose="020B0604020202020204" charset="0"/>
              </a:rPr>
              <a:t>Клієнтська частина: </a:t>
            </a:r>
            <a:r>
              <a:rPr lang="en-US" dirty="0">
                <a:latin typeface="Economica" panose="020B0604020202020204" charset="0"/>
              </a:rPr>
              <a:t>Unity, </a:t>
            </a:r>
            <a:r>
              <a:rPr lang="en-US" dirty="0" err="1">
                <a:latin typeface="Economica" panose="020B0604020202020204" charset="0"/>
              </a:rPr>
              <a:t>EZChart</a:t>
            </a:r>
            <a:endParaRPr lang="en-US" dirty="0">
              <a:latin typeface="Economica" panose="020B0604020202020204" charset="0"/>
            </a:endParaRPr>
          </a:p>
          <a:p>
            <a:pPr marL="0" lvl="0" indent="0" algn="l" rtl="0">
              <a:buNone/>
            </a:pPr>
            <a:endParaRPr lang="en-US" dirty="0">
              <a:latin typeface="Economica" panose="020B0604020202020204" charset="0"/>
            </a:endParaRPr>
          </a:p>
          <a:p>
            <a:pPr marL="0" lvl="0" indent="0" algn="l" rtl="0">
              <a:buNone/>
            </a:pPr>
            <a:r>
              <a:rPr lang="uk-UA" dirty="0">
                <a:latin typeface="Economica" panose="020B0604020202020204" charset="0"/>
              </a:rPr>
              <a:t>Інші інструменти:</a:t>
            </a:r>
            <a:r>
              <a:rPr lang="en-US" dirty="0">
                <a:latin typeface="Economica" panose="020B0604020202020204" charset="0"/>
              </a:rPr>
              <a:t> JetBrains Rider, GitHub</a:t>
            </a:r>
            <a:endParaRPr dirty="0">
              <a:latin typeface="Economica" panose="020B0604020202020204" charset="0"/>
            </a:endParaRPr>
          </a:p>
        </p:txBody>
      </p:sp>
      <p:pic>
        <p:nvPicPr>
          <p:cNvPr id="108" name="Google Shape;108;p19"/>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26AFC1-F793-030A-440F-FC50C3AEF715}"/>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7</a:t>
            </a:fld>
            <a:endParaRPr lang="uk-UA" dirty="0"/>
          </a:p>
        </p:txBody>
      </p:sp>
      <p:pic>
        <p:nvPicPr>
          <p:cNvPr id="3" name="Picture 16" descr="Unity Technologies · GitHub">
            <a:extLst>
              <a:ext uri="{FF2B5EF4-FFF2-40B4-BE49-F238E27FC236}">
                <a16:creationId xmlns:a16="http://schemas.microsoft.com/office/drawing/2014/main" id="{596599B0-9FC9-20FC-482E-505707F0A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248" y="2967613"/>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iveMQ Brand Resources | Logo Colors Usage">
            <a:extLst>
              <a:ext uri="{FF2B5EF4-FFF2-40B4-BE49-F238E27FC236}">
                <a16:creationId xmlns:a16="http://schemas.microsoft.com/office/drawing/2014/main" id="{BF8DAF39-391C-F461-6029-7E6E98CEDA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1550" y="117143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rting to Entity Framework Core - CodeOpinion">
            <a:extLst>
              <a:ext uri="{FF2B5EF4-FFF2-40B4-BE49-F238E27FC236}">
                <a16:creationId xmlns:a16="http://schemas.microsoft.com/office/drawing/2014/main" id="{1EE7643E-774C-56CC-2185-AD03187259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4640" y="7945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9203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Дизайн системи</a:t>
            </a:r>
            <a:endParaRPr sz="3200" dirty="0"/>
          </a:p>
        </p:txBody>
      </p:sp>
      <p:sp>
        <p:nvSpPr>
          <p:cNvPr id="114" name="Google Shape;114;p20"/>
          <p:cNvSpPr txBox="1">
            <a:spLocks noGrp="1"/>
          </p:cNvSpPr>
          <p:nvPr>
            <p:ph type="body" idx="1"/>
          </p:nvPr>
        </p:nvSpPr>
        <p:spPr>
          <a:xfrm>
            <a:off x="283725"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UA" dirty="0"/>
              <a:t>Проектування бази даних</a:t>
            </a:r>
            <a:endParaRPr dirty="0"/>
          </a:p>
        </p:txBody>
      </p:sp>
      <p:pic>
        <p:nvPicPr>
          <p:cNvPr id="115" name="Google Shape;115;p20"/>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E8624834-013E-7249-F488-C816A0DA9355}"/>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8</a:t>
            </a:fld>
            <a:endParaRPr lang="uk-UA" dirty="0"/>
          </a:p>
        </p:txBody>
      </p:sp>
      <p:pic>
        <p:nvPicPr>
          <p:cNvPr id="3" name="Рисунок 2">
            <a:extLst>
              <a:ext uri="{FF2B5EF4-FFF2-40B4-BE49-F238E27FC236}">
                <a16:creationId xmlns:a16="http://schemas.microsoft.com/office/drawing/2014/main" id="{0F9F9304-9FDE-C401-8992-7F45D6A8FF8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13200" y="1318176"/>
            <a:ext cx="4574222" cy="3041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84AB7AA4-48A8-C2E4-A6BF-1B6B8DA8C6AB}"/>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DBDEDF62-2685-0627-62B2-A0084AE78FDA}"/>
              </a:ext>
            </a:extLst>
          </p:cNvPr>
          <p:cNvSpPr txBox="1">
            <a:spLocks noGrp="1"/>
          </p:cNvSpPr>
          <p:nvPr>
            <p:ph type="title"/>
          </p:nvPr>
        </p:nvSpPr>
        <p:spPr>
          <a:xfrm>
            <a:off x="116525" y="187954"/>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Use Case </a:t>
            </a:r>
            <a:r>
              <a:rPr lang="uk-UA" sz="3200" dirty="0"/>
              <a:t>діаграма</a:t>
            </a:r>
            <a:endParaRPr sz="3200" dirty="0"/>
          </a:p>
        </p:txBody>
      </p:sp>
      <p:pic>
        <p:nvPicPr>
          <p:cNvPr id="101" name="Google Shape;101;p18">
            <a:extLst>
              <a:ext uri="{FF2B5EF4-FFF2-40B4-BE49-F238E27FC236}">
                <a16:creationId xmlns:a16="http://schemas.microsoft.com/office/drawing/2014/main" id="{94C56312-354D-15B2-AE4A-77A384EC0F18}"/>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9BDE223B-77B6-262A-554B-7B905AC291D4}"/>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9</a:t>
            </a:fld>
            <a:endParaRPr lang="uk-UA" dirty="0"/>
          </a:p>
        </p:txBody>
      </p:sp>
      <p:pic>
        <p:nvPicPr>
          <p:cNvPr id="5" name="Рисунок 4">
            <a:extLst>
              <a:ext uri="{FF2B5EF4-FFF2-40B4-BE49-F238E27FC236}">
                <a16:creationId xmlns:a16="http://schemas.microsoft.com/office/drawing/2014/main" id="{06565D5C-E6D1-DBAB-4F3C-224A6328E23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39855" y="381000"/>
            <a:ext cx="5841585" cy="4106187"/>
          </a:xfrm>
          <a:prstGeom prst="rect">
            <a:avLst/>
          </a:prstGeom>
          <a:noFill/>
          <a:ln>
            <a:noFill/>
          </a:ln>
        </p:spPr>
      </p:pic>
    </p:spTree>
    <p:extLst>
      <p:ext uri="{BB962C8B-B14F-4D97-AF65-F5344CB8AC3E}">
        <p14:creationId xmlns:p14="http://schemas.microsoft.com/office/powerpoint/2010/main" val="3258544713"/>
      </p:ext>
    </p:extLst>
  </p:cSld>
  <p:clrMapOvr>
    <a:masterClrMapping/>
  </p:clrMapOvr>
</p:sld>
</file>

<file path=ppt/theme/theme1.xml><?xml version="1.0" encoding="utf-8"?>
<a:theme xmlns:a="http://schemas.openxmlformats.org/drawingml/2006/main" name="Шаблон презентації кваліфікаційної роботи магістрів">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Шаблон презентації кваліфікаційної роботи магістрів" id="{72E840FA-3155-46C9-BB37-701E4C9B1C67}" vid="{DC416FE5-D050-4603-AD75-8F49A0CCCB6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Презентація</Template>
  <TotalTime>81</TotalTime>
  <Words>459</Words>
  <Application>Microsoft Office PowerPoint</Application>
  <PresentationFormat>Экран (16:9)</PresentationFormat>
  <Paragraphs>67</Paragraphs>
  <Slides>17</Slides>
  <Notes>17</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17</vt:i4>
      </vt:variant>
    </vt:vector>
  </HeadingPairs>
  <TitlesOfParts>
    <vt:vector size="21" baseType="lpstr">
      <vt:lpstr>Arial</vt:lpstr>
      <vt:lpstr>Open Sans</vt:lpstr>
      <vt:lpstr>Economica</vt:lpstr>
      <vt:lpstr>Шаблон презентації кваліфікаційної роботи магістрів</vt:lpstr>
      <vt:lpstr>Програмна система для автоматизації процесів догляду за промисловим садом</vt:lpstr>
      <vt:lpstr>Мета роботи</vt:lpstr>
      <vt:lpstr>Аналіз проблеми (аналіз існуючих рішень) </vt:lpstr>
      <vt:lpstr>Постановка задачі та опис системи</vt:lpstr>
      <vt:lpstr>Вибір технологій розробки </vt:lpstr>
      <vt:lpstr>Архітектура створенного програмного забезпечення</vt:lpstr>
      <vt:lpstr>Опис програмного забезпечення, що було використано у дослідженні</vt:lpstr>
      <vt:lpstr>Дизайн системи</vt:lpstr>
      <vt:lpstr>Use Case діаграма</vt:lpstr>
      <vt:lpstr>Приклад реалізації</vt:lpstr>
      <vt:lpstr>Презентация PowerPoint</vt:lpstr>
      <vt:lpstr>Презентация PowerPoint</vt:lpstr>
      <vt:lpstr>Основне вікно управління садом</vt:lpstr>
      <vt:lpstr>Вікно створення процесу автоматизації</vt:lpstr>
      <vt:lpstr>Приклад графіку створеного на основі звіту</vt:lpstr>
      <vt:lpstr>Тестування</vt:lpstr>
      <vt:lpstr>Підсумки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Герман Артушевский</dc:creator>
  <cp:lastModifiedBy>Герман Артушевский</cp:lastModifiedBy>
  <cp:revision>3</cp:revision>
  <dcterms:created xsi:type="dcterms:W3CDTF">2025-06-11T19:20:34Z</dcterms:created>
  <dcterms:modified xsi:type="dcterms:W3CDTF">2025-06-12T13:52:48Z</dcterms:modified>
</cp:coreProperties>
</file>