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7315200" cy="9601200"/>
  <p:defaultTextStyle>
    <a:defPPr>
      <a:defRPr lang="es-E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Tahoma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Tahoma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Tahoma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Tahoma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0" d="100"/>
          <a:sy n="110" d="100"/>
        </p:scale>
        <p:origin x="1614" y="84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/>
          </a:bodyPr>
          <a:lstStyle>
            <a:lvl1pPr>
              <a:defRPr sz="13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/>
          </a:bodyPr>
          <a:lstStyle>
            <a:lvl1pPr algn="r">
              <a:defRPr sz="13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1258888" y="720724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3078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/>
          </a:bodyPr>
          <a:lstStyle>
            <a:lvl1pPr>
              <a:defRPr sz="13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/>
          </a:bodyPr>
          <a:lstStyle>
            <a:lvl1pPr algn="r">
              <a:defRPr sz="1300">
                <a:latin typeface="Arial"/>
              </a:defRPr>
            </a:lvl1pPr>
          </a:lstStyle>
          <a:p>
            <a:pPr>
              <a:defRPr/>
            </a:pPr>
            <a:fld id="{6E6D5801-9B20-478E-BF8C-26EE6A7322EA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7C59A5EE-41A3-4E94-A7BA-E940F3CCA5F0}" type="slidenum">
              <a:rPr lang="es-ES"/>
              <a:t>1</a:t>
            </a:fld>
            <a:endParaRPr lang="es-ES"/>
          </a:p>
        </p:txBody>
      </p:sp>
      <p:sp>
        <p:nvSpPr>
          <p:cNvPr id="20483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20484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F7F88D13-443F-4548-9E9D-2CA0946C9B4E}" type="slidenum">
              <a:rPr lang="es-ES"/>
              <a:t>10</a:t>
            </a:fld>
            <a:endParaRPr lang="es-ES"/>
          </a:p>
        </p:txBody>
      </p:sp>
      <p:sp>
        <p:nvSpPr>
          <p:cNvPr id="35843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35844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F3B9234B-CBF8-42BB-BBA1-716844267641}" type="slidenum">
              <a:rPr lang="es-ES"/>
              <a:t>11</a:t>
            </a:fld>
            <a:endParaRPr lang="es-ES"/>
          </a:p>
        </p:txBody>
      </p:sp>
      <p:sp>
        <p:nvSpPr>
          <p:cNvPr id="37891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37892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3C7227-5C73-0EFE-15DD-C4FFDFE626B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5D2E1AB1-4AA8-4992-9661-2B95DE4CF5B8}" type="slidenum">
              <a:rPr lang="es-ES"/>
              <a:t>13</a:t>
            </a:fld>
            <a:endParaRPr lang="es-ES"/>
          </a:p>
        </p:txBody>
      </p:sp>
      <p:sp>
        <p:nvSpPr>
          <p:cNvPr id="40963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40964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E467B22A-C407-49C0-9036-DA5AA815C00E}" type="slidenum">
              <a:rPr lang="es-ES"/>
              <a:t>14</a:t>
            </a:fld>
            <a:endParaRPr lang="es-ES"/>
          </a:p>
        </p:txBody>
      </p:sp>
      <p:sp>
        <p:nvSpPr>
          <p:cNvPr id="43011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43012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D5C38F9F-E195-4162-8B0A-FFA74A42DB90}" type="slidenum">
              <a:rPr lang="es-ES"/>
              <a:t>15</a:t>
            </a:fld>
            <a:endParaRPr lang="es-ES"/>
          </a:p>
        </p:txBody>
      </p:sp>
      <p:sp>
        <p:nvSpPr>
          <p:cNvPr id="45059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45060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BAF47ED9-8406-4628-93D6-9EEC2DB858D7}" type="slidenum">
              <a:rPr lang="es-ES"/>
              <a:t>16</a:t>
            </a:fld>
            <a:endParaRPr lang="es-ES"/>
          </a:p>
        </p:txBody>
      </p:sp>
      <p:sp>
        <p:nvSpPr>
          <p:cNvPr id="47107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47108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6D483E-DC78-D2DF-0840-1319DD5EDD42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D91372-3014-1443-3802-507BFDEF8466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8F3407-A9E4-A7D8-CE5C-F093B102922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C8873-258A-CCE9-4326-2E71D398BAF0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CA9C8682-4866-459B-86A9-1D6DA0AFA7D2}" type="slidenum">
              <a:rPr lang="es-ES"/>
              <a:t>20</a:t>
            </a:fld>
            <a:endParaRPr lang="es-ES"/>
          </a:p>
        </p:txBody>
      </p:sp>
      <p:sp>
        <p:nvSpPr>
          <p:cNvPr id="52227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52228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CF147D53-CCFC-46C9-9CBD-425FAF82905D}" type="slidenum">
              <a:rPr lang="es-ES"/>
              <a:t>21</a:t>
            </a:fld>
            <a:endParaRPr lang="es-ES"/>
          </a:p>
        </p:txBody>
      </p:sp>
      <p:sp>
        <p:nvSpPr>
          <p:cNvPr id="54275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54276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0FE9746F-9416-45B7-AD96-9AACF21A2D20}" type="slidenum">
              <a:rPr lang="es-ES"/>
              <a:t>22</a:t>
            </a:fld>
            <a:endParaRPr lang="es-ES"/>
          </a:p>
        </p:txBody>
      </p:sp>
      <p:sp>
        <p:nvSpPr>
          <p:cNvPr id="56323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56324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995ED321-85C0-44A4-B034-B0724E2B0796}" type="slidenum">
              <a:rPr lang="es-ES"/>
              <a:t>23</a:t>
            </a:fld>
            <a:endParaRPr lang="es-ES"/>
          </a:p>
        </p:txBody>
      </p:sp>
      <p:sp>
        <p:nvSpPr>
          <p:cNvPr id="58371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58372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CF65EAFC-859F-4F22-AF44-109E2874AC4F}" type="slidenum">
              <a:rPr lang="es-ES"/>
              <a:t>24</a:t>
            </a:fld>
            <a:endParaRPr lang="es-ES"/>
          </a:p>
        </p:txBody>
      </p:sp>
      <p:sp>
        <p:nvSpPr>
          <p:cNvPr id="60419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60420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FB6DB-BF6F-D92C-E039-B084414772B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A6CA74-979B-6E1B-C67E-9384BAC8BB4A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EF2649-387A-26A3-EC20-CB37D2EF78D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5C1AF8BC-32C2-48F3-95F2-2F99D00A8AA0}" type="slidenum">
              <a:rPr lang="es-ES"/>
              <a:t>3</a:t>
            </a:fld>
            <a:endParaRPr lang="es-ES"/>
          </a:p>
        </p:txBody>
      </p:sp>
      <p:sp>
        <p:nvSpPr>
          <p:cNvPr id="23555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23556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030ACA-2D0F-90EC-0D4F-13EABAACCED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8425DCA4-631D-4764-B535-7532D98ADA72}" type="slidenum">
              <a:rPr lang="es-ES"/>
              <a:t>5</a:t>
            </a:fld>
            <a:endParaRPr lang="es-ES"/>
          </a:p>
        </p:txBody>
      </p:sp>
      <p:sp>
        <p:nvSpPr>
          <p:cNvPr id="26627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26628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05C1C6EA-847B-48DF-A07D-07EEA7D829C1}" type="slidenum">
              <a:rPr lang="es-ES"/>
              <a:t>6</a:t>
            </a:fld>
            <a:endParaRPr lang="es-ES"/>
          </a:p>
        </p:txBody>
      </p:sp>
      <p:sp>
        <p:nvSpPr>
          <p:cNvPr id="28675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28676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79B76AE5-E2F9-4102-A7BE-079F17FD0411}" type="slidenum">
              <a:rPr lang="es-ES"/>
              <a:t>7</a:t>
            </a:fld>
            <a:endParaRPr lang="es-ES"/>
          </a:p>
        </p:txBody>
      </p:sp>
      <p:sp>
        <p:nvSpPr>
          <p:cNvPr id="30723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30724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84D267E1-4034-402B-93CA-171561868B80}" type="slidenum">
              <a:rPr lang="es-ES"/>
              <a:t>8</a:t>
            </a:fld>
            <a:endParaRPr lang="es-ES"/>
          </a:p>
        </p:txBody>
      </p:sp>
      <p:sp>
        <p:nvSpPr>
          <p:cNvPr id="32771" name="Rectangle 2"/>
          <p:cNvSpPr>
            <a:spLocks noChangeArrowheads="1" noChangeAspect="1" noGrp="1" noRot="1" noTextEdit="1"/>
          </p:cNvSpPr>
          <p:nvPr>
            <p:ph type="sldImg"/>
          </p:nvPr>
        </p:nvSpPr>
        <p:spPr bwMode="auto">
          <a:ln/>
        </p:spPr>
      </p:sp>
      <p:sp>
        <p:nvSpPr>
          <p:cNvPr id="32772" name="Rectangle 3"/>
          <p:cNvSpPr>
            <a:spLocks noChangeArrowheads="1"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C37296-724F-37E9-9854-71F1E694322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97A844E-D875-4A34-A061-A0972ABBAE7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97A844E-D875-4A34-A061-A0972ABBAE7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97A844E-D875-4A34-A061-A0972ABBAE7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bg object 16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g object 17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4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7A844E-D875-4A34-A061-A0972ABBAE7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97A844E-D875-4A34-A061-A0972ABBAE7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41910" y="2514601"/>
            <a:ext cx="6686548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41910" y="4777380"/>
            <a:ext cx="6686548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398463" y="4529138"/>
            <a:ext cx="58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689E-62EC-49F9-8FEF-F408617515A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bg object 16"/>
          <p:cNvPicPr>
            <a:picLocks noChangeAspect="1" noChangeArrowheads="1"/>
          </p:cNvPicPr>
          <p:nvPr/>
        </p:nvPicPr>
        <p:blipFill>
          <a:blip r:embed="rId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444500" y="395288"/>
            <a:ext cx="8255000" cy="15224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/>
          <a:p>
            <a:pPr lvl="0">
              <a:defRPr/>
            </a:pPr>
            <a:endParaRPr lang="es-AR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423863" y="2414588"/>
            <a:ext cx="8081962" cy="2374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  <a:spAutoFit/>
          </a:bodyPr>
          <a:lstStyle/>
          <a:p>
            <a:pPr lvl="0">
              <a:defRPr/>
            </a:pPr>
            <a:endParaRPr lang="es-AR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7A844E-D875-4A34-A061-A0972ABBAE75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2pPr>
      <a:lvl3pPr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3pPr>
      <a:lvl4pPr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4pPr>
      <a:lvl5pPr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5pPr>
      <a:lvl6pPr marL="457200"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6pPr>
      <a:lvl7pPr marL="914400"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7pPr>
      <a:lvl8pPr marL="1371600"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8pPr>
      <a:lvl9pPr marL="1828800" algn="ctr">
        <a:spcBef>
          <a:spcPts val="0"/>
        </a:spcBef>
        <a:spcAft>
          <a:spcPts val="0"/>
        </a:spcAft>
        <a:defRPr>
          <a:solidFill>
            <a:schemeClr val="tx2"/>
          </a:solidFill>
          <a:latin typeface="Calibri"/>
        </a:defRPr>
      </a:lvl9pPr>
    </p:titleStyle>
    <p:bodyStyle>
      <a:lvl1pPr algn="l">
        <a:spcBef>
          <a:spcPts val="0"/>
        </a:spcBef>
        <a:spcAft>
          <a:spcPts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>
        <a:spcBef>
          <a:spcPts val="0"/>
        </a:spcBef>
        <a:spcAft>
          <a:spcPts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>
        <a:spcBef>
          <a:spcPts val="0"/>
        </a:spcBef>
        <a:spcAft>
          <a:spcPts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>
        <a:spcBef>
          <a:spcPts val="0"/>
        </a:spcBef>
        <a:spcAft>
          <a:spcPts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>
        <a:spcBef>
          <a:spcPts val="0"/>
        </a:spcBef>
        <a:spcAft>
          <a:spcPts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wm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2">
            <a:lumMod val="40000"/>
            <a:lumOff val="6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468313" y="2348210"/>
            <a:ext cx="8640762" cy="2520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folHlink"/>
              </a:buClr>
              <a:buSzPct val="60000"/>
              <a:buFont typeface="Wingdings"/>
              <a:buChar char="n"/>
              <a:defRPr sz="3200">
                <a:solidFill>
                  <a:schemeClr val="tx1"/>
                </a:solidFill>
                <a:latin typeface="Tahoma"/>
                <a:cs typeface="Arial"/>
              </a:defRPr>
            </a:lvl1pPr>
            <a:lvl2pPr marL="742950" indent="-285750">
              <a:spcBef>
                <a:spcPts val="0"/>
              </a:spcBef>
              <a:buClr>
                <a:schemeClr val="hlink"/>
              </a:buClr>
              <a:buSzPct val="55000"/>
              <a:buFont typeface="Wingdings"/>
              <a:buChar char="n"/>
              <a:defRPr sz="2800">
                <a:solidFill>
                  <a:schemeClr val="tx1"/>
                </a:solidFill>
                <a:latin typeface="Tahoma"/>
                <a:cs typeface="Arial"/>
              </a:defRPr>
            </a:lvl2pPr>
            <a:lvl3pPr marL="1143000" indent="-228600">
              <a:spcBef>
                <a:spcPts val="0"/>
              </a:spcBef>
              <a:buClr>
                <a:schemeClr val="folHlink"/>
              </a:buClr>
              <a:buSzPct val="50000"/>
              <a:buFont typeface="Wingdings"/>
              <a:buChar char="n"/>
              <a:defRPr sz="2400">
                <a:solidFill>
                  <a:schemeClr val="tx1"/>
                </a:solidFill>
                <a:latin typeface="Tahoma"/>
                <a:cs typeface="Arial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55000"/>
              <a:buFont typeface="Wingdings"/>
              <a:buChar char="n"/>
              <a:defRPr sz="2000">
                <a:solidFill>
                  <a:schemeClr val="tx1"/>
                </a:solidFill>
                <a:latin typeface="Tahoma"/>
                <a:cs typeface="Arial"/>
              </a:defRPr>
            </a:lvl4pPr>
            <a:lvl5pPr marL="2057400" indent="-228600">
              <a:spcBef>
                <a:spcPts val="0"/>
              </a:spcBef>
              <a:buClr>
                <a:schemeClr val="accent1"/>
              </a:buClr>
              <a:buSzPct val="50000"/>
              <a:buFont typeface="Wingdings"/>
              <a:buChar char="n"/>
              <a:defRPr sz="2000">
                <a:solidFill>
                  <a:schemeClr val="tx1"/>
                </a:solidFill>
                <a:latin typeface="Tahoma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/>
              <a:buChar char="n"/>
              <a:defRPr sz="2000">
                <a:solidFill>
                  <a:schemeClr val="tx1"/>
                </a:solidFill>
                <a:latin typeface="Tahoma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/>
              <a:buChar char="n"/>
              <a:defRPr sz="2000">
                <a:solidFill>
                  <a:schemeClr val="tx1"/>
                </a:solidFill>
                <a:latin typeface="Tahoma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/>
              <a:buChar char="n"/>
              <a:defRPr sz="2000">
                <a:solidFill>
                  <a:schemeClr val="tx1"/>
                </a:solidFill>
                <a:latin typeface="Tahoma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/>
              <a:buChar char="n"/>
              <a:defRPr sz="2000">
                <a:solidFill>
                  <a:schemeClr val="tx1"/>
                </a:solidFill>
                <a:latin typeface="Tahoma"/>
                <a:cs typeface="Arial"/>
              </a:defRPr>
            </a:lvl9pPr>
          </a:lstStyle>
          <a:p>
            <a:pPr algn="ctr">
              <a:buFont typeface="Wingdings"/>
              <a:buNone/>
              <a:defRPr/>
            </a:pPr>
            <a:r>
              <a:rPr lang="es-AR" sz="4000">
                <a:solidFill>
                  <a:srgbClr val="00B050"/>
                </a:solidFill>
                <a:latin typeface="+mj-lt"/>
              </a:rPr>
              <a:t>TRANSFORMACIÓN DE CLAVES</a:t>
            </a:r>
            <a:endParaRPr/>
          </a:p>
          <a:p>
            <a:pPr algn="ctr">
              <a:buFont typeface="Wingdings"/>
              <a:buNone/>
              <a:defRPr/>
            </a:pPr>
            <a:r>
              <a:rPr lang="es-AR" sz="4000">
                <a:solidFill>
                  <a:srgbClr val="00B050"/>
                </a:solidFill>
                <a:latin typeface="+mj-lt"/>
              </a:rPr>
              <a:t>HASHING </a:t>
            </a:r>
            <a:endParaRPr/>
          </a:p>
          <a:p>
            <a:pPr algn="ctr">
              <a:buFont typeface="Wingdings"/>
              <a:buNone/>
              <a:defRPr/>
            </a:pPr>
            <a:r>
              <a:rPr lang="es-AR" sz="4000">
                <a:solidFill>
                  <a:srgbClr val="00B050"/>
                </a:solidFill>
                <a:latin typeface="+mj-lt"/>
              </a:rPr>
              <a:t>DISPERSIÓN</a:t>
            </a:r>
            <a:endParaRPr lang="es-ES" sz="400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9459" name="Picture 4" descr="UNSJ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-3912" y="921410"/>
            <a:ext cx="1298574" cy="1295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9460" name="Picture 5" descr="logo_fcefyn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878419" y="763588"/>
            <a:ext cx="1274762" cy="11255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68313" y="5373216"/>
            <a:ext cx="8255000" cy="9239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3200" b="1" i="0">
                <a:solidFill>
                  <a:srgbClr val="386F24"/>
                </a:solidFill>
                <a:latin typeface="Calibri"/>
                <a:ea typeface="+mj-ea"/>
                <a:cs typeface="Calibri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5pPr>
            <a:lvl6pPr marL="457200"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6pPr>
            <a:lvl7pPr marL="914400"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7pPr>
            <a:lvl8pPr marL="1371600"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8pPr>
            <a:lvl9pPr marL="1828800" algn="ctr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Calibri"/>
              </a:defRPr>
            </a:lvl9pPr>
          </a:lstStyle>
          <a:p>
            <a:pPr>
              <a:defRPr/>
            </a:pPr>
            <a:r>
              <a:rPr lang="es-AR" sz="2000">
                <a:latin typeface="Calibri"/>
                <a:cs typeface="Calibri"/>
              </a:rPr>
              <a:t>ESTRUCTURAS DE DATOS</a:t>
            </a:r>
            <a:br>
              <a:rPr lang="es-AR" sz="2000">
                <a:latin typeface="Calibri"/>
                <a:cs typeface="Calibri"/>
              </a:rPr>
            </a:br>
            <a:r>
              <a:rPr lang="es-AR" sz="2000">
                <a:latin typeface="Calibri"/>
                <a:cs typeface="Calibri"/>
              </a:rPr>
              <a:t>y ALGORITMOS </a:t>
            </a:r>
            <a:br>
              <a:rPr lang="es-AR" sz="2000">
                <a:latin typeface="Calibri"/>
                <a:cs typeface="Calibri"/>
              </a:rPr>
            </a:br>
            <a:r>
              <a:rPr lang="es-AR" sz="2000">
                <a:latin typeface="Calibri"/>
                <a:cs typeface="Calibri"/>
              </a:rPr>
              <a:t>LCC – LSI - TUPW</a:t>
            </a:r>
            <a:endParaRPr lang="es-ES" sz="2000">
              <a:latin typeface="Calibri"/>
              <a:cs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75500" y="762794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  <p:sp>
        <p:nvSpPr>
          <p:cNvPr id="7171" name="Text Box 18"/>
          <p:cNvSpPr txBox="1">
            <a:spLocks noChangeArrowheads="1"/>
          </p:cNvSpPr>
          <p:nvPr/>
        </p:nvSpPr>
        <p:spPr bwMode="auto">
          <a:xfrm>
            <a:off x="2627313" y="2276475"/>
            <a:ext cx="56165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/>
              <a:buChar char="•"/>
              <a:defRPr/>
            </a:pPr>
            <a:r>
              <a:rPr lang="es-AR"/>
              <a:t>    todas las posiciones de la tabla T están ocupadas</a:t>
            </a:r>
            <a:endParaRPr/>
          </a:p>
          <a:p>
            <a:pPr>
              <a:buFontTx/>
              <a:buChar char="•"/>
              <a:defRPr/>
            </a:pPr>
            <a:endParaRPr lang="es-AR"/>
          </a:p>
          <a:p>
            <a:pPr>
              <a:buFontTx/>
              <a:buChar char="•"/>
              <a:defRPr/>
            </a:pPr>
            <a:endParaRPr lang="es-AR"/>
          </a:p>
          <a:p>
            <a:pPr>
              <a:buFontTx/>
              <a:buChar char="•"/>
              <a:defRPr/>
            </a:pPr>
            <a:endParaRPr lang="es-AR"/>
          </a:p>
          <a:p>
            <a:pPr>
              <a:buFontTx/>
              <a:buChar char="•"/>
              <a:defRPr/>
            </a:pPr>
            <a:endParaRPr lang="es-AR"/>
          </a:p>
          <a:p>
            <a:pPr marL="355600" indent="-355600">
              <a:buFontTx/>
              <a:buChar char="•"/>
              <a:defRPr/>
            </a:pPr>
            <a:r>
              <a:rPr lang="es-AR"/>
              <a:t>para dos claves distintas k1 y k2, se cumple que     h(k1)  es distinta de h(k2).</a:t>
            </a:r>
            <a:endParaRPr/>
          </a:p>
          <a:p>
            <a:pPr>
              <a:defRPr/>
            </a:pPr>
            <a:r>
              <a:rPr lang="es-AR"/>
              <a:t>          </a:t>
            </a:r>
            <a:endParaRPr/>
          </a:p>
          <a:p>
            <a:pPr>
              <a:defRPr/>
            </a:pPr>
            <a:r>
              <a:rPr lang="es-AR"/>
              <a:t>               k1 ≠ k2    ᶺ    h(k1) ≠ h(k2)</a:t>
            </a:r>
            <a:endParaRPr lang="es-ES"/>
          </a:p>
        </p:txBody>
      </p:sp>
      <p:sp>
        <p:nvSpPr>
          <p:cNvPr id="34820" name="Text Box 19"/>
          <p:cNvSpPr txBox="1">
            <a:spLocks noChangeArrowheads="1"/>
          </p:cNvSpPr>
          <p:nvPr/>
        </p:nvSpPr>
        <p:spPr bwMode="auto">
          <a:xfrm>
            <a:off x="323850" y="3141663"/>
            <a:ext cx="169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b="1">
                <a:solidFill>
                  <a:schemeClr val="folHlink"/>
                </a:solidFill>
              </a:rPr>
              <a:t>HASHING PERFECTO</a:t>
            </a:r>
            <a:endParaRPr lang="es-ES" b="1">
              <a:solidFill>
                <a:schemeClr val="folHlink"/>
              </a:solidFill>
            </a:endParaRPr>
          </a:p>
        </p:txBody>
      </p:sp>
      <p:sp>
        <p:nvSpPr>
          <p:cNvPr id="56340" name="AutoShape 20"/>
          <p:cNvSpPr/>
          <p:nvPr/>
        </p:nvSpPr>
        <p:spPr bwMode="auto">
          <a:xfrm>
            <a:off x="1898650" y="2060575"/>
            <a:ext cx="387350" cy="2868613"/>
          </a:xfrm>
          <a:prstGeom prst="leftBrace">
            <a:avLst>
              <a:gd name="adj1" fmla="val 499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34823" name="AutoShape 2" descr="{\displaystyle {\begin{array}{rrcl}f:&amp;X&amp;\to &amp;Y\\&amp;x&amp;\to &amp;y=f(x)\end{array}}}"/>
          <p:cNvSpPr>
            <a:spLocks noChangeArrowheads="1" noChangeAspect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4824" name="AutoShape 4" descr="{\displaystyle {\begin{array}{rrcl}f:&amp;X&amp;\to &amp;Y\\&amp;x&amp;\to &amp;y=f(x)\end{array}}}"/>
          <p:cNvSpPr>
            <a:spLocks noChangeArrowheads="1" noChangeAspect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4825" name="AutoShape 6" descr="{\displaystyle {\begin{array}{rrcl}f:&amp;X&amp;\to &amp;Y\\&amp;x&amp;\to &amp;y=f(x)\end{array}}}"/>
          <p:cNvSpPr>
            <a:spLocks noChangeArrowheads="1" noChangeAspect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56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95536" y="797223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357313" y="3709144"/>
            <a:ext cx="6072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sz="2400">
                <a:solidFill>
                  <a:schemeClr val="hlink"/>
                </a:solidFill>
              </a:rPr>
              <a:t>Problema!!!!</a:t>
            </a:r>
            <a:endParaRPr/>
          </a:p>
          <a:p>
            <a:pPr algn="ctr">
              <a:spcBef>
                <a:spcPts val="0"/>
              </a:spcBef>
              <a:defRPr/>
            </a:pPr>
            <a:r>
              <a:rPr lang="es-AR" sz="2400" b="1">
                <a:solidFill>
                  <a:schemeClr val="folHlink"/>
                </a:solidFill>
              </a:rPr>
              <a:t>k1 </a:t>
            </a:r>
            <a:r>
              <a:rPr lang="es-AR" sz="2400" b="1">
                <a:solidFill>
                  <a:schemeClr val="folHlink"/>
                </a:solidFill>
              </a:rPr>
              <a:t></a:t>
            </a:r>
            <a:r>
              <a:rPr lang="es-AR" sz="2400" b="1">
                <a:solidFill>
                  <a:schemeClr val="folHlink"/>
                </a:solidFill>
              </a:rPr>
              <a:t> k2   </a:t>
            </a:r>
            <a:r>
              <a:rPr lang="es-AR" sz="2400"/>
              <a:t>y</a:t>
            </a:r>
            <a:r>
              <a:rPr lang="es-AR" sz="2400" b="1">
                <a:solidFill>
                  <a:schemeClr val="folHlink"/>
                </a:solidFill>
              </a:rPr>
              <a:t>     h (k1) = h (k2) = d </a:t>
            </a:r>
            <a:endParaRPr lang="es-ES" sz="2400" b="1">
              <a:solidFill>
                <a:schemeClr val="folHlink"/>
              </a:solidFill>
            </a:endParaRP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755650" y="5379938"/>
            <a:ext cx="770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/>
              <a:t>k1 y k2 son claves </a:t>
            </a:r>
            <a:r>
              <a:rPr lang="es-AR" b="1"/>
              <a:t>sinónimas</a:t>
            </a:r>
            <a:r>
              <a:rPr lang="es-AR"/>
              <a:t> que </a:t>
            </a:r>
            <a:r>
              <a:rPr lang="es-AR" b="1"/>
              <a:t>colisionan</a:t>
            </a:r>
            <a:r>
              <a:rPr lang="es-AR" b="1" i="1"/>
              <a:t> </a:t>
            </a:r>
            <a:r>
              <a:rPr lang="es-AR"/>
              <a:t>en la dirección </a:t>
            </a:r>
            <a:r>
              <a:rPr lang="es-AR" b="1"/>
              <a:t>d  </a:t>
            </a:r>
            <a:r>
              <a:rPr lang="es-AR"/>
              <a:t>bajo la transformación </a:t>
            </a:r>
            <a:r>
              <a:rPr lang="es-AR" b="1"/>
              <a:t>h</a:t>
            </a:r>
            <a:r>
              <a:rPr lang="es-AR"/>
              <a:t>.</a:t>
            </a:r>
            <a:endParaRPr lang="es-ES"/>
          </a:p>
        </p:txBody>
      </p:sp>
      <p:sp>
        <p:nvSpPr>
          <p:cNvPr id="36870" name="8 CuadroTexto"/>
          <p:cNvSpPr txBox="1">
            <a:spLocks noChangeArrowheads="1"/>
          </p:cNvSpPr>
          <p:nvPr/>
        </p:nvSpPr>
        <p:spPr bwMode="auto">
          <a:xfrm>
            <a:off x="755650" y="2073622"/>
            <a:ext cx="7992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/>
              <a:t>El rango de valores posibles que puede tener </a:t>
            </a:r>
            <a:r>
              <a:rPr lang="es-ES" b="1"/>
              <a:t>K</a:t>
            </a:r>
            <a:r>
              <a:rPr lang="es-ES"/>
              <a:t> (valores distintos de claves) es generalmente  mayor que el tamaño de </a:t>
            </a:r>
            <a:r>
              <a:rPr lang="es-ES" b="1"/>
              <a:t>D</a:t>
            </a:r>
            <a:r>
              <a:rPr lang="es-ES"/>
              <a:t>, directamente relacionado con  el número de salidas que puede producir </a:t>
            </a:r>
            <a:r>
              <a:rPr lang="es-ES" b="1"/>
              <a:t>H</a:t>
            </a:r>
            <a:r>
              <a:rPr lang="es-ES"/>
              <a:t>.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uild="allAtOnce"/>
      <p:bldP spid="56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914" name="Imagen 3"/>
          <p:cNvPicPr>
            <a:picLocks noChangeAspect="1"/>
          </p:cNvPicPr>
          <p:nvPr/>
        </p:nvPicPr>
        <p:blipFill>
          <a:blip r:embed="rId3"/>
          <a:srcRect l="13686" t="13570" r="17890" b="0"/>
          <a:stretch/>
        </p:blipFill>
        <p:spPr bwMode="auto">
          <a:xfrm>
            <a:off x="1042988" y="1484313"/>
            <a:ext cx="7705725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67544" y="764704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  <p:sp>
        <p:nvSpPr>
          <p:cNvPr id="38915" name="Text Box 20"/>
          <p:cNvSpPr txBox="1">
            <a:spLocks noChangeArrowheads="1"/>
          </p:cNvSpPr>
          <p:nvPr/>
        </p:nvSpPr>
        <p:spPr bwMode="auto">
          <a:xfrm>
            <a:off x="1042988" y="2060575"/>
            <a:ext cx="288924" cy="402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/>
              <a:buChar char=""/>
              <a:defRPr>
                <a:solidFill>
                  <a:srgbClr val="404040"/>
                </a:solidFill>
                <a:latin typeface="Century Gothic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/>
              <a:buChar char=""/>
              <a:defRPr sz="1600">
                <a:solidFill>
                  <a:srgbClr val="404040"/>
                </a:solidFill>
                <a:latin typeface="Century Gothic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/>
              <a:buChar char=""/>
              <a:defRPr sz="1400">
                <a:solidFill>
                  <a:srgbClr val="404040"/>
                </a:solidFill>
                <a:latin typeface="Century Gothic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/>
              <a:buChar char=""/>
              <a:defRPr sz="1200">
                <a:solidFill>
                  <a:srgbClr val="404040"/>
                </a:solidFill>
                <a:latin typeface="Century Gothic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/>
              <a:buChar char=""/>
              <a:defRPr sz="1200">
                <a:solidFill>
                  <a:srgbClr val="404040"/>
                </a:solidFill>
                <a:latin typeface="Century Gothic"/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rgbClr val="404040"/>
                </a:solidFill>
                <a:latin typeface="Century Gothic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rgbClr val="404040"/>
                </a:solidFill>
                <a:latin typeface="Century Gothic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rgbClr val="404040"/>
                </a:solidFill>
                <a:latin typeface="Century Gothic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rgbClr val="404040"/>
                </a:solidFill>
                <a:latin typeface="Century Gothic"/>
              </a:defRPr>
            </a:lvl9pPr>
          </a:lstStyle>
          <a:p>
            <a:pPr algn="ctr">
              <a:spcBef>
                <a:spcPts val="0"/>
              </a:spcBef>
              <a:buClrTx/>
              <a:buFontTx/>
              <a:buNone/>
              <a:defRPr/>
            </a:pPr>
            <a:r>
              <a:rPr lang="es-AR" sz="1400" b="1">
                <a:solidFill>
                  <a:schemeClr val="folHlink"/>
                </a:solidFill>
                <a:latin typeface="Tahoma"/>
                <a:cs typeface="Arial"/>
              </a:rPr>
              <a:t>Aspectos </a:t>
            </a:r>
            <a:endParaRPr/>
          </a:p>
          <a:p>
            <a:pPr algn="ctr">
              <a:spcBef>
                <a:spcPts val="0"/>
              </a:spcBef>
              <a:buClrTx/>
              <a:buFontTx/>
              <a:buNone/>
              <a:defRPr/>
            </a:pPr>
            <a:r>
              <a:rPr lang="es-AR" sz="1400" b="1">
                <a:solidFill>
                  <a:schemeClr val="folHlink"/>
                </a:solidFill>
                <a:latin typeface="Tahoma"/>
                <a:cs typeface="Arial"/>
              </a:rPr>
              <a:t>Relevantes</a:t>
            </a:r>
            <a:endParaRPr lang="es-ES" sz="1400" b="1">
              <a:solidFill>
                <a:schemeClr val="folHlink"/>
              </a:solidFill>
              <a:latin typeface="Tahoma"/>
              <a:cs typeface="Arial"/>
            </a:endParaRPr>
          </a:p>
        </p:txBody>
      </p:sp>
      <p:sp>
        <p:nvSpPr>
          <p:cNvPr id="39940" name="Text Box 21"/>
          <p:cNvSpPr txBox="1">
            <a:spLocks noChangeArrowheads="1"/>
          </p:cNvSpPr>
          <p:nvPr/>
        </p:nvSpPr>
        <p:spPr bwMode="auto">
          <a:xfrm>
            <a:off x="1692275" y="2001838"/>
            <a:ext cx="352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>
                <a:solidFill>
                  <a:srgbClr val="FF0000"/>
                </a:solidFill>
              </a:rPr>
              <a:t>a ) Elección de la función de transformación  H.</a:t>
            </a:r>
            <a:r>
              <a:rPr lang="es-ES">
                <a:solidFill>
                  <a:srgbClr val="FF0000"/>
                </a:solidFill>
              </a:rPr>
              <a:t> </a:t>
            </a:r>
            <a:endParaRPr/>
          </a:p>
        </p:txBody>
      </p:sp>
      <p:sp>
        <p:nvSpPr>
          <p:cNvPr id="39941" name="Text Box 22"/>
          <p:cNvSpPr txBox="1">
            <a:spLocks noChangeArrowheads="1"/>
          </p:cNvSpPr>
          <p:nvPr/>
        </p:nvSpPr>
        <p:spPr bwMode="auto">
          <a:xfrm>
            <a:off x="1763713" y="544512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>
                <a:solidFill>
                  <a:srgbClr val="FF0000"/>
                </a:solidFill>
              </a:rPr>
              <a:t>b) Política de manejo de colisiones.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1908175" y="2571750"/>
            <a:ext cx="3311524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es-AR"/>
              <a:t>    distribuir las claves uniformemente  </a:t>
            </a:r>
            <a:r>
              <a:rPr lang="es-AR" sz="1400"/>
              <a:t>(todas las direcciones de la tabla tienen la misma probabilidad de ser elegidas)</a:t>
            </a:r>
            <a:endParaRPr/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es-AR"/>
              <a:t>    ser calculable de modo eficiente</a:t>
            </a:r>
            <a:r>
              <a:rPr lang="es-ES"/>
              <a:t> </a:t>
            </a:r>
            <a:r>
              <a:rPr lang="es-ES" sz="1400"/>
              <a:t>(que consigue un propósito empleando los medios idóneos)</a:t>
            </a:r>
            <a:endParaRPr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580062" y="1773238"/>
            <a:ext cx="4032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i="1"/>
              <a:t>Método de la División</a:t>
            </a:r>
            <a:endParaRPr lang="en-US"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Extracción</a:t>
            </a:r>
            <a:endParaRPr lang="es-AR"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Plegado</a:t>
            </a:r>
            <a:endParaRPr lang="es-AR"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Cuadrado Medio</a:t>
            </a:r>
            <a:endParaRPr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Funciones aplicables a claves alfanuméricas</a:t>
            </a:r>
            <a:r>
              <a:rPr lang="es-ES"/>
              <a:t> </a:t>
            </a:r>
            <a:endParaRPr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5580062" y="5084763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i="1"/>
              <a:t>Encadenamiento</a:t>
            </a:r>
            <a:endParaRPr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Uso de Buckets o cubos</a:t>
            </a:r>
            <a:endParaRPr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Direccionamiento abierto.</a:t>
            </a:r>
            <a:r>
              <a:rPr lang="es-ES" i="1"/>
              <a:t> </a:t>
            </a:r>
            <a:endParaRPr/>
          </a:p>
        </p:txBody>
      </p:sp>
      <p:sp>
        <p:nvSpPr>
          <p:cNvPr id="39945" name="AutoShape 26"/>
          <p:cNvSpPr/>
          <p:nvPr/>
        </p:nvSpPr>
        <p:spPr bwMode="auto">
          <a:xfrm>
            <a:off x="1446213" y="1928813"/>
            <a:ext cx="246062" cy="4452937"/>
          </a:xfrm>
          <a:prstGeom prst="leftBrace">
            <a:avLst>
              <a:gd name="adj1" fmla="val 1611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54299" name="AutoShape 27"/>
          <p:cNvSpPr/>
          <p:nvPr/>
        </p:nvSpPr>
        <p:spPr bwMode="auto">
          <a:xfrm>
            <a:off x="5291138" y="1844675"/>
            <a:ext cx="288924" cy="2736850"/>
          </a:xfrm>
          <a:prstGeom prst="leftBrace">
            <a:avLst>
              <a:gd name="adj1" fmla="val 78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54300" name="AutoShape 28"/>
          <p:cNvSpPr/>
          <p:nvPr/>
        </p:nvSpPr>
        <p:spPr bwMode="auto">
          <a:xfrm>
            <a:off x="5292725" y="5013325"/>
            <a:ext cx="287338" cy="1584324"/>
          </a:xfrm>
          <a:prstGeom prst="leftBrace">
            <a:avLst>
              <a:gd name="adj1" fmla="val 459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 build="allAtOnce"/>
      <p:bldP spid="54296" grpId="0"/>
      <p:bldP spid="54297" grpId="0" build="allAtOnce"/>
      <p:bldP spid="54299" grpId="0" animBg="1"/>
      <p:bldP spid="543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620838" y="2133600"/>
            <a:ext cx="50419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i="1">
                <a:solidFill>
                  <a:srgbClr val="00B050"/>
                </a:solidFill>
              </a:rPr>
              <a:t>Método de la División</a:t>
            </a:r>
            <a:endParaRPr lang="en-US">
              <a:solidFill>
                <a:srgbClr val="00B050"/>
              </a:solidFill>
            </a:endParaRPr>
          </a:p>
          <a:p>
            <a:pPr>
              <a:defRPr/>
            </a:pPr>
            <a:endParaRPr lang="en-US" sz="160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1600">
                <a:solidFill>
                  <a:schemeClr val="hlink"/>
                </a:solidFill>
              </a:rPr>
              <a:t>h ( k)</a:t>
            </a:r>
            <a:r>
              <a:rPr lang="en-US" sz="1600"/>
              <a:t>  =  k mod M</a:t>
            </a:r>
            <a:endParaRPr lang="es-AR" sz="160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547813" y="3357563"/>
            <a:ext cx="583247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i="1">
                <a:solidFill>
                  <a:srgbClr val="00B050"/>
                </a:solidFill>
              </a:rPr>
              <a:t>Extracción</a:t>
            </a:r>
            <a:endParaRPr lang="es-AR">
              <a:solidFill>
                <a:srgbClr val="00B050"/>
              </a:solidFill>
            </a:endParaRPr>
          </a:p>
          <a:p>
            <a:pPr>
              <a:defRPr/>
            </a:pPr>
            <a:endParaRPr lang="es-AR" sz="1600"/>
          </a:p>
          <a:p>
            <a:pPr>
              <a:defRPr/>
            </a:pPr>
            <a:r>
              <a:rPr lang="es-AR" sz="1600"/>
              <a:t>Extraer de la clave, los dígitos que varían mas aleatoriamente</a:t>
            </a:r>
            <a:endParaRPr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547813" y="4797425"/>
            <a:ext cx="410527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i="1">
                <a:solidFill>
                  <a:srgbClr val="00B050"/>
                </a:solidFill>
              </a:rPr>
              <a:t>Plegado</a:t>
            </a:r>
            <a:endParaRPr lang="es-AR">
              <a:solidFill>
                <a:srgbClr val="00B050"/>
              </a:solidFill>
            </a:endParaRPr>
          </a:p>
          <a:p>
            <a:pPr>
              <a:defRPr/>
            </a:pPr>
            <a:endParaRPr lang="es-AR" sz="1600"/>
          </a:p>
          <a:p>
            <a:pPr>
              <a:defRPr/>
            </a:pPr>
            <a:r>
              <a:rPr lang="es-AR" sz="1600"/>
              <a:t>Si  </a:t>
            </a:r>
            <a:r>
              <a:rPr lang="es-AR" sz="1600"/>
              <a:t>k</a:t>
            </a:r>
            <a:r>
              <a:rPr lang="es-AR" sz="1600" baseline="-25000"/>
              <a:t>i</a:t>
            </a:r>
            <a:r>
              <a:rPr lang="es-AR" sz="1600" baseline="-25000"/>
              <a:t> </a:t>
            </a:r>
            <a:r>
              <a:rPr lang="es-AR" sz="1600"/>
              <a:t>= k</a:t>
            </a:r>
            <a:r>
              <a:rPr lang="es-AR" sz="1600" baseline="-25000"/>
              <a:t>i1</a:t>
            </a:r>
            <a:r>
              <a:rPr lang="es-AR" sz="1600"/>
              <a:t> k</a:t>
            </a:r>
            <a:r>
              <a:rPr lang="es-AR" sz="1600" baseline="-25000"/>
              <a:t>i2</a:t>
            </a:r>
            <a:r>
              <a:rPr lang="es-AR" sz="1600"/>
              <a:t> |  ... | k</a:t>
            </a:r>
            <a:r>
              <a:rPr lang="es-AR" sz="1600" baseline="-25000"/>
              <a:t>in-1</a:t>
            </a:r>
            <a:r>
              <a:rPr lang="es-AR" sz="1600"/>
              <a:t> </a:t>
            </a:r>
            <a:r>
              <a:rPr lang="es-AR" sz="1600"/>
              <a:t>k</a:t>
            </a:r>
            <a:r>
              <a:rPr lang="es-AR" sz="1600" baseline="-25000"/>
              <a:t>in</a:t>
            </a:r>
            <a:endParaRPr lang="es-AR" sz="1600" baseline="-25000"/>
          </a:p>
          <a:p>
            <a:pPr>
              <a:defRPr/>
            </a:pPr>
            <a:endParaRPr lang="en-US" sz="1600"/>
          </a:p>
          <a:p>
            <a:pPr>
              <a:defRPr/>
            </a:pPr>
            <a:r>
              <a:rPr lang="en-US" sz="1600"/>
              <a:t>                      </a:t>
            </a:r>
            <a:r>
              <a:rPr lang="en-US" sz="1600">
                <a:solidFill>
                  <a:schemeClr val="hlink"/>
                </a:solidFill>
              </a:rPr>
              <a:t>h(</a:t>
            </a:r>
            <a:r>
              <a:rPr lang="en-US" sz="1600">
                <a:solidFill>
                  <a:schemeClr val="hlink"/>
                </a:solidFill>
              </a:rPr>
              <a:t>k</a:t>
            </a:r>
            <a:r>
              <a:rPr lang="en-US" sz="1600" baseline="-25000">
                <a:solidFill>
                  <a:schemeClr val="hlink"/>
                </a:solidFill>
              </a:rPr>
              <a:t>i</a:t>
            </a:r>
            <a:r>
              <a:rPr lang="en-US" sz="1600">
                <a:solidFill>
                  <a:schemeClr val="hlink"/>
                </a:solidFill>
              </a:rPr>
              <a:t> )</a:t>
            </a:r>
            <a:r>
              <a:rPr lang="en-US" sz="1600"/>
              <a:t> = k</a:t>
            </a:r>
            <a:r>
              <a:rPr lang="en-US" sz="1600" baseline="-25000"/>
              <a:t>i1</a:t>
            </a:r>
            <a:r>
              <a:rPr lang="en-US" sz="1600"/>
              <a:t> k</a:t>
            </a:r>
            <a:r>
              <a:rPr lang="en-US" sz="1600" baseline="-25000"/>
              <a:t>i2</a:t>
            </a:r>
            <a:r>
              <a:rPr lang="en-US" sz="1600"/>
              <a:t> + ...+ k</a:t>
            </a:r>
            <a:r>
              <a:rPr lang="en-US" sz="1600" baseline="-25000"/>
              <a:t>in-1</a:t>
            </a:r>
            <a:r>
              <a:rPr lang="en-US" sz="1600"/>
              <a:t> k</a:t>
            </a:r>
            <a:r>
              <a:rPr lang="en-US" sz="1600" baseline="-25000"/>
              <a:t>in</a:t>
            </a:r>
            <a:endParaRPr lang="es-ES" sz="1600" baseline="-25000"/>
          </a:p>
        </p:txBody>
      </p:sp>
      <p:sp>
        <p:nvSpPr>
          <p:cNvPr id="41989" name="Rectangle 8"/>
          <p:cNvSpPr>
            <a:spLocks noChangeArrowheads="1" noGrp="1"/>
          </p:cNvSpPr>
          <p:nvPr>
            <p:ph type="title"/>
          </p:nvPr>
        </p:nvSpPr>
        <p:spPr bwMode="auto">
          <a:xfrm>
            <a:off x="395536" y="675273"/>
            <a:ext cx="8255000" cy="1169551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  </a:t>
            </a:r>
            <a:br>
              <a:rPr lang="es-AR" sz="4000"/>
            </a:br>
            <a:r>
              <a:rPr lang="es-AR" sz="3600"/>
              <a:t>Funciones de transformación</a:t>
            </a:r>
            <a:endParaRPr lang="es-ES" sz="36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39750" y="443706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sz="2000" i="1">
                <a:solidFill>
                  <a:srgbClr val="00B050"/>
                </a:solidFill>
              </a:rPr>
              <a:t>Funciones aplicables a claves alfanuméricas</a:t>
            </a:r>
            <a:r>
              <a:rPr lang="es-ES" sz="2000">
                <a:solidFill>
                  <a:srgbClr val="00B050"/>
                </a:solidFill>
              </a:rPr>
              <a:t> </a:t>
            </a:r>
            <a:endParaRPr/>
          </a:p>
        </p:txBody>
      </p:sp>
      <p:sp>
        <p:nvSpPr>
          <p:cNvPr id="44035" name="Rectangle 6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675273"/>
            <a:ext cx="8255000" cy="1169551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r>
              <a:rPr lang="es-AR"/>
              <a:t>  </a:t>
            </a:r>
            <a:br>
              <a:rPr lang="es-AR"/>
            </a:br>
            <a:r>
              <a:rPr lang="es-AR" sz="3600"/>
              <a:t>Funciones de transformación</a:t>
            </a:r>
            <a:endParaRPr lang="es-ES" sz="3600"/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539750" y="2060575"/>
            <a:ext cx="8280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i="1">
                <a:solidFill>
                  <a:srgbClr val="00B050"/>
                </a:solidFill>
              </a:rPr>
              <a:t>Cuadrado Medio</a:t>
            </a:r>
            <a:endParaRPr/>
          </a:p>
          <a:p>
            <a:pPr>
              <a:defRPr/>
            </a:pPr>
            <a:r>
              <a:rPr lang="es-AR"/>
              <a:t> </a:t>
            </a:r>
            <a:r>
              <a:rPr lang="en-US"/>
              <a:t>k</a:t>
            </a:r>
            <a:r>
              <a:rPr lang="en-US" baseline="-25000"/>
              <a:t>i</a:t>
            </a:r>
            <a:r>
              <a:rPr lang="en-US"/>
              <a:t> = k</a:t>
            </a:r>
            <a:r>
              <a:rPr lang="en-US" baseline="-25000"/>
              <a:t>i1</a:t>
            </a:r>
            <a:r>
              <a:rPr lang="en-US"/>
              <a:t> k</a:t>
            </a:r>
            <a:r>
              <a:rPr lang="en-US" baseline="-25000"/>
              <a:t>i2</a:t>
            </a:r>
            <a:r>
              <a:rPr lang="en-US"/>
              <a:t>  ... k</a:t>
            </a:r>
            <a:r>
              <a:rPr lang="en-US" baseline="-25000"/>
              <a:t>in-1</a:t>
            </a:r>
            <a:r>
              <a:rPr lang="en-US"/>
              <a:t> k</a:t>
            </a:r>
            <a:r>
              <a:rPr lang="en-US" baseline="-25000"/>
              <a:t>in</a:t>
            </a:r>
            <a:endParaRPr/>
          </a:p>
          <a:p>
            <a:pPr>
              <a:defRPr/>
            </a:pPr>
            <a:endParaRPr lang="en-US" baseline="-25000"/>
          </a:p>
          <a:p>
            <a:pPr>
              <a:defRPr/>
            </a:pPr>
            <a:r>
              <a:rPr lang="en-US"/>
              <a:t>                                 </a:t>
            </a:r>
            <a:r>
              <a:rPr lang="es-AR">
                <a:solidFill>
                  <a:schemeClr val="hlink"/>
                </a:solidFill>
              </a:rPr>
              <a:t>h(</a:t>
            </a:r>
            <a:r>
              <a:rPr lang="es-AR">
                <a:solidFill>
                  <a:schemeClr val="hlink"/>
                </a:solidFill>
              </a:rPr>
              <a:t>k</a:t>
            </a:r>
            <a:r>
              <a:rPr lang="es-AR" baseline="-25000">
                <a:solidFill>
                  <a:schemeClr val="hlink"/>
                </a:solidFill>
              </a:rPr>
              <a:t>i</a:t>
            </a:r>
            <a:r>
              <a:rPr lang="es-AR">
                <a:solidFill>
                  <a:schemeClr val="hlink"/>
                </a:solidFill>
              </a:rPr>
              <a:t> )</a:t>
            </a:r>
            <a:r>
              <a:rPr lang="es-AR"/>
              <a:t> = </a:t>
            </a:r>
            <a:r>
              <a:rPr lang="es-AR"/>
              <a:t>k</a:t>
            </a:r>
            <a:r>
              <a:rPr lang="es-AR" baseline="-25000"/>
              <a:t>i</a:t>
            </a:r>
            <a:r>
              <a:rPr lang="es-AR"/>
              <a:t> </a:t>
            </a:r>
            <a:r>
              <a:rPr lang="es-AR" baseline="30000"/>
              <a:t>2</a:t>
            </a:r>
            <a:r>
              <a:rPr lang="es-AR"/>
              <a:t>    y    luego se extraen los dígitos centrales</a:t>
            </a:r>
            <a:endParaRPr/>
          </a:p>
          <a:p>
            <a:pPr>
              <a:defRPr/>
            </a:pPr>
            <a:endParaRPr lang="es-AR"/>
          </a:p>
          <a:p>
            <a:pPr>
              <a:defRPr/>
            </a:pPr>
            <a:r>
              <a:rPr lang="es-AR"/>
              <a:t> d</a:t>
            </a:r>
            <a:r>
              <a:rPr lang="es-AR" baseline="-25000"/>
              <a:t>i</a:t>
            </a:r>
            <a:r>
              <a:rPr lang="es-AR"/>
              <a:t> = </a:t>
            </a:r>
            <a:r>
              <a:rPr lang="es-AR"/>
              <a:t>k</a:t>
            </a:r>
            <a:r>
              <a:rPr lang="es-AR" baseline="-25000"/>
              <a:t>ij</a:t>
            </a:r>
            <a:r>
              <a:rPr lang="es-AR"/>
              <a:t> k</a:t>
            </a:r>
            <a:r>
              <a:rPr lang="es-AR" baseline="-25000"/>
              <a:t>ij+1</a:t>
            </a:r>
            <a:r>
              <a:rPr lang="es-AR"/>
              <a:t> .... </a:t>
            </a:r>
            <a:r>
              <a:rPr lang="es-AR"/>
              <a:t>k</a:t>
            </a:r>
            <a:r>
              <a:rPr lang="es-AR" baseline="-25000"/>
              <a:t>ij+l</a:t>
            </a:r>
            <a:r>
              <a:rPr lang="es-AR"/>
              <a:t>      1&lt; j &lt; </a:t>
            </a:r>
            <a:r>
              <a:rPr lang="es-AR"/>
              <a:t>j+l</a:t>
            </a:r>
            <a:r>
              <a:rPr lang="es-AR"/>
              <a:t> &lt; n     y     0&lt;= </a:t>
            </a:r>
            <a:r>
              <a:rPr lang="es-AR"/>
              <a:t>kij</a:t>
            </a:r>
            <a:r>
              <a:rPr lang="es-AR"/>
              <a:t> kij+1 .... </a:t>
            </a:r>
            <a:r>
              <a:rPr lang="es-AR"/>
              <a:t>kij+l</a:t>
            </a:r>
            <a:r>
              <a:rPr lang="es-AR"/>
              <a:t> &lt;= M-1 </a:t>
            </a:r>
            <a:endParaRPr lang="es-ES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3850" y="5445125"/>
            <a:ext cx="287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 </a:t>
            </a:r>
            <a:r>
              <a:rPr lang="en-US"/>
              <a:t>ki = c</a:t>
            </a:r>
            <a:r>
              <a:rPr lang="en-US" baseline="-25000"/>
              <a:t>i1</a:t>
            </a:r>
            <a:r>
              <a:rPr lang="en-US"/>
              <a:t> c</a:t>
            </a:r>
            <a:r>
              <a:rPr lang="en-US" baseline="-25000"/>
              <a:t>i2</a:t>
            </a:r>
            <a:r>
              <a:rPr lang="en-US"/>
              <a:t> c</a:t>
            </a:r>
            <a:r>
              <a:rPr lang="en-US" baseline="-25000"/>
              <a:t>i3</a:t>
            </a:r>
            <a:r>
              <a:rPr lang="en-US"/>
              <a:t> ....  c</a:t>
            </a:r>
            <a:r>
              <a:rPr lang="en-US" baseline="-25000"/>
              <a:t>in</a:t>
            </a:r>
            <a:endParaRPr lang="es-ES" baseline="-25000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203575" y="5013325"/>
            <a:ext cx="594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hlink"/>
                </a:solidFill>
              </a:rPr>
              <a:t>h (k</a:t>
            </a:r>
            <a:r>
              <a:rPr lang="es-ES" baseline="-25000">
                <a:solidFill>
                  <a:schemeClr val="hlink"/>
                </a:solidFill>
              </a:rPr>
              <a:t>i</a:t>
            </a:r>
            <a:r>
              <a:rPr lang="es-ES">
                <a:solidFill>
                  <a:schemeClr val="hlink"/>
                </a:solidFill>
              </a:rPr>
              <a:t> )</a:t>
            </a:r>
            <a:r>
              <a:rPr lang="es-ES"/>
              <a:t> =  ASCII (c</a:t>
            </a:r>
            <a:r>
              <a:rPr lang="es-ES" baseline="-25000"/>
              <a:t>i1</a:t>
            </a:r>
            <a:r>
              <a:rPr lang="es-ES"/>
              <a:t> ) + ASCII (c</a:t>
            </a:r>
            <a:r>
              <a:rPr lang="es-ES" baseline="-25000"/>
              <a:t>i2</a:t>
            </a:r>
            <a:r>
              <a:rPr lang="es-ES"/>
              <a:t> ) +......+ ASCII (c</a:t>
            </a:r>
            <a:r>
              <a:rPr lang="es-ES" baseline="-25000"/>
              <a:t>in</a:t>
            </a:r>
            <a:r>
              <a:rPr lang="es-ES"/>
              <a:t> ) </a:t>
            </a:r>
            <a:endParaRPr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203575" y="5876925"/>
            <a:ext cx="5940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hlink"/>
                </a:solidFill>
              </a:rPr>
              <a:t>h (k</a:t>
            </a:r>
            <a:r>
              <a:rPr lang="es-ES" baseline="-25000">
                <a:solidFill>
                  <a:schemeClr val="hlink"/>
                </a:solidFill>
              </a:rPr>
              <a:t>i</a:t>
            </a:r>
            <a:r>
              <a:rPr lang="es-ES">
                <a:solidFill>
                  <a:schemeClr val="hlink"/>
                </a:solidFill>
              </a:rPr>
              <a:t> )</a:t>
            </a:r>
            <a:r>
              <a:rPr lang="es-ES"/>
              <a:t> =  ASCII (c</a:t>
            </a:r>
            <a:r>
              <a:rPr lang="es-ES" baseline="-25000"/>
              <a:t>i1</a:t>
            </a:r>
            <a:r>
              <a:rPr lang="es-ES"/>
              <a:t> ) * b</a:t>
            </a:r>
            <a:r>
              <a:rPr lang="es-ES" baseline="30000"/>
              <a:t>1 </a:t>
            </a:r>
            <a:r>
              <a:rPr lang="es-ES"/>
              <a:t>+ ASCII (c</a:t>
            </a:r>
            <a:r>
              <a:rPr lang="es-ES" baseline="-25000"/>
              <a:t>i2</a:t>
            </a:r>
            <a:r>
              <a:rPr lang="es-ES"/>
              <a:t> ) * b</a:t>
            </a:r>
            <a:r>
              <a:rPr lang="es-ES" baseline="30000"/>
              <a:t>2</a:t>
            </a:r>
            <a:r>
              <a:rPr lang="es-ES"/>
              <a:t> +......+ ASCII (c</a:t>
            </a:r>
            <a:r>
              <a:rPr lang="es-ES" baseline="-25000"/>
              <a:t>in</a:t>
            </a:r>
            <a:r>
              <a:rPr lang="es-ES"/>
              <a:t> ) * b</a:t>
            </a:r>
            <a:r>
              <a:rPr lang="es-ES" baseline="30000"/>
              <a:t>n</a:t>
            </a:r>
            <a:endParaRPr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V="1">
            <a:off x="2627313" y="5300663"/>
            <a:ext cx="5762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2627313" y="5734050"/>
            <a:ext cx="576262" cy="431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5" grpId="0"/>
      <p:bldP spid="60426" grpId="0"/>
      <p:bldP spid="60428" grpId="0"/>
      <p:bldP spid="60429" grpId="0" animBg="1"/>
      <p:bldP spid="604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s-AR" sz="4000" b="1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>
                <a:solidFill>
                  <a:srgbClr val="00B050"/>
                </a:solidFill>
                <a:latin typeface="+mn-lt"/>
              </a:rPr>
              <a:t> </a:t>
            </a:r>
            <a:br>
              <a:rPr lang="es-AR" sz="4400">
                <a:solidFill>
                  <a:srgbClr val="00B050"/>
                </a:solidFill>
              </a:rPr>
            </a:br>
            <a:r>
              <a:rPr lang="es-AR" sz="3600" b="1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6084" name="Text Box 13"/>
          <p:cNvSpPr txBox="1">
            <a:spLocks noChangeArrowheads="1"/>
          </p:cNvSpPr>
          <p:nvPr/>
        </p:nvSpPr>
        <p:spPr bwMode="auto">
          <a:xfrm>
            <a:off x="466726" y="2016112"/>
            <a:ext cx="7777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Font typeface="Wingdings"/>
              <a:buNone/>
              <a:defRPr/>
            </a:pPr>
            <a:r>
              <a:rPr lang="es-AR" sz="1600"/>
              <a:t>Claves = {20810, 21438, 21478, 21755, 21705, 21762, 21444,…}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s-AR" sz="1600"/>
              <a:t>   </a:t>
            </a:r>
            <a:r>
              <a:rPr lang="es-AR" sz="1600">
                <a:latin typeface="Times New Roman"/>
                <a:cs typeface="Times New Roman"/>
              </a:rPr>
              <a:t>│Claves│ = 33</a:t>
            </a:r>
            <a:endParaRPr lang="es-ES" sz="1600"/>
          </a:p>
        </p:txBody>
      </p:sp>
      <p:sp>
        <p:nvSpPr>
          <p:cNvPr id="46085" name="Text Box 14"/>
          <p:cNvSpPr txBox="1">
            <a:spLocks noChangeArrowheads="1"/>
          </p:cNvSpPr>
          <p:nvPr/>
        </p:nvSpPr>
        <p:spPr bwMode="auto">
          <a:xfrm>
            <a:off x="468313" y="4365625"/>
            <a:ext cx="935037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>
                <a:solidFill>
                  <a:schemeClr val="tx2"/>
                </a:solidFill>
              </a:rPr>
              <a:t>20810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419475" y="3278188"/>
            <a:ext cx="2035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/>
              <a:t>20810 Mod 33= </a:t>
            </a:r>
            <a:endParaRPr lang="es-E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7453313" y="327818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>
                <a:solidFill>
                  <a:schemeClr val="folHlink"/>
                </a:solidFill>
              </a:rPr>
              <a:t> 20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2268538" y="29241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División</a:t>
            </a:r>
            <a:endParaRPr lang="es-ES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268538" y="3789363"/>
            <a:ext cx="2087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Extracción</a:t>
            </a:r>
            <a:endParaRPr lang="es-E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276600" y="428625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>
                <a:solidFill>
                  <a:srgbClr val="FF0000"/>
                </a:solidFill>
              </a:rPr>
              <a:t>10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7524750" y="42862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folHlink"/>
                </a:solidFill>
              </a:rPr>
              <a:t>10</a:t>
            </a:r>
            <a:endParaRPr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2268538" y="4797425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Plegado</a:t>
            </a:r>
            <a:endParaRPr lang="es-E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700338" y="5294312"/>
            <a:ext cx="216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2 + 08 + 10=20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5702300" y="5294312"/>
            <a:ext cx="1677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20 Mod 33=</a:t>
            </a:r>
            <a:endParaRPr lang="es-E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7596188" y="5294312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folHlink"/>
                </a:solidFill>
              </a:rPr>
              <a:t>20</a:t>
            </a:r>
            <a:endParaRPr/>
          </a:p>
        </p:txBody>
      </p:sp>
      <p:sp>
        <p:nvSpPr>
          <p:cNvPr id="76827" name="AutoShape 27"/>
          <p:cNvSpPr>
            <a:spLocks noChangeArrowheads="1"/>
          </p:cNvSpPr>
          <p:nvPr/>
        </p:nvSpPr>
        <p:spPr bwMode="auto">
          <a:xfrm>
            <a:off x="4932363" y="5445125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268538" y="580548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Cuadrado Medio</a:t>
            </a:r>
            <a:endParaRPr lang="es-ES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2484438" y="6381750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/>
              <a:t>20810</a:t>
            </a:r>
            <a:r>
              <a:rPr lang="es-AR" baseline="30000"/>
              <a:t>2 </a:t>
            </a:r>
            <a:r>
              <a:rPr lang="es-AR"/>
              <a:t> = 433.</a:t>
            </a:r>
            <a:r>
              <a:rPr lang="es-AR">
                <a:solidFill>
                  <a:srgbClr val="FF0000"/>
                </a:solidFill>
              </a:rPr>
              <a:t>056</a:t>
            </a:r>
            <a:r>
              <a:rPr lang="es-AR"/>
              <a:t>.100</a:t>
            </a:r>
            <a:endParaRPr lang="es-ES"/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5795963" y="638175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56 Mod 33=</a:t>
            </a:r>
            <a:endParaRPr lang="es-ES"/>
          </a:p>
        </p:txBody>
      </p:sp>
      <p:sp>
        <p:nvSpPr>
          <p:cNvPr id="76831" name="AutoShape 31"/>
          <p:cNvSpPr>
            <a:spLocks noChangeArrowheads="1"/>
          </p:cNvSpPr>
          <p:nvPr/>
        </p:nvSpPr>
        <p:spPr bwMode="auto">
          <a:xfrm>
            <a:off x="5076825" y="6524625"/>
            <a:ext cx="431799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7667625" y="638175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>
                <a:solidFill>
                  <a:schemeClr val="folHlink"/>
                </a:solidFill>
              </a:rPr>
              <a:t>23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V="1">
            <a:off x="1331913" y="3284538"/>
            <a:ext cx="936625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 flipV="1">
            <a:off x="1331913" y="4076699"/>
            <a:ext cx="9366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1331913" y="4581525"/>
            <a:ext cx="1008062" cy="431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1331913" y="4581525"/>
            <a:ext cx="10080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630863" y="4286250"/>
            <a:ext cx="158432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10 Mod 33=</a:t>
            </a:r>
            <a:endParaRPr lang="es-ES"/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4786313" y="4429125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5" grpId="0"/>
      <p:bldP spid="76816" grpId="0"/>
      <p:bldP spid="76818" grpId="0"/>
      <p:bldP spid="76819" grpId="0"/>
      <p:bldP spid="76821" grpId="0"/>
      <p:bldP spid="76823" grpId="0"/>
      <p:bldP spid="76824" grpId="0"/>
      <p:bldP spid="76825" grpId="0"/>
      <p:bldP spid="76826" grpId="0"/>
      <p:bldP spid="76827" grpId="0" animBg="1"/>
      <p:bldP spid="76828" grpId="0"/>
      <p:bldP spid="76829" grpId="0"/>
      <p:bldP spid="76830" grpId="0"/>
      <p:bldP spid="76831" grpId="0" animBg="1"/>
      <p:bldP spid="76832" grpId="0"/>
      <p:bldP spid="76833" grpId="0" animBg="1"/>
      <p:bldP spid="76834" grpId="0" animBg="1"/>
      <p:bldP spid="76835" grpId="0" animBg="1"/>
      <p:bldP spid="76836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xmlns:a="http://schemas.openxmlformats.org/drawingml/2006/main" noGrp="1"/>
          </p:cNvGraphicFramePr>
          <p:nvPr/>
        </p:nvGraphicFramePr>
        <p:xfrm>
          <a:off x="1116013" y="2133600"/>
          <a:ext cx="7704135" cy="4535489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{5C22544A-7EE6-4342-B048-85BDC9FD1C3A}</a:tableStyleId>
              </a:tblPr>
              <a:tblGrid>
                <a:gridCol w="1540827"/>
                <a:gridCol w="1540827"/>
                <a:gridCol w="1540827"/>
                <a:gridCol w="1540827"/>
                <a:gridCol w="1540827"/>
              </a:tblGrid>
              <a:tr h="152335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1700" u="none" strike="noStrike"/>
                        <a:t>CLAVES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1700" u="none" strike="noStrike"/>
                        <a:t>MOD  33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1700" u="none" strike="noStrike"/>
                        <a:t>EXTRACCIÓN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1700" u="none" strike="noStrike"/>
                        <a:t>PLEGADO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1700" u="none" strike="noStrike"/>
                        <a:t>CUADRADO MEDIO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marL="8105" marR="8105" marT="8105" marB="0" anchor="ctr"/>
                </a:tc>
              </a:tr>
              <a:tr h="3727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900" u="none" strike="noStrike"/>
                        <a:t>20810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10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23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  <a:tr h="37228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900" u="none" strike="noStrike"/>
                        <a:t>21438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26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  <a:tr h="3727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900" u="none" strike="noStrike"/>
                        <a:t>21478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12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  <a:tr h="3727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900" u="none" strike="noStrike"/>
                        <a:t>21755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22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16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  <a:tr h="3727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900" u="none" strike="noStrike"/>
                        <a:t>21705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24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24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  <a:tr h="37279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900" u="none" strike="noStrike"/>
                        <a:t>21762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15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29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15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23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  <a:tr h="39739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900" u="none" strike="noStrike"/>
                        <a:t>21444</a:t>
                      </a:r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11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  <a:tr h="37847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…</a:t>
                      </a:r>
                      <a:endParaRPr lang="es-AR" sz="2000" b="1" i="0" u="none" strike="noStrike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s-AR" sz="2000" u="none" strike="noStrike"/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latin typeface="Century Gothic"/>
                      </a:endParaRPr>
                    </a:p>
                  </a:txBody>
                  <a:tcPr marL="8105" marR="8105" marT="8105" marB="0" anchor="ctr"/>
                </a:tc>
              </a:tr>
            </a:tbl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s-AR" sz="4000" b="1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>
                <a:solidFill>
                  <a:srgbClr val="00B050"/>
                </a:solidFill>
                <a:latin typeface="+mn-lt"/>
              </a:rPr>
              <a:t> </a:t>
            </a:r>
            <a:br>
              <a:rPr lang="es-AR" sz="4400">
                <a:solidFill>
                  <a:srgbClr val="00B050"/>
                </a:solidFill>
              </a:rPr>
            </a:br>
            <a:r>
              <a:rPr lang="es-AR" sz="3600" b="1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37" name="Text Box 30"/>
          <p:cNvSpPr txBox="1">
            <a:spLocks noChangeArrowheads="1"/>
          </p:cNvSpPr>
          <p:nvPr/>
        </p:nvSpPr>
        <p:spPr bwMode="auto">
          <a:xfrm>
            <a:off x="1298574" y="2000250"/>
            <a:ext cx="755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 sz="2000" b="1"/>
              <a:t>h1 (</a:t>
            </a:r>
            <a:r>
              <a:rPr lang="es-ES" sz="2000" b="1"/>
              <a:t>k</a:t>
            </a:r>
            <a:r>
              <a:rPr lang="es-ES" sz="2000" b="1" baseline="-25000"/>
              <a:t>i</a:t>
            </a:r>
            <a:r>
              <a:rPr lang="es-ES" sz="2000" b="1"/>
              <a:t> ) =  ASCII (c</a:t>
            </a:r>
            <a:r>
              <a:rPr lang="es-ES" sz="2000" b="1" baseline="-25000"/>
              <a:t>i1</a:t>
            </a:r>
            <a:r>
              <a:rPr lang="es-ES" sz="2000" b="1"/>
              <a:t> ) + ASCII (c</a:t>
            </a:r>
            <a:r>
              <a:rPr lang="es-ES" sz="2000" b="1" baseline="-25000"/>
              <a:t>i2</a:t>
            </a:r>
            <a:r>
              <a:rPr lang="es-ES" sz="2000" b="1"/>
              <a:t> ) +......+ ASCII (</a:t>
            </a:r>
            <a:r>
              <a:rPr lang="es-ES" sz="2000" b="1"/>
              <a:t>c</a:t>
            </a:r>
            <a:r>
              <a:rPr lang="es-ES" sz="2000" b="1" baseline="-25000"/>
              <a:t>in</a:t>
            </a:r>
            <a:r>
              <a:rPr lang="es-ES" sz="2000" b="1"/>
              <a:t> ) </a:t>
            </a:r>
            <a:endParaRPr/>
          </a:p>
        </p:txBody>
      </p:sp>
      <p:pic>
        <p:nvPicPr>
          <p:cNvPr id="49157" name="Picture 2" descr="Tabla ASCII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857625" y="2571750"/>
            <a:ext cx="4929188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14438" y="3490913"/>
            <a:ext cx="135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_tradnl">
                <a:solidFill>
                  <a:schemeClr val="folHlink"/>
                </a:solidFill>
              </a:rPr>
              <a:t>k</a:t>
            </a:r>
            <a:r>
              <a:rPr lang="es-ES_tradnl" baseline="-25000">
                <a:solidFill>
                  <a:schemeClr val="folHlink"/>
                </a:solidFill>
              </a:rPr>
              <a:t> </a:t>
            </a:r>
            <a:r>
              <a:rPr lang="es-ES_tradnl">
                <a:solidFill>
                  <a:schemeClr val="folHlink"/>
                </a:solidFill>
              </a:rPr>
              <a:t>: ROMA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s-AR" sz="4000" b="1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>
                <a:solidFill>
                  <a:srgbClr val="00B050"/>
                </a:solidFill>
                <a:latin typeface="+mn-lt"/>
              </a:rPr>
              <a:t> </a:t>
            </a:r>
            <a:br>
              <a:rPr lang="es-AR" sz="4400">
                <a:solidFill>
                  <a:srgbClr val="00B050"/>
                </a:solidFill>
              </a:rPr>
            </a:br>
            <a:r>
              <a:rPr lang="es-AR" sz="3600" b="1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9900" name="Group 28"/>
          <p:cNvGraphicFramePr>
            <a:graphicFrameLocks xmlns:a="http://schemas.openxmlformats.org/drawingml/2006/main" noGrp="1"/>
          </p:cNvGraphicFramePr>
          <p:nvPr>
            <p:ph type="tbl" idx="4294967295"/>
          </p:nvPr>
        </p:nvGraphicFramePr>
        <p:xfrm>
          <a:off x="7056438" y="2714625"/>
          <a:ext cx="2087562" cy="122396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044574"/>
                <a:gridCol w="1042988"/>
              </a:tblGrid>
              <a:tr h="244475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Caracter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ASCII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44475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R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82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46063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O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79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44475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M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77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244475"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A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/>
                        <a:buNone/>
                        <a:defRPr/>
                      </a:pPr>
                      <a:r>
                        <a:rPr lang="es-ES_tradnl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ahoma"/>
                          <a:cs typeface="Arial"/>
                        </a:rPr>
                        <a:t>65</a:t>
                      </a:r>
                      <a:endParaRPr lang="es-ES"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Tahoma"/>
                        <a:cs typeface="Arial"/>
                      </a:endParaRPr>
                    </a:p>
                  </a:txBody>
                  <a:tcPr marL="0" marR="0" marT="0" marB="0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200" name="Text Box 6"/>
          <p:cNvSpPr txBox="1">
            <a:spLocks noChangeArrowheads="1"/>
          </p:cNvSpPr>
          <p:nvPr/>
        </p:nvSpPr>
        <p:spPr bwMode="auto">
          <a:xfrm>
            <a:off x="1116013" y="27860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_tradnl">
                <a:solidFill>
                  <a:schemeClr val="folHlink"/>
                </a:solidFill>
              </a:rPr>
              <a:t>k</a:t>
            </a:r>
            <a:r>
              <a:rPr lang="es-ES_tradnl" baseline="-25000">
                <a:solidFill>
                  <a:schemeClr val="folHlink"/>
                </a:solidFill>
              </a:rPr>
              <a:t>1 </a:t>
            </a:r>
            <a:r>
              <a:rPr lang="es-ES_tradnl">
                <a:solidFill>
                  <a:schemeClr val="folHlink"/>
                </a:solidFill>
              </a:rPr>
              <a:t>: ROMA     k</a:t>
            </a:r>
            <a:r>
              <a:rPr lang="es-ES_tradnl" baseline="-25000">
                <a:solidFill>
                  <a:schemeClr val="folHlink"/>
                </a:solidFill>
              </a:rPr>
              <a:t>2</a:t>
            </a:r>
            <a:r>
              <a:rPr lang="es-ES_tradnl">
                <a:solidFill>
                  <a:schemeClr val="folHlink"/>
                </a:solidFill>
              </a:rPr>
              <a:t> : RAMO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13337" name="Text Box 30"/>
          <p:cNvSpPr txBox="1">
            <a:spLocks noChangeArrowheads="1"/>
          </p:cNvSpPr>
          <p:nvPr/>
        </p:nvSpPr>
        <p:spPr bwMode="auto">
          <a:xfrm>
            <a:off x="1116013" y="2133600"/>
            <a:ext cx="755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 sz="2000" b="1"/>
              <a:t>h1 (</a:t>
            </a:r>
            <a:r>
              <a:rPr lang="es-ES" sz="2000" b="1"/>
              <a:t>k</a:t>
            </a:r>
            <a:r>
              <a:rPr lang="es-ES" sz="2000" b="1" baseline="-25000"/>
              <a:t>i</a:t>
            </a:r>
            <a:r>
              <a:rPr lang="es-ES" sz="2000" b="1"/>
              <a:t> ) =  ASCII (c</a:t>
            </a:r>
            <a:r>
              <a:rPr lang="es-ES" sz="2000" b="1" baseline="-25000"/>
              <a:t>i1</a:t>
            </a:r>
            <a:r>
              <a:rPr lang="es-ES" sz="2000" b="1"/>
              <a:t> ) + ASCII (c</a:t>
            </a:r>
            <a:r>
              <a:rPr lang="es-ES" sz="2000" b="1" baseline="-25000"/>
              <a:t>i2</a:t>
            </a:r>
            <a:r>
              <a:rPr lang="es-ES" sz="2000" b="1"/>
              <a:t> ) +......+ ASCII (</a:t>
            </a:r>
            <a:r>
              <a:rPr lang="es-ES" sz="2000" b="1"/>
              <a:t>c</a:t>
            </a:r>
            <a:r>
              <a:rPr lang="es-ES" sz="2000" b="1" baseline="-25000"/>
              <a:t>in</a:t>
            </a:r>
            <a:r>
              <a:rPr lang="es-ES" sz="2000" b="1"/>
              <a:t> ) </a:t>
            </a:r>
            <a:endParaRPr/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003800" y="4149725"/>
            <a:ext cx="3671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/>
              <a:t>82 + 65 + 77 + 79 =</a:t>
            </a:r>
            <a:r>
              <a:rPr lang="es-ES">
                <a:solidFill>
                  <a:schemeClr val="hlink"/>
                </a:solidFill>
              </a:rPr>
              <a:t>   h1(RAMO)</a:t>
            </a:r>
            <a:r>
              <a:rPr lang="es-ES"/>
              <a:t> </a:t>
            </a:r>
            <a:endParaRPr/>
          </a:p>
        </p:txBody>
      </p:sp>
      <p:sp>
        <p:nvSpPr>
          <p:cNvPr id="13339" name="Text Box 35"/>
          <p:cNvSpPr txBox="1">
            <a:spLocks noChangeArrowheads="1"/>
          </p:cNvSpPr>
          <p:nvPr/>
        </p:nvSpPr>
        <p:spPr bwMode="auto">
          <a:xfrm>
            <a:off x="827088" y="494188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 b="1"/>
              <a:t>h2 (</a:t>
            </a:r>
            <a:r>
              <a:rPr lang="es-ES" b="1"/>
              <a:t>k</a:t>
            </a:r>
            <a:r>
              <a:rPr lang="es-ES" b="1" baseline="-25000"/>
              <a:t>i</a:t>
            </a:r>
            <a:r>
              <a:rPr lang="es-ES" b="1"/>
              <a:t> ) =  ASCII (c</a:t>
            </a:r>
            <a:r>
              <a:rPr lang="es-ES" b="1" baseline="-25000"/>
              <a:t>i1</a:t>
            </a:r>
            <a:r>
              <a:rPr lang="es-ES" b="1"/>
              <a:t> ) * b</a:t>
            </a:r>
            <a:r>
              <a:rPr lang="es-ES" b="1" baseline="30000"/>
              <a:t>1 </a:t>
            </a:r>
            <a:r>
              <a:rPr lang="es-ES" b="1"/>
              <a:t>+ ASCII (c</a:t>
            </a:r>
            <a:r>
              <a:rPr lang="es-ES" b="1" baseline="-25000"/>
              <a:t>i2</a:t>
            </a:r>
            <a:r>
              <a:rPr lang="es-ES" b="1"/>
              <a:t> ) * b</a:t>
            </a:r>
            <a:r>
              <a:rPr lang="es-ES" b="1" baseline="30000"/>
              <a:t>2</a:t>
            </a:r>
            <a:r>
              <a:rPr lang="es-ES" b="1"/>
              <a:t> +......+ ASCII (</a:t>
            </a:r>
            <a:r>
              <a:rPr lang="es-ES" b="1"/>
              <a:t>c</a:t>
            </a:r>
            <a:r>
              <a:rPr lang="es-ES" b="1" baseline="-25000"/>
              <a:t>in</a:t>
            </a:r>
            <a:r>
              <a:rPr lang="es-ES" b="1"/>
              <a:t> ) * </a:t>
            </a:r>
            <a:r>
              <a:rPr lang="es-ES" b="1"/>
              <a:t>b</a:t>
            </a:r>
            <a:r>
              <a:rPr lang="es-ES" b="1" baseline="30000"/>
              <a:t>n</a:t>
            </a:r>
            <a:endParaRPr lang="es-ES" b="1" baseline="30000"/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23850" y="5805488"/>
            <a:ext cx="6192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hlink"/>
                </a:solidFill>
              </a:rPr>
              <a:t>h2 (ROMA )</a:t>
            </a:r>
            <a:r>
              <a:rPr lang="es-ES"/>
              <a:t> =  82 *10</a:t>
            </a:r>
            <a:r>
              <a:rPr lang="es-ES" baseline="30000"/>
              <a:t>1</a:t>
            </a:r>
            <a:r>
              <a:rPr lang="es-ES"/>
              <a:t>+ 79 * 10</a:t>
            </a:r>
            <a:r>
              <a:rPr lang="es-ES" baseline="30000"/>
              <a:t>2</a:t>
            </a:r>
            <a:r>
              <a:rPr lang="es-ES"/>
              <a:t>+ 77 * 10</a:t>
            </a:r>
            <a:r>
              <a:rPr lang="es-ES" baseline="30000"/>
              <a:t>3</a:t>
            </a:r>
            <a:r>
              <a:rPr lang="es-ES"/>
              <a:t> + 65 * 10</a:t>
            </a:r>
            <a:r>
              <a:rPr lang="es-ES" baseline="30000"/>
              <a:t>4</a:t>
            </a:r>
            <a:r>
              <a:rPr lang="es-ES"/>
              <a:t> =</a:t>
            </a:r>
            <a:endParaRPr/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323850" y="6237288"/>
            <a:ext cx="612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hlink"/>
                </a:solidFill>
              </a:rPr>
              <a:t>h2 (RAMO )</a:t>
            </a:r>
            <a:r>
              <a:rPr lang="es-ES"/>
              <a:t> =  82 *10</a:t>
            </a:r>
            <a:r>
              <a:rPr lang="es-ES" baseline="30000"/>
              <a:t>1</a:t>
            </a:r>
            <a:r>
              <a:rPr lang="es-ES"/>
              <a:t>+ 65 * 10</a:t>
            </a:r>
            <a:r>
              <a:rPr lang="es-ES" baseline="30000"/>
              <a:t>2</a:t>
            </a:r>
            <a:r>
              <a:rPr lang="es-ES"/>
              <a:t> + 77 *10</a:t>
            </a:r>
            <a:r>
              <a:rPr lang="es-ES" baseline="30000"/>
              <a:t>3</a:t>
            </a:r>
            <a:r>
              <a:rPr lang="es-ES"/>
              <a:t>+ 79 *10</a:t>
            </a:r>
            <a:r>
              <a:rPr lang="es-ES" baseline="30000"/>
              <a:t>4</a:t>
            </a:r>
            <a:r>
              <a:rPr lang="es-ES"/>
              <a:t>  =</a:t>
            </a:r>
            <a:endParaRPr/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877050" y="58054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hlink"/>
                </a:solidFill>
              </a:rPr>
              <a:t>735720</a:t>
            </a:r>
            <a:endParaRPr lang="es-ES"/>
          </a:p>
        </p:txBody>
      </p: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6877050" y="62372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hlink"/>
                </a:solidFill>
              </a:rPr>
              <a:t>163320</a:t>
            </a:r>
            <a:endParaRPr lang="es-ES"/>
          </a:p>
        </p:txBody>
      </p:sp>
      <p:sp>
        <p:nvSpPr>
          <p:cNvPr id="79913" name="Text Box 41"/>
          <p:cNvSpPr txBox="1">
            <a:spLocks noChangeArrowheads="1"/>
          </p:cNvSpPr>
          <p:nvPr/>
        </p:nvSpPr>
        <p:spPr bwMode="auto">
          <a:xfrm>
            <a:off x="468313" y="4149725"/>
            <a:ext cx="4608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ES">
                <a:solidFill>
                  <a:schemeClr val="hlink"/>
                </a:solidFill>
              </a:rPr>
              <a:t>h1 (ROMA )</a:t>
            </a:r>
            <a:r>
              <a:rPr lang="es-ES"/>
              <a:t> =  82 + 79 + 77 + 65 </a:t>
            </a:r>
            <a:r>
              <a:rPr lang="es-ES">
                <a:solidFill>
                  <a:schemeClr val="hlink"/>
                </a:solidFill>
              </a:rPr>
              <a:t>=303 =</a:t>
            </a:r>
            <a:endParaRPr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s-AR" sz="4000" b="1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>
                <a:solidFill>
                  <a:srgbClr val="00B050"/>
                </a:solidFill>
                <a:latin typeface="+mn-lt"/>
              </a:rPr>
              <a:t> </a:t>
            </a:r>
            <a:br>
              <a:rPr lang="es-AR" sz="4400">
                <a:solidFill>
                  <a:srgbClr val="00B050"/>
                </a:solidFill>
              </a:rPr>
            </a:br>
            <a:r>
              <a:rPr lang="es-AR" sz="3600" b="1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4" grpId="0"/>
      <p:bldP spid="13339" grpId="0"/>
      <p:bldP spid="79908" grpId="0"/>
      <p:bldP spid="79909" grpId="0"/>
      <p:bldP spid="79910" grpId="0"/>
      <p:bldP spid="79911" grpId="0"/>
      <p:bldP spid="799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 noGrp="1"/>
          </p:cNvSpPr>
          <p:nvPr>
            <p:ph type="title"/>
          </p:nvPr>
        </p:nvSpPr>
        <p:spPr bwMode="auto">
          <a:xfrm>
            <a:off x="251520" y="1196752"/>
            <a:ext cx="8255000" cy="657448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s-AR" sz="4000" b="1"/>
              <a:t>Objetivos</a:t>
            </a:r>
            <a:endParaRPr lang="es-ES" sz="4000" b="1"/>
          </a:p>
        </p:txBody>
      </p:sp>
      <p:sp>
        <p:nvSpPr>
          <p:cNvPr id="21507" name="2 Marcador de contenido"/>
          <p:cNvSpPr>
            <a:spLocks noGrp="1"/>
          </p:cNvSpPr>
          <p:nvPr>
            <p:ph idx="4294967295"/>
          </p:nvPr>
        </p:nvSpPr>
        <p:spPr bwMode="auto">
          <a:xfrm>
            <a:off x="611560" y="2852936"/>
            <a:ext cx="8097837" cy="3554412"/>
          </a:xfrm>
        </p:spPr>
        <p:txBody>
          <a:bodyPr/>
          <a:lstStyle/>
          <a:p>
            <a:pPr>
              <a:buFont typeface="Wingdings"/>
              <a:buChar char="Ø"/>
              <a:defRPr/>
            </a:pPr>
            <a:r>
              <a:rPr lang="es-ES"/>
              <a:t>Conocer la Técnica de </a:t>
            </a:r>
            <a:r>
              <a:rPr lang="es-ES"/>
              <a:t>Hashing</a:t>
            </a:r>
            <a:r>
              <a:rPr lang="es-ES"/>
              <a:t>. </a:t>
            </a:r>
            <a:endParaRPr/>
          </a:p>
          <a:p>
            <a:pPr>
              <a:buFont typeface="Wingdings"/>
              <a:buChar char="Ø"/>
              <a:defRPr/>
            </a:pPr>
            <a:endParaRPr lang="es-ES" sz="2000"/>
          </a:p>
          <a:p>
            <a:pPr>
              <a:buFont typeface="Wingdings"/>
              <a:buChar char="Ø"/>
              <a:defRPr/>
            </a:pPr>
            <a:r>
              <a:rPr lang="es-ES"/>
              <a:t>Evaluar el costo computacional de las operaciones, para las distintas políticas de manejo de colisiones.</a:t>
            </a:r>
            <a:endParaRPr/>
          </a:p>
          <a:p>
            <a:pPr>
              <a:buFont typeface="Wingdings"/>
              <a:buChar char="Ø"/>
              <a:defRPr/>
            </a:pPr>
            <a:endParaRPr lang="es-ES" sz="2000"/>
          </a:p>
          <a:p>
            <a:pPr>
              <a:buFont typeface="Wingdings"/>
              <a:buChar char="Ø"/>
              <a:defRPr/>
            </a:pPr>
            <a:r>
              <a:rPr lang="es-ES"/>
              <a:t>Construir el TAD Tabla Hash.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797223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288924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sz="1400" b="1">
                <a:solidFill>
                  <a:schemeClr val="folHlink"/>
                </a:solidFill>
              </a:rPr>
              <a:t>Aspectos </a:t>
            </a:r>
            <a:endParaRPr/>
          </a:p>
          <a:p>
            <a:pPr algn="ctr">
              <a:spcBef>
                <a:spcPts val="0"/>
              </a:spcBef>
              <a:defRPr/>
            </a:pPr>
            <a:r>
              <a:rPr lang="es-AR" sz="1400" b="1">
                <a:solidFill>
                  <a:schemeClr val="folHlink"/>
                </a:solidFill>
              </a:rPr>
              <a:t>Relevantes</a:t>
            </a:r>
            <a:endParaRPr lang="es-ES" sz="1400" b="1">
              <a:solidFill>
                <a:schemeClr val="folHlink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352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/>
              <a:t>a ) Elección de la función de transformación  H.</a:t>
            </a:r>
            <a:r>
              <a:rPr lang="es-ES"/>
              <a:t> </a:t>
            </a:r>
            <a:endParaRPr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7088" y="544512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>
                <a:solidFill>
                  <a:schemeClr val="folHlink"/>
                </a:solidFill>
              </a:rPr>
              <a:t>b) Política de manejo de colisiones.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58888" y="2925763"/>
            <a:ext cx="3311524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es-AR"/>
              <a:t>    distribuir las claves uniformemente 	</a:t>
            </a:r>
            <a:endParaRPr/>
          </a:p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es-AR"/>
              <a:t>    ser calculable de modo eficiente</a:t>
            </a:r>
            <a:r>
              <a:rPr lang="es-ES"/>
              <a:t> </a:t>
            </a:r>
            <a:endParaRPr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787900" y="1773238"/>
            <a:ext cx="4032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i="1"/>
              <a:t>Método de la División</a:t>
            </a:r>
            <a:endParaRPr lang="en-US"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Extracción</a:t>
            </a:r>
            <a:endParaRPr lang="es-AR"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Plegado</a:t>
            </a:r>
            <a:endParaRPr lang="es-AR"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Cuadrado Medio</a:t>
            </a:r>
            <a:endParaRPr/>
          </a:p>
          <a:p>
            <a:pPr>
              <a:defRPr/>
            </a:pPr>
            <a:endParaRPr lang="es-AR" i="1"/>
          </a:p>
          <a:p>
            <a:pPr>
              <a:defRPr/>
            </a:pPr>
            <a:r>
              <a:rPr lang="es-AR" i="1"/>
              <a:t>Funciones aplicables a claves alfanuméricas</a:t>
            </a:r>
            <a:r>
              <a:rPr lang="es-ES"/>
              <a:t> </a:t>
            </a:r>
            <a:endParaRPr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932363" y="5084763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/>
              <a:t>Encadenamiento</a:t>
            </a:r>
            <a:endParaRPr/>
          </a:p>
          <a:p>
            <a:pPr>
              <a:defRPr/>
            </a:pPr>
            <a:endParaRPr lang="es-AR"/>
          </a:p>
          <a:p>
            <a:pPr>
              <a:defRPr/>
            </a:pPr>
            <a:r>
              <a:rPr lang="es-AR"/>
              <a:t>Uso de Buckets o cubos</a:t>
            </a:r>
            <a:endParaRPr/>
          </a:p>
          <a:p>
            <a:pPr>
              <a:defRPr/>
            </a:pPr>
            <a:endParaRPr lang="es-AR"/>
          </a:p>
          <a:p>
            <a:pPr>
              <a:defRPr/>
            </a:pPr>
            <a:r>
              <a:rPr lang="es-AR"/>
              <a:t>Direccionamiento abierto.</a:t>
            </a:r>
            <a:r>
              <a:rPr lang="es-ES"/>
              <a:t> </a:t>
            </a:r>
            <a:endParaRPr/>
          </a:p>
        </p:txBody>
      </p:sp>
      <p:sp>
        <p:nvSpPr>
          <p:cNvPr id="51209" name="AutoShape 9"/>
          <p:cNvSpPr/>
          <p:nvPr/>
        </p:nvSpPr>
        <p:spPr bwMode="auto">
          <a:xfrm>
            <a:off x="539750" y="2205038"/>
            <a:ext cx="215899" cy="4176712"/>
          </a:xfrm>
          <a:prstGeom prst="leftBrace">
            <a:avLst>
              <a:gd name="adj1" fmla="val 161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51210" name="AutoShape 10"/>
          <p:cNvSpPr/>
          <p:nvPr/>
        </p:nvSpPr>
        <p:spPr bwMode="auto">
          <a:xfrm>
            <a:off x="4427538" y="1844675"/>
            <a:ext cx="288924" cy="2736850"/>
          </a:xfrm>
          <a:prstGeom prst="leftBrace">
            <a:avLst>
              <a:gd name="adj1" fmla="val 78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51211" name="AutoShape 11"/>
          <p:cNvSpPr/>
          <p:nvPr/>
        </p:nvSpPr>
        <p:spPr bwMode="auto">
          <a:xfrm>
            <a:off x="4429125" y="5013325"/>
            <a:ext cx="287338" cy="1584324"/>
          </a:xfrm>
          <a:prstGeom prst="leftBrace">
            <a:avLst>
              <a:gd name="adj1" fmla="val 459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726376"/>
            <a:ext cx="8255000" cy="1169551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r>
              <a:rPr lang="es-AR"/>
              <a:t> </a:t>
            </a:r>
            <a:r>
              <a:rPr lang="es-AR"/>
              <a:t> </a:t>
            </a:r>
            <a:br>
              <a:rPr lang="es-AR"/>
            </a:br>
            <a:r>
              <a:rPr lang="es-AR" sz="3600"/>
              <a:t>Políticas de manejo de colisiones</a:t>
            </a:r>
            <a:endParaRPr lang="es-ES" sz="3600"/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2195513" y="2414215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b="1" i="1">
                <a:solidFill>
                  <a:srgbClr val="0070C0"/>
                </a:solidFill>
              </a:rPr>
              <a:t>Encadenamiento o Dispersión Abierta</a:t>
            </a:r>
            <a:r>
              <a:rPr lang="es-ES" b="1">
                <a:solidFill>
                  <a:srgbClr val="0070C0"/>
                </a:solidFill>
              </a:rPr>
              <a:t> </a:t>
            </a:r>
            <a:endParaRPr/>
          </a:p>
        </p:txBody>
      </p:sp>
      <p:grpSp>
        <p:nvGrpSpPr>
          <p:cNvPr id="53252" name="Group 7"/>
          <p:cNvGrpSpPr/>
          <p:nvPr/>
        </p:nvGrpSpPr>
        <p:grpSpPr bwMode="auto">
          <a:xfrm>
            <a:off x="1619250" y="3502298"/>
            <a:ext cx="3600450" cy="3167062"/>
            <a:chOff x="3141" y="1752"/>
            <a:chExt cx="4680" cy="4375"/>
          </a:xfrm>
        </p:grpSpPr>
        <p:grpSp>
          <p:nvGrpSpPr>
            <p:cNvPr id="53256" name="Group 8"/>
            <p:cNvGrpSpPr/>
            <p:nvPr/>
          </p:nvGrpSpPr>
          <p:grpSpPr bwMode="auto">
            <a:xfrm>
              <a:off x="3888" y="1752"/>
              <a:ext cx="864" cy="3888"/>
              <a:chOff x="3888" y="8640"/>
              <a:chExt cx="864" cy="3888"/>
            </a:xfrm>
          </p:grpSpPr>
          <p:sp>
            <p:nvSpPr>
              <p:cNvPr id="53277" name="Rectangle 9"/>
              <p:cNvSpPr>
                <a:spLocks noChangeArrowheads="1"/>
              </p:cNvSpPr>
              <p:nvPr/>
            </p:nvSpPr>
            <p:spPr bwMode="auto">
              <a:xfrm>
                <a:off x="3888" y="8640"/>
                <a:ext cx="864" cy="38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78" name="Line 10"/>
              <p:cNvSpPr>
                <a:spLocks noChangeShapeType="1"/>
              </p:cNvSpPr>
              <p:nvPr/>
            </p:nvSpPr>
            <p:spPr bwMode="auto">
              <a:xfrm>
                <a:off x="3888" y="1209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79" name="Line 11"/>
              <p:cNvSpPr>
                <a:spLocks noChangeShapeType="1"/>
              </p:cNvSpPr>
              <p:nvPr/>
            </p:nvSpPr>
            <p:spPr bwMode="auto">
              <a:xfrm>
                <a:off x="3888" y="1152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80" name="Line 12"/>
              <p:cNvSpPr>
                <a:spLocks noChangeShapeType="1"/>
              </p:cNvSpPr>
              <p:nvPr/>
            </p:nvSpPr>
            <p:spPr bwMode="auto">
              <a:xfrm>
                <a:off x="3888" y="10944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81" name="Line 13"/>
              <p:cNvSpPr>
                <a:spLocks noChangeShapeType="1"/>
              </p:cNvSpPr>
              <p:nvPr/>
            </p:nvSpPr>
            <p:spPr bwMode="auto">
              <a:xfrm>
                <a:off x="3888" y="10368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82" name="Line 14"/>
              <p:cNvSpPr>
                <a:spLocks noChangeShapeType="1"/>
              </p:cNvSpPr>
              <p:nvPr/>
            </p:nvSpPr>
            <p:spPr bwMode="auto">
              <a:xfrm>
                <a:off x="3888" y="9792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83" name="Line 15"/>
              <p:cNvSpPr>
                <a:spLocks noChangeShapeType="1"/>
              </p:cNvSpPr>
              <p:nvPr/>
            </p:nvSpPr>
            <p:spPr bwMode="auto">
              <a:xfrm>
                <a:off x="3888" y="921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</p:grpSp>
        <p:sp>
          <p:nvSpPr>
            <p:cNvPr id="53257" name="Text Box 16"/>
            <p:cNvSpPr txBox="1">
              <a:spLocks noChangeArrowheads="1"/>
            </p:cNvSpPr>
            <p:nvPr/>
          </p:nvSpPr>
          <p:spPr bwMode="auto">
            <a:xfrm>
              <a:off x="3321" y="522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1200"/>
                <a:t>0</a:t>
              </a:r>
              <a:endParaRPr lang="es-ES"/>
            </a:p>
          </p:txBody>
        </p:sp>
        <p:sp>
          <p:nvSpPr>
            <p:cNvPr id="53258" name="Text Box 17"/>
            <p:cNvSpPr txBox="1">
              <a:spLocks noChangeArrowheads="1"/>
            </p:cNvSpPr>
            <p:nvPr/>
          </p:nvSpPr>
          <p:spPr bwMode="auto">
            <a:xfrm>
              <a:off x="3321" y="468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1200"/>
                <a:t>1</a:t>
              </a:r>
              <a:endParaRPr lang="es-ES"/>
            </a:p>
          </p:txBody>
        </p:sp>
        <p:sp>
          <p:nvSpPr>
            <p:cNvPr id="53259" name="Text Box 18"/>
            <p:cNvSpPr txBox="1">
              <a:spLocks noChangeArrowheads="1"/>
            </p:cNvSpPr>
            <p:nvPr/>
          </p:nvSpPr>
          <p:spPr bwMode="auto">
            <a:xfrm>
              <a:off x="3141" y="1804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1200"/>
                <a:t>M-1</a:t>
              </a:r>
              <a:endParaRPr/>
            </a:p>
          </p:txBody>
        </p:sp>
        <p:grpSp>
          <p:nvGrpSpPr>
            <p:cNvPr id="53260" name="Group 19"/>
            <p:cNvGrpSpPr/>
            <p:nvPr/>
          </p:nvGrpSpPr>
          <p:grpSpPr bwMode="auto">
            <a:xfrm>
              <a:off x="5481" y="1984"/>
              <a:ext cx="720" cy="360"/>
              <a:chOff x="5481" y="1984"/>
              <a:chExt cx="720" cy="360"/>
            </a:xfrm>
          </p:grpSpPr>
          <p:sp>
            <p:nvSpPr>
              <p:cNvPr id="53275" name="Rectangle 20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76" name="Line 21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</p:grpSp>
        <p:grpSp>
          <p:nvGrpSpPr>
            <p:cNvPr id="53261" name="Group 22"/>
            <p:cNvGrpSpPr/>
            <p:nvPr/>
          </p:nvGrpSpPr>
          <p:grpSpPr bwMode="auto">
            <a:xfrm>
              <a:off x="6741" y="1984"/>
              <a:ext cx="720" cy="360"/>
              <a:chOff x="5481" y="1984"/>
              <a:chExt cx="720" cy="360"/>
            </a:xfrm>
          </p:grpSpPr>
          <p:sp>
            <p:nvSpPr>
              <p:cNvPr id="53273" name="Rectangle 23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74" name="Line 24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</p:grpSp>
        <p:sp>
          <p:nvSpPr>
            <p:cNvPr id="53262" name="Line 25"/>
            <p:cNvSpPr>
              <a:spLocks noChangeShapeType="1"/>
            </p:cNvSpPr>
            <p:nvPr/>
          </p:nvSpPr>
          <p:spPr bwMode="auto">
            <a:xfrm>
              <a:off x="4581" y="21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3263" name="Line 26"/>
            <p:cNvSpPr>
              <a:spLocks noChangeShapeType="1"/>
            </p:cNvSpPr>
            <p:nvPr/>
          </p:nvSpPr>
          <p:spPr bwMode="auto">
            <a:xfrm>
              <a:off x="6021" y="216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3264" name="Line 27"/>
            <p:cNvSpPr>
              <a:spLocks noChangeShapeType="1"/>
            </p:cNvSpPr>
            <p:nvPr/>
          </p:nvSpPr>
          <p:spPr bwMode="auto">
            <a:xfrm>
              <a:off x="7281" y="21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3265" name="Line 28"/>
            <p:cNvSpPr>
              <a:spLocks noChangeShapeType="1"/>
            </p:cNvSpPr>
            <p:nvPr/>
          </p:nvSpPr>
          <p:spPr bwMode="auto">
            <a:xfrm>
              <a:off x="7821" y="198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grpSp>
          <p:nvGrpSpPr>
            <p:cNvPr id="53266" name="Group 29"/>
            <p:cNvGrpSpPr/>
            <p:nvPr/>
          </p:nvGrpSpPr>
          <p:grpSpPr bwMode="auto">
            <a:xfrm>
              <a:off x="5481" y="4684"/>
              <a:ext cx="720" cy="360"/>
              <a:chOff x="5481" y="1984"/>
              <a:chExt cx="720" cy="360"/>
            </a:xfrm>
          </p:grpSpPr>
          <p:sp>
            <p:nvSpPr>
              <p:cNvPr id="53271" name="Rectangle 30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53272" name="Line 31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</p:grpSp>
        <p:sp>
          <p:nvSpPr>
            <p:cNvPr id="53267" name="Line 32"/>
            <p:cNvSpPr>
              <a:spLocks noChangeShapeType="1"/>
            </p:cNvSpPr>
            <p:nvPr/>
          </p:nvSpPr>
          <p:spPr bwMode="auto">
            <a:xfrm>
              <a:off x="4581" y="48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3268" name="Line 33"/>
            <p:cNvSpPr>
              <a:spLocks noChangeShapeType="1"/>
            </p:cNvSpPr>
            <p:nvPr/>
          </p:nvSpPr>
          <p:spPr bwMode="auto">
            <a:xfrm>
              <a:off x="4581" y="540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3269" name="Line 34"/>
            <p:cNvSpPr>
              <a:spLocks noChangeShapeType="1"/>
            </p:cNvSpPr>
            <p:nvPr/>
          </p:nvSpPr>
          <p:spPr bwMode="auto">
            <a:xfrm>
              <a:off x="5481" y="522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3270" name="Text Box 35"/>
            <p:cNvSpPr txBox="1">
              <a:spLocks noChangeArrowheads="1"/>
            </p:cNvSpPr>
            <p:nvPr/>
          </p:nvSpPr>
          <p:spPr bwMode="auto">
            <a:xfrm>
              <a:off x="4041" y="576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1200"/>
                <a:t>T</a:t>
              </a:r>
              <a:endParaRPr lang="es-ES"/>
            </a:p>
          </p:txBody>
        </p:sp>
      </p:grpSp>
      <p:pic>
        <p:nvPicPr>
          <p:cNvPr id="34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659563" y="3701132"/>
            <a:ext cx="17287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CuadroTexto 1"/>
          <p:cNvSpPr txBox="1">
            <a:spLocks noChangeArrowheads="1"/>
          </p:cNvSpPr>
          <p:nvPr/>
        </p:nvSpPr>
        <p:spPr bwMode="auto">
          <a:xfrm>
            <a:off x="7885113" y="3059113"/>
            <a:ext cx="86359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b="1">
                <a:solidFill>
                  <a:srgbClr val="FF0000"/>
                </a:solidFill>
              </a:rPr>
              <a:t>¿ M ?</a:t>
            </a:r>
            <a:endParaRPr lang="es-AR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624170"/>
            <a:ext cx="8255000" cy="1292662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r>
              <a:rPr lang="es-AR" sz="4800"/>
              <a:t> </a:t>
            </a:r>
            <a:r>
              <a:rPr lang="es-AR" sz="4800"/>
              <a:t> </a:t>
            </a:r>
            <a:br>
              <a:rPr lang="es-AR" sz="4800"/>
            </a:br>
            <a:r>
              <a:rPr lang="es-AR" sz="3600"/>
              <a:t>Políticas de manejo de colisiones</a:t>
            </a:r>
            <a:endParaRPr lang="es-ES" sz="360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979613" y="2270199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b="1" i="1">
                <a:solidFill>
                  <a:srgbClr val="0070C0"/>
                </a:solidFill>
              </a:rPr>
              <a:t>Uso de </a:t>
            </a:r>
            <a:r>
              <a:rPr lang="es-AR" b="1" i="1">
                <a:solidFill>
                  <a:srgbClr val="0070C0"/>
                </a:solidFill>
              </a:rPr>
              <a:t>Buckets</a:t>
            </a:r>
            <a:r>
              <a:rPr lang="es-AR" b="1" i="1">
                <a:solidFill>
                  <a:srgbClr val="0070C0"/>
                </a:solidFill>
              </a:rPr>
              <a:t> o Cubos</a:t>
            </a:r>
            <a:r>
              <a:rPr lang="es-AR" b="1">
                <a:solidFill>
                  <a:srgbClr val="0070C0"/>
                </a:solidFill>
              </a:rPr>
              <a:t> </a:t>
            </a:r>
            <a:endParaRPr lang="es-ES" b="1">
              <a:solidFill>
                <a:srgbClr val="0070C0"/>
              </a:solidFill>
            </a:endParaRPr>
          </a:p>
        </p:txBody>
      </p:sp>
      <p:grpSp>
        <p:nvGrpSpPr>
          <p:cNvPr id="55300" name="Group 34"/>
          <p:cNvGrpSpPr/>
          <p:nvPr/>
        </p:nvGrpSpPr>
        <p:grpSpPr bwMode="auto">
          <a:xfrm>
            <a:off x="539750" y="2873771"/>
            <a:ext cx="5645150" cy="4011613"/>
            <a:chOff x="2961" y="6676"/>
            <a:chExt cx="6480" cy="4857"/>
          </a:xfrm>
        </p:grpSpPr>
        <p:grpSp>
          <p:nvGrpSpPr>
            <p:cNvPr id="55304" name="Group 35"/>
            <p:cNvGrpSpPr/>
            <p:nvPr/>
          </p:nvGrpSpPr>
          <p:grpSpPr bwMode="auto">
            <a:xfrm>
              <a:off x="2961" y="6676"/>
              <a:ext cx="6480" cy="4857"/>
              <a:chOff x="2961" y="1984"/>
              <a:chExt cx="6480" cy="4857"/>
            </a:xfrm>
          </p:grpSpPr>
          <p:grpSp>
            <p:nvGrpSpPr>
              <p:cNvPr id="55307" name="Group 36"/>
              <p:cNvGrpSpPr/>
              <p:nvPr/>
            </p:nvGrpSpPr>
            <p:grpSpPr bwMode="auto">
              <a:xfrm>
                <a:off x="2961" y="1984"/>
                <a:ext cx="6480" cy="4320"/>
                <a:chOff x="2961" y="1984"/>
                <a:chExt cx="6480" cy="4320"/>
              </a:xfrm>
            </p:grpSpPr>
            <p:sp>
              <p:nvSpPr>
                <p:cNvPr id="55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3744" y="2412"/>
                  <a:ext cx="2016" cy="388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0" name="Line 38"/>
                <p:cNvSpPr>
                  <a:spLocks noChangeShapeType="1"/>
                </p:cNvSpPr>
                <p:nvPr/>
              </p:nvSpPr>
              <p:spPr bwMode="auto">
                <a:xfrm>
                  <a:off x="3744" y="5868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1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5292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2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4716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3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4140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4" name="Line 42"/>
                <p:cNvSpPr>
                  <a:spLocks noChangeShapeType="1"/>
                </p:cNvSpPr>
                <p:nvPr/>
              </p:nvSpPr>
              <p:spPr bwMode="auto">
                <a:xfrm>
                  <a:off x="3744" y="3564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5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2988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6" name="Line 44"/>
                <p:cNvSpPr>
                  <a:spLocks noChangeShapeType="1"/>
                </p:cNvSpPr>
                <p:nvPr/>
              </p:nvSpPr>
              <p:spPr bwMode="auto">
                <a:xfrm>
                  <a:off x="4176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7" name="Line 45"/>
                <p:cNvSpPr>
                  <a:spLocks noChangeShapeType="1"/>
                </p:cNvSpPr>
                <p:nvPr/>
              </p:nvSpPr>
              <p:spPr bwMode="auto">
                <a:xfrm>
                  <a:off x="4608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8" name="Line 46"/>
                <p:cNvSpPr>
                  <a:spLocks noChangeShapeType="1"/>
                </p:cNvSpPr>
                <p:nvPr/>
              </p:nvSpPr>
              <p:spPr bwMode="auto">
                <a:xfrm>
                  <a:off x="5328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141" y="2527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r>
                    <a:rPr lang="es-ES" sz="1200"/>
                    <a:t>0</a:t>
                  </a:r>
                  <a:endParaRPr lang="es-ES"/>
                </a:p>
              </p:txBody>
            </p:sp>
            <p:sp>
              <p:nvSpPr>
                <p:cNvPr id="55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61" y="4864"/>
                  <a:ext cx="72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r>
                    <a:rPr lang="es-ES" sz="1200"/>
                    <a:t>M-1</a:t>
                  </a:r>
                  <a:endParaRPr lang="es-ES"/>
                </a:p>
              </p:txBody>
            </p:sp>
            <p:sp>
              <p:nvSpPr>
                <p:cNvPr id="5532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680" y="1984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r>
                    <a:rPr lang="es-ES" sz="1200"/>
                    <a:t>0</a:t>
                  </a:r>
                  <a:endParaRPr lang="es-ES"/>
                </a:p>
              </p:txBody>
            </p:sp>
            <p:sp>
              <p:nvSpPr>
                <p:cNvPr id="553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301" y="1984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r>
                    <a:rPr lang="es-ES" sz="1200"/>
                    <a:t>b-1</a:t>
                  </a:r>
                  <a:endParaRPr lang="es-ES"/>
                </a:p>
              </p:txBody>
            </p:sp>
            <p:sp>
              <p:nvSpPr>
                <p:cNvPr id="55323" name="Line 51"/>
                <p:cNvSpPr>
                  <a:spLocks noChangeShapeType="1"/>
                </p:cNvSpPr>
                <p:nvPr/>
              </p:nvSpPr>
              <p:spPr bwMode="auto">
                <a:xfrm>
                  <a:off x="4761" y="270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24" name="Line 52"/>
                <p:cNvSpPr>
                  <a:spLocks noChangeShapeType="1"/>
                </p:cNvSpPr>
                <p:nvPr/>
              </p:nvSpPr>
              <p:spPr bwMode="auto">
                <a:xfrm>
                  <a:off x="4761" y="324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25" name="Line 53"/>
                <p:cNvSpPr>
                  <a:spLocks noChangeShapeType="1"/>
                </p:cNvSpPr>
                <p:nvPr/>
              </p:nvSpPr>
              <p:spPr bwMode="auto">
                <a:xfrm>
                  <a:off x="4761" y="378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26" name="Line 54"/>
                <p:cNvSpPr>
                  <a:spLocks noChangeShapeType="1"/>
                </p:cNvSpPr>
                <p:nvPr/>
              </p:nvSpPr>
              <p:spPr bwMode="auto">
                <a:xfrm>
                  <a:off x="4761" y="450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27" name="Line 55"/>
                <p:cNvSpPr>
                  <a:spLocks noChangeShapeType="1"/>
                </p:cNvSpPr>
                <p:nvPr/>
              </p:nvSpPr>
              <p:spPr bwMode="auto">
                <a:xfrm>
                  <a:off x="4761" y="504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28" name="Line 56"/>
                <p:cNvSpPr>
                  <a:spLocks noChangeShapeType="1"/>
                </p:cNvSpPr>
                <p:nvPr/>
              </p:nvSpPr>
              <p:spPr bwMode="auto">
                <a:xfrm>
                  <a:off x="4761" y="558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29" name="Line 57"/>
                <p:cNvSpPr>
                  <a:spLocks noChangeShapeType="1"/>
                </p:cNvSpPr>
                <p:nvPr/>
              </p:nvSpPr>
              <p:spPr bwMode="auto">
                <a:xfrm>
                  <a:off x="4761" y="612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0" name="Rectangle 58"/>
                <p:cNvSpPr>
                  <a:spLocks noChangeArrowheads="1"/>
                </p:cNvSpPr>
                <p:nvPr/>
              </p:nvSpPr>
              <p:spPr bwMode="auto">
                <a:xfrm>
                  <a:off x="5841" y="252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5841" y="5943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5841" y="540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5841" y="486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5841" y="432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5841" y="378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5841" y="306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7" name="AutoShape 65"/>
                <p:cNvSpPr/>
                <p:nvPr/>
              </p:nvSpPr>
              <p:spPr bwMode="auto">
                <a:xfrm>
                  <a:off x="6381" y="2344"/>
                  <a:ext cx="180" cy="2880"/>
                </a:xfrm>
                <a:prstGeom prst="rightBrace">
                  <a:avLst>
                    <a:gd name="adj1" fmla="val 133333"/>
                    <a:gd name="adj2" fmla="val 50000"/>
                  </a:avLst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5338" name="AutoShape 66"/>
                <p:cNvSpPr/>
                <p:nvPr/>
              </p:nvSpPr>
              <p:spPr bwMode="auto">
                <a:xfrm>
                  <a:off x="6381" y="5224"/>
                  <a:ext cx="180" cy="1080"/>
                </a:xfrm>
                <a:prstGeom prst="rightBrace">
                  <a:avLst>
                    <a:gd name="adj1" fmla="val 50000"/>
                    <a:gd name="adj2" fmla="val 50000"/>
                  </a:avLst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3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7281" y="3423"/>
                  <a:ext cx="19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r>
                    <a:rPr lang="es-AR" sz="1200">
                      <a:solidFill>
                        <a:schemeClr val="tx2"/>
                      </a:solidFill>
                    </a:rPr>
                    <a:t>Área Primaria</a:t>
                  </a:r>
                  <a:endParaRPr lang="es-E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3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281" y="5404"/>
                  <a:ext cx="216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r>
                    <a:rPr lang="es-AR" sz="1200">
                      <a:solidFill>
                        <a:srgbClr val="FF0000"/>
                      </a:solidFill>
                    </a:rPr>
                    <a:t>Área de Overflow</a:t>
                  </a:r>
                  <a:endParaRPr lang="es-E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5308" name="Text Box 69"/>
              <p:cNvSpPr txBox="1">
                <a:spLocks noChangeArrowheads="1"/>
              </p:cNvSpPr>
              <p:nvPr/>
            </p:nvSpPr>
            <p:spPr bwMode="auto">
              <a:xfrm>
                <a:off x="4581" y="6481"/>
                <a:ext cx="7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s-ES" sz="1200"/>
                  <a:t>T</a:t>
                </a:r>
                <a:endParaRPr lang="es-ES"/>
              </a:p>
            </p:txBody>
          </p:sp>
        </p:grpSp>
        <p:sp>
          <p:nvSpPr>
            <p:cNvPr id="55305" name="Text Box 70"/>
            <p:cNvSpPr txBox="1">
              <a:spLocks noChangeArrowheads="1"/>
            </p:cNvSpPr>
            <p:nvPr/>
          </p:nvSpPr>
          <p:spPr bwMode="auto">
            <a:xfrm>
              <a:off x="6921" y="7204"/>
              <a:ext cx="18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MX" sz="1200"/>
                <a:t>Enlace o Contador</a:t>
              </a:r>
              <a:endParaRPr lang="es-ES"/>
            </a:p>
          </p:txBody>
        </p:sp>
        <p:sp>
          <p:nvSpPr>
            <p:cNvPr id="55306" name="Line 71"/>
            <p:cNvSpPr>
              <a:spLocks noChangeShapeType="1"/>
            </p:cNvSpPr>
            <p:nvPr/>
          </p:nvSpPr>
          <p:spPr bwMode="auto">
            <a:xfrm flipH="1">
              <a:off x="6021" y="738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</p:grpSp>
      <p:pic>
        <p:nvPicPr>
          <p:cNvPr id="43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659563" y="3845148"/>
            <a:ext cx="17287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CuadroTexto 43"/>
          <p:cNvSpPr txBox="1">
            <a:spLocks noChangeArrowheads="1"/>
          </p:cNvSpPr>
          <p:nvPr/>
        </p:nvSpPr>
        <p:spPr bwMode="auto">
          <a:xfrm>
            <a:off x="7236296" y="2915097"/>
            <a:ext cx="86359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b="1">
                <a:solidFill>
                  <a:srgbClr val="FF0000"/>
                </a:solidFill>
              </a:rPr>
              <a:t>¿ M ?</a:t>
            </a:r>
            <a:endParaRPr lang="es-AR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696177"/>
            <a:ext cx="8255000" cy="1292662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r>
              <a:rPr lang="es-AR" sz="4800"/>
              <a:t> </a:t>
            </a:r>
            <a:r>
              <a:rPr lang="es-AR" sz="4800"/>
              <a:t> </a:t>
            </a:r>
            <a:br>
              <a:rPr lang="es-AR" sz="4800"/>
            </a:br>
            <a:r>
              <a:rPr lang="es-AR" sz="3600"/>
              <a:t>Políticas de manejo de colisiones</a:t>
            </a:r>
            <a:endParaRPr lang="es-ES" sz="360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979613" y="2558231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Font typeface="Symbol"/>
              <a:buNone/>
              <a:defRPr/>
            </a:pPr>
            <a:r>
              <a:rPr lang="es-AR" b="1" i="1">
                <a:solidFill>
                  <a:srgbClr val="0070C0"/>
                </a:solidFill>
              </a:rPr>
              <a:t>Direccionamiento</a:t>
            </a:r>
            <a:r>
              <a:rPr lang="es-AR" i="1"/>
              <a:t> </a:t>
            </a:r>
            <a:r>
              <a:rPr lang="es-AR" b="1" i="1">
                <a:solidFill>
                  <a:srgbClr val="0070C0"/>
                </a:solidFill>
              </a:rPr>
              <a:t>Abierto</a:t>
            </a:r>
            <a:endParaRPr/>
          </a:p>
        </p:txBody>
      </p:sp>
      <p:grpSp>
        <p:nvGrpSpPr>
          <p:cNvPr id="57348" name="Group 43"/>
          <p:cNvGrpSpPr/>
          <p:nvPr/>
        </p:nvGrpSpPr>
        <p:grpSpPr bwMode="auto">
          <a:xfrm>
            <a:off x="2124075" y="3560465"/>
            <a:ext cx="1852613" cy="3036887"/>
            <a:chOff x="3321" y="10084"/>
            <a:chExt cx="1443" cy="3760"/>
          </a:xfrm>
        </p:grpSpPr>
        <p:sp>
          <p:nvSpPr>
            <p:cNvPr id="57351" name="Rectangle 44"/>
            <p:cNvSpPr>
              <a:spLocks noChangeArrowheads="1"/>
            </p:cNvSpPr>
            <p:nvPr/>
          </p:nvSpPr>
          <p:spPr bwMode="auto">
            <a:xfrm>
              <a:off x="3955" y="10084"/>
              <a:ext cx="809" cy="33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52" name="Line 45"/>
            <p:cNvSpPr>
              <a:spLocks noChangeShapeType="1"/>
            </p:cNvSpPr>
            <p:nvPr/>
          </p:nvSpPr>
          <p:spPr bwMode="auto">
            <a:xfrm>
              <a:off x="3955" y="12984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53" name="Line 46"/>
            <p:cNvSpPr>
              <a:spLocks noChangeShapeType="1"/>
            </p:cNvSpPr>
            <p:nvPr/>
          </p:nvSpPr>
          <p:spPr bwMode="auto">
            <a:xfrm>
              <a:off x="3955" y="12501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54" name="Line 47"/>
            <p:cNvSpPr>
              <a:spLocks noChangeShapeType="1"/>
            </p:cNvSpPr>
            <p:nvPr/>
          </p:nvSpPr>
          <p:spPr bwMode="auto">
            <a:xfrm>
              <a:off x="3955" y="12018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55" name="Line 48"/>
            <p:cNvSpPr>
              <a:spLocks noChangeShapeType="1"/>
            </p:cNvSpPr>
            <p:nvPr/>
          </p:nvSpPr>
          <p:spPr bwMode="auto">
            <a:xfrm>
              <a:off x="3955" y="11534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56" name="Line 49"/>
            <p:cNvSpPr>
              <a:spLocks noChangeShapeType="1"/>
            </p:cNvSpPr>
            <p:nvPr/>
          </p:nvSpPr>
          <p:spPr bwMode="auto">
            <a:xfrm>
              <a:off x="3955" y="11051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57" name="Line 50"/>
            <p:cNvSpPr>
              <a:spLocks noChangeShapeType="1"/>
            </p:cNvSpPr>
            <p:nvPr/>
          </p:nvSpPr>
          <p:spPr bwMode="auto">
            <a:xfrm>
              <a:off x="3955" y="10567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58" name="Text Box 51"/>
            <p:cNvSpPr txBox="1">
              <a:spLocks noChangeArrowheads="1"/>
            </p:cNvSpPr>
            <p:nvPr/>
          </p:nvSpPr>
          <p:spPr bwMode="auto">
            <a:xfrm>
              <a:off x="3321" y="10138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900"/>
                <a:t>0</a:t>
              </a:r>
              <a:endParaRPr lang="es-ES"/>
            </a:p>
          </p:txBody>
        </p:sp>
        <p:sp>
          <p:nvSpPr>
            <p:cNvPr id="57359" name="Text Box 52"/>
            <p:cNvSpPr txBox="1">
              <a:spLocks noChangeArrowheads="1"/>
            </p:cNvSpPr>
            <p:nvPr/>
          </p:nvSpPr>
          <p:spPr bwMode="auto">
            <a:xfrm>
              <a:off x="3324" y="11195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900"/>
                <a:t>2</a:t>
              </a:r>
              <a:endParaRPr lang="es-ES"/>
            </a:p>
          </p:txBody>
        </p:sp>
        <p:sp>
          <p:nvSpPr>
            <p:cNvPr id="57360" name="Text Box 53"/>
            <p:cNvSpPr txBox="1">
              <a:spLocks noChangeArrowheads="1"/>
            </p:cNvSpPr>
            <p:nvPr/>
          </p:nvSpPr>
          <p:spPr bwMode="auto">
            <a:xfrm>
              <a:off x="3324" y="11648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61" name="Text Box 54"/>
            <p:cNvSpPr txBox="1">
              <a:spLocks noChangeArrowheads="1"/>
            </p:cNvSpPr>
            <p:nvPr/>
          </p:nvSpPr>
          <p:spPr bwMode="auto">
            <a:xfrm>
              <a:off x="3324" y="12253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62" name="Text Box 55"/>
            <p:cNvSpPr txBox="1">
              <a:spLocks noChangeArrowheads="1"/>
            </p:cNvSpPr>
            <p:nvPr/>
          </p:nvSpPr>
          <p:spPr bwMode="auto">
            <a:xfrm>
              <a:off x="3324" y="12706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63" name="Text Box 56"/>
            <p:cNvSpPr txBox="1">
              <a:spLocks noChangeArrowheads="1"/>
            </p:cNvSpPr>
            <p:nvPr/>
          </p:nvSpPr>
          <p:spPr bwMode="auto">
            <a:xfrm>
              <a:off x="3324" y="13159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900"/>
                <a:t>M-1</a:t>
              </a:r>
              <a:endParaRPr lang="es-ES"/>
            </a:p>
          </p:txBody>
        </p:sp>
        <p:sp>
          <p:nvSpPr>
            <p:cNvPr id="57364" name="Text Box 57"/>
            <p:cNvSpPr txBox="1">
              <a:spLocks noChangeArrowheads="1"/>
            </p:cNvSpPr>
            <p:nvPr/>
          </p:nvSpPr>
          <p:spPr bwMode="auto">
            <a:xfrm>
              <a:off x="3324" y="10742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900"/>
                <a:t>1</a:t>
              </a:r>
              <a:endParaRPr lang="es-ES"/>
            </a:p>
          </p:txBody>
        </p:sp>
        <p:sp>
          <p:nvSpPr>
            <p:cNvPr id="57365" name="Text Box 58"/>
            <p:cNvSpPr txBox="1">
              <a:spLocks noChangeArrowheads="1"/>
            </p:cNvSpPr>
            <p:nvPr/>
          </p:nvSpPr>
          <p:spPr bwMode="auto">
            <a:xfrm>
              <a:off x="3995" y="10591"/>
              <a:ext cx="674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66" name="Text Box 59"/>
            <p:cNvSpPr txBox="1">
              <a:spLocks noChangeArrowheads="1"/>
            </p:cNvSpPr>
            <p:nvPr/>
          </p:nvSpPr>
          <p:spPr bwMode="auto">
            <a:xfrm>
              <a:off x="3998" y="11044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67" name="Text Box 60"/>
            <p:cNvSpPr txBox="1">
              <a:spLocks noChangeArrowheads="1"/>
            </p:cNvSpPr>
            <p:nvPr/>
          </p:nvSpPr>
          <p:spPr bwMode="auto">
            <a:xfrm>
              <a:off x="3998" y="12101"/>
              <a:ext cx="673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68" name="Text Box 61"/>
            <p:cNvSpPr txBox="1">
              <a:spLocks noChangeArrowheads="1"/>
            </p:cNvSpPr>
            <p:nvPr/>
          </p:nvSpPr>
          <p:spPr bwMode="auto">
            <a:xfrm>
              <a:off x="3998" y="12555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57369" name="Text Box 62"/>
            <p:cNvSpPr txBox="1">
              <a:spLocks noChangeArrowheads="1"/>
            </p:cNvSpPr>
            <p:nvPr/>
          </p:nvSpPr>
          <p:spPr bwMode="auto">
            <a:xfrm>
              <a:off x="4166" y="13542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1200"/>
                <a:t>T</a:t>
              </a:r>
              <a:endParaRPr lang="es-ES"/>
            </a:p>
          </p:txBody>
        </p:sp>
        <p:sp>
          <p:nvSpPr>
            <p:cNvPr id="57370" name="Text Box 63"/>
            <p:cNvSpPr txBox="1">
              <a:spLocks noChangeArrowheads="1"/>
            </p:cNvSpPr>
            <p:nvPr/>
          </p:nvSpPr>
          <p:spPr bwMode="auto">
            <a:xfrm>
              <a:off x="4041" y="11524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</p:grpSp>
      <p:sp>
        <p:nvSpPr>
          <p:cNvPr id="57350" name="CuadroTexto 1"/>
          <p:cNvSpPr txBox="1">
            <a:spLocks noChangeArrowheads="1"/>
          </p:cNvSpPr>
          <p:nvPr/>
        </p:nvSpPr>
        <p:spPr bwMode="auto">
          <a:xfrm>
            <a:off x="5410200" y="4233267"/>
            <a:ext cx="3265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b="1">
                <a:solidFill>
                  <a:srgbClr val="FF0000"/>
                </a:solidFill>
              </a:rPr>
              <a:t>Ver Video Direccionamiento Abierto.mp4</a:t>
            </a:r>
            <a:endParaRPr lang="es-AR" b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613718"/>
            <a:ext cx="8255000" cy="1231106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 </a:t>
            </a:r>
            <a:r>
              <a:rPr lang="es-AR" sz="4800"/>
              <a:t> </a:t>
            </a:r>
            <a:br>
              <a:rPr lang="es-AR" sz="4800"/>
            </a:br>
            <a:r>
              <a:rPr lang="es-AR" sz="3200"/>
              <a:t>Políticas de manejo de colisiones</a:t>
            </a:r>
            <a:endParaRPr lang="es-ES" sz="3200"/>
          </a:p>
        </p:txBody>
      </p:sp>
      <p:sp>
        <p:nvSpPr>
          <p:cNvPr id="59395" name="Text Box 26"/>
          <p:cNvSpPr txBox="1">
            <a:spLocks noChangeArrowheads="1"/>
          </p:cNvSpPr>
          <p:nvPr/>
        </p:nvSpPr>
        <p:spPr bwMode="auto">
          <a:xfrm>
            <a:off x="900113" y="2135064"/>
            <a:ext cx="46799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  <a:defRPr/>
            </a:pPr>
            <a:r>
              <a:rPr lang="es-AR" sz="1600" i="1"/>
              <a:t>     Secuencia de prueba lineal</a:t>
            </a:r>
            <a:endParaRPr/>
          </a:p>
          <a:p>
            <a:pPr>
              <a:defRPr/>
            </a:pPr>
            <a:endParaRPr lang="es-AR" sz="1600"/>
          </a:p>
          <a:p>
            <a:pPr>
              <a:defRPr/>
            </a:pPr>
            <a:r>
              <a:rPr lang="es-AR" sz="1600"/>
              <a:t>    </a:t>
            </a:r>
            <a:r>
              <a:rPr lang="es-ES" sz="1600"/>
              <a:t> </a:t>
            </a:r>
            <a:r>
              <a:rPr lang="en-US" sz="1600"/>
              <a:t>h(k), h(k)-1,.......,1, 0, M-1, M-2,....., h(k)+1</a:t>
            </a:r>
            <a:r>
              <a:rPr lang="es-ES" sz="1600"/>
              <a:t>     </a:t>
            </a:r>
            <a:endParaRPr/>
          </a:p>
          <a:p>
            <a:pPr>
              <a:defRPr/>
            </a:pPr>
            <a:r>
              <a:rPr lang="es-AR" sz="1600"/>
              <a:t>reducida a módulo tamaño de la tabla</a:t>
            </a:r>
            <a:endParaRPr lang="es-ES" sz="1600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827088" y="4151288"/>
            <a:ext cx="45831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  <a:defRPr/>
            </a:pPr>
            <a:r>
              <a:rPr lang="es-AR" sz="1600" i="1"/>
              <a:t>     Secuencia de prueba </a:t>
            </a:r>
            <a:r>
              <a:rPr lang="es-AR" sz="1600" i="1"/>
              <a:t>pseudo</a:t>
            </a:r>
            <a:r>
              <a:rPr lang="es-AR" sz="1600" i="1"/>
              <a:t> </a:t>
            </a:r>
            <a:r>
              <a:rPr lang="es-AR" sz="1600" i="1"/>
              <a:t>random</a:t>
            </a:r>
            <a:endParaRPr lang="es-AR" sz="1600" i="1"/>
          </a:p>
          <a:p>
            <a:pPr>
              <a:defRPr/>
            </a:pPr>
            <a:endParaRPr lang="es-AR" sz="1600"/>
          </a:p>
          <a:p>
            <a:pPr>
              <a:defRPr/>
            </a:pPr>
            <a:r>
              <a:rPr lang="es-AR" sz="1600"/>
              <a:t>    </a:t>
            </a:r>
            <a:r>
              <a:rPr lang="en-US" sz="1600"/>
              <a:t>h(k)+0, h(k)+r1, ...., h(k)+rm-1     </a:t>
            </a:r>
            <a:endParaRPr/>
          </a:p>
          <a:p>
            <a:pPr>
              <a:defRPr/>
            </a:pPr>
            <a:r>
              <a:rPr lang="en-US" sz="1600"/>
              <a:t>  </a:t>
            </a:r>
            <a:r>
              <a:rPr lang="es-AR" sz="1600"/>
              <a:t>reducida a módulo tamaño de la tabla</a:t>
            </a:r>
            <a:endParaRPr lang="es-ES" sz="1600"/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23850" y="3291706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>
                <a:solidFill>
                  <a:schemeClr val="hlink"/>
                </a:solidFill>
              </a:rPr>
              <a:t>Agrupamientos Primarios!!!</a:t>
            </a:r>
            <a:endParaRPr lang="es-ES">
              <a:solidFill>
                <a:schemeClr val="hlink"/>
              </a:solidFill>
            </a:endParaRPr>
          </a:p>
        </p:txBody>
      </p:sp>
      <p:sp>
        <p:nvSpPr>
          <p:cNvPr id="70686" name="AutoShape 30"/>
          <p:cNvSpPr>
            <a:spLocks noChangeArrowheads="1"/>
          </p:cNvSpPr>
          <p:nvPr/>
        </p:nvSpPr>
        <p:spPr bwMode="auto">
          <a:xfrm>
            <a:off x="3203575" y="3284339"/>
            <a:ext cx="647700" cy="720724"/>
          </a:xfrm>
          <a:prstGeom prst="downArrow">
            <a:avLst>
              <a:gd name="adj1" fmla="val 50000"/>
              <a:gd name="adj2" fmla="val 27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250825" y="5379938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>
                <a:solidFill>
                  <a:schemeClr val="hlink"/>
                </a:solidFill>
              </a:rPr>
              <a:t>Agrupamientos Secundarios!!!</a:t>
            </a:r>
            <a:endParaRPr lang="es-ES">
              <a:solidFill>
                <a:schemeClr val="hlink"/>
              </a:solidFill>
            </a:endParaRP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3273425" y="5372571"/>
            <a:ext cx="647700" cy="720724"/>
          </a:xfrm>
          <a:prstGeom prst="downArrow">
            <a:avLst>
              <a:gd name="adj1" fmla="val 50000"/>
              <a:gd name="adj2" fmla="val 27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1403350" y="6064076"/>
            <a:ext cx="77057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FontTx/>
              <a:buChar char="•"/>
              <a:defRPr/>
            </a:pPr>
            <a:r>
              <a:rPr lang="es-AR" sz="1600" i="1"/>
              <a:t>        Doble </a:t>
            </a:r>
            <a:r>
              <a:rPr lang="es-AR" sz="1600" i="1"/>
              <a:t>Hashing</a:t>
            </a:r>
            <a:endParaRPr lang="es-AR" sz="1600" i="1"/>
          </a:p>
          <a:p>
            <a:pPr>
              <a:spcBef>
                <a:spcPts val="0"/>
              </a:spcBef>
              <a:defRPr/>
            </a:pPr>
            <a:r>
              <a:rPr lang="es-AR"/>
              <a:t>     </a:t>
            </a:r>
            <a:r>
              <a:rPr lang="en-US" sz="1600" i="1"/>
              <a:t>h(k) – </a:t>
            </a:r>
            <a:r>
              <a:rPr lang="en-US" sz="1600" i="1"/>
              <a:t>i</a:t>
            </a:r>
            <a:r>
              <a:rPr lang="en-US" sz="1600" i="1"/>
              <a:t> * h2 ( k)      para 0 &lt;= </a:t>
            </a:r>
            <a:r>
              <a:rPr lang="en-US" sz="1600" i="1"/>
              <a:t>i</a:t>
            </a:r>
            <a:r>
              <a:rPr lang="en-US" sz="1600" i="1"/>
              <a:t> &lt;= M-1</a:t>
            </a:r>
            <a:endParaRPr lang="es-ES" sz="1600" i="1"/>
          </a:p>
        </p:txBody>
      </p:sp>
      <p:pic>
        <p:nvPicPr>
          <p:cNvPr id="1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442200" y="2921000"/>
            <a:ext cx="10668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5938838" y="4440238"/>
            <a:ext cx="30051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400">
                <a:solidFill>
                  <a:srgbClr val="FF0000"/>
                </a:solidFill>
              </a:rPr>
              <a:t>En lugar de r1…rm-1, se puede usar un solo nº aleatorio para toda la secuencia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4" grpId="0"/>
      <p:bldP spid="70685" grpId="0"/>
      <p:bldP spid="70686" grpId="0" animBg="1"/>
      <p:bldP spid="70687" grpId="0"/>
      <p:bldP spid="70688" grpId="0" animBg="1"/>
      <p:bldP spid="70689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746120"/>
            <a:ext cx="8255000" cy="738664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 </a:t>
            </a:r>
            <a:r>
              <a:rPr lang="es-AR" sz="4800"/>
              <a:t> </a:t>
            </a:r>
            <a:endParaRPr lang="es-ES" sz="3200"/>
          </a:p>
        </p:txBody>
      </p:sp>
      <p:sp>
        <p:nvSpPr>
          <p:cNvPr id="7" name="2 Marcador de contenido"/>
          <p:cNvSpPr>
            <a:spLocks noGrp="1"/>
          </p:cNvSpPr>
          <p:nvPr>
            <p:ph idx="4294967295"/>
          </p:nvPr>
        </p:nvSpPr>
        <p:spPr bwMode="auto">
          <a:xfrm>
            <a:off x="611560" y="2017713"/>
            <a:ext cx="8164140" cy="3699474"/>
          </a:xfrm>
        </p:spPr>
        <p:txBody>
          <a:bodyPr/>
          <a:lstStyle/>
          <a:p>
            <a:pPr marL="0" indent="0" algn="ctr">
              <a:buFont typeface="Wingdings"/>
              <a:buNone/>
              <a:defRPr/>
            </a:pPr>
            <a:r>
              <a:rPr lang="es-AR" sz="2800" i="1">
                <a:solidFill>
                  <a:srgbClr val="00B050"/>
                </a:solidFill>
              </a:rPr>
              <a:t>Factor de Carga</a:t>
            </a:r>
            <a:endParaRPr lang="es-ES" sz="2800">
              <a:solidFill>
                <a:srgbClr val="00B050"/>
              </a:solidFill>
            </a:endParaRPr>
          </a:p>
          <a:p>
            <a:pPr marL="0" indent="0">
              <a:buFont typeface="Wingdings"/>
              <a:buNone/>
              <a:defRPr/>
            </a:pPr>
            <a:r>
              <a:rPr lang="es-AR"/>
              <a:t> </a:t>
            </a:r>
            <a:r>
              <a:rPr lang="es-AR"/>
              <a:t>Standish</a:t>
            </a:r>
            <a:r>
              <a:rPr lang="es-AR"/>
              <a:t> define al </a:t>
            </a:r>
            <a:r>
              <a:rPr lang="es-AR" b="1" i="1">
                <a:solidFill>
                  <a:srgbClr val="00B050"/>
                </a:solidFill>
              </a:rPr>
              <a:t>factor de carga </a:t>
            </a:r>
            <a:r>
              <a:rPr lang="es-AR" b="1" i="1">
                <a:solidFill>
                  <a:srgbClr val="00B050"/>
                </a:solidFill>
              </a:rPr>
              <a:t> </a:t>
            </a:r>
            <a:r>
              <a:rPr lang="es-AR" b="1">
                <a:solidFill>
                  <a:srgbClr val="00B050"/>
                </a:solidFill>
              </a:rPr>
              <a:t> </a:t>
            </a:r>
            <a:r>
              <a:rPr lang="es-AR"/>
              <a:t>de una tabla como la razón entre el número de entradas N ocupadas en la tabla y el número total de entradas M en la tabla</a:t>
            </a:r>
            <a:endParaRPr/>
          </a:p>
          <a:p>
            <a:pPr marL="0" indent="0" algn="ctr">
              <a:lnSpc>
                <a:spcPct val="150000"/>
              </a:lnSpc>
              <a:buFont typeface="Wingdings"/>
              <a:buNone/>
              <a:defRPr/>
            </a:pPr>
            <a:r>
              <a:rPr lang="es-AR" b="1" i="1">
                <a:solidFill>
                  <a:srgbClr val="00B050"/>
                </a:solidFill>
              </a:rPr>
              <a:t></a:t>
            </a:r>
            <a:r>
              <a:rPr lang="es-AR" b="1">
                <a:solidFill>
                  <a:srgbClr val="00B050"/>
                </a:solidFill>
              </a:rPr>
              <a:t>=N/M</a:t>
            </a:r>
            <a:endParaRPr/>
          </a:p>
          <a:p>
            <a:pPr marL="0" indent="0" algn="just">
              <a:lnSpc>
                <a:spcPct val="150000"/>
              </a:lnSpc>
              <a:buFont typeface="Wingdings"/>
              <a:buNone/>
              <a:defRPr/>
            </a:pPr>
            <a:r>
              <a:rPr lang="es-AR"/>
              <a:t>Este autor expresa que si  </a:t>
            </a:r>
            <a:r>
              <a:rPr lang="es-AR" b="1" i="1"/>
              <a:t></a:t>
            </a:r>
            <a:r>
              <a:rPr lang="es-AR" b="1"/>
              <a:t> &lt;= 0.7</a:t>
            </a:r>
            <a:r>
              <a:rPr lang="es-AR"/>
              <a:t>, la cantidad de comparaciones involucradas en la recuperación de un elemento es adecuada.</a:t>
            </a:r>
            <a:endParaRPr/>
          </a:p>
          <a:p>
            <a:pPr marL="0" indent="0" algn="just">
              <a:lnSpc>
                <a:spcPct val="150000"/>
              </a:lnSpc>
              <a:buFont typeface="Wingdings"/>
              <a:buNone/>
              <a:defRPr/>
            </a:pPr>
            <a:r>
              <a:rPr lang="es-AR"/>
              <a:t>Esta propuesta surge al considerar que la performance se deteriora especialmente al aplicar la secuencia de prueba lineal, a medida que la tabla se aproxima a la saturación total – cuando N se aproxima a M. 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6" name="CuadroTexto 1"/>
          <p:cNvSpPr txBox="1">
            <a:spLocks noChangeArrowheads="1"/>
          </p:cNvSpPr>
          <p:nvPr/>
        </p:nvSpPr>
        <p:spPr bwMode="auto">
          <a:xfrm>
            <a:off x="1187450" y="1916113"/>
            <a:ext cx="936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/>
              <a:t>N=33   </a:t>
            </a:r>
            <a:endParaRPr/>
          </a:p>
          <a:p>
            <a:pPr>
              <a:defRPr/>
            </a:pPr>
            <a:endParaRPr lang="es-ES"/>
          </a:p>
          <a:p>
            <a:pPr>
              <a:defRPr/>
            </a:pPr>
            <a:r>
              <a:rPr lang="es-ES"/>
              <a:t>M=33</a:t>
            </a:r>
            <a:endParaRPr lang="es-AR"/>
          </a:p>
        </p:txBody>
      </p:sp>
      <p:sp>
        <p:nvSpPr>
          <p:cNvPr id="3" name="CuadroTexto 2"/>
          <p:cNvSpPr txBox="1"/>
          <p:nvPr/>
        </p:nvSpPr>
        <p:spPr bwMode="auto">
          <a:xfrm>
            <a:off x="2913063" y="2133600"/>
            <a:ext cx="1828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b="1" i="1">
                <a:solidFill>
                  <a:srgbClr val="00B050"/>
                </a:solidFill>
                <a:cs typeface="Arial"/>
              </a:rPr>
              <a:t> </a:t>
            </a:r>
            <a:r>
              <a:rPr lang="es-AR" b="1">
                <a:solidFill>
                  <a:srgbClr val="00B050"/>
                </a:solidFill>
                <a:cs typeface="Arial"/>
              </a:rPr>
              <a:t>= N/M = 1</a:t>
            </a:r>
            <a:endParaRPr/>
          </a:p>
        </p:txBody>
      </p:sp>
      <p:sp>
        <p:nvSpPr>
          <p:cNvPr id="62468" name="CuadroTexto 24"/>
          <p:cNvSpPr txBox="1">
            <a:spLocks noChangeArrowheads="1"/>
          </p:cNvSpPr>
          <p:nvPr/>
        </p:nvSpPr>
        <p:spPr bwMode="auto">
          <a:xfrm>
            <a:off x="2225675" y="2162175"/>
            <a:ext cx="155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/>
              <a:t></a:t>
            </a:r>
            <a:endParaRPr lang="es-AR"/>
          </a:p>
        </p:txBody>
      </p:sp>
      <p:grpSp>
        <p:nvGrpSpPr>
          <p:cNvPr id="62469" name="Grupo 78"/>
          <p:cNvGrpSpPr/>
          <p:nvPr/>
        </p:nvGrpSpPr>
        <p:grpSpPr bwMode="auto">
          <a:xfrm>
            <a:off x="6086475" y="1916113"/>
            <a:ext cx="2879725" cy="4475162"/>
            <a:chOff x="6087238" y="1916832"/>
            <a:chExt cx="2879725" cy="4475162"/>
          </a:xfrm>
        </p:grpSpPr>
        <p:sp>
          <p:nvSpPr>
            <p:cNvPr id="62479" name="Text Box 58"/>
            <p:cNvSpPr txBox="1">
              <a:spLocks noChangeArrowheads="1"/>
            </p:cNvSpPr>
            <p:nvPr/>
          </p:nvSpPr>
          <p:spPr bwMode="auto">
            <a:xfrm>
              <a:off x="8061092" y="1986681"/>
              <a:ext cx="863413" cy="1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800">
                  <a:latin typeface="Calibri"/>
                  <a:ea typeface="Calibri"/>
                  <a:cs typeface="Times New Roman"/>
                </a:rPr>
                <a:t>0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0" name="Text Box 58"/>
            <p:cNvSpPr txBox="1">
              <a:spLocks noChangeArrowheads="1"/>
            </p:cNvSpPr>
            <p:nvPr/>
          </p:nvSpPr>
          <p:spPr bwMode="auto">
            <a:xfrm>
              <a:off x="8061092" y="2231241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1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2" name="Text Box 58"/>
            <p:cNvSpPr txBox="1">
              <a:spLocks noChangeArrowheads="1"/>
            </p:cNvSpPr>
            <p:nvPr/>
          </p:nvSpPr>
          <p:spPr bwMode="auto">
            <a:xfrm>
              <a:off x="8071706" y="2773523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7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3" name="Text Box 58"/>
            <p:cNvSpPr txBox="1">
              <a:spLocks noChangeArrowheads="1"/>
            </p:cNvSpPr>
            <p:nvPr/>
          </p:nvSpPr>
          <p:spPr bwMode="auto">
            <a:xfrm>
              <a:off x="8071706" y="3039348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8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4" name="Text Box 58"/>
            <p:cNvSpPr txBox="1">
              <a:spLocks noChangeArrowheads="1"/>
            </p:cNvSpPr>
            <p:nvPr/>
          </p:nvSpPr>
          <p:spPr bwMode="auto">
            <a:xfrm>
              <a:off x="8071706" y="3315806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9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5" name="Text Box 58"/>
            <p:cNvSpPr txBox="1">
              <a:spLocks noChangeArrowheads="1"/>
            </p:cNvSpPr>
            <p:nvPr/>
          </p:nvSpPr>
          <p:spPr bwMode="auto">
            <a:xfrm>
              <a:off x="8082321" y="3581631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6" name="Text Box 58"/>
            <p:cNvSpPr txBox="1">
              <a:spLocks noChangeArrowheads="1"/>
            </p:cNvSpPr>
            <p:nvPr/>
          </p:nvSpPr>
          <p:spPr bwMode="auto">
            <a:xfrm>
              <a:off x="8082321" y="3858088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19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7" name="Text Box 58"/>
            <p:cNvSpPr txBox="1">
              <a:spLocks noChangeArrowheads="1"/>
            </p:cNvSpPr>
            <p:nvPr/>
          </p:nvSpPr>
          <p:spPr bwMode="auto">
            <a:xfrm>
              <a:off x="8103549" y="4123913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20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8" name="Text Box 58"/>
            <p:cNvSpPr txBox="1">
              <a:spLocks noChangeArrowheads="1"/>
            </p:cNvSpPr>
            <p:nvPr/>
          </p:nvSpPr>
          <p:spPr bwMode="auto">
            <a:xfrm>
              <a:off x="8103549" y="4379105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21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89" name="Text Box 58"/>
            <p:cNvSpPr txBox="1">
              <a:spLocks noChangeArrowheads="1"/>
            </p:cNvSpPr>
            <p:nvPr/>
          </p:nvSpPr>
          <p:spPr bwMode="auto">
            <a:xfrm>
              <a:off x="8082321" y="4634297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AR" sz="1100">
                  <a:latin typeface="Calibri"/>
                  <a:ea typeface="Calibri"/>
                  <a:cs typeface="Times New Roman"/>
                </a:rPr>
                <a:t>22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90" name="Text Box 58"/>
            <p:cNvSpPr txBox="1">
              <a:spLocks noChangeArrowheads="1"/>
            </p:cNvSpPr>
            <p:nvPr/>
          </p:nvSpPr>
          <p:spPr bwMode="auto">
            <a:xfrm>
              <a:off x="8092935" y="4910754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91" name="Text Box 58"/>
            <p:cNvSpPr txBox="1">
              <a:spLocks noChangeArrowheads="1"/>
            </p:cNvSpPr>
            <p:nvPr/>
          </p:nvSpPr>
          <p:spPr bwMode="auto">
            <a:xfrm>
              <a:off x="8092935" y="5176579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92" name="Text Box 58"/>
            <p:cNvSpPr txBox="1">
              <a:spLocks noChangeArrowheads="1"/>
            </p:cNvSpPr>
            <p:nvPr/>
          </p:nvSpPr>
          <p:spPr bwMode="auto">
            <a:xfrm>
              <a:off x="8092935" y="5453037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AR" sz="1100">
                  <a:latin typeface="Calibri"/>
                  <a:ea typeface="Calibri"/>
                  <a:cs typeface="Times New Roman"/>
                </a:rPr>
                <a:t>30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493" name="Text Box 58"/>
            <p:cNvSpPr txBox="1">
              <a:spLocks noChangeArrowheads="1"/>
            </p:cNvSpPr>
            <p:nvPr/>
          </p:nvSpPr>
          <p:spPr bwMode="auto">
            <a:xfrm>
              <a:off x="8039863" y="6154815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s-ES" sz="900">
                  <a:latin typeface="Calibri"/>
                  <a:ea typeface="Calibri"/>
                  <a:cs typeface="Times New Roman"/>
                </a:rPr>
                <a:t>M-1</a:t>
              </a:r>
              <a:endParaRPr lang="es-AR" sz="1100"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62494" name="Line 45"/>
            <p:cNvCxnSpPr>
              <a:cxnSpLocks noChangeShapeType="1"/>
            </p:cNvCxnSpPr>
            <p:nvPr/>
          </p:nvCxnSpPr>
          <p:spPr bwMode="auto">
            <a:xfrm>
              <a:off x="6708714" y="3519534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5" name="Line 46"/>
            <p:cNvCxnSpPr>
              <a:cxnSpLocks noChangeShapeType="1"/>
            </p:cNvCxnSpPr>
            <p:nvPr/>
          </p:nvCxnSpPr>
          <p:spPr bwMode="auto">
            <a:xfrm>
              <a:off x="6708714" y="3258351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6" name="Line 47"/>
            <p:cNvCxnSpPr>
              <a:cxnSpLocks noChangeShapeType="1"/>
            </p:cNvCxnSpPr>
            <p:nvPr/>
          </p:nvCxnSpPr>
          <p:spPr bwMode="auto">
            <a:xfrm>
              <a:off x="6708714" y="2973428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7" name="Line 48"/>
            <p:cNvCxnSpPr>
              <a:cxnSpLocks noChangeShapeType="1"/>
            </p:cNvCxnSpPr>
            <p:nvPr/>
          </p:nvCxnSpPr>
          <p:spPr bwMode="auto">
            <a:xfrm>
              <a:off x="6708714" y="2712246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8" name="Line 49"/>
            <p:cNvCxnSpPr>
              <a:cxnSpLocks noChangeShapeType="1"/>
            </p:cNvCxnSpPr>
            <p:nvPr/>
          </p:nvCxnSpPr>
          <p:spPr bwMode="auto">
            <a:xfrm>
              <a:off x="6708714" y="2439194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9" name="Line 50"/>
            <p:cNvCxnSpPr>
              <a:cxnSpLocks noChangeShapeType="1"/>
            </p:cNvCxnSpPr>
            <p:nvPr/>
          </p:nvCxnSpPr>
          <p:spPr bwMode="auto">
            <a:xfrm>
              <a:off x="6708714" y="217801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0" name="Line 45"/>
            <p:cNvCxnSpPr>
              <a:cxnSpLocks noChangeShapeType="1"/>
            </p:cNvCxnSpPr>
            <p:nvPr/>
          </p:nvCxnSpPr>
          <p:spPr bwMode="auto">
            <a:xfrm>
              <a:off x="6708714" y="3792586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1" name="Line 45"/>
            <p:cNvCxnSpPr>
              <a:cxnSpLocks noChangeShapeType="1"/>
            </p:cNvCxnSpPr>
            <p:nvPr/>
          </p:nvCxnSpPr>
          <p:spPr bwMode="auto">
            <a:xfrm>
              <a:off x="6696837" y="4065639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2" name="Line 45"/>
            <p:cNvCxnSpPr>
              <a:cxnSpLocks noChangeShapeType="1"/>
            </p:cNvCxnSpPr>
            <p:nvPr/>
          </p:nvCxnSpPr>
          <p:spPr bwMode="auto">
            <a:xfrm>
              <a:off x="6708714" y="4338692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3" name="Line 45"/>
            <p:cNvCxnSpPr>
              <a:cxnSpLocks noChangeShapeType="1"/>
            </p:cNvCxnSpPr>
            <p:nvPr/>
          </p:nvCxnSpPr>
          <p:spPr bwMode="auto">
            <a:xfrm>
              <a:off x="6708714" y="459987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4" name="Line 45"/>
            <p:cNvCxnSpPr>
              <a:cxnSpLocks noChangeShapeType="1"/>
            </p:cNvCxnSpPr>
            <p:nvPr/>
          </p:nvCxnSpPr>
          <p:spPr bwMode="auto">
            <a:xfrm>
              <a:off x="6720589" y="484918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5" name="Line 45"/>
            <p:cNvCxnSpPr>
              <a:cxnSpLocks noChangeShapeType="1"/>
            </p:cNvCxnSpPr>
            <p:nvPr/>
          </p:nvCxnSpPr>
          <p:spPr bwMode="auto">
            <a:xfrm>
              <a:off x="6696837" y="5122235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6" name="Line 45"/>
            <p:cNvCxnSpPr>
              <a:cxnSpLocks noChangeShapeType="1"/>
            </p:cNvCxnSpPr>
            <p:nvPr/>
          </p:nvCxnSpPr>
          <p:spPr bwMode="auto">
            <a:xfrm>
              <a:off x="6696837" y="5407160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7" name="Line 45"/>
            <p:cNvCxnSpPr>
              <a:cxnSpLocks noChangeShapeType="1"/>
            </p:cNvCxnSpPr>
            <p:nvPr/>
          </p:nvCxnSpPr>
          <p:spPr bwMode="auto">
            <a:xfrm>
              <a:off x="6708714" y="568021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8" name="Line 45"/>
            <p:cNvCxnSpPr>
              <a:cxnSpLocks noChangeShapeType="1"/>
            </p:cNvCxnSpPr>
            <p:nvPr/>
          </p:nvCxnSpPr>
          <p:spPr bwMode="auto">
            <a:xfrm>
              <a:off x="6696837" y="6048241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2509" name="Rectangle 44"/>
            <p:cNvSpPr>
              <a:spLocks noChangeArrowheads="1"/>
            </p:cNvSpPr>
            <p:nvPr/>
          </p:nvSpPr>
          <p:spPr bwMode="auto">
            <a:xfrm>
              <a:off x="6708714" y="1916832"/>
              <a:ext cx="1038286" cy="44751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62510" name="Text Box 58"/>
            <p:cNvSpPr txBox="1">
              <a:spLocks noChangeArrowheads="1"/>
            </p:cNvSpPr>
            <p:nvPr/>
          </p:nvSpPr>
          <p:spPr bwMode="auto">
            <a:xfrm>
              <a:off x="6815598" y="2498553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11" name="Text Box 58"/>
            <p:cNvSpPr txBox="1">
              <a:spLocks noChangeArrowheads="1"/>
            </p:cNvSpPr>
            <p:nvPr/>
          </p:nvSpPr>
          <p:spPr bwMode="auto">
            <a:xfrm>
              <a:off x="6803722" y="2771606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s-AR" sz="1200"/>
            </a:p>
          </p:txBody>
        </p:sp>
        <p:sp>
          <p:nvSpPr>
            <p:cNvPr id="62512" name="Text Box 58"/>
            <p:cNvSpPr txBox="1">
              <a:spLocks noChangeArrowheads="1"/>
            </p:cNvSpPr>
            <p:nvPr/>
          </p:nvSpPr>
          <p:spPr bwMode="auto">
            <a:xfrm>
              <a:off x="6815598" y="3032787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AR" sz="1100"/>
                <a:t>21755</a:t>
              </a:r>
              <a:endParaRPr lang="es-AR" sz="1100"/>
            </a:p>
          </p:txBody>
        </p:sp>
        <p:sp>
          <p:nvSpPr>
            <p:cNvPr id="62513" name="Text Box 58"/>
            <p:cNvSpPr txBox="1">
              <a:spLocks noChangeArrowheads="1"/>
            </p:cNvSpPr>
            <p:nvPr/>
          </p:nvSpPr>
          <p:spPr bwMode="auto">
            <a:xfrm>
              <a:off x="6803722" y="3305840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15" name="Text Box 58"/>
            <p:cNvSpPr txBox="1">
              <a:spLocks noChangeArrowheads="1"/>
            </p:cNvSpPr>
            <p:nvPr/>
          </p:nvSpPr>
          <p:spPr bwMode="auto">
            <a:xfrm>
              <a:off x="6803722" y="3851946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s-AR" sz="1200"/>
            </a:p>
          </p:txBody>
        </p:sp>
        <p:sp>
          <p:nvSpPr>
            <p:cNvPr id="62516" name="Text Box 58"/>
            <p:cNvSpPr txBox="1">
              <a:spLocks noChangeArrowheads="1"/>
            </p:cNvSpPr>
            <p:nvPr/>
          </p:nvSpPr>
          <p:spPr bwMode="auto">
            <a:xfrm>
              <a:off x="6803722" y="4113127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20810</a:t>
              </a:r>
              <a:endParaRPr lang="es-AR" sz="1200"/>
            </a:p>
          </p:txBody>
        </p:sp>
        <p:sp>
          <p:nvSpPr>
            <p:cNvPr id="62517" name="Text Box 58"/>
            <p:cNvSpPr txBox="1">
              <a:spLocks noChangeArrowheads="1"/>
            </p:cNvSpPr>
            <p:nvPr/>
          </p:nvSpPr>
          <p:spPr bwMode="auto">
            <a:xfrm>
              <a:off x="6803722" y="4386179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21438</a:t>
              </a:r>
              <a:endParaRPr lang="es-AR" sz="1200"/>
            </a:p>
          </p:txBody>
        </p:sp>
        <p:sp>
          <p:nvSpPr>
            <p:cNvPr id="62518" name="Text Box 58"/>
            <p:cNvSpPr txBox="1">
              <a:spLocks noChangeArrowheads="1"/>
            </p:cNvSpPr>
            <p:nvPr/>
          </p:nvSpPr>
          <p:spPr bwMode="auto">
            <a:xfrm>
              <a:off x="6803722" y="4635489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19" name="Text Box 58"/>
            <p:cNvSpPr txBox="1">
              <a:spLocks noChangeArrowheads="1"/>
            </p:cNvSpPr>
            <p:nvPr/>
          </p:nvSpPr>
          <p:spPr bwMode="auto">
            <a:xfrm>
              <a:off x="6803722" y="4896670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s-AR"/>
            </a:p>
          </p:txBody>
        </p:sp>
        <p:sp>
          <p:nvSpPr>
            <p:cNvPr id="62520" name="Text Box 58"/>
            <p:cNvSpPr txBox="1">
              <a:spLocks noChangeArrowheads="1"/>
            </p:cNvSpPr>
            <p:nvPr/>
          </p:nvSpPr>
          <p:spPr bwMode="auto">
            <a:xfrm>
              <a:off x="6803722" y="5181595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1" name="Text Box 58"/>
            <p:cNvSpPr txBox="1">
              <a:spLocks noChangeArrowheads="1"/>
            </p:cNvSpPr>
            <p:nvPr/>
          </p:nvSpPr>
          <p:spPr bwMode="auto">
            <a:xfrm>
              <a:off x="6803722" y="5454647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20551</a:t>
              </a:r>
              <a:endParaRPr lang="es-AR" sz="1200"/>
            </a:p>
          </p:txBody>
        </p:sp>
        <p:sp>
          <p:nvSpPr>
            <p:cNvPr id="62522" name="Text Box 58"/>
            <p:cNvSpPr txBox="1">
              <a:spLocks noChangeArrowheads="1"/>
            </p:cNvSpPr>
            <p:nvPr/>
          </p:nvSpPr>
          <p:spPr bwMode="auto">
            <a:xfrm>
              <a:off x="6815598" y="1985962"/>
              <a:ext cx="864920" cy="146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100"/>
                <a:t>XXXX</a:t>
              </a:r>
              <a:endParaRPr lang="es-AR" sz="1100"/>
            </a:p>
          </p:txBody>
        </p:sp>
        <p:sp>
          <p:nvSpPr>
            <p:cNvPr id="62523" name="Text Box 58"/>
            <p:cNvSpPr txBox="1">
              <a:spLocks noChangeArrowheads="1"/>
            </p:cNvSpPr>
            <p:nvPr/>
          </p:nvSpPr>
          <p:spPr bwMode="auto">
            <a:xfrm>
              <a:off x="6815598" y="2237372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4" name="CuadroTexto 54"/>
            <p:cNvSpPr txBox="1">
              <a:spLocks noChangeArrowheads="1"/>
            </p:cNvSpPr>
            <p:nvPr/>
          </p:nvSpPr>
          <p:spPr bwMode="auto">
            <a:xfrm>
              <a:off x="6087238" y="3188419"/>
              <a:ext cx="647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ES"/>
                <a:t>T</a:t>
              </a:r>
              <a:endParaRPr lang="es-AR"/>
            </a:p>
          </p:txBody>
        </p:sp>
        <p:sp>
          <p:nvSpPr>
            <p:cNvPr id="62525" name="Text Box 58"/>
            <p:cNvSpPr txBox="1">
              <a:spLocks noChangeArrowheads="1"/>
            </p:cNvSpPr>
            <p:nvPr/>
          </p:nvSpPr>
          <p:spPr bwMode="auto">
            <a:xfrm>
              <a:off x="6804248" y="6134111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6" name="Text Box 58"/>
            <p:cNvSpPr txBox="1">
              <a:spLocks noChangeArrowheads="1"/>
            </p:cNvSpPr>
            <p:nvPr/>
          </p:nvSpPr>
          <p:spPr bwMode="auto">
            <a:xfrm>
              <a:off x="6783521" y="5763316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s-ES" sz="1200"/>
                <a:t>XXXX</a:t>
              </a:r>
              <a:endParaRPr lang="es-AR" sz="1200"/>
            </a:p>
          </p:txBody>
        </p:sp>
      </p:grpSp>
      <p:sp>
        <p:nvSpPr>
          <p:cNvPr id="80" name="CuadroTexto 79"/>
          <p:cNvSpPr txBox="1">
            <a:spLocks noChangeArrowheads="1"/>
          </p:cNvSpPr>
          <p:nvPr/>
        </p:nvSpPr>
        <p:spPr bwMode="auto">
          <a:xfrm>
            <a:off x="2084388" y="3606800"/>
            <a:ext cx="2808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 b="1" i="1">
                <a:solidFill>
                  <a:srgbClr val="FF0000"/>
                </a:solidFill>
              </a:rPr>
              <a:t></a:t>
            </a:r>
            <a:r>
              <a:rPr lang="es-AR" b="1">
                <a:solidFill>
                  <a:srgbClr val="FF0000"/>
                </a:solidFill>
              </a:rPr>
              <a:t> = 0.7    y    0.7= N/M</a:t>
            </a:r>
            <a:endParaRPr lang="es-AR">
              <a:solidFill>
                <a:srgbClr val="FF0000"/>
              </a:solidFill>
            </a:endParaRPr>
          </a:p>
        </p:txBody>
      </p:sp>
      <p:pic>
        <p:nvPicPr>
          <p:cNvPr id="8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19063" y="3519488"/>
            <a:ext cx="1068387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Flecha abajo 81"/>
          <p:cNvSpPr/>
          <p:nvPr/>
        </p:nvSpPr>
        <p:spPr bwMode="auto">
          <a:xfrm>
            <a:off x="3190875" y="4240213"/>
            <a:ext cx="438149" cy="50323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3" name="CuadroTexto 82"/>
          <p:cNvSpPr txBox="1">
            <a:spLocks noChangeArrowheads="1"/>
          </p:cNvSpPr>
          <p:nvPr/>
        </p:nvSpPr>
        <p:spPr bwMode="auto">
          <a:xfrm>
            <a:off x="2819400" y="4983163"/>
            <a:ext cx="1222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2800">
                <a:solidFill>
                  <a:srgbClr val="FF0000"/>
                </a:solidFill>
              </a:rPr>
              <a:t>¿ M ?</a:t>
            </a:r>
            <a:endParaRPr lang="es-AR" sz="2800">
              <a:solidFill>
                <a:srgbClr val="FF0000"/>
              </a:solidFill>
            </a:endParaRPr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257988" y="660266"/>
            <a:ext cx="7793037" cy="609600"/>
          </a:xfrm>
          <a:prstGeom prst="rect">
            <a:avLst/>
          </a:prstGeom>
          <a:noFill/>
        </p:spPr>
        <p:txBody>
          <a:bodyPr/>
          <a:lstStyle>
            <a:lvl1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9pPr>
          </a:lstStyle>
          <a:p>
            <a:pPr>
              <a:defRPr/>
            </a:pPr>
            <a:r>
              <a:rPr lang="es-AR" sz="4000" b="1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800"/>
              <a:t> </a:t>
            </a:r>
            <a:endParaRPr lang="es-ES" sz="3200"/>
          </a:p>
        </p:txBody>
      </p:sp>
      <p:sp>
        <p:nvSpPr>
          <p:cNvPr id="86" name="CuadroTexto 85"/>
          <p:cNvSpPr txBox="1">
            <a:spLocks noChangeArrowheads="1"/>
          </p:cNvSpPr>
          <p:nvPr/>
        </p:nvSpPr>
        <p:spPr bwMode="auto">
          <a:xfrm>
            <a:off x="1933575" y="5895975"/>
            <a:ext cx="750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b="1">
                <a:solidFill>
                  <a:srgbClr val="FF0000"/>
                </a:solidFill>
              </a:rPr>
              <a:t>47 </a:t>
            </a:r>
            <a:r>
              <a:rPr lang="es-ES" b="1">
                <a:solidFill>
                  <a:srgbClr val="FF0000"/>
                </a:solidFill>
              </a:rPr>
              <a:t>?</a:t>
            </a:r>
            <a:endParaRPr lang="es-AR" b="1">
              <a:solidFill>
                <a:srgbClr val="FF0000"/>
              </a:solidFill>
            </a:endParaRPr>
          </a:p>
        </p:txBody>
      </p:sp>
      <p:sp>
        <p:nvSpPr>
          <p:cNvPr id="87" name="CuadroTexto 86"/>
          <p:cNvSpPr txBox="1">
            <a:spLocks noChangeArrowheads="1"/>
          </p:cNvSpPr>
          <p:nvPr/>
        </p:nvSpPr>
        <p:spPr bwMode="auto">
          <a:xfrm>
            <a:off x="3849688" y="5553075"/>
            <a:ext cx="2663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/>
              <a:t>2, 3, 5, 7, 11, 13, 17, 19, 23, 29, 31, 37, 41, 43, </a:t>
            </a:r>
            <a:r>
              <a:rPr lang="es-ES" b="1">
                <a:solidFill>
                  <a:srgbClr val="FF0000"/>
                </a:solidFill>
              </a:rPr>
              <a:t>47</a:t>
            </a:r>
            <a:r>
              <a:rPr lang="es-ES"/>
              <a:t>, 53, 59, 61, 67, 71, 73, 79, 83, 89 y 97</a:t>
            </a:r>
            <a:endParaRPr lang="es-AR"/>
          </a:p>
        </p:txBody>
      </p:sp>
      <p:sp>
        <p:nvSpPr>
          <p:cNvPr id="62478" name="CuadroTexto 1"/>
          <p:cNvSpPr txBox="1">
            <a:spLocks noChangeArrowheads="1"/>
          </p:cNvSpPr>
          <p:nvPr/>
        </p:nvSpPr>
        <p:spPr bwMode="auto">
          <a:xfrm flipH="1">
            <a:off x="4783138" y="5045075"/>
            <a:ext cx="1627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AR"/>
              <a:t>Nros primos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 animBg="1"/>
      <p:bldP spid="83" grpId="0"/>
      <p:bldP spid="86" grpId="0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44500" y="941239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T.A.D. Tabla HASH</a:t>
            </a:r>
            <a:endParaRPr lang="es-ES" sz="4000"/>
          </a:p>
        </p:txBody>
      </p:sp>
      <p:pic>
        <p:nvPicPr>
          <p:cNvPr id="63492" name="Picture 2" descr="https://previews.123rf.com/images/yayayoy/yayayoy1711/yayayoy171100009/90019939-reflexionando-emoticon-con-un-solo-dedo-y-el-pulgar-descansando-en-la-barbilla-pensando-pregunt%C3%A1ndose-.jp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63513" y="-4025899"/>
            <a:ext cx="20510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13 Imagen" descr="emoticon pensando.jp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286125" y="3713559"/>
            <a:ext cx="29622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Llamada de nube"/>
          <p:cNvSpPr/>
          <p:nvPr/>
        </p:nvSpPr>
        <p:spPr bwMode="auto">
          <a:xfrm>
            <a:off x="323528" y="2144266"/>
            <a:ext cx="3071813" cy="1428750"/>
          </a:xfrm>
          <a:prstGeom prst="cloudCallout">
            <a:avLst>
              <a:gd name="adj1" fmla="val 51136"/>
              <a:gd name="adj2" fmla="val 787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/>
              <a:t>¿Objeto de Datos?</a:t>
            </a:r>
            <a:endParaRPr/>
          </a:p>
        </p:txBody>
      </p:sp>
      <p:sp>
        <p:nvSpPr>
          <p:cNvPr id="16" name="15 Llamada de nube"/>
          <p:cNvSpPr/>
          <p:nvPr/>
        </p:nvSpPr>
        <p:spPr bwMode="auto">
          <a:xfrm>
            <a:off x="6072188" y="2144266"/>
            <a:ext cx="3071812" cy="1428750"/>
          </a:xfrm>
          <a:prstGeom prst="cloudCallout">
            <a:avLst>
              <a:gd name="adj1" fmla="val -35528"/>
              <a:gd name="adj2" fmla="val 9652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/>
              <a:t>¿Operaciones Abstractas?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27584" y="2708920"/>
            <a:ext cx="748883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AR" sz="2800"/>
              <a:t>Problema</a:t>
            </a:r>
            <a:endParaRPr lang="es-AR" sz="2800"/>
          </a:p>
          <a:p>
            <a:pPr algn="ctr">
              <a:defRPr/>
            </a:pPr>
            <a:endParaRPr lang="es-AR" sz="2800"/>
          </a:p>
          <a:p>
            <a:pPr algn="just">
              <a:defRPr/>
            </a:pPr>
            <a:r>
              <a:rPr lang="es-AR" sz="2800">
                <a:solidFill>
                  <a:srgbClr val="0070C0"/>
                </a:solidFill>
              </a:rPr>
              <a:t>Almacenar y recuperar un elemento particular, identificado por medio de su valor de clave, con el menor </a:t>
            </a:r>
            <a:r>
              <a:rPr lang="es-AR" sz="2800" i="1">
                <a:solidFill>
                  <a:srgbClr val="0070C0"/>
                </a:solidFill>
              </a:rPr>
              <a:t>costo</a:t>
            </a:r>
            <a:r>
              <a:rPr lang="es-AR" sz="2800">
                <a:solidFill>
                  <a:srgbClr val="0070C0"/>
                </a:solidFill>
              </a:rPr>
              <a:t> posible.</a:t>
            </a:r>
            <a:endParaRPr lang="es-ES" sz="2800">
              <a:solidFill>
                <a:srgbClr val="0070C0"/>
              </a:solidFill>
            </a:endParaRPr>
          </a:p>
        </p:txBody>
      </p:sp>
      <p:sp>
        <p:nvSpPr>
          <p:cNvPr id="22531" name="Rectangle 5"/>
          <p:cNvSpPr>
            <a:spLocks noChangeArrowheads="1" noGrp="1"/>
          </p:cNvSpPr>
          <p:nvPr>
            <p:ph type="title"/>
          </p:nvPr>
        </p:nvSpPr>
        <p:spPr bwMode="auto">
          <a:xfrm>
            <a:off x="251520" y="1013247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579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641975" y="5630242"/>
            <a:ext cx="12636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166813" y="1307232"/>
            <a:ext cx="7793037" cy="609600"/>
          </a:xfrm>
          <a:prstGeom prst="rect">
            <a:avLst/>
          </a:prstGeom>
        </p:spPr>
        <p:txBody>
          <a:bodyPr/>
          <a:lstStyle>
            <a:lvl1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9pPr>
          </a:lstStyle>
          <a:p>
            <a:pPr algn="ctr">
              <a:defRPr/>
            </a:pPr>
            <a:r>
              <a:rPr lang="es-AR">
                <a:solidFill>
                  <a:srgbClr val="00B050"/>
                </a:solidFill>
              </a:rPr>
              <a:t>Buscar - Insertar</a:t>
            </a:r>
            <a:endParaRPr lang="es-ES" sz="2800">
              <a:solidFill>
                <a:srgbClr val="00B050"/>
              </a:solidFill>
            </a:endParaRPr>
          </a:p>
        </p:txBody>
      </p:sp>
      <p:sp>
        <p:nvSpPr>
          <p:cNvPr id="16" name="Explosión 1 15"/>
          <p:cNvSpPr/>
          <p:nvPr/>
        </p:nvSpPr>
        <p:spPr bwMode="auto">
          <a:xfrm>
            <a:off x="31750" y="2988742"/>
            <a:ext cx="2484438" cy="1376361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>
                <a:solidFill>
                  <a:schemeClr val="tx1"/>
                </a:solidFill>
              </a:rPr>
              <a:t>ABB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Explosión 1 16"/>
          <p:cNvSpPr/>
          <p:nvPr/>
        </p:nvSpPr>
        <p:spPr bwMode="auto">
          <a:xfrm>
            <a:off x="1889125" y="1964308"/>
            <a:ext cx="1511300" cy="15367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001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>
                <a:solidFill>
                  <a:schemeClr val="tx1"/>
                </a:solidFill>
              </a:rPr>
              <a:t>Lista</a:t>
            </a:r>
            <a:endParaRPr/>
          </a:p>
          <a:p>
            <a:pPr algn="ctr">
              <a:defRPr/>
            </a:pPr>
            <a:endParaRPr lang="es-AR"/>
          </a:p>
        </p:txBody>
      </p:sp>
      <p:sp>
        <p:nvSpPr>
          <p:cNvPr id="19" name="Explosión 1 18"/>
          <p:cNvSpPr/>
          <p:nvPr/>
        </p:nvSpPr>
        <p:spPr bwMode="auto">
          <a:xfrm>
            <a:off x="6094413" y="4658320"/>
            <a:ext cx="3328987" cy="1651000"/>
          </a:xfrm>
          <a:prstGeom prst="irregularSeal1">
            <a:avLst/>
          </a:prstGeom>
          <a:solidFill>
            <a:srgbClr val="117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>
                <a:solidFill>
                  <a:srgbClr val="FFFF00"/>
                </a:solidFill>
              </a:rPr>
              <a:t>Hashing</a:t>
            </a:r>
            <a:endParaRPr lang="es-AR">
              <a:solidFill>
                <a:srgbClr val="FFFF00"/>
              </a:solidFill>
            </a:endParaRPr>
          </a:p>
        </p:txBody>
      </p:sp>
      <p:grpSp>
        <p:nvGrpSpPr>
          <p:cNvPr id="24584" name="Grupo 1"/>
          <p:cNvGrpSpPr/>
          <p:nvPr/>
        </p:nvGrpSpPr>
        <p:grpSpPr bwMode="auto">
          <a:xfrm>
            <a:off x="252413" y="4465588"/>
            <a:ext cx="5237162" cy="2563812"/>
            <a:chOff x="53974" y="4149725"/>
            <a:chExt cx="5237163" cy="2563814"/>
          </a:xfrm>
        </p:grpSpPr>
        <p:pic>
          <p:nvPicPr>
            <p:cNvPr id="24588" name="Picture 10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53974" y="4149725"/>
              <a:ext cx="4970463" cy="241141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815975" y="4302125"/>
              <a:ext cx="2971800" cy="1828801"/>
            </a:xfrm>
            <a:prstGeom prst="lin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AR">
                <a:cs typeface="Arial"/>
              </a:endParaRPr>
            </a:p>
          </p:txBody>
        </p:sp>
        <p:sp>
          <p:nvSpPr>
            <p:cNvPr id="24590" name="Rectángulo 1"/>
            <p:cNvSpPr>
              <a:spLocks noChangeArrowheads="1"/>
            </p:cNvSpPr>
            <p:nvPr/>
          </p:nvSpPr>
          <p:spPr bwMode="auto">
            <a:xfrm>
              <a:off x="2111375" y="6283325"/>
              <a:ext cx="381000" cy="2428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4591" name="Rectángulo 3"/>
            <p:cNvSpPr>
              <a:spLocks noChangeArrowheads="1"/>
            </p:cNvSpPr>
            <p:nvPr/>
          </p:nvSpPr>
          <p:spPr bwMode="auto">
            <a:xfrm>
              <a:off x="282575" y="5140325"/>
              <a:ext cx="457200" cy="2603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4592" name="CuadroTexto 4"/>
            <p:cNvSpPr txBox="1">
              <a:spLocks noChangeArrowheads="1"/>
            </p:cNvSpPr>
            <p:nvPr/>
          </p:nvSpPr>
          <p:spPr bwMode="auto">
            <a:xfrm>
              <a:off x="358775" y="4378325"/>
              <a:ext cx="381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1400"/>
                <a:t>R</a:t>
              </a:r>
              <a:r>
                <a:rPr lang="es-ES" sz="1400" baseline="30000"/>
                <a:t>+</a:t>
              </a:r>
              <a:endParaRPr lang="es-AR" sz="1400" baseline="30000"/>
            </a:p>
          </p:txBody>
        </p:sp>
        <p:sp>
          <p:nvSpPr>
            <p:cNvPr id="24593" name="CuadroTexto 5"/>
            <p:cNvSpPr txBox="1">
              <a:spLocks noChangeArrowheads="1"/>
            </p:cNvSpPr>
            <p:nvPr/>
          </p:nvSpPr>
          <p:spPr bwMode="auto">
            <a:xfrm>
              <a:off x="3406775" y="6207125"/>
              <a:ext cx="304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 sz="1400"/>
                <a:t>N</a:t>
              </a:r>
              <a:endParaRPr lang="es-AR" sz="1400"/>
            </a:p>
          </p:txBody>
        </p:sp>
        <p:grpSp>
          <p:nvGrpSpPr>
            <p:cNvPr id="24594" name="Grupo 6"/>
            <p:cNvGrpSpPr/>
            <p:nvPr/>
          </p:nvGrpSpPr>
          <p:grpSpPr bwMode="auto">
            <a:xfrm>
              <a:off x="206375" y="4246563"/>
              <a:ext cx="5084763" cy="2466976"/>
              <a:chOff x="381000" y="1849438"/>
              <a:chExt cx="5084763" cy="2466976"/>
            </a:xfrm>
          </p:grpSpPr>
          <p:grpSp>
            <p:nvGrpSpPr>
              <p:cNvPr id="24595" name="Group 17"/>
              <p:cNvGrpSpPr/>
              <p:nvPr/>
            </p:nvGrpSpPr>
            <p:grpSpPr bwMode="auto">
              <a:xfrm>
                <a:off x="381000" y="1849438"/>
                <a:ext cx="5084763" cy="2466976"/>
                <a:chOff x="240" y="1165"/>
                <a:chExt cx="3203" cy="1554"/>
              </a:xfrm>
            </p:grpSpPr>
            <p:pic>
              <p:nvPicPr>
                <p:cNvPr id="24600" name="Picture 10"/>
                <p:cNvPicPr>
                  <a:picLocks noChangeAspect="1" noChangeArrowheads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240" y="1165"/>
                  <a:ext cx="3203" cy="15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20" y="1287"/>
                  <a:ext cx="1872" cy="1152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AR">
                    <a:cs typeface="Arial"/>
                  </a:endParaRPr>
                </a:p>
              </p:txBody>
            </p:sp>
          </p:grpSp>
          <p:sp>
            <p:nvSpPr>
              <p:cNvPr id="24596" name="Rectángulo 1"/>
              <p:cNvSpPr>
                <a:spLocks noChangeArrowheads="1"/>
              </p:cNvSpPr>
              <p:nvPr/>
            </p:nvSpPr>
            <p:spPr bwMode="auto">
              <a:xfrm>
                <a:off x="2438400" y="4038600"/>
                <a:ext cx="381000" cy="24288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24597" name="Rectángulo 3"/>
              <p:cNvSpPr>
                <a:spLocks noChangeArrowheads="1"/>
              </p:cNvSpPr>
              <p:nvPr/>
            </p:nvSpPr>
            <p:spPr bwMode="auto">
              <a:xfrm>
                <a:off x="609600" y="2895600"/>
                <a:ext cx="457200" cy="26035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s-AR"/>
              </a:p>
            </p:txBody>
          </p:sp>
          <p:sp>
            <p:nvSpPr>
              <p:cNvPr id="24598" name="CuadroTexto 4"/>
              <p:cNvSpPr txBox="1">
                <a:spLocks noChangeArrowheads="1"/>
              </p:cNvSpPr>
              <p:nvPr/>
            </p:nvSpPr>
            <p:spPr bwMode="auto">
              <a:xfrm>
                <a:off x="685800" y="2133600"/>
                <a:ext cx="3810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400"/>
                  <a:t>R</a:t>
                </a:r>
                <a:r>
                  <a:rPr lang="es-ES" sz="1400" baseline="30000"/>
                  <a:t>+</a:t>
                </a:r>
                <a:endParaRPr lang="es-AR" sz="1400" baseline="30000"/>
              </a:p>
            </p:txBody>
          </p:sp>
          <p:sp>
            <p:nvSpPr>
              <p:cNvPr id="24599" name="CuadroTexto 5"/>
              <p:cNvSpPr txBox="1">
                <a:spLocks noChangeArrowheads="1"/>
              </p:cNvSpPr>
              <p:nvPr/>
            </p:nvSpPr>
            <p:spPr bwMode="auto">
              <a:xfrm>
                <a:off x="3733800" y="3962400"/>
                <a:ext cx="3048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400"/>
                  <a:t>N</a:t>
                </a:r>
                <a:endParaRPr lang="es-AR" sz="1400"/>
              </a:p>
            </p:txBody>
          </p:sp>
        </p:grpSp>
      </p:grpSp>
      <p:sp>
        <p:nvSpPr>
          <p:cNvPr id="35" name="Explosión 1 34"/>
          <p:cNvSpPr/>
          <p:nvPr/>
        </p:nvSpPr>
        <p:spPr bwMode="auto">
          <a:xfrm rot="20179012">
            <a:off x="4865687" y="2809367"/>
            <a:ext cx="4608512" cy="1635125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>
                <a:solidFill>
                  <a:schemeClr val="tx1"/>
                </a:solidFill>
              </a:rPr>
              <a:t>Lista ordenada por contenido </a:t>
            </a:r>
            <a:endParaRPr lang="es-AR">
              <a:solidFill>
                <a:schemeClr val="tx1"/>
              </a:solidFill>
            </a:endParaRPr>
          </a:p>
          <a:p>
            <a:pPr algn="ctr">
              <a:defRPr/>
            </a:pPr>
            <a:endParaRPr lang="es-AR">
              <a:solidFill>
                <a:schemeClr val="tx1"/>
              </a:solidFill>
            </a:endParaRPr>
          </a:p>
        </p:txBody>
      </p:sp>
      <p:sp>
        <p:nvSpPr>
          <p:cNvPr id="2" name="Explosión 1 1"/>
          <p:cNvSpPr/>
          <p:nvPr/>
        </p:nvSpPr>
        <p:spPr bwMode="auto">
          <a:xfrm>
            <a:off x="5630863" y="2226568"/>
            <a:ext cx="1701800" cy="914400"/>
          </a:xfrm>
          <a:prstGeom prst="irregularSeal1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>
                <a:solidFill>
                  <a:schemeClr val="tx1"/>
                </a:solidFill>
              </a:rPr>
              <a:t>AVL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Explosión 1 2"/>
          <p:cNvSpPr/>
          <p:nvPr/>
        </p:nvSpPr>
        <p:spPr bwMode="auto">
          <a:xfrm>
            <a:off x="3448050" y="2342381"/>
            <a:ext cx="1731963" cy="1590675"/>
          </a:xfrm>
          <a:prstGeom prst="irregularSeal1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>
                <a:solidFill>
                  <a:schemeClr val="tx1"/>
                </a:solidFill>
              </a:rPr>
              <a:t>Árbol B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>
            <a:spLocks noChangeArrowheads="1" noGrp="1"/>
          </p:cNvSpPr>
          <p:nvPr>
            <p:ph type="title"/>
          </p:nvPr>
        </p:nvSpPr>
        <p:spPr bwMode="auto">
          <a:xfrm>
            <a:off x="425719" y="780550"/>
            <a:ext cx="4623849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 noGrp="1"/>
          </p:cNvSpPr>
          <p:nvPr>
            <p:ph type="title"/>
          </p:nvPr>
        </p:nvSpPr>
        <p:spPr bwMode="auto">
          <a:xfrm>
            <a:off x="395536" y="817264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27088" y="5579194"/>
            <a:ext cx="3384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sz="2800"/>
              <a:t>TABLAS DE ACCESO DIRECTO</a:t>
            </a:r>
            <a:endParaRPr lang="es-ES" sz="280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011863" y="5579194"/>
            <a:ext cx="1800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sz="2800" b="1">
                <a:solidFill>
                  <a:srgbClr val="0070C0"/>
                </a:solidFill>
              </a:rPr>
              <a:t>TABLAS HASH</a:t>
            </a:r>
            <a:endParaRPr lang="es-ES" sz="2800" b="1">
              <a:solidFill>
                <a:srgbClr val="0070C0"/>
              </a:solidFill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3203575" y="4725962"/>
            <a:ext cx="504825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795963" y="4725962"/>
            <a:ext cx="647700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pic>
        <p:nvPicPr>
          <p:cNvPr id="1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812088" y="3392091"/>
            <a:ext cx="1131887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611560" y="1989138"/>
            <a:ext cx="82089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s-AR" sz="2400"/>
              <a:t>Los datos se almacenan en direcciones de memoria, entonces:</a:t>
            </a:r>
            <a:endParaRPr/>
          </a:p>
        </p:txBody>
      </p:sp>
      <p:sp>
        <p:nvSpPr>
          <p:cNvPr id="25610" name="Text Box 23"/>
          <p:cNvSpPr txBox="1">
            <a:spLocks noChangeArrowheads="1"/>
          </p:cNvSpPr>
          <p:nvPr/>
        </p:nvSpPr>
        <p:spPr bwMode="auto">
          <a:xfrm>
            <a:off x="1865313" y="3236961"/>
            <a:ext cx="5373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sz="2400">
                <a:solidFill>
                  <a:schemeClr val="hlink"/>
                </a:solidFill>
              </a:rPr>
              <a:t>¿Cómo determinar la dirección de memoria en la cual almacenar cada elemento?</a:t>
            </a:r>
            <a:endParaRPr lang="es-ES" sz="2400">
              <a:solidFill>
                <a:schemeClr val="folHlin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8" grpId="0" animBg="1"/>
      <p:bldP spid="92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420324" y="869231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  <p:grpSp>
        <p:nvGrpSpPr>
          <p:cNvPr id="2" name="Group 26"/>
          <p:cNvGrpSpPr/>
          <p:nvPr/>
        </p:nvGrpSpPr>
        <p:grpSpPr bwMode="auto">
          <a:xfrm>
            <a:off x="1187450" y="3717922"/>
            <a:ext cx="7488238" cy="2374898"/>
            <a:chOff x="748" y="2660"/>
            <a:chExt cx="4717" cy="1496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1429" y="3369"/>
              <a:ext cx="2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en-US" sz="2400" b="1">
                  <a:solidFill>
                    <a:schemeClr val="folHlink"/>
                  </a:solidFill>
                </a:rPr>
                <a:t>H : K </a:t>
              </a:r>
              <a:r>
                <a:rPr lang="es-AR" sz="2400" b="1">
                  <a:solidFill>
                    <a:schemeClr val="folHlink"/>
                  </a:solidFill>
                </a:rPr>
                <a:t></a:t>
              </a:r>
              <a:r>
                <a:rPr lang="en-US" sz="2400" b="1">
                  <a:solidFill>
                    <a:schemeClr val="folHlink"/>
                  </a:solidFill>
                </a:rPr>
                <a:t> D</a:t>
              </a:r>
              <a:endParaRPr lang="es-ES" sz="2400" b="1">
                <a:solidFill>
                  <a:schemeClr val="folHlink"/>
                </a:solidFill>
              </a:endParaRPr>
            </a:p>
          </p:txBody>
        </p:sp>
        <p:sp>
          <p:nvSpPr>
            <p:cNvPr id="27656" name="Text Box 24"/>
            <p:cNvSpPr txBox="1">
              <a:spLocks noChangeArrowheads="1"/>
            </p:cNvSpPr>
            <p:nvPr/>
          </p:nvSpPr>
          <p:spPr bwMode="auto">
            <a:xfrm>
              <a:off x="748" y="3906"/>
              <a:ext cx="47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ts val="0"/>
                </a:spcBef>
                <a:defRPr/>
              </a:pPr>
              <a:r>
                <a:rPr lang="es-AR" sz="2000"/>
                <a:t>transformación –</a:t>
              </a:r>
              <a:r>
                <a:rPr lang="es-AR" sz="2000" b="1">
                  <a:solidFill>
                    <a:srgbClr val="0070C0"/>
                  </a:solidFill>
                </a:rPr>
                <a:t>H</a:t>
              </a:r>
              <a:r>
                <a:rPr lang="es-AR" sz="2000"/>
                <a:t>- de claves –</a:t>
              </a:r>
              <a:r>
                <a:rPr lang="es-AR" sz="2000" b="1">
                  <a:solidFill>
                    <a:srgbClr val="0070C0"/>
                  </a:solidFill>
                </a:rPr>
                <a:t>K</a:t>
              </a:r>
              <a:r>
                <a:rPr lang="es-AR" sz="2000"/>
                <a:t>- en direcciones –</a:t>
              </a:r>
              <a:r>
                <a:rPr lang="es-AR" sz="2000" b="1">
                  <a:solidFill>
                    <a:srgbClr val="0070C0"/>
                  </a:solidFill>
                </a:rPr>
                <a:t>D</a:t>
              </a:r>
              <a:r>
                <a:rPr lang="es-AR" sz="2000"/>
                <a:t>- </a:t>
              </a:r>
              <a:r>
                <a:rPr lang="es-ES" sz="2000"/>
                <a:t> </a:t>
              </a:r>
              <a:endParaRPr/>
            </a:p>
          </p:txBody>
        </p:sp>
        <p:sp>
          <p:nvSpPr>
            <p:cNvPr id="27657" name="AutoShape 25"/>
            <p:cNvSpPr>
              <a:spLocks noChangeArrowheads="1"/>
            </p:cNvSpPr>
            <p:nvPr/>
          </p:nvSpPr>
          <p:spPr bwMode="auto">
            <a:xfrm>
              <a:off x="2608" y="2660"/>
              <a:ext cx="272" cy="54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AR"/>
            </a:p>
          </p:txBody>
        </p:sp>
      </p:grp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774700" y="2020888"/>
            <a:ext cx="29876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AR" sz="2800" b="1">
                <a:solidFill>
                  <a:srgbClr val="0070C0"/>
                </a:solidFill>
              </a:rPr>
              <a:t>TABLAS </a:t>
            </a:r>
            <a:r>
              <a:rPr lang="es-AR" sz="2800" b="1">
                <a:solidFill>
                  <a:srgbClr val="0070C0"/>
                </a:solidFill>
              </a:rPr>
              <a:t>HASH</a:t>
            </a:r>
            <a:endParaRPr lang="es-ES" sz="2800" b="1">
              <a:solidFill>
                <a:srgbClr val="0070C0"/>
              </a:solidFill>
            </a:endParaRPr>
          </a:p>
        </p:txBody>
      </p:sp>
      <p:sp>
        <p:nvSpPr>
          <p:cNvPr id="27654" name="CuadroTexto 2"/>
          <p:cNvSpPr txBox="1">
            <a:spLocks noChangeArrowheads="1"/>
          </p:cNvSpPr>
          <p:nvPr/>
        </p:nvSpPr>
        <p:spPr bwMode="auto">
          <a:xfrm>
            <a:off x="2447131" y="2954409"/>
            <a:ext cx="496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2000" b="1">
                <a:solidFill>
                  <a:srgbClr val="00B050"/>
                </a:solidFill>
              </a:rPr>
              <a:t>Almacenamiento y Recuperación</a:t>
            </a:r>
            <a:endParaRPr lang="es-AR" sz="2000" b="1">
              <a:solidFill>
                <a:srgbClr val="00B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395536" y="755427"/>
            <a:ext cx="8255000" cy="615553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4000"/>
              <a:t>HASHING</a:t>
            </a:r>
            <a:endParaRPr lang="es-ES" sz="4000"/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900113" y="2060575"/>
            <a:ext cx="338455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 sz="1600"/>
              <a:t>Si    K = { ki  / 000 &lt;= ki &lt;= 999}   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s-AR" sz="1600"/>
              <a:t>y     |K| = 1000</a:t>
            </a:r>
            <a:endParaRPr/>
          </a:p>
        </p:txBody>
      </p:sp>
      <p:grpSp>
        <p:nvGrpSpPr>
          <p:cNvPr id="2" name="Group 7"/>
          <p:cNvGrpSpPr/>
          <p:nvPr/>
        </p:nvGrpSpPr>
        <p:grpSpPr bwMode="auto">
          <a:xfrm>
            <a:off x="5611813" y="4275138"/>
            <a:ext cx="1096962" cy="1963737"/>
            <a:chOff x="7632" y="8790"/>
            <a:chExt cx="1584" cy="3094"/>
          </a:xfrm>
        </p:grpSpPr>
        <p:grpSp>
          <p:nvGrpSpPr>
            <p:cNvPr id="29708" name="Group 8"/>
            <p:cNvGrpSpPr/>
            <p:nvPr/>
          </p:nvGrpSpPr>
          <p:grpSpPr bwMode="auto">
            <a:xfrm>
              <a:off x="7632" y="8790"/>
              <a:ext cx="1584" cy="2592"/>
              <a:chOff x="7632" y="11808"/>
              <a:chExt cx="1584" cy="2592"/>
            </a:xfrm>
          </p:grpSpPr>
          <p:sp>
            <p:nvSpPr>
              <p:cNvPr id="29710" name="Rectangle 9"/>
              <p:cNvSpPr>
                <a:spLocks noChangeArrowheads="1"/>
              </p:cNvSpPr>
              <p:nvPr/>
            </p:nvSpPr>
            <p:spPr bwMode="auto">
              <a:xfrm>
                <a:off x="7632" y="11808"/>
                <a:ext cx="1584" cy="25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9711" name="Line 10"/>
              <p:cNvSpPr>
                <a:spLocks noChangeShapeType="1"/>
              </p:cNvSpPr>
              <p:nvPr/>
            </p:nvSpPr>
            <p:spPr bwMode="auto">
              <a:xfrm>
                <a:off x="7632" y="12096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9712" name="Line 11"/>
              <p:cNvSpPr>
                <a:spLocks noChangeShapeType="1"/>
              </p:cNvSpPr>
              <p:nvPr/>
            </p:nvSpPr>
            <p:spPr bwMode="auto">
              <a:xfrm>
                <a:off x="7632" y="14111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9713" name="Line 12"/>
              <p:cNvSpPr>
                <a:spLocks noChangeShapeType="1"/>
              </p:cNvSpPr>
              <p:nvPr/>
            </p:nvSpPr>
            <p:spPr bwMode="auto">
              <a:xfrm>
                <a:off x="7632" y="12960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9714" name="Line 13"/>
              <p:cNvSpPr>
                <a:spLocks noChangeShapeType="1"/>
              </p:cNvSpPr>
              <p:nvPr/>
            </p:nvSpPr>
            <p:spPr bwMode="auto">
              <a:xfrm>
                <a:off x="7632" y="13392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9715" name="Text Box 14"/>
              <p:cNvSpPr txBox="1">
                <a:spLocks noChangeArrowheads="1"/>
              </p:cNvSpPr>
              <p:nvPr/>
            </p:nvSpPr>
            <p:spPr bwMode="auto">
              <a:xfrm>
                <a:off x="8064" y="12960"/>
                <a:ext cx="720" cy="4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s-ES" sz="1200"/>
                  <a:t>100</a:t>
                </a:r>
                <a:endParaRPr lang="es-ES"/>
              </a:p>
            </p:txBody>
          </p:sp>
        </p:grp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8181" y="1152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ES" sz="1200"/>
                <a:t>T</a:t>
              </a:r>
              <a:endParaRPr lang="es-ES"/>
            </a:p>
          </p:txBody>
        </p:sp>
      </p:grp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908175" y="4297363"/>
            <a:ext cx="2857500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 sz="1200"/>
          </a:p>
          <a:p>
            <a:pPr>
              <a:defRPr/>
            </a:pPr>
            <a:endParaRPr lang="es-ES" sz="1200"/>
          </a:p>
          <a:p>
            <a:pPr algn="just">
              <a:defRPr/>
            </a:pPr>
            <a:r>
              <a:rPr lang="es-ES" sz="1600"/>
              <a:t>Identidad : K </a:t>
            </a:r>
            <a:r>
              <a:rPr lang="es-ES" sz="1600"/>
              <a:t></a:t>
            </a:r>
            <a:r>
              <a:rPr lang="es-ES" sz="1600"/>
              <a:t> D,  esto es:</a:t>
            </a:r>
            <a:endParaRPr/>
          </a:p>
          <a:p>
            <a:pPr algn="just">
              <a:defRPr/>
            </a:pPr>
            <a:r>
              <a:rPr lang="en-US" sz="1600"/>
              <a:t>         h (k</a:t>
            </a:r>
            <a:r>
              <a:rPr lang="en-US" sz="1600" baseline="-25000"/>
              <a:t>i</a:t>
            </a:r>
            <a:r>
              <a:rPr lang="en-US" sz="1600"/>
              <a:t>) = id (k</a:t>
            </a:r>
            <a:r>
              <a:rPr lang="en-US" sz="1600" baseline="-25000"/>
              <a:t>i</a:t>
            </a:r>
            <a:r>
              <a:rPr lang="en-US" sz="1600"/>
              <a:t> ) = d</a:t>
            </a:r>
            <a:endParaRPr/>
          </a:p>
          <a:p>
            <a:pPr>
              <a:defRPr/>
            </a:pPr>
            <a:endParaRPr lang="en-US" sz="1600"/>
          </a:p>
          <a:p>
            <a:pPr>
              <a:defRPr/>
            </a:pPr>
            <a:endParaRPr lang="en-US" sz="1200"/>
          </a:p>
          <a:p>
            <a:pPr>
              <a:defRPr/>
            </a:pPr>
            <a:endParaRPr lang="en-US" sz="1200"/>
          </a:p>
          <a:p>
            <a:pPr>
              <a:defRPr/>
            </a:pPr>
            <a:r>
              <a:rPr lang="es-ES" sz="1200"/>
              <a:t>Si k = 100 entonces id(100) = 100 = d</a:t>
            </a:r>
            <a:endParaRPr lang="es-E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181600" y="4297363"/>
            <a:ext cx="498475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s-ES" sz="1200"/>
              <a:t>0</a:t>
            </a:r>
            <a:endParaRPr/>
          </a:p>
          <a:p>
            <a:pPr>
              <a:defRPr/>
            </a:pPr>
            <a:endParaRPr lang="es-ES" sz="1200"/>
          </a:p>
          <a:p>
            <a:pPr>
              <a:defRPr/>
            </a:pPr>
            <a:endParaRPr lang="es-ES" sz="1200"/>
          </a:p>
          <a:p>
            <a:pPr>
              <a:defRPr/>
            </a:pPr>
            <a:endParaRPr lang="es-ES" sz="1200"/>
          </a:p>
          <a:p>
            <a:pPr>
              <a:defRPr/>
            </a:pPr>
            <a:r>
              <a:rPr lang="es-ES" sz="1200"/>
              <a:t>100</a:t>
            </a:r>
            <a:endParaRPr/>
          </a:p>
          <a:p>
            <a:pPr>
              <a:defRPr/>
            </a:pPr>
            <a:endParaRPr lang="es-ES" sz="1200"/>
          </a:p>
          <a:p>
            <a:pPr>
              <a:defRPr/>
            </a:pPr>
            <a:endParaRPr lang="es-ES" sz="1200"/>
          </a:p>
          <a:p>
            <a:pPr>
              <a:defRPr/>
            </a:pPr>
            <a:endParaRPr lang="es-ES" sz="1200"/>
          </a:p>
          <a:p>
            <a:pPr>
              <a:defRPr/>
            </a:pPr>
            <a:r>
              <a:rPr lang="es-ES" sz="1200"/>
              <a:t>999</a:t>
            </a:r>
            <a:endParaRPr lang="es-E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4422775" y="5141913"/>
            <a:ext cx="8001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187450" y="3357563"/>
            <a:ext cx="691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s-ES" sz="2000"/>
              <a:t>¿Cuál es la función H:  K</a:t>
            </a:r>
            <a:r>
              <a:rPr lang="es-ES" sz="2000"/>
              <a:t></a:t>
            </a:r>
            <a:r>
              <a:rPr lang="es-ES" sz="2000"/>
              <a:t>D ?</a:t>
            </a:r>
            <a:endParaRPr/>
          </a:p>
        </p:txBody>
      </p:sp>
      <p:sp>
        <p:nvSpPr>
          <p:cNvPr id="29706" name="Text Box 25"/>
          <p:cNvSpPr txBox="1">
            <a:spLocks noChangeArrowheads="1"/>
          </p:cNvSpPr>
          <p:nvPr/>
        </p:nvSpPr>
        <p:spPr bwMode="auto">
          <a:xfrm>
            <a:off x="5076825" y="1989138"/>
            <a:ext cx="3816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s-AR" sz="1600"/>
              <a:t>D = { di / 000 &lt;= di &lt;= 999}</a:t>
            </a:r>
            <a:endParaRPr/>
          </a:p>
          <a:p>
            <a:pPr>
              <a:spcBef>
                <a:spcPts val="0"/>
              </a:spcBef>
              <a:defRPr/>
            </a:pPr>
            <a:r>
              <a:rPr lang="es-AR"/>
              <a:t>y     |D| = 1000</a:t>
            </a:r>
            <a:endParaRPr lang="es-AR" sz="1600"/>
          </a:p>
        </p:txBody>
      </p:sp>
      <p:sp>
        <p:nvSpPr>
          <p:cNvPr id="29707" name="AutoShape 26"/>
          <p:cNvSpPr/>
          <p:nvPr/>
        </p:nvSpPr>
        <p:spPr bwMode="auto">
          <a:xfrm>
            <a:off x="4067175" y="1989138"/>
            <a:ext cx="504825" cy="792162"/>
          </a:xfrm>
          <a:prstGeom prst="rightBrace">
            <a:avLst>
              <a:gd name="adj1" fmla="val 130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0" grpId="0"/>
      <p:bldP spid="52241" grpId="0"/>
      <p:bldP spid="52242" grpId="0" animBg="1"/>
      <p:bldP spid="52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75114" y="786770"/>
            <a:ext cx="8255000" cy="553998"/>
          </a:xfrm>
          <a:prstGeom prst="rect">
            <a:avLst/>
          </a:prstGeom>
          <a:noFill/>
        </p:spPr>
        <p:txBody>
          <a:bodyPr/>
          <a:lstStyle/>
          <a:p>
            <a:pPr algn="l">
              <a:defRPr/>
            </a:pPr>
            <a:r>
              <a:rPr lang="es-AR" sz="3600"/>
              <a:t>Funciones </a:t>
            </a:r>
            <a:r>
              <a:rPr lang="es-AR" sz="3600"/>
              <a:t>biyectivas</a:t>
            </a:r>
            <a:endParaRPr lang="es-ES" sz="3600"/>
          </a:p>
        </p:txBody>
      </p:sp>
      <p:sp>
        <p:nvSpPr>
          <p:cNvPr id="31748" name="8 CuadroTexto"/>
          <p:cNvSpPr txBox="1">
            <a:spLocks noChangeArrowheads="1"/>
          </p:cNvSpPr>
          <p:nvPr/>
        </p:nvSpPr>
        <p:spPr bwMode="auto">
          <a:xfrm>
            <a:off x="611188" y="1439863"/>
            <a:ext cx="83581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>
                <a:solidFill>
                  <a:schemeClr val="tx2"/>
                </a:solidFill>
              </a:rPr>
              <a:t>En matemáticas, una función </a:t>
            </a:r>
            <a:endParaRPr/>
          </a:p>
          <a:p>
            <a:pPr algn="ctr">
              <a:defRPr/>
            </a:pPr>
            <a:r>
              <a:rPr lang="es-ES">
                <a:solidFill>
                  <a:schemeClr val="tx2"/>
                </a:solidFill>
              </a:rPr>
              <a:t>            </a:t>
            </a:r>
            <a:endParaRPr/>
          </a:p>
          <a:p>
            <a:pPr algn="ctr">
              <a:defRPr/>
            </a:pPr>
            <a:r>
              <a:rPr lang="es-ES" b="1">
                <a:solidFill>
                  <a:schemeClr val="tx2"/>
                </a:solidFill>
              </a:rPr>
              <a:t>F : X → Y</a:t>
            </a:r>
            <a:endParaRPr/>
          </a:p>
          <a:p>
            <a:pPr algn="ctr">
              <a:defRPr/>
            </a:pPr>
            <a:endParaRPr lang="es-ES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es-ES">
                <a:solidFill>
                  <a:schemeClr val="tx2"/>
                </a:solidFill>
              </a:rPr>
              <a:t>es </a:t>
            </a:r>
            <a:r>
              <a:rPr lang="es-ES" b="1">
                <a:solidFill>
                  <a:schemeClr val="tx2"/>
                </a:solidFill>
              </a:rPr>
              <a:t>biyectiva</a:t>
            </a:r>
            <a:r>
              <a:rPr lang="es-ES">
                <a:solidFill>
                  <a:schemeClr val="tx2"/>
                </a:solidFill>
              </a:rPr>
              <a:t> si es al mismo tiempo </a:t>
            </a:r>
            <a:r>
              <a:rPr lang="es-ES" b="1">
                <a:solidFill>
                  <a:schemeClr val="tx2"/>
                </a:solidFill>
              </a:rPr>
              <a:t>inyectiva</a:t>
            </a:r>
            <a:r>
              <a:rPr lang="es-ES">
                <a:solidFill>
                  <a:schemeClr val="tx2"/>
                </a:solidFill>
              </a:rPr>
              <a:t> y </a:t>
            </a:r>
            <a:r>
              <a:rPr lang="es-ES" b="1">
                <a:solidFill>
                  <a:schemeClr val="tx2"/>
                </a:solidFill>
              </a:rPr>
              <a:t>sobreyectiva </a:t>
            </a:r>
            <a:endParaRPr/>
          </a:p>
        </p:txBody>
      </p:sp>
      <p:sp>
        <p:nvSpPr>
          <p:cNvPr id="31749" name="AutoShape 2" descr="{\displaystyle {\begin{array}{rrcl}f:&amp;X&amp;\to &amp;Y\\&amp;x&amp;\to &amp;y=f(x)\end{array}}}"/>
          <p:cNvSpPr>
            <a:spLocks noChangeArrowheads="1" noChangeAspect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1750" name="AutoShape 4" descr="{\displaystyle {\begin{array}{rrcl}f:&amp;X&amp;\to &amp;Y\\&amp;x&amp;\to &amp;y=f(x)\end{array}}}"/>
          <p:cNvSpPr>
            <a:spLocks noChangeArrowheads="1" noChangeAspect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31751" name="AutoShape 6" descr="{\displaystyle {\begin{array}{rrcl}f:&amp;X&amp;\to &amp;Y\\&amp;x&amp;\to &amp;y=f(x)\end{array}}}"/>
          <p:cNvSpPr>
            <a:spLocks noChangeArrowheads="1" noChangeAspect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755650" y="3462338"/>
            <a:ext cx="3071813" cy="13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600"/>
              <a:t>F  es </a:t>
            </a:r>
            <a:r>
              <a:rPr lang="es-ES" sz="1600" b="1"/>
              <a:t>inyectiva</a:t>
            </a:r>
            <a:r>
              <a:rPr lang="es-ES" sz="1600"/>
              <a:t> si a elementos distintos del conjunto X (dominio) les corresponden elementos distintos en el conjunto  Y (codominio)</a:t>
            </a:r>
            <a:endParaRPr/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5143500" y="3548063"/>
            <a:ext cx="3357563" cy="13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600"/>
              <a:t>F es </a:t>
            </a:r>
            <a:r>
              <a:rPr lang="es-ES" sz="1600" b="1"/>
              <a:t>sobreyectiva</a:t>
            </a:r>
            <a:r>
              <a:rPr lang="es-ES" sz="1600"/>
              <a:t> si está aplicada sobre todo el codominio, es decir, cuando cada elemento de Y es la imagen de como mínimo un elemento de X</a:t>
            </a:r>
            <a:endParaRPr/>
          </a:p>
        </p:txBody>
      </p:sp>
      <p:pic>
        <p:nvPicPr>
          <p:cNvPr id="16" name="15 Imagen"/>
          <p:cNvPicPr>
            <a:picLocks noChangeAspect="1" noChangeArrowheads="1"/>
          </p:cNvPicPr>
          <p:nvPr/>
        </p:nvPicPr>
        <p:blipFill>
          <a:blip r:embed="rId4"/>
          <a:srcRect l="18871" t="45769" r="48502" b="35738"/>
          <a:stretch/>
        </p:blipFill>
        <p:spPr bwMode="auto">
          <a:xfrm>
            <a:off x="142875" y="5013325"/>
            <a:ext cx="278606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 noChangeArrowheads="1"/>
          </p:cNvPicPr>
          <p:nvPr/>
        </p:nvPicPr>
        <p:blipFill>
          <a:blip r:embed="rId5"/>
          <a:srcRect l="21693" t="45769" r="49559" b="44202"/>
          <a:stretch/>
        </p:blipFill>
        <p:spPr bwMode="auto">
          <a:xfrm>
            <a:off x="4857750" y="5013325"/>
            <a:ext cx="27860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19 Imagen"/>
          <p:cNvPicPr>
            <a:picLocks noChangeAspect="1" noChangeArrowheads="1"/>
          </p:cNvPicPr>
          <p:nvPr/>
        </p:nvPicPr>
        <p:blipFill>
          <a:blip r:embed="rId6"/>
          <a:srcRect l="38979" t="26332" r="40034" b="36363"/>
          <a:stretch/>
        </p:blipFill>
        <p:spPr bwMode="auto">
          <a:xfrm>
            <a:off x="2928938" y="5500688"/>
            <a:ext cx="1133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/>
          <p:cNvPicPr>
            <a:picLocks noChangeAspect="1" noChangeArrowheads="1"/>
          </p:cNvPicPr>
          <p:nvPr/>
        </p:nvPicPr>
        <p:blipFill>
          <a:blip r:embed="rId7"/>
          <a:srcRect l="39154" t="26332" r="40211" b="36990"/>
          <a:stretch/>
        </p:blipFill>
        <p:spPr bwMode="auto">
          <a:xfrm>
            <a:off x="7715250" y="5457825"/>
            <a:ext cx="11144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3794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431799" y="3917156"/>
            <a:ext cx="1727199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uadroTexto 2"/>
          <p:cNvSpPr txBox="1">
            <a:spLocks noChangeArrowheads="1"/>
          </p:cNvSpPr>
          <p:nvPr/>
        </p:nvSpPr>
        <p:spPr bwMode="auto">
          <a:xfrm>
            <a:off x="431799" y="2843089"/>
            <a:ext cx="2303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s-ES" b="1">
                <a:solidFill>
                  <a:schemeClr val="tx2"/>
                </a:solidFill>
              </a:rPr>
              <a:t>F : X → Y</a:t>
            </a:r>
            <a:endParaRPr/>
          </a:p>
        </p:txBody>
      </p:sp>
      <p:sp>
        <p:nvSpPr>
          <p:cNvPr id="33796" name="CuadroTexto 3"/>
          <p:cNvSpPr txBox="1">
            <a:spLocks noChangeArrowheads="1"/>
          </p:cNvSpPr>
          <p:nvPr/>
        </p:nvSpPr>
        <p:spPr bwMode="auto">
          <a:xfrm>
            <a:off x="2843213" y="4727104"/>
            <a:ext cx="187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b="1">
                <a:solidFill>
                  <a:srgbClr val="FF0000"/>
                </a:solidFill>
              </a:rPr>
              <a:t>H : K→ D</a:t>
            </a:r>
            <a:endParaRPr/>
          </a:p>
          <a:p>
            <a:pPr>
              <a:defRPr/>
            </a:pPr>
            <a:endParaRPr lang="es-AR">
              <a:solidFill>
                <a:srgbClr val="FF0000"/>
              </a:solidFill>
            </a:endParaRPr>
          </a:p>
        </p:txBody>
      </p:sp>
      <p:sp>
        <p:nvSpPr>
          <p:cNvPr id="33797" name="CuadroTexto 4"/>
          <p:cNvSpPr txBox="1">
            <a:spLocks noChangeArrowheads="1"/>
          </p:cNvSpPr>
          <p:nvPr/>
        </p:nvSpPr>
        <p:spPr bwMode="auto">
          <a:xfrm>
            <a:off x="3078163" y="2483048"/>
            <a:ext cx="2519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>
                <a:solidFill>
                  <a:srgbClr val="0070C0"/>
                </a:solidFill>
              </a:rPr>
              <a:t>Inyectiva</a:t>
            </a:r>
            <a:endParaRPr lang="es-AR">
              <a:solidFill>
                <a:srgbClr val="0070C0"/>
              </a:solidFill>
            </a:endParaRPr>
          </a:p>
        </p:txBody>
      </p:sp>
      <p:sp>
        <p:nvSpPr>
          <p:cNvPr id="33798" name="CuadroTexto 5"/>
          <p:cNvSpPr txBox="1">
            <a:spLocks noChangeArrowheads="1"/>
          </p:cNvSpPr>
          <p:nvPr/>
        </p:nvSpPr>
        <p:spPr bwMode="auto">
          <a:xfrm>
            <a:off x="3005138" y="3204716"/>
            <a:ext cx="2665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>
                <a:solidFill>
                  <a:srgbClr val="0070C0"/>
                </a:solidFill>
              </a:rPr>
              <a:t>Sobreyectiva</a:t>
            </a:r>
            <a:endParaRPr lang="es-AR">
              <a:solidFill>
                <a:srgbClr val="0070C0"/>
              </a:solidFill>
            </a:endParaRPr>
          </a:p>
        </p:txBody>
      </p:sp>
      <p:sp>
        <p:nvSpPr>
          <p:cNvPr id="18439" name="CuadroTexto 8"/>
          <p:cNvSpPr txBox="1">
            <a:spLocks noChangeArrowheads="1"/>
          </p:cNvSpPr>
          <p:nvPr/>
        </p:nvSpPr>
        <p:spPr bwMode="auto">
          <a:xfrm>
            <a:off x="2820988" y="5579392"/>
            <a:ext cx="1452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>
                <a:solidFill>
                  <a:srgbClr val="FF0000"/>
                </a:solidFill>
              </a:rPr>
              <a:t>¿</a:t>
            </a:r>
            <a:r>
              <a:rPr lang="es-ES">
                <a:solidFill>
                  <a:srgbClr val="FF0000"/>
                </a:solidFill>
              </a:rPr>
              <a:t>Inyectiva</a:t>
            </a:r>
            <a:r>
              <a:rPr lang="es-ES">
                <a:solidFill>
                  <a:srgbClr val="FF0000"/>
                </a:solidFill>
              </a:rPr>
              <a:t>?</a:t>
            </a:r>
            <a:endParaRPr lang="es-AR">
              <a:solidFill>
                <a:srgbClr val="FF0000"/>
              </a:solidFill>
            </a:endParaRPr>
          </a:p>
        </p:txBody>
      </p:sp>
      <p:sp>
        <p:nvSpPr>
          <p:cNvPr id="18440" name="CuadroTexto 9"/>
          <p:cNvSpPr txBox="1">
            <a:spLocks noChangeArrowheads="1"/>
          </p:cNvSpPr>
          <p:nvPr/>
        </p:nvSpPr>
        <p:spPr bwMode="auto">
          <a:xfrm>
            <a:off x="2735263" y="6445076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>
                <a:solidFill>
                  <a:srgbClr val="FF0000"/>
                </a:solidFill>
              </a:rPr>
              <a:t>¿</a:t>
            </a:r>
            <a:r>
              <a:rPr lang="es-ES">
                <a:solidFill>
                  <a:srgbClr val="FF0000"/>
                </a:solidFill>
              </a:rPr>
              <a:t>Sobreyectiva</a:t>
            </a:r>
            <a:r>
              <a:rPr lang="es-ES">
                <a:solidFill>
                  <a:srgbClr val="FF0000"/>
                </a:solidFill>
              </a:rPr>
              <a:t>?</a:t>
            </a:r>
            <a:endParaRPr lang="es-AR">
              <a:solidFill>
                <a:srgbClr val="FF0000"/>
              </a:solidFill>
            </a:endParaRPr>
          </a:p>
        </p:txBody>
      </p:sp>
      <p:sp>
        <p:nvSpPr>
          <p:cNvPr id="11" name="Abrir llave 10"/>
          <p:cNvSpPr/>
          <p:nvPr/>
        </p:nvSpPr>
        <p:spPr bwMode="auto">
          <a:xfrm>
            <a:off x="2470150" y="2387154"/>
            <a:ext cx="373063" cy="118586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33802" name="Grupo 16"/>
          <p:cNvGrpSpPr/>
          <p:nvPr/>
        </p:nvGrpSpPr>
        <p:grpSpPr bwMode="auto">
          <a:xfrm>
            <a:off x="5003800" y="3413472"/>
            <a:ext cx="3168649" cy="2463800"/>
            <a:chOff x="5004048" y="2843644"/>
            <a:chExt cx="3168351" cy="2462827"/>
          </a:xfrm>
        </p:grpSpPr>
        <p:sp>
          <p:nvSpPr>
            <p:cNvPr id="7" name="Elipse 6"/>
            <p:cNvSpPr/>
            <p:nvPr/>
          </p:nvSpPr>
          <p:spPr bwMode="auto">
            <a:xfrm>
              <a:off x="5004048" y="3659297"/>
              <a:ext cx="1079398" cy="16471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" name="Elipse 7"/>
            <p:cNvSpPr/>
            <p:nvPr/>
          </p:nvSpPr>
          <p:spPr bwMode="auto">
            <a:xfrm>
              <a:off x="7093001" y="3632319"/>
              <a:ext cx="1079398" cy="164558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807" name="CuadroTexto 11"/>
            <p:cNvSpPr txBox="1">
              <a:spLocks noChangeArrowheads="1"/>
            </p:cNvSpPr>
            <p:nvPr/>
          </p:nvSpPr>
          <p:spPr bwMode="auto">
            <a:xfrm>
              <a:off x="5364088" y="4370768"/>
              <a:ext cx="3060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/>
                <a:t>K</a:t>
              </a:r>
              <a:endParaRPr lang="es-AR"/>
            </a:p>
          </p:txBody>
        </p:sp>
        <p:sp>
          <p:nvSpPr>
            <p:cNvPr id="33808" name="CuadroTexto 12"/>
            <p:cNvSpPr txBox="1">
              <a:spLocks noChangeArrowheads="1"/>
            </p:cNvSpPr>
            <p:nvPr/>
          </p:nvSpPr>
          <p:spPr bwMode="auto">
            <a:xfrm>
              <a:off x="7479323" y="4350897"/>
              <a:ext cx="3060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/>
                <a:t>D</a:t>
              </a:r>
              <a:endParaRPr lang="es-AR"/>
            </a:p>
          </p:txBody>
        </p:sp>
        <p:sp>
          <p:nvSpPr>
            <p:cNvPr id="15" name="Arco 14"/>
            <p:cNvSpPr/>
            <p:nvPr/>
          </p:nvSpPr>
          <p:spPr bwMode="auto">
            <a:xfrm>
              <a:off x="5670735" y="3284795"/>
              <a:ext cx="1638146" cy="360219"/>
            </a:xfrm>
            <a:prstGeom prst="arc">
              <a:avLst>
                <a:gd name="adj1" fmla="val 10968498"/>
                <a:gd name="adj2" fmla="val 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810" name="CuadroTexto 15"/>
            <p:cNvSpPr txBox="1">
              <a:spLocks noChangeArrowheads="1"/>
            </p:cNvSpPr>
            <p:nvPr/>
          </p:nvSpPr>
          <p:spPr bwMode="auto">
            <a:xfrm>
              <a:off x="6300192" y="2843644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ES">
                  <a:solidFill>
                    <a:srgbClr val="00B050"/>
                  </a:solidFill>
                </a:rPr>
                <a:t>H</a:t>
              </a:r>
              <a:endParaRPr lang="es-AR">
                <a:solidFill>
                  <a:srgbClr val="00B05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352443" y="751789"/>
            <a:ext cx="7793037" cy="609600"/>
          </a:xfrm>
          <a:prstGeom prst="rect">
            <a:avLst/>
          </a:prstGeom>
          <a:noFill/>
        </p:spPr>
        <p:txBody>
          <a:bodyPr/>
          <a:lstStyle>
            <a:lvl1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2pPr>
            <a:lvl3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3pPr>
            <a:lvl4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4pPr>
            <a:lvl5pPr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5pPr>
            <a:lvl6pPr marL="4572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6pPr>
            <a:lvl7pPr marL="9144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7pPr>
            <a:lvl8pPr marL="13716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8pPr>
            <a:lvl9pPr marL="1828800" algn="l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Tahoma"/>
                <a:cs typeface="Arial"/>
              </a:defRPr>
            </a:lvl9pPr>
          </a:lstStyle>
          <a:p>
            <a:pPr>
              <a:defRPr/>
            </a:pPr>
            <a:r>
              <a:rPr lang="es-AR" sz="4000" b="1">
                <a:solidFill>
                  <a:srgbClr val="00B050"/>
                </a:solidFill>
              </a:rPr>
              <a:t>HASHING</a:t>
            </a:r>
            <a:r>
              <a:rPr lang="es-AR" sz="2400" b="1">
                <a:solidFill>
                  <a:srgbClr val="00B050"/>
                </a:solidFill>
              </a:rPr>
              <a:t> </a:t>
            </a:r>
            <a:endParaRPr/>
          </a:p>
          <a:p>
            <a:pPr>
              <a:defRPr/>
            </a:pPr>
            <a:r>
              <a:rPr lang="es-AR" sz="2400" b="1">
                <a:solidFill>
                  <a:srgbClr val="00B050"/>
                </a:solidFill>
              </a:rPr>
              <a:t> </a:t>
            </a:r>
            <a:r>
              <a:rPr lang="es-AR" sz="3600" b="1">
                <a:solidFill>
                  <a:srgbClr val="00B050"/>
                </a:solidFill>
                <a:latin typeface="+mn-lt"/>
              </a:rPr>
              <a:t>Funciones </a:t>
            </a:r>
            <a:r>
              <a:rPr lang="es-AR" sz="3600" b="1">
                <a:solidFill>
                  <a:srgbClr val="00B050"/>
                </a:solidFill>
                <a:latin typeface="+mn-lt"/>
              </a:rPr>
              <a:t>biyectivas</a:t>
            </a:r>
            <a:endParaRPr lang="es-ES" sz="36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1D600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Presentación en pantalla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Alejandra</dc:creator>
  <cp:keywords/>
  <dc:description/>
  <dc:identifier/>
  <dc:language/>
  <cp:lastModifiedBy/>
  <cp:revision>244</cp:revision>
  <dcterms:created xsi:type="dcterms:W3CDTF">2008-03-25T15:20:15Z</dcterms:created>
  <dcterms:modified xsi:type="dcterms:W3CDTF">2024-10-05T22:50:14Z</dcterms:modified>
  <cp:category/>
  <cp:contentStatus/>
  <cp:version/>
</cp:coreProperties>
</file>