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4" r:id="rId10"/>
    <p:sldId id="266" r:id="rId11"/>
    <p:sldId id="271" r:id="rId12"/>
    <p:sldId id="267" r:id="rId13"/>
    <p:sldId id="268" r:id="rId14"/>
    <p:sldId id="27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435EAE-74A7-4240-B5FD-27EE9A4FD4A6}">
          <p14:sldIdLst>
            <p14:sldId id="270"/>
            <p14:sldId id="257"/>
            <p14:sldId id="258"/>
            <p14:sldId id="259"/>
            <p14:sldId id="260"/>
            <p14:sldId id="261"/>
            <p14:sldId id="269"/>
            <p14:sldId id="263"/>
            <p14:sldId id="264"/>
            <p14:sldId id="266"/>
            <p14:sldId id="271"/>
            <p14:sldId id="267"/>
            <p14:sldId id="26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01AF4-96ED-B829-4FDE-068ED6DBB5E5}" v="1" dt="2024-05-26T14:38:47.706"/>
    <p1510:client id="{0B56DD26-A9C1-AD41-E7A7-E91618E42977}" v="12" dt="2024-05-26T09:52:17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00462928958897"/>
          <c:y val="4.4317055384835422E-2"/>
          <c:w val="0.94228659998631459"/>
          <c:h val="0.90274911777264344"/>
        </c:manualLayout>
      </c:layout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90</c:v>
                </c:pt>
                <c:pt idx="3">
                  <c:v>91</c:v>
                </c:pt>
                <c:pt idx="4">
                  <c:v>92</c:v>
                </c:pt>
                <c:pt idx="5">
                  <c:v>161</c:v>
                </c:pt>
                <c:pt idx="6">
                  <c:v>162</c:v>
                </c:pt>
                <c:pt idx="7">
                  <c:v>163</c:v>
                </c:pt>
                <c:pt idx="8">
                  <c:v>205</c:v>
                </c:pt>
                <c:pt idx="9">
                  <c:v>206</c:v>
                </c:pt>
                <c:pt idx="10">
                  <c:v>207</c:v>
                </c:pt>
                <c:pt idx="11">
                  <c:v>451</c:v>
                </c:pt>
                <c:pt idx="12">
                  <c:v>452</c:v>
                </c:pt>
                <c:pt idx="13">
                  <c:v>453</c:v>
                </c:pt>
                <c:pt idx="14">
                  <c:v>511</c:v>
                </c:pt>
                <c:pt idx="15">
                  <c:v>512</c:v>
                </c:pt>
                <c:pt idx="16">
                  <c:v>512</c:v>
                </c:pt>
                <c:pt idx="17">
                  <c:v>551</c:v>
                </c:pt>
                <c:pt idx="18">
                  <c:v>552</c:v>
                </c:pt>
                <c:pt idx="19">
                  <c:v>553</c:v>
                </c:pt>
                <c:pt idx="20">
                  <c:v>600</c:v>
                </c:pt>
              </c:numCache>
            </c:numRef>
          </c:xVal>
          <c:yVal>
            <c:numRef>
              <c:f>Лист1!$B$2:$B$22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4B-4805-89B0-06628E14FD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473519"/>
        <c:axId val="846476015"/>
      </c:scatterChart>
      <c:valAx>
        <c:axId val="846473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6476015"/>
        <c:crosses val="autoZero"/>
        <c:crossBetween val="midCat"/>
      </c:valAx>
      <c:valAx>
        <c:axId val="8464760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6473519"/>
        <c:crosses val="autoZero"/>
        <c:crossBetween val="midCat"/>
      </c:valAx>
      <c:spPr>
        <a:solidFill>
          <a:schemeClr val="bg1"/>
        </a:solidFill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6236790734195"/>
          <c:y val="4.55047570962498E-2"/>
          <c:w val="0.94228659998631459"/>
          <c:h val="0.90274911777264344"/>
        </c:manualLayout>
      </c:layout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80</c:v>
                </c:pt>
                <c:pt idx="3">
                  <c:v>81</c:v>
                </c:pt>
                <c:pt idx="4">
                  <c:v>82</c:v>
                </c:pt>
                <c:pt idx="5">
                  <c:v>90</c:v>
                </c:pt>
                <c:pt idx="6">
                  <c:v>91</c:v>
                </c:pt>
                <c:pt idx="7">
                  <c:v>92</c:v>
                </c:pt>
                <c:pt idx="8">
                  <c:v>131</c:v>
                </c:pt>
                <c:pt idx="9">
                  <c:v>132</c:v>
                </c:pt>
                <c:pt idx="10">
                  <c:v>133</c:v>
                </c:pt>
                <c:pt idx="11">
                  <c:v>611</c:v>
                </c:pt>
                <c:pt idx="12">
                  <c:v>612</c:v>
                </c:pt>
                <c:pt idx="13">
                  <c:v>613</c:v>
                </c:pt>
              </c:numCache>
            </c:numRef>
          </c:xVal>
          <c:yVal>
            <c:numRef>
              <c:f>Лист1!$B$2:$B$22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E9-413E-81CD-D7E062A515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473519"/>
        <c:axId val="846476015"/>
      </c:scatterChart>
      <c:valAx>
        <c:axId val="846473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6476015"/>
        <c:crosses val="autoZero"/>
        <c:crossBetween val="midCat"/>
      </c:valAx>
      <c:valAx>
        <c:axId val="8464760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6473519"/>
        <c:crosses val="autoZero"/>
        <c:crossBetween val="midCat"/>
      </c:valAx>
      <c:spPr>
        <a:solidFill>
          <a:schemeClr val="bg1"/>
        </a:solidFill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46900259092769E-2"/>
          <c:y val="3.2312590783900405E-2"/>
          <c:w val="0.94228659998631459"/>
          <c:h val="0.90274911777264344"/>
        </c:manualLayout>
      </c:layout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Лист1!$A$14:$A$34</c:f>
              <c:numCache>
                <c:formatCode>General</c:formatCode>
                <c:ptCount val="21"/>
                <c:pt idx="0">
                  <c:v>122</c:v>
                </c:pt>
                <c:pt idx="1">
                  <c:v>123</c:v>
                </c:pt>
                <c:pt idx="2">
                  <c:v>161</c:v>
                </c:pt>
                <c:pt idx="3">
                  <c:v>162</c:v>
                </c:pt>
                <c:pt idx="4">
                  <c:v>163</c:v>
                </c:pt>
                <c:pt idx="5">
                  <c:v>621</c:v>
                </c:pt>
                <c:pt idx="6">
                  <c:v>622</c:v>
                </c:pt>
                <c:pt idx="7">
                  <c:v>623</c:v>
                </c:pt>
                <c:pt idx="8">
                  <c:v>751</c:v>
                </c:pt>
                <c:pt idx="9">
                  <c:v>752</c:v>
                </c:pt>
                <c:pt idx="10">
                  <c:v>753</c:v>
                </c:pt>
                <c:pt idx="11">
                  <c:v>1101</c:v>
                </c:pt>
                <c:pt idx="12">
                  <c:v>1102</c:v>
                </c:pt>
                <c:pt idx="13">
                  <c:v>1103</c:v>
                </c:pt>
                <c:pt idx="14">
                  <c:v>1301</c:v>
                </c:pt>
                <c:pt idx="15">
                  <c:v>1302</c:v>
                </c:pt>
                <c:pt idx="16">
                  <c:v>1303</c:v>
                </c:pt>
                <c:pt idx="17">
                  <c:v>1481</c:v>
                </c:pt>
                <c:pt idx="18">
                  <c:v>1482</c:v>
                </c:pt>
                <c:pt idx="19">
                  <c:v>1483</c:v>
                </c:pt>
                <c:pt idx="20">
                  <c:v>1500</c:v>
                </c:pt>
              </c:numCache>
            </c:numRef>
          </c:xVal>
          <c:yVal>
            <c:numRef>
              <c:f>Лист1!$B$14:$B$34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A8-4EC9-9455-FC06555928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6473519"/>
        <c:axId val="846476015"/>
      </c:scatterChart>
      <c:valAx>
        <c:axId val="846473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6476015"/>
        <c:crosses val="autoZero"/>
        <c:crossBetween val="midCat"/>
      </c:valAx>
      <c:valAx>
        <c:axId val="8464760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6473519"/>
        <c:crosses val="autoZero"/>
        <c:crossBetween val="midCat"/>
      </c:valAx>
      <c:spPr>
        <a:solidFill>
          <a:schemeClr val="bg1"/>
        </a:solidFill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92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4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9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4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1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2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3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3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1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1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62118-056B-125F-C2BD-787201075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sz="4400" dirty="0">
                <a:solidFill>
                  <a:srgbClr val="FFFFFF"/>
                </a:solidFill>
                <a:latin typeface="Arial"/>
                <a:ea typeface="+mj-lt"/>
                <a:cs typeface="Arial"/>
              </a:rPr>
              <a:t>Обнаружение вторжений в SCADA-системы с использованием методов машинного обучения</a:t>
            </a:r>
            <a:endParaRPr lang="en-US" sz="4400" dirty="0">
              <a:solidFill>
                <a:srgbClr val="FFFFFF"/>
              </a:solidFill>
            </a:endParaRPr>
          </a:p>
          <a:p>
            <a:pPr algn="r"/>
            <a:endParaRPr lang="en-US" sz="4400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08A6-7CB3-544C-F84D-343F20205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6407C-D8BA-29F2-2509-604B4081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1988" y="198437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C1BA4A7-F8DD-4476-9986-47C97B5C1C9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5/26/2024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0572-0437-E583-36F0-57E9DBA5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73B5D-7FCF-58E1-9AC0-C7887FFE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50212" y="1934585"/>
            <a:ext cx="2789529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9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17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37377-25A1-D235-0700-9077F648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005" y="302868"/>
            <a:ext cx="4428469" cy="1506430"/>
          </a:xfrm>
        </p:spPr>
        <p:txBody>
          <a:bodyPr anchor="b">
            <a:normAutofit/>
          </a:bodyPr>
          <a:lstStyle/>
          <a:p>
            <a:r>
              <a:rPr lang="ru-RU" sz="4800" dirty="0">
                <a:latin typeface="Arial"/>
                <a:ea typeface="+mj-lt"/>
                <a:cs typeface="+mj-lt"/>
              </a:rPr>
              <a:t>Результаты </a:t>
            </a:r>
            <a:r>
              <a:rPr lang="ru-RU" sz="4400" dirty="0">
                <a:latin typeface="Arial"/>
                <a:ea typeface="+mj-lt"/>
                <a:cs typeface="+mj-lt"/>
              </a:rPr>
              <a:t>тестирования</a:t>
            </a:r>
            <a:endParaRPr lang="ru-RU" sz="4400" dirty="0">
              <a:latin typeface="Arial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B97D45-971E-96A6-1C8A-E90A004A3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005" y="1809298"/>
            <a:ext cx="5141503" cy="4740830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Результаты нашего модуля обнаружения OCSVM для каждого разделения приведены в таблице. Результаты метода классификации для тестирования, проведенного во всем наборе данных и в двух разделенных наборах, показаны на рисунке. </a:t>
            </a:r>
            <a:endParaRPr lang="en-US" dirty="0">
              <a:solidFill>
                <a:schemeClr val="tx1">
                  <a:alpha val="80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05096"/>
              </p:ext>
            </p:extLst>
          </p:nvPr>
        </p:nvGraphicFramePr>
        <p:xfrm>
          <a:off x="6720931" y="4712873"/>
          <a:ext cx="2868496" cy="1584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4248">
                  <a:extLst>
                    <a:ext uri="{9D8B030D-6E8A-4147-A177-3AD203B41FA5}">
                      <a16:colId xmlns:a16="http://schemas.microsoft.com/office/drawing/2014/main" val="2408899372"/>
                    </a:ext>
                  </a:extLst>
                </a:gridCol>
                <a:gridCol w="1434248">
                  <a:extLst>
                    <a:ext uri="{9D8B030D-6E8A-4147-A177-3AD203B41FA5}">
                      <a16:colId xmlns:a16="http://schemas.microsoft.com/office/drawing/2014/main" val="768508240"/>
                    </a:ext>
                  </a:extLst>
                </a:gridCol>
              </a:tblGrid>
              <a:tr h="38317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6190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98,8796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672783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98,42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11114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99,12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387853"/>
                  </a:ext>
                </a:extLst>
              </a:tr>
            </a:tbl>
          </a:graphicData>
        </a:graphic>
      </p:graphicFrame>
      <p:graphicFrame>
        <p:nvGraphicFramePr>
          <p:cNvPr id="12" name="Объект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8598891"/>
              </p:ext>
            </p:extLst>
          </p:nvPr>
        </p:nvGraphicFramePr>
        <p:xfrm>
          <a:off x="1062092" y="4547483"/>
          <a:ext cx="3471807" cy="1915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Объект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889843"/>
              </p:ext>
            </p:extLst>
          </p:nvPr>
        </p:nvGraphicFramePr>
        <p:xfrm>
          <a:off x="1062091" y="2145718"/>
          <a:ext cx="3471807" cy="1865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Объект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30835"/>
              </p:ext>
            </p:extLst>
          </p:nvPr>
        </p:nvGraphicFramePr>
        <p:xfrm>
          <a:off x="1062092" y="178766"/>
          <a:ext cx="3471807" cy="1754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Объект 6"/>
          <p:cNvSpPr txBox="1">
            <a:spLocks/>
          </p:cNvSpPr>
          <p:nvPr/>
        </p:nvSpPr>
        <p:spPr>
          <a:xfrm>
            <a:off x="229471" y="842693"/>
            <a:ext cx="1451284" cy="426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All:</a:t>
            </a:r>
            <a:endParaRPr lang="ru-RU" dirty="0"/>
          </a:p>
        </p:txBody>
      </p:sp>
      <p:sp>
        <p:nvSpPr>
          <p:cNvPr id="16" name="Объект 6"/>
          <p:cNvSpPr txBox="1">
            <a:spLocks/>
          </p:cNvSpPr>
          <p:nvPr/>
        </p:nvSpPr>
        <p:spPr>
          <a:xfrm>
            <a:off x="281795" y="2865198"/>
            <a:ext cx="1451284" cy="426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A:</a:t>
            </a:r>
            <a:endParaRPr lang="ru-RU" dirty="0"/>
          </a:p>
        </p:txBody>
      </p:sp>
      <p:sp>
        <p:nvSpPr>
          <p:cNvPr id="17" name="Объект 6"/>
          <p:cNvSpPr txBox="1">
            <a:spLocks/>
          </p:cNvSpPr>
          <p:nvPr/>
        </p:nvSpPr>
        <p:spPr>
          <a:xfrm>
            <a:off x="229471" y="5291964"/>
            <a:ext cx="1451284" cy="426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94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ru-RU" sz="3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тестирования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Обнаруженные вредоносные данные дают небольшие отрицательные значения и могут быть классифицированы только как возможные предупреждения. Это связано с тем, что все тестовые наборы данных являются частью исходного файла трассировки, который регистрируется во время нормальной работы системы</a:t>
            </a:r>
            <a:endParaRPr lang="en-US" dirty="0">
              <a:solidFill>
                <a:schemeClr val="tx1">
                  <a:alpha val="80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ru-RU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94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8682C-1D76-C9B6-F8D0-2F50FD19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37" y="381935"/>
            <a:ext cx="4425215" cy="5974414"/>
          </a:xfrm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rgbClr val="FFFFFF"/>
                </a:solidFill>
                <a:latin typeface="Arial"/>
                <a:cs typeface="Arial"/>
              </a:rPr>
              <a:t>Рассуждение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DEAE6A-BED9-4830-76A0-0F2E77746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Выходные данные модуля обнаружения передаются в систему с помощью файлов IDMEF, которые содержат информацию об источнике, времени и серьезности вторжения. Дополнительные атрибуты, такие как репутация источника и протокол, используемый для связи, могут повысить точность нашей системы, и это вопрос будущих исследований. Использование различных моделей в зависимости от региона или периода времени может еще больше повысить эффективность метода.</a:t>
            </a:r>
            <a:endParaRPr lang="ru-RU" dirty="0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447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9A7D7-B3C8-F254-30FB-0200EB29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642" y="381935"/>
            <a:ext cx="4121009" cy="5974414"/>
          </a:xfrm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rgbClr val="FFFFFF"/>
                </a:solidFill>
                <a:latin typeface="Arial"/>
                <a:cs typeface="Arial"/>
              </a:rPr>
              <a:t>Заключение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0FE13-205B-56D5-C40D-9331F198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Мы представили модуль обнаружения вторжений для SCADA-систем, основанный на технологии OCSVM. Модуль обучается в автономном режиме с помощью сетевых трассировок после извлечения атрибутов из набора сетевых данных. Исходными параметрами, используемыми для обучения и тестирования модуля, являются скорость передачи данных и размер пакета, которые отражают трафик в системе. Точность классификации данных была высокой для всех проведенных тестов.</a:t>
            </a:r>
            <a:endParaRPr lang="ru-RU" dirty="0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017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6800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</a:t>
            </a:r>
            <a:r>
              <a:rPr lang="en-US" sz="68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800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</a:t>
            </a:r>
            <a:r>
              <a:rPr lang="en-US" sz="68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800" kern="12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внимание</a:t>
            </a:r>
            <a:endParaRPr lang="en-US" sz="68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27" y="1345493"/>
            <a:ext cx="6194967" cy="438212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1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2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99CC1-A366-F21C-B8BF-BC5D8DCD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rgbClr val="FFFFFF"/>
                </a:solidFill>
                <a:latin typeface="Arial"/>
                <a:cs typeface="Arial"/>
              </a:rPr>
              <a:t>Содержание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BDAE09-1F82-F969-7750-DCC62808E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buAutoNum type="romanUcPeriod"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Введение</a:t>
            </a:r>
            <a:endParaRPr lang="en-US" dirty="0">
              <a:solidFill>
                <a:schemeClr val="tx1">
                  <a:alpha val="80000"/>
                </a:schemeClr>
              </a:solidFill>
              <a:latin typeface="Arial"/>
              <a:cs typeface="Arial"/>
            </a:endParaRP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AutoNum type="romanUcPeriod"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Метод OCSVM</a:t>
            </a:r>
            <a:endParaRPr lang="en-US" dirty="0">
              <a:solidFill>
                <a:schemeClr val="tx1">
                  <a:alpha val="80000"/>
                </a:schemeClr>
              </a:solidFill>
              <a:latin typeface="Arial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ru-RU" sz="2000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Принцип работы метода</a:t>
            </a:r>
          </a:p>
          <a:p>
            <a:pPr marL="800100" lvl="1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ru-RU" sz="2000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Использование векторов в OCSVM</a:t>
            </a:r>
            <a:endParaRPr lang="ru-RU" sz="2000" dirty="0">
              <a:solidFill>
                <a:schemeClr val="tx1">
                  <a:alpha val="8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AutoNum type="romanUcPeriod"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Эксперимент</a:t>
            </a:r>
          </a:p>
          <a:p>
            <a:pPr marL="800100" lvl="1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ru-RU" sz="2000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Обучение</a:t>
            </a:r>
          </a:p>
          <a:p>
            <a:pPr marL="800100" lvl="1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ru-RU" sz="2000" dirty="0">
                <a:solidFill>
                  <a:schemeClr val="tx1">
                    <a:alpha val="80000"/>
                  </a:schemeClr>
                </a:solidFill>
                <a:latin typeface="Arial"/>
                <a:cs typeface="Arial"/>
              </a:rPr>
              <a:t>Тестирование</a:t>
            </a:r>
          </a:p>
          <a:p>
            <a:pPr marL="800100" lvl="1" indent="-34290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ru-RU" sz="2000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Результаты тестирования</a:t>
            </a:r>
            <a:endParaRPr lang="ru-RU" sz="2000" dirty="0">
              <a:solidFill>
                <a:schemeClr val="tx1">
                  <a:alpha val="8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AutoNum type="romanUcPeriod"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Рассуждение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AutoNum type="romanUcPeriod"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Заключение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1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2843F-4B28-090C-057D-0C05C247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53" y="381935"/>
            <a:ext cx="4625899" cy="5974414"/>
          </a:xfrm>
        </p:spPr>
        <p:txBody>
          <a:bodyPr anchor="ctr">
            <a:normAutofit/>
          </a:bodyPr>
          <a:lstStyle/>
          <a:p>
            <a:pPr algn="ctr"/>
            <a:r>
              <a:rPr lang="ru-RU" sz="4400" dirty="0">
                <a:solidFill>
                  <a:srgbClr val="FFFFFF"/>
                </a:solidFill>
                <a:latin typeface="Arial"/>
                <a:cs typeface="Arial"/>
              </a:rPr>
              <a:t>Введение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41F5A5-0B1C-CED9-5150-BEFDE7E53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Одно из больших семейств алгоритмов обнаружения вторжений - это алгоритмы, основанные на правилах. Однако в реальных приложениях во время нештатных ситуаций поведение системы невозможно предсказать и оно не соответствует какой-либо известной схеме или правилу.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Чтобы свести к минимуму вышеупомянутые недостатки, для обнаружения вторжений предлагается интеллектуальный подход, основанный на принципах OCSVM.</a:t>
            </a:r>
            <a:endParaRPr lang="ru-RU" dirty="0">
              <a:solidFill>
                <a:schemeClr val="tx1">
                  <a:alpha val="80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0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95BA8-CC7F-82D1-0753-5137B60C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37" y="381935"/>
            <a:ext cx="4425215" cy="5974414"/>
          </a:xfrm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rgbClr val="FFFFFF"/>
                </a:solidFill>
                <a:latin typeface="Arial"/>
                <a:ea typeface="+mj-lt"/>
                <a:cs typeface="+mj-lt"/>
              </a:rPr>
              <a:t>Метод OCSVM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9A269-DA48-CA83-5733-81DC8BDE6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OCSVM можно рассматривать как обычную </a:t>
            </a:r>
            <a:r>
              <a:rPr lang="ru-RU" dirty="0" err="1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двухклассовую</a:t>
            </a: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 SVM, где все обучающие данные относятся к первому классу, а источник берется как единственный член второго класса. </a:t>
            </a:r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70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B91C9-F6F8-B4A5-F2FB-B6D65D2F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158971"/>
          </a:xfrm>
        </p:spPr>
        <p:txBody>
          <a:bodyPr anchor="b">
            <a:noAutofit/>
          </a:bodyPr>
          <a:lstStyle/>
          <a:p>
            <a:r>
              <a:rPr lang="ru-RU" sz="4400" dirty="0">
                <a:latin typeface="Arial"/>
                <a:ea typeface="+mj-lt"/>
                <a:cs typeface="+mj-lt"/>
              </a:rPr>
              <a:t>Принцип работы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B8377A-7F52-2DF6-C1BB-38EFD547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1900362"/>
            <a:ext cx="4597746" cy="44765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>
                <a:latin typeface="Arial"/>
                <a:ea typeface="+mn-lt"/>
                <a:cs typeface="+mn-lt"/>
              </a:rPr>
              <a:t>Алгоритм OCSVM сначала отображает входные данные с помощью функции ядра, а затем находит гиперплоскость с максимальным запасом, которая наилучшим образом отделяет обучающие данные от исходного объекта. OCSVM решает задачу оптимизации, чтобы найти функцию f с максимальным геометрическим запасом. Если f(x) &lt; 0, то x помечается как аномалия (класс выбросов), в противном случае он помечается как нормальный (целевой класс).</a:t>
            </a:r>
            <a:r>
              <a:rPr lang="ru-RU" sz="1600" dirty="0">
                <a:latin typeface="Arial"/>
                <a:ea typeface="+mn-lt"/>
                <a:cs typeface="+mn-lt"/>
              </a:rPr>
              <a:t> </a:t>
            </a:r>
          </a:p>
        </p:txBody>
      </p:sp>
      <p:pic>
        <p:nvPicPr>
          <p:cNvPr id="6" name="Picture 5" descr="A diagram of a function&#10;&#10;Автоматически созданное описание">
            <a:extLst>
              <a:ext uri="{FF2B5EF4-FFF2-40B4-BE49-F238E27FC236}">
                <a16:creationId xmlns:a16="http://schemas.microsoft.com/office/drawing/2014/main" id="{5A934836-285E-E0DE-3E99-E31361CBC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575" y="741391"/>
            <a:ext cx="5230715" cy="4441417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Объект 2"/>
          <p:cNvSpPr txBox="1">
            <a:spLocks/>
          </p:cNvSpPr>
          <p:nvPr/>
        </p:nvSpPr>
        <p:spPr>
          <a:xfrm>
            <a:off x="6273999" y="5182808"/>
            <a:ext cx="5230715" cy="1049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OCSVM отображает входные данные в многомерное пространство признаков.</a:t>
            </a:r>
          </a:p>
        </p:txBody>
      </p:sp>
    </p:spTree>
    <p:extLst>
      <p:ext uri="{BB962C8B-B14F-4D97-AF65-F5344CB8AC3E}">
        <p14:creationId xmlns:p14="http://schemas.microsoft.com/office/powerpoint/2010/main" val="365542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6FB0C-7D44-8EB2-4224-C2FD6683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93" y="381935"/>
            <a:ext cx="4582760" cy="5974414"/>
          </a:xfrm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rgbClr val="FFFFFF"/>
                </a:solidFill>
                <a:latin typeface="Arial"/>
                <a:ea typeface="+mj-lt"/>
                <a:cs typeface="+mj-lt"/>
              </a:rPr>
              <a:t>Использование векторов в OCSVM</a:t>
            </a:r>
            <a:endParaRPr lang="ru-RU" sz="4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5FFE09E-8DF0-7B71-6664-C67CCEDF38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7233" y="63611"/>
                <a:ext cx="4771607" cy="6663192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  <a:ea typeface="+mn-lt"/>
                    <a:cs typeface="Arial" panose="020B0604020202020204" pitchFamily="34" charset="0"/>
                  </a:rPr>
                  <a:t>Используя функции ядра, решение задачи оптимизации OCSVM эквивалентно решению следующей задачи двойного квадратичного программирования. </a:t>
                </a: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ea typeface="+mn-lt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buNone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ea typeface="+mn-lt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buNone/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ea typeface="+mn-lt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  <a:ea typeface="+mn-lt"/>
                    <a:cs typeface="Arial" panose="020B0604020202020204" pitchFamily="34" charset="0"/>
                  </a:rPr>
                  <a:t> Где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  <a:ea typeface="+mn-lt"/>
                    <a:cs typeface="Arial" panose="020B0604020202020204" pitchFamily="34" charset="0"/>
                  </a:rPr>
                  <a:t> - множитель Лагранжа, который можно рассматривать как вес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  <a:ea typeface="+mn-lt"/>
                    <a:cs typeface="Arial" panose="020B0604020202020204" pitchFamily="34" charset="0"/>
                  </a:rPr>
                  <a:t>,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  <a:ea typeface="+mn-lt"/>
                    <a:cs typeface="Arial" panose="020B0604020202020204" pitchFamily="34" charset="0"/>
                  </a:rPr>
                  <a:t>это функция ядра. Векторы в OCSVM , связанные с ненулевым значением веса переменной х называются опорными векторами и требуются для определения исключительно оптимальной гиперплоскости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5FFE09E-8DF0-7B71-6664-C67CCEDF3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7233" y="63611"/>
                <a:ext cx="4771607" cy="6663192"/>
              </a:xfrm>
              <a:blipFill>
                <a:blip r:embed="rId2"/>
                <a:stretch>
                  <a:fillRect l="-12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297233" y="2077408"/>
                <a:ext cx="4025035" cy="1030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233" y="2077408"/>
                <a:ext cx="4025035" cy="1030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5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5EB50-39D1-B4DB-5E32-6EBE20D1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0" y="583345"/>
            <a:ext cx="5833787" cy="22741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dirty="0" err="1">
                <a:solidFill>
                  <a:srgbClr val="FFFFFF"/>
                </a:solidFill>
                <a:latin typeface="Arial"/>
                <a:cs typeface="Arial"/>
              </a:rPr>
              <a:t>Эксперимент</a:t>
            </a: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Test Case">
            <a:extLst>
              <a:ext uri="{FF2B5EF4-FFF2-40B4-BE49-F238E27FC236}">
                <a16:creationId xmlns:a16="http://schemas.microsoft.com/office/drawing/2014/main" id="{3FDE8123-B3B2-8EAC-498A-474AF04F5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69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C4103-57EA-9D02-62AC-BD819A83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1" y="381935"/>
            <a:ext cx="4839601" cy="5974414"/>
          </a:xfrm>
        </p:spPr>
        <p:txBody>
          <a:bodyPr anchor="ctr">
            <a:normAutofit/>
          </a:bodyPr>
          <a:lstStyle/>
          <a:p>
            <a:pPr algn="ctr"/>
            <a:r>
              <a:rPr lang="ru-RU" sz="4400" dirty="0">
                <a:solidFill>
                  <a:srgbClr val="FFFFFF"/>
                </a:solidFill>
                <a:latin typeface="Arial"/>
                <a:ea typeface="+mj-lt"/>
                <a:cs typeface="+mj-lt"/>
              </a:rPr>
              <a:t>Обучение</a:t>
            </a:r>
            <a:endParaRPr lang="ru-RU" sz="440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91EEF-F220-47D7-BADC-F52D7FBCD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Обучение модуля OCSVM проводилось с использованием преобразованного файла трассировки сети (рисунок 7). Для обучения OCSVM мы используем RBF для уравнения ядра. Это ядро нелинейно отображает выборки в пространство более высокой размерности, поэтому оно может обрабатывать случай, когда связь между метками классов и атрибутами нелинейна. </a:t>
            </a:r>
            <a:endParaRPr lang="ru-RU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8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BD889-B804-F332-E446-10B724F1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36" y="381935"/>
            <a:ext cx="4425215" cy="5974414"/>
          </a:xfrm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rgbClr val="FFFFFF"/>
                </a:solidFill>
                <a:latin typeface="Arial"/>
                <a:ea typeface="+mj-lt"/>
                <a:cs typeface="+mj-lt"/>
              </a:rPr>
              <a:t>Тестирование</a:t>
            </a:r>
            <a:endParaRPr lang="ru-RU" sz="440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99DEF-E06B-4334-F8A9-A7EAEAD4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tx1">
                    <a:alpha val="80000"/>
                  </a:schemeClr>
                </a:solidFill>
                <a:latin typeface="Arial"/>
                <a:ea typeface="+mn-lt"/>
                <a:cs typeface="+mn-lt"/>
              </a:rPr>
              <a:t>Для тестирования нашей модели мы используем исходный файл трассировки сети, а также разделяем файл трассировки на два отдельных файла (A,B). Затем эти два набора данных были использованы для обучения и тестирования. Набор данных A первоначально использовался для обучения, а набор данных B - для тестирования, и наоборот. Размер набора данных A составляет 1000 строк, а B - 570 строк.</a:t>
            </a:r>
            <a:endParaRPr lang="ru-RU" dirty="0">
              <a:solidFill>
                <a:schemeClr val="tx1">
                  <a:alpha val="80000"/>
                </a:schemeClr>
              </a:solidFill>
              <a:latin typeface="Arial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8647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409</Words>
  <Application>Microsoft Office PowerPoint</Application>
  <PresentationFormat>Широкоэкранный</PresentationFormat>
  <Paragraphs>54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Neue Haas Grotesk Text Pro</vt:lpstr>
      <vt:lpstr>VanillaVTI</vt:lpstr>
      <vt:lpstr>Обнаружение вторжений в SCADA-системы с использованием методов машинного обучения </vt:lpstr>
      <vt:lpstr>Содержание</vt:lpstr>
      <vt:lpstr>Введение</vt:lpstr>
      <vt:lpstr>Метод OCSVM</vt:lpstr>
      <vt:lpstr>Принцип работы метода</vt:lpstr>
      <vt:lpstr>Использование векторов в OCSVM</vt:lpstr>
      <vt:lpstr>Эксперимент</vt:lpstr>
      <vt:lpstr>Обучение</vt:lpstr>
      <vt:lpstr>Тестирование</vt:lpstr>
      <vt:lpstr>Результаты тестирования</vt:lpstr>
      <vt:lpstr>Результаты тестирования</vt:lpstr>
      <vt:lpstr>Рассуждение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Roman</cp:lastModifiedBy>
  <cp:revision>455</cp:revision>
  <dcterms:created xsi:type="dcterms:W3CDTF">2024-05-15T13:56:56Z</dcterms:created>
  <dcterms:modified xsi:type="dcterms:W3CDTF">2024-05-26T14:41:33Z</dcterms:modified>
</cp:coreProperties>
</file>