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435EAE-74A7-4240-B5FD-27EE9A4FD4A6}">
          <p14:sldIdLst>
            <p14:sldId id="270"/>
            <p14:sldId id="257"/>
            <p14:sldId id="258"/>
            <p14:sldId id="259"/>
            <p14:sldId id="260"/>
            <p14:sldId id="261"/>
            <p14:sldId id="269"/>
            <p14:sldId id="263"/>
            <p14:sldId id="264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6DD26-A9C1-AD41-E7A7-E91618E42977}" v="12" dt="2024-05-26T09:52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9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4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9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4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1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2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3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1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1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62118-056B-125F-C2BD-787201075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4400">
                <a:solidFill>
                  <a:srgbClr val="FFFFFF"/>
                </a:solidFill>
                <a:latin typeface="Arial"/>
                <a:ea typeface="+mj-lt"/>
                <a:cs typeface="Arial"/>
              </a:rPr>
              <a:t>Обнаружение вторжений в SCADA-системы с использованием методов машинного обучения</a:t>
            </a:r>
            <a:endParaRPr lang="en-US" sz="4400">
              <a:solidFill>
                <a:srgbClr val="FFFFFF"/>
              </a:solidFill>
            </a:endParaRPr>
          </a:p>
          <a:p>
            <a:pPr algn="r"/>
            <a:endParaRPr lang="en-US" sz="44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08A6-7CB3-544C-F84D-343F20205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407C-D8BA-29F2-2509-604B4081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1988" y="198437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C1BA4A7-F8DD-4476-9986-47C97B5C1C9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5/26/2024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0572-0437-E583-36F0-57E9DBA5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3B5D-7FCF-58E1-9AC0-C7887FFE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0212" y="1934585"/>
            <a:ext cx="2789529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8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37377-25A1-D235-0700-9077F648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005" y="302868"/>
            <a:ext cx="4428469" cy="1506430"/>
          </a:xfrm>
        </p:spPr>
        <p:txBody>
          <a:bodyPr anchor="b">
            <a:normAutofit/>
          </a:bodyPr>
          <a:lstStyle/>
          <a:p>
            <a:r>
              <a:rPr lang="ru-RU" sz="4800">
                <a:latin typeface="Arial"/>
                <a:ea typeface="+mj-lt"/>
                <a:cs typeface="+mj-lt"/>
              </a:rPr>
              <a:t>Результаты тестирования</a:t>
            </a:r>
            <a:endParaRPr lang="ru-RU" sz="4800">
              <a:latin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08" y="299509"/>
            <a:ext cx="2800894" cy="625898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5B97D45-971E-96A6-1C8A-E90A004A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1817662"/>
            <a:ext cx="5141503" cy="453868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ru-RU" sz="1600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Результаты нашего модуля </a:t>
            </a:r>
            <a:r>
              <a:rPr lang="ru-RU" sz="1600" err="1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обнаруженияOCSVM</a:t>
            </a:r>
            <a:r>
              <a:rPr lang="ru-RU" sz="1600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 для каждого разделения приведены в таблице. Точность классификации данных была высокой во всех проведенных тестах. Результаты метода классификации для тестирования, проведенного во всем наборе данных и в двух разделенных наборах, показаны на рисунке. Обнаруженные вредоносные данные дают небольшие отрицательные значения и могут быть классифицированы только как возможные предупреждения. Это связано с тем, что все тестовые наборы данных являются частью исходного файла трассировки, который регистрируется во время нормальной работы системы</a:t>
            </a:r>
            <a:endParaRPr lang="en-US" sz="1600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8682C-1D76-C9B6-F8D0-2F50FD19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35" y="381935"/>
            <a:ext cx="4627017" cy="5974414"/>
          </a:xfrm>
        </p:spPr>
        <p:txBody>
          <a:bodyPr anchor="ctr">
            <a:normAutofit/>
          </a:bodyPr>
          <a:lstStyle/>
          <a:p>
            <a:r>
              <a:rPr lang="ru-RU" sz="5000" dirty="0">
                <a:solidFill>
                  <a:srgbClr val="FFFFFF"/>
                </a:solidFill>
                <a:latin typeface="Arial"/>
                <a:cs typeface="Arial"/>
              </a:rPr>
              <a:t>Рассуждение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DEAE6A-BED9-4830-76A0-0F2E7774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Выходные данные модуля обнаружения передаются в систему с помощью файлов IDMEF, которые содержат информацию об источнике, времени и серьезности вторжения. Дополнительные атрибуты, такие как репутация источника и протокол, используемый для связи, могут повысить точность нашей системы, и это вопрос будущих исследований. Использование различных моделей в зависимости от региона или периода времени может еще больше повысить эффективность метода.</a:t>
            </a:r>
            <a:endParaRPr lang="ru-RU" dirty="0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9A7D7-B3C8-F254-30FB-0200EB2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94" y="381935"/>
            <a:ext cx="4633958" cy="5974414"/>
          </a:xfrm>
        </p:spPr>
        <p:txBody>
          <a:bodyPr anchor="ctr">
            <a:normAutofit/>
          </a:bodyPr>
          <a:lstStyle/>
          <a:p>
            <a:r>
              <a:rPr lang="ru-RU" sz="5600" dirty="0">
                <a:solidFill>
                  <a:srgbClr val="FFFFFF"/>
                </a:solidFill>
                <a:latin typeface="Arial"/>
                <a:cs typeface="Arial"/>
              </a:rPr>
              <a:t>Заключение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0FE13-205B-56D5-C40D-9331F198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Мы представили модуль обнаружения вторжений для SCADA-систем, основанный на технологии OCSVM. Модуль обучается в автономном режиме с помощью сетевых трассировок после извлечения атрибутов из набора сетевых данных. Исходными параметрами, используемыми для обучения и тестирования модуля, являются скорость передачи данных и размер пакета, которые отражают трафик в системе. Точность классификации данных была высокой для всех проведенных тестов.</a:t>
            </a:r>
            <a:endParaRPr lang="ru-RU" dirty="0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99CC1-A366-F21C-B8BF-BC5D8DC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ru-RU" sz="4400">
                <a:solidFill>
                  <a:srgbClr val="FFFFFF"/>
                </a:solidFill>
                <a:latin typeface="Arial"/>
                <a:cs typeface="Arial"/>
              </a:rPr>
              <a:t>Содержание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DAE09-1F82-F969-7750-DCC62808E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AutoNum type="romanUcPeriod"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Введение</a:t>
            </a: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AutoNum type="romanUcPeriod"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Метод OCSVM</a:t>
            </a: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Принцип работы метода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Использование векторов в OCSVM</a:t>
            </a:r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AutoNum type="romanUcPeriod"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Эксперимент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Обучение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Тестирование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Результаты тестирования</a:t>
            </a:r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AutoNum type="romanUcPeriod"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Рассуждение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AutoNum type="romanUcPeriod"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Заключение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2843F-4B28-090C-057D-0C05C247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53" y="381935"/>
            <a:ext cx="4625899" cy="5974414"/>
          </a:xfrm>
        </p:spPr>
        <p:txBody>
          <a:bodyPr anchor="ctr">
            <a:normAutofit/>
          </a:bodyPr>
          <a:lstStyle/>
          <a:p>
            <a:r>
              <a:rPr lang="ru-RU" sz="6800" dirty="0">
                <a:solidFill>
                  <a:srgbClr val="FFFFFF"/>
                </a:solidFill>
                <a:latin typeface="Arial"/>
                <a:cs typeface="Arial"/>
              </a:rPr>
              <a:t>Введение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1F5A5-0B1C-CED9-5150-BEFDE7E5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Исследователи описали несколько методов и алгоритмов обнаружения вторжений. Одно из больших семейств алгоритмов обнаружения вторжений - это алгоритмы, основанные на правилах. Однако в реальных приложениях во время нештатных ситуаций поведение системы невозможно предсказать и оно не соответствует какой-либо известной схеме или правилу.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Чтобы свести к минимуму вышеупомянутые недостатки, для обнаружения вторжений предлагается интеллектуальный подход, основанный на принципах OCSVM (</a:t>
            </a:r>
            <a:r>
              <a:rPr lang="ru-RU" dirty="0" err="1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Одноклассовой</a:t>
            </a: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 машины опорных векторов)</a:t>
            </a:r>
            <a:endParaRPr lang="ru-RU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95BA8-CC7F-82D1-0753-5137B60C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ru-RU" sz="7400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Метод OCSVM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9A269-DA48-CA83-5733-81DC8BDE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OCSVM можно рассматривать как обычную </a:t>
            </a:r>
            <a:r>
              <a:rPr lang="ru-RU" dirty="0" err="1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двухклассовую</a:t>
            </a: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 SVM, где все обучающие данные относятся к первому классу, а источник берется как единственный член второго класса. 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B91C9-F6F8-B4A5-F2FB-B6D65D2F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158971"/>
          </a:xfrm>
        </p:spPr>
        <p:txBody>
          <a:bodyPr anchor="b">
            <a:normAutofit/>
          </a:bodyPr>
          <a:lstStyle/>
          <a:p>
            <a:r>
              <a:rPr lang="ru-RU" sz="3200" dirty="0">
                <a:latin typeface="Arial"/>
                <a:ea typeface="+mj-lt"/>
                <a:cs typeface="+mj-lt"/>
              </a:rPr>
              <a:t>Принцип работы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B8377A-7F52-2DF6-C1BB-38EFD547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900362"/>
            <a:ext cx="4597746" cy="44765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Arial"/>
                <a:ea typeface="+mn-lt"/>
                <a:cs typeface="+mn-lt"/>
              </a:rPr>
              <a:t>Алгоритм OCSVM сначала отображает входные данные с помощью функции ядра, а затем находит гиперплоскость с максимальным запасом, которая наилучшим образом отделяет обучающие данные от исходного объекта. OCSVM решает задачу оптимизации, чтобы найти функцию f с максимальным геометрическим запасом. Если f(x) &lt; 0, то x помечается как аномалия (класс выбросов), в противном случае он помечается как нормальный (целевой класс).</a:t>
            </a:r>
            <a:r>
              <a:rPr lang="ru-RU" sz="1600" dirty="0">
                <a:latin typeface="Arial"/>
                <a:ea typeface="+mn-lt"/>
                <a:cs typeface="+mn-lt"/>
              </a:rPr>
              <a:t> </a:t>
            </a:r>
          </a:p>
        </p:txBody>
      </p:sp>
      <p:pic>
        <p:nvPicPr>
          <p:cNvPr id="6" name="Picture 5" descr="A diagram of a function&#10;&#10;Автоматически созданное описание">
            <a:extLst>
              <a:ext uri="{FF2B5EF4-FFF2-40B4-BE49-F238E27FC236}">
                <a16:creationId xmlns:a16="http://schemas.microsoft.com/office/drawing/2014/main" id="{5A934836-285E-E0DE-3E99-E31361CB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170750"/>
            <a:ext cx="5230715" cy="444141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4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6FB0C-7D44-8EB2-4224-C2FD6683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ru-RU" sz="3800">
                <a:solidFill>
                  <a:srgbClr val="FFFFFF"/>
                </a:solidFill>
                <a:latin typeface="Arial"/>
                <a:ea typeface="+mj-lt"/>
                <a:cs typeface="+mj-lt"/>
              </a:rPr>
              <a:t>Использование векторов в OCSVM</a:t>
            </a:r>
            <a:endParaRPr lang="ru-RU" sz="380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FFE09E-8DF0-7B71-6664-C67CCEDF3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7233" y="63611"/>
                <a:ext cx="4771607" cy="6663192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Используя функции ядра, </a:t>
                </a:r>
                <a:r>
                  <a:rPr lang="ru-RU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решение задачи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 оптимизации OCSVM эквивалентно решению следующей задачи двойного квадратичного программирования. </a:t>
                </a:r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+mn-lt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+mn-lt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  <a:ea typeface="+mn-lt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ru-RU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Где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 - множитель Лагранжа, который можно рассматривать как вес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это функция ядра. Векторы в OCSVM , связанные с ненулевым значением веса переменной х называются опорными векторами и требуются для определения исключительно оптимальной гиперплоскости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FFE09E-8DF0-7B71-6664-C67CCEDF3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7233" y="63611"/>
                <a:ext cx="4771607" cy="6663192"/>
              </a:xfrm>
              <a:blipFill>
                <a:blip r:embed="rId2"/>
                <a:stretch>
                  <a:fillRect l="-1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6297233" y="2077408"/>
                <a:ext cx="4025035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33" y="2077408"/>
                <a:ext cx="4025035" cy="1030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5EB50-39D1-B4DB-5E32-6EBE20D1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kern="1200" dirty="0" err="1">
                <a:solidFill>
                  <a:srgbClr val="FFFFFF"/>
                </a:solidFill>
                <a:latin typeface="Arial"/>
                <a:cs typeface="Arial"/>
              </a:rPr>
              <a:t>Эксперимент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Test Case">
            <a:extLst>
              <a:ext uri="{FF2B5EF4-FFF2-40B4-BE49-F238E27FC236}">
                <a16:creationId xmlns:a16="http://schemas.microsoft.com/office/drawing/2014/main" id="{3FDE8123-B3B2-8EAC-498A-474AF04F5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C4103-57EA-9D02-62AC-BD819A83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35" y="381935"/>
            <a:ext cx="4627017" cy="5974414"/>
          </a:xfrm>
        </p:spPr>
        <p:txBody>
          <a:bodyPr anchor="ctr">
            <a:normAutofit/>
          </a:bodyPr>
          <a:lstStyle/>
          <a:p>
            <a:r>
              <a:rPr lang="ru-RU" sz="6800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Обучение</a:t>
            </a:r>
            <a:endParaRPr lang="ru-RU" sz="680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91EEF-F220-47D7-BADC-F52D7FBC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Обучение модуля OCSVM проводилось с использованием преобразованного файла трассировки сети (рисунок 7). Для обучения OCSVM мы используем RBF для уравнения ядра. Это ядро нелинейно отображает выборки в пространство более высокой размерности, поэтому оно может обрабатывать случай, когда связь между метками классов и атрибутами нелинейна. </a:t>
            </a:r>
            <a:endParaRPr lang="ru-RU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BD889-B804-F332-E446-10B724F1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86" y="381935"/>
            <a:ext cx="4632066" cy="5974414"/>
          </a:xfrm>
        </p:spPr>
        <p:txBody>
          <a:bodyPr anchor="ctr">
            <a:normAutofit/>
          </a:bodyPr>
          <a:lstStyle/>
          <a:p>
            <a:r>
              <a:rPr lang="ru-RU" sz="5000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Тестирование</a:t>
            </a:r>
            <a:endParaRPr lang="ru-RU" sz="500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99DEF-E06B-4334-F8A9-A7EAEAD4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Для тестирования нашей модели мы используем исходный файл трассировки сети, а также разделяем файл трассировки на два отдельных файла (A,B). Разделение было случайным, и из исходного файла трассировки были созданы два набора данных. Затем эти два набора данных были использованы для обучения и тестирования. Набор данных A первоначально использовался для обучения, а набор данных B - для тестирования, и наоборот. Размер набора данных A составляет 1000 строк, а B - 570 строк.</a:t>
            </a:r>
            <a:endParaRPr lang="ru-RU" dirty="0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409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Neue Haas Grotesk Text Pro</vt:lpstr>
      <vt:lpstr>VanillaVTI</vt:lpstr>
      <vt:lpstr>Обнаружение вторжений в SCADA-системы с использованием методов машинного обучения </vt:lpstr>
      <vt:lpstr>Содержание</vt:lpstr>
      <vt:lpstr>Введение</vt:lpstr>
      <vt:lpstr>Метод OCSVM</vt:lpstr>
      <vt:lpstr>Принцип работы метода</vt:lpstr>
      <vt:lpstr>Использование векторов в OCSVM</vt:lpstr>
      <vt:lpstr>Эксперимент</vt:lpstr>
      <vt:lpstr>Обучение</vt:lpstr>
      <vt:lpstr>Тестирование</vt:lpstr>
      <vt:lpstr>Результаты тестирования</vt:lpstr>
      <vt:lpstr>Рассуждение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Roman</cp:lastModifiedBy>
  <cp:revision>440</cp:revision>
  <dcterms:created xsi:type="dcterms:W3CDTF">2024-05-15T13:56:56Z</dcterms:created>
  <dcterms:modified xsi:type="dcterms:W3CDTF">2024-05-26T10:14:18Z</dcterms:modified>
</cp:coreProperties>
</file>