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
  </p:notesMasterIdLst>
  <p:sldIdLst>
    <p:sldId id="256" r:id="rId2"/>
    <p:sldId id="383" r:id="rId3"/>
    <p:sldId id="384" r:id="rId4"/>
    <p:sldId id="402" r:id="rId5"/>
    <p:sldId id="403" r:id="rId6"/>
    <p:sldId id="405" r:id="rId7"/>
    <p:sldId id="404" r:id="rId8"/>
    <p:sldId id="385" r:id="rId9"/>
    <p:sldId id="406" r:id="rId10"/>
    <p:sldId id="408" r:id="rId11"/>
    <p:sldId id="409" r:id="rId12"/>
    <p:sldId id="411" r:id="rId13"/>
    <p:sldId id="410" r:id="rId14"/>
    <p:sldId id="413" r:id="rId15"/>
    <p:sldId id="414" r:id="rId16"/>
    <p:sldId id="415" r:id="rId17"/>
    <p:sldId id="416" r:id="rId18"/>
    <p:sldId id="417" r:id="rId19"/>
    <p:sldId id="418" r:id="rId20"/>
    <p:sldId id="419" r:id="rId21"/>
    <p:sldId id="421" r:id="rId22"/>
    <p:sldId id="422" r:id="rId23"/>
    <p:sldId id="423" r:id="rId24"/>
    <p:sldId id="424" r:id="rId25"/>
    <p:sldId id="412" r:id="rId2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B5CD"/>
    <a:srgbClr val="E2E2E2"/>
    <a:srgbClr val="DEDEDE"/>
    <a:srgbClr val="B5E9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152" autoAdjust="0"/>
    <p:restoredTop sz="82200"/>
  </p:normalViewPr>
  <p:slideViewPr>
    <p:cSldViewPr snapToGrid="0">
      <p:cViewPr varScale="1">
        <p:scale>
          <a:sx n="70" d="100"/>
          <a:sy n="70" d="100"/>
        </p:scale>
        <p:origin x="208"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D2B1C-DD83-5443-B52C-C36DB3B553C8}" type="datetimeFigureOut">
              <a:rPr lang="en-US" smtClean="0"/>
              <a:t>3/6/20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60D7F-9029-9840-A131-7D653EA0AF0A}" type="slidenum">
              <a:rPr lang="en-US" smtClean="0"/>
              <a:t>‹Nº›</a:t>
            </a:fld>
            <a:endParaRPr lang="en-US"/>
          </a:p>
        </p:txBody>
      </p:sp>
    </p:spTree>
    <p:extLst>
      <p:ext uri="{BB962C8B-B14F-4D97-AF65-F5344CB8AC3E}">
        <p14:creationId xmlns:p14="http://schemas.microsoft.com/office/powerpoint/2010/main" val="2026366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B60D7F-9029-9840-A131-7D653EA0AF0A}" type="slidenum">
              <a:rPr lang="en-US" smtClean="0"/>
              <a:t>1</a:t>
            </a:fld>
            <a:endParaRPr lang="en-US"/>
          </a:p>
        </p:txBody>
      </p:sp>
    </p:spTree>
    <p:extLst>
      <p:ext uri="{BB962C8B-B14F-4D97-AF65-F5344CB8AC3E}">
        <p14:creationId xmlns:p14="http://schemas.microsoft.com/office/powerpoint/2010/main" val="521595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B60D7F-9029-9840-A131-7D653EA0AF0A}" type="slidenum">
              <a:rPr lang="en-US" smtClean="0"/>
              <a:t>25</a:t>
            </a:fld>
            <a:endParaRPr lang="en-US"/>
          </a:p>
        </p:txBody>
      </p:sp>
    </p:spTree>
    <p:extLst>
      <p:ext uri="{BB962C8B-B14F-4D97-AF65-F5344CB8AC3E}">
        <p14:creationId xmlns:p14="http://schemas.microsoft.com/office/powerpoint/2010/main" val="30842837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451579" y="1567541"/>
            <a:ext cx="8345561" cy="2114728"/>
          </a:xfrm>
        </p:spPr>
        <p:txBody>
          <a:bodyPr anchor="ct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451580" y="3871278"/>
            <a:ext cx="8345560" cy="739707"/>
          </a:xfrm>
        </p:spPr>
        <p:txBody>
          <a:bodyPr anchor="ctr">
            <a:normAutofit/>
          </a:bodyPr>
          <a:lstStyle>
            <a:lvl1pPr marL="457200" indent="-457200" algn="l">
              <a:buFont typeface="Arial" panose="020B0604020202020204" pitchFamily="34" charset="0"/>
              <a:buChar char="•"/>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EE44161-8CA8-45CF-AF0B-7704CF96BC37}" type="datetimeFigureOut">
              <a:rPr lang="es-PE" smtClean="0"/>
              <a:t>6/03/20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9B8222-9ECC-4BB1-89CB-BC4A903A7EAA}" type="slidenum">
              <a:rPr lang="es-PE" smtClean="0"/>
              <a:t>‹Nº›</a:t>
            </a:fld>
            <a:endParaRPr lang="es-PE"/>
          </a:p>
        </p:txBody>
      </p:sp>
      <p:grpSp>
        <p:nvGrpSpPr>
          <p:cNvPr id="26" name="Grupo 25"/>
          <p:cNvGrpSpPr/>
          <p:nvPr userDrawn="1"/>
        </p:nvGrpSpPr>
        <p:grpSpPr>
          <a:xfrm>
            <a:off x="24384" y="4540836"/>
            <a:ext cx="6473952" cy="2299911"/>
            <a:chOff x="-21386" y="5117326"/>
            <a:chExt cx="3204527" cy="1218818"/>
          </a:xfrm>
        </p:grpSpPr>
        <p:cxnSp>
          <p:nvCxnSpPr>
            <p:cNvPr id="27" name="Conector recto 26"/>
            <p:cNvCxnSpPr/>
            <p:nvPr/>
          </p:nvCxnSpPr>
          <p:spPr>
            <a:xfrm flipV="1">
              <a:off x="-21386" y="5763490"/>
              <a:ext cx="720436" cy="572654"/>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Elipse 27"/>
            <p:cNvSpPr/>
            <p:nvPr/>
          </p:nvSpPr>
          <p:spPr>
            <a:xfrm>
              <a:off x="665018" y="5566956"/>
              <a:ext cx="242717" cy="242717"/>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cxnSp>
          <p:nvCxnSpPr>
            <p:cNvPr id="29" name="Conector recto 28"/>
            <p:cNvCxnSpPr/>
            <p:nvPr/>
          </p:nvCxnSpPr>
          <p:spPr>
            <a:xfrm>
              <a:off x="907735" y="5705764"/>
              <a:ext cx="350982" cy="115454"/>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Elipse 29"/>
            <p:cNvSpPr/>
            <p:nvPr/>
          </p:nvSpPr>
          <p:spPr>
            <a:xfrm>
              <a:off x="1243157" y="5718331"/>
              <a:ext cx="242717" cy="242717"/>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cxnSp>
          <p:nvCxnSpPr>
            <p:cNvPr id="31" name="Conector recto 30"/>
            <p:cNvCxnSpPr/>
            <p:nvPr/>
          </p:nvCxnSpPr>
          <p:spPr>
            <a:xfrm flipV="1">
              <a:off x="1411983" y="5347855"/>
              <a:ext cx="182156" cy="3704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Elipse 31"/>
            <p:cNvSpPr/>
            <p:nvPr/>
          </p:nvSpPr>
          <p:spPr>
            <a:xfrm>
              <a:off x="1530769" y="5117326"/>
              <a:ext cx="242717" cy="242717"/>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33" name="Elipse 32"/>
            <p:cNvSpPr/>
            <p:nvPr/>
          </p:nvSpPr>
          <p:spPr>
            <a:xfrm>
              <a:off x="2098387" y="5330783"/>
              <a:ext cx="242717" cy="242717"/>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34" name="Elipse 33"/>
            <p:cNvSpPr/>
            <p:nvPr/>
          </p:nvSpPr>
          <p:spPr>
            <a:xfrm>
              <a:off x="2457450" y="5996319"/>
              <a:ext cx="242717" cy="242717"/>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cxnSp>
          <p:nvCxnSpPr>
            <p:cNvPr id="35" name="Conector recto 34"/>
            <p:cNvCxnSpPr/>
            <p:nvPr/>
          </p:nvCxnSpPr>
          <p:spPr>
            <a:xfrm flipV="1">
              <a:off x="2674926" y="5953212"/>
              <a:ext cx="267278" cy="11250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2283954" y="5564647"/>
              <a:ext cx="236996" cy="440525"/>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a:off x="1767583" y="5289484"/>
              <a:ext cx="350982" cy="115454"/>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Elipse 37"/>
            <p:cNvSpPr/>
            <p:nvPr/>
          </p:nvSpPr>
          <p:spPr>
            <a:xfrm>
              <a:off x="2940424" y="5787222"/>
              <a:ext cx="242717" cy="242717"/>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grpSp>
      <p:sp>
        <p:nvSpPr>
          <p:cNvPr id="39" name="Rectángulo 38"/>
          <p:cNvSpPr/>
          <p:nvPr userDrawn="1"/>
        </p:nvSpPr>
        <p:spPr>
          <a:xfrm rot="10800000">
            <a:off x="10620173" y="6044825"/>
            <a:ext cx="1116354" cy="827688"/>
          </a:xfrm>
          <a:prstGeom prst="rect">
            <a:avLst/>
          </a:prstGeom>
          <a:blipFill dpi="0" rotWithShape="1">
            <a:blip r:embed="rId2">
              <a:alphaModFix amt="3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pic>
        <p:nvPicPr>
          <p:cNvPr id="40" name="Imagen 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4197" y="-358470"/>
            <a:ext cx="3391386" cy="2397559"/>
          </a:xfrm>
          <a:prstGeom prst="rect">
            <a:avLst/>
          </a:prstGeom>
          <a:noFill/>
        </p:spPr>
      </p:pic>
      <p:cxnSp>
        <p:nvCxnSpPr>
          <p:cNvPr id="43" name="Conector recto 42"/>
          <p:cNvCxnSpPr/>
          <p:nvPr userDrawn="1"/>
        </p:nvCxnSpPr>
        <p:spPr>
          <a:xfrm>
            <a:off x="1139721" y="14515"/>
            <a:ext cx="0" cy="4395831"/>
          </a:xfrm>
          <a:prstGeom prst="line">
            <a:avLst/>
          </a:prstGeom>
          <a:ln w="9525">
            <a:solidFill>
              <a:srgbClr val="09B5CD"/>
            </a:solidFill>
          </a:ln>
        </p:spPr>
        <p:style>
          <a:lnRef idx="1">
            <a:schemeClr val="accent1"/>
          </a:lnRef>
          <a:fillRef idx="0">
            <a:schemeClr val="accent1"/>
          </a:fillRef>
          <a:effectRef idx="0">
            <a:schemeClr val="accent1"/>
          </a:effectRef>
          <a:fontRef idx="minor">
            <a:schemeClr val="tx1"/>
          </a:fontRef>
        </p:style>
      </p:cxnSp>
      <p:sp>
        <p:nvSpPr>
          <p:cNvPr id="44" name="Elipse 43"/>
          <p:cNvSpPr/>
          <p:nvPr userDrawn="1"/>
        </p:nvSpPr>
        <p:spPr>
          <a:xfrm>
            <a:off x="1058257" y="2169579"/>
            <a:ext cx="169940" cy="169940"/>
          </a:xfrm>
          <a:prstGeom prst="ellipse">
            <a:avLst/>
          </a:prstGeom>
          <a:solidFill>
            <a:schemeClr val="bg1"/>
          </a:solidFill>
          <a:ln>
            <a:solidFill>
              <a:srgbClr val="09B5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45" name="Elipse 44"/>
          <p:cNvSpPr/>
          <p:nvPr userDrawn="1"/>
        </p:nvSpPr>
        <p:spPr>
          <a:xfrm>
            <a:off x="1088130" y="4303145"/>
            <a:ext cx="107200" cy="107200"/>
          </a:xfrm>
          <a:prstGeom prst="ellipse">
            <a:avLst/>
          </a:prstGeom>
          <a:solidFill>
            <a:schemeClr val="bg1"/>
          </a:solidFill>
          <a:ln>
            <a:solidFill>
              <a:srgbClr val="09B5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46" name="CuadroTexto 45"/>
          <p:cNvSpPr txBox="1"/>
          <p:nvPr userDrawn="1"/>
        </p:nvSpPr>
        <p:spPr>
          <a:xfrm rot="5400000">
            <a:off x="10916538" y="5401169"/>
            <a:ext cx="1528928" cy="307777"/>
          </a:xfrm>
          <a:prstGeom prst="rect">
            <a:avLst/>
          </a:prstGeom>
          <a:noFill/>
        </p:spPr>
        <p:txBody>
          <a:bodyPr wrap="square" rtlCol="0">
            <a:spAutoFit/>
          </a:bodyPr>
          <a:lstStyle/>
          <a:p>
            <a:r>
              <a:rPr lang="es-PE" sz="1400" spc="300" dirty="0">
                <a:solidFill>
                  <a:srgbClr val="B5E9F0"/>
                </a:solidFill>
              </a:rPr>
              <a:t>www.dmc.pe</a:t>
            </a:r>
            <a:endParaRPr lang="es-PE" spc="300" dirty="0">
              <a:solidFill>
                <a:srgbClr val="B5E9F0"/>
              </a:solidFill>
            </a:endParaRPr>
          </a:p>
        </p:txBody>
      </p:sp>
    </p:spTree>
    <p:extLst>
      <p:ext uri="{BB962C8B-B14F-4D97-AF65-F5344CB8AC3E}">
        <p14:creationId xmlns:p14="http://schemas.microsoft.com/office/powerpoint/2010/main" val="187269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EE44161-8CA8-45CF-AF0B-7704CF96BC37}" type="datetimeFigureOut">
              <a:rPr lang="es-PE" smtClean="0"/>
              <a:t>6/03/20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9B8222-9ECC-4BB1-89CB-BC4A903A7EAA}" type="slidenum">
              <a:rPr lang="es-PE" smtClean="0"/>
              <a:t>‹Nº›</a:t>
            </a:fld>
            <a:endParaRPr lang="es-PE"/>
          </a:p>
        </p:txBody>
      </p:sp>
    </p:spTree>
    <p:extLst>
      <p:ext uri="{BB962C8B-B14F-4D97-AF65-F5344CB8AC3E}">
        <p14:creationId xmlns:p14="http://schemas.microsoft.com/office/powerpoint/2010/main" val="279249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EE44161-8CA8-45CF-AF0B-7704CF96BC37}" type="datetimeFigureOut">
              <a:rPr lang="es-PE" smtClean="0"/>
              <a:t>6/03/20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9B8222-9ECC-4BB1-89CB-BC4A903A7EAA}" type="slidenum">
              <a:rPr lang="es-PE" smtClean="0"/>
              <a:t>‹Nº›</a:t>
            </a:fld>
            <a:endParaRPr lang="es-PE"/>
          </a:p>
        </p:txBody>
      </p:sp>
    </p:spTree>
    <p:extLst>
      <p:ext uri="{BB962C8B-B14F-4D97-AF65-F5344CB8AC3E}">
        <p14:creationId xmlns:p14="http://schemas.microsoft.com/office/powerpoint/2010/main" val="3736979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793661" y="392456"/>
            <a:ext cx="9613653" cy="1039472"/>
          </a:xfrm>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a:xfrm>
            <a:off x="793661" y="1709300"/>
            <a:ext cx="10447363" cy="4465631"/>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1EE44161-8CA8-45CF-AF0B-7704CF96BC37}" type="datetimeFigureOut">
              <a:rPr lang="es-PE" smtClean="0"/>
              <a:t>6/03/20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9B8222-9ECC-4BB1-89CB-BC4A903A7EAA}" type="slidenum">
              <a:rPr lang="es-PE" smtClean="0"/>
              <a:t>‹Nº›</a:t>
            </a:fld>
            <a:endParaRPr lang="es-PE"/>
          </a:p>
        </p:txBody>
      </p:sp>
      <p:pic>
        <p:nvPicPr>
          <p:cNvPr id="24" name="Imagen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73406" y="-76831"/>
            <a:ext cx="1566047" cy="1107126"/>
          </a:xfrm>
          <a:prstGeom prst="rect">
            <a:avLst/>
          </a:prstGeom>
        </p:spPr>
      </p:pic>
      <p:cxnSp>
        <p:nvCxnSpPr>
          <p:cNvPr id="25" name="Conector recto 24"/>
          <p:cNvCxnSpPr/>
          <p:nvPr userDrawn="1"/>
        </p:nvCxnSpPr>
        <p:spPr>
          <a:xfrm>
            <a:off x="11590223" y="0"/>
            <a:ext cx="0" cy="716691"/>
          </a:xfrm>
          <a:prstGeom prst="line">
            <a:avLst/>
          </a:prstGeom>
          <a:ln w="9525">
            <a:solidFill>
              <a:srgbClr val="09B5CD"/>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userDrawn="1"/>
        </p:nvSpPr>
        <p:spPr>
          <a:xfrm rot="10800000">
            <a:off x="10620173" y="6030311"/>
            <a:ext cx="1116354" cy="827688"/>
          </a:xfrm>
          <a:prstGeom prst="rect">
            <a:avLst/>
          </a:prstGeom>
          <a:blipFill dpi="0" rotWithShape="1">
            <a:blip r:embed="rId3">
              <a:alphaModFix amt="3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grpSp>
        <p:nvGrpSpPr>
          <p:cNvPr id="27" name="Grupo 26"/>
          <p:cNvGrpSpPr/>
          <p:nvPr userDrawn="1"/>
        </p:nvGrpSpPr>
        <p:grpSpPr>
          <a:xfrm>
            <a:off x="12191" y="5660572"/>
            <a:ext cx="3747009" cy="1190046"/>
            <a:chOff x="-21386" y="5117326"/>
            <a:chExt cx="3204527" cy="1218818"/>
          </a:xfrm>
        </p:grpSpPr>
        <p:cxnSp>
          <p:nvCxnSpPr>
            <p:cNvPr id="28" name="Conector recto 27"/>
            <p:cNvCxnSpPr/>
            <p:nvPr/>
          </p:nvCxnSpPr>
          <p:spPr>
            <a:xfrm flipV="1">
              <a:off x="-21386" y="5763490"/>
              <a:ext cx="720436" cy="572654"/>
            </a:xfrm>
            <a:prstGeom prst="line">
              <a:avLst/>
            </a:prstGeom>
            <a:ln w="19050">
              <a:solidFill>
                <a:srgbClr val="E2E2E2"/>
              </a:solidFill>
            </a:ln>
          </p:spPr>
          <p:style>
            <a:lnRef idx="1">
              <a:schemeClr val="accent1"/>
            </a:lnRef>
            <a:fillRef idx="0">
              <a:schemeClr val="accent1"/>
            </a:fillRef>
            <a:effectRef idx="0">
              <a:schemeClr val="accent1"/>
            </a:effectRef>
            <a:fontRef idx="minor">
              <a:schemeClr val="tx1"/>
            </a:fontRef>
          </p:style>
        </p:cxnSp>
        <p:sp>
          <p:nvSpPr>
            <p:cNvPr id="29" name="Elipse 28"/>
            <p:cNvSpPr/>
            <p:nvPr/>
          </p:nvSpPr>
          <p:spPr>
            <a:xfrm>
              <a:off x="665018" y="5566956"/>
              <a:ext cx="242717" cy="242717"/>
            </a:xfrm>
            <a:prstGeom prst="ellipse">
              <a:avLst/>
            </a:prstGeom>
            <a:noFill/>
            <a:ln w="19050">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cxnSp>
          <p:nvCxnSpPr>
            <p:cNvPr id="30" name="Conector recto 29"/>
            <p:cNvCxnSpPr/>
            <p:nvPr/>
          </p:nvCxnSpPr>
          <p:spPr>
            <a:xfrm>
              <a:off x="907735" y="5705764"/>
              <a:ext cx="350982" cy="115454"/>
            </a:xfrm>
            <a:prstGeom prst="line">
              <a:avLst/>
            </a:prstGeom>
            <a:ln w="19050">
              <a:solidFill>
                <a:srgbClr val="E2E2E2"/>
              </a:solidFill>
            </a:ln>
          </p:spPr>
          <p:style>
            <a:lnRef idx="1">
              <a:schemeClr val="accent1"/>
            </a:lnRef>
            <a:fillRef idx="0">
              <a:schemeClr val="accent1"/>
            </a:fillRef>
            <a:effectRef idx="0">
              <a:schemeClr val="accent1"/>
            </a:effectRef>
            <a:fontRef idx="minor">
              <a:schemeClr val="tx1"/>
            </a:fontRef>
          </p:style>
        </p:cxnSp>
        <p:sp>
          <p:nvSpPr>
            <p:cNvPr id="31" name="Elipse 30"/>
            <p:cNvSpPr/>
            <p:nvPr/>
          </p:nvSpPr>
          <p:spPr>
            <a:xfrm>
              <a:off x="1243157" y="5718331"/>
              <a:ext cx="242717" cy="242717"/>
            </a:xfrm>
            <a:prstGeom prst="ellipse">
              <a:avLst/>
            </a:prstGeom>
            <a:noFill/>
            <a:ln w="19050">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cxnSp>
          <p:nvCxnSpPr>
            <p:cNvPr id="32" name="Conector recto 31"/>
            <p:cNvCxnSpPr/>
            <p:nvPr/>
          </p:nvCxnSpPr>
          <p:spPr>
            <a:xfrm flipV="1">
              <a:off x="1411983" y="5347855"/>
              <a:ext cx="182156" cy="370477"/>
            </a:xfrm>
            <a:prstGeom prst="line">
              <a:avLst/>
            </a:prstGeom>
            <a:ln w="19050">
              <a:solidFill>
                <a:srgbClr val="E2E2E2"/>
              </a:solidFill>
            </a:ln>
          </p:spPr>
          <p:style>
            <a:lnRef idx="1">
              <a:schemeClr val="accent1"/>
            </a:lnRef>
            <a:fillRef idx="0">
              <a:schemeClr val="accent1"/>
            </a:fillRef>
            <a:effectRef idx="0">
              <a:schemeClr val="accent1"/>
            </a:effectRef>
            <a:fontRef idx="minor">
              <a:schemeClr val="tx1"/>
            </a:fontRef>
          </p:style>
        </p:cxnSp>
        <p:sp>
          <p:nvSpPr>
            <p:cNvPr id="33" name="Elipse 32"/>
            <p:cNvSpPr/>
            <p:nvPr/>
          </p:nvSpPr>
          <p:spPr>
            <a:xfrm>
              <a:off x="1530769" y="5117326"/>
              <a:ext cx="242717" cy="242717"/>
            </a:xfrm>
            <a:prstGeom prst="ellipse">
              <a:avLst/>
            </a:prstGeom>
            <a:noFill/>
            <a:ln w="19050">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34" name="Elipse 33"/>
            <p:cNvSpPr/>
            <p:nvPr/>
          </p:nvSpPr>
          <p:spPr>
            <a:xfrm>
              <a:off x="2098387" y="5330783"/>
              <a:ext cx="242717" cy="242717"/>
            </a:xfrm>
            <a:prstGeom prst="ellipse">
              <a:avLst/>
            </a:prstGeom>
            <a:noFill/>
            <a:ln w="19050">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35" name="Elipse 34"/>
            <p:cNvSpPr/>
            <p:nvPr/>
          </p:nvSpPr>
          <p:spPr>
            <a:xfrm>
              <a:off x="2457450" y="5996319"/>
              <a:ext cx="242717" cy="242717"/>
            </a:xfrm>
            <a:prstGeom prst="ellipse">
              <a:avLst/>
            </a:prstGeom>
            <a:noFill/>
            <a:ln w="19050">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cxnSp>
          <p:nvCxnSpPr>
            <p:cNvPr id="36" name="Conector recto 35"/>
            <p:cNvCxnSpPr/>
            <p:nvPr/>
          </p:nvCxnSpPr>
          <p:spPr>
            <a:xfrm flipV="1">
              <a:off x="2674926" y="5953212"/>
              <a:ext cx="267278" cy="112505"/>
            </a:xfrm>
            <a:prstGeom prst="line">
              <a:avLst/>
            </a:prstGeom>
            <a:ln w="19050">
              <a:solidFill>
                <a:srgbClr val="E2E2E2"/>
              </a:solidFill>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a:off x="2283954" y="5564647"/>
              <a:ext cx="236996" cy="440525"/>
            </a:xfrm>
            <a:prstGeom prst="line">
              <a:avLst/>
            </a:prstGeom>
            <a:ln w="19050">
              <a:solidFill>
                <a:srgbClr val="E2E2E2"/>
              </a:solidFill>
            </a:ln>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a:off x="1767583" y="5289484"/>
              <a:ext cx="350982" cy="115454"/>
            </a:xfrm>
            <a:prstGeom prst="line">
              <a:avLst/>
            </a:prstGeom>
            <a:ln w="19050">
              <a:solidFill>
                <a:srgbClr val="E2E2E2"/>
              </a:solidFill>
            </a:ln>
          </p:spPr>
          <p:style>
            <a:lnRef idx="1">
              <a:schemeClr val="accent1"/>
            </a:lnRef>
            <a:fillRef idx="0">
              <a:schemeClr val="accent1"/>
            </a:fillRef>
            <a:effectRef idx="0">
              <a:schemeClr val="accent1"/>
            </a:effectRef>
            <a:fontRef idx="minor">
              <a:schemeClr val="tx1"/>
            </a:fontRef>
          </p:style>
        </p:cxnSp>
        <p:sp>
          <p:nvSpPr>
            <p:cNvPr id="39" name="Elipse 38"/>
            <p:cNvSpPr/>
            <p:nvPr/>
          </p:nvSpPr>
          <p:spPr>
            <a:xfrm>
              <a:off x="2940424" y="5787222"/>
              <a:ext cx="242717" cy="242717"/>
            </a:xfrm>
            <a:prstGeom prst="ellipse">
              <a:avLst/>
            </a:prstGeom>
            <a:noFill/>
            <a:ln w="19050">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grpSp>
    </p:spTree>
    <p:extLst>
      <p:ext uri="{BB962C8B-B14F-4D97-AF65-F5344CB8AC3E}">
        <p14:creationId xmlns:p14="http://schemas.microsoft.com/office/powerpoint/2010/main" val="114140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EE44161-8CA8-45CF-AF0B-7704CF96BC37}" type="datetimeFigureOut">
              <a:rPr lang="es-PE" smtClean="0"/>
              <a:t>6/03/20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9B8222-9ECC-4BB1-89CB-BC4A903A7EAA}" type="slidenum">
              <a:rPr lang="es-PE" smtClean="0"/>
              <a:t>‹Nº›</a:t>
            </a:fld>
            <a:endParaRPr lang="es-PE"/>
          </a:p>
        </p:txBody>
      </p:sp>
    </p:spTree>
    <p:extLst>
      <p:ext uri="{BB962C8B-B14F-4D97-AF65-F5344CB8AC3E}">
        <p14:creationId xmlns:p14="http://schemas.microsoft.com/office/powerpoint/2010/main" val="376100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EE44161-8CA8-45CF-AF0B-7704CF96BC37}" type="datetimeFigureOut">
              <a:rPr lang="es-PE" smtClean="0"/>
              <a:t>6/03/20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E9B8222-9ECC-4BB1-89CB-BC4A903A7EAA}" type="slidenum">
              <a:rPr lang="es-PE" smtClean="0"/>
              <a:t>‹Nº›</a:t>
            </a:fld>
            <a:endParaRPr lang="es-PE"/>
          </a:p>
        </p:txBody>
      </p:sp>
    </p:spTree>
    <p:extLst>
      <p:ext uri="{BB962C8B-B14F-4D97-AF65-F5344CB8AC3E}">
        <p14:creationId xmlns:p14="http://schemas.microsoft.com/office/powerpoint/2010/main" val="68604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EE44161-8CA8-45CF-AF0B-7704CF96BC37}" type="datetimeFigureOut">
              <a:rPr lang="es-PE" smtClean="0"/>
              <a:t>6/03/20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AE9B8222-9ECC-4BB1-89CB-BC4A903A7EAA}" type="slidenum">
              <a:rPr lang="es-PE" smtClean="0"/>
              <a:t>‹Nº›</a:t>
            </a:fld>
            <a:endParaRPr lang="es-PE"/>
          </a:p>
        </p:txBody>
      </p:sp>
    </p:spTree>
    <p:extLst>
      <p:ext uri="{BB962C8B-B14F-4D97-AF65-F5344CB8AC3E}">
        <p14:creationId xmlns:p14="http://schemas.microsoft.com/office/powerpoint/2010/main" val="372123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EE44161-8CA8-45CF-AF0B-7704CF96BC37}" type="datetimeFigureOut">
              <a:rPr lang="es-PE" smtClean="0"/>
              <a:t>6/03/20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AE9B8222-9ECC-4BB1-89CB-BC4A903A7EAA}" type="slidenum">
              <a:rPr lang="es-PE" smtClean="0"/>
              <a:t>‹Nº›</a:t>
            </a:fld>
            <a:endParaRPr lang="es-PE"/>
          </a:p>
        </p:txBody>
      </p:sp>
    </p:spTree>
    <p:extLst>
      <p:ext uri="{BB962C8B-B14F-4D97-AF65-F5344CB8AC3E}">
        <p14:creationId xmlns:p14="http://schemas.microsoft.com/office/powerpoint/2010/main" val="104154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E44161-8CA8-45CF-AF0B-7704CF96BC37}" type="datetimeFigureOut">
              <a:rPr lang="es-PE" smtClean="0"/>
              <a:t>6/03/20</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AE9B8222-9ECC-4BB1-89CB-BC4A903A7EAA}" type="slidenum">
              <a:rPr lang="es-PE" smtClean="0"/>
              <a:t>‹Nº›</a:t>
            </a:fld>
            <a:endParaRPr lang="es-PE"/>
          </a:p>
        </p:txBody>
      </p:sp>
    </p:spTree>
    <p:extLst>
      <p:ext uri="{BB962C8B-B14F-4D97-AF65-F5344CB8AC3E}">
        <p14:creationId xmlns:p14="http://schemas.microsoft.com/office/powerpoint/2010/main" val="218432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EE44161-8CA8-45CF-AF0B-7704CF96BC37}" type="datetimeFigureOut">
              <a:rPr lang="es-PE" smtClean="0"/>
              <a:t>6/03/20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E9B8222-9ECC-4BB1-89CB-BC4A903A7EAA}" type="slidenum">
              <a:rPr lang="es-PE" smtClean="0"/>
              <a:t>‹Nº›</a:t>
            </a:fld>
            <a:endParaRPr lang="es-PE"/>
          </a:p>
        </p:txBody>
      </p:sp>
    </p:spTree>
    <p:extLst>
      <p:ext uri="{BB962C8B-B14F-4D97-AF65-F5344CB8AC3E}">
        <p14:creationId xmlns:p14="http://schemas.microsoft.com/office/powerpoint/2010/main" val="379406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EE44161-8CA8-45CF-AF0B-7704CF96BC37}" type="datetimeFigureOut">
              <a:rPr lang="es-PE" smtClean="0"/>
              <a:t>6/03/20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E9B8222-9ECC-4BB1-89CB-BC4A903A7EAA}" type="slidenum">
              <a:rPr lang="es-PE" smtClean="0"/>
              <a:t>‹Nº›</a:t>
            </a:fld>
            <a:endParaRPr lang="es-PE"/>
          </a:p>
        </p:txBody>
      </p:sp>
    </p:spTree>
    <p:extLst>
      <p:ext uri="{BB962C8B-B14F-4D97-AF65-F5344CB8AC3E}">
        <p14:creationId xmlns:p14="http://schemas.microsoft.com/office/powerpoint/2010/main" val="163864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44161-8CA8-45CF-AF0B-7704CF96BC37}" type="datetimeFigureOut">
              <a:rPr lang="es-PE" smtClean="0"/>
              <a:t>6/03/20</a:t>
            </a:fld>
            <a:endParaRPr lang="es-P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B8222-9ECC-4BB1-89CB-BC4A903A7EAA}" type="slidenum">
              <a:rPr lang="es-PE" smtClean="0"/>
              <a:t>‹Nº›</a:t>
            </a:fld>
            <a:endParaRPr lang="es-PE"/>
          </a:p>
        </p:txBody>
      </p:sp>
    </p:spTree>
    <p:extLst>
      <p:ext uri="{BB962C8B-B14F-4D97-AF65-F5344CB8AC3E}">
        <p14:creationId xmlns:p14="http://schemas.microsoft.com/office/powerpoint/2010/main" val="336675470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1451580" y="1756550"/>
            <a:ext cx="8761804" cy="2114728"/>
          </a:xfrm>
        </p:spPr>
        <p:txBody>
          <a:bodyPr>
            <a:normAutofit/>
          </a:bodyPr>
          <a:lstStyle/>
          <a:p>
            <a:r>
              <a:rPr lang="en-US" sz="5400" b="1" dirty="0" err="1">
                <a:solidFill>
                  <a:srgbClr val="09B5CD"/>
                </a:solidFill>
              </a:rPr>
              <a:t>Preparación</a:t>
            </a:r>
            <a:r>
              <a:rPr lang="en-US" sz="5400" b="1" dirty="0">
                <a:solidFill>
                  <a:srgbClr val="09B5CD"/>
                </a:solidFill>
              </a:rPr>
              <a:t> de </a:t>
            </a:r>
            <a:r>
              <a:rPr lang="en-US" sz="5400" b="1" dirty="0" err="1">
                <a:solidFill>
                  <a:srgbClr val="09B5CD"/>
                </a:solidFill>
              </a:rPr>
              <a:t>datos</a:t>
            </a:r>
            <a:endParaRPr lang="es-PE" sz="5400" b="1" dirty="0">
              <a:solidFill>
                <a:srgbClr val="09B5CD"/>
              </a:solidFill>
            </a:endParaRPr>
          </a:p>
        </p:txBody>
      </p:sp>
      <p:sp>
        <p:nvSpPr>
          <p:cNvPr id="7" name="Subtítulo 6"/>
          <p:cNvSpPr>
            <a:spLocks noGrp="1"/>
          </p:cNvSpPr>
          <p:nvPr>
            <p:ph type="subTitle" idx="1"/>
          </p:nvPr>
        </p:nvSpPr>
        <p:spPr/>
        <p:txBody>
          <a:bodyPr/>
          <a:lstStyle/>
          <a:p>
            <a:r>
              <a:rPr lang="es-PE" dirty="0"/>
              <a:t>Prof. Dennis Barreda M.</a:t>
            </a:r>
          </a:p>
        </p:txBody>
      </p:sp>
    </p:spTree>
    <p:extLst>
      <p:ext uri="{BB962C8B-B14F-4D97-AF65-F5344CB8AC3E}">
        <p14:creationId xmlns:p14="http://schemas.microsoft.com/office/powerpoint/2010/main" val="1696938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lstStyle/>
          <a:p>
            <a:r>
              <a:rPr lang="en-US" b="1" dirty="0" err="1">
                <a:solidFill>
                  <a:srgbClr val="09B5CD"/>
                </a:solidFill>
              </a:rPr>
              <a:t>Mecanismo</a:t>
            </a:r>
            <a:r>
              <a:rPr lang="en-US" b="1" dirty="0">
                <a:solidFill>
                  <a:srgbClr val="09B5CD"/>
                </a:solidFill>
              </a:rPr>
              <a:t> de </a:t>
            </a:r>
            <a:r>
              <a:rPr lang="en-US" b="1" dirty="0" err="1">
                <a:solidFill>
                  <a:srgbClr val="09B5CD"/>
                </a:solidFill>
              </a:rPr>
              <a:t>datos</a:t>
            </a:r>
            <a:r>
              <a:rPr lang="en-US" b="1" dirty="0">
                <a:solidFill>
                  <a:srgbClr val="09B5CD"/>
                </a:solidFill>
              </a:rPr>
              <a:t> </a:t>
            </a:r>
            <a:r>
              <a:rPr lang="en-US" b="1" dirty="0" err="1">
                <a:solidFill>
                  <a:srgbClr val="09B5CD"/>
                </a:solidFill>
              </a:rPr>
              <a:t>perdidos</a:t>
            </a:r>
            <a:r>
              <a:rPr lang="en-US" b="1" i="1" dirty="0">
                <a:solidFill>
                  <a:srgbClr val="09B5CD"/>
                </a:solidFill>
              </a:rPr>
              <a:t>…</a:t>
            </a:r>
            <a:endParaRPr lang="en-US" b="1" dirty="0">
              <a:solidFill>
                <a:srgbClr val="09B5CD"/>
              </a:solidFill>
            </a:endParaRPr>
          </a:p>
        </p:txBody>
      </p:sp>
      <p:sp>
        <p:nvSpPr>
          <p:cNvPr id="6" name="CuadroTexto 5">
            <a:extLst>
              <a:ext uri="{FF2B5EF4-FFF2-40B4-BE49-F238E27FC236}">
                <a16:creationId xmlns:a16="http://schemas.microsoft.com/office/drawing/2014/main" id="{4297CD9C-E1A1-6F4A-9A8E-8E5B55522EFB}"/>
              </a:ext>
            </a:extLst>
          </p:cNvPr>
          <p:cNvSpPr txBox="1"/>
          <p:nvPr/>
        </p:nvSpPr>
        <p:spPr>
          <a:xfrm>
            <a:off x="759371" y="1997839"/>
            <a:ext cx="10617190" cy="1631216"/>
          </a:xfrm>
          <a:prstGeom prst="rect">
            <a:avLst/>
          </a:prstGeom>
          <a:noFill/>
        </p:spPr>
        <p:txBody>
          <a:bodyPr wrap="square" rtlCol="0">
            <a:spAutoFit/>
          </a:bodyPr>
          <a:lstStyle/>
          <a:p>
            <a:r>
              <a:rPr lang="es-ES_tradnl" sz="2000" b="1" dirty="0"/>
              <a:t>MAR (</a:t>
            </a:r>
            <a:r>
              <a:rPr lang="es-ES_tradnl" sz="2000" b="1" dirty="0" err="1"/>
              <a:t>Missing</a:t>
            </a:r>
            <a:r>
              <a:rPr lang="es-ES_tradnl" sz="2000" b="1" dirty="0"/>
              <a:t> at </a:t>
            </a:r>
            <a:r>
              <a:rPr lang="es-ES_tradnl" sz="2000" b="1" dirty="0" err="1"/>
              <a:t>Random</a:t>
            </a:r>
            <a:r>
              <a:rPr lang="es-ES_tradnl" sz="2000" b="1" dirty="0"/>
              <a:t>): </a:t>
            </a:r>
            <a:r>
              <a:rPr lang="es-ES_tradnl" sz="2000" dirty="0"/>
              <a:t>La probabilidad que una instancia tenga un valor faltante en un atributo depende de los valores observados, como por ejemplo la clase a la cual pertenece la instancia, pero no depende de los valores faltantes.</a:t>
            </a:r>
            <a:endParaRPr lang="es-ES_tradnl" sz="2000" b="1" dirty="0"/>
          </a:p>
          <a:p>
            <a:endParaRPr lang="es-ES_tradnl" sz="2000" b="1" dirty="0"/>
          </a:p>
          <a:p>
            <a:pPr marL="342900" indent="-342900">
              <a:buFont typeface="Arial" panose="020B0604020202020204" pitchFamily="34" charset="0"/>
              <a:buChar char="•"/>
            </a:pPr>
            <a:endParaRPr lang="es-ES_tradnl" sz="2000" dirty="0"/>
          </a:p>
        </p:txBody>
      </p:sp>
      <p:sp>
        <p:nvSpPr>
          <p:cNvPr id="4" name="CuadroTexto 3">
            <a:extLst>
              <a:ext uri="{FF2B5EF4-FFF2-40B4-BE49-F238E27FC236}">
                <a16:creationId xmlns:a16="http://schemas.microsoft.com/office/drawing/2014/main" id="{3B62CD21-0BF3-D643-B5AF-0AF22E3CD85C}"/>
              </a:ext>
            </a:extLst>
          </p:cNvPr>
          <p:cNvSpPr txBox="1"/>
          <p:nvPr/>
        </p:nvSpPr>
        <p:spPr>
          <a:xfrm>
            <a:off x="759371" y="3629055"/>
            <a:ext cx="10617190" cy="1323439"/>
          </a:xfrm>
          <a:prstGeom prst="rect">
            <a:avLst/>
          </a:prstGeom>
          <a:noFill/>
        </p:spPr>
        <p:txBody>
          <a:bodyPr wrap="square" rtlCol="0">
            <a:spAutoFit/>
          </a:bodyPr>
          <a:lstStyle/>
          <a:p>
            <a:r>
              <a:rPr lang="es-ES_tradnl" sz="2000" b="1" dirty="0"/>
              <a:t>Ejemplo: </a:t>
            </a:r>
            <a:r>
              <a:rPr lang="es-ES_tradnl" sz="2000" dirty="0"/>
              <a:t>La data de los ingresos está perdida en mayor proporción para aquellas personas con mayor nivel de educación. </a:t>
            </a:r>
            <a:endParaRPr lang="es-ES_tradnl" sz="2000" b="1" dirty="0"/>
          </a:p>
          <a:p>
            <a:endParaRPr lang="es-ES_tradnl" sz="2000" b="1" dirty="0"/>
          </a:p>
          <a:p>
            <a:pPr marL="342900" indent="-342900">
              <a:buFont typeface="Arial" panose="020B0604020202020204" pitchFamily="34" charset="0"/>
              <a:buChar char="•"/>
            </a:pPr>
            <a:endParaRPr lang="es-ES_tradnl" sz="2000" dirty="0"/>
          </a:p>
        </p:txBody>
      </p:sp>
    </p:spTree>
    <p:extLst>
      <p:ext uri="{BB962C8B-B14F-4D97-AF65-F5344CB8AC3E}">
        <p14:creationId xmlns:p14="http://schemas.microsoft.com/office/powerpoint/2010/main" val="206496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lstStyle/>
          <a:p>
            <a:r>
              <a:rPr lang="en-US" b="1" dirty="0" err="1">
                <a:solidFill>
                  <a:srgbClr val="09B5CD"/>
                </a:solidFill>
              </a:rPr>
              <a:t>Mecanismo</a:t>
            </a:r>
            <a:r>
              <a:rPr lang="en-US" b="1" dirty="0">
                <a:solidFill>
                  <a:srgbClr val="09B5CD"/>
                </a:solidFill>
              </a:rPr>
              <a:t> de </a:t>
            </a:r>
            <a:r>
              <a:rPr lang="en-US" b="1" dirty="0" err="1">
                <a:solidFill>
                  <a:srgbClr val="09B5CD"/>
                </a:solidFill>
              </a:rPr>
              <a:t>datos</a:t>
            </a:r>
            <a:r>
              <a:rPr lang="en-US" b="1" dirty="0">
                <a:solidFill>
                  <a:srgbClr val="09B5CD"/>
                </a:solidFill>
              </a:rPr>
              <a:t> </a:t>
            </a:r>
            <a:r>
              <a:rPr lang="en-US" b="1" dirty="0" err="1">
                <a:solidFill>
                  <a:srgbClr val="09B5CD"/>
                </a:solidFill>
              </a:rPr>
              <a:t>perdidos</a:t>
            </a:r>
            <a:r>
              <a:rPr lang="en-US" b="1" i="1" dirty="0">
                <a:solidFill>
                  <a:srgbClr val="09B5CD"/>
                </a:solidFill>
              </a:rPr>
              <a:t>…</a:t>
            </a:r>
            <a:endParaRPr lang="en-US" b="1" dirty="0">
              <a:solidFill>
                <a:srgbClr val="09B5CD"/>
              </a:solidFill>
            </a:endParaRPr>
          </a:p>
        </p:txBody>
      </p:sp>
      <p:sp>
        <p:nvSpPr>
          <p:cNvPr id="6" name="CuadroTexto 5">
            <a:extLst>
              <a:ext uri="{FF2B5EF4-FFF2-40B4-BE49-F238E27FC236}">
                <a16:creationId xmlns:a16="http://schemas.microsoft.com/office/drawing/2014/main" id="{4297CD9C-E1A1-6F4A-9A8E-8E5B55522EFB}"/>
              </a:ext>
            </a:extLst>
          </p:cNvPr>
          <p:cNvSpPr txBox="1"/>
          <p:nvPr/>
        </p:nvSpPr>
        <p:spPr>
          <a:xfrm>
            <a:off x="759371" y="1997839"/>
            <a:ext cx="10617190" cy="1323439"/>
          </a:xfrm>
          <a:prstGeom prst="rect">
            <a:avLst/>
          </a:prstGeom>
          <a:noFill/>
        </p:spPr>
        <p:txBody>
          <a:bodyPr wrap="square" rtlCol="0">
            <a:spAutoFit/>
          </a:bodyPr>
          <a:lstStyle/>
          <a:p>
            <a:r>
              <a:rPr lang="es-ES_tradnl" sz="2000" b="1" dirty="0"/>
              <a:t>MNAR (</a:t>
            </a:r>
            <a:r>
              <a:rPr lang="es-ES_tradnl" sz="2000" b="1" dirty="0" err="1"/>
              <a:t>Missing</a:t>
            </a:r>
            <a:r>
              <a:rPr lang="es-ES_tradnl" sz="2000" b="1" dirty="0"/>
              <a:t> </a:t>
            </a:r>
            <a:r>
              <a:rPr lang="es-ES_tradnl" sz="2000" b="1" dirty="0" err="1"/>
              <a:t>Not</a:t>
            </a:r>
            <a:r>
              <a:rPr lang="es-ES_tradnl" sz="2000" b="1" dirty="0"/>
              <a:t> at </a:t>
            </a:r>
            <a:r>
              <a:rPr lang="es-ES_tradnl" sz="2000" b="1" dirty="0" err="1"/>
              <a:t>Random</a:t>
            </a:r>
            <a:r>
              <a:rPr lang="es-ES_tradnl" sz="2000" b="1" dirty="0"/>
              <a:t>): </a:t>
            </a:r>
            <a:r>
              <a:rPr lang="es-ES_tradnl" sz="2000" dirty="0"/>
              <a:t>La probabilidad de que una instancia tenga un valor faltante en un atributo depende de los valores faltantes en el conjunto de datos. </a:t>
            </a:r>
            <a:r>
              <a:rPr lang="es-ES_tradnl" sz="2000" b="1" dirty="0"/>
              <a:t>  </a:t>
            </a:r>
          </a:p>
          <a:p>
            <a:endParaRPr lang="es-ES_tradnl" sz="2000" b="1" dirty="0"/>
          </a:p>
          <a:p>
            <a:pPr marL="342900" indent="-342900">
              <a:buFont typeface="Arial" panose="020B0604020202020204" pitchFamily="34" charset="0"/>
              <a:buChar char="•"/>
            </a:pPr>
            <a:endParaRPr lang="es-ES_tradnl" sz="2000" dirty="0"/>
          </a:p>
        </p:txBody>
      </p:sp>
      <p:sp>
        <p:nvSpPr>
          <p:cNvPr id="4" name="CuadroTexto 3">
            <a:extLst>
              <a:ext uri="{FF2B5EF4-FFF2-40B4-BE49-F238E27FC236}">
                <a16:creationId xmlns:a16="http://schemas.microsoft.com/office/drawing/2014/main" id="{EB11E719-61FF-1942-9C7F-E5D7C5434079}"/>
              </a:ext>
            </a:extLst>
          </p:cNvPr>
          <p:cNvSpPr txBox="1"/>
          <p:nvPr/>
        </p:nvSpPr>
        <p:spPr>
          <a:xfrm>
            <a:off x="759371" y="3629055"/>
            <a:ext cx="10617190" cy="1323439"/>
          </a:xfrm>
          <a:prstGeom prst="rect">
            <a:avLst/>
          </a:prstGeom>
          <a:noFill/>
        </p:spPr>
        <p:txBody>
          <a:bodyPr wrap="square" rtlCol="0">
            <a:spAutoFit/>
          </a:bodyPr>
          <a:lstStyle/>
          <a:p>
            <a:r>
              <a:rPr lang="es-ES_tradnl" sz="2000" b="1" dirty="0"/>
              <a:t>Ejemplo: </a:t>
            </a:r>
            <a:r>
              <a:rPr lang="es-ES_tradnl" sz="2000" dirty="0"/>
              <a:t>La pregunta en una encuesta si presenta depresión, es conocido que alguien quien tiene depresión tiene menor probabilidad de responder la pregunta. </a:t>
            </a:r>
            <a:endParaRPr lang="es-ES_tradnl" sz="2000" b="1" dirty="0"/>
          </a:p>
          <a:p>
            <a:endParaRPr lang="es-ES_tradnl" sz="2000" b="1" dirty="0"/>
          </a:p>
          <a:p>
            <a:pPr marL="342900" indent="-342900">
              <a:buFont typeface="Arial" panose="020B0604020202020204" pitchFamily="34" charset="0"/>
              <a:buChar char="•"/>
            </a:pPr>
            <a:endParaRPr lang="es-ES_tradnl" sz="2000" dirty="0"/>
          </a:p>
        </p:txBody>
      </p:sp>
    </p:spTree>
    <p:extLst>
      <p:ext uri="{BB962C8B-B14F-4D97-AF65-F5344CB8AC3E}">
        <p14:creationId xmlns:p14="http://schemas.microsoft.com/office/powerpoint/2010/main" val="261429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lstStyle/>
          <a:p>
            <a:r>
              <a:rPr lang="en-US" b="1" dirty="0" err="1">
                <a:solidFill>
                  <a:srgbClr val="09B5CD"/>
                </a:solidFill>
              </a:rPr>
              <a:t>Ejemplo</a:t>
            </a:r>
            <a:r>
              <a:rPr lang="en-US" b="1" dirty="0">
                <a:solidFill>
                  <a:srgbClr val="09B5CD"/>
                </a:solidFill>
              </a:rPr>
              <a:t> de </a:t>
            </a:r>
            <a:r>
              <a:rPr lang="en-US" b="1" dirty="0" err="1">
                <a:solidFill>
                  <a:srgbClr val="09B5CD"/>
                </a:solidFill>
              </a:rPr>
              <a:t>mecanismos</a:t>
            </a:r>
            <a:endParaRPr lang="en-US" b="1" dirty="0">
              <a:solidFill>
                <a:srgbClr val="09B5CD"/>
              </a:solidFill>
            </a:endParaRPr>
          </a:p>
        </p:txBody>
      </p:sp>
      <p:pic>
        <p:nvPicPr>
          <p:cNvPr id="5" name="Imagen 4">
            <a:extLst>
              <a:ext uri="{FF2B5EF4-FFF2-40B4-BE49-F238E27FC236}">
                <a16:creationId xmlns:a16="http://schemas.microsoft.com/office/drawing/2014/main" id="{D62375D0-648D-E744-BD37-E2953CD91A72}"/>
              </a:ext>
            </a:extLst>
          </p:cNvPr>
          <p:cNvPicPr>
            <a:picLocks noChangeAspect="1"/>
          </p:cNvPicPr>
          <p:nvPr/>
        </p:nvPicPr>
        <p:blipFill rotWithShape="1">
          <a:blip r:embed="rId2">
            <a:extLst>
              <a:ext uri="{28A0092B-C50C-407E-A947-70E740481C1C}">
                <a14:useLocalDpi xmlns:a14="http://schemas.microsoft.com/office/drawing/2010/main" val="0"/>
              </a:ext>
            </a:extLst>
          </a:blip>
          <a:srcRect t="30435" r="-1597"/>
          <a:stretch/>
        </p:blipFill>
        <p:spPr>
          <a:xfrm>
            <a:off x="2632316" y="1322614"/>
            <a:ext cx="5798452" cy="5191419"/>
          </a:xfrm>
          <a:prstGeom prst="rect">
            <a:avLst/>
          </a:prstGeom>
        </p:spPr>
      </p:pic>
    </p:spTree>
    <p:extLst>
      <p:ext uri="{BB962C8B-B14F-4D97-AF65-F5344CB8AC3E}">
        <p14:creationId xmlns:p14="http://schemas.microsoft.com/office/powerpoint/2010/main" val="266359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lstStyle/>
          <a:p>
            <a:r>
              <a:rPr lang="en-US" b="1" dirty="0" err="1">
                <a:solidFill>
                  <a:srgbClr val="09B5CD"/>
                </a:solidFill>
              </a:rPr>
              <a:t>Tratamiento</a:t>
            </a:r>
            <a:r>
              <a:rPr lang="en-US" b="1" dirty="0">
                <a:solidFill>
                  <a:srgbClr val="09B5CD"/>
                </a:solidFill>
              </a:rPr>
              <a:t> de </a:t>
            </a:r>
            <a:r>
              <a:rPr lang="en-US" b="1" dirty="0" err="1">
                <a:solidFill>
                  <a:srgbClr val="09B5CD"/>
                </a:solidFill>
              </a:rPr>
              <a:t>datos</a:t>
            </a:r>
            <a:r>
              <a:rPr lang="en-US" b="1" dirty="0">
                <a:solidFill>
                  <a:srgbClr val="09B5CD"/>
                </a:solidFill>
              </a:rPr>
              <a:t> </a:t>
            </a:r>
            <a:r>
              <a:rPr lang="en-US" b="1" dirty="0" err="1">
                <a:solidFill>
                  <a:srgbClr val="09B5CD"/>
                </a:solidFill>
              </a:rPr>
              <a:t>perdidos</a:t>
            </a:r>
            <a:r>
              <a:rPr lang="en-US" b="1" i="1" dirty="0">
                <a:solidFill>
                  <a:srgbClr val="09B5CD"/>
                </a:solidFill>
              </a:rPr>
              <a:t>…</a:t>
            </a:r>
            <a:endParaRPr lang="en-US" b="1" dirty="0">
              <a:solidFill>
                <a:srgbClr val="09B5CD"/>
              </a:solidFill>
            </a:endParaRPr>
          </a:p>
        </p:txBody>
      </p:sp>
      <p:sp>
        <p:nvSpPr>
          <p:cNvPr id="5" name="CuadroTexto 4">
            <a:extLst>
              <a:ext uri="{FF2B5EF4-FFF2-40B4-BE49-F238E27FC236}">
                <a16:creationId xmlns:a16="http://schemas.microsoft.com/office/drawing/2014/main" id="{9B0BD531-0844-3241-9A81-D85770FB04EA}"/>
              </a:ext>
            </a:extLst>
          </p:cNvPr>
          <p:cNvSpPr txBox="1"/>
          <p:nvPr/>
        </p:nvSpPr>
        <p:spPr>
          <a:xfrm>
            <a:off x="787405" y="2021336"/>
            <a:ext cx="10617190" cy="4093428"/>
          </a:xfrm>
          <a:prstGeom prst="rect">
            <a:avLst/>
          </a:prstGeom>
          <a:noFill/>
        </p:spPr>
        <p:txBody>
          <a:bodyPr wrap="square" rtlCol="0">
            <a:spAutoFit/>
          </a:bodyPr>
          <a:lstStyle/>
          <a:p>
            <a:pPr marL="342900" indent="-342900">
              <a:buFont typeface="Arial" panose="020B0604020202020204" pitchFamily="34" charset="0"/>
              <a:buChar char="•"/>
            </a:pPr>
            <a:r>
              <a:rPr lang="es-ES_tradnl" sz="2000" b="1" dirty="0"/>
              <a:t>Eliminar:</a:t>
            </a:r>
          </a:p>
          <a:p>
            <a:pPr marL="800100" lvl="1" indent="-342900">
              <a:buFont typeface="Arial" panose="020B0604020202020204" pitchFamily="34" charset="0"/>
              <a:buChar char="•"/>
            </a:pPr>
            <a:r>
              <a:rPr lang="es-ES_tradnl" sz="2000" dirty="0"/>
              <a:t>Es la opción más sencilla y consiste en eliminar las observaciones o variables que tengan los datos perdidos.</a:t>
            </a:r>
          </a:p>
          <a:p>
            <a:pPr lvl="1"/>
            <a:endParaRPr lang="es-ES_tradnl" sz="2000" dirty="0"/>
          </a:p>
          <a:p>
            <a:pPr marL="342900" indent="-342900">
              <a:buFont typeface="Arial" panose="020B0604020202020204" pitchFamily="34" charset="0"/>
              <a:buChar char="•"/>
            </a:pPr>
            <a:r>
              <a:rPr lang="es-ES_tradnl" sz="2000" b="1" dirty="0"/>
              <a:t>Reemplazar (imputar):</a:t>
            </a:r>
          </a:p>
          <a:p>
            <a:pPr marL="800100" lvl="1" indent="-342900">
              <a:buFont typeface="Arial" panose="020B0604020202020204" pitchFamily="34" charset="0"/>
              <a:buChar char="•"/>
            </a:pPr>
            <a:r>
              <a:rPr lang="es-ES_tradnl" sz="2000" dirty="0"/>
              <a:t>Reemplazar el valor perdido con un valor conocido. Variedad de métodos, desde opciones sencillas (reemplazar por la media o mediana) hasta otras más complejos (modelos de predicción).</a:t>
            </a:r>
          </a:p>
          <a:p>
            <a:pPr lvl="1"/>
            <a:endParaRPr lang="es-ES_tradnl" sz="2000" dirty="0"/>
          </a:p>
          <a:p>
            <a:pPr marL="342900" indent="-342900">
              <a:buFont typeface="Arial" panose="020B0604020202020204" pitchFamily="34" charset="0"/>
              <a:buChar char="•"/>
            </a:pPr>
            <a:r>
              <a:rPr lang="es-ES_tradnl" sz="2000" b="1" dirty="0"/>
              <a:t>Mantener:</a:t>
            </a:r>
          </a:p>
          <a:p>
            <a:pPr marL="800100" lvl="1" indent="-342900">
              <a:buFont typeface="Arial" panose="020B0604020202020204" pitchFamily="34" charset="0"/>
              <a:buChar char="•"/>
            </a:pPr>
            <a:r>
              <a:rPr lang="es-ES_tradnl" sz="2000" dirty="0"/>
              <a:t>No realizar imputación. Existen técnicas que manejan los valores perdidos.</a:t>
            </a:r>
          </a:p>
          <a:p>
            <a:pPr lvl="1"/>
            <a:endParaRPr lang="es-ES_tradnl" sz="2000" dirty="0"/>
          </a:p>
          <a:p>
            <a:pPr marL="342900" indent="-342900">
              <a:buFont typeface="Arial" panose="020B0604020202020204" pitchFamily="34" charset="0"/>
              <a:buChar char="•"/>
            </a:pPr>
            <a:endParaRPr lang="es-ES_tradnl" sz="2000" b="1" dirty="0"/>
          </a:p>
        </p:txBody>
      </p:sp>
    </p:spTree>
    <p:extLst>
      <p:ext uri="{BB962C8B-B14F-4D97-AF65-F5344CB8AC3E}">
        <p14:creationId xmlns:p14="http://schemas.microsoft.com/office/powerpoint/2010/main" val="379613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70643" y="2771455"/>
            <a:ext cx="9250714" cy="657545"/>
          </a:xfrm>
        </p:spPr>
        <p:txBody>
          <a:bodyPr>
            <a:noAutofit/>
          </a:bodyPr>
          <a:lstStyle/>
          <a:p>
            <a:r>
              <a:rPr lang="en-US" sz="6000" b="1" dirty="0" err="1">
                <a:solidFill>
                  <a:srgbClr val="09B5CD"/>
                </a:solidFill>
              </a:rPr>
              <a:t>Valores</a:t>
            </a:r>
            <a:r>
              <a:rPr lang="en-US" sz="6000" b="1" dirty="0">
                <a:solidFill>
                  <a:srgbClr val="09B5CD"/>
                </a:solidFill>
              </a:rPr>
              <a:t> Outlier</a:t>
            </a:r>
          </a:p>
        </p:txBody>
      </p:sp>
    </p:spTree>
    <p:extLst>
      <p:ext uri="{BB962C8B-B14F-4D97-AF65-F5344CB8AC3E}">
        <p14:creationId xmlns:p14="http://schemas.microsoft.com/office/powerpoint/2010/main" val="1613704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lstStyle/>
          <a:p>
            <a:r>
              <a:rPr lang="en-US" b="1" dirty="0" err="1">
                <a:solidFill>
                  <a:srgbClr val="09B5CD"/>
                </a:solidFill>
              </a:rPr>
              <a:t>Valores</a:t>
            </a:r>
            <a:r>
              <a:rPr lang="en-US" b="1" dirty="0">
                <a:solidFill>
                  <a:srgbClr val="09B5CD"/>
                </a:solidFill>
              </a:rPr>
              <a:t> </a:t>
            </a:r>
            <a:r>
              <a:rPr lang="en-US" b="1" i="1" dirty="0">
                <a:solidFill>
                  <a:srgbClr val="09B5CD"/>
                </a:solidFill>
              </a:rPr>
              <a:t>Outlier</a:t>
            </a:r>
          </a:p>
        </p:txBody>
      </p:sp>
      <p:sp>
        <p:nvSpPr>
          <p:cNvPr id="6" name="CuadroTexto 5">
            <a:extLst>
              <a:ext uri="{FF2B5EF4-FFF2-40B4-BE49-F238E27FC236}">
                <a16:creationId xmlns:a16="http://schemas.microsoft.com/office/drawing/2014/main" id="{4297CD9C-E1A1-6F4A-9A8E-8E5B55522EFB}"/>
              </a:ext>
            </a:extLst>
          </p:cNvPr>
          <p:cNvSpPr txBox="1"/>
          <p:nvPr/>
        </p:nvSpPr>
        <p:spPr>
          <a:xfrm>
            <a:off x="759371" y="1997839"/>
            <a:ext cx="10617190" cy="2185214"/>
          </a:xfrm>
          <a:prstGeom prst="rect">
            <a:avLst/>
          </a:prstGeom>
          <a:noFill/>
        </p:spPr>
        <p:txBody>
          <a:bodyPr wrap="square" rtlCol="0">
            <a:spAutoFit/>
          </a:bodyPr>
          <a:lstStyle/>
          <a:p>
            <a:pPr algn="ctr"/>
            <a:r>
              <a:rPr lang="es-ES_tradnl" sz="3200" dirty="0"/>
              <a:t>Un </a:t>
            </a:r>
            <a:r>
              <a:rPr lang="es-ES_tradnl" sz="3200" b="1" i="1" dirty="0" err="1"/>
              <a:t>Outlier</a:t>
            </a:r>
            <a:r>
              <a:rPr lang="es-ES_tradnl" sz="3200" b="1" i="1" dirty="0"/>
              <a:t> </a:t>
            </a:r>
            <a:r>
              <a:rPr lang="es-ES_tradnl" sz="3200" dirty="0"/>
              <a:t>es una observación que se desvía tanto de las otras observaciones como para crear sospecha de que fue generado por un mecanismo diferente.</a:t>
            </a:r>
            <a:endParaRPr lang="es-ES_tradnl" sz="3200" b="1" i="1" dirty="0"/>
          </a:p>
          <a:p>
            <a:endParaRPr lang="es-ES_tradnl" sz="2000" b="1" dirty="0"/>
          </a:p>
          <a:p>
            <a:pPr marL="342900" indent="-342900">
              <a:buFont typeface="Arial" panose="020B0604020202020204" pitchFamily="34" charset="0"/>
              <a:buChar char="•"/>
            </a:pPr>
            <a:endParaRPr lang="es-ES_tradnl" sz="2000" dirty="0"/>
          </a:p>
        </p:txBody>
      </p:sp>
    </p:spTree>
    <p:extLst>
      <p:ext uri="{BB962C8B-B14F-4D97-AF65-F5344CB8AC3E}">
        <p14:creationId xmlns:p14="http://schemas.microsoft.com/office/powerpoint/2010/main" val="188591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lstStyle/>
          <a:p>
            <a:r>
              <a:rPr lang="en-US" b="1" dirty="0">
                <a:solidFill>
                  <a:srgbClr val="09B5CD"/>
                </a:solidFill>
              </a:rPr>
              <a:t>Outlier </a:t>
            </a:r>
            <a:r>
              <a:rPr lang="en-US" b="1" dirty="0" err="1">
                <a:solidFill>
                  <a:srgbClr val="09B5CD"/>
                </a:solidFill>
              </a:rPr>
              <a:t>Univariado</a:t>
            </a:r>
            <a:endParaRPr lang="en-US" b="1" i="1" dirty="0">
              <a:solidFill>
                <a:srgbClr val="09B5CD"/>
              </a:solidFill>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4297CD9C-E1A1-6F4A-9A8E-8E5B55522EFB}"/>
                  </a:ext>
                </a:extLst>
              </p:cNvPr>
              <p:cNvSpPr txBox="1"/>
              <p:nvPr/>
            </p:nvSpPr>
            <p:spPr>
              <a:xfrm>
                <a:off x="759371" y="1997839"/>
                <a:ext cx="10617190" cy="3148362"/>
              </a:xfrm>
              <a:prstGeom prst="rect">
                <a:avLst/>
              </a:prstGeom>
              <a:noFill/>
            </p:spPr>
            <p:txBody>
              <a:bodyPr wrap="square" rtlCol="0">
                <a:spAutoFit/>
              </a:bodyPr>
              <a:lstStyle/>
              <a:p>
                <a:pPr marL="457200" indent="-457200">
                  <a:buFont typeface="Arial" panose="020B0604020202020204" pitchFamily="34" charset="0"/>
                  <a:buChar char="•"/>
                </a:pPr>
                <a:r>
                  <a:rPr lang="es-ES_tradnl" sz="2800" dirty="0"/>
                  <a:t>Consideramos </a:t>
                </a:r>
                <a:r>
                  <a:rPr lang="es-ES_tradnl" sz="2800" i="1" dirty="0" err="1"/>
                  <a:t>outliers</a:t>
                </a:r>
                <a:r>
                  <a:rPr lang="es-ES_tradnl" sz="2800" dirty="0"/>
                  <a:t> a valores que </a:t>
                </a:r>
                <a14:m>
                  <m:oMath xmlns:m="http://schemas.openxmlformats.org/officeDocument/2006/math">
                    <m:d>
                      <m:dPr>
                        <m:begChr m:val="|"/>
                        <m:endChr m:val="|"/>
                        <m:ctrlPr>
                          <a:rPr lang="es-ES_tradnl" sz="2800" i="1" smtClean="0">
                            <a:latin typeface="Cambria Math" panose="02040503050406030204" pitchFamily="18" charset="0"/>
                          </a:rPr>
                        </m:ctrlPr>
                      </m:dPr>
                      <m:e>
                        <m:f>
                          <m:fPr>
                            <m:ctrlPr>
                              <a:rPr lang="es-ES_tradnl" sz="2800" i="1" smtClean="0">
                                <a:latin typeface="Cambria Math" panose="02040503050406030204" pitchFamily="18" charset="0"/>
                              </a:rPr>
                            </m:ctrlPr>
                          </m:fPr>
                          <m:num>
                            <m:r>
                              <a:rPr lang="es-ES_tradnl"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 </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𝑥</m:t>
                                </m:r>
                              </m:e>
                            </m:acc>
                          </m:num>
                          <m:den>
                            <m:r>
                              <a:rPr lang="en-US" sz="2800" b="0" i="1" smtClean="0">
                                <a:latin typeface="Cambria Math" panose="02040503050406030204" pitchFamily="18" charset="0"/>
                              </a:rPr>
                              <m:t>𝑠</m:t>
                            </m:r>
                          </m:den>
                        </m:f>
                      </m:e>
                    </m:d>
                  </m:oMath>
                </a14:m>
                <a:r>
                  <a:rPr lang="es-ES_tradnl" sz="2800" dirty="0"/>
                  <a:t> &gt; </a:t>
                </a:r>
                <a:r>
                  <a:rPr lang="es-ES_tradnl" sz="2800" i="1" dirty="0"/>
                  <a:t>k, </a:t>
                </a:r>
                <a:r>
                  <a:rPr lang="es-ES_tradnl" sz="2800" dirty="0"/>
                  <a:t>donde k es 2 o 3 si consideramos normalidad.</a:t>
                </a:r>
              </a:p>
              <a:p>
                <a:pPr marL="457200" indent="-457200">
                  <a:buFont typeface="Arial" panose="020B0604020202020204" pitchFamily="34" charset="0"/>
                  <a:buChar char="•"/>
                </a:pPr>
                <a:endParaRPr lang="es-ES_tradnl" sz="3200" dirty="0"/>
              </a:p>
              <a:p>
                <a:pPr marL="457200" indent="-457200">
                  <a:buFont typeface="Arial" panose="020B0604020202020204" pitchFamily="34" charset="0"/>
                  <a:buChar char="•"/>
                </a:pPr>
                <a:r>
                  <a:rPr lang="es-ES_tradnl" sz="2800" dirty="0"/>
                  <a:t>Utilizando </a:t>
                </a:r>
                <a:r>
                  <a:rPr lang="es-ES_tradnl" sz="2800" i="1" dirty="0" err="1"/>
                  <a:t>boxplot</a:t>
                </a:r>
                <a:r>
                  <a:rPr lang="es-ES_tradnl" sz="2800" dirty="0"/>
                  <a:t>, se considera </a:t>
                </a:r>
                <a:r>
                  <a:rPr lang="es-ES_tradnl" sz="2800" i="1" dirty="0" err="1"/>
                  <a:t>outlier</a:t>
                </a:r>
                <a:r>
                  <a:rPr lang="es-ES_tradnl" sz="2800" dirty="0"/>
                  <a:t> a los valores que caen fuera de este intervalo (</a:t>
                </a:r>
                <a:r>
                  <a:rPr lang="es-ES_tradnl" sz="2800" i="1" dirty="0"/>
                  <a:t>Q1 – 3 x IQR, Q3 + 3 x IQR</a:t>
                </a:r>
                <a:r>
                  <a:rPr lang="es-ES_tradnl" sz="2800" dirty="0"/>
                  <a:t>).</a:t>
                </a:r>
              </a:p>
              <a:p>
                <a:pPr marL="342900" indent="-342900">
                  <a:buFont typeface="Arial" panose="020B0604020202020204" pitchFamily="34" charset="0"/>
                  <a:buChar char="•"/>
                </a:pPr>
                <a:endParaRPr lang="es-ES_tradnl" sz="2000" b="1" dirty="0"/>
              </a:p>
              <a:p>
                <a:pPr marL="342900" indent="-342900">
                  <a:buFont typeface="Arial" panose="020B0604020202020204" pitchFamily="34" charset="0"/>
                  <a:buChar char="•"/>
                </a:pPr>
                <a:endParaRPr lang="es-ES_tradnl" sz="2000" dirty="0"/>
              </a:p>
            </p:txBody>
          </p:sp>
        </mc:Choice>
        <mc:Fallback xmlns="">
          <p:sp>
            <p:nvSpPr>
              <p:cNvPr id="6" name="CuadroTexto 5">
                <a:extLst>
                  <a:ext uri="{FF2B5EF4-FFF2-40B4-BE49-F238E27FC236}">
                    <a16:creationId xmlns:a16="http://schemas.microsoft.com/office/drawing/2014/main" id="{4297CD9C-E1A1-6F4A-9A8E-8E5B55522EFB}"/>
                  </a:ext>
                </a:extLst>
              </p:cNvPr>
              <p:cNvSpPr txBox="1">
                <a:spLocks noRot="1" noChangeAspect="1" noMove="1" noResize="1" noEditPoints="1" noAdjustHandles="1" noChangeArrowheads="1" noChangeShapeType="1" noTextEdit="1"/>
              </p:cNvSpPr>
              <p:nvPr/>
            </p:nvSpPr>
            <p:spPr>
              <a:xfrm>
                <a:off x="759371" y="1997839"/>
                <a:ext cx="10617190" cy="3148362"/>
              </a:xfrm>
              <a:prstGeom prst="rect">
                <a:avLst/>
              </a:prstGeom>
              <a:blipFill>
                <a:blip r:embed="rId2"/>
                <a:stretch>
                  <a:fillRect l="-1077"/>
                </a:stretch>
              </a:blipFill>
            </p:spPr>
            <p:txBody>
              <a:bodyPr/>
              <a:lstStyle/>
              <a:p>
                <a:r>
                  <a:rPr lang="es-ES_tradnl">
                    <a:noFill/>
                  </a:rPr>
                  <a:t> </a:t>
                </a:r>
              </a:p>
            </p:txBody>
          </p:sp>
        </mc:Fallback>
      </mc:AlternateContent>
    </p:spTree>
    <p:extLst>
      <p:ext uri="{BB962C8B-B14F-4D97-AF65-F5344CB8AC3E}">
        <p14:creationId xmlns:p14="http://schemas.microsoft.com/office/powerpoint/2010/main" val="3133660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lstStyle/>
          <a:p>
            <a:r>
              <a:rPr lang="en-US" b="1" dirty="0" err="1">
                <a:solidFill>
                  <a:srgbClr val="09B5CD"/>
                </a:solidFill>
              </a:rPr>
              <a:t>Rango</a:t>
            </a:r>
            <a:r>
              <a:rPr lang="en-US" b="1" dirty="0">
                <a:solidFill>
                  <a:srgbClr val="09B5CD"/>
                </a:solidFill>
              </a:rPr>
              <a:t> </a:t>
            </a:r>
            <a:r>
              <a:rPr lang="en-US" b="1" dirty="0" err="1">
                <a:solidFill>
                  <a:srgbClr val="09B5CD"/>
                </a:solidFill>
              </a:rPr>
              <a:t>Intercuantil</a:t>
            </a:r>
            <a:endParaRPr lang="en-US" b="1" i="1" dirty="0">
              <a:solidFill>
                <a:srgbClr val="09B5CD"/>
              </a:solidFill>
            </a:endParaRPr>
          </a:p>
        </p:txBody>
      </p:sp>
      <p:pic>
        <p:nvPicPr>
          <p:cNvPr id="1025" name="Picture 1" descr="page46image53384272">
            <a:extLst>
              <a:ext uri="{FF2B5EF4-FFF2-40B4-BE49-F238E27FC236}">
                <a16:creationId xmlns:a16="http://schemas.microsoft.com/office/drawing/2014/main" id="{D9409998-2D49-E04F-B3F4-95C7B8D50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9396" y="1562100"/>
            <a:ext cx="4428703" cy="454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987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lstStyle/>
          <a:p>
            <a:r>
              <a:rPr lang="en-US" b="1" dirty="0">
                <a:solidFill>
                  <a:srgbClr val="09B5CD"/>
                </a:solidFill>
              </a:rPr>
              <a:t>Outlier </a:t>
            </a:r>
            <a:r>
              <a:rPr lang="en-US" b="1" dirty="0" err="1">
                <a:solidFill>
                  <a:srgbClr val="09B5CD"/>
                </a:solidFill>
              </a:rPr>
              <a:t>Multivariados</a:t>
            </a:r>
            <a:endParaRPr lang="en-US" b="1" i="1" dirty="0">
              <a:solidFill>
                <a:srgbClr val="09B5CD"/>
              </a:solidFill>
            </a:endParaRPr>
          </a:p>
        </p:txBody>
      </p:sp>
      <p:pic>
        <p:nvPicPr>
          <p:cNvPr id="2049" name="Picture 1" descr="page50image53288256">
            <a:extLst>
              <a:ext uri="{FF2B5EF4-FFF2-40B4-BE49-F238E27FC236}">
                <a16:creationId xmlns:a16="http://schemas.microsoft.com/office/drawing/2014/main" id="{2468CA58-FDB1-8246-B49F-514704EE4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1765300"/>
            <a:ext cx="5943600" cy="4143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135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normAutofit/>
          </a:bodyPr>
          <a:lstStyle/>
          <a:p>
            <a:r>
              <a:rPr lang="en-US" sz="4000" b="1" dirty="0" err="1">
                <a:solidFill>
                  <a:srgbClr val="09B5CD"/>
                </a:solidFill>
              </a:rPr>
              <a:t>Métodos</a:t>
            </a:r>
            <a:r>
              <a:rPr lang="en-US" sz="4000" b="1" dirty="0">
                <a:solidFill>
                  <a:srgbClr val="09B5CD"/>
                </a:solidFill>
              </a:rPr>
              <a:t> para </a:t>
            </a:r>
            <a:r>
              <a:rPr lang="en-US" sz="4000" b="1" dirty="0" err="1">
                <a:solidFill>
                  <a:srgbClr val="09B5CD"/>
                </a:solidFill>
              </a:rPr>
              <a:t>detectar</a:t>
            </a:r>
            <a:r>
              <a:rPr lang="en-US" sz="4000" b="1" dirty="0">
                <a:solidFill>
                  <a:srgbClr val="09B5CD"/>
                </a:solidFill>
              </a:rPr>
              <a:t> Outlier </a:t>
            </a:r>
            <a:r>
              <a:rPr lang="en-US" sz="4000" b="1" dirty="0" err="1">
                <a:solidFill>
                  <a:srgbClr val="09B5CD"/>
                </a:solidFill>
              </a:rPr>
              <a:t>Multivariados</a:t>
            </a:r>
            <a:endParaRPr lang="en-US" sz="4000" b="1" i="1" dirty="0">
              <a:solidFill>
                <a:srgbClr val="09B5CD"/>
              </a:solidFill>
            </a:endParaRPr>
          </a:p>
        </p:txBody>
      </p:sp>
      <p:sp>
        <p:nvSpPr>
          <p:cNvPr id="4" name="CuadroTexto 3">
            <a:extLst>
              <a:ext uri="{FF2B5EF4-FFF2-40B4-BE49-F238E27FC236}">
                <a16:creationId xmlns:a16="http://schemas.microsoft.com/office/drawing/2014/main" id="{5B9F99E9-8E6C-C341-8F93-C25762A9CAE7}"/>
              </a:ext>
            </a:extLst>
          </p:cNvPr>
          <p:cNvSpPr txBox="1"/>
          <p:nvPr/>
        </p:nvSpPr>
        <p:spPr>
          <a:xfrm>
            <a:off x="787405" y="1576836"/>
            <a:ext cx="10617190" cy="2862322"/>
          </a:xfrm>
          <a:prstGeom prst="rect">
            <a:avLst/>
          </a:prstGeom>
          <a:noFill/>
        </p:spPr>
        <p:txBody>
          <a:bodyPr wrap="square" rtlCol="0">
            <a:spAutoFit/>
          </a:bodyPr>
          <a:lstStyle/>
          <a:p>
            <a:pPr marL="342900" indent="-342900">
              <a:buFont typeface="Arial" panose="020B0604020202020204" pitchFamily="34" charset="0"/>
              <a:buChar char="•"/>
            </a:pPr>
            <a:r>
              <a:rPr lang="es-ES_tradnl" sz="2000" dirty="0"/>
              <a:t>Métodos basados en estadística robusta.</a:t>
            </a:r>
          </a:p>
          <a:p>
            <a:endParaRPr lang="es-ES_tradnl" sz="2000" dirty="0"/>
          </a:p>
          <a:p>
            <a:pPr marL="342900" indent="-342900">
              <a:buFont typeface="Arial" panose="020B0604020202020204" pitchFamily="34" charset="0"/>
              <a:buChar char="•"/>
            </a:pPr>
            <a:r>
              <a:rPr lang="es-ES_tradnl" sz="2000" b="1" dirty="0"/>
              <a:t>Métodos basados en </a:t>
            </a:r>
            <a:r>
              <a:rPr lang="es-ES_tradnl" sz="2000" b="1" dirty="0" err="1"/>
              <a:t>clustering</a:t>
            </a:r>
            <a:r>
              <a:rPr lang="es-ES_tradnl" sz="2000" b="1" dirty="0"/>
              <a:t>.</a:t>
            </a:r>
          </a:p>
          <a:p>
            <a:endParaRPr lang="es-ES_tradnl" sz="2000" dirty="0"/>
          </a:p>
          <a:p>
            <a:pPr marL="342900" indent="-342900">
              <a:buFont typeface="Arial" panose="020B0604020202020204" pitchFamily="34" charset="0"/>
              <a:buChar char="•"/>
            </a:pPr>
            <a:r>
              <a:rPr lang="es-ES_tradnl" sz="2000" dirty="0"/>
              <a:t>Métodos basados en distancia.</a:t>
            </a:r>
          </a:p>
          <a:p>
            <a:endParaRPr lang="es-ES_tradnl" sz="2000" dirty="0"/>
          </a:p>
          <a:p>
            <a:pPr marL="342900" indent="-342900">
              <a:buFont typeface="Arial" panose="020B0604020202020204" pitchFamily="34" charset="0"/>
              <a:buChar char="•"/>
            </a:pPr>
            <a:r>
              <a:rPr lang="es-ES_tradnl" sz="2000" dirty="0"/>
              <a:t>Métodos basados en densidad local.</a:t>
            </a:r>
          </a:p>
          <a:p>
            <a:pPr lvl="1"/>
            <a:endParaRPr lang="es-ES_tradnl" sz="2000" dirty="0"/>
          </a:p>
          <a:p>
            <a:pPr marL="342900" indent="-342900">
              <a:buFont typeface="Arial" panose="020B0604020202020204" pitchFamily="34" charset="0"/>
              <a:buChar char="•"/>
            </a:pPr>
            <a:endParaRPr lang="es-ES_tradnl" sz="2000" b="1" dirty="0"/>
          </a:p>
        </p:txBody>
      </p:sp>
    </p:spTree>
    <p:extLst>
      <p:ext uri="{BB962C8B-B14F-4D97-AF65-F5344CB8AC3E}">
        <p14:creationId xmlns:p14="http://schemas.microsoft.com/office/powerpoint/2010/main" val="273117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70643" y="2771455"/>
            <a:ext cx="9250714" cy="657545"/>
          </a:xfrm>
        </p:spPr>
        <p:txBody>
          <a:bodyPr>
            <a:noAutofit/>
          </a:bodyPr>
          <a:lstStyle/>
          <a:p>
            <a:r>
              <a:rPr lang="en-US" sz="6000" b="1" dirty="0">
                <a:solidFill>
                  <a:srgbClr val="09B5CD"/>
                </a:solidFill>
              </a:rPr>
              <a:t>¿Por </a:t>
            </a:r>
            <a:r>
              <a:rPr lang="en-US" sz="6000" b="1" dirty="0" err="1">
                <a:solidFill>
                  <a:srgbClr val="09B5CD"/>
                </a:solidFill>
              </a:rPr>
              <a:t>qué</a:t>
            </a:r>
            <a:r>
              <a:rPr lang="en-US" sz="6000" b="1" dirty="0">
                <a:solidFill>
                  <a:srgbClr val="09B5CD"/>
                </a:solidFill>
              </a:rPr>
              <a:t> </a:t>
            </a:r>
            <a:r>
              <a:rPr lang="en-US" sz="6000" b="1" dirty="0" err="1">
                <a:solidFill>
                  <a:srgbClr val="09B5CD"/>
                </a:solidFill>
              </a:rPr>
              <a:t>preparar</a:t>
            </a:r>
            <a:r>
              <a:rPr lang="en-US" sz="6000" b="1" dirty="0">
                <a:solidFill>
                  <a:srgbClr val="09B5CD"/>
                </a:solidFill>
              </a:rPr>
              <a:t> los </a:t>
            </a:r>
            <a:r>
              <a:rPr lang="en-US" sz="6000" b="1" dirty="0" err="1">
                <a:solidFill>
                  <a:srgbClr val="09B5CD"/>
                </a:solidFill>
              </a:rPr>
              <a:t>datos</a:t>
            </a:r>
            <a:r>
              <a:rPr lang="en-US" sz="6000" b="1" dirty="0">
                <a:solidFill>
                  <a:srgbClr val="09B5CD"/>
                </a:solidFill>
              </a:rPr>
              <a:t>?</a:t>
            </a:r>
          </a:p>
        </p:txBody>
      </p:sp>
    </p:spTree>
    <p:extLst>
      <p:ext uri="{BB962C8B-B14F-4D97-AF65-F5344CB8AC3E}">
        <p14:creationId xmlns:p14="http://schemas.microsoft.com/office/powerpoint/2010/main" val="2744407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normAutofit/>
          </a:bodyPr>
          <a:lstStyle/>
          <a:p>
            <a:r>
              <a:rPr lang="en-US" sz="4000" b="1" dirty="0">
                <a:solidFill>
                  <a:srgbClr val="09B5CD"/>
                </a:solidFill>
              </a:rPr>
              <a:t>DBSCAN (Density-based spatial clustering of applications with noise)</a:t>
            </a:r>
            <a:endParaRPr lang="en-US" sz="4000" b="1" i="1" dirty="0">
              <a:solidFill>
                <a:srgbClr val="09B5CD"/>
              </a:solidFill>
            </a:endParaRPr>
          </a:p>
        </p:txBody>
      </p:sp>
      <p:pic>
        <p:nvPicPr>
          <p:cNvPr id="5" name="Imagen 4">
            <a:extLst>
              <a:ext uri="{FF2B5EF4-FFF2-40B4-BE49-F238E27FC236}">
                <a16:creationId xmlns:a16="http://schemas.microsoft.com/office/drawing/2014/main" id="{441AFD7A-D46B-894F-9E2F-5D86260D8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100" y="1409699"/>
            <a:ext cx="6883400" cy="5030177"/>
          </a:xfrm>
          <a:prstGeom prst="rect">
            <a:avLst/>
          </a:prstGeom>
        </p:spPr>
      </p:pic>
    </p:spTree>
    <p:extLst>
      <p:ext uri="{BB962C8B-B14F-4D97-AF65-F5344CB8AC3E}">
        <p14:creationId xmlns:p14="http://schemas.microsoft.com/office/powerpoint/2010/main" val="3408890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70643" y="2771455"/>
            <a:ext cx="9250714" cy="657545"/>
          </a:xfrm>
        </p:spPr>
        <p:txBody>
          <a:bodyPr>
            <a:noAutofit/>
          </a:bodyPr>
          <a:lstStyle/>
          <a:p>
            <a:r>
              <a:rPr lang="en-US" sz="6000" b="1" dirty="0" err="1">
                <a:solidFill>
                  <a:srgbClr val="09B5CD"/>
                </a:solidFill>
              </a:rPr>
              <a:t>Transformación</a:t>
            </a:r>
            <a:r>
              <a:rPr lang="en-US" sz="6000" b="1" dirty="0">
                <a:solidFill>
                  <a:srgbClr val="09B5CD"/>
                </a:solidFill>
              </a:rPr>
              <a:t> de </a:t>
            </a:r>
            <a:r>
              <a:rPr lang="en-US" sz="6000" b="1" dirty="0" err="1">
                <a:solidFill>
                  <a:srgbClr val="09B5CD"/>
                </a:solidFill>
              </a:rPr>
              <a:t>Datos</a:t>
            </a:r>
            <a:endParaRPr lang="en-US" sz="6000" b="1" dirty="0">
              <a:solidFill>
                <a:srgbClr val="09B5CD"/>
              </a:solidFill>
            </a:endParaRPr>
          </a:p>
        </p:txBody>
      </p:sp>
    </p:spTree>
    <p:extLst>
      <p:ext uri="{BB962C8B-B14F-4D97-AF65-F5344CB8AC3E}">
        <p14:creationId xmlns:p14="http://schemas.microsoft.com/office/powerpoint/2010/main" val="4243185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normAutofit/>
          </a:bodyPr>
          <a:lstStyle/>
          <a:p>
            <a:r>
              <a:rPr lang="en-US" sz="4000" b="1" dirty="0" err="1">
                <a:solidFill>
                  <a:srgbClr val="09B5CD"/>
                </a:solidFill>
              </a:rPr>
              <a:t>Transformación</a:t>
            </a:r>
            <a:r>
              <a:rPr lang="en-US" sz="4000" b="1" dirty="0">
                <a:solidFill>
                  <a:srgbClr val="09B5CD"/>
                </a:solidFill>
              </a:rPr>
              <a:t> de </a:t>
            </a:r>
            <a:r>
              <a:rPr lang="en-US" sz="4000" b="1" dirty="0" err="1">
                <a:solidFill>
                  <a:srgbClr val="09B5CD"/>
                </a:solidFill>
              </a:rPr>
              <a:t>datos</a:t>
            </a:r>
            <a:endParaRPr lang="en-US" sz="4000" b="1" i="1" dirty="0">
              <a:solidFill>
                <a:srgbClr val="09B5CD"/>
              </a:solidFill>
            </a:endParaRPr>
          </a:p>
        </p:txBody>
      </p:sp>
      <p:sp>
        <p:nvSpPr>
          <p:cNvPr id="4" name="CuadroTexto 3">
            <a:extLst>
              <a:ext uri="{FF2B5EF4-FFF2-40B4-BE49-F238E27FC236}">
                <a16:creationId xmlns:a16="http://schemas.microsoft.com/office/drawing/2014/main" id="{10F4B9F8-AC43-7046-BF4D-9F492569BA33}"/>
              </a:ext>
            </a:extLst>
          </p:cNvPr>
          <p:cNvSpPr txBox="1"/>
          <p:nvPr/>
        </p:nvSpPr>
        <p:spPr>
          <a:xfrm>
            <a:off x="787405" y="1576836"/>
            <a:ext cx="10617190" cy="4093428"/>
          </a:xfrm>
          <a:prstGeom prst="rect">
            <a:avLst/>
          </a:prstGeom>
          <a:noFill/>
        </p:spPr>
        <p:txBody>
          <a:bodyPr wrap="square" rtlCol="0">
            <a:spAutoFit/>
          </a:bodyPr>
          <a:lstStyle/>
          <a:p>
            <a:pPr marL="342900" indent="-342900">
              <a:buFont typeface="Arial" panose="020B0604020202020204" pitchFamily="34" charset="0"/>
              <a:buChar char="•"/>
            </a:pPr>
            <a:r>
              <a:rPr lang="es-ES_tradnl" sz="2000" b="1" dirty="0" err="1"/>
              <a:t>Suavizamiento</a:t>
            </a:r>
            <a:r>
              <a:rPr lang="es-ES_tradnl" sz="2000" b="1" dirty="0"/>
              <a:t>: </a:t>
            </a:r>
          </a:p>
          <a:p>
            <a:pPr marL="800100" lvl="1" indent="-342900">
              <a:buFont typeface="Arial" panose="020B0604020202020204" pitchFamily="34" charset="0"/>
              <a:buChar char="•"/>
            </a:pPr>
            <a:r>
              <a:rPr lang="es-ES_tradnl" sz="2000" dirty="0"/>
              <a:t>Remover datos ruidosos.</a:t>
            </a:r>
          </a:p>
          <a:p>
            <a:endParaRPr lang="es-ES_tradnl" sz="2000" dirty="0"/>
          </a:p>
          <a:p>
            <a:pPr marL="342900" indent="-342900">
              <a:buFont typeface="Arial" panose="020B0604020202020204" pitchFamily="34" charset="0"/>
              <a:buChar char="•"/>
            </a:pPr>
            <a:r>
              <a:rPr lang="es-ES_tradnl" sz="2000" b="1" dirty="0"/>
              <a:t>Normalización:</a:t>
            </a:r>
          </a:p>
          <a:p>
            <a:pPr marL="800100" lvl="1" indent="-342900">
              <a:buFont typeface="Arial" panose="020B0604020202020204" pitchFamily="34" charset="0"/>
              <a:buChar char="•"/>
            </a:pPr>
            <a:r>
              <a:rPr lang="es-ES_tradnl" sz="2000" dirty="0"/>
              <a:t>Normalización min-</a:t>
            </a:r>
            <a:r>
              <a:rPr lang="es-ES_tradnl" sz="2000" dirty="0" err="1"/>
              <a:t>max</a:t>
            </a:r>
            <a:r>
              <a:rPr lang="es-ES_tradnl" sz="2000" dirty="0"/>
              <a:t>.</a:t>
            </a:r>
          </a:p>
          <a:p>
            <a:pPr marL="800100" lvl="1" indent="-342900">
              <a:buFont typeface="Arial" panose="020B0604020202020204" pitchFamily="34" charset="0"/>
              <a:buChar char="•"/>
            </a:pPr>
            <a:r>
              <a:rPr lang="es-ES_tradnl" sz="2000" dirty="0"/>
              <a:t>Normalización z-score.</a:t>
            </a:r>
          </a:p>
          <a:p>
            <a:pPr marL="800100" lvl="1" indent="-342900">
              <a:buFont typeface="Arial" panose="020B0604020202020204" pitchFamily="34" charset="0"/>
              <a:buChar char="•"/>
            </a:pPr>
            <a:r>
              <a:rPr lang="es-ES_tradnl" sz="2000" dirty="0"/>
              <a:t>Normalización por escalamiento decimal.</a:t>
            </a:r>
          </a:p>
          <a:p>
            <a:endParaRPr lang="es-ES_tradnl" sz="2000" dirty="0"/>
          </a:p>
          <a:p>
            <a:pPr marL="342900" indent="-342900">
              <a:buFont typeface="Arial" panose="020B0604020202020204" pitchFamily="34" charset="0"/>
              <a:buChar char="•"/>
            </a:pPr>
            <a:r>
              <a:rPr lang="es-ES_tradnl" sz="2000" b="1" dirty="0"/>
              <a:t>Construcción de Atributos:</a:t>
            </a:r>
          </a:p>
          <a:p>
            <a:pPr marL="800100" lvl="1" indent="-342900">
              <a:buFont typeface="Arial" panose="020B0604020202020204" pitchFamily="34" charset="0"/>
              <a:buChar char="•"/>
            </a:pPr>
            <a:r>
              <a:rPr lang="es-ES_tradnl" sz="2000" dirty="0"/>
              <a:t>Nuevos atributos construidos basados en los anteriores (</a:t>
            </a:r>
            <a:r>
              <a:rPr lang="es-ES_tradnl" sz="2000" dirty="0" err="1"/>
              <a:t>Feature</a:t>
            </a:r>
            <a:r>
              <a:rPr lang="es-ES_tradnl" sz="2000" dirty="0"/>
              <a:t> </a:t>
            </a:r>
            <a:r>
              <a:rPr lang="es-ES_tradnl" sz="2000" dirty="0" err="1"/>
              <a:t>Engineering</a:t>
            </a:r>
            <a:r>
              <a:rPr lang="es-ES_tradnl" sz="2000" dirty="0"/>
              <a:t>)</a:t>
            </a:r>
          </a:p>
          <a:p>
            <a:endParaRPr lang="es-ES_tradnl" sz="2000" dirty="0"/>
          </a:p>
          <a:p>
            <a:pPr lvl="1"/>
            <a:endParaRPr lang="es-ES_tradnl" sz="2000" dirty="0"/>
          </a:p>
          <a:p>
            <a:pPr marL="342900" indent="-342900">
              <a:buFont typeface="Arial" panose="020B0604020202020204" pitchFamily="34" charset="0"/>
              <a:buChar char="•"/>
            </a:pPr>
            <a:endParaRPr lang="es-ES_tradnl" sz="2000" b="1" dirty="0"/>
          </a:p>
        </p:txBody>
      </p:sp>
    </p:spTree>
    <p:extLst>
      <p:ext uri="{BB962C8B-B14F-4D97-AF65-F5344CB8AC3E}">
        <p14:creationId xmlns:p14="http://schemas.microsoft.com/office/powerpoint/2010/main" val="387761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normAutofit/>
          </a:bodyPr>
          <a:lstStyle/>
          <a:p>
            <a:r>
              <a:rPr lang="en-US" sz="4000" b="1" dirty="0" err="1">
                <a:solidFill>
                  <a:srgbClr val="09B5CD"/>
                </a:solidFill>
              </a:rPr>
              <a:t>Normalización</a:t>
            </a:r>
            <a:endParaRPr lang="en-US" sz="4000" b="1" i="1" dirty="0">
              <a:solidFill>
                <a:srgbClr val="09B5CD"/>
              </a:solidFill>
            </a:endParaRPr>
          </a:p>
        </p:txBody>
      </p:sp>
      <p:sp>
        <p:nvSpPr>
          <p:cNvPr id="4" name="CuadroTexto 3">
            <a:extLst>
              <a:ext uri="{FF2B5EF4-FFF2-40B4-BE49-F238E27FC236}">
                <a16:creationId xmlns:a16="http://schemas.microsoft.com/office/drawing/2014/main" id="{10F4B9F8-AC43-7046-BF4D-9F492569BA33}"/>
              </a:ext>
            </a:extLst>
          </p:cNvPr>
          <p:cNvSpPr txBox="1"/>
          <p:nvPr/>
        </p:nvSpPr>
        <p:spPr>
          <a:xfrm>
            <a:off x="787405" y="1576836"/>
            <a:ext cx="10617190" cy="3785652"/>
          </a:xfrm>
          <a:prstGeom prst="rect">
            <a:avLst/>
          </a:prstGeom>
          <a:noFill/>
        </p:spPr>
        <p:txBody>
          <a:bodyPr wrap="square" rtlCol="0">
            <a:spAutoFit/>
          </a:bodyPr>
          <a:lstStyle/>
          <a:p>
            <a:pPr marL="342900" indent="-342900">
              <a:buFont typeface="Arial" panose="020B0604020202020204" pitchFamily="34" charset="0"/>
              <a:buChar char="•"/>
            </a:pPr>
            <a:r>
              <a:rPr lang="es-ES_tradnl" sz="2000" dirty="0"/>
              <a:t>Consiste en </a:t>
            </a:r>
            <a:r>
              <a:rPr lang="es-ES_tradnl" sz="2000" dirty="0" err="1"/>
              <a:t>reescalar</a:t>
            </a:r>
            <a:r>
              <a:rPr lang="es-ES_tradnl" sz="2000" dirty="0"/>
              <a:t> los valores de los datos a un rango pre-especificado.</a:t>
            </a:r>
          </a:p>
          <a:p>
            <a:endParaRPr lang="es-ES_tradnl" sz="2000" dirty="0"/>
          </a:p>
          <a:p>
            <a:pPr marL="342900" indent="-342900">
              <a:buFont typeface="Arial" panose="020B0604020202020204" pitchFamily="34" charset="0"/>
              <a:buChar char="•"/>
            </a:pPr>
            <a:r>
              <a:rPr lang="es-ES_tradnl" sz="2000" dirty="0"/>
              <a:t>Normalizar los datos de entrada ayudará a acelerar la fase de aprendizaje.</a:t>
            </a:r>
          </a:p>
          <a:p>
            <a:endParaRPr lang="es-ES_tradnl" sz="2000" dirty="0"/>
          </a:p>
          <a:p>
            <a:pPr marL="342900" indent="-342900">
              <a:buFont typeface="Arial" panose="020B0604020202020204" pitchFamily="34" charset="0"/>
              <a:buChar char="•"/>
            </a:pPr>
            <a:r>
              <a:rPr lang="es-ES_tradnl" sz="2000" dirty="0"/>
              <a:t>Los atributos con rangos grandes de valores tendrán más peso que los atributos con rangos de valores más pequeños, y entonces dominarán las medidas de distancia.</a:t>
            </a:r>
          </a:p>
          <a:p>
            <a:endParaRPr lang="es-ES_tradnl" sz="2000" dirty="0"/>
          </a:p>
          <a:p>
            <a:pPr marL="342900" indent="-342900">
              <a:buFont typeface="Arial" panose="020B0604020202020204" pitchFamily="34" charset="0"/>
              <a:buChar char="•"/>
            </a:pPr>
            <a:r>
              <a:rPr lang="es-ES_tradnl" sz="2000" dirty="0"/>
              <a:t>Por ejemplo, el clasificador K-</a:t>
            </a:r>
            <a:r>
              <a:rPr lang="es-ES_tradnl" sz="2000" dirty="0" err="1"/>
              <a:t>nearest</a:t>
            </a:r>
            <a:r>
              <a:rPr lang="es-ES_tradnl" sz="2000" dirty="0"/>
              <a:t> usando la medida de distancia euclidiana depende de que todas las dimensiones de los valores de entrada estén en la misma escala.</a:t>
            </a:r>
          </a:p>
          <a:p>
            <a:endParaRPr lang="es-ES_tradnl" sz="2000" dirty="0"/>
          </a:p>
          <a:p>
            <a:pPr lvl="1"/>
            <a:endParaRPr lang="es-ES_tradnl" sz="2000" dirty="0"/>
          </a:p>
          <a:p>
            <a:pPr marL="342900" indent="-342900">
              <a:buFont typeface="Arial" panose="020B0604020202020204" pitchFamily="34" charset="0"/>
              <a:buChar char="•"/>
            </a:pPr>
            <a:endParaRPr lang="es-ES_tradnl" sz="2000" b="1" dirty="0"/>
          </a:p>
        </p:txBody>
      </p:sp>
    </p:spTree>
    <p:extLst>
      <p:ext uri="{BB962C8B-B14F-4D97-AF65-F5344CB8AC3E}">
        <p14:creationId xmlns:p14="http://schemas.microsoft.com/office/powerpoint/2010/main" val="3581461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normAutofit/>
          </a:bodyPr>
          <a:lstStyle/>
          <a:p>
            <a:r>
              <a:rPr lang="en-US" sz="4000" b="1" dirty="0" err="1">
                <a:solidFill>
                  <a:srgbClr val="09B5CD"/>
                </a:solidFill>
              </a:rPr>
              <a:t>Normalización</a:t>
            </a:r>
            <a:r>
              <a:rPr lang="en-US" sz="4000" b="1" dirty="0">
                <a:solidFill>
                  <a:srgbClr val="09B5CD"/>
                </a:solidFill>
              </a:rPr>
              <a:t> Min-Max</a:t>
            </a:r>
            <a:endParaRPr lang="en-US" sz="4000" b="1" i="1" dirty="0">
              <a:solidFill>
                <a:srgbClr val="09B5CD"/>
              </a:solidFill>
            </a:endParaRPr>
          </a:p>
        </p:txBody>
      </p:sp>
      <p:sp>
        <p:nvSpPr>
          <p:cNvPr id="4" name="CuadroTexto 3">
            <a:extLst>
              <a:ext uri="{FF2B5EF4-FFF2-40B4-BE49-F238E27FC236}">
                <a16:creationId xmlns:a16="http://schemas.microsoft.com/office/drawing/2014/main" id="{10F4B9F8-AC43-7046-BF4D-9F492569BA33}"/>
              </a:ext>
            </a:extLst>
          </p:cNvPr>
          <p:cNvSpPr txBox="1"/>
          <p:nvPr/>
        </p:nvSpPr>
        <p:spPr>
          <a:xfrm>
            <a:off x="787405" y="1856236"/>
            <a:ext cx="10617190" cy="2554545"/>
          </a:xfrm>
          <a:prstGeom prst="rect">
            <a:avLst/>
          </a:prstGeom>
          <a:noFill/>
        </p:spPr>
        <p:txBody>
          <a:bodyPr wrap="square" rtlCol="0">
            <a:spAutoFit/>
          </a:bodyPr>
          <a:lstStyle/>
          <a:p>
            <a:pPr marL="342900" indent="-342900">
              <a:buFont typeface="Arial" panose="020B0604020202020204" pitchFamily="34" charset="0"/>
              <a:buChar char="•"/>
            </a:pPr>
            <a:r>
              <a:rPr lang="es-ES_tradnl" sz="2000" dirty="0"/>
              <a:t>Los valores son normalizados de la siguiente manera:</a:t>
            </a:r>
          </a:p>
          <a:p>
            <a:pPr marL="342900" indent="-342900">
              <a:buFont typeface="Arial" panose="020B0604020202020204" pitchFamily="34" charset="0"/>
              <a:buChar char="•"/>
            </a:pPr>
            <a:endParaRPr lang="es-ES_tradnl" sz="2000" dirty="0"/>
          </a:p>
          <a:p>
            <a:pPr marL="342900" indent="-342900">
              <a:buFont typeface="Arial" panose="020B0604020202020204" pitchFamily="34" charset="0"/>
              <a:buChar char="•"/>
            </a:pPr>
            <a:endParaRPr lang="es-ES_tradnl" sz="2000" dirty="0"/>
          </a:p>
          <a:p>
            <a:endParaRPr lang="es-ES_tradnl" sz="2000" dirty="0"/>
          </a:p>
          <a:p>
            <a:pPr marL="342900" indent="-342900">
              <a:buFont typeface="Arial" panose="020B0604020202020204" pitchFamily="34" charset="0"/>
              <a:buChar char="•"/>
            </a:pPr>
            <a:r>
              <a:rPr lang="es-ES_tradnl" sz="2000" dirty="0"/>
              <a:t>Los valores se encuentran en el rango de [0-1]</a:t>
            </a:r>
          </a:p>
          <a:p>
            <a:pPr marL="342900" indent="-342900">
              <a:buFont typeface="Arial" panose="020B0604020202020204" pitchFamily="34" charset="0"/>
              <a:buChar char="•"/>
            </a:pPr>
            <a:r>
              <a:rPr lang="es-ES_tradnl" sz="2000" dirty="0"/>
              <a:t>La distribución de los datos se mantiene.</a:t>
            </a:r>
          </a:p>
          <a:p>
            <a:pPr lvl="1"/>
            <a:endParaRPr lang="es-ES_tradnl" sz="2000" dirty="0"/>
          </a:p>
          <a:p>
            <a:pPr marL="342900" indent="-342900">
              <a:buFont typeface="Arial" panose="020B0604020202020204" pitchFamily="34" charset="0"/>
              <a:buChar char="•"/>
            </a:pPr>
            <a:endParaRPr lang="es-ES_tradnl" sz="2000" b="1" dirty="0"/>
          </a:p>
        </p:txBody>
      </p:sp>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5FD61241-19E0-5146-A7BB-114230BC9940}"/>
                  </a:ext>
                </a:extLst>
              </p:cNvPr>
              <p:cNvSpPr/>
              <p:nvPr/>
            </p:nvSpPr>
            <p:spPr>
              <a:xfrm>
                <a:off x="4668324" y="2232174"/>
                <a:ext cx="1275276" cy="6109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s-ES_tradnl" i="1" smtClean="0">
                              <a:latin typeface="Cambria Math" panose="02040503050406030204" pitchFamily="18" charset="0"/>
                            </a:rPr>
                          </m:ctrlPr>
                        </m:fPr>
                        <m:num>
                          <m:r>
                            <a:rPr lang="en-US" b="0" i="1" smtClean="0">
                              <a:latin typeface="Cambria Math" panose="02040503050406030204" pitchFamily="18" charset="0"/>
                            </a:rPr>
                            <m:t>𝑋</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𝑋𝑚𝑖𝑛</m:t>
                          </m:r>
                        </m:num>
                        <m:den>
                          <m:r>
                            <a:rPr lang="en-US" b="0" i="1" smtClean="0">
                              <a:latin typeface="Cambria Math" panose="02040503050406030204" pitchFamily="18" charset="0"/>
                              <a:ea typeface="Cambria Math" panose="02040503050406030204" pitchFamily="18" charset="0"/>
                            </a:rPr>
                            <m:t>𝑋𝑚𝑎𝑥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𝑋𝑚𝑖𝑛</m:t>
                          </m:r>
                        </m:den>
                      </m:f>
                    </m:oMath>
                  </m:oMathPara>
                </a14:m>
                <a:endParaRPr lang="es-ES_tradnl" dirty="0"/>
              </a:p>
            </p:txBody>
          </p:sp>
        </mc:Choice>
        <mc:Fallback xmlns="">
          <p:sp>
            <p:nvSpPr>
              <p:cNvPr id="5" name="Rectángulo 4">
                <a:extLst>
                  <a:ext uri="{FF2B5EF4-FFF2-40B4-BE49-F238E27FC236}">
                    <a16:creationId xmlns:a16="http://schemas.microsoft.com/office/drawing/2014/main" id="{5FD61241-19E0-5146-A7BB-114230BC9940}"/>
                  </a:ext>
                </a:extLst>
              </p:cNvPr>
              <p:cNvSpPr>
                <a:spLocks noRot="1" noChangeAspect="1" noMove="1" noResize="1" noEditPoints="1" noAdjustHandles="1" noChangeArrowheads="1" noChangeShapeType="1" noTextEdit="1"/>
              </p:cNvSpPr>
              <p:nvPr/>
            </p:nvSpPr>
            <p:spPr>
              <a:xfrm>
                <a:off x="4668324" y="2232174"/>
                <a:ext cx="1275276" cy="610936"/>
              </a:xfrm>
              <a:prstGeom prst="rect">
                <a:avLst/>
              </a:prstGeom>
              <a:blipFill>
                <a:blip r:embed="rId2"/>
                <a:stretch>
                  <a:fillRect r="-27723" b="-16327"/>
                </a:stretch>
              </a:blipFill>
            </p:spPr>
            <p:txBody>
              <a:bodyPr/>
              <a:lstStyle/>
              <a:p>
                <a:r>
                  <a:rPr lang="es-ES_tradnl">
                    <a:noFill/>
                  </a:rPr>
                  <a:t> </a:t>
                </a:r>
              </a:p>
            </p:txBody>
          </p:sp>
        </mc:Fallback>
      </mc:AlternateContent>
    </p:spTree>
    <p:extLst>
      <p:ext uri="{BB962C8B-B14F-4D97-AF65-F5344CB8AC3E}">
        <p14:creationId xmlns:p14="http://schemas.microsoft.com/office/powerpoint/2010/main" val="1549718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1451580" y="1756550"/>
            <a:ext cx="8761804" cy="2114728"/>
          </a:xfrm>
        </p:spPr>
        <p:txBody>
          <a:bodyPr>
            <a:normAutofit/>
          </a:bodyPr>
          <a:lstStyle/>
          <a:p>
            <a:r>
              <a:rPr lang="en-US" sz="5400" b="1" dirty="0" err="1">
                <a:solidFill>
                  <a:srgbClr val="09B5CD"/>
                </a:solidFill>
              </a:rPr>
              <a:t>Preparación</a:t>
            </a:r>
            <a:r>
              <a:rPr lang="en-US" sz="5400" b="1" dirty="0">
                <a:solidFill>
                  <a:srgbClr val="09B5CD"/>
                </a:solidFill>
              </a:rPr>
              <a:t> de </a:t>
            </a:r>
            <a:r>
              <a:rPr lang="en-US" sz="5400" b="1" dirty="0" err="1">
                <a:solidFill>
                  <a:srgbClr val="09B5CD"/>
                </a:solidFill>
              </a:rPr>
              <a:t>datos</a:t>
            </a:r>
            <a:endParaRPr lang="es-PE" sz="5400" b="1" dirty="0">
              <a:solidFill>
                <a:srgbClr val="09B5CD"/>
              </a:solidFill>
            </a:endParaRPr>
          </a:p>
        </p:txBody>
      </p:sp>
      <p:sp>
        <p:nvSpPr>
          <p:cNvPr id="7" name="Subtítulo 6"/>
          <p:cNvSpPr>
            <a:spLocks noGrp="1"/>
          </p:cNvSpPr>
          <p:nvPr>
            <p:ph type="subTitle" idx="1"/>
          </p:nvPr>
        </p:nvSpPr>
        <p:spPr/>
        <p:txBody>
          <a:bodyPr/>
          <a:lstStyle/>
          <a:p>
            <a:r>
              <a:rPr lang="es-PE" dirty="0"/>
              <a:t>Prof. Dennis Barreda M.</a:t>
            </a:r>
          </a:p>
        </p:txBody>
      </p:sp>
    </p:spTree>
    <p:extLst>
      <p:ext uri="{BB962C8B-B14F-4D97-AF65-F5344CB8AC3E}">
        <p14:creationId xmlns:p14="http://schemas.microsoft.com/office/powerpoint/2010/main" val="419803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lstStyle/>
          <a:p>
            <a:r>
              <a:rPr lang="en-US" b="1" dirty="0" err="1">
                <a:solidFill>
                  <a:srgbClr val="09B5CD"/>
                </a:solidFill>
              </a:rPr>
              <a:t>Porque</a:t>
            </a:r>
            <a:r>
              <a:rPr lang="en-US" b="1" dirty="0">
                <a:solidFill>
                  <a:srgbClr val="09B5CD"/>
                </a:solidFill>
              </a:rPr>
              <a:t>…</a:t>
            </a:r>
          </a:p>
        </p:txBody>
      </p:sp>
      <p:sp>
        <p:nvSpPr>
          <p:cNvPr id="5" name="CuadroTexto 4">
            <a:extLst>
              <a:ext uri="{FF2B5EF4-FFF2-40B4-BE49-F238E27FC236}">
                <a16:creationId xmlns:a16="http://schemas.microsoft.com/office/drawing/2014/main" id="{9ABF6540-F439-9242-8AEF-5D07CAC28111}"/>
              </a:ext>
            </a:extLst>
          </p:cNvPr>
          <p:cNvSpPr txBox="1"/>
          <p:nvPr/>
        </p:nvSpPr>
        <p:spPr>
          <a:xfrm>
            <a:off x="759371" y="2021955"/>
            <a:ext cx="7493980" cy="2554545"/>
          </a:xfrm>
          <a:prstGeom prst="rect">
            <a:avLst/>
          </a:prstGeom>
          <a:noFill/>
        </p:spPr>
        <p:txBody>
          <a:bodyPr wrap="square" rtlCol="0">
            <a:spAutoFit/>
          </a:bodyPr>
          <a:lstStyle/>
          <a:p>
            <a:pPr marL="342900" indent="-342900">
              <a:buFont typeface="Arial" panose="020B0604020202020204" pitchFamily="34" charset="0"/>
              <a:buChar char="•"/>
            </a:pPr>
            <a:r>
              <a:rPr lang="es-ES_tradnl" sz="2000" b="1" dirty="0"/>
              <a:t>De acuerdo al método a utilizar se necesitan adecuar los datos</a:t>
            </a:r>
          </a:p>
          <a:p>
            <a:pPr marL="342900" indent="-342900">
              <a:buFont typeface="Arial" panose="020B0604020202020204" pitchFamily="34" charset="0"/>
              <a:buChar char="•"/>
            </a:pPr>
            <a:endParaRPr lang="es-ES_tradnl" sz="2000" b="1" dirty="0"/>
          </a:p>
          <a:p>
            <a:pPr marL="342900" indent="-342900">
              <a:buFont typeface="Arial" panose="020B0604020202020204" pitchFamily="34" charset="0"/>
              <a:buChar char="•"/>
            </a:pPr>
            <a:r>
              <a:rPr lang="es-ES_tradnl" sz="2000" b="1" dirty="0"/>
              <a:t>Los datos suelen presentar los siguientes problemas:</a:t>
            </a:r>
          </a:p>
          <a:p>
            <a:endParaRPr lang="es-ES_tradnl" sz="2000" b="1" dirty="0"/>
          </a:p>
          <a:p>
            <a:pPr marL="800100" lvl="1" indent="-342900">
              <a:buFont typeface="Arial" panose="020B0604020202020204" pitchFamily="34" charset="0"/>
              <a:buChar char="•"/>
            </a:pPr>
            <a:r>
              <a:rPr lang="es-ES_tradnl" sz="2000" dirty="0"/>
              <a:t>Incompletos: Edad = “”</a:t>
            </a:r>
          </a:p>
          <a:p>
            <a:pPr marL="800100" lvl="1" indent="-342900">
              <a:buFont typeface="Arial" panose="020B0604020202020204" pitchFamily="34" charset="0"/>
              <a:buChar char="•"/>
            </a:pPr>
            <a:r>
              <a:rPr lang="es-ES_tradnl" sz="2000" dirty="0"/>
              <a:t>Anómalos: Edad = -3</a:t>
            </a:r>
          </a:p>
          <a:p>
            <a:pPr marL="800100" lvl="1" indent="-342900">
              <a:buFont typeface="Arial" panose="020B0604020202020204" pitchFamily="34" charset="0"/>
              <a:buChar char="•"/>
            </a:pPr>
            <a:r>
              <a:rPr lang="es-ES_tradnl" sz="2000" dirty="0"/>
              <a:t>Inconsistentes: Edad=1, Año Nacimiento = “2000”</a:t>
            </a:r>
          </a:p>
          <a:p>
            <a:pPr marL="342900" indent="-342900">
              <a:buFont typeface="Arial" panose="020B0604020202020204" pitchFamily="34" charset="0"/>
              <a:buChar char="•"/>
            </a:pPr>
            <a:endParaRPr lang="es-ES_tradnl" sz="2000" b="1" dirty="0"/>
          </a:p>
        </p:txBody>
      </p:sp>
    </p:spTree>
    <p:extLst>
      <p:ext uri="{BB962C8B-B14F-4D97-AF65-F5344CB8AC3E}">
        <p14:creationId xmlns:p14="http://schemas.microsoft.com/office/powerpoint/2010/main" val="302777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lstStyle/>
          <a:p>
            <a:r>
              <a:rPr lang="en-US" b="1" i="1" dirty="0" err="1">
                <a:solidFill>
                  <a:srgbClr val="09B5CD"/>
                </a:solidFill>
              </a:rPr>
              <a:t>Porque</a:t>
            </a:r>
            <a:r>
              <a:rPr lang="en-US" b="1" dirty="0">
                <a:solidFill>
                  <a:srgbClr val="09B5CD"/>
                </a:solidFill>
              </a:rPr>
              <a:t>…</a:t>
            </a:r>
          </a:p>
        </p:txBody>
      </p:sp>
      <p:sp>
        <p:nvSpPr>
          <p:cNvPr id="4" name="CuadroTexto 3">
            <a:extLst>
              <a:ext uri="{FF2B5EF4-FFF2-40B4-BE49-F238E27FC236}">
                <a16:creationId xmlns:a16="http://schemas.microsoft.com/office/drawing/2014/main" id="{AA60C455-5A64-AE45-97ED-869FF842C290}"/>
              </a:ext>
            </a:extLst>
          </p:cNvPr>
          <p:cNvSpPr txBox="1"/>
          <p:nvPr/>
        </p:nvSpPr>
        <p:spPr>
          <a:xfrm>
            <a:off x="1650969" y="2767280"/>
            <a:ext cx="8989322" cy="1323439"/>
          </a:xfrm>
          <a:prstGeom prst="rect">
            <a:avLst/>
          </a:prstGeom>
          <a:noFill/>
        </p:spPr>
        <p:txBody>
          <a:bodyPr wrap="square" rtlCol="0">
            <a:spAutoFit/>
          </a:bodyPr>
          <a:lstStyle/>
          <a:p>
            <a:pPr algn="ctr"/>
            <a:r>
              <a:rPr lang="es-ES_tradnl" sz="4000" b="1" dirty="0"/>
              <a:t>“No hay calidad en los datos, no hay calidad en los resultados”</a:t>
            </a:r>
          </a:p>
        </p:txBody>
      </p:sp>
    </p:spTree>
    <p:extLst>
      <p:ext uri="{BB962C8B-B14F-4D97-AF65-F5344CB8AC3E}">
        <p14:creationId xmlns:p14="http://schemas.microsoft.com/office/powerpoint/2010/main" val="364813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lstStyle/>
          <a:p>
            <a:r>
              <a:rPr lang="en-US" b="1" dirty="0">
                <a:solidFill>
                  <a:srgbClr val="09B5CD"/>
                </a:solidFill>
              </a:rPr>
              <a:t>Dentro las principals </a:t>
            </a:r>
            <a:r>
              <a:rPr lang="en-US" b="1" dirty="0" err="1">
                <a:solidFill>
                  <a:srgbClr val="09B5CD"/>
                </a:solidFill>
              </a:rPr>
              <a:t>tareas</a:t>
            </a:r>
            <a:r>
              <a:rPr lang="en-US" b="1" dirty="0">
                <a:solidFill>
                  <a:srgbClr val="09B5CD"/>
                </a:solidFill>
              </a:rPr>
              <a:t> </a:t>
            </a:r>
            <a:r>
              <a:rPr lang="en-US" b="1" dirty="0" err="1">
                <a:solidFill>
                  <a:srgbClr val="09B5CD"/>
                </a:solidFill>
              </a:rPr>
              <a:t>tenemos</a:t>
            </a:r>
            <a:r>
              <a:rPr lang="en-US" dirty="0">
                <a:solidFill>
                  <a:srgbClr val="09B5CD"/>
                </a:solidFill>
              </a:rPr>
              <a:t>…</a:t>
            </a:r>
          </a:p>
        </p:txBody>
      </p:sp>
      <p:sp>
        <p:nvSpPr>
          <p:cNvPr id="5" name="CuadroTexto 4">
            <a:extLst>
              <a:ext uri="{FF2B5EF4-FFF2-40B4-BE49-F238E27FC236}">
                <a16:creationId xmlns:a16="http://schemas.microsoft.com/office/drawing/2014/main" id="{F51BB680-3BF8-5B44-9A3F-D4645AE9993F}"/>
              </a:ext>
            </a:extLst>
          </p:cNvPr>
          <p:cNvSpPr txBox="1"/>
          <p:nvPr/>
        </p:nvSpPr>
        <p:spPr>
          <a:xfrm>
            <a:off x="787405" y="1225689"/>
            <a:ext cx="10617190" cy="5632311"/>
          </a:xfrm>
          <a:prstGeom prst="rect">
            <a:avLst/>
          </a:prstGeom>
          <a:noFill/>
        </p:spPr>
        <p:txBody>
          <a:bodyPr wrap="square" rtlCol="0">
            <a:spAutoFit/>
          </a:bodyPr>
          <a:lstStyle/>
          <a:p>
            <a:pPr marL="342900" indent="-342900">
              <a:buFont typeface="Arial" panose="020B0604020202020204" pitchFamily="34" charset="0"/>
              <a:buChar char="•"/>
            </a:pPr>
            <a:r>
              <a:rPr lang="es-ES_tradnl" sz="2000" b="1" dirty="0"/>
              <a:t>Limpieza de datos:</a:t>
            </a:r>
          </a:p>
          <a:p>
            <a:pPr marL="800100" lvl="1" indent="-342900">
              <a:buFont typeface="Arial" panose="020B0604020202020204" pitchFamily="34" charset="0"/>
              <a:buChar char="•"/>
            </a:pPr>
            <a:r>
              <a:rPr lang="es-ES_tradnl" sz="2000" dirty="0"/>
              <a:t>Completa valores faltantes, suavizar datos ruidosos, identificar o remover </a:t>
            </a:r>
            <a:r>
              <a:rPr lang="es-ES_tradnl" sz="2000" dirty="0" err="1"/>
              <a:t>outliers</a:t>
            </a:r>
            <a:r>
              <a:rPr lang="es-ES_tradnl" sz="2000" dirty="0"/>
              <a:t> y resolver inconsistencias</a:t>
            </a:r>
          </a:p>
          <a:p>
            <a:pPr lvl="1"/>
            <a:endParaRPr lang="es-ES_tradnl" sz="2000" dirty="0"/>
          </a:p>
          <a:p>
            <a:pPr marL="342900" indent="-342900">
              <a:buFont typeface="Arial" panose="020B0604020202020204" pitchFamily="34" charset="0"/>
              <a:buChar char="•"/>
            </a:pPr>
            <a:r>
              <a:rPr lang="es-ES_tradnl" sz="2000" b="1" dirty="0"/>
              <a:t>Integración de datos:</a:t>
            </a:r>
          </a:p>
          <a:p>
            <a:pPr marL="800100" lvl="1" indent="-342900">
              <a:buFont typeface="Arial" panose="020B0604020202020204" pitchFamily="34" charset="0"/>
              <a:buChar char="•"/>
            </a:pPr>
            <a:r>
              <a:rPr lang="es-ES_tradnl" sz="2000" dirty="0"/>
              <a:t>Integración de múltiples bases de datos, cubos de datos, archivos</a:t>
            </a:r>
          </a:p>
          <a:p>
            <a:pPr lvl="1"/>
            <a:endParaRPr lang="es-ES_tradnl" sz="2000" dirty="0"/>
          </a:p>
          <a:p>
            <a:pPr marL="342900" indent="-342900">
              <a:buFont typeface="Arial" panose="020B0604020202020204" pitchFamily="34" charset="0"/>
              <a:buChar char="•"/>
            </a:pPr>
            <a:r>
              <a:rPr lang="es-ES_tradnl" sz="2000" b="1" dirty="0"/>
              <a:t>Transformación de datos</a:t>
            </a:r>
          </a:p>
          <a:p>
            <a:pPr marL="800100" lvl="1" indent="-342900">
              <a:buFont typeface="Arial" panose="020B0604020202020204" pitchFamily="34" charset="0"/>
              <a:buChar char="•"/>
            </a:pPr>
            <a:r>
              <a:rPr lang="es-ES_tradnl" sz="2000" dirty="0"/>
              <a:t>Normalización y escalamiento</a:t>
            </a:r>
          </a:p>
          <a:p>
            <a:pPr lvl="1"/>
            <a:endParaRPr lang="es-ES_tradnl" sz="2000" dirty="0"/>
          </a:p>
          <a:p>
            <a:pPr marL="342900" indent="-342900">
              <a:buFont typeface="Arial" panose="020B0604020202020204" pitchFamily="34" charset="0"/>
              <a:buChar char="•"/>
            </a:pPr>
            <a:r>
              <a:rPr lang="es-ES_tradnl" sz="2000" b="1" dirty="0"/>
              <a:t>Reducción de datos</a:t>
            </a:r>
          </a:p>
          <a:p>
            <a:pPr marL="800100" lvl="1" indent="-342900">
              <a:buFont typeface="Arial" panose="020B0604020202020204" pitchFamily="34" charset="0"/>
              <a:buChar char="•"/>
            </a:pPr>
            <a:r>
              <a:rPr lang="es-ES_tradnl" sz="2000" dirty="0"/>
              <a:t>Se obtiene una representación más reducida en volumen pero que produce los mismos o similares resultados analíticos.</a:t>
            </a:r>
          </a:p>
          <a:p>
            <a:pPr lvl="1"/>
            <a:endParaRPr lang="es-ES_tradnl" sz="2000" dirty="0"/>
          </a:p>
          <a:p>
            <a:pPr marL="342900" indent="-342900">
              <a:buFont typeface="Arial" panose="020B0604020202020204" pitchFamily="34" charset="0"/>
              <a:buChar char="•"/>
            </a:pPr>
            <a:r>
              <a:rPr lang="es-ES_tradnl" sz="2000" b="1" dirty="0" err="1"/>
              <a:t>Discretización</a:t>
            </a:r>
            <a:r>
              <a:rPr lang="es-ES_tradnl" sz="2000" b="1" dirty="0"/>
              <a:t> de datos</a:t>
            </a:r>
          </a:p>
          <a:p>
            <a:pPr marL="800100" lvl="1" indent="-342900">
              <a:buFont typeface="Arial" panose="020B0604020202020204" pitchFamily="34" charset="0"/>
              <a:buChar char="•"/>
            </a:pPr>
            <a:r>
              <a:rPr lang="es-ES_tradnl" sz="2000" dirty="0"/>
              <a:t>Parte de la reducción de datos pero con particular importancia, especialmente para datos numéricos.</a:t>
            </a:r>
          </a:p>
          <a:p>
            <a:pPr marL="342900" indent="-342900">
              <a:buFont typeface="Arial" panose="020B0604020202020204" pitchFamily="34" charset="0"/>
              <a:buChar char="•"/>
            </a:pPr>
            <a:endParaRPr lang="es-ES_tradnl" sz="2000" b="1" dirty="0"/>
          </a:p>
        </p:txBody>
      </p:sp>
    </p:spTree>
    <p:extLst>
      <p:ext uri="{BB962C8B-B14F-4D97-AF65-F5344CB8AC3E}">
        <p14:creationId xmlns:p14="http://schemas.microsoft.com/office/powerpoint/2010/main" val="285668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0009" y="2771455"/>
            <a:ext cx="9250714" cy="657545"/>
          </a:xfrm>
        </p:spPr>
        <p:txBody>
          <a:bodyPr>
            <a:noAutofit/>
          </a:bodyPr>
          <a:lstStyle/>
          <a:p>
            <a:r>
              <a:rPr lang="en-US" sz="6000" b="1" dirty="0" err="1">
                <a:solidFill>
                  <a:srgbClr val="09B5CD"/>
                </a:solidFill>
              </a:rPr>
              <a:t>Datos</a:t>
            </a:r>
            <a:r>
              <a:rPr lang="en-US" sz="6000" b="1" dirty="0">
                <a:solidFill>
                  <a:srgbClr val="09B5CD"/>
                </a:solidFill>
              </a:rPr>
              <a:t> </a:t>
            </a:r>
            <a:r>
              <a:rPr lang="en-US" sz="6000" b="1" dirty="0" err="1">
                <a:solidFill>
                  <a:srgbClr val="09B5CD"/>
                </a:solidFill>
              </a:rPr>
              <a:t>Faltantes</a:t>
            </a:r>
            <a:endParaRPr lang="en-US" sz="6000" b="1" dirty="0">
              <a:solidFill>
                <a:srgbClr val="09B5CD"/>
              </a:solidFill>
            </a:endParaRPr>
          </a:p>
        </p:txBody>
      </p:sp>
      <p:pic>
        <p:nvPicPr>
          <p:cNvPr id="2" name="Imagen 1">
            <a:extLst>
              <a:ext uri="{FF2B5EF4-FFF2-40B4-BE49-F238E27FC236}">
                <a16:creationId xmlns:a16="http://schemas.microsoft.com/office/drawing/2014/main" id="{1D063089-F065-9441-A2A9-FDE088C2C064}"/>
              </a:ext>
            </a:extLst>
          </p:cNvPr>
          <p:cNvPicPr>
            <a:picLocks noChangeAspect="1"/>
          </p:cNvPicPr>
          <p:nvPr/>
        </p:nvPicPr>
        <p:blipFill>
          <a:blip r:embed="rId2"/>
          <a:stretch>
            <a:fillRect/>
          </a:stretch>
        </p:blipFill>
        <p:spPr>
          <a:xfrm>
            <a:off x="7002401" y="2566827"/>
            <a:ext cx="1892300" cy="1066800"/>
          </a:xfrm>
          <a:prstGeom prst="rect">
            <a:avLst/>
          </a:prstGeom>
        </p:spPr>
      </p:pic>
    </p:spTree>
    <p:extLst>
      <p:ext uri="{BB962C8B-B14F-4D97-AF65-F5344CB8AC3E}">
        <p14:creationId xmlns:p14="http://schemas.microsoft.com/office/powerpoint/2010/main" val="266295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lstStyle/>
          <a:p>
            <a:r>
              <a:rPr lang="en-US" b="1" dirty="0" err="1">
                <a:solidFill>
                  <a:srgbClr val="09B5CD"/>
                </a:solidFill>
              </a:rPr>
              <a:t>Impacto</a:t>
            </a:r>
            <a:endParaRPr lang="en-US" dirty="0">
              <a:solidFill>
                <a:srgbClr val="09B5CD"/>
              </a:solidFill>
            </a:endParaRPr>
          </a:p>
        </p:txBody>
      </p:sp>
      <p:sp>
        <p:nvSpPr>
          <p:cNvPr id="5" name="CuadroTexto 4">
            <a:extLst>
              <a:ext uri="{FF2B5EF4-FFF2-40B4-BE49-F238E27FC236}">
                <a16:creationId xmlns:a16="http://schemas.microsoft.com/office/drawing/2014/main" id="{F51BB680-3BF8-5B44-9A3F-D4645AE9993F}"/>
              </a:ext>
            </a:extLst>
          </p:cNvPr>
          <p:cNvSpPr txBox="1"/>
          <p:nvPr/>
        </p:nvSpPr>
        <p:spPr>
          <a:xfrm>
            <a:off x="759371" y="1997839"/>
            <a:ext cx="10617190" cy="2862322"/>
          </a:xfrm>
          <a:prstGeom prst="rect">
            <a:avLst/>
          </a:prstGeom>
          <a:noFill/>
        </p:spPr>
        <p:txBody>
          <a:bodyPr wrap="square" rtlCol="0">
            <a:spAutoFit/>
          </a:bodyPr>
          <a:lstStyle/>
          <a:p>
            <a:r>
              <a:rPr lang="es-ES_tradnl" sz="2000" b="1" dirty="0"/>
              <a:t>Impacto de los valores faltantes:</a:t>
            </a:r>
          </a:p>
          <a:p>
            <a:endParaRPr lang="es-ES_tradnl" sz="2000" b="1" dirty="0"/>
          </a:p>
          <a:p>
            <a:pPr marL="342900" indent="-342900">
              <a:buFont typeface="Arial" panose="020B0604020202020204" pitchFamily="34" charset="0"/>
              <a:buChar char="•"/>
            </a:pPr>
            <a:r>
              <a:rPr lang="es-ES_tradnl" sz="2000" dirty="0"/>
              <a:t>1% datos faltantes –&gt; trivial.</a:t>
            </a:r>
          </a:p>
          <a:p>
            <a:endParaRPr lang="es-ES_tradnl" sz="2000" dirty="0"/>
          </a:p>
          <a:p>
            <a:pPr marL="342900" indent="-342900">
              <a:buFont typeface="Arial" panose="020B0604020202020204" pitchFamily="34" charset="0"/>
              <a:buChar char="•"/>
            </a:pPr>
            <a:r>
              <a:rPr lang="es-ES_tradnl" sz="2000" dirty="0"/>
              <a:t>1 – 5% -&gt; manejable</a:t>
            </a:r>
          </a:p>
          <a:p>
            <a:endParaRPr lang="es-ES_tradnl" sz="2000" dirty="0"/>
          </a:p>
          <a:p>
            <a:pPr marL="342900" indent="-342900">
              <a:buFont typeface="Arial" panose="020B0604020202020204" pitchFamily="34" charset="0"/>
              <a:buChar char="•"/>
            </a:pPr>
            <a:r>
              <a:rPr lang="es-ES_tradnl" sz="2000" dirty="0"/>
              <a:t>5 – 15% -&gt; requiere métodos sofisticados</a:t>
            </a:r>
          </a:p>
          <a:p>
            <a:endParaRPr lang="es-ES_tradnl" sz="2000" dirty="0"/>
          </a:p>
          <a:p>
            <a:pPr marL="342900" indent="-342900">
              <a:buFont typeface="Arial" panose="020B0604020202020204" pitchFamily="34" charset="0"/>
              <a:buChar char="•"/>
            </a:pPr>
            <a:r>
              <a:rPr lang="es-ES_tradnl" sz="2000" dirty="0"/>
              <a:t>Más del 15% - interpretación perjudicial</a:t>
            </a:r>
          </a:p>
        </p:txBody>
      </p:sp>
    </p:spTree>
    <p:extLst>
      <p:ext uri="{BB962C8B-B14F-4D97-AF65-F5344CB8AC3E}">
        <p14:creationId xmlns:p14="http://schemas.microsoft.com/office/powerpoint/2010/main" val="1304670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lstStyle/>
          <a:p>
            <a:r>
              <a:rPr lang="en-US" b="1" dirty="0" err="1">
                <a:solidFill>
                  <a:srgbClr val="09B5CD"/>
                </a:solidFill>
              </a:rPr>
              <a:t>Existe</a:t>
            </a:r>
            <a:r>
              <a:rPr lang="en-US" b="1" dirty="0">
                <a:solidFill>
                  <a:srgbClr val="09B5CD"/>
                </a:solidFill>
              </a:rPr>
              <a:t> un </a:t>
            </a:r>
            <a:r>
              <a:rPr lang="en-US" b="1" i="1" dirty="0">
                <a:solidFill>
                  <a:srgbClr val="09B5CD"/>
                </a:solidFill>
              </a:rPr>
              <a:t>workflow…</a:t>
            </a:r>
            <a:endParaRPr lang="en-US" b="1" dirty="0">
              <a:solidFill>
                <a:srgbClr val="09B5CD"/>
              </a:solidFill>
            </a:endParaRPr>
          </a:p>
        </p:txBody>
      </p:sp>
      <p:sp>
        <p:nvSpPr>
          <p:cNvPr id="6" name="CuadroTexto 5">
            <a:extLst>
              <a:ext uri="{FF2B5EF4-FFF2-40B4-BE49-F238E27FC236}">
                <a16:creationId xmlns:a16="http://schemas.microsoft.com/office/drawing/2014/main" id="{4297CD9C-E1A1-6F4A-9A8E-8E5B55522EFB}"/>
              </a:ext>
            </a:extLst>
          </p:cNvPr>
          <p:cNvSpPr txBox="1"/>
          <p:nvPr/>
        </p:nvSpPr>
        <p:spPr>
          <a:xfrm>
            <a:off x="759371" y="1997839"/>
            <a:ext cx="10617190" cy="2862322"/>
          </a:xfrm>
          <a:prstGeom prst="rect">
            <a:avLst/>
          </a:prstGeom>
          <a:noFill/>
        </p:spPr>
        <p:txBody>
          <a:bodyPr wrap="square" rtlCol="0">
            <a:spAutoFit/>
          </a:bodyPr>
          <a:lstStyle/>
          <a:p>
            <a:r>
              <a:rPr lang="es-ES_tradnl" sz="2000" b="1" dirty="0"/>
              <a:t>Impacto de los valores faltantes:</a:t>
            </a:r>
          </a:p>
          <a:p>
            <a:endParaRPr lang="es-ES_tradnl" sz="2000" b="1" dirty="0"/>
          </a:p>
          <a:p>
            <a:pPr marL="342900" indent="-342900">
              <a:buFont typeface="Arial" panose="020B0604020202020204" pitchFamily="34" charset="0"/>
              <a:buChar char="•"/>
            </a:pPr>
            <a:r>
              <a:rPr lang="es-ES_tradnl" sz="2000" dirty="0"/>
              <a:t>Convertir los valores perdidos en valores nulos.</a:t>
            </a:r>
          </a:p>
          <a:p>
            <a:endParaRPr lang="es-ES_tradnl" sz="2000" dirty="0"/>
          </a:p>
          <a:p>
            <a:pPr marL="342900" indent="-342900">
              <a:buFont typeface="Arial" panose="020B0604020202020204" pitchFamily="34" charset="0"/>
              <a:buChar char="•"/>
            </a:pPr>
            <a:r>
              <a:rPr lang="es-ES_tradnl" sz="2000" dirty="0"/>
              <a:t>Analizar la cantidad y tipo de data perdida.</a:t>
            </a:r>
          </a:p>
          <a:p>
            <a:endParaRPr lang="es-ES_tradnl" sz="2000" dirty="0"/>
          </a:p>
          <a:p>
            <a:pPr marL="342900" indent="-342900">
              <a:buFont typeface="Arial" panose="020B0604020202020204" pitchFamily="34" charset="0"/>
              <a:buChar char="•"/>
            </a:pPr>
            <a:r>
              <a:rPr lang="es-ES_tradnl" sz="2000" dirty="0"/>
              <a:t>Eliminar e imputar apropiadamente los valores perdidos.</a:t>
            </a:r>
          </a:p>
          <a:p>
            <a:endParaRPr lang="es-ES_tradnl" sz="2000" dirty="0"/>
          </a:p>
          <a:p>
            <a:pPr marL="342900" indent="-342900">
              <a:buFont typeface="Arial" panose="020B0604020202020204" pitchFamily="34" charset="0"/>
              <a:buChar char="•"/>
            </a:pPr>
            <a:r>
              <a:rPr lang="es-ES_tradnl" sz="2000" dirty="0"/>
              <a:t>Evaluar </a:t>
            </a:r>
            <a:r>
              <a:rPr lang="es-ES_tradnl" sz="2000"/>
              <a:t>y comparar </a:t>
            </a:r>
            <a:r>
              <a:rPr lang="es-ES_tradnl" sz="2000" dirty="0"/>
              <a:t>el rendimiento del tratamiento realizado.</a:t>
            </a:r>
          </a:p>
        </p:txBody>
      </p:sp>
      <p:pic>
        <p:nvPicPr>
          <p:cNvPr id="4" name="Imagen 3">
            <a:extLst>
              <a:ext uri="{FF2B5EF4-FFF2-40B4-BE49-F238E27FC236}">
                <a16:creationId xmlns:a16="http://schemas.microsoft.com/office/drawing/2014/main" id="{70F884EC-5E19-E046-8364-1FBF8BFE04EA}"/>
              </a:ext>
            </a:extLst>
          </p:cNvPr>
          <p:cNvPicPr>
            <a:picLocks noChangeAspect="1"/>
          </p:cNvPicPr>
          <p:nvPr/>
        </p:nvPicPr>
        <p:blipFill>
          <a:blip r:embed="rId2"/>
          <a:stretch>
            <a:fillRect/>
          </a:stretch>
        </p:blipFill>
        <p:spPr>
          <a:xfrm>
            <a:off x="7767947" y="2357746"/>
            <a:ext cx="1905000" cy="1905000"/>
          </a:xfrm>
          <a:prstGeom prst="rect">
            <a:avLst/>
          </a:prstGeom>
        </p:spPr>
      </p:pic>
    </p:spTree>
    <p:extLst>
      <p:ext uri="{BB962C8B-B14F-4D97-AF65-F5344CB8AC3E}">
        <p14:creationId xmlns:p14="http://schemas.microsoft.com/office/powerpoint/2010/main" val="419200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371" y="242407"/>
            <a:ext cx="9613653" cy="716497"/>
          </a:xfrm>
        </p:spPr>
        <p:txBody>
          <a:bodyPr/>
          <a:lstStyle/>
          <a:p>
            <a:r>
              <a:rPr lang="en-US" b="1" dirty="0" err="1">
                <a:solidFill>
                  <a:srgbClr val="09B5CD"/>
                </a:solidFill>
              </a:rPr>
              <a:t>Mecanismo</a:t>
            </a:r>
            <a:r>
              <a:rPr lang="en-US" b="1" dirty="0">
                <a:solidFill>
                  <a:srgbClr val="09B5CD"/>
                </a:solidFill>
              </a:rPr>
              <a:t> de </a:t>
            </a:r>
            <a:r>
              <a:rPr lang="en-US" b="1" dirty="0" err="1">
                <a:solidFill>
                  <a:srgbClr val="09B5CD"/>
                </a:solidFill>
              </a:rPr>
              <a:t>datos</a:t>
            </a:r>
            <a:r>
              <a:rPr lang="en-US" b="1" dirty="0">
                <a:solidFill>
                  <a:srgbClr val="09B5CD"/>
                </a:solidFill>
              </a:rPr>
              <a:t> </a:t>
            </a:r>
            <a:r>
              <a:rPr lang="en-US" b="1" dirty="0" err="1">
                <a:solidFill>
                  <a:srgbClr val="09B5CD"/>
                </a:solidFill>
              </a:rPr>
              <a:t>perdidos</a:t>
            </a:r>
            <a:r>
              <a:rPr lang="en-US" b="1" i="1" dirty="0">
                <a:solidFill>
                  <a:srgbClr val="09B5CD"/>
                </a:solidFill>
              </a:rPr>
              <a:t>…</a:t>
            </a:r>
            <a:endParaRPr lang="en-US" b="1" dirty="0">
              <a:solidFill>
                <a:srgbClr val="09B5CD"/>
              </a:solidFill>
            </a:endParaRPr>
          </a:p>
        </p:txBody>
      </p:sp>
      <p:sp>
        <p:nvSpPr>
          <p:cNvPr id="6" name="CuadroTexto 5">
            <a:extLst>
              <a:ext uri="{FF2B5EF4-FFF2-40B4-BE49-F238E27FC236}">
                <a16:creationId xmlns:a16="http://schemas.microsoft.com/office/drawing/2014/main" id="{4297CD9C-E1A1-6F4A-9A8E-8E5B55522EFB}"/>
              </a:ext>
            </a:extLst>
          </p:cNvPr>
          <p:cNvSpPr txBox="1"/>
          <p:nvPr/>
        </p:nvSpPr>
        <p:spPr>
          <a:xfrm>
            <a:off x="759371" y="1997839"/>
            <a:ext cx="10617190" cy="1631216"/>
          </a:xfrm>
          <a:prstGeom prst="rect">
            <a:avLst/>
          </a:prstGeom>
          <a:noFill/>
        </p:spPr>
        <p:txBody>
          <a:bodyPr wrap="square" rtlCol="0">
            <a:spAutoFit/>
          </a:bodyPr>
          <a:lstStyle/>
          <a:p>
            <a:r>
              <a:rPr lang="es-ES_tradnl" sz="2000" b="1" dirty="0"/>
              <a:t>MCAR (</a:t>
            </a:r>
            <a:r>
              <a:rPr lang="es-ES_tradnl" sz="2000" b="1" dirty="0" err="1"/>
              <a:t>Missing</a:t>
            </a:r>
            <a:r>
              <a:rPr lang="es-ES_tradnl" sz="2000" b="1" dirty="0"/>
              <a:t> </a:t>
            </a:r>
            <a:r>
              <a:rPr lang="es-ES_tradnl" sz="2000" b="1" dirty="0" err="1"/>
              <a:t>Completely</a:t>
            </a:r>
            <a:r>
              <a:rPr lang="es-ES_tradnl" sz="2000" b="1" dirty="0"/>
              <a:t> at </a:t>
            </a:r>
            <a:r>
              <a:rPr lang="es-ES_tradnl" sz="2000" b="1" dirty="0" err="1"/>
              <a:t>Random</a:t>
            </a:r>
            <a:r>
              <a:rPr lang="es-ES_tradnl" sz="2000" b="1" dirty="0"/>
              <a:t>): </a:t>
            </a:r>
            <a:r>
              <a:rPr lang="es-ES_tradnl" sz="2000" dirty="0"/>
              <a:t>La probabilidad que una instancia tenga un valor faltante para un atributo es la misma para todas las instancias. Es decir, esta probabilidad no depende ni de los valores observados ni de los valores faltantes. </a:t>
            </a:r>
            <a:endParaRPr lang="es-ES_tradnl" sz="2000" b="1" dirty="0"/>
          </a:p>
          <a:p>
            <a:endParaRPr lang="es-ES_tradnl" sz="2000" b="1" dirty="0"/>
          </a:p>
          <a:p>
            <a:pPr marL="342900" indent="-342900">
              <a:buFont typeface="Arial" panose="020B0604020202020204" pitchFamily="34" charset="0"/>
              <a:buChar char="•"/>
            </a:pPr>
            <a:endParaRPr lang="es-ES_tradnl" sz="2000" dirty="0"/>
          </a:p>
        </p:txBody>
      </p:sp>
      <p:sp>
        <p:nvSpPr>
          <p:cNvPr id="5" name="CuadroTexto 4">
            <a:extLst>
              <a:ext uri="{FF2B5EF4-FFF2-40B4-BE49-F238E27FC236}">
                <a16:creationId xmlns:a16="http://schemas.microsoft.com/office/drawing/2014/main" id="{E90AC8CC-C335-554E-89C7-72044D3A5DF1}"/>
              </a:ext>
            </a:extLst>
          </p:cNvPr>
          <p:cNvSpPr txBox="1"/>
          <p:nvPr/>
        </p:nvSpPr>
        <p:spPr>
          <a:xfrm>
            <a:off x="759371" y="3629055"/>
            <a:ext cx="10617190" cy="1323439"/>
          </a:xfrm>
          <a:prstGeom prst="rect">
            <a:avLst/>
          </a:prstGeom>
          <a:noFill/>
        </p:spPr>
        <p:txBody>
          <a:bodyPr wrap="square" rtlCol="0">
            <a:spAutoFit/>
          </a:bodyPr>
          <a:lstStyle/>
          <a:p>
            <a:r>
              <a:rPr lang="es-ES_tradnl" sz="2000" b="1" dirty="0"/>
              <a:t>Ejemplo: </a:t>
            </a:r>
            <a:r>
              <a:rPr lang="es-ES_tradnl" sz="2000" dirty="0"/>
              <a:t>La data está perdida por algún accidente, ya sea por error del sistema, data corrupta, error humano. </a:t>
            </a:r>
            <a:endParaRPr lang="es-ES_tradnl" sz="2000" b="1" dirty="0"/>
          </a:p>
          <a:p>
            <a:endParaRPr lang="es-ES_tradnl" sz="2000" b="1" dirty="0"/>
          </a:p>
          <a:p>
            <a:pPr marL="342900" indent="-342900">
              <a:buFont typeface="Arial" panose="020B0604020202020204" pitchFamily="34" charset="0"/>
              <a:buChar char="•"/>
            </a:pPr>
            <a:endParaRPr lang="es-ES_tradnl" sz="2000" dirty="0"/>
          </a:p>
        </p:txBody>
      </p:sp>
    </p:spTree>
    <p:extLst>
      <p:ext uri="{BB962C8B-B14F-4D97-AF65-F5344CB8AC3E}">
        <p14:creationId xmlns:p14="http://schemas.microsoft.com/office/powerpoint/2010/main" val="265149829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23752</TotalTime>
  <Words>816</Words>
  <Application>Microsoft Macintosh PowerPoint</Application>
  <PresentationFormat>Panorámica</PresentationFormat>
  <Paragraphs>120</Paragraphs>
  <Slides>25</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Calibri</vt:lpstr>
      <vt:lpstr>Calibri Light</vt:lpstr>
      <vt:lpstr>Cambria Math</vt:lpstr>
      <vt:lpstr>Tema de Office</vt:lpstr>
      <vt:lpstr>Preparación de datos</vt:lpstr>
      <vt:lpstr>¿Por qué preparar los datos?</vt:lpstr>
      <vt:lpstr>Porque…</vt:lpstr>
      <vt:lpstr>Porque…</vt:lpstr>
      <vt:lpstr>Dentro las principals tareas tenemos…</vt:lpstr>
      <vt:lpstr>Datos Faltantes</vt:lpstr>
      <vt:lpstr>Impacto</vt:lpstr>
      <vt:lpstr>Existe un workflow…</vt:lpstr>
      <vt:lpstr>Mecanismo de datos perdidos…</vt:lpstr>
      <vt:lpstr>Mecanismo de datos perdidos…</vt:lpstr>
      <vt:lpstr>Mecanismo de datos perdidos…</vt:lpstr>
      <vt:lpstr>Ejemplo de mecanismos</vt:lpstr>
      <vt:lpstr>Tratamiento de datos perdidos…</vt:lpstr>
      <vt:lpstr>Valores Outlier</vt:lpstr>
      <vt:lpstr>Valores Outlier</vt:lpstr>
      <vt:lpstr>Outlier Univariado</vt:lpstr>
      <vt:lpstr>Rango Intercuantil</vt:lpstr>
      <vt:lpstr>Outlier Multivariados</vt:lpstr>
      <vt:lpstr>Métodos para detectar Outlier Multivariados</vt:lpstr>
      <vt:lpstr>DBSCAN (Density-based spatial clustering of applications with noise)</vt:lpstr>
      <vt:lpstr>Transformación de Datos</vt:lpstr>
      <vt:lpstr>Transformación de datos</vt:lpstr>
      <vt:lpstr>Normalización</vt:lpstr>
      <vt:lpstr>Normalización Min-Max</vt:lpstr>
      <vt:lpstr>Preparación de datos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Microsoft Office User</cp:lastModifiedBy>
  <cp:revision>141</cp:revision>
  <dcterms:created xsi:type="dcterms:W3CDTF">2017-11-16T16:28:51Z</dcterms:created>
  <dcterms:modified xsi:type="dcterms:W3CDTF">2020-03-07T02:02:27Z</dcterms:modified>
</cp:coreProperties>
</file>