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68" r:id="rId3"/>
    <p:sldId id="269" r:id="rId4"/>
    <p:sldId id="270" r:id="rId5"/>
    <p:sldId id="282" r:id="rId6"/>
    <p:sldId id="271" r:id="rId7"/>
    <p:sldId id="281" r:id="rId8"/>
    <p:sldId id="279" r:id="rId9"/>
    <p:sldId id="272" r:id="rId10"/>
    <p:sldId id="278" r:id="rId11"/>
    <p:sldId id="280" r:id="rId12"/>
    <p:sldId id="273" r:id="rId13"/>
    <p:sldId id="274" r:id="rId14"/>
    <p:sldId id="275" r:id="rId15"/>
    <p:sldId id="283" r:id="rId16"/>
    <p:sldId id="284" r:id="rId17"/>
    <p:sldId id="285" r:id="rId18"/>
    <p:sldId id="286" r:id="rId19"/>
    <p:sldId id="276" r:id="rId20"/>
    <p:sldId id="287" r:id="rId21"/>
    <p:sldId id="277" r:id="rId22"/>
    <p:sldId id="288" r:id="rId23"/>
    <p:sldId id="290" r:id="rId24"/>
    <p:sldId id="291" r:id="rId25"/>
    <p:sldId id="292" r:id="rId26"/>
    <p:sldId id="293" r:id="rId27"/>
    <p:sldId id="294" r:id="rId28"/>
    <p:sldId id="29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etjie Reynecke" initials="MR" lastIdx="2" clrIdx="0">
    <p:extLst>
      <p:ext uri="{19B8F6BF-5375-455C-9EA6-DF929625EA0E}">
        <p15:presenceInfo xmlns:p15="http://schemas.microsoft.com/office/powerpoint/2012/main" userId="S-1-5-21-2066645663-1224249857-2408637135-112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800" dirty="0"/>
              <a:t>Water use </a:t>
            </a:r>
            <a:r>
              <a:rPr lang="en-ZA" sz="1800" dirty="0" smtClean="0"/>
              <a:t>Efficiency</a:t>
            </a:r>
          </a:p>
          <a:p>
            <a:pPr>
              <a:defRPr/>
            </a:pPr>
            <a:r>
              <a:rPr lang="en-ZA" sz="1400" dirty="0" smtClean="0"/>
              <a:t>Mine X</a:t>
            </a:r>
            <a:endParaRPr lang="en-ZA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664057344332263E-2"/>
          <c:y val="0.23274492843759559"/>
          <c:w val="0.92867188531133549"/>
          <c:h val="0.40105834485317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Eficiency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4.2</c:v>
                </c:pt>
                <c:pt idx="6">
                  <c:v>5.2</c:v>
                </c:pt>
                <c:pt idx="7">
                  <c:v>4.0999999999999996</c:v>
                </c:pt>
                <c:pt idx="8">
                  <c:v>4.2</c:v>
                </c:pt>
                <c:pt idx="9">
                  <c:v>4.9000000000000004</c:v>
                </c:pt>
                <c:pt idx="10">
                  <c:v>4.5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C-4DE9-9C4D-904A9236A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94498008"/>
        <c:axId val="3944917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KPI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3.6</c:v>
                </c:pt>
                <c:pt idx="1">
                  <c:v>3.6</c:v>
                </c:pt>
                <c:pt idx="2">
                  <c:v>3.6</c:v>
                </c:pt>
                <c:pt idx="3">
                  <c:v>3.6</c:v>
                </c:pt>
                <c:pt idx="4">
                  <c:v>3.6</c:v>
                </c:pt>
                <c:pt idx="5">
                  <c:v>3.6</c:v>
                </c:pt>
                <c:pt idx="6">
                  <c:v>3.6</c:v>
                </c:pt>
                <c:pt idx="7">
                  <c:v>3.6</c:v>
                </c:pt>
                <c:pt idx="8">
                  <c:v>3.6</c:v>
                </c:pt>
                <c:pt idx="9">
                  <c:v>3.6</c:v>
                </c:pt>
                <c:pt idx="10">
                  <c:v>3.6</c:v>
                </c:pt>
                <c:pt idx="11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4C-4DE9-9C4D-904A9236A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498008"/>
        <c:axId val="394491776"/>
      </c:lineChart>
      <c:catAx>
        <c:axId val="39449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1776"/>
        <c:crosses val="autoZero"/>
        <c:auto val="1"/>
        <c:lblAlgn val="ctr"/>
        <c:lblOffset val="100"/>
        <c:noMultiLvlLbl val="0"/>
      </c:catAx>
      <c:valAx>
        <c:axId val="394491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449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800" b="1" i="0" baseline="0" dirty="0" smtClean="0">
                <a:effectLst/>
              </a:rPr>
              <a:t>% Waste Recycled</a:t>
            </a:r>
            <a:endParaRPr lang="en-GB" dirty="0" smtClean="0">
              <a:effectLst/>
            </a:endParaRPr>
          </a:p>
          <a:p>
            <a:pPr>
              <a:defRPr/>
            </a:pPr>
            <a:r>
              <a:rPr lang="en-ZA" sz="1400" dirty="0" smtClean="0"/>
              <a:t>Group</a:t>
            </a:r>
            <a:endParaRPr lang="en-ZA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946693639203577E-2"/>
          <c:y val="0.20343672208031741"/>
          <c:w val="0.96010661272159281"/>
          <c:h val="0.44653257951984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CDM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4.2</c:v>
                </c:pt>
                <c:pt idx="6">
                  <c:v>5.2</c:v>
                </c:pt>
                <c:pt idx="7">
                  <c:v>4.0999999999999996</c:v>
                </c:pt>
                <c:pt idx="8">
                  <c:v>4.2</c:v>
                </c:pt>
                <c:pt idx="9">
                  <c:v>4.9000000000000004</c:v>
                </c:pt>
                <c:pt idx="10">
                  <c:v>4.5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CF-4AB7-A5A3-537B529BD5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FDM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3.6</c:v>
                </c:pt>
                <c:pt idx="1">
                  <c:v>3.6</c:v>
                </c:pt>
                <c:pt idx="2">
                  <c:v>3.6</c:v>
                </c:pt>
                <c:pt idx="3">
                  <c:v>3.6</c:v>
                </c:pt>
                <c:pt idx="4">
                  <c:v>3.6</c:v>
                </c:pt>
                <c:pt idx="5">
                  <c:v>3.6</c:v>
                </c:pt>
                <c:pt idx="6">
                  <c:v>3.6</c:v>
                </c:pt>
                <c:pt idx="7">
                  <c:v>3.6</c:v>
                </c:pt>
                <c:pt idx="8">
                  <c:v>3.6</c:v>
                </c:pt>
                <c:pt idx="9">
                  <c:v>3.6</c:v>
                </c:pt>
                <c:pt idx="10">
                  <c:v>3.6</c:v>
                </c:pt>
                <c:pt idx="11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CF-4AB7-A5A3-537B529BD5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KDM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3.6</c:v>
                </c:pt>
                <c:pt idx="1">
                  <c:v>2.6</c:v>
                </c:pt>
                <c:pt idx="2">
                  <c:v>2.4</c:v>
                </c:pt>
                <c:pt idx="3">
                  <c:v>2.2999999999999998</c:v>
                </c:pt>
                <c:pt idx="4">
                  <c:v>2.1</c:v>
                </c:pt>
                <c:pt idx="5">
                  <c:v>2.2999999999999998</c:v>
                </c:pt>
                <c:pt idx="6">
                  <c:v>3.3</c:v>
                </c:pt>
                <c:pt idx="7">
                  <c:v>4.2</c:v>
                </c:pt>
                <c:pt idx="8">
                  <c:v>2.2999999999999998</c:v>
                </c:pt>
                <c:pt idx="9">
                  <c:v>2.5</c:v>
                </c:pt>
                <c:pt idx="10">
                  <c:v>3.5</c:v>
                </c:pt>
                <c:pt idx="11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CF-4AB7-A5A3-537B529BD56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WDL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5.6</c:v>
                </c:pt>
                <c:pt idx="1">
                  <c:v>5.6</c:v>
                </c:pt>
                <c:pt idx="2">
                  <c:v>6.6</c:v>
                </c:pt>
                <c:pt idx="3">
                  <c:v>3.2</c:v>
                </c:pt>
                <c:pt idx="4">
                  <c:v>3.6</c:v>
                </c:pt>
                <c:pt idx="5">
                  <c:v>5.6</c:v>
                </c:pt>
                <c:pt idx="6">
                  <c:v>5.5</c:v>
                </c:pt>
                <c:pt idx="7">
                  <c:v>4.3</c:v>
                </c:pt>
                <c:pt idx="8">
                  <c:v>4.2</c:v>
                </c:pt>
                <c:pt idx="9">
                  <c:v>4.3</c:v>
                </c:pt>
                <c:pt idx="10">
                  <c:v>4.5</c:v>
                </c:pt>
                <c:pt idx="1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CF-4AB7-A5A3-537B529BD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94498008"/>
        <c:axId val="394491776"/>
      </c:barChart>
      <c:catAx>
        <c:axId val="39449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1776"/>
        <c:crosses val="autoZero"/>
        <c:auto val="1"/>
        <c:lblAlgn val="ctr"/>
        <c:lblOffset val="100"/>
        <c:noMultiLvlLbl val="0"/>
      </c:catAx>
      <c:valAx>
        <c:axId val="394491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449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800" dirty="0" smtClean="0"/>
              <a:t>Waste Distribution</a:t>
            </a:r>
          </a:p>
          <a:p>
            <a:pPr>
              <a:defRPr/>
            </a:pPr>
            <a:r>
              <a:rPr lang="en-ZA" sz="1400" dirty="0" smtClean="0"/>
              <a:t>Mine X</a:t>
            </a:r>
            <a:endParaRPr lang="en-ZA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Recycled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660</c:v>
                </c:pt>
                <c:pt idx="1">
                  <c:v>700</c:v>
                </c:pt>
                <c:pt idx="2">
                  <c:v>550</c:v>
                </c:pt>
                <c:pt idx="3">
                  <c:v>600</c:v>
                </c:pt>
                <c:pt idx="4">
                  <c:v>780</c:v>
                </c:pt>
                <c:pt idx="5">
                  <c:v>850</c:v>
                </c:pt>
                <c:pt idx="6">
                  <c:v>400</c:v>
                </c:pt>
                <c:pt idx="7">
                  <c:v>560</c:v>
                </c:pt>
                <c:pt idx="8">
                  <c:v>550</c:v>
                </c:pt>
                <c:pt idx="9">
                  <c:v>540</c:v>
                </c:pt>
                <c:pt idx="10">
                  <c:v>850</c:v>
                </c:pt>
                <c:pt idx="11">
                  <c:v>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0-4CF6-8F5E-5C51C47008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200</c:v>
                </c:pt>
                <c:pt idx="1">
                  <c:v>230</c:v>
                </c:pt>
                <c:pt idx="2">
                  <c:v>450</c:v>
                </c:pt>
                <c:pt idx="3">
                  <c:v>220</c:v>
                </c:pt>
                <c:pt idx="4">
                  <c:v>320</c:v>
                </c:pt>
                <c:pt idx="5">
                  <c:v>520</c:v>
                </c:pt>
                <c:pt idx="6">
                  <c:v>410</c:v>
                </c:pt>
                <c:pt idx="7">
                  <c:v>580</c:v>
                </c:pt>
                <c:pt idx="8">
                  <c:v>310</c:v>
                </c:pt>
                <c:pt idx="9">
                  <c:v>320</c:v>
                </c:pt>
                <c:pt idx="10">
                  <c:v>310</c:v>
                </c:pt>
                <c:pt idx="11">
                  <c:v>330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70-4CF6-8F5E-5C51C47008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Hazardous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55</c:v>
                </c:pt>
                <c:pt idx="1">
                  <c:v>50</c:v>
                </c:pt>
                <c:pt idx="2">
                  <c:v>22</c:v>
                </c:pt>
                <c:pt idx="3">
                  <c:v>30</c:v>
                </c:pt>
                <c:pt idx="4">
                  <c:v>25</c:v>
                </c:pt>
                <c:pt idx="5">
                  <c:v>31</c:v>
                </c:pt>
                <c:pt idx="6">
                  <c:v>24</c:v>
                </c:pt>
                <c:pt idx="7">
                  <c:v>36</c:v>
                </c:pt>
                <c:pt idx="8">
                  <c:v>44</c:v>
                </c:pt>
                <c:pt idx="9">
                  <c:v>25</c:v>
                </c:pt>
                <c:pt idx="10">
                  <c:v>20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70-4CF6-8F5E-5C51C470083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Incinerated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3</c:v>
                </c:pt>
                <c:pt idx="10">
                  <c:v>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770-4CF6-8F5E-5C51C47008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27249168"/>
        <c:axId val="627253104"/>
      </c:barChart>
      <c:catAx>
        <c:axId val="62724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253104"/>
        <c:crosses val="autoZero"/>
        <c:auto val="1"/>
        <c:lblAlgn val="ctr"/>
        <c:lblOffset val="100"/>
        <c:noMultiLvlLbl val="0"/>
      </c:catAx>
      <c:valAx>
        <c:axId val="62725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24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800" dirty="0" smtClean="0"/>
              <a:t>Waste Distribution</a:t>
            </a:r>
          </a:p>
          <a:p>
            <a:pPr>
              <a:defRPr/>
            </a:pPr>
            <a:r>
              <a:rPr lang="en-ZA" sz="1400" dirty="0" smtClean="0"/>
              <a:t>Group YTD</a:t>
            </a:r>
            <a:endParaRPr lang="en-ZA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Recycled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CDM</c:v>
                </c:pt>
                <c:pt idx="1">
                  <c:v>FDM</c:v>
                </c:pt>
                <c:pt idx="2">
                  <c:v>KDM</c:v>
                </c:pt>
                <c:pt idx="3">
                  <c:v>WDL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660</c:v>
                </c:pt>
                <c:pt idx="1">
                  <c:v>700</c:v>
                </c:pt>
                <c:pt idx="2">
                  <c:v>550</c:v>
                </c:pt>
                <c:pt idx="3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69-4592-916C-5FC1FB5315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General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CDM</c:v>
                </c:pt>
                <c:pt idx="1">
                  <c:v>FDM</c:v>
                </c:pt>
                <c:pt idx="2">
                  <c:v>KDM</c:v>
                </c:pt>
                <c:pt idx="3">
                  <c:v>WDL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200</c:v>
                </c:pt>
                <c:pt idx="1">
                  <c:v>230</c:v>
                </c:pt>
                <c:pt idx="2">
                  <c:v>450</c:v>
                </c:pt>
                <c:pt idx="3">
                  <c:v>220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69-4592-916C-5FC1FB5315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Hazardous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CDM</c:v>
                </c:pt>
                <c:pt idx="1">
                  <c:v>FDM</c:v>
                </c:pt>
                <c:pt idx="2">
                  <c:v>KDM</c:v>
                </c:pt>
                <c:pt idx="3">
                  <c:v>WDL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</c:v>
                </c:pt>
                <c:pt idx="1">
                  <c:v>50</c:v>
                </c:pt>
                <c:pt idx="2">
                  <c:v>22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69-4592-916C-5FC1FB53158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Incinerated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CDM</c:v>
                </c:pt>
                <c:pt idx="1">
                  <c:v>FDM</c:v>
                </c:pt>
                <c:pt idx="2">
                  <c:v>KDM</c:v>
                </c:pt>
                <c:pt idx="3">
                  <c:v>WDL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69-4592-916C-5FC1FB531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27249168"/>
        <c:axId val="627253104"/>
      </c:barChart>
      <c:catAx>
        <c:axId val="62724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253104"/>
        <c:crosses val="autoZero"/>
        <c:auto val="1"/>
        <c:lblAlgn val="ctr"/>
        <c:lblOffset val="100"/>
        <c:noMultiLvlLbl val="0"/>
      </c:catAx>
      <c:valAx>
        <c:axId val="62725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24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Mine Area</a:t>
            </a:r>
          </a:p>
          <a:p>
            <a:pPr>
              <a:defRPr/>
            </a:pPr>
            <a:r>
              <a:rPr lang="en-US" dirty="0" smtClean="0"/>
              <a:t>Mine X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Area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D61D-45B6-95CE-C19540254558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D61D-45B6-95CE-C19540254558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D61D-45B6-95CE-C19540254558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D61D-45B6-95CE-C1954025455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Not Rehabed</c:v>
                </c:pt>
                <c:pt idx="1">
                  <c:v>Rehabed</c:v>
                </c:pt>
                <c:pt idx="2">
                  <c:v>Currently done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E5-49B9-AE02-01059B6CDC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Mine Area</a:t>
            </a:r>
          </a:p>
          <a:p>
            <a:pPr>
              <a:defRPr/>
            </a:pPr>
            <a:r>
              <a:rPr lang="en-US" dirty="0" smtClean="0"/>
              <a:t>Group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Area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E68-4951-B0ED-A59AA980D6F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E68-4951-B0ED-A59AA980D6FE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0E68-4951-B0ED-A59AA980D6F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E68-4951-B0ED-A59AA980D6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Not Rehabed</c:v>
                </c:pt>
                <c:pt idx="1">
                  <c:v>Rehabed</c:v>
                </c:pt>
                <c:pt idx="2">
                  <c:v>Currently done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68-4951-B0ED-A59AA980D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C-Footprint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8A6-4A88-8CEF-1C90E795991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8A6-4A88-8CEF-1C90E795991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A6-4A88-8CEF-1C90E7959913}"/>
              </c:ext>
            </c:extLst>
          </c:dPt>
          <c:dLbls>
            <c:dLbl>
              <c:idx val="0"/>
              <c:layout>
                <c:manualLayout>
                  <c:x val="0.11931523135368553"/>
                  <c:y val="-2.450425906211395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A6-4A88-8CEF-1C90E7959913}"/>
                </c:ext>
              </c:extLst>
            </c:dLbl>
            <c:dLbl>
              <c:idx val="1"/>
              <c:layout>
                <c:manualLayout>
                  <c:x val="-0.11389181174669982"/>
                  <c:y val="1.837819429658535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A6-4A88-8CEF-1C90E7959913}"/>
                </c:ext>
              </c:extLst>
            </c:dLbl>
            <c:dLbl>
              <c:idx val="2"/>
              <c:layout>
                <c:manualLayout>
                  <c:x val="-3.2540517641914235E-2"/>
                  <c:y val="-7.351277718634188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A6-4A88-8CEF-1C90E79599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S1</c:v>
                </c:pt>
                <c:pt idx="1">
                  <c:v>S2</c:v>
                </c:pt>
                <c:pt idx="2">
                  <c:v>S3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5600</c:v>
                </c:pt>
                <c:pt idx="1">
                  <c:v>48000</c:v>
                </c:pt>
                <c:pt idx="2">
                  <c:v>880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A6-4A88-8CEF-1C90E795991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3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dirty="0" smtClean="0"/>
              <a:t>Normalised Footprint</a:t>
            </a:r>
            <a:endParaRPr lang="en-Z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tCO2-3/t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4.0000000000000001E-3</c:v>
                </c:pt>
                <c:pt idx="1">
                  <c:v>3.0000000000000001E-3</c:v>
                </c:pt>
                <c:pt idx="2">
                  <c:v>4.0000000000000001E-3</c:v>
                </c:pt>
                <c:pt idx="3">
                  <c:v>3.0000000000000001E-3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DA-408E-9A3B-9B0A20CAE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57357304"/>
        <c:axId val="457357632"/>
      </c:barChart>
      <c:barChart>
        <c:barDir val="col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tCO2-e/ct.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3.2000000000000001E-2</c:v>
                </c:pt>
                <c:pt idx="1">
                  <c:v>3.1E-2</c:v>
                </c:pt>
                <c:pt idx="2">
                  <c:v>3.3000000000000002E-2</c:v>
                </c:pt>
                <c:pt idx="3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DA-408E-9A3B-9B0A20CAEE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623754920"/>
        <c:axId val="623754264"/>
      </c:barChart>
      <c:catAx>
        <c:axId val="457357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357632"/>
        <c:crosses val="autoZero"/>
        <c:auto val="1"/>
        <c:lblAlgn val="ctr"/>
        <c:lblOffset val="100"/>
        <c:noMultiLvlLbl val="0"/>
      </c:catAx>
      <c:valAx>
        <c:axId val="457357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dirty="0" smtClean="0"/>
                  <a:t>tCO2-e/t</a:t>
                </a:r>
                <a:endParaRPr lang="en-Z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7357304"/>
        <c:crosses val="autoZero"/>
        <c:crossBetween val="between"/>
      </c:valAx>
      <c:valAx>
        <c:axId val="62375426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dirty="0" smtClean="0"/>
                  <a:t>tCO2-e/ct.</a:t>
                </a:r>
                <a:endParaRPr lang="en-Z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754920"/>
        <c:crosses val="max"/>
        <c:crossBetween val="between"/>
      </c:valAx>
      <c:catAx>
        <c:axId val="623754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23754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800" dirty="0"/>
              <a:t>Water </a:t>
            </a:r>
            <a:r>
              <a:rPr lang="en-ZA" sz="1800" dirty="0" smtClean="0"/>
              <a:t>% Recycled</a:t>
            </a:r>
          </a:p>
          <a:p>
            <a:pPr>
              <a:defRPr/>
            </a:pPr>
            <a:r>
              <a:rPr lang="en-ZA" sz="1400" dirty="0" smtClean="0"/>
              <a:t>Mine X</a:t>
            </a:r>
            <a:endParaRPr lang="en-ZA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664057344332263E-2"/>
          <c:y val="0.23274492843759559"/>
          <c:w val="0.92867188531133549"/>
          <c:h val="0.40105834485317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% Recycled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88</c:v>
                </c:pt>
                <c:pt idx="1">
                  <c:v>78</c:v>
                </c:pt>
                <c:pt idx="2">
                  <c:v>76</c:v>
                </c:pt>
                <c:pt idx="3">
                  <c:v>75</c:v>
                </c:pt>
                <c:pt idx="4">
                  <c:v>78</c:v>
                </c:pt>
                <c:pt idx="5">
                  <c:v>79</c:v>
                </c:pt>
                <c:pt idx="6">
                  <c:v>80</c:v>
                </c:pt>
                <c:pt idx="7">
                  <c:v>81</c:v>
                </c:pt>
                <c:pt idx="8">
                  <c:v>82</c:v>
                </c:pt>
                <c:pt idx="9">
                  <c:v>80</c:v>
                </c:pt>
                <c:pt idx="10">
                  <c:v>75</c:v>
                </c:pt>
                <c:pt idx="11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88-40B3-99B8-8E3290997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94498008"/>
        <c:axId val="3944917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KPI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75</c:v>
                </c:pt>
                <c:pt idx="1">
                  <c:v>75</c:v>
                </c:pt>
                <c:pt idx="2">
                  <c:v>75</c:v>
                </c:pt>
                <c:pt idx="3">
                  <c:v>75</c:v>
                </c:pt>
                <c:pt idx="4">
                  <c:v>75</c:v>
                </c:pt>
                <c:pt idx="5">
                  <c:v>75</c:v>
                </c:pt>
                <c:pt idx="6">
                  <c:v>75</c:v>
                </c:pt>
                <c:pt idx="7">
                  <c:v>75</c:v>
                </c:pt>
                <c:pt idx="8">
                  <c:v>75</c:v>
                </c:pt>
                <c:pt idx="9">
                  <c:v>75</c:v>
                </c:pt>
                <c:pt idx="10">
                  <c:v>75</c:v>
                </c:pt>
                <c:pt idx="11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88-40B3-99B8-8E3290997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498008"/>
        <c:axId val="394491776"/>
      </c:lineChart>
      <c:catAx>
        <c:axId val="39449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1776"/>
        <c:crosses val="autoZero"/>
        <c:auto val="1"/>
        <c:lblAlgn val="ctr"/>
        <c:lblOffset val="100"/>
        <c:noMultiLvlLbl val="0"/>
      </c:catAx>
      <c:valAx>
        <c:axId val="394491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449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800" dirty="0"/>
              <a:t>Water use </a:t>
            </a:r>
            <a:r>
              <a:rPr lang="en-ZA" sz="1800" dirty="0" smtClean="0"/>
              <a:t>Efficiency</a:t>
            </a:r>
          </a:p>
          <a:p>
            <a:pPr>
              <a:defRPr/>
            </a:pPr>
            <a:r>
              <a:rPr lang="en-ZA" sz="1400" dirty="0" smtClean="0"/>
              <a:t>Group</a:t>
            </a:r>
            <a:endParaRPr lang="en-ZA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946693639203577E-2"/>
          <c:y val="0.20343672208031741"/>
          <c:w val="0.96010661272159281"/>
          <c:h val="0.44653257951984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CDM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4.2</c:v>
                </c:pt>
                <c:pt idx="6">
                  <c:v>5.2</c:v>
                </c:pt>
                <c:pt idx="7">
                  <c:v>4.0999999999999996</c:v>
                </c:pt>
                <c:pt idx="8">
                  <c:v>4.2</c:v>
                </c:pt>
                <c:pt idx="9">
                  <c:v>4.9000000000000004</c:v>
                </c:pt>
                <c:pt idx="10">
                  <c:v>4.5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CF-4AB7-A5A3-537B529BD5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FDM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3.6</c:v>
                </c:pt>
                <c:pt idx="1">
                  <c:v>3.6</c:v>
                </c:pt>
                <c:pt idx="2">
                  <c:v>3.6</c:v>
                </c:pt>
                <c:pt idx="3">
                  <c:v>3.6</c:v>
                </c:pt>
                <c:pt idx="4">
                  <c:v>3.6</c:v>
                </c:pt>
                <c:pt idx="5">
                  <c:v>3.6</c:v>
                </c:pt>
                <c:pt idx="6">
                  <c:v>3.6</c:v>
                </c:pt>
                <c:pt idx="7">
                  <c:v>3.6</c:v>
                </c:pt>
                <c:pt idx="8">
                  <c:v>3.6</c:v>
                </c:pt>
                <c:pt idx="9">
                  <c:v>3.6</c:v>
                </c:pt>
                <c:pt idx="10">
                  <c:v>3.6</c:v>
                </c:pt>
                <c:pt idx="11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CF-4AB7-A5A3-537B529BD5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KDM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3.6</c:v>
                </c:pt>
                <c:pt idx="1">
                  <c:v>2.6</c:v>
                </c:pt>
                <c:pt idx="2">
                  <c:v>2.4</c:v>
                </c:pt>
                <c:pt idx="3">
                  <c:v>2.2999999999999998</c:v>
                </c:pt>
                <c:pt idx="4">
                  <c:v>2.1</c:v>
                </c:pt>
                <c:pt idx="5">
                  <c:v>2.2999999999999998</c:v>
                </c:pt>
                <c:pt idx="6">
                  <c:v>3.3</c:v>
                </c:pt>
                <c:pt idx="7">
                  <c:v>4.2</c:v>
                </c:pt>
                <c:pt idx="8">
                  <c:v>2.2999999999999998</c:v>
                </c:pt>
                <c:pt idx="9">
                  <c:v>2.5</c:v>
                </c:pt>
                <c:pt idx="10">
                  <c:v>3.5</c:v>
                </c:pt>
                <c:pt idx="11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CF-4AB7-A5A3-537B529BD56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WDL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5.6</c:v>
                </c:pt>
                <c:pt idx="1">
                  <c:v>5.6</c:v>
                </c:pt>
                <c:pt idx="2">
                  <c:v>6.6</c:v>
                </c:pt>
                <c:pt idx="3">
                  <c:v>3.2</c:v>
                </c:pt>
                <c:pt idx="4">
                  <c:v>3.6</c:v>
                </c:pt>
                <c:pt idx="5">
                  <c:v>5.6</c:v>
                </c:pt>
                <c:pt idx="6">
                  <c:v>5.5</c:v>
                </c:pt>
                <c:pt idx="7">
                  <c:v>4.3</c:v>
                </c:pt>
                <c:pt idx="8">
                  <c:v>4.2</c:v>
                </c:pt>
                <c:pt idx="9">
                  <c:v>4.3</c:v>
                </c:pt>
                <c:pt idx="10">
                  <c:v>4.5</c:v>
                </c:pt>
                <c:pt idx="1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CF-4AB7-A5A3-537B529BD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94498008"/>
        <c:axId val="394491776"/>
      </c:barChart>
      <c:catAx>
        <c:axId val="39449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1776"/>
        <c:crosses val="autoZero"/>
        <c:auto val="1"/>
        <c:lblAlgn val="ctr"/>
        <c:lblOffset val="100"/>
        <c:noMultiLvlLbl val="0"/>
      </c:catAx>
      <c:valAx>
        <c:axId val="394491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449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800" dirty="0"/>
              <a:t>Water </a:t>
            </a:r>
            <a:r>
              <a:rPr lang="en-ZA" sz="1800" dirty="0" smtClean="0"/>
              <a:t>% Recycled</a:t>
            </a:r>
          </a:p>
          <a:p>
            <a:pPr>
              <a:defRPr/>
            </a:pPr>
            <a:r>
              <a:rPr lang="en-ZA" sz="1400" dirty="0" smtClean="0"/>
              <a:t>Group</a:t>
            </a:r>
            <a:endParaRPr lang="en-ZA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946693639203577E-2"/>
          <c:y val="0.1780587121259429"/>
          <c:w val="0.96010661272159281"/>
          <c:h val="0.47191058947422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CDM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99</c:v>
                </c:pt>
                <c:pt idx="1">
                  <c:v>98</c:v>
                </c:pt>
                <c:pt idx="2">
                  <c:v>99</c:v>
                </c:pt>
                <c:pt idx="3">
                  <c:v>98</c:v>
                </c:pt>
                <c:pt idx="4">
                  <c:v>97</c:v>
                </c:pt>
                <c:pt idx="5">
                  <c:v>95</c:v>
                </c:pt>
                <c:pt idx="6">
                  <c:v>96</c:v>
                </c:pt>
                <c:pt idx="7">
                  <c:v>97</c:v>
                </c:pt>
                <c:pt idx="8">
                  <c:v>98</c:v>
                </c:pt>
                <c:pt idx="9">
                  <c:v>99</c:v>
                </c:pt>
                <c:pt idx="10">
                  <c:v>94</c:v>
                </c:pt>
                <c:pt idx="11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9-4CB8-942C-918B6E5916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FDM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32</c:v>
                </c:pt>
                <c:pt idx="1">
                  <c:v>33</c:v>
                </c:pt>
                <c:pt idx="2">
                  <c:v>35</c:v>
                </c:pt>
                <c:pt idx="3">
                  <c:v>66</c:v>
                </c:pt>
                <c:pt idx="4">
                  <c:v>45</c:v>
                </c:pt>
                <c:pt idx="5">
                  <c:v>41</c:v>
                </c:pt>
                <c:pt idx="6">
                  <c:v>42</c:v>
                </c:pt>
                <c:pt idx="7">
                  <c:v>44</c:v>
                </c:pt>
                <c:pt idx="8">
                  <c:v>40</c:v>
                </c:pt>
                <c:pt idx="9">
                  <c:v>33</c:v>
                </c:pt>
                <c:pt idx="10">
                  <c:v>30</c:v>
                </c:pt>
                <c:pt idx="1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79-4CB8-942C-918B6E5916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KDM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66</c:v>
                </c:pt>
                <c:pt idx="1">
                  <c:v>65</c:v>
                </c:pt>
                <c:pt idx="2">
                  <c:v>66</c:v>
                </c:pt>
                <c:pt idx="3">
                  <c:v>62</c:v>
                </c:pt>
                <c:pt idx="4">
                  <c:v>63</c:v>
                </c:pt>
                <c:pt idx="5">
                  <c:v>64</c:v>
                </c:pt>
                <c:pt idx="6">
                  <c:v>58</c:v>
                </c:pt>
                <c:pt idx="7">
                  <c:v>59</c:v>
                </c:pt>
                <c:pt idx="8">
                  <c:v>66</c:v>
                </c:pt>
                <c:pt idx="9">
                  <c:v>55</c:v>
                </c:pt>
                <c:pt idx="10">
                  <c:v>63</c:v>
                </c:pt>
                <c:pt idx="11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79-4CB8-942C-918B6E59169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WDL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12</c:v>
                </c:pt>
                <c:pt idx="1">
                  <c:v>15</c:v>
                </c:pt>
                <c:pt idx="2">
                  <c:v>16</c:v>
                </c:pt>
                <c:pt idx="3">
                  <c:v>15</c:v>
                </c:pt>
                <c:pt idx="4">
                  <c:v>12</c:v>
                </c:pt>
                <c:pt idx="5">
                  <c:v>13</c:v>
                </c:pt>
                <c:pt idx="6">
                  <c:v>14</c:v>
                </c:pt>
                <c:pt idx="7">
                  <c:v>14</c:v>
                </c:pt>
                <c:pt idx="8">
                  <c:v>14</c:v>
                </c:pt>
                <c:pt idx="9">
                  <c:v>15</c:v>
                </c:pt>
                <c:pt idx="10">
                  <c:v>15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79-4CB8-942C-918B6E5916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94498008"/>
        <c:axId val="394491776"/>
      </c:barChart>
      <c:catAx>
        <c:axId val="39449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1776"/>
        <c:crosses val="autoZero"/>
        <c:auto val="1"/>
        <c:lblAlgn val="ctr"/>
        <c:lblOffset val="100"/>
        <c:noMultiLvlLbl val="0"/>
      </c:catAx>
      <c:valAx>
        <c:axId val="394491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449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800" dirty="0" smtClean="0"/>
              <a:t>Elect. </a:t>
            </a:r>
            <a:r>
              <a:rPr lang="en-ZA" sz="1800" dirty="0"/>
              <a:t>use </a:t>
            </a:r>
            <a:r>
              <a:rPr lang="en-ZA" sz="1800" dirty="0" smtClean="0"/>
              <a:t>Efficiency</a:t>
            </a:r>
          </a:p>
          <a:p>
            <a:pPr>
              <a:defRPr/>
            </a:pPr>
            <a:r>
              <a:rPr lang="en-ZA" sz="1400" dirty="0" smtClean="0"/>
              <a:t>Mine X</a:t>
            </a:r>
            <a:endParaRPr lang="en-ZA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664057344332263E-2"/>
          <c:y val="0.23274492843759559"/>
          <c:w val="0.92867188531133549"/>
          <c:h val="0.40105834485317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Eficiency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4.2</c:v>
                </c:pt>
                <c:pt idx="6">
                  <c:v>5.2</c:v>
                </c:pt>
                <c:pt idx="7">
                  <c:v>4.0999999999999996</c:v>
                </c:pt>
                <c:pt idx="8">
                  <c:v>4.2</c:v>
                </c:pt>
                <c:pt idx="9">
                  <c:v>4.9000000000000004</c:v>
                </c:pt>
                <c:pt idx="10">
                  <c:v>4.5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C-4DE9-9C4D-904A9236A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94498008"/>
        <c:axId val="3944917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KPI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3.6</c:v>
                </c:pt>
                <c:pt idx="1">
                  <c:v>3.6</c:v>
                </c:pt>
                <c:pt idx="2">
                  <c:v>3.6</c:v>
                </c:pt>
                <c:pt idx="3">
                  <c:v>3.6</c:v>
                </c:pt>
                <c:pt idx="4">
                  <c:v>3.6</c:v>
                </c:pt>
                <c:pt idx="5">
                  <c:v>3.6</c:v>
                </c:pt>
                <c:pt idx="6">
                  <c:v>3.6</c:v>
                </c:pt>
                <c:pt idx="7">
                  <c:v>3.6</c:v>
                </c:pt>
                <c:pt idx="8">
                  <c:v>3.6</c:v>
                </c:pt>
                <c:pt idx="9">
                  <c:v>3.6</c:v>
                </c:pt>
                <c:pt idx="10">
                  <c:v>3.6</c:v>
                </c:pt>
                <c:pt idx="11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4C-4DE9-9C4D-904A9236A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498008"/>
        <c:axId val="394491776"/>
      </c:lineChart>
      <c:catAx>
        <c:axId val="39449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1776"/>
        <c:crosses val="autoZero"/>
        <c:auto val="1"/>
        <c:lblAlgn val="ctr"/>
        <c:lblOffset val="100"/>
        <c:noMultiLvlLbl val="0"/>
      </c:catAx>
      <c:valAx>
        <c:axId val="394491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449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800" dirty="0" smtClean="0"/>
              <a:t>Elect. </a:t>
            </a:r>
            <a:r>
              <a:rPr lang="en-ZA" sz="1800" dirty="0"/>
              <a:t>use </a:t>
            </a:r>
            <a:r>
              <a:rPr lang="en-ZA" sz="1800" dirty="0" smtClean="0"/>
              <a:t>Efficiency</a:t>
            </a:r>
          </a:p>
          <a:p>
            <a:pPr>
              <a:defRPr/>
            </a:pPr>
            <a:r>
              <a:rPr lang="en-ZA" sz="1400" dirty="0" smtClean="0"/>
              <a:t>Group</a:t>
            </a:r>
            <a:endParaRPr lang="en-ZA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946693639203577E-2"/>
          <c:y val="0.20343672208031741"/>
          <c:w val="0.96010661272159281"/>
          <c:h val="0.44653257951984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CDM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4.2</c:v>
                </c:pt>
                <c:pt idx="6">
                  <c:v>5.2</c:v>
                </c:pt>
                <c:pt idx="7">
                  <c:v>4.0999999999999996</c:v>
                </c:pt>
                <c:pt idx="8">
                  <c:v>4.2</c:v>
                </c:pt>
                <c:pt idx="9">
                  <c:v>4.9000000000000004</c:v>
                </c:pt>
                <c:pt idx="10">
                  <c:v>4.5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CF-4AB7-A5A3-537B529BD5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FDM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3.6</c:v>
                </c:pt>
                <c:pt idx="1">
                  <c:v>3.6</c:v>
                </c:pt>
                <c:pt idx="2">
                  <c:v>3.6</c:v>
                </c:pt>
                <c:pt idx="3">
                  <c:v>3.6</c:v>
                </c:pt>
                <c:pt idx="4">
                  <c:v>3.6</c:v>
                </c:pt>
                <c:pt idx="5">
                  <c:v>3.6</c:v>
                </c:pt>
                <c:pt idx="6">
                  <c:v>3.6</c:v>
                </c:pt>
                <c:pt idx="7">
                  <c:v>3.6</c:v>
                </c:pt>
                <c:pt idx="8">
                  <c:v>3.6</c:v>
                </c:pt>
                <c:pt idx="9">
                  <c:v>3.6</c:v>
                </c:pt>
                <c:pt idx="10">
                  <c:v>3.6</c:v>
                </c:pt>
                <c:pt idx="11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CF-4AB7-A5A3-537B529BD5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KDM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3.6</c:v>
                </c:pt>
                <c:pt idx="1">
                  <c:v>2.6</c:v>
                </c:pt>
                <c:pt idx="2">
                  <c:v>2.4</c:v>
                </c:pt>
                <c:pt idx="3">
                  <c:v>2.2999999999999998</c:v>
                </c:pt>
                <c:pt idx="4">
                  <c:v>2.1</c:v>
                </c:pt>
                <c:pt idx="5">
                  <c:v>2.2999999999999998</c:v>
                </c:pt>
                <c:pt idx="6">
                  <c:v>3.3</c:v>
                </c:pt>
                <c:pt idx="7">
                  <c:v>4.2</c:v>
                </c:pt>
                <c:pt idx="8">
                  <c:v>2.2999999999999998</c:v>
                </c:pt>
                <c:pt idx="9">
                  <c:v>2.5</c:v>
                </c:pt>
                <c:pt idx="10">
                  <c:v>3.5</c:v>
                </c:pt>
                <c:pt idx="11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CF-4AB7-A5A3-537B529BD56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WDL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5.6</c:v>
                </c:pt>
                <c:pt idx="1">
                  <c:v>5.6</c:v>
                </c:pt>
                <c:pt idx="2">
                  <c:v>6.6</c:v>
                </c:pt>
                <c:pt idx="3">
                  <c:v>3.2</c:v>
                </c:pt>
                <c:pt idx="4">
                  <c:v>3.6</c:v>
                </c:pt>
                <c:pt idx="5">
                  <c:v>5.6</c:v>
                </c:pt>
                <c:pt idx="6">
                  <c:v>5.5</c:v>
                </c:pt>
                <c:pt idx="7">
                  <c:v>4.3</c:v>
                </c:pt>
                <c:pt idx="8">
                  <c:v>4.2</c:v>
                </c:pt>
                <c:pt idx="9">
                  <c:v>4.3</c:v>
                </c:pt>
                <c:pt idx="10">
                  <c:v>4.5</c:v>
                </c:pt>
                <c:pt idx="1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CF-4AB7-A5A3-537B529BD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94498008"/>
        <c:axId val="394491776"/>
      </c:barChart>
      <c:catAx>
        <c:axId val="39449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1776"/>
        <c:crosses val="autoZero"/>
        <c:auto val="1"/>
        <c:lblAlgn val="ctr"/>
        <c:lblOffset val="100"/>
        <c:noMultiLvlLbl val="0"/>
      </c:catAx>
      <c:valAx>
        <c:axId val="394491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449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800" dirty="0" smtClean="0"/>
              <a:t>Diesel </a:t>
            </a:r>
            <a:r>
              <a:rPr lang="en-ZA" sz="1800" dirty="0"/>
              <a:t>use </a:t>
            </a:r>
            <a:r>
              <a:rPr lang="en-ZA" sz="1800" dirty="0" smtClean="0"/>
              <a:t>Efficiency</a:t>
            </a:r>
          </a:p>
          <a:p>
            <a:pPr>
              <a:defRPr/>
            </a:pPr>
            <a:r>
              <a:rPr lang="en-ZA" sz="1400" dirty="0" smtClean="0"/>
              <a:t>Mine X</a:t>
            </a:r>
            <a:endParaRPr lang="en-ZA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664057344332263E-2"/>
          <c:y val="0.23274492843759559"/>
          <c:w val="0.92867188531133549"/>
          <c:h val="0.40105834485317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Eficiency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4.2</c:v>
                </c:pt>
                <c:pt idx="6">
                  <c:v>5.2</c:v>
                </c:pt>
                <c:pt idx="7">
                  <c:v>4.0999999999999996</c:v>
                </c:pt>
                <c:pt idx="8">
                  <c:v>4.2</c:v>
                </c:pt>
                <c:pt idx="9">
                  <c:v>4.9000000000000004</c:v>
                </c:pt>
                <c:pt idx="10">
                  <c:v>4.5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C-4DE9-9C4D-904A9236A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94498008"/>
        <c:axId val="3944917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KPI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3.6</c:v>
                </c:pt>
                <c:pt idx="1">
                  <c:v>3.6</c:v>
                </c:pt>
                <c:pt idx="2">
                  <c:v>3.6</c:v>
                </c:pt>
                <c:pt idx="3">
                  <c:v>3.6</c:v>
                </c:pt>
                <c:pt idx="4">
                  <c:v>3.6</c:v>
                </c:pt>
                <c:pt idx="5">
                  <c:v>3.6</c:v>
                </c:pt>
                <c:pt idx="6">
                  <c:v>3.6</c:v>
                </c:pt>
                <c:pt idx="7">
                  <c:v>3.6</c:v>
                </c:pt>
                <c:pt idx="8">
                  <c:v>3.6</c:v>
                </c:pt>
                <c:pt idx="9">
                  <c:v>3.6</c:v>
                </c:pt>
                <c:pt idx="10">
                  <c:v>3.6</c:v>
                </c:pt>
                <c:pt idx="11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4C-4DE9-9C4D-904A9236A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498008"/>
        <c:axId val="394491776"/>
      </c:lineChart>
      <c:catAx>
        <c:axId val="39449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1776"/>
        <c:crosses val="autoZero"/>
        <c:auto val="1"/>
        <c:lblAlgn val="ctr"/>
        <c:lblOffset val="100"/>
        <c:noMultiLvlLbl val="0"/>
      </c:catAx>
      <c:valAx>
        <c:axId val="394491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449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800" dirty="0" smtClean="0"/>
              <a:t>Diesel </a:t>
            </a:r>
            <a:r>
              <a:rPr lang="en-ZA" sz="1800" dirty="0"/>
              <a:t>use </a:t>
            </a:r>
            <a:r>
              <a:rPr lang="en-ZA" sz="1800" dirty="0" smtClean="0"/>
              <a:t>Efficiency</a:t>
            </a:r>
          </a:p>
          <a:p>
            <a:pPr>
              <a:defRPr/>
            </a:pPr>
            <a:r>
              <a:rPr lang="en-ZA" sz="1400" dirty="0" smtClean="0"/>
              <a:t>Group</a:t>
            </a:r>
            <a:endParaRPr lang="en-ZA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9946693639203577E-2"/>
          <c:y val="0.20343672208031741"/>
          <c:w val="0.96010661272159281"/>
          <c:h val="0.44653257951984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CDM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4.2</c:v>
                </c:pt>
                <c:pt idx="6">
                  <c:v>5.2</c:v>
                </c:pt>
                <c:pt idx="7">
                  <c:v>4.0999999999999996</c:v>
                </c:pt>
                <c:pt idx="8">
                  <c:v>4.2</c:v>
                </c:pt>
                <c:pt idx="9">
                  <c:v>4.9000000000000004</c:v>
                </c:pt>
                <c:pt idx="10">
                  <c:v>4.5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CF-4AB7-A5A3-537B529BD56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FDM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3.6</c:v>
                </c:pt>
                <c:pt idx="1">
                  <c:v>3.6</c:v>
                </c:pt>
                <c:pt idx="2">
                  <c:v>3.6</c:v>
                </c:pt>
                <c:pt idx="3">
                  <c:v>3.6</c:v>
                </c:pt>
                <c:pt idx="4">
                  <c:v>3.6</c:v>
                </c:pt>
                <c:pt idx="5">
                  <c:v>3.6</c:v>
                </c:pt>
                <c:pt idx="6">
                  <c:v>3.6</c:v>
                </c:pt>
                <c:pt idx="7">
                  <c:v>3.6</c:v>
                </c:pt>
                <c:pt idx="8">
                  <c:v>3.6</c:v>
                </c:pt>
                <c:pt idx="9">
                  <c:v>3.6</c:v>
                </c:pt>
                <c:pt idx="10">
                  <c:v>3.6</c:v>
                </c:pt>
                <c:pt idx="11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CF-4AB7-A5A3-537B529BD56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KDM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3.6</c:v>
                </c:pt>
                <c:pt idx="1">
                  <c:v>2.6</c:v>
                </c:pt>
                <c:pt idx="2">
                  <c:v>2.4</c:v>
                </c:pt>
                <c:pt idx="3">
                  <c:v>2.2999999999999998</c:v>
                </c:pt>
                <c:pt idx="4">
                  <c:v>2.1</c:v>
                </c:pt>
                <c:pt idx="5">
                  <c:v>2.2999999999999998</c:v>
                </c:pt>
                <c:pt idx="6">
                  <c:v>3.3</c:v>
                </c:pt>
                <c:pt idx="7">
                  <c:v>4.2</c:v>
                </c:pt>
                <c:pt idx="8">
                  <c:v>2.2999999999999998</c:v>
                </c:pt>
                <c:pt idx="9">
                  <c:v>2.5</c:v>
                </c:pt>
                <c:pt idx="10">
                  <c:v>3.5</c:v>
                </c:pt>
                <c:pt idx="11">
                  <c:v>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CF-4AB7-A5A3-537B529BD56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WDL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5.6</c:v>
                </c:pt>
                <c:pt idx="1">
                  <c:v>5.6</c:v>
                </c:pt>
                <c:pt idx="2">
                  <c:v>6.6</c:v>
                </c:pt>
                <c:pt idx="3">
                  <c:v>3.2</c:v>
                </c:pt>
                <c:pt idx="4">
                  <c:v>3.6</c:v>
                </c:pt>
                <c:pt idx="5">
                  <c:v>5.6</c:v>
                </c:pt>
                <c:pt idx="6">
                  <c:v>5.5</c:v>
                </c:pt>
                <c:pt idx="7">
                  <c:v>4.3</c:v>
                </c:pt>
                <c:pt idx="8">
                  <c:v>4.2</c:v>
                </c:pt>
                <c:pt idx="9">
                  <c:v>4.3</c:v>
                </c:pt>
                <c:pt idx="10">
                  <c:v>4.5</c:v>
                </c:pt>
                <c:pt idx="11">
                  <c:v>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7CF-4AB7-A5A3-537B529BD5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94498008"/>
        <c:axId val="394491776"/>
      </c:barChart>
      <c:catAx>
        <c:axId val="39449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1776"/>
        <c:crosses val="autoZero"/>
        <c:auto val="1"/>
        <c:lblAlgn val="ctr"/>
        <c:lblOffset val="100"/>
        <c:noMultiLvlLbl val="0"/>
      </c:catAx>
      <c:valAx>
        <c:axId val="394491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449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800" dirty="0" smtClean="0"/>
              <a:t>% Waste Recycled</a:t>
            </a:r>
          </a:p>
          <a:p>
            <a:pPr>
              <a:defRPr/>
            </a:pPr>
            <a:r>
              <a:rPr lang="en-ZA" sz="1400" dirty="0" smtClean="0"/>
              <a:t>Mine X</a:t>
            </a:r>
            <a:endParaRPr lang="en-ZA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5664057344332263E-2"/>
          <c:y val="0.26485525476324723"/>
          <c:w val="0.92867188531133549"/>
          <c:h val="0.368948019144853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Eficiency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4.2</c:v>
                </c:pt>
                <c:pt idx="6">
                  <c:v>5.2</c:v>
                </c:pt>
                <c:pt idx="7">
                  <c:v>4.0999999999999996</c:v>
                </c:pt>
                <c:pt idx="8">
                  <c:v>4.2</c:v>
                </c:pt>
                <c:pt idx="9">
                  <c:v>4.9000000000000004</c:v>
                </c:pt>
                <c:pt idx="10">
                  <c:v>4.5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C-4DE9-9C4D-904A9236A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94498008"/>
        <c:axId val="39449177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KPI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July</c:v>
                </c:pt>
                <c:pt idx="1">
                  <c:v>Aug</c:v>
                </c:pt>
                <c:pt idx="2">
                  <c:v>Sept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  <c:pt idx="7">
                  <c:v>Feb</c:v>
                </c:pt>
                <c:pt idx="8">
                  <c:v>Mar</c:v>
                </c:pt>
                <c:pt idx="9">
                  <c:v>Apr</c:v>
                </c:pt>
                <c:pt idx="10">
                  <c:v>May</c:v>
                </c:pt>
                <c:pt idx="11">
                  <c:v>Jun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3.6</c:v>
                </c:pt>
                <c:pt idx="1">
                  <c:v>3.6</c:v>
                </c:pt>
                <c:pt idx="2">
                  <c:v>3.6</c:v>
                </c:pt>
                <c:pt idx="3">
                  <c:v>3.6</c:v>
                </c:pt>
                <c:pt idx="4">
                  <c:v>3.6</c:v>
                </c:pt>
                <c:pt idx="5">
                  <c:v>3.6</c:v>
                </c:pt>
                <c:pt idx="6">
                  <c:v>3.6</c:v>
                </c:pt>
                <c:pt idx="7">
                  <c:v>3.6</c:v>
                </c:pt>
                <c:pt idx="8">
                  <c:v>3.6</c:v>
                </c:pt>
                <c:pt idx="9">
                  <c:v>3.6</c:v>
                </c:pt>
                <c:pt idx="10">
                  <c:v>3.6</c:v>
                </c:pt>
                <c:pt idx="11">
                  <c:v>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4C-4DE9-9C4D-904A9236A7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4498008"/>
        <c:axId val="394491776"/>
      </c:lineChart>
      <c:catAx>
        <c:axId val="394498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4491776"/>
        <c:crosses val="autoZero"/>
        <c:auto val="1"/>
        <c:lblAlgn val="ctr"/>
        <c:lblOffset val="100"/>
        <c:noMultiLvlLbl val="0"/>
      </c:catAx>
      <c:valAx>
        <c:axId val="39449177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4498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1:12:25.468" idx="1">
    <p:pos x="4749" y="329"/>
    <p:text>this data can link to any other system that gives the signed-off figures for the operations on a monthly basis.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6T11:24:38.661" idx="2">
    <p:pos x="6688" y="221"/>
    <p:text>This info may link to another system if available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39B3-C8BB-4886-8089-A4E18C861E48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80AF-B470-440B-8F3B-E877B37BF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39B3-C8BB-4886-8089-A4E18C861E48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80AF-B470-440B-8F3B-E877B37BF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05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39B3-C8BB-4886-8089-A4E18C861E48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80AF-B470-440B-8F3B-E877B37BF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0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39B3-C8BB-4886-8089-A4E18C861E48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80AF-B470-440B-8F3B-E877B37BF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17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39B3-C8BB-4886-8089-A4E18C861E48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80AF-B470-440B-8F3B-E877B37BF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72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39B3-C8BB-4886-8089-A4E18C861E48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80AF-B470-440B-8F3B-E877B37BF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14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39B3-C8BB-4886-8089-A4E18C861E48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80AF-B470-440B-8F3B-E877B37BF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87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39B3-C8BB-4886-8089-A4E18C861E48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80AF-B470-440B-8F3B-E877B37BF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28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39B3-C8BB-4886-8089-A4E18C861E48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80AF-B470-440B-8F3B-E877B37BF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39B3-C8BB-4886-8089-A4E18C861E48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80AF-B470-440B-8F3B-E877B37BF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932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39B3-C8BB-4886-8089-A4E18C861E48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580AF-B470-440B-8F3B-E877B37BF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32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339B3-C8BB-4886-8089-A4E18C861E48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580AF-B470-440B-8F3B-E877B37BF8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2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2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comments" Target="../comments/comment1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05303" y="2238701"/>
            <a:ext cx="187084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u="sng" dirty="0" smtClean="0">
                <a:solidFill>
                  <a:schemeClr val="accent1"/>
                </a:solidFill>
              </a:rPr>
              <a:t>ENVIRONMENT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3379" y="2238701"/>
            <a:ext cx="187084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u="sng"/>
            </a:lvl1pPr>
          </a:lstStyle>
          <a:p>
            <a:r>
              <a:rPr lang="en-GB" dirty="0">
                <a:solidFill>
                  <a:schemeClr val="accent1"/>
                </a:solidFill>
              </a:rPr>
              <a:t>SOCIAL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01455" y="2238700"/>
            <a:ext cx="1870841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u="sng"/>
            </a:lvl1pPr>
          </a:lstStyle>
          <a:p>
            <a:r>
              <a:rPr lang="en-GB" dirty="0" smtClean="0">
                <a:solidFill>
                  <a:schemeClr val="accent1"/>
                </a:solidFill>
              </a:rPr>
              <a:t>GOVERNANCE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4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Petra ESG Reporting </a:t>
            </a:r>
            <a:r>
              <a:rPr lang="en-GB" b="1" dirty="0" smtClean="0">
                <a:solidFill>
                  <a:schemeClr val="accent1"/>
                </a:solidFill>
              </a:rPr>
              <a:t>Portal</a:t>
            </a:r>
            <a:endParaRPr lang="en-GB" dirty="0"/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6574220" y="5459125"/>
            <a:ext cx="122219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ight Brace 1"/>
          <p:cNvSpPr/>
          <p:nvPr/>
        </p:nvSpPr>
        <p:spPr>
          <a:xfrm rot="5400000">
            <a:off x="6646151" y="1773655"/>
            <a:ext cx="1234582" cy="3053751"/>
          </a:xfrm>
          <a:prstGeom prst="rightBrace">
            <a:avLst>
              <a:gd name="adj1" fmla="val 24404"/>
              <a:gd name="adj2" fmla="val 31638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TextBox 2"/>
          <p:cNvSpPr txBox="1"/>
          <p:nvPr/>
        </p:nvSpPr>
        <p:spPr>
          <a:xfrm>
            <a:off x="7208304" y="386883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400" i="1" dirty="0" smtClean="0">
                <a:solidFill>
                  <a:srgbClr val="FF0000"/>
                </a:solidFill>
              </a:rPr>
              <a:t>For future use</a:t>
            </a:r>
            <a:endParaRPr lang="en-ZA" sz="1400" i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hlinkClick r:id="rId2" action="ppaction://hlinksldjump"/>
          </p:cNvPr>
          <p:cNvSpPr txBox="1"/>
          <p:nvPr/>
        </p:nvSpPr>
        <p:spPr>
          <a:xfrm>
            <a:off x="3576144" y="5459125"/>
            <a:ext cx="92666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240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Waste Management - Recycling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004451"/>
              </p:ext>
            </p:extLst>
          </p:nvPr>
        </p:nvGraphicFramePr>
        <p:xfrm>
          <a:off x="403628" y="1343033"/>
          <a:ext cx="11384744" cy="4647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14">
                  <a:extLst>
                    <a:ext uri="{9D8B030D-6E8A-4147-A177-3AD203B41FA5}">
                      <a16:colId xmlns:a16="http://schemas.microsoft.com/office/drawing/2014/main" val="2549101624"/>
                    </a:ext>
                  </a:extLst>
                </a:gridCol>
                <a:gridCol w="516178">
                  <a:extLst>
                    <a:ext uri="{9D8B030D-6E8A-4147-A177-3AD203B41FA5}">
                      <a16:colId xmlns:a16="http://schemas.microsoft.com/office/drawing/2014/main" val="395972865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25035881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76178057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170867579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14672230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9852654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875430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0381256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6495505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515305560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10510491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279589783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237956490"/>
                    </a:ext>
                  </a:extLst>
                </a:gridCol>
              </a:tblGrid>
              <a:tr h="38732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Element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Unit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Aug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Sept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Oct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Nov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Feb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Apr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June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2029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Cardboard/paper recycled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32024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Conveyor belting for recycling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04441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Fluorescent tubes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27403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E-waste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83613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Lead acid batteries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24530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Plastic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34466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Scrap metal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324489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Timber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70482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Toner / ink cartridges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22524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Tyres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62835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Used oil/grease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0081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2658" y="198408"/>
            <a:ext cx="517451" cy="5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Waste Management – Mining Waste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11179"/>
              </p:ext>
            </p:extLst>
          </p:nvPr>
        </p:nvGraphicFramePr>
        <p:xfrm>
          <a:off x="403628" y="1676338"/>
          <a:ext cx="11384744" cy="1275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14">
                  <a:extLst>
                    <a:ext uri="{9D8B030D-6E8A-4147-A177-3AD203B41FA5}">
                      <a16:colId xmlns:a16="http://schemas.microsoft.com/office/drawing/2014/main" val="2549101624"/>
                    </a:ext>
                  </a:extLst>
                </a:gridCol>
                <a:gridCol w="516178">
                  <a:extLst>
                    <a:ext uri="{9D8B030D-6E8A-4147-A177-3AD203B41FA5}">
                      <a16:colId xmlns:a16="http://schemas.microsoft.com/office/drawing/2014/main" val="395972865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25035881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76178057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170867579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14672230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9852654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875430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0381256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6495505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515305560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10510491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279589783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237956490"/>
                    </a:ext>
                  </a:extLst>
                </a:gridCol>
              </a:tblGrid>
              <a:tr h="42509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Element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Unit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Aug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Sept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Oct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Nov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Feb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Apr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June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2029"/>
                  </a:ext>
                </a:extLst>
              </a:tr>
              <a:tr h="425099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 (slimes)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32024"/>
                  </a:ext>
                </a:extLst>
              </a:tr>
              <a:tr h="425099">
                <a:tc>
                  <a:txBody>
                    <a:bodyPr/>
                    <a:lstStyle/>
                    <a:p>
                      <a:pPr algn="l" fontAlgn="t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coarse (tailings)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0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6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 Management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727709"/>
              </p:ext>
            </p:extLst>
          </p:nvPr>
        </p:nvGraphicFramePr>
        <p:xfrm>
          <a:off x="403628" y="1343033"/>
          <a:ext cx="11384744" cy="3277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14">
                  <a:extLst>
                    <a:ext uri="{9D8B030D-6E8A-4147-A177-3AD203B41FA5}">
                      <a16:colId xmlns:a16="http://schemas.microsoft.com/office/drawing/2014/main" val="2549101624"/>
                    </a:ext>
                  </a:extLst>
                </a:gridCol>
                <a:gridCol w="516178">
                  <a:extLst>
                    <a:ext uri="{9D8B030D-6E8A-4147-A177-3AD203B41FA5}">
                      <a16:colId xmlns:a16="http://schemas.microsoft.com/office/drawing/2014/main" val="395972865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25035881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76178057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170867579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14672230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9852654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875430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0381256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6495505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515305560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10510491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279589783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237956490"/>
                    </a:ext>
                  </a:extLst>
                </a:gridCol>
              </a:tblGrid>
              <a:tr h="38732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Element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Unit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Aug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Sept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Oct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Nov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Feb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Apr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June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2029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Diesel consumption for </a:t>
                      </a:r>
                      <a:r>
                        <a:rPr lang="en-Z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TMM</a:t>
                      </a:r>
                      <a:r>
                        <a:rPr lang="en-Z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(Mobile)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Ltr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32024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Diesel consumption for electricity generation (Stationary)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Ltr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04441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Electricity purchased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kWh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27403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Electricity generated 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kWh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83613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Unleaded petrol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Litre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24530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LPG 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3446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2658" y="198408"/>
            <a:ext cx="517451" cy="5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9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Materials Consumption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541851"/>
              </p:ext>
            </p:extLst>
          </p:nvPr>
        </p:nvGraphicFramePr>
        <p:xfrm>
          <a:off x="403628" y="1110277"/>
          <a:ext cx="11384744" cy="5422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14">
                  <a:extLst>
                    <a:ext uri="{9D8B030D-6E8A-4147-A177-3AD203B41FA5}">
                      <a16:colId xmlns:a16="http://schemas.microsoft.com/office/drawing/2014/main" val="2549101624"/>
                    </a:ext>
                  </a:extLst>
                </a:gridCol>
                <a:gridCol w="516178">
                  <a:extLst>
                    <a:ext uri="{9D8B030D-6E8A-4147-A177-3AD203B41FA5}">
                      <a16:colId xmlns:a16="http://schemas.microsoft.com/office/drawing/2014/main" val="395972865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25035881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76178057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170867579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14672230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9852654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875430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0381256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6495505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515305560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10510491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279589783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237956490"/>
                    </a:ext>
                  </a:extLst>
                </a:gridCol>
              </a:tblGrid>
              <a:tr h="387322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Element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Unit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Aug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Sept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Oct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Nov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Feb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Apr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June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2029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Calcium carbonate (Lime)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32024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Calcium chloride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04441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Ferrosilicon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27403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Flocculant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83613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Grease 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24530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Oils &amp; hydraulic fluids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litres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34466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Paper bought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324489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Sodium nitrate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70482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Sodium nitrite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822524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Steel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62835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Timber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800812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Oxy-acetylene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31650"/>
                  </a:ext>
                </a:extLst>
              </a:tr>
              <a:tr h="387322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Trichloroethylene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litres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30875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2658" y="198408"/>
            <a:ext cx="517451" cy="5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Ozone Depleting Substances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090117"/>
              </p:ext>
            </p:extLst>
          </p:nvPr>
        </p:nvGraphicFramePr>
        <p:xfrm>
          <a:off x="985518" y="1683855"/>
          <a:ext cx="10151183" cy="395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813">
                  <a:extLst>
                    <a:ext uri="{9D8B030D-6E8A-4147-A177-3AD203B41FA5}">
                      <a16:colId xmlns:a16="http://schemas.microsoft.com/office/drawing/2014/main" val="2549101624"/>
                    </a:ext>
                  </a:extLst>
                </a:gridCol>
                <a:gridCol w="1073914">
                  <a:extLst>
                    <a:ext uri="{9D8B030D-6E8A-4147-A177-3AD203B41FA5}">
                      <a16:colId xmlns:a16="http://schemas.microsoft.com/office/drawing/2014/main" val="3959728656"/>
                    </a:ext>
                  </a:extLst>
                </a:gridCol>
                <a:gridCol w="1691864">
                  <a:extLst>
                    <a:ext uri="{9D8B030D-6E8A-4147-A177-3AD203B41FA5}">
                      <a16:colId xmlns:a16="http://schemas.microsoft.com/office/drawing/2014/main" val="1250358813"/>
                    </a:ext>
                  </a:extLst>
                </a:gridCol>
                <a:gridCol w="1691864">
                  <a:extLst>
                    <a:ext uri="{9D8B030D-6E8A-4147-A177-3AD203B41FA5}">
                      <a16:colId xmlns:a16="http://schemas.microsoft.com/office/drawing/2014/main" val="1876178057"/>
                    </a:ext>
                  </a:extLst>
                </a:gridCol>
                <a:gridCol w="1691864">
                  <a:extLst>
                    <a:ext uri="{9D8B030D-6E8A-4147-A177-3AD203B41FA5}">
                      <a16:colId xmlns:a16="http://schemas.microsoft.com/office/drawing/2014/main" val="1170867579"/>
                    </a:ext>
                  </a:extLst>
                </a:gridCol>
                <a:gridCol w="1691864">
                  <a:extLst>
                    <a:ext uri="{9D8B030D-6E8A-4147-A177-3AD203B41FA5}">
                      <a16:colId xmlns:a16="http://schemas.microsoft.com/office/drawing/2014/main" val="3146722304"/>
                    </a:ext>
                  </a:extLst>
                </a:gridCol>
              </a:tblGrid>
              <a:tr h="388768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Element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Unit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Q1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Q2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Q3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Q4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2029"/>
                  </a:ext>
                </a:extLst>
              </a:tr>
              <a:tr h="388768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1,1,1-trichloroethane (</a:t>
                      </a:r>
                      <a:r>
                        <a:rPr lang="en-Z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TCA</a:t>
                      </a:r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32024"/>
                  </a:ext>
                </a:extLst>
              </a:tr>
              <a:tr h="388768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Carbon Tetrachloride (CTC)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04441"/>
                  </a:ext>
                </a:extLst>
              </a:tr>
              <a:tr h="388768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27403"/>
                  </a:ext>
                </a:extLst>
              </a:tr>
              <a:tr h="388768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 bromide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83613"/>
                  </a:ext>
                </a:extLst>
              </a:tr>
              <a:tr h="388768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R134 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24530"/>
                  </a:ext>
                </a:extLst>
              </a:tr>
              <a:tr h="388768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410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34466"/>
                  </a:ext>
                </a:extLst>
              </a:tr>
              <a:tr h="388768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Other:name</a:t>
                      </a:r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(FDM R507)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324489"/>
                  </a:ext>
                </a:extLst>
              </a:tr>
              <a:tr h="388768"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 404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970482"/>
                  </a:ext>
                </a:extLst>
              </a:tr>
              <a:tr h="458907">
                <a:tc>
                  <a:txBody>
                    <a:bodyPr/>
                    <a:lstStyle/>
                    <a:p>
                      <a:pPr algn="l" fontAlgn="t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R-22 (Halocarbon 22; </a:t>
                      </a:r>
                      <a:r>
                        <a:rPr lang="en-ZA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Chlorodifluoromethane</a:t>
                      </a:r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kg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6283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2658" y="198408"/>
            <a:ext cx="517451" cy="5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5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– Company plane / Charters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72876"/>
              </p:ext>
            </p:extLst>
          </p:nvPr>
        </p:nvGraphicFramePr>
        <p:xfrm>
          <a:off x="275426" y="1691231"/>
          <a:ext cx="11567706" cy="22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571">
                  <a:extLst>
                    <a:ext uri="{9D8B030D-6E8A-4147-A177-3AD203B41FA5}">
                      <a16:colId xmlns:a16="http://schemas.microsoft.com/office/drawing/2014/main" val="2549101624"/>
                    </a:ext>
                  </a:extLst>
                </a:gridCol>
                <a:gridCol w="1038926">
                  <a:extLst>
                    <a:ext uri="{9D8B030D-6E8A-4147-A177-3AD203B41FA5}">
                      <a16:colId xmlns:a16="http://schemas.microsoft.com/office/drawing/2014/main" val="3959728656"/>
                    </a:ext>
                  </a:extLst>
                </a:gridCol>
                <a:gridCol w="853013">
                  <a:extLst>
                    <a:ext uri="{9D8B030D-6E8A-4147-A177-3AD203B41FA5}">
                      <a16:colId xmlns:a16="http://schemas.microsoft.com/office/drawing/2014/main" val="1250358813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1876178057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1170867579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3146722304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538354458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166243382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3330222022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2372030027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2499791265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1596996462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3584934743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3794663220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3751459509"/>
                    </a:ext>
                  </a:extLst>
                </a:gridCol>
              </a:tblGrid>
              <a:tr h="44681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Aircraft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Fuel Type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Unit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Aug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Sept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Oct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Nov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Feb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Apr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June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2029"/>
                  </a:ext>
                </a:extLst>
              </a:tr>
              <a:tr h="55326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COMPANY PLANE 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ZS-ZAZ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(BEECHCRAFT KING AIR 350)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Jet A1 (Kerosene)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l"/>
                      <a:r>
                        <a:rPr lang="en-GB" sz="1200" dirty="0" smtClean="0"/>
                        <a:t>Litres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32024"/>
                  </a:ext>
                </a:extLst>
              </a:tr>
              <a:tr h="432264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Chartered plane for company use (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ZS-ODU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Jet A1 (Kerosene)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l"/>
                      <a:r>
                        <a:rPr lang="en-GB" sz="1200" dirty="0" smtClean="0"/>
                        <a:t>Litres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04441"/>
                  </a:ext>
                </a:extLst>
              </a:tr>
              <a:tr h="432264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Chartered plane for company use (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-LAW)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Jet A1 (Kerosene)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l"/>
                      <a:r>
                        <a:rPr lang="en-GB" sz="1200" dirty="0" smtClean="0"/>
                        <a:t>Litres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27403"/>
                  </a:ext>
                </a:extLst>
              </a:tr>
              <a:tr h="432264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Chartered plane for company use (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ZS-TOB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Jet A1 (Kerosene)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l"/>
                      <a:r>
                        <a:rPr lang="en-GB" sz="1200" dirty="0" smtClean="0"/>
                        <a:t>Litres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8361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2658" y="198408"/>
            <a:ext cx="517451" cy="5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0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– Commercial flights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01099"/>
              </p:ext>
            </p:extLst>
          </p:nvPr>
        </p:nvGraphicFramePr>
        <p:xfrm>
          <a:off x="275426" y="1691231"/>
          <a:ext cx="10528780" cy="22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571">
                  <a:extLst>
                    <a:ext uri="{9D8B030D-6E8A-4147-A177-3AD203B41FA5}">
                      <a16:colId xmlns:a16="http://schemas.microsoft.com/office/drawing/2014/main" val="2549101624"/>
                    </a:ext>
                  </a:extLst>
                </a:gridCol>
                <a:gridCol w="853013">
                  <a:extLst>
                    <a:ext uri="{9D8B030D-6E8A-4147-A177-3AD203B41FA5}">
                      <a16:colId xmlns:a16="http://schemas.microsoft.com/office/drawing/2014/main" val="1250358813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1876178057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1170867579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3146722304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538354458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166243382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3330222022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2372030027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2499791265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1596996462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3584934743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3794663220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3751459509"/>
                    </a:ext>
                  </a:extLst>
                </a:gridCol>
              </a:tblGrid>
              <a:tr h="44681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Flight type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Unit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Aug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Sept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Oct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Nov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Feb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Apr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June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2029"/>
                  </a:ext>
                </a:extLst>
              </a:tr>
              <a:tr h="55326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Domestic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l"/>
                      <a:r>
                        <a:rPr lang="en-GB" sz="1200" dirty="0" smtClean="0"/>
                        <a:t>Km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32024"/>
                  </a:ext>
                </a:extLst>
              </a:tr>
              <a:tr h="432264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 haul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l"/>
                      <a:r>
                        <a:rPr lang="en-GB" sz="1200" dirty="0" smtClean="0"/>
                        <a:t>Km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04441"/>
                  </a:ext>
                </a:extLst>
              </a:tr>
              <a:tr h="432264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 haul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l"/>
                      <a:r>
                        <a:rPr lang="en-GB" sz="1200" dirty="0" smtClean="0"/>
                        <a:t>Km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27403"/>
                  </a:ext>
                </a:extLst>
              </a:tr>
              <a:tr h="432264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International 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l"/>
                      <a:r>
                        <a:rPr lang="en-GB" sz="1200" dirty="0" smtClean="0"/>
                        <a:t>Km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8361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2658" y="198408"/>
            <a:ext cx="517451" cy="5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– Vehicle Hire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474010"/>
              </p:ext>
            </p:extLst>
          </p:nvPr>
        </p:nvGraphicFramePr>
        <p:xfrm>
          <a:off x="275426" y="1691231"/>
          <a:ext cx="10528780" cy="1432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571">
                  <a:extLst>
                    <a:ext uri="{9D8B030D-6E8A-4147-A177-3AD203B41FA5}">
                      <a16:colId xmlns:a16="http://schemas.microsoft.com/office/drawing/2014/main" val="2549101624"/>
                    </a:ext>
                  </a:extLst>
                </a:gridCol>
                <a:gridCol w="853013">
                  <a:extLst>
                    <a:ext uri="{9D8B030D-6E8A-4147-A177-3AD203B41FA5}">
                      <a16:colId xmlns:a16="http://schemas.microsoft.com/office/drawing/2014/main" val="1250358813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1876178057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1170867579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3146722304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538354458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166243382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3330222022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2372030027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2499791265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1596996462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3584934743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3794663220"/>
                    </a:ext>
                  </a:extLst>
                </a:gridCol>
                <a:gridCol w="681683">
                  <a:extLst>
                    <a:ext uri="{9D8B030D-6E8A-4147-A177-3AD203B41FA5}">
                      <a16:colId xmlns:a16="http://schemas.microsoft.com/office/drawing/2014/main" val="3751459509"/>
                    </a:ext>
                  </a:extLst>
                </a:gridCol>
              </a:tblGrid>
              <a:tr h="446815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Vehicle type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Unit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Jul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Aug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Sept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Oct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Nov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Feb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Apr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June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2029"/>
                  </a:ext>
                </a:extLst>
              </a:tr>
              <a:tr h="553268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Petrol driven vehicle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l"/>
                      <a:r>
                        <a:rPr lang="en-GB" sz="1200" dirty="0" smtClean="0"/>
                        <a:t>Km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32024"/>
                  </a:ext>
                </a:extLst>
              </a:tr>
              <a:tr h="432264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Diesel driven vehicle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l"/>
                      <a:r>
                        <a:rPr lang="en-GB" sz="1200" dirty="0" smtClean="0"/>
                        <a:t>Km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/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0444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2658" y="198408"/>
            <a:ext cx="517451" cy="5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Travel – Employee Commute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2658" y="198408"/>
            <a:ext cx="517451" cy="51745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008924"/>
              </p:ext>
            </p:extLst>
          </p:nvPr>
        </p:nvGraphicFramePr>
        <p:xfrm>
          <a:off x="727117" y="1358646"/>
          <a:ext cx="10939746" cy="4039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500">
                  <a:extLst>
                    <a:ext uri="{9D8B030D-6E8A-4147-A177-3AD203B41FA5}">
                      <a16:colId xmlns:a16="http://schemas.microsoft.com/office/drawing/2014/main" val="3934794061"/>
                    </a:ext>
                  </a:extLst>
                </a:gridCol>
                <a:gridCol w="705082">
                  <a:extLst>
                    <a:ext uri="{9D8B030D-6E8A-4147-A177-3AD203B41FA5}">
                      <a16:colId xmlns:a16="http://schemas.microsoft.com/office/drawing/2014/main" val="13702177"/>
                    </a:ext>
                  </a:extLst>
                </a:gridCol>
                <a:gridCol w="1823291">
                  <a:extLst>
                    <a:ext uri="{9D8B030D-6E8A-4147-A177-3AD203B41FA5}">
                      <a16:colId xmlns:a16="http://schemas.microsoft.com/office/drawing/2014/main" val="3910197458"/>
                    </a:ext>
                  </a:extLst>
                </a:gridCol>
                <a:gridCol w="1823291">
                  <a:extLst>
                    <a:ext uri="{9D8B030D-6E8A-4147-A177-3AD203B41FA5}">
                      <a16:colId xmlns:a16="http://schemas.microsoft.com/office/drawing/2014/main" val="1153336748"/>
                    </a:ext>
                  </a:extLst>
                </a:gridCol>
                <a:gridCol w="1823291">
                  <a:extLst>
                    <a:ext uri="{9D8B030D-6E8A-4147-A177-3AD203B41FA5}">
                      <a16:colId xmlns:a16="http://schemas.microsoft.com/office/drawing/2014/main" val="1992345667"/>
                    </a:ext>
                  </a:extLst>
                </a:gridCol>
                <a:gridCol w="1823291">
                  <a:extLst>
                    <a:ext uri="{9D8B030D-6E8A-4147-A177-3AD203B41FA5}">
                      <a16:colId xmlns:a16="http://schemas.microsoft.com/office/drawing/2014/main" val="3087030858"/>
                    </a:ext>
                  </a:extLst>
                </a:gridCol>
              </a:tblGrid>
              <a:tr h="899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 smtClean="0">
                          <a:effectLst/>
                          <a:latin typeface="+mn-lt"/>
                        </a:rPr>
                        <a:t>Employee commute (to and from work )</a:t>
                      </a:r>
                      <a:endParaRPr lang="en-US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endParaRPr lang="en-ZA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</a:t>
                      </a:r>
                      <a:endParaRPr lang="en-ZA" sz="14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Quarter 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Quarter 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Quarter 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Quarter 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99572999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effectLst/>
                        </a:rPr>
                        <a:t>Travel by bus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ZA" sz="1200" dirty="0" smtClean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88085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effectLst/>
                        </a:rPr>
                        <a:t>Travel by train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Km</a:t>
                      </a:r>
                      <a:endParaRPr kumimoji="0" lang="en-ZA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56509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effectLst/>
                        </a:rPr>
                        <a:t>Travel by taxi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Km</a:t>
                      </a:r>
                      <a:endParaRPr kumimoji="0" lang="en-ZA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422526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u="none" strike="noStrike" dirty="0">
                          <a:effectLst/>
                        </a:rPr>
                        <a:t>Travel by public transport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Km</a:t>
                      </a:r>
                      <a:endParaRPr kumimoji="0" lang="en-ZA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965961"/>
                  </a:ext>
                </a:extLst>
              </a:tr>
              <a:tr h="51739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Travel by private owned car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Km</a:t>
                      </a:r>
                      <a:endParaRPr kumimoji="0" lang="en-ZA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931379"/>
                  </a:ext>
                </a:extLst>
              </a:tr>
              <a:tr h="552835">
                <a:tc>
                  <a:txBody>
                    <a:bodyPr/>
                    <a:lstStyle/>
                    <a:p>
                      <a:r>
                        <a:rPr lang="en-US" sz="12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Travel by company owned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842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37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Reports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52530"/>
            <a:ext cx="2137445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ZA" u="sng" dirty="0" smtClean="0"/>
              <a:t>Operational Reports</a:t>
            </a:r>
            <a:r>
              <a:rPr lang="en-ZA" dirty="0" smtClean="0"/>
              <a:t>:</a:t>
            </a:r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Monthly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Quarterly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Annual Report</a:t>
            </a:r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4436441" y="1652530"/>
            <a:ext cx="2624629" cy="17543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ZA" u="sng" dirty="0" smtClean="0"/>
              <a:t>Integrated Reports</a:t>
            </a:r>
            <a:r>
              <a:rPr lang="en-ZA" dirty="0" smtClean="0"/>
              <a:t>:</a:t>
            </a:r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Monthly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Quarterly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Annual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Petra Carbon Footprint</a:t>
            </a:r>
            <a:endParaRPr lang="en-ZA" dirty="0"/>
          </a:p>
        </p:txBody>
      </p:sp>
      <p:sp>
        <p:nvSpPr>
          <p:cNvPr id="7" name="TextBox 6"/>
          <p:cNvSpPr txBox="1"/>
          <p:nvPr/>
        </p:nvSpPr>
        <p:spPr>
          <a:xfrm>
            <a:off x="8521866" y="1652530"/>
            <a:ext cx="2314223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ZA" u="sng" dirty="0" smtClean="0"/>
              <a:t>External Reports</a:t>
            </a:r>
            <a:r>
              <a:rPr lang="en-ZA" dirty="0" smtClean="0"/>
              <a:t>:</a:t>
            </a:r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err="1" smtClean="0"/>
              <a:t>SAGERS</a:t>
            </a:r>
            <a:r>
              <a:rPr lang="en-ZA" dirty="0" smtClean="0"/>
              <a:t>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Carbon Tax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Annual GHG Report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0654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07142" y="26273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ZA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ZA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3518" y="1534510"/>
            <a:ext cx="3203185" cy="390876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ZA" dirty="0" smtClean="0"/>
              <a:t>Production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ZA" dirty="0" smtClean="0"/>
              <a:t>Land management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ZA" dirty="0" smtClean="0"/>
              <a:t>Biodiversity management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ZA" dirty="0" smtClean="0"/>
              <a:t>Water management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ZA" dirty="0" smtClean="0"/>
              <a:t>Effluent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ZA" dirty="0" smtClean="0"/>
              <a:t>Waste management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ZA" dirty="0" smtClean="0"/>
              <a:t>Energy management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ZA" dirty="0" smtClean="0"/>
              <a:t>Materials consumption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ZA" dirty="0" smtClean="0"/>
              <a:t>Ozone depleting substances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ZA" dirty="0" smtClean="0"/>
              <a:t>Travel (Business)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ZA" dirty="0" smtClean="0"/>
              <a:t>Travel (Employee commute) </a:t>
            </a:r>
            <a:endParaRPr lang="en-ZA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ENVIRONMENTAL PERFORMANCE </a:t>
            </a:r>
            <a:endParaRPr lang="en-GB" dirty="0"/>
          </a:p>
        </p:txBody>
      </p:sp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8958" y="1630392"/>
            <a:ext cx="1782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i="1" dirty="0" smtClean="0">
                <a:solidFill>
                  <a:srgbClr val="FF0000"/>
                </a:solidFill>
              </a:rPr>
              <a:t>Quick link to each section</a:t>
            </a:r>
            <a:endParaRPr lang="en-ZA" sz="1200" i="1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/>
          <p:cNvCxnSpPr>
            <a:stCxn id="2" idx="3"/>
          </p:cNvCxnSpPr>
          <p:nvPr/>
        </p:nvCxnSpPr>
        <p:spPr>
          <a:xfrm flipV="1">
            <a:off x="2291947" y="1751162"/>
            <a:ext cx="1796974" cy="177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79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955" y="310042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36440" y="1630497"/>
            <a:ext cx="3097771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Annual </a:t>
            </a:r>
            <a:r>
              <a:rPr lang="en-ZA" dirty="0" err="1" smtClean="0"/>
              <a:t>KPI</a:t>
            </a:r>
            <a:r>
              <a:rPr lang="en-ZA" dirty="0" smtClean="0"/>
              <a:t> Achievement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Environmental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Carbon Footprint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52305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746234" y="1742626"/>
            <a:ext cx="11225052" cy="897563"/>
            <a:chOff x="746233" y="1996966"/>
            <a:chExt cx="11225052" cy="897563"/>
          </a:xfrm>
        </p:grpSpPr>
        <p:cxnSp>
          <p:nvCxnSpPr>
            <p:cNvPr id="6" name="Straight Connector 5"/>
            <p:cNvCxnSpPr>
              <a:stCxn id="8" idx="3"/>
              <a:endCxn id="13" idx="6"/>
            </p:cNvCxnSpPr>
            <p:nvPr/>
          </p:nvCxnSpPr>
          <p:spPr bwMode="auto">
            <a:xfrm flipV="1">
              <a:off x="5728136" y="2443655"/>
              <a:ext cx="6243149" cy="2092"/>
            </a:xfrm>
            <a:prstGeom prst="line">
              <a:avLst/>
            </a:prstGeom>
            <a:solidFill>
              <a:srgbClr val="1C5083"/>
            </a:solidFill>
            <a:ln w="76200" cap="flat" cmpd="sng" algn="ctr">
              <a:solidFill>
                <a:srgbClr val="1C508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7" name="Rounded Rectangle 6"/>
            <p:cNvSpPr/>
            <p:nvPr/>
          </p:nvSpPr>
          <p:spPr bwMode="auto">
            <a:xfrm>
              <a:off x="746233" y="1996966"/>
              <a:ext cx="2858815" cy="897563"/>
            </a:xfrm>
            <a:prstGeom prst="roundRect">
              <a:avLst/>
            </a:prstGeom>
            <a:solidFill>
              <a:srgbClr val="1C5083"/>
            </a:solidFill>
            <a:ln w="9525" cap="flat" cmpd="sng" algn="ctr">
              <a:solidFill>
                <a:srgbClr val="0075BB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marR="0" lvl="0" indent="0" algn="just" defTabSz="914400" eaLnBrk="1" fontAlgn="ctr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charset="0"/>
                </a:rPr>
                <a:t>Objective 1</a:t>
              </a:r>
              <a:endParaRPr kumimoji="0" lang="en-Z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 bwMode="auto">
            <a:xfrm>
              <a:off x="3993928" y="2055229"/>
              <a:ext cx="1734207" cy="766183"/>
            </a:xfrm>
            <a:prstGeom prst="roundRect">
              <a:avLst/>
            </a:prstGeom>
            <a:solidFill>
              <a:srgbClr val="0090C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marR="0" lvl="0" indent="0" defTabSz="914400" eaLnBrk="1" fontAlgn="ctr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charset="0"/>
                </a:rPr>
                <a:t>KPI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cs typeface="Arial" charset="0"/>
                </a:rPr>
                <a:t> 1</a:t>
              </a:r>
              <a:endParaRPr kumimoji="0" lang="en-Z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stCxn id="7" idx="3"/>
              <a:endCxn id="8" idx="1"/>
            </p:cNvCxnSpPr>
            <p:nvPr/>
          </p:nvCxnSpPr>
          <p:spPr bwMode="auto">
            <a:xfrm flipV="1">
              <a:off x="3605048" y="2445747"/>
              <a:ext cx="388881" cy="1"/>
            </a:xfrm>
            <a:prstGeom prst="line">
              <a:avLst/>
            </a:prstGeom>
            <a:solidFill>
              <a:srgbClr val="1C5083"/>
            </a:solidFill>
            <a:ln w="76200" cap="flat" cmpd="sng" algn="ctr">
              <a:solidFill>
                <a:srgbClr val="1C508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0" name="Oval 9"/>
            <p:cNvSpPr/>
            <p:nvPr/>
          </p:nvSpPr>
          <p:spPr bwMode="auto">
            <a:xfrm>
              <a:off x="6595244" y="2062655"/>
              <a:ext cx="819806" cy="76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extrusionH="419100">
              <a:bevelT w="419100" h="60325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CDM</a:t>
              </a: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8113989" y="2062655"/>
              <a:ext cx="819806" cy="762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extrusionH="419100">
              <a:bevelT w="419100" h="60325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FDM</a:t>
              </a: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632734" y="2062655"/>
              <a:ext cx="819806" cy="76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extrusionH="419100">
              <a:bevelT w="419100" h="60325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KDM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1151479" y="2062655"/>
              <a:ext cx="819806" cy="762000"/>
            </a:xfrm>
            <a:prstGeom prst="ellipse">
              <a:avLst/>
            </a:prstGeom>
            <a:solidFill>
              <a:srgbClr val="C8CAC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extrusionH="419100">
              <a:bevelT w="419100" h="60325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WDL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46233" y="2790638"/>
            <a:ext cx="11225053" cy="1008993"/>
            <a:chOff x="746232" y="4593021"/>
            <a:chExt cx="11225053" cy="1008993"/>
          </a:xfrm>
        </p:grpSpPr>
        <p:cxnSp>
          <p:nvCxnSpPr>
            <p:cNvPr id="15" name="Straight Connector 14"/>
            <p:cNvCxnSpPr>
              <a:stCxn id="17" idx="3"/>
              <a:endCxn id="22" idx="6"/>
            </p:cNvCxnSpPr>
            <p:nvPr/>
          </p:nvCxnSpPr>
          <p:spPr bwMode="auto">
            <a:xfrm>
              <a:off x="5728135" y="5097516"/>
              <a:ext cx="6243150" cy="0"/>
            </a:xfrm>
            <a:prstGeom prst="line">
              <a:avLst/>
            </a:prstGeom>
            <a:solidFill>
              <a:srgbClr val="1C5083"/>
            </a:solidFill>
            <a:ln w="76200" cap="flat" cmpd="sng" algn="ctr">
              <a:solidFill>
                <a:srgbClr val="1C508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6" name="Rounded Rectangle 15"/>
            <p:cNvSpPr/>
            <p:nvPr/>
          </p:nvSpPr>
          <p:spPr bwMode="auto">
            <a:xfrm>
              <a:off x="746232" y="4593021"/>
              <a:ext cx="2858815" cy="1008993"/>
            </a:xfrm>
            <a:prstGeom prst="roundRect">
              <a:avLst/>
            </a:prstGeom>
            <a:solidFill>
              <a:srgbClr val="1C5083"/>
            </a:solidFill>
            <a:ln w="9525" cap="flat" cmpd="sng" algn="ctr">
              <a:solidFill>
                <a:srgbClr val="0075BB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lvl="0" algn="just" fontAlgn="ctr">
                <a:lnSpc>
                  <a:spcPct val="106000"/>
                </a:lnSpc>
                <a:spcAft>
                  <a:spcPts val="600"/>
                </a:spcAft>
              </a:pPr>
              <a:r>
                <a:rPr lang="en-US" sz="1200" kern="0" dirty="0" smtClean="0">
                  <a:solidFill>
                    <a:prstClr val="white"/>
                  </a:solidFill>
                  <a:cs typeface="Arial" charset="0"/>
                </a:rPr>
                <a:t>Objective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3993928" y="4746801"/>
              <a:ext cx="1734207" cy="689206"/>
            </a:xfrm>
            <a:prstGeom prst="roundRect">
              <a:avLst/>
            </a:prstGeom>
            <a:solidFill>
              <a:srgbClr val="0090C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lvl="0" fontAlgn="base">
                <a:lnSpc>
                  <a:spcPct val="106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en-US" sz="1200" kern="0" dirty="0" err="1">
                  <a:solidFill>
                    <a:prstClr val="white"/>
                  </a:solidFill>
                  <a:cs typeface="Arial" charset="0"/>
                </a:rPr>
                <a:t>KPI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18" name="Straight Connector 17"/>
            <p:cNvCxnSpPr>
              <a:stCxn id="16" idx="3"/>
              <a:endCxn id="17" idx="1"/>
            </p:cNvCxnSpPr>
            <p:nvPr/>
          </p:nvCxnSpPr>
          <p:spPr bwMode="auto">
            <a:xfrm flipV="1">
              <a:off x="3605047" y="5097517"/>
              <a:ext cx="388882" cy="1"/>
            </a:xfrm>
            <a:prstGeom prst="line">
              <a:avLst/>
            </a:prstGeom>
            <a:solidFill>
              <a:srgbClr val="1C5083"/>
            </a:solidFill>
            <a:ln w="76200" cap="flat" cmpd="sng" algn="ctr">
              <a:solidFill>
                <a:srgbClr val="1C508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9" name="Oval 18"/>
            <p:cNvSpPr/>
            <p:nvPr/>
          </p:nvSpPr>
          <p:spPr bwMode="auto">
            <a:xfrm>
              <a:off x="6595244" y="4716516"/>
              <a:ext cx="819806" cy="76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extrusionH="419100">
              <a:bevelT w="419100" h="60325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CDM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8113989" y="4716516"/>
              <a:ext cx="819806" cy="762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extrusionH="419100">
              <a:bevelT w="419100" h="60325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FDM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9632734" y="4716516"/>
              <a:ext cx="819806" cy="76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extrusionH="419100">
              <a:bevelT w="419100" h="60325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KDM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11151479" y="4716516"/>
              <a:ext cx="819806" cy="762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extrusionH="419100">
              <a:bevelT w="419100" h="60325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WDL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6233" y="3972439"/>
            <a:ext cx="11225053" cy="1008993"/>
            <a:chOff x="746232" y="4593021"/>
            <a:chExt cx="11225053" cy="1008993"/>
          </a:xfrm>
        </p:grpSpPr>
        <p:cxnSp>
          <p:nvCxnSpPr>
            <p:cNvPr id="24" name="Straight Connector 23"/>
            <p:cNvCxnSpPr>
              <a:stCxn id="26" idx="3"/>
              <a:endCxn id="31" idx="6"/>
            </p:cNvCxnSpPr>
            <p:nvPr/>
          </p:nvCxnSpPr>
          <p:spPr bwMode="auto">
            <a:xfrm>
              <a:off x="5728134" y="5097489"/>
              <a:ext cx="6243151" cy="27"/>
            </a:xfrm>
            <a:prstGeom prst="line">
              <a:avLst/>
            </a:prstGeom>
            <a:solidFill>
              <a:srgbClr val="1C5083"/>
            </a:solidFill>
            <a:ln w="76200" cap="flat" cmpd="sng" algn="ctr">
              <a:solidFill>
                <a:srgbClr val="1C508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5" name="Rounded Rectangle 24"/>
            <p:cNvSpPr/>
            <p:nvPr/>
          </p:nvSpPr>
          <p:spPr bwMode="auto">
            <a:xfrm>
              <a:off x="746232" y="4593021"/>
              <a:ext cx="2858815" cy="1008993"/>
            </a:xfrm>
            <a:prstGeom prst="roundRect">
              <a:avLst/>
            </a:prstGeom>
            <a:solidFill>
              <a:srgbClr val="1C5083"/>
            </a:solidFill>
            <a:ln w="9525" cap="flat" cmpd="sng" algn="ctr">
              <a:solidFill>
                <a:srgbClr val="0075BB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lvl="0" algn="just" fontAlgn="ctr">
                <a:lnSpc>
                  <a:spcPct val="106000"/>
                </a:lnSpc>
                <a:spcAft>
                  <a:spcPts val="600"/>
                </a:spcAft>
              </a:pPr>
              <a:r>
                <a:rPr lang="en-US" sz="1200" kern="0" dirty="0">
                  <a:solidFill>
                    <a:prstClr val="white"/>
                  </a:solidFill>
                  <a:cs typeface="Arial" charset="0"/>
                </a:rPr>
                <a:t>Objective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 bwMode="auto">
            <a:xfrm>
              <a:off x="3993927" y="4716516"/>
              <a:ext cx="1734207" cy="761945"/>
            </a:xfrm>
            <a:prstGeom prst="roundRect">
              <a:avLst/>
            </a:prstGeom>
            <a:solidFill>
              <a:srgbClr val="0090C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lvl="0" fontAlgn="base">
                <a:lnSpc>
                  <a:spcPct val="106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en-US" sz="1200" kern="0" dirty="0" err="1">
                  <a:solidFill>
                    <a:prstClr val="white"/>
                  </a:solidFill>
                  <a:cs typeface="Arial" charset="0"/>
                </a:rPr>
                <a:t>KPI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27" name="Straight Connector 26"/>
            <p:cNvCxnSpPr>
              <a:stCxn id="25" idx="3"/>
              <a:endCxn id="26" idx="1"/>
            </p:cNvCxnSpPr>
            <p:nvPr/>
          </p:nvCxnSpPr>
          <p:spPr bwMode="auto">
            <a:xfrm flipV="1">
              <a:off x="3605047" y="5097489"/>
              <a:ext cx="388880" cy="29"/>
            </a:xfrm>
            <a:prstGeom prst="line">
              <a:avLst/>
            </a:prstGeom>
            <a:solidFill>
              <a:srgbClr val="1C5083"/>
            </a:solidFill>
            <a:ln w="76200" cap="flat" cmpd="sng" algn="ctr">
              <a:solidFill>
                <a:srgbClr val="1C508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8" name="Oval 27"/>
            <p:cNvSpPr/>
            <p:nvPr/>
          </p:nvSpPr>
          <p:spPr bwMode="auto">
            <a:xfrm>
              <a:off x="6595244" y="4716516"/>
              <a:ext cx="819806" cy="76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extrusionH="419100">
              <a:bevelT w="419100" h="60325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CDM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8113989" y="4716516"/>
              <a:ext cx="819806" cy="762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extrusionH="419100">
              <a:bevelT w="419100" h="60325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FDM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9632734" y="4716516"/>
              <a:ext cx="819806" cy="762000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extrusionH="419100">
              <a:bevelT w="419100" h="60325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KDM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1151479" y="4716516"/>
              <a:ext cx="819806" cy="762000"/>
            </a:xfrm>
            <a:prstGeom prst="ellipse">
              <a:avLst/>
            </a:prstGeom>
            <a:solidFill>
              <a:srgbClr val="C8CAC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extrusionH="419100">
              <a:bevelT w="419100" h="60325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WDL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46233" y="5154239"/>
            <a:ext cx="11225053" cy="1008993"/>
            <a:chOff x="746232" y="4593021"/>
            <a:chExt cx="11225053" cy="1008993"/>
          </a:xfrm>
        </p:grpSpPr>
        <p:cxnSp>
          <p:nvCxnSpPr>
            <p:cNvPr id="33" name="Straight Connector 32"/>
            <p:cNvCxnSpPr>
              <a:stCxn id="35" idx="3"/>
              <a:endCxn id="40" idx="6"/>
            </p:cNvCxnSpPr>
            <p:nvPr/>
          </p:nvCxnSpPr>
          <p:spPr bwMode="auto">
            <a:xfrm>
              <a:off x="5728135" y="5097516"/>
              <a:ext cx="6243150" cy="0"/>
            </a:xfrm>
            <a:prstGeom prst="line">
              <a:avLst/>
            </a:prstGeom>
            <a:solidFill>
              <a:srgbClr val="1C5083"/>
            </a:solidFill>
            <a:ln w="76200" cap="flat" cmpd="sng" algn="ctr">
              <a:solidFill>
                <a:srgbClr val="1C508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4" name="Rounded Rectangle 33"/>
            <p:cNvSpPr/>
            <p:nvPr/>
          </p:nvSpPr>
          <p:spPr bwMode="auto">
            <a:xfrm>
              <a:off x="746232" y="4593021"/>
              <a:ext cx="2858815" cy="1008993"/>
            </a:xfrm>
            <a:prstGeom prst="roundRect">
              <a:avLst/>
            </a:prstGeom>
            <a:solidFill>
              <a:srgbClr val="1C5083"/>
            </a:solidFill>
            <a:ln w="9525" cap="flat" cmpd="sng" algn="ctr">
              <a:solidFill>
                <a:srgbClr val="0075BB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lvl="0" algn="just" fontAlgn="ctr">
                <a:lnSpc>
                  <a:spcPct val="106000"/>
                </a:lnSpc>
                <a:spcAft>
                  <a:spcPts val="600"/>
                </a:spcAft>
              </a:pPr>
              <a:r>
                <a:rPr lang="en-US" sz="1200" kern="0" dirty="0">
                  <a:solidFill>
                    <a:prstClr val="white"/>
                  </a:solidFill>
                  <a:cs typeface="Arial" charset="0"/>
                </a:rPr>
                <a:t>Objective</a:t>
              </a:r>
              <a:endPara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3993928" y="4789309"/>
              <a:ext cx="1734207" cy="616413"/>
            </a:xfrm>
            <a:prstGeom prst="roundRect">
              <a:avLst/>
            </a:prstGeom>
            <a:solidFill>
              <a:srgbClr val="0090CD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lvl="0" fontAlgn="base">
                <a:lnSpc>
                  <a:spcPct val="106000"/>
                </a:lnSpc>
                <a:spcBef>
                  <a:spcPts val="1200"/>
                </a:spcBef>
                <a:spcAft>
                  <a:spcPts val="600"/>
                </a:spcAft>
              </a:pPr>
              <a:r>
                <a:rPr lang="en-US" sz="1200" kern="0" dirty="0" err="1" smtClean="0">
                  <a:solidFill>
                    <a:prstClr val="white"/>
                  </a:solidFill>
                  <a:cs typeface="Arial" charset="0"/>
                </a:rPr>
                <a:t>KPI</a:t>
              </a:r>
              <a:endParaRPr kumimoji="0" lang="en-ZA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Arial" charset="0"/>
              </a:endParaRPr>
            </a:p>
          </p:txBody>
        </p:sp>
        <p:cxnSp>
          <p:nvCxnSpPr>
            <p:cNvPr id="36" name="Straight Connector 35"/>
            <p:cNvCxnSpPr>
              <a:stCxn id="34" idx="3"/>
              <a:endCxn id="35" idx="1"/>
            </p:cNvCxnSpPr>
            <p:nvPr/>
          </p:nvCxnSpPr>
          <p:spPr bwMode="auto">
            <a:xfrm flipV="1">
              <a:off x="3605047" y="5097517"/>
              <a:ext cx="388882" cy="1"/>
            </a:xfrm>
            <a:prstGeom prst="line">
              <a:avLst/>
            </a:prstGeom>
            <a:solidFill>
              <a:srgbClr val="1C5083"/>
            </a:solidFill>
            <a:ln w="76200" cap="flat" cmpd="sng" algn="ctr">
              <a:solidFill>
                <a:srgbClr val="1C5083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37" name="Oval 36"/>
            <p:cNvSpPr/>
            <p:nvPr/>
          </p:nvSpPr>
          <p:spPr bwMode="auto">
            <a:xfrm>
              <a:off x="6595244" y="4716516"/>
              <a:ext cx="819806" cy="76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extrusionH="419100">
              <a:bevelT w="419100" h="60325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CDM</a:t>
              </a: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8113989" y="4716516"/>
              <a:ext cx="819806" cy="76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extrusionH="419100">
              <a:bevelT w="419100" h="60325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FDM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9632734" y="4716516"/>
              <a:ext cx="819806" cy="762000"/>
            </a:xfrm>
            <a:prstGeom prst="ellipse">
              <a:avLst/>
            </a:prstGeom>
            <a:solidFill>
              <a:srgbClr val="00B05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extrusionH="419100">
              <a:bevelT w="419100" h="60325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KDM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11151479" y="4716516"/>
              <a:ext cx="819806" cy="762000"/>
            </a:xfrm>
            <a:prstGeom prst="ellipse">
              <a:avLst/>
            </a:prstGeom>
            <a:solidFill>
              <a:srgbClr val="C8CACB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extrusionH="419100">
              <a:bevelT w="419100" h="603250"/>
            </a:sp3d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cs typeface="Arial" charset="0"/>
                </a:rPr>
                <a:t>WDL</a:t>
              </a:r>
            </a:p>
          </p:txBody>
        </p:sp>
      </p:grp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490955" y="310042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Annual </a:t>
            </a:r>
            <a:r>
              <a:rPr lang="en-ZA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KPI</a:t>
            </a:r>
            <a:r>
              <a:rPr lang="en-ZA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Achievement </a:t>
            </a:r>
          </a:p>
        </p:txBody>
      </p:sp>
      <p:sp>
        <p:nvSpPr>
          <p:cNvPr id="42" name="Oval 41"/>
          <p:cNvSpPr/>
          <p:nvPr/>
        </p:nvSpPr>
        <p:spPr bwMode="auto">
          <a:xfrm>
            <a:off x="8933796" y="193570"/>
            <a:ext cx="819806" cy="762000"/>
          </a:xfrm>
          <a:prstGeom prst="ellipse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extrusionH="419100">
            <a:bevelT w="419100" h="60325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cs typeface="Arial" charset="0"/>
              </a:rPr>
              <a:t>&lt;1%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10041754" y="196834"/>
            <a:ext cx="819806" cy="762000"/>
          </a:xfrm>
          <a:prstGeom prst="ellipse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extrusionH="419100">
            <a:bevelT w="419100" h="60325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sz="1200" b="1" kern="0" dirty="0" smtClean="0">
                <a:solidFill>
                  <a:prstClr val="white"/>
                </a:solidFill>
                <a:latin typeface="Arial" charset="0"/>
                <a:cs typeface="Arial" charset="0"/>
              </a:rPr>
              <a:t>≤ 5%</a:t>
            </a:r>
            <a:endParaRPr kumimoji="0" lang="en-ZA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1149712" y="193570"/>
            <a:ext cx="819806" cy="762000"/>
          </a:xfrm>
          <a:prstGeom prst="ellipse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extrusionH="419100">
            <a:bevelT w="419100" h="603250"/>
          </a:sp3d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ZA" sz="1200" b="1" kern="0" dirty="0" smtClean="0">
                <a:solidFill>
                  <a:prstClr val="white"/>
                </a:solidFill>
                <a:latin typeface="Arial" charset="0"/>
                <a:cs typeface="Arial" charset="0"/>
              </a:rPr>
              <a:t>&gt; 5%</a:t>
            </a:r>
            <a:endParaRPr kumimoji="0" lang="en-ZA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06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ZA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Environmental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5393" y="2170323"/>
            <a:ext cx="1543051" cy="1477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ZA" dirty="0" smtClean="0"/>
              <a:t>Water </a:t>
            </a:r>
          </a:p>
          <a:p>
            <a:r>
              <a:rPr lang="en-ZA" dirty="0" smtClean="0"/>
              <a:t>Electricity</a:t>
            </a:r>
          </a:p>
          <a:p>
            <a:r>
              <a:rPr lang="en-ZA" dirty="0" smtClean="0"/>
              <a:t>Diesel</a:t>
            </a:r>
          </a:p>
          <a:p>
            <a:r>
              <a:rPr lang="en-ZA" dirty="0" smtClean="0"/>
              <a:t>Waste</a:t>
            </a:r>
          </a:p>
          <a:p>
            <a:r>
              <a:rPr lang="en-ZA" dirty="0" smtClean="0"/>
              <a:t>Rehabilitation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76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66" y="86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</a:t>
            </a:r>
            <a:r>
              <a:rPr lang="en-ZA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069682430"/>
              </p:ext>
            </p:extLst>
          </p:nvPr>
        </p:nvGraphicFramePr>
        <p:xfrm>
          <a:off x="566756" y="1876205"/>
          <a:ext cx="3917109" cy="1913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27786228"/>
              </p:ext>
            </p:extLst>
          </p:nvPr>
        </p:nvGraphicFramePr>
        <p:xfrm>
          <a:off x="566756" y="4254012"/>
          <a:ext cx="3917109" cy="1913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633145619"/>
              </p:ext>
            </p:extLst>
          </p:nvPr>
        </p:nvGraphicFramePr>
        <p:xfrm>
          <a:off x="4949634" y="1787837"/>
          <a:ext cx="7003667" cy="200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952037660"/>
              </p:ext>
            </p:extLst>
          </p:nvPr>
        </p:nvGraphicFramePr>
        <p:xfrm>
          <a:off x="4949633" y="4165644"/>
          <a:ext cx="7003667" cy="200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01808"/>
              </p:ext>
            </p:extLst>
          </p:nvPr>
        </p:nvGraphicFramePr>
        <p:xfrm>
          <a:off x="346419" y="214896"/>
          <a:ext cx="1603567" cy="731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0352">
                  <a:extLst>
                    <a:ext uri="{9D8B030D-6E8A-4147-A177-3AD203B41FA5}">
                      <a16:colId xmlns:a16="http://schemas.microsoft.com/office/drawing/2014/main" val="628043997"/>
                    </a:ext>
                  </a:extLst>
                </a:gridCol>
                <a:gridCol w="793215">
                  <a:extLst>
                    <a:ext uri="{9D8B030D-6E8A-4147-A177-3AD203B41FA5}">
                      <a16:colId xmlns:a16="http://schemas.microsoft.com/office/drawing/2014/main" val="219112074"/>
                    </a:ext>
                  </a:extLst>
                </a:gridCol>
              </a:tblGrid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Year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23689"/>
                  </a:ext>
                </a:extLst>
              </a:tr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Month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31507"/>
                  </a:ext>
                </a:extLst>
              </a:tr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Operation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30374"/>
                  </a:ext>
                </a:extLst>
              </a:tr>
            </a:tbl>
          </a:graphicData>
        </a:graphic>
      </p:graphicFrame>
      <p:sp>
        <p:nvSpPr>
          <p:cNvPr id="4" name="Chevron 3"/>
          <p:cNvSpPr/>
          <p:nvPr/>
        </p:nvSpPr>
        <p:spPr>
          <a:xfrm rot="5400000">
            <a:off x="1748011" y="243059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5400000">
            <a:off x="1748011" y="477666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rot="5400000">
            <a:off x="1748011" y="740317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66" y="86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Electricity </a:t>
            </a:r>
            <a:r>
              <a:rPr lang="en-ZA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69571922"/>
              </p:ext>
            </p:extLst>
          </p:nvPr>
        </p:nvGraphicFramePr>
        <p:xfrm>
          <a:off x="566756" y="1876205"/>
          <a:ext cx="3917109" cy="1913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749184401"/>
              </p:ext>
            </p:extLst>
          </p:nvPr>
        </p:nvGraphicFramePr>
        <p:xfrm>
          <a:off x="4949634" y="1787837"/>
          <a:ext cx="7003667" cy="200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26204"/>
              </p:ext>
            </p:extLst>
          </p:nvPr>
        </p:nvGraphicFramePr>
        <p:xfrm>
          <a:off x="346419" y="214896"/>
          <a:ext cx="1603567" cy="731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0352">
                  <a:extLst>
                    <a:ext uri="{9D8B030D-6E8A-4147-A177-3AD203B41FA5}">
                      <a16:colId xmlns:a16="http://schemas.microsoft.com/office/drawing/2014/main" val="628043997"/>
                    </a:ext>
                  </a:extLst>
                </a:gridCol>
                <a:gridCol w="793215">
                  <a:extLst>
                    <a:ext uri="{9D8B030D-6E8A-4147-A177-3AD203B41FA5}">
                      <a16:colId xmlns:a16="http://schemas.microsoft.com/office/drawing/2014/main" val="219112074"/>
                    </a:ext>
                  </a:extLst>
                </a:gridCol>
              </a:tblGrid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Year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23689"/>
                  </a:ext>
                </a:extLst>
              </a:tr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Month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31507"/>
                  </a:ext>
                </a:extLst>
              </a:tr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Operation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30374"/>
                  </a:ext>
                </a:extLst>
              </a:tr>
            </a:tbl>
          </a:graphicData>
        </a:graphic>
      </p:graphicFrame>
      <p:sp>
        <p:nvSpPr>
          <p:cNvPr id="7" name="Chevron 6"/>
          <p:cNvSpPr/>
          <p:nvPr/>
        </p:nvSpPr>
        <p:spPr>
          <a:xfrm rot="5400000">
            <a:off x="1748011" y="243059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1748011" y="477666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 rot="5400000">
            <a:off x="1748011" y="740317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66" y="86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Diesel </a:t>
            </a:r>
            <a:r>
              <a:rPr lang="en-ZA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</a:t>
            </a: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111941096"/>
              </p:ext>
            </p:extLst>
          </p:nvPr>
        </p:nvGraphicFramePr>
        <p:xfrm>
          <a:off x="566756" y="1876205"/>
          <a:ext cx="3917109" cy="1913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262423185"/>
              </p:ext>
            </p:extLst>
          </p:nvPr>
        </p:nvGraphicFramePr>
        <p:xfrm>
          <a:off x="4949634" y="1787837"/>
          <a:ext cx="7003667" cy="2001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26204"/>
              </p:ext>
            </p:extLst>
          </p:nvPr>
        </p:nvGraphicFramePr>
        <p:xfrm>
          <a:off x="346419" y="214896"/>
          <a:ext cx="1603567" cy="731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0352">
                  <a:extLst>
                    <a:ext uri="{9D8B030D-6E8A-4147-A177-3AD203B41FA5}">
                      <a16:colId xmlns:a16="http://schemas.microsoft.com/office/drawing/2014/main" val="628043997"/>
                    </a:ext>
                  </a:extLst>
                </a:gridCol>
                <a:gridCol w="793215">
                  <a:extLst>
                    <a:ext uri="{9D8B030D-6E8A-4147-A177-3AD203B41FA5}">
                      <a16:colId xmlns:a16="http://schemas.microsoft.com/office/drawing/2014/main" val="219112074"/>
                    </a:ext>
                  </a:extLst>
                </a:gridCol>
              </a:tblGrid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Year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23689"/>
                  </a:ext>
                </a:extLst>
              </a:tr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Month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31507"/>
                  </a:ext>
                </a:extLst>
              </a:tr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Operation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30374"/>
                  </a:ext>
                </a:extLst>
              </a:tr>
            </a:tbl>
          </a:graphicData>
        </a:graphic>
      </p:graphicFrame>
      <p:sp>
        <p:nvSpPr>
          <p:cNvPr id="7" name="Chevron 6"/>
          <p:cNvSpPr/>
          <p:nvPr/>
        </p:nvSpPr>
        <p:spPr>
          <a:xfrm rot="5400000">
            <a:off x="1748011" y="243059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1748011" y="477666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 rot="5400000">
            <a:off x="1748011" y="740317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3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66" y="86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Waste Management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70429899"/>
              </p:ext>
            </p:extLst>
          </p:nvPr>
        </p:nvGraphicFramePr>
        <p:xfrm>
          <a:off x="566756" y="1109722"/>
          <a:ext cx="3917109" cy="2373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619286781"/>
              </p:ext>
            </p:extLst>
          </p:nvPr>
        </p:nvGraphicFramePr>
        <p:xfrm>
          <a:off x="4975412" y="1109723"/>
          <a:ext cx="7045125" cy="2373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59579161"/>
              </p:ext>
            </p:extLst>
          </p:nvPr>
        </p:nvGraphicFramePr>
        <p:xfrm>
          <a:off x="566756" y="3913094"/>
          <a:ext cx="5240951" cy="2716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916616685"/>
              </p:ext>
            </p:extLst>
          </p:nvPr>
        </p:nvGraphicFramePr>
        <p:xfrm>
          <a:off x="6569113" y="3913094"/>
          <a:ext cx="5240951" cy="2716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26204"/>
              </p:ext>
            </p:extLst>
          </p:nvPr>
        </p:nvGraphicFramePr>
        <p:xfrm>
          <a:off x="346419" y="214896"/>
          <a:ext cx="1603567" cy="731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0352">
                  <a:extLst>
                    <a:ext uri="{9D8B030D-6E8A-4147-A177-3AD203B41FA5}">
                      <a16:colId xmlns:a16="http://schemas.microsoft.com/office/drawing/2014/main" val="628043997"/>
                    </a:ext>
                  </a:extLst>
                </a:gridCol>
                <a:gridCol w="793215">
                  <a:extLst>
                    <a:ext uri="{9D8B030D-6E8A-4147-A177-3AD203B41FA5}">
                      <a16:colId xmlns:a16="http://schemas.microsoft.com/office/drawing/2014/main" val="219112074"/>
                    </a:ext>
                  </a:extLst>
                </a:gridCol>
              </a:tblGrid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Year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23689"/>
                  </a:ext>
                </a:extLst>
              </a:tr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Month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31507"/>
                  </a:ext>
                </a:extLst>
              </a:tr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Operation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30374"/>
                  </a:ext>
                </a:extLst>
              </a:tr>
            </a:tbl>
          </a:graphicData>
        </a:graphic>
      </p:graphicFrame>
      <p:sp>
        <p:nvSpPr>
          <p:cNvPr id="8" name="Chevron 7"/>
          <p:cNvSpPr/>
          <p:nvPr/>
        </p:nvSpPr>
        <p:spPr>
          <a:xfrm rot="5400000">
            <a:off x="1748011" y="243059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 rot="5400000">
            <a:off x="1748011" y="477666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 rot="5400000">
            <a:off x="1748011" y="740317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9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66" y="86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Rehabilitation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40931068"/>
              </p:ext>
            </p:extLst>
          </p:nvPr>
        </p:nvGraphicFramePr>
        <p:xfrm>
          <a:off x="148422" y="1269527"/>
          <a:ext cx="5591672" cy="4788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300593772"/>
              </p:ext>
            </p:extLst>
          </p:nvPr>
        </p:nvGraphicFramePr>
        <p:xfrm>
          <a:off x="6407838" y="1269527"/>
          <a:ext cx="5591672" cy="4788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26204"/>
              </p:ext>
            </p:extLst>
          </p:nvPr>
        </p:nvGraphicFramePr>
        <p:xfrm>
          <a:off x="346419" y="214896"/>
          <a:ext cx="1603567" cy="731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0352">
                  <a:extLst>
                    <a:ext uri="{9D8B030D-6E8A-4147-A177-3AD203B41FA5}">
                      <a16:colId xmlns:a16="http://schemas.microsoft.com/office/drawing/2014/main" val="628043997"/>
                    </a:ext>
                  </a:extLst>
                </a:gridCol>
                <a:gridCol w="793215">
                  <a:extLst>
                    <a:ext uri="{9D8B030D-6E8A-4147-A177-3AD203B41FA5}">
                      <a16:colId xmlns:a16="http://schemas.microsoft.com/office/drawing/2014/main" val="219112074"/>
                    </a:ext>
                  </a:extLst>
                </a:gridCol>
              </a:tblGrid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Year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23689"/>
                  </a:ext>
                </a:extLst>
              </a:tr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Month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31507"/>
                  </a:ext>
                </a:extLst>
              </a:tr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Operation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30374"/>
                  </a:ext>
                </a:extLst>
              </a:tr>
            </a:tbl>
          </a:graphicData>
        </a:graphic>
      </p:graphicFrame>
      <p:sp>
        <p:nvSpPr>
          <p:cNvPr id="7" name="Chevron 6"/>
          <p:cNvSpPr/>
          <p:nvPr/>
        </p:nvSpPr>
        <p:spPr>
          <a:xfrm rot="5400000">
            <a:off x="1748011" y="243059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1748011" y="477666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rot="5400000">
            <a:off x="1748011" y="740317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84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166" y="862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Carbon Footprint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98207"/>
              </p:ext>
            </p:extLst>
          </p:nvPr>
        </p:nvGraphicFramePr>
        <p:xfrm>
          <a:off x="709976" y="1257527"/>
          <a:ext cx="10306891" cy="2412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413">
                  <a:extLst>
                    <a:ext uri="{9D8B030D-6E8A-4147-A177-3AD203B41FA5}">
                      <a16:colId xmlns:a16="http://schemas.microsoft.com/office/drawing/2014/main" val="508992683"/>
                    </a:ext>
                  </a:extLst>
                </a:gridCol>
                <a:gridCol w="1472413">
                  <a:extLst>
                    <a:ext uri="{9D8B030D-6E8A-4147-A177-3AD203B41FA5}">
                      <a16:colId xmlns:a16="http://schemas.microsoft.com/office/drawing/2014/main" val="2514115244"/>
                    </a:ext>
                  </a:extLst>
                </a:gridCol>
                <a:gridCol w="1472413">
                  <a:extLst>
                    <a:ext uri="{9D8B030D-6E8A-4147-A177-3AD203B41FA5}">
                      <a16:colId xmlns:a16="http://schemas.microsoft.com/office/drawing/2014/main" val="2431143501"/>
                    </a:ext>
                  </a:extLst>
                </a:gridCol>
                <a:gridCol w="1472413">
                  <a:extLst>
                    <a:ext uri="{9D8B030D-6E8A-4147-A177-3AD203B41FA5}">
                      <a16:colId xmlns:a16="http://schemas.microsoft.com/office/drawing/2014/main" val="3663011652"/>
                    </a:ext>
                  </a:extLst>
                </a:gridCol>
                <a:gridCol w="1472413">
                  <a:extLst>
                    <a:ext uri="{9D8B030D-6E8A-4147-A177-3AD203B41FA5}">
                      <a16:colId xmlns:a16="http://schemas.microsoft.com/office/drawing/2014/main" val="836103581"/>
                    </a:ext>
                  </a:extLst>
                </a:gridCol>
                <a:gridCol w="1472413">
                  <a:extLst>
                    <a:ext uri="{9D8B030D-6E8A-4147-A177-3AD203B41FA5}">
                      <a16:colId xmlns:a16="http://schemas.microsoft.com/office/drawing/2014/main" val="995037538"/>
                    </a:ext>
                  </a:extLst>
                </a:gridCol>
                <a:gridCol w="1472413">
                  <a:extLst>
                    <a:ext uri="{9D8B030D-6E8A-4147-A177-3AD203B41FA5}">
                      <a16:colId xmlns:a16="http://schemas.microsoft.com/office/drawing/2014/main" val="1717301548"/>
                    </a:ext>
                  </a:extLst>
                </a:gridCol>
              </a:tblGrid>
              <a:tr h="347722">
                <a:tc>
                  <a:txBody>
                    <a:bodyPr/>
                    <a:lstStyle/>
                    <a:p>
                      <a:r>
                        <a:rPr lang="en-ZA" sz="1400" dirty="0" smtClean="0"/>
                        <a:t>Scope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 smtClean="0"/>
                        <a:t>CDM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 smtClean="0"/>
                        <a:t>FDM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 smtClean="0"/>
                        <a:t>KDM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 smtClean="0"/>
                        <a:t>WDL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 err="1" smtClean="0"/>
                        <a:t>PDL</a:t>
                      </a:r>
                      <a:endParaRPr lang="en-ZA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sz="1400" dirty="0" smtClean="0"/>
                        <a:t>Petra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84333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r>
                        <a:rPr lang="en-ZA" sz="1400" dirty="0" smtClean="0"/>
                        <a:t>Scope 1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139138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r>
                        <a:rPr lang="en-ZA" sz="1400" dirty="0" smtClean="0"/>
                        <a:t>Scope 2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897468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r>
                        <a:rPr lang="en-ZA" sz="1400" dirty="0" smtClean="0"/>
                        <a:t>Scope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314498"/>
                  </a:ext>
                </a:extLst>
              </a:tr>
              <a:tr h="326139">
                <a:tc>
                  <a:txBody>
                    <a:bodyPr/>
                    <a:lstStyle/>
                    <a:p>
                      <a:r>
                        <a:rPr lang="en-ZA" sz="1400" dirty="0" smtClean="0"/>
                        <a:t>Total 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466550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r>
                        <a:rPr lang="en-ZA" sz="1400" dirty="0" smtClean="0"/>
                        <a:t>tCO</a:t>
                      </a:r>
                      <a:r>
                        <a:rPr lang="en-ZA" sz="1400" baseline="-25000" dirty="0" smtClean="0"/>
                        <a:t>2</a:t>
                      </a:r>
                      <a:r>
                        <a:rPr lang="en-ZA" sz="1400" dirty="0" smtClean="0"/>
                        <a:t>-e/Ct.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900056"/>
                  </a:ext>
                </a:extLst>
              </a:tr>
              <a:tr h="3477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 smtClean="0"/>
                        <a:t>tCO</a:t>
                      </a:r>
                      <a:r>
                        <a:rPr lang="en-ZA" sz="1400" baseline="-25000" dirty="0" smtClean="0"/>
                        <a:t>2</a:t>
                      </a:r>
                      <a:r>
                        <a:rPr lang="en-ZA" sz="1400" dirty="0" smtClean="0"/>
                        <a:t>-e/t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430815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793423522"/>
              </p:ext>
            </p:extLst>
          </p:nvPr>
        </p:nvGraphicFramePr>
        <p:xfrm>
          <a:off x="709977" y="4164376"/>
          <a:ext cx="2903556" cy="2368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4058832866"/>
              </p:ext>
            </p:extLst>
          </p:nvPr>
        </p:nvGraphicFramePr>
        <p:xfrm>
          <a:off x="5155894" y="3944039"/>
          <a:ext cx="6175872" cy="2588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26204"/>
              </p:ext>
            </p:extLst>
          </p:nvPr>
        </p:nvGraphicFramePr>
        <p:xfrm>
          <a:off x="346419" y="214896"/>
          <a:ext cx="1603567" cy="731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0352">
                  <a:extLst>
                    <a:ext uri="{9D8B030D-6E8A-4147-A177-3AD203B41FA5}">
                      <a16:colId xmlns:a16="http://schemas.microsoft.com/office/drawing/2014/main" val="628043997"/>
                    </a:ext>
                  </a:extLst>
                </a:gridCol>
                <a:gridCol w="793215">
                  <a:extLst>
                    <a:ext uri="{9D8B030D-6E8A-4147-A177-3AD203B41FA5}">
                      <a16:colId xmlns:a16="http://schemas.microsoft.com/office/drawing/2014/main" val="219112074"/>
                    </a:ext>
                  </a:extLst>
                </a:gridCol>
              </a:tblGrid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Year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823689"/>
                  </a:ext>
                </a:extLst>
              </a:tr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Month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231507"/>
                  </a:ext>
                </a:extLst>
              </a:tr>
              <a:tr h="211135">
                <a:tc>
                  <a:txBody>
                    <a:bodyPr/>
                    <a:lstStyle/>
                    <a:p>
                      <a:r>
                        <a:rPr lang="en-ZA" sz="1000" dirty="0" smtClean="0"/>
                        <a:t>Operation</a:t>
                      </a:r>
                      <a:endParaRPr lang="en-Z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30374"/>
                  </a:ext>
                </a:extLst>
              </a:tr>
            </a:tbl>
          </a:graphicData>
        </a:graphic>
      </p:graphicFrame>
      <p:sp>
        <p:nvSpPr>
          <p:cNvPr id="8" name="Chevron 7"/>
          <p:cNvSpPr/>
          <p:nvPr/>
        </p:nvSpPr>
        <p:spPr>
          <a:xfrm rot="5400000">
            <a:off x="1748011" y="243059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rot="5400000">
            <a:off x="1748011" y="477666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 rot="5400000">
            <a:off x="1748011" y="740317"/>
            <a:ext cx="132202" cy="176270"/>
          </a:xfrm>
          <a:prstGeom prst="chevron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32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Production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600706"/>
              </p:ext>
            </p:extLst>
          </p:nvPr>
        </p:nvGraphicFramePr>
        <p:xfrm>
          <a:off x="411015" y="1467812"/>
          <a:ext cx="11384744" cy="3087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14">
                  <a:extLst>
                    <a:ext uri="{9D8B030D-6E8A-4147-A177-3AD203B41FA5}">
                      <a16:colId xmlns:a16="http://schemas.microsoft.com/office/drawing/2014/main" val="2549101624"/>
                    </a:ext>
                  </a:extLst>
                </a:gridCol>
                <a:gridCol w="516178">
                  <a:extLst>
                    <a:ext uri="{9D8B030D-6E8A-4147-A177-3AD203B41FA5}">
                      <a16:colId xmlns:a16="http://schemas.microsoft.com/office/drawing/2014/main" val="395972865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25035881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76178057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170867579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14672230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9852654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875430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0381256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6495505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515305560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10510491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279589783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237956490"/>
                    </a:ext>
                  </a:extLst>
                </a:gridCol>
              </a:tblGrid>
              <a:tr h="51459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Element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Unit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Aug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Sept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Oct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Nov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Feb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Apr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June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2029"/>
                  </a:ext>
                </a:extLst>
              </a:tr>
              <a:tr h="514594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Ore treated ROM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32024"/>
                  </a:ext>
                </a:extLst>
              </a:tr>
              <a:tr h="514594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Ore treated from dumps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04441"/>
                  </a:ext>
                </a:extLst>
              </a:tr>
              <a:tr h="514594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Overburden moved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72888"/>
                  </a:ext>
                </a:extLst>
              </a:tr>
              <a:tr h="514594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Waste tonnes hoisted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tonnes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62390"/>
                  </a:ext>
                </a:extLst>
              </a:tr>
              <a:tr h="514594"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Carats recovered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91440" algn="l" fontAlgn="b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Carats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1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68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Land Management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214641"/>
              </p:ext>
            </p:extLst>
          </p:nvPr>
        </p:nvGraphicFramePr>
        <p:xfrm>
          <a:off x="1070956" y="1047404"/>
          <a:ext cx="9438130" cy="5706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891">
                  <a:extLst>
                    <a:ext uri="{9D8B030D-6E8A-4147-A177-3AD203B41FA5}">
                      <a16:colId xmlns:a16="http://schemas.microsoft.com/office/drawing/2014/main" val="1577601740"/>
                    </a:ext>
                  </a:extLst>
                </a:gridCol>
                <a:gridCol w="789714">
                  <a:extLst>
                    <a:ext uri="{9D8B030D-6E8A-4147-A177-3AD203B41FA5}">
                      <a16:colId xmlns:a16="http://schemas.microsoft.com/office/drawing/2014/main" val="2939456651"/>
                    </a:ext>
                  </a:extLst>
                </a:gridCol>
                <a:gridCol w="2709485">
                  <a:extLst>
                    <a:ext uri="{9D8B030D-6E8A-4147-A177-3AD203B41FA5}">
                      <a16:colId xmlns:a16="http://schemas.microsoft.com/office/drawing/2014/main" val="1285922519"/>
                    </a:ext>
                  </a:extLst>
                </a:gridCol>
                <a:gridCol w="2941040">
                  <a:extLst>
                    <a:ext uri="{9D8B030D-6E8A-4147-A177-3AD203B41FA5}">
                      <a16:colId xmlns:a16="http://schemas.microsoft.com/office/drawing/2014/main" val="1425209716"/>
                    </a:ext>
                  </a:extLst>
                </a:gridCol>
              </a:tblGrid>
              <a:tr h="251125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Element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Unit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Total / Value current year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Total / Value previous</a:t>
                      </a:r>
                      <a:r>
                        <a:rPr lang="en-GB" sz="1100" baseline="0" dirty="0" smtClean="0"/>
                        <a:t> </a:t>
                      </a:r>
                      <a:r>
                        <a:rPr lang="en-GB" sz="1100" dirty="0" smtClean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64572"/>
                  </a:ext>
                </a:extLst>
              </a:tr>
              <a:tr h="251125">
                <a:tc>
                  <a:txBody>
                    <a:bodyPr/>
                    <a:lstStyle/>
                    <a:p>
                      <a:pPr algn="l" fontAlgn="b"/>
                      <a:r>
                        <a:rPr lang="en-ZA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 of pits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Ha 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04879"/>
                  </a:ext>
                </a:extLst>
              </a:tr>
              <a:tr h="251125">
                <a:tc>
                  <a:txBody>
                    <a:bodyPr/>
                    <a:lstStyle/>
                    <a:p>
                      <a:pPr algn="l" fontAlgn="b"/>
                      <a:r>
                        <a:rPr lang="en-Z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 of excavations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99235"/>
                  </a:ext>
                </a:extLst>
              </a:tr>
              <a:tr h="251125">
                <a:tc>
                  <a:txBody>
                    <a:bodyPr/>
                    <a:lstStyle/>
                    <a:p>
                      <a:pPr algn="l" fontAlgn="b"/>
                      <a:r>
                        <a:rPr lang="en-Z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 of overburden dumps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10061"/>
                  </a:ext>
                </a:extLst>
              </a:tr>
              <a:tr h="251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 of waste rock dumps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976260"/>
                  </a:ext>
                </a:extLst>
              </a:tr>
              <a:tr h="251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 of fine residue deposits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067704"/>
                  </a:ext>
                </a:extLst>
              </a:tr>
              <a:tr h="251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 of coarse residue deposits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33917"/>
                  </a:ext>
                </a:extLst>
              </a:tr>
              <a:tr h="251125">
                <a:tc>
                  <a:txBody>
                    <a:bodyPr/>
                    <a:lstStyle/>
                    <a:p>
                      <a:pPr algn="l" fontAlgn="b"/>
                      <a:r>
                        <a:rPr lang="en-Z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 of ore stockpiles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966516"/>
                  </a:ext>
                </a:extLst>
              </a:tr>
              <a:tr h="251125">
                <a:tc>
                  <a:txBody>
                    <a:bodyPr/>
                    <a:lstStyle/>
                    <a:p>
                      <a:pPr algn="l" fontAlgn="b"/>
                      <a:r>
                        <a:rPr lang="en-Z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 of topsoil stockpiles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18688"/>
                  </a:ext>
                </a:extLst>
              </a:tr>
              <a:tr h="251125">
                <a:tc>
                  <a:txBody>
                    <a:bodyPr/>
                    <a:lstStyle/>
                    <a:p>
                      <a:pPr algn="l" fontAlgn="b"/>
                      <a:r>
                        <a:rPr lang="en-Z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 of infrastructure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088176"/>
                  </a:ext>
                </a:extLst>
              </a:tr>
              <a:tr h="251125">
                <a:tc>
                  <a:txBody>
                    <a:bodyPr/>
                    <a:lstStyle/>
                    <a:p>
                      <a:pPr algn="l" fontAlgn="b"/>
                      <a:r>
                        <a:rPr lang="en-Z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Mining Area Owned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122500"/>
                  </a:ext>
                </a:extLst>
              </a:tr>
              <a:tr h="310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Mining Area Not Owned but Responsible for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00350"/>
                  </a:ext>
                </a:extLst>
              </a:tr>
              <a:tr h="251125">
                <a:tc>
                  <a:txBody>
                    <a:bodyPr/>
                    <a:lstStyle/>
                    <a:p>
                      <a:pPr algn="l" fontAlgn="b"/>
                      <a:r>
                        <a:rPr lang="en-Z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Exploration Area Owned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75458"/>
                  </a:ext>
                </a:extLst>
              </a:tr>
              <a:tr h="31021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Exploratoin Area not Owned but Responsible for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17109"/>
                  </a:ext>
                </a:extLst>
              </a:tr>
              <a:tr h="2511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Land Managed but not Owned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11127"/>
                  </a:ext>
                </a:extLst>
              </a:tr>
              <a:tr h="251125">
                <a:tc>
                  <a:txBody>
                    <a:bodyPr/>
                    <a:lstStyle/>
                    <a:p>
                      <a:pPr algn="l" fontAlgn="t"/>
                      <a:r>
                        <a:rPr lang="en-Z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area disturbed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675877"/>
                  </a:ext>
                </a:extLst>
              </a:tr>
              <a:tr h="3102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area considered rehabilitated during the reporting period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169961"/>
                  </a:ext>
                </a:extLst>
              </a:tr>
              <a:tr h="310213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area considered as rehabilitated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247328"/>
                  </a:ext>
                </a:extLst>
              </a:tr>
              <a:tr h="310213">
                <a:tc>
                  <a:txBody>
                    <a:bodyPr/>
                    <a:lstStyle/>
                    <a:p>
                      <a:pPr algn="l" fontAlgn="t"/>
                      <a:r>
                        <a:rPr lang="en-ZA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area undergoing rehabilitation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205149"/>
                  </a:ext>
                </a:extLst>
              </a:tr>
              <a:tr h="2511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area still requiring rehabilitation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414072"/>
                  </a:ext>
                </a:extLst>
              </a:tr>
              <a:tr h="2511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area protected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kumimoji="0" lang="en-GB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Ha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77079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2658" y="198408"/>
            <a:ext cx="517451" cy="5174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40254" y="257595"/>
            <a:ext cx="1713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200" i="1" dirty="0" smtClean="0">
                <a:solidFill>
                  <a:srgbClr val="FF0000"/>
                </a:solidFill>
              </a:rPr>
              <a:t>Attach source document</a:t>
            </a:r>
            <a:endParaRPr lang="en-ZA" sz="1200" i="1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11353800" y="396094"/>
            <a:ext cx="22284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Biodiversity Management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741987"/>
              </p:ext>
            </p:extLst>
          </p:nvPr>
        </p:nvGraphicFramePr>
        <p:xfrm>
          <a:off x="2584335" y="1187670"/>
          <a:ext cx="702333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863">
                  <a:extLst>
                    <a:ext uri="{9D8B030D-6E8A-4147-A177-3AD203B41FA5}">
                      <a16:colId xmlns:a16="http://schemas.microsoft.com/office/drawing/2014/main" val="1577601740"/>
                    </a:ext>
                  </a:extLst>
                </a:gridCol>
                <a:gridCol w="587661">
                  <a:extLst>
                    <a:ext uri="{9D8B030D-6E8A-4147-A177-3AD203B41FA5}">
                      <a16:colId xmlns:a16="http://schemas.microsoft.com/office/drawing/2014/main" val="2939456651"/>
                    </a:ext>
                  </a:extLst>
                </a:gridCol>
                <a:gridCol w="2016248">
                  <a:extLst>
                    <a:ext uri="{9D8B030D-6E8A-4147-A177-3AD203B41FA5}">
                      <a16:colId xmlns:a16="http://schemas.microsoft.com/office/drawing/2014/main" val="1285922519"/>
                    </a:ext>
                  </a:extLst>
                </a:gridCol>
                <a:gridCol w="2188558">
                  <a:extLst>
                    <a:ext uri="{9D8B030D-6E8A-4147-A177-3AD203B41FA5}">
                      <a16:colId xmlns:a16="http://schemas.microsoft.com/office/drawing/2014/main" val="1425209716"/>
                    </a:ext>
                  </a:extLst>
                </a:gridCol>
              </a:tblGrid>
              <a:tr h="253457"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Element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Unit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 smtClean="0"/>
                        <a:t>Total current year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dirty="0" smtClean="0"/>
                        <a:t>Total previous</a:t>
                      </a:r>
                      <a:r>
                        <a:rPr lang="en-GB" sz="1100" baseline="0" dirty="0" smtClean="0"/>
                        <a:t> </a:t>
                      </a:r>
                      <a:r>
                        <a:rPr lang="en-GB" sz="1100" dirty="0" smtClean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64572"/>
                  </a:ext>
                </a:extLst>
              </a:tr>
              <a:tr h="253457"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invasive plant species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04879"/>
                  </a:ext>
                </a:extLst>
              </a:tr>
              <a:tr h="253457"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Red Data flora species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499235"/>
                  </a:ext>
                </a:extLst>
              </a:tr>
              <a:tr h="253457"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Red Data fauna species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41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Water Management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73669"/>
              </p:ext>
            </p:extLst>
          </p:nvPr>
        </p:nvGraphicFramePr>
        <p:xfrm>
          <a:off x="403628" y="1118677"/>
          <a:ext cx="11384744" cy="4574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14">
                  <a:extLst>
                    <a:ext uri="{9D8B030D-6E8A-4147-A177-3AD203B41FA5}">
                      <a16:colId xmlns:a16="http://schemas.microsoft.com/office/drawing/2014/main" val="2549101624"/>
                    </a:ext>
                  </a:extLst>
                </a:gridCol>
                <a:gridCol w="516178">
                  <a:extLst>
                    <a:ext uri="{9D8B030D-6E8A-4147-A177-3AD203B41FA5}">
                      <a16:colId xmlns:a16="http://schemas.microsoft.com/office/drawing/2014/main" val="395972865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25035881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76178057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170867579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14672230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9852654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875430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0381256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6495505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515305560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10510491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279589783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237956490"/>
                    </a:ext>
                  </a:extLst>
                </a:gridCol>
              </a:tblGrid>
              <a:tr h="42509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Element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Unit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Aug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Sept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Oct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Nov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Feb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Apr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June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2029"/>
                  </a:ext>
                </a:extLst>
              </a:tr>
              <a:tr h="425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Off mine potable water consumption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ZA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32024"/>
                  </a:ext>
                </a:extLst>
              </a:tr>
              <a:tr h="425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 mine potable water consumption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ZA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04441"/>
                  </a:ext>
                </a:extLst>
              </a:tr>
              <a:tr h="42509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Raw water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ZA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472888"/>
                  </a:ext>
                </a:extLst>
              </a:tr>
              <a:tr h="42509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water intake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ZA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62390"/>
                  </a:ext>
                </a:extLst>
              </a:tr>
              <a:tr h="42509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Consumptive water intake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ZA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411778"/>
                  </a:ext>
                </a:extLst>
              </a:tr>
              <a:tr h="42509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Re-used / recycled water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ZA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752273"/>
                  </a:ext>
                </a:extLst>
              </a:tr>
              <a:tr h="459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Underground dewatering used in mining circuit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ZA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64759"/>
                  </a:ext>
                </a:extLst>
              </a:tr>
              <a:tr h="61297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Underground dewatering released (not used in mining circuit)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  <a:r>
                        <a:rPr lang="en-ZA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552318"/>
                  </a:ext>
                </a:extLst>
              </a:tr>
              <a:tr h="425099">
                <a:tc>
                  <a:txBody>
                    <a:bodyPr/>
                    <a:lstStyle/>
                    <a:p>
                      <a:pPr algn="l" fontAlgn="b"/>
                      <a:r>
                        <a:rPr lang="en-ZA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</a:t>
                      </a:r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  <a:endParaRPr lang="en-ZA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5229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2658" y="198408"/>
            <a:ext cx="517451" cy="5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5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Effluent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37293"/>
              </p:ext>
            </p:extLst>
          </p:nvPr>
        </p:nvGraphicFramePr>
        <p:xfrm>
          <a:off x="403628" y="1118677"/>
          <a:ext cx="11384744" cy="133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14">
                  <a:extLst>
                    <a:ext uri="{9D8B030D-6E8A-4147-A177-3AD203B41FA5}">
                      <a16:colId xmlns:a16="http://schemas.microsoft.com/office/drawing/2014/main" val="2549101624"/>
                    </a:ext>
                  </a:extLst>
                </a:gridCol>
                <a:gridCol w="516178">
                  <a:extLst>
                    <a:ext uri="{9D8B030D-6E8A-4147-A177-3AD203B41FA5}">
                      <a16:colId xmlns:a16="http://schemas.microsoft.com/office/drawing/2014/main" val="395972865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25035881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76178057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170867579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14672230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9852654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875430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0381256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6495505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515305560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10510491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279589783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237956490"/>
                    </a:ext>
                  </a:extLst>
                </a:gridCol>
              </a:tblGrid>
              <a:tr h="42509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Element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Unit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Aug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Sept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Oct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Nov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Feb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Apr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June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2029"/>
                  </a:ext>
                </a:extLst>
              </a:tr>
              <a:tr h="425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Effluent discharged to 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surface water bodies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  <a:r>
                        <a:rPr lang="en-ZA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601336"/>
                  </a:ext>
                </a:extLst>
              </a:tr>
              <a:tr h="425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Effluent discharged to </a:t>
                      </a:r>
                      <a:b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purification works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  <a:r>
                        <a:rPr lang="en-ZA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ZA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783625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2658" y="198408"/>
            <a:ext cx="517451" cy="5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Waste Management - Disposal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25534"/>
              </p:ext>
            </p:extLst>
          </p:nvPr>
        </p:nvGraphicFramePr>
        <p:xfrm>
          <a:off x="403628" y="1908387"/>
          <a:ext cx="11384744" cy="1275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14">
                  <a:extLst>
                    <a:ext uri="{9D8B030D-6E8A-4147-A177-3AD203B41FA5}">
                      <a16:colId xmlns:a16="http://schemas.microsoft.com/office/drawing/2014/main" val="2549101624"/>
                    </a:ext>
                  </a:extLst>
                </a:gridCol>
                <a:gridCol w="516178">
                  <a:extLst>
                    <a:ext uri="{9D8B030D-6E8A-4147-A177-3AD203B41FA5}">
                      <a16:colId xmlns:a16="http://schemas.microsoft.com/office/drawing/2014/main" val="395972865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25035881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76178057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170867579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14672230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9852654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875430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0381256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6495505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515305560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10510491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279589783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237956490"/>
                    </a:ext>
                  </a:extLst>
                </a:gridCol>
              </a:tblGrid>
              <a:tr h="42509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Element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Unit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Aug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Sept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Oct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Nov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Feb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Apr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June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2029"/>
                  </a:ext>
                </a:extLst>
              </a:tr>
              <a:tr h="425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General waste to landfill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32024"/>
                  </a:ext>
                </a:extLst>
              </a:tr>
              <a:tr h="42509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Hazardous waste to landfill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0444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2658" y="198408"/>
            <a:ext cx="517451" cy="5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2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ZA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Waste Management – Incineration</a:t>
            </a:r>
            <a:endParaRPr lang="en-ZA" b="1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53800" y="5990897"/>
            <a:ext cx="755169" cy="728826"/>
          </a:xfrm>
          <a:prstGeom prst="rect">
            <a:avLst/>
          </a:prstGeom>
        </p:spPr>
      </p:pic>
      <p:pic>
        <p:nvPicPr>
          <p:cNvPr id="4" name="Picture 3">
            <a:hlinkClick r:id="rId4" action="ppaction://hlinksldjump"/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rcRect l="21592" r="18022"/>
          <a:stretch/>
        </p:blipFill>
        <p:spPr>
          <a:xfrm>
            <a:off x="10509086" y="5990897"/>
            <a:ext cx="844714" cy="78302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21410"/>
              </p:ext>
            </p:extLst>
          </p:nvPr>
        </p:nvGraphicFramePr>
        <p:xfrm>
          <a:off x="403628" y="1676338"/>
          <a:ext cx="11384744" cy="1275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14">
                  <a:extLst>
                    <a:ext uri="{9D8B030D-6E8A-4147-A177-3AD203B41FA5}">
                      <a16:colId xmlns:a16="http://schemas.microsoft.com/office/drawing/2014/main" val="2549101624"/>
                    </a:ext>
                  </a:extLst>
                </a:gridCol>
                <a:gridCol w="516178">
                  <a:extLst>
                    <a:ext uri="{9D8B030D-6E8A-4147-A177-3AD203B41FA5}">
                      <a16:colId xmlns:a16="http://schemas.microsoft.com/office/drawing/2014/main" val="395972865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25035881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76178057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170867579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14672230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898526544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875430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038125658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64955053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1515305560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710510491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2795897836"/>
                    </a:ext>
                  </a:extLst>
                </a:gridCol>
                <a:gridCol w="813196">
                  <a:extLst>
                    <a:ext uri="{9D8B030D-6E8A-4147-A177-3AD203B41FA5}">
                      <a16:colId xmlns:a16="http://schemas.microsoft.com/office/drawing/2014/main" val="3237956490"/>
                    </a:ext>
                  </a:extLst>
                </a:gridCol>
              </a:tblGrid>
              <a:tr h="425099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Element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Unit 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July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Aug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Sept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Oct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Nov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Dec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Jan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Feb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Apr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June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722029"/>
                  </a:ext>
                </a:extLst>
              </a:tr>
              <a:tr h="42509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Medical waste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32024"/>
                  </a:ext>
                </a:extLst>
              </a:tr>
              <a:tr h="425099">
                <a:tc>
                  <a:txBody>
                    <a:bodyPr/>
                    <a:lstStyle/>
                    <a:p>
                      <a:pPr algn="l" fontAlgn="b"/>
                      <a:r>
                        <a:rPr lang="en-Z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waste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ZA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 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10444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72658" y="198408"/>
            <a:ext cx="517451" cy="5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tra Prime">
      <a:dk1>
        <a:srgbClr val="000000"/>
      </a:dk1>
      <a:lt1>
        <a:sysClr val="window" lastClr="FFFFFF"/>
      </a:lt1>
      <a:dk2>
        <a:srgbClr val="7D8186"/>
      </a:dk2>
      <a:lt2>
        <a:srgbClr val="C8CACB"/>
      </a:lt2>
      <a:accent1>
        <a:srgbClr val="1C5083"/>
      </a:accent1>
      <a:accent2>
        <a:srgbClr val="BEE3F4"/>
      </a:accent2>
      <a:accent3>
        <a:srgbClr val="70CFF2"/>
      </a:accent3>
      <a:accent4>
        <a:srgbClr val="00AFEF"/>
      </a:accent4>
      <a:accent5>
        <a:srgbClr val="0090CD"/>
      </a:accent5>
      <a:accent6>
        <a:srgbClr val="0075BB"/>
      </a:accent6>
      <a:hlink>
        <a:srgbClr val="2A723C"/>
      </a:hlink>
      <a:folHlink>
        <a:srgbClr val="FBB13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996</Words>
  <Application>Microsoft Office PowerPoint</Application>
  <PresentationFormat>Widescreen</PresentationFormat>
  <Paragraphs>555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Petra ESG Reporting Portal</vt:lpstr>
      <vt:lpstr>ENVIRONMENTAL PERFORMANCE </vt:lpstr>
      <vt:lpstr>Production</vt:lpstr>
      <vt:lpstr>Land Management</vt:lpstr>
      <vt:lpstr>Biodiversity Management</vt:lpstr>
      <vt:lpstr>Water Management</vt:lpstr>
      <vt:lpstr>Effluent</vt:lpstr>
      <vt:lpstr>Waste Management - Disposal</vt:lpstr>
      <vt:lpstr>Waste Management – Incineration</vt:lpstr>
      <vt:lpstr>Waste Management - Recycling</vt:lpstr>
      <vt:lpstr>Waste Management – Mining Waste</vt:lpstr>
      <vt:lpstr>Energy Management</vt:lpstr>
      <vt:lpstr>Materials Consumption</vt:lpstr>
      <vt:lpstr>Ozone Depleting Substances</vt:lpstr>
      <vt:lpstr>Travel – Company plane / Charters</vt:lpstr>
      <vt:lpstr>Travel – Commercial flights</vt:lpstr>
      <vt:lpstr>Travel – Vehicle Hire</vt:lpstr>
      <vt:lpstr>Travel – Employee Commute</vt:lpstr>
      <vt:lpstr>Reports</vt:lpstr>
      <vt:lpstr>Dashboard</vt:lpstr>
      <vt:lpstr>Annual KPI Achievement </vt:lpstr>
      <vt:lpstr>Environmental Performance</vt:lpstr>
      <vt:lpstr>Water Performance</vt:lpstr>
      <vt:lpstr>Electricity Performance</vt:lpstr>
      <vt:lpstr>Diesel Performance</vt:lpstr>
      <vt:lpstr>Waste Management</vt:lpstr>
      <vt:lpstr>Rehabilitation</vt:lpstr>
      <vt:lpstr>Carbon Footprint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Marietjie Reynecke</dc:creator>
  <cp:lastModifiedBy>Marietjie Reynecke</cp:lastModifiedBy>
  <cp:revision>54</cp:revision>
  <dcterms:created xsi:type="dcterms:W3CDTF">2020-10-05T11:45:10Z</dcterms:created>
  <dcterms:modified xsi:type="dcterms:W3CDTF">2021-03-03T06:08:20Z</dcterms:modified>
</cp:coreProperties>
</file>