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4"/>
  </p:notesMasterIdLst>
  <p:sldIdLst>
    <p:sldId id="302" r:id="rId3"/>
    <p:sldId id="340" r:id="rId4"/>
    <p:sldId id="319" r:id="rId5"/>
    <p:sldId id="318" r:id="rId6"/>
    <p:sldId id="325" r:id="rId7"/>
    <p:sldId id="326" r:id="rId8"/>
    <p:sldId id="327" r:id="rId9"/>
    <p:sldId id="328" r:id="rId10"/>
    <p:sldId id="329" r:id="rId11"/>
    <p:sldId id="330" r:id="rId12"/>
    <p:sldId id="331" r:id="rId13"/>
    <p:sldId id="332" r:id="rId14"/>
    <p:sldId id="333" r:id="rId15"/>
    <p:sldId id="334" r:id="rId16"/>
    <p:sldId id="335" r:id="rId17"/>
    <p:sldId id="336" r:id="rId18"/>
    <p:sldId id="337" r:id="rId19"/>
    <p:sldId id="338" r:id="rId20"/>
    <p:sldId id="339" r:id="rId21"/>
    <p:sldId id="320" r:id="rId22"/>
    <p:sldId id="309" r:id="rId23"/>
    <p:sldId id="299" r:id="rId24"/>
    <p:sldId id="300" r:id="rId25"/>
    <p:sldId id="301" r:id="rId26"/>
    <p:sldId id="273" r:id="rId27"/>
    <p:sldId id="272" r:id="rId28"/>
    <p:sldId id="274" r:id="rId29"/>
    <p:sldId id="313" r:id="rId30"/>
    <p:sldId id="314" r:id="rId31"/>
    <p:sldId id="275" r:id="rId32"/>
    <p:sldId id="341" r:id="rId33"/>
    <p:sldId id="310" r:id="rId34"/>
    <p:sldId id="322" r:id="rId35"/>
    <p:sldId id="311" r:id="rId36"/>
    <p:sldId id="312" r:id="rId37"/>
    <p:sldId id="342" r:id="rId38"/>
    <p:sldId id="344" r:id="rId39"/>
    <p:sldId id="343" r:id="rId40"/>
    <p:sldId id="323" r:id="rId41"/>
    <p:sldId id="276" r:id="rId42"/>
    <p:sldId id="27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ghoon Kim" initials="SK" lastIdx="1" clrIdx="0">
    <p:extLst>
      <p:ext uri="{19B8F6BF-5375-455C-9EA6-DF929625EA0E}">
        <p15:presenceInfo xmlns:p15="http://schemas.microsoft.com/office/powerpoint/2012/main" userId="Sunghoon Ki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8" autoAdjust="0"/>
    <p:restoredTop sz="78604" autoAdjust="0"/>
  </p:normalViewPr>
  <p:slideViewPr>
    <p:cSldViewPr snapToGrid="0">
      <p:cViewPr varScale="1">
        <p:scale>
          <a:sx n="68" d="100"/>
          <a:sy n="68" d="100"/>
        </p:scale>
        <p:origin x="18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accent5">
                    <a:lumMod val="50000"/>
                  </a:schemeClr>
                </a:solidFill>
                <a:latin typeface="Garamond" panose="02020404030301010803" pitchFamily="18" charset="0"/>
                <a:ea typeface="+mn-ea"/>
                <a:cs typeface="+mn-cs"/>
              </a:defRPr>
            </a:pPr>
            <a:r>
              <a:rPr lang="en-US" b="1">
                <a:solidFill>
                  <a:schemeClr val="accent5">
                    <a:lumMod val="50000"/>
                  </a:schemeClr>
                </a:solidFill>
                <a:latin typeface="Garamond" panose="02020404030301010803" pitchFamily="18" charset="0"/>
              </a:rPr>
              <a:t>Cumulative</a:t>
            </a:r>
            <a:r>
              <a:rPr lang="en-US" b="1" baseline="0">
                <a:solidFill>
                  <a:schemeClr val="accent5">
                    <a:lumMod val="50000"/>
                  </a:schemeClr>
                </a:solidFill>
                <a:latin typeface="Garamond" panose="02020404030301010803" pitchFamily="18" charset="0"/>
              </a:rPr>
              <a:t> Cell Phone Subscribers</a:t>
            </a:r>
            <a:endParaRPr lang="en-US" b="1">
              <a:solidFill>
                <a:schemeClr val="accent5">
                  <a:lumMod val="50000"/>
                </a:schemeClr>
              </a:solidFill>
              <a:latin typeface="Garamond" panose="02020404030301010803" pitchFamily="18" charset="0"/>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accent5">
                  <a:lumMod val="50000"/>
                </a:schemeClr>
              </a:solidFill>
              <a:latin typeface="Garamond" panose="02020404030301010803" pitchFamily="18" charset="0"/>
              <a:ea typeface="+mn-ea"/>
              <a:cs typeface="+mn-cs"/>
            </a:defRPr>
          </a:pPr>
          <a:endParaRPr lang="en-US"/>
        </a:p>
      </c:txPr>
    </c:title>
    <c:autoTitleDeleted val="0"/>
    <c:plotArea>
      <c:layout/>
      <c:scatterChart>
        <c:scatterStyle val="smoothMarker"/>
        <c:varyColors val="0"/>
        <c:ser>
          <c:idx val="0"/>
          <c:order val="0"/>
          <c:tx>
            <c:strRef>
              <c:f>Cell_Phone_Norway!$F$1</c:f>
              <c:strCache>
                <c:ptCount val="1"/>
                <c:pt idx="0">
                  <c:v>N(t)</c:v>
                </c:pt>
              </c:strCache>
            </c:strRef>
          </c:tx>
          <c:spPr>
            <a:ln w="19050" cap="rnd">
              <a:solidFill>
                <a:schemeClr val="accent1"/>
              </a:solidFill>
              <a:round/>
            </a:ln>
            <a:effectLst/>
          </c:spPr>
          <c:marker>
            <c:symbol val="none"/>
          </c:marker>
          <c:xVal>
            <c:numRef>
              <c:f>Cell_Phone_Norway!$A$2:$A$23</c:f>
              <c:numCache>
                <c:formatCode>General</c:formatCode>
                <c:ptCount val="22"/>
                <c:pt idx="0">
                  <c:v>1981</c:v>
                </c:pt>
                <c:pt idx="1">
                  <c:v>1982</c:v>
                </c:pt>
                <c:pt idx="2">
                  <c:v>1983</c:v>
                </c:pt>
                <c:pt idx="3">
                  <c:v>1984</c:v>
                </c:pt>
                <c:pt idx="4">
                  <c:v>1985</c:v>
                </c:pt>
                <c:pt idx="5">
                  <c:v>1986</c:v>
                </c:pt>
                <c:pt idx="6">
                  <c:v>1987</c:v>
                </c:pt>
                <c:pt idx="7">
                  <c:v>1988</c:v>
                </c:pt>
                <c:pt idx="8">
                  <c:v>1989</c:v>
                </c:pt>
                <c:pt idx="9">
                  <c:v>1990</c:v>
                </c:pt>
                <c:pt idx="10">
                  <c:v>1991</c:v>
                </c:pt>
                <c:pt idx="11">
                  <c:v>1992</c:v>
                </c:pt>
                <c:pt idx="12">
                  <c:v>1993</c:v>
                </c:pt>
                <c:pt idx="13">
                  <c:v>1994</c:v>
                </c:pt>
                <c:pt idx="14">
                  <c:v>1995</c:v>
                </c:pt>
                <c:pt idx="15">
                  <c:v>1996</c:v>
                </c:pt>
                <c:pt idx="16">
                  <c:v>1997</c:v>
                </c:pt>
                <c:pt idx="17">
                  <c:v>1998</c:v>
                </c:pt>
                <c:pt idx="18">
                  <c:v>1999</c:v>
                </c:pt>
                <c:pt idx="19">
                  <c:v>2000</c:v>
                </c:pt>
                <c:pt idx="20">
                  <c:v>2001</c:v>
                </c:pt>
                <c:pt idx="21">
                  <c:v>2002</c:v>
                </c:pt>
              </c:numCache>
            </c:numRef>
          </c:xVal>
          <c:yVal>
            <c:numRef>
              <c:f>Cell_Phone_Norway!$F$2:$F$23</c:f>
              <c:numCache>
                <c:formatCode>General</c:formatCode>
                <c:ptCount val="22"/>
                <c:pt idx="0">
                  <c:v>0</c:v>
                </c:pt>
                <c:pt idx="1">
                  <c:v>2.2954000000000002E-2</c:v>
                </c:pt>
                <c:pt idx="2">
                  <c:v>5.3342387428000002E-2</c:v>
                </c:pt>
                <c:pt idx="3">
                  <c:v>9.3465826870648111E-2</c:v>
                </c:pt>
                <c:pt idx="4">
                  <c:v>0.14625588467753084</c:v>
                </c:pt>
                <c:pt idx="5">
                  <c:v>0.21538692857866823</c:v>
                </c:pt>
                <c:pt idx="6">
                  <c:v>0.30535985827026263</c:v>
                </c:pt>
                <c:pt idx="7">
                  <c:v>0.42151147675177975</c:v>
                </c:pt>
                <c:pt idx="8">
                  <c:v>0.56987546454110871</c:v>
                </c:pt>
                <c:pt idx="9">
                  <c:v>0.75678995575722208</c:v>
                </c:pt>
                <c:pt idx="10">
                  <c:v>0.98812740690880729</c:v>
                </c:pt>
                <c:pt idx="11">
                  <c:v>1.2680468016191724</c:v>
                </c:pt>
                <c:pt idx="12">
                  <c:v>1.5972863394708843</c:v>
                </c:pt>
                <c:pt idx="13">
                  <c:v>1.971272503796454</c:v>
                </c:pt>
                <c:pt idx="14">
                  <c:v>2.3786941990180122</c:v>
                </c:pt>
                <c:pt idx="15">
                  <c:v>2.8014866319584653</c:v>
                </c:pt>
                <c:pt idx="16">
                  <c:v>3.2170167216402641</c:v>
                </c:pt>
                <c:pt idx="17">
                  <c:v>3.6023721564865925</c:v>
                </c:pt>
                <c:pt idx="18">
                  <c:v>3.9393340279981404</c:v>
                </c:pt>
                <c:pt idx="19">
                  <c:v>4.2178835225589282</c:v>
                </c:pt>
                <c:pt idx="20">
                  <c:v>4.4368080301666462</c:v>
                </c:pt>
                <c:pt idx="21">
                  <c:v>4.6016681780402058</c:v>
                </c:pt>
              </c:numCache>
            </c:numRef>
          </c:yVal>
          <c:smooth val="1"/>
          <c:extLst>
            <c:ext xmlns:c16="http://schemas.microsoft.com/office/drawing/2014/chart" uri="{C3380CC4-5D6E-409C-BE32-E72D297353CC}">
              <c16:uniqueId val="{00000000-4FF7-43E7-8BE0-131F4B6D33C9}"/>
            </c:ext>
          </c:extLst>
        </c:ser>
        <c:dLbls>
          <c:showLegendKey val="0"/>
          <c:showVal val="0"/>
          <c:showCatName val="0"/>
          <c:showSerName val="0"/>
          <c:showPercent val="0"/>
          <c:showBubbleSize val="0"/>
        </c:dLbls>
        <c:axId val="352420632"/>
        <c:axId val="305107944"/>
      </c:scatterChart>
      <c:valAx>
        <c:axId val="352420632"/>
        <c:scaling>
          <c:orientation val="minMax"/>
          <c:max val="2004"/>
          <c:min val="1982"/>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bg1">
                <a:lumMod val="75000"/>
                <a:alpha val="94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5107944"/>
        <c:crosses val="autoZero"/>
        <c:crossBetween val="midCat"/>
        <c:majorUnit val="2"/>
      </c:valAx>
      <c:valAx>
        <c:axId val="305107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242063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accent5">
                    <a:lumMod val="50000"/>
                  </a:schemeClr>
                </a:solidFill>
                <a:latin typeface="Garamond" panose="02020404030301010803" pitchFamily="18" charset="0"/>
                <a:ea typeface="+mn-ea"/>
                <a:cs typeface="+mn-cs"/>
              </a:defRPr>
            </a:pPr>
            <a:r>
              <a:rPr lang="en-US" b="1">
                <a:solidFill>
                  <a:schemeClr val="accent5">
                    <a:lumMod val="50000"/>
                  </a:schemeClr>
                </a:solidFill>
                <a:latin typeface="Garamond" panose="02020404030301010803" pitchFamily="18" charset="0"/>
              </a:rPr>
              <a:t>New</a:t>
            </a:r>
            <a:r>
              <a:rPr lang="en-US" b="1" baseline="0">
                <a:solidFill>
                  <a:schemeClr val="accent5">
                    <a:lumMod val="50000"/>
                  </a:schemeClr>
                </a:solidFill>
                <a:latin typeface="Garamond" panose="02020404030301010803" pitchFamily="18" charset="0"/>
              </a:rPr>
              <a:t> Cell Phone Subscribers - Norway</a:t>
            </a:r>
            <a:endParaRPr lang="en-US" b="1">
              <a:solidFill>
                <a:schemeClr val="accent5">
                  <a:lumMod val="50000"/>
                </a:schemeClr>
              </a:solidFill>
              <a:latin typeface="Garamond" panose="02020404030301010803" pitchFamily="18" charset="0"/>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accent5">
                  <a:lumMod val="50000"/>
                </a:schemeClr>
              </a:solidFill>
              <a:latin typeface="Garamond" panose="02020404030301010803" pitchFamily="18" charset="0"/>
              <a:ea typeface="+mn-ea"/>
              <a:cs typeface="+mn-cs"/>
            </a:defRPr>
          </a:pPr>
          <a:endParaRPr lang="en-US"/>
        </a:p>
      </c:txPr>
    </c:title>
    <c:autoTitleDeleted val="0"/>
    <c:plotArea>
      <c:layout/>
      <c:scatterChart>
        <c:scatterStyle val="smoothMarker"/>
        <c:varyColors val="0"/>
        <c:ser>
          <c:idx val="0"/>
          <c:order val="0"/>
          <c:tx>
            <c:strRef>
              <c:f>Cell_Phone_Norway!$B$1</c:f>
              <c:strCache>
                <c:ptCount val="1"/>
                <c:pt idx="0">
                  <c:v>dN(t)/dt</c:v>
                </c:pt>
              </c:strCache>
            </c:strRef>
          </c:tx>
          <c:spPr>
            <a:ln w="19050" cap="rnd">
              <a:solidFill>
                <a:schemeClr val="accent1"/>
              </a:solidFill>
              <a:round/>
            </a:ln>
            <a:effectLst/>
          </c:spPr>
          <c:marker>
            <c:symbol val="none"/>
          </c:marker>
          <c:xVal>
            <c:numRef>
              <c:f>Cell_Phone_Norway!$A$2:$A$23</c:f>
              <c:numCache>
                <c:formatCode>General</c:formatCode>
                <c:ptCount val="22"/>
                <c:pt idx="0">
                  <c:v>1981</c:v>
                </c:pt>
                <c:pt idx="1">
                  <c:v>1982</c:v>
                </c:pt>
                <c:pt idx="2">
                  <c:v>1983</c:v>
                </c:pt>
                <c:pt idx="3">
                  <c:v>1984</c:v>
                </c:pt>
                <c:pt idx="4">
                  <c:v>1985</c:v>
                </c:pt>
                <c:pt idx="5">
                  <c:v>1986</c:v>
                </c:pt>
                <c:pt idx="6">
                  <c:v>1987</c:v>
                </c:pt>
                <c:pt idx="7">
                  <c:v>1988</c:v>
                </c:pt>
                <c:pt idx="8">
                  <c:v>1989</c:v>
                </c:pt>
                <c:pt idx="9">
                  <c:v>1990</c:v>
                </c:pt>
                <c:pt idx="10">
                  <c:v>1991</c:v>
                </c:pt>
                <c:pt idx="11">
                  <c:v>1992</c:v>
                </c:pt>
                <c:pt idx="12">
                  <c:v>1993</c:v>
                </c:pt>
                <c:pt idx="13">
                  <c:v>1994</c:v>
                </c:pt>
                <c:pt idx="14">
                  <c:v>1995</c:v>
                </c:pt>
                <c:pt idx="15">
                  <c:v>1996</c:v>
                </c:pt>
                <c:pt idx="16">
                  <c:v>1997</c:v>
                </c:pt>
                <c:pt idx="17">
                  <c:v>1998</c:v>
                </c:pt>
                <c:pt idx="18">
                  <c:v>1999</c:v>
                </c:pt>
                <c:pt idx="19">
                  <c:v>2000</c:v>
                </c:pt>
                <c:pt idx="20">
                  <c:v>2001</c:v>
                </c:pt>
                <c:pt idx="21">
                  <c:v>2002</c:v>
                </c:pt>
              </c:numCache>
            </c:numRef>
          </c:xVal>
          <c:yVal>
            <c:numRef>
              <c:f>Cell_Phone_Norway!$B$2:$B$23</c:f>
              <c:numCache>
                <c:formatCode>General</c:formatCode>
                <c:ptCount val="22"/>
                <c:pt idx="0">
                  <c:v>2.2954000000000002E-2</c:v>
                </c:pt>
                <c:pt idx="1">
                  <c:v>3.0388387427999999E-2</c:v>
                </c:pt>
                <c:pt idx="2">
                  <c:v>4.0123439442648116E-2</c:v>
                </c:pt>
                <c:pt idx="3">
                  <c:v>5.2790057806882722E-2</c:v>
                </c:pt>
                <c:pt idx="4">
                  <c:v>6.913104390113739E-2</c:v>
                </c:pt>
                <c:pt idx="5">
                  <c:v>8.9972929691594386E-2</c:v>
                </c:pt>
                <c:pt idx="6">
                  <c:v>0.1161516184815171</c:v>
                </c:pt>
                <c:pt idx="7">
                  <c:v>0.14836398778932897</c:v>
                </c:pt>
                <c:pt idx="8">
                  <c:v>0.18691449121611337</c:v>
                </c:pt>
                <c:pt idx="9">
                  <c:v>0.23133745115158527</c:v>
                </c:pt>
                <c:pt idx="10">
                  <c:v>0.27991939471036503</c:v>
                </c:pt>
                <c:pt idx="11">
                  <c:v>0.32923953785171201</c:v>
                </c:pt>
                <c:pt idx="12">
                  <c:v>0.37398616432556969</c:v>
                </c:pt>
                <c:pt idx="13">
                  <c:v>0.40742169522155836</c:v>
                </c:pt>
                <c:pt idx="14">
                  <c:v>0.42279243294045293</c:v>
                </c:pt>
                <c:pt idx="15">
                  <c:v>0.41553008968179866</c:v>
                </c:pt>
                <c:pt idx="16">
                  <c:v>0.38535543484632834</c:v>
                </c:pt>
                <c:pt idx="17">
                  <c:v>0.33696187151154794</c:v>
                </c:pt>
                <c:pt idx="18">
                  <c:v>0.27854949456078776</c:v>
                </c:pt>
                <c:pt idx="19">
                  <c:v>0.21892450760771798</c:v>
                </c:pt>
                <c:pt idx="20">
                  <c:v>0.16486014787355988</c:v>
                </c:pt>
                <c:pt idx="21">
                  <c:v>0.11996297606414354</c:v>
                </c:pt>
              </c:numCache>
            </c:numRef>
          </c:yVal>
          <c:smooth val="1"/>
          <c:extLst>
            <c:ext xmlns:c16="http://schemas.microsoft.com/office/drawing/2014/chart" uri="{C3380CC4-5D6E-409C-BE32-E72D297353CC}">
              <c16:uniqueId val="{00000000-06BA-4887-AE4B-6DF854DA23EC}"/>
            </c:ext>
          </c:extLst>
        </c:ser>
        <c:dLbls>
          <c:showLegendKey val="0"/>
          <c:showVal val="0"/>
          <c:showCatName val="0"/>
          <c:showSerName val="0"/>
          <c:showPercent val="0"/>
          <c:showBubbleSize val="0"/>
        </c:dLbls>
        <c:axId val="305108728"/>
        <c:axId val="305109512"/>
      </c:scatterChart>
      <c:valAx>
        <c:axId val="305108728"/>
        <c:scaling>
          <c:orientation val="minMax"/>
          <c:max val="2003"/>
          <c:min val="198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5109512"/>
        <c:crosses val="autoZero"/>
        <c:crossBetween val="midCat"/>
        <c:majorUnit val="2"/>
      </c:valAx>
      <c:valAx>
        <c:axId val="305109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510872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7A6ED5-D259-4350-91D9-C82B2CC09D5F}" type="datetimeFigureOut">
              <a:rPr lang="en-US" smtClean="0"/>
              <a:t>3/28/2019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ADB347-E555-4F60-BC01-8484C2A23FD1}" type="slidenum">
              <a:rPr lang="en-US" smtClean="0"/>
              <a:t>‹#›</a:t>
            </a:fld>
            <a:endParaRPr lang="en-US"/>
          </a:p>
        </p:txBody>
      </p:sp>
    </p:spTree>
    <p:extLst>
      <p:ext uri="{BB962C8B-B14F-4D97-AF65-F5344CB8AC3E}">
        <p14:creationId xmlns:p14="http://schemas.microsoft.com/office/powerpoint/2010/main" val="462052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05A7872-CF7E-4421-B20E-4A46CECF8352}" type="slidenum">
              <a:rPr lang="en-US" smtClean="0">
                <a:solidFill>
                  <a:prstClr val="black"/>
                </a:solidFill>
              </a:rPr>
              <a:pPr>
                <a:defRPr/>
              </a:pPr>
              <a:t>2</a:t>
            </a:fld>
            <a:endParaRPr lang="en-US">
              <a:solidFill>
                <a:prstClr val="black"/>
              </a:solidFill>
            </a:endParaRPr>
          </a:p>
        </p:txBody>
      </p:sp>
    </p:spTree>
    <p:extLst>
      <p:ext uri="{BB962C8B-B14F-4D97-AF65-F5344CB8AC3E}">
        <p14:creationId xmlns:p14="http://schemas.microsoft.com/office/powerpoint/2010/main" val="1721156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f(t)</a:t>
            </a:r>
            <a:r>
              <a:rPr lang="en-US" baseline="0" dirty="0"/>
              <a:t> – likelihood or rate of purchase/adopt (different from probability in continuous density function)</a:t>
            </a:r>
          </a:p>
        </p:txBody>
      </p:sp>
      <p:sp>
        <p:nvSpPr>
          <p:cNvPr id="4" name="Slide Number Placeholder 3"/>
          <p:cNvSpPr>
            <a:spLocks noGrp="1"/>
          </p:cNvSpPr>
          <p:nvPr>
            <p:ph type="sldNum" sz="quarter" idx="10"/>
          </p:nvPr>
        </p:nvSpPr>
        <p:spPr/>
        <p:txBody>
          <a:bodyPr/>
          <a:lstStyle/>
          <a:p>
            <a:fld id="{3CADB347-E555-4F60-BC01-8484C2A23FD1}" type="slidenum">
              <a:rPr lang="en-US" smtClean="0"/>
              <a:t>22</a:t>
            </a:fld>
            <a:endParaRPr lang="en-US"/>
          </a:p>
        </p:txBody>
      </p:sp>
    </p:spTree>
    <p:extLst>
      <p:ext uri="{BB962C8B-B14F-4D97-AF65-F5344CB8AC3E}">
        <p14:creationId xmlns:p14="http://schemas.microsoft.com/office/powerpoint/2010/main" val="1636763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ADB347-E555-4F60-BC01-8484C2A23FD1}" type="slidenum">
              <a:rPr lang="en-US" smtClean="0"/>
              <a:t>24</a:t>
            </a:fld>
            <a:endParaRPr lang="en-US"/>
          </a:p>
        </p:txBody>
      </p:sp>
    </p:spTree>
    <p:extLst>
      <p:ext uri="{BB962C8B-B14F-4D97-AF65-F5344CB8AC3E}">
        <p14:creationId xmlns:p14="http://schemas.microsoft.com/office/powerpoint/2010/main" val="674620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said</a:t>
            </a:r>
            <a:r>
              <a:rPr lang="en-US" baseline="0" dirty="0"/>
              <a:t> we want to do scientific </a:t>
            </a:r>
            <a:r>
              <a:rPr lang="en-US" baseline="0"/>
              <a:t>guess supported by data…</a:t>
            </a:r>
            <a:endParaRPr lang="en-US" dirty="0"/>
          </a:p>
        </p:txBody>
      </p:sp>
      <p:sp>
        <p:nvSpPr>
          <p:cNvPr id="4" name="Slide Number Placeholder 3"/>
          <p:cNvSpPr>
            <a:spLocks noGrp="1"/>
          </p:cNvSpPr>
          <p:nvPr>
            <p:ph type="sldNum" sz="quarter" idx="10"/>
          </p:nvPr>
        </p:nvSpPr>
        <p:spPr/>
        <p:txBody>
          <a:bodyPr/>
          <a:lstStyle/>
          <a:p>
            <a:fld id="{3CADB347-E555-4F60-BC01-8484C2A23FD1}" type="slidenum">
              <a:rPr lang="en-US" smtClean="0"/>
              <a:t>27</a:t>
            </a:fld>
            <a:endParaRPr lang="en-US"/>
          </a:p>
        </p:txBody>
      </p:sp>
    </p:spTree>
    <p:extLst>
      <p:ext uri="{BB962C8B-B14F-4D97-AF65-F5344CB8AC3E}">
        <p14:creationId xmlns:p14="http://schemas.microsoft.com/office/powerpoint/2010/main" val="3449835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explain R code line by line this case.</a:t>
            </a:r>
          </a:p>
        </p:txBody>
      </p:sp>
      <p:sp>
        <p:nvSpPr>
          <p:cNvPr id="4" name="Slide Number Placeholder 3"/>
          <p:cNvSpPr>
            <a:spLocks noGrp="1"/>
          </p:cNvSpPr>
          <p:nvPr>
            <p:ph type="sldNum" sz="quarter" idx="10"/>
          </p:nvPr>
        </p:nvSpPr>
        <p:spPr/>
        <p:txBody>
          <a:bodyPr/>
          <a:lstStyle/>
          <a:p>
            <a:fld id="{3CADB347-E555-4F60-BC01-8484C2A23FD1}" type="slidenum">
              <a:rPr lang="en-US" smtClean="0"/>
              <a:t>32</a:t>
            </a:fld>
            <a:endParaRPr lang="en-US"/>
          </a:p>
        </p:txBody>
      </p:sp>
    </p:spTree>
    <p:extLst>
      <p:ext uri="{BB962C8B-B14F-4D97-AF65-F5344CB8AC3E}">
        <p14:creationId xmlns:p14="http://schemas.microsoft.com/office/powerpoint/2010/main" val="3569784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ADB347-E555-4F60-BC01-8484C2A23FD1}" type="slidenum">
              <a:rPr lang="en-US" smtClean="0"/>
              <a:t>36</a:t>
            </a:fld>
            <a:endParaRPr lang="en-US"/>
          </a:p>
        </p:txBody>
      </p:sp>
    </p:spTree>
    <p:extLst>
      <p:ext uri="{BB962C8B-B14F-4D97-AF65-F5344CB8AC3E}">
        <p14:creationId xmlns:p14="http://schemas.microsoft.com/office/powerpoint/2010/main" val="740770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Theoretical rational and we can understand market structured by estimating p, q, and m…</a:t>
            </a:r>
          </a:p>
        </p:txBody>
      </p:sp>
      <p:sp>
        <p:nvSpPr>
          <p:cNvPr id="4" name="Slide Number Placeholder 3"/>
          <p:cNvSpPr>
            <a:spLocks noGrp="1"/>
          </p:cNvSpPr>
          <p:nvPr>
            <p:ph type="sldNum" sz="quarter" idx="5"/>
          </p:nvPr>
        </p:nvSpPr>
        <p:spPr/>
        <p:txBody>
          <a:bodyPr/>
          <a:lstStyle/>
          <a:p>
            <a:fld id="{3CADB347-E555-4F60-BC01-8484C2A23FD1}" type="slidenum">
              <a:rPr lang="en-US" smtClean="0"/>
              <a:t>37</a:t>
            </a:fld>
            <a:endParaRPr lang="en-US"/>
          </a:p>
        </p:txBody>
      </p:sp>
    </p:spTree>
    <p:extLst>
      <p:ext uri="{BB962C8B-B14F-4D97-AF65-F5344CB8AC3E}">
        <p14:creationId xmlns:p14="http://schemas.microsoft.com/office/powerpoint/2010/main" val="532829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ADB347-E555-4F60-BC01-8484C2A23FD1}" type="slidenum">
              <a:rPr lang="en-US" smtClean="0"/>
              <a:t>40</a:t>
            </a:fld>
            <a:endParaRPr lang="en-US"/>
          </a:p>
        </p:txBody>
      </p:sp>
    </p:spTree>
    <p:extLst>
      <p:ext uri="{BB962C8B-B14F-4D97-AF65-F5344CB8AC3E}">
        <p14:creationId xmlns:p14="http://schemas.microsoft.com/office/powerpoint/2010/main" val="3474652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https://www.crowdspring.com/blog/successful-product-design/</a:t>
            </a:r>
          </a:p>
        </p:txBody>
      </p:sp>
      <p:sp>
        <p:nvSpPr>
          <p:cNvPr id="4" name="Slide Number Placeholder 3"/>
          <p:cNvSpPr>
            <a:spLocks noGrp="1"/>
          </p:cNvSpPr>
          <p:nvPr>
            <p:ph type="sldNum" sz="quarter" idx="5"/>
          </p:nvPr>
        </p:nvSpPr>
        <p:spPr/>
        <p:txBody>
          <a:bodyPr/>
          <a:lstStyle/>
          <a:p>
            <a:fld id="{3CADB347-E555-4F60-BC01-8484C2A23FD1}" type="slidenum">
              <a:rPr lang="en-US" smtClean="0"/>
              <a:t>3</a:t>
            </a:fld>
            <a:endParaRPr lang="en-US"/>
          </a:p>
        </p:txBody>
      </p:sp>
    </p:spTree>
    <p:extLst>
      <p:ext uri="{BB962C8B-B14F-4D97-AF65-F5344CB8AC3E}">
        <p14:creationId xmlns:p14="http://schemas.microsoft.com/office/powerpoint/2010/main" val="2215759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4P, product price promotion place</a:t>
            </a:r>
          </a:p>
        </p:txBody>
      </p:sp>
      <p:sp>
        <p:nvSpPr>
          <p:cNvPr id="4" name="Slide Number Placeholder 3"/>
          <p:cNvSpPr>
            <a:spLocks noGrp="1"/>
          </p:cNvSpPr>
          <p:nvPr>
            <p:ph type="sldNum" sz="quarter" idx="5"/>
          </p:nvPr>
        </p:nvSpPr>
        <p:spPr/>
        <p:txBody>
          <a:bodyPr/>
          <a:lstStyle/>
          <a:p>
            <a:fld id="{3CADB347-E555-4F60-BC01-8484C2A23FD1}" type="slidenum">
              <a:rPr lang="en-US" smtClean="0"/>
              <a:t>4</a:t>
            </a:fld>
            <a:endParaRPr lang="en-US"/>
          </a:p>
        </p:txBody>
      </p:sp>
    </p:spTree>
    <p:extLst>
      <p:ext uri="{BB962C8B-B14F-4D97-AF65-F5344CB8AC3E}">
        <p14:creationId xmlns:p14="http://schemas.microsoft.com/office/powerpoint/2010/main" val="1793350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ADB347-E555-4F60-BC01-8484C2A23FD1}" type="slidenum">
              <a:rPr lang="en-US" smtClean="0"/>
              <a:t>7</a:t>
            </a:fld>
            <a:endParaRPr lang="en-US"/>
          </a:p>
        </p:txBody>
      </p:sp>
    </p:spTree>
    <p:extLst>
      <p:ext uri="{BB962C8B-B14F-4D97-AF65-F5344CB8AC3E}">
        <p14:creationId xmlns:p14="http://schemas.microsoft.com/office/powerpoint/2010/main" val="1743145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ADB347-E555-4F60-BC01-8484C2A23FD1}" type="slidenum">
              <a:rPr lang="en-US" smtClean="0"/>
              <a:t>11</a:t>
            </a:fld>
            <a:endParaRPr lang="en-US"/>
          </a:p>
        </p:txBody>
      </p:sp>
    </p:spTree>
    <p:extLst>
      <p:ext uri="{BB962C8B-B14F-4D97-AF65-F5344CB8AC3E}">
        <p14:creationId xmlns:p14="http://schemas.microsoft.com/office/powerpoint/2010/main" val="1871805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ADB347-E555-4F60-BC01-8484C2A23FD1}" type="slidenum">
              <a:rPr lang="en-US" smtClean="0"/>
              <a:t>12</a:t>
            </a:fld>
            <a:endParaRPr lang="en-US"/>
          </a:p>
        </p:txBody>
      </p:sp>
    </p:spTree>
    <p:extLst>
      <p:ext uri="{BB962C8B-B14F-4D97-AF65-F5344CB8AC3E}">
        <p14:creationId xmlns:p14="http://schemas.microsoft.com/office/powerpoint/2010/main" val="1783933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Reflecting Social Influence (e.g., SNS data, Tweeter</a:t>
            </a:r>
            <a:r>
              <a:rPr lang="en-US" baseline="0" dirty="0"/>
              <a:t> </a:t>
            </a:r>
            <a:r>
              <a:rPr lang="en-US" dirty="0"/>
              <a:t>Friends Data)</a:t>
            </a:r>
            <a:r>
              <a:rPr lang="en-US" baseline="0" dirty="0"/>
              <a:t> on Diffusion Speed. </a:t>
            </a:r>
          </a:p>
          <a:p>
            <a:endParaRPr lang="en-US" dirty="0"/>
          </a:p>
        </p:txBody>
      </p:sp>
      <p:sp>
        <p:nvSpPr>
          <p:cNvPr id="4" name="Slide Number Placeholder 3"/>
          <p:cNvSpPr>
            <a:spLocks noGrp="1"/>
          </p:cNvSpPr>
          <p:nvPr>
            <p:ph type="sldNum" sz="quarter" idx="10"/>
          </p:nvPr>
        </p:nvSpPr>
        <p:spPr/>
        <p:txBody>
          <a:bodyPr/>
          <a:lstStyle/>
          <a:p>
            <a:fld id="{3CADB347-E555-4F60-BC01-8484C2A23FD1}" type="slidenum">
              <a:rPr lang="en-US" smtClean="0"/>
              <a:t>14</a:t>
            </a:fld>
            <a:endParaRPr lang="en-US"/>
          </a:p>
        </p:txBody>
      </p:sp>
    </p:spTree>
    <p:extLst>
      <p:ext uri="{BB962C8B-B14F-4D97-AF65-F5344CB8AC3E}">
        <p14:creationId xmlns:p14="http://schemas.microsoft.com/office/powerpoint/2010/main" val="1793688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ADB347-E555-4F60-BC01-8484C2A23FD1}" type="slidenum">
              <a:rPr lang="en-US" smtClean="0"/>
              <a:t>15</a:t>
            </a:fld>
            <a:endParaRPr lang="en-US"/>
          </a:p>
        </p:txBody>
      </p:sp>
    </p:spTree>
    <p:extLst>
      <p:ext uri="{BB962C8B-B14F-4D97-AF65-F5344CB8AC3E}">
        <p14:creationId xmlns:p14="http://schemas.microsoft.com/office/powerpoint/2010/main" val="2407413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Heterogeneity: </a:t>
            </a:r>
            <a:r>
              <a:rPr lang="zh-CN" altLang="en-US" dirty="0"/>
              <a:t>异质性</a:t>
            </a:r>
            <a:endParaRPr lang="en-US" dirty="0"/>
          </a:p>
        </p:txBody>
      </p:sp>
      <p:sp>
        <p:nvSpPr>
          <p:cNvPr id="4" name="Slide Number Placeholder 3"/>
          <p:cNvSpPr>
            <a:spLocks noGrp="1"/>
          </p:cNvSpPr>
          <p:nvPr>
            <p:ph type="sldNum" sz="quarter" idx="5"/>
          </p:nvPr>
        </p:nvSpPr>
        <p:spPr/>
        <p:txBody>
          <a:bodyPr/>
          <a:lstStyle/>
          <a:p>
            <a:fld id="{3CADB347-E555-4F60-BC01-8484C2A23FD1}" type="slidenum">
              <a:rPr lang="en-US" smtClean="0"/>
              <a:t>19</a:t>
            </a:fld>
            <a:endParaRPr lang="en-US"/>
          </a:p>
        </p:txBody>
      </p:sp>
    </p:spTree>
    <p:extLst>
      <p:ext uri="{BB962C8B-B14F-4D97-AF65-F5344CB8AC3E}">
        <p14:creationId xmlns:p14="http://schemas.microsoft.com/office/powerpoint/2010/main" val="990458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0E03B9-F566-4DB5-B746-DDCBAA2BBF42}" type="datetime1">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35F2-FF6F-4D4F-A95D-722739E1B129}" type="slidenum">
              <a:rPr lang="en-US" smtClean="0"/>
              <a:t>‹#›</a:t>
            </a:fld>
            <a:endParaRPr lang="en-US"/>
          </a:p>
        </p:txBody>
      </p:sp>
    </p:spTree>
    <p:extLst>
      <p:ext uri="{BB962C8B-B14F-4D97-AF65-F5344CB8AC3E}">
        <p14:creationId xmlns:p14="http://schemas.microsoft.com/office/powerpoint/2010/main" val="2078563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A18D09-5FEC-46D8-8607-0162DA032A50}" type="datetime1">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35F2-FF6F-4D4F-A95D-722739E1B129}" type="slidenum">
              <a:rPr lang="en-US" smtClean="0"/>
              <a:t>‹#›</a:t>
            </a:fld>
            <a:endParaRPr lang="en-US"/>
          </a:p>
        </p:txBody>
      </p:sp>
    </p:spTree>
    <p:extLst>
      <p:ext uri="{BB962C8B-B14F-4D97-AF65-F5344CB8AC3E}">
        <p14:creationId xmlns:p14="http://schemas.microsoft.com/office/powerpoint/2010/main" val="14138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9F3EE7-5B15-4B63-A2A0-C9D5696664E3}" type="datetime1">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35F2-FF6F-4D4F-A95D-722739E1B129}" type="slidenum">
              <a:rPr lang="en-US" smtClean="0"/>
              <a:t>‹#›</a:t>
            </a:fld>
            <a:endParaRPr lang="en-US"/>
          </a:p>
        </p:txBody>
      </p:sp>
    </p:spTree>
    <p:extLst>
      <p:ext uri="{BB962C8B-B14F-4D97-AF65-F5344CB8AC3E}">
        <p14:creationId xmlns:p14="http://schemas.microsoft.com/office/powerpoint/2010/main" val="204547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150C09-8C47-48D3-BAFB-87F28A1C4047}" type="datetimeFigureOut">
              <a:rPr lang="en-US" smtClean="0">
                <a:solidFill>
                  <a:prstClr val="black">
                    <a:tint val="75000"/>
                  </a:prstClr>
                </a:solidFill>
              </a:rPr>
              <a:pPr/>
              <a:t>3/28/2019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2184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150C09-8C47-48D3-BAFB-87F28A1C4047}" type="datetimeFigureOut">
              <a:rPr lang="en-US" smtClean="0">
                <a:solidFill>
                  <a:prstClr val="black">
                    <a:tint val="75000"/>
                  </a:prstClr>
                </a:solidFill>
              </a:rPr>
              <a:pPr/>
              <a:t>3/28/2019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90914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150C09-8C47-48D3-BAFB-87F28A1C4047}" type="datetimeFigureOut">
              <a:rPr lang="en-US" smtClean="0">
                <a:solidFill>
                  <a:prstClr val="black">
                    <a:tint val="75000"/>
                  </a:prstClr>
                </a:solidFill>
              </a:rPr>
              <a:pPr/>
              <a:t>3/28/2019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3498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150C09-8C47-48D3-BAFB-87F28A1C4047}" type="datetimeFigureOut">
              <a:rPr lang="en-US" smtClean="0">
                <a:solidFill>
                  <a:prstClr val="black">
                    <a:tint val="75000"/>
                  </a:prstClr>
                </a:solidFill>
              </a:rPr>
              <a:pPr/>
              <a:t>3/28/2019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6618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150C09-8C47-48D3-BAFB-87F28A1C4047}" type="datetimeFigureOut">
              <a:rPr lang="en-US" smtClean="0">
                <a:solidFill>
                  <a:prstClr val="black">
                    <a:tint val="75000"/>
                  </a:prstClr>
                </a:solidFill>
              </a:rPr>
              <a:pPr/>
              <a:t>3/28/2019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62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150C09-8C47-48D3-BAFB-87F28A1C4047}" type="datetimeFigureOut">
              <a:rPr lang="en-US" smtClean="0">
                <a:solidFill>
                  <a:prstClr val="black">
                    <a:tint val="75000"/>
                  </a:prstClr>
                </a:solidFill>
              </a:rPr>
              <a:pPr/>
              <a:t>3/28/2019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18087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150C09-8C47-48D3-BAFB-87F28A1C4047}" type="datetimeFigureOut">
              <a:rPr lang="en-US" smtClean="0">
                <a:solidFill>
                  <a:prstClr val="black">
                    <a:tint val="75000"/>
                  </a:prstClr>
                </a:solidFill>
              </a:rPr>
              <a:pPr/>
              <a:t>3/28/2019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73852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150C09-8C47-48D3-BAFB-87F28A1C4047}" type="datetimeFigureOut">
              <a:rPr lang="en-US" smtClean="0">
                <a:solidFill>
                  <a:prstClr val="black">
                    <a:tint val="75000"/>
                  </a:prstClr>
                </a:solidFill>
              </a:rPr>
              <a:pPr/>
              <a:t>3/28/2019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95654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6949CD-FDA3-412A-AE12-0869871B9A91}" type="datetime1">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35F2-FF6F-4D4F-A95D-722739E1B129}" type="slidenum">
              <a:rPr lang="en-US" smtClean="0"/>
              <a:t>‹#›</a:t>
            </a:fld>
            <a:endParaRPr lang="en-US"/>
          </a:p>
        </p:txBody>
      </p:sp>
    </p:spTree>
    <p:extLst>
      <p:ext uri="{BB962C8B-B14F-4D97-AF65-F5344CB8AC3E}">
        <p14:creationId xmlns:p14="http://schemas.microsoft.com/office/powerpoint/2010/main" val="12278611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150C09-8C47-48D3-BAFB-87F28A1C4047}" type="datetimeFigureOut">
              <a:rPr lang="en-US" smtClean="0">
                <a:solidFill>
                  <a:prstClr val="black">
                    <a:tint val="75000"/>
                  </a:prstClr>
                </a:solidFill>
              </a:rPr>
              <a:pPr/>
              <a:t>3/28/2019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392944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150C09-8C47-48D3-BAFB-87F28A1C4047}" type="datetimeFigureOut">
              <a:rPr lang="en-US" smtClean="0">
                <a:solidFill>
                  <a:prstClr val="black">
                    <a:tint val="75000"/>
                  </a:prstClr>
                </a:solidFill>
              </a:rPr>
              <a:pPr/>
              <a:t>3/28/2019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53458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150C09-8C47-48D3-BAFB-87F28A1C4047}" type="datetimeFigureOut">
              <a:rPr lang="en-US" smtClean="0">
                <a:solidFill>
                  <a:prstClr val="black">
                    <a:tint val="75000"/>
                  </a:prstClr>
                </a:solidFill>
              </a:rPr>
              <a:pPr/>
              <a:t>3/28/2019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90200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AFA11-D525-42D8-A44D-0A1D32F917B4}" type="datetime1">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35F2-FF6F-4D4F-A95D-722739E1B129}" type="slidenum">
              <a:rPr lang="en-US" smtClean="0"/>
              <a:t>‹#›</a:t>
            </a:fld>
            <a:endParaRPr lang="en-US"/>
          </a:p>
        </p:txBody>
      </p:sp>
    </p:spTree>
    <p:extLst>
      <p:ext uri="{BB962C8B-B14F-4D97-AF65-F5344CB8AC3E}">
        <p14:creationId xmlns:p14="http://schemas.microsoft.com/office/powerpoint/2010/main" val="2469951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0804C9-C689-4BAD-882C-56C9A4801C90}" type="datetime1">
              <a:rPr lang="en-US" smtClean="0"/>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135F2-FF6F-4D4F-A95D-722739E1B129}" type="slidenum">
              <a:rPr lang="en-US" smtClean="0"/>
              <a:t>‹#›</a:t>
            </a:fld>
            <a:endParaRPr lang="en-US"/>
          </a:p>
        </p:txBody>
      </p:sp>
    </p:spTree>
    <p:extLst>
      <p:ext uri="{BB962C8B-B14F-4D97-AF65-F5344CB8AC3E}">
        <p14:creationId xmlns:p14="http://schemas.microsoft.com/office/powerpoint/2010/main" val="125100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A64CF2-2B82-401C-A9D2-0DE6E306F048}" type="datetime1">
              <a:rPr lang="en-US" smtClean="0"/>
              <a:t>3/28/2019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3135F2-FF6F-4D4F-A95D-722739E1B129}" type="slidenum">
              <a:rPr lang="en-US" smtClean="0"/>
              <a:t>‹#›</a:t>
            </a:fld>
            <a:endParaRPr lang="en-US"/>
          </a:p>
        </p:txBody>
      </p:sp>
    </p:spTree>
    <p:extLst>
      <p:ext uri="{BB962C8B-B14F-4D97-AF65-F5344CB8AC3E}">
        <p14:creationId xmlns:p14="http://schemas.microsoft.com/office/powerpoint/2010/main" val="287839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F77ACE-C377-4FF0-897B-D7323AB12208}" type="datetime1">
              <a:rPr lang="en-US" smtClean="0"/>
              <a:t>3/28/2019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3135F2-FF6F-4D4F-A95D-722739E1B129}" type="slidenum">
              <a:rPr lang="en-US" smtClean="0"/>
              <a:t>‹#›</a:t>
            </a:fld>
            <a:endParaRPr lang="en-US"/>
          </a:p>
        </p:txBody>
      </p:sp>
    </p:spTree>
    <p:extLst>
      <p:ext uri="{BB962C8B-B14F-4D97-AF65-F5344CB8AC3E}">
        <p14:creationId xmlns:p14="http://schemas.microsoft.com/office/powerpoint/2010/main" val="555854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F8190A-C423-47AC-9240-B8454E631F5F}" type="datetime1">
              <a:rPr lang="en-US" smtClean="0"/>
              <a:t>3/28/2019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3135F2-FF6F-4D4F-A95D-722739E1B129}" type="slidenum">
              <a:rPr lang="en-US" smtClean="0"/>
              <a:t>‹#›</a:t>
            </a:fld>
            <a:endParaRPr lang="en-US"/>
          </a:p>
        </p:txBody>
      </p:sp>
    </p:spTree>
    <p:extLst>
      <p:ext uri="{BB962C8B-B14F-4D97-AF65-F5344CB8AC3E}">
        <p14:creationId xmlns:p14="http://schemas.microsoft.com/office/powerpoint/2010/main" val="2220322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CFCBAE-F385-4D6D-9CD8-77158CF947F9}" type="datetime1">
              <a:rPr lang="en-US" smtClean="0"/>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135F2-FF6F-4D4F-A95D-722739E1B129}" type="slidenum">
              <a:rPr lang="en-US" smtClean="0"/>
              <a:t>‹#›</a:t>
            </a:fld>
            <a:endParaRPr lang="en-US"/>
          </a:p>
        </p:txBody>
      </p:sp>
    </p:spTree>
    <p:extLst>
      <p:ext uri="{BB962C8B-B14F-4D97-AF65-F5344CB8AC3E}">
        <p14:creationId xmlns:p14="http://schemas.microsoft.com/office/powerpoint/2010/main" val="4223646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BE50F0-9809-4C8C-9C71-2C1276F1D0C0}" type="datetime1">
              <a:rPr lang="en-US" smtClean="0"/>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135F2-FF6F-4D4F-A95D-722739E1B129}" type="slidenum">
              <a:rPr lang="en-US" smtClean="0"/>
              <a:t>‹#›</a:t>
            </a:fld>
            <a:endParaRPr lang="en-US"/>
          </a:p>
        </p:txBody>
      </p:sp>
    </p:spTree>
    <p:extLst>
      <p:ext uri="{BB962C8B-B14F-4D97-AF65-F5344CB8AC3E}">
        <p14:creationId xmlns:p14="http://schemas.microsoft.com/office/powerpoint/2010/main" val="2839152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CCC45A-8301-46E6-9226-0E75A135996D}" type="datetime1">
              <a:rPr lang="en-US" smtClean="0"/>
              <a:t>3/28/2019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3135F2-FF6F-4D4F-A95D-722739E1B129}" type="slidenum">
              <a:rPr lang="en-US" smtClean="0"/>
              <a:t>‹#›</a:t>
            </a:fld>
            <a:endParaRPr lang="en-US"/>
          </a:p>
        </p:txBody>
      </p:sp>
    </p:spTree>
    <p:extLst>
      <p:ext uri="{BB962C8B-B14F-4D97-AF65-F5344CB8AC3E}">
        <p14:creationId xmlns:p14="http://schemas.microsoft.com/office/powerpoint/2010/main" val="879919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150C09-8C47-48D3-BAFB-87F28A1C4047}" type="datetimeFigureOut">
              <a:rPr lang="en-US" smtClean="0">
                <a:solidFill>
                  <a:prstClr val="black">
                    <a:tint val="75000"/>
                  </a:prstClr>
                </a:solidFill>
              </a:rPr>
              <a:pPr/>
              <a:t>3/28/2019</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08332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aTn56X_fa7Y" TargetMode="Externa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Survival_analysi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150.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vwhfTOytP5o" TargetMode="Externa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owerpoint Templates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p:cNvPicPr>
            <a:picLocks noChangeAspect="1"/>
          </p:cNvPicPr>
          <p:nvPr/>
        </p:nvPicPr>
        <p:blipFill>
          <a:blip r:embed="rId3"/>
          <a:stretch>
            <a:fillRect/>
          </a:stretch>
        </p:blipFill>
        <p:spPr>
          <a:xfrm>
            <a:off x="2286000" y="4036553"/>
            <a:ext cx="4572000" cy="1054100"/>
          </a:xfrm>
          <a:prstGeom prst="rect">
            <a:avLst/>
          </a:prstGeom>
        </p:spPr>
      </p:pic>
      <p:sp>
        <p:nvSpPr>
          <p:cNvPr id="2" name="Title 1"/>
          <p:cNvSpPr>
            <a:spLocks noGrp="1"/>
          </p:cNvSpPr>
          <p:nvPr>
            <p:ph type="ctrTitle"/>
          </p:nvPr>
        </p:nvSpPr>
        <p:spPr>
          <a:xfrm>
            <a:off x="1143000" y="1200151"/>
            <a:ext cx="6858000" cy="1543532"/>
          </a:xfrm>
        </p:spPr>
        <p:txBody>
          <a:bodyPr>
            <a:normAutofit fontScale="90000"/>
          </a:bodyPr>
          <a:lstStyle/>
          <a:p>
            <a:r>
              <a:rPr lang="en-US" b="1" dirty="0">
                <a:latin typeface="Eras Medium ITC" panose="020B0602030504020804" pitchFamily="34" charset="0"/>
              </a:rPr>
              <a:t>BASS Diffusion Model</a:t>
            </a:r>
            <a:br>
              <a:rPr lang="en-US" b="1" dirty="0">
                <a:latin typeface="Eras Medium ITC" panose="020B0602030504020804" pitchFamily="34" charset="0"/>
              </a:rPr>
            </a:br>
            <a:r>
              <a:rPr lang="en-US" sz="4400" b="1" dirty="0">
                <a:latin typeface="Eras Medium ITC" panose="020B0602030504020804" pitchFamily="34" charset="0"/>
              </a:rPr>
              <a:t>(for New Product Diffusion)</a:t>
            </a:r>
          </a:p>
        </p:txBody>
      </p:sp>
      <p:sp>
        <p:nvSpPr>
          <p:cNvPr id="4" name="Slide Number Placeholder 3"/>
          <p:cNvSpPr>
            <a:spLocks noGrp="1"/>
          </p:cNvSpPr>
          <p:nvPr>
            <p:ph type="sldNum" sz="quarter" idx="12"/>
          </p:nvPr>
        </p:nvSpPr>
        <p:spPr/>
        <p:txBody>
          <a:bodyPr/>
          <a:lstStyle/>
          <a:p>
            <a:fld id="{603135F2-FF6F-4D4F-A95D-722739E1B129}" type="slidenum">
              <a:rPr lang="en-US" smtClean="0"/>
              <a:t>1</a:t>
            </a:fld>
            <a:endParaRPr lang="en-US"/>
          </a:p>
        </p:txBody>
      </p:sp>
    </p:spTree>
    <p:extLst>
      <p:ext uri="{BB962C8B-B14F-4D97-AF65-F5344CB8AC3E}">
        <p14:creationId xmlns:p14="http://schemas.microsoft.com/office/powerpoint/2010/main" val="3852135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95130" y="2322858"/>
            <a:ext cx="7553740" cy="1200329"/>
          </a:xfrm>
          <a:prstGeom prst="rect">
            <a:avLst/>
          </a:prstGeom>
          <a:noFill/>
        </p:spPr>
        <p:txBody>
          <a:bodyPr wrap="square" rtlCol="0">
            <a:spAutoFit/>
          </a:bodyPr>
          <a:lstStyle/>
          <a:p>
            <a:r>
              <a:rPr lang="en-US" dirty="0">
                <a:latin typeface="Garamond" panose="02020404030301010803" pitchFamily="18" charset="0"/>
              </a:rPr>
              <a:t>Why the name ‘Diffusion’? </a:t>
            </a:r>
          </a:p>
          <a:p>
            <a:endParaRPr lang="en-US" dirty="0">
              <a:latin typeface="Garamond" panose="02020404030301010803" pitchFamily="18" charset="0"/>
            </a:endParaRPr>
          </a:p>
          <a:p>
            <a:r>
              <a:rPr lang="en-US" dirty="0">
                <a:latin typeface="Garamond" panose="02020404030301010803" pitchFamily="18" charset="0"/>
              </a:rPr>
              <a:t>Diffusion </a:t>
            </a:r>
            <a:r>
              <a:rPr lang="en-US" dirty="0">
                <a:latin typeface="Garamond" panose="02020404030301010803" pitchFamily="18" charset="0"/>
                <a:hlinkClick r:id="rId2"/>
              </a:rPr>
              <a:t>Example</a:t>
            </a:r>
            <a:r>
              <a:rPr lang="en-US" dirty="0">
                <a:latin typeface="Garamond" panose="02020404030301010803" pitchFamily="18" charset="0"/>
              </a:rPr>
              <a:t>  </a:t>
            </a:r>
          </a:p>
          <a:p>
            <a:endParaRPr lang="en-US" dirty="0">
              <a:latin typeface="Garamond" panose="02020404030301010803" pitchFamily="18" charset="0"/>
            </a:endParaRPr>
          </a:p>
        </p:txBody>
      </p:sp>
      <p:sp>
        <p:nvSpPr>
          <p:cNvPr id="5" name="Slide Number Placeholder 4"/>
          <p:cNvSpPr>
            <a:spLocks noGrp="1"/>
          </p:cNvSpPr>
          <p:nvPr>
            <p:ph type="sldNum" sz="quarter" idx="12"/>
          </p:nvPr>
        </p:nvSpPr>
        <p:spPr/>
        <p:txBody>
          <a:bodyPr/>
          <a:lstStyle/>
          <a:p>
            <a:fld id="{603135F2-FF6F-4D4F-A95D-722739E1B129}" type="slidenum">
              <a:rPr lang="en-US" smtClean="0"/>
              <a:t>10</a:t>
            </a:fld>
            <a:endParaRPr lang="en-US"/>
          </a:p>
        </p:txBody>
      </p:sp>
      <p:sp>
        <p:nvSpPr>
          <p:cNvPr id="6" name="TextBox 5"/>
          <p:cNvSpPr txBox="1"/>
          <p:nvPr/>
        </p:nvSpPr>
        <p:spPr>
          <a:xfrm>
            <a:off x="0" y="294033"/>
            <a:ext cx="9144000" cy="954107"/>
          </a:xfrm>
          <a:prstGeom prst="rect">
            <a:avLst/>
          </a:prstGeom>
          <a:noFill/>
        </p:spPr>
        <p:txBody>
          <a:bodyPr wrap="square" rtlCol="0">
            <a:spAutoFit/>
          </a:bodyPr>
          <a:lstStyle/>
          <a:p>
            <a:pPr algn="ctr"/>
            <a:r>
              <a:rPr lang="en-US" sz="2800" b="1" dirty="0">
                <a:latin typeface="Candara" panose="020E0502030303020204" pitchFamily="34" charset="0"/>
              </a:rPr>
              <a:t>The name ‘Diffusion’ in dictionary meaning?								</a:t>
            </a:r>
          </a:p>
        </p:txBody>
      </p:sp>
    </p:spTree>
    <p:extLst>
      <p:ext uri="{BB962C8B-B14F-4D97-AF65-F5344CB8AC3E}">
        <p14:creationId xmlns:p14="http://schemas.microsoft.com/office/powerpoint/2010/main" val="3867227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1714" y="1061438"/>
            <a:ext cx="7553740" cy="2759730"/>
          </a:xfrm>
          <a:prstGeom prst="rect">
            <a:avLst/>
          </a:prstGeom>
          <a:noFill/>
        </p:spPr>
        <p:txBody>
          <a:bodyPr wrap="square" rtlCol="0">
            <a:spAutoFit/>
          </a:bodyPr>
          <a:lstStyle/>
          <a:p>
            <a:pPr marL="342900" indent="-342900">
              <a:buAutoNum type="arabicPeriod"/>
            </a:pPr>
            <a:r>
              <a:rPr lang="en-US" sz="2000" dirty="0">
                <a:latin typeface="Garamond" panose="02020404030301010803" pitchFamily="18" charset="0"/>
              </a:rPr>
              <a:t>Sociologist Gabriel Tarde was the first to study innovation diffusion </a:t>
            </a:r>
            <a:r>
              <a:rPr lang="en-US" sz="2000" baseline="30000" dirty="0">
                <a:latin typeface="Garamond" panose="02020404030301010803" pitchFamily="18" charset="0"/>
              </a:rPr>
              <a:t>[1]</a:t>
            </a:r>
            <a:r>
              <a:rPr lang="en-US" sz="2000" dirty="0">
                <a:latin typeface="Garamond" panose="02020404030301010803" pitchFamily="18" charset="0"/>
              </a:rPr>
              <a:t>.  His idea was based on </a:t>
            </a:r>
            <a:r>
              <a:rPr lang="en-US" sz="2000" dirty="0">
                <a:solidFill>
                  <a:srgbClr val="FF0000"/>
                </a:solidFill>
                <a:latin typeface="Garamond" panose="02020404030301010803" pitchFamily="18" charset="0"/>
              </a:rPr>
              <a:t>imitation</a:t>
            </a:r>
            <a:r>
              <a:rPr lang="en-US" sz="2000" dirty="0">
                <a:latin typeface="Garamond" panose="02020404030301010803" pitchFamily="18" charset="0"/>
              </a:rPr>
              <a:t> by social agents.</a:t>
            </a:r>
          </a:p>
          <a:p>
            <a:pPr marL="342900" indent="-342900">
              <a:buAutoNum type="arabicPeriod"/>
            </a:pPr>
            <a:endParaRPr lang="en-US" sz="2000" baseline="30000" dirty="0">
              <a:latin typeface="Garamond" panose="02020404030301010803" pitchFamily="18" charset="0"/>
            </a:endParaRPr>
          </a:p>
          <a:p>
            <a:pPr marL="342900" indent="-342900">
              <a:buAutoNum type="arabicPeriod"/>
            </a:pPr>
            <a:r>
              <a:rPr lang="en-US" sz="2000" dirty="0">
                <a:latin typeface="Garamond" panose="02020404030301010803" pitchFamily="18" charset="0"/>
              </a:rPr>
              <a:t>Everett Rogers published his very influential book on the influence of communication channel, time and a social system.</a:t>
            </a:r>
          </a:p>
          <a:p>
            <a:pPr marL="342900" indent="-342900">
              <a:buAutoNum type="arabicPeriod"/>
            </a:pPr>
            <a:endParaRPr lang="en-US" sz="2000" dirty="0">
              <a:latin typeface="Garamond" panose="02020404030301010803" pitchFamily="18" charset="0"/>
            </a:endParaRPr>
          </a:p>
          <a:p>
            <a:pPr marL="342900" indent="-342900">
              <a:buAutoNum type="arabicPeriod"/>
            </a:pPr>
            <a:r>
              <a:rPr lang="en-US" sz="2000" dirty="0">
                <a:latin typeface="Garamond" panose="02020404030301010803" pitchFamily="18" charset="0"/>
              </a:rPr>
              <a:t>Frank M. Bass, a marketing professor is widely considered the first person to propose a formal model of innovation diffusion. It is now called the </a:t>
            </a:r>
            <a:r>
              <a:rPr lang="en-US" sz="2000" b="1" dirty="0">
                <a:latin typeface="Garamond" panose="02020404030301010803" pitchFamily="18" charset="0"/>
              </a:rPr>
              <a:t>Bass Model </a:t>
            </a:r>
            <a:r>
              <a:rPr lang="en-US" sz="2000" dirty="0">
                <a:latin typeface="Garamond" panose="02020404030301010803" pitchFamily="18" charset="0"/>
              </a:rPr>
              <a:t>or </a:t>
            </a:r>
            <a:r>
              <a:rPr lang="en-US" sz="2000" b="1" dirty="0">
                <a:latin typeface="Garamond" panose="02020404030301010803" pitchFamily="18" charset="0"/>
              </a:rPr>
              <a:t>New Product Growth model</a:t>
            </a:r>
            <a:r>
              <a:rPr lang="en-US" sz="2000" dirty="0">
                <a:latin typeface="Garamond" panose="02020404030301010803" pitchFamily="18" charset="0"/>
              </a:rPr>
              <a:t>.</a:t>
            </a:r>
          </a:p>
        </p:txBody>
      </p:sp>
      <p:sp>
        <p:nvSpPr>
          <p:cNvPr id="4" name="TextBox 3"/>
          <p:cNvSpPr txBox="1"/>
          <p:nvPr/>
        </p:nvSpPr>
        <p:spPr>
          <a:xfrm>
            <a:off x="0" y="6348926"/>
            <a:ext cx="9144000" cy="253916"/>
          </a:xfrm>
          <a:prstGeom prst="rect">
            <a:avLst/>
          </a:prstGeom>
          <a:solidFill>
            <a:schemeClr val="bg2"/>
          </a:solidFill>
        </p:spPr>
        <p:txBody>
          <a:bodyPr wrap="square" rtlCol="0">
            <a:spAutoFit/>
          </a:bodyPr>
          <a:lstStyle/>
          <a:p>
            <a:pPr marL="257175" indent="-257175">
              <a:buAutoNum type="arabicPeriod"/>
            </a:pPr>
            <a:r>
              <a:rPr lang="en-US" sz="1050" dirty="0" err="1">
                <a:latin typeface="Garamond" panose="02020404030301010803" pitchFamily="18" charset="0"/>
              </a:rPr>
              <a:t>Kinnunen</a:t>
            </a:r>
            <a:r>
              <a:rPr lang="en-US" sz="1050" dirty="0">
                <a:latin typeface="Garamond" panose="02020404030301010803" pitchFamily="18" charset="0"/>
              </a:rPr>
              <a:t> 1996</a:t>
            </a:r>
          </a:p>
        </p:txBody>
      </p:sp>
      <p:pic>
        <p:nvPicPr>
          <p:cNvPr id="7" name="Picture 6"/>
          <p:cNvPicPr>
            <a:picLocks noChangeAspect="1"/>
          </p:cNvPicPr>
          <p:nvPr/>
        </p:nvPicPr>
        <p:blipFill>
          <a:blip r:embed="rId3"/>
          <a:stretch>
            <a:fillRect/>
          </a:stretch>
        </p:blipFill>
        <p:spPr>
          <a:xfrm>
            <a:off x="6457950" y="3960244"/>
            <a:ext cx="1691675" cy="2287705"/>
          </a:xfrm>
          <a:prstGeom prst="rect">
            <a:avLst/>
          </a:prstGeom>
        </p:spPr>
      </p:pic>
      <p:sp>
        <p:nvSpPr>
          <p:cNvPr id="5" name="Slide Number Placeholder 4"/>
          <p:cNvSpPr>
            <a:spLocks noGrp="1"/>
          </p:cNvSpPr>
          <p:nvPr>
            <p:ph type="sldNum" sz="quarter" idx="12"/>
          </p:nvPr>
        </p:nvSpPr>
        <p:spPr/>
        <p:txBody>
          <a:bodyPr/>
          <a:lstStyle/>
          <a:p>
            <a:fld id="{603135F2-FF6F-4D4F-A95D-722739E1B129}" type="slidenum">
              <a:rPr lang="en-US" smtClean="0"/>
              <a:t>11</a:t>
            </a:fld>
            <a:endParaRPr lang="en-US"/>
          </a:p>
        </p:txBody>
      </p:sp>
      <p:sp>
        <p:nvSpPr>
          <p:cNvPr id="9" name="TextBox 8"/>
          <p:cNvSpPr txBox="1"/>
          <p:nvPr/>
        </p:nvSpPr>
        <p:spPr>
          <a:xfrm>
            <a:off x="0" y="246408"/>
            <a:ext cx="9144000" cy="954107"/>
          </a:xfrm>
          <a:prstGeom prst="rect">
            <a:avLst/>
          </a:prstGeom>
          <a:noFill/>
        </p:spPr>
        <p:txBody>
          <a:bodyPr wrap="square" rtlCol="0">
            <a:spAutoFit/>
          </a:bodyPr>
          <a:lstStyle/>
          <a:p>
            <a:pPr algn="ctr"/>
            <a:r>
              <a:rPr lang="en-US" sz="2800" b="1" dirty="0">
                <a:latin typeface="Candara" panose="020E0502030303020204" pitchFamily="34" charset="0"/>
              </a:rPr>
              <a:t>Brief History of Diffusion Theory							</a:t>
            </a:r>
          </a:p>
        </p:txBody>
      </p:sp>
      <p:pic>
        <p:nvPicPr>
          <p:cNvPr id="10" name="Picture 9"/>
          <p:cNvPicPr>
            <a:picLocks noChangeAspect="1"/>
          </p:cNvPicPr>
          <p:nvPr/>
        </p:nvPicPr>
        <p:blipFill>
          <a:blip r:embed="rId4"/>
          <a:stretch>
            <a:fillRect/>
          </a:stretch>
        </p:blipFill>
        <p:spPr>
          <a:xfrm>
            <a:off x="1104276" y="4056909"/>
            <a:ext cx="3753473" cy="2094375"/>
          </a:xfrm>
          <a:prstGeom prst="rect">
            <a:avLst/>
          </a:prstGeom>
        </p:spPr>
      </p:pic>
    </p:spTree>
    <p:extLst>
      <p:ext uri="{BB962C8B-B14F-4D97-AF65-F5344CB8AC3E}">
        <p14:creationId xmlns:p14="http://schemas.microsoft.com/office/powerpoint/2010/main" val="709631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8729" y="1415022"/>
            <a:ext cx="7553740" cy="707886"/>
          </a:xfrm>
          <a:prstGeom prst="rect">
            <a:avLst/>
          </a:prstGeom>
          <a:noFill/>
        </p:spPr>
        <p:txBody>
          <a:bodyPr wrap="square" rtlCol="0">
            <a:spAutoFit/>
          </a:bodyPr>
          <a:lstStyle/>
          <a:p>
            <a:r>
              <a:rPr lang="en-US" sz="2000" b="1" dirty="0">
                <a:latin typeface="Candara" panose="020E0502030303020204" pitchFamily="34" charset="0"/>
              </a:rPr>
              <a:t>The Rogers Model </a:t>
            </a:r>
          </a:p>
          <a:p>
            <a:endParaRPr lang="en-US" sz="2000" dirty="0">
              <a:latin typeface="Candara" panose="020E0502030303020204" pitchFamily="34" charset="0"/>
            </a:endParaRPr>
          </a:p>
        </p:txBody>
      </p:sp>
      <p:pic>
        <p:nvPicPr>
          <p:cNvPr id="10" name="Picture 9"/>
          <p:cNvPicPr>
            <a:picLocks noChangeAspect="1"/>
          </p:cNvPicPr>
          <p:nvPr/>
        </p:nvPicPr>
        <p:blipFill>
          <a:blip r:embed="rId3"/>
          <a:stretch>
            <a:fillRect/>
          </a:stretch>
        </p:blipFill>
        <p:spPr>
          <a:xfrm>
            <a:off x="1171575" y="2192052"/>
            <a:ext cx="7005696" cy="4095155"/>
          </a:xfrm>
          <a:prstGeom prst="rect">
            <a:avLst/>
          </a:prstGeom>
        </p:spPr>
      </p:pic>
      <p:sp>
        <p:nvSpPr>
          <p:cNvPr id="5" name="Slide Number Placeholder 4"/>
          <p:cNvSpPr>
            <a:spLocks noGrp="1"/>
          </p:cNvSpPr>
          <p:nvPr>
            <p:ph type="sldNum" sz="quarter" idx="12"/>
          </p:nvPr>
        </p:nvSpPr>
        <p:spPr/>
        <p:txBody>
          <a:bodyPr/>
          <a:lstStyle/>
          <a:p>
            <a:fld id="{603135F2-FF6F-4D4F-A95D-722739E1B129}" type="slidenum">
              <a:rPr lang="en-US" smtClean="0"/>
              <a:t>12</a:t>
            </a:fld>
            <a:endParaRPr lang="en-US"/>
          </a:p>
        </p:txBody>
      </p:sp>
      <p:sp>
        <p:nvSpPr>
          <p:cNvPr id="6" name="TextBox 5"/>
          <p:cNvSpPr txBox="1"/>
          <p:nvPr/>
        </p:nvSpPr>
        <p:spPr>
          <a:xfrm>
            <a:off x="371475" y="322608"/>
            <a:ext cx="8143875" cy="523220"/>
          </a:xfrm>
          <a:prstGeom prst="rect">
            <a:avLst/>
          </a:prstGeom>
          <a:noFill/>
        </p:spPr>
        <p:txBody>
          <a:bodyPr wrap="square" rtlCol="0">
            <a:spAutoFit/>
          </a:bodyPr>
          <a:lstStyle/>
          <a:p>
            <a:pPr algn="ctr"/>
            <a:r>
              <a:rPr lang="en-US" sz="2800" b="1" dirty="0">
                <a:latin typeface="Candara" panose="020E0502030303020204" pitchFamily="34" charset="0"/>
              </a:rPr>
              <a:t>Graphical Representation of The Rogers Model</a:t>
            </a:r>
          </a:p>
        </p:txBody>
      </p:sp>
    </p:spTree>
    <p:extLst>
      <p:ext uri="{BB962C8B-B14F-4D97-AF65-F5344CB8AC3E}">
        <p14:creationId xmlns:p14="http://schemas.microsoft.com/office/powerpoint/2010/main" val="922331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22608"/>
            <a:ext cx="9144000" cy="923330"/>
          </a:xfrm>
          <a:prstGeom prst="rect">
            <a:avLst/>
          </a:prstGeom>
          <a:solidFill>
            <a:schemeClr val="tx1">
              <a:lumMod val="75000"/>
              <a:lumOff val="25000"/>
            </a:schemeClr>
          </a:solidFill>
        </p:spPr>
        <p:txBody>
          <a:bodyPr wrap="square" rtlCol="0">
            <a:spAutoFit/>
          </a:bodyPr>
          <a:lstStyle/>
          <a:p>
            <a:r>
              <a:rPr lang="en-US" sz="2700" dirty="0">
                <a:solidFill>
                  <a:schemeClr val="bg1"/>
                </a:solidFill>
                <a:latin typeface="Garamond" panose="02020404030301010803" pitchFamily="18" charset="0"/>
              </a:rPr>
              <a:t>Diffusion History								</a:t>
            </a:r>
          </a:p>
        </p:txBody>
      </p:sp>
      <p:sp>
        <p:nvSpPr>
          <p:cNvPr id="4" name="TextBox 3"/>
          <p:cNvSpPr txBox="1"/>
          <p:nvPr/>
        </p:nvSpPr>
        <p:spPr>
          <a:xfrm>
            <a:off x="0" y="6467560"/>
            <a:ext cx="9144000" cy="253916"/>
          </a:xfrm>
          <a:prstGeom prst="rect">
            <a:avLst/>
          </a:prstGeom>
          <a:solidFill>
            <a:schemeClr val="bg2"/>
          </a:solidFill>
        </p:spPr>
        <p:txBody>
          <a:bodyPr wrap="square" rtlCol="0">
            <a:spAutoFit/>
          </a:bodyPr>
          <a:lstStyle/>
          <a:p>
            <a:r>
              <a:rPr lang="en-US" sz="1050" dirty="0">
                <a:latin typeface="Garamond" panose="02020404030301010803" pitchFamily="18" charset="0"/>
              </a:rPr>
              <a:t>1. Rogers 1962</a:t>
            </a:r>
          </a:p>
        </p:txBody>
      </p:sp>
      <p:graphicFrame>
        <p:nvGraphicFramePr>
          <p:cNvPr id="5" name="Table 4"/>
          <p:cNvGraphicFramePr>
            <a:graphicFrameLocks noGrp="1"/>
          </p:cNvGraphicFramePr>
          <p:nvPr>
            <p:extLst/>
          </p:nvPr>
        </p:nvGraphicFramePr>
        <p:xfrm>
          <a:off x="895763" y="2015055"/>
          <a:ext cx="6400387" cy="4183380"/>
        </p:xfrm>
        <a:graphic>
          <a:graphicData uri="http://schemas.openxmlformats.org/drawingml/2006/table">
            <a:tbl>
              <a:tblPr firstRow="1" bandRow="1">
                <a:tableStyleId>{2D5ABB26-0587-4C30-8999-92F81FD0307C}</a:tableStyleId>
              </a:tblPr>
              <a:tblGrid>
                <a:gridCol w="1666188">
                  <a:extLst>
                    <a:ext uri="{9D8B030D-6E8A-4147-A177-3AD203B41FA5}">
                      <a16:colId xmlns:a16="http://schemas.microsoft.com/office/drawing/2014/main" val="20000"/>
                    </a:ext>
                  </a:extLst>
                </a:gridCol>
                <a:gridCol w="4734199">
                  <a:extLst>
                    <a:ext uri="{9D8B030D-6E8A-4147-A177-3AD203B41FA5}">
                      <a16:colId xmlns:a16="http://schemas.microsoft.com/office/drawing/2014/main" val="20001"/>
                    </a:ext>
                  </a:extLst>
                </a:gridCol>
              </a:tblGrid>
              <a:tr h="815668">
                <a:tc>
                  <a:txBody>
                    <a:bodyPr/>
                    <a:lstStyle/>
                    <a:p>
                      <a:r>
                        <a:rPr lang="en-US" sz="1800" dirty="0">
                          <a:latin typeface="Garamond" panose="02020404030301010803" pitchFamily="18" charset="0"/>
                        </a:rPr>
                        <a:t>Innovators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Garamond" panose="02020404030301010803" pitchFamily="18" charset="0"/>
                        </a:rPr>
                        <a:t>Risk takers</a:t>
                      </a:r>
                      <a:r>
                        <a:rPr lang="en-US" sz="1800" baseline="0" dirty="0">
                          <a:latin typeface="Garamond" panose="02020404030301010803" pitchFamily="18" charset="0"/>
                        </a:rPr>
                        <a:t> </a:t>
                      </a:r>
                    </a:p>
                    <a:p>
                      <a:r>
                        <a:rPr lang="en-US" sz="1800" baseline="0" dirty="0">
                          <a:latin typeface="Garamond" panose="02020404030301010803" pitchFamily="18" charset="0"/>
                        </a:rPr>
                        <a:t>Financially sound</a:t>
                      </a:r>
                    </a:p>
                    <a:p>
                      <a:r>
                        <a:rPr lang="en-US" sz="1800" baseline="0" dirty="0">
                          <a:latin typeface="Garamond" panose="02020404030301010803" pitchFamily="18" charset="0"/>
                        </a:rPr>
                        <a:t>Higher up the social class ladder</a:t>
                      </a:r>
                      <a:endParaRPr lang="en-US" sz="1800" dirty="0">
                        <a:latin typeface="Garamond" panose="02020404030301010803"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50901">
                <a:tc>
                  <a:txBody>
                    <a:bodyPr/>
                    <a:lstStyle/>
                    <a:p>
                      <a:r>
                        <a:rPr lang="en-US" sz="1800" dirty="0">
                          <a:latin typeface="Garamond" panose="02020404030301010803" pitchFamily="18" charset="0"/>
                        </a:rPr>
                        <a:t>Early Adopters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Garamond" panose="02020404030301010803" pitchFamily="18" charset="0"/>
                        </a:rPr>
                        <a:t>Opinion</a:t>
                      </a:r>
                      <a:r>
                        <a:rPr lang="en-US" sz="1800" baseline="0" dirty="0">
                          <a:latin typeface="Garamond" panose="02020404030301010803" pitchFamily="18" charset="0"/>
                        </a:rPr>
                        <a:t> leaders </a:t>
                      </a:r>
                    </a:p>
                    <a:p>
                      <a:r>
                        <a:rPr lang="en-US" sz="1800" baseline="0" dirty="0">
                          <a:latin typeface="Garamond" panose="02020404030301010803" pitchFamily="18" charset="0"/>
                        </a:rPr>
                        <a:t>Like innovators but more discrete on product choice</a:t>
                      </a:r>
                      <a:endParaRPr lang="en-US" sz="1800" dirty="0">
                        <a:latin typeface="Garamond" panose="02020404030301010803"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51951">
                <a:tc>
                  <a:txBody>
                    <a:bodyPr/>
                    <a:lstStyle/>
                    <a:p>
                      <a:r>
                        <a:rPr lang="en-US" sz="1800" dirty="0">
                          <a:latin typeface="Garamond" panose="02020404030301010803" pitchFamily="18" charset="0"/>
                        </a:rPr>
                        <a:t>Early Majority</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Garamond" panose="02020404030301010803" pitchFamily="18" charset="0"/>
                        </a:rPr>
                        <a:t>Networked with opinion leaders</a:t>
                      </a:r>
                    </a:p>
                    <a:p>
                      <a:r>
                        <a:rPr lang="en-US" sz="1800" dirty="0">
                          <a:latin typeface="Garamond" panose="02020404030301010803" pitchFamily="18" charset="0"/>
                        </a:rPr>
                        <a:t>Slow adopters</a:t>
                      </a:r>
                    </a:p>
                    <a:p>
                      <a:endParaRPr lang="en-US" sz="1800" dirty="0">
                        <a:latin typeface="Garamond" panose="02020404030301010803"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51951">
                <a:tc>
                  <a:txBody>
                    <a:bodyPr/>
                    <a:lstStyle/>
                    <a:p>
                      <a:r>
                        <a:rPr lang="en-US" sz="1800" dirty="0">
                          <a:latin typeface="Garamond" panose="02020404030301010803" pitchFamily="18" charset="0"/>
                        </a:rPr>
                        <a:t>Late Majority</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Garamond" panose="02020404030301010803" pitchFamily="18" charset="0"/>
                        </a:rPr>
                        <a:t>Skeptics</a:t>
                      </a:r>
                    </a:p>
                    <a:p>
                      <a:r>
                        <a:rPr lang="en-US" sz="1800" dirty="0">
                          <a:latin typeface="Garamond" panose="02020404030301010803" pitchFamily="18" charset="0"/>
                        </a:rPr>
                        <a:t>Need high degree</a:t>
                      </a:r>
                      <a:r>
                        <a:rPr lang="en-US" sz="1800" baseline="0" dirty="0">
                          <a:latin typeface="Garamond" panose="02020404030301010803" pitchFamily="18" charset="0"/>
                        </a:rPr>
                        <a:t> of confirmation </a:t>
                      </a:r>
                    </a:p>
                    <a:p>
                      <a:endParaRPr lang="en-US" sz="1800" dirty="0">
                        <a:latin typeface="Garamond" panose="02020404030301010803"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58780">
                <a:tc>
                  <a:txBody>
                    <a:bodyPr/>
                    <a:lstStyle/>
                    <a:p>
                      <a:r>
                        <a:rPr lang="en-US" sz="1800" dirty="0">
                          <a:latin typeface="Garamond" panose="02020404030301010803" pitchFamily="18" charset="0"/>
                        </a:rPr>
                        <a:t>Laggards</a:t>
                      </a:r>
                    </a:p>
                    <a:p>
                      <a:endParaRPr lang="en-US" sz="1800" dirty="0">
                        <a:latin typeface="Garamond" panose="02020404030301010803"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Garamond" panose="02020404030301010803" pitchFamily="18" charset="0"/>
                        </a:rPr>
                        <a:t>Traditionalists</a:t>
                      </a:r>
                    </a:p>
                    <a:p>
                      <a:r>
                        <a:rPr lang="en-US" sz="1800" dirty="0">
                          <a:latin typeface="Garamond" panose="02020404030301010803" pitchFamily="18" charset="0"/>
                        </a:rPr>
                        <a:t>Averse to change-agents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TextBox 7"/>
          <p:cNvSpPr txBox="1"/>
          <p:nvPr/>
        </p:nvSpPr>
        <p:spPr>
          <a:xfrm>
            <a:off x="709405" y="1484930"/>
            <a:ext cx="7553740" cy="707886"/>
          </a:xfrm>
          <a:prstGeom prst="rect">
            <a:avLst/>
          </a:prstGeom>
          <a:noFill/>
        </p:spPr>
        <p:txBody>
          <a:bodyPr wrap="square" rtlCol="0">
            <a:spAutoFit/>
          </a:bodyPr>
          <a:lstStyle/>
          <a:p>
            <a:r>
              <a:rPr lang="en-US" sz="2000" b="1" dirty="0">
                <a:latin typeface="Garamond" panose="02020404030301010803" pitchFamily="18" charset="0"/>
              </a:rPr>
              <a:t>The Rogers Model – A Qualitative Analysis of Adopters </a:t>
            </a:r>
            <a:r>
              <a:rPr lang="en-US" sz="2000" b="1" baseline="30000" dirty="0">
                <a:latin typeface="Garamond" panose="02020404030301010803" pitchFamily="18" charset="0"/>
              </a:rPr>
              <a:t>[1] </a:t>
            </a:r>
          </a:p>
          <a:p>
            <a:endParaRPr lang="en-US" sz="2000" dirty="0">
              <a:latin typeface="Garamond" panose="02020404030301010803" pitchFamily="18" charset="0"/>
            </a:endParaRPr>
          </a:p>
        </p:txBody>
      </p:sp>
      <p:sp>
        <p:nvSpPr>
          <p:cNvPr id="3" name="Slide Number Placeholder 2"/>
          <p:cNvSpPr>
            <a:spLocks noGrp="1"/>
          </p:cNvSpPr>
          <p:nvPr>
            <p:ph type="sldNum" sz="quarter" idx="12"/>
          </p:nvPr>
        </p:nvSpPr>
        <p:spPr/>
        <p:txBody>
          <a:bodyPr/>
          <a:lstStyle/>
          <a:p>
            <a:fld id="{603135F2-FF6F-4D4F-A95D-722739E1B129}" type="slidenum">
              <a:rPr lang="en-US" smtClean="0"/>
              <a:t>13</a:t>
            </a:fld>
            <a:endParaRPr lang="en-US"/>
          </a:p>
        </p:txBody>
      </p:sp>
      <p:sp>
        <p:nvSpPr>
          <p:cNvPr id="6" name="Right Brace 5"/>
          <p:cNvSpPr/>
          <p:nvPr/>
        </p:nvSpPr>
        <p:spPr>
          <a:xfrm>
            <a:off x="7320171" y="2020022"/>
            <a:ext cx="356567" cy="1228725"/>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Right Brace 8"/>
          <p:cNvSpPr/>
          <p:nvPr/>
        </p:nvSpPr>
        <p:spPr>
          <a:xfrm>
            <a:off x="7353300" y="3248747"/>
            <a:ext cx="323438" cy="2505075"/>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p:cNvSpPr txBox="1"/>
          <p:nvPr/>
        </p:nvSpPr>
        <p:spPr>
          <a:xfrm>
            <a:off x="7700760" y="2400300"/>
            <a:ext cx="1357516" cy="369332"/>
          </a:xfrm>
          <a:prstGeom prst="rect">
            <a:avLst/>
          </a:prstGeom>
          <a:noFill/>
        </p:spPr>
        <p:txBody>
          <a:bodyPr wrap="square" rtlCol="0">
            <a:spAutoFit/>
          </a:bodyPr>
          <a:lstStyle/>
          <a:p>
            <a:r>
              <a:rPr lang="en-US" b="1" dirty="0">
                <a:latin typeface="Eras Medium ITC" panose="020B0602030504020804" pitchFamily="34" charset="0"/>
              </a:rPr>
              <a:t>Innovators</a:t>
            </a:r>
          </a:p>
        </p:txBody>
      </p:sp>
      <p:sp>
        <p:nvSpPr>
          <p:cNvPr id="10" name="TextBox 9"/>
          <p:cNvSpPr txBox="1"/>
          <p:nvPr/>
        </p:nvSpPr>
        <p:spPr>
          <a:xfrm>
            <a:off x="7709867" y="4160498"/>
            <a:ext cx="1196008" cy="646331"/>
          </a:xfrm>
          <a:prstGeom prst="rect">
            <a:avLst/>
          </a:prstGeom>
          <a:noFill/>
        </p:spPr>
        <p:txBody>
          <a:bodyPr wrap="square" rtlCol="0">
            <a:spAutoFit/>
          </a:bodyPr>
          <a:lstStyle/>
          <a:p>
            <a:r>
              <a:rPr lang="en-US" b="1" dirty="0">
                <a:latin typeface="Eras Medium ITC" panose="020B0602030504020804" pitchFamily="34" charset="0"/>
              </a:rPr>
              <a:t>Imitators/Followers</a:t>
            </a:r>
          </a:p>
        </p:txBody>
      </p:sp>
    </p:spTree>
    <p:extLst>
      <p:ext uri="{BB962C8B-B14F-4D97-AF65-F5344CB8AC3E}">
        <p14:creationId xmlns:p14="http://schemas.microsoft.com/office/powerpoint/2010/main" val="2075923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6526"/>
            <a:ext cx="7886700" cy="1325563"/>
          </a:xfrm>
        </p:spPr>
        <p:txBody>
          <a:bodyPr/>
          <a:lstStyle/>
          <a:p>
            <a:r>
              <a:rPr lang="en-US" dirty="0">
                <a:latin typeface="Garamond" panose="02020404030301010803" pitchFamily="18" charset="0"/>
              </a:rPr>
              <a:t>Diffusion Modeling?</a:t>
            </a:r>
          </a:p>
        </p:txBody>
      </p:sp>
      <p:sp>
        <p:nvSpPr>
          <p:cNvPr id="3" name="Content Placeholder 2"/>
          <p:cNvSpPr>
            <a:spLocks noGrp="1"/>
          </p:cNvSpPr>
          <p:nvPr>
            <p:ph idx="1"/>
          </p:nvPr>
        </p:nvSpPr>
        <p:spPr>
          <a:xfrm>
            <a:off x="628650" y="1549400"/>
            <a:ext cx="7886700" cy="4351338"/>
          </a:xfrm>
        </p:spPr>
        <p:txBody>
          <a:bodyPr/>
          <a:lstStyle/>
          <a:p>
            <a:r>
              <a:rPr lang="en-US" dirty="0">
                <a:latin typeface="Garamond" panose="02020404030301010803" pitchFamily="18" charset="0"/>
              </a:rPr>
              <a:t>The model includes two part for diffusion: </a:t>
            </a:r>
          </a:p>
          <a:p>
            <a:pPr lvl="1"/>
            <a:r>
              <a:rPr lang="en-US" sz="2800" dirty="0">
                <a:latin typeface="Garamond" panose="02020404030301010803" pitchFamily="18" charset="0"/>
              </a:rPr>
              <a:t>Innovators </a:t>
            </a:r>
          </a:p>
          <a:p>
            <a:pPr lvl="1"/>
            <a:r>
              <a:rPr lang="en-US" sz="2800" dirty="0">
                <a:latin typeface="Garamond" panose="02020404030301010803" pitchFamily="18" charset="0"/>
              </a:rPr>
              <a:t>Imitators</a:t>
            </a:r>
          </a:p>
          <a:p>
            <a:r>
              <a:rPr lang="en-US" dirty="0">
                <a:latin typeface="Garamond" panose="02020404030301010803" pitchFamily="18" charset="0"/>
              </a:rPr>
              <a:t>For the </a:t>
            </a:r>
            <a:r>
              <a:rPr lang="en-US" dirty="0">
                <a:solidFill>
                  <a:srgbClr val="FF0000"/>
                </a:solidFill>
                <a:latin typeface="Garamond" panose="02020404030301010803" pitchFamily="18" charset="0"/>
              </a:rPr>
              <a:t>imitators</a:t>
            </a:r>
            <a:r>
              <a:rPr lang="en-US" dirty="0">
                <a:latin typeface="Garamond" panose="02020404030301010803" pitchFamily="18" charset="0"/>
              </a:rPr>
              <a:t> part, theoretically </a:t>
            </a:r>
            <a:r>
              <a:rPr lang="en-US" u="sng" dirty="0">
                <a:latin typeface="Garamond" panose="02020404030301010803" pitchFamily="18" charset="0"/>
              </a:rPr>
              <a:t>the effects of social influence</a:t>
            </a:r>
            <a:r>
              <a:rPr lang="en-US" dirty="0">
                <a:latin typeface="Garamond" panose="02020404030301010803" pitchFamily="18" charset="0"/>
              </a:rPr>
              <a:t>(e.g., effects of social networks) can explain large part of the diffusion. </a:t>
            </a:r>
          </a:p>
        </p:txBody>
      </p:sp>
      <p:sp>
        <p:nvSpPr>
          <p:cNvPr id="4" name="Slide Number Placeholder 3"/>
          <p:cNvSpPr>
            <a:spLocks noGrp="1"/>
          </p:cNvSpPr>
          <p:nvPr>
            <p:ph type="sldNum" sz="quarter" idx="12"/>
          </p:nvPr>
        </p:nvSpPr>
        <p:spPr/>
        <p:txBody>
          <a:bodyPr/>
          <a:lstStyle/>
          <a:p>
            <a:fld id="{603135F2-FF6F-4D4F-A95D-722739E1B129}" type="slidenum">
              <a:rPr lang="en-US" smtClean="0"/>
              <a:t>14</a:t>
            </a:fld>
            <a:endParaRPr lang="en-US"/>
          </a:p>
        </p:txBody>
      </p:sp>
      <p:pic>
        <p:nvPicPr>
          <p:cNvPr id="5" name="Picture 4"/>
          <p:cNvPicPr>
            <a:picLocks noChangeAspect="1"/>
          </p:cNvPicPr>
          <p:nvPr/>
        </p:nvPicPr>
        <p:blipFill>
          <a:blip r:embed="rId3"/>
          <a:stretch>
            <a:fillRect/>
          </a:stretch>
        </p:blipFill>
        <p:spPr>
          <a:xfrm>
            <a:off x="4371975" y="4332172"/>
            <a:ext cx="3286125" cy="2206741"/>
          </a:xfrm>
          <a:prstGeom prst="rect">
            <a:avLst/>
          </a:prstGeom>
        </p:spPr>
      </p:pic>
    </p:spTree>
    <p:extLst>
      <p:ext uri="{BB962C8B-B14F-4D97-AF65-F5344CB8AC3E}">
        <p14:creationId xmlns:p14="http://schemas.microsoft.com/office/powerpoint/2010/main" val="1321777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7577" y="961982"/>
            <a:ext cx="8148845" cy="4770537"/>
          </a:xfrm>
          <a:prstGeom prst="rect">
            <a:avLst/>
          </a:prstGeom>
          <a:noFill/>
        </p:spPr>
        <p:txBody>
          <a:bodyPr wrap="square" rtlCol="0">
            <a:spAutoFit/>
          </a:bodyPr>
          <a:lstStyle/>
          <a:p>
            <a:r>
              <a:rPr lang="en-US" sz="2400" dirty="0">
                <a:latin typeface="Garamond" panose="02020404030301010803" pitchFamily="18" charset="0"/>
              </a:rPr>
              <a:t>To understand market mechanisms that predict the (possible) amount of penetration of a new product (the primary interest of marketers), we need to understand various types of social influence.</a:t>
            </a:r>
          </a:p>
          <a:p>
            <a:endParaRPr lang="en-US" sz="2400" dirty="0">
              <a:latin typeface="Garamond" panose="02020404030301010803" pitchFamily="18" charset="0"/>
            </a:endParaRPr>
          </a:p>
          <a:p>
            <a:r>
              <a:rPr lang="en-US" sz="2400" b="1" dirty="0">
                <a:latin typeface="Garamond" panose="02020404030301010803" pitchFamily="18" charset="0"/>
              </a:rPr>
              <a:t>Examples of Social Influence:</a:t>
            </a:r>
          </a:p>
          <a:p>
            <a:endParaRPr lang="en-US" sz="2000" dirty="0">
              <a:latin typeface="Garamond" panose="02020404030301010803" pitchFamily="18" charset="0"/>
            </a:endParaRPr>
          </a:p>
          <a:p>
            <a:r>
              <a:rPr lang="en-US" sz="2000" b="1" dirty="0">
                <a:latin typeface="Garamond" panose="02020404030301010803" pitchFamily="18" charset="0"/>
              </a:rPr>
              <a:t>A. Word – of – Mouth Communications</a:t>
            </a:r>
            <a:r>
              <a:rPr lang="en-US" sz="2000" dirty="0">
                <a:latin typeface="Garamond" panose="02020404030301010803" pitchFamily="18" charset="0"/>
              </a:rPr>
              <a:t>:  Verbal or written communication amongst consumers such as conversations, email, participation in social groups and social activities drive adoptions. – </a:t>
            </a:r>
            <a:r>
              <a:rPr lang="en-US" sz="2000" dirty="0" err="1">
                <a:latin typeface="Garamond" panose="02020404030301010803" pitchFamily="18" charset="0"/>
              </a:rPr>
              <a:t>eWOM</a:t>
            </a:r>
            <a:r>
              <a:rPr lang="en-US" sz="2000" dirty="0">
                <a:latin typeface="Garamond" panose="02020404030301010803" pitchFamily="18" charset="0"/>
              </a:rPr>
              <a:t> (Online Review, etc.) recently…</a:t>
            </a:r>
          </a:p>
          <a:p>
            <a:r>
              <a:rPr lang="en-US" sz="2000" b="1" dirty="0">
                <a:latin typeface="Garamond" panose="02020404030301010803" pitchFamily="18" charset="0"/>
              </a:rPr>
              <a:t>B. Signals</a:t>
            </a:r>
            <a:r>
              <a:rPr lang="en-US" sz="2000" b="1" i="1" dirty="0">
                <a:latin typeface="Garamond" panose="02020404030301010803" pitchFamily="18" charset="0"/>
              </a:rPr>
              <a:t>: </a:t>
            </a:r>
            <a:r>
              <a:rPr lang="en-US" sz="2000" u="sng" dirty="0">
                <a:latin typeface="Garamond" panose="02020404030301010803" pitchFamily="18" charset="0"/>
              </a:rPr>
              <a:t>Market information</a:t>
            </a:r>
            <a:r>
              <a:rPr lang="en-US" sz="2000" dirty="0">
                <a:latin typeface="Garamond" panose="02020404030301010803" pitchFamily="18" charset="0"/>
              </a:rPr>
              <a:t> other than personal recommendation that is used by a potential adopter.</a:t>
            </a:r>
          </a:p>
          <a:p>
            <a:r>
              <a:rPr lang="en-US" sz="2000" b="1" dirty="0">
                <a:latin typeface="Garamond" panose="02020404030301010803" pitchFamily="18" charset="0"/>
              </a:rPr>
              <a:t>C. Network Externalities</a:t>
            </a:r>
            <a:r>
              <a:rPr lang="en-US" sz="2000" b="1" i="1" dirty="0">
                <a:latin typeface="Garamond" panose="02020404030301010803" pitchFamily="18" charset="0"/>
              </a:rPr>
              <a:t>: </a:t>
            </a:r>
            <a:r>
              <a:rPr lang="en-US" sz="2000" dirty="0">
                <a:latin typeface="Garamond" panose="02020404030301010803" pitchFamily="18" charset="0"/>
              </a:rPr>
              <a:t>As more consumers adopt a successful new product, the utility of other relevant products increases. </a:t>
            </a:r>
          </a:p>
        </p:txBody>
      </p:sp>
      <p:sp>
        <p:nvSpPr>
          <p:cNvPr id="5" name="Slide Number Placeholder 4"/>
          <p:cNvSpPr>
            <a:spLocks noGrp="1"/>
          </p:cNvSpPr>
          <p:nvPr>
            <p:ph type="sldNum" sz="quarter" idx="12"/>
          </p:nvPr>
        </p:nvSpPr>
        <p:spPr/>
        <p:txBody>
          <a:bodyPr/>
          <a:lstStyle/>
          <a:p>
            <a:fld id="{603135F2-FF6F-4D4F-A95D-722739E1B129}" type="slidenum">
              <a:rPr lang="en-US" smtClean="0"/>
              <a:t>15</a:t>
            </a:fld>
            <a:endParaRPr lang="en-US" dirty="0"/>
          </a:p>
        </p:txBody>
      </p:sp>
      <p:sp>
        <p:nvSpPr>
          <p:cNvPr id="6" name="TextBox 5"/>
          <p:cNvSpPr txBox="1"/>
          <p:nvPr/>
        </p:nvSpPr>
        <p:spPr>
          <a:xfrm>
            <a:off x="0" y="125309"/>
            <a:ext cx="9144000" cy="954107"/>
          </a:xfrm>
          <a:prstGeom prst="rect">
            <a:avLst/>
          </a:prstGeom>
          <a:noFill/>
        </p:spPr>
        <p:txBody>
          <a:bodyPr wrap="square" rtlCol="0">
            <a:spAutoFit/>
          </a:bodyPr>
          <a:lstStyle/>
          <a:p>
            <a:pPr algn="ctr"/>
            <a:r>
              <a:rPr lang="en-US" sz="2800" b="1" dirty="0">
                <a:latin typeface="Candara" panose="020E0502030303020204" pitchFamily="34" charset="0"/>
              </a:rPr>
              <a:t>Social Influence </a:t>
            </a:r>
            <a:r>
              <a:rPr lang="en-US" sz="2000" b="1" dirty="0">
                <a:latin typeface="Candara" panose="020E0502030303020204" pitchFamily="34" charset="0"/>
              </a:rPr>
              <a:t>(Relevant Marketing Literature for Imitators)</a:t>
            </a:r>
            <a:r>
              <a:rPr lang="en-US" sz="2800" b="1" dirty="0">
                <a:latin typeface="Candara" panose="020E0502030303020204" pitchFamily="34" charset="0"/>
              </a:rPr>
              <a:t>							</a:t>
            </a:r>
          </a:p>
        </p:txBody>
      </p:sp>
    </p:spTree>
    <p:extLst>
      <p:ext uri="{BB962C8B-B14F-4D97-AF65-F5344CB8AC3E}">
        <p14:creationId xmlns:p14="http://schemas.microsoft.com/office/powerpoint/2010/main" val="333270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7891"/>
            <a:ext cx="9144000" cy="938719"/>
          </a:xfrm>
          <a:prstGeom prst="rect">
            <a:avLst/>
          </a:prstGeom>
          <a:solidFill>
            <a:schemeClr val="bg1"/>
          </a:solidFill>
        </p:spPr>
        <p:txBody>
          <a:bodyPr wrap="square" rtlCol="0">
            <a:spAutoFit/>
          </a:bodyPr>
          <a:lstStyle/>
          <a:p>
            <a:r>
              <a:rPr lang="en-US" sz="2800" b="1" dirty="0">
                <a:latin typeface="Garamond" panose="02020404030301010803" pitchFamily="18" charset="0"/>
              </a:rPr>
              <a:t>A. Word – of – Mouth Communications </a:t>
            </a:r>
            <a:r>
              <a:rPr lang="en-US" sz="2700" dirty="0">
                <a:solidFill>
                  <a:schemeClr val="bg1"/>
                </a:solidFill>
                <a:latin typeface="Garamond" panose="02020404030301010803" pitchFamily="18" charset="0"/>
              </a:rPr>
              <a:t>								</a:t>
            </a:r>
          </a:p>
        </p:txBody>
      </p:sp>
      <p:sp>
        <p:nvSpPr>
          <p:cNvPr id="3" name="TextBox 2"/>
          <p:cNvSpPr txBox="1"/>
          <p:nvPr/>
        </p:nvSpPr>
        <p:spPr>
          <a:xfrm>
            <a:off x="264215" y="1189371"/>
            <a:ext cx="8482220" cy="4524315"/>
          </a:xfrm>
          <a:prstGeom prst="rect">
            <a:avLst/>
          </a:prstGeom>
          <a:noFill/>
        </p:spPr>
        <p:txBody>
          <a:bodyPr wrap="square" rtlCol="0">
            <a:spAutoFit/>
          </a:bodyPr>
          <a:lstStyle/>
          <a:p>
            <a:r>
              <a:rPr lang="en-US" sz="2400" dirty="0">
                <a:latin typeface="Garamond" panose="02020404030301010803" pitchFamily="18" charset="0"/>
              </a:rPr>
              <a:t>From marketing literature…</a:t>
            </a:r>
          </a:p>
          <a:p>
            <a:endParaRPr lang="en-US" sz="2400" dirty="0">
              <a:latin typeface="Garamond" panose="02020404030301010803" pitchFamily="18" charset="0"/>
            </a:endParaRPr>
          </a:p>
          <a:p>
            <a:pPr marL="342900" indent="-342900">
              <a:buAutoNum type="arabicPeriod"/>
            </a:pPr>
            <a:r>
              <a:rPr lang="en-US" sz="2400" dirty="0">
                <a:latin typeface="Garamond" panose="02020404030301010803" pitchFamily="18" charset="0"/>
              </a:rPr>
              <a:t>According to Ehrenberg-Bass Institute for Marketing Science, brands must create </a:t>
            </a:r>
            <a:r>
              <a:rPr lang="en-US" sz="2400" u="sng" dirty="0">
                <a:latin typeface="Garamond" panose="02020404030301010803" pitchFamily="18" charset="0"/>
              </a:rPr>
              <a:t>word of mouth</a:t>
            </a:r>
            <a:r>
              <a:rPr lang="en-US" sz="2400" dirty="0">
                <a:latin typeface="Garamond" panose="02020404030301010803" pitchFamily="18" charset="0"/>
              </a:rPr>
              <a:t> beyond core fan groups.</a:t>
            </a:r>
          </a:p>
          <a:p>
            <a:endParaRPr lang="en-US" sz="2400" dirty="0">
              <a:latin typeface="Garamond" panose="02020404030301010803" pitchFamily="18" charset="0"/>
            </a:endParaRPr>
          </a:p>
          <a:p>
            <a:r>
              <a:rPr lang="en-US" sz="2400" dirty="0">
                <a:latin typeface="Garamond" panose="02020404030301010803" pitchFamily="18" charset="0"/>
              </a:rPr>
              <a:t>2. The effect of word of mouth is higher for low frequency purchases, high perceived risk products, high monetary value purchases, and high involvement products.</a:t>
            </a:r>
            <a:r>
              <a:rPr lang="en-US" sz="2400" baseline="30000" dirty="0">
                <a:latin typeface="Garamond" panose="02020404030301010803" pitchFamily="18" charset="0"/>
              </a:rPr>
              <a:t>[1]</a:t>
            </a:r>
          </a:p>
          <a:p>
            <a:pPr marL="342900" indent="-342900">
              <a:buAutoNum type="arabicPeriod"/>
            </a:pPr>
            <a:endParaRPr lang="en-US" sz="2400" dirty="0">
              <a:latin typeface="Garamond" panose="02020404030301010803" pitchFamily="18" charset="0"/>
            </a:endParaRPr>
          </a:p>
          <a:p>
            <a:r>
              <a:rPr lang="en-US" sz="2400" dirty="0">
                <a:latin typeface="Garamond" panose="02020404030301010803" pitchFamily="18" charset="0"/>
              </a:rPr>
              <a:t>3. Word-of-mouth of loyal customers is a major driver.</a:t>
            </a:r>
            <a:r>
              <a:rPr lang="en-US" sz="2400" baseline="30000" dirty="0">
                <a:latin typeface="Garamond" panose="02020404030301010803" pitchFamily="18" charset="0"/>
              </a:rPr>
              <a:t>[2]  </a:t>
            </a:r>
            <a:r>
              <a:rPr lang="en-US" sz="2400" dirty="0">
                <a:latin typeface="Garamond" panose="02020404030301010803" pitchFamily="18" charset="0"/>
              </a:rPr>
              <a:t>In other circumstances, word-of-mouth of non-loyal customers is vital for adoption.</a:t>
            </a:r>
            <a:r>
              <a:rPr lang="en-US" sz="2400" baseline="30000" dirty="0">
                <a:latin typeface="Garamond" panose="02020404030301010803" pitchFamily="18" charset="0"/>
              </a:rPr>
              <a:t>[3]</a:t>
            </a:r>
          </a:p>
        </p:txBody>
      </p:sp>
      <p:sp>
        <p:nvSpPr>
          <p:cNvPr id="4" name="TextBox 3"/>
          <p:cNvSpPr txBox="1"/>
          <p:nvPr/>
        </p:nvSpPr>
        <p:spPr>
          <a:xfrm>
            <a:off x="0" y="6459112"/>
            <a:ext cx="9144000" cy="253916"/>
          </a:xfrm>
          <a:prstGeom prst="rect">
            <a:avLst/>
          </a:prstGeom>
          <a:solidFill>
            <a:schemeClr val="bg2"/>
          </a:solidFill>
        </p:spPr>
        <p:txBody>
          <a:bodyPr wrap="square" rtlCol="0">
            <a:spAutoFit/>
          </a:bodyPr>
          <a:lstStyle/>
          <a:p>
            <a:r>
              <a:rPr lang="en-US" sz="1050" dirty="0">
                <a:latin typeface="Garamond" panose="02020404030301010803" pitchFamily="18" charset="0"/>
              </a:rPr>
              <a:t>1. Rosen 2000; Watts and </a:t>
            </a:r>
            <a:r>
              <a:rPr lang="en-US" sz="1050" dirty="0" err="1">
                <a:latin typeface="Garamond" panose="02020404030301010803" pitchFamily="18" charset="0"/>
              </a:rPr>
              <a:t>Dodds</a:t>
            </a:r>
            <a:r>
              <a:rPr lang="en-US" sz="1050" dirty="0">
                <a:latin typeface="Garamond" panose="02020404030301010803" pitchFamily="18" charset="0"/>
              </a:rPr>
              <a:t> 2007; 2. </a:t>
            </a:r>
            <a:r>
              <a:rPr lang="en-US" sz="1050" dirty="0" err="1">
                <a:latin typeface="Garamond" panose="02020404030301010803" pitchFamily="18" charset="0"/>
              </a:rPr>
              <a:t>Reicheld</a:t>
            </a:r>
            <a:r>
              <a:rPr lang="en-US" sz="1050" dirty="0">
                <a:latin typeface="Garamond" panose="02020404030301010803" pitchFamily="18" charset="0"/>
              </a:rPr>
              <a:t> 2003; 3. </a:t>
            </a:r>
            <a:r>
              <a:rPr lang="en-US" sz="1050" dirty="0" err="1">
                <a:latin typeface="Garamond" panose="02020404030301010803" pitchFamily="18" charset="0"/>
              </a:rPr>
              <a:t>Godes</a:t>
            </a:r>
            <a:r>
              <a:rPr lang="en-US" sz="1050" dirty="0">
                <a:latin typeface="Garamond" panose="02020404030301010803" pitchFamily="18" charset="0"/>
              </a:rPr>
              <a:t> and </a:t>
            </a:r>
            <a:r>
              <a:rPr lang="en-US" sz="1050" dirty="0" err="1">
                <a:latin typeface="Garamond" panose="02020404030301010803" pitchFamily="18" charset="0"/>
              </a:rPr>
              <a:t>Mayzlin</a:t>
            </a:r>
            <a:r>
              <a:rPr lang="en-US" sz="1050" dirty="0">
                <a:latin typeface="Garamond" panose="02020404030301010803" pitchFamily="18" charset="0"/>
              </a:rPr>
              <a:t> 2009</a:t>
            </a:r>
          </a:p>
        </p:txBody>
      </p:sp>
      <p:sp>
        <p:nvSpPr>
          <p:cNvPr id="5" name="Slide Number Placeholder 4"/>
          <p:cNvSpPr>
            <a:spLocks noGrp="1"/>
          </p:cNvSpPr>
          <p:nvPr>
            <p:ph type="sldNum" sz="quarter" idx="12"/>
          </p:nvPr>
        </p:nvSpPr>
        <p:spPr/>
        <p:txBody>
          <a:bodyPr/>
          <a:lstStyle/>
          <a:p>
            <a:fld id="{603135F2-FF6F-4D4F-A95D-722739E1B129}" type="slidenum">
              <a:rPr lang="en-US" smtClean="0"/>
              <a:t>16</a:t>
            </a:fld>
            <a:endParaRPr lang="en-US" dirty="0"/>
          </a:p>
        </p:txBody>
      </p:sp>
      <p:pic>
        <p:nvPicPr>
          <p:cNvPr id="9" name="Picture 8"/>
          <p:cNvPicPr>
            <a:picLocks noChangeAspect="1"/>
          </p:cNvPicPr>
          <p:nvPr/>
        </p:nvPicPr>
        <p:blipFill>
          <a:blip r:embed="rId2"/>
          <a:stretch>
            <a:fillRect/>
          </a:stretch>
        </p:blipFill>
        <p:spPr>
          <a:xfrm>
            <a:off x="6343650" y="0"/>
            <a:ext cx="2800350" cy="1730616"/>
          </a:xfrm>
          <a:prstGeom prst="rect">
            <a:avLst/>
          </a:prstGeom>
        </p:spPr>
      </p:pic>
    </p:spTree>
    <p:extLst>
      <p:ext uri="{BB962C8B-B14F-4D97-AF65-F5344CB8AC3E}">
        <p14:creationId xmlns:p14="http://schemas.microsoft.com/office/powerpoint/2010/main" val="98081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75395"/>
            <a:ext cx="9144000" cy="938719"/>
          </a:xfrm>
          <a:prstGeom prst="rect">
            <a:avLst/>
          </a:prstGeom>
          <a:solidFill>
            <a:schemeClr val="bg1"/>
          </a:solidFill>
        </p:spPr>
        <p:txBody>
          <a:bodyPr wrap="square" rtlCol="0">
            <a:spAutoFit/>
          </a:bodyPr>
          <a:lstStyle/>
          <a:p>
            <a:r>
              <a:rPr lang="en-US" sz="2800" b="1" dirty="0">
                <a:latin typeface="Garamond" panose="02020404030301010803" pitchFamily="18" charset="0"/>
              </a:rPr>
              <a:t>B.  Signals </a:t>
            </a:r>
          </a:p>
          <a:p>
            <a:r>
              <a:rPr lang="en-US" sz="2700" dirty="0">
                <a:solidFill>
                  <a:schemeClr val="bg1"/>
                </a:solidFill>
                <a:latin typeface="Garamond" panose="02020404030301010803" pitchFamily="18" charset="0"/>
              </a:rPr>
              <a:t>			</a:t>
            </a:r>
          </a:p>
        </p:txBody>
      </p:sp>
      <p:sp>
        <p:nvSpPr>
          <p:cNvPr id="3" name="TextBox 2"/>
          <p:cNvSpPr txBox="1"/>
          <p:nvPr/>
        </p:nvSpPr>
        <p:spPr>
          <a:xfrm>
            <a:off x="540440" y="1767853"/>
            <a:ext cx="8063120" cy="3416320"/>
          </a:xfrm>
          <a:prstGeom prst="rect">
            <a:avLst/>
          </a:prstGeom>
          <a:noFill/>
        </p:spPr>
        <p:txBody>
          <a:bodyPr wrap="square" rtlCol="0">
            <a:spAutoFit/>
          </a:bodyPr>
          <a:lstStyle/>
          <a:p>
            <a:pPr marL="342900" indent="-342900">
              <a:buAutoNum type="arabicPeriod"/>
            </a:pPr>
            <a:r>
              <a:rPr lang="en-US" sz="2400" dirty="0">
                <a:latin typeface="Garamond" panose="02020404030301010803" pitchFamily="18" charset="0"/>
              </a:rPr>
              <a:t>Number of previous customers serves as a quality signal – influence imitators (e.g., if many customers adopted, it is a positive signal to imitators) </a:t>
            </a:r>
            <a:endParaRPr lang="en-US" sz="2400" baseline="30000" dirty="0">
              <a:latin typeface="Garamond" panose="02020404030301010803" pitchFamily="18" charset="0"/>
            </a:endParaRPr>
          </a:p>
          <a:p>
            <a:pPr marL="342900" indent="-342900">
              <a:buAutoNum type="arabicPeriod"/>
            </a:pPr>
            <a:endParaRPr lang="en-US" sz="2400" dirty="0">
              <a:latin typeface="Garamond" panose="02020404030301010803" pitchFamily="18" charset="0"/>
            </a:endParaRPr>
          </a:p>
          <a:p>
            <a:pPr marL="342900" indent="-342900">
              <a:buAutoNum type="arabicPeriod"/>
            </a:pPr>
            <a:r>
              <a:rPr lang="en-US" sz="2400" dirty="0">
                <a:latin typeface="Garamond" panose="02020404030301010803" pitchFamily="18" charset="0"/>
              </a:rPr>
              <a:t>Social signals are transmitted to followers of aspirational group member </a:t>
            </a:r>
            <a:r>
              <a:rPr lang="en-US" sz="2400" baseline="30000" dirty="0">
                <a:latin typeface="Garamond" panose="02020404030301010803" pitchFamily="18" charset="0"/>
              </a:rPr>
              <a:t>[1]</a:t>
            </a:r>
            <a:r>
              <a:rPr lang="en-US" sz="2400" dirty="0">
                <a:latin typeface="Garamond" panose="02020404030301010803" pitchFamily="18" charset="0"/>
              </a:rPr>
              <a:t>. E.g., celebrity endorsements.</a:t>
            </a:r>
          </a:p>
          <a:p>
            <a:pPr marL="342900" indent="-342900">
              <a:buAutoNum type="arabicPeriod"/>
            </a:pPr>
            <a:endParaRPr lang="en-US" sz="2400" dirty="0">
              <a:latin typeface="Garamond" panose="02020404030301010803" pitchFamily="18" charset="0"/>
            </a:endParaRPr>
          </a:p>
          <a:p>
            <a:pPr marL="342900" indent="-342900">
              <a:buAutoNum type="arabicPeriod"/>
            </a:pPr>
            <a:r>
              <a:rPr lang="en-US" sz="2400" dirty="0">
                <a:latin typeface="Garamond" panose="02020404030301010803" pitchFamily="18" charset="0"/>
              </a:rPr>
              <a:t>Speed of innovation diffusion increases in societies that are more sensitive to status differences</a:t>
            </a:r>
            <a:r>
              <a:rPr lang="en-US" sz="2400" baseline="30000" dirty="0">
                <a:latin typeface="Garamond" panose="02020404030301010803" pitchFamily="18" charset="0"/>
              </a:rPr>
              <a:t>[2]</a:t>
            </a:r>
            <a:r>
              <a:rPr lang="en-US" sz="2400" dirty="0">
                <a:latin typeface="Garamond" panose="02020404030301010803" pitchFamily="18" charset="0"/>
              </a:rPr>
              <a:t>.</a:t>
            </a:r>
            <a:endParaRPr lang="en-US" sz="2400" baseline="30000" dirty="0">
              <a:latin typeface="Garamond" panose="02020404030301010803" pitchFamily="18" charset="0"/>
            </a:endParaRPr>
          </a:p>
        </p:txBody>
      </p:sp>
      <p:sp>
        <p:nvSpPr>
          <p:cNvPr id="4" name="TextBox 3"/>
          <p:cNvSpPr txBox="1"/>
          <p:nvPr/>
        </p:nvSpPr>
        <p:spPr>
          <a:xfrm>
            <a:off x="0" y="6229393"/>
            <a:ext cx="9144000" cy="253916"/>
          </a:xfrm>
          <a:prstGeom prst="rect">
            <a:avLst/>
          </a:prstGeom>
          <a:solidFill>
            <a:schemeClr val="bg2"/>
          </a:solidFill>
        </p:spPr>
        <p:txBody>
          <a:bodyPr wrap="square" rtlCol="0">
            <a:spAutoFit/>
          </a:bodyPr>
          <a:lstStyle/>
          <a:p>
            <a:r>
              <a:rPr lang="en-US" sz="1050" dirty="0">
                <a:latin typeface="Garamond" panose="02020404030301010803" pitchFamily="18" charset="0"/>
              </a:rPr>
              <a:t>1.Van den </a:t>
            </a:r>
            <a:r>
              <a:rPr lang="en-US" sz="1050" dirty="0" err="1">
                <a:latin typeface="Garamond" panose="02020404030301010803" pitchFamily="18" charset="0"/>
              </a:rPr>
              <a:t>Bulte</a:t>
            </a:r>
            <a:r>
              <a:rPr lang="en-US" sz="1050" dirty="0">
                <a:latin typeface="Garamond" panose="02020404030301010803" pitchFamily="18" charset="0"/>
              </a:rPr>
              <a:t> and </a:t>
            </a:r>
            <a:r>
              <a:rPr lang="en-US" sz="1050" dirty="0" err="1">
                <a:latin typeface="Garamond" panose="02020404030301010803" pitchFamily="18" charset="0"/>
              </a:rPr>
              <a:t>Wuyts</a:t>
            </a:r>
            <a:r>
              <a:rPr lang="en-US" sz="1050" dirty="0">
                <a:latin typeface="Garamond" panose="02020404030301010803" pitchFamily="18" charset="0"/>
              </a:rPr>
              <a:t> 2007, Van den </a:t>
            </a:r>
            <a:r>
              <a:rPr lang="en-US" sz="1050" dirty="0" err="1">
                <a:latin typeface="Garamond" panose="02020404030301010803" pitchFamily="18" charset="0"/>
              </a:rPr>
              <a:t>Bulte</a:t>
            </a:r>
            <a:r>
              <a:rPr lang="en-US" sz="1050" dirty="0">
                <a:latin typeface="Garamond" panose="02020404030301010803" pitchFamily="18" charset="0"/>
              </a:rPr>
              <a:t> and Joshi 2007; 2. Van den </a:t>
            </a:r>
            <a:r>
              <a:rPr lang="en-US" sz="1050" dirty="0" err="1">
                <a:latin typeface="Garamond" panose="02020404030301010803" pitchFamily="18" charset="0"/>
              </a:rPr>
              <a:t>Bulte</a:t>
            </a:r>
            <a:r>
              <a:rPr lang="en-US" sz="1050" dirty="0">
                <a:latin typeface="Garamond" panose="02020404030301010803" pitchFamily="18" charset="0"/>
              </a:rPr>
              <a:t> and </a:t>
            </a:r>
            <a:r>
              <a:rPr lang="en-US" sz="1050" dirty="0" err="1">
                <a:latin typeface="Garamond" panose="02020404030301010803" pitchFamily="18" charset="0"/>
              </a:rPr>
              <a:t>Stremersch</a:t>
            </a:r>
            <a:r>
              <a:rPr lang="en-US" sz="1050" dirty="0">
                <a:latin typeface="Garamond" panose="02020404030301010803" pitchFamily="18" charset="0"/>
              </a:rPr>
              <a:t> 2004</a:t>
            </a:r>
          </a:p>
        </p:txBody>
      </p:sp>
      <p:sp>
        <p:nvSpPr>
          <p:cNvPr id="5" name="Slide Number Placeholder 4"/>
          <p:cNvSpPr>
            <a:spLocks noGrp="1"/>
          </p:cNvSpPr>
          <p:nvPr>
            <p:ph type="sldNum" sz="quarter" idx="12"/>
          </p:nvPr>
        </p:nvSpPr>
        <p:spPr/>
        <p:txBody>
          <a:bodyPr/>
          <a:lstStyle/>
          <a:p>
            <a:fld id="{603135F2-FF6F-4D4F-A95D-722739E1B129}" type="slidenum">
              <a:rPr lang="en-US" smtClean="0"/>
              <a:t>17</a:t>
            </a:fld>
            <a:endParaRPr lang="en-US"/>
          </a:p>
        </p:txBody>
      </p:sp>
    </p:spTree>
    <p:extLst>
      <p:ext uri="{BB962C8B-B14F-4D97-AF65-F5344CB8AC3E}">
        <p14:creationId xmlns:p14="http://schemas.microsoft.com/office/powerpoint/2010/main" val="264037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75370"/>
            <a:ext cx="9144000" cy="938719"/>
          </a:xfrm>
          <a:prstGeom prst="rect">
            <a:avLst/>
          </a:prstGeom>
          <a:solidFill>
            <a:schemeClr val="bg1"/>
          </a:solidFill>
        </p:spPr>
        <p:txBody>
          <a:bodyPr wrap="square" rtlCol="0">
            <a:spAutoFit/>
          </a:bodyPr>
          <a:lstStyle/>
          <a:p>
            <a:r>
              <a:rPr lang="en-US" sz="2800" b="1" dirty="0">
                <a:latin typeface="Garamond" panose="02020404030301010803" pitchFamily="18" charset="0"/>
              </a:rPr>
              <a:t>C. Network Externalities (infrastructure): </a:t>
            </a:r>
          </a:p>
          <a:p>
            <a:r>
              <a:rPr lang="en-US" sz="2700" dirty="0">
                <a:solidFill>
                  <a:schemeClr val="bg1"/>
                </a:solidFill>
                <a:latin typeface="Garamond" panose="02020404030301010803" pitchFamily="18" charset="0"/>
              </a:rPr>
              <a:t>							</a:t>
            </a:r>
          </a:p>
        </p:txBody>
      </p:sp>
      <p:sp>
        <p:nvSpPr>
          <p:cNvPr id="3" name="TextBox 2"/>
          <p:cNvSpPr txBox="1"/>
          <p:nvPr/>
        </p:nvSpPr>
        <p:spPr>
          <a:xfrm>
            <a:off x="623680" y="1658669"/>
            <a:ext cx="7713496" cy="2185214"/>
          </a:xfrm>
          <a:prstGeom prst="rect">
            <a:avLst/>
          </a:prstGeom>
          <a:noFill/>
        </p:spPr>
        <p:txBody>
          <a:bodyPr wrap="square" rtlCol="0">
            <a:spAutoFit/>
          </a:bodyPr>
          <a:lstStyle/>
          <a:p>
            <a:pPr marL="342900" indent="-342900">
              <a:buAutoNum type="arabicPeriod"/>
            </a:pPr>
            <a:r>
              <a:rPr lang="en-US" sz="2400" dirty="0">
                <a:latin typeface="Garamond" panose="02020404030301010803" pitchFamily="18" charset="0"/>
              </a:rPr>
              <a:t>Network externalities can be direct (e.g., smart phone services - voice chat apps; computer – LCD monitor) or indirect based on user base of complimentary products – Value of the product can be changed </a:t>
            </a:r>
            <a:r>
              <a:rPr lang="en-US" sz="2400" baseline="30000" dirty="0">
                <a:latin typeface="Garamond" panose="02020404030301010803" pitchFamily="18" charset="0"/>
              </a:rPr>
              <a:t>[1]</a:t>
            </a:r>
            <a:r>
              <a:rPr lang="en-US" sz="2400" dirty="0">
                <a:latin typeface="Garamond" panose="02020404030301010803" pitchFamily="18" charset="0"/>
              </a:rPr>
              <a:t>.</a:t>
            </a:r>
            <a:endParaRPr lang="en-US" sz="2400" baseline="30000" dirty="0">
              <a:latin typeface="Garamond" panose="02020404030301010803" pitchFamily="18" charset="0"/>
            </a:endParaRPr>
          </a:p>
          <a:p>
            <a:pPr marL="342900" indent="-342900">
              <a:buAutoNum type="arabicPeriod"/>
            </a:pPr>
            <a:endParaRPr lang="en-US" sz="2400" baseline="30000" dirty="0">
              <a:latin typeface="Garamond" panose="02020404030301010803" pitchFamily="18" charset="0"/>
            </a:endParaRPr>
          </a:p>
          <a:p>
            <a:pPr marL="342900" indent="-342900">
              <a:buAutoNum type="arabicPeriod"/>
            </a:pPr>
            <a:r>
              <a:rPr lang="en-US" sz="2400" dirty="0">
                <a:latin typeface="Garamond" panose="02020404030301010803" pitchFamily="18" charset="0"/>
              </a:rPr>
              <a:t>It is a positive influence on product sales and penetration</a:t>
            </a:r>
            <a:r>
              <a:rPr lang="en-US" sz="2400" baseline="30000" dirty="0">
                <a:latin typeface="Garamond" panose="02020404030301010803" pitchFamily="18" charset="0"/>
              </a:rPr>
              <a:t>[2]</a:t>
            </a:r>
            <a:r>
              <a:rPr lang="en-US" sz="2400" dirty="0">
                <a:latin typeface="Garamond" panose="02020404030301010803" pitchFamily="18" charset="0"/>
              </a:rPr>
              <a:t>.</a:t>
            </a:r>
          </a:p>
        </p:txBody>
      </p:sp>
      <p:sp>
        <p:nvSpPr>
          <p:cNvPr id="4" name="TextBox 3"/>
          <p:cNvSpPr txBox="1"/>
          <p:nvPr/>
        </p:nvSpPr>
        <p:spPr>
          <a:xfrm>
            <a:off x="0" y="6117236"/>
            <a:ext cx="9144000" cy="253916"/>
          </a:xfrm>
          <a:prstGeom prst="rect">
            <a:avLst/>
          </a:prstGeom>
          <a:solidFill>
            <a:schemeClr val="bg2"/>
          </a:solidFill>
        </p:spPr>
        <p:txBody>
          <a:bodyPr wrap="square" rtlCol="0">
            <a:spAutoFit/>
          </a:bodyPr>
          <a:lstStyle/>
          <a:p>
            <a:r>
              <a:rPr lang="en-US" sz="1050" dirty="0">
                <a:latin typeface="Garamond" panose="02020404030301010803" pitchFamily="18" charset="0"/>
              </a:rPr>
              <a:t>1. </a:t>
            </a:r>
            <a:r>
              <a:rPr lang="en-US" sz="1050" dirty="0" err="1">
                <a:latin typeface="Garamond" panose="02020404030301010803" pitchFamily="18" charset="0"/>
              </a:rPr>
              <a:t>Stremersch</a:t>
            </a:r>
            <a:r>
              <a:rPr lang="en-US" sz="1050" dirty="0">
                <a:latin typeface="Garamond" panose="02020404030301010803" pitchFamily="18" charset="0"/>
              </a:rPr>
              <a:t> et al 2007; 2. Nair, </a:t>
            </a:r>
            <a:r>
              <a:rPr lang="en-US" sz="1050" dirty="0" err="1">
                <a:latin typeface="Garamond" panose="02020404030301010803" pitchFamily="18" charset="0"/>
              </a:rPr>
              <a:t>Chintagunta</a:t>
            </a:r>
            <a:r>
              <a:rPr lang="en-US" sz="1050" dirty="0">
                <a:latin typeface="Garamond" panose="02020404030301010803" pitchFamily="18" charset="0"/>
              </a:rPr>
              <a:t>, and </a:t>
            </a:r>
            <a:r>
              <a:rPr lang="en-US" sz="1050" dirty="0" err="1">
                <a:latin typeface="Garamond" panose="02020404030301010803" pitchFamily="18" charset="0"/>
              </a:rPr>
              <a:t>Dube</a:t>
            </a:r>
            <a:r>
              <a:rPr lang="en-US" sz="1050" dirty="0">
                <a:latin typeface="Garamond" panose="02020404030301010803" pitchFamily="18" charset="0"/>
              </a:rPr>
              <a:t> 2004, Telis, Yin, and </a:t>
            </a:r>
            <a:r>
              <a:rPr lang="en-US" sz="1050" dirty="0" err="1">
                <a:latin typeface="Garamond" panose="02020404030301010803" pitchFamily="18" charset="0"/>
              </a:rPr>
              <a:t>Niraj</a:t>
            </a:r>
            <a:r>
              <a:rPr lang="en-US" sz="1050" dirty="0">
                <a:latin typeface="Garamond" panose="02020404030301010803" pitchFamily="18" charset="0"/>
              </a:rPr>
              <a:t> 2009; 3. Goldenberg, </a:t>
            </a:r>
            <a:r>
              <a:rPr lang="en-US" sz="1050" dirty="0" err="1">
                <a:latin typeface="Garamond" panose="02020404030301010803" pitchFamily="18" charset="0"/>
              </a:rPr>
              <a:t>Libai</a:t>
            </a:r>
            <a:r>
              <a:rPr lang="en-US" sz="1050" dirty="0">
                <a:latin typeface="Garamond" panose="02020404030301010803" pitchFamily="18" charset="0"/>
              </a:rPr>
              <a:t> and Muller 2010</a:t>
            </a:r>
          </a:p>
        </p:txBody>
      </p:sp>
      <p:sp>
        <p:nvSpPr>
          <p:cNvPr id="5" name="Slide Number Placeholder 4"/>
          <p:cNvSpPr>
            <a:spLocks noGrp="1"/>
          </p:cNvSpPr>
          <p:nvPr>
            <p:ph type="sldNum" sz="quarter" idx="12"/>
          </p:nvPr>
        </p:nvSpPr>
        <p:spPr/>
        <p:txBody>
          <a:bodyPr/>
          <a:lstStyle/>
          <a:p>
            <a:fld id="{603135F2-FF6F-4D4F-A95D-722739E1B129}" type="slidenum">
              <a:rPr lang="en-US" smtClean="0"/>
              <a:t>18</a:t>
            </a:fld>
            <a:endParaRPr lang="en-US"/>
          </a:p>
        </p:txBody>
      </p:sp>
    </p:spTree>
    <p:extLst>
      <p:ext uri="{BB962C8B-B14F-4D97-AF65-F5344CB8AC3E}">
        <p14:creationId xmlns:p14="http://schemas.microsoft.com/office/powerpoint/2010/main" val="54079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297204"/>
            <a:ext cx="9144000" cy="507831"/>
          </a:xfrm>
          <a:prstGeom prst="rect">
            <a:avLst/>
          </a:prstGeom>
          <a:noFill/>
        </p:spPr>
        <p:txBody>
          <a:bodyPr wrap="square" rtlCol="0">
            <a:spAutoFit/>
          </a:bodyPr>
          <a:lstStyle/>
          <a:p>
            <a:r>
              <a:rPr lang="en-US" sz="2700" b="1" dirty="0">
                <a:latin typeface="Garamond" panose="02020404030301010803" pitchFamily="18" charset="0"/>
              </a:rPr>
              <a:t>     Other than Social Influence			</a:t>
            </a:r>
          </a:p>
        </p:txBody>
      </p:sp>
      <p:sp>
        <p:nvSpPr>
          <p:cNvPr id="3" name="TextBox 2"/>
          <p:cNvSpPr txBox="1"/>
          <p:nvPr/>
        </p:nvSpPr>
        <p:spPr>
          <a:xfrm>
            <a:off x="207168" y="1040036"/>
            <a:ext cx="8729663" cy="1938992"/>
          </a:xfrm>
          <a:prstGeom prst="rect">
            <a:avLst/>
          </a:prstGeom>
          <a:noFill/>
        </p:spPr>
        <p:txBody>
          <a:bodyPr wrap="square" rtlCol="0">
            <a:spAutoFit/>
          </a:bodyPr>
          <a:lstStyle/>
          <a:p>
            <a:r>
              <a:rPr lang="en-US" sz="2000" b="1" dirty="0">
                <a:latin typeface="Garamond" panose="02020404030301010803" pitchFamily="18" charset="0"/>
              </a:rPr>
              <a:t>Consumer Heterogeneity </a:t>
            </a:r>
            <a:r>
              <a:rPr lang="en-US" sz="2000" dirty="0">
                <a:latin typeface="Garamond" panose="02020404030301010803" pitchFamily="18" charset="0"/>
              </a:rPr>
              <a:t>alone can drive diffusion in the absence of any form of social influence. – One of the most popular research topic in marketing research; E.g., some consumers are innovators or early adaptors without social influences.</a:t>
            </a:r>
          </a:p>
          <a:p>
            <a:endParaRPr lang="en-US" sz="2000" dirty="0">
              <a:latin typeface="Garamond" panose="02020404030301010803" pitchFamily="18" charset="0"/>
            </a:endParaRPr>
          </a:p>
          <a:p>
            <a:r>
              <a:rPr lang="en-US" sz="2000" dirty="0">
                <a:latin typeface="Garamond" panose="02020404030301010803" pitchFamily="18" charset="0"/>
              </a:rPr>
              <a:t>Consumer differences can be in ‘Innovativeness’, ‘Price Sensitivity’, ‘Needs’, ‘Willingness to Pay’, ‘Patience’ etc.</a:t>
            </a:r>
          </a:p>
        </p:txBody>
      </p:sp>
      <p:sp>
        <p:nvSpPr>
          <p:cNvPr id="4" name="TextBox 3"/>
          <p:cNvSpPr txBox="1"/>
          <p:nvPr/>
        </p:nvSpPr>
        <p:spPr>
          <a:xfrm>
            <a:off x="0" y="6017627"/>
            <a:ext cx="9144000" cy="253916"/>
          </a:xfrm>
          <a:prstGeom prst="rect">
            <a:avLst/>
          </a:prstGeom>
          <a:solidFill>
            <a:schemeClr val="bg2"/>
          </a:solidFill>
        </p:spPr>
        <p:txBody>
          <a:bodyPr wrap="square" rtlCol="0">
            <a:spAutoFit/>
          </a:bodyPr>
          <a:lstStyle/>
          <a:p>
            <a:r>
              <a:rPr lang="en-US" sz="1050" dirty="0">
                <a:latin typeface="Garamond" panose="02020404030301010803" pitchFamily="18" charset="0"/>
              </a:rPr>
              <a:t>1. </a:t>
            </a:r>
            <a:r>
              <a:rPr lang="en-US" sz="1050" dirty="0" err="1">
                <a:latin typeface="Garamond" panose="02020404030301010803" pitchFamily="18" charset="0"/>
              </a:rPr>
              <a:t>Stremersch</a:t>
            </a:r>
            <a:r>
              <a:rPr lang="en-US" sz="1050" dirty="0">
                <a:latin typeface="Garamond" panose="02020404030301010803" pitchFamily="18" charset="0"/>
              </a:rPr>
              <a:t> et al 2007; 2. Nair, </a:t>
            </a:r>
            <a:r>
              <a:rPr lang="en-US" sz="1050" dirty="0" err="1">
                <a:latin typeface="Garamond" panose="02020404030301010803" pitchFamily="18" charset="0"/>
              </a:rPr>
              <a:t>Chintagunta</a:t>
            </a:r>
            <a:r>
              <a:rPr lang="en-US" sz="1050" dirty="0">
                <a:latin typeface="Garamond" panose="02020404030301010803" pitchFamily="18" charset="0"/>
              </a:rPr>
              <a:t>, and </a:t>
            </a:r>
            <a:r>
              <a:rPr lang="en-US" sz="1050" dirty="0" err="1">
                <a:latin typeface="Garamond" panose="02020404030301010803" pitchFamily="18" charset="0"/>
              </a:rPr>
              <a:t>Dube</a:t>
            </a:r>
            <a:r>
              <a:rPr lang="en-US" sz="1050" dirty="0">
                <a:latin typeface="Garamond" panose="02020404030301010803" pitchFamily="18" charset="0"/>
              </a:rPr>
              <a:t> 2004, Telis, Yin, and </a:t>
            </a:r>
            <a:r>
              <a:rPr lang="en-US" sz="1050" dirty="0" err="1">
                <a:latin typeface="Garamond" panose="02020404030301010803" pitchFamily="18" charset="0"/>
              </a:rPr>
              <a:t>Niraj</a:t>
            </a:r>
            <a:r>
              <a:rPr lang="en-US" sz="1050" dirty="0">
                <a:latin typeface="Garamond" panose="02020404030301010803" pitchFamily="18" charset="0"/>
              </a:rPr>
              <a:t> 2009; 3. Goldenberg, </a:t>
            </a:r>
            <a:r>
              <a:rPr lang="en-US" sz="1050" dirty="0" err="1">
                <a:latin typeface="Garamond" panose="02020404030301010803" pitchFamily="18" charset="0"/>
              </a:rPr>
              <a:t>Libai</a:t>
            </a:r>
            <a:r>
              <a:rPr lang="en-US" sz="1050" dirty="0">
                <a:latin typeface="Garamond" panose="02020404030301010803" pitchFamily="18" charset="0"/>
              </a:rPr>
              <a:t> and Muller 2010</a:t>
            </a:r>
          </a:p>
        </p:txBody>
      </p:sp>
      <p:grpSp>
        <p:nvGrpSpPr>
          <p:cNvPr id="21" name="Group 20"/>
          <p:cNvGrpSpPr/>
          <p:nvPr/>
        </p:nvGrpSpPr>
        <p:grpSpPr>
          <a:xfrm>
            <a:off x="714376" y="3662983"/>
            <a:ext cx="8005969" cy="1839151"/>
            <a:chOff x="1371601" y="3829878"/>
            <a:chExt cx="10674625" cy="2452202"/>
          </a:xfrm>
        </p:grpSpPr>
        <p:sp>
          <p:nvSpPr>
            <p:cNvPr id="5" name="TextBox 4"/>
            <p:cNvSpPr txBox="1"/>
            <p:nvPr/>
          </p:nvSpPr>
          <p:spPr>
            <a:xfrm>
              <a:off x="4479236" y="3829878"/>
              <a:ext cx="2544416" cy="400109"/>
            </a:xfrm>
            <a:prstGeom prst="rect">
              <a:avLst/>
            </a:prstGeom>
            <a:solidFill>
              <a:schemeClr val="accent2">
                <a:lumMod val="60000"/>
                <a:lumOff val="40000"/>
              </a:schemeClr>
            </a:solidFill>
            <a:ln>
              <a:solidFill>
                <a:schemeClr val="tx1"/>
              </a:solidFill>
            </a:ln>
          </p:spPr>
          <p:txBody>
            <a:bodyPr wrap="square" rtlCol="0">
              <a:spAutoFit/>
            </a:bodyPr>
            <a:lstStyle/>
            <a:p>
              <a:pPr algn="ctr"/>
              <a:r>
                <a:rPr lang="en-US" sz="1350" b="1" dirty="0">
                  <a:latin typeface="Garamond" panose="02020404030301010803" pitchFamily="18" charset="0"/>
                </a:rPr>
                <a:t>Diffusion Drivers</a:t>
              </a:r>
            </a:p>
          </p:txBody>
        </p:sp>
        <p:sp>
          <p:nvSpPr>
            <p:cNvPr id="6" name="TextBox 5"/>
            <p:cNvSpPr txBox="1"/>
            <p:nvPr/>
          </p:nvSpPr>
          <p:spPr>
            <a:xfrm>
              <a:off x="7513983" y="4714158"/>
              <a:ext cx="2458279" cy="400109"/>
            </a:xfrm>
            <a:prstGeom prst="rect">
              <a:avLst/>
            </a:prstGeom>
            <a:solidFill>
              <a:schemeClr val="accent2">
                <a:lumMod val="60000"/>
                <a:lumOff val="40000"/>
              </a:schemeClr>
            </a:solidFill>
            <a:ln>
              <a:solidFill>
                <a:schemeClr val="tx1"/>
              </a:solidFill>
            </a:ln>
          </p:spPr>
          <p:txBody>
            <a:bodyPr wrap="square" rtlCol="0">
              <a:spAutoFit/>
            </a:bodyPr>
            <a:lstStyle/>
            <a:p>
              <a:pPr algn="ctr"/>
              <a:r>
                <a:rPr lang="en-US" sz="1350" b="1" dirty="0">
                  <a:latin typeface="Garamond" panose="02020404030301010803" pitchFamily="18" charset="0"/>
                </a:rPr>
                <a:t>Social Influence</a:t>
              </a:r>
            </a:p>
          </p:txBody>
        </p:sp>
        <p:sp>
          <p:nvSpPr>
            <p:cNvPr id="7" name="TextBox 6"/>
            <p:cNvSpPr txBox="1"/>
            <p:nvPr/>
          </p:nvSpPr>
          <p:spPr>
            <a:xfrm>
              <a:off x="1371601" y="4714158"/>
              <a:ext cx="2776329" cy="400109"/>
            </a:xfrm>
            <a:prstGeom prst="rect">
              <a:avLst/>
            </a:prstGeom>
            <a:solidFill>
              <a:schemeClr val="accent2">
                <a:lumMod val="60000"/>
                <a:lumOff val="40000"/>
              </a:schemeClr>
            </a:solidFill>
            <a:ln>
              <a:solidFill>
                <a:schemeClr val="tx1"/>
              </a:solidFill>
            </a:ln>
          </p:spPr>
          <p:txBody>
            <a:bodyPr wrap="square" rtlCol="0">
              <a:spAutoFit/>
            </a:bodyPr>
            <a:lstStyle/>
            <a:p>
              <a:pPr algn="ctr"/>
              <a:r>
                <a:rPr lang="en-US" sz="1350" b="1" dirty="0">
                  <a:latin typeface="Garamond" panose="02020404030301010803" pitchFamily="18" charset="0"/>
                </a:rPr>
                <a:t>Consumer Heterogeneity</a:t>
              </a:r>
            </a:p>
          </p:txBody>
        </p:sp>
        <p:sp>
          <p:nvSpPr>
            <p:cNvPr id="8" name="TextBox 7"/>
            <p:cNvSpPr txBox="1"/>
            <p:nvPr/>
          </p:nvSpPr>
          <p:spPr>
            <a:xfrm>
              <a:off x="9587947" y="5881970"/>
              <a:ext cx="2458279" cy="400109"/>
            </a:xfrm>
            <a:prstGeom prst="rect">
              <a:avLst/>
            </a:prstGeom>
            <a:solidFill>
              <a:schemeClr val="accent2">
                <a:lumMod val="60000"/>
                <a:lumOff val="40000"/>
              </a:schemeClr>
            </a:solidFill>
            <a:ln>
              <a:solidFill>
                <a:schemeClr val="tx1"/>
              </a:solidFill>
            </a:ln>
          </p:spPr>
          <p:txBody>
            <a:bodyPr wrap="square" rtlCol="0">
              <a:spAutoFit/>
            </a:bodyPr>
            <a:lstStyle/>
            <a:p>
              <a:pPr algn="ctr"/>
              <a:r>
                <a:rPr lang="en-US" sz="1350" b="1" dirty="0">
                  <a:latin typeface="Garamond" panose="02020404030301010803" pitchFamily="18" charset="0"/>
                </a:rPr>
                <a:t>Network Externalities</a:t>
              </a:r>
            </a:p>
          </p:txBody>
        </p:sp>
        <p:sp>
          <p:nvSpPr>
            <p:cNvPr id="9" name="TextBox 8"/>
            <p:cNvSpPr txBox="1"/>
            <p:nvPr/>
          </p:nvSpPr>
          <p:spPr>
            <a:xfrm>
              <a:off x="6867939" y="5876832"/>
              <a:ext cx="2458279" cy="400109"/>
            </a:xfrm>
            <a:prstGeom prst="rect">
              <a:avLst/>
            </a:prstGeom>
            <a:solidFill>
              <a:schemeClr val="accent2">
                <a:lumMod val="60000"/>
                <a:lumOff val="40000"/>
              </a:schemeClr>
            </a:solidFill>
            <a:ln>
              <a:solidFill>
                <a:schemeClr val="tx1"/>
              </a:solidFill>
            </a:ln>
          </p:spPr>
          <p:txBody>
            <a:bodyPr wrap="square" rtlCol="0">
              <a:spAutoFit/>
            </a:bodyPr>
            <a:lstStyle/>
            <a:p>
              <a:pPr algn="ctr"/>
              <a:r>
                <a:rPr lang="en-US" sz="1350" b="1" dirty="0">
                  <a:latin typeface="Garamond" panose="02020404030301010803" pitchFamily="18" charset="0"/>
                </a:rPr>
                <a:t>Signaling</a:t>
              </a:r>
            </a:p>
          </p:txBody>
        </p:sp>
        <p:sp>
          <p:nvSpPr>
            <p:cNvPr id="10" name="TextBox 9"/>
            <p:cNvSpPr txBox="1"/>
            <p:nvPr/>
          </p:nvSpPr>
          <p:spPr>
            <a:xfrm>
              <a:off x="4147930" y="5881971"/>
              <a:ext cx="2458279" cy="400109"/>
            </a:xfrm>
            <a:prstGeom prst="rect">
              <a:avLst/>
            </a:prstGeom>
            <a:solidFill>
              <a:schemeClr val="accent2">
                <a:lumMod val="60000"/>
                <a:lumOff val="40000"/>
              </a:schemeClr>
            </a:solidFill>
            <a:ln>
              <a:solidFill>
                <a:schemeClr val="tx1"/>
              </a:solidFill>
            </a:ln>
          </p:spPr>
          <p:txBody>
            <a:bodyPr wrap="square" rtlCol="0">
              <a:spAutoFit/>
            </a:bodyPr>
            <a:lstStyle/>
            <a:p>
              <a:pPr algn="ctr"/>
              <a:r>
                <a:rPr lang="en-US" sz="1350" b="1" dirty="0">
                  <a:latin typeface="Garamond" panose="02020404030301010803" pitchFamily="18" charset="0"/>
                </a:rPr>
                <a:t>Word-of-mouth</a:t>
              </a:r>
            </a:p>
          </p:txBody>
        </p:sp>
        <p:cxnSp>
          <p:nvCxnSpPr>
            <p:cNvPr id="12" name="Straight Arrow Connector 11"/>
            <p:cNvCxnSpPr>
              <a:stCxn id="6" idx="2"/>
              <a:endCxn id="10" idx="0"/>
            </p:cNvCxnSpPr>
            <p:nvPr/>
          </p:nvCxnSpPr>
          <p:spPr>
            <a:xfrm flipH="1">
              <a:off x="5377070" y="5114268"/>
              <a:ext cx="3366053" cy="767703"/>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9" idx="0"/>
            </p:cNvCxnSpPr>
            <p:nvPr/>
          </p:nvCxnSpPr>
          <p:spPr>
            <a:xfrm flipH="1">
              <a:off x="8097079" y="5114268"/>
              <a:ext cx="646044" cy="76256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8" idx="0"/>
            </p:cNvCxnSpPr>
            <p:nvPr/>
          </p:nvCxnSpPr>
          <p:spPr>
            <a:xfrm>
              <a:off x="8743123" y="5114268"/>
              <a:ext cx="2073964" cy="767702"/>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2"/>
              <a:endCxn id="7" idx="0"/>
            </p:cNvCxnSpPr>
            <p:nvPr/>
          </p:nvCxnSpPr>
          <p:spPr>
            <a:xfrm flipH="1">
              <a:off x="2759766" y="4229987"/>
              <a:ext cx="2991677" cy="484171"/>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2"/>
              <a:endCxn id="6" idx="0"/>
            </p:cNvCxnSpPr>
            <p:nvPr/>
          </p:nvCxnSpPr>
          <p:spPr>
            <a:xfrm>
              <a:off x="5751444" y="4229987"/>
              <a:ext cx="2991680" cy="484171"/>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Slide Number Placeholder 10"/>
          <p:cNvSpPr>
            <a:spLocks noGrp="1"/>
          </p:cNvSpPr>
          <p:nvPr>
            <p:ph type="sldNum" sz="quarter" idx="12"/>
          </p:nvPr>
        </p:nvSpPr>
        <p:spPr/>
        <p:txBody>
          <a:bodyPr/>
          <a:lstStyle/>
          <a:p>
            <a:fld id="{603135F2-FF6F-4D4F-A95D-722739E1B129}" type="slidenum">
              <a:rPr lang="en-US" smtClean="0"/>
              <a:t>19</a:t>
            </a:fld>
            <a:endParaRPr lang="en-US"/>
          </a:p>
        </p:txBody>
      </p:sp>
    </p:spTree>
    <p:extLst>
      <p:ext uri="{BB962C8B-B14F-4D97-AF65-F5344CB8AC3E}">
        <p14:creationId xmlns:p14="http://schemas.microsoft.com/office/powerpoint/2010/main" val="2058255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303" y="28099"/>
            <a:ext cx="6647936" cy="1325563"/>
          </a:xfrm>
        </p:spPr>
        <p:txBody>
          <a:bodyPr/>
          <a:lstStyle/>
          <a:p>
            <a:r>
              <a:rPr lang="en-US" dirty="0"/>
              <a:t>MKT 591: Course Roadmap</a:t>
            </a:r>
          </a:p>
        </p:txBody>
      </p:sp>
      <p:sp>
        <p:nvSpPr>
          <p:cNvPr id="214" name="Slide Number Placeholder 213"/>
          <p:cNvSpPr>
            <a:spLocks noGrp="1"/>
          </p:cNvSpPr>
          <p:nvPr>
            <p:ph type="sldNum" sz="quarter" idx="12"/>
          </p:nvPr>
        </p:nvSpPr>
        <p:spPr/>
        <p:txBody>
          <a:bodyPr/>
          <a:lstStyle/>
          <a:p>
            <a:pPr>
              <a:defRPr/>
            </a:pPr>
            <a:fld id="{0D6C48BB-8914-42F6-A238-FACE9FB4ACA6}" type="slidenum">
              <a:rPr lang="en-US" smtClean="0">
                <a:solidFill>
                  <a:prstClr val="black">
                    <a:tint val="75000"/>
                  </a:prstClr>
                </a:solidFill>
              </a:rPr>
              <a:pPr>
                <a:defRPr/>
              </a:pPr>
              <a:t>2</a:t>
            </a:fld>
            <a:endParaRPr lang="en-US" dirty="0">
              <a:solidFill>
                <a:prstClr val="black">
                  <a:tint val="75000"/>
                </a:prstClr>
              </a:solidFill>
            </a:endParaRPr>
          </a:p>
        </p:txBody>
      </p:sp>
      <p:cxnSp>
        <p:nvCxnSpPr>
          <p:cNvPr id="143" name="Straight Connector 142"/>
          <p:cNvCxnSpPr/>
          <p:nvPr/>
        </p:nvCxnSpPr>
        <p:spPr>
          <a:xfrm flipH="1">
            <a:off x="246056" y="1913930"/>
            <a:ext cx="3999" cy="26521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87" idx="2"/>
            <a:endCxn id="84" idx="0"/>
          </p:cNvCxnSpPr>
          <p:nvPr/>
        </p:nvCxnSpPr>
        <p:spPr>
          <a:xfrm flipH="1">
            <a:off x="4117325" y="1696824"/>
            <a:ext cx="673959" cy="5277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83" idx="2"/>
          </p:cNvCxnSpPr>
          <p:nvPr/>
        </p:nvCxnSpPr>
        <p:spPr>
          <a:xfrm>
            <a:off x="2835612" y="1913929"/>
            <a:ext cx="4078" cy="286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2174021" y="2581382"/>
            <a:ext cx="152398" cy="158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10" name="Straight Connector 209"/>
          <p:cNvCxnSpPr/>
          <p:nvPr/>
        </p:nvCxnSpPr>
        <p:spPr>
          <a:xfrm>
            <a:off x="2182898" y="3986033"/>
            <a:ext cx="1523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27636" y="2573429"/>
            <a:ext cx="1281067" cy="523220"/>
          </a:xfrm>
          <a:prstGeom prst="rect">
            <a:avLst/>
          </a:prstGeom>
          <a:solidFill>
            <a:schemeClr val="bg1">
              <a:lumMod val="85000"/>
            </a:schemeClr>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a:defRPr/>
            </a:pPr>
            <a:r>
              <a:rPr lang="en-US" sz="1400" dirty="0">
                <a:solidFill>
                  <a:prstClr val="black"/>
                </a:solidFill>
              </a:rPr>
              <a:t>Measurement Scales</a:t>
            </a:r>
          </a:p>
        </p:txBody>
      </p:sp>
      <p:sp>
        <p:nvSpPr>
          <p:cNvPr id="83" name="TextBox 82"/>
          <p:cNvSpPr txBox="1"/>
          <p:nvPr/>
        </p:nvSpPr>
        <p:spPr>
          <a:xfrm>
            <a:off x="2149812" y="1390709"/>
            <a:ext cx="1371600"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pPr>
              <a:defRPr/>
            </a:pPr>
            <a:r>
              <a:rPr lang="en-US" dirty="0">
                <a:solidFill>
                  <a:prstClr val="black"/>
                </a:solidFill>
              </a:rPr>
              <a:t>Prediction / Regression</a:t>
            </a:r>
          </a:p>
        </p:txBody>
      </p:sp>
      <p:sp>
        <p:nvSpPr>
          <p:cNvPr id="84" name="TextBox 83"/>
          <p:cNvSpPr txBox="1"/>
          <p:nvPr/>
        </p:nvSpPr>
        <p:spPr>
          <a:xfrm>
            <a:off x="3516918" y="2224585"/>
            <a:ext cx="1200813" cy="52322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prstClr val="black"/>
                </a:solidFill>
              </a:defRPr>
            </a:lvl1pPr>
          </a:lstStyle>
          <a:p>
            <a:r>
              <a:rPr lang="en-US" dirty="0"/>
              <a:t>Demand Forecasting</a:t>
            </a:r>
          </a:p>
        </p:txBody>
      </p:sp>
      <p:sp>
        <p:nvSpPr>
          <p:cNvPr id="87" name="TextBox 86"/>
          <p:cNvSpPr txBox="1"/>
          <p:nvPr/>
        </p:nvSpPr>
        <p:spPr>
          <a:xfrm>
            <a:off x="4279764" y="1389047"/>
            <a:ext cx="1023039" cy="307777"/>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pPr>
              <a:defRPr/>
            </a:pPr>
            <a:r>
              <a:rPr lang="en-US" dirty="0">
                <a:solidFill>
                  <a:prstClr val="black"/>
                </a:solidFill>
              </a:rPr>
              <a:t>Forecasting</a:t>
            </a:r>
          </a:p>
        </p:txBody>
      </p:sp>
      <p:sp>
        <p:nvSpPr>
          <p:cNvPr id="91" name="TextBox 90"/>
          <p:cNvSpPr txBox="1"/>
          <p:nvPr/>
        </p:nvSpPr>
        <p:spPr>
          <a:xfrm>
            <a:off x="2326421" y="2200382"/>
            <a:ext cx="1066800" cy="738664"/>
          </a:xfrm>
          <a:prstGeom prst="rect">
            <a:avLst/>
          </a:prstGeom>
          <a:solidFill>
            <a:schemeClr val="bg1">
              <a:lumMod val="85000"/>
            </a:schemeClr>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400" b="0" i="0" u="none" strike="noStrike" cap="none" spc="0" normalizeH="0" baseline="0">
                <a:ln>
                  <a:noFill/>
                </a:ln>
                <a:solidFill>
                  <a:prstClr val="black"/>
                </a:solidFill>
                <a:effectLst/>
                <a:uLnTx/>
                <a:uFillTx/>
                <a:latin typeface="Calibri" panose="020F0502020204030204"/>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defRPr/>
            </a:pPr>
            <a:r>
              <a:rPr lang="en-US" dirty="0"/>
              <a:t>Simple Linear Regression</a:t>
            </a:r>
          </a:p>
        </p:txBody>
      </p:sp>
      <p:sp>
        <p:nvSpPr>
          <p:cNvPr id="92" name="TextBox 91"/>
          <p:cNvSpPr txBox="1"/>
          <p:nvPr/>
        </p:nvSpPr>
        <p:spPr>
          <a:xfrm>
            <a:off x="2335298" y="3695316"/>
            <a:ext cx="1066800" cy="523220"/>
          </a:xfrm>
          <a:prstGeom prst="rect">
            <a:avLst/>
          </a:prstGeom>
          <a:solidFill>
            <a:schemeClr val="bg1">
              <a:lumMod val="85000"/>
            </a:schemeClr>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400" b="0" i="0" u="none" strike="noStrike" cap="none" spc="0" normalizeH="0" baseline="0">
                <a:ln>
                  <a:noFill/>
                </a:ln>
                <a:solidFill>
                  <a:prstClr val="black"/>
                </a:solidFill>
                <a:effectLst/>
                <a:uLnTx/>
                <a:uFillTx/>
                <a:latin typeface="Calibri" panose="020F0502020204030204"/>
              </a:defRPr>
            </a:lvl1pPr>
          </a:lstStyle>
          <a:p>
            <a:pPr>
              <a:defRPr/>
            </a:pPr>
            <a:r>
              <a:rPr lang="en-US" dirty="0"/>
              <a:t>Multiple Regression</a:t>
            </a:r>
          </a:p>
        </p:txBody>
      </p:sp>
      <p:sp>
        <p:nvSpPr>
          <p:cNvPr id="93" name="TextBox 92"/>
          <p:cNvSpPr txBox="1"/>
          <p:nvPr/>
        </p:nvSpPr>
        <p:spPr>
          <a:xfrm>
            <a:off x="2335298" y="5103147"/>
            <a:ext cx="1066800" cy="954107"/>
          </a:xfrm>
          <a:prstGeom prst="rect">
            <a:avLst/>
          </a:prstGeom>
          <a:solidFill>
            <a:schemeClr val="bg1">
              <a:lumMod val="85000"/>
            </a:schemeClr>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400" b="0" i="0" u="none" strike="noStrike" cap="none" spc="0" normalizeH="0" baseline="0">
                <a:ln>
                  <a:noFill/>
                </a:ln>
                <a:solidFill>
                  <a:prstClr val="black"/>
                </a:solidFill>
                <a:effectLst/>
                <a:uLnTx/>
                <a:uFillTx/>
                <a:latin typeface="Calibri" panose="020F0502020204030204"/>
              </a:defRPr>
            </a:lvl1pPr>
          </a:lstStyle>
          <a:p>
            <a:r>
              <a:rPr lang="en-US" dirty="0"/>
              <a:t>Logistic Regression (Consumer Choice)</a:t>
            </a:r>
          </a:p>
        </p:txBody>
      </p:sp>
      <p:sp>
        <p:nvSpPr>
          <p:cNvPr id="71" name="TextBox 70"/>
          <p:cNvSpPr txBox="1"/>
          <p:nvPr/>
        </p:nvSpPr>
        <p:spPr>
          <a:xfrm>
            <a:off x="250844" y="1390709"/>
            <a:ext cx="1557859"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a:defRPr/>
            </a:pPr>
            <a:r>
              <a:rPr lang="en-US" sz="1400" dirty="0">
                <a:solidFill>
                  <a:prstClr val="black"/>
                </a:solidFill>
              </a:rPr>
              <a:t>Review of Quant Market Research</a:t>
            </a:r>
          </a:p>
        </p:txBody>
      </p:sp>
      <p:cxnSp>
        <p:nvCxnSpPr>
          <p:cNvPr id="61" name="Straight Connector 60"/>
          <p:cNvCxnSpPr/>
          <p:nvPr/>
        </p:nvCxnSpPr>
        <p:spPr>
          <a:xfrm>
            <a:off x="2168334" y="2563101"/>
            <a:ext cx="3255" cy="14371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502094" y="3358259"/>
            <a:ext cx="1414201" cy="523220"/>
          </a:xfrm>
          <a:prstGeom prst="rect">
            <a:avLst/>
          </a:prstGeom>
          <a:solidFill>
            <a:schemeClr val="bg1">
              <a:lumMod val="85000"/>
            </a:schemeClr>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prstClr val="black"/>
                </a:solidFill>
              </a:defRPr>
            </a:lvl1pPr>
          </a:lstStyle>
          <a:p>
            <a:r>
              <a:rPr lang="en-US" dirty="0"/>
              <a:t>Discrete Analysis (</a:t>
            </a:r>
            <a:r>
              <a:rPr lang="en-US" dirty="0" err="1"/>
              <a:t>CrossTab</a:t>
            </a:r>
            <a:r>
              <a:rPr lang="en-US" dirty="0"/>
              <a:t>)</a:t>
            </a:r>
          </a:p>
        </p:txBody>
      </p:sp>
      <p:cxnSp>
        <p:nvCxnSpPr>
          <p:cNvPr id="77" name="Straight Connector 76"/>
          <p:cNvCxnSpPr>
            <a:cxnSpLocks/>
          </p:cNvCxnSpPr>
          <p:nvPr/>
        </p:nvCxnSpPr>
        <p:spPr>
          <a:xfrm>
            <a:off x="254002" y="2835039"/>
            <a:ext cx="263802"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
        <p:nvSpPr>
          <p:cNvPr id="90" name="TextBox 89"/>
          <p:cNvSpPr txBox="1"/>
          <p:nvPr/>
        </p:nvSpPr>
        <p:spPr>
          <a:xfrm>
            <a:off x="506334" y="4196750"/>
            <a:ext cx="1302369" cy="738664"/>
          </a:xfrm>
          <a:prstGeom prst="rect">
            <a:avLst/>
          </a:prstGeom>
          <a:solidFill>
            <a:schemeClr val="bg1">
              <a:lumMod val="85000"/>
            </a:schemeClr>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a:defRPr/>
            </a:pPr>
            <a:r>
              <a:rPr lang="en-US" sz="1400" dirty="0">
                <a:solidFill>
                  <a:prstClr val="black"/>
                </a:solidFill>
              </a:rPr>
              <a:t>Continuous Analysis (Correlation)</a:t>
            </a:r>
          </a:p>
        </p:txBody>
      </p:sp>
      <p:cxnSp>
        <p:nvCxnSpPr>
          <p:cNvPr id="94" name="Straight Connector 93"/>
          <p:cNvCxnSpPr>
            <a:endCxn id="75" idx="1"/>
          </p:cNvCxnSpPr>
          <p:nvPr/>
        </p:nvCxnSpPr>
        <p:spPr>
          <a:xfrm flipV="1">
            <a:off x="263834" y="3619869"/>
            <a:ext cx="238260" cy="80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95" name="Straight Connector 94"/>
          <p:cNvCxnSpPr>
            <a:endCxn id="90" idx="1"/>
          </p:cNvCxnSpPr>
          <p:nvPr/>
        </p:nvCxnSpPr>
        <p:spPr>
          <a:xfrm flipV="1">
            <a:off x="250052" y="4566082"/>
            <a:ext cx="256282" cy="362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
        <p:nvSpPr>
          <p:cNvPr id="109" name="TextBox 108"/>
          <p:cNvSpPr txBox="1"/>
          <p:nvPr/>
        </p:nvSpPr>
        <p:spPr>
          <a:xfrm>
            <a:off x="7700583" y="1411455"/>
            <a:ext cx="1229612"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pPr>
              <a:defRPr/>
            </a:pPr>
            <a:r>
              <a:rPr lang="en-US" dirty="0">
                <a:solidFill>
                  <a:prstClr val="black"/>
                </a:solidFill>
              </a:rPr>
              <a:t>Market Segmentation</a:t>
            </a:r>
          </a:p>
        </p:txBody>
      </p:sp>
      <p:cxnSp>
        <p:nvCxnSpPr>
          <p:cNvPr id="59" name="Straight Connector 58"/>
          <p:cNvCxnSpPr/>
          <p:nvPr/>
        </p:nvCxnSpPr>
        <p:spPr>
          <a:xfrm>
            <a:off x="2182898" y="3986034"/>
            <a:ext cx="0" cy="61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176416" y="4601530"/>
            <a:ext cx="1523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858149" y="2224585"/>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a:defRPr/>
            </a:pPr>
            <a:r>
              <a:rPr lang="en-US" sz="1400" dirty="0">
                <a:solidFill>
                  <a:prstClr val="black"/>
                </a:solidFill>
              </a:rPr>
              <a:t>Customer Classification</a:t>
            </a:r>
          </a:p>
        </p:txBody>
      </p:sp>
      <p:cxnSp>
        <p:nvCxnSpPr>
          <p:cNvPr id="76" name="Straight Connector 75"/>
          <p:cNvCxnSpPr>
            <a:stCxn id="91" idx="2"/>
            <a:endCxn id="78" idx="0"/>
          </p:cNvCxnSpPr>
          <p:nvPr/>
        </p:nvCxnSpPr>
        <p:spPr>
          <a:xfrm flipH="1">
            <a:off x="2859819" y="2939047"/>
            <a:ext cx="2" cy="1154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326419" y="3054501"/>
            <a:ext cx="1066800" cy="523220"/>
          </a:xfrm>
          <a:prstGeom prst="rect">
            <a:avLst/>
          </a:prstGeom>
          <a:solidFill>
            <a:schemeClr val="bg1">
              <a:lumMod val="85000"/>
            </a:schemeClr>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prstClr val="black"/>
                </a:solidFill>
              </a:defRPr>
            </a:lvl1pPr>
          </a:lstStyle>
          <a:p>
            <a:r>
              <a:rPr lang="en-US" dirty="0"/>
              <a:t>Categorical Variables</a:t>
            </a:r>
          </a:p>
        </p:txBody>
      </p:sp>
      <p:sp>
        <p:nvSpPr>
          <p:cNvPr id="96" name="TextBox 95"/>
          <p:cNvSpPr txBox="1"/>
          <p:nvPr/>
        </p:nvSpPr>
        <p:spPr>
          <a:xfrm>
            <a:off x="4973477" y="3054501"/>
            <a:ext cx="1114286"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a:defRPr/>
            </a:pPr>
            <a:r>
              <a:rPr lang="en-US" sz="1400" dirty="0">
                <a:solidFill>
                  <a:prstClr val="black"/>
                </a:solidFill>
              </a:rPr>
              <a:t>Discriminant Analysis </a:t>
            </a:r>
          </a:p>
        </p:txBody>
      </p:sp>
      <p:sp>
        <p:nvSpPr>
          <p:cNvPr id="97" name="TextBox 96"/>
          <p:cNvSpPr txBox="1"/>
          <p:nvPr/>
        </p:nvSpPr>
        <p:spPr>
          <a:xfrm>
            <a:off x="4997833" y="3687493"/>
            <a:ext cx="1089193"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a:defRPr/>
            </a:pPr>
            <a:r>
              <a:rPr lang="en-US" sz="1400" dirty="0">
                <a:solidFill>
                  <a:prstClr val="black"/>
                </a:solidFill>
              </a:rPr>
              <a:t>Bayesian Classifier</a:t>
            </a:r>
          </a:p>
        </p:txBody>
      </p:sp>
      <p:sp>
        <p:nvSpPr>
          <p:cNvPr id="112" name="TextBox 111"/>
          <p:cNvSpPr txBox="1"/>
          <p:nvPr/>
        </p:nvSpPr>
        <p:spPr>
          <a:xfrm>
            <a:off x="6212897" y="3523196"/>
            <a:ext cx="1229612"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a:defRPr/>
            </a:pPr>
            <a:r>
              <a:rPr lang="en-US" sz="1400" dirty="0">
                <a:solidFill>
                  <a:prstClr val="black"/>
                </a:solidFill>
              </a:rPr>
              <a:t>Extracting Features by Text Analytics</a:t>
            </a:r>
          </a:p>
        </p:txBody>
      </p:sp>
      <p:sp>
        <p:nvSpPr>
          <p:cNvPr id="113" name="TextBox 112"/>
          <p:cNvSpPr txBox="1"/>
          <p:nvPr/>
        </p:nvSpPr>
        <p:spPr>
          <a:xfrm>
            <a:off x="6218932" y="2227673"/>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a:defRPr/>
            </a:pPr>
            <a:r>
              <a:rPr lang="en-US" sz="1400" dirty="0">
                <a:solidFill>
                  <a:prstClr val="black"/>
                </a:solidFill>
              </a:rPr>
              <a:t>Factor Analysis</a:t>
            </a:r>
          </a:p>
        </p:txBody>
      </p:sp>
      <p:cxnSp>
        <p:nvCxnSpPr>
          <p:cNvPr id="125" name="Straight Connector 124"/>
          <p:cNvCxnSpPr>
            <a:stCxn id="87" idx="2"/>
            <a:endCxn id="68" idx="0"/>
          </p:cNvCxnSpPr>
          <p:nvPr/>
        </p:nvCxnSpPr>
        <p:spPr>
          <a:xfrm>
            <a:off x="4791284" y="1696824"/>
            <a:ext cx="681671" cy="5277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96" idx="1"/>
          </p:cNvCxnSpPr>
          <p:nvPr/>
        </p:nvCxnSpPr>
        <p:spPr>
          <a:xfrm flipH="1" flipV="1">
            <a:off x="4858151" y="3313217"/>
            <a:ext cx="115326" cy="28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218932" y="1426269"/>
            <a:ext cx="1229612"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pPr>
              <a:defRPr/>
            </a:pPr>
            <a:r>
              <a:rPr lang="en-US" dirty="0">
                <a:solidFill>
                  <a:prstClr val="black"/>
                </a:solidFill>
              </a:rPr>
              <a:t>Features &amp; Dimensions</a:t>
            </a:r>
          </a:p>
        </p:txBody>
      </p:sp>
      <p:cxnSp>
        <p:nvCxnSpPr>
          <p:cNvPr id="145" name="Straight Connector 144"/>
          <p:cNvCxnSpPr>
            <a:stCxn id="142" idx="2"/>
            <a:endCxn id="113" idx="0"/>
          </p:cNvCxnSpPr>
          <p:nvPr/>
        </p:nvCxnSpPr>
        <p:spPr>
          <a:xfrm>
            <a:off x="6833738" y="1949489"/>
            <a:ext cx="0" cy="278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6833738" y="2750893"/>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7700583" y="2993989"/>
            <a:ext cx="1229612"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a:defRPr/>
            </a:pPr>
            <a:r>
              <a:rPr lang="en-US" sz="1400" dirty="0">
                <a:solidFill>
                  <a:prstClr val="black"/>
                </a:solidFill>
              </a:rPr>
              <a:t>Advanced Model-based Segmentation</a:t>
            </a:r>
          </a:p>
        </p:txBody>
      </p:sp>
      <p:sp>
        <p:nvSpPr>
          <p:cNvPr id="149" name="TextBox 148"/>
          <p:cNvSpPr txBox="1"/>
          <p:nvPr/>
        </p:nvSpPr>
        <p:spPr>
          <a:xfrm>
            <a:off x="7700583" y="2212859"/>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a:defRPr/>
            </a:pPr>
            <a:r>
              <a:rPr lang="en-US" sz="1400" dirty="0">
                <a:solidFill>
                  <a:prstClr val="black"/>
                </a:solidFill>
              </a:rPr>
              <a:t>Segmentation Basic</a:t>
            </a:r>
          </a:p>
        </p:txBody>
      </p:sp>
      <p:cxnSp>
        <p:nvCxnSpPr>
          <p:cNvPr id="150" name="Straight Connector 149"/>
          <p:cNvCxnSpPr>
            <a:endCxn id="149" idx="0"/>
          </p:cNvCxnSpPr>
          <p:nvPr/>
        </p:nvCxnSpPr>
        <p:spPr>
          <a:xfrm>
            <a:off x="8315389" y="1934675"/>
            <a:ext cx="0" cy="278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8315389" y="2736079"/>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7700583" y="4000250"/>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a:defRPr/>
            </a:pPr>
            <a:r>
              <a:rPr lang="en-US" sz="1400" dirty="0">
                <a:solidFill>
                  <a:prstClr val="black"/>
                </a:solidFill>
              </a:rPr>
              <a:t>Spatial Segmentation</a:t>
            </a:r>
          </a:p>
        </p:txBody>
      </p:sp>
      <p:cxnSp>
        <p:nvCxnSpPr>
          <p:cNvPr id="49" name="Straight Connector 48"/>
          <p:cNvCxnSpPr/>
          <p:nvPr/>
        </p:nvCxnSpPr>
        <p:spPr>
          <a:xfrm>
            <a:off x="8315389" y="3747467"/>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3"/>
          <a:stretch>
            <a:fillRect/>
          </a:stretch>
        </p:blipFill>
        <p:spPr>
          <a:xfrm>
            <a:off x="5472955" y="5958579"/>
            <a:ext cx="2517112" cy="580334"/>
          </a:xfrm>
          <a:prstGeom prst="rect">
            <a:avLst/>
          </a:prstGeom>
        </p:spPr>
      </p:pic>
      <p:cxnSp>
        <p:nvCxnSpPr>
          <p:cNvPr id="50" name="Straight Connector 49"/>
          <p:cNvCxnSpPr/>
          <p:nvPr/>
        </p:nvCxnSpPr>
        <p:spPr>
          <a:xfrm>
            <a:off x="4021874" y="2736079"/>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516919" y="2993989"/>
            <a:ext cx="1089191" cy="738664"/>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a:defRPr/>
            </a:pPr>
            <a:r>
              <a:rPr lang="en-US" sz="1400" dirty="0">
                <a:solidFill>
                  <a:prstClr val="black"/>
                </a:solidFill>
              </a:rPr>
              <a:t>BASS Diffusion Model</a:t>
            </a:r>
          </a:p>
        </p:txBody>
      </p:sp>
      <p:sp>
        <p:nvSpPr>
          <p:cNvPr id="54" name="TextBox 53"/>
          <p:cNvSpPr txBox="1"/>
          <p:nvPr/>
        </p:nvSpPr>
        <p:spPr>
          <a:xfrm>
            <a:off x="4985287" y="4384434"/>
            <a:ext cx="1114284" cy="307777"/>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a:defRPr/>
            </a:pPr>
            <a:r>
              <a:rPr lang="en-US" sz="1400" dirty="0">
                <a:solidFill>
                  <a:prstClr val="black"/>
                </a:solidFill>
              </a:rPr>
              <a:t>Tree Models</a:t>
            </a:r>
          </a:p>
        </p:txBody>
      </p:sp>
      <p:cxnSp>
        <p:nvCxnSpPr>
          <p:cNvPr id="63" name="Straight Connector 62"/>
          <p:cNvCxnSpPr>
            <a:cxnSpLocks/>
          </p:cNvCxnSpPr>
          <p:nvPr/>
        </p:nvCxnSpPr>
        <p:spPr>
          <a:xfrm flipH="1">
            <a:off x="4858149" y="4560846"/>
            <a:ext cx="1304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7" idx="1"/>
          </p:cNvCxnSpPr>
          <p:nvPr/>
        </p:nvCxnSpPr>
        <p:spPr>
          <a:xfrm flipH="1" flipV="1">
            <a:off x="4858149" y="3947053"/>
            <a:ext cx="139684" cy="2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cxnSpLocks/>
          </p:cNvCxnSpPr>
          <p:nvPr/>
        </p:nvCxnSpPr>
        <p:spPr>
          <a:xfrm flipH="1">
            <a:off x="4854789" y="2530773"/>
            <a:ext cx="3360" cy="262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203089" y="2965286"/>
            <a:ext cx="1229612" cy="307777"/>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algn="ctr">
              <a:defRPr/>
            </a:pPr>
            <a:r>
              <a:rPr lang="en-US" sz="1400" dirty="0">
                <a:solidFill>
                  <a:prstClr val="black"/>
                </a:solidFill>
              </a:rPr>
              <a:t>MDS</a:t>
            </a:r>
          </a:p>
        </p:txBody>
      </p:sp>
      <p:cxnSp>
        <p:nvCxnSpPr>
          <p:cNvPr id="53" name="Straight Connector 52"/>
          <p:cNvCxnSpPr/>
          <p:nvPr/>
        </p:nvCxnSpPr>
        <p:spPr>
          <a:xfrm>
            <a:off x="6810380" y="3276423"/>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985287" y="4897980"/>
            <a:ext cx="1114284"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a:defRPr/>
            </a:pPr>
            <a:r>
              <a:rPr lang="en-US" sz="1400" dirty="0">
                <a:solidFill>
                  <a:prstClr val="black"/>
                </a:solidFill>
              </a:rPr>
              <a:t>Deep Learning</a:t>
            </a:r>
          </a:p>
        </p:txBody>
      </p:sp>
      <p:cxnSp>
        <p:nvCxnSpPr>
          <p:cNvPr id="57" name="Straight Connector 56"/>
          <p:cNvCxnSpPr>
            <a:cxnSpLocks/>
          </p:cNvCxnSpPr>
          <p:nvPr/>
        </p:nvCxnSpPr>
        <p:spPr>
          <a:xfrm flipH="1">
            <a:off x="4854789" y="5155173"/>
            <a:ext cx="1304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92569" y="5880827"/>
            <a:ext cx="1302369"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a:defRPr/>
            </a:pPr>
            <a:r>
              <a:rPr lang="en-US" sz="1400" dirty="0">
                <a:solidFill>
                  <a:prstClr val="black"/>
                </a:solidFill>
              </a:rPr>
              <a:t>Bayesian Statistics</a:t>
            </a:r>
          </a:p>
        </p:txBody>
      </p:sp>
      <p:sp>
        <p:nvSpPr>
          <p:cNvPr id="56" name="TextBox 55"/>
          <p:cNvSpPr txBox="1"/>
          <p:nvPr/>
        </p:nvSpPr>
        <p:spPr>
          <a:xfrm>
            <a:off x="2326419" y="4412194"/>
            <a:ext cx="1066800" cy="523220"/>
          </a:xfrm>
          <a:prstGeom prst="rect">
            <a:avLst/>
          </a:prstGeom>
          <a:solidFill>
            <a:schemeClr val="bg1">
              <a:lumMod val="85000"/>
            </a:schemeClr>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prstClr val="black"/>
                </a:solidFill>
              </a:defRPr>
            </a:lvl1pPr>
          </a:lstStyle>
          <a:p>
            <a:r>
              <a:rPr lang="en-US" dirty="0"/>
              <a:t>Issues in Regression</a:t>
            </a:r>
          </a:p>
        </p:txBody>
      </p:sp>
      <p:cxnSp>
        <p:nvCxnSpPr>
          <p:cNvPr id="60" name="Straight Connector 59"/>
          <p:cNvCxnSpPr/>
          <p:nvPr/>
        </p:nvCxnSpPr>
        <p:spPr>
          <a:xfrm>
            <a:off x="2182898" y="4566082"/>
            <a:ext cx="0" cy="7930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193132" y="5349060"/>
            <a:ext cx="1523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4656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US" sz="5400" dirty="0">
                <a:latin typeface="Eras Medium ITC" panose="020B0602030504020804" pitchFamily="34" charset="0"/>
              </a:rPr>
              <a:t>Now, </a:t>
            </a:r>
            <a:br>
              <a:rPr lang="en-US" sz="5400" dirty="0">
                <a:latin typeface="Eras Medium ITC" panose="020B0602030504020804" pitchFamily="34" charset="0"/>
              </a:rPr>
            </a:br>
            <a:r>
              <a:rPr lang="en-US" sz="5400" dirty="0">
                <a:latin typeface="Eras Medium ITC" panose="020B0602030504020804" pitchFamily="34" charset="0"/>
              </a:rPr>
              <a:t>Quantitative Modeling! </a:t>
            </a:r>
            <a:br>
              <a:rPr lang="en-US" sz="5400" dirty="0">
                <a:latin typeface="Eras Medium ITC" panose="020B0602030504020804" pitchFamily="34" charset="0"/>
              </a:rPr>
            </a:br>
            <a:r>
              <a:rPr lang="en-US" sz="5400" dirty="0">
                <a:latin typeface="Eras Medium ITC" panose="020B0602030504020804" pitchFamily="34" charset="0"/>
              </a:rPr>
              <a:t>for New Product Diffusion</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603135F2-FF6F-4D4F-A95D-722739E1B129}" type="slidenum">
              <a:rPr lang="en-US" smtClean="0"/>
              <a:t>20</a:t>
            </a:fld>
            <a:endParaRPr lang="en-US"/>
          </a:p>
        </p:txBody>
      </p:sp>
    </p:spTree>
    <p:extLst>
      <p:ext uri="{BB962C8B-B14F-4D97-AF65-F5344CB8AC3E}">
        <p14:creationId xmlns:p14="http://schemas.microsoft.com/office/powerpoint/2010/main" val="18011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ndara" panose="020E0502030303020204" pitchFamily="34" charset="0"/>
              </a:rPr>
              <a:t>BASS Model</a:t>
            </a:r>
          </a:p>
        </p:txBody>
      </p:sp>
      <p:sp>
        <p:nvSpPr>
          <p:cNvPr id="3" name="Content Placeholder 2"/>
          <p:cNvSpPr>
            <a:spLocks noGrp="1"/>
          </p:cNvSpPr>
          <p:nvPr>
            <p:ph idx="1"/>
          </p:nvPr>
        </p:nvSpPr>
        <p:spPr>
          <a:xfrm>
            <a:off x="628650" y="2589213"/>
            <a:ext cx="7886700" cy="3935412"/>
          </a:xfrm>
        </p:spPr>
        <p:txBody>
          <a:bodyPr>
            <a:normAutofit/>
          </a:bodyPr>
          <a:lstStyle/>
          <a:p>
            <a:r>
              <a:rPr lang="en-US" dirty="0">
                <a:latin typeface="Candara" panose="020E0502030303020204" pitchFamily="34" charset="0"/>
              </a:rPr>
              <a:t>One of the most cited empirical generalization model in marketing</a:t>
            </a:r>
          </a:p>
          <a:p>
            <a:r>
              <a:rPr lang="en-US" dirty="0">
                <a:latin typeface="Candara" panose="020E0502030303020204" pitchFamily="34" charset="0"/>
              </a:rPr>
              <a:t>It consists of a simple differential equation that describes </a:t>
            </a:r>
            <a:r>
              <a:rPr lang="en-US" dirty="0">
                <a:solidFill>
                  <a:srgbClr val="FF0000"/>
                </a:solidFill>
                <a:latin typeface="Candara" panose="020E0502030303020204" pitchFamily="34" charset="0"/>
              </a:rPr>
              <a:t>the process of how new products get adopted </a:t>
            </a:r>
            <a:r>
              <a:rPr lang="en-US" dirty="0">
                <a:latin typeface="Candara" panose="020E0502030303020204" pitchFamily="34" charset="0"/>
              </a:rPr>
              <a:t>(wiki)</a:t>
            </a:r>
          </a:p>
          <a:p>
            <a:r>
              <a:rPr lang="en-US" dirty="0">
                <a:latin typeface="Candara" panose="020E0502030303020204" pitchFamily="34" charset="0"/>
              </a:rPr>
              <a:t>The model presents a (theoretical) rationale of how innovative adopters and imitating adopters of a new product interact – We previously discussed some rationales. </a:t>
            </a:r>
          </a:p>
        </p:txBody>
      </p:sp>
      <p:sp>
        <p:nvSpPr>
          <p:cNvPr id="4" name="Slide Number Placeholder 3"/>
          <p:cNvSpPr>
            <a:spLocks noGrp="1"/>
          </p:cNvSpPr>
          <p:nvPr>
            <p:ph type="sldNum" sz="quarter" idx="12"/>
          </p:nvPr>
        </p:nvSpPr>
        <p:spPr/>
        <p:txBody>
          <a:bodyPr/>
          <a:lstStyle/>
          <a:p>
            <a:fld id="{603135F2-FF6F-4D4F-A95D-722739E1B129}" type="slidenum">
              <a:rPr lang="en-US" smtClean="0"/>
              <a:t>21</a:t>
            </a:fld>
            <a:endParaRPr lang="en-US" dirty="0"/>
          </a:p>
        </p:txBody>
      </p:sp>
      <p:pic>
        <p:nvPicPr>
          <p:cNvPr id="5" name="Picture 4"/>
          <p:cNvPicPr>
            <a:picLocks noChangeAspect="1"/>
          </p:cNvPicPr>
          <p:nvPr/>
        </p:nvPicPr>
        <p:blipFill>
          <a:blip r:embed="rId2"/>
          <a:stretch>
            <a:fillRect/>
          </a:stretch>
        </p:blipFill>
        <p:spPr>
          <a:xfrm>
            <a:off x="6340882" y="0"/>
            <a:ext cx="2803118" cy="2314575"/>
          </a:xfrm>
          <a:prstGeom prst="rect">
            <a:avLst/>
          </a:prstGeom>
        </p:spPr>
      </p:pic>
    </p:spTree>
    <p:extLst>
      <p:ext uri="{BB962C8B-B14F-4D97-AF65-F5344CB8AC3E}">
        <p14:creationId xmlns:p14="http://schemas.microsoft.com/office/powerpoint/2010/main" val="712469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6"/>
            <a:ext cx="7886700" cy="1325563"/>
          </a:xfrm>
        </p:spPr>
        <p:txBody>
          <a:bodyPr/>
          <a:lstStyle/>
          <a:p>
            <a:r>
              <a:rPr lang="en-US" dirty="0">
                <a:latin typeface="Candara" panose="020E0502030303020204" pitchFamily="34" charset="0"/>
              </a:rPr>
              <a:t>Hazard Rate in Statistics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682749"/>
                <a:ext cx="8372475" cy="4895851"/>
              </a:xfrm>
            </p:spPr>
            <p:txBody>
              <a:bodyPr>
                <a:normAutofit/>
              </a:bodyPr>
              <a:lstStyle/>
              <a:p>
                <a:r>
                  <a:rPr lang="en-US" dirty="0">
                    <a:latin typeface="Candara" panose="020E0502030303020204" pitchFamily="34" charset="0"/>
                  </a:rPr>
                  <a:t>The instantaneous conditional rate of the event (i.e., </a:t>
                </a:r>
                <a:r>
                  <a:rPr lang="en-US" i="1" dirty="0">
                    <a:latin typeface="Candara" panose="020E0502030303020204" pitchFamily="34" charset="0"/>
                  </a:rPr>
                  <a:t>new product “adoption”</a:t>
                </a:r>
                <a:r>
                  <a:rPr lang="en-US" dirty="0">
                    <a:latin typeface="Candara" panose="020E0502030303020204" pitchFamily="34" charset="0"/>
                  </a:rPr>
                  <a:t>) at time t given they have not yet adopted.</a:t>
                </a:r>
              </a:p>
              <a:p>
                <a:pPr marL="0" indent="0">
                  <a:buNone/>
                </a:pPr>
                <a:r>
                  <a:rPr lang="en-US" dirty="0">
                    <a:latin typeface="Candara" panose="020E0502030303020204" pitchFamily="34" charset="0"/>
                  </a:rPr>
                  <a:t>     </a:t>
                </a:r>
                <a14:m>
                  <m:oMath xmlns:m="http://schemas.openxmlformats.org/officeDocument/2006/math">
                    <m:r>
                      <a:rPr lang="en-US" sz="3600" smtClean="0">
                        <a:latin typeface="Cambria Math" panose="02040503050406030204" pitchFamily="18" charset="0"/>
                      </a:rPr>
                      <m:t>h</m:t>
                    </m:r>
                    <m:d>
                      <m:dPr>
                        <m:ctrlPr>
                          <a:rPr lang="en-US" sz="3600" i="1" smtClean="0">
                            <a:latin typeface="Cambria Math" panose="02040503050406030204" pitchFamily="18" charset="0"/>
                          </a:rPr>
                        </m:ctrlPr>
                      </m:dPr>
                      <m:e>
                        <m:r>
                          <a:rPr lang="en-US" sz="3600" smtClean="0">
                            <a:latin typeface="Cambria Math" panose="02040503050406030204" pitchFamily="18" charset="0"/>
                          </a:rPr>
                          <m:t>𝑡</m:t>
                        </m:r>
                      </m:e>
                    </m:d>
                    <m:r>
                      <a:rPr lang="en-US" sz="3600" smtClean="0">
                        <a:latin typeface="Cambria Math" panose="02040503050406030204" pitchFamily="18" charset="0"/>
                      </a:rPr>
                      <m:t>=</m:t>
                    </m:r>
                    <m:f>
                      <m:fPr>
                        <m:ctrlPr>
                          <a:rPr lang="en-US" sz="3600" i="1" smtClean="0">
                            <a:latin typeface="Cambria Math" panose="02040503050406030204" pitchFamily="18" charset="0"/>
                          </a:rPr>
                        </m:ctrlPr>
                      </m:fPr>
                      <m:num>
                        <m:r>
                          <a:rPr lang="en-US" sz="3600" smtClean="0">
                            <a:latin typeface="Cambria Math" panose="02040503050406030204" pitchFamily="18" charset="0"/>
                          </a:rPr>
                          <m:t>𝑓</m:t>
                        </m:r>
                        <m:d>
                          <m:dPr>
                            <m:ctrlPr>
                              <a:rPr lang="en-US" sz="3600" i="1" smtClean="0">
                                <a:latin typeface="Cambria Math" panose="02040503050406030204" pitchFamily="18" charset="0"/>
                              </a:rPr>
                            </m:ctrlPr>
                          </m:dPr>
                          <m:e>
                            <m:r>
                              <a:rPr lang="en-US" sz="3600" smtClean="0">
                                <a:latin typeface="Cambria Math" panose="02040503050406030204" pitchFamily="18" charset="0"/>
                              </a:rPr>
                              <m:t>𝑡</m:t>
                            </m:r>
                          </m:e>
                        </m:d>
                      </m:num>
                      <m:den>
                        <m:r>
                          <a:rPr lang="en-US" sz="3600" smtClean="0">
                            <a:latin typeface="Cambria Math" panose="02040503050406030204" pitchFamily="18" charset="0"/>
                          </a:rPr>
                          <m:t>1−</m:t>
                        </m:r>
                        <m:r>
                          <a:rPr lang="en-US" sz="3600" smtClean="0">
                            <a:latin typeface="Cambria Math" panose="02040503050406030204" pitchFamily="18" charset="0"/>
                          </a:rPr>
                          <m:t>𝐹</m:t>
                        </m:r>
                        <m:r>
                          <a:rPr lang="en-US" sz="3600" smtClean="0">
                            <a:latin typeface="Cambria Math" panose="02040503050406030204" pitchFamily="18" charset="0"/>
                          </a:rPr>
                          <m:t>(</m:t>
                        </m:r>
                        <m:r>
                          <a:rPr lang="en-US" sz="3600" smtClean="0">
                            <a:latin typeface="Cambria Math" panose="02040503050406030204" pitchFamily="18" charset="0"/>
                          </a:rPr>
                          <m:t>𝑡</m:t>
                        </m:r>
                        <m:r>
                          <a:rPr lang="en-US" sz="3600" smtClean="0">
                            <a:latin typeface="Cambria Math" panose="02040503050406030204" pitchFamily="18" charset="0"/>
                          </a:rPr>
                          <m:t>)</m:t>
                        </m:r>
                      </m:den>
                    </m:f>
                  </m:oMath>
                </a14:m>
                <a:r>
                  <a:rPr lang="en-US" sz="3600" dirty="0">
                    <a:latin typeface="Candara" panose="020E0502030303020204" pitchFamily="34" charset="0"/>
                  </a:rPr>
                  <a:t>, </a:t>
                </a:r>
              </a:p>
              <a:p>
                <a:endParaRPr lang="en-US" dirty="0">
                  <a:latin typeface="Candara" panose="020E0502030303020204" pitchFamily="34" charset="0"/>
                </a:endParaRPr>
              </a:p>
              <a:p>
                <a:r>
                  <a:rPr lang="en-US" dirty="0">
                    <a:latin typeface="Candara" panose="020E0502030303020204" pitchFamily="34" charset="0"/>
                  </a:rPr>
                  <a:t>Widely used in </a:t>
                </a:r>
                <a:r>
                  <a:rPr lang="en-US" dirty="0">
                    <a:latin typeface="Candara" panose="020E0502030303020204" pitchFamily="34" charset="0"/>
                    <a:hlinkClick r:id="rId3"/>
                  </a:rPr>
                  <a:t>Survival Analysis </a:t>
                </a:r>
                <a:r>
                  <a:rPr lang="en-US" dirty="0">
                    <a:latin typeface="Candara" panose="020E0502030303020204" pitchFamily="34" charset="0"/>
                  </a:rPr>
                  <a:t>in various fields of statistics</a:t>
                </a:r>
              </a:p>
              <a:p>
                <a:pPr lvl="1"/>
                <a:r>
                  <a:rPr lang="en-US" dirty="0">
                    <a:latin typeface="Candara" panose="020E0502030303020204" pitchFamily="34" charset="0"/>
                  </a:rPr>
                  <a:t>E.g. 1 , treatment effects in Cancer Clinical Trials</a:t>
                </a:r>
              </a:p>
              <a:p>
                <a:pPr lvl="1"/>
                <a:r>
                  <a:rPr lang="en-US" dirty="0">
                    <a:latin typeface="Candara" panose="020E0502030303020204" pitchFamily="34" charset="0"/>
                  </a:rPr>
                  <a:t>E.g. 2, Survival of alliances in Airline industry: </a:t>
                </a:r>
              </a:p>
              <a:p>
                <a:pPr lvl="1"/>
                <a:r>
                  <a:rPr lang="en-US" dirty="0">
                    <a:latin typeface="Candara" panose="020E0502030303020204" pitchFamily="34" charset="0"/>
                  </a:rPr>
                  <a:t>Cox Regression: Effects of IVs on the time a event happen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682749"/>
                <a:ext cx="8372475" cy="4895851"/>
              </a:xfrm>
              <a:blipFill rotWithShape="0">
                <a:blip r:embed="rId4"/>
                <a:stretch>
                  <a:fillRect l="-1311" t="-1993" r="-102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a:xfrm>
            <a:off x="6843712" y="6398179"/>
            <a:ext cx="2057400" cy="365125"/>
          </a:xfrm>
        </p:spPr>
        <p:txBody>
          <a:bodyPr/>
          <a:lstStyle/>
          <a:p>
            <a:fld id="{603135F2-FF6F-4D4F-A95D-722739E1B129}" type="slidenum">
              <a:rPr lang="en-US" smtClean="0"/>
              <a:t>22</a:t>
            </a:fld>
            <a:endParaRPr lang="en-US" dirty="0"/>
          </a:p>
        </p:txBody>
      </p:sp>
      <p:sp>
        <p:nvSpPr>
          <p:cNvPr id="4" name="Oval 3"/>
          <p:cNvSpPr/>
          <p:nvPr/>
        </p:nvSpPr>
        <p:spPr>
          <a:xfrm>
            <a:off x="2505074" y="2857500"/>
            <a:ext cx="847725" cy="5334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657600" y="2939534"/>
            <a:ext cx="3943350" cy="369332"/>
          </a:xfrm>
          <a:prstGeom prst="rect">
            <a:avLst/>
          </a:prstGeom>
          <a:noFill/>
        </p:spPr>
        <p:txBody>
          <a:bodyPr wrap="square" rtlCol="0">
            <a:spAutoFit/>
          </a:bodyPr>
          <a:lstStyle/>
          <a:p>
            <a:r>
              <a:rPr lang="en-US" dirty="0">
                <a:latin typeface="Eras Medium ITC" panose="020B0602030504020804" pitchFamily="34" charset="0"/>
              </a:rPr>
              <a:t>Instantaneous rate of the adoption</a:t>
            </a:r>
          </a:p>
        </p:txBody>
      </p:sp>
      <p:sp>
        <p:nvSpPr>
          <p:cNvPr id="7" name="Oval 6"/>
          <p:cNvSpPr/>
          <p:nvPr/>
        </p:nvSpPr>
        <p:spPr>
          <a:xfrm>
            <a:off x="2276475" y="3411536"/>
            <a:ext cx="1304925" cy="5334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848100" y="3493570"/>
            <a:ext cx="5124450" cy="369332"/>
          </a:xfrm>
          <a:prstGeom prst="rect">
            <a:avLst/>
          </a:prstGeom>
          <a:noFill/>
        </p:spPr>
        <p:txBody>
          <a:bodyPr wrap="square" rtlCol="0">
            <a:spAutoFit/>
          </a:bodyPr>
          <a:lstStyle/>
          <a:p>
            <a:r>
              <a:rPr lang="en-US" dirty="0">
                <a:latin typeface="Eras Medium ITC" panose="020B0602030504020804" pitchFamily="34" charset="0"/>
              </a:rPr>
              <a:t>Probability that the adoption is not occurred yet.</a:t>
            </a:r>
          </a:p>
        </p:txBody>
      </p:sp>
      <p:cxnSp>
        <p:nvCxnSpPr>
          <p:cNvPr id="10" name="Straight Arrow Connector 9"/>
          <p:cNvCxnSpPr>
            <a:stCxn id="4" idx="6"/>
            <a:endCxn id="5" idx="1"/>
          </p:cNvCxnSpPr>
          <p:nvPr/>
        </p:nvCxnSpPr>
        <p:spPr>
          <a:xfrm>
            <a:off x="3352799" y="3124200"/>
            <a:ext cx="304801"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9" idx="1"/>
          </p:cNvCxnSpPr>
          <p:nvPr/>
        </p:nvCxnSpPr>
        <p:spPr>
          <a:xfrm>
            <a:off x="3581400" y="3678236"/>
            <a:ext cx="2667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6960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46076"/>
            <a:ext cx="7886700" cy="1325563"/>
          </a:xfrm>
        </p:spPr>
        <p:txBody>
          <a:bodyPr>
            <a:normAutofit/>
          </a:bodyPr>
          <a:lstStyle/>
          <a:p>
            <a:r>
              <a:rPr lang="en-US" sz="3600" dirty="0">
                <a:latin typeface="Candara" panose="020E0502030303020204" pitchFamily="34" charset="0"/>
              </a:rPr>
              <a:t>BASS Modeled the diffusion this way!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38326"/>
                <a:ext cx="7886700" cy="4351338"/>
              </a:xfrm>
              <a:ln>
                <a:solidFill>
                  <a:schemeClr val="tx1"/>
                </a:solidFill>
              </a:ln>
            </p:spPr>
            <p:txBody>
              <a:bodyPr/>
              <a:lstStyle/>
              <a:p>
                <a:r>
                  <a:rPr lang="en-US" dirty="0">
                    <a:latin typeface="Candara" panose="020E0502030303020204" pitchFamily="34" charset="0"/>
                  </a:rPr>
                  <a:t>Bass Model: </a:t>
                </a:r>
                <a:r>
                  <a:rPr lang="en-US" dirty="0">
                    <a:solidFill>
                      <a:srgbClr val="FF0000"/>
                    </a:solidFill>
                    <a:latin typeface="Candara" panose="020E0502030303020204" pitchFamily="34" charset="0"/>
                  </a:rPr>
                  <a:t>The probability of adoption of anyone who has not adopted </a:t>
                </a:r>
                <a:r>
                  <a:rPr lang="en-US" dirty="0">
                    <a:solidFill>
                      <a:schemeClr val="tx1"/>
                    </a:solidFill>
                    <a:latin typeface="Candara" panose="020E0502030303020204" pitchFamily="34" charset="0"/>
                  </a:rPr>
                  <a:t>(i.e., </a:t>
                </a:r>
                <a14:m>
                  <m:oMath xmlns:m="http://schemas.openxmlformats.org/officeDocument/2006/math">
                    <m:r>
                      <a:rPr lang="en-US" i="1">
                        <a:solidFill>
                          <a:schemeClr val="tx1"/>
                        </a:solidFill>
                        <a:latin typeface="Cambria Math" panose="02040503050406030204" pitchFamily="18" charset="0"/>
                      </a:rPr>
                      <m:t>h</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oMath>
                </a14:m>
                <a:r>
                  <a:rPr lang="en-US" dirty="0">
                    <a:solidFill>
                      <a:schemeClr val="tx1"/>
                    </a:solidFill>
                    <a:latin typeface="Candara" panose="020E0502030303020204" pitchFamily="34" charset="0"/>
                  </a:rPr>
                  <a:t>) </a:t>
                </a:r>
                <a:r>
                  <a:rPr lang="en-US" dirty="0">
                    <a:latin typeface="Candara" panose="020E0502030303020204" pitchFamily="34" charset="0"/>
                  </a:rPr>
                  <a:t>is a linear function of those who have previously adopted. </a:t>
                </a:r>
              </a:p>
              <a:p>
                <a:pPr marL="0" indent="0">
                  <a:buNone/>
                </a:pPr>
                <a:endParaRPr lang="en-US" i="1" dirty="0">
                  <a:latin typeface="Cambria Math" panose="02040503050406030204" pitchFamily="18" charset="0"/>
                </a:endParaRPr>
              </a:p>
              <a:p>
                <a:pPr marL="0" indent="0">
                  <a:buNone/>
                </a:pPr>
                <a:r>
                  <a:rPr lang="en-US" dirty="0"/>
                  <a:t>                      </a:t>
                </a:r>
                <a14:m>
                  <m:oMath xmlns:m="http://schemas.openxmlformats.org/officeDocument/2006/math">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𝑞𝐹</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latin typeface="Candara" panose="020E0502030303020204" pitchFamily="34" charset="0"/>
                  </a:rPr>
                  <a:t>, </a:t>
                </a:r>
              </a:p>
              <a:p>
                <a:pPr marL="0" indent="0">
                  <a:buNone/>
                </a:pPr>
                <a:endParaRPr lang="en-US" dirty="0">
                  <a:latin typeface="Candara" panose="020E0502030303020204" pitchFamily="34" charset="0"/>
                </a:endParaRPr>
              </a:p>
              <a:p>
                <a:pPr marL="0" indent="0">
                  <a:buNone/>
                </a:pPr>
                <a:r>
                  <a:rPr lang="en-US" dirty="0">
                    <a:latin typeface="Candara" panose="020E0502030303020204" pitchFamily="34" charset="0"/>
                  </a:rPr>
                  <a:t>here p is coefficient of innovation; q is coefficient of imitation (internal influence; note, F(t) is a cumulative probability of adoption).</a:t>
                </a:r>
              </a:p>
              <a:p>
                <a:endParaRPr lang="en-US" dirty="0">
                  <a:latin typeface="Candara" panose="020E0502030303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38326"/>
                <a:ext cx="7886700" cy="4351338"/>
              </a:xfrm>
              <a:blipFill rotWithShape="0">
                <a:blip r:embed="rId2"/>
                <a:stretch>
                  <a:fillRect l="-1466" t="-2238" r="-2006"/>
                </a:stretch>
              </a:blipFill>
              <a:ln>
                <a:solidFill>
                  <a:schemeClr val="tx1"/>
                </a:solidFill>
              </a:ln>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03135F2-FF6F-4D4F-A95D-722739E1B129}" type="slidenum">
              <a:rPr lang="en-US" smtClean="0"/>
              <a:t>23</a:t>
            </a:fld>
            <a:endParaRPr lang="en-US"/>
          </a:p>
        </p:txBody>
      </p:sp>
      <p:sp>
        <p:nvSpPr>
          <p:cNvPr id="5" name="Oval 4"/>
          <p:cNvSpPr/>
          <p:nvPr/>
        </p:nvSpPr>
        <p:spPr>
          <a:xfrm>
            <a:off x="3533775" y="3619500"/>
            <a:ext cx="371475" cy="51435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191000" y="3600450"/>
            <a:ext cx="285750" cy="5334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3076575" y="4133850"/>
            <a:ext cx="657225" cy="5715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5"/>
          </p:cNvCxnSpPr>
          <p:nvPr/>
        </p:nvCxnSpPr>
        <p:spPr>
          <a:xfrm>
            <a:off x="4434903" y="4055735"/>
            <a:ext cx="2489772" cy="7162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445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4880"/>
            <a:ext cx="7886700" cy="1325563"/>
          </a:xfrm>
        </p:spPr>
        <p:txBody>
          <a:bodyPr>
            <a:normAutofit/>
          </a:bodyPr>
          <a:lstStyle/>
          <a:p>
            <a:pPr algn="ctr"/>
            <a:r>
              <a:rPr lang="en-US" sz="4000" dirty="0">
                <a:latin typeface="Candara" panose="020E0502030303020204" pitchFamily="34" charset="0"/>
              </a:rPr>
              <a:t>Graphical Pattern of Adoptions</a:t>
            </a:r>
          </a:p>
        </p:txBody>
      </p:sp>
      <p:pic>
        <p:nvPicPr>
          <p:cNvPr id="4" name="Picture 3"/>
          <p:cNvPicPr>
            <a:picLocks noChangeAspect="1"/>
          </p:cNvPicPr>
          <p:nvPr/>
        </p:nvPicPr>
        <p:blipFill>
          <a:blip r:embed="rId3"/>
          <a:stretch>
            <a:fillRect/>
          </a:stretch>
        </p:blipFill>
        <p:spPr>
          <a:xfrm>
            <a:off x="628650" y="2397919"/>
            <a:ext cx="3947786" cy="3263504"/>
          </a:xfrm>
          <a:prstGeom prst="rect">
            <a:avLst/>
          </a:prstGeom>
        </p:spPr>
      </p:pic>
      <p:pic>
        <p:nvPicPr>
          <p:cNvPr id="5" name="Picture 4"/>
          <p:cNvPicPr>
            <a:picLocks noChangeAspect="1"/>
          </p:cNvPicPr>
          <p:nvPr/>
        </p:nvPicPr>
        <p:blipFill>
          <a:blip r:embed="rId4"/>
          <a:stretch>
            <a:fillRect/>
          </a:stretch>
        </p:blipFill>
        <p:spPr>
          <a:xfrm>
            <a:off x="4572000" y="2397919"/>
            <a:ext cx="3943350" cy="3259836"/>
          </a:xfrm>
          <a:prstGeom prst="rect">
            <a:avLst/>
          </a:prstGeom>
        </p:spPr>
      </p:pic>
      <p:sp>
        <p:nvSpPr>
          <p:cNvPr id="6" name="TextBox 5"/>
          <p:cNvSpPr txBox="1"/>
          <p:nvPr/>
        </p:nvSpPr>
        <p:spPr>
          <a:xfrm>
            <a:off x="5010150" y="6022085"/>
            <a:ext cx="3759367" cy="307777"/>
          </a:xfrm>
          <a:prstGeom prst="rect">
            <a:avLst/>
          </a:prstGeom>
          <a:noFill/>
        </p:spPr>
        <p:txBody>
          <a:bodyPr wrap="square" rtlCol="0">
            <a:spAutoFit/>
          </a:bodyPr>
          <a:lstStyle/>
          <a:p>
            <a:pPr algn="r"/>
            <a:r>
              <a:rPr lang="en-US" sz="1400" dirty="0" err="1">
                <a:latin typeface="Candara" panose="020E0502030303020204" pitchFamily="34" charset="0"/>
              </a:rPr>
              <a:t>Chengjun</a:t>
            </a:r>
            <a:r>
              <a:rPr lang="en-US" sz="1400" dirty="0">
                <a:latin typeface="Candara" panose="020E0502030303020204" pitchFamily="34" charset="0"/>
              </a:rPr>
              <a:t> WANG (2012)</a:t>
            </a:r>
          </a:p>
        </p:txBody>
      </p:sp>
      <p:sp>
        <p:nvSpPr>
          <p:cNvPr id="7" name="TextBox 6"/>
          <p:cNvSpPr txBox="1"/>
          <p:nvPr/>
        </p:nvSpPr>
        <p:spPr>
          <a:xfrm>
            <a:off x="971551" y="1862139"/>
            <a:ext cx="3035930" cy="369332"/>
          </a:xfrm>
          <a:prstGeom prst="rect">
            <a:avLst/>
          </a:prstGeom>
          <a:noFill/>
        </p:spPr>
        <p:txBody>
          <a:bodyPr wrap="square" rtlCol="0">
            <a:spAutoFit/>
          </a:bodyPr>
          <a:lstStyle/>
          <a:p>
            <a:r>
              <a:rPr lang="en-US" dirty="0">
                <a:latin typeface="Candara" panose="020E0502030303020204" pitchFamily="34" charset="0"/>
              </a:rPr>
              <a:t>Cumulative Adoption Graph</a:t>
            </a:r>
          </a:p>
        </p:txBody>
      </p:sp>
      <p:sp>
        <p:nvSpPr>
          <p:cNvPr id="8" name="TextBox 7"/>
          <p:cNvSpPr txBox="1"/>
          <p:nvPr/>
        </p:nvSpPr>
        <p:spPr>
          <a:xfrm>
            <a:off x="5010150" y="1862139"/>
            <a:ext cx="3067050" cy="369332"/>
          </a:xfrm>
          <a:prstGeom prst="rect">
            <a:avLst/>
          </a:prstGeom>
          <a:noFill/>
        </p:spPr>
        <p:txBody>
          <a:bodyPr wrap="square" rtlCol="0">
            <a:spAutoFit/>
          </a:bodyPr>
          <a:lstStyle/>
          <a:p>
            <a:r>
              <a:rPr lang="en-US" dirty="0">
                <a:latin typeface="Candara" panose="020E0502030303020204" pitchFamily="34" charset="0"/>
              </a:rPr>
              <a:t>Adoption Distribution Graph</a:t>
            </a:r>
          </a:p>
        </p:txBody>
      </p:sp>
      <p:sp>
        <p:nvSpPr>
          <p:cNvPr id="9" name="Slide Number Placeholder 8"/>
          <p:cNvSpPr>
            <a:spLocks noGrp="1"/>
          </p:cNvSpPr>
          <p:nvPr>
            <p:ph type="sldNum" sz="quarter" idx="12"/>
          </p:nvPr>
        </p:nvSpPr>
        <p:spPr/>
        <p:txBody>
          <a:bodyPr/>
          <a:lstStyle/>
          <a:p>
            <a:fld id="{603135F2-FF6F-4D4F-A95D-722739E1B129}" type="slidenum">
              <a:rPr lang="en-US" smtClean="0"/>
              <a:t>24</a:t>
            </a:fld>
            <a:endParaRPr lang="en-US"/>
          </a:p>
        </p:txBody>
      </p:sp>
    </p:spTree>
    <p:extLst>
      <p:ext uri="{BB962C8B-B14F-4D97-AF65-F5344CB8AC3E}">
        <p14:creationId xmlns:p14="http://schemas.microsoft.com/office/powerpoint/2010/main" val="1745435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60708"/>
            <a:ext cx="9144000" cy="507831"/>
          </a:xfrm>
          <a:prstGeom prst="rect">
            <a:avLst/>
          </a:prstGeom>
          <a:noFill/>
        </p:spPr>
        <p:txBody>
          <a:bodyPr wrap="square" rtlCol="0">
            <a:spAutoFit/>
          </a:bodyPr>
          <a:lstStyle/>
          <a:p>
            <a:r>
              <a:rPr lang="en-US" sz="2700" dirty="0">
                <a:latin typeface="Garamond" panose="02020404030301010803" pitchFamily="18" charset="0"/>
              </a:rPr>
              <a:t>    Technical Summary of Bass Model</a:t>
            </a:r>
          </a:p>
        </p:txBody>
      </p:sp>
      <mc:AlternateContent xmlns:mc="http://schemas.openxmlformats.org/markup-compatibility/2006" xmlns:a14="http://schemas.microsoft.com/office/drawing/2010/main">
        <mc:Choice Requires="a14">
          <p:sp>
            <p:nvSpPr>
              <p:cNvPr id="3" name="TextBox 2"/>
              <p:cNvSpPr txBox="1"/>
              <p:nvPr/>
            </p:nvSpPr>
            <p:spPr>
              <a:xfrm>
                <a:off x="385554" y="1085733"/>
                <a:ext cx="8606045" cy="2308324"/>
              </a:xfrm>
              <a:prstGeom prst="rect">
                <a:avLst/>
              </a:prstGeom>
              <a:noFill/>
            </p:spPr>
            <p:txBody>
              <a:bodyPr wrap="square" rtlCol="0">
                <a:spAutoFit/>
              </a:bodyPr>
              <a:lstStyle/>
              <a:p>
                <a:r>
                  <a:rPr lang="en-US" dirty="0">
                    <a:latin typeface="Garamond" panose="02020404030301010803" pitchFamily="18" charset="0"/>
                  </a:rPr>
                  <a:t>Let’s see the mathematics of innovation diffusion. Both simplicity and utility are the hallmarks of this diffusion model</a:t>
                </a:r>
                <a:r>
                  <a:rPr lang="en-US" baseline="30000" dirty="0">
                    <a:latin typeface="Garamond" panose="02020404030301010803" pitchFamily="18" charset="0"/>
                  </a:rPr>
                  <a:t>[1]</a:t>
                </a:r>
                <a:r>
                  <a:rPr lang="en-US" dirty="0">
                    <a:latin typeface="Garamond" panose="02020404030301010803" pitchFamily="18" charset="0"/>
                  </a:rPr>
                  <a:t>;</a:t>
                </a:r>
              </a:p>
              <a:p>
                <a:endParaRPr lang="en-US" dirty="0">
                  <a:latin typeface="Garamond" panose="02020404030301010803" pitchFamily="18" charset="0"/>
                </a:endParaRPr>
              </a:p>
              <a:p>
                <a:r>
                  <a:rPr lang="en-US" dirty="0">
                    <a:latin typeface="Garamond" panose="02020404030301010803" pitchFamily="18" charset="0"/>
                  </a:rPr>
                  <a:t>Let </a:t>
                </a:r>
                <a14:m>
                  <m:oMath xmlns:m="http://schemas.openxmlformats.org/officeDocument/2006/math">
                    <m:r>
                      <a:rPr lang="en-US" i="1">
                        <a:latin typeface="Cambria Math" panose="02040503050406030204" pitchFamily="18" charset="0"/>
                      </a:rPr>
                      <m:t>𝑚</m:t>
                    </m:r>
                  </m:oMath>
                </a14:m>
                <a:r>
                  <a:rPr lang="en-US" dirty="0">
                    <a:latin typeface="Garamond" panose="02020404030301010803" pitchFamily="18" charset="0"/>
                  </a:rPr>
                  <a:t> be the potential total market size, </a:t>
                </a:r>
              </a:p>
              <a:p>
                <a:endParaRPr lang="en-US" dirty="0">
                  <a:latin typeface="Garamond" panose="02020404030301010803" pitchFamily="18" charset="0"/>
                </a:endParaRPr>
              </a:p>
              <a:p>
                <a:endParaRPr lang="en-US" dirty="0">
                  <a:latin typeface="Garamond" panose="02020404030301010803" pitchFamily="18" charset="0"/>
                </a:endParaRPr>
              </a:p>
              <a:p>
                <a:pPr marL="342900" indent="-342900">
                  <a:buAutoNum type="arabicPeriod"/>
                </a:pPr>
                <a:r>
                  <a:rPr lang="en-US" dirty="0">
                    <a:latin typeface="Garamond" panose="02020404030301010803" pitchFamily="18" charset="0"/>
                  </a:rPr>
                  <a:t>The change in adoption at any time </a:t>
                </a:r>
                <a14:m>
                  <m:oMath xmlns:m="http://schemas.openxmlformats.org/officeDocument/2006/math">
                    <m:r>
                      <a:rPr lang="en-US" i="1">
                        <a:latin typeface="Cambria Math" panose="02040503050406030204" pitchFamily="18" charset="0"/>
                      </a:rPr>
                      <m:t>𝑡</m:t>
                    </m:r>
                  </m:oMath>
                </a14:m>
                <a:r>
                  <a:rPr lang="en-US" dirty="0">
                    <a:latin typeface="Garamond" panose="02020404030301010803" pitchFamily="18" charset="0"/>
                  </a:rPr>
                  <a:t> is the sum of adoptions owing to external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𝐸</m:t>
                        </m:r>
                      </m:e>
                    </m:d>
                  </m:oMath>
                </a14:m>
                <a:r>
                  <a:rPr lang="en-US" dirty="0">
                    <a:latin typeface="Garamond" panose="02020404030301010803" pitchFamily="18" charset="0"/>
                  </a:rPr>
                  <a:t> and </a:t>
                </a:r>
              </a:p>
              <a:p>
                <a:pPr marL="342900" indent="-342900">
                  <a:buAutoNum type="arabicPeriod"/>
                </a:pPr>
                <a:endParaRPr lang="en-US" dirty="0">
                  <a:latin typeface="Garamond" panose="02020404030301010803"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85554" y="1085733"/>
                <a:ext cx="8606045" cy="2308324"/>
              </a:xfrm>
              <a:prstGeom prst="rect">
                <a:avLst/>
              </a:prstGeom>
              <a:blipFill rotWithShape="0">
                <a:blip r:embed="rId2"/>
                <a:stretch>
                  <a:fillRect l="-567" t="-1319" r="-212"/>
                </a:stretch>
              </a:blipFill>
            </p:spPr>
            <p:txBody>
              <a:bodyPr/>
              <a:lstStyle/>
              <a:p>
                <a:r>
                  <a:rPr lang="en-US">
                    <a:noFill/>
                  </a:rPr>
                  <a:t> </a:t>
                </a:r>
              </a:p>
            </p:txBody>
          </p:sp>
        </mc:Fallback>
      </mc:AlternateContent>
      <p:sp>
        <p:nvSpPr>
          <p:cNvPr id="4" name="TextBox 3"/>
          <p:cNvSpPr txBox="1"/>
          <p:nvPr/>
        </p:nvSpPr>
        <p:spPr>
          <a:xfrm>
            <a:off x="0" y="6356351"/>
            <a:ext cx="9144000" cy="253916"/>
          </a:xfrm>
          <a:prstGeom prst="rect">
            <a:avLst/>
          </a:prstGeom>
          <a:solidFill>
            <a:schemeClr val="bg2"/>
          </a:solidFill>
        </p:spPr>
        <p:txBody>
          <a:bodyPr wrap="square" rtlCol="0">
            <a:spAutoFit/>
          </a:bodyPr>
          <a:lstStyle/>
          <a:p>
            <a:r>
              <a:rPr lang="en-US" sz="1050" dirty="0">
                <a:latin typeface="Garamond" panose="02020404030301010803" pitchFamily="18" charset="0"/>
              </a:rPr>
              <a:t>1. Bass (1969) Management Science</a:t>
            </a:r>
          </a:p>
        </p:txBody>
      </p:sp>
      <p:sp>
        <p:nvSpPr>
          <p:cNvPr id="5" name="Slide Number Placeholder 4"/>
          <p:cNvSpPr>
            <a:spLocks noGrp="1"/>
          </p:cNvSpPr>
          <p:nvPr>
            <p:ph type="sldNum" sz="quarter" idx="12"/>
          </p:nvPr>
        </p:nvSpPr>
        <p:spPr/>
        <p:txBody>
          <a:bodyPr/>
          <a:lstStyle/>
          <a:p>
            <a:fld id="{603135F2-FF6F-4D4F-A95D-722739E1B129}" type="slidenum">
              <a:rPr lang="en-US" smtClean="0"/>
              <a:t>25</a:t>
            </a:fld>
            <a:endParaRPr lang="en-US"/>
          </a:p>
        </p:txBody>
      </p:sp>
      <p:pic>
        <p:nvPicPr>
          <p:cNvPr id="8" name="Picture 7"/>
          <p:cNvPicPr>
            <a:picLocks noChangeAspect="1"/>
          </p:cNvPicPr>
          <p:nvPr/>
        </p:nvPicPr>
        <p:blipFill>
          <a:blip r:embed="rId3"/>
          <a:stretch>
            <a:fillRect/>
          </a:stretch>
        </p:blipFill>
        <p:spPr>
          <a:xfrm>
            <a:off x="500875" y="2461783"/>
            <a:ext cx="8375402" cy="825094"/>
          </a:xfrm>
          <a:prstGeom prst="rect">
            <a:avLst/>
          </a:prstGeom>
          <a:ln>
            <a:solidFill>
              <a:schemeClr val="tx1"/>
            </a:solidFill>
          </a:ln>
        </p:spPr>
      </p:pic>
      <p:sp>
        <p:nvSpPr>
          <p:cNvPr id="9" name="Rectangle 8"/>
          <p:cNvSpPr/>
          <p:nvPr/>
        </p:nvSpPr>
        <p:spPr>
          <a:xfrm>
            <a:off x="1066800" y="3234225"/>
            <a:ext cx="1924050" cy="62339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Hazard function:</a:t>
            </a:r>
          </a:p>
          <a:p>
            <a:pPr algn="ctr"/>
            <a:r>
              <a:rPr lang="en-US" dirty="0">
                <a:solidFill>
                  <a:schemeClr val="tx1"/>
                </a:solidFill>
                <a:latin typeface="Candara" panose="020E0502030303020204" pitchFamily="34" charset="0"/>
              </a:rPr>
              <a:t>adoption</a:t>
            </a:r>
          </a:p>
        </p:txBody>
      </p:sp>
      <p:sp>
        <p:nvSpPr>
          <p:cNvPr id="10" name="Rectangle 9"/>
          <p:cNvSpPr/>
          <p:nvPr/>
        </p:nvSpPr>
        <p:spPr>
          <a:xfrm>
            <a:off x="5248901" y="3418051"/>
            <a:ext cx="1349325" cy="265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innovators</a:t>
            </a:r>
          </a:p>
        </p:txBody>
      </p:sp>
      <p:sp>
        <p:nvSpPr>
          <p:cNvPr id="11" name="Rectangle 10"/>
          <p:cNvSpPr/>
          <p:nvPr/>
        </p:nvSpPr>
        <p:spPr>
          <a:xfrm>
            <a:off x="6913907" y="3436286"/>
            <a:ext cx="1278388" cy="2606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anose="020E0502030303020204" pitchFamily="34" charset="0"/>
              </a:rPr>
              <a:t>imitators</a:t>
            </a:r>
          </a:p>
        </p:txBody>
      </p:sp>
      <p:cxnSp>
        <p:nvCxnSpPr>
          <p:cNvPr id="13" name="Straight Arrow Connector 12"/>
          <p:cNvCxnSpPr>
            <a:stCxn id="10" idx="0"/>
          </p:cNvCxnSpPr>
          <p:nvPr/>
        </p:nvCxnSpPr>
        <p:spPr>
          <a:xfrm flipV="1">
            <a:off x="5923564" y="3208809"/>
            <a:ext cx="353725" cy="2092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0"/>
          </p:cNvCxnSpPr>
          <p:nvPr/>
        </p:nvCxnSpPr>
        <p:spPr>
          <a:xfrm flipH="1" flipV="1">
            <a:off x="6881817" y="3194254"/>
            <a:ext cx="671284" cy="2420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5554" y="3947237"/>
            <a:ext cx="8129796" cy="1754326"/>
          </a:xfrm>
          <a:prstGeom prst="rect">
            <a:avLst/>
          </a:prstGeom>
          <a:noFill/>
        </p:spPr>
        <p:txBody>
          <a:bodyPr wrap="square" rtlCol="0">
            <a:spAutoFit/>
          </a:bodyPr>
          <a:lstStyle/>
          <a:p>
            <a:pPr>
              <a:lnSpc>
                <a:spcPct val="150000"/>
              </a:lnSpc>
            </a:pPr>
            <a:r>
              <a:rPr lang="en-US" dirty="0">
                <a:latin typeface="Candara" panose="020E0502030303020204" pitchFamily="34" charset="0"/>
              </a:rPr>
              <a:t>f(T) : likelihood of purchase at time T.</a:t>
            </a:r>
          </a:p>
          <a:p>
            <a:pPr>
              <a:lnSpc>
                <a:spcPct val="150000"/>
              </a:lnSpc>
            </a:pPr>
            <a:r>
              <a:rPr lang="en-US" dirty="0">
                <a:latin typeface="Candara" panose="020E0502030303020204" pitchFamily="34" charset="0"/>
              </a:rPr>
              <a:t>F(T) : Cumulative purchase/adoption probability by time T; F(0)=0.</a:t>
            </a:r>
          </a:p>
          <a:p>
            <a:pPr>
              <a:lnSpc>
                <a:spcPct val="150000"/>
              </a:lnSpc>
            </a:pPr>
            <a:r>
              <a:rPr lang="en-US" dirty="0">
                <a:latin typeface="Candara" panose="020E0502030303020204" pitchFamily="34" charset="0"/>
              </a:rPr>
              <a:t>Y(T): the total number of purchases in the (0,T).</a:t>
            </a:r>
          </a:p>
          <a:p>
            <a:pPr>
              <a:lnSpc>
                <a:spcPct val="150000"/>
              </a:lnSpc>
            </a:pPr>
            <a:r>
              <a:rPr lang="en-US" dirty="0">
                <a:latin typeface="Candara" panose="020E0502030303020204" pitchFamily="34" charset="0"/>
              </a:rPr>
              <a:t>m: total market potential (total number of purchases).</a:t>
            </a:r>
          </a:p>
        </p:txBody>
      </p:sp>
      <p:sp>
        <p:nvSpPr>
          <p:cNvPr id="12" name="Rectangle 11"/>
          <p:cNvSpPr/>
          <p:nvPr/>
        </p:nvSpPr>
        <p:spPr>
          <a:xfrm>
            <a:off x="500875" y="5767158"/>
            <a:ext cx="3814971" cy="369332"/>
          </a:xfrm>
          <a:prstGeom prst="rect">
            <a:avLst/>
          </a:prstGeom>
        </p:spPr>
        <p:txBody>
          <a:bodyPr wrap="square">
            <a:spAutoFit/>
          </a:bodyPr>
          <a:lstStyle/>
          <a:p>
            <a:r>
              <a:rPr lang="en-US" b="1" dirty="0">
                <a:latin typeface="Garamond" panose="02020404030301010803" pitchFamily="18" charset="0"/>
              </a:rPr>
              <a:t>Note, S(T) = mf(T);  Y(T) = mF(T)</a:t>
            </a:r>
            <a:endParaRPr lang="en-US" b="1" dirty="0"/>
          </a:p>
        </p:txBody>
      </p:sp>
    </p:spTree>
    <p:extLst>
      <p:ext uri="{BB962C8B-B14F-4D97-AF65-F5344CB8AC3E}">
        <p14:creationId xmlns:p14="http://schemas.microsoft.com/office/powerpoint/2010/main" val="2233574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27383"/>
            <a:ext cx="9144000" cy="507831"/>
          </a:xfrm>
          <a:prstGeom prst="rect">
            <a:avLst/>
          </a:prstGeom>
          <a:noFill/>
        </p:spPr>
        <p:txBody>
          <a:bodyPr wrap="square" rtlCol="0">
            <a:spAutoFit/>
          </a:bodyPr>
          <a:lstStyle/>
          <a:p>
            <a:r>
              <a:rPr lang="en-US" sz="2700" dirty="0">
                <a:latin typeface="Garamond" panose="02020404030301010803" pitchFamily="18" charset="0"/>
              </a:rPr>
              <a:t>    Derivation of Bass Model		</a:t>
            </a:r>
          </a:p>
        </p:txBody>
      </p:sp>
      <p:sp>
        <p:nvSpPr>
          <p:cNvPr id="5" name="Slide Number Placeholder 4"/>
          <p:cNvSpPr>
            <a:spLocks noGrp="1"/>
          </p:cNvSpPr>
          <p:nvPr>
            <p:ph type="sldNum" sz="quarter" idx="12"/>
          </p:nvPr>
        </p:nvSpPr>
        <p:spPr/>
        <p:txBody>
          <a:bodyPr/>
          <a:lstStyle/>
          <a:p>
            <a:fld id="{603135F2-FF6F-4D4F-A95D-722739E1B129}" type="slidenum">
              <a:rPr lang="en-US" smtClean="0"/>
              <a:t>26</a:t>
            </a:fld>
            <a:endParaRPr lang="en-US"/>
          </a:p>
        </p:txBody>
      </p:sp>
      <p:sp>
        <p:nvSpPr>
          <p:cNvPr id="6" name="TextBox 5"/>
          <p:cNvSpPr txBox="1"/>
          <p:nvPr/>
        </p:nvSpPr>
        <p:spPr>
          <a:xfrm>
            <a:off x="377050" y="1327354"/>
            <a:ext cx="8606045" cy="1477328"/>
          </a:xfrm>
          <a:prstGeom prst="rect">
            <a:avLst/>
          </a:prstGeom>
          <a:noFill/>
        </p:spPr>
        <p:txBody>
          <a:bodyPr wrap="square" rtlCol="0">
            <a:spAutoFit/>
          </a:bodyPr>
          <a:lstStyle/>
          <a:p>
            <a:r>
              <a:rPr lang="en-US" dirty="0">
                <a:latin typeface="Garamond" panose="02020404030301010803" pitchFamily="18" charset="0"/>
              </a:rPr>
              <a:t>After having some algebra, we have: </a:t>
            </a:r>
          </a:p>
          <a:p>
            <a:endParaRPr lang="en-US" dirty="0">
              <a:latin typeface="Garamond" panose="02020404030301010803" pitchFamily="18" charset="0"/>
            </a:endParaRPr>
          </a:p>
          <a:p>
            <a:endParaRPr lang="en-US" b="1" i="1" dirty="0">
              <a:latin typeface="Garamond" panose="02020404030301010803" pitchFamily="18" charset="0"/>
            </a:endParaRPr>
          </a:p>
          <a:p>
            <a:pPr algn="ctr"/>
            <a:r>
              <a:rPr lang="en-US" b="1" i="1" dirty="0">
                <a:latin typeface="Garamond" panose="02020404030301010803" pitchFamily="18" charset="0"/>
              </a:rPr>
              <a:t>“I will show how to derive the BASS Diffusion model… </a:t>
            </a:r>
          </a:p>
          <a:p>
            <a:pPr algn="ctr"/>
            <a:r>
              <a:rPr lang="en-US" b="1" i="1" dirty="0">
                <a:latin typeface="Garamond" panose="02020404030301010803" pitchFamily="18" charset="0"/>
              </a:rPr>
              <a:t>Let’s do some basic Mathematics!”</a:t>
            </a:r>
          </a:p>
        </p:txBody>
      </p:sp>
      <p:sp>
        <p:nvSpPr>
          <p:cNvPr id="7" name="TextBox 6"/>
          <p:cNvSpPr txBox="1"/>
          <p:nvPr/>
        </p:nvSpPr>
        <p:spPr>
          <a:xfrm>
            <a:off x="279640" y="2946627"/>
            <a:ext cx="8606045" cy="369332"/>
          </a:xfrm>
          <a:prstGeom prst="rect">
            <a:avLst/>
          </a:prstGeom>
          <a:noFill/>
        </p:spPr>
        <p:txBody>
          <a:bodyPr wrap="square" rtlCol="0">
            <a:spAutoFit/>
          </a:bodyPr>
          <a:lstStyle/>
          <a:p>
            <a:r>
              <a:rPr lang="en-US" dirty="0">
                <a:latin typeface="Garamond" panose="02020404030301010803" pitchFamily="18" charset="0"/>
              </a:rPr>
              <a:t>Our interests are </a:t>
            </a:r>
            <a:r>
              <a:rPr lang="en-US" i="1" dirty="0">
                <a:latin typeface="Garamond" panose="02020404030301010803" pitchFamily="18" charset="0"/>
              </a:rPr>
              <a:t>p, q, </a:t>
            </a:r>
            <a:r>
              <a:rPr lang="en-US" dirty="0">
                <a:latin typeface="Garamond" panose="02020404030301010803" pitchFamily="18" charset="0"/>
              </a:rPr>
              <a:t>and </a:t>
            </a:r>
            <a:r>
              <a:rPr lang="en-US" i="1" dirty="0">
                <a:latin typeface="Garamond" panose="02020404030301010803" pitchFamily="18" charset="0"/>
              </a:rPr>
              <a:t>m</a:t>
            </a:r>
            <a:r>
              <a:rPr lang="en-US" dirty="0">
                <a:latin typeface="Garamond" panose="02020404030301010803" pitchFamily="18" charset="0"/>
              </a:rPr>
              <a:t>:</a:t>
            </a:r>
          </a:p>
        </p:txBody>
      </p:sp>
      <p:pic>
        <p:nvPicPr>
          <p:cNvPr id="8" name="Picture 7"/>
          <p:cNvPicPr>
            <a:picLocks noChangeAspect="1"/>
          </p:cNvPicPr>
          <p:nvPr/>
        </p:nvPicPr>
        <p:blipFill>
          <a:blip r:embed="rId2"/>
          <a:stretch>
            <a:fillRect/>
          </a:stretch>
        </p:blipFill>
        <p:spPr>
          <a:xfrm>
            <a:off x="694049" y="3446354"/>
            <a:ext cx="4822201" cy="266569"/>
          </a:xfrm>
          <a:prstGeom prst="rect">
            <a:avLst/>
          </a:prstGeom>
          <a:ln>
            <a:solidFill>
              <a:schemeClr val="tx1"/>
            </a:solidFill>
          </a:ln>
        </p:spPr>
      </p:pic>
      <mc:AlternateContent xmlns:mc="http://schemas.openxmlformats.org/markup-compatibility/2006" xmlns:a14="http://schemas.microsoft.com/office/drawing/2010/main">
        <mc:Choice Requires="a14">
          <p:sp>
            <p:nvSpPr>
              <p:cNvPr id="9" name="TextBox 8"/>
              <p:cNvSpPr txBox="1"/>
              <p:nvPr/>
            </p:nvSpPr>
            <p:spPr>
              <a:xfrm>
                <a:off x="190500" y="4511629"/>
                <a:ext cx="8534400" cy="5666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h𝑒𝑟𝑒</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𝑝𝑚</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𝑞</m:t>
                          </m:r>
                        </m:num>
                        <m:den>
                          <m:r>
                            <a:rPr lang="en-US" b="0" i="1" smtClean="0">
                              <a:latin typeface="Cambria Math" panose="02040503050406030204" pitchFamily="18" charset="0"/>
                            </a:rPr>
                            <m:t>𝑚</m:t>
                          </m:r>
                        </m:den>
                      </m:f>
                    </m:oMath>
                  </m:oMathPara>
                </a14:m>
                <a:endParaRPr lang="en-US" dirty="0">
                  <a:latin typeface="Garamond" panose="02020404030301010803"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90500" y="4511629"/>
                <a:ext cx="8534400" cy="56669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68976" y="5311481"/>
                <a:ext cx="8627374" cy="548548"/>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sym typeface="Wingdings" panose="05000000000000000000" pitchFamily="2" charset="2"/>
                      </a:rPr>
                      <m:t>𝑎</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𝑚𝑏</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𝑐</m:t>
                    </m:r>
                    <m:sSup>
                      <m:sSupPr>
                        <m:ctrlPr>
                          <a:rPr lang="en-US" b="0" i="1" smtClean="0">
                            <a:latin typeface="Cambria Math" panose="02040503050406030204" pitchFamily="18" charset="0"/>
                            <a:sym typeface="Wingdings" panose="05000000000000000000" pitchFamily="2" charset="2"/>
                          </a:rPr>
                        </m:ctrlPr>
                      </m:sSupPr>
                      <m:e>
                        <m:r>
                          <a:rPr lang="en-US" b="0" i="1" smtClean="0">
                            <a:latin typeface="Cambria Math" panose="02040503050406030204" pitchFamily="18" charset="0"/>
                            <a:sym typeface="Wingdings" panose="05000000000000000000" pitchFamily="2" charset="2"/>
                          </a:rPr>
                          <m:t>𝑚</m:t>
                        </m:r>
                      </m:e>
                      <m:sup>
                        <m:r>
                          <a:rPr lang="en-US" b="0" i="1" smtClean="0">
                            <a:latin typeface="Cambria Math" panose="02040503050406030204" pitchFamily="18" charset="0"/>
                            <a:sym typeface="Wingdings" panose="05000000000000000000" pitchFamily="2" charset="2"/>
                          </a:rPr>
                          <m:t>2</m:t>
                        </m:r>
                      </m:sup>
                    </m:sSup>
                    <m:r>
                      <a:rPr lang="en-US" b="0" i="1" smtClean="0">
                        <a:latin typeface="Cambria Math" panose="02040503050406030204" pitchFamily="18" charset="0"/>
                        <a:sym typeface="Wingdings" panose="05000000000000000000" pitchFamily="2" charset="2"/>
                      </a:rPr>
                      <m:t>=0</m:t>
                    </m:r>
                  </m:oMath>
                </a14:m>
                <a:r>
                  <a:rPr lang="en-US" dirty="0">
                    <a:sym typeface="Wingdings" panose="05000000000000000000" pitchFamily="2" charset="2"/>
                  </a:rPr>
                  <a:t>                               </a:t>
                </a:r>
                <a14:m>
                  <m:oMath xmlns:m="http://schemas.openxmlformats.org/officeDocument/2006/math">
                    <m:r>
                      <m:rPr>
                        <m:sty m:val="p"/>
                      </m:rPr>
                      <a:rPr lang="en-US" b="0" i="0" smtClean="0">
                        <a:latin typeface="Cambria Math" panose="02040503050406030204" pitchFamily="18" charset="0"/>
                        <a:sym typeface="Wingdings" panose="05000000000000000000" pitchFamily="2" charset="2"/>
                      </a:rPr>
                      <m:t>m</m:t>
                    </m:r>
                    <m:r>
                      <a:rPr lang="en-US" b="0" i="0" smtClean="0">
                        <a:latin typeface="Cambria Math" panose="02040503050406030204" pitchFamily="18" charset="0"/>
                        <a:sym typeface="Wingdings" panose="05000000000000000000" pitchFamily="2" charset="2"/>
                      </a:rPr>
                      <m:t>=−</m:t>
                    </m:r>
                    <m:r>
                      <m:rPr>
                        <m:sty m:val="p"/>
                      </m:rPr>
                      <a:rPr lang="en-US" b="0" i="0" smtClean="0">
                        <a:latin typeface="Cambria Math" panose="02040503050406030204" pitchFamily="18" charset="0"/>
                        <a:sym typeface="Wingdings" panose="05000000000000000000" pitchFamily="2" charset="2"/>
                      </a:rPr>
                      <m:t>b</m:t>
                    </m:r>
                    <m:r>
                      <a:rPr lang="en-US"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en-US" b="0" i="1" smtClean="0">
                            <a:latin typeface="Cambria Math" panose="02040503050406030204" pitchFamily="18" charset="0"/>
                            <a:ea typeface="Cambria Math" panose="02040503050406030204" pitchFamily="18" charset="0"/>
                            <a:sym typeface="Wingdings" panose="05000000000000000000" pitchFamily="2" charset="2"/>
                          </a:rPr>
                        </m:ctrlPr>
                      </m:fPr>
                      <m:num>
                        <m:rad>
                          <m:radPr>
                            <m:degHide m:val="on"/>
                            <m:ctrlPr>
                              <a:rPr lang="en-US" b="0" i="1" smtClean="0">
                                <a:latin typeface="Cambria Math" panose="02040503050406030204" pitchFamily="18" charset="0"/>
                                <a:ea typeface="Cambria Math" panose="02040503050406030204" pitchFamily="18" charset="0"/>
                                <a:sym typeface="Wingdings" panose="05000000000000000000" pitchFamily="2" charset="2"/>
                              </a:rPr>
                            </m:ctrlPr>
                          </m:radPr>
                          <m:deg/>
                          <m:e>
                            <m:sSup>
                              <m:sSupPr>
                                <m:ctrlPr>
                                  <a:rPr lang="en-US" b="0" i="1" smtClean="0">
                                    <a:latin typeface="Cambria Math" panose="02040503050406030204" pitchFamily="18" charset="0"/>
                                    <a:ea typeface="Cambria Math" panose="02040503050406030204" pitchFamily="18" charset="0"/>
                                    <a:sym typeface="Wingdings" panose="05000000000000000000" pitchFamily="2" charset="2"/>
                                  </a:rPr>
                                </m:ctrlPr>
                              </m:sSupPr>
                              <m:e>
                                <m:r>
                                  <a:rPr lang="en-US" b="0" i="1" smtClean="0">
                                    <a:latin typeface="Cambria Math" panose="02040503050406030204" pitchFamily="18" charset="0"/>
                                    <a:ea typeface="Cambria Math" panose="02040503050406030204" pitchFamily="18" charset="0"/>
                                    <a:sym typeface="Wingdings" panose="05000000000000000000" pitchFamily="2" charset="2"/>
                                  </a:rPr>
                                  <m:t>𝑏</m:t>
                                </m:r>
                              </m:e>
                              <m:sup>
                                <m:r>
                                  <a:rPr lang="en-US" b="0" i="1" smtClean="0">
                                    <a:latin typeface="Cambria Math" panose="02040503050406030204" pitchFamily="18" charset="0"/>
                                    <a:ea typeface="Cambria Math" panose="02040503050406030204" pitchFamily="18" charset="0"/>
                                    <a:sym typeface="Wingdings" panose="05000000000000000000" pitchFamily="2" charset="2"/>
                                  </a:rPr>
                                  <m:t>2</m:t>
                                </m:r>
                              </m:sup>
                            </m:sSup>
                            <m:r>
                              <a:rPr lang="en-US" b="0" i="1" smtClean="0">
                                <a:latin typeface="Cambria Math" panose="02040503050406030204" pitchFamily="18" charset="0"/>
                                <a:ea typeface="Cambria Math" panose="02040503050406030204" pitchFamily="18" charset="0"/>
                                <a:sym typeface="Wingdings" panose="05000000000000000000" pitchFamily="2" charset="2"/>
                              </a:rPr>
                              <m:t>−4</m:t>
                            </m:r>
                            <m:r>
                              <a:rPr lang="en-US" b="0" i="1" smtClean="0">
                                <a:latin typeface="Cambria Math" panose="02040503050406030204" pitchFamily="18" charset="0"/>
                                <a:ea typeface="Cambria Math" panose="02040503050406030204" pitchFamily="18" charset="0"/>
                                <a:sym typeface="Wingdings" panose="05000000000000000000" pitchFamily="2" charset="2"/>
                              </a:rPr>
                              <m:t>𝑎𝑐</m:t>
                            </m:r>
                          </m:e>
                        </m:rad>
                      </m:num>
                      <m:den>
                        <m:r>
                          <a:rPr lang="en-US" b="0" i="1" smtClean="0">
                            <a:latin typeface="Cambria Math" panose="02040503050406030204" pitchFamily="18" charset="0"/>
                            <a:ea typeface="Cambria Math" panose="02040503050406030204" pitchFamily="18" charset="0"/>
                            <a:sym typeface="Wingdings" panose="05000000000000000000" pitchFamily="2" charset="2"/>
                          </a:rPr>
                          <m:t>2</m:t>
                        </m:r>
                        <m:r>
                          <a:rPr lang="en-US" b="0" i="1" smtClean="0">
                            <a:latin typeface="Cambria Math" panose="02040503050406030204" pitchFamily="18" charset="0"/>
                            <a:ea typeface="Cambria Math" panose="02040503050406030204" pitchFamily="18" charset="0"/>
                            <a:sym typeface="Wingdings" panose="05000000000000000000" pitchFamily="2" charset="2"/>
                          </a:rPr>
                          <m:t>𝑐</m:t>
                        </m:r>
                      </m:den>
                    </m:f>
                    <m:r>
                      <a:rPr lang="en-US" b="0" i="1" smtClean="0">
                        <a:latin typeface="Cambria Math" panose="02040503050406030204" pitchFamily="18" charset="0"/>
                        <a:sym typeface="Wingdings" panose="05000000000000000000" pitchFamily="2" charset="2"/>
                      </a:rPr>
                      <m:t> </m:t>
                    </m:r>
                  </m:oMath>
                </a14:m>
                <a:r>
                  <a:rPr lang="en-US" dirty="0">
                    <a:latin typeface="Garamond" panose="02020404030301010803" pitchFamily="18" charset="0"/>
                    <a:sym typeface="Wingdings" panose="05000000000000000000" pitchFamily="2" charset="2"/>
                  </a:rPr>
                  <a:t>, we can estimate p, q and m! </a:t>
                </a:r>
                <a:endParaRPr lang="en-US" dirty="0">
                  <a:latin typeface="Garamond" panose="02020404030301010803"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68976" y="5311481"/>
                <a:ext cx="8627374" cy="548548"/>
              </a:xfrm>
              <a:prstGeom prst="rect">
                <a:avLst/>
              </a:prstGeom>
              <a:blipFill rotWithShape="0">
                <a:blip r:embed="rId5"/>
                <a:stretch>
                  <a:fillRect b="-7778"/>
                </a:stretch>
              </a:blipFill>
            </p:spPr>
            <p:txBody>
              <a:bodyPr/>
              <a:lstStyle/>
              <a:p>
                <a:r>
                  <a:rPr lang="en-US">
                    <a:noFill/>
                  </a:rPr>
                  <a:t> </a:t>
                </a:r>
              </a:p>
            </p:txBody>
          </p:sp>
        </mc:Fallback>
      </mc:AlternateContent>
      <p:sp>
        <p:nvSpPr>
          <p:cNvPr id="14" name="Left-Right Arrow 13"/>
          <p:cNvSpPr/>
          <p:nvPr/>
        </p:nvSpPr>
        <p:spPr>
          <a:xfrm>
            <a:off x="2405061" y="5311481"/>
            <a:ext cx="1223964" cy="632119"/>
          </a:xfrm>
          <a:prstGeom prst="leftRightArrow">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14"/>
          <p:cNvSpPr txBox="1"/>
          <p:nvPr/>
        </p:nvSpPr>
        <p:spPr>
          <a:xfrm>
            <a:off x="1727322" y="6055087"/>
            <a:ext cx="2952750" cy="338554"/>
          </a:xfrm>
          <a:prstGeom prst="rect">
            <a:avLst/>
          </a:prstGeom>
          <a:noFill/>
        </p:spPr>
        <p:txBody>
          <a:bodyPr wrap="square" rtlCol="0">
            <a:spAutoFit/>
          </a:bodyPr>
          <a:lstStyle/>
          <a:p>
            <a:r>
              <a:rPr lang="en-US" sz="1600" dirty="0">
                <a:latin typeface="Eras Medium ITC" panose="020B0602030504020804" pitchFamily="34" charset="0"/>
              </a:rPr>
              <a:t>Applying Quadratic Formula</a:t>
            </a:r>
          </a:p>
        </p:txBody>
      </p:sp>
      <p:sp>
        <p:nvSpPr>
          <p:cNvPr id="3" name="TextBox 2"/>
          <p:cNvSpPr txBox="1"/>
          <p:nvPr/>
        </p:nvSpPr>
        <p:spPr>
          <a:xfrm>
            <a:off x="1200150" y="3946081"/>
            <a:ext cx="6286500" cy="400110"/>
          </a:xfrm>
          <a:prstGeom prst="rect">
            <a:avLst/>
          </a:prstGeom>
          <a:noFill/>
        </p:spPr>
        <p:txBody>
          <a:bodyPr wrap="square" rtlCol="0">
            <a:spAutoFit/>
          </a:bodyPr>
          <a:lstStyle/>
          <a:p>
            <a:r>
              <a:rPr lang="en-US" sz="2000" dirty="0">
                <a:solidFill>
                  <a:srgbClr val="C00000"/>
                </a:solidFill>
                <a:latin typeface="Eras Medium ITC" panose="020B0602030504020804" pitchFamily="34" charset="0"/>
              </a:rPr>
              <a:t>Question: How can we estimate this equation?</a:t>
            </a:r>
          </a:p>
        </p:txBody>
      </p:sp>
    </p:spTree>
    <p:extLst>
      <p:ext uri="{BB962C8B-B14F-4D97-AF65-F5344CB8AC3E}">
        <p14:creationId xmlns:p14="http://schemas.microsoft.com/office/powerpoint/2010/main" val="2257407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509379" y="1468598"/>
                <a:ext cx="8339345" cy="4093428"/>
              </a:xfrm>
              <a:prstGeom prst="rect">
                <a:avLst/>
              </a:prstGeom>
              <a:noFill/>
            </p:spPr>
            <p:txBody>
              <a:bodyPr wrap="square" rtlCol="0">
                <a:spAutoFit/>
              </a:bodyPr>
              <a:lstStyle/>
              <a:p>
                <a:r>
                  <a:rPr lang="en-US" sz="2000" dirty="0">
                    <a:latin typeface="Garamond" panose="02020404030301010803" pitchFamily="18" charset="0"/>
                  </a:rPr>
                  <a:t>If we have a few observation of adoption data over a period of time (say 6 months) we still can estimate the values of </a:t>
                </a:r>
                <a14:m>
                  <m:oMath xmlns:m="http://schemas.openxmlformats.org/officeDocument/2006/math">
                    <m:r>
                      <a:rPr lang="en-US" sz="2000" i="1">
                        <a:latin typeface="Cambria Math" panose="02040503050406030204" pitchFamily="18" charset="0"/>
                      </a:rPr>
                      <m:t>𝑝</m:t>
                    </m:r>
                    <m:r>
                      <a:rPr lang="en-US" sz="2000" i="1">
                        <a:latin typeface="Cambria Math" panose="02040503050406030204" pitchFamily="18" charset="0"/>
                      </a:rPr>
                      <m:t>, </m:t>
                    </m:r>
                    <m:r>
                      <a:rPr lang="en-US" sz="2000" i="1">
                        <a:latin typeface="Cambria Math" panose="02040503050406030204" pitchFamily="18" charset="0"/>
                      </a:rPr>
                      <m:t>𝑞</m:t>
                    </m:r>
                    <m:r>
                      <a:rPr lang="en-US" sz="2000" b="0" i="1" smtClean="0">
                        <a:latin typeface="Cambria Math" panose="02040503050406030204" pitchFamily="18" charset="0"/>
                      </a:rPr>
                      <m:t> &amp; </m:t>
                    </m:r>
                    <m:r>
                      <a:rPr lang="en-US" sz="2000" i="1">
                        <a:latin typeface="Cambria Math" panose="02040503050406030204" pitchFamily="18" charset="0"/>
                      </a:rPr>
                      <m:t>𝑚</m:t>
                    </m:r>
                    <m:r>
                      <a:rPr lang="en-US" sz="2000" i="1">
                        <a:latin typeface="Cambria Math" panose="02040503050406030204" pitchFamily="18" charset="0"/>
                      </a:rPr>
                      <m:t>.</m:t>
                    </m:r>
                  </m:oMath>
                </a14:m>
                <a:endParaRPr lang="en-US" sz="2000" dirty="0">
                  <a:latin typeface="Garamond" panose="02020404030301010803" pitchFamily="18" charset="0"/>
                </a:endParaRPr>
              </a:p>
              <a:p>
                <a:endParaRPr lang="en-US" sz="2000" dirty="0">
                  <a:latin typeface="Garamond" panose="02020404030301010803" pitchFamily="18" charset="0"/>
                </a:endParaRPr>
              </a:p>
              <a:p>
                <a:endParaRPr lang="en-US" sz="2000" dirty="0">
                  <a:latin typeface="Garamond" panose="02020404030301010803" pitchFamily="18" charset="0"/>
                </a:endParaRPr>
              </a:p>
              <a:p>
                <a:r>
                  <a:rPr lang="en-US" sz="2000" dirty="0">
                    <a:latin typeface="Garamond" panose="02020404030301010803" pitchFamily="18" charset="0"/>
                  </a:rPr>
                  <a:t>Average values for durable goods were found to be </a:t>
                </a:r>
                <a14:m>
                  <m:oMath xmlns:m="http://schemas.openxmlformats.org/officeDocument/2006/math">
                    <m:r>
                      <a:rPr lang="en-US" sz="2000" i="1">
                        <a:latin typeface="Cambria Math" panose="02040503050406030204" pitchFamily="18" charset="0"/>
                      </a:rPr>
                      <m:t>𝑝</m:t>
                    </m:r>
                    <m:r>
                      <a:rPr lang="en-US" sz="2000" i="1">
                        <a:latin typeface="Cambria Math" panose="02040503050406030204" pitchFamily="18" charset="0"/>
                      </a:rPr>
                      <m:t>=0.03</m:t>
                    </m:r>
                  </m:oMath>
                </a14:m>
                <a:r>
                  <a:rPr lang="en-US" sz="2000" dirty="0">
                    <a:latin typeface="Garamond" panose="02020404030301010803" pitchFamily="18" charset="0"/>
                  </a:rPr>
                  <a:t> and </a:t>
                </a:r>
                <a14:m>
                  <m:oMath xmlns:m="http://schemas.openxmlformats.org/officeDocument/2006/math">
                    <m:r>
                      <a:rPr lang="en-US" sz="2000" i="1">
                        <a:latin typeface="Cambria Math" panose="02040503050406030204" pitchFamily="18" charset="0"/>
                      </a:rPr>
                      <m:t>𝑞</m:t>
                    </m:r>
                    <m:r>
                      <a:rPr lang="en-US" sz="2000" i="1">
                        <a:latin typeface="Cambria Math" panose="02040503050406030204" pitchFamily="18" charset="0"/>
                      </a:rPr>
                      <m:t>=0.38</m:t>
                    </m:r>
                  </m:oMath>
                </a14:m>
                <a:r>
                  <a:rPr lang="en-US" sz="2000" dirty="0">
                    <a:latin typeface="Garamond" panose="02020404030301010803" pitchFamily="18" charset="0"/>
                  </a:rPr>
                  <a:t> </a:t>
                </a:r>
                <a:r>
                  <a:rPr lang="en-US" sz="2000" baseline="30000" dirty="0">
                    <a:latin typeface="Garamond" panose="02020404030301010803" pitchFamily="18" charset="0"/>
                  </a:rPr>
                  <a:t>[1]</a:t>
                </a:r>
                <a:r>
                  <a:rPr lang="en-US" sz="2000" dirty="0">
                    <a:latin typeface="Garamond" panose="02020404030301010803" pitchFamily="18" charset="0"/>
                  </a:rPr>
                  <a:t>.</a:t>
                </a:r>
              </a:p>
              <a:p>
                <a:endParaRPr lang="en-US" sz="2000" dirty="0">
                  <a:latin typeface="Garamond" panose="02020404030301010803" pitchFamily="18" charset="0"/>
                </a:endParaRPr>
              </a:p>
              <a:p>
                <a:endParaRPr lang="en-US" sz="2000" dirty="0">
                  <a:latin typeface="Garamond" panose="02020404030301010803" pitchFamily="18" charset="0"/>
                </a:endParaRPr>
              </a:p>
              <a:p>
                <a:r>
                  <a:rPr lang="en-US" sz="2000" dirty="0">
                    <a:latin typeface="Garamond" panose="02020404030301010803" pitchFamily="18" charset="0"/>
                  </a:rPr>
                  <a:t>Values from similar products of the previous generation are useful because managers are interested in forecasting but reliable estimates needs data from introduction through peak of sales </a:t>
                </a:r>
                <a:r>
                  <a:rPr lang="en-US" sz="2000" baseline="30000" dirty="0">
                    <a:latin typeface="Garamond" panose="02020404030301010803" pitchFamily="18" charset="0"/>
                  </a:rPr>
                  <a:t>[2]</a:t>
                </a:r>
                <a:r>
                  <a:rPr lang="en-US" sz="2000" dirty="0">
                    <a:latin typeface="Garamond" panose="02020404030301010803" pitchFamily="18" charset="0"/>
                  </a:rPr>
                  <a:t>. It might be difficult for Managers to use Bass model </a:t>
                </a:r>
                <a:r>
                  <a:rPr lang="en-US" sz="2000" u="sng" dirty="0">
                    <a:latin typeface="Garamond" panose="02020404030301010803" pitchFamily="18" charset="0"/>
                  </a:rPr>
                  <a:t>reliably</a:t>
                </a:r>
                <a:r>
                  <a:rPr lang="en-US" sz="2000" dirty="0">
                    <a:latin typeface="Garamond" panose="02020404030301010803" pitchFamily="18" charset="0"/>
                  </a:rPr>
                  <a:t> for predictions based on few data points </a:t>
                </a:r>
                <a:r>
                  <a:rPr lang="en-US" sz="2000" baseline="30000" dirty="0">
                    <a:latin typeface="Garamond" panose="02020404030301010803" pitchFamily="18" charset="0"/>
                  </a:rPr>
                  <a:t>[3]</a:t>
                </a:r>
                <a:r>
                  <a:rPr lang="en-US" sz="2000" dirty="0">
                    <a:latin typeface="Garamond" panose="02020404030301010803" pitchFamily="18" charset="0"/>
                  </a:rPr>
                  <a:t>.</a:t>
                </a:r>
              </a:p>
              <a:p>
                <a:endParaRPr lang="en-US" sz="2000" dirty="0">
                  <a:latin typeface="Garamond" panose="02020404030301010803" pitchFamily="18" charset="0"/>
                </a:endParaRPr>
              </a:p>
              <a:p>
                <a:r>
                  <a:rPr lang="en-US" sz="2000" dirty="0">
                    <a:latin typeface="Garamond" panose="02020404030301010803" pitchFamily="18" charset="0"/>
                  </a:rPr>
                  <a:t>Strong theoretical logics and backgrounds.</a:t>
                </a:r>
              </a:p>
            </p:txBody>
          </p:sp>
        </mc:Choice>
        <mc:Fallback xmlns="">
          <p:sp>
            <p:nvSpPr>
              <p:cNvPr id="3" name="TextBox 2"/>
              <p:cNvSpPr txBox="1">
                <a:spLocks noRot="1" noChangeAspect="1" noMove="1" noResize="1" noEditPoints="1" noAdjustHandles="1" noChangeArrowheads="1" noChangeShapeType="1" noTextEdit="1"/>
              </p:cNvSpPr>
              <p:nvPr/>
            </p:nvSpPr>
            <p:spPr>
              <a:xfrm>
                <a:off x="509379" y="1468598"/>
                <a:ext cx="8339345" cy="4093428"/>
              </a:xfrm>
              <a:prstGeom prst="rect">
                <a:avLst/>
              </a:prstGeom>
              <a:blipFill rotWithShape="0">
                <a:blip r:embed="rId3"/>
                <a:stretch>
                  <a:fillRect l="-804" t="-894" b="-1788"/>
                </a:stretch>
              </a:blipFill>
            </p:spPr>
            <p:txBody>
              <a:bodyPr/>
              <a:lstStyle/>
              <a:p>
                <a:r>
                  <a:rPr lang="en-US">
                    <a:noFill/>
                  </a:rPr>
                  <a:t> </a:t>
                </a:r>
              </a:p>
            </p:txBody>
          </p:sp>
        </mc:Fallback>
      </mc:AlternateContent>
      <p:sp>
        <p:nvSpPr>
          <p:cNvPr id="4" name="TextBox 3"/>
          <p:cNvSpPr txBox="1"/>
          <p:nvPr/>
        </p:nvSpPr>
        <p:spPr>
          <a:xfrm>
            <a:off x="0" y="6139376"/>
            <a:ext cx="9144000" cy="253916"/>
          </a:xfrm>
          <a:prstGeom prst="rect">
            <a:avLst/>
          </a:prstGeom>
          <a:solidFill>
            <a:schemeClr val="bg2"/>
          </a:solidFill>
        </p:spPr>
        <p:txBody>
          <a:bodyPr wrap="square" rtlCol="0">
            <a:spAutoFit/>
          </a:bodyPr>
          <a:lstStyle/>
          <a:p>
            <a:r>
              <a:rPr lang="en-US" sz="1050" dirty="0">
                <a:latin typeface="Garamond" panose="02020404030301010803" pitchFamily="18" charset="0"/>
              </a:rPr>
              <a:t>1. Sultan, Farley, and Lehman 1990; 2. Srinivasan and Mason 1986; 3. </a:t>
            </a:r>
            <a:r>
              <a:rPr lang="en-US" sz="1050" dirty="0" err="1">
                <a:latin typeface="Garamond" panose="02020404030301010803" pitchFamily="18" charset="0"/>
              </a:rPr>
              <a:t>Putnis</a:t>
            </a:r>
            <a:r>
              <a:rPr lang="en-US" sz="1050" dirty="0">
                <a:latin typeface="Garamond" panose="02020404030301010803" pitchFamily="18" charset="0"/>
              </a:rPr>
              <a:t> and Srinivasan 2000</a:t>
            </a:r>
          </a:p>
        </p:txBody>
      </p:sp>
      <p:sp>
        <p:nvSpPr>
          <p:cNvPr id="5" name="Slide Number Placeholder 4"/>
          <p:cNvSpPr>
            <a:spLocks noGrp="1"/>
          </p:cNvSpPr>
          <p:nvPr>
            <p:ph type="sldNum" sz="quarter" idx="12"/>
          </p:nvPr>
        </p:nvSpPr>
        <p:spPr/>
        <p:txBody>
          <a:bodyPr/>
          <a:lstStyle/>
          <a:p>
            <a:fld id="{603135F2-FF6F-4D4F-A95D-722739E1B129}" type="slidenum">
              <a:rPr lang="en-US" smtClean="0"/>
              <a:t>27</a:t>
            </a:fld>
            <a:endParaRPr lang="en-US"/>
          </a:p>
        </p:txBody>
      </p:sp>
      <p:sp>
        <p:nvSpPr>
          <p:cNvPr id="6" name="TextBox 5"/>
          <p:cNvSpPr txBox="1"/>
          <p:nvPr/>
        </p:nvSpPr>
        <p:spPr>
          <a:xfrm>
            <a:off x="0" y="427383"/>
            <a:ext cx="9144000" cy="507831"/>
          </a:xfrm>
          <a:prstGeom prst="rect">
            <a:avLst/>
          </a:prstGeom>
          <a:noFill/>
        </p:spPr>
        <p:txBody>
          <a:bodyPr wrap="square" rtlCol="0">
            <a:spAutoFit/>
          </a:bodyPr>
          <a:lstStyle/>
          <a:p>
            <a:r>
              <a:rPr lang="en-US" sz="2700" dirty="0">
                <a:latin typeface="Garamond" panose="02020404030301010803" pitchFamily="18" charset="0"/>
              </a:rPr>
              <a:t>    Benefits of Bass Model		</a:t>
            </a:r>
          </a:p>
        </p:txBody>
      </p:sp>
    </p:spTree>
    <p:extLst>
      <p:ext uri="{BB962C8B-B14F-4D97-AF65-F5344CB8AC3E}">
        <p14:creationId xmlns:p14="http://schemas.microsoft.com/office/powerpoint/2010/main" val="2913664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342900" y="1416242"/>
                <a:ext cx="8801100" cy="3934923"/>
              </a:xfrm>
              <a:prstGeom prst="rect">
                <a:avLst/>
              </a:prstGeom>
              <a:noFill/>
            </p:spPr>
            <p:txBody>
              <a:bodyPr wrap="square" rtlCol="0">
                <a:spAutoFit/>
              </a:bodyPr>
              <a:lstStyle/>
              <a:p>
                <a:r>
                  <a:rPr lang="en-US" sz="2000" dirty="0">
                    <a:latin typeface="Garamond" panose="02020404030301010803" pitchFamily="18" charset="0"/>
                  </a:rPr>
                  <a:t>Both simplicity and utility are the hallmarks of this diffusion model</a:t>
                </a:r>
                <a:r>
                  <a:rPr lang="en-US" sz="2000" baseline="30000" dirty="0">
                    <a:latin typeface="Garamond" panose="02020404030301010803" pitchFamily="18" charset="0"/>
                  </a:rPr>
                  <a:t>[1]</a:t>
                </a:r>
                <a:r>
                  <a:rPr lang="en-US" sz="2000" dirty="0">
                    <a:latin typeface="Garamond" panose="02020404030301010803" pitchFamily="18" charset="0"/>
                  </a:rPr>
                  <a:t>.</a:t>
                </a:r>
              </a:p>
              <a:p>
                <a:endParaRPr lang="en-US" sz="2000" dirty="0">
                  <a:latin typeface="Garamond" panose="02020404030301010803" pitchFamily="18" charset="0"/>
                </a:endParaRPr>
              </a:p>
              <a:p>
                <a:r>
                  <a:rPr lang="en-US" sz="2000" dirty="0">
                    <a:latin typeface="Garamond" panose="02020404030301010803" pitchFamily="18" charset="0"/>
                  </a:rPr>
                  <a:t>Again, </a:t>
                </a:r>
                <a14:m>
                  <m:oMath xmlns:m="http://schemas.openxmlformats.org/officeDocument/2006/math">
                    <m:r>
                      <a:rPr lang="en-US" sz="2000" i="1">
                        <a:latin typeface="Cambria Math" panose="02040503050406030204" pitchFamily="18" charset="0"/>
                      </a:rPr>
                      <m:t>𝑚</m:t>
                    </m:r>
                  </m:oMath>
                </a14:m>
                <a:r>
                  <a:rPr lang="en-US" sz="2000" dirty="0">
                    <a:latin typeface="Garamond" panose="02020404030301010803" pitchFamily="18" charset="0"/>
                  </a:rPr>
                  <a:t> be the total market potential, Y</a:t>
                </a:r>
                <a14:m>
                  <m:oMath xmlns:m="http://schemas.openxmlformats.org/officeDocument/2006/math">
                    <m:d>
                      <m:dPr>
                        <m:ctrlPr>
                          <a:rPr lang="en-US" sz="2000" i="1">
                            <a:latin typeface="Cambria Math" panose="02040503050406030204" pitchFamily="18" charset="0"/>
                          </a:rPr>
                        </m:ctrlPr>
                      </m:dPr>
                      <m:e>
                        <m:r>
                          <a:rPr lang="en-US" sz="2000" b="0" i="1" smtClean="0">
                            <a:latin typeface="Cambria Math" panose="02040503050406030204" pitchFamily="18" charset="0"/>
                          </a:rPr>
                          <m:t>𝑇</m:t>
                        </m:r>
                      </m:e>
                    </m:d>
                  </m:oMath>
                </a14:m>
                <a:r>
                  <a:rPr lang="en-US" sz="2000" dirty="0">
                    <a:latin typeface="Garamond" panose="02020404030301010803" pitchFamily="18" charset="0"/>
                  </a:rPr>
                  <a:t> the cumulative number of adopters of the innovation at time </a:t>
                </a:r>
                <a14:m>
                  <m:oMath xmlns:m="http://schemas.openxmlformats.org/officeDocument/2006/math">
                    <m:r>
                      <a:rPr lang="en-US" sz="2000" b="0" i="1" smtClean="0">
                        <a:latin typeface="Cambria Math" panose="02040503050406030204" pitchFamily="18" charset="0"/>
                      </a:rPr>
                      <m:t>𝑇</m:t>
                    </m:r>
                  </m:oMath>
                </a14:m>
                <a:r>
                  <a:rPr lang="en-US" sz="2000" dirty="0">
                    <a:latin typeface="Garamond" panose="02020404030301010803" pitchFamily="18" charset="0"/>
                  </a:rPr>
                  <a:t> and F</a:t>
                </a:r>
                <a14:m>
                  <m:oMath xmlns:m="http://schemas.openxmlformats.org/officeDocument/2006/math">
                    <m:d>
                      <m:dPr>
                        <m:ctrlPr>
                          <a:rPr lang="en-US" sz="2000" i="1">
                            <a:latin typeface="Cambria Math" panose="02040503050406030204" pitchFamily="18" charset="0"/>
                          </a:rPr>
                        </m:ctrlPr>
                      </m:dPr>
                      <m:e>
                        <m:r>
                          <a:rPr lang="en-US" sz="2000" b="0" i="1" smtClean="0">
                            <a:latin typeface="Cambria Math" panose="02040503050406030204" pitchFamily="18" charset="0"/>
                          </a:rPr>
                          <m:t>𝑇</m:t>
                        </m:r>
                      </m:e>
                    </m:d>
                    <m:r>
                      <a:rPr lang="en-US" sz="2000">
                        <a:latin typeface="Cambria Math" panose="02040503050406030204" pitchFamily="18" charset="0"/>
                      </a:rPr>
                      <m:t>=</m:t>
                    </m:r>
                    <m:f>
                      <m:fPr>
                        <m:ctrlPr>
                          <a:rPr lang="en-US" sz="2000" i="1">
                            <a:latin typeface="Cambria Math" panose="02040503050406030204" pitchFamily="18" charset="0"/>
                          </a:rPr>
                        </m:ctrlPr>
                      </m:fPr>
                      <m:num>
                        <m:r>
                          <m:rPr>
                            <m:sty m:val="p"/>
                          </m:rPr>
                          <a:rPr lang="en-US" sz="2000" b="0" i="0" smtClean="0">
                            <a:latin typeface="Cambria Math" panose="02040503050406030204" pitchFamily="18" charset="0"/>
                          </a:rPr>
                          <m:t>Y</m:t>
                        </m:r>
                        <m:d>
                          <m:dPr>
                            <m:ctrlPr>
                              <a:rPr lang="en-US" sz="2000" i="1">
                                <a:latin typeface="Cambria Math" panose="02040503050406030204" pitchFamily="18" charset="0"/>
                              </a:rPr>
                            </m:ctrlPr>
                          </m:dPr>
                          <m:e>
                            <m:r>
                              <a:rPr lang="en-US" sz="2000" b="0" i="1" smtClean="0">
                                <a:latin typeface="Cambria Math" panose="02040503050406030204" pitchFamily="18" charset="0"/>
                              </a:rPr>
                              <m:t>𝑇</m:t>
                            </m:r>
                          </m:e>
                        </m:d>
                      </m:num>
                      <m:den>
                        <m:r>
                          <m:rPr>
                            <m:sty m:val="p"/>
                          </m:rPr>
                          <a:rPr lang="en-US" sz="2000">
                            <a:latin typeface="Cambria Math" panose="02040503050406030204" pitchFamily="18" charset="0"/>
                          </a:rPr>
                          <m:t>m</m:t>
                        </m:r>
                      </m:den>
                    </m:f>
                  </m:oMath>
                </a14:m>
                <a:r>
                  <a:rPr lang="en-US" sz="2000" dirty="0">
                    <a:latin typeface="Garamond" panose="02020404030301010803" pitchFamily="18" charset="0"/>
                  </a:rPr>
                  <a:t> the ratio (probability) of new adopters at time </a:t>
                </a:r>
                <a14:m>
                  <m:oMath xmlns:m="http://schemas.openxmlformats.org/officeDocument/2006/math">
                    <m:r>
                      <a:rPr lang="en-US" sz="2000" b="0" i="1" smtClean="0">
                        <a:latin typeface="Cambria Math" panose="02040503050406030204" pitchFamily="18" charset="0"/>
                      </a:rPr>
                      <m:t>𝑇</m:t>
                    </m:r>
                  </m:oMath>
                </a14:m>
                <a:r>
                  <a:rPr lang="en-US" sz="2000" dirty="0">
                    <a:latin typeface="Garamond" panose="02020404030301010803" pitchFamily="18" charset="0"/>
                  </a:rPr>
                  <a:t>.</a:t>
                </a:r>
              </a:p>
              <a:p>
                <a:endParaRPr lang="en-US" sz="2000" dirty="0">
                  <a:latin typeface="Garamond" panose="02020404030301010803" pitchFamily="18" charset="0"/>
                </a:endParaRPr>
              </a:p>
              <a:p>
                <a:endParaRPr lang="en-US" sz="2000" dirty="0">
                  <a:latin typeface="Garamond" panose="02020404030301010803" pitchFamily="18" charset="0"/>
                </a:endParaRPr>
              </a:p>
              <a:p>
                <a:pPr marL="342900" indent="-342900">
                  <a:buAutoNum type="arabicPeriod"/>
                </a:pPr>
                <a:r>
                  <a:rPr lang="en-US" sz="2000" dirty="0">
                    <a:latin typeface="Garamond" panose="02020404030301010803" pitchFamily="18" charset="0"/>
                  </a:rPr>
                  <a:t>The instantaneous change in adoption at any time T is the sum of adoptions owing to external (innovation) and internal influences (social influences; Imitation).</a:t>
                </a:r>
              </a:p>
              <a:p>
                <a:pPr lvl="3"/>
                <a:endParaRPr lang="en-US" sz="2000" i="1" dirty="0">
                  <a:latin typeface="Cambria Math" panose="02040503050406030204" pitchFamily="18" charset="0"/>
                </a:endParaRPr>
              </a:p>
              <a:p>
                <a:pPr lvl="3"/>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𝑇</m:t>
                          </m:r>
                        </m:e>
                      </m:d>
                      <m:r>
                        <a:rPr lang="en-US" sz="2000" i="1">
                          <a:latin typeface="Cambria Math" panose="02040503050406030204" pitchFamily="18" charset="0"/>
                        </a:rPr>
                        <m:t>=</m:t>
                      </m:r>
                      <m:r>
                        <a:rPr lang="en-US" sz="2000" b="0" i="1" smtClean="0">
                          <a:latin typeface="Cambria Math" panose="02040503050406030204" pitchFamily="18" charset="0"/>
                        </a:rPr>
                        <m:t>𝐸𝑥𝑡𝑒𝑟𝑛𝑎𝑙</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𝐼𝑛𝑡𝑒𝑟𝑛𝑎𝑙</m:t>
                      </m:r>
                    </m:oMath>
                  </m:oMathPara>
                </a14:m>
                <a:endParaRPr lang="en-US" sz="2000" dirty="0">
                  <a:latin typeface="Garamond" panose="02020404030301010803" pitchFamily="18" charset="0"/>
                </a:endParaRPr>
              </a:p>
              <a:p>
                <a:endParaRPr lang="en-US" sz="2000" dirty="0">
                  <a:latin typeface="Garamond" panose="02020404030301010803"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42900" y="1416242"/>
                <a:ext cx="8801100" cy="3934923"/>
              </a:xfrm>
              <a:prstGeom prst="rect">
                <a:avLst/>
              </a:prstGeom>
              <a:blipFill rotWithShape="0">
                <a:blip r:embed="rId2"/>
                <a:stretch>
                  <a:fillRect l="-693" t="-774" r="-623"/>
                </a:stretch>
              </a:blipFill>
            </p:spPr>
            <p:txBody>
              <a:bodyPr/>
              <a:lstStyle/>
              <a:p>
                <a:r>
                  <a:rPr lang="en-US">
                    <a:noFill/>
                  </a:rPr>
                  <a:t> </a:t>
                </a:r>
              </a:p>
            </p:txBody>
          </p:sp>
        </mc:Fallback>
      </mc:AlternateContent>
      <p:sp>
        <p:nvSpPr>
          <p:cNvPr id="4" name="TextBox 3"/>
          <p:cNvSpPr txBox="1"/>
          <p:nvPr/>
        </p:nvSpPr>
        <p:spPr>
          <a:xfrm>
            <a:off x="0" y="6415601"/>
            <a:ext cx="9144000" cy="253916"/>
          </a:xfrm>
          <a:prstGeom prst="rect">
            <a:avLst/>
          </a:prstGeom>
          <a:solidFill>
            <a:schemeClr val="bg2"/>
          </a:solidFill>
        </p:spPr>
        <p:txBody>
          <a:bodyPr wrap="square" rtlCol="0">
            <a:spAutoFit/>
          </a:bodyPr>
          <a:lstStyle/>
          <a:p>
            <a:r>
              <a:rPr lang="en-US" sz="1050" dirty="0">
                <a:latin typeface="Garamond" panose="02020404030301010803" pitchFamily="18" charset="0"/>
              </a:rPr>
              <a:t>1. Bass 1969</a:t>
            </a:r>
          </a:p>
        </p:txBody>
      </p:sp>
      <p:sp>
        <p:nvSpPr>
          <p:cNvPr id="5" name="TextBox 4"/>
          <p:cNvSpPr txBox="1"/>
          <p:nvPr/>
        </p:nvSpPr>
        <p:spPr>
          <a:xfrm>
            <a:off x="0" y="427383"/>
            <a:ext cx="9144000" cy="507831"/>
          </a:xfrm>
          <a:prstGeom prst="rect">
            <a:avLst/>
          </a:prstGeom>
          <a:noFill/>
        </p:spPr>
        <p:txBody>
          <a:bodyPr wrap="square" rtlCol="0">
            <a:spAutoFit/>
          </a:bodyPr>
          <a:lstStyle/>
          <a:p>
            <a:r>
              <a:rPr lang="en-US" sz="2700" dirty="0">
                <a:latin typeface="Garamond" panose="02020404030301010803" pitchFamily="18" charset="0"/>
              </a:rPr>
              <a:t>   Properties of Bass Model (1)		</a:t>
            </a:r>
          </a:p>
        </p:txBody>
      </p:sp>
    </p:spTree>
    <p:extLst>
      <p:ext uri="{BB962C8B-B14F-4D97-AF65-F5344CB8AC3E}">
        <p14:creationId xmlns:p14="http://schemas.microsoft.com/office/powerpoint/2010/main" val="3032941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252204" y="1094132"/>
                <a:ext cx="8663195" cy="5417893"/>
              </a:xfrm>
              <a:prstGeom prst="rect">
                <a:avLst/>
              </a:prstGeom>
              <a:noFill/>
            </p:spPr>
            <p:txBody>
              <a:bodyPr wrap="square" rtlCol="0">
                <a:spAutoFit/>
              </a:bodyPr>
              <a:lstStyle/>
              <a:p>
                <a:pPr lvl="2"/>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𝑝</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𝑞𝑌</m:t>
                              </m:r>
                              <m:d>
                                <m:dPr>
                                  <m:ctrlPr>
                                    <a:rPr lang="en-US" i="1">
                                      <a:latin typeface="Cambria Math" panose="02040503050406030204" pitchFamily="18" charset="0"/>
                                    </a:rPr>
                                  </m:ctrlPr>
                                </m:dPr>
                                <m:e>
                                  <m:r>
                                    <a:rPr lang="en-US" i="1">
                                      <a:latin typeface="Cambria Math" panose="02040503050406030204" pitchFamily="18" charset="0"/>
                                    </a:rPr>
                                    <m:t>𝑇</m:t>
                                  </m:r>
                                </m:e>
                              </m:d>
                            </m:num>
                            <m:den>
                              <m:r>
                                <a:rPr lang="en-US" i="1">
                                  <a:latin typeface="Cambria Math" panose="02040503050406030204" pitchFamily="18" charset="0"/>
                                </a:rPr>
                                <m:t>𝑚</m:t>
                              </m:r>
                            </m:den>
                          </m:f>
                        </m:e>
                      </m:d>
                      <m:r>
                        <a:rPr lang="en-US" i="1">
                          <a:latin typeface="Cambria Math" panose="02040503050406030204" pitchFamily="18" charset="0"/>
                        </a:rPr>
                        <m:t> [</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𝑇</m:t>
                          </m:r>
                        </m:e>
                      </m:d>
                      <m:r>
                        <a:rPr lang="en-US" i="1">
                          <a:latin typeface="Cambria Math" panose="02040503050406030204" pitchFamily="18" charset="0"/>
                        </a:rPr>
                        <m:t>]</m:t>
                      </m:r>
                    </m:oMath>
                  </m:oMathPara>
                </a14:m>
                <a:endParaRPr lang="en-US" dirty="0">
                  <a:latin typeface="Garamond" panose="02020404030301010803" pitchFamily="18" charset="0"/>
                </a:endParaRPr>
              </a:p>
              <a:p>
                <a:pPr lvl="2"/>
                <a:r>
                  <a:rPr lang="en-US" dirty="0">
                    <a:latin typeface="Garamond" panose="02020404030301010803" pitchFamily="18" charset="0"/>
                  </a:rPr>
                  <a:t>	               =p</a:t>
                </a:r>
                <a:r>
                  <a:rPr lang="en-US" dirty="0"/>
                  <a:t>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𝑇</m:t>
                            </m:r>
                          </m:e>
                        </m:d>
                      </m:e>
                    </m:d>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𝑞𝑌</m:t>
                        </m:r>
                        <m:d>
                          <m:dPr>
                            <m:ctrlPr>
                              <a:rPr lang="en-US" i="1">
                                <a:latin typeface="Cambria Math" panose="02040503050406030204" pitchFamily="18" charset="0"/>
                              </a:rPr>
                            </m:ctrlPr>
                          </m:dPr>
                          <m:e>
                            <m:r>
                              <a:rPr lang="en-US" i="1">
                                <a:latin typeface="Cambria Math" panose="02040503050406030204" pitchFamily="18" charset="0"/>
                              </a:rPr>
                              <m:t>𝑇</m:t>
                            </m:r>
                          </m:e>
                        </m:d>
                      </m:num>
                      <m:den>
                        <m:r>
                          <a:rPr lang="en-US" i="1">
                            <a:latin typeface="Cambria Math" panose="02040503050406030204" pitchFamily="18" charset="0"/>
                          </a:rPr>
                          <m:t>𝑚</m:t>
                        </m:r>
                      </m:den>
                    </m:f>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𝑇</m:t>
                        </m:r>
                      </m:e>
                    </m:d>
                    <m:r>
                      <a:rPr lang="en-US" i="1">
                        <a:latin typeface="Cambria Math" panose="02040503050406030204" pitchFamily="18" charset="0"/>
                      </a:rPr>
                      <m:t>]</m:t>
                    </m:r>
                  </m:oMath>
                </a14:m>
                <a:endParaRPr lang="en-US" dirty="0">
                  <a:latin typeface="Garamond" panose="02020404030301010803" pitchFamily="18" charset="0"/>
                </a:endParaRPr>
              </a:p>
              <a:p>
                <a:pPr lvl="2"/>
                <a:endParaRPr lang="en-US" dirty="0">
                  <a:latin typeface="Garamond" panose="02020404030301010803" pitchFamily="18" charset="0"/>
                </a:endParaRPr>
              </a:p>
              <a:p>
                <a:pPr marL="342900" indent="-342900">
                  <a:buFont typeface="+mj-lt"/>
                  <a:buAutoNum type="arabicPeriod" startAt="2"/>
                </a:pPr>
                <a:endParaRPr lang="en-US" dirty="0">
                  <a:latin typeface="Garamond" panose="02020404030301010803" pitchFamily="18" charset="0"/>
                </a:endParaRPr>
              </a:p>
              <a:p>
                <a:pPr marL="342900" indent="-342900">
                  <a:buFont typeface="+mj-lt"/>
                  <a:buAutoNum type="arabicPeriod" startAt="2"/>
                </a:pPr>
                <a:endParaRPr lang="en-US" dirty="0">
                  <a:latin typeface="Garamond" panose="02020404030301010803" pitchFamily="18" charset="0"/>
                </a:endParaRPr>
              </a:p>
              <a:p>
                <a:pPr marL="342900" indent="-342900">
                  <a:buFont typeface="+mj-lt"/>
                  <a:buAutoNum type="arabicPeriod" startAt="2"/>
                </a:pPr>
                <a:r>
                  <a:rPr lang="en-US" dirty="0">
                    <a:latin typeface="Garamond" panose="02020404030301010803" pitchFamily="18" charset="0"/>
                  </a:rPr>
                  <a:t>Adoption owing to external influence is proportional to the remaining market potential at time </a:t>
                </a:r>
                <a14:m>
                  <m:oMath xmlns:m="http://schemas.openxmlformats.org/officeDocument/2006/math">
                    <m:r>
                      <a:rPr lang="en-US" i="1">
                        <a:latin typeface="Cambria Math" panose="02040503050406030204" pitchFamily="18" charset="0"/>
                      </a:rPr>
                      <m:t>𝑡</m:t>
                    </m:r>
                  </m:oMath>
                </a14:m>
                <a:r>
                  <a:rPr lang="en-US" dirty="0">
                    <a:latin typeface="Garamond" panose="02020404030301010803" pitchFamily="18" charset="0"/>
                  </a:rPr>
                  <a:t>.</a:t>
                </a:r>
              </a:p>
              <a:p>
                <a:r>
                  <a:rPr lang="en-US" dirty="0">
                    <a:latin typeface="Garamond" panose="02020404030301010803" pitchFamily="18" charset="0"/>
                  </a:rPr>
                  <a:t>		</a:t>
                </a:r>
                <a14:m>
                  <m:oMath xmlns:m="http://schemas.openxmlformats.org/officeDocument/2006/math">
                    <m:r>
                      <a:rPr lang="en-US" i="1">
                        <a:latin typeface="Cambria Math" panose="02040503050406030204" pitchFamily="18" charset="0"/>
                      </a:rPr>
                      <m:t>𝐸</m:t>
                    </m:r>
                    <m:r>
                      <a:rPr lang="en-US" b="0" i="1" smtClean="0">
                        <a:latin typeface="Cambria Math" panose="02040503050406030204" pitchFamily="18" charset="0"/>
                      </a:rPr>
                      <m:t>𝑥𝑡𝑒𝑟𝑛𝑎𝑙</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 −</m:t>
                    </m:r>
                    <m:r>
                      <a:rPr lang="en-US" b="0" i="1" smtClean="0">
                        <a:latin typeface="Cambria Math" panose="02040503050406030204" pitchFamily="18" charset="0"/>
                      </a:rPr>
                      <m:t>𝑌</m:t>
                    </m:r>
                    <m:r>
                      <a:rPr lang="en-US" i="1">
                        <a:latin typeface="Cambria Math" panose="02040503050406030204" pitchFamily="18" charset="0"/>
                      </a:rPr>
                      <m:t>(</m:t>
                    </m:r>
                    <m:r>
                      <a:rPr lang="en-US" b="0" i="1" smtClean="0">
                        <a:latin typeface="Cambria Math" panose="02040503050406030204" pitchFamily="18" charset="0"/>
                      </a:rPr>
                      <m:t>𝑇</m:t>
                    </m:r>
                    <m:r>
                      <a:rPr lang="en-US" i="1">
                        <a:latin typeface="Cambria Math" panose="02040503050406030204" pitchFamily="18" charset="0"/>
                      </a:rPr>
                      <m:t>)]</m:t>
                    </m:r>
                  </m:oMath>
                </a14:m>
                <a:endParaRPr lang="en-US" dirty="0">
                  <a:latin typeface="Garamond" panose="02020404030301010803" pitchFamily="18" charset="0"/>
                </a:endParaRPr>
              </a:p>
              <a:p>
                <a:pPr marL="342900" indent="-342900">
                  <a:buFont typeface="+mj-lt"/>
                  <a:buAutoNum type="arabicPeriod" startAt="2"/>
                </a:pPr>
                <a:endParaRPr lang="en-US" dirty="0">
                  <a:latin typeface="Garamond" panose="02020404030301010803" pitchFamily="18" charset="0"/>
                </a:endParaRPr>
              </a:p>
              <a:p>
                <a:pPr marL="342900" indent="-342900">
                  <a:buFont typeface="+mj-lt"/>
                  <a:buAutoNum type="arabicPeriod" startAt="3"/>
                </a:pPr>
                <a:r>
                  <a:rPr lang="en-US" dirty="0">
                    <a:latin typeface="Garamond" panose="02020404030301010803" pitchFamily="18" charset="0"/>
                  </a:rPr>
                  <a:t>Adoption owing to internal influence is proportional to the product of remaining market potential and the percentage adoption at time </a:t>
                </a:r>
                <a14:m>
                  <m:oMath xmlns:m="http://schemas.openxmlformats.org/officeDocument/2006/math">
                    <m:r>
                      <a:rPr lang="en-US" i="1">
                        <a:latin typeface="Cambria Math" panose="02040503050406030204" pitchFamily="18" charset="0"/>
                      </a:rPr>
                      <m:t>𝑡</m:t>
                    </m:r>
                  </m:oMath>
                </a14:m>
                <a:r>
                  <a:rPr lang="en-US" dirty="0">
                    <a:latin typeface="Garamond" panose="02020404030301010803" pitchFamily="18" charset="0"/>
                  </a:rPr>
                  <a:t> i.e., the fraction of the market that already adopted.</a:t>
                </a:r>
              </a:p>
              <a:p>
                <a:pPr lvl="2"/>
                <a:r>
                  <a:rPr lang="en-US" dirty="0">
                    <a:latin typeface="Garamond" panose="02020404030301010803" pitchFamily="18" charset="0"/>
                  </a:rPr>
                  <a:t>	</a:t>
                </a:r>
                <a14:m>
                  <m:oMath xmlns:m="http://schemas.openxmlformats.org/officeDocument/2006/math">
                    <m:r>
                      <a:rPr lang="en-US" i="1">
                        <a:latin typeface="Cambria Math" panose="02040503050406030204" pitchFamily="18" charset="0"/>
                      </a:rPr>
                      <m:t>𝐼</m:t>
                    </m:r>
                    <m:r>
                      <a:rPr lang="en-US" b="0" i="1" smtClean="0">
                        <a:latin typeface="Cambria Math" panose="02040503050406030204" pitchFamily="18" charset="0"/>
                      </a:rPr>
                      <m:t>𝑛𝑡𝑒𝑟𝑛𝑎𝑙</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𝑡</m:t>
                            </m:r>
                          </m:e>
                        </m:d>
                      </m:num>
                      <m:den>
                        <m:r>
                          <a:rPr lang="en-US" i="1">
                            <a:latin typeface="Cambria Math" panose="02040503050406030204" pitchFamily="18" charset="0"/>
                          </a:rPr>
                          <m:t>𝑚</m:t>
                        </m:r>
                      </m:den>
                    </m:f>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 −</m:t>
                    </m:r>
                    <m:r>
                      <a:rPr lang="en-US" b="0" i="1" smtClean="0">
                        <a:latin typeface="Cambria Math" panose="02040503050406030204" pitchFamily="18" charset="0"/>
                      </a:rPr>
                      <m:t>𝑌</m:t>
                    </m:r>
                    <m:d>
                      <m:dPr>
                        <m:ctrlPr>
                          <a:rPr lang="en-US" i="1">
                            <a:latin typeface="Cambria Math" panose="02040503050406030204" pitchFamily="18" charset="0"/>
                          </a:rPr>
                        </m:ctrlPr>
                      </m:dPr>
                      <m:e>
                        <m:r>
                          <a:rPr lang="en-US" b="0" i="1" smtClean="0">
                            <a:latin typeface="Cambria Math" panose="02040503050406030204" pitchFamily="18" charset="0"/>
                          </a:rPr>
                          <m:t>𝑇</m:t>
                        </m:r>
                      </m:e>
                    </m:d>
                    <m:r>
                      <a:rPr lang="en-US" i="1">
                        <a:latin typeface="Cambria Math" panose="02040503050406030204" pitchFamily="18" charset="0"/>
                      </a:rPr>
                      <m:t>]</m:t>
                    </m:r>
                  </m:oMath>
                </a14:m>
                <a:endParaRPr lang="en-US" dirty="0">
                  <a:latin typeface="Garamond" panose="02020404030301010803" pitchFamily="18" charset="0"/>
                </a:endParaRPr>
              </a:p>
              <a:p>
                <a:pPr lvl="2"/>
                <a:endParaRPr lang="en-US" dirty="0">
                  <a:latin typeface="Garamond" panose="02020404030301010803" pitchFamily="18" charset="0"/>
                </a:endParaRPr>
              </a:p>
              <a:p>
                <a:pPr lvl="1"/>
                <a:endParaRPr lang="en-US" b="1" i="1" dirty="0">
                  <a:latin typeface="Cambria Math" panose="02040503050406030204" pitchFamily="18" charset="0"/>
                </a:endParaRPr>
              </a:p>
              <a:p>
                <a:pPr lvl="1"/>
                <a14:m>
                  <m:oMath xmlns:m="http://schemas.openxmlformats.org/officeDocument/2006/math">
                    <m:r>
                      <a:rPr lang="en-US" b="1" i="1">
                        <a:latin typeface="Cambria Math" panose="02040503050406030204" pitchFamily="18" charset="0"/>
                      </a:rPr>
                      <m:t>𝒑</m:t>
                    </m:r>
                  </m:oMath>
                </a14:m>
                <a:r>
                  <a:rPr lang="en-US" b="1" dirty="0">
                    <a:latin typeface="Garamond" panose="02020404030301010803" pitchFamily="18" charset="0"/>
                  </a:rPr>
                  <a:t> is called the coefficient of external influence, </a:t>
                </a:r>
                <a14:m>
                  <m:oMath xmlns:m="http://schemas.openxmlformats.org/officeDocument/2006/math">
                    <m:r>
                      <a:rPr lang="en-US" b="1" i="1">
                        <a:latin typeface="Cambria Math" panose="02040503050406030204" pitchFamily="18" charset="0"/>
                      </a:rPr>
                      <m:t>𝒒</m:t>
                    </m:r>
                  </m:oMath>
                </a14:m>
                <a:r>
                  <a:rPr lang="en-US" b="1" dirty="0">
                    <a:latin typeface="Garamond" panose="02020404030301010803" pitchFamily="18" charset="0"/>
                  </a:rPr>
                  <a:t> the coefficient of internal influence</a:t>
                </a:r>
                <a:endParaRPr lang="en-US" dirty="0">
                  <a:latin typeface="Garamond" panose="02020404030301010803"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52204" y="1094132"/>
                <a:ext cx="8663195" cy="5417893"/>
              </a:xfrm>
              <a:prstGeom prst="rect">
                <a:avLst/>
              </a:prstGeom>
              <a:blipFill rotWithShape="0">
                <a:blip r:embed="rId2"/>
                <a:stretch>
                  <a:fillRect l="-493" b="-900"/>
                </a:stretch>
              </a:blipFill>
            </p:spPr>
            <p:txBody>
              <a:bodyPr/>
              <a:lstStyle/>
              <a:p>
                <a:r>
                  <a:rPr lang="en-US">
                    <a:noFill/>
                  </a:rPr>
                  <a:t> </a:t>
                </a:r>
              </a:p>
            </p:txBody>
          </p:sp>
        </mc:Fallback>
      </mc:AlternateContent>
      <p:sp>
        <p:nvSpPr>
          <p:cNvPr id="5" name="Rectangle 4"/>
          <p:cNvSpPr/>
          <p:nvPr/>
        </p:nvSpPr>
        <p:spPr>
          <a:xfrm>
            <a:off x="2657476" y="2226002"/>
            <a:ext cx="1771650" cy="265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Eras Medium ITC" panose="020B0602030504020804" pitchFamily="34" charset="0"/>
              </a:rPr>
              <a:t>External Effects</a:t>
            </a:r>
          </a:p>
        </p:txBody>
      </p:sp>
      <p:sp>
        <p:nvSpPr>
          <p:cNvPr id="6" name="Rectangle 5"/>
          <p:cNvSpPr/>
          <p:nvPr/>
        </p:nvSpPr>
        <p:spPr>
          <a:xfrm>
            <a:off x="5431737" y="2226002"/>
            <a:ext cx="1771650" cy="265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Eras Medium ITC" panose="020B0602030504020804" pitchFamily="34" charset="0"/>
              </a:rPr>
              <a:t>Internal Effects</a:t>
            </a:r>
          </a:p>
        </p:txBody>
      </p:sp>
      <p:sp>
        <p:nvSpPr>
          <p:cNvPr id="7" name="TextBox 6"/>
          <p:cNvSpPr txBox="1"/>
          <p:nvPr/>
        </p:nvSpPr>
        <p:spPr>
          <a:xfrm>
            <a:off x="0" y="427383"/>
            <a:ext cx="9144000" cy="507831"/>
          </a:xfrm>
          <a:prstGeom prst="rect">
            <a:avLst/>
          </a:prstGeom>
          <a:noFill/>
        </p:spPr>
        <p:txBody>
          <a:bodyPr wrap="square" rtlCol="0">
            <a:spAutoFit/>
          </a:bodyPr>
          <a:lstStyle/>
          <a:p>
            <a:r>
              <a:rPr lang="en-US" sz="2700" dirty="0">
                <a:latin typeface="Garamond" panose="02020404030301010803" pitchFamily="18" charset="0"/>
              </a:rPr>
              <a:t>   Properties of Bass Model (2) 	</a:t>
            </a:r>
          </a:p>
        </p:txBody>
      </p:sp>
      <p:sp>
        <p:nvSpPr>
          <p:cNvPr id="4" name="Oval 3"/>
          <p:cNvSpPr/>
          <p:nvPr/>
        </p:nvSpPr>
        <p:spPr>
          <a:xfrm>
            <a:off x="3076575" y="1771650"/>
            <a:ext cx="1457325" cy="45435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29150" y="1647825"/>
            <a:ext cx="1746699" cy="57817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9399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139">
            <a:extLst>
              <a:ext uri="{FF2B5EF4-FFF2-40B4-BE49-F238E27FC236}">
                <a16:creationId xmlns:a16="http://schemas.microsoft.com/office/drawing/2014/main" id="{928F64C6-FE22-4FC1-A763-DFCC51481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38227" y="4577975"/>
            <a:ext cx="8612203" cy="1899827"/>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p:cNvSpPr txBox="1"/>
          <p:nvPr/>
        </p:nvSpPr>
        <p:spPr>
          <a:xfrm>
            <a:off x="455493" y="4741948"/>
            <a:ext cx="8119248" cy="86203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500" b="1" kern="1200" dirty="0">
                <a:solidFill>
                  <a:srgbClr val="FFFFFF"/>
                </a:solidFill>
                <a:latin typeface="Eras Medium ITC" panose="020B0602030504020804" pitchFamily="34" charset="0"/>
                <a:ea typeface="+mj-ea"/>
                <a:cs typeface="+mj-cs"/>
              </a:rPr>
              <a:t>Please guess what are these?</a:t>
            </a:r>
          </a:p>
        </p:txBody>
      </p:sp>
      <p:pic>
        <p:nvPicPr>
          <p:cNvPr id="6" name="Picture 5">
            <a:extLst>
              <a:ext uri="{FF2B5EF4-FFF2-40B4-BE49-F238E27FC236}">
                <a16:creationId xmlns:a16="http://schemas.microsoft.com/office/drawing/2014/main" id="{93C83FBA-A994-443F-BCEA-959A79991865}"/>
              </a:ext>
            </a:extLst>
          </p:cNvPr>
          <p:cNvPicPr>
            <a:picLocks noChangeAspect="1"/>
          </p:cNvPicPr>
          <p:nvPr/>
        </p:nvPicPr>
        <p:blipFill rotWithShape="1">
          <a:blip r:embed="rId3"/>
          <a:srcRect l="8380" r="12023" b="2"/>
          <a:stretch/>
        </p:blipFill>
        <p:spPr>
          <a:xfrm>
            <a:off x="230880" y="321733"/>
            <a:ext cx="2845104" cy="2010551"/>
          </a:xfrm>
          <a:prstGeom prst="rect">
            <a:avLst/>
          </a:prstGeom>
        </p:spPr>
      </p:pic>
      <p:pic>
        <p:nvPicPr>
          <p:cNvPr id="7" name="Picture 6">
            <a:extLst>
              <a:ext uri="{FF2B5EF4-FFF2-40B4-BE49-F238E27FC236}">
                <a16:creationId xmlns:a16="http://schemas.microsoft.com/office/drawing/2014/main" id="{9553DFF9-5EFA-4BCF-A46E-BCFCFF0C4E0D}"/>
              </a:ext>
            </a:extLst>
          </p:cNvPr>
          <p:cNvPicPr>
            <a:picLocks noChangeAspect="1"/>
          </p:cNvPicPr>
          <p:nvPr/>
        </p:nvPicPr>
        <p:blipFill rotWithShape="1">
          <a:blip r:embed="rId4"/>
          <a:srcRect l="8495" r="11823" b="2"/>
          <a:stretch/>
        </p:blipFill>
        <p:spPr>
          <a:xfrm>
            <a:off x="3146219" y="321735"/>
            <a:ext cx="2848177" cy="2010551"/>
          </a:xfrm>
          <a:prstGeom prst="rect">
            <a:avLst/>
          </a:prstGeom>
        </p:spPr>
      </p:pic>
      <p:pic>
        <p:nvPicPr>
          <p:cNvPr id="2055" name="Picture 7"/>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3807" r="13230"/>
          <a:stretch/>
        </p:blipFill>
        <p:spPr bwMode="auto">
          <a:xfrm>
            <a:off x="6064632" y="321734"/>
            <a:ext cx="2848488" cy="20105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a:extLst>
              <a:ext uri="{FF2B5EF4-FFF2-40B4-BE49-F238E27FC236}">
                <a16:creationId xmlns:a16="http://schemas.microsoft.com/office/drawing/2014/main" id="{42F3D263-0856-4583-A160-07EFF60BCCAD}"/>
              </a:ext>
            </a:extLst>
          </p:cNvPr>
          <p:cNvPicPr>
            <a:picLocks noChangeAspect="1"/>
          </p:cNvPicPr>
          <p:nvPr/>
        </p:nvPicPr>
        <p:blipFill rotWithShape="1">
          <a:blip r:embed="rId6"/>
          <a:srcRect l="5511" r="-2" b="-2"/>
          <a:stretch/>
        </p:blipFill>
        <p:spPr>
          <a:xfrm>
            <a:off x="230880" y="2423723"/>
            <a:ext cx="2846070" cy="2010551"/>
          </a:xfrm>
          <a:prstGeom prst="rect">
            <a:avLst/>
          </a:prstGeom>
        </p:spPr>
      </p:pic>
      <p:pic>
        <p:nvPicPr>
          <p:cNvPr id="3" name="Picture 2">
            <a:extLst>
              <a:ext uri="{FF2B5EF4-FFF2-40B4-BE49-F238E27FC236}">
                <a16:creationId xmlns:a16="http://schemas.microsoft.com/office/drawing/2014/main" id="{5973E293-94C5-42A5-982E-1E09F469CAE0}"/>
              </a:ext>
            </a:extLst>
          </p:cNvPr>
          <p:cNvPicPr>
            <a:picLocks noChangeAspect="1"/>
          </p:cNvPicPr>
          <p:nvPr/>
        </p:nvPicPr>
        <p:blipFill rotWithShape="1">
          <a:blip r:embed="rId7"/>
          <a:srcRect l="1628" r="7210" b="-6"/>
          <a:stretch/>
        </p:blipFill>
        <p:spPr>
          <a:xfrm>
            <a:off x="3142635" y="2422095"/>
            <a:ext cx="2846070" cy="2013804"/>
          </a:xfrm>
          <a:prstGeom prst="rect">
            <a:avLst/>
          </a:prstGeom>
        </p:spPr>
      </p:pic>
      <p:pic>
        <p:nvPicPr>
          <p:cNvPr id="2050"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9778" r="17321"/>
          <a:stretch/>
        </p:blipFill>
        <p:spPr bwMode="auto">
          <a:xfrm>
            <a:off x="6070045" y="2422097"/>
            <a:ext cx="2846070" cy="201055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58" name="Straight Connector 141">
            <a:extLst>
              <a:ext uri="{FF2B5EF4-FFF2-40B4-BE49-F238E27FC236}">
                <a16:creationId xmlns:a16="http://schemas.microsoft.com/office/drawing/2014/main" id="{5C34627B-48E6-4F4D-B843-97717A86B4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5972" y="5694097"/>
            <a:ext cx="6858000" cy="0"/>
          </a:xfrm>
          <a:prstGeom prst="line">
            <a:avLst/>
          </a:prstGeom>
          <a:ln w="1587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40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70258"/>
            <a:ext cx="9144000" cy="507831"/>
          </a:xfrm>
          <a:prstGeom prst="rect">
            <a:avLst/>
          </a:prstGeom>
          <a:solidFill>
            <a:schemeClr val="tx1">
              <a:lumMod val="75000"/>
              <a:lumOff val="25000"/>
            </a:schemeClr>
          </a:solidFill>
        </p:spPr>
        <p:txBody>
          <a:bodyPr wrap="square" rtlCol="0">
            <a:spAutoFit/>
          </a:bodyPr>
          <a:lstStyle/>
          <a:p>
            <a:r>
              <a:rPr lang="en-US" sz="2700" dirty="0">
                <a:solidFill>
                  <a:schemeClr val="bg1"/>
                </a:solidFill>
                <a:latin typeface="Garamond" panose="02020404030301010803" pitchFamily="18" charset="0"/>
              </a:rPr>
              <a:t>Sample Curves				</a:t>
            </a:r>
          </a:p>
        </p:txBody>
      </p:sp>
      <p:sp>
        <p:nvSpPr>
          <p:cNvPr id="4" name="TextBox 3"/>
          <p:cNvSpPr txBox="1"/>
          <p:nvPr/>
        </p:nvSpPr>
        <p:spPr>
          <a:xfrm>
            <a:off x="0" y="5758376"/>
            <a:ext cx="9144000" cy="253916"/>
          </a:xfrm>
          <a:prstGeom prst="rect">
            <a:avLst/>
          </a:prstGeom>
          <a:solidFill>
            <a:schemeClr val="bg2"/>
          </a:solidFill>
        </p:spPr>
        <p:txBody>
          <a:bodyPr wrap="square" rtlCol="0">
            <a:spAutoFit/>
          </a:bodyPr>
          <a:lstStyle/>
          <a:p>
            <a:endParaRPr lang="en-US" sz="1050" dirty="0">
              <a:latin typeface="Garamond" panose="02020404030301010803" pitchFamily="18" charset="0"/>
            </a:endParaRPr>
          </a:p>
        </p:txBody>
      </p:sp>
      <p:graphicFrame>
        <p:nvGraphicFramePr>
          <p:cNvPr id="26" name="Chart 25"/>
          <p:cNvGraphicFramePr>
            <a:graphicFrameLocks/>
          </p:cNvGraphicFramePr>
          <p:nvPr>
            <p:extLst>
              <p:ext uri="{D42A27DB-BD31-4B8C-83A1-F6EECF244321}">
                <p14:modId xmlns:p14="http://schemas.microsoft.com/office/powerpoint/2010/main" val="870149210"/>
              </p:ext>
            </p:extLst>
          </p:nvPr>
        </p:nvGraphicFramePr>
        <p:xfrm>
          <a:off x="4352925" y="2390078"/>
          <a:ext cx="4686300" cy="27819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7" name="Chart 26"/>
          <p:cNvGraphicFramePr>
            <a:graphicFrameLocks/>
          </p:cNvGraphicFramePr>
          <p:nvPr>
            <p:extLst>
              <p:ext uri="{D42A27DB-BD31-4B8C-83A1-F6EECF244321}">
                <p14:modId xmlns:p14="http://schemas.microsoft.com/office/powerpoint/2010/main" val="1285811496"/>
              </p:ext>
            </p:extLst>
          </p:nvPr>
        </p:nvGraphicFramePr>
        <p:xfrm>
          <a:off x="0" y="2390078"/>
          <a:ext cx="4229100" cy="2781997"/>
        </p:xfrm>
        <a:graphic>
          <a:graphicData uri="http://schemas.openxmlformats.org/drawingml/2006/chart">
            <c:chart xmlns:c="http://schemas.openxmlformats.org/drawingml/2006/chart" xmlns:r="http://schemas.openxmlformats.org/officeDocument/2006/relationships" r:id="rId3"/>
          </a:graphicData>
        </a:graphic>
      </p:graphicFrame>
      <p:sp>
        <p:nvSpPr>
          <p:cNvPr id="28" name="TextBox 27"/>
          <p:cNvSpPr txBox="1"/>
          <p:nvPr/>
        </p:nvSpPr>
        <p:spPr>
          <a:xfrm>
            <a:off x="704850" y="1535610"/>
            <a:ext cx="7734300" cy="369332"/>
          </a:xfrm>
          <a:prstGeom prst="rect">
            <a:avLst/>
          </a:prstGeom>
          <a:noFill/>
        </p:spPr>
        <p:txBody>
          <a:bodyPr wrap="square" rtlCol="0">
            <a:spAutoFit/>
          </a:bodyPr>
          <a:lstStyle/>
          <a:p>
            <a:pPr algn="ctr"/>
            <a:r>
              <a:rPr lang="en-US" b="1" dirty="0">
                <a:latin typeface="Garamond" panose="02020404030301010803" pitchFamily="18" charset="0"/>
              </a:rPr>
              <a:t>Mobile Phones in Norway 1981 – 2004; p = 0.0046; q = 0.33; m = 4.99 million</a:t>
            </a:r>
          </a:p>
        </p:txBody>
      </p:sp>
      <p:sp>
        <p:nvSpPr>
          <p:cNvPr id="3" name="Slide Number Placeholder 2"/>
          <p:cNvSpPr>
            <a:spLocks noGrp="1"/>
          </p:cNvSpPr>
          <p:nvPr>
            <p:ph type="sldNum" sz="quarter" idx="12"/>
          </p:nvPr>
        </p:nvSpPr>
        <p:spPr/>
        <p:txBody>
          <a:bodyPr/>
          <a:lstStyle/>
          <a:p>
            <a:fld id="{603135F2-FF6F-4D4F-A95D-722739E1B129}" type="slidenum">
              <a:rPr lang="en-US" smtClean="0"/>
              <a:t>30</a:t>
            </a:fld>
            <a:endParaRPr lang="en-US"/>
          </a:p>
        </p:txBody>
      </p:sp>
    </p:spTree>
    <p:extLst>
      <p:ext uri="{BB962C8B-B14F-4D97-AF65-F5344CB8AC3E}">
        <p14:creationId xmlns:p14="http://schemas.microsoft.com/office/powerpoint/2010/main" val="3116970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Eras Medium ITC" panose="020B0602030504020804" pitchFamily="34" charset="0"/>
              </a:rPr>
              <a:t>A Marketing Analytics Project in 2017</a:t>
            </a:r>
          </a:p>
        </p:txBody>
      </p:sp>
      <p:sp>
        <p:nvSpPr>
          <p:cNvPr id="3" name="Content Placeholder 2"/>
          <p:cNvSpPr>
            <a:spLocks noGrp="1"/>
          </p:cNvSpPr>
          <p:nvPr>
            <p:ph idx="1"/>
          </p:nvPr>
        </p:nvSpPr>
        <p:spPr/>
        <p:txBody>
          <a:bodyPr/>
          <a:lstStyle/>
          <a:p>
            <a:r>
              <a:rPr lang="en-US" dirty="0">
                <a:latin typeface="Eras Medium ITC" panose="020B0602030504020804" pitchFamily="34" charset="0"/>
              </a:rPr>
              <a:t>Using Electronic Car TESLA Sales in Norway.</a:t>
            </a:r>
          </a:p>
          <a:p>
            <a:endParaRPr lang="en-US" dirty="0">
              <a:latin typeface="Eras Medium ITC" panose="020B0602030504020804" pitchFamily="34" charset="0"/>
            </a:endParaRPr>
          </a:p>
          <a:p>
            <a:r>
              <a:rPr lang="en-US" dirty="0">
                <a:latin typeface="Eras Medium ITC" panose="020B0602030504020804" pitchFamily="34" charset="0"/>
              </a:rPr>
              <a:t>Applied BASS model and Exponential Smoothing Model using R</a:t>
            </a:r>
          </a:p>
        </p:txBody>
      </p:sp>
      <p:sp>
        <p:nvSpPr>
          <p:cNvPr id="4" name="Slide Number Placeholder 3"/>
          <p:cNvSpPr>
            <a:spLocks noGrp="1"/>
          </p:cNvSpPr>
          <p:nvPr>
            <p:ph type="sldNum" sz="quarter" idx="12"/>
          </p:nvPr>
        </p:nvSpPr>
        <p:spPr/>
        <p:txBody>
          <a:bodyPr/>
          <a:lstStyle/>
          <a:p>
            <a:fld id="{603135F2-FF6F-4D4F-A95D-722739E1B129}" type="slidenum">
              <a:rPr lang="en-US" smtClean="0"/>
              <a:t>31</a:t>
            </a:fld>
            <a:endParaRPr lang="en-US"/>
          </a:p>
        </p:txBody>
      </p:sp>
      <p:pic>
        <p:nvPicPr>
          <p:cNvPr id="5" name="Picture 4"/>
          <p:cNvPicPr>
            <a:picLocks noChangeAspect="1"/>
          </p:cNvPicPr>
          <p:nvPr/>
        </p:nvPicPr>
        <p:blipFill>
          <a:blip r:embed="rId2"/>
          <a:stretch>
            <a:fillRect/>
          </a:stretch>
        </p:blipFill>
        <p:spPr>
          <a:xfrm>
            <a:off x="6410325" y="4109245"/>
            <a:ext cx="1438275" cy="1438275"/>
          </a:xfrm>
          <a:prstGeom prst="rect">
            <a:avLst/>
          </a:prstGeom>
        </p:spPr>
      </p:pic>
    </p:spTree>
    <p:extLst>
      <p:ext uri="{BB962C8B-B14F-4D97-AF65-F5344CB8AC3E}">
        <p14:creationId xmlns:p14="http://schemas.microsoft.com/office/powerpoint/2010/main" val="4230208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562725" cy="1145558"/>
          </a:xfrm>
        </p:spPr>
        <p:txBody>
          <a:bodyPr/>
          <a:lstStyle/>
          <a:p>
            <a:r>
              <a:rPr lang="en-US" dirty="0">
                <a:latin typeface="Candara" panose="020E0502030303020204" pitchFamily="34" charset="0"/>
              </a:rPr>
              <a:t>In-class Example in R</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10086809"/>
              </p:ext>
            </p:extLst>
          </p:nvPr>
        </p:nvGraphicFramePr>
        <p:xfrm>
          <a:off x="5489267" y="960505"/>
          <a:ext cx="2454582" cy="5602224"/>
        </p:xfrm>
        <a:graphic>
          <a:graphicData uri="http://schemas.openxmlformats.org/drawingml/2006/table">
            <a:tbl>
              <a:tblPr/>
              <a:tblGrid>
                <a:gridCol w="1227291">
                  <a:extLst>
                    <a:ext uri="{9D8B030D-6E8A-4147-A177-3AD203B41FA5}">
                      <a16:colId xmlns:a16="http://schemas.microsoft.com/office/drawing/2014/main" val="20000"/>
                    </a:ext>
                  </a:extLst>
                </a:gridCol>
                <a:gridCol w="1227291">
                  <a:extLst>
                    <a:ext uri="{9D8B030D-6E8A-4147-A177-3AD203B41FA5}">
                      <a16:colId xmlns:a16="http://schemas.microsoft.com/office/drawing/2014/main" val="20001"/>
                    </a:ext>
                  </a:extLst>
                </a:gridCol>
              </a:tblGrid>
              <a:tr h="233426">
                <a:tc>
                  <a:txBody>
                    <a:bodyPr/>
                    <a:lstStyle/>
                    <a:p>
                      <a:pPr algn="ctr" fontAlgn="b"/>
                      <a:r>
                        <a:rPr lang="en-US" sz="1400" b="0" i="0" u="none" strike="noStrike" dirty="0">
                          <a:solidFill>
                            <a:srgbClr val="000000"/>
                          </a:solidFill>
                          <a:effectLst/>
                          <a:latin typeface="Calibri" panose="020F0502020204030204" pitchFamily="34" charset="0"/>
                        </a:rPr>
                        <a:t>Term</a:t>
                      </a:r>
                    </a:p>
                  </a:txBody>
                  <a:tcPr marL="6799" marR="6799" marT="679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Sales</a:t>
                      </a:r>
                    </a:p>
                  </a:txBody>
                  <a:tcPr marL="6799" marR="6799" marT="6799" marB="0" anchor="b">
                    <a:lnL>
                      <a:noFill/>
                    </a:lnL>
                    <a:lnR>
                      <a:noFill/>
                    </a:lnR>
                    <a:lnT>
                      <a:noFill/>
                    </a:lnT>
                    <a:lnB>
                      <a:noFill/>
                    </a:lnB>
                  </a:tcPr>
                </a:tc>
                <a:extLst>
                  <a:ext uri="{0D108BD9-81ED-4DB2-BD59-A6C34878D82A}">
                    <a16:rowId xmlns:a16="http://schemas.microsoft.com/office/drawing/2014/main" val="10000"/>
                  </a:ext>
                </a:extLst>
              </a:tr>
              <a:tr h="233426">
                <a:tc>
                  <a:txBody>
                    <a:bodyPr/>
                    <a:lstStyle/>
                    <a:p>
                      <a:pPr algn="ctr" fontAlgn="b"/>
                      <a:r>
                        <a:rPr lang="en-US" sz="1400" b="0" i="0" u="none" strike="noStrike">
                          <a:solidFill>
                            <a:srgbClr val="000000"/>
                          </a:solidFill>
                          <a:effectLst/>
                          <a:latin typeface="Calibri" panose="020F0502020204030204" pitchFamily="34" charset="0"/>
                        </a:rPr>
                        <a:t>2007 Q3</a:t>
                      </a:r>
                    </a:p>
                  </a:txBody>
                  <a:tcPr marL="6799" marR="6799" marT="6799"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0.27</a:t>
                      </a:r>
                    </a:p>
                  </a:txBody>
                  <a:tcPr marL="6799" marR="6799" marT="6799" marB="0" anchor="b">
                    <a:lnL>
                      <a:noFill/>
                    </a:lnL>
                    <a:lnR>
                      <a:noFill/>
                    </a:lnR>
                    <a:lnT>
                      <a:noFill/>
                    </a:lnT>
                    <a:lnB>
                      <a:noFill/>
                    </a:lnB>
                  </a:tcPr>
                </a:tc>
                <a:extLst>
                  <a:ext uri="{0D108BD9-81ED-4DB2-BD59-A6C34878D82A}">
                    <a16:rowId xmlns:a16="http://schemas.microsoft.com/office/drawing/2014/main" val="10001"/>
                  </a:ext>
                </a:extLst>
              </a:tr>
              <a:tr h="233426">
                <a:tc>
                  <a:txBody>
                    <a:bodyPr/>
                    <a:lstStyle/>
                    <a:p>
                      <a:pPr algn="ctr" fontAlgn="b"/>
                      <a:r>
                        <a:rPr lang="en-US" sz="1400" b="0" i="0" u="none" strike="noStrike">
                          <a:solidFill>
                            <a:srgbClr val="000000"/>
                          </a:solidFill>
                          <a:effectLst/>
                          <a:latin typeface="Calibri" panose="020F0502020204030204" pitchFamily="34" charset="0"/>
                        </a:rPr>
                        <a:t>2007 Q4</a:t>
                      </a:r>
                    </a:p>
                  </a:txBody>
                  <a:tcPr marL="6799" marR="6799" marT="679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1.119</a:t>
                      </a:r>
                    </a:p>
                  </a:txBody>
                  <a:tcPr marL="6799" marR="6799" marT="6799" marB="0" anchor="b">
                    <a:lnL>
                      <a:noFill/>
                    </a:lnL>
                    <a:lnR>
                      <a:noFill/>
                    </a:lnR>
                    <a:lnT>
                      <a:noFill/>
                    </a:lnT>
                    <a:lnB>
                      <a:noFill/>
                    </a:lnB>
                  </a:tcPr>
                </a:tc>
                <a:extLst>
                  <a:ext uri="{0D108BD9-81ED-4DB2-BD59-A6C34878D82A}">
                    <a16:rowId xmlns:a16="http://schemas.microsoft.com/office/drawing/2014/main" val="10002"/>
                  </a:ext>
                </a:extLst>
              </a:tr>
              <a:tr h="233426">
                <a:tc>
                  <a:txBody>
                    <a:bodyPr/>
                    <a:lstStyle/>
                    <a:p>
                      <a:pPr algn="ctr" fontAlgn="b"/>
                      <a:r>
                        <a:rPr lang="en-US" sz="1400" b="0" i="0" u="none" strike="noStrike">
                          <a:solidFill>
                            <a:srgbClr val="000000"/>
                          </a:solidFill>
                          <a:effectLst/>
                          <a:latin typeface="Calibri" panose="020F0502020204030204" pitchFamily="34" charset="0"/>
                        </a:rPr>
                        <a:t>2008 Q1</a:t>
                      </a:r>
                    </a:p>
                  </a:txBody>
                  <a:tcPr marL="6799" marR="6799" marT="679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2.315</a:t>
                      </a:r>
                    </a:p>
                  </a:txBody>
                  <a:tcPr marL="6799" marR="6799" marT="6799" marB="0" anchor="b">
                    <a:lnL>
                      <a:noFill/>
                    </a:lnL>
                    <a:lnR>
                      <a:noFill/>
                    </a:lnR>
                    <a:lnT>
                      <a:noFill/>
                    </a:lnT>
                    <a:lnB>
                      <a:noFill/>
                    </a:lnB>
                  </a:tcPr>
                </a:tc>
                <a:extLst>
                  <a:ext uri="{0D108BD9-81ED-4DB2-BD59-A6C34878D82A}">
                    <a16:rowId xmlns:a16="http://schemas.microsoft.com/office/drawing/2014/main" val="10003"/>
                  </a:ext>
                </a:extLst>
              </a:tr>
              <a:tr h="233426">
                <a:tc>
                  <a:txBody>
                    <a:bodyPr/>
                    <a:lstStyle/>
                    <a:p>
                      <a:pPr algn="ctr" fontAlgn="b"/>
                      <a:r>
                        <a:rPr lang="en-US" sz="1400" b="0" i="0" u="none" strike="noStrike" dirty="0">
                          <a:solidFill>
                            <a:srgbClr val="000000"/>
                          </a:solidFill>
                          <a:effectLst/>
                          <a:latin typeface="Calibri" panose="020F0502020204030204" pitchFamily="34" charset="0"/>
                        </a:rPr>
                        <a:t>2008 Q2</a:t>
                      </a:r>
                    </a:p>
                  </a:txBody>
                  <a:tcPr marL="6799" marR="6799" marT="679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1.783</a:t>
                      </a:r>
                    </a:p>
                  </a:txBody>
                  <a:tcPr marL="6799" marR="6799" marT="6799" marB="0" anchor="b">
                    <a:lnL>
                      <a:noFill/>
                    </a:lnL>
                    <a:lnR>
                      <a:noFill/>
                    </a:lnR>
                    <a:lnT>
                      <a:noFill/>
                    </a:lnT>
                    <a:lnB>
                      <a:noFill/>
                    </a:lnB>
                  </a:tcPr>
                </a:tc>
                <a:extLst>
                  <a:ext uri="{0D108BD9-81ED-4DB2-BD59-A6C34878D82A}">
                    <a16:rowId xmlns:a16="http://schemas.microsoft.com/office/drawing/2014/main" val="10004"/>
                  </a:ext>
                </a:extLst>
              </a:tr>
              <a:tr h="233426">
                <a:tc>
                  <a:txBody>
                    <a:bodyPr/>
                    <a:lstStyle/>
                    <a:p>
                      <a:pPr algn="ctr" fontAlgn="b"/>
                      <a:r>
                        <a:rPr lang="en-US" sz="1400" b="0" i="0" u="none" strike="noStrike">
                          <a:solidFill>
                            <a:srgbClr val="000000"/>
                          </a:solidFill>
                          <a:effectLst/>
                          <a:latin typeface="Calibri" panose="020F0502020204030204" pitchFamily="34" charset="0"/>
                        </a:rPr>
                        <a:t>2008 Q3</a:t>
                      </a:r>
                    </a:p>
                  </a:txBody>
                  <a:tcPr marL="6799" marR="6799" marT="6799"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0.757</a:t>
                      </a:r>
                    </a:p>
                  </a:txBody>
                  <a:tcPr marL="6799" marR="6799" marT="6799" marB="0" anchor="b">
                    <a:lnL>
                      <a:noFill/>
                    </a:lnL>
                    <a:lnR>
                      <a:noFill/>
                    </a:lnR>
                    <a:lnT>
                      <a:noFill/>
                    </a:lnT>
                    <a:lnB>
                      <a:noFill/>
                    </a:lnB>
                  </a:tcPr>
                </a:tc>
                <a:extLst>
                  <a:ext uri="{0D108BD9-81ED-4DB2-BD59-A6C34878D82A}">
                    <a16:rowId xmlns:a16="http://schemas.microsoft.com/office/drawing/2014/main" val="10005"/>
                  </a:ext>
                </a:extLst>
              </a:tr>
              <a:tr h="233426">
                <a:tc>
                  <a:txBody>
                    <a:bodyPr/>
                    <a:lstStyle/>
                    <a:p>
                      <a:pPr algn="ctr" fontAlgn="b"/>
                      <a:r>
                        <a:rPr lang="en-US" sz="1400" b="0" i="0" u="none" strike="noStrike">
                          <a:solidFill>
                            <a:srgbClr val="000000"/>
                          </a:solidFill>
                          <a:effectLst/>
                          <a:latin typeface="Calibri" panose="020F0502020204030204" pitchFamily="34" charset="0"/>
                        </a:rPr>
                        <a:t>2008 Q4</a:t>
                      </a:r>
                    </a:p>
                  </a:txBody>
                  <a:tcPr marL="6799" marR="6799" marT="6799"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6.892</a:t>
                      </a:r>
                    </a:p>
                  </a:txBody>
                  <a:tcPr marL="6799" marR="6799" marT="6799" marB="0" anchor="b">
                    <a:lnL>
                      <a:noFill/>
                    </a:lnL>
                    <a:lnR>
                      <a:noFill/>
                    </a:lnR>
                    <a:lnT>
                      <a:noFill/>
                    </a:lnT>
                    <a:lnB>
                      <a:noFill/>
                    </a:lnB>
                  </a:tcPr>
                </a:tc>
                <a:extLst>
                  <a:ext uri="{0D108BD9-81ED-4DB2-BD59-A6C34878D82A}">
                    <a16:rowId xmlns:a16="http://schemas.microsoft.com/office/drawing/2014/main" val="10006"/>
                  </a:ext>
                </a:extLst>
              </a:tr>
              <a:tr h="233426">
                <a:tc>
                  <a:txBody>
                    <a:bodyPr/>
                    <a:lstStyle/>
                    <a:p>
                      <a:pPr algn="ctr" fontAlgn="b"/>
                      <a:r>
                        <a:rPr lang="en-US" sz="1400" b="0" i="0" u="none" strike="noStrike">
                          <a:solidFill>
                            <a:srgbClr val="000000"/>
                          </a:solidFill>
                          <a:effectLst/>
                          <a:latin typeface="Calibri" panose="020F0502020204030204" pitchFamily="34" charset="0"/>
                        </a:rPr>
                        <a:t>2009 Q1</a:t>
                      </a:r>
                    </a:p>
                  </a:txBody>
                  <a:tcPr marL="6799" marR="6799" marT="679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4.363</a:t>
                      </a:r>
                    </a:p>
                  </a:txBody>
                  <a:tcPr marL="6799" marR="6799" marT="6799" marB="0" anchor="b">
                    <a:lnL>
                      <a:noFill/>
                    </a:lnL>
                    <a:lnR>
                      <a:noFill/>
                    </a:lnR>
                    <a:lnT>
                      <a:noFill/>
                    </a:lnT>
                    <a:lnB>
                      <a:noFill/>
                    </a:lnB>
                  </a:tcPr>
                </a:tc>
                <a:extLst>
                  <a:ext uri="{0D108BD9-81ED-4DB2-BD59-A6C34878D82A}">
                    <a16:rowId xmlns:a16="http://schemas.microsoft.com/office/drawing/2014/main" val="10007"/>
                  </a:ext>
                </a:extLst>
              </a:tr>
              <a:tr h="233426">
                <a:tc>
                  <a:txBody>
                    <a:bodyPr/>
                    <a:lstStyle/>
                    <a:p>
                      <a:pPr algn="ctr" fontAlgn="b"/>
                      <a:r>
                        <a:rPr lang="en-US" sz="1400" b="0" i="0" u="none" strike="noStrike">
                          <a:solidFill>
                            <a:srgbClr val="000000"/>
                          </a:solidFill>
                          <a:effectLst/>
                          <a:latin typeface="Calibri" panose="020F0502020204030204" pitchFamily="34" charset="0"/>
                        </a:rPr>
                        <a:t>2009 Q2</a:t>
                      </a:r>
                    </a:p>
                  </a:txBody>
                  <a:tcPr marL="6799" marR="6799" marT="6799"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3.793</a:t>
                      </a:r>
                    </a:p>
                  </a:txBody>
                  <a:tcPr marL="6799" marR="6799" marT="6799" marB="0" anchor="b">
                    <a:lnL>
                      <a:noFill/>
                    </a:lnL>
                    <a:lnR>
                      <a:noFill/>
                    </a:lnR>
                    <a:lnT>
                      <a:noFill/>
                    </a:lnT>
                    <a:lnB>
                      <a:noFill/>
                    </a:lnB>
                  </a:tcPr>
                </a:tc>
                <a:extLst>
                  <a:ext uri="{0D108BD9-81ED-4DB2-BD59-A6C34878D82A}">
                    <a16:rowId xmlns:a16="http://schemas.microsoft.com/office/drawing/2014/main" val="10008"/>
                  </a:ext>
                </a:extLst>
              </a:tr>
              <a:tr h="233426">
                <a:tc>
                  <a:txBody>
                    <a:bodyPr/>
                    <a:lstStyle/>
                    <a:p>
                      <a:pPr algn="ctr" fontAlgn="b"/>
                      <a:r>
                        <a:rPr lang="en-US" sz="1400" b="0" i="0" u="none" strike="noStrike">
                          <a:solidFill>
                            <a:srgbClr val="000000"/>
                          </a:solidFill>
                          <a:effectLst/>
                          <a:latin typeface="Calibri" panose="020F0502020204030204" pitchFamily="34" charset="0"/>
                        </a:rPr>
                        <a:t>2009 Q3</a:t>
                      </a:r>
                    </a:p>
                  </a:txBody>
                  <a:tcPr marL="6799" marR="6799" marT="679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5.288</a:t>
                      </a:r>
                    </a:p>
                  </a:txBody>
                  <a:tcPr marL="6799" marR="6799" marT="6799" marB="0" anchor="b">
                    <a:lnL>
                      <a:noFill/>
                    </a:lnL>
                    <a:lnR>
                      <a:noFill/>
                    </a:lnR>
                    <a:lnT>
                      <a:noFill/>
                    </a:lnT>
                    <a:lnB>
                      <a:noFill/>
                    </a:lnB>
                  </a:tcPr>
                </a:tc>
                <a:extLst>
                  <a:ext uri="{0D108BD9-81ED-4DB2-BD59-A6C34878D82A}">
                    <a16:rowId xmlns:a16="http://schemas.microsoft.com/office/drawing/2014/main" val="10009"/>
                  </a:ext>
                </a:extLst>
              </a:tr>
              <a:tr h="233426">
                <a:tc>
                  <a:txBody>
                    <a:bodyPr/>
                    <a:lstStyle/>
                    <a:p>
                      <a:pPr algn="ctr" fontAlgn="b"/>
                      <a:r>
                        <a:rPr lang="en-US" sz="1400" b="0" i="0" u="none" strike="noStrike">
                          <a:solidFill>
                            <a:srgbClr val="000000"/>
                          </a:solidFill>
                          <a:effectLst/>
                          <a:latin typeface="Calibri" panose="020F0502020204030204" pitchFamily="34" charset="0"/>
                        </a:rPr>
                        <a:t>2009 Q4</a:t>
                      </a:r>
                    </a:p>
                  </a:txBody>
                  <a:tcPr marL="6799" marR="6799" marT="679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7.367</a:t>
                      </a:r>
                    </a:p>
                  </a:txBody>
                  <a:tcPr marL="6799" marR="6799" marT="6799" marB="0" anchor="b">
                    <a:lnL>
                      <a:noFill/>
                    </a:lnL>
                    <a:lnR>
                      <a:noFill/>
                    </a:lnR>
                    <a:lnT>
                      <a:noFill/>
                    </a:lnT>
                    <a:lnB>
                      <a:noFill/>
                    </a:lnB>
                  </a:tcPr>
                </a:tc>
                <a:extLst>
                  <a:ext uri="{0D108BD9-81ED-4DB2-BD59-A6C34878D82A}">
                    <a16:rowId xmlns:a16="http://schemas.microsoft.com/office/drawing/2014/main" val="10010"/>
                  </a:ext>
                </a:extLst>
              </a:tr>
              <a:tr h="233426">
                <a:tc>
                  <a:txBody>
                    <a:bodyPr/>
                    <a:lstStyle/>
                    <a:p>
                      <a:pPr algn="ctr" fontAlgn="b"/>
                      <a:r>
                        <a:rPr lang="en-US" sz="1400" b="0" i="0" u="none" strike="noStrike">
                          <a:solidFill>
                            <a:srgbClr val="000000"/>
                          </a:solidFill>
                          <a:effectLst/>
                          <a:latin typeface="Calibri" panose="020F0502020204030204" pitchFamily="34" charset="0"/>
                        </a:rPr>
                        <a:t>2010 Q1</a:t>
                      </a:r>
                    </a:p>
                  </a:txBody>
                  <a:tcPr marL="6799" marR="6799" marT="679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8.737</a:t>
                      </a:r>
                    </a:p>
                  </a:txBody>
                  <a:tcPr marL="6799" marR="6799" marT="6799" marB="0" anchor="b">
                    <a:lnL>
                      <a:noFill/>
                    </a:lnL>
                    <a:lnR>
                      <a:noFill/>
                    </a:lnR>
                    <a:lnT>
                      <a:noFill/>
                    </a:lnT>
                    <a:lnB>
                      <a:noFill/>
                    </a:lnB>
                  </a:tcPr>
                </a:tc>
                <a:extLst>
                  <a:ext uri="{0D108BD9-81ED-4DB2-BD59-A6C34878D82A}">
                    <a16:rowId xmlns:a16="http://schemas.microsoft.com/office/drawing/2014/main" val="10011"/>
                  </a:ext>
                </a:extLst>
              </a:tr>
              <a:tr h="233426">
                <a:tc>
                  <a:txBody>
                    <a:bodyPr/>
                    <a:lstStyle/>
                    <a:p>
                      <a:pPr algn="ctr" fontAlgn="b"/>
                      <a:r>
                        <a:rPr lang="en-US" sz="1400" b="0" i="0" u="none" strike="noStrike">
                          <a:solidFill>
                            <a:srgbClr val="000000"/>
                          </a:solidFill>
                          <a:effectLst/>
                          <a:latin typeface="Calibri" panose="020F0502020204030204" pitchFamily="34" charset="0"/>
                        </a:rPr>
                        <a:t>2010 Q2</a:t>
                      </a:r>
                    </a:p>
                  </a:txBody>
                  <a:tcPr marL="6799" marR="6799" marT="679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8.752</a:t>
                      </a:r>
                    </a:p>
                  </a:txBody>
                  <a:tcPr marL="6799" marR="6799" marT="6799" marB="0" anchor="b">
                    <a:lnL>
                      <a:noFill/>
                    </a:lnL>
                    <a:lnR>
                      <a:noFill/>
                    </a:lnR>
                    <a:lnT>
                      <a:noFill/>
                    </a:lnT>
                    <a:lnB>
                      <a:noFill/>
                    </a:lnB>
                  </a:tcPr>
                </a:tc>
                <a:extLst>
                  <a:ext uri="{0D108BD9-81ED-4DB2-BD59-A6C34878D82A}">
                    <a16:rowId xmlns:a16="http://schemas.microsoft.com/office/drawing/2014/main" val="10012"/>
                  </a:ext>
                </a:extLst>
              </a:tr>
              <a:tr h="233426">
                <a:tc>
                  <a:txBody>
                    <a:bodyPr/>
                    <a:lstStyle/>
                    <a:p>
                      <a:pPr algn="ctr" fontAlgn="b"/>
                      <a:r>
                        <a:rPr lang="en-US" sz="1400" b="0" i="0" u="none" strike="noStrike">
                          <a:solidFill>
                            <a:srgbClr val="000000"/>
                          </a:solidFill>
                          <a:effectLst/>
                          <a:latin typeface="Calibri" panose="020F0502020204030204" pitchFamily="34" charset="0"/>
                        </a:rPr>
                        <a:t>2010 Q3</a:t>
                      </a:r>
                    </a:p>
                  </a:txBody>
                  <a:tcPr marL="6799" marR="6799" marT="679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8.358</a:t>
                      </a:r>
                    </a:p>
                  </a:txBody>
                  <a:tcPr marL="6799" marR="6799" marT="6799" marB="0" anchor="b">
                    <a:lnL>
                      <a:noFill/>
                    </a:lnL>
                    <a:lnR>
                      <a:noFill/>
                    </a:lnR>
                    <a:lnT>
                      <a:noFill/>
                    </a:lnT>
                    <a:lnB>
                      <a:noFill/>
                    </a:lnB>
                  </a:tcPr>
                </a:tc>
                <a:extLst>
                  <a:ext uri="{0D108BD9-81ED-4DB2-BD59-A6C34878D82A}">
                    <a16:rowId xmlns:a16="http://schemas.microsoft.com/office/drawing/2014/main" val="10013"/>
                  </a:ext>
                </a:extLst>
              </a:tr>
              <a:tr h="233426">
                <a:tc>
                  <a:txBody>
                    <a:bodyPr/>
                    <a:lstStyle/>
                    <a:p>
                      <a:pPr algn="ctr" fontAlgn="b"/>
                      <a:r>
                        <a:rPr lang="en-US" sz="1400" b="0" i="0" u="none" strike="noStrike">
                          <a:solidFill>
                            <a:srgbClr val="000000"/>
                          </a:solidFill>
                          <a:effectLst/>
                          <a:latin typeface="Calibri" panose="020F0502020204030204" pitchFamily="34" charset="0"/>
                        </a:rPr>
                        <a:t>2010 Q4</a:t>
                      </a:r>
                    </a:p>
                  </a:txBody>
                  <a:tcPr marL="6799" marR="6799" marT="679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14.142</a:t>
                      </a:r>
                    </a:p>
                  </a:txBody>
                  <a:tcPr marL="6799" marR="6799" marT="6799" marB="0" anchor="b">
                    <a:lnL>
                      <a:noFill/>
                    </a:lnL>
                    <a:lnR>
                      <a:noFill/>
                    </a:lnR>
                    <a:lnT>
                      <a:noFill/>
                    </a:lnT>
                    <a:lnB>
                      <a:noFill/>
                    </a:lnB>
                  </a:tcPr>
                </a:tc>
                <a:extLst>
                  <a:ext uri="{0D108BD9-81ED-4DB2-BD59-A6C34878D82A}">
                    <a16:rowId xmlns:a16="http://schemas.microsoft.com/office/drawing/2014/main" val="10014"/>
                  </a:ext>
                </a:extLst>
              </a:tr>
              <a:tr h="233426">
                <a:tc>
                  <a:txBody>
                    <a:bodyPr/>
                    <a:lstStyle/>
                    <a:p>
                      <a:pPr algn="ctr" fontAlgn="b"/>
                      <a:r>
                        <a:rPr lang="en-US" sz="1400" b="0" i="0" u="none" strike="noStrike">
                          <a:solidFill>
                            <a:srgbClr val="000000"/>
                          </a:solidFill>
                          <a:effectLst/>
                          <a:latin typeface="Calibri" panose="020F0502020204030204" pitchFamily="34" charset="0"/>
                        </a:rPr>
                        <a:t>2011 Q1</a:t>
                      </a:r>
                    </a:p>
                  </a:txBody>
                  <a:tcPr marL="6799" marR="6799" marT="679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14.235</a:t>
                      </a:r>
                    </a:p>
                  </a:txBody>
                  <a:tcPr marL="6799" marR="6799" marT="6799" marB="0" anchor="b">
                    <a:lnL>
                      <a:noFill/>
                    </a:lnL>
                    <a:lnR>
                      <a:noFill/>
                    </a:lnR>
                    <a:lnT>
                      <a:noFill/>
                    </a:lnT>
                    <a:lnB>
                      <a:noFill/>
                    </a:lnB>
                  </a:tcPr>
                </a:tc>
                <a:extLst>
                  <a:ext uri="{0D108BD9-81ED-4DB2-BD59-A6C34878D82A}">
                    <a16:rowId xmlns:a16="http://schemas.microsoft.com/office/drawing/2014/main" val="10015"/>
                  </a:ext>
                </a:extLst>
              </a:tr>
              <a:tr h="233426">
                <a:tc>
                  <a:txBody>
                    <a:bodyPr/>
                    <a:lstStyle/>
                    <a:p>
                      <a:pPr algn="ctr" fontAlgn="b"/>
                      <a:r>
                        <a:rPr lang="en-US" sz="1400" b="0" i="0" u="none" strike="noStrike">
                          <a:solidFill>
                            <a:srgbClr val="000000"/>
                          </a:solidFill>
                          <a:effectLst/>
                          <a:latin typeface="Calibri" panose="020F0502020204030204" pitchFamily="34" charset="0"/>
                        </a:rPr>
                        <a:t>2011 Q2</a:t>
                      </a:r>
                    </a:p>
                  </a:txBody>
                  <a:tcPr marL="6799" marR="6799" marT="679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16.647</a:t>
                      </a:r>
                    </a:p>
                  </a:txBody>
                  <a:tcPr marL="6799" marR="6799" marT="6799" marB="0" anchor="b">
                    <a:lnL>
                      <a:noFill/>
                    </a:lnL>
                    <a:lnR>
                      <a:noFill/>
                    </a:lnR>
                    <a:lnT>
                      <a:noFill/>
                    </a:lnT>
                    <a:lnB>
                      <a:noFill/>
                    </a:lnB>
                  </a:tcPr>
                </a:tc>
                <a:extLst>
                  <a:ext uri="{0D108BD9-81ED-4DB2-BD59-A6C34878D82A}">
                    <a16:rowId xmlns:a16="http://schemas.microsoft.com/office/drawing/2014/main" val="10016"/>
                  </a:ext>
                </a:extLst>
              </a:tr>
              <a:tr h="233426">
                <a:tc>
                  <a:txBody>
                    <a:bodyPr/>
                    <a:lstStyle/>
                    <a:p>
                      <a:pPr algn="ctr" fontAlgn="b"/>
                      <a:r>
                        <a:rPr lang="en-US" sz="1400" b="0" i="0" u="none" strike="noStrike">
                          <a:solidFill>
                            <a:srgbClr val="000000"/>
                          </a:solidFill>
                          <a:effectLst/>
                          <a:latin typeface="Calibri" panose="020F0502020204030204" pitchFamily="34" charset="0"/>
                        </a:rPr>
                        <a:t>2011 Q3</a:t>
                      </a:r>
                    </a:p>
                  </a:txBody>
                  <a:tcPr marL="6799" marR="6799" marT="679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20.338</a:t>
                      </a:r>
                    </a:p>
                  </a:txBody>
                  <a:tcPr marL="6799" marR="6799" marT="6799" marB="0" anchor="b">
                    <a:lnL>
                      <a:noFill/>
                    </a:lnL>
                    <a:lnR>
                      <a:noFill/>
                    </a:lnR>
                    <a:lnT>
                      <a:noFill/>
                    </a:lnT>
                    <a:lnB>
                      <a:noFill/>
                    </a:lnB>
                  </a:tcPr>
                </a:tc>
                <a:extLst>
                  <a:ext uri="{0D108BD9-81ED-4DB2-BD59-A6C34878D82A}">
                    <a16:rowId xmlns:a16="http://schemas.microsoft.com/office/drawing/2014/main" val="10017"/>
                  </a:ext>
                </a:extLst>
              </a:tr>
              <a:tr h="233426">
                <a:tc>
                  <a:txBody>
                    <a:bodyPr/>
                    <a:lstStyle/>
                    <a:p>
                      <a:pPr algn="ctr" fontAlgn="b"/>
                      <a:r>
                        <a:rPr lang="en-US" sz="1400" b="0" i="0" u="none" strike="noStrike">
                          <a:solidFill>
                            <a:srgbClr val="000000"/>
                          </a:solidFill>
                          <a:effectLst/>
                          <a:latin typeface="Calibri" panose="020F0502020204030204" pitchFamily="34" charset="0"/>
                        </a:rPr>
                        <a:t>2011 Q4</a:t>
                      </a:r>
                    </a:p>
                  </a:txBody>
                  <a:tcPr marL="6799" marR="6799" marT="679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17.073</a:t>
                      </a:r>
                    </a:p>
                  </a:txBody>
                  <a:tcPr marL="6799" marR="6799" marT="6799" marB="0" anchor="b">
                    <a:lnL>
                      <a:noFill/>
                    </a:lnL>
                    <a:lnR>
                      <a:noFill/>
                    </a:lnR>
                    <a:lnT>
                      <a:noFill/>
                    </a:lnT>
                    <a:lnB>
                      <a:noFill/>
                    </a:lnB>
                  </a:tcPr>
                </a:tc>
                <a:extLst>
                  <a:ext uri="{0D108BD9-81ED-4DB2-BD59-A6C34878D82A}">
                    <a16:rowId xmlns:a16="http://schemas.microsoft.com/office/drawing/2014/main" val="10018"/>
                  </a:ext>
                </a:extLst>
              </a:tr>
              <a:tr h="233426">
                <a:tc>
                  <a:txBody>
                    <a:bodyPr/>
                    <a:lstStyle/>
                    <a:p>
                      <a:pPr algn="ctr" fontAlgn="b"/>
                      <a:r>
                        <a:rPr lang="en-US" sz="1400" b="0" i="0" u="none" strike="noStrike">
                          <a:solidFill>
                            <a:srgbClr val="000000"/>
                          </a:solidFill>
                          <a:effectLst/>
                          <a:latin typeface="Calibri" panose="020F0502020204030204" pitchFamily="34" charset="0"/>
                        </a:rPr>
                        <a:t>2012 Q1</a:t>
                      </a:r>
                    </a:p>
                  </a:txBody>
                  <a:tcPr marL="6799" marR="6799" marT="679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37.044</a:t>
                      </a:r>
                    </a:p>
                  </a:txBody>
                  <a:tcPr marL="6799" marR="6799" marT="6799" marB="0" anchor="b">
                    <a:lnL>
                      <a:noFill/>
                    </a:lnL>
                    <a:lnR>
                      <a:noFill/>
                    </a:lnR>
                    <a:lnT>
                      <a:noFill/>
                    </a:lnT>
                    <a:lnB>
                      <a:noFill/>
                    </a:lnB>
                  </a:tcPr>
                </a:tc>
                <a:extLst>
                  <a:ext uri="{0D108BD9-81ED-4DB2-BD59-A6C34878D82A}">
                    <a16:rowId xmlns:a16="http://schemas.microsoft.com/office/drawing/2014/main" val="10019"/>
                  </a:ext>
                </a:extLst>
              </a:tr>
              <a:tr h="233426">
                <a:tc>
                  <a:txBody>
                    <a:bodyPr/>
                    <a:lstStyle/>
                    <a:p>
                      <a:pPr algn="ctr" fontAlgn="b"/>
                      <a:r>
                        <a:rPr lang="en-US" sz="1400" b="0" i="0" u="none" strike="noStrike">
                          <a:solidFill>
                            <a:srgbClr val="000000"/>
                          </a:solidFill>
                          <a:effectLst/>
                          <a:latin typeface="Calibri" panose="020F0502020204030204" pitchFamily="34" charset="0"/>
                        </a:rPr>
                        <a:t>2012 Q2</a:t>
                      </a:r>
                    </a:p>
                  </a:txBody>
                  <a:tcPr marL="6799" marR="6799" marT="679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35.064</a:t>
                      </a:r>
                    </a:p>
                  </a:txBody>
                  <a:tcPr marL="6799" marR="6799" marT="6799" marB="0" anchor="b">
                    <a:lnL>
                      <a:noFill/>
                    </a:lnL>
                    <a:lnR>
                      <a:noFill/>
                    </a:lnR>
                    <a:lnT>
                      <a:noFill/>
                    </a:lnT>
                    <a:lnB>
                      <a:noFill/>
                    </a:lnB>
                  </a:tcPr>
                </a:tc>
                <a:extLst>
                  <a:ext uri="{0D108BD9-81ED-4DB2-BD59-A6C34878D82A}">
                    <a16:rowId xmlns:a16="http://schemas.microsoft.com/office/drawing/2014/main" val="10020"/>
                  </a:ext>
                </a:extLst>
              </a:tr>
              <a:tr h="233426">
                <a:tc>
                  <a:txBody>
                    <a:bodyPr/>
                    <a:lstStyle/>
                    <a:p>
                      <a:pPr algn="ctr" fontAlgn="b"/>
                      <a:r>
                        <a:rPr lang="en-US" sz="1400" b="0" i="0" u="none" strike="noStrike">
                          <a:solidFill>
                            <a:srgbClr val="000000"/>
                          </a:solidFill>
                          <a:effectLst/>
                          <a:latin typeface="Calibri" panose="020F0502020204030204" pitchFamily="34" charset="0"/>
                        </a:rPr>
                        <a:t>2012 Q3</a:t>
                      </a:r>
                    </a:p>
                  </a:txBody>
                  <a:tcPr marL="6799" marR="6799" marT="679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26.028</a:t>
                      </a:r>
                    </a:p>
                  </a:txBody>
                  <a:tcPr marL="6799" marR="6799" marT="6799" marB="0" anchor="b">
                    <a:lnL>
                      <a:noFill/>
                    </a:lnL>
                    <a:lnR>
                      <a:noFill/>
                    </a:lnR>
                    <a:lnT>
                      <a:noFill/>
                    </a:lnT>
                    <a:lnB>
                      <a:noFill/>
                    </a:lnB>
                  </a:tcPr>
                </a:tc>
                <a:extLst>
                  <a:ext uri="{0D108BD9-81ED-4DB2-BD59-A6C34878D82A}">
                    <a16:rowId xmlns:a16="http://schemas.microsoft.com/office/drawing/2014/main" val="10021"/>
                  </a:ext>
                </a:extLst>
              </a:tr>
              <a:tr h="233426">
                <a:tc>
                  <a:txBody>
                    <a:bodyPr/>
                    <a:lstStyle/>
                    <a:p>
                      <a:pPr algn="ctr" fontAlgn="b"/>
                      <a:r>
                        <a:rPr lang="en-US" sz="1400" b="0" i="0" u="none" strike="noStrike">
                          <a:solidFill>
                            <a:srgbClr val="000000"/>
                          </a:solidFill>
                          <a:effectLst/>
                          <a:latin typeface="Calibri" panose="020F0502020204030204" pitchFamily="34" charset="0"/>
                        </a:rPr>
                        <a:t>2012 Q4</a:t>
                      </a:r>
                    </a:p>
                  </a:txBody>
                  <a:tcPr marL="6799" marR="6799" marT="6799"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25.91</a:t>
                      </a:r>
                    </a:p>
                  </a:txBody>
                  <a:tcPr marL="6799" marR="6799" marT="6799" marB="0" anchor="b">
                    <a:lnL>
                      <a:noFill/>
                    </a:lnL>
                    <a:lnR>
                      <a:noFill/>
                    </a:lnR>
                    <a:lnT>
                      <a:noFill/>
                    </a:lnT>
                    <a:lnB>
                      <a:noFill/>
                    </a:lnB>
                  </a:tcPr>
                </a:tc>
                <a:extLst>
                  <a:ext uri="{0D108BD9-81ED-4DB2-BD59-A6C34878D82A}">
                    <a16:rowId xmlns:a16="http://schemas.microsoft.com/office/drawing/2014/main" val="10022"/>
                  </a:ext>
                </a:extLst>
              </a:tr>
              <a:tr h="233426">
                <a:tc>
                  <a:txBody>
                    <a:bodyPr/>
                    <a:lstStyle/>
                    <a:p>
                      <a:pPr algn="ctr" fontAlgn="b"/>
                      <a:r>
                        <a:rPr lang="en-US" sz="1400" b="0" i="0" u="none" strike="noStrike">
                          <a:solidFill>
                            <a:srgbClr val="000000"/>
                          </a:solidFill>
                          <a:effectLst/>
                          <a:latin typeface="Calibri" panose="020F0502020204030204" pitchFamily="34" charset="0"/>
                        </a:rPr>
                        <a:t>2013 Q1</a:t>
                      </a:r>
                    </a:p>
                  </a:txBody>
                  <a:tcPr marL="6799" marR="6799" marT="6799"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47.789</a:t>
                      </a:r>
                    </a:p>
                  </a:txBody>
                  <a:tcPr marL="6799" marR="6799" marT="6799" marB="0" anchor="b">
                    <a:lnL>
                      <a:noFill/>
                    </a:lnL>
                    <a:lnR>
                      <a:noFill/>
                    </a:lnR>
                    <a:lnT>
                      <a:noFill/>
                    </a:lnT>
                    <a:lnB>
                      <a:noFill/>
                    </a:lnB>
                  </a:tcPr>
                </a:tc>
                <a:extLst>
                  <a:ext uri="{0D108BD9-81ED-4DB2-BD59-A6C34878D82A}">
                    <a16:rowId xmlns:a16="http://schemas.microsoft.com/office/drawing/2014/main" val="10023"/>
                  </a:ext>
                </a:extLst>
              </a:tr>
            </a:tbl>
          </a:graphicData>
        </a:graphic>
      </p:graphicFrame>
      <p:sp>
        <p:nvSpPr>
          <p:cNvPr id="5" name="TextBox 4"/>
          <p:cNvSpPr txBox="1"/>
          <p:nvPr/>
        </p:nvSpPr>
        <p:spPr>
          <a:xfrm>
            <a:off x="514350" y="1314221"/>
            <a:ext cx="4010025" cy="1200329"/>
          </a:xfrm>
          <a:prstGeom prst="rect">
            <a:avLst/>
          </a:prstGeom>
          <a:noFill/>
        </p:spPr>
        <p:txBody>
          <a:bodyPr wrap="square" rtlCol="0">
            <a:spAutoFit/>
          </a:bodyPr>
          <a:lstStyle/>
          <a:p>
            <a:r>
              <a:rPr lang="en-US" sz="2400" dirty="0" err="1">
                <a:latin typeface="Candara" panose="020E0502030303020204" pitchFamily="34" charset="0"/>
              </a:rPr>
              <a:t>iphone</a:t>
            </a:r>
            <a:r>
              <a:rPr lang="en-US" sz="2400" dirty="0">
                <a:latin typeface="Candara" panose="020E0502030303020204" pitchFamily="34" charset="0"/>
              </a:rPr>
              <a:t> Sales Data after launching a new product (millions)</a:t>
            </a:r>
          </a:p>
        </p:txBody>
      </p:sp>
      <p:sp>
        <p:nvSpPr>
          <p:cNvPr id="3" name="Slide Number Placeholder 2"/>
          <p:cNvSpPr>
            <a:spLocks noGrp="1"/>
          </p:cNvSpPr>
          <p:nvPr>
            <p:ph type="sldNum" sz="quarter" idx="12"/>
          </p:nvPr>
        </p:nvSpPr>
        <p:spPr/>
        <p:txBody>
          <a:bodyPr/>
          <a:lstStyle/>
          <a:p>
            <a:fld id="{603135F2-FF6F-4D4F-A95D-722739E1B129}" type="slidenum">
              <a:rPr lang="en-US" smtClean="0"/>
              <a:t>32</a:t>
            </a:fld>
            <a:endParaRPr lang="en-US"/>
          </a:p>
        </p:txBody>
      </p:sp>
      <p:pic>
        <p:nvPicPr>
          <p:cNvPr id="4" name="Picture 3"/>
          <p:cNvPicPr>
            <a:picLocks noChangeAspect="1"/>
          </p:cNvPicPr>
          <p:nvPr/>
        </p:nvPicPr>
        <p:blipFill>
          <a:blip r:embed="rId3"/>
          <a:stretch>
            <a:fillRect/>
          </a:stretch>
        </p:blipFill>
        <p:spPr>
          <a:xfrm>
            <a:off x="638175" y="3145213"/>
            <a:ext cx="2859755" cy="1903037"/>
          </a:xfrm>
          <a:prstGeom prst="rect">
            <a:avLst/>
          </a:prstGeom>
        </p:spPr>
      </p:pic>
    </p:spTree>
    <p:extLst>
      <p:ext uri="{BB962C8B-B14F-4D97-AF65-F5344CB8AC3E}">
        <p14:creationId xmlns:p14="http://schemas.microsoft.com/office/powerpoint/2010/main" val="4282546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lnSpc>
                <a:spcPct val="150000"/>
              </a:lnSpc>
            </a:pPr>
            <a:r>
              <a:rPr lang="en-US" dirty="0">
                <a:latin typeface="Eras Medium ITC" panose="020B0602030504020804" pitchFamily="34" charset="0"/>
              </a:rPr>
              <a:t>What is the estimated coefficient of innovation based on the historical iPhone sales data?</a:t>
            </a:r>
          </a:p>
          <a:p>
            <a:pPr>
              <a:lnSpc>
                <a:spcPct val="150000"/>
              </a:lnSpc>
            </a:pPr>
            <a:r>
              <a:rPr lang="en-US" dirty="0">
                <a:latin typeface="Eras Medium ITC" panose="020B0602030504020804" pitchFamily="34" charset="0"/>
              </a:rPr>
              <a:t>What is the estimated coefficient of imitation?</a:t>
            </a:r>
          </a:p>
          <a:p>
            <a:pPr>
              <a:lnSpc>
                <a:spcPct val="150000"/>
              </a:lnSpc>
            </a:pPr>
            <a:r>
              <a:rPr lang="en-US" dirty="0">
                <a:latin typeface="Eras Medium ITC" panose="020B0602030504020804" pitchFamily="34" charset="0"/>
              </a:rPr>
              <a:t>What is influence of ‘p’ (</a:t>
            </a:r>
            <a:r>
              <a:rPr lang="en-US" b="1" dirty="0">
                <a:latin typeface="Eras Medium ITC" panose="020B0602030504020804" pitchFamily="34" charset="0"/>
              </a:rPr>
              <a:t>the coefficient of external influence</a:t>
            </a:r>
            <a:r>
              <a:rPr lang="en-US" dirty="0">
                <a:latin typeface="Eras Medium ITC" panose="020B0602030504020804" pitchFamily="34" charset="0"/>
              </a:rPr>
              <a:t>) and the remaining total market size ‘m-Y(t)’)</a:t>
            </a:r>
          </a:p>
          <a:p>
            <a:pPr>
              <a:lnSpc>
                <a:spcPct val="150000"/>
              </a:lnSpc>
            </a:pPr>
            <a:r>
              <a:rPr lang="en-US" dirty="0">
                <a:latin typeface="Eras Medium ITC" panose="020B0602030504020804" pitchFamily="34" charset="0"/>
              </a:rPr>
              <a:t>What is predicted sales by using Bass Model for 2,3 and 4 Quarters of 2013</a:t>
            </a:r>
          </a:p>
        </p:txBody>
      </p:sp>
      <p:sp>
        <p:nvSpPr>
          <p:cNvPr id="4" name="Slide Number Placeholder 3"/>
          <p:cNvSpPr>
            <a:spLocks noGrp="1"/>
          </p:cNvSpPr>
          <p:nvPr>
            <p:ph type="sldNum" sz="quarter" idx="12"/>
          </p:nvPr>
        </p:nvSpPr>
        <p:spPr/>
        <p:txBody>
          <a:bodyPr/>
          <a:lstStyle/>
          <a:p>
            <a:fld id="{603135F2-FF6F-4D4F-A95D-722739E1B129}" type="slidenum">
              <a:rPr lang="en-US" smtClean="0"/>
              <a:t>33</a:t>
            </a:fld>
            <a:endParaRPr lang="en-US"/>
          </a:p>
        </p:txBody>
      </p:sp>
      <p:sp>
        <p:nvSpPr>
          <p:cNvPr id="5" name="Title 1"/>
          <p:cNvSpPr>
            <a:spLocks noGrp="1"/>
          </p:cNvSpPr>
          <p:nvPr>
            <p:ph type="title"/>
          </p:nvPr>
        </p:nvSpPr>
        <p:spPr/>
        <p:txBody>
          <a:bodyPr/>
          <a:lstStyle/>
          <a:p>
            <a:r>
              <a:rPr lang="en-US" dirty="0">
                <a:latin typeface="Candara" panose="020E0502030303020204" pitchFamily="34" charset="0"/>
              </a:rPr>
              <a:t>In-class Example in R</a:t>
            </a:r>
          </a:p>
        </p:txBody>
      </p:sp>
    </p:spTree>
    <p:extLst>
      <p:ext uri="{BB962C8B-B14F-4D97-AF65-F5344CB8AC3E}">
        <p14:creationId xmlns:p14="http://schemas.microsoft.com/office/powerpoint/2010/main" val="18599544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433" y="244673"/>
            <a:ext cx="7886700" cy="994172"/>
          </a:xfrm>
        </p:spPr>
        <p:txBody>
          <a:bodyPr/>
          <a:lstStyle/>
          <a:p>
            <a:r>
              <a:rPr lang="en-US" dirty="0">
                <a:latin typeface="Candara" panose="020E0502030303020204" pitchFamily="34" charset="0"/>
              </a:rPr>
              <a:t>Plot for Actual Data</a:t>
            </a:r>
          </a:p>
        </p:txBody>
      </p:sp>
      <p:pic>
        <p:nvPicPr>
          <p:cNvPr id="4" name="Picture 3"/>
          <p:cNvPicPr>
            <a:picLocks noChangeAspect="1"/>
          </p:cNvPicPr>
          <p:nvPr/>
        </p:nvPicPr>
        <p:blipFill>
          <a:blip r:embed="rId2"/>
          <a:stretch>
            <a:fillRect/>
          </a:stretch>
        </p:blipFill>
        <p:spPr>
          <a:xfrm>
            <a:off x="82556" y="1618690"/>
            <a:ext cx="4317994" cy="4311567"/>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4693923" y="1618690"/>
            <a:ext cx="4202603" cy="4196348"/>
          </a:xfrm>
          <a:prstGeom prst="rect">
            <a:avLst/>
          </a:prstGeom>
          <a:ln>
            <a:solidFill>
              <a:schemeClr val="tx1"/>
            </a:solidFill>
          </a:ln>
        </p:spPr>
      </p:pic>
      <p:sp>
        <p:nvSpPr>
          <p:cNvPr id="6" name="Slide Number Placeholder 5"/>
          <p:cNvSpPr>
            <a:spLocks noGrp="1"/>
          </p:cNvSpPr>
          <p:nvPr>
            <p:ph type="sldNum" sz="quarter" idx="12"/>
          </p:nvPr>
        </p:nvSpPr>
        <p:spPr/>
        <p:txBody>
          <a:bodyPr/>
          <a:lstStyle/>
          <a:p>
            <a:fld id="{603135F2-FF6F-4D4F-A95D-722739E1B129}" type="slidenum">
              <a:rPr lang="en-US" smtClean="0"/>
              <a:t>34</a:t>
            </a:fld>
            <a:endParaRPr lang="en-US"/>
          </a:p>
        </p:txBody>
      </p:sp>
    </p:spTree>
    <p:extLst>
      <p:ext uri="{BB962C8B-B14F-4D97-AF65-F5344CB8AC3E}">
        <p14:creationId xmlns:p14="http://schemas.microsoft.com/office/powerpoint/2010/main" val="16478347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0351"/>
            <a:ext cx="7886700" cy="1325563"/>
          </a:xfrm>
        </p:spPr>
        <p:txBody>
          <a:bodyPr/>
          <a:lstStyle/>
          <a:p>
            <a:r>
              <a:rPr lang="en-US" dirty="0">
                <a:latin typeface="Candara" panose="020E0502030303020204" pitchFamily="34" charset="0"/>
              </a:rPr>
              <a:t>BASS MODEL Application</a:t>
            </a:r>
          </a:p>
        </p:txBody>
      </p:sp>
      <p:pic>
        <p:nvPicPr>
          <p:cNvPr id="5" name="Picture 4"/>
          <p:cNvPicPr>
            <a:picLocks noChangeAspect="1"/>
          </p:cNvPicPr>
          <p:nvPr/>
        </p:nvPicPr>
        <p:blipFill>
          <a:blip r:embed="rId2"/>
          <a:stretch>
            <a:fillRect/>
          </a:stretch>
        </p:blipFill>
        <p:spPr>
          <a:xfrm>
            <a:off x="82474" y="1690689"/>
            <a:ext cx="4229101" cy="4222807"/>
          </a:xfrm>
          <a:prstGeom prst="rect">
            <a:avLst/>
          </a:prstGeom>
          <a:ln>
            <a:solidFill>
              <a:schemeClr val="tx1"/>
            </a:solidFill>
          </a:ln>
        </p:spPr>
      </p:pic>
      <p:sp>
        <p:nvSpPr>
          <p:cNvPr id="4" name="Slide Number Placeholder 3"/>
          <p:cNvSpPr>
            <a:spLocks noGrp="1"/>
          </p:cNvSpPr>
          <p:nvPr>
            <p:ph type="sldNum" sz="quarter" idx="12"/>
          </p:nvPr>
        </p:nvSpPr>
        <p:spPr/>
        <p:txBody>
          <a:bodyPr/>
          <a:lstStyle/>
          <a:p>
            <a:fld id="{603135F2-FF6F-4D4F-A95D-722739E1B129}" type="slidenum">
              <a:rPr lang="en-US" smtClean="0"/>
              <a:t>35</a:t>
            </a:fld>
            <a:endParaRPr lang="en-US"/>
          </a:p>
        </p:txBody>
      </p:sp>
      <p:pic>
        <p:nvPicPr>
          <p:cNvPr id="6" name="Picture 5"/>
          <p:cNvPicPr>
            <a:picLocks noChangeAspect="1"/>
          </p:cNvPicPr>
          <p:nvPr/>
        </p:nvPicPr>
        <p:blipFill>
          <a:blip r:embed="rId3"/>
          <a:stretch>
            <a:fillRect/>
          </a:stretch>
        </p:blipFill>
        <p:spPr>
          <a:xfrm>
            <a:off x="4572000" y="1690689"/>
            <a:ext cx="4229100" cy="4222807"/>
          </a:xfrm>
          <a:prstGeom prst="rect">
            <a:avLst/>
          </a:prstGeom>
          <a:ln>
            <a:solidFill>
              <a:schemeClr val="tx1"/>
            </a:solidFill>
          </a:ln>
        </p:spPr>
      </p:pic>
    </p:spTree>
    <p:extLst>
      <p:ext uri="{BB962C8B-B14F-4D97-AF65-F5344CB8AC3E}">
        <p14:creationId xmlns:p14="http://schemas.microsoft.com/office/powerpoint/2010/main" val="2756681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Eras Medium ITC" panose="020B0602030504020804" pitchFamily="34" charset="0"/>
              </a:rPr>
              <a:t>Other Forecasting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904103"/>
                <a:ext cx="7886700" cy="4272859"/>
              </a:xfrm>
            </p:spPr>
            <p:txBody>
              <a:bodyPr>
                <a:normAutofit/>
              </a:bodyPr>
              <a:lstStyle/>
              <a:p>
                <a:r>
                  <a:rPr lang="en-US" dirty="0">
                    <a:latin typeface="Eras Medium ITC" panose="020B0602030504020804" pitchFamily="34" charset="0"/>
                  </a:rPr>
                  <a:t>Exponential Smoothing </a:t>
                </a:r>
              </a:p>
              <a:p>
                <a:pPr lvl="1"/>
                <a:r>
                  <a:rPr lang="en-US" dirty="0">
                    <a:latin typeface="Eras Medium ITC" panose="020B0602030504020804" pitchFamily="34" charset="0"/>
                  </a:rPr>
                  <a:t>it weighs the recent observations more heavily than older observations. The weight of each observation is determined through the use of a </a:t>
                </a:r>
                <a:r>
                  <a:rPr lang="en-US" i="1" dirty="0">
                    <a:latin typeface="Eras Medium ITC" panose="020B0602030504020804" pitchFamily="34" charset="0"/>
                  </a:rPr>
                  <a:t>smoothing parameter</a:t>
                </a:r>
                <a:r>
                  <a:rPr lang="en-US" dirty="0">
                    <a:latin typeface="Eras Medium ITC" panose="020B0602030504020804" pitchFamily="34" charset="0"/>
                  </a:rPr>
                  <a:t>, which we will denote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latin typeface="Eras Medium ITC" panose="020B0602030504020804" pitchFamily="34" charset="0"/>
                  </a:rPr>
                  <a:t>.</a:t>
                </a:r>
              </a:p>
              <a:p>
                <a:pPr lvl="1"/>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i="1" dirty="0">
                                <a:latin typeface="Cambria Math" panose="02040503050406030204" pitchFamily="18" charset="0"/>
                              </a:rPr>
                              <m:t>𝑌</m:t>
                            </m:r>
                          </m:e>
                        </m:acc>
                      </m:e>
                      <m:sub>
                        <m:r>
                          <m:rPr>
                            <m:sty m:val="p"/>
                          </m:rPr>
                          <a:rPr lang="en-US" b="0" i="0" dirty="0" smtClean="0">
                            <a:latin typeface="Cambria Math" panose="02040503050406030204" pitchFamily="18" charset="0"/>
                          </a:rPr>
                          <m:t>t</m:t>
                        </m:r>
                        <m:r>
                          <a:rPr lang="en-US" b="0" i="0" dirty="0" smtClean="0">
                            <a:latin typeface="Cambria Math" panose="02040503050406030204" pitchFamily="18" charset="0"/>
                          </a:rPr>
                          <m:t>+1</m:t>
                        </m:r>
                      </m:sub>
                    </m:sSub>
                    <m:r>
                      <a:rPr lang="en-US" b="0" i="0" dirty="0" smtClean="0">
                        <a:latin typeface="Cambria Math" panose="02040503050406030204" pitchFamily="18" charset="0"/>
                      </a:rPr>
                      <m:t>=</m:t>
                    </m:r>
                    <m:r>
                      <m:rPr>
                        <m:sty m:val="p"/>
                      </m:rPr>
                      <a:rPr lang="el-GR" b="0" i="1" dirty="0" smtClean="0">
                        <a:latin typeface="Cambria Math" panose="02040503050406030204" pitchFamily="18" charset="0"/>
                        <a:ea typeface="Cambria Math" panose="02040503050406030204" pitchFamily="18" charset="0"/>
                      </a:rPr>
                      <m:t>α</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𝑌</m:t>
                        </m:r>
                      </m:e>
                      <m:sub>
                        <m:r>
                          <a:rPr lang="en-US" b="0" i="1" dirty="0" smtClean="0">
                            <a:latin typeface="Cambria Math" panose="02040503050406030204" pitchFamily="18" charset="0"/>
                            <a:ea typeface="Cambria Math" panose="02040503050406030204" pitchFamily="18" charset="0"/>
                          </a:rPr>
                          <m:t>𝑡</m:t>
                        </m:r>
                      </m:sub>
                    </m:sSub>
                    <m:r>
                      <a:rPr lang="en-US" b="0" i="1" dirty="0" smtClean="0">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dirty="0">
                        <a:latin typeface="Cambria Math" panose="02040503050406030204" pitchFamily="18" charset="0"/>
                        <a:ea typeface="Cambria Math" panose="02040503050406030204" pitchFamily="18" charset="0"/>
                      </a:rPr>
                      <m:t>α</m:t>
                    </m:r>
                  </m:oMath>
                </a14:m>
                <a:r>
                  <a:rPr lang="en-US" dirty="0">
                    <a:latin typeface="Eras Medium ITC" panose="020B0602030504020804" pitchFamily="34" charset="0"/>
                  </a:rPr>
                  <a:t>(1-</a:t>
                </a:r>
                <a:r>
                  <a:rPr lang="el-GR" dirty="0">
                    <a:ea typeface="Cambria Math" panose="02040503050406030204" pitchFamily="18" charset="0"/>
                  </a:rPr>
                  <a:t> </a:t>
                </a:r>
                <a14:m>
                  <m:oMath xmlns:m="http://schemas.openxmlformats.org/officeDocument/2006/math">
                    <m:r>
                      <m:rPr>
                        <m:sty m:val="p"/>
                      </m:rPr>
                      <a:rPr lang="el-GR" i="1" dirty="0">
                        <a:latin typeface="Cambria Math" panose="02040503050406030204" pitchFamily="18" charset="0"/>
                        <a:ea typeface="Cambria Math" panose="02040503050406030204" pitchFamily="18" charset="0"/>
                      </a:rPr>
                      <m:t>α</m:t>
                    </m:r>
                  </m:oMath>
                </a14:m>
                <a:r>
                  <a:rPr lang="en-US" dirty="0">
                    <a:latin typeface="Eras Medium ITC" panose="020B0602030504020804" pitchFamily="34" charset="0"/>
                  </a:rPr>
                  <a:t>)</a:t>
                </a:r>
                <a:r>
                  <a:rPr lang="en-US" dirty="0">
                    <a:ea typeface="Cambria Math" panose="02040503050406030204" pitchFamily="18" charset="0"/>
                  </a:rPr>
                  <a:t> </a:t>
                </a:r>
                <a14:m>
                  <m:oMath xmlns:m="http://schemas.openxmlformats.org/officeDocument/2006/math">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𝑌</m:t>
                        </m:r>
                      </m:e>
                      <m:sub>
                        <m:r>
                          <a:rPr lang="en-US" i="1" dirty="0">
                            <a:latin typeface="Cambria Math" panose="02040503050406030204" pitchFamily="18" charset="0"/>
                            <a:ea typeface="Cambria Math" panose="02040503050406030204" pitchFamily="18" charset="0"/>
                          </a:rPr>
                          <m:t>𝑡</m:t>
                        </m:r>
                        <m:r>
                          <a:rPr lang="en-US" b="0" i="1" dirty="0" smtClean="0">
                            <a:latin typeface="Cambria Math" panose="02040503050406030204" pitchFamily="18" charset="0"/>
                            <a:ea typeface="Cambria Math" panose="02040503050406030204" pitchFamily="18" charset="0"/>
                          </a:rPr>
                          <m:t>−1</m:t>
                        </m:r>
                      </m:sub>
                    </m:sSub>
                  </m:oMath>
                </a14:m>
                <a:r>
                  <a:rPr lang="en-US" dirty="0">
                    <a:latin typeface="Eras Medium ITC" panose="020B0602030504020804" pitchFamily="34" charset="0"/>
                  </a:rPr>
                  <a:t>+…+ </a:t>
                </a:r>
                <a14:m>
                  <m:oMath xmlns:m="http://schemas.openxmlformats.org/officeDocument/2006/math">
                    <m:r>
                      <a:rPr lang="el-GR" i="1" dirty="0" smtClean="0">
                        <a:latin typeface="Cambria Math" panose="02040503050406030204" pitchFamily="18" charset="0"/>
                        <a:ea typeface="Cambria Math" panose="02040503050406030204" pitchFamily="18" charset="0"/>
                      </a:rPr>
                      <m:t>𝛼</m:t>
                    </m:r>
                    <m:sSup>
                      <m:sSupPr>
                        <m:ctrlPr>
                          <a:rPr lang="en-US" b="0" i="1" dirty="0" smtClean="0">
                            <a:latin typeface="Cambria Math" panose="02040503050406030204" pitchFamily="18" charset="0"/>
                            <a:ea typeface="Cambria Math" panose="02040503050406030204" pitchFamily="18" charset="0"/>
                          </a:rPr>
                        </m:ctrlPr>
                      </m:sSupPr>
                      <m:e>
                        <m:d>
                          <m:dPr>
                            <m:ctrlPr>
                              <a:rPr lang="en-US" i="1" dirty="0" smtClean="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rPr>
                              <m:t>1−</m:t>
                            </m:r>
                            <m:r>
                              <a:rPr lang="el-GR" i="1" dirty="0">
                                <a:latin typeface="Cambria Math" panose="02040503050406030204" pitchFamily="18" charset="0"/>
                                <a:ea typeface="Cambria Math" panose="02040503050406030204" pitchFamily="18" charset="0"/>
                              </a:rPr>
                              <m:t> </m:t>
                            </m:r>
                            <m:r>
                              <a:rPr lang="el-GR" i="1" dirty="0" smtClean="0">
                                <a:latin typeface="Cambria Math" panose="02040503050406030204" pitchFamily="18" charset="0"/>
                                <a:ea typeface="Cambria Math" panose="02040503050406030204" pitchFamily="18" charset="0"/>
                              </a:rPr>
                              <m:t>𝛼</m:t>
                            </m:r>
                          </m:e>
                        </m:d>
                      </m:e>
                      <m:sup>
                        <m:r>
                          <a:rPr lang="en-US" b="0" i="1" dirty="0" smtClean="0">
                            <a:latin typeface="Cambria Math" panose="02040503050406030204" pitchFamily="18" charset="0"/>
                          </a:rPr>
                          <m:t>𝑡</m:t>
                        </m:r>
                        <m:r>
                          <a:rPr lang="en-US" b="0" i="1" dirty="0" smtClean="0">
                            <a:latin typeface="Cambria Math" panose="02040503050406030204" pitchFamily="18" charset="0"/>
                          </a:rPr>
                          <m:t>−1</m:t>
                        </m:r>
                      </m:sup>
                    </m:sSup>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 </m:t>
                    </m:r>
                  </m:oMath>
                </a14:m>
                <a:endParaRPr lang="en-US" dirty="0">
                  <a:latin typeface="Eras Medium ITC" panose="020B0602030504020804" pitchFamily="34" charset="0"/>
                </a:endParaRPr>
              </a:p>
              <a:p>
                <a:pPr marL="457200" lvl="1" indent="0">
                  <a:buNone/>
                </a:pPr>
                <a:r>
                  <a:rPr lang="en-US" dirty="0">
                    <a:latin typeface="Eras Medium ITC" panose="020B0602030504020804" pitchFamily="34" charset="0"/>
                  </a:rPr>
                  <a:t>here, </a:t>
                </a:r>
                <a14:m>
                  <m:oMath xmlns:m="http://schemas.openxmlformats.org/officeDocument/2006/math">
                    <m:r>
                      <a:rPr lang="en-US">
                        <a:latin typeface="Cambria Math" panose="02040503050406030204" pitchFamily="18" charset="0"/>
                        <a:ea typeface="Cambria Math" panose="02040503050406030204" pitchFamily="18" charset="0"/>
                      </a:rPr>
                      <m:t>0&lt;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≤1</m:t>
                    </m:r>
                  </m:oMath>
                </a14:m>
                <a:r>
                  <a:rPr lang="en-US" dirty="0">
                    <a:latin typeface="Eras Medium ITC" panose="020B0602030504020804" pitchFamily="34" charset="0"/>
                  </a:rPr>
                  <a:t>. For T observations, we compute the predicted </a:t>
                </a:r>
                <a14:m>
                  <m:oMath xmlns:m="http://schemas.openxmlformats.org/officeDocument/2006/math">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e>
                      <m:sub>
                        <m:r>
                          <m:rPr>
                            <m:sty m:val="p"/>
                          </m:rPr>
                          <a:rPr lang="en-US" dirty="0">
                            <a:latin typeface="Cambria Math" panose="02040503050406030204" pitchFamily="18" charset="0"/>
                          </a:rPr>
                          <m:t>t</m:t>
                        </m:r>
                        <m:r>
                          <a:rPr lang="en-US" dirty="0">
                            <a:latin typeface="Cambria Math" panose="02040503050406030204" pitchFamily="18" charset="0"/>
                          </a:rPr>
                          <m:t>+1</m:t>
                        </m:r>
                      </m:sub>
                    </m:sSub>
                  </m:oMath>
                </a14:m>
                <a:r>
                  <a:rPr lang="en-US" dirty="0">
                    <a:latin typeface="Eras Medium ITC" panose="020B0602030504020804" pitchFamily="34" charset="0"/>
                  </a:rPr>
                  <a:t>. In practice, not always,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=.1</m:t>
                    </m:r>
                  </m:oMath>
                </a14:m>
                <a:r>
                  <a:rPr lang="en-US" dirty="0">
                    <a:latin typeface="Eras Medium ITC" panose="020B0602030504020804" pitchFamily="34" charset="0"/>
                  </a:rPr>
                  <a:t> or </a:t>
                </a:r>
                <a14:m>
                  <m:oMath xmlns:m="http://schemas.openxmlformats.org/officeDocument/2006/math">
                    <m:r>
                      <a:rPr lang="en-US" i="1">
                        <a:latin typeface="Cambria Math" panose="02040503050406030204" pitchFamily="18" charset="0"/>
                        <a:ea typeface="Cambria Math" panose="02040503050406030204" pitchFamily="18" charset="0"/>
                      </a:rPr>
                      <m:t>.2</m:t>
                    </m:r>
                  </m:oMath>
                </a14:m>
                <a:r>
                  <a:rPr lang="en-US" dirty="0">
                    <a:latin typeface="Eras Medium ITC" panose="020B0602030504020804" pitchFamily="34" charset="0"/>
                  </a:rPr>
                  <a:t> is used.</a:t>
                </a:r>
              </a:p>
              <a:p>
                <a:pPr lvl="1"/>
                <a:r>
                  <a:rPr lang="en-US" dirty="0">
                    <a:latin typeface="Eras Medium ITC" panose="020B0602030504020804" pitchFamily="34" charset="0"/>
                  </a:rPr>
                  <a:t>When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latin typeface="Eras Medium ITC" panose="020B0602030504020804" pitchFamily="34" charset="0"/>
                  </a:rPr>
                  <a:t> is close to 1, it’s “fast” learning. – algorithm gives more weight to the recent observation…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904103"/>
                <a:ext cx="7886700" cy="4272859"/>
              </a:xfrm>
              <a:blipFill>
                <a:blip r:embed="rId3"/>
                <a:stretch>
                  <a:fillRect l="-1391" t="-2425" r="-17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03135F2-FF6F-4D4F-A95D-722739E1B129}" type="slidenum">
              <a:rPr lang="en-US" smtClean="0"/>
              <a:t>36</a:t>
            </a:fld>
            <a:endParaRPr lang="en-US" dirty="0"/>
          </a:p>
        </p:txBody>
      </p:sp>
    </p:spTree>
    <p:extLst>
      <p:ext uri="{BB962C8B-B14F-4D97-AF65-F5344CB8AC3E}">
        <p14:creationId xmlns:p14="http://schemas.microsoft.com/office/powerpoint/2010/main" val="74478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E1303-C7B2-485E-8A0C-DD66FDB6926D}"/>
              </a:ext>
            </a:extLst>
          </p:cNvPr>
          <p:cNvSpPr>
            <a:spLocks noGrp="1"/>
          </p:cNvSpPr>
          <p:nvPr>
            <p:ph type="title"/>
          </p:nvPr>
        </p:nvSpPr>
        <p:spPr>
          <a:xfrm>
            <a:off x="628650" y="-46356"/>
            <a:ext cx="7886700" cy="1325563"/>
          </a:xfrm>
        </p:spPr>
        <p:txBody>
          <a:bodyPr>
            <a:normAutofit/>
          </a:bodyPr>
          <a:lstStyle/>
          <a:p>
            <a:r>
              <a:rPr lang="en-US" sz="2800" dirty="0">
                <a:latin typeface="Eras Medium ITC" panose="020B0602030504020804" pitchFamily="34" charset="0"/>
              </a:rPr>
              <a:t>Prediction by 2014 Q4 by Simple Exponential Smoothing</a:t>
            </a:r>
            <a:endParaRPr lang="en-US" sz="2800" dirty="0"/>
          </a:p>
        </p:txBody>
      </p:sp>
      <p:sp>
        <p:nvSpPr>
          <p:cNvPr id="4" name="Slide Number Placeholder 3">
            <a:extLst>
              <a:ext uri="{FF2B5EF4-FFF2-40B4-BE49-F238E27FC236}">
                <a16:creationId xmlns:a16="http://schemas.microsoft.com/office/drawing/2014/main" id="{DB076BF9-F6C1-4EB4-80C5-9E5CBF450D8F}"/>
              </a:ext>
            </a:extLst>
          </p:cNvPr>
          <p:cNvSpPr>
            <a:spLocks noGrp="1"/>
          </p:cNvSpPr>
          <p:nvPr>
            <p:ph type="sldNum" sz="quarter" idx="12"/>
          </p:nvPr>
        </p:nvSpPr>
        <p:spPr/>
        <p:txBody>
          <a:bodyPr/>
          <a:lstStyle/>
          <a:p>
            <a:fld id="{603135F2-FF6F-4D4F-A95D-722739E1B129}" type="slidenum">
              <a:rPr lang="en-US" smtClean="0"/>
              <a:t>37</a:t>
            </a:fld>
            <a:endParaRPr lang="en-US"/>
          </a:p>
        </p:txBody>
      </p:sp>
      <p:pic>
        <p:nvPicPr>
          <p:cNvPr id="5" name="Picture 4">
            <a:extLst>
              <a:ext uri="{FF2B5EF4-FFF2-40B4-BE49-F238E27FC236}">
                <a16:creationId xmlns:a16="http://schemas.microsoft.com/office/drawing/2014/main" id="{9B5F392D-F3ED-4FE3-BDA3-F476222890BB}"/>
              </a:ext>
            </a:extLst>
          </p:cNvPr>
          <p:cNvPicPr>
            <a:picLocks noChangeAspect="1"/>
          </p:cNvPicPr>
          <p:nvPr/>
        </p:nvPicPr>
        <p:blipFill>
          <a:blip r:embed="rId3"/>
          <a:stretch>
            <a:fillRect/>
          </a:stretch>
        </p:blipFill>
        <p:spPr>
          <a:xfrm>
            <a:off x="252509" y="1137125"/>
            <a:ext cx="4867084" cy="4895851"/>
          </a:xfrm>
          <a:prstGeom prst="rect">
            <a:avLst/>
          </a:prstGeom>
        </p:spPr>
      </p:pic>
      <p:pic>
        <p:nvPicPr>
          <p:cNvPr id="6" name="Picture 5">
            <a:extLst>
              <a:ext uri="{FF2B5EF4-FFF2-40B4-BE49-F238E27FC236}">
                <a16:creationId xmlns:a16="http://schemas.microsoft.com/office/drawing/2014/main" id="{9C271397-BBEA-4893-9A5B-48951B9D9AA6}"/>
              </a:ext>
            </a:extLst>
          </p:cNvPr>
          <p:cNvPicPr>
            <a:picLocks noChangeAspect="1"/>
          </p:cNvPicPr>
          <p:nvPr/>
        </p:nvPicPr>
        <p:blipFill>
          <a:blip r:embed="rId4"/>
          <a:stretch>
            <a:fillRect/>
          </a:stretch>
        </p:blipFill>
        <p:spPr>
          <a:xfrm>
            <a:off x="4572000" y="4010246"/>
            <a:ext cx="4572000" cy="1214294"/>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95DF95BC-580A-4ADD-9F4B-EFDDD04C721D}"/>
                  </a:ext>
                </a:extLst>
              </p:cNvPr>
              <p:cNvSpPr/>
              <p:nvPr/>
            </p:nvSpPr>
            <p:spPr>
              <a:xfrm>
                <a:off x="6314739" y="1215604"/>
                <a:ext cx="1473797" cy="4518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𝛼</m:t>
                      </m:r>
                      <m:r>
                        <a:rPr lang="en-US" b="0" i="1" smtClean="0">
                          <a:solidFill>
                            <a:schemeClr val="tx1"/>
                          </a:solidFill>
                          <a:latin typeface="Cambria Math" panose="02040503050406030204" pitchFamily="18" charset="0"/>
                          <a:ea typeface="Cambria Math" panose="02040503050406030204" pitchFamily="18" charset="0"/>
                        </a:rPr>
                        <m:t>=0.2</m:t>
                      </m:r>
                    </m:oMath>
                  </m:oMathPara>
                </a14:m>
                <a:endParaRPr lang="en-US" dirty="0">
                  <a:solidFill>
                    <a:schemeClr val="tx1"/>
                  </a:solidFill>
                </a:endParaRPr>
              </a:p>
            </p:txBody>
          </p:sp>
        </mc:Choice>
        <mc:Fallback xmlns="">
          <p:sp>
            <p:nvSpPr>
              <p:cNvPr id="7" name="Rectangle 6">
                <a:extLst>
                  <a:ext uri="{FF2B5EF4-FFF2-40B4-BE49-F238E27FC236}">
                    <a16:creationId xmlns:a16="http://schemas.microsoft.com/office/drawing/2014/main" id="{95DF95BC-580A-4ADD-9F4B-EFDDD04C721D}"/>
                  </a:ext>
                </a:extLst>
              </p:cNvPr>
              <p:cNvSpPr>
                <a:spLocks noRot="1" noChangeAspect="1" noMove="1" noResize="1" noEditPoints="1" noAdjustHandles="1" noChangeArrowheads="1" noChangeShapeType="1" noTextEdit="1"/>
              </p:cNvSpPr>
              <p:nvPr/>
            </p:nvSpPr>
            <p:spPr>
              <a:xfrm>
                <a:off x="6314739" y="1215604"/>
                <a:ext cx="1473797" cy="451821"/>
              </a:xfrm>
              <a:prstGeom prst="rect">
                <a:avLst/>
              </a:prstGeom>
              <a:blipFill>
                <a:blip r:embed="rId5"/>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CE85D8B2-F18D-43D9-A43D-AF3676066B39}"/>
              </a:ext>
            </a:extLst>
          </p:cNvPr>
          <p:cNvSpPr txBox="1"/>
          <p:nvPr/>
        </p:nvSpPr>
        <p:spPr>
          <a:xfrm>
            <a:off x="736226" y="6169581"/>
            <a:ext cx="7052310" cy="369332"/>
          </a:xfrm>
          <a:prstGeom prst="rect">
            <a:avLst/>
          </a:prstGeom>
          <a:noFill/>
        </p:spPr>
        <p:txBody>
          <a:bodyPr wrap="square" rtlCol="0">
            <a:spAutoFit/>
          </a:bodyPr>
          <a:lstStyle/>
          <a:p>
            <a:r>
              <a:rPr lang="en-US" dirty="0">
                <a:latin typeface="Eras Medium ITC" panose="020B0602030504020804" pitchFamily="34" charset="0"/>
              </a:rPr>
              <a:t>Compared with the SES, what are possible benefits of BASS model?</a:t>
            </a:r>
          </a:p>
        </p:txBody>
      </p:sp>
    </p:spTree>
    <p:extLst>
      <p:ext uri="{BB962C8B-B14F-4D97-AF65-F5344CB8AC3E}">
        <p14:creationId xmlns:p14="http://schemas.microsoft.com/office/powerpoint/2010/main" val="42621224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46C5A-C0CA-4425-AC99-13C642D1021C}"/>
              </a:ext>
            </a:extLst>
          </p:cNvPr>
          <p:cNvSpPr>
            <a:spLocks noGrp="1"/>
          </p:cNvSpPr>
          <p:nvPr>
            <p:ph type="title"/>
          </p:nvPr>
        </p:nvSpPr>
        <p:spPr>
          <a:xfrm>
            <a:off x="220532" y="136524"/>
            <a:ext cx="8702936" cy="1325563"/>
          </a:xfrm>
        </p:spPr>
        <p:txBody>
          <a:bodyPr>
            <a:normAutofit/>
          </a:bodyPr>
          <a:lstStyle/>
          <a:p>
            <a:r>
              <a:rPr lang="en-US" sz="3600" dirty="0">
                <a:latin typeface="Eras Medium ITC" panose="020B0602030504020804" pitchFamily="34" charset="0"/>
              </a:rPr>
              <a:t>Prediction by 2014 Q4 using Bass Model</a:t>
            </a:r>
          </a:p>
        </p:txBody>
      </p:sp>
      <p:sp>
        <p:nvSpPr>
          <p:cNvPr id="4" name="Slide Number Placeholder 3">
            <a:extLst>
              <a:ext uri="{FF2B5EF4-FFF2-40B4-BE49-F238E27FC236}">
                <a16:creationId xmlns:a16="http://schemas.microsoft.com/office/drawing/2014/main" id="{730E05AB-D524-4AEC-84C8-D0BD51EC1B2C}"/>
              </a:ext>
            </a:extLst>
          </p:cNvPr>
          <p:cNvSpPr>
            <a:spLocks noGrp="1"/>
          </p:cNvSpPr>
          <p:nvPr>
            <p:ph type="sldNum" sz="quarter" idx="12"/>
          </p:nvPr>
        </p:nvSpPr>
        <p:spPr/>
        <p:txBody>
          <a:bodyPr/>
          <a:lstStyle/>
          <a:p>
            <a:fld id="{603135F2-FF6F-4D4F-A95D-722739E1B129}" type="slidenum">
              <a:rPr lang="en-US" smtClean="0"/>
              <a:t>38</a:t>
            </a:fld>
            <a:endParaRPr lang="en-US"/>
          </a:p>
        </p:txBody>
      </p:sp>
      <p:pic>
        <p:nvPicPr>
          <p:cNvPr id="5" name="Picture 4">
            <a:extLst>
              <a:ext uri="{FF2B5EF4-FFF2-40B4-BE49-F238E27FC236}">
                <a16:creationId xmlns:a16="http://schemas.microsoft.com/office/drawing/2014/main" id="{EB49A412-62DC-4F82-A186-23A94CED0ACB}"/>
              </a:ext>
            </a:extLst>
          </p:cNvPr>
          <p:cNvPicPr>
            <a:picLocks noChangeAspect="1"/>
          </p:cNvPicPr>
          <p:nvPr/>
        </p:nvPicPr>
        <p:blipFill>
          <a:blip r:embed="rId2"/>
          <a:stretch>
            <a:fillRect/>
          </a:stretch>
        </p:blipFill>
        <p:spPr>
          <a:xfrm>
            <a:off x="220532" y="1390071"/>
            <a:ext cx="4937100" cy="4966280"/>
          </a:xfrm>
          <a:prstGeom prst="rect">
            <a:avLst/>
          </a:prstGeom>
        </p:spPr>
      </p:pic>
      <p:pic>
        <p:nvPicPr>
          <p:cNvPr id="6" name="Picture 5">
            <a:extLst>
              <a:ext uri="{FF2B5EF4-FFF2-40B4-BE49-F238E27FC236}">
                <a16:creationId xmlns:a16="http://schemas.microsoft.com/office/drawing/2014/main" id="{8A6E9E9F-0F27-46C1-B643-5D7C181E90A2}"/>
              </a:ext>
            </a:extLst>
          </p:cNvPr>
          <p:cNvPicPr>
            <a:picLocks noChangeAspect="1"/>
          </p:cNvPicPr>
          <p:nvPr/>
        </p:nvPicPr>
        <p:blipFill>
          <a:blip r:embed="rId3"/>
          <a:stretch>
            <a:fillRect/>
          </a:stretch>
        </p:blipFill>
        <p:spPr>
          <a:xfrm>
            <a:off x="5068874" y="3118644"/>
            <a:ext cx="3943350" cy="1581150"/>
          </a:xfrm>
          <a:prstGeom prst="rect">
            <a:avLst/>
          </a:prstGeom>
          <a:ln>
            <a:solidFill>
              <a:schemeClr val="tx1"/>
            </a:solidFill>
          </a:ln>
        </p:spPr>
      </p:pic>
      <p:cxnSp>
        <p:nvCxnSpPr>
          <p:cNvPr id="9" name="Straight Connector 8">
            <a:extLst>
              <a:ext uri="{FF2B5EF4-FFF2-40B4-BE49-F238E27FC236}">
                <a16:creationId xmlns:a16="http://schemas.microsoft.com/office/drawing/2014/main" id="{8D77CAFC-51A0-424E-B0EC-F1A3911E3A6F}"/>
              </a:ext>
            </a:extLst>
          </p:cNvPr>
          <p:cNvCxnSpPr/>
          <p:nvPr/>
        </p:nvCxnSpPr>
        <p:spPr>
          <a:xfrm>
            <a:off x="6217920" y="4496696"/>
            <a:ext cx="2297430" cy="0"/>
          </a:xfrm>
          <a:prstGeom prst="line">
            <a:avLst/>
          </a:prstGeom>
          <a:ln w="1905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2FD64C-EDFD-415E-AAB9-CA92051F78E3}"/>
              </a:ext>
            </a:extLst>
          </p:cNvPr>
          <p:cNvCxnSpPr>
            <a:cxnSpLocks/>
          </p:cNvCxnSpPr>
          <p:nvPr/>
        </p:nvCxnSpPr>
        <p:spPr>
          <a:xfrm>
            <a:off x="5477435" y="4649097"/>
            <a:ext cx="3037915" cy="0"/>
          </a:xfrm>
          <a:prstGeom prst="line">
            <a:avLst/>
          </a:prstGeom>
          <a:ln w="19050">
            <a:solidFill>
              <a:srgbClr val="FF0000"/>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634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andara" panose="020E0502030303020204" pitchFamily="34" charset="0"/>
              </a:rPr>
              <a:t>In-Class Practice : </a:t>
            </a:r>
            <a:br>
              <a:rPr lang="en-US" sz="4000" dirty="0">
                <a:latin typeface="Candara" panose="020E0502030303020204" pitchFamily="34" charset="0"/>
              </a:rPr>
            </a:br>
            <a:r>
              <a:rPr lang="en-US" sz="4000" dirty="0">
                <a:latin typeface="Candara" panose="020E0502030303020204" pitchFamily="34" charset="0"/>
              </a:rPr>
              <a:t>Samsung Galaxy Data</a:t>
            </a:r>
          </a:p>
        </p:txBody>
      </p:sp>
      <p:sp>
        <p:nvSpPr>
          <p:cNvPr id="3" name="Content Placeholder 2"/>
          <p:cNvSpPr>
            <a:spLocks noGrp="1"/>
          </p:cNvSpPr>
          <p:nvPr>
            <p:ph idx="1"/>
          </p:nvPr>
        </p:nvSpPr>
        <p:spPr>
          <a:xfrm>
            <a:off x="628650" y="2005013"/>
            <a:ext cx="7886700" cy="4351338"/>
          </a:xfrm>
        </p:spPr>
        <p:txBody>
          <a:bodyPr>
            <a:normAutofit fontScale="85000" lnSpcReduction="10000"/>
          </a:bodyPr>
          <a:lstStyle/>
          <a:p>
            <a:pPr>
              <a:lnSpc>
                <a:spcPct val="150000"/>
              </a:lnSpc>
            </a:pPr>
            <a:r>
              <a:rPr lang="en-US" dirty="0">
                <a:latin typeface="Candara" panose="020E0502030303020204" pitchFamily="34" charset="0"/>
              </a:rPr>
              <a:t>What is the estimated coefficient of innovation based on the historical Samsung Galaxy example sales data?</a:t>
            </a:r>
          </a:p>
          <a:p>
            <a:pPr>
              <a:lnSpc>
                <a:spcPct val="150000"/>
              </a:lnSpc>
            </a:pPr>
            <a:r>
              <a:rPr lang="en-US" dirty="0">
                <a:latin typeface="Candara" panose="020E0502030303020204" pitchFamily="34" charset="0"/>
              </a:rPr>
              <a:t>What is the estimated coefficient of imitation?</a:t>
            </a:r>
          </a:p>
          <a:p>
            <a:pPr>
              <a:lnSpc>
                <a:spcPct val="150000"/>
              </a:lnSpc>
            </a:pPr>
            <a:r>
              <a:rPr lang="en-US" dirty="0">
                <a:latin typeface="Candara" panose="020E0502030303020204" pitchFamily="34" charset="0"/>
              </a:rPr>
              <a:t>What is influence of ‘p’ (</a:t>
            </a:r>
            <a:r>
              <a:rPr lang="en-US" b="1" dirty="0">
                <a:latin typeface="Candara" panose="020E0502030303020204" pitchFamily="34" charset="0"/>
              </a:rPr>
              <a:t>the coefficient of external influence</a:t>
            </a:r>
            <a:r>
              <a:rPr lang="en-US" dirty="0">
                <a:latin typeface="Candara" panose="020E0502030303020204" pitchFamily="34" charset="0"/>
              </a:rPr>
              <a:t>) and the remaining total market size ‘m-Y(t)’)</a:t>
            </a:r>
          </a:p>
          <a:p>
            <a:pPr>
              <a:lnSpc>
                <a:spcPct val="150000"/>
              </a:lnSpc>
            </a:pPr>
            <a:r>
              <a:rPr lang="en-US" dirty="0">
                <a:latin typeface="Candara" panose="020E0502030303020204" pitchFamily="34" charset="0"/>
              </a:rPr>
              <a:t>What is predicted sales by the Bass Model for 2,3 and 4 Quarters of 2013</a:t>
            </a:r>
          </a:p>
        </p:txBody>
      </p:sp>
      <p:sp>
        <p:nvSpPr>
          <p:cNvPr id="4" name="Slide Number Placeholder 3"/>
          <p:cNvSpPr>
            <a:spLocks noGrp="1"/>
          </p:cNvSpPr>
          <p:nvPr>
            <p:ph type="sldNum" sz="quarter" idx="12"/>
          </p:nvPr>
        </p:nvSpPr>
        <p:spPr/>
        <p:txBody>
          <a:bodyPr/>
          <a:lstStyle/>
          <a:p>
            <a:fld id="{603135F2-FF6F-4D4F-A95D-722739E1B129}" type="slidenum">
              <a:rPr lang="en-US" smtClean="0"/>
              <a:t>39</a:t>
            </a:fld>
            <a:endParaRPr lang="en-US"/>
          </a:p>
        </p:txBody>
      </p:sp>
      <p:pic>
        <p:nvPicPr>
          <p:cNvPr id="5" name="Picture 4"/>
          <p:cNvPicPr>
            <a:picLocks noChangeAspect="1"/>
          </p:cNvPicPr>
          <p:nvPr/>
        </p:nvPicPr>
        <p:blipFill>
          <a:blip r:embed="rId2"/>
          <a:stretch>
            <a:fillRect/>
          </a:stretch>
        </p:blipFill>
        <p:spPr>
          <a:xfrm>
            <a:off x="6267450" y="82550"/>
            <a:ext cx="2619375" cy="1743075"/>
          </a:xfrm>
          <a:prstGeom prst="rect">
            <a:avLst/>
          </a:prstGeom>
        </p:spPr>
      </p:pic>
    </p:spTree>
    <p:extLst>
      <p:ext uri="{BB962C8B-B14F-4D97-AF65-F5344CB8AC3E}">
        <p14:creationId xmlns:p14="http://schemas.microsoft.com/office/powerpoint/2010/main" val="2769758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158" y="0"/>
            <a:ext cx="7886700" cy="1325563"/>
          </a:xfrm>
        </p:spPr>
        <p:txBody>
          <a:bodyPr/>
          <a:lstStyle/>
          <a:p>
            <a:r>
              <a:rPr lang="en-US" dirty="0">
                <a:latin typeface="Eras Medium ITC" panose="020B0602030504020804" pitchFamily="34" charset="0"/>
              </a:rPr>
              <a:t>New Product Research</a:t>
            </a:r>
          </a:p>
        </p:txBody>
      </p:sp>
      <p:sp>
        <p:nvSpPr>
          <p:cNvPr id="3" name="Content Placeholder 2"/>
          <p:cNvSpPr>
            <a:spLocks noGrp="1"/>
          </p:cNvSpPr>
          <p:nvPr>
            <p:ph idx="1"/>
          </p:nvPr>
        </p:nvSpPr>
        <p:spPr>
          <a:xfrm>
            <a:off x="290456" y="1312433"/>
            <a:ext cx="8659906" cy="5312205"/>
          </a:xfrm>
        </p:spPr>
        <p:txBody>
          <a:bodyPr>
            <a:normAutofit fontScale="77500" lnSpcReduction="20000"/>
          </a:bodyPr>
          <a:lstStyle/>
          <a:p>
            <a:pPr>
              <a:lnSpc>
                <a:spcPct val="150000"/>
              </a:lnSpc>
            </a:pPr>
            <a:r>
              <a:rPr lang="en-US" dirty="0">
                <a:latin typeface="Eras Medium ITC" panose="020B0602030504020804" pitchFamily="34" charset="0"/>
              </a:rPr>
              <a:t>As many as 95 percent of new products introduced each year fail, according to Cincinnati research agency </a:t>
            </a:r>
            <a:r>
              <a:rPr lang="en-US" dirty="0" err="1">
                <a:latin typeface="Eras Medium ITC" panose="020B0602030504020804" pitchFamily="34" charset="0"/>
              </a:rPr>
              <a:t>AcuPoll</a:t>
            </a:r>
            <a:r>
              <a:rPr lang="en-US" dirty="0">
                <a:latin typeface="Eras Medium ITC" panose="020B0602030504020804" pitchFamily="34" charset="0"/>
              </a:rPr>
              <a:t> (Forbes.com, 2010).</a:t>
            </a:r>
          </a:p>
          <a:p>
            <a:pPr>
              <a:lnSpc>
                <a:spcPct val="150000"/>
              </a:lnSpc>
            </a:pPr>
            <a:r>
              <a:rPr lang="en-US" dirty="0">
                <a:latin typeface="Eras Medium ITC" panose="020B0602030504020804" pitchFamily="34" charset="0"/>
              </a:rPr>
              <a:t>New product development(product innovation) is an important issue and a classic research topic in marketing strategy and quant marketing. </a:t>
            </a:r>
          </a:p>
          <a:p>
            <a:pPr>
              <a:lnSpc>
                <a:spcPct val="150000"/>
              </a:lnSpc>
            </a:pPr>
            <a:r>
              <a:rPr lang="en-US" dirty="0">
                <a:latin typeface="Eras Medium ITC" panose="020B0602030504020804" pitchFamily="34" charset="0"/>
              </a:rPr>
              <a:t>Marketers want to understand market mechanisms that will likely determine </a:t>
            </a:r>
            <a:r>
              <a:rPr lang="en-US" u="sng" dirty="0">
                <a:solidFill>
                  <a:srgbClr val="FF0000"/>
                </a:solidFill>
                <a:latin typeface="Eras Medium ITC" panose="020B0602030504020804" pitchFamily="34" charset="0"/>
              </a:rPr>
              <a:t>the amount of penetration of an innovation (new product)</a:t>
            </a:r>
            <a:r>
              <a:rPr lang="en-US" dirty="0">
                <a:solidFill>
                  <a:srgbClr val="FF0000"/>
                </a:solidFill>
                <a:latin typeface="Eras Medium ITC" panose="020B0602030504020804" pitchFamily="34" charset="0"/>
              </a:rPr>
              <a:t> </a:t>
            </a:r>
            <a:r>
              <a:rPr lang="en-US" dirty="0">
                <a:latin typeface="Eras Medium ITC" panose="020B0602030504020804" pitchFamily="34" charset="0"/>
              </a:rPr>
              <a:t>in a market.</a:t>
            </a:r>
          </a:p>
          <a:p>
            <a:pPr>
              <a:lnSpc>
                <a:spcPct val="150000"/>
              </a:lnSpc>
            </a:pPr>
            <a:r>
              <a:rPr lang="en-US" dirty="0">
                <a:latin typeface="Eras Medium ITC" panose="020B0602030504020804" pitchFamily="34" charset="0"/>
              </a:rPr>
              <a:t>Also, it is important to reasonably forecast demand for Efficient Supply Chain management. </a:t>
            </a:r>
          </a:p>
          <a:p>
            <a:pPr>
              <a:lnSpc>
                <a:spcPct val="150000"/>
              </a:lnSpc>
            </a:pPr>
            <a:endParaRPr lang="en-US" dirty="0">
              <a:latin typeface="Eras Medium ITC" panose="020B0602030504020804" pitchFamily="34" charset="0"/>
            </a:endParaRPr>
          </a:p>
        </p:txBody>
      </p:sp>
    </p:spTree>
    <p:extLst>
      <p:ext uri="{BB962C8B-B14F-4D97-AF65-F5344CB8AC3E}">
        <p14:creationId xmlns:p14="http://schemas.microsoft.com/office/powerpoint/2010/main" val="4028869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70258"/>
            <a:ext cx="9144000" cy="507831"/>
          </a:xfrm>
          <a:prstGeom prst="rect">
            <a:avLst/>
          </a:prstGeom>
          <a:noFill/>
        </p:spPr>
        <p:txBody>
          <a:bodyPr wrap="square" rtlCol="0">
            <a:spAutoFit/>
          </a:bodyPr>
          <a:lstStyle/>
          <a:p>
            <a:r>
              <a:rPr lang="en-US" sz="2700" dirty="0">
                <a:latin typeface="Garamond" panose="02020404030301010803" pitchFamily="18" charset="0"/>
              </a:rPr>
              <a:t>    Implications						</a:t>
            </a:r>
          </a:p>
        </p:txBody>
      </p:sp>
      <p:sp>
        <p:nvSpPr>
          <p:cNvPr id="3" name="TextBox 2"/>
          <p:cNvSpPr txBox="1"/>
          <p:nvPr/>
        </p:nvSpPr>
        <p:spPr>
          <a:xfrm>
            <a:off x="499855" y="1513231"/>
            <a:ext cx="8272670" cy="3785652"/>
          </a:xfrm>
          <a:prstGeom prst="rect">
            <a:avLst/>
          </a:prstGeom>
          <a:noFill/>
        </p:spPr>
        <p:txBody>
          <a:bodyPr wrap="square" rtlCol="0">
            <a:spAutoFit/>
          </a:bodyPr>
          <a:lstStyle/>
          <a:p>
            <a:pPr marL="342900" indent="-342900">
              <a:buAutoNum type="arabicPeriod"/>
            </a:pPr>
            <a:r>
              <a:rPr lang="en-US" sz="2400" dirty="0">
                <a:latin typeface="Garamond" panose="02020404030301010803" pitchFamily="18" charset="0"/>
              </a:rPr>
              <a:t>Estimation of the Bass Curve (p, q and m) is useful for forecasting and diagnosing the future sales/adoptions of the innovation (i.e., growth of the new product) – Reasonable guess is better than random guess!</a:t>
            </a:r>
          </a:p>
          <a:p>
            <a:pPr marL="342900" indent="-342900">
              <a:buAutoNum type="arabicPeriod"/>
            </a:pPr>
            <a:endParaRPr lang="en-US" sz="2400" dirty="0">
              <a:latin typeface="Garamond" panose="02020404030301010803" pitchFamily="18" charset="0"/>
            </a:endParaRPr>
          </a:p>
          <a:p>
            <a:pPr marL="342900" indent="-342900">
              <a:buAutoNum type="arabicPeriod"/>
            </a:pPr>
            <a:r>
              <a:rPr lang="en-US" sz="2400" dirty="0">
                <a:latin typeface="Garamond" panose="02020404030301010803" pitchFamily="18" charset="0"/>
              </a:rPr>
              <a:t>Critical product decisions regarding product attributes, pricing and promotion, subsidizing complementary hardware/software, distribution etc. rely on such a forecast.[1]</a:t>
            </a:r>
          </a:p>
          <a:p>
            <a:pPr marL="342900" indent="-342900">
              <a:buAutoNum type="arabicPeriod"/>
            </a:pPr>
            <a:endParaRPr lang="en-US" sz="2400" dirty="0">
              <a:latin typeface="Garamond" panose="02020404030301010803" pitchFamily="18" charset="0"/>
            </a:endParaRPr>
          </a:p>
          <a:p>
            <a:pPr marL="342900" indent="-342900">
              <a:buAutoNum type="arabicPeriod"/>
            </a:pPr>
            <a:r>
              <a:rPr lang="en-US" sz="2400" dirty="0">
                <a:latin typeface="Garamond" panose="02020404030301010803" pitchFamily="18" charset="0"/>
              </a:rPr>
              <a:t>What else can you think of?</a:t>
            </a:r>
          </a:p>
        </p:txBody>
      </p:sp>
      <p:sp>
        <p:nvSpPr>
          <p:cNvPr id="4" name="TextBox 3"/>
          <p:cNvSpPr txBox="1"/>
          <p:nvPr/>
        </p:nvSpPr>
        <p:spPr>
          <a:xfrm>
            <a:off x="0" y="5758376"/>
            <a:ext cx="9144000" cy="253916"/>
          </a:xfrm>
          <a:prstGeom prst="rect">
            <a:avLst/>
          </a:prstGeom>
          <a:solidFill>
            <a:schemeClr val="bg2"/>
          </a:solidFill>
        </p:spPr>
        <p:txBody>
          <a:bodyPr wrap="square" rtlCol="0">
            <a:spAutoFit/>
          </a:bodyPr>
          <a:lstStyle/>
          <a:p>
            <a:r>
              <a:rPr lang="en-US" sz="1050" dirty="0">
                <a:latin typeface="Garamond" panose="02020404030301010803" pitchFamily="18" charset="0"/>
              </a:rPr>
              <a:t>1. Moon 2003, </a:t>
            </a:r>
            <a:r>
              <a:rPr lang="en-US" sz="1050" dirty="0" err="1">
                <a:latin typeface="Garamond" panose="02020404030301010803" pitchFamily="18" charset="0"/>
              </a:rPr>
              <a:t>Ofek</a:t>
            </a:r>
            <a:r>
              <a:rPr lang="en-US" sz="1050" dirty="0">
                <a:latin typeface="Garamond" panose="02020404030301010803" pitchFamily="18" charset="0"/>
              </a:rPr>
              <a:t> 2005</a:t>
            </a:r>
          </a:p>
        </p:txBody>
      </p:sp>
      <p:sp>
        <p:nvSpPr>
          <p:cNvPr id="5" name="Slide Number Placeholder 4"/>
          <p:cNvSpPr>
            <a:spLocks noGrp="1"/>
          </p:cNvSpPr>
          <p:nvPr>
            <p:ph type="sldNum" sz="quarter" idx="12"/>
          </p:nvPr>
        </p:nvSpPr>
        <p:spPr/>
        <p:txBody>
          <a:bodyPr/>
          <a:lstStyle/>
          <a:p>
            <a:fld id="{603135F2-FF6F-4D4F-A95D-722739E1B129}" type="slidenum">
              <a:rPr lang="en-US" smtClean="0"/>
              <a:t>40</a:t>
            </a:fld>
            <a:endParaRPr lang="en-US"/>
          </a:p>
        </p:txBody>
      </p:sp>
    </p:spTree>
    <p:extLst>
      <p:ext uri="{BB962C8B-B14F-4D97-AF65-F5344CB8AC3E}">
        <p14:creationId xmlns:p14="http://schemas.microsoft.com/office/powerpoint/2010/main" val="5070859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29231"/>
            <a:ext cx="9144000" cy="507831"/>
          </a:xfrm>
          <a:prstGeom prst="rect">
            <a:avLst/>
          </a:prstGeom>
          <a:noFill/>
        </p:spPr>
        <p:txBody>
          <a:bodyPr wrap="square" rtlCol="0">
            <a:spAutoFit/>
          </a:bodyPr>
          <a:lstStyle/>
          <a:p>
            <a:r>
              <a:rPr lang="en-US" sz="2700" dirty="0">
                <a:latin typeface="Garamond" panose="02020404030301010803" pitchFamily="18" charset="0"/>
              </a:rPr>
              <a:t>    Some Comments						</a:t>
            </a:r>
          </a:p>
        </p:txBody>
      </p:sp>
      <p:sp>
        <p:nvSpPr>
          <p:cNvPr id="3" name="TextBox 2"/>
          <p:cNvSpPr txBox="1"/>
          <p:nvPr/>
        </p:nvSpPr>
        <p:spPr>
          <a:xfrm>
            <a:off x="295275" y="1049395"/>
            <a:ext cx="8553450" cy="4708981"/>
          </a:xfrm>
          <a:prstGeom prst="rect">
            <a:avLst/>
          </a:prstGeom>
          <a:noFill/>
        </p:spPr>
        <p:txBody>
          <a:bodyPr wrap="square" rtlCol="0">
            <a:spAutoFit/>
          </a:bodyPr>
          <a:lstStyle/>
          <a:p>
            <a:pPr marL="342900" indent="-342900">
              <a:buAutoNum type="arabicPeriod"/>
            </a:pPr>
            <a:r>
              <a:rPr lang="en-US" sz="2000" dirty="0">
                <a:latin typeface="Garamond" panose="02020404030301010803" pitchFamily="18" charset="0"/>
              </a:rPr>
              <a:t>This is aggregate-level adoption model. For modeling individual-level adoptions, recently new modeling approaches (e.g., agent-based modeling – simulation technique) are suggested. </a:t>
            </a:r>
          </a:p>
          <a:p>
            <a:pPr marL="342900" indent="-342900">
              <a:buAutoNum type="arabicPeriod"/>
            </a:pPr>
            <a:endParaRPr lang="en-US" sz="2000" dirty="0">
              <a:latin typeface="Garamond" panose="02020404030301010803" pitchFamily="18" charset="0"/>
            </a:endParaRPr>
          </a:p>
          <a:p>
            <a:pPr marL="342900" indent="-342900">
              <a:buAutoNum type="arabicPeriod"/>
            </a:pPr>
            <a:r>
              <a:rPr lang="en-US" sz="2000" dirty="0">
                <a:latin typeface="Garamond" panose="02020404030301010803" pitchFamily="18" charset="0"/>
              </a:rPr>
              <a:t>They restricted the interest in sales to that time interval for which replacement sales are excluded, although the interest in initial purchase will extend beyond this interval. (This model is focusing “adoption”)</a:t>
            </a:r>
          </a:p>
          <a:p>
            <a:pPr marL="342900" indent="-342900">
              <a:buAutoNum type="arabicPeriod"/>
            </a:pPr>
            <a:endParaRPr lang="en-US" sz="2000" dirty="0">
              <a:latin typeface="Garamond" panose="02020404030301010803" pitchFamily="18" charset="0"/>
            </a:endParaRPr>
          </a:p>
          <a:p>
            <a:pPr marL="342900" indent="-342900">
              <a:buFontTx/>
              <a:buAutoNum type="arabicPeriod"/>
            </a:pPr>
            <a:r>
              <a:rPr lang="en-US" sz="2000" dirty="0">
                <a:latin typeface="Garamond" panose="02020404030301010803" pitchFamily="18" charset="0"/>
              </a:rPr>
              <a:t>Sometimes, there is an extraordinary slowness in diffusion. Some successful durable products in the US had taken (on average) more than 6 years to reach 25% of market potential, over 9 years to reach 50% and about 18 years to reach 95%.  (This is because social influences do not kick start until a sufficient adoption critical mass is reached). </a:t>
            </a:r>
          </a:p>
          <a:p>
            <a:pPr marL="342900" indent="-342900">
              <a:buAutoNum type="arabicPeriod"/>
            </a:pPr>
            <a:endParaRPr lang="en-US" sz="2000" i="1" dirty="0">
              <a:latin typeface="Garamond" panose="02020404030301010803" pitchFamily="18" charset="0"/>
            </a:endParaRPr>
          </a:p>
          <a:p>
            <a:r>
              <a:rPr lang="en-US" sz="2000" i="1" dirty="0">
                <a:latin typeface="Garamond" panose="02020404030301010803" pitchFamily="18" charset="0"/>
              </a:rPr>
              <a:t>So entrepreneurs shouldn’t get too excited.</a:t>
            </a:r>
          </a:p>
        </p:txBody>
      </p:sp>
      <p:sp>
        <p:nvSpPr>
          <p:cNvPr id="5" name="Slide Number Placeholder 4"/>
          <p:cNvSpPr>
            <a:spLocks noGrp="1"/>
          </p:cNvSpPr>
          <p:nvPr>
            <p:ph type="sldNum" sz="quarter" idx="12"/>
          </p:nvPr>
        </p:nvSpPr>
        <p:spPr/>
        <p:txBody>
          <a:bodyPr/>
          <a:lstStyle/>
          <a:p>
            <a:fld id="{603135F2-FF6F-4D4F-A95D-722739E1B129}" type="slidenum">
              <a:rPr lang="en-US" smtClean="0"/>
              <a:t>41</a:t>
            </a:fld>
            <a:endParaRPr lang="en-US"/>
          </a:p>
        </p:txBody>
      </p:sp>
    </p:spTree>
    <p:extLst>
      <p:ext uri="{BB962C8B-B14F-4D97-AF65-F5344CB8AC3E}">
        <p14:creationId xmlns:p14="http://schemas.microsoft.com/office/powerpoint/2010/main" val="2032845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758376"/>
            <a:ext cx="9144000" cy="253916"/>
          </a:xfrm>
          <a:prstGeom prst="rect">
            <a:avLst/>
          </a:prstGeom>
          <a:solidFill>
            <a:schemeClr val="bg2"/>
          </a:solidFill>
        </p:spPr>
        <p:txBody>
          <a:bodyPr wrap="square" rtlCol="0">
            <a:spAutoFit/>
          </a:bodyPr>
          <a:lstStyle/>
          <a:p>
            <a:r>
              <a:rPr lang="en-US" sz="1050" dirty="0">
                <a:latin typeface="Candara" panose="020E0502030303020204" pitchFamily="34" charset="0"/>
              </a:rPr>
              <a:t>Reference Book: “Innovation Diffusion and New Product Growth” by Muller, Peres, and Mahajan, 2009, MSI, Cambridge, MA</a:t>
            </a:r>
          </a:p>
        </p:txBody>
      </p:sp>
      <p:sp>
        <p:nvSpPr>
          <p:cNvPr id="3" name="Slide Number Placeholder 2"/>
          <p:cNvSpPr>
            <a:spLocks noGrp="1"/>
          </p:cNvSpPr>
          <p:nvPr>
            <p:ph type="sldNum" sz="quarter" idx="12"/>
          </p:nvPr>
        </p:nvSpPr>
        <p:spPr/>
        <p:txBody>
          <a:bodyPr/>
          <a:lstStyle/>
          <a:p>
            <a:fld id="{603135F2-FF6F-4D4F-A95D-722739E1B129}" type="slidenum">
              <a:rPr lang="en-US" smtClean="0"/>
              <a:t>5</a:t>
            </a:fld>
            <a:endParaRPr lang="en-US"/>
          </a:p>
        </p:txBody>
      </p:sp>
      <p:sp>
        <p:nvSpPr>
          <p:cNvPr id="5" name="Title 4"/>
          <p:cNvSpPr>
            <a:spLocks noGrp="1"/>
          </p:cNvSpPr>
          <p:nvPr>
            <p:ph type="ctrTitle"/>
          </p:nvPr>
        </p:nvSpPr>
        <p:spPr>
          <a:xfrm>
            <a:off x="742950" y="1779588"/>
            <a:ext cx="7772400" cy="2387600"/>
          </a:xfrm>
        </p:spPr>
        <p:txBody>
          <a:bodyPr>
            <a:normAutofit fontScale="90000"/>
          </a:bodyPr>
          <a:lstStyle/>
          <a:p>
            <a:pPr algn="r"/>
            <a:r>
              <a:rPr lang="en-US" dirty="0">
                <a:latin typeface="Candara" panose="020E0502030303020204" pitchFamily="34" charset="0"/>
              </a:rPr>
              <a:t>Innovation Diffusion:</a:t>
            </a:r>
            <a:br>
              <a:rPr lang="en-US" dirty="0">
                <a:latin typeface="Candara" panose="020E0502030303020204" pitchFamily="34" charset="0"/>
              </a:rPr>
            </a:br>
            <a:r>
              <a:rPr lang="en-US" dirty="0">
                <a:latin typeface="Candara" panose="020E0502030303020204" pitchFamily="34" charset="0"/>
              </a:rPr>
              <a:t>Conceptual Descriptions</a:t>
            </a:r>
          </a:p>
        </p:txBody>
      </p:sp>
      <p:sp>
        <p:nvSpPr>
          <p:cNvPr id="2" name="TextBox 1"/>
          <p:cNvSpPr txBox="1"/>
          <p:nvPr/>
        </p:nvSpPr>
        <p:spPr>
          <a:xfrm>
            <a:off x="1971675" y="4767986"/>
            <a:ext cx="6610350" cy="707886"/>
          </a:xfrm>
          <a:prstGeom prst="rect">
            <a:avLst/>
          </a:prstGeom>
          <a:noFill/>
        </p:spPr>
        <p:txBody>
          <a:bodyPr wrap="square" rtlCol="0">
            <a:spAutoFit/>
          </a:bodyPr>
          <a:lstStyle/>
          <a:p>
            <a:pPr algn="r"/>
            <a:r>
              <a:rPr lang="en-US" sz="2000" dirty="0">
                <a:latin typeface="Eras Medium ITC" panose="020B0602030504020804" pitchFamily="34" charset="0"/>
              </a:rPr>
              <a:t>Today, let’s start to discuss about </a:t>
            </a:r>
          </a:p>
          <a:p>
            <a:pPr algn="r"/>
            <a:r>
              <a:rPr lang="en-US" sz="2000" dirty="0">
                <a:latin typeface="Eras Medium ITC" panose="020B0602030504020804" pitchFamily="34" charset="0"/>
              </a:rPr>
              <a:t>academic literature for this model first. </a:t>
            </a:r>
          </a:p>
        </p:txBody>
      </p:sp>
    </p:spTree>
    <p:extLst>
      <p:ext uri="{BB962C8B-B14F-4D97-AF65-F5344CB8AC3E}">
        <p14:creationId xmlns:p14="http://schemas.microsoft.com/office/powerpoint/2010/main" val="4079635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7086600" y="0"/>
            <a:ext cx="2057400" cy="923330"/>
          </a:xfrm>
          <a:prstGeom prst="rect">
            <a:avLst/>
          </a:prstGeom>
          <a:solidFill>
            <a:schemeClr val="tx1">
              <a:lumMod val="75000"/>
              <a:lumOff val="25000"/>
            </a:schemeClr>
          </a:solidFill>
        </p:spPr>
        <p:txBody>
          <a:bodyPr wrap="square" rtlCol="0">
            <a:spAutoFit/>
          </a:bodyPr>
          <a:lstStyle/>
          <a:p>
            <a:r>
              <a:rPr lang="en-US" sz="2700" dirty="0">
                <a:solidFill>
                  <a:schemeClr val="bg1"/>
                </a:solidFill>
                <a:latin typeface="Candara" panose="020E0502030303020204" pitchFamily="34" charset="0"/>
              </a:rPr>
              <a:t>3M example			 </a:t>
            </a:r>
          </a:p>
        </p:txBody>
      </p:sp>
      <p:sp>
        <p:nvSpPr>
          <p:cNvPr id="3" name="TextBox 2"/>
          <p:cNvSpPr txBox="1"/>
          <p:nvPr/>
        </p:nvSpPr>
        <p:spPr>
          <a:xfrm>
            <a:off x="352425" y="826949"/>
            <a:ext cx="8439150" cy="5324535"/>
          </a:xfrm>
          <a:prstGeom prst="rect">
            <a:avLst/>
          </a:prstGeom>
          <a:noFill/>
        </p:spPr>
        <p:txBody>
          <a:bodyPr wrap="square" rtlCol="0">
            <a:spAutoFit/>
          </a:bodyPr>
          <a:lstStyle/>
          <a:p>
            <a:r>
              <a:rPr lang="en-US" sz="2800" b="1" dirty="0">
                <a:latin typeface="Candara" panose="020E0502030303020204" pitchFamily="34" charset="0"/>
              </a:rPr>
              <a:t>What is an Innovation?</a:t>
            </a:r>
          </a:p>
          <a:p>
            <a:endParaRPr lang="en-US" sz="2400" dirty="0">
              <a:latin typeface="Candara" panose="020E0502030303020204" pitchFamily="34" charset="0"/>
            </a:endParaRPr>
          </a:p>
          <a:p>
            <a:pPr marL="342900" indent="-342900">
              <a:buFont typeface="Arial" panose="020B0604020202020204" pitchFamily="34" charset="0"/>
              <a:buChar char="•"/>
            </a:pPr>
            <a:r>
              <a:rPr lang="en-US" sz="2400" dirty="0">
                <a:latin typeface="Candara" panose="020E0502030303020204" pitchFamily="34" charset="0"/>
              </a:rPr>
              <a:t>A classic important research topic in Marketing</a:t>
            </a:r>
          </a:p>
          <a:p>
            <a:pPr marL="342900" indent="-342900">
              <a:buFont typeface="Arial" panose="020B0604020202020204" pitchFamily="34" charset="0"/>
              <a:buChar char="•"/>
            </a:pPr>
            <a:r>
              <a:rPr lang="en-US" sz="2400" dirty="0">
                <a:latin typeface="Candara" panose="020E0502030303020204" pitchFamily="34" charset="0"/>
              </a:rPr>
              <a:t>The process of bringing new products or services to the market to enhance firm profitability </a:t>
            </a:r>
            <a:r>
              <a:rPr lang="en-US" sz="2400" baseline="30000" dirty="0">
                <a:latin typeface="Candara" panose="020E0502030303020204" pitchFamily="34" charset="0"/>
              </a:rPr>
              <a:t>[1]</a:t>
            </a:r>
            <a:r>
              <a:rPr lang="en-US" sz="2400" dirty="0">
                <a:latin typeface="Candara" panose="020E0502030303020204" pitchFamily="34" charset="0"/>
              </a:rPr>
              <a:t>. </a:t>
            </a:r>
          </a:p>
          <a:p>
            <a:endParaRPr lang="en-US" sz="2400" dirty="0">
              <a:latin typeface="Candara" panose="020E0502030303020204" pitchFamily="34" charset="0"/>
            </a:endParaRPr>
          </a:p>
          <a:p>
            <a:r>
              <a:rPr lang="en-US" sz="2400" dirty="0">
                <a:latin typeface="Candara" panose="020E0502030303020204" pitchFamily="34" charset="0"/>
              </a:rPr>
              <a:t>The importance of innovation:</a:t>
            </a:r>
          </a:p>
          <a:p>
            <a:pPr marL="342900" indent="-342900">
              <a:buAutoNum type="arabicPeriod"/>
            </a:pPr>
            <a:r>
              <a:rPr lang="en-US" sz="2400" dirty="0">
                <a:latin typeface="Candara" panose="020E0502030303020204" pitchFamily="34" charset="0"/>
              </a:rPr>
              <a:t>Innovation is responsible for raising product quality and raising/reducing prices. </a:t>
            </a:r>
          </a:p>
          <a:p>
            <a:pPr marL="342900" indent="-342900">
              <a:buAutoNum type="arabicPeriod"/>
            </a:pPr>
            <a:r>
              <a:rPr lang="en-US" sz="2400" dirty="0">
                <a:latin typeface="Candara" panose="020E0502030303020204" pitchFamily="34" charset="0"/>
              </a:rPr>
              <a:t>It dramatically improves consumers’ lives.</a:t>
            </a:r>
          </a:p>
          <a:p>
            <a:pPr marL="342900" indent="-342900">
              <a:buAutoNum type="arabicPeriod"/>
            </a:pPr>
            <a:r>
              <a:rPr lang="en-US" sz="2400" dirty="0">
                <a:latin typeface="Candara" panose="020E0502030303020204" pitchFamily="34" charset="0"/>
              </a:rPr>
              <a:t>It destroys existing markets, transforms old ones, or creates new ones.</a:t>
            </a:r>
          </a:p>
          <a:p>
            <a:pPr marL="342900" indent="-342900">
              <a:buAutoNum type="arabicPeriod"/>
            </a:pPr>
            <a:r>
              <a:rPr lang="en-US" sz="2400" dirty="0">
                <a:latin typeface="Candara" panose="020E0502030303020204" pitchFamily="34" charset="0"/>
              </a:rPr>
              <a:t>It can bring down giant incumbents and propel small outsiders into dominant positions. </a:t>
            </a:r>
          </a:p>
        </p:txBody>
      </p:sp>
      <p:sp>
        <p:nvSpPr>
          <p:cNvPr id="4" name="TextBox 3"/>
          <p:cNvSpPr txBox="1"/>
          <p:nvPr/>
        </p:nvSpPr>
        <p:spPr>
          <a:xfrm>
            <a:off x="0" y="6219773"/>
            <a:ext cx="9144000" cy="253916"/>
          </a:xfrm>
          <a:prstGeom prst="rect">
            <a:avLst/>
          </a:prstGeom>
          <a:solidFill>
            <a:schemeClr val="bg2"/>
          </a:solidFill>
        </p:spPr>
        <p:txBody>
          <a:bodyPr wrap="square" rtlCol="0">
            <a:spAutoFit/>
          </a:bodyPr>
          <a:lstStyle/>
          <a:p>
            <a:pPr marL="257175" indent="-257175">
              <a:buAutoNum type="arabicPeriod"/>
            </a:pPr>
            <a:r>
              <a:rPr lang="en-US" sz="1050" dirty="0">
                <a:latin typeface="Garamond" panose="02020404030301010803" pitchFamily="18" charset="0"/>
              </a:rPr>
              <a:t>Hauser, </a:t>
            </a:r>
            <a:r>
              <a:rPr lang="en-US" sz="1050" dirty="0" err="1">
                <a:latin typeface="Garamond" panose="02020404030301010803" pitchFamily="18" charset="0"/>
              </a:rPr>
              <a:t>Tellis</a:t>
            </a:r>
            <a:r>
              <a:rPr lang="en-US" sz="1050" dirty="0">
                <a:latin typeface="Garamond" panose="02020404030301010803" pitchFamily="18" charset="0"/>
              </a:rPr>
              <a:t>, Griffin 2006</a:t>
            </a:r>
          </a:p>
        </p:txBody>
      </p:sp>
      <p:sp>
        <p:nvSpPr>
          <p:cNvPr id="5" name="Slide Number Placeholder 4"/>
          <p:cNvSpPr>
            <a:spLocks noGrp="1"/>
          </p:cNvSpPr>
          <p:nvPr>
            <p:ph type="sldNum" sz="quarter" idx="12"/>
          </p:nvPr>
        </p:nvSpPr>
        <p:spPr/>
        <p:txBody>
          <a:bodyPr/>
          <a:lstStyle/>
          <a:p>
            <a:fld id="{603135F2-FF6F-4D4F-A95D-722739E1B129}" type="slidenum">
              <a:rPr lang="en-US" smtClean="0"/>
              <a:t>6</a:t>
            </a:fld>
            <a:endParaRPr lang="en-US"/>
          </a:p>
        </p:txBody>
      </p:sp>
    </p:spTree>
    <p:extLst>
      <p:ext uri="{BB962C8B-B14F-4D97-AF65-F5344CB8AC3E}">
        <p14:creationId xmlns:p14="http://schemas.microsoft.com/office/powerpoint/2010/main" val="18984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95130" y="1284632"/>
            <a:ext cx="7553740" cy="1877437"/>
          </a:xfrm>
          <a:prstGeom prst="rect">
            <a:avLst/>
          </a:prstGeom>
          <a:noFill/>
        </p:spPr>
        <p:txBody>
          <a:bodyPr wrap="square" rtlCol="0">
            <a:spAutoFit/>
          </a:bodyPr>
          <a:lstStyle/>
          <a:p>
            <a:r>
              <a:rPr lang="en-US" sz="2000" b="1" dirty="0">
                <a:latin typeface="Candara" panose="020E0502030303020204" pitchFamily="34" charset="0"/>
              </a:rPr>
              <a:t>What about other types of innovations? </a:t>
            </a:r>
            <a:r>
              <a:rPr lang="en-US" sz="2000" b="1" baseline="30000" dirty="0">
                <a:latin typeface="Candara" panose="020E0502030303020204" pitchFamily="34" charset="0"/>
              </a:rPr>
              <a:t>[1]</a:t>
            </a:r>
            <a:r>
              <a:rPr lang="en-US" sz="2000" b="1" dirty="0">
                <a:latin typeface="Candara" panose="020E0502030303020204" pitchFamily="34" charset="0"/>
              </a:rPr>
              <a:t>:</a:t>
            </a:r>
          </a:p>
          <a:p>
            <a:endParaRPr lang="en-US" sz="2000" b="1" dirty="0">
              <a:latin typeface="Candara" panose="020E0502030303020204" pitchFamily="34" charset="0"/>
            </a:endParaRPr>
          </a:p>
          <a:p>
            <a:endParaRPr lang="en-US" sz="2000" b="1" dirty="0">
              <a:latin typeface="Candara" panose="020E0502030303020204" pitchFamily="34" charset="0"/>
            </a:endParaRPr>
          </a:p>
          <a:p>
            <a:endParaRPr lang="en-US" sz="2000" b="1" dirty="0">
              <a:latin typeface="Candara" panose="020E0502030303020204" pitchFamily="34" charset="0"/>
            </a:endParaRPr>
          </a:p>
          <a:p>
            <a:endParaRPr lang="en-US" dirty="0">
              <a:latin typeface="Candara" panose="020E0502030303020204" pitchFamily="34" charset="0"/>
            </a:endParaRPr>
          </a:p>
          <a:p>
            <a:endParaRPr lang="en-US" dirty="0">
              <a:latin typeface="Candara" panose="020E0502030303020204" pitchFamily="34" charset="0"/>
            </a:endParaRPr>
          </a:p>
        </p:txBody>
      </p:sp>
      <p:sp>
        <p:nvSpPr>
          <p:cNvPr id="4" name="TextBox 3"/>
          <p:cNvSpPr txBox="1"/>
          <p:nvPr/>
        </p:nvSpPr>
        <p:spPr>
          <a:xfrm>
            <a:off x="0" y="6102435"/>
            <a:ext cx="9144000" cy="253916"/>
          </a:xfrm>
          <a:prstGeom prst="rect">
            <a:avLst/>
          </a:prstGeom>
          <a:solidFill>
            <a:schemeClr val="bg2"/>
          </a:solidFill>
        </p:spPr>
        <p:txBody>
          <a:bodyPr wrap="square" rtlCol="0">
            <a:spAutoFit/>
          </a:bodyPr>
          <a:lstStyle/>
          <a:p>
            <a:pPr marL="257175" indent="-257175">
              <a:buAutoNum type="arabicPeriod"/>
            </a:pPr>
            <a:r>
              <a:rPr lang="en-US" sz="1050" dirty="0" err="1">
                <a:latin typeface="Garamond" panose="02020404030301010803" pitchFamily="18" charset="0"/>
              </a:rPr>
              <a:t>Chandy</a:t>
            </a:r>
            <a:r>
              <a:rPr lang="en-US" sz="1050" dirty="0">
                <a:latin typeface="Garamond" panose="02020404030301010803" pitchFamily="18" charset="0"/>
              </a:rPr>
              <a:t> and </a:t>
            </a:r>
            <a:r>
              <a:rPr lang="en-US" sz="1050" dirty="0" err="1">
                <a:latin typeface="Garamond" panose="02020404030301010803" pitchFamily="18" charset="0"/>
              </a:rPr>
              <a:t>Tellis</a:t>
            </a:r>
            <a:r>
              <a:rPr lang="en-US" sz="1050" dirty="0">
                <a:latin typeface="Garamond" panose="02020404030301010803" pitchFamily="18" charset="0"/>
              </a:rPr>
              <a:t> (1998) Journal of Marketing.</a:t>
            </a:r>
          </a:p>
        </p:txBody>
      </p:sp>
      <p:graphicFrame>
        <p:nvGraphicFramePr>
          <p:cNvPr id="5" name="Table 4"/>
          <p:cNvGraphicFramePr>
            <a:graphicFrameLocks noGrp="1"/>
          </p:cNvGraphicFramePr>
          <p:nvPr>
            <p:extLst>
              <p:ext uri="{D42A27DB-BD31-4B8C-83A1-F6EECF244321}">
                <p14:modId xmlns:p14="http://schemas.microsoft.com/office/powerpoint/2010/main" val="3772723138"/>
              </p:ext>
            </p:extLst>
          </p:nvPr>
        </p:nvGraphicFramePr>
        <p:xfrm>
          <a:off x="795130" y="1834676"/>
          <a:ext cx="7682120" cy="3400425"/>
        </p:xfrm>
        <a:graphic>
          <a:graphicData uri="http://schemas.openxmlformats.org/drawingml/2006/table">
            <a:tbl>
              <a:tblPr firstRow="1" bandRow="1">
                <a:tableStyleId>{2D5ABB26-0587-4C30-8999-92F81FD0307C}</a:tableStyleId>
              </a:tblPr>
              <a:tblGrid>
                <a:gridCol w="3853585">
                  <a:extLst>
                    <a:ext uri="{9D8B030D-6E8A-4147-A177-3AD203B41FA5}">
                      <a16:colId xmlns:a16="http://schemas.microsoft.com/office/drawing/2014/main" val="20000"/>
                    </a:ext>
                  </a:extLst>
                </a:gridCol>
                <a:gridCol w="3828535">
                  <a:extLst>
                    <a:ext uri="{9D8B030D-6E8A-4147-A177-3AD203B41FA5}">
                      <a16:colId xmlns:a16="http://schemas.microsoft.com/office/drawing/2014/main" val="20001"/>
                    </a:ext>
                  </a:extLst>
                </a:gridCol>
              </a:tblGrid>
              <a:tr h="1956781">
                <a:tc>
                  <a:txBody>
                    <a:bodyPr/>
                    <a:lstStyle/>
                    <a:p>
                      <a:pPr algn="ctr"/>
                      <a:r>
                        <a:rPr lang="en-US" sz="1800" b="1" dirty="0">
                          <a:latin typeface="Garamond" panose="02020404030301010803" pitchFamily="18" charset="0"/>
                        </a:rPr>
                        <a:t>INCREMENTAL INNOVATION</a:t>
                      </a:r>
                      <a:endParaRPr lang="en-US" sz="1800" b="1" baseline="0" dirty="0">
                        <a:latin typeface="Garamond" panose="02020404030301010803" pitchFamily="18" charset="0"/>
                      </a:endParaRPr>
                    </a:p>
                    <a:p>
                      <a:pPr algn="ctr"/>
                      <a:endParaRPr lang="en-US" sz="1800" baseline="0" dirty="0">
                        <a:latin typeface="Garamond" panose="02020404030301010803" pitchFamily="18" charset="0"/>
                      </a:endParaRPr>
                    </a:p>
                    <a:p>
                      <a:pPr algn="ctr"/>
                      <a:r>
                        <a:rPr lang="en-US" sz="1800" baseline="0" dirty="0">
                          <a:latin typeface="Garamond" panose="02020404030301010803" pitchFamily="18" charset="0"/>
                        </a:rPr>
                        <a:t>[minor change in technology + low incremental customer benefit per dollar]</a:t>
                      </a:r>
                      <a:endParaRPr lang="en-US" sz="1800" dirty="0">
                        <a:latin typeface="Garamond" panose="02020404030301010803"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latin typeface="Garamond" panose="02020404030301010803" pitchFamily="18" charset="0"/>
                        </a:rPr>
                        <a:t>TECHNOLOGICAL</a:t>
                      </a:r>
                      <a:r>
                        <a:rPr lang="en-US" sz="1800" b="1" baseline="0" dirty="0">
                          <a:latin typeface="Garamond" panose="02020404030301010803" pitchFamily="18" charset="0"/>
                        </a:rPr>
                        <a:t> BREAKTHROUGH</a:t>
                      </a:r>
                    </a:p>
                    <a:p>
                      <a:pPr algn="ctr"/>
                      <a:endParaRPr lang="en-US" sz="1800" baseline="0" dirty="0">
                        <a:latin typeface="Garamond" panose="02020404030301010803" pitchFamily="18" charset="0"/>
                      </a:endParaRPr>
                    </a:p>
                    <a:p>
                      <a:pPr algn="ctr"/>
                      <a:r>
                        <a:rPr lang="en-US" sz="1800" baseline="0" dirty="0">
                          <a:latin typeface="Garamond" panose="02020404030301010803" pitchFamily="18" charset="0"/>
                        </a:rPr>
                        <a:t>[major change in technology + low incremental customer benefit per dollar]</a:t>
                      </a:r>
                      <a:endParaRPr lang="en-US" sz="1800" dirty="0">
                        <a:latin typeface="Garamond" panose="02020404030301010803"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443644">
                <a:tc>
                  <a:txBody>
                    <a:bodyPr/>
                    <a:lstStyle/>
                    <a:p>
                      <a:pPr algn="ctr"/>
                      <a:r>
                        <a:rPr lang="en-US" sz="1800" b="1" dirty="0">
                          <a:latin typeface="Garamond" panose="02020404030301010803" pitchFamily="18" charset="0"/>
                        </a:rPr>
                        <a:t>MARKET BREAKTHROUGH</a:t>
                      </a:r>
                    </a:p>
                    <a:p>
                      <a:pPr algn="ctr"/>
                      <a:endParaRPr lang="en-US" sz="1800" dirty="0">
                        <a:latin typeface="Garamond" panose="02020404030301010803" pitchFamily="18" charset="0"/>
                      </a:endParaRPr>
                    </a:p>
                    <a:p>
                      <a:pPr algn="ctr"/>
                      <a:r>
                        <a:rPr lang="en-US" sz="1800" dirty="0">
                          <a:latin typeface="Garamond" panose="02020404030301010803" pitchFamily="18" charset="0"/>
                        </a:rPr>
                        <a:t>[minor</a:t>
                      </a:r>
                      <a:r>
                        <a:rPr lang="en-US" sz="1800" baseline="0" dirty="0">
                          <a:latin typeface="Garamond" panose="02020404030301010803" pitchFamily="18" charset="0"/>
                        </a:rPr>
                        <a:t> change in technology + high incremental customer benefits per dollar]</a:t>
                      </a:r>
                      <a:endParaRPr lang="en-US" sz="1800" dirty="0">
                        <a:latin typeface="Garamond" panose="02020404030301010803"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latin typeface="Garamond" panose="02020404030301010803" pitchFamily="18" charset="0"/>
                        </a:rPr>
                        <a:t>RADICAL</a:t>
                      </a:r>
                      <a:r>
                        <a:rPr lang="en-US" sz="1800" b="1" baseline="0" dirty="0">
                          <a:latin typeface="Garamond" panose="02020404030301010803" pitchFamily="18" charset="0"/>
                        </a:rPr>
                        <a:t> INNOVATION</a:t>
                      </a:r>
                    </a:p>
                    <a:p>
                      <a:pPr algn="ctr"/>
                      <a:endParaRPr lang="en-US" sz="1800" baseline="0" dirty="0">
                        <a:latin typeface="Garamond" panose="02020404030301010803" pitchFamily="18" charset="0"/>
                      </a:endParaRPr>
                    </a:p>
                    <a:p>
                      <a:pPr algn="ctr"/>
                      <a:r>
                        <a:rPr lang="en-US" sz="1800" baseline="0" dirty="0">
                          <a:latin typeface="Garamond" panose="02020404030301010803" pitchFamily="18" charset="0"/>
                        </a:rPr>
                        <a:t>[major change in technology + high incremental customer benefits per dollar]</a:t>
                      </a:r>
                      <a:endParaRPr lang="en-US" sz="1800" dirty="0">
                        <a:latin typeface="Garamond" panose="02020404030301010803"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Slide Number Placeholder 5"/>
          <p:cNvSpPr>
            <a:spLocks noGrp="1"/>
          </p:cNvSpPr>
          <p:nvPr>
            <p:ph type="sldNum" sz="quarter" idx="12"/>
          </p:nvPr>
        </p:nvSpPr>
        <p:spPr/>
        <p:txBody>
          <a:bodyPr/>
          <a:lstStyle/>
          <a:p>
            <a:fld id="{603135F2-FF6F-4D4F-A95D-722739E1B129}" type="slidenum">
              <a:rPr lang="en-US" smtClean="0"/>
              <a:t>7</a:t>
            </a:fld>
            <a:endParaRPr lang="en-US"/>
          </a:p>
        </p:txBody>
      </p:sp>
      <p:sp>
        <p:nvSpPr>
          <p:cNvPr id="7" name="TextBox 6"/>
          <p:cNvSpPr txBox="1"/>
          <p:nvPr/>
        </p:nvSpPr>
        <p:spPr>
          <a:xfrm>
            <a:off x="0" y="294033"/>
            <a:ext cx="9144000" cy="954107"/>
          </a:xfrm>
          <a:prstGeom prst="rect">
            <a:avLst/>
          </a:prstGeom>
          <a:noFill/>
        </p:spPr>
        <p:txBody>
          <a:bodyPr wrap="square" rtlCol="0">
            <a:spAutoFit/>
          </a:bodyPr>
          <a:lstStyle/>
          <a:p>
            <a:pPr algn="ctr"/>
            <a:r>
              <a:rPr lang="en-US" sz="2800" b="1" dirty="0">
                <a:latin typeface="Candara" panose="020E0502030303020204" pitchFamily="34" charset="0"/>
              </a:rPr>
              <a:t>Types of Innovation									</a:t>
            </a:r>
          </a:p>
        </p:txBody>
      </p:sp>
      <p:sp>
        <p:nvSpPr>
          <p:cNvPr id="2" name="TextBox 1"/>
          <p:cNvSpPr txBox="1"/>
          <p:nvPr/>
        </p:nvSpPr>
        <p:spPr>
          <a:xfrm rot="16200000">
            <a:off x="-1436769" y="3357841"/>
            <a:ext cx="3746861" cy="307777"/>
          </a:xfrm>
          <a:prstGeom prst="rect">
            <a:avLst/>
          </a:prstGeom>
          <a:noFill/>
        </p:spPr>
        <p:txBody>
          <a:bodyPr wrap="square" rtlCol="0">
            <a:spAutoFit/>
          </a:bodyPr>
          <a:lstStyle/>
          <a:p>
            <a:r>
              <a:rPr lang="en-US" sz="1400" dirty="0">
                <a:latin typeface="Eras Medium ITC" panose="020B0602030504020804" pitchFamily="34" charset="0"/>
              </a:rPr>
              <a:t>High ----- Customer Benefits  Change ----- Low </a:t>
            </a:r>
          </a:p>
        </p:txBody>
      </p:sp>
      <p:sp>
        <p:nvSpPr>
          <p:cNvPr id="9" name="TextBox 8"/>
          <p:cNvSpPr txBox="1"/>
          <p:nvPr/>
        </p:nvSpPr>
        <p:spPr>
          <a:xfrm>
            <a:off x="2210039" y="5398756"/>
            <a:ext cx="4852302" cy="338554"/>
          </a:xfrm>
          <a:prstGeom prst="rect">
            <a:avLst/>
          </a:prstGeom>
          <a:noFill/>
        </p:spPr>
        <p:txBody>
          <a:bodyPr wrap="square" rtlCol="0">
            <a:spAutoFit/>
          </a:bodyPr>
          <a:lstStyle/>
          <a:p>
            <a:r>
              <a:rPr lang="en-US" sz="1600" dirty="0">
                <a:latin typeface="Eras Medium ITC" panose="020B0602030504020804" pitchFamily="34" charset="0"/>
              </a:rPr>
              <a:t>Minor  Change ------ Technology ---- Major Change</a:t>
            </a:r>
          </a:p>
        </p:txBody>
      </p:sp>
    </p:spTree>
    <p:extLst>
      <p:ext uri="{BB962C8B-B14F-4D97-AF65-F5344CB8AC3E}">
        <p14:creationId xmlns:p14="http://schemas.microsoft.com/office/powerpoint/2010/main" val="249114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94033"/>
            <a:ext cx="9144000" cy="954107"/>
          </a:xfrm>
          <a:prstGeom prst="rect">
            <a:avLst/>
          </a:prstGeom>
          <a:noFill/>
        </p:spPr>
        <p:txBody>
          <a:bodyPr wrap="square" rtlCol="0">
            <a:spAutoFit/>
          </a:bodyPr>
          <a:lstStyle/>
          <a:p>
            <a:pPr algn="ctr"/>
            <a:r>
              <a:rPr lang="en-US" sz="2800" b="1" dirty="0">
                <a:latin typeface="Candara" panose="020E0502030303020204" pitchFamily="34" charset="0"/>
              </a:rPr>
              <a:t>Radical Innovation									</a:t>
            </a:r>
          </a:p>
        </p:txBody>
      </p:sp>
      <p:sp>
        <p:nvSpPr>
          <p:cNvPr id="3" name="TextBox 2"/>
          <p:cNvSpPr txBox="1"/>
          <p:nvPr/>
        </p:nvSpPr>
        <p:spPr>
          <a:xfrm>
            <a:off x="640452" y="1227155"/>
            <a:ext cx="7691645" cy="5386090"/>
          </a:xfrm>
          <a:prstGeom prst="rect">
            <a:avLst/>
          </a:prstGeom>
          <a:noFill/>
        </p:spPr>
        <p:txBody>
          <a:bodyPr wrap="square" rtlCol="0">
            <a:spAutoFit/>
          </a:bodyPr>
          <a:lstStyle/>
          <a:p>
            <a:r>
              <a:rPr lang="en-US" sz="2400" b="1" dirty="0">
                <a:latin typeface="Candara" panose="020E0502030303020204" pitchFamily="34" charset="0"/>
              </a:rPr>
              <a:t>Radical Innovations: “Really New Products”:</a:t>
            </a:r>
          </a:p>
          <a:p>
            <a:endParaRPr lang="en-US" sz="2000" dirty="0">
              <a:latin typeface="Candara" panose="020E0502030303020204" pitchFamily="34" charset="0"/>
            </a:endParaRPr>
          </a:p>
          <a:p>
            <a:r>
              <a:rPr lang="en-US" sz="2000" dirty="0">
                <a:latin typeface="Candara" panose="020E0502030303020204" pitchFamily="34" charset="0"/>
              </a:rPr>
              <a:t>These products use </a:t>
            </a:r>
            <a:r>
              <a:rPr lang="en-US" sz="2000" b="1" dirty="0">
                <a:latin typeface="Candara" panose="020E0502030303020204" pitchFamily="34" charset="0"/>
              </a:rPr>
              <a:t>substantially new technology </a:t>
            </a:r>
            <a:r>
              <a:rPr lang="en-US" sz="2000" dirty="0">
                <a:latin typeface="Candara" panose="020E0502030303020204" pitchFamily="34" charset="0"/>
              </a:rPr>
              <a:t>and provide </a:t>
            </a:r>
            <a:r>
              <a:rPr lang="en-US" sz="2000" b="1" dirty="0">
                <a:latin typeface="Candara" panose="020E0502030303020204" pitchFamily="34" charset="0"/>
              </a:rPr>
              <a:t>substantially grater customer benefits</a:t>
            </a:r>
            <a:r>
              <a:rPr lang="en-US" sz="2000" dirty="0">
                <a:latin typeface="Candara" panose="020E0502030303020204" pitchFamily="34" charset="0"/>
              </a:rPr>
              <a:t> per dollar. </a:t>
            </a:r>
            <a:r>
              <a:rPr lang="en-US" sz="2000" baseline="30000" dirty="0">
                <a:latin typeface="Candara" panose="020E0502030303020204" pitchFamily="34" charset="0"/>
              </a:rPr>
              <a:t>[1]</a:t>
            </a:r>
          </a:p>
          <a:p>
            <a:endParaRPr lang="en-US" sz="2000" dirty="0">
              <a:latin typeface="Candara" panose="020E0502030303020204" pitchFamily="34" charset="0"/>
            </a:endParaRPr>
          </a:p>
          <a:p>
            <a:r>
              <a:rPr lang="en-US" sz="2000" dirty="0">
                <a:latin typeface="Candara" panose="020E0502030303020204" pitchFamily="34" charset="0"/>
              </a:rPr>
              <a:t>Some historical examples:  Word Processors, Celluloid Film Cameras, Digital Cameras, Telephones, Cellular Phones, Smart Phone, Hybrid Cars, LED light bulbs, Electronic car, etc.,</a:t>
            </a:r>
          </a:p>
          <a:p>
            <a:endParaRPr lang="en-US" sz="2000" dirty="0">
              <a:latin typeface="Candara" panose="020E0502030303020204" pitchFamily="34" charset="0"/>
            </a:endParaRPr>
          </a:p>
          <a:p>
            <a:r>
              <a:rPr lang="en-US" sz="2000" dirty="0">
                <a:latin typeface="Candara" panose="020E0502030303020204" pitchFamily="34" charset="0"/>
              </a:rPr>
              <a:t>Word processors displaced typewriters</a:t>
            </a:r>
          </a:p>
          <a:p>
            <a:endParaRPr lang="en-US" sz="2000" dirty="0">
              <a:latin typeface="Candara" panose="020E0502030303020204" pitchFamily="34" charset="0"/>
            </a:endParaRPr>
          </a:p>
          <a:p>
            <a:r>
              <a:rPr lang="en-US" sz="2000" dirty="0">
                <a:latin typeface="Candara" panose="020E0502030303020204" pitchFamily="34" charset="0"/>
              </a:rPr>
              <a:t>Digital cameras displaced Film cameras.</a:t>
            </a:r>
          </a:p>
          <a:p>
            <a:endParaRPr lang="en-US" sz="2000" dirty="0">
              <a:latin typeface="Candara" panose="020E0502030303020204" pitchFamily="34" charset="0"/>
            </a:endParaRPr>
          </a:p>
          <a:p>
            <a:r>
              <a:rPr lang="en-US" sz="2000" dirty="0">
                <a:latin typeface="Candara" panose="020E0502030303020204" pitchFamily="34" charset="0"/>
              </a:rPr>
              <a:t>Digital Music Players; Book Readers (e.g.,  Amazon Kindle 2007)</a:t>
            </a:r>
          </a:p>
          <a:p>
            <a:endParaRPr lang="en-US" sz="2000" dirty="0">
              <a:latin typeface="Candara" panose="020E0502030303020204" pitchFamily="34" charset="0"/>
            </a:endParaRPr>
          </a:p>
          <a:p>
            <a:endParaRPr lang="en-US" sz="2000" dirty="0">
              <a:latin typeface="Candara" panose="020E0502030303020204" pitchFamily="34" charset="0"/>
            </a:endParaRPr>
          </a:p>
          <a:p>
            <a:endParaRPr lang="en-US" sz="2000" dirty="0">
              <a:latin typeface="Candara" panose="020E0502030303020204" pitchFamily="34" charset="0"/>
            </a:endParaRPr>
          </a:p>
        </p:txBody>
      </p:sp>
      <p:sp>
        <p:nvSpPr>
          <p:cNvPr id="4" name="TextBox 3"/>
          <p:cNvSpPr txBox="1"/>
          <p:nvPr/>
        </p:nvSpPr>
        <p:spPr>
          <a:xfrm>
            <a:off x="-85725" y="6416677"/>
            <a:ext cx="9144000" cy="253916"/>
          </a:xfrm>
          <a:prstGeom prst="rect">
            <a:avLst/>
          </a:prstGeom>
          <a:solidFill>
            <a:schemeClr val="bg2"/>
          </a:solidFill>
        </p:spPr>
        <p:txBody>
          <a:bodyPr wrap="square" rtlCol="0">
            <a:spAutoFit/>
          </a:bodyPr>
          <a:lstStyle/>
          <a:p>
            <a:pPr marL="257175" indent="-257175">
              <a:buAutoNum type="arabicPeriod"/>
            </a:pPr>
            <a:r>
              <a:rPr lang="en-US" sz="1050" dirty="0" err="1">
                <a:latin typeface="Garamond" panose="02020404030301010803" pitchFamily="18" charset="0"/>
              </a:rPr>
              <a:t>Chandy</a:t>
            </a:r>
            <a:r>
              <a:rPr lang="en-US" sz="1050" dirty="0">
                <a:latin typeface="Garamond" panose="02020404030301010803" pitchFamily="18" charset="0"/>
              </a:rPr>
              <a:t> and </a:t>
            </a:r>
            <a:r>
              <a:rPr lang="en-US" sz="1050" dirty="0" err="1">
                <a:latin typeface="Garamond" panose="02020404030301010803" pitchFamily="18" charset="0"/>
              </a:rPr>
              <a:t>Tellis</a:t>
            </a:r>
            <a:r>
              <a:rPr lang="en-US" sz="1050" dirty="0">
                <a:latin typeface="Garamond" panose="02020404030301010803" pitchFamily="18" charset="0"/>
              </a:rPr>
              <a:t> 1998</a:t>
            </a:r>
          </a:p>
        </p:txBody>
      </p:sp>
      <p:sp>
        <p:nvSpPr>
          <p:cNvPr id="5" name="Slide Number Placeholder 4"/>
          <p:cNvSpPr>
            <a:spLocks noGrp="1"/>
          </p:cNvSpPr>
          <p:nvPr>
            <p:ph type="sldNum" sz="quarter" idx="12"/>
          </p:nvPr>
        </p:nvSpPr>
        <p:spPr/>
        <p:txBody>
          <a:bodyPr/>
          <a:lstStyle/>
          <a:p>
            <a:fld id="{603135F2-FF6F-4D4F-A95D-722739E1B129}" type="slidenum">
              <a:rPr lang="en-US" smtClean="0"/>
              <a:t>8</a:t>
            </a:fld>
            <a:endParaRPr lang="en-US"/>
          </a:p>
        </p:txBody>
      </p:sp>
    </p:spTree>
    <p:extLst>
      <p:ext uri="{BB962C8B-B14F-4D97-AF65-F5344CB8AC3E}">
        <p14:creationId xmlns:p14="http://schemas.microsoft.com/office/powerpoint/2010/main" val="45920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0805" y="1551332"/>
            <a:ext cx="8348870" cy="4401205"/>
          </a:xfrm>
          <a:prstGeom prst="rect">
            <a:avLst/>
          </a:prstGeom>
          <a:noFill/>
        </p:spPr>
        <p:txBody>
          <a:bodyPr wrap="square" rtlCol="0">
            <a:spAutoFit/>
          </a:bodyPr>
          <a:lstStyle/>
          <a:p>
            <a:r>
              <a:rPr lang="en-US" sz="2000" dirty="0">
                <a:latin typeface="Garamond" panose="02020404030301010803" pitchFamily="18" charset="0"/>
              </a:rPr>
              <a:t>Let’s assume that a firm has an innovation (new product) for commercialization that satisfies a collection of consumer needs.  </a:t>
            </a:r>
          </a:p>
          <a:p>
            <a:endParaRPr lang="en-US" sz="2000" dirty="0">
              <a:latin typeface="Garamond" panose="02020404030301010803" pitchFamily="18" charset="0"/>
            </a:endParaRPr>
          </a:p>
          <a:p>
            <a:r>
              <a:rPr lang="en-US" sz="2000" dirty="0">
                <a:latin typeface="Garamond" panose="02020404030301010803" pitchFamily="18" charset="0"/>
              </a:rPr>
              <a:t>‘Diffusion’ in the field of marketing is the study of the spread (aggregate sales) of the innovation from ‘launch’ to ‘end of life’. -- ‘</a:t>
            </a:r>
            <a:r>
              <a:rPr lang="en-US" sz="2000" dirty="0">
                <a:solidFill>
                  <a:srgbClr val="FF0000"/>
                </a:solidFill>
                <a:latin typeface="Garamond" panose="02020404030301010803" pitchFamily="18" charset="0"/>
              </a:rPr>
              <a:t>New Product Life Cycle</a:t>
            </a:r>
            <a:r>
              <a:rPr lang="en-US" sz="2000" dirty="0">
                <a:latin typeface="Garamond" panose="02020404030301010803" pitchFamily="18" charset="0"/>
              </a:rPr>
              <a:t>’ is a similar concept (alternative).</a:t>
            </a:r>
          </a:p>
          <a:p>
            <a:endParaRPr lang="en-US" sz="2000" dirty="0">
              <a:latin typeface="Garamond" panose="02020404030301010803" pitchFamily="18" charset="0"/>
            </a:endParaRPr>
          </a:p>
          <a:p>
            <a:endParaRPr lang="en-US" sz="2000" dirty="0">
              <a:latin typeface="Garamond" panose="02020404030301010803" pitchFamily="18" charset="0"/>
            </a:endParaRPr>
          </a:p>
          <a:p>
            <a:r>
              <a:rPr lang="en-US" sz="2000" b="1" dirty="0">
                <a:latin typeface="Garamond" panose="02020404030301010803" pitchFamily="18" charset="0"/>
              </a:rPr>
              <a:t>Important caveats:</a:t>
            </a:r>
          </a:p>
          <a:p>
            <a:endParaRPr lang="en-US" sz="2000" dirty="0">
              <a:latin typeface="Garamond" panose="02020404030301010803" pitchFamily="18" charset="0"/>
            </a:endParaRPr>
          </a:p>
          <a:p>
            <a:r>
              <a:rPr lang="en-US" sz="2000" dirty="0">
                <a:latin typeface="Garamond" panose="02020404030301010803" pitchFamily="18" charset="0"/>
              </a:rPr>
              <a:t>1.  The innovation has to be radical i.e., not similar to existing products in the market.</a:t>
            </a:r>
          </a:p>
          <a:p>
            <a:pPr marL="257175" indent="-257175">
              <a:buAutoNum type="arabicPeriod"/>
            </a:pPr>
            <a:endParaRPr lang="en-US" sz="2000" dirty="0">
              <a:latin typeface="Garamond" panose="02020404030301010803" pitchFamily="18" charset="0"/>
            </a:endParaRPr>
          </a:p>
          <a:p>
            <a:r>
              <a:rPr lang="en-US" sz="2000" dirty="0">
                <a:latin typeface="Garamond" panose="02020404030301010803" pitchFamily="18" charset="0"/>
              </a:rPr>
              <a:t>2.  This model measures spread (</a:t>
            </a:r>
            <a:r>
              <a:rPr lang="en-US" sz="2000" b="1" i="1" dirty="0">
                <a:latin typeface="Garamond" panose="02020404030301010803" pitchFamily="18" charset="0"/>
              </a:rPr>
              <a:t>aggregate</a:t>
            </a:r>
            <a:r>
              <a:rPr lang="en-US" sz="2000" dirty="0">
                <a:latin typeface="Garamond" panose="02020404030301010803" pitchFamily="18" charset="0"/>
              </a:rPr>
              <a:t> sales) at the </a:t>
            </a:r>
            <a:r>
              <a:rPr lang="en-US" sz="2000" b="1" i="1" dirty="0">
                <a:latin typeface="Garamond" panose="02020404030301010803" pitchFamily="18" charset="0"/>
              </a:rPr>
              <a:t>product category level</a:t>
            </a:r>
            <a:r>
              <a:rPr lang="en-US" sz="2000" dirty="0">
                <a:latin typeface="Garamond" panose="02020404030301010803" pitchFamily="18" charset="0"/>
              </a:rPr>
              <a:t>.</a:t>
            </a:r>
          </a:p>
        </p:txBody>
      </p:sp>
      <p:sp>
        <p:nvSpPr>
          <p:cNvPr id="4" name="Slide Number Placeholder 3"/>
          <p:cNvSpPr>
            <a:spLocks noGrp="1"/>
          </p:cNvSpPr>
          <p:nvPr>
            <p:ph type="sldNum" sz="quarter" idx="12"/>
          </p:nvPr>
        </p:nvSpPr>
        <p:spPr/>
        <p:txBody>
          <a:bodyPr/>
          <a:lstStyle/>
          <a:p>
            <a:fld id="{603135F2-FF6F-4D4F-A95D-722739E1B129}" type="slidenum">
              <a:rPr lang="en-US" smtClean="0"/>
              <a:t>9</a:t>
            </a:fld>
            <a:endParaRPr lang="en-US"/>
          </a:p>
        </p:txBody>
      </p:sp>
      <p:sp>
        <p:nvSpPr>
          <p:cNvPr id="5" name="TextBox 4"/>
          <p:cNvSpPr txBox="1"/>
          <p:nvPr/>
        </p:nvSpPr>
        <p:spPr>
          <a:xfrm>
            <a:off x="381000" y="294033"/>
            <a:ext cx="8763000" cy="892552"/>
          </a:xfrm>
          <a:prstGeom prst="rect">
            <a:avLst/>
          </a:prstGeom>
          <a:noFill/>
        </p:spPr>
        <p:txBody>
          <a:bodyPr wrap="square" rtlCol="0">
            <a:spAutoFit/>
          </a:bodyPr>
          <a:lstStyle/>
          <a:p>
            <a:r>
              <a:rPr lang="en-US" sz="2400" b="1" dirty="0">
                <a:latin typeface="Candara" panose="020E0502030303020204" pitchFamily="34" charset="0"/>
              </a:rPr>
              <a:t>Analytics Interest related to New Product:</a:t>
            </a:r>
          </a:p>
          <a:p>
            <a:r>
              <a:rPr lang="en-US" sz="2800" b="1" dirty="0">
                <a:latin typeface="Candara" panose="020E0502030303020204" pitchFamily="34" charset="0"/>
              </a:rPr>
              <a:t>Innovation Diffusion					</a:t>
            </a:r>
          </a:p>
        </p:txBody>
      </p:sp>
    </p:spTree>
    <p:extLst>
      <p:ext uri="{BB962C8B-B14F-4D97-AF65-F5344CB8AC3E}">
        <p14:creationId xmlns:p14="http://schemas.microsoft.com/office/powerpoint/2010/main" val="414265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169</TotalTime>
  <Words>2952</Words>
  <Application>Microsoft Office PowerPoint</Application>
  <PresentationFormat>On-screen Show (4:3)</PresentationFormat>
  <Paragraphs>424</Paragraphs>
  <Slides>41</Slides>
  <Notes>16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41</vt:i4>
      </vt:variant>
    </vt:vector>
  </HeadingPairs>
  <TitlesOfParts>
    <vt:vector size="50" baseType="lpstr">
      <vt:lpstr>Arial</vt:lpstr>
      <vt:lpstr>Calibri</vt:lpstr>
      <vt:lpstr>Calibri Light</vt:lpstr>
      <vt:lpstr>Cambria Math</vt:lpstr>
      <vt:lpstr>Candara</vt:lpstr>
      <vt:lpstr>Eras Medium ITC</vt:lpstr>
      <vt:lpstr>Garamond</vt:lpstr>
      <vt:lpstr>Office Theme</vt:lpstr>
      <vt:lpstr>1_Office Theme</vt:lpstr>
      <vt:lpstr>BASS Diffusion Model (for New Product Diffusion)</vt:lpstr>
      <vt:lpstr>MKT 591: Course Roadmap</vt:lpstr>
      <vt:lpstr>PowerPoint Presentation</vt:lpstr>
      <vt:lpstr>New Product Research</vt:lpstr>
      <vt:lpstr>Innovation Diffusion: Conceptual Descriptions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Diffusion Modeling?</vt:lpstr>
      <vt:lpstr>PowerPoint Presentation</vt:lpstr>
      <vt:lpstr>PowerPoint Presentation</vt:lpstr>
      <vt:lpstr>PowerPoint Presentation</vt:lpstr>
      <vt:lpstr>PowerPoint Presentation</vt:lpstr>
      <vt:lpstr>PowerPoint Presentation</vt:lpstr>
      <vt:lpstr>Now,  Quantitative Modeling!  for New Product Diffusion</vt:lpstr>
      <vt:lpstr>BASS Model</vt:lpstr>
      <vt:lpstr>Hazard Rate in Statistics</vt:lpstr>
      <vt:lpstr>BASS Modeled the diffusion this way! </vt:lpstr>
      <vt:lpstr>Graphical Pattern of Adoptions</vt:lpstr>
      <vt:lpstr>PowerPoint Presentation</vt:lpstr>
      <vt:lpstr>PowerPoint Presentation</vt:lpstr>
      <vt:lpstr>PowerPoint Presentation</vt:lpstr>
      <vt:lpstr>PowerPoint Presentation</vt:lpstr>
      <vt:lpstr>PowerPoint Presentation</vt:lpstr>
      <vt:lpstr>PowerPoint Presentation</vt:lpstr>
      <vt:lpstr>A Marketing Analytics Project in 2017</vt:lpstr>
      <vt:lpstr>In-class Example in R</vt:lpstr>
      <vt:lpstr>In-class Example in R</vt:lpstr>
      <vt:lpstr>Plot for Actual Data</vt:lpstr>
      <vt:lpstr>BASS MODEL Application</vt:lpstr>
      <vt:lpstr>Other Forecasting Models</vt:lpstr>
      <vt:lpstr>Prediction by 2014 Q4 by Simple Exponential Smoothing</vt:lpstr>
      <vt:lpstr>Prediction by 2014 Q4 using Bass Model</vt:lpstr>
      <vt:lpstr>In-Class Practice :  Samsung Galaxy Data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BASS Diffusion Model (for New Product Diffusion)</dc:title>
  <dc:creator>Sunghoon Kim</dc:creator>
  <cp:lastModifiedBy>武璠 孙</cp:lastModifiedBy>
  <cp:revision>12</cp:revision>
  <dcterms:created xsi:type="dcterms:W3CDTF">2019-03-24T17:35:16Z</dcterms:created>
  <dcterms:modified xsi:type="dcterms:W3CDTF">2019-03-28T19:29:28Z</dcterms:modified>
</cp:coreProperties>
</file>