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60" r:id="rId2"/>
    <p:sldMasterId id="2147483773" r:id="rId3"/>
  </p:sldMasterIdLst>
  <p:notesMasterIdLst>
    <p:notesMasterId r:id="rId53"/>
  </p:notesMasterIdLst>
  <p:sldIdLst>
    <p:sldId id="256" r:id="rId4"/>
    <p:sldId id="391" r:id="rId5"/>
    <p:sldId id="407" r:id="rId6"/>
    <p:sldId id="406" r:id="rId7"/>
    <p:sldId id="394" r:id="rId8"/>
    <p:sldId id="408" r:id="rId9"/>
    <p:sldId id="409" r:id="rId10"/>
    <p:sldId id="383" r:id="rId11"/>
    <p:sldId id="412" r:id="rId12"/>
    <p:sldId id="411" r:id="rId13"/>
    <p:sldId id="399" r:id="rId14"/>
    <p:sldId id="258" r:id="rId15"/>
    <p:sldId id="260" r:id="rId16"/>
    <p:sldId id="261" r:id="rId17"/>
    <p:sldId id="263" r:id="rId18"/>
    <p:sldId id="264" r:id="rId19"/>
    <p:sldId id="400" r:id="rId20"/>
    <p:sldId id="395" r:id="rId21"/>
    <p:sldId id="357" r:id="rId22"/>
    <p:sldId id="348" r:id="rId23"/>
    <p:sldId id="342" r:id="rId24"/>
    <p:sldId id="344" r:id="rId25"/>
    <p:sldId id="389" r:id="rId26"/>
    <p:sldId id="388" r:id="rId27"/>
    <p:sldId id="390" r:id="rId28"/>
    <p:sldId id="387" r:id="rId29"/>
    <p:sldId id="349" r:id="rId30"/>
    <p:sldId id="354" r:id="rId31"/>
    <p:sldId id="378" r:id="rId32"/>
    <p:sldId id="267" r:id="rId33"/>
    <p:sldId id="355" r:id="rId34"/>
    <p:sldId id="356" r:id="rId35"/>
    <p:sldId id="376" r:id="rId36"/>
    <p:sldId id="396" r:id="rId37"/>
    <p:sldId id="397" r:id="rId38"/>
    <p:sldId id="401" r:id="rId39"/>
    <p:sldId id="403" r:id="rId40"/>
    <p:sldId id="402" r:id="rId41"/>
    <p:sldId id="404" r:id="rId42"/>
    <p:sldId id="398" r:id="rId43"/>
    <p:sldId id="360" r:id="rId44"/>
    <p:sldId id="361" r:id="rId45"/>
    <p:sldId id="363" r:id="rId46"/>
    <p:sldId id="375" r:id="rId47"/>
    <p:sldId id="364" r:id="rId48"/>
    <p:sldId id="367" r:id="rId49"/>
    <p:sldId id="369" r:id="rId50"/>
    <p:sldId id="370" r:id="rId51"/>
    <p:sldId id="37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7215" autoAdjust="0"/>
  </p:normalViewPr>
  <p:slideViewPr>
    <p:cSldViewPr snapToGrid="0">
      <p:cViewPr varScale="1">
        <p:scale>
          <a:sx n="67" d="100"/>
          <a:sy n="67" d="100"/>
        </p:scale>
        <p:origin x="170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10" Type="http://schemas.openxmlformats.org/officeDocument/2006/relationships/image" Target="../media/image48.emf"/><Relationship Id="rId4" Type="http://schemas.openxmlformats.org/officeDocument/2006/relationships/image" Target="../media/image42.emf"/><Relationship Id="rId9"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14051-F726-4196-9A22-418E1B36792A}" type="datetimeFigureOut">
              <a:rPr lang="en-US" smtClean="0"/>
              <a:pPr/>
              <a:t>4/4/2019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4BD70-844A-41D2-A7A2-800964464223}" type="slidenum">
              <a:rPr lang="en-US" smtClean="0"/>
              <a:pPr/>
              <a:t>‹#›</a:t>
            </a:fld>
            <a:endParaRPr lang="en-US"/>
          </a:p>
        </p:txBody>
      </p:sp>
    </p:spTree>
    <p:extLst>
      <p:ext uri="{BB962C8B-B14F-4D97-AF65-F5344CB8AC3E}">
        <p14:creationId xmlns:p14="http://schemas.microsoft.com/office/powerpoint/2010/main" val="350626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1</a:t>
            </a:fld>
            <a:endParaRPr lang="en-US"/>
          </a:p>
        </p:txBody>
      </p:sp>
    </p:spTree>
    <p:extLst>
      <p:ext uri="{BB962C8B-B14F-4D97-AF65-F5344CB8AC3E}">
        <p14:creationId xmlns:p14="http://schemas.microsoft.com/office/powerpoint/2010/main" val="316036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8E50B445-C9D9-49C3-B973-1CCE3878E7EC}" type="slidenum">
              <a:rPr lang="en-US" altLang="en-US" sz="1200" smtClean="0"/>
              <a:pPr/>
              <a:t>14</a:t>
            </a:fld>
            <a:endParaRPr lang="en-US" altLang="en-US" sz="1200"/>
          </a:p>
        </p:txBody>
      </p:sp>
      <p:sp>
        <p:nvSpPr>
          <p:cNvPr id="13315" name="Rectangle 2"/>
          <p:cNvSpPr>
            <a:spLocks noGrp="1" noRot="1" noChangeAspect="1" noChangeArrowheads="1" noTextEdit="1"/>
          </p:cNvSpPr>
          <p:nvPr>
            <p:ph type="sldImg"/>
          </p:nvPr>
        </p:nvSpPr>
        <p:spPr>
          <a:xfrm>
            <a:off x="1371600" y="1143000"/>
            <a:ext cx="4114800" cy="3086100"/>
          </a:xfrm>
          <a:ln cap="flat"/>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0951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64184E21-8512-4E5E-B7F2-9A23B3E989D0}" type="slidenum">
              <a:rPr lang="en-US" altLang="en-US" sz="1200" smtClean="0"/>
              <a:pPr/>
              <a:t>15</a:t>
            </a:fld>
            <a:endParaRPr lang="en-US" altLang="en-US" sz="1200"/>
          </a:p>
        </p:txBody>
      </p:sp>
      <p:sp>
        <p:nvSpPr>
          <p:cNvPr id="16387" name="Rectangle 2"/>
          <p:cNvSpPr>
            <a:spLocks noGrp="1" noRot="1" noChangeAspect="1" noChangeArrowheads="1" noTextEdit="1"/>
          </p:cNvSpPr>
          <p:nvPr>
            <p:ph type="sldImg"/>
          </p:nvPr>
        </p:nvSpPr>
        <p:spPr>
          <a:xfrm>
            <a:off x="1371600" y="1143000"/>
            <a:ext cx="4114800" cy="3086100"/>
          </a:xfrm>
          <a:ln cap="flat"/>
        </p:spPr>
      </p:sp>
      <p:sp>
        <p:nvSpPr>
          <p:cNvPr id="163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9321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BD54D408-8EAC-45D8-AD94-64D0EC4F6F99}" type="slidenum">
              <a:rPr lang="en-US" altLang="en-US" sz="1200" smtClean="0"/>
              <a:pPr/>
              <a:t>16</a:t>
            </a:fld>
            <a:endParaRPr lang="en-US" altLang="en-US" sz="1200"/>
          </a:p>
        </p:txBody>
      </p:sp>
      <p:sp>
        <p:nvSpPr>
          <p:cNvPr id="18435" name="Rectangle 2"/>
          <p:cNvSpPr>
            <a:spLocks noGrp="1" noRot="1" noChangeAspect="1" noChangeArrowheads="1" noTextEdit="1"/>
          </p:cNvSpPr>
          <p:nvPr>
            <p:ph type="sldImg"/>
          </p:nvPr>
        </p:nvSpPr>
        <p:spPr>
          <a:xfrm>
            <a:off x="1371600" y="1143000"/>
            <a:ext cx="4114800" cy="3086100"/>
          </a:xfrm>
          <a:ln cap="flat"/>
        </p:spPr>
      </p:sp>
      <p:sp>
        <p:nvSpPr>
          <p:cNvPr id="184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66681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19</a:t>
            </a:fld>
            <a:endParaRPr lang="en-US"/>
          </a:p>
        </p:txBody>
      </p:sp>
    </p:spTree>
    <p:extLst>
      <p:ext uri="{BB962C8B-B14F-4D97-AF65-F5344CB8AC3E}">
        <p14:creationId xmlns:p14="http://schemas.microsoft.com/office/powerpoint/2010/main" val="381938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21</a:t>
            </a:fld>
            <a:endParaRPr lang="en-US"/>
          </a:p>
        </p:txBody>
      </p:sp>
    </p:spTree>
    <p:extLst>
      <p:ext uri="{BB962C8B-B14F-4D97-AF65-F5344CB8AC3E}">
        <p14:creationId xmlns:p14="http://schemas.microsoft.com/office/powerpoint/2010/main" val="141241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PC 1 and PC2, the PCA analysis doesn’t provide possible label (items) information.</a:t>
            </a:r>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24</a:t>
            </a:fld>
            <a:endParaRPr lang="en-US"/>
          </a:p>
        </p:txBody>
      </p:sp>
    </p:spTree>
    <p:extLst>
      <p:ext uri="{BB962C8B-B14F-4D97-AF65-F5344CB8AC3E}">
        <p14:creationId xmlns:p14="http://schemas.microsoft.com/office/powerpoint/2010/main" val="3951794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25</a:t>
            </a:fld>
            <a:endParaRPr lang="en-US"/>
          </a:p>
        </p:txBody>
      </p:sp>
    </p:spTree>
    <p:extLst>
      <p:ext uri="{BB962C8B-B14F-4D97-AF65-F5344CB8AC3E}">
        <p14:creationId xmlns:p14="http://schemas.microsoft.com/office/powerpoint/2010/main" val="3934289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MDS is same like PCA but MDS can have more extension models as shown in the book chapter.</a:t>
            </a:r>
          </a:p>
        </p:txBody>
      </p:sp>
      <p:sp>
        <p:nvSpPr>
          <p:cNvPr id="4" name="Slide Number Placeholder 3"/>
          <p:cNvSpPr>
            <a:spLocks noGrp="1"/>
          </p:cNvSpPr>
          <p:nvPr>
            <p:ph type="sldNum" sz="quarter" idx="5"/>
          </p:nvPr>
        </p:nvSpPr>
        <p:spPr/>
        <p:txBody>
          <a:bodyPr/>
          <a:lstStyle/>
          <a:p>
            <a:fld id="{8AE4BD70-844A-41D2-A7A2-800964464223}" type="slidenum">
              <a:rPr lang="en-US" smtClean="0"/>
              <a:pPr/>
              <a:t>28</a:t>
            </a:fld>
            <a:endParaRPr lang="en-US"/>
          </a:p>
        </p:txBody>
      </p:sp>
    </p:spTree>
    <p:extLst>
      <p:ext uri="{BB962C8B-B14F-4D97-AF65-F5344CB8AC3E}">
        <p14:creationId xmlns:p14="http://schemas.microsoft.com/office/powerpoint/2010/main" val="2475337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570AD86A-AE73-4F10-80DA-84011008569C}" type="slidenum">
              <a:rPr lang="en-US" altLang="en-US" sz="1200" smtClean="0"/>
              <a:pPr/>
              <a:t>29</a:t>
            </a:fld>
            <a:endParaRPr lang="en-US" altLang="en-US" sz="1200"/>
          </a:p>
        </p:txBody>
      </p:sp>
      <p:sp>
        <p:nvSpPr>
          <p:cNvPr id="22531" name="Rectangle 2"/>
          <p:cNvSpPr>
            <a:spLocks noGrp="1" noRot="1" noChangeAspect="1" noChangeArrowheads="1" noTextEdit="1"/>
          </p:cNvSpPr>
          <p:nvPr>
            <p:ph type="sldImg"/>
          </p:nvPr>
        </p:nvSpPr>
        <p:spPr>
          <a:xfrm>
            <a:off x="1371600" y="1143000"/>
            <a:ext cx="4114800" cy="3086100"/>
          </a:xfrm>
          <a:ln cap="flat"/>
        </p:spPr>
      </p:sp>
      <p:sp>
        <p:nvSpPr>
          <p:cNvPr id="225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5840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(dis)similarity</a:t>
            </a:r>
            <a:r>
              <a:rPr lang="en-US" baseline="0" dirty="0"/>
              <a:t> matrix, it is available only for two dimensional map. By using multiple attributes measure, still we can measure the similarity distances but we also can add multiple attributes lines (see PCA in the book p 206)</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31</a:t>
            </a:fld>
            <a:endParaRPr lang="en-US"/>
          </a:p>
        </p:txBody>
      </p:sp>
    </p:spTree>
    <p:extLst>
      <p:ext uri="{BB962C8B-B14F-4D97-AF65-F5344CB8AC3E}">
        <p14:creationId xmlns:p14="http://schemas.microsoft.com/office/powerpoint/2010/main" val="55770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35161-0ECF-4B0B-815C-8331114EBA3C}" type="slidenum">
              <a:rPr lang="en-US"/>
              <a:pPr/>
              <a:t>4</a:t>
            </a:fld>
            <a:endParaRPr lang="en-US"/>
          </a:p>
        </p:txBody>
      </p:sp>
      <p:sp>
        <p:nvSpPr>
          <p:cNvPr id="647170" name="Rectangle 2"/>
          <p:cNvSpPr>
            <a:spLocks noGrp="1" noRot="1" noChangeAspect="1" noChangeArrowheads="1" noTextEdit="1"/>
          </p:cNvSpPr>
          <p:nvPr>
            <p:ph type="sldImg"/>
          </p:nvPr>
        </p:nvSpPr>
        <p:spPr>
          <a:xfrm>
            <a:off x="1190625" y="703263"/>
            <a:ext cx="4630738" cy="3473450"/>
          </a:xfrm>
          <a:ln/>
        </p:spPr>
      </p:sp>
      <p:sp>
        <p:nvSpPr>
          <p:cNvPr id="647171" name="Rectangle 3"/>
          <p:cNvSpPr>
            <a:spLocks noGrp="1" noChangeArrowheads="1"/>
          </p:cNvSpPr>
          <p:nvPr>
            <p:ph type="body" idx="1"/>
          </p:nvPr>
        </p:nvSpPr>
        <p:spPr>
          <a:xfrm>
            <a:off x="935038" y="4414838"/>
            <a:ext cx="5140325" cy="4183062"/>
          </a:xfrm>
        </p:spPr>
        <p:txBody>
          <a:bodyPr/>
          <a:lstStyle/>
          <a:p>
            <a:endParaRPr lang="en-US" dirty="0"/>
          </a:p>
        </p:txBody>
      </p:sp>
    </p:spTree>
    <p:extLst>
      <p:ext uri="{BB962C8B-B14F-4D97-AF65-F5344CB8AC3E}">
        <p14:creationId xmlns:p14="http://schemas.microsoft.com/office/powerpoint/2010/main" val="3974117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Correlation can also describe the similarity </a:t>
            </a:r>
            <a:r>
              <a:rPr lang="en-US" altLang="zh-CN"/>
              <a:t>of cities</a:t>
            </a:r>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32</a:t>
            </a:fld>
            <a:endParaRPr lang="en-US"/>
          </a:p>
        </p:txBody>
      </p:sp>
    </p:spTree>
    <p:extLst>
      <p:ext uri="{BB962C8B-B14F-4D97-AF65-F5344CB8AC3E}">
        <p14:creationId xmlns:p14="http://schemas.microsoft.com/office/powerpoint/2010/main" val="994669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p:spPr>
        <p:txBody>
          <a:bodyPr/>
          <a:lstStyle>
            <a:lvl1pPr defTabSz="927100">
              <a:defRPr sz="2400" b="1">
                <a:solidFill>
                  <a:srgbClr val="1203C2"/>
                </a:solidFill>
                <a:latin typeface="Century Schoolbook" panose="02040604050505020304" pitchFamily="18" charset="0"/>
              </a:defRPr>
            </a:lvl1pPr>
            <a:lvl2pPr marL="742950" indent="-285750" defTabSz="927100">
              <a:defRPr sz="2400" b="1">
                <a:solidFill>
                  <a:srgbClr val="1203C2"/>
                </a:solidFill>
                <a:latin typeface="Century Schoolbook" panose="02040604050505020304" pitchFamily="18" charset="0"/>
              </a:defRPr>
            </a:lvl2pPr>
            <a:lvl3pPr marL="1143000" indent="-228600" defTabSz="927100">
              <a:defRPr sz="2400" b="1">
                <a:solidFill>
                  <a:srgbClr val="1203C2"/>
                </a:solidFill>
                <a:latin typeface="Century Schoolbook" panose="02040604050505020304" pitchFamily="18" charset="0"/>
              </a:defRPr>
            </a:lvl3pPr>
            <a:lvl4pPr marL="1600200" indent="-228600" defTabSz="927100">
              <a:defRPr sz="2400" b="1">
                <a:solidFill>
                  <a:srgbClr val="1203C2"/>
                </a:solidFill>
                <a:latin typeface="Century Schoolbook" panose="02040604050505020304" pitchFamily="18" charset="0"/>
              </a:defRPr>
            </a:lvl4pPr>
            <a:lvl5pPr marL="2057400" indent="-228600" defTabSz="927100">
              <a:defRPr sz="2400" b="1">
                <a:solidFill>
                  <a:srgbClr val="1203C2"/>
                </a:solidFill>
                <a:latin typeface="Century Schoolbook" panose="02040604050505020304" pitchFamily="18" charset="0"/>
              </a:defRPr>
            </a:lvl5pPr>
            <a:lvl6pPr marL="25146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9pPr>
          </a:lstStyle>
          <a:p>
            <a:fld id="{FB579DAF-A4A4-4876-A633-8C6A9D00FEA6}" type="slidenum">
              <a:rPr lang="en-US" altLang="en-US" sz="1000" b="0" smtClean="0">
                <a:solidFill>
                  <a:srgbClr val="000000"/>
                </a:solidFill>
                <a:latin typeface="Times New Roman" panose="02020603050405020304" pitchFamily="18" charset="0"/>
              </a:rPr>
              <a:pPr/>
              <a:t>36</a:t>
            </a:fld>
            <a:endParaRPr lang="en-US" altLang="en-US" sz="1000" b="0">
              <a:solidFill>
                <a:srgbClr val="000000"/>
              </a:solidFill>
              <a:latin typeface="Times New Roman" panose="02020603050405020304" pitchFamily="18" charset="0"/>
            </a:endParaRPr>
          </a:p>
        </p:txBody>
      </p:sp>
      <p:sp>
        <p:nvSpPr>
          <p:cNvPr id="12291" name="Rectangle 2"/>
          <p:cNvSpPr>
            <a:spLocks noChangeArrowheads="1"/>
          </p:cNvSpPr>
          <p:nvPr/>
        </p:nvSpPr>
        <p:spPr bwMode="auto">
          <a:xfrm>
            <a:off x="3968750" y="0"/>
            <a:ext cx="3033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p>
        </p:txBody>
      </p:sp>
      <p:sp>
        <p:nvSpPr>
          <p:cNvPr id="12292" name="Rectangle 3"/>
          <p:cNvSpPr>
            <a:spLocks noChangeArrowheads="1"/>
          </p:cNvSpPr>
          <p:nvPr/>
        </p:nvSpPr>
        <p:spPr bwMode="auto">
          <a:xfrm>
            <a:off x="3968750" y="8823325"/>
            <a:ext cx="3033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26" tIns="0" rIns="19326" bIns="0" anchor="b"/>
          <a:lstStyle>
            <a:lvl1pPr defTabSz="927100">
              <a:lnSpc>
                <a:spcPct val="90000"/>
              </a:lnSpc>
              <a:spcBef>
                <a:spcPct val="40000"/>
              </a:spcBef>
              <a:defRPr sz="1200">
                <a:solidFill>
                  <a:schemeClr val="tx1"/>
                </a:solidFill>
                <a:latin typeface="Arial" panose="020B0604020202020204" pitchFamily="34" charset="0"/>
              </a:defRPr>
            </a:lvl1pPr>
            <a:lvl2pPr marL="742950" indent="-285750" defTabSz="927100">
              <a:lnSpc>
                <a:spcPct val="90000"/>
              </a:lnSpc>
              <a:spcBef>
                <a:spcPct val="40000"/>
              </a:spcBef>
              <a:defRPr sz="1200">
                <a:solidFill>
                  <a:schemeClr val="tx1"/>
                </a:solidFill>
                <a:latin typeface="Arial" panose="020B0604020202020204" pitchFamily="34" charset="0"/>
              </a:defRPr>
            </a:lvl2pPr>
            <a:lvl3pPr marL="1143000" indent="-228600" defTabSz="927100">
              <a:lnSpc>
                <a:spcPct val="90000"/>
              </a:lnSpc>
              <a:spcBef>
                <a:spcPct val="40000"/>
              </a:spcBef>
              <a:defRPr sz="1200">
                <a:solidFill>
                  <a:schemeClr val="tx1"/>
                </a:solidFill>
                <a:latin typeface="Arial" panose="020B0604020202020204" pitchFamily="34" charset="0"/>
              </a:defRPr>
            </a:lvl3pPr>
            <a:lvl4pPr marL="1600200" indent="-228600" defTabSz="927100">
              <a:lnSpc>
                <a:spcPct val="90000"/>
              </a:lnSpc>
              <a:spcBef>
                <a:spcPct val="40000"/>
              </a:spcBef>
              <a:defRPr sz="1200">
                <a:solidFill>
                  <a:schemeClr val="tx1"/>
                </a:solidFill>
                <a:latin typeface="Arial" panose="020B0604020202020204" pitchFamily="34" charset="0"/>
              </a:defRPr>
            </a:lvl4pPr>
            <a:lvl5pPr marL="2057400" indent="-228600" defTabSz="927100">
              <a:lnSpc>
                <a:spcPct val="90000"/>
              </a:lnSpc>
              <a:spcBef>
                <a:spcPct val="40000"/>
              </a:spcBef>
              <a:defRPr sz="1200">
                <a:solidFill>
                  <a:schemeClr val="tx1"/>
                </a:solidFill>
                <a:latin typeface="Arial" panose="020B0604020202020204" pitchFamily="34" charset="0"/>
              </a:defRPr>
            </a:lvl5pPr>
            <a:lvl6pPr marL="2514600" indent="-228600" defTabSz="927100"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27100"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27100"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27100"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eaLnBrk="0" fontAlgn="base" hangingPunct="0">
              <a:lnSpc>
                <a:spcPct val="100000"/>
              </a:lnSpc>
              <a:spcBef>
                <a:spcPct val="0"/>
              </a:spcBef>
              <a:spcAft>
                <a:spcPct val="0"/>
              </a:spcAft>
            </a:pPr>
            <a:r>
              <a:rPr lang="en-US" altLang="en-US" sz="1000" i="1">
                <a:solidFill>
                  <a:srgbClr val="000000"/>
                </a:solidFill>
                <a:latin typeface="Times New Roman" panose="02020603050405020304" pitchFamily="18" charset="0"/>
              </a:rPr>
              <a:t>3</a:t>
            </a:r>
          </a:p>
        </p:txBody>
      </p:sp>
      <p:sp>
        <p:nvSpPr>
          <p:cNvPr id="12293" name="Rectangle 4"/>
          <p:cNvSpPr>
            <a:spLocks noChangeArrowheads="1"/>
          </p:cNvSpPr>
          <p:nvPr/>
        </p:nvSpPr>
        <p:spPr bwMode="auto">
          <a:xfrm>
            <a:off x="0" y="8823325"/>
            <a:ext cx="3033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p>
        </p:txBody>
      </p:sp>
      <p:sp>
        <p:nvSpPr>
          <p:cNvPr id="12294" name="Rectangle 5"/>
          <p:cNvSpPr>
            <a:spLocks noChangeArrowheads="1"/>
          </p:cNvSpPr>
          <p:nvPr/>
        </p:nvSpPr>
        <p:spPr bwMode="auto">
          <a:xfrm>
            <a:off x="0" y="0"/>
            <a:ext cx="3033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p>
        </p:txBody>
      </p:sp>
      <p:sp>
        <p:nvSpPr>
          <p:cNvPr id="12295" name="Rectangle 6"/>
          <p:cNvSpPr>
            <a:spLocks noGrp="1" noChangeArrowheads="1"/>
          </p:cNvSpPr>
          <p:nvPr>
            <p:ph type="body" idx="1"/>
          </p:nvPr>
        </p:nvSpPr>
        <p:spPr>
          <a:noFill/>
        </p:spPr>
        <p:txBody>
          <a:bodyPr/>
          <a:lstStyle/>
          <a:p>
            <a:r>
              <a:rPr lang="en-US" altLang="en-US" dirty="0"/>
              <a:t>Geico– faster, easier, cheaper and similar level of services…</a:t>
            </a:r>
          </a:p>
        </p:txBody>
      </p:sp>
      <p:sp>
        <p:nvSpPr>
          <p:cNvPr id="12296" name="Rectangle 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1502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lvl1pPr defTabSz="927100">
              <a:defRPr sz="2400" b="1">
                <a:solidFill>
                  <a:srgbClr val="1203C2"/>
                </a:solidFill>
                <a:latin typeface="Century Schoolbook" panose="02040604050505020304" pitchFamily="18" charset="0"/>
              </a:defRPr>
            </a:lvl1pPr>
            <a:lvl2pPr marL="742950" indent="-285750" defTabSz="927100">
              <a:defRPr sz="2400" b="1">
                <a:solidFill>
                  <a:srgbClr val="1203C2"/>
                </a:solidFill>
                <a:latin typeface="Century Schoolbook" panose="02040604050505020304" pitchFamily="18" charset="0"/>
              </a:defRPr>
            </a:lvl2pPr>
            <a:lvl3pPr marL="1143000" indent="-228600" defTabSz="927100">
              <a:defRPr sz="2400" b="1">
                <a:solidFill>
                  <a:srgbClr val="1203C2"/>
                </a:solidFill>
                <a:latin typeface="Century Schoolbook" panose="02040604050505020304" pitchFamily="18" charset="0"/>
              </a:defRPr>
            </a:lvl3pPr>
            <a:lvl4pPr marL="1600200" indent="-228600" defTabSz="927100">
              <a:defRPr sz="2400" b="1">
                <a:solidFill>
                  <a:srgbClr val="1203C2"/>
                </a:solidFill>
                <a:latin typeface="Century Schoolbook" panose="02040604050505020304" pitchFamily="18" charset="0"/>
              </a:defRPr>
            </a:lvl4pPr>
            <a:lvl5pPr marL="2057400" indent="-228600" defTabSz="927100">
              <a:defRPr sz="2400" b="1">
                <a:solidFill>
                  <a:srgbClr val="1203C2"/>
                </a:solidFill>
                <a:latin typeface="Century Schoolbook" panose="02040604050505020304" pitchFamily="18" charset="0"/>
              </a:defRPr>
            </a:lvl5pPr>
            <a:lvl6pPr marL="25146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defTabSz="927100" eaLnBrk="0" fontAlgn="base" hangingPunct="0">
              <a:spcBef>
                <a:spcPct val="0"/>
              </a:spcBef>
              <a:spcAft>
                <a:spcPct val="0"/>
              </a:spcAft>
              <a:defRPr sz="2400" b="1">
                <a:solidFill>
                  <a:srgbClr val="1203C2"/>
                </a:solidFill>
                <a:latin typeface="Century Schoolbook" panose="02040604050505020304" pitchFamily="18" charset="0"/>
              </a:defRPr>
            </a:lvl9pPr>
          </a:lstStyle>
          <a:p>
            <a:fld id="{9C36F498-3FC8-4295-9084-6266C732F103}" type="slidenum">
              <a:rPr lang="en-US" altLang="en-US" sz="1000" b="0" smtClean="0">
                <a:solidFill>
                  <a:srgbClr val="000000"/>
                </a:solidFill>
                <a:latin typeface="Times New Roman" panose="02020603050405020304" pitchFamily="18" charset="0"/>
              </a:rPr>
              <a:pPr/>
              <a:t>38</a:t>
            </a:fld>
            <a:endParaRPr lang="en-US" altLang="en-US" sz="1000" b="0">
              <a:solidFill>
                <a:srgbClr val="000000"/>
              </a:solidFill>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xfrm>
            <a:off x="1189038" y="701675"/>
            <a:ext cx="4627562" cy="3470275"/>
          </a:xfrm>
          <a:ln cap="flat"/>
        </p:spPr>
      </p:sp>
      <p:sp>
        <p:nvSpPr>
          <p:cNvPr id="47108" name="Rectangle 3"/>
          <p:cNvSpPr>
            <a:spLocks noGrp="1" noChangeArrowheads="1"/>
          </p:cNvSpPr>
          <p:nvPr>
            <p:ph type="body" idx="1"/>
          </p:nvPr>
        </p:nvSpPr>
        <p:spPr>
          <a:xfrm>
            <a:off x="933450" y="4411663"/>
            <a:ext cx="5135563" cy="4179887"/>
          </a:xfrm>
          <a:noFill/>
        </p:spPr>
        <p:txBody>
          <a:bodyPr/>
          <a:lstStyle/>
          <a:p>
            <a:endParaRPr lang="en-US" altLang="en-US"/>
          </a:p>
        </p:txBody>
      </p:sp>
    </p:spTree>
    <p:extLst>
      <p:ext uri="{BB962C8B-B14F-4D97-AF65-F5344CB8AC3E}">
        <p14:creationId xmlns:p14="http://schemas.microsoft.com/office/powerpoint/2010/main" val="26215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a:defRPr/>
            </a:pPr>
            <a:fld id="{905A7872-CF7E-4421-B20E-4A46CECF8352}" type="slidenum">
              <a:rPr lang="en-US" smtClean="0">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3791264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40</a:t>
            </a:fld>
            <a:endParaRPr lang="en-US"/>
          </a:p>
        </p:txBody>
      </p:sp>
    </p:spTree>
    <p:extLst>
      <p:ext uri="{BB962C8B-B14F-4D97-AF65-F5344CB8AC3E}">
        <p14:creationId xmlns:p14="http://schemas.microsoft.com/office/powerpoint/2010/main" val="3692015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08461071-E8F9-45FA-9116-E5BF562DA525}" type="slidenum">
              <a:rPr lang="en-US" altLang="en-US" sz="1200" smtClean="0">
                <a:solidFill>
                  <a:srgbClr val="000000"/>
                </a:solidFill>
              </a:rPr>
              <a:pPr/>
              <a:t>42</a:t>
            </a:fld>
            <a:endParaRPr lang="en-US" altLang="en-US" sz="1200">
              <a:solidFill>
                <a:srgbClr val="000000"/>
              </a:solidFill>
            </a:endParaRPr>
          </a:p>
        </p:txBody>
      </p:sp>
      <p:sp>
        <p:nvSpPr>
          <p:cNvPr id="29699" name="Rectangle 2"/>
          <p:cNvSpPr>
            <a:spLocks noGrp="1" noRot="1" noChangeAspect="1" noChangeArrowheads="1" noTextEdit="1"/>
          </p:cNvSpPr>
          <p:nvPr>
            <p:ph type="sldImg"/>
          </p:nvPr>
        </p:nvSpPr>
        <p:spPr>
          <a:xfrm>
            <a:off x="1192213" y="698500"/>
            <a:ext cx="4597400" cy="3449638"/>
          </a:xfrm>
          <a:ln cap="flat">
            <a:solidFill>
              <a:schemeClr val="tx1"/>
            </a:solidFill>
          </a:ln>
        </p:spPr>
      </p:sp>
      <p:sp>
        <p:nvSpPr>
          <p:cNvPr id="29700" name="Rectangle 3"/>
          <p:cNvSpPr>
            <a:spLocks noGrp="1" noChangeArrowheads="1"/>
          </p:cNvSpPr>
          <p:nvPr>
            <p:ph type="body" idx="1"/>
          </p:nvPr>
        </p:nvSpPr>
        <p:spPr>
          <a:xfrm>
            <a:off x="930275" y="4386263"/>
            <a:ext cx="5119688" cy="4156075"/>
          </a:xfrm>
          <a:noFill/>
        </p:spPr>
        <p:txBody>
          <a:bodyPr tIns="46491" bIns="46491"/>
          <a:lstStyle/>
          <a:p>
            <a:pPr eaLnBrk="1" hangingPunct="1"/>
            <a:endParaRPr lang="en-US" altLang="en-US"/>
          </a:p>
        </p:txBody>
      </p:sp>
    </p:spTree>
    <p:extLst>
      <p:ext uri="{BB962C8B-B14F-4D97-AF65-F5344CB8AC3E}">
        <p14:creationId xmlns:p14="http://schemas.microsoft.com/office/powerpoint/2010/main" val="3656600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1822BA2C-3AE1-4767-9D5D-3BEB8F634A5F}" type="slidenum">
              <a:rPr lang="en-US" altLang="en-US" sz="1200" smtClean="0">
                <a:solidFill>
                  <a:srgbClr val="000000"/>
                </a:solidFill>
              </a:rPr>
              <a:pPr/>
              <a:t>43</a:t>
            </a:fld>
            <a:endParaRPr lang="en-US" altLang="en-US" sz="1200">
              <a:solidFill>
                <a:srgbClr val="000000"/>
              </a:solidFill>
            </a:endParaRPr>
          </a:p>
        </p:txBody>
      </p:sp>
      <p:sp>
        <p:nvSpPr>
          <p:cNvPr id="32771" name="Rectangle 2"/>
          <p:cNvSpPr>
            <a:spLocks noGrp="1" noRot="1" noChangeAspect="1" noChangeArrowheads="1" noTextEdit="1"/>
          </p:cNvSpPr>
          <p:nvPr>
            <p:ph type="sldImg"/>
          </p:nvPr>
        </p:nvSpPr>
        <p:spPr>
          <a:xfrm>
            <a:off x="1192213" y="698500"/>
            <a:ext cx="4597400" cy="3449638"/>
          </a:xfrm>
          <a:ln cap="flat">
            <a:solidFill>
              <a:schemeClr val="tx1"/>
            </a:solidFill>
          </a:ln>
        </p:spPr>
      </p:sp>
      <p:sp>
        <p:nvSpPr>
          <p:cNvPr id="32772" name="Rectangle 3"/>
          <p:cNvSpPr>
            <a:spLocks noGrp="1" noChangeArrowheads="1"/>
          </p:cNvSpPr>
          <p:nvPr>
            <p:ph type="body" idx="1"/>
          </p:nvPr>
        </p:nvSpPr>
        <p:spPr>
          <a:xfrm>
            <a:off x="930275" y="4386263"/>
            <a:ext cx="5119688" cy="4156075"/>
          </a:xfrm>
          <a:noFill/>
        </p:spPr>
        <p:txBody>
          <a:bodyPr tIns="46491" bIns="46491"/>
          <a:lstStyle/>
          <a:p>
            <a:pPr eaLnBrk="1" hangingPunct="1"/>
            <a:endParaRPr lang="en-US" altLang="en-US"/>
          </a:p>
        </p:txBody>
      </p:sp>
    </p:spTree>
    <p:extLst>
      <p:ext uri="{BB962C8B-B14F-4D97-AF65-F5344CB8AC3E}">
        <p14:creationId xmlns:p14="http://schemas.microsoft.com/office/powerpoint/2010/main" val="726264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45</a:t>
            </a:fld>
            <a:endParaRPr lang="en-US"/>
          </a:p>
        </p:txBody>
      </p:sp>
    </p:spTree>
    <p:extLst>
      <p:ext uri="{BB962C8B-B14F-4D97-AF65-F5344CB8AC3E}">
        <p14:creationId xmlns:p14="http://schemas.microsoft.com/office/powerpoint/2010/main" val="3755578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78ED2F70-E043-4093-B51A-828EF0EC6DCE}" type="slidenum">
              <a:rPr lang="en-US" altLang="en-US" sz="1200" smtClean="0">
                <a:solidFill>
                  <a:srgbClr val="000000"/>
                </a:solidFill>
              </a:rPr>
              <a:pPr/>
              <a:t>46</a:t>
            </a:fld>
            <a:endParaRPr lang="en-US" altLang="en-US" sz="1200">
              <a:solidFill>
                <a:srgbClr val="000000"/>
              </a:solidFill>
            </a:endParaRPr>
          </a:p>
        </p:txBody>
      </p:sp>
      <p:sp>
        <p:nvSpPr>
          <p:cNvPr id="38915" name="Rectangle 2"/>
          <p:cNvSpPr>
            <a:spLocks noGrp="1" noRot="1" noChangeAspect="1" noChangeArrowheads="1" noTextEdit="1"/>
          </p:cNvSpPr>
          <p:nvPr>
            <p:ph type="sldImg"/>
          </p:nvPr>
        </p:nvSpPr>
        <p:spPr>
          <a:xfrm>
            <a:off x="1192213" y="698500"/>
            <a:ext cx="4597400" cy="3449638"/>
          </a:xfrm>
          <a:ln cap="flat">
            <a:solidFill>
              <a:schemeClr val="tx1"/>
            </a:solidFill>
          </a:ln>
        </p:spPr>
      </p:sp>
      <p:sp>
        <p:nvSpPr>
          <p:cNvPr id="38916" name="Rectangle 3"/>
          <p:cNvSpPr>
            <a:spLocks noGrp="1" noChangeArrowheads="1"/>
          </p:cNvSpPr>
          <p:nvPr>
            <p:ph type="body" idx="1"/>
          </p:nvPr>
        </p:nvSpPr>
        <p:spPr>
          <a:xfrm>
            <a:off x="930275" y="4386263"/>
            <a:ext cx="5119688" cy="4156075"/>
          </a:xfrm>
          <a:noFill/>
        </p:spPr>
        <p:txBody>
          <a:bodyPr tIns="46491" bIns="46491"/>
          <a:lstStyle/>
          <a:p>
            <a:pPr eaLnBrk="1" hangingPunct="1"/>
            <a:r>
              <a:rPr lang="en-US" dirty="0">
                <a:effectLst/>
              </a:rPr>
              <a:t>Even though there are similarities in the type of research questions to which these two procedures can be applied, MDS and factor analysis are fundamentally different methods. Factor analysis requires that the underlying data are distributed as multivariate normal, and that the relationships are linear. MDS imposes no such restrictions. As long as the rank-ordering of distances (or similarities) in the matrix is meaningful, MDS can be used. In terms of resultant differences, factor analysis tends to extract more factors (dimensions) than MDS; as a result, MDS often yields more readily, interpretable solutions. Most importantly, however, MDS can be applied to any kind of distances or similarities, while factor analysis requires us to first compute a correlation matrix. MDS can be based on subjects' direct assessment of similarities between stimuli, while factor analysis requires subjects to rate those stimuli on some list of attributes (for which the factor analysis is performed).</a:t>
            </a:r>
            <a:endParaRPr lang="en-US" altLang="en-US" dirty="0"/>
          </a:p>
        </p:txBody>
      </p:sp>
    </p:spTree>
    <p:extLst>
      <p:ext uri="{BB962C8B-B14F-4D97-AF65-F5344CB8AC3E}">
        <p14:creationId xmlns:p14="http://schemas.microsoft.com/office/powerpoint/2010/main" val="3614681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47</a:t>
            </a:fld>
            <a:endParaRPr lang="en-US"/>
          </a:p>
        </p:txBody>
      </p:sp>
    </p:spTree>
    <p:extLst>
      <p:ext uri="{BB962C8B-B14F-4D97-AF65-F5344CB8AC3E}">
        <p14:creationId xmlns:p14="http://schemas.microsoft.com/office/powerpoint/2010/main" val="271355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3747B-0D38-445F-A364-7929D1E11472}" type="slidenum">
              <a:rPr lang="en-US"/>
              <a:pPr/>
              <a:t>5</a:t>
            </a:fld>
            <a:endParaRPr lang="en-US"/>
          </a:p>
        </p:txBody>
      </p:sp>
      <p:sp>
        <p:nvSpPr>
          <p:cNvPr id="652290" name="Rectangle 2"/>
          <p:cNvSpPr>
            <a:spLocks noGrp="1" noRot="1" noChangeAspect="1" noChangeArrowheads="1" noTextEdit="1"/>
          </p:cNvSpPr>
          <p:nvPr>
            <p:ph type="sldImg"/>
          </p:nvPr>
        </p:nvSpPr>
        <p:spPr>
          <a:xfrm>
            <a:off x="1190625" y="704850"/>
            <a:ext cx="4629150" cy="3471863"/>
          </a:xfrm>
          <a:ln/>
        </p:spPr>
      </p:sp>
      <p:sp>
        <p:nvSpPr>
          <p:cNvPr id="652291" name="Rectangle 3"/>
          <p:cNvSpPr>
            <a:spLocks noGrp="1" noChangeArrowheads="1"/>
          </p:cNvSpPr>
          <p:nvPr>
            <p:ph type="body" idx="1"/>
          </p:nvPr>
        </p:nvSpPr>
        <p:spPr>
          <a:xfrm>
            <a:off x="933450" y="4413250"/>
            <a:ext cx="5141913" cy="4183063"/>
          </a:xfrm>
        </p:spPr>
        <p:txBody>
          <a:bodyPr/>
          <a:lstStyle/>
          <a:p>
            <a:endParaRPr lang="en-US"/>
          </a:p>
        </p:txBody>
      </p:sp>
    </p:spTree>
    <p:extLst>
      <p:ext uri="{BB962C8B-B14F-4D97-AF65-F5344CB8AC3E}">
        <p14:creationId xmlns:p14="http://schemas.microsoft.com/office/powerpoint/2010/main" val="194353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a:t>
            </a:r>
            <a:r>
              <a:rPr lang="en-US" baseline="0" dirty="0"/>
              <a:t> computation of each attributes referenced by PC1 and PC2.</a:t>
            </a:r>
            <a:endParaRPr lang="en-US" dirty="0"/>
          </a:p>
        </p:txBody>
      </p:sp>
      <p:sp>
        <p:nvSpPr>
          <p:cNvPr id="4" name="Slide Number Placeholder 3"/>
          <p:cNvSpPr>
            <a:spLocks noGrp="1"/>
          </p:cNvSpPr>
          <p:nvPr>
            <p:ph type="sldNum" sz="quarter" idx="10"/>
          </p:nvPr>
        </p:nvSpPr>
        <p:spPr/>
        <p:txBody>
          <a:bodyPr/>
          <a:lstStyle/>
          <a:p>
            <a:fld id="{8AE4BD70-844A-41D2-A7A2-800964464223}" type="slidenum">
              <a:rPr lang="en-US" smtClean="0"/>
              <a:pPr/>
              <a:t>6</a:t>
            </a:fld>
            <a:endParaRPr lang="en-US"/>
          </a:p>
        </p:txBody>
      </p:sp>
    </p:spTree>
    <p:extLst>
      <p:ext uri="{BB962C8B-B14F-4D97-AF65-F5344CB8AC3E}">
        <p14:creationId xmlns:p14="http://schemas.microsoft.com/office/powerpoint/2010/main" val="334928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ras Medium ITC" panose="020B0602030504020804" pitchFamily="34" charset="0"/>
              </a:rPr>
              <a:t>Normalization is common for PCA: the original predictors may have different scales. For example: Imagine a data set with variables’ measuring units as gallons, kilometers. </a:t>
            </a:r>
          </a:p>
          <a:p>
            <a:endParaRPr lang="en-US" dirty="0"/>
          </a:p>
        </p:txBody>
      </p:sp>
      <p:sp>
        <p:nvSpPr>
          <p:cNvPr id="4" name="Slide Number Placeholder 3"/>
          <p:cNvSpPr>
            <a:spLocks noGrp="1"/>
          </p:cNvSpPr>
          <p:nvPr>
            <p:ph type="sldNum" sz="quarter" idx="5"/>
          </p:nvPr>
        </p:nvSpPr>
        <p:spPr/>
        <p:txBody>
          <a:bodyPr/>
          <a:lstStyle/>
          <a:p>
            <a:fld id="{8AE4BD70-844A-41D2-A7A2-800964464223}" type="slidenum">
              <a:rPr lang="en-US" smtClean="0"/>
              <a:pPr/>
              <a:t>7</a:t>
            </a:fld>
            <a:endParaRPr lang="en-US"/>
          </a:p>
        </p:txBody>
      </p:sp>
    </p:spTree>
    <p:extLst>
      <p:ext uri="{BB962C8B-B14F-4D97-AF65-F5344CB8AC3E}">
        <p14:creationId xmlns:p14="http://schemas.microsoft.com/office/powerpoint/2010/main" val="278016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Eigen value decomposition or singular value decomposition. </a:t>
            </a:r>
          </a:p>
        </p:txBody>
      </p:sp>
      <p:sp>
        <p:nvSpPr>
          <p:cNvPr id="4" name="Slide Number Placeholder 3"/>
          <p:cNvSpPr>
            <a:spLocks noGrp="1"/>
          </p:cNvSpPr>
          <p:nvPr>
            <p:ph type="sldNum" sz="quarter" idx="5"/>
          </p:nvPr>
        </p:nvSpPr>
        <p:spPr/>
        <p:txBody>
          <a:bodyPr/>
          <a:lstStyle/>
          <a:p>
            <a:fld id="{8AE4BD70-844A-41D2-A7A2-800964464223}" type="slidenum">
              <a:rPr lang="en-US" smtClean="0"/>
              <a:pPr/>
              <a:t>8</a:t>
            </a:fld>
            <a:endParaRPr lang="en-US"/>
          </a:p>
        </p:txBody>
      </p:sp>
    </p:spTree>
    <p:extLst>
      <p:ext uri="{BB962C8B-B14F-4D97-AF65-F5344CB8AC3E}">
        <p14:creationId xmlns:p14="http://schemas.microsoft.com/office/powerpoint/2010/main" val="392699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Eigen Values &gt;1 </a:t>
            </a:r>
            <a:r>
              <a:rPr lang="zh-CN" altLang="en-US" dirty="0"/>
              <a:t>一般作为筛选的标准</a:t>
            </a:r>
            <a:endParaRPr lang="en-US" altLang="zh-CN" dirty="0"/>
          </a:p>
          <a:p>
            <a:endParaRPr lang="en-US" dirty="0"/>
          </a:p>
        </p:txBody>
      </p:sp>
      <p:sp>
        <p:nvSpPr>
          <p:cNvPr id="4" name="Slide Number Placeholder 3"/>
          <p:cNvSpPr>
            <a:spLocks noGrp="1"/>
          </p:cNvSpPr>
          <p:nvPr>
            <p:ph type="sldNum" sz="quarter" idx="5"/>
          </p:nvPr>
        </p:nvSpPr>
        <p:spPr/>
        <p:txBody>
          <a:bodyPr/>
          <a:lstStyle/>
          <a:p>
            <a:fld id="{8AE4BD70-844A-41D2-A7A2-800964464223}" type="slidenum">
              <a:rPr lang="en-US" smtClean="0"/>
              <a:pPr/>
              <a:t>10</a:t>
            </a:fld>
            <a:endParaRPr lang="en-US"/>
          </a:p>
        </p:txBody>
      </p:sp>
    </p:spTree>
    <p:extLst>
      <p:ext uri="{BB962C8B-B14F-4D97-AF65-F5344CB8AC3E}">
        <p14:creationId xmlns:p14="http://schemas.microsoft.com/office/powerpoint/2010/main" val="29944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D9653809-8E22-4048-BF0E-FEB8EE841F53}" type="slidenum">
              <a:rPr lang="en-US" altLang="en-US" sz="1200" smtClean="0"/>
              <a:pPr/>
              <a:t>12</a:t>
            </a:fld>
            <a:endParaRPr lang="en-US" altLang="en-US" sz="1200"/>
          </a:p>
        </p:txBody>
      </p:sp>
      <p:sp>
        <p:nvSpPr>
          <p:cNvPr id="8195" name="Rectangle 2"/>
          <p:cNvSpPr>
            <a:spLocks noGrp="1" noRot="1" noChangeAspect="1" noChangeArrowheads="1" noTextEdit="1"/>
          </p:cNvSpPr>
          <p:nvPr>
            <p:ph type="sldImg"/>
          </p:nvPr>
        </p:nvSpPr>
        <p:spPr>
          <a:xfrm>
            <a:off x="1371600" y="1143000"/>
            <a:ext cx="4114800" cy="3086100"/>
          </a:xfrm>
          <a:ln cap="flat"/>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62517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896938">
              <a:defRPr sz="2800">
                <a:solidFill>
                  <a:schemeClr val="tx1"/>
                </a:solidFill>
                <a:latin typeface="Times New Roman" panose="02020603050405020304" pitchFamily="18" charset="0"/>
              </a:defRPr>
            </a:lvl1pPr>
            <a:lvl2pPr marL="742950" indent="-285750" defTabSz="896938">
              <a:defRPr sz="2800">
                <a:solidFill>
                  <a:schemeClr val="tx1"/>
                </a:solidFill>
                <a:latin typeface="Times New Roman" panose="02020603050405020304" pitchFamily="18" charset="0"/>
              </a:defRPr>
            </a:lvl2pPr>
            <a:lvl3pPr marL="1143000" indent="-228600" defTabSz="896938">
              <a:defRPr sz="2800">
                <a:solidFill>
                  <a:schemeClr val="tx1"/>
                </a:solidFill>
                <a:latin typeface="Times New Roman" panose="02020603050405020304" pitchFamily="18" charset="0"/>
              </a:defRPr>
            </a:lvl3pPr>
            <a:lvl4pPr marL="1600200" indent="-228600" defTabSz="896938">
              <a:defRPr sz="2800">
                <a:solidFill>
                  <a:schemeClr val="tx1"/>
                </a:solidFill>
                <a:latin typeface="Times New Roman" panose="02020603050405020304" pitchFamily="18" charset="0"/>
              </a:defRPr>
            </a:lvl4pPr>
            <a:lvl5pPr marL="2057400" indent="-228600" defTabSz="896938">
              <a:defRPr sz="2800">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sz="2800">
                <a:solidFill>
                  <a:schemeClr val="tx1"/>
                </a:solidFill>
                <a:latin typeface="Times New Roman" panose="02020603050405020304" pitchFamily="18" charset="0"/>
              </a:defRPr>
            </a:lvl9pPr>
          </a:lstStyle>
          <a:p>
            <a:fld id="{25F4A7F7-F33D-422E-A851-552FF1D6D543}" type="slidenum">
              <a:rPr lang="en-US" altLang="en-US" sz="1200" smtClean="0"/>
              <a:pPr/>
              <a:t>13</a:t>
            </a:fld>
            <a:endParaRPr lang="en-US" altLang="en-US" sz="1200"/>
          </a:p>
        </p:txBody>
      </p:sp>
      <p:sp>
        <p:nvSpPr>
          <p:cNvPr id="11267" name="Rectangle 2"/>
          <p:cNvSpPr>
            <a:spLocks noGrp="1" noRot="1" noChangeAspect="1" noChangeArrowheads="1" noTextEdit="1"/>
          </p:cNvSpPr>
          <p:nvPr>
            <p:ph type="sldImg"/>
          </p:nvPr>
        </p:nvSpPr>
        <p:spPr>
          <a:xfrm>
            <a:off x="1371600" y="1143000"/>
            <a:ext cx="4114800" cy="3086100"/>
          </a:xfrm>
          <a:ln cap="flat"/>
        </p:spPr>
      </p:sp>
      <p:sp>
        <p:nvSpPr>
          <p:cNvPr id="112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818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312505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255808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4112604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1990"/>
            <a:ext cx="6858000" cy="2388253"/>
          </a:xfrm>
        </p:spPr>
        <p:txBody>
          <a:bodyPr anchor="b"/>
          <a:lstStyle>
            <a:lvl1pPr algn="ctr">
              <a:defRPr sz="5294"/>
            </a:lvl1pPr>
          </a:lstStyle>
          <a:p>
            <a:r>
              <a:rPr lang="en-US"/>
              <a:t>Click to edit Master title style</a:t>
            </a:r>
          </a:p>
        </p:txBody>
      </p:sp>
      <p:sp>
        <p:nvSpPr>
          <p:cNvPr id="3" name="Subtitle 2"/>
          <p:cNvSpPr>
            <a:spLocks noGrp="1"/>
          </p:cNvSpPr>
          <p:nvPr>
            <p:ph type="subTitle" idx="1"/>
          </p:nvPr>
        </p:nvSpPr>
        <p:spPr>
          <a:xfrm>
            <a:off x="1143000" y="3602692"/>
            <a:ext cx="6858000" cy="1655669"/>
          </a:xfrm>
        </p:spPr>
        <p:txBody>
          <a:bodyPr/>
          <a:lstStyle>
            <a:lvl1pPr marL="0" indent="0" algn="ctr">
              <a:buNone/>
              <a:defRPr sz="2118"/>
            </a:lvl1pPr>
            <a:lvl2pPr marL="403433" indent="0" algn="ctr">
              <a:buNone/>
              <a:defRPr sz="1765"/>
            </a:lvl2pPr>
            <a:lvl3pPr marL="806867" indent="0" algn="ctr">
              <a:buNone/>
              <a:defRPr sz="1588"/>
            </a:lvl3pPr>
            <a:lvl4pPr marL="1210300" indent="0" algn="ctr">
              <a:buNone/>
              <a:defRPr sz="1412"/>
            </a:lvl4pPr>
            <a:lvl5pPr marL="1613733" indent="0" algn="ctr">
              <a:buNone/>
              <a:defRPr sz="1412"/>
            </a:lvl5pPr>
            <a:lvl6pPr marL="2017166" indent="0" algn="ctr">
              <a:buNone/>
              <a:defRPr sz="1412"/>
            </a:lvl6pPr>
            <a:lvl7pPr marL="2420600" indent="0" algn="ctr">
              <a:buNone/>
              <a:defRPr sz="1412"/>
            </a:lvl7pPr>
            <a:lvl8pPr marL="2824033" indent="0" algn="ctr">
              <a:buNone/>
              <a:defRPr sz="1412"/>
            </a:lvl8pPr>
            <a:lvl9pPr marL="3227466" indent="0" algn="ctr">
              <a:buNone/>
              <a:defRPr sz="1412"/>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6B64990-CDD5-43E8-BCFF-CD1BADB31280}"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91433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0B6458-FEBE-4143-9B40-1906849C9436}"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205245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5" y="1710298"/>
            <a:ext cx="7886989" cy="2851897"/>
          </a:xfrm>
        </p:spPr>
        <p:txBody>
          <a:bodyPr anchor="b"/>
          <a:lstStyle>
            <a:lvl1pPr>
              <a:defRPr sz="5294"/>
            </a:lvl1pPr>
          </a:lstStyle>
          <a:p>
            <a:r>
              <a:rPr lang="en-US"/>
              <a:t>Click to edit Master title style</a:t>
            </a:r>
          </a:p>
        </p:txBody>
      </p:sp>
      <p:sp>
        <p:nvSpPr>
          <p:cNvPr id="3" name="Text Placeholder 2"/>
          <p:cNvSpPr>
            <a:spLocks noGrp="1"/>
          </p:cNvSpPr>
          <p:nvPr>
            <p:ph type="body" idx="1"/>
          </p:nvPr>
        </p:nvSpPr>
        <p:spPr>
          <a:xfrm>
            <a:off x="623455" y="4588809"/>
            <a:ext cx="7886989" cy="1500188"/>
          </a:xfrm>
        </p:spPr>
        <p:txBody>
          <a:bodyPr/>
          <a:lstStyle>
            <a:lvl1pPr marL="0" indent="0">
              <a:buNone/>
              <a:defRPr sz="2118"/>
            </a:lvl1pPr>
            <a:lvl2pPr marL="403433" indent="0">
              <a:buNone/>
              <a:defRPr sz="1765"/>
            </a:lvl2pPr>
            <a:lvl3pPr marL="806867" indent="0">
              <a:buNone/>
              <a:defRPr sz="1588"/>
            </a:lvl3pPr>
            <a:lvl4pPr marL="1210300" indent="0">
              <a:buNone/>
              <a:defRPr sz="1412"/>
            </a:lvl4pPr>
            <a:lvl5pPr marL="1613733" indent="0">
              <a:buNone/>
              <a:defRPr sz="1412"/>
            </a:lvl5pPr>
            <a:lvl6pPr marL="2017166" indent="0">
              <a:buNone/>
              <a:defRPr sz="1412"/>
            </a:lvl6pPr>
            <a:lvl7pPr marL="2420600" indent="0">
              <a:buNone/>
              <a:defRPr sz="1412"/>
            </a:lvl7pPr>
            <a:lvl8pPr marL="2824033" indent="0">
              <a:buNone/>
              <a:defRPr sz="1412"/>
            </a:lvl8pPr>
            <a:lvl9pPr marL="3227466" indent="0">
              <a:buNone/>
              <a:defRPr sz="14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BD5948-7B38-48C7-A968-2D3D2050DC0C}"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287922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513" y="1980640"/>
            <a:ext cx="3817215" cy="41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980640"/>
            <a:ext cx="3817216" cy="41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5C4B1C-F9D7-454F-8ED2-58F5EC84734C}"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4253003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p>
            <a:r>
              <a:rPr lang="en-US"/>
              <a:t>Click to edit Master title style</a:t>
            </a:r>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118" b="1"/>
            </a:lvl1pPr>
            <a:lvl2pPr marL="403433" indent="0">
              <a:buNone/>
              <a:defRPr sz="1765" b="1"/>
            </a:lvl2pPr>
            <a:lvl3pPr marL="806867" indent="0">
              <a:buNone/>
              <a:defRPr sz="1588" b="1"/>
            </a:lvl3pPr>
            <a:lvl4pPr marL="1210300" indent="0">
              <a:buNone/>
              <a:defRPr sz="1412" b="1"/>
            </a:lvl4pPr>
            <a:lvl5pPr marL="1613733" indent="0">
              <a:buNone/>
              <a:defRPr sz="1412" b="1"/>
            </a:lvl5pPr>
            <a:lvl6pPr marL="2017166" indent="0">
              <a:buNone/>
              <a:defRPr sz="1412" b="1"/>
            </a:lvl6pPr>
            <a:lvl7pPr marL="2420600" indent="0">
              <a:buNone/>
              <a:defRPr sz="1412" b="1"/>
            </a:lvl7pPr>
            <a:lvl8pPr marL="2824033" indent="0">
              <a:buNone/>
              <a:defRPr sz="1412" b="1"/>
            </a:lvl8pPr>
            <a:lvl9pPr marL="3227466" indent="0">
              <a:buNone/>
              <a:defRPr sz="1412" b="1"/>
            </a:lvl9pPr>
          </a:lstStyle>
          <a:p>
            <a:pPr lvl="0"/>
            <a:r>
              <a:rPr lang="en-US"/>
              <a:t>Click to edit Master text styles</a:t>
            </a:r>
          </a:p>
        </p:txBody>
      </p:sp>
      <p:sp>
        <p:nvSpPr>
          <p:cNvPr id="4" name="Content Placeholder 3"/>
          <p:cNvSpPr>
            <a:spLocks noGrp="1"/>
          </p:cNvSpPr>
          <p:nvPr>
            <p:ph sz="half" idx="2"/>
          </p:nvPr>
        </p:nvSpPr>
        <p:spPr>
          <a:xfrm>
            <a:off x="629227" y="2504515"/>
            <a:ext cx="3869171"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118" b="1"/>
            </a:lvl1pPr>
            <a:lvl2pPr marL="403433" indent="0">
              <a:buNone/>
              <a:defRPr sz="1765" b="1"/>
            </a:lvl2pPr>
            <a:lvl3pPr marL="806867" indent="0">
              <a:buNone/>
              <a:defRPr sz="1588" b="1"/>
            </a:lvl3pPr>
            <a:lvl4pPr marL="1210300" indent="0">
              <a:buNone/>
              <a:defRPr sz="1412" b="1"/>
            </a:lvl4pPr>
            <a:lvl5pPr marL="1613733" indent="0">
              <a:buNone/>
              <a:defRPr sz="1412" b="1"/>
            </a:lvl5pPr>
            <a:lvl6pPr marL="2017166" indent="0">
              <a:buNone/>
              <a:defRPr sz="1412" b="1"/>
            </a:lvl6pPr>
            <a:lvl7pPr marL="2420600" indent="0">
              <a:buNone/>
              <a:defRPr sz="1412" b="1"/>
            </a:lvl7pPr>
            <a:lvl8pPr marL="2824033" indent="0">
              <a:buNone/>
              <a:defRPr sz="1412" b="1"/>
            </a:lvl8pPr>
            <a:lvl9pPr marL="3227466" indent="0">
              <a:buNone/>
              <a:defRPr sz="1412" b="1"/>
            </a:lvl9pPr>
          </a:lstStyle>
          <a:p>
            <a:pPr lvl="0"/>
            <a:r>
              <a:rPr lang="en-US"/>
              <a:t>Click to edit Master text styles</a:t>
            </a:r>
          </a:p>
        </p:txBody>
      </p:sp>
      <p:sp>
        <p:nvSpPr>
          <p:cNvPr id="6" name="Content Placeholder 5"/>
          <p:cNvSpPr>
            <a:spLocks noGrp="1"/>
          </p:cNvSpPr>
          <p:nvPr>
            <p:ph sz="quarter" idx="4"/>
          </p:nvPr>
        </p:nvSpPr>
        <p:spPr>
          <a:xfrm>
            <a:off x="4629727" y="2504515"/>
            <a:ext cx="3886489"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8A0BDA6-E338-4327-8BDB-D490C2090B02}"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2800030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8D9058-8AB7-4DAC-9F3A-0B3DB910FCB8}"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75377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61055A9-B5C7-437F-8651-54E8FAA47AFE}"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12660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n-US"/>
              <a:t>Click to edit Master title style</a:t>
            </a:r>
          </a:p>
        </p:txBody>
      </p:sp>
      <p:sp>
        <p:nvSpPr>
          <p:cNvPr id="3" name="Content Placeholder 2"/>
          <p:cNvSpPr>
            <a:spLocks noGrp="1"/>
          </p:cNvSpPr>
          <p:nvPr>
            <p:ph idx="1"/>
          </p:nvPr>
        </p:nvSpPr>
        <p:spPr>
          <a:xfrm>
            <a:off x="3887932" y="987519"/>
            <a:ext cx="4628285" cy="4873158"/>
          </a:xfrm>
        </p:spPr>
        <p:txBody>
          <a:bodyPr/>
          <a:lstStyle>
            <a:lvl1pPr>
              <a:defRPr sz="2824"/>
            </a:lvl1pPr>
            <a:lvl2pPr>
              <a:defRPr sz="2471"/>
            </a:lvl2pPr>
            <a:lvl3pPr>
              <a:defRPr sz="2118"/>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5638E88-209B-460F-90C2-05707975A381}"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77487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1502031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n-US"/>
              <a:t>Click to edit Master title style</a:t>
            </a:r>
          </a:p>
        </p:txBody>
      </p:sp>
      <p:sp>
        <p:nvSpPr>
          <p:cNvPr id="3" name="Picture Placeholder 2"/>
          <p:cNvSpPr>
            <a:spLocks noGrp="1"/>
          </p:cNvSpPr>
          <p:nvPr>
            <p:ph type="pic" idx="1"/>
          </p:nvPr>
        </p:nvSpPr>
        <p:spPr>
          <a:xfrm>
            <a:off x="3887932" y="987519"/>
            <a:ext cx="4628285" cy="4873158"/>
          </a:xfrm>
        </p:spPr>
        <p:txBody>
          <a:bodyPr/>
          <a:lstStyle>
            <a:lvl1pPr marL="0" indent="0">
              <a:buNone/>
              <a:defRPr sz="2824"/>
            </a:lvl1pPr>
            <a:lvl2pPr marL="403433" indent="0">
              <a:buNone/>
              <a:defRPr sz="2471"/>
            </a:lvl2pPr>
            <a:lvl3pPr marL="806867" indent="0">
              <a:buNone/>
              <a:defRPr sz="2118"/>
            </a:lvl3pPr>
            <a:lvl4pPr marL="1210300" indent="0">
              <a:buNone/>
              <a:defRPr sz="1765"/>
            </a:lvl4pPr>
            <a:lvl5pPr marL="1613733" indent="0">
              <a:buNone/>
              <a:defRPr sz="1765"/>
            </a:lvl5pPr>
            <a:lvl6pPr marL="2017166" indent="0">
              <a:buNone/>
              <a:defRPr sz="1765"/>
            </a:lvl6pPr>
            <a:lvl7pPr marL="2420600" indent="0">
              <a:buNone/>
              <a:defRPr sz="1765"/>
            </a:lvl7pPr>
            <a:lvl8pPr marL="2824033" indent="0">
              <a:buNone/>
              <a:defRPr sz="1765"/>
            </a:lvl8pPr>
            <a:lvl9pPr marL="3227466" indent="0">
              <a:buNone/>
              <a:defRPr sz="1765"/>
            </a:lvl9pPr>
          </a:lstStyle>
          <a:p>
            <a:pPr lvl="0"/>
            <a:endParaRPr lang="en-US" noProof="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C6AD36-9159-4A2A-A6E6-4BFBC65957E5}"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70609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8ADF2C-11CC-4CE5-9B9F-694D48CDAEB2}"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782532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967" y="609321"/>
            <a:ext cx="1942523" cy="54866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512" y="609321"/>
            <a:ext cx="5691909" cy="54866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E6D86BA-4A22-4DD2-970E-5DC0921ED721}"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583860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512" y="609320"/>
            <a:ext cx="7772977" cy="1143000"/>
          </a:xfrm>
        </p:spPr>
        <p:txBody>
          <a:bodyPr/>
          <a:lstStyle/>
          <a:p>
            <a:r>
              <a:rPr lang="en-US"/>
              <a:t>Click to edit Master title style</a:t>
            </a:r>
          </a:p>
        </p:txBody>
      </p:sp>
      <p:sp>
        <p:nvSpPr>
          <p:cNvPr id="3" name="Chart Placeholder 2"/>
          <p:cNvSpPr>
            <a:spLocks noGrp="1"/>
          </p:cNvSpPr>
          <p:nvPr>
            <p:ph type="chart" idx="1"/>
          </p:nvPr>
        </p:nvSpPr>
        <p:spPr>
          <a:xfrm>
            <a:off x="685512" y="1980640"/>
            <a:ext cx="7772977" cy="411536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57B97CC-1C03-48A8-9115-A8157A706209}"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2996553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1990"/>
            <a:ext cx="6858000" cy="2388253"/>
          </a:xfrm>
        </p:spPr>
        <p:txBody>
          <a:bodyPr anchor="b"/>
          <a:lstStyle>
            <a:lvl1pPr algn="ctr">
              <a:defRPr sz="5294"/>
            </a:lvl1pPr>
          </a:lstStyle>
          <a:p>
            <a:r>
              <a:rPr lang="en-US"/>
              <a:t>Click to edit Master title style</a:t>
            </a:r>
          </a:p>
        </p:txBody>
      </p:sp>
      <p:sp>
        <p:nvSpPr>
          <p:cNvPr id="3" name="Subtitle 2"/>
          <p:cNvSpPr>
            <a:spLocks noGrp="1"/>
          </p:cNvSpPr>
          <p:nvPr>
            <p:ph type="subTitle" idx="1"/>
          </p:nvPr>
        </p:nvSpPr>
        <p:spPr>
          <a:xfrm>
            <a:off x="1143000" y="3602692"/>
            <a:ext cx="6858000" cy="1655669"/>
          </a:xfrm>
        </p:spPr>
        <p:txBody>
          <a:bodyPr/>
          <a:lstStyle>
            <a:lvl1pPr marL="0" indent="0" algn="ctr">
              <a:buNone/>
              <a:defRPr sz="2118"/>
            </a:lvl1pPr>
            <a:lvl2pPr marL="403433" indent="0" algn="ctr">
              <a:buNone/>
              <a:defRPr sz="1765"/>
            </a:lvl2pPr>
            <a:lvl3pPr marL="806867" indent="0" algn="ctr">
              <a:buNone/>
              <a:defRPr sz="1588"/>
            </a:lvl3pPr>
            <a:lvl4pPr marL="1210300" indent="0" algn="ctr">
              <a:buNone/>
              <a:defRPr sz="1412"/>
            </a:lvl4pPr>
            <a:lvl5pPr marL="1613733" indent="0" algn="ctr">
              <a:buNone/>
              <a:defRPr sz="1412"/>
            </a:lvl5pPr>
            <a:lvl6pPr marL="2017166" indent="0" algn="ctr">
              <a:buNone/>
              <a:defRPr sz="1412"/>
            </a:lvl6pPr>
            <a:lvl7pPr marL="2420600" indent="0" algn="ctr">
              <a:buNone/>
              <a:defRPr sz="1412"/>
            </a:lvl7pPr>
            <a:lvl8pPr marL="2824033" indent="0" algn="ctr">
              <a:buNone/>
              <a:defRPr sz="1412"/>
            </a:lvl8pPr>
            <a:lvl9pPr marL="3227466" indent="0" algn="ctr">
              <a:buNone/>
              <a:defRPr sz="1412"/>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6B64990-CDD5-43E8-BCFF-CD1BADB31280}"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27478909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0B6458-FEBE-4143-9B40-1906849C9436}"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45816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5" y="1710298"/>
            <a:ext cx="7886989" cy="2851897"/>
          </a:xfrm>
        </p:spPr>
        <p:txBody>
          <a:bodyPr anchor="b"/>
          <a:lstStyle>
            <a:lvl1pPr>
              <a:defRPr sz="5294"/>
            </a:lvl1pPr>
          </a:lstStyle>
          <a:p>
            <a:r>
              <a:rPr lang="en-US"/>
              <a:t>Click to edit Master title style</a:t>
            </a:r>
          </a:p>
        </p:txBody>
      </p:sp>
      <p:sp>
        <p:nvSpPr>
          <p:cNvPr id="3" name="Text Placeholder 2"/>
          <p:cNvSpPr>
            <a:spLocks noGrp="1"/>
          </p:cNvSpPr>
          <p:nvPr>
            <p:ph type="body" idx="1"/>
          </p:nvPr>
        </p:nvSpPr>
        <p:spPr>
          <a:xfrm>
            <a:off x="623455" y="4588809"/>
            <a:ext cx="7886989" cy="1500188"/>
          </a:xfrm>
        </p:spPr>
        <p:txBody>
          <a:bodyPr/>
          <a:lstStyle>
            <a:lvl1pPr marL="0" indent="0">
              <a:buNone/>
              <a:defRPr sz="2118"/>
            </a:lvl1pPr>
            <a:lvl2pPr marL="403433" indent="0">
              <a:buNone/>
              <a:defRPr sz="1765"/>
            </a:lvl2pPr>
            <a:lvl3pPr marL="806867" indent="0">
              <a:buNone/>
              <a:defRPr sz="1588"/>
            </a:lvl3pPr>
            <a:lvl4pPr marL="1210300" indent="0">
              <a:buNone/>
              <a:defRPr sz="1412"/>
            </a:lvl4pPr>
            <a:lvl5pPr marL="1613733" indent="0">
              <a:buNone/>
              <a:defRPr sz="1412"/>
            </a:lvl5pPr>
            <a:lvl6pPr marL="2017166" indent="0">
              <a:buNone/>
              <a:defRPr sz="1412"/>
            </a:lvl6pPr>
            <a:lvl7pPr marL="2420600" indent="0">
              <a:buNone/>
              <a:defRPr sz="1412"/>
            </a:lvl7pPr>
            <a:lvl8pPr marL="2824033" indent="0">
              <a:buNone/>
              <a:defRPr sz="1412"/>
            </a:lvl8pPr>
            <a:lvl9pPr marL="3227466" indent="0">
              <a:buNone/>
              <a:defRPr sz="14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BD5948-7B38-48C7-A968-2D3D2050DC0C}"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53769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513" y="1980640"/>
            <a:ext cx="3817215" cy="41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980640"/>
            <a:ext cx="3817216" cy="41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5C4B1C-F9D7-454F-8ED2-58F5EC84734C}"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4094363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p>
            <a:r>
              <a:rPr lang="en-US"/>
              <a:t>Click to edit Master title style</a:t>
            </a:r>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118" b="1"/>
            </a:lvl1pPr>
            <a:lvl2pPr marL="403433" indent="0">
              <a:buNone/>
              <a:defRPr sz="1765" b="1"/>
            </a:lvl2pPr>
            <a:lvl3pPr marL="806867" indent="0">
              <a:buNone/>
              <a:defRPr sz="1588" b="1"/>
            </a:lvl3pPr>
            <a:lvl4pPr marL="1210300" indent="0">
              <a:buNone/>
              <a:defRPr sz="1412" b="1"/>
            </a:lvl4pPr>
            <a:lvl5pPr marL="1613733" indent="0">
              <a:buNone/>
              <a:defRPr sz="1412" b="1"/>
            </a:lvl5pPr>
            <a:lvl6pPr marL="2017166" indent="0">
              <a:buNone/>
              <a:defRPr sz="1412" b="1"/>
            </a:lvl6pPr>
            <a:lvl7pPr marL="2420600" indent="0">
              <a:buNone/>
              <a:defRPr sz="1412" b="1"/>
            </a:lvl7pPr>
            <a:lvl8pPr marL="2824033" indent="0">
              <a:buNone/>
              <a:defRPr sz="1412" b="1"/>
            </a:lvl8pPr>
            <a:lvl9pPr marL="3227466" indent="0">
              <a:buNone/>
              <a:defRPr sz="1412" b="1"/>
            </a:lvl9pPr>
          </a:lstStyle>
          <a:p>
            <a:pPr lvl="0"/>
            <a:r>
              <a:rPr lang="en-US"/>
              <a:t>Click to edit Master text styles</a:t>
            </a:r>
          </a:p>
        </p:txBody>
      </p:sp>
      <p:sp>
        <p:nvSpPr>
          <p:cNvPr id="4" name="Content Placeholder 3"/>
          <p:cNvSpPr>
            <a:spLocks noGrp="1"/>
          </p:cNvSpPr>
          <p:nvPr>
            <p:ph sz="half" idx="2"/>
          </p:nvPr>
        </p:nvSpPr>
        <p:spPr>
          <a:xfrm>
            <a:off x="629227" y="2504515"/>
            <a:ext cx="3869171"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118" b="1"/>
            </a:lvl1pPr>
            <a:lvl2pPr marL="403433" indent="0">
              <a:buNone/>
              <a:defRPr sz="1765" b="1"/>
            </a:lvl2pPr>
            <a:lvl3pPr marL="806867" indent="0">
              <a:buNone/>
              <a:defRPr sz="1588" b="1"/>
            </a:lvl3pPr>
            <a:lvl4pPr marL="1210300" indent="0">
              <a:buNone/>
              <a:defRPr sz="1412" b="1"/>
            </a:lvl4pPr>
            <a:lvl5pPr marL="1613733" indent="0">
              <a:buNone/>
              <a:defRPr sz="1412" b="1"/>
            </a:lvl5pPr>
            <a:lvl6pPr marL="2017166" indent="0">
              <a:buNone/>
              <a:defRPr sz="1412" b="1"/>
            </a:lvl6pPr>
            <a:lvl7pPr marL="2420600" indent="0">
              <a:buNone/>
              <a:defRPr sz="1412" b="1"/>
            </a:lvl7pPr>
            <a:lvl8pPr marL="2824033" indent="0">
              <a:buNone/>
              <a:defRPr sz="1412" b="1"/>
            </a:lvl8pPr>
            <a:lvl9pPr marL="3227466" indent="0">
              <a:buNone/>
              <a:defRPr sz="1412" b="1"/>
            </a:lvl9pPr>
          </a:lstStyle>
          <a:p>
            <a:pPr lvl="0"/>
            <a:r>
              <a:rPr lang="en-US"/>
              <a:t>Click to edit Master text styles</a:t>
            </a:r>
          </a:p>
        </p:txBody>
      </p:sp>
      <p:sp>
        <p:nvSpPr>
          <p:cNvPr id="6" name="Content Placeholder 5"/>
          <p:cNvSpPr>
            <a:spLocks noGrp="1"/>
          </p:cNvSpPr>
          <p:nvPr>
            <p:ph sz="quarter" idx="4"/>
          </p:nvPr>
        </p:nvSpPr>
        <p:spPr>
          <a:xfrm>
            <a:off x="4629727" y="2504515"/>
            <a:ext cx="3886489"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8A0BDA6-E338-4327-8BDB-D490C2090B02}"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69004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8D9058-8AB7-4DAC-9F3A-0B3DB910FCB8}"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02653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3483691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61055A9-B5C7-437F-8651-54E8FAA47AFE}"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104032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n-US"/>
              <a:t>Click to edit Master title style</a:t>
            </a:r>
          </a:p>
        </p:txBody>
      </p:sp>
      <p:sp>
        <p:nvSpPr>
          <p:cNvPr id="3" name="Content Placeholder 2"/>
          <p:cNvSpPr>
            <a:spLocks noGrp="1"/>
          </p:cNvSpPr>
          <p:nvPr>
            <p:ph idx="1"/>
          </p:nvPr>
        </p:nvSpPr>
        <p:spPr>
          <a:xfrm>
            <a:off x="3887932" y="987519"/>
            <a:ext cx="4628285" cy="4873158"/>
          </a:xfrm>
        </p:spPr>
        <p:txBody>
          <a:bodyPr/>
          <a:lstStyle>
            <a:lvl1pPr>
              <a:defRPr sz="2824"/>
            </a:lvl1pPr>
            <a:lvl2pPr>
              <a:defRPr sz="2471"/>
            </a:lvl2pPr>
            <a:lvl3pPr>
              <a:defRPr sz="2118"/>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5638E88-209B-460F-90C2-05707975A381}"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979911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n-US"/>
              <a:t>Click to edit Master title style</a:t>
            </a:r>
          </a:p>
        </p:txBody>
      </p:sp>
      <p:sp>
        <p:nvSpPr>
          <p:cNvPr id="3" name="Picture Placeholder 2"/>
          <p:cNvSpPr>
            <a:spLocks noGrp="1"/>
          </p:cNvSpPr>
          <p:nvPr>
            <p:ph type="pic" idx="1"/>
          </p:nvPr>
        </p:nvSpPr>
        <p:spPr>
          <a:xfrm>
            <a:off x="3887932" y="987519"/>
            <a:ext cx="4628285" cy="4873158"/>
          </a:xfrm>
        </p:spPr>
        <p:txBody>
          <a:bodyPr/>
          <a:lstStyle>
            <a:lvl1pPr marL="0" indent="0">
              <a:buNone/>
              <a:defRPr sz="2824"/>
            </a:lvl1pPr>
            <a:lvl2pPr marL="403433" indent="0">
              <a:buNone/>
              <a:defRPr sz="2471"/>
            </a:lvl2pPr>
            <a:lvl3pPr marL="806867" indent="0">
              <a:buNone/>
              <a:defRPr sz="2118"/>
            </a:lvl3pPr>
            <a:lvl4pPr marL="1210300" indent="0">
              <a:buNone/>
              <a:defRPr sz="1765"/>
            </a:lvl4pPr>
            <a:lvl5pPr marL="1613733" indent="0">
              <a:buNone/>
              <a:defRPr sz="1765"/>
            </a:lvl5pPr>
            <a:lvl6pPr marL="2017166" indent="0">
              <a:buNone/>
              <a:defRPr sz="1765"/>
            </a:lvl6pPr>
            <a:lvl7pPr marL="2420600" indent="0">
              <a:buNone/>
              <a:defRPr sz="1765"/>
            </a:lvl7pPr>
            <a:lvl8pPr marL="2824033" indent="0">
              <a:buNone/>
              <a:defRPr sz="1765"/>
            </a:lvl8pPr>
            <a:lvl9pPr marL="3227466" indent="0">
              <a:buNone/>
              <a:defRPr sz="1765"/>
            </a:lvl9pPr>
          </a:lstStyle>
          <a:p>
            <a:pPr lvl="0"/>
            <a:endParaRPr lang="en-US" noProof="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C6AD36-9159-4A2A-A6E6-4BFBC65957E5}"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960486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8ADF2C-11CC-4CE5-9B9F-694D48CDAEB2}"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3784634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967" y="609321"/>
            <a:ext cx="1942523" cy="54866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512" y="609321"/>
            <a:ext cx="5691909" cy="54866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E6D86BA-4A22-4DD2-970E-5DC0921ED721}"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7991723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512" y="609320"/>
            <a:ext cx="7772977" cy="1143000"/>
          </a:xfrm>
        </p:spPr>
        <p:txBody>
          <a:bodyPr/>
          <a:lstStyle/>
          <a:p>
            <a:r>
              <a:rPr lang="en-US"/>
              <a:t>Click to edit Master title style</a:t>
            </a:r>
          </a:p>
        </p:txBody>
      </p:sp>
      <p:sp>
        <p:nvSpPr>
          <p:cNvPr id="3" name="Chart Placeholder 2"/>
          <p:cNvSpPr>
            <a:spLocks noGrp="1"/>
          </p:cNvSpPr>
          <p:nvPr>
            <p:ph type="chart" idx="1"/>
          </p:nvPr>
        </p:nvSpPr>
        <p:spPr>
          <a:xfrm>
            <a:off x="685512" y="1980640"/>
            <a:ext cx="7772977" cy="411536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solidFill>
                  <a:srgbClr val="FFFF00"/>
                </a:solidFill>
              </a:rPr>
              <a:t>© Dr. Wayne S. DeSarbo</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FFFF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57B97CC-1C03-48A8-9115-A8157A706209}" type="slidenum">
              <a:rPr lang="en-US" altLang="en-US">
                <a:solidFill>
                  <a:srgbClr val="FFFF00"/>
                </a:solidFill>
              </a:rPr>
              <a:pPr>
                <a:defRPr/>
              </a:pPr>
              <a:t>‹#›</a:t>
            </a:fld>
            <a:endParaRPr lang="en-US" altLang="en-US">
              <a:solidFill>
                <a:srgbClr val="FFFF00"/>
              </a:solidFill>
            </a:endParaRPr>
          </a:p>
        </p:txBody>
      </p:sp>
    </p:spTree>
    <p:extLst>
      <p:ext uri="{BB962C8B-B14F-4D97-AF65-F5344CB8AC3E}">
        <p14:creationId xmlns:p14="http://schemas.microsoft.com/office/powerpoint/2010/main" val="167926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286541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286877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17369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95321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352904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59AE-0EF1-4FD9-9266-7C9AD39C70B3}" type="slidenum">
              <a:rPr lang="en-US" smtClean="0"/>
              <a:pPr/>
              <a:t>‹#›</a:t>
            </a:fld>
            <a:endParaRPr lang="en-US"/>
          </a:p>
        </p:txBody>
      </p:sp>
    </p:spTree>
    <p:extLst>
      <p:ext uri="{BB962C8B-B14F-4D97-AF65-F5344CB8AC3E}">
        <p14:creationId xmlns:p14="http://schemas.microsoft.com/office/powerpoint/2010/main" val="152300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059AE-0EF1-4FD9-9266-7C9AD39C70B3}" type="slidenum">
              <a:rPr lang="en-US" smtClean="0"/>
              <a:pPr/>
              <a:t>‹#›</a:t>
            </a:fld>
            <a:endParaRPr lang="en-US"/>
          </a:p>
        </p:txBody>
      </p:sp>
    </p:spTree>
    <p:extLst>
      <p:ext uri="{BB962C8B-B14F-4D97-AF65-F5344CB8AC3E}">
        <p14:creationId xmlns:p14="http://schemas.microsoft.com/office/powerpoint/2010/main" val="39066293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512" y="609320"/>
            <a:ext cx="777297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512" y="1980640"/>
            <a:ext cx="7772977" cy="411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512" y="6248681"/>
            <a:ext cx="2025684" cy="31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3188" tIns="50800" rIns="103188" bIns="50800" numCol="1" anchor="t" anchorCtr="0" compatLnSpc="1">
            <a:prstTxWarp prst="textNoShape">
              <a:avLst/>
            </a:prstTxWarp>
            <a:spAutoFit/>
          </a:bodyPr>
          <a:lstStyle>
            <a:lvl1pPr defTabSz="899320" eaLnBrk="0" hangingPunct="0">
              <a:defRPr sz="1412"/>
            </a:lvl1pPr>
          </a:lstStyle>
          <a:p>
            <a:pPr fontAlgn="base">
              <a:spcBef>
                <a:spcPct val="0"/>
              </a:spcBef>
              <a:spcAft>
                <a:spcPct val="0"/>
              </a:spcAft>
              <a:defRPr/>
            </a:pPr>
            <a:r>
              <a:rPr lang="en-US" altLang="en-US">
                <a:solidFill>
                  <a:srgbClr val="FFFF00"/>
                </a:solidFill>
              </a:rPr>
              <a:t>© Dr. Wayne S. DeSarbo</a:t>
            </a:r>
          </a:p>
        </p:txBody>
      </p:sp>
      <p:sp>
        <p:nvSpPr>
          <p:cNvPr id="1029" name="Rectangle 5"/>
          <p:cNvSpPr>
            <a:spLocks noGrp="1" noChangeArrowheads="1"/>
          </p:cNvSpPr>
          <p:nvPr>
            <p:ph type="ftr" sz="quarter" idx="3"/>
          </p:nvPr>
        </p:nvSpPr>
        <p:spPr bwMode="auto">
          <a:xfrm>
            <a:off x="3124489" y="6248681"/>
            <a:ext cx="2895023" cy="4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lvl1pPr algn="ctr" defTabSz="899320" eaLnBrk="0" hangingPunct="0">
              <a:defRPr sz="1412"/>
            </a:lvl1pPr>
          </a:lstStyle>
          <a:p>
            <a:pPr fontAlgn="base">
              <a:spcBef>
                <a:spcPct val="0"/>
              </a:spcBef>
              <a:spcAft>
                <a:spcPct val="0"/>
              </a:spcAft>
              <a:defRPr/>
            </a:pPr>
            <a:endParaRPr lang="en-US" altLang="en-US">
              <a:solidFill>
                <a:srgbClr val="FFFF00"/>
              </a:solidFill>
            </a:endParaRPr>
          </a:p>
        </p:txBody>
      </p:sp>
      <p:sp>
        <p:nvSpPr>
          <p:cNvPr id="1030" name="Rectangle 6"/>
          <p:cNvSpPr>
            <a:spLocks noGrp="1" noChangeArrowheads="1"/>
          </p:cNvSpPr>
          <p:nvPr>
            <p:ph type="sldNum" sz="quarter" idx="4"/>
          </p:nvPr>
        </p:nvSpPr>
        <p:spPr bwMode="auto">
          <a:xfrm>
            <a:off x="6553489" y="6248681"/>
            <a:ext cx="1905000" cy="4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lvl1pPr algn="r" defTabSz="899320" eaLnBrk="0" hangingPunct="0">
              <a:defRPr sz="1412"/>
            </a:lvl1pPr>
          </a:lstStyle>
          <a:p>
            <a:pPr fontAlgn="base">
              <a:spcBef>
                <a:spcPct val="0"/>
              </a:spcBef>
              <a:spcAft>
                <a:spcPct val="0"/>
              </a:spcAft>
              <a:defRPr/>
            </a:pPr>
            <a:fld id="{4F1C0560-C22E-4E2E-A4CA-4B138A607D66}" type="slidenum">
              <a:rPr lang="en-US" altLang="en-US">
                <a:solidFill>
                  <a:srgbClr val="FFFF00"/>
                </a:solidFill>
              </a:rPr>
              <a:pPr fontAlgn="base">
                <a:spcBef>
                  <a:spcPct val="0"/>
                </a:spcBef>
                <a:spcAft>
                  <a:spcPct val="0"/>
                </a:spcAft>
                <a:defRPr/>
              </a:pPr>
              <a:t>‹#›</a:t>
            </a:fld>
            <a:endParaRPr lang="en-US" altLang="en-US">
              <a:solidFill>
                <a:srgbClr val="FFFF00"/>
              </a:solidFill>
            </a:endParaRPr>
          </a:p>
        </p:txBody>
      </p:sp>
    </p:spTree>
    <p:extLst>
      <p:ext uri="{BB962C8B-B14F-4D97-AF65-F5344CB8AC3E}">
        <p14:creationId xmlns:p14="http://schemas.microsoft.com/office/powerpoint/2010/main" val="1995610104"/>
      </p:ext>
    </p:extLst>
  </p:cSld>
  <p:clrMap bg1="dk2" tx1="lt1" bg2="dk1"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hf hdr="0" ftr="0"/>
  <p:txStyles>
    <p:titleStyle>
      <a:lvl1pPr algn="ctr" defTabSz="899320" rtl="0" eaLnBrk="0" fontAlgn="base" hangingPunct="0">
        <a:spcBef>
          <a:spcPct val="0"/>
        </a:spcBef>
        <a:spcAft>
          <a:spcPct val="0"/>
        </a:spcAft>
        <a:defRPr sz="4324" kern="1200">
          <a:solidFill>
            <a:schemeClr val="tx2"/>
          </a:solidFill>
          <a:latin typeface="+mj-lt"/>
          <a:ea typeface="+mj-ea"/>
          <a:cs typeface="+mj-cs"/>
        </a:defRPr>
      </a:lvl1pPr>
      <a:lvl2pPr algn="ctr" defTabSz="899320" rtl="0" eaLnBrk="0" fontAlgn="base" hangingPunct="0">
        <a:spcBef>
          <a:spcPct val="0"/>
        </a:spcBef>
        <a:spcAft>
          <a:spcPct val="0"/>
        </a:spcAft>
        <a:defRPr sz="4324">
          <a:solidFill>
            <a:schemeClr val="tx2"/>
          </a:solidFill>
          <a:latin typeface="Times New Roman" panose="02020603050405020304" pitchFamily="18" charset="0"/>
        </a:defRPr>
      </a:lvl2pPr>
      <a:lvl3pPr algn="ctr" defTabSz="899320" rtl="0" eaLnBrk="0" fontAlgn="base" hangingPunct="0">
        <a:spcBef>
          <a:spcPct val="0"/>
        </a:spcBef>
        <a:spcAft>
          <a:spcPct val="0"/>
        </a:spcAft>
        <a:defRPr sz="4324">
          <a:solidFill>
            <a:schemeClr val="tx2"/>
          </a:solidFill>
          <a:latin typeface="Times New Roman" panose="02020603050405020304" pitchFamily="18" charset="0"/>
        </a:defRPr>
      </a:lvl3pPr>
      <a:lvl4pPr algn="ctr" defTabSz="899320" rtl="0" eaLnBrk="0" fontAlgn="base" hangingPunct="0">
        <a:spcBef>
          <a:spcPct val="0"/>
        </a:spcBef>
        <a:spcAft>
          <a:spcPct val="0"/>
        </a:spcAft>
        <a:defRPr sz="4324">
          <a:solidFill>
            <a:schemeClr val="tx2"/>
          </a:solidFill>
          <a:latin typeface="Times New Roman" panose="02020603050405020304" pitchFamily="18" charset="0"/>
        </a:defRPr>
      </a:lvl4pPr>
      <a:lvl5pPr algn="ctr" defTabSz="899320" rtl="0" eaLnBrk="0" fontAlgn="base" hangingPunct="0">
        <a:spcBef>
          <a:spcPct val="0"/>
        </a:spcBef>
        <a:spcAft>
          <a:spcPct val="0"/>
        </a:spcAft>
        <a:defRPr sz="4324">
          <a:solidFill>
            <a:schemeClr val="tx2"/>
          </a:solidFill>
          <a:latin typeface="Times New Roman" panose="02020603050405020304" pitchFamily="18" charset="0"/>
        </a:defRPr>
      </a:lvl5pPr>
      <a:lvl6pPr marL="403433" algn="ctr" defTabSz="899320" rtl="0" fontAlgn="base">
        <a:spcBef>
          <a:spcPct val="0"/>
        </a:spcBef>
        <a:spcAft>
          <a:spcPct val="0"/>
        </a:spcAft>
        <a:defRPr sz="4324">
          <a:solidFill>
            <a:schemeClr val="tx2"/>
          </a:solidFill>
          <a:latin typeface="Times New Roman" panose="02020603050405020304" pitchFamily="18" charset="0"/>
        </a:defRPr>
      </a:lvl6pPr>
      <a:lvl7pPr marL="806867" algn="ctr" defTabSz="899320" rtl="0" fontAlgn="base">
        <a:spcBef>
          <a:spcPct val="0"/>
        </a:spcBef>
        <a:spcAft>
          <a:spcPct val="0"/>
        </a:spcAft>
        <a:defRPr sz="4324">
          <a:solidFill>
            <a:schemeClr val="tx2"/>
          </a:solidFill>
          <a:latin typeface="Times New Roman" panose="02020603050405020304" pitchFamily="18" charset="0"/>
        </a:defRPr>
      </a:lvl7pPr>
      <a:lvl8pPr marL="1210300" algn="ctr" defTabSz="899320" rtl="0" fontAlgn="base">
        <a:spcBef>
          <a:spcPct val="0"/>
        </a:spcBef>
        <a:spcAft>
          <a:spcPct val="0"/>
        </a:spcAft>
        <a:defRPr sz="4324">
          <a:solidFill>
            <a:schemeClr val="tx2"/>
          </a:solidFill>
          <a:latin typeface="Times New Roman" panose="02020603050405020304" pitchFamily="18" charset="0"/>
        </a:defRPr>
      </a:lvl8pPr>
      <a:lvl9pPr marL="1613733" algn="ctr" defTabSz="899320" rtl="0" fontAlgn="base">
        <a:spcBef>
          <a:spcPct val="0"/>
        </a:spcBef>
        <a:spcAft>
          <a:spcPct val="0"/>
        </a:spcAft>
        <a:defRPr sz="4324">
          <a:solidFill>
            <a:schemeClr val="tx2"/>
          </a:solidFill>
          <a:latin typeface="Times New Roman" panose="02020603050405020304" pitchFamily="18" charset="0"/>
        </a:defRPr>
      </a:lvl9pPr>
    </p:titleStyle>
    <p:bodyStyle>
      <a:lvl1pPr marL="337596" indent="-337596" algn="l" defTabSz="899320" rtl="0" eaLnBrk="0" fontAlgn="base" hangingPunct="0">
        <a:spcBef>
          <a:spcPct val="20000"/>
        </a:spcBef>
        <a:spcAft>
          <a:spcPct val="0"/>
        </a:spcAft>
        <a:buChar char="•"/>
        <a:defRPr sz="3177" kern="1200">
          <a:solidFill>
            <a:schemeClr val="tx1"/>
          </a:solidFill>
          <a:latin typeface="+mn-lt"/>
          <a:ea typeface="+mn-ea"/>
          <a:cs typeface="+mn-cs"/>
        </a:defRPr>
      </a:lvl1pPr>
      <a:lvl2pPr marL="729822" indent="-280162" algn="l" defTabSz="899320" rtl="0" eaLnBrk="0" fontAlgn="base" hangingPunct="0">
        <a:spcBef>
          <a:spcPct val="20000"/>
        </a:spcBef>
        <a:spcAft>
          <a:spcPct val="0"/>
        </a:spcAft>
        <a:buChar char="–"/>
        <a:defRPr sz="2735" kern="1200">
          <a:solidFill>
            <a:schemeClr val="tx1"/>
          </a:solidFill>
          <a:latin typeface="+mn-lt"/>
          <a:ea typeface="+mn-ea"/>
          <a:cs typeface="+mn-cs"/>
        </a:defRPr>
      </a:lvl2pPr>
      <a:lvl3pPr marL="1123450" indent="-224130" algn="l" defTabSz="899320" rtl="0" eaLnBrk="0" fontAlgn="base" hangingPunct="0">
        <a:spcBef>
          <a:spcPct val="20000"/>
        </a:spcBef>
        <a:spcAft>
          <a:spcPct val="0"/>
        </a:spcAft>
        <a:buChar char="•"/>
        <a:defRPr sz="2382" kern="1200">
          <a:solidFill>
            <a:schemeClr val="tx1"/>
          </a:solidFill>
          <a:latin typeface="+mn-lt"/>
          <a:ea typeface="+mn-ea"/>
          <a:cs typeface="+mn-cs"/>
        </a:defRPr>
      </a:lvl3pPr>
      <a:lvl4pPr marL="1573110" indent="-224130" algn="l" defTabSz="899320" rtl="0" eaLnBrk="0" fontAlgn="base" hangingPunct="0">
        <a:spcBef>
          <a:spcPct val="20000"/>
        </a:spcBef>
        <a:spcAft>
          <a:spcPct val="0"/>
        </a:spcAft>
        <a:buChar char="–"/>
        <a:defRPr sz="1941" kern="1200">
          <a:solidFill>
            <a:schemeClr val="tx1"/>
          </a:solidFill>
          <a:latin typeface="+mn-lt"/>
          <a:ea typeface="+mn-ea"/>
          <a:cs typeface="+mn-cs"/>
        </a:defRPr>
      </a:lvl4pPr>
      <a:lvl5pPr marL="2022770" indent="-224130" algn="l" defTabSz="899320" rtl="0" eaLnBrk="0" fontAlgn="base" hangingPunct="0">
        <a:spcBef>
          <a:spcPct val="20000"/>
        </a:spcBef>
        <a:spcAft>
          <a:spcPct val="0"/>
        </a:spcAft>
        <a:buChar char="»"/>
        <a:defRPr sz="1941"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512" y="609320"/>
            <a:ext cx="777297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512" y="1980640"/>
            <a:ext cx="7772977" cy="411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512" y="6248681"/>
            <a:ext cx="2025684" cy="31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3188" tIns="50800" rIns="103188" bIns="50800" numCol="1" anchor="t" anchorCtr="0" compatLnSpc="1">
            <a:prstTxWarp prst="textNoShape">
              <a:avLst/>
            </a:prstTxWarp>
            <a:spAutoFit/>
          </a:bodyPr>
          <a:lstStyle>
            <a:lvl1pPr defTabSz="899320" eaLnBrk="0" hangingPunct="0">
              <a:defRPr sz="1412"/>
            </a:lvl1pPr>
          </a:lstStyle>
          <a:p>
            <a:pPr fontAlgn="base">
              <a:spcBef>
                <a:spcPct val="0"/>
              </a:spcBef>
              <a:spcAft>
                <a:spcPct val="0"/>
              </a:spcAft>
              <a:defRPr/>
            </a:pPr>
            <a:r>
              <a:rPr lang="en-US" altLang="en-US">
                <a:solidFill>
                  <a:srgbClr val="FFFF00"/>
                </a:solidFill>
              </a:rPr>
              <a:t>© Dr. Wayne S. DeSarbo</a:t>
            </a:r>
          </a:p>
        </p:txBody>
      </p:sp>
      <p:sp>
        <p:nvSpPr>
          <p:cNvPr id="1029" name="Rectangle 5"/>
          <p:cNvSpPr>
            <a:spLocks noGrp="1" noChangeArrowheads="1"/>
          </p:cNvSpPr>
          <p:nvPr>
            <p:ph type="ftr" sz="quarter" idx="3"/>
          </p:nvPr>
        </p:nvSpPr>
        <p:spPr bwMode="auto">
          <a:xfrm>
            <a:off x="3124489" y="6248681"/>
            <a:ext cx="2895023" cy="4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lvl1pPr algn="ctr" defTabSz="899320" eaLnBrk="0" hangingPunct="0">
              <a:defRPr sz="1412"/>
            </a:lvl1pPr>
          </a:lstStyle>
          <a:p>
            <a:pPr fontAlgn="base">
              <a:spcBef>
                <a:spcPct val="0"/>
              </a:spcBef>
              <a:spcAft>
                <a:spcPct val="0"/>
              </a:spcAft>
              <a:defRPr/>
            </a:pPr>
            <a:endParaRPr lang="en-US" altLang="en-US">
              <a:solidFill>
                <a:srgbClr val="FFFF00"/>
              </a:solidFill>
            </a:endParaRPr>
          </a:p>
        </p:txBody>
      </p:sp>
      <p:sp>
        <p:nvSpPr>
          <p:cNvPr id="1030" name="Rectangle 6"/>
          <p:cNvSpPr>
            <a:spLocks noGrp="1" noChangeArrowheads="1"/>
          </p:cNvSpPr>
          <p:nvPr>
            <p:ph type="sldNum" sz="quarter" idx="4"/>
          </p:nvPr>
        </p:nvSpPr>
        <p:spPr bwMode="auto">
          <a:xfrm>
            <a:off x="6553489" y="6248681"/>
            <a:ext cx="1905000" cy="4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188" tIns="50800" rIns="103188" bIns="50800" numCol="1" anchor="t" anchorCtr="0" compatLnSpc="1">
            <a:prstTxWarp prst="textNoShape">
              <a:avLst/>
            </a:prstTxWarp>
          </a:bodyPr>
          <a:lstStyle>
            <a:lvl1pPr algn="r" defTabSz="899320" eaLnBrk="0" hangingPunct="0">
              <a:defRPr sz="1412"/>
            </a:lvl1pPr>
          </a:lstStyle>
          <a:p>
            <a:pPr fontAlgn="base">
              <a:spcBef>
                <a:spcPct val="0"/>
              </a:spcBef>
              <a:spcAft>
                <a:spcPct val="0"/>
              </a:spcAft>
              <a:defRPr/>
            </a:pPr>
            <a:fld id="{4F1C0560-C22E-4E2E-A4CA-4B138A607D66}" type="slidenum">
              <a:rPr lang="en-US" altLang="en-US">
                <a:solidFill>
                  <a:srgbClr val="FFFF00"/>
                </a:solidFill>
              </a:rPr>
              <a:pPr fontAlgn="base">
                <a:spcBef>
                  <a:spcPct val="0"/>
                </a:spcBef>
                <a:spcAft>
                  <a:spcPct val="0"/>
                </a:spcAft>
                <a:defRPr/>
              </a:pPr>
              <a:t>‹#›</a:t>
            </a:fld>
            <a:endParaRPr lang="en-US" altLang="en-US">
              <a:solidFill>
                <a:srgbClr val="FFFF00"/>
              </a:solidFill>
            </a:endParaRPr>
          </a:p>
        </p:txBody>
      </p:sp>
    </p:spTree>
    <p:extLst>
      <p:ext uri="{BB962C8B-B14F-4D97-AF65-F5344CB8AC3E}">
        <p14:creationId xmlns:p14="http://schemas.microsoft.com/office/powerpoint/2010/main" val="1355207639"/>
      </p:ext>
    </p:extLst>
  </p:cSld>
  <p:clrMap bg1="dk2" tx1="lt1" bg2="dk1"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hdr="0" ftr="0"/>
  <p:txStyles>
    <p:titleStyle>
      <a:lvl1pPr algn="ctr" defTabSz="899320" rtl="0" eaLnBrk="0" fontAlgn="base" hangingPunct="0">
        <a:spcBef>
          <a:spcPct val="0"/>
        </a:spcBef>
        <a:spcAft>
          <a:spcPct val="0"/>
        </a:spcAft>
        <a:defRPr sz="4324" kern="1200">
          <a:solidFill>
            <a:schemeClr val="tx2"/>
          </a:solidFill>
          <a:latin typeface="+mj-lt"/>
          <a:ea typeface="+mj-ea"/>
          <a:cs typeface="+mj-cs"/>
        </a:defRPr>
      </a:lvl1pPr>
      <a:lvl2pPr algn="ctr" defTabSz="899320" rtl="0" eaLnBrk="0" fontAlgn="base" hangingPunct="0">
        <a:spcBef>
          <a:spcPct val="0"/>
        </a:spcBef>
        <a:spcAft>
          <a:spcPct val="0"/>
        </a:spcAft>
        <a:defRPr sz="4324">
          <a:solidFill>
            <a:schemeClr val="tx2"/>
          </a:solidFill>
          <a:latin typeface="Times New Roman" panose="02020603050405020304" pitchFamily="18" charset="0"/>
        </a:defRPr>
      </a:lvl2pPr>
      <a:lvl3pPr algn="ctr" defTabSz="899320" rtl="0" eaLnBrk="0" fontAlgn="base" hangingPunct="0">
        <a:spcBef>
          <a:spcPct val="0"/>
        </a:spcBef>
        <a:spcAft>
          <a:spcPct val="0"/>
        </a:spcAft>
        <a:defRPr sz="4324">
          <a:solidFill>
            <a:schemeClr val="tx2"/>
          </a:solidFill>
          <a:latin typeface="Times New Roman" panose="02020603050405020304" pitchFamily="18" charset="0"/>
        </a:defRPr>
      </a:lvl3pPr>
      <a:lvl4pPr algn="ctr" defTabSz="899320" rtl="0" eaLnBrk="0" fontAlgn="base" hangingPunct="0">
        <a:spcBef>
          <a:spcPct val="0"/>
        </a:spcBef>
        <a:spcAft>
          <a:spcPct val="0"/>
        </a:spcAft>
        <a:defRPr sz="4324">
          <a:solidFill>
            <a:schemeClr val="tx2"/>
          </a:solidFill>
          <a:latin typeface="Times New Roman" panose="02020603050405020304" pitchFamily="18" charset="0"/>
        </a:defRPr>
      </a:lvl4pPr>
      <a:lvl5pPr algn="ctr" defTabSz="899320" rtl="0" eaLnBrk="0" fontAlgn="base" hangingPunct="0">
        <a:spcBef>
          <a:spcPct val="0"/>
        </a:spcBef>
        <a:spcAft>
          <a:spcPct val="0"/>
        </a:spcAft>
        <a:defRPr sz="4324">
          <a:solidFill>
            <a:schemeClr val="tx2"/>
          </a:solidFill>
          <a:latin typeface="Times New Roman" panose="02020603050405020304" pitchFamily="18" charset="0"/>
        </a:defRPr>
      </a:lvl5pPr>
      <a:lvl6pPr marL="403433" algn="ctr" defTabSz="899320" rtl="0" fontAlgn="base">
        <a:spcBef>
          <a:spcPct val="0"/>
        </a:spcBef>
        <a:spcAft>
          <a:spcPct val="0"/>
        </a:spcAft>
        <a:defRPr sz="4324">
          <a:solidFill>
            <a:schemeClr val="tx2"/>
          </a:solidFill>
          <a:latin typeface="Times New Roman" panose="02020603050405020304" pitchFamily="18" charset="0"/>
        </a:defRPr>
      </a:lvl6pPr>
      <a:lvl7pPr marL="806867" algn="ctr" defTabSz="899320" rtl="0" fontAlgn="base">
        <a:spcBef>
          <a:spcPct val="0"/>
        </a:spcBef>
        <a:spcAft>
          <a:spcPct val="0"/>
        </a:spcAft>
        <a:defRPr sz="4324">
          <a:solidFill>
            <a:schemeClr val="tx2"/>
          </a:solidFill>
          <a:latin typeface="Times New Roman" panose="02020603050405020304" pitchFamily="18" charset="0"/>
        </a:defRPr>
      </a:lvl7pPr>
      <a:lvl8pPr marL="1210300" algn="ctr" defTabSz="899320" rtl="0" fontAlgn="base">
        <a:spcBef>
          <a:spcPct val="0"/>
        </a:spcBef>
        <a:spcAft>
          <a:spcPct val="0"/>
        </a:spcAft>
        <a:defRPr sz="4324">
          <a:solidFill>
            <a:schemeClr val="tx2"/>
          </a:solidFill>
          <a:latin typeface="Times New Roman" panose="02020603050405020304" pitchFamily="18" charset="0"/>
        </a:defRPr>
      </a:lvl8pPr>
      <a:lvl9pPr marL="1613733" algn="ctr" defTabSz="899320" rtl="0" fontAlgn="base">
        <a:spcBef>
          <a:spcPct val="0"/>
        </a:spcBef>
        <a:spcAft>
          <a:spcPct val="0"/>
        </a:spcAft>
        <a:defRPr sz="4324">
          <a:solidFill>
            <a:schemeClr val="tx2"/>
          </a:solidFill>
          <a:latin typeface="Times New Roman" panose="02020603050405020304" pitchFamily="18" charset="0"/>
        </a:defRPr>
      </a:lvl9pPr>
    </p:titleStyle>
    <p:bodyStyle>
      <a:lvl1pPr marL="337596" indent="-337596" algn="l" defTabSz="899320" rtl="0" eaLnBrk="0" fontAlgn="base" hangingPunct="0">
        <a:spcBef>
          <a:spcPct val="20000"/>
        </a:spcBef>
        <a:spcAft>
          <a:spcPct val="0"/>
        </a:spcAft>
        <a:buChar char="•"/>
        <a:defRPr sz="3177" kern="1200">
          <a:solidFill>
            <a:schemeClr val="tx1"/>
          </a:solidFill>
          <a:latin typeface="+mn-lt"/>
          <a:ea typeface="+mn-ea"/>
          <a:cs typeface="+mn-cs"/>
        </a:defRPr>
      </a:lvl1pPr>
      <a:lvl2pPr marL="729822" indent="-280162" algn="l" defTabSz="899320" rtl="0" eaLnBrk="0" fontAlgn="base" hangingPunct="0">
        <a:spcBef>
          <a:spcPct val="20000"/>
        </a:spcBef>
        <a:spcAft>
          <a:spcPct val="0"/>
        </a:spcAft>
        <a:buChar char="–"/>
        <a:defRPr sz="2735" kern="1200">
          <a:solidFill>
            <a:schemeClr val="tx1"/>
          </a:solidFill>
          <a:latin typeface="+mn-lt"/>
          <a:ea typeface="+mn-ea"/>
          <a:cs typeface="+mn-cs"/>
        </a:defRPr>
      </a:lvl2pPr>
      <a:lvl3pPr marL="1123450" indent="-224130" algn="l" defTabSz="899320" rtl="0" eaLnBrk="0" fontAlgn="base" hangingPunct="0">
        <a:spcBef>
          <a:spcPct val="20000"/>
        </a:spcBef>
        <a:spcAft>
          <a:spcPct val="0"/>
        </a:spcAft>
        <a:buChar char="•"/>
        <a:defRPr sz="2382" kern="1200">
          <a:solidFill>
            <a:schemeClr val="tx1"/>
          </a:solidFill>
          <a:latin typeface="+mn-lt"/>
          <a:ea typeface="+mn-ea"/>
          <a:cs typeface="+mn-cs"/>
        </a:defRPr>
      </a:lvl3pPr>
      <a:lvl4pPr marL="1573110" indent="-224130" algn="l" defTabSz="899320" rtl="0" eaLnBrk="0" fontAlgn="base" hangingPunct="0">
        <a:spcBef>
          <a:spcPct val="20000"/>
        </a:spcBef>
        <a:spcAft>
          <a:spcPct val="0"/>
        </a:spcAft>
        <a:buChar char="–"/>
        <a:defRPr sz="1941" kern="1200">
          <a:solidFill>
            <a:schemeClr val="tx1"/>
          </a:solidFill>
          <a:latin typeface="+mn-lt"/>
          <a:ea typeface="+mn-ea"/>
          <a:cs typeface="+mn-cs"/>
        </a:defRPr>
      </a:lvl4pPr>
      <a:lvl5pPr marL="2022770" indent="-224130" algn="l" defTabSz="899320" rtl="0" eaLnBrk="0" fontAlgn="base" hangingPunct="0">
        <a:spcBef>
          <a:spcPct val="20000"/>
        </a:spcBef>
        <a:spcAft>
          <a:spcPct val="0"/>
        </a:spcAft>
        <a:buChar char="»"/>
        <a:defRPr sz="1941"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x7qPAY9JqE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JzPMAzm7Za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oleObject" Target="../embeddings/oleObject5.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3.emf"/><Relationship Id="rId3" Type="http://schemas.openxmlformats.org/officeDocument/2006/relationships/notesSlide" Target="../notesSlides/notesSlide26.xml"/><Relationship Id="rId7" Type="http://schemas.openxmlformats.org/officeDocument/2006/relationships/image" Target="../media/image30.emf"/><Relationship Id="rId12"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1.emf"/><Relationship Id="rId1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6.emf"/><Relationship Id="rId5" Type="http://schemas.openxmlformats.org/officeDocument/2006/relationships/oleObject" Target="../embeddings/oleObject15.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43.emf"/><Relationship Id="rId18" Type="http://schemas.openxmlformats.org/officeDocument/2006/relationships/oleObject" Target="../embeddings/oleObject25.bin"/><Relationship Id="rId3" Type="http://schemas.openxmlformats.org/officeDocument/2006/relationships/notesSlide" Target="../notesSlides/notesSlide27.xml"/><Relationship Id="rId21" Type="http://schemas.openxmlformats.org/officeDocument/2006/relationships/image" Target="../media/image47.emf"/><Relationship Id="rId7" Type="http://schemas.openxmlformats.org/officeDocument/2006/relationships/image" Target="../media/image40.emf"/><Relationship Id="rId12" Type="http://schemas.openxmlformats.org/officeDocument/2006/relationships/oleObject" Target="../embeddings/oleObject22.bin"/><Relationship Id="rId17" Type="http://schemas.openxmlformats.org/officeDocument/2006/relationships/image" Target="../media/image45.emf"/><Relationship Id="rId2" Type="http://schemas.openxmlformats.org/officeDocument/2006/relationships/slideLayout" Target="../slideLayouts/slideLayout18.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23" Type="http://schemas.openxmlformats.org/officeDocument/2006/relationships/image" Target="../media/image48.emf"/><Relationship Id="rId10" Type="http://schemas.openxmlformats.org/officeDocument/2006/relationships/oleObject" Target="../embeddings/oleObject21.bin"/><Relationship Id="rId19" Type="http://schemas.openxmlformats.org/officeDocument/2006/relationships/image" Target="../media/image46.emf"/><Relationship Id="rId4" Type="http://schemas.openxmlformats.org/officeDocument/2006/relationships/oleObject" Target="../embeddings/oleObject18.bin"/><Relationship Id="rId9" Type="http://schemas.openxmlformats.org/officeDocument/2006/relationships/image" Target="../media/image41.emf"/><Relationship Id="rId14" Type="http://schemas.openxmlformats.org/officeDocument/2006/relationships/oleObject" Target="../embeddings/oleObject23.bin"/><Relationship Id="rId22"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5.xml"/><Relationship Id="rId1" Type="http://schemas.openxmlformats.org/officeDocument/2006/relationships/vmlDrawing" Target="../drawings/vmlDrawing8.vml"/><Relationship Id="rId4" Type="http://schemas.openxmlformats.org/officeDocument/2006/relationships/image" Target="../media/image4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5.xml"/><Relationship Id="rId1" Type="http://schemas.openxmlformats.org/officeDocument/2006/relationships/vmlDrawing" Target="../drawings/vmlDrawing9.v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Lobby-Oculus-mitchell.png"/>
          <p:cNvPicPr>
            <a:picLocks noChangeAspect="1"/>
          </p:cNvPicPr>
          <p:nvPr/>
        </p:nvPicPr>
        <p:blipFill>
          <a:blip r:embed="rId3" cstate="print"/>
          <a:srcRect r="17189"/>
          <a:stretch>
            <a:fillRect/>
          </a:stretch>
        </p:blipFill>
        <p:spPr>
          <a:xfrm>
            <a:off x="-2" y="-1"/>
            <a:ext cx="9144003" cy="6938102"/>
          </a:xfrm>
          <a:prstGeom prst="rect">
            <a:avLst/>
          </a:prstGeom>
        </p:spPr>
      </p:pic>
      <p:sp>
        <p:nvSpPr>
          <p:cNvPr id="2" name="Title 1"/>
          <p:cNvSpPr>
            <a:spLocks noGrp="1"/>
          </p:cNvSpPr>
          <p:nvPr>
            <p:ph type="ctrTitle"/>
          </p:nvPr>
        </p:nvSpPr>
        <p:spPr>
          <a:xfrm>
            <a:off x="685799" y="1083561"/>
            <a:ext cx="7772400" cy="2094614"/>
          </a:xfrm>
        </p:spPr>
        <p:txBody>
          <a:bodyPr>
            <a:noAutofit/>
          </a:bodyPr>
          <a:lstStyle/>
          <a:p>
            <a:r>
              <a:rPr lang="en-US" sz="4000" dirty="0">
                <a:solidFill>
                  <a:srgbClr val="FFFF00"/>
                </a:solidFill>
                <a:latin typeface="Eras Medium ITC" panose="020B0602030504020804" pitchFamily="34" charset="0"/>
              </a:rPr>
              <a:t>Multidimensional Scaling (MDS): Competitive Market Structure and Positioning</a:t>
            </a:r>
          </a:p>
        </p:txBody>
      </p:sp>
      <p:sp>
        <p:nvSpPr>
          <p:cNvPr id="4" name="Slide Number Placeholder 3"/>
          <p:cNvSpPr>
            <a:spLocks noGrp="1"/>
          </p:cNvSpPr>
          <p:nvPr>
            <p:ph type="sldNum" sz="quarter" idx="12"/>
          </p:nvPr>
        </p:nvSpPr>
        <p:spPr/>
        <p:txBody>
          <a:bodyPr/>
          <a:lstStyle/>
          <a:p>
            <a:fld id="{063059AE-0EF1-4FD9-9266-7C9AD39C70B3}" type="slidenum">
              <a:rPr lang="en-US" smtClean="0"/>
              <a:pPr/>
              <a:t>1</a:t>
            </a:fld>
            <a:endParaRPr lang="en-US"/>
          </a:p>
        </p:txBody>
      </p:sp>
    </p:spTree>
    <p:extLst>
      <p:ext uri="{BB962C8B-B14F-4D97-AF65-F5344CB8AC3E}">
        <p14:creationId xmlns:p14="http://schemas.microsoft.com/office/powerpoint/2010/main" val="100748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97"/>
            <a:ext cx="7886700" cy="1325563"/>
          </a:xfrm>
        </p:spPr>
        <p:txBody>
          <a:bodyPr/>
          <a:lstStyle/>
          <a:p>
            <a:r>
              <a:rPr lang="en-US" dirty="0"/>
              <a:t>How many PCs?</a:t>
            </a:r>
          </a:p>
        </p:txBody>
      </p:sp>
      <p:sp>
        <p:nvSpPr>
          <p:cNvPr id="3" name="Content Placeholder 2"/>
          <p:cNvSpPr>
            <a:spLocks noGrp="1"/>
          </p:cNvSpPr>
          <p:nvPr>
            <p:ph idx="1"/>
          </p:nvPr>
        </p:nvSpPr>
        <p:spPr>
          <a:xfrm>
            <a:off x="628650" y="1024932"/>
            <a:ext cx="7886700" cy="5152031"/>
          </a:xfrm>
        </p:spPr>
        <p:txBody>
          <a:bodyPr/>
          <a:lstStyle/>
          <a:p>
            <a:pPr marL="514350" indent="-514350">
              <a:buAutoNum type="arabicPeriod"/>
            </a:pPr>
            <a:r>
              <a:rPr lang="en-US" dirty="0">
                <a:latin typeface="Eras Medium ITC" panose="020B0602030504020804" pitchFamily="34" charset="0"/>
              </a:rPr>
              <a:t>Eigen values = (Standard deviation)</a:t>
            </a:r>
            <a:r>
              <a:rPr lang="en-US" baseline="30000" dirty="0">
                <a:latin typeface="Eras Medium ITC" panose="020B0602030504020804" pitchFamily="34" charset="0"/>
              </a:rPr>
              <a:t>2</a:t>
            </a:r>
          </a:p>
          <a:p>
            <a:pPr marL="514350" indent="-514350">
              <a:buAutoNum type="arabicPeriod"/>
            </a:pPr>
            <a:endParaRPr lang="en-US" baseline="30000" dirty="0">
              <a:latin typeface="Eras Medium ITC" panose="020B0602030504020804" pitchFamily="34" charset="0"/>
            </a:endParaRPr>
          </a:p>
          <a:p>
            <a:pPr marL="514350" indent="-514350">
              <a:buAutoNum type="arabicPeriod"/>
            </a:pPr>
            <a:endParaRPr lang="en-US" baseline="30000" dirty="0">
              <a:latin typeface="Eras Medium ITC" panose="020B0602030504020804" pitchFamily="34" charset="0"/>
            </a:endParaRPr>
          </a:p>
          <a:p>
            <a:pPr marL="514350" indent="-514350">
              <a:buAutoNum type="arabicPeriod"/>
            </a:pPr>
            <a:endParaRPr lang="en-US" baseline="30000" dirty="0">
              <a:latin typeface="Eras Medium ITC" panose="020B0602030504020804" pitchFamily="34" charset="0"/>
            </a:endParaRPr>
          </a:p>
          <a:p>
            <a:pPr marL="514350" indent="-514350">
              <a:buAutoNum type="arabicPeriod"/>
            </a:pPr>
            <a:endParaRPr lang="en-US" baseline="30000" dirty="0">
              <a:latin typeface="Eras Medium ITC" panose="020B0602030504020804" pitchFamily="34" charset="0"/>
            </a:endParaRPr>
          </a:p>
          <a:p>
            <a:pPr marL="514350" indent="-514350">
              <a:buAutoNum type="arabicPeriod"/>
            </a:pPr>
            <a:endParaRPr lang="en-US" baseline="30000" dirty="0">
              <a:latin typeface="Eras Medium ITC" panose="020B0602030504020804" pitchFamily="34" charset="0"/>
            </a:endParaRPr>
          </a:p>
          <a:p>
            <a:pPr marL="514350" indent="-514350">
              <a:buAutoNum type="arabicPeriod"/>
            </a:pPr>
            <a:r>
              <a:rPr lang="en-US" dirty="0">
                <a:latin typeface="Eras Medium ITC" panose="020B0602030504020804" pitchFamily="34" charset="0"/>
              </a:rPr>
              <a:t>Kink Point of Scree Plot</a:t>
            </a:r>
          </a:p>
          <a:p>
            <a:pPr marL="0" indent="0">
              <a:buNone/>
            </a:pPr>
            <a:r>
              <a:rPr lang="en-US" dirty="0">
                <a:latin typeface="Eras Medium ITC" panose="020B0602030504020804" pitchFamily="34" charset="0"/>
              </a:rPr>
              <a:t>(Model User decide it)</a:t>
            </a:r>
          </a:p>
          <a:p>
            <a:pPr marL="0" indent="0">
              <a:buNone/>
            </a:pPr>
            <a:endParaRPr lang="en-US" dirty="0">
              <a:latin typeface="Eras Medium ITC" panose="020B0602030504020804" pitchFamily="34" charset="0"/>
            </a:endParaRPr>
          </a:p>
          <a:p>
            <a:pPr marL="0" indent="0">
              <a:buNone/>
            </a:pPr>
            <a:r>
              <a:rPr lang="en-US" sz="2000" dirty="0">
                <a:latin typeface="Eras Medium ITC" panose="020B0602030504020804" pitchFamily="34" charset="0"/>
              </a:rPr>
              <a:t>Let’s see perceptual map </a:t>
            </a:r>
          </a:p>
          <a:p>
            <a:pPr marL="0" indent="0">
              <a:buNone/>
            </a:pPr>
            <a:r>
              <a:rPr lang="en-US" sz="2000" dirty="0">
                <a:latin typeface="Eras Medium ITC" panose="020B0602030504020804" pitchFamily="34" charset="0"/>
              </a:rPr>
              <a:t>application soon…</a:t>
            </a:r>
          </a:p>
        </p:txBody>
      </p:sp>
      <p:sp>
        <p:nvSpPr>
          <p:cNvPr id="4" name="Slide Number Placeholder 3"/>
          <p:cNvSpPr>
            <a:spLocks noGrp="1"/>
          </p:cNvSpPr>
          <p:nvPr>
            <p:ph type="sldNum" sz="quarter" idx="12"/>
          </p:nvPr>
        </p:nvSpPr>
        <p:spPr/>
        <p:txBody>
          <a:bodyPr/>
          <a:lstStyle/>
          <a:p>
            <a:fld id="{063059AE-0EF1-4FD9-9266-7C9AD39C70B3}" type="slidenum">
              <a:rPr lang="en-US" smtClean="0"/>
              <a:pPr/>
              <a:t>10</a:t>
            </a:fld>
            <a:endParaRPr lang="en-US"/>
          </a:p>
        </p:txBody>
      </p:sp>
      <p:pic>
        <p:nvPicPr>
          <p:cNvPr id="5" name="Picture 4"/>
          <p:cNvPicPr>
            <a:picLocks noChangeAspect="1"/>
          </p:cNvPicPr>
          <p:nvPr/>
        </p:nvPicPr>
        <p:blipFill>
          <a:blip r:embed="rId3"/>
          <a:stretch>
            <a:fillRect/>
          </a:stretch>
        </p:blipFill>
        <p:spPr>
          <a:xfrm>
            <a:off x="1394209" y="1605913"/>
            <a:ext cx="4674996" cy="152481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382775" y="3229732"/>
            <a:ext cx="3416440" cy="3411356"/>
          </a:xfrm>
          <a:prstGeom prst="rect">
            <a:avLst/>
          </a:prstGeom>
          <a:ln>
            <a:solidFill>
              <a:schemeClr val="tx1"/>
            </a:solidFill>
          </a:ln>
        </p:spPr>
      </p:pic>
      <p:cxnSp>
        <p:nvCxnSpPr>
          <p:cNvPr id="8" name="Straight Arrow Connector 7"/>
          <p:cNvCxnSpPr/>
          <p:nvPr/>
        </p:nvCxnSpPr>
        <p:spPr>
          <a:xfrm flipV="1">
            <a:off x="2713055" y="1426525"/>
            <a:ext cx="1678074" cy="764016"/>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390750" y="5205045"/>
            <a:ext cx="311500" cy="2813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2486321">
            <a:off x="6882952" y="4484468"/>
            <a:ext cx="416085" cy="666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59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30319"/>
            <a:ext cx="7886700" cy="2852737"/>
          </a:xfrm>
        </p:spPr>
        <p:txBody>
          <a:bodyPr>
            <a:normAutofit/>
          </a:bodyPr>
          <a:lstStyle/>
          <a:p>
            <a:pPr algn="r"/>
            <a:r>
              <a:rPr lang="en-US" sz="4800" dirty="0">
                <a:latin typeface="Eras Medium ITC" panose="020B0602030504020804" pitchFamily="34" charset="0"/>
              </a:rPr>
              <a:t>Why Brand Perceptual Map?</a:t>
            </a:r>
            <a:br>
              <a:rPr lang="en-US" sz="4800" dirty="0">
                <a:latin typeface="Eras Medium ITC" panose="020B0602030504020804" pitchFamily="34" charset="0"/>
              </a:rPr>
            </a:br>
            <a:r>
              <a:rPr lang="en-US" sz="4800" dirty="0">
                <a:latin typeface="Eras Medium ITC" panose="020B0602030504020804" pitchFamily="34" charset="0"/>
              </a:rPr>
              <a:t>-- Brand Competition </a:t>
            </a:r>
            <a:endParaRPr lang="en-US" sz="4000" dirty="0">
              <a:latin typeface="Eras Medium ITC" panose="020B0602030504020804" pitchFamily="34" charset="0"/>
            </a:endParaRPr>
          </a:p>
        </p:txBody>
      </p:sp>
      <p:sp>
        <p:nvSpPr>
          <p:cNvPr id="4" name="Slide Number Placeholder 3"/>
          <p:cNvSpPr>
            <a:spLocks noGrp="1"/>
          </p:cNvSpPr>
          <p:nvPr>
            <p:ph type="sldNum" sz="quarter" idx="12"/>
          </p:nvPr>
        </p:nvSpPr>
        <p:spPr/>
        <p:txBody>
          <a:bodyPr/>
          <a:lstStyle/>
          <a:p>
            <a:fld id="{063059AE-0EF1-4FD9-9266-7C9AD39C70B3}" type="slidenum">
              <a:rPr lang="en-US" smtClean="0"/>
              <a:pPr/>
              <a:t>11</a:t>
            </a:fld>
            <a:endParaRPr lang="en-US"/>
          </a:p>
        </p:txBody>
      </p:sp>
    </p:spTree>
    <p:extLst>
      <p:ext uri="{BB962C8B-B14F-4D97-AF65-F5344CB8AC3E}">
        <p14:creationId xmlns:p14="http://schemas.microsoft.com/office/powerpoint/2010/main" val="245851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4AC0CA68-5D71-4CC3-8599-2D83FFB1DD99}" type="slidenum">
              <a:rPr lang="en-US" altLang="en-US" sz="1059"/>
              <a:pPr>
                <a:spcBef>
                  <a:spcPct val="0"/>
                </a:spcBef>
                <a:buFontTx/>
                <a:buNone/>
              </a:pPr>
              <a:t>12</a:t>
            </a:fld>
            <a:endParaRPr lang="en-US" altLang="en-US" sz="1059"/>
          </a:p>
        </p:txBody>
      </p:sp>
      <p:sp>
        <p:nvSpPr>
          <p:cNvPr id="7172" name="Rectangle 2"/>
          <p:cNvSpPr>
            <a:spLocks noChangeArrowheads="1"/>
          </p:cNvSpPr>
          <p:nvPr/>
        </p:nvSpPr>
        <p:spPr bwMode="auto">
          <a:xfrm>
            <a:off x="814515" y="1744468"/>
            <a:ext cx="7776825" cy="350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b="1" u="sng" dirty="0">
              <a:latin typeface="Eras Medium ITC" panose="020B0602030504020804" pitchFamily="34" charset="0"/>
            </a:endParaRPr>
          </a:p>
          <a:p>
            <a:pPr eaLnBrk="1" hangingPunct="1"/>
            <a:r>
              <a:rPr lang="en-US" altLang="en-US" b="1" dirty="0">
                <a:latin typeface="Eras Medium ITC" panose="020B0602030504020804" pitchFamily="34" charset="0"/>
              </a:rPr>
              <a:t>I. Who are our main Competitors?</a:t>
            </a:r>
          </a:p>
          <a:p>
            <a:pPr eaLnBrk="1" hangingPunct="1"/>
            <a:endParaRPr lang="en-US" altLang="en-US" b="1" dirty="0">
              <a:latin typeface="Eras Medium ITC" panose="020B0602030504020804" pitchFamily="34" charset="0"/>
            </a:endParaRPr>
          </a:p>
          <a:p>
            <a:pPr eaLnBrk="1" hangingPunct="1"/>
            <a:r>
              <a:rPr lang="en-US" altLang="en-US" b="1" dirty="0">
                <a:latin typeface="Eras Medium ITC" panose="020B0602030504020804" pitchFamily="34" charset="0"/>
              </a:rPr>
              <a:t>II. What are their Strategies and Objectives?</a:t>
            </a:r>
          </a:p>
          <a:p>
            <a:pPr eaLnBrk="1" hangingPunct="1"/>
            <a:endParaRPr lang="en-US" altLang="en-US" b="1" dirty="0">
              <a:latin typeface="Eras Medium ITC" panose="020B0602030504020804" pitchFamily="34" charset="0"/>
            </a:endParaRPr>
          </a:p>
          <a:p>
            <a:pPr eaLnBrk="1" hangingPunct="1"/>
            <a:r>
              <a:rPr lang="en-US" altLang="en-US" b="1" dirty="0">
                <a:latin typeface="Eras Medium ITC" panose="020B0602030504020804" pitchFamily="34" charset="0"/>
              </a:rPr>
              <a:t>III. What are their Strengths and Weaknesses?</a:t>
            </a:r>
          </a:p>
          <a:p>
            <a:pPr eaLnBrk="1" hangingPunct="1"/>
            <a:endParaRPr lang="en-US" altLang="en-US" b="1" dirty="0">
              <a:latin typeface="Eras Medium ITC" panose="020B0602030504020804" pitchFamily="34" charset="0"/>
            </a:endParaRPr>
          </a:p>
          <a:p>
            <a:pPr eaLnBrk="1" hangingPunct="1"/>
            <a:r>
              <a:rPr lang="en-US" altLang="en-US" b="1" dirty="0">
                <a:latin typeface="Eras Medium ITC" panose="020B0602030504020804" pitchFamily="34" charset="0"/>
              </a:rPr>
              <a:t>IV. What are their Reaction Patterns?</a:t>
            </a:r>
          </a:p>
        </p:txBody>
      </p:sp>
      <p:sp>
        <p:nvSpPr>
          <p:cNvPr id="7173" name="Text Box 4"/>
          <p:cNvSpPr txBox="1">
            <a:spLocks noChangeArrowheads="1"/>
          </p:cNvSpPr>
          <p:nvPr/>
        </p:nvSpPr>
        <p:spPr bwMode="auto">
          <a:xfrm>
            <a:off x="504192" y="900453"/>
            <a:ext cx="7916325" cy="584775"/>
          </a:xfrm>
          <a:prstGeom prst="rect">
            <a:avLst/>
          </a:prstGeom>
          <a:noFill/>
          <a:ln>
            <a:noFill/>
          </a:ln>
          <a:effectLs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3200" b="1" u="sng" dirty="0">
                <a:latin typeface="Eras Medium ITC" panose="020B0602030504020804" pitchFamily="34" charset="0"/>
              </a:rPr>
              <a:t>Competition in marketing literature:</a:t>
            </a:r>
          </a:p>
        </p:txBody>
      </p:sp>
    </p:spTree>
    <p:extLst>
      <p:ext uri="{BB962C8B-B14F-4D97-AF65-F5344CB8AC3E}">
        <p14:creationId xmlns:p14="http://schemas.microsoft.com/office/powerpoint/2010/main" val="394619285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u="sng">
                <a:solidFill>
                  <a:srgbClr val="FFFFFF"/>
                </a:solidFill>
              </a:rPr>
              <a:t>Identification of Competitors</a:t>
            </a:r>
          </a:p>
        </p:txBody>
      </p:sp>
      <p:sp>
        <p:nvSpPr>
          <p:cNvPr id="10243" name="Slide Number Placeholder 4"/>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E17EFF21-65C4-4757-97D6-93900DA613E3}" type="slidenum">
              <a:rPr lang="en-US" altLang="en-US" sz="1059"/>
              <a:pPr>
                <a:spcBef>
                  <a:spcPct val="0"/>
                </a:spcBef>
                <a:buFontTx/>
                <a:buNone/>
              </a:pPr>
              <a:t>13</a:t>
            </a:fld>
            <a:endParaRPr lang="en-US" altLang="en-US" sz="1059"/>
          </a:p>
        </p:txBody>
      </p:sp>
      <p:sp>
        <p:nvSpPr>
          <p:cNvPr id="10245" name="Rectangle 3"/>
          <p:cNvSpPr>
            <a:spLocks noChangeArrowheads="1"/>
          </p:cNvSpPr>
          <p:nvPr/>
        </p:nvSpPr>
        <p:spPr bwMode="auto">
          <a:xfrm>
            <a:off x="848055" y="365126"/>
            <a:ext cx="8024639" cy="615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lnSpc>
                <a:spcPct val="150000"/>
              </a:lnSpc>
            </a:pPr>
            <a:r>
              <a:rPr lang="en-US" altLang="en-US" sz="2400" b="1" u="sng" dirty="0">
                <a:latin typeface="Eras Medium ITC" panose="020B0602030504020804" pitchFamily="34" charset="0"/>
              </a:rPr>
              <a:t>Philip Kotler’s Four Levels of Competition</a:t>
            </a:r>
            <a:r>
              <a:rPr lang="en-US" altLang="en-US" sz="2400" b="1" dirty="0">
                <a:latin typeface="Eras Medium ITC" panose="020B0602030504020804" pitchFamily="34" charset="0"/>
              </a:rPr>
              <a:t>:</a:t>
            </a:r>
          </a:p>
          <a:p>
            <a:pPr eaLnBrk="1" hangingPunct="1">
              <a:lnSpc>
                <a:spcPct val="150000"/>
              </a:lnSpc>
            </a:pPr>
            <a:r>
              <a:rPr lang="en-US" altLang="en-US" sz="2400" dirty="0">
                <a:latin typeface="Eras Medium ITC" panose="020B0602030504020804" pitchFamily="34" charset="0"/>
              </a:rPr>
              <a:t>How to determine a boundary of competition? What is total market boundary of our product?</a:t>
            </a:r>
          </a:p>
          <a:p>
            <a:pPr eaLnBrk="1" hangingPunct="1">
              <a:lnSpc>
                <a:spcPct val="150000"/>
              </a:lnSpc>
            </a:pPr>
            <a:endParaRPr lang="en-US" altLang="en-US" sz="2400" dirty="0">
              <a:latin typeface="Eras Medium ITC" panose="020B0602030504020804" pitchFamily="34" charset="0"/>
            </a:endParaRPr>
          </a:p>
          <a:p>
            <a:pPr eaLnBrk="1" hangingPunct="1">
              <a:lnSpc>
                <a:spcPct val="150000"/>
              </a:lnSpc>
            </a:pPr>
            <a:r>
              <a:rPr lang="en-US" altLang="en-US" sz="2400" b="1" dirty="0">
                <a:latin typeface="Eras Medium ITC" panose="020B0602030504020804" pitchFamily="34" charset="0"/>
              </a:rPr>
              <a:t>A. </a:t>
            </a:r>
            <a:r>
              <a:rPr lang="en-US" altLang="en-US" sz="2400" b="1" u="sng" dirty="0">
                <a:latin typeface="Eras Medium ITC" panose="020B0602030504020804" pitchFamily="34" charset="0"/>
              </a:rPr>
              <a:t>Brand Competition</a:t>
            </a:r>
            <a:r>
              <a:rPr lang="en-US" altLang="en-US" sz="2400" b="1" dirty="0">
                <a:latin typeface="Eras Medium ITC" panose="020B0602030504020804" pitchFamily="34" charset="0"/>
              </a:rPr>
              <a:t> - other companies offering the same</a:t>
            </a:r>
          </a:p>
          <a:p>
            <a:pPr eaLnBrk="1" hangingPunct="1">
              <a:lnSpc>
                <a:spcPct val="150000"/>
              </a:lnSpc>
            </a:pPr>
            <a:r>
              <a:rPr lang="en-US" altLang="en-US" sz="2400" b="1" dirty="0">
                <a:latin typeface="Eras Medium ITC" panose="020B0602030504020804" pitchFamily="34" charset="0"/>
              </a:rPr>
              <a:t>               products and services at similar prices (e.g., Coke</a:t>
            </a:r>
          </a:p>
          <a:p>
            <a:pPr eaLnBrk="1" hangingPunct="1">
              <a:lnSpc>
                <a:spcPct val="150000"/>
              </a:lnSpc>
            </a:pPr>
            <a:r>
              <a:rPr lang="en-US" altLang="en-US" sz="2400" b="1" dirty="0">
                <a:latin typeface="Eras Medium ITC" panose="020B0602030504020804" pitchFamily="34" charset="0"/>
              </a:rPr>
              <a:t>               has Pepsi, RC Cola, Shasta Cola,…..)</a:t>
            </a:r>
          </a:p>
          <a:p>
            <a:pPr eaLnBrk="1" hangingPunct="1">
              <a:lnSpc>
                <a:spcPct val="150000"/>
              </a:lnSpc>
            </a:pPr>
            <a:endParaRPr lang="en-US" altLang="en-US" sz="2400" b="1" dirty="0">
              <a:latin typeface="Eras Medium ITC" panose="020B0602030504020804" pitchFamily="34" charset="0"/>
            </a:endParaRPr>
          </a:p>
          <a:p>
            <a:pPr eaLnBrk="1" hangingPunct="1">
              <a:lnSpc>
                <a:spcPct val="150000"/>
              </a:lnSpc>
            </a:pPr>
            <a:r>
              <a:rPr lang="en-US" altLang="en-US" sz="2400" b="1" dirty="0">
                <a:latin typeface="Eras Medium ITC" panose="020B0602030504020804" pitchFamily="34" charset="0"/>
              </a:rPr>
              <a:t>B. </a:t>
            </a:r>
            <a:r>
              <a:rPr lang="en-US" altLang="en-US" sz="2400" b="1" u="sng" dirty="0">
                <a:solidFill>
                  <a:srgbClr val="FF0000"/>
                </a:solidFill>
                <a:latin typeface="Eras Medium ITC" panose="020B0602030504020804" pitchFamily="34" charset="0"/>
              </a:rPr>
              <a:t>Industry Competition</a:t>
            </a:r>
            <a:r>
              <a:rPr lang="en-US" altLang="en-US" sz="2400" b="1" dirty="0">
                <a:solidFill>
                  <a:srgbClr val="FF0000"/>
                </a:solidFill>
                <a:latin typeface="Eras Medium ITC" panose="020B0602030504020804" pitchFamily="34" charset="0"/>
              </a:rPr>
              <a:t> </a:t>
            </a:r>
            <a:r>
              <a:rPr lang="en-US" altLang="en-US" sz="2400" b="1" dirty="0">
                <a:latin typeface="Eras Medium ITC" panose="020B0602030504020804" pitchFamily="34" charset="0"/>
              </a:rPr>
              <a:t>- other companies making the 	same product or service (e.g., 7-UP, Dr. Pepper, 	Slice...)</a:t>
            </a:r>
          </a:p>
        </p:txBody>
      </p:sp>
    </p:spTree>
    <p:extLst>
      <p:ext uri="{BB962C8B-B14F-4D97-AF65-F5344CB8AC3E}">
        <p14:creationId xmlns:p14="http://schemas.microsoft.com/office/powerpoint/2010/main" val="154492735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2"/>
          </p:nvPr>
        </p:nvSpPr>
        <p:spPr>
          <a:xfrm>
            <a:off x="6518238" y="6356351"/>
            <a:ext cx="2057400" cy="365125"/>
          </a:xfrm>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B1FC867D-B812-4143-BCCD-52CF724DC126}" type="slidenum">
              <a:rPr lang="en-US" altLang="en-US" sz="1059"/>
              <a:pPr>
                <a:spcBef>
                  <a:spcPct val="0"/>
                </a:spcBef>
                <a:buFontTx/>
                <a:buNone/>
              </a:pPr>
              <a:t>14</a:t>
            </a:fld>
            <a:endParaRPr lang="en-US" altLang="en-US" sz="1059" dirty="0"/>
          </a:p>
        </p:txBody>
      </p:sp>
      <p:sp>
        <p:nvSpPr>
          <p:cNvPr id="12292" name="Rectangle 2"/>
          <p:cNvSpPr>
            <a:spLocks noChangeArrowheads="1"/>
          </p:cNvSpPr>
          <p:nvPr/>
        </p:nvSpPr>
        <p:spPr bwMode="auto">
          <a:xfrm>
            <a:off x="375664" y="715045"/>
            <a:ext cx="8537224" cy="5139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lnSpc>
                <a:spcPct val="150000"/>
              </a:lnSpc>
            </a:pPr>
            <a:r>
              <a:rPr lang="en-US" altLang="en-US" sz="2000" b="1" dirty="0">
                <a:latin typeface="Eras Medium ITC" panose="020B0602030504020804" pitchFamily="34" charset="0"/>
              </a:rPr>
              <a:t>C. </a:t>
            </a:r>
            <a:r>
              <a:rPr lang="en-US" altLang="en-US" sz="2000" b="1" u="sng" dirty="0">
                <a:latin typeface="Eras Medium ITC" panose="020B0602030504020804" pitchFamily="34" charset="0"/>
              </a:rPr>
              <a:t>Form Competition</a:t>
            </a:r>
            <a:r>
              <a:rPr lang="en-US" altLang="en-US" sz="2000" b="1" dirty="0">
                <a:latin typeface="Eras Medium ITC" panose="020B0602030504020804" pitchFamily="34" charset="0"/>
              </a:rPr>
              <a:t> - other companies manufacturing products that provide	the same service/function</a:t>
            </a:r>
          </a:p>
          <a:p>
            <a:pPr eaLnBrk="1" hangingPunct="1">
              <a:lnSpc>
                <a:spcPct val="150000"/>
              </a:lnSpc>
            </a:pPr>
            <a:r>
              <a:rPr lang="en-US" altLang="en-US" sz="2000" b="1" dirty="0">
                <a:latin typeface="Eras Medium ITC" panose="020B0602030504020804" pitchFamily="34" charset="0"/>
              </a:rPr>
              <a:t>                (e.g., Gatorade, Milk, Evian Water, Beer,……)</a:t>
            </a:r>
          </a:p>
          <a:p>
            <a:pPr eaLnBrk="1" hangingPunct="1">
              <a:lnSpc>
                <a:spcPct val="150000"/>
              </a:lnSpc>
            </a:pPr>
            <a:endParaRPr lang="en-US" altLang="en-US" sz="2000" dirty="0">
              <a:latin typeface="Eras Medium ITC" panose="020B0602030504020804" pitchFamily="34" charset="0"/>
            </a:endParaRPr>
          </a:p>
          <a:p>
            <a:pPr eaLnBrk="1" hangingPunct="1">
              <a:lnSpc>
                <a:spcPct val="150000"/>
              </a:lnSpc>
            </a:pPr>
            <a:r>
              <a:rPr lang="en-US" altLang="en-US" sz="2000" b="1" dirty="0">
                <a:latin typeface="Eras Medium ITC" panose="020B0602030504020804" pitchFamily="34" charset="0"/>
              </a:rPr>
              <a:t>D. </a:t>
            </a:r>
            <a:r>
              <a:rPr lang="en-US" altLang="en-US" sz="2000" b="1" u="sng" dirty="0">
                <a:latin typeface="Eras Medium ITC" panose="020B0602030504020804" pitchFamily="34" charset="0"/>
              </a:rPr>
              <a:t>Generic Competition</a:t>
            </a:r>
            <a:r>
              <a:rPr lang="en-US" altLang="en-US" sz="2000" b="1" dirty="0">
                <a:latin typeface="Eras Medium ITC" panose="020B0602030504020804" pitchFamily="34" charset="0"/>
              </a:rPr>
              <a:t> - all other companies that compete for the same consumer dollars (e.g., food products, restaurants, entertainment,….)</a:t>
            </a:r>
          </a:p>
          <a:p>
            <a:pPr eaLnBrk="1" hangingPunct="1">
              <a:lnSpc>
                <a:spcPct val="150000"/>
              </a:lnSpc>
            </a:pPr>
            <a:endParaRPr lang="en-US" altLang="en-US" sz="2000" b="1" dirty="0">
              <a:latin typeface="Eras Medium ITC" panose="020B0602030504020804" pitchFamily="34" charset="0"/>
            </a:endParaRPr>
          </a:p>
          <a:p>
            <a:pPr eaLnBrk="1" hangingPunct="1">
              <a:lnSpc>
                <a:spcPct val="150000"/>
              </a:lnSpc>
            </a:pPr>
            <a:r>
              <a:rPr lang="en-US" altLang="en-US" sz="2000" b="1" u="sng" dirty="0">
                <a:latin typeface="Eras Medium ITC" panose="020B0602030504020804" pitchFamily="34" charset="0"/>
              </a:rPr>
              <a:t>Here, we are focusing on</a:t>
            </a:r>
            <a:r>
              <a:rPr lang="en-US" altLang="en-US" sz="2000" b="1" dirty="0">
                <a:latin typeface="Eras Medium ITC" panose="020B0602030504020804" pitchFamily="34" charset="0"/>
              </a:rPr>
              <a:t>: INDUSTRY COMPETITION</a:t>
            </a:r>
          </a:p>
          <a:p>
            <a:pPr eaLnBrk="1" hangingPunct="1">
              <a:lnSpc>
                <a:spcPct val="150000"/>
              </a:lnSpc>
            </a:pPr>
            <a:endParaRPr lang="en-US" altLang="en-US" sz="2000" b="1" dirty="0">
              <a:latin typeface="Eras Medium ITC" panose="020B0602030504020804" pitchFamily="34" charset="0"/>
            </a:endParaRPr>
          </a:p>
          <a:p>
            <a:pPr eaLnBrk="1" hangingPunct="1">
              <a:lnSpc>
                <a:spcPct val="150000"/>
              </a:lnSpc>
            </a:pPr>
            <a:r>
              <a:rPr lang="en-US" altLang="en-US" sz="2000" b="1" dirty="0">
                <a:latin typeface="Eras Medium ITC" panose="020B0602030504020804" pitchFamily="34" charset="0"/>
              </a:rPr>
              <a:t>  “A Group of Firms that offer a product or class of products that are </a:t>
            </a:r>
            <a:r>
              <a:rPr lang="en-US" altLang="en-US" sz="2000" b="1" dirty="0">
                <a:solidFill>
                  <a:srgbClr val="FF0000"/>
                </a:solidFill>
                <a:latin typeface="Eras Medium ITC" panose="020B0602030504020804" pitchFamily="34" charset="0"/>
              </a:rPr>
              <a:t>close substitutes</a:t>
            </a:r>
            <a:r>
              <a:rPr lang="en-US" altLang="en-US" sz="2000" b="1" dirty="0">
                <a:latin typeface="Eras Medium ITC" panose="020B0602030504020804" pitchFamily="34" charset="0"/>
              </a:rPr>
              <a:t> for each other (i.e., have high cross elasticity of demand).” </a:t>
            </a:r>
          </a:p>
        </p:txBody>
      </p:sp>
    </p:spTree>
    <p:extLst>
      <p:ext uri="{BB962C8B-B14F-4D97-AF65-F5344CB8AC3E}">
        <p14:creationId xmlns:p14="http://schemas.microsoft.com/office/powerpoint/2010/main" val="109478737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390588" y="83747"/>
            <a:ext cx="6043447" cy="855149"/>
          </a:xfrm>
          <a:noFill/>
          <a:extLst/>
        </p:spPr>
        <p:txBody>
          <a:bodyPr>
            <a:normAutofit/>
          </a:bodyPr>
          <a:lstStyle/>
          <a:p>
            <a:pPr eaLnBrk="1" hangingPunct="1"/>
            <a:r>
              <a:rPr lang="en-US" altLang="en-US" b="1" u="sng" dirty="0">
                <a:latin typeface="Eras Medium ITC" panose="020B0602030504020804" pitchFamily="34" charset="0"/>
              </a:rPr>
              <a:t>Assessing Competition</a:t>
            </a:r>
          </a:p>
        </p:txBody>
      </p:sp>
      <p:sp>
        <p:nvSpPr>
          <p:cNvPr id="15363" name="Slide Number Placeholder 4"/>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09C709B0-B2F8-4F90-8E74-1E25FEF7AA10}" type="slidenum">
              <a:rPr lang="en-US" altLang="en-US" sz="1059"/>
              <a:pPr>
                <a:spcBef>
                  <a:spcPct val="0"/>
                </a:spcBef>
                <a:buFontTx/>
                <a:buNone/>
              </a:pPr>
              <a:t>15</a:t>
            </a:fld>
            <a:endParaRPr lang="en-US" altLang="en-US" sz="1059"/>
          </a:p>
        </p:txBody>
      </p:sp>
      <p:sp>
        <p:nvSpPr>
          <p:cNvPr id="15365" name="Rectangle 3"/>
          <p:cNvSpPr>
            <a:spLocks noChangeArrowheads="1"/>
          </p:cNvSpPr>
          <p:nvPr/>
        </p:nvSpPr>
        <p:spPr bwMode="auto">
          <a:xfrm>
            <a:off x="763674" y="938896"/>
            <a:ext cx="8094532" cy="412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ltLang="en-US" sz="2400" b="1" dirty="0">
                <a:latin typeface="Eras Medium ITC" panose="020B0602030504020804" pitchFamily="34" charset="0"/>
              </a:rPr>
              <a:t>A Firm should assess its Competitors with respect to </a:t>
            </a:r>
          </a:p>
          <a:p>
            <a:pPr eaLnBrk="1" hangingPunct="1"/>
            <a:r>
              <a:rPr lang="en-US" altLang="en-US" sz="2400" b="1" dirty="0">
                <a:solidFill>
                  <a:srgbClr val="FF0000"/>
                </a:solidFill>
                <a:latin typeface="Eras Medium ITC" panose="020B0602030504020804" pitchFamily="34" charset="0"/>
              </a:rPr>
              <a:t>objective attributes</a:t>
            </a:r>
            <a:r>
              <a:rPr lang="en-US" altLang="en-US" sz="2400" b="1" dirty="0">
                <a:latin typeface="Eras Medium ITC" panose="020B0602030504020804" pitchFamily="34" charset="0"/>
              </a:rPr>
              <a:t>, as well as </a:t>
            </a:r>
            <a:r>
              <a:rPr lang="en-US" altLang="en-US" sz="2400" b="1" dirty="0">
                <a:solidFill>
                  <a:srgbClr val="FF0000"/>
                </a:solidFill>
                <a:latin typeface="Eras Medium ITC" panose="020B0602030504020804" pitchFamily="34" charset="0"/>
              </a:rPr>
              <a:t>subjective perceptions </a:t>
            </a:r>
          </a:p>
          <a:p>
            <a:pPr eaLnBrk="1" hangingPunct="1"/>
            <a:r>
              <a:rPr lang="en-US" altLang="en-US" sz="2400" b="1" dirty="0">
                <a:latin typeface="Eras Medium ITC" panose="020B0602030504020804" pitchFamily="34" charset="0"/>
              </a:rPr>
              <a:t>from the voice/minds of consumers.</a:t>
            </a:r>
          </a:p>
          <a:p>
            <a:pPr eaLnBrk="1" hangingPunct="1"/>
            <a:endParaRPr lang="en-US" altLang="en-US" sz="2400" b="1" dirty="0">
              <a:latin typeface="Eras Medium ITC" panose="020B0602030504020804" pitchFamily="34" charset="0"/>
            </a:endParaRPr>
          </a:p>
          <a:p>
            <a:pPr eaLnBrk="1" hangingPunct="1"/>
            <a:r>
              <a:rPr lang="en-US" altLang="en-US" sz="2400" b="1" dirty="0">
                <a:latin typeface="Eras Medium ITC" panose="020B0602030504020804" pitchFamily="34" charset="0"/>
              </a:rPr>
              <a:t>Should also monitor below for competitions:</a:t>
            </a:r>
          </a:p>
          <a:p>
            <a:pPr eaLnBrk="1" hangingPunct="1"/>
            <a:endParaRPr lang="en-US" altLang="en-US" sz="2400" b="1" dirty="0">
              <a:latin typeface="Eras Medium ITC" panose="020B0602030504020804" pitchFamily="34" charset="0"/>
            </a:endParaRPr>
          </a:p>
          <a:p>
            <a:pPr eaLnBrk="1" hangingPunct="1"/>
            <a:r>
              <a:rPr lang="en-US" altLang="en-US" sz="2400" b="1" u="sng" dirty="0">
                <a:latin typeface="Eras Medium ITC" panose="020B0602030504020804" pitchFamily="34" charset="0"/>
              </a:rPr>
              <a:t>Share of Market (objective)</a:t>
            </a:r>
            <a:r>
              <a:rPr lang="en-US" altLang="en-US" sz="2400" b="1" dirty="0">
                <a:latin typeface="Eras Medium ITC" panose="020B0602030504020804" pitchFamily="34" charset="0"/>
              </a:rPr>
              <a:t>: Competitor’s market share – Sales Data</a:t>
            </a:r>
          </a:p>
          <a:p>
            <a:pPr eaLnBrk="1" hangingPunct="1"/>
            <a:endParaRPr lang="en-US" altLang="en-US" sz="2400" b="1" dirty="0">
              <a:latin typeface="Eras Medium ITC" panose="020B0602030504020804" pitchFamily="34" charset="0"/>
            </a:endParaRPr>
          </a:p>
          <a:p>
            <a:pPr eaLnBrk="1" hangingPunct="1"/>
            <a:r>
              <a:rPr lang="en-US" altLang="en-US" sz="2400" b="1" u="sng" dirty="0">
                <a:latin typeface="Eras Medium ITC" panose="020B0602030504020804" pitchFamily="34" charset="0"/>
              </a:rPr>
              <a:t>Share of Mind (subjective)</a:t>
            </a:r>
            <a:r>
              <a:rPr lang="en-US" altLang="en-US" sz="2400" b="1" dirty="0">
                <a:latin typeface="Eras Medium ITC" panose="020B0602030504020804" pitchFamily="34" charset="0"/>
              </a:rPr>
              <a:t>: “Name the first company that</a:t>
            </a:r>
          </a:p>
          <a:p>
            <a:pPr eaLnBrk="1" hangingPunct="1"/>
            <a:r>
              <a:rPr lang="en-US" altLang="en-US" sz="2400" b="1" dirty="0">
                <a:latin typeface="Eras Medium ITC" panose="020B0602030504020804" pitchFamily="34" charset="0"/>
              </a:rPr>
              <a:t>                                         comes to mind in this industry”.</a:t>
            </a:r>
          </a:p>
        </p:txBody>
      </p:sp>
      <p:pic>
        <p:nvPicPr>
          <p:cNvPr id="2" name="Picture 1"/>
          <p:cNvPicPr>
            <a:picLocks noChangeAspect="1"/>
          </p:cNvPicPr>
          <p:nvPr/>
        </p:nvPicPr>
        <p:blipFill>
          <a:blip r:embed="rId3" cstate="print"/>
          <a:stretch>
            <a:fillRect/>
          </a:stretch>
        </p:blipFill>
        <p:spPr>
          <a:xfrm>
            <a:off x="1390588" y="4907446"/>
            <a:ext cx="2126335" cy="1814030"/>
          </a:xfrm>
          <a:prstGeom prst="rect">
            <a:avLst/>
          </a:prstGeom>
        </p:spPr>
      </p:pic>
      <p:sp>
        <p:nvSpPr>
          <p:cNvPr id="3" name="Rectangle 2"/>
          <p:cNvSpPr/>
          <p:nvPr/>
        </p:nvSpPr>
        <p:spPr>
          <a:xfrm>
            <a:off x="3783203" y="5615583"/>
            <a:ext cx="4572000" cy="923330"/>
          </a:xfrm>
          <a:prstGeom prst="rect">
            <a:avLst/>
          </a:prstGeom>
        </p:spPr>
        <p:txBody>
          <a:bodyPr>
            <a:spAutoFit/>
          </a:bodyPr>
          <a:lstStyle/>
          <a:p>
            <a:r>
              <a:rPr lang="en-US" dirty="0"/>
              <a:t>Application Example: https://hbr.org/2015/06/a-better-way-to-map-brand-strategy</a:t>
            </a:r>
          </a:p>
        </p:txBody>
      </p:sp>
    </p:spTree>
    <p:extLst>
      <p:ext uri="{BB962C8B-B14F-4D97-AF65-F5344CB8AC3E}">
        <p14:creationId xmlns:p14="http://schemas.microsoft.com/office/powerpoint/2010/main" val="116877098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44FC4286-B779-4C8B-8D9E-69A009B089CF}" type="slidenum">
              <a:rPr lang="en-US" altLang="en-US" sz="1059"/>
              <a:pPr>
                <a:spcBef>
                  <a:spcPct val="0"/>
                </a:spcBef>
                <a:buFontTx/>
                <a:buNone/>
              </a:pPr>
              <a:t>16</a:t>
            </a:fld>
            <a:endParaRPr lang="en-US" altLang="en-US" sz="1059"/>
          </a:p>
        </p:txBody>
      </p:sp>
      <p:sp>
        <p:nvSpPr>
          <p:cNvPr id="17412" name="Rectangle 2"/>
          <p:cNvSpPr>
            <a:spLocks noChangeArrowheads="1"/>
          </p:cNvSpPr>
          <p:nvPr/>
        </p:nvSpPr>
        <p:spPr bwMode="auto">
          <a:xfrm>
            <a:off x="852084" y="336020"/>
            <a:ext cx="7663266" cy="116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ltLang="en-US" sz="2400" b="1" u="sng" dirty="0">
                <a:latin typeface="Eras Medium ITC" panose="020B0602030504020804" pitchFamily="34" charset="0"/>
              </a:rPr>
              <a:t>Share of Mind (subjective)</a:t>
            </a:r>
            <a:r>
              <a:rPr lang="en-US" altLang="en-US" sz="2400" b="1" dirty="0">
                <a:latin typeface="Eras Medium ITC" panose="020B0602030504020804" pitchFamily="34" charset="0"/>
              </a:rPr>
              <a:t> - “Name the company from 	whom you would prefer to buy the product”.</a:t>
            </a:r>
          </a:p>
          <a:p>
            <a:pPr eaLnBrk="1" hangingPunct="1"/>
            <a:endParaRPr lang="en-US" altLang="en-US" sz="2400" b="1" dirty="0">
              <a:latin typeface="Eras Medium ITC" panose="020B0602030504020804" pitchFamily="34" charset="0"/>
            </a:endParaRPr>
          </a:p>
        </p:txBody>
      </p:sp>
      <p:sp>
        <p:nvSpPr>
          <p:cNvPr id="17413" name="Rectangle 3"/>
          <p:cNvSpPr>
            <a:spLocks noChangeArrowheads="1"/>
          </p:cNvSpPr>
          <p:nvPr/>
        </p:nvSpPr>
        <p:spPr bwMode="auto">
          <a:xfrm>
            <a:off x="1736375" y="1826088"/>
            <a:ext cx="5998649" cy="346672"/>
          </a:xfrm>
          <a:prstGeom prst="rect">
            <a:avLst/>
          </a:prstGeom>
          <a:noFill/>
          <a:ln w="12700">
            <a:solidFill>
              <a:srgbClr val="000000"/>
            </a:solidFill>
            <a:miter lim="800000"/>
            <a:headEnd/>
            <a:tailEnd/>
          </a:ln>
          <a:effectLst/>
          <a:extLst/>
        </p:spPr>
        <p:txBody>
          <a:bodyPr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1853" b="1" dirty="0">
                <a:latin typeface="Eras Medium ITC" panose="020B0602030504020804" pitchFamily="34" charset="0"/>
              </a:rPr>
              <a:t>Typical data sets: Competitor x Attribute Matrix</a:t>
            </a:r>
          </a:p>
        </p:txBody>
      </p:sp>
      <p:sp>
        <p:nvSpPr>
          <p:cNvPr id="18" name="Rectangle 4"/>
          <p:cNvSpPr>
            <a:spLocks noChangeArrowheads="1"/>
          </p:cNvSpPr>
          <p:nvPr/>
        </p:nvSpPr>
        <p:spPr bwMode="auto">
          <a:xfrm>
            <a:off x="1101721" y="3054497"/>
            <a:ext cx="6843713" cy="2371725"/>
          </a:xfrm>
          <a:prstGeom prst="rect">
            <a:avLst/>
          </a:prstGeom>
          <a:no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2100"/>
          </a:p>
        </p:txBody>
      </p:sp>
      <p:sp>
        <p:nvSpPr>
          <p:cNvPr id="19" name="Rectangle 5"/>
          <p:cNvSpPr>
            <a:spLocks noChangeArrowheads="1"/>
          </p:cNvSpPr>
          <p:nvPr/>
        </p:nvSpPr>
        <p:spPr bwMode="auto">
          <a:xfrm>
            <a:off x="1308491" y="2442261"/>
            <a:ext cx="6672263" cy="39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2100" dirty="0"/>
              <a:t>Customer’s Ratings of Competitors on Key Success Factors</a:t>
            </a:r>
          </a:p>
        </p:txBody>
      </p:sp>
      <p:sp>
        <p:nvSpPr>
          <p:cNvPr id="20" name="Line 6"/>
          <p:cNvSpPr>
            <a:spLocks noChangeShapeType="1"/>
          </p:cNvSpPr>
          <p:nvPr/>
        </p:nvSpPr>
        <p:spPr bwMode="auto">
          <a:xfrm flipV="1">
            <a:off x="1104103" y="3749360"/>
            <a:ext cx="7869085" cy="195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1" name="Line 7"/>
          <p:cNvSpPr>
            <a:spLocks noChangeShapeType="1"/>
          </p:cNvSpPr>
          <p:nvPr/>
        </p:nvSpPr>
        <p:spPr bwMode="auto">
          <a:xfrm>
            <a:off x="1075528" y="3027490"/>
            <a:ext cx="7941472" cy="388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 name="Rectangle 9"/>
          <p:cNvSpPr>
            <a:spLocks noChangeArrowheads="1"/>
          </p:cNvSpPr>
          <p:nvPr/>
        </p:nvSpPr>
        <p:spPr bwMode="auto">
          <a:xfrm>
            <a:off x="1984910" y="3185611"/>
            <a:ext cx="1485900" cy="540631"/>
          </a:xfrm>
          <a:prstGeom prst="rect">
            <a:avLst/>
          </a:prstGeom>
          <a:noFill/>
          <a:ln>
            <a:noFill/>
          </a:ln>
          <a:effectLst/>
          <a:extLst/>
        </p:spPr>
        <p:txBody>
          <a:bodyPr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lnSpc>
                <a:spcPct val="85000"/>
              </a:lnSpc>
              <a:spcBef>
                <a:spcPct val="50000"/>
              </a:spcBef>
            </a:pPr>
            <a:r>
              <a:rPr lang="en-US" altLang="en-US" sz="1800" dirty="0"/>
              <a:t>Customer Awareness</a:t>
            </a:r>
          </a:p>
        </p:txBody>
      </p:sp>
      <p:sp>
        <p:nvSpPr>
          <p:cNvPr id="24" name="Rectangle 10"/>
          <p:cNvSpPr>
            <a:spLocks noChangeArrowheads="1"/>
          </p:cNvSpPr>
          <p:nvPr/>
        </p:nvSpPr>
        <p:spPr bwMode="auto">
          <a:xfrm>
            <a:off x="3513928" y="3168797"/>
            <a:ext cx="1485900" cy="540631"/>
          </a:xfrm>
          <a:prstGeom prst="rect">
            <a:avLst/>
          </a:prstGeom>
          <a:noFill/>
          <a:ln>
            <a:noFill/>
          </a:ln>
          <a:effectLst/>
          <a:extLst/>
        </p:spPr>
        <p:txBody>
          <a:bodyPr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lnSpc>
                <a:spcPct val="85000"/>
              </a:lnSpc>
              <a:spcBef>
                <a:spcPct val="50000"/>
              </a:spcBef>
            </a:pPr>
            <a:r>
              <a:rPr lang="en-US" altLang="en-US" sz="1800"/>
              <a:t>Product Quality</a:t>
            </a:r>
          </a:p>
        </p:txBody>
      </p:sp>
      <p:sp>
        <p:nvSpPr>
          <p:cNvPr id="25" name="Rectangle 11"/>
          <p:cNvSpPr>
            <a:spLocks noChangeArrowheads="1"/>
          </p:cNvSpPr>
          <p:nvPr/>
        </p:nvSpPr>
        <p:spPr bwMode="auto">
          <a:xfrm>
            <a:off x="4845050" y="3168797"/>
            <a:ext cx="1485900" cy="540631"/>
          </a:xfrm>
          <a:prstGeom prst="rect">
            <a:avLst/>
          </a:prstGeom>
          <a:noFill/>
          <a:ln>
            <a:noFill/>
          </a:ln>
          <a:effectLst/>
          <a:extLst/>
        </p:spPr>
        <p:txBody>
          <a:bodyPr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lnSpc>
                <a:spcPct val="85000"/>
              </a:lnSpc>
              <a:spcBef>
                <a:spcPct val="50000"/>
              </a:spcBef>
            </a:pPr>
            <a:r>
              <a:rPr lang="en-US" altLang="en-US" sz="1800" dirty="0"/>
              <a:t>Product Availability</a:t>
            </a:r>
          </a:p>
        </p:txBody>
      </p:sp>
      <p:sp>
        <p:nvSpPr>
          <p:cNvPr id="26" name="Rectangle 12"/>
          <p:cNvSpPr>
            <a:spLocks noChangeArrowheads="1"/>
          </p:cNvSpPr>
          <p:nvPr/>
        </p:nvSpPr>
        <p:spPr bwMode="auto">
          <a:xfrm>
            <a:off x="6395242" y="3168797"/>
            <a:ext cx="1485900" cy="540631"/>
          </a:xfrm>
          <a:prstGeom prst="rect">
            <a:avLst/>
          </a:prstGeom>
          <a:noFill/>
          <a:ln>
            <a:noFill/>
          </a:ln>
          <a:effectLst/>
          <a:extLst/>
        </p:spPr>
        <p:txBody>
          <a:bodyPr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lnSpc>
                <a:spcPct val="85000"/>
              </a:lnSpc>
              <a:spcBef>
                <a:spcPct val="50000"/>
              </a:spcBef>
            </a:pPr>
            <a:r>
              <a:rPr lang="en-US" altLang="en-US" sz="1800" dirty="0"/>
              <a:t>Technical Assistance</a:t>
            </a:r>
          </a:p>
        </p:txBody>
      </p:sp>
      <p:sp>
        <p:nvSpPr>
          <p:cNvPr id="27" name="Rectangle 14"/>
          <p:cNvSpPr>
            <a:spLocks noChangeArrowheads="1"/>
          </p:cNvSpPr>
          <p:nvPr/>
        </p:nvSpPr>
        <p:spPr bwMode="auto">
          <a:xfrm>
            <a:off x="73967" y="3868885"/>
            <a:ext cx="8792308" cy="1177728"/>
          </a:xfrm>
          <a:prstGeom prst="rect">
            <a:avLst/>
          </a:prstGeom>
          <a:noFill/>
          <a:ln>
            <a:noFill/>
          </a:ln>
          <a:effectLst/>
          <a:extLst/>
        </p:spPr>
        <p:txBody>
          <a:bodyPr wrap="square" lIns="69056" tIns="34529" rIns="69056" bIns="34529">
            <a:spAutoFit/>
          </a:bodyPr>
          <a:lstStyle>
            <a:lvl1pPr>
              <a:tabLst>
                <a:tab pos="2514600" algn="l"/>
                <a:tab pos="4114800" algn="l"/>
                <a:tab pos="5486400" algn="l"/>
                <a:tab pos="7086600" algn="l"/>
                <a:tab pos="8401050" algn="l"/>
              </a:tabLst>
              <a:defRPr sz="2800">
                <a:solidFill>
                  <a:schemeClr val="tx1"/>
                </a:solidFill>
                <a:latin typeface="Times New Roman" panose="02020603050405020304" pitchFamily="18" charset="0"/>
              </a:defRPr>
            </a:lvl1pPr>
            <a:lvl2pPr marL="742950" indent="-285750">
              <a:tabLst>
                <a:tab pos="2514600" algn="l"/>
                <a:tab pos="4114800" algn="l"/>
                <a:tab pos="5486400" algn="l"/>
                <a:tab pos="7086600" algn="l"/>
                <a:tab pos="8401050" algn="l"/>
              </a:tabLst>
              <a:defRPr sz="2800">
                <a:solidFill>
                  <a:schemeClr val="tx1"/>
                </a:solidFill>
                <a:latin typeface="Times New Roman" panose="02020603050405020304" pitchFamily="18" charset="0"/>
              </a:defRPr>
            </a:lvl2pPr>
            <a:lvl3pPr marL="1143000" indent="-228600">
              <a:tabLst>
                <a:tab pos="2514600" algn="l"/>
                <a:tab pos="4114800" algn="l"/>
                <a:tab pos="5486400" algn="l"/>
                <a:tab pos="7086600" algn="l"/>
                <a:tab pos="8401050" algn="l"/>
              </a:tabLst>
              <a:defRPr sz="2800">
                <a:solidFill>
                  <a:schemeClr val="tx1"/>
                </a:solidFill>
                <a:latin typeface="Times New Roman" panose="02020603050405020304" pitchFamily="18" charset="0"/>
              </a:defRPr>
            </a:lvl3pPr>
            <a:lvl4pPr marL="1600200" indent="-228600">
              <a:tabLst>
                <a:tab pos="2514600" algn="l"/>
                <a:tab pos="4114800" algn="l"/>
                <a:tab pos="5486400" algn="l"/>
                <a:tab pos="7086600" algn="l"/>
                <a:tab pos="8401050" algn="l"/>
              </a:tabLst>
              <a:defRPr sz="2800">
                <a:solidFill>
                  <a:schemeClr val="tx1"/>
                </a:solidFill>
                <a:latin typeface="Times New Roman" panose="02020603050405020304" pitchFamily="18" charset="0"/>
              </a:defRPr>
            </a:lvl4pPr>
            <a:lvl5pPr marL="2057400" indent="-228600">
              <a:tabLst>
                <a:tab pos="2514600" algn="l"/>
                <a:tab pos="4114800" algn="l"/>
                <a:tab pos="5486400" algn="l"/>
                <a:tab pos="7086600" algn="l"/>
                <a:tab pos="8401050" algn="l"/>
              </a:tabLst>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514600" algn="l"/>
                <a:tab pos="4114800" algn="l"/>
                <a:tab pos="5486400" algn="l"/>
                <a:tab pos="7086600" algn="l"/>
                <a:tab pos="8401050" algn="l"/>
              </a:tabLs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514600" algn="l"/>
                <a:tab pos="4114800" algn="l"/>
                <a:tab pos="5486400" algn="l"/>
                <a:tab pos="7086600" algn="l"/>
                <a:tab pos="8401050" algn="l"/>
              </a:tabLs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514600" algn="l"/>
                <a:tab pos="4114800" algn="l"/>
                <a:tab pos="5486400" algn="l"/>
                <a:tab pos="7086600" algn="l"/>
                <a:tab pos="8401050" algn="l"/>
              </a:tabLs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514600" algn="l"/>
                <a:tab pos="4114800" algn="l"/>
                <a:tab pos="5486400" algn="l"/>
                <a:tab pos="7086600" algn="l"/>
                <a:tab pos="8401050" algn="l"/>
              </a:tabLst>
              <a:defRPr sz="2800">
                <a:solidFill>
                  <a:schemeClr val="tx1"/>
                </a:solidFill>
                <a:latin typeface="Times New Roman" panose="02020603050405020304" pitchFamily="18" charset="0"/>
              </a:defRPr>
            </a:lvl9pPr>
          </a:lstStyle>
          <a:p>
            <a:pPr eaLnBrk="1" hangingPunct="1">
              <a:spcBef>
                <a:spcPct val="50000"/>
              </a:spcBef>
            </a:pPr>
            <a:r>
              <a:rPr lang="en-US" altLang="en-US" sz="1800" dirty="0"/>
              <a:t>Competitor A	E	E	P	P	G</a:t>
            </a:r>
          </a:p>
          <a:p>
            <a:pPr eaLnBrk="1" hangingPunct="1">
              <a:spcBef>
                <a:spcPct val="50000"/>
              </a:spcBef>
            </a:pPr>
            <a:r>
              <a:rPr lang="en-US" altLang="en-US" sz="1800" dirty="0"/>
              <a:t>Competitor B	G	G	E	G	E</a:t>
            </a:r>
          </a:p>
          <a:p>
            <a:pPr eaLnBrk="1" hangingPunct="1">
              <a:spcBef>
                <a:spcPct val="50000"/>
              </a:spcBef>
            </a:pPr>
            <a:r>
              <a:rPr lang="en-US" altLang="en-US" sz="1800" dirty="0"/>
              <a:t>Competitor C	F	P	G	F	F</a:t>
            </a:r>
          </a:p>
        </p:txBody>
      </p:sp>
      <p:sp>
        <p:nvSpPr>
          <p:cNvPr id="28" name="Rectangle 15"/>
          <p:cNvSpPr>
            <a:spLocks noChangeArrowheads="1"/>
          </p:cNvSpPr>
          <p:nvPr/>
        </p:nvSpPr>
        <p:spPr bwMode="auto">
          <a:xfrm>
            <a:off x="2118926" y="5367156"/>
            <a:ext cx="4702390" cy="346731"/>
          </a:xfrm>
          <a:prstGeom prst="rect">
            <a:avLst/>
          </a:prstGeom>
          <a:noFill/>
          <a:ln>
            <a:noFill/>
          </a:ln>
          <a:effectLst/>
          <a:extLst/>
        </p:spPr>
        <p:txBody>
          <a:bodyPr wrap="square"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1800" dirty="0"/>
              <a:t>Note: E = excellent, G = good, F = Fair, P = poor.</a:t>
            </a:r>
          </a:p>
        </p:txBody>
      </p:sp>
      <p:sp>
        <p:nvSpPr>
          <p:cNvPr id="16" name="Rectangle 12"/>
          <p:cNvSpPr>
            <a:spLocks noChangeArrowheads="1"/>
          </p:cNvSpPr>
          <p:nvPr/>
        </p:nvSpPr>
        <p:spPr bwMode="auto">
          <a:xfrm>
            <a:off x="7959722" y="3168796"/>
            <a:ext cx="1188250" cy="540631"/>
          </a:xfrm>
          <a:prstGeom prst="rect">
            <a:avLst/>
          </a:prstGeom>
          <a:noFill/>
          <a:ln>
            <a:noFill/>
          </a:ln>
          <a:effectLst/>
          <a:extLst/>
        </p:spPr>
        <p:txBody>
          <a:bodyPr wrap="square" lIns="69056" tIns="34529" rIns="69056" bIns="34529">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lnSpc>
                <a:spcPct val="85000"/>
              </a:lnSpc>
              <a:spcBef>
                <a:spcPct val="50000"/>
              </a:spcBef>
            </a:pPr>
            <a:r>
              <a:rPr lang="en-US" altLang="en-US" sz="1800" dirty="0"/>
              <a:t>Selling Staff</a:t>
            </a:r>
          </a:p>
        </p:txBody>
      </p:sp>
      <p:sp>
        <p:nvSpPr>
          <p:cNvPr id="2" name="TextBox 1"/>
          <p:cNvSpPr txBox="1"/>
          <p:nvPr/>
        </p:nvSpPr>
        <p:spPr>
          <a:xfrm>
            <a:off x="800029" y="5932157"/>
            <a:ext cx="7767376" cy="400110"/>
          </a:xfrm>
          <a:prstGeom prst="rect">
            <a:avLst/>
          </a:prstGeom>
          <a:noFill/>
        </p:spPr>
        <p:txBody>
          <a:bodyPr wrap="square" rtlCol="0">
            <a:spAutoFit/>
          </a:bodyPr>
          <a:lstStyle/>
          <a:p>
            <a:r>
              <a:rPr lang="en-US" sz="2000" b="1" dirty="0">
                <a:solidFill>
                  <a:srgbClr val="FF0000"/>
                </a:solidFill>
                <a:latin typeface="Eras Medium ITC" panose="020B0602030504020804" pitchFamily="34" charset="0"/>
                <a:sym typeface="Wingdings" panose="05000000000000000000" pitchFamily="2" charset="2"/>
              </a:rPr>
              <a:t> </a:t>
            </a:r>
            <a:r>
              <a:rPr lang="en-US" sz="2000" b="1" dirty="0">
                <a:solidFill>
                  <a:srgbClr val="FF0000"/>
                </a:solidFill>
                <a:latin typeface="Eras Medium ITC" panose="020B0602030504020804" pitchFamily="34" charset="0"/>
              </a:rPr>
              <a:t>Customers’ comparative ratings in attributes across competitors… </a:t>
            </a:r>
          </a:p>
        </p:txBody>
      </p:sp>
    </p:spTree>
    <p:extLst>
      <p:ext uri="{BB962C8B-B14F-4D97-AF65-F5344CB8AC3E}">
        <p14:creationId xmlns:p14="http://schemas.microsoft.com/office/powerpoint/2010/main" val="297236277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30319"/>
            <a:ext cx="7886700" cy="2852737"/>
          </a:xfrm>
        </p:spPr>
        <p:txBody>
          <a:bodyPr>
            <a:normAutofit/>
          </a:bodyPr>
          <a:lstStyle/>
          <a:p>
            <a:pPr algn="ctr"/>
            <a:r>
              <a:rPr lang="en-US" sz="4000" dirty="0">
                <a:latin typeface="Eras Medium ITC" panose="020B0602030504020804" pitchFamily="34" charset="0"/>
              </a:rPr>
              <a:t>Why Brand Perceptual Map?</a:t>
            </a:r>
            <a:br>
              <a:rPr lang="en-US" sz="4000" dirty="0">
                <a:latin typeface="Eras Medium ITC" panose="020B0602030504020804" pitchFamily="34" charset="0"/>
              </a:rPr>
            </a:br>
            <a:r>
              <a:rPr lang="en-US" sz="4000" dirty="0">
                <a:latin typeface="Eras Medium ITC" panose="020B0602030504020804" pitchFamily="34" charset="0"/>
              </a:rPr>
              <a:t>Positioning and Differentiation Strategy in Marketing</a:t>
            </a:r>
          </a:p>
        </p:txBody>
      </p:sp>
      <p:sp>
        <p:nvSpPr>
          <p:cNvPr id="4" name="Slide Number Placeholder 3"/>
          <p:cNvSpPr>
            <a:spLocks noGrp="1"/>
          </p:cNvSpPr>
          <p:nvPr>
            <p:ph type="sldNum" sz="quarter" idx="12"/>
          </p:nvPr>
        </p:nvSpPr>
        <p:spPr/>
        <p:txBody>
          <a:bodyPr/>
          <a:lstStyle/>
          <a:p>
            <a:fld id="{063059AE-0EF1-4FD9-9266-7C9AD39C70B3}" type="slidenum">
              <a:rPr lang="en-US" smtClean="0"/>
              <a:pPr/>
              <a:t>17</a:t>
            </a:fld>
            <a:endParaRPr lang="en-US"/>
          </a:p>
        </p:txBody>
      </p:sp>
    </p:spTree>
    <p:extLst>
      <p:ext uri="{BB962C8B-B14F-4D97-AF65-F5344CB8AC3E}">
        <p14:creationId xmlns:p14="http://schemas.microsoft.com/office/powerpoint/2010/main" val="161687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85799" y="34428"/>
            <a:ext cx="7772400" cy="1143000"/>
          </a:xfrm>
        </p:spPr>
        <p:txBody>
          <a:bodyPr/>
          <a:lstStyle/>
          <a:p>
            <a:r>
              <a:rPr lang="en-US" altLang="en-US" sz="3600" dirty="0">
                <a:latin typeface="Eras Medium ITC" panose="020B0602030504020804" pitchFamily="34" charset="0"/>
              </a:rPr>
              <a:t>Brand Perceptual Maps </a:t>
            </a:r>
          </a:p>
        </p:txBody>
      </p:sp>
      <p:sp>
        <p:nvSpPr>
          <p:cNvPr id="281603" name="Rectangle 3"/>
          <p:cNvSpPr>
            <a:spLocks noGrp="1" noChangeArrowheads="1"/>
          </p:cNvSpPr>
          <p:nvPr>
            <p:ph type="body" idx="1"/>
          </p:nvPr>
        </p:nvSpPr>
        <p:spPr>
          <a:xfrm>
            <a:off x="555171" y="1046799"/>
            <a:ext cx="8284029" cy="5296318"/>
          </a:xfrm>
          <a:noFill/>
          <a:ln/>
        </p:spPr>
        <p:txBody>
          <a:bodyPr>
            <a:noAutofit/>
          </a:bodyPr>
          <a:lstStyle/>
          <a:p>
            <a:pPr>
              <a:lnSpc>
                <a:spcPct val="110000"/>
              </a:lnSpc>
              <a:spcAft>
                <a:spcPct val="20000"/>
              </a:spcAft>
            </a:pPr>
            <a:r>
              <a:rPr lang="en-US" altLang="en-US" dirty="0">
                <a:latin typeface="Eras Medium ITC" panose="020B0602030504020804" pitchFamily="34" charset="0"/>
              </a:rPr>
              <a:t>It informs competition structure amongst Brands</a:t>
            </a:r>
          </a:p>
          <a:p>
            <a:pPr>
              <a:lnSpc>
                <a:spcPct val="110000"/>
              </a:lnSpc>
              <a:spcAft>
                <a:spcPct val="20000"/>
              </a:spcAft>
            </a:pPr>
            <a:r>
              <a:rPr lang="en-US" altLang="en-US" dirty="0">
                <a:latin typeface="Eras Medium ITC" panose="020B0602030504020804" pitchFamily="34" charset="0"/>
              </a:rPr>
              <a:t>A perceptual map is a visual representation of </a:t>
            </a:r>
            <a:r>
              <a:rPr lang="en-US" altLang="en-US" dirty="0">
                <a:solidFill>
                  <a:srgbClr val="FF0000"/>
                </a:solidFill>
                <a:latin typeface="Eras Medium ITC" panose="020B0602030504020804" pitchFamily="34" charset="0"/>
              </a:rPr>
              <a:t>how target customers view the competing alternatives</a:t>
            </a:r>
            <a:r>
              <a:rPr lang="en-US" altLang="en-US" dirty="0">
                <a:latin typeface="Eras Medium ITC" panose="020B0602030504020804" pitchFamily="34" charset="0"/>
              </a:rPr>
              <a:t> in a Euclidean space (</a:t>
            </a:r>
            <a:r>
              <a:rPr lang="en-US" altLang="en-US" dirty="0">
                <a:latin typeface="Eras Medium ITC" panose="020B0602030504020804" pitchFamily="34" charset="0"/>
                <a:hlinkClick r:id="rId2"/>
              </a:rPr>
              <a:t>Brand Perceptual Map</a:t>
            </a:r>
            <a:r>
              <a:rPr lang="en-US" altLang="en-US" dirty="0">
                <a:latin typeface="Eras Medium ITC" panose="020B0602030504020804" pitchFamily="34" charset="0"/>
              </a:rPr>
              <a:t> example used by Steve Jobs…)</a:t>
            </a:r>
          </a:p>
          <a:p>
            <a:pPr>
              <a:lnSpc>
                <a:spcPct val="110000"/>
              </a:lnSpc>
              <a:spcAft>
                <a:spcPct val="20000"/>
              </a:spcAft>
            </a:pPr>
            <a:r>
              <a:rPr lang="en-US" altLang="en-US" dirty="0">
                <a:latin typeface="Eras Medium ITC" panose="020B0602030504020804" pitchFamily="34" charset="0"/>
              </a:rPr>
              <a:t>The map has the following characteristics:</a:t>
            </a:r>
          </a:p>
          <a:p>
            <a:pPr lvl="1">
              <a:lnSpc>
                <a:spcPct val="110000"/>
              </a:lnSpc>
              <a:spcAft>
                <a:spcPct val="20000"/>
              </a:spcAft>
            </a:pPr>
            <a:r>
              <a:rPr lang="en-US" altLang="en-US" sz="2000" dirty="0">
                <a:latin typeface="Eras Medium ITC" panose="020B0602030504020804" pitchFamily="34" charset="0"/>
              </a:rPr>
              <a:t>The pair-wise </a:t>
            </a:r>
            <a:r>
              <a:rPr lang="en-US" altLang="en-US" sz="2000" u="sng" dirty="0">
                <a:latin typeface="Eras Medium ITC" panose="020B0602030504020804" pitchFamily="34" charset="0"/>
              </a:rPr>
              <a:t>distances between product alternatives</a:t>
            </a:r>
            <a:r>
              <a:rPr lang="en-US" altLang="en-US" sz="2000" dirty="0">
                <a:latin typeface="Eras Medium ITC" panose="020B0602030504020804" pitchFamily="34" charset="0"/>
              </a:rPr>
              <a:t> directly indicate how close or far apart the products are </a:t>
            </a:r>
            <a:r>
              <a:rPr lang="en-US" altLang="en-US" sz="2000" dirty="0">
                <a:solidFill>
                  <a:srgbClr val="FF0000"/>
                </a:solidFill>
                <a:latin typeface="Eras Medium ITC" panose="020B0602030504020804" pitchFamily="34" charset="0"/>
              </a:rPr>
              <a:t>in the minds of customers</a:t>
            </a:r>
          </a:p>
          <a:p>
            <a:pPr lvl="1">
              <a:lnSpc>
                <a:spcPct val="110000"/>
              </a:lnSpc>
              <a:spcAft>
                <a:spcPct val="20000"/>
              </a:spcAft>
            </a:pPr>
            <a:r>
              <a:rPr lang="en-US" altLang="en-US" sz="2000" dirty="0">
                <a:latin typeface="Eras Medium ITC" panose="020B0602030504020804" pitchFamily="34" charset="0"/>
              </a:rPr>
              <a:t>The </a:t>
            </a:r>
            <a:r>
              <a:rPr lang="en-US" altLang="en-US" sz="2000" u="sng" dirty="0">
                <a:latin typeface="Eras Medium ITC" panose="020B0602030504020804" pitchFamily="34" charset="0"/>
              </a:rPr>
              <a:t>axes of the map</a:t>
            </a:r>
            <a:r>
              <a:rPr lang="en-US" altLang="en-US" sz="2000" dirty="0">
                <a:latin typeface="Eras Medium ITC" panose="020B0602030504020804" pitchFamily="34" charset="0"/>
              </a:rPr>
              <a:t> are a special set of vectors suggesting </a:t>
            </a:r>
            <a:r>
              <a:rPr lang="en-US" altLang="en-US" sz="2000" u="sng" dirty="0">
                <a:latin typeface="Eras Medium ITC" panose="020B0602030504020804" pitchFamily="34" charset="0"/>
              </a:rPr>
              <a:t>the underlying dimensions (e.g., Principal Component1 or 2)</a:t>
            </a:r>
            <a:r>
              <a:rPr lang="en-US" altLang="en-US" sz="2000" dirty="0">
                <a:latin typeface="Eras Medium ITC" panose="020B0602030504020804" pitchFamily="34" charset="0"/>
              </a:rPr>
              <a:t> that best characterize how customers differentiate between alternatives</a:t>
            </a:r>
            <a:endParaRPr lang="en-US" altLang="en-US" dirty="0">
              <a:latin typeface="Eras Medium ITC" panose="020B0602030504020804" pitchFamily="34" charset="0"/>
            </a:endParaRPr>
          </a:p>
        </p:txBody>
      </p:sp>
    </p:spTree>
    <p:extLst>
      <p:ext uri="{BB962C8B-B14F-4D97-AF65-F5344CB8AC3E}">
        <p14:creationId xmlns:p14="http://schemas.microsoft.com/office/powerpoint/2010/main" val="369147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186028" y="788017"/>
            <a:ext cx="5877963" cy="3994467"/>
          </a:xfrm>
          <a:prstGeom prst="rect">
            <a:avLst/>
          </a:prstGeom>
        </p:spPr>
      </p:pic>
      <p:sp>
        <p:nvSpPr>
          <p:cNvPr id="2" name="Title 1"/>
          <p:cNvSpPr>
            <a:spLocks noGrp="1"/>
          </p:cNvSpPr>
          <p:nvPr>
            <p:ph type="title"/>
          </p:nvPr>
        </p:nvSpPr>
        <p:spPr>
          <a:xfrm>
            <a:off x="0" y="1"/>
            <a:ext cx="9144000" cy="947976"/>
          </a:xfrm>
        </p:spPr>
        <p:txBody>
          <a:bodyPr>
            <a:normAutofit/>
          </a:bodyPr>
          <a:lstStyle/>
          <a:p>
            <a:pPr algn="ctr"/>
            <a:r>
              <a:rPr lang="en-US" sz="3200" dirty="0">
                <a:latin typeface="Eras Medium ITC" panose="020B0602030504020804" pitchFamily="34" charset="0"/>
              </a:rPr>
              <a:t>Example of Perceptual Map (Auto Brands)</a:t>
            </a:r>
          </a:p>
        </p:txBody>
      </p:sp>
      <p:sp>
        <p:nvSpPr>
          <p:cNvPr id="4" name="Slide Number Placeholder 3"/>
          <p:cNvSpPr>
            <a:spLocks noGrp="1"/>
          </p:cNvSpPr>
          <p:nvPr>
            <p:ph type="sldNum" sz="quarter" idx="12"/>
          </p:nvPr>
        </p:nvSpPr>
        <p:spPr/>
        <p:txBody>
          <a:bodyPr/>
          <a:lstStyle/>
          <a:p>
            <a:fld id="{063059AE-0EF1-4FD9-9266-7C9AD39C70B3}" type="slidenum">
              <a:rPr lang="en-US" smtClean="0"/>
              <a:pPr/>
              <a:t>19</a:t>
            </a:fld>
            <a:endParaRPr lang="en-US" dirty="0"/>
          </a:p>
        </p:txBody>
      </p:sp>
      <p:sp>
        <p:nvSpPr>
          <p:cNvPr id="7" name="TextBox 6"/>
          <p:cNvSpPr txBox="1"/>
          <p:nvPr/>
        </p:nvSpPr>
        <p:spPr>
          <a:xfrm>
            <a:off x="469601" y="4782484"/>
            <a:ext cx="8204798" cy="1938992"/>
          </a:xfrm>
          <a:prstGeom prst="rect">
            <a:avLst/>
          </a:prstGeom>
          <a:noFill/>
        </p:spPr>
        <p:txBody>
          <a:bodyPr wrap="square" rtlCol="0">
            <a:spAutoFit/>
          </a:bodyPr>
          <a:lstStyle/>
          <a:p>
            <a:pPr>
              <a:lnSpc>
                <a:spcPct val="150000"/>
              </a:lnSpc>
            </a:pPr>
            <a:r>
              <a:rPr lang="en-US" sz="2000" dirty="0">
                <a:latin typeface="Eras Medium ITC" panose="020B0602030504020804" pitchFamily="34" charset="0"/>
              </a:rPr>
              <a:t>From this perceptual map: 1. we can see how each car brand is comparatively </a:t>
            </a:r>
            <a:r>
              <a:rPr lang="en-US" sz="2000" dirty="0">
                <a:solidFill>
                  <a:srgbClr val="FF0000"/>
                </a:solidFill>
                <a:latin typeface="Eras Medium ITC" panose="020B0602030504020804" pitchFamily="34" charset="0"/>
              </a:rPr>
              <a:t>positioned</a:t>
            </a:r>
            <a:r>
              <a:rPr lang="en-US" sz="2000" dirty="0">
                <a:latin typeface="Eras Medium ITC" panose="020B0602030504020804" pitchFamily="34" charset="0"/>
              </a:rPr>
              <a:t> in peoples’ mind.</a:t>
            </a:r>
          </a:p>
          <a:p>
            <a:pPr>
              <a:lnSpc>
                <a:spcPct val="150000"/>
              </a:lnSpc>
            </a:pPr>
            <a:r>
              <a:rPr lang="en-US" sz="2000" dirty="0">
                <a:latin typeface="Eras Medium ITC" panose="020B0602030504020804" pitchFamily="34" charset="0"/>
              </a:rPr>
              <a:t>2. This is helpful for developing marketing strategy for </a:t>
            </a:r>
            <a:r>
              <a:rPr lang="en-US" sz="2000" dirty="0">
                <a:solidFill>
                  <a:srgbClr val="FF0000"/>
                </a:solidFill>
                <a:latin typeface="Eras Medium ITC" panose="020B0602030504020804" pitchFamily="34" charset="0"/>
              </a:rPr>
              <a:t>differentiating </a:t>
            </a:r>
            <a:r>
              <a:rPr lang="en-US" sz="2000" dirty="0">
                <a:latin typeface="Eras Medium ITC" panose="020B0602030504020804" pitchFamily="34" charset="0"/>
              </a:rPr>
              <a:t>from other competing car brands.</a:t>
            </a:r>
          </a:p>
        </p:txBody>
      </p:sp>
      <p:sp>
        <p:nvSpPr>
          <p:cNvPr id="9" name="Rectangle 8"/>
          <p:cNvSpPr/>
          <p:nvPr/>
        </p:nvSpPr>
        <p:spPr>
          <a:xfrm>
            <a:off x="6732396" y="4320819"/>
            <a:ext cx="2427318" cy="461665"/>
          </a:xfrm>
          <a:prstGeom prst="rect">
            <a:avLst/>
          </a:prstGeom>
        </p:spPr>
        <p:txBody>
          <a:bodyPr wrap="square">
            <a:spAutoFit/>
          </a:bodyPr>
          <a:lstStyle/>
          <a:p>
            <a:r>
              <a:rPr lang="en-US" sz="1200" dirty="0"/>
              <a:t>https://rockstarsbm.wordpress.com/2014/11/23/perceptual-maps/</a:t>
            </a:r>
          </a:p>
        </p:txBody>
      </p:sp>
    </p:spTree>
    <p:extLst>
      <p:ext uri="{BB962C8B-B14F-4D97-AF65-F5344CB8AC3E}">
        <p14:creationId xmlns:p14="http://schemas.microsoft.com/office/powerpoint/2010/main" val="163467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Example 1 </a:t>
            </a:r>
          </a:p>
        </p:txBody>
      </p:sp>
      <p:sp>
        <p:nvSpPr>
          <p:cNvPr id="3" name="내용 개체 틀 2"/>
          <p:cNvSpPr>
            <a:spLocks noGrp="1"/>
          </p:cNvSpPr>
          <p:nvPr>
            <p:ph idx="1"/>
          </p:nvPr>
        </p:nvSpPr>
        <p:spPr>
          <a:xfrm>
            <a:off x="457200" y="1828800"/>
            <a:ext cx="8229600" cy="4648200"/>
          </a:xfrm>
        </p:spPr>
        <p:txBody>
          <a:bodyPr>
            <a:normAutofit/>
          </a:bodyPr>
          <a:lstStyle/>
          <a:p>
            <a:r>
              <a:rPr lang="en-US" sz="3200" dirty="0"/>
              <a:t>Counting the number of 4s in the following Text:</a:t>
            </a:r>
          </a:p>
          <a:p>
            <a:endParaRPr lang="en-US" sz="3200" dirty="0"/>
          </a:p>
          <a:p>
            <a:pPr>
              <a:buNone/>
            </a:pPr>
            <a:r>
              <a:rPr lang="en-US" sz="4000" dirty="0"/>
              <a:t>532489242209078347134097544782331028</a:t>
            </a:r>
          </a:p>
        </p:txBody>
      </p:sp>
    </p:spTree>
    <p:extLst>
      <p:ext uri="{BB962C8B-B14F-4D97-AF65-F5344CB8AC3E}">
        <p14:creationId xmlns:p14="http://schemas.microsoft.com/office/powerpoint/2010/main" val="349683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4" name="Rectangle 4"/>
          <p:cNvSpPr>
            <a:spLocks noGrp="1" noChangeArrowheads="1"/>
          </p:cNvSpPr>
          <p:nvPr>
            <p:ph type="title"/>
          </p:nvPr>
        </p:nvSpPr>
        <p:spPr>
          <a:xfrm>
            <a:off x="2004646" y="489020"/>
            <a:ext cx="5692391" cy="609600"/>
          </a:xfrm>
          <a:ln w="28575">
            <a:solidFill>
              <a:srgbClr val="7030A0"/>
            </a:solidFill>
          </a:ln>
        </p:spPr>
        <p:txBody>
          <a:bodyPr>
            <a:normAutofit fontScale="90000"/>
          </a:bodyPr>
          <a:lstStyle/>
          <a:p>
            <a:pPr algn="ctr" eaLnBrk="1" hangingPunct="1">
              <a:defRPr/>
            </a:pPr>
            <a:r>
              <a:rPr lang="en-US" sz="2400" dirty="0">
                <a:latin typeface="Eras Medium ITC" panose="020B0602030504020804" pitchFamily="34" charset="0"/>
              </a:rPr>
              <a:t>Perceptual map of  Democratic Candidates for United States President (2008)</a:t>
            </a:r>
          </a:p>
        </p:txBody>
      </p:sp>
      <p:graphicFrame>
        <p:nvGraphicFramePr>
          <p:cNvPr id="7170" name="Object 7"/>
          <p:cNvGraphicFramePr>
            <a:graphicFrameLocks noGrp="1" noChangeAspect="1"/>
          </p:cNvGraphicFramePr>
          <p:nvPr>
            <p:ph idx="1"/>
            <p:extLst>
              <p:ext uri="{D42A27DB-BD31-4B8C-83A1-F6EECF244321}">
                <p14:modId xmlns:p14="http://schemas.microsoft.com/office/powerpoint/2010/main" val="3605398887"/>
              </p:ext>
            </p:extLst>
          </p:nvPr>
        </p:nvGraphicFramePr>
        <p:xfrm>
          <a:off x="611371" y="1586023"/>
          <a:ext cx="8184117" cy="4910470"/>
        </p:xfrm>
        <a:graphic>
          <a:graphicData uri="http://schemas.openxmlformats.org/presentationml/2006/ole">
            <mc:AlternateContent xmlns:mc="http://schemas.openxmlformats.org/markup-compatibility/2006">
              <mc:Choice xmlns:v="urn:schemas-microsoft-com:vml" Requires="v">
                <p:oleObj spid="_x0000_s27849" name="Bitmap Image" r:id="rId3" imgW="7144747" imgH="7144747" progId="PBrush">
                  <p:embed/>
                </p:oleObj>
              </mc:Choice>
              <mc:Fallback>
                <p:oleObj name="Bitmap Image" r:id="rId3" imgW="7144747" imgH="7144747" progId="PBrush">
                  <p:embed/>
                  <p:pic>
                    <p:nvPicPr>
                      <p:cNvPr id="0" name="Picture 1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71" y="1586023"/>
                        <a:ext cx="8184117" cy="4910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85800" y="5867400"/>
            <a:ext cx="3916457" cy="369332"/>
          </a:xfrm>
          <a:prstGeom prst="rect">
            <a:avLst/>
          </a:prstGeom>
          <a:noFill/>
          <a:ln w="28575">
            <a:solidFill>
              <a:schemeClr val="tx1"/>
            </a:solidFill>
          </a:ln>
        </p:spPr>
        <p:txBody>
          <a:bodyPr wrap="none" rtlCol="0">
            <a:spAutoFit/>
          </a:bodyPr>
          <a:lstStyle/>
          <a:p>
            <a:r>
              <a:rPr lang="en-US" dirty="0">
                <a:latin typeface="Eras Medium ITC" panose="020B0602030504020804" pitchFamily="34" charset="0"/>
              </a:rPr>
              <a:t>Map displays “brands” and attributes</a:t>
            </a:r>
          </a:p>
        </p:txBody>
      </p:sp>
    </p:spTree>
    <p:extLst>
      <p:ext uri="{BB962C8B-B14F-4D97-AF65-F5344CB8AC3E}">
        <p14:creationId xmlns:p14="http://schemas.microsoft.com/office/powerpoint/2010/main" val="11748937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2AAEEE-D0D0-4D40-B92F-43A68F115747}" type="slidenum">
              <a:rPr lang="en-US"/>
              <a:pPr/>
              <a:t>21</a:t>
            </a:fld>
            <a:endParaRPr lang="en-US"/>
          </a:p>
        </p:txBody>
      </p:sp>
      <p:sp>
        <p:nvSpPr>
          <p:cNvPr id="541698" name="Rectangle 2"/>
          <p:cNvSpPr>
            <a:spLocks noGrp="1" noChangeArrowheads="1"/>
          </p:cNvSpPr>
          <p:nvPr>
            <p:ph type="title"/>
          </p:nvPr>
        </p:nvSpPr>
        <p:spPr>
          <a:xfrm>
            <a:off x="628650" y="384673"/>
            <a:ext cx="8077200" cy="579438"/>
          </a:xfrm>
          <a:noFill/>
          <a:ln w="38100" cmpd="dbl">
            <a:solidFill>
              <a:schemeClr val="tx1"/>
            </a:solidFill>
          </a:ln>
        </p:spPr>
        <p:txBody>
          <a:bodyPr/>
          <a:lstStyle/>
          <a:p>
            <a:pPr algn="ctr"/>
            <a:r>
              <a:rPr lang="en-US" sz="2800" dirty="0">
                <a:latin typeface="Eras Medium ITC" panose="020B0602030504020804" pitchFamily="34" charset="0"/>
              </a:rPr>
              <a:t>Differentiation and Positioning in Marketing</a:t>
            </a:r>
          </a:p>
        </p:txBody>
      </p:sp>
      <p:sp>
        <p:nvSpPr>
          <p:cNvPr id="541699" name="Rectangle 3"/>
          <p:cNvSpPr>
            <a:spLocks noGrp="1" noChangeArrowheads="1"/>
          </p:cNvSpPr>
          <p:nvPr>
            <p:ph type="body" idx="1"/>
          </p:nvPr>
        </p:nvSpPr>
        <p:spPr>
          <a:xfrm>
            <a:off x="0" y="1212449"/>
            <a:ext cx="6084277" cy="5326464"/>
          </a:xfrm>
        </p:spPr>
        <p:txBody>
          <a:bodyPr>
            <a:normAutofit fontScale="92500"/>
          </a:bodyPr>
          <a:lstStyle/>
          <a:p>
            <a:pPr>
              <a:lnSpc>
                <a:spcPct val="150000"/>
              </a:lnSpc>
            </a:pPr>
            <a:r>
              <a:rPr lang="en-US" sz="2000" u="sng" dirty="0">
                <a:latin typeface="Eras Medium ITC" panose="020B0602030504020804" pitchFamily="34" charset="0"/>
              </a:rPr>
              <a:t>Differentiation</a:t>
            </a:r>
            <a:r>
              <a:rPr lang="en-US" sz="2000" dirty="0">
                <a:latin typeface="Eras Medium ITC" panose="020B0602030504020804" pitchFamily="34" charset="0"/>
              </a:rPr>
              <a:t>: “The creation of </a:t>
            </a:r>
            <a:r>
              <a:rPr lang="en-US" sz="2000" dirty="0">
                <a:solidFill>
                  <a:srgbClr val="FF0000"/>
                </a:solidFill>
                <a:latin typeface="Eras Medium ITC" panose="020B0602030504020804" pitchFamily="34" charset="0"/>
              </a:rPr>
              <a:t>tangible or intangible differences</a:t>
            </a:r>
            <a:r>
              <a:rPr lang="en-US" sz="2000" dirty="0">
                <a:latin typeface="Eras Medium ITC" panose="020B0602030504020804" pitchFamily="34" charset="0"/>
              </a:rPr>
              <a:t> on one or two key dimensions between a focal product and its main competitors”</a:t>
            </a:r>
          </a:p>
          <a:p>
            <a:pPr lvl="1">
              <a:lnSpc>
                <a:spcPct val="150000"/>
              </a:lnSpc>
            </a:pPr>
            <a:r>
              <a:rPr lang="en-US" sz="2000" dirty="0">
                <a:latin typeface="Eras Medium ITC" panose="020B0602030504020804" pitchFamily="34" charset="0"/>
              </a:rPr>
              <a:t>How does </a:t>
            </a:r>
            <a:r>
              <a:rPr lang="en-US" sz="2000" dirty="0" err="1">
                <a:latin typeface="Eras Medium ITC" panose="020B0602030504020804" pitchFamily="34" charset="0"/>
              </a:rPr>
              <a:t>Targe</a:t>
            </a:r>
            <a:r>
              <a:rPr lang="en-US" sz="2000" dirty="0">
                <a:latin typeface="Eras Medium ITC" panose="020B0602030504020804" pitchFamily="34" charset="0"/>
              </a:rPr>
              <a:t> differentiate from Walmart    ?</a:t>
            </a:r>
          </a:p>
          <a:p>
            <a:pPr lvl="1">
              <a:lnSpc>
                <a:spcPct val="150000"/>
              </a:lnSpc>
            </a:pPr>
            <a:r>
              <a:rPr lang="en-US" sz="2000" dirty="0">
                <a:latin typeface="Eras Medium ITC" panose="020B0602030504020804" pitchFamily="34" charset="0"/>
              </a:rPr>
              <a:t>How do Southwest Airline differentiate from other competing airlines?</a:t>
            </a:r>
          </a:p>
          <a:p>
            <a:pPr>
              <a:lnSpc>
                <a:spcPct val="150000"/>
              </a:lnSpc>
            </a:pPr>
            <a:r>
              <a:rPr lang="en-US" sz="2000" u="sng" dirty="0">
                <a:latin typeface="Eras Medium ITC" panose="020B0602030504020804" pitchFamily="34" charset="0"/>
              </a:rPr>
              <a:t>Positioning</a:t>
            </a:r>
            <a:r>
              <a:rPr lang="en-US" sz="2000" dirty="0">
                <a:latin typeface="Eras Medium ITC" panose="020B0602030504020804" pitchFamily="34" charset="0"/>
              </a:rPr>
              <a:t>: “The set of strategies that firms develop and implement to ensure that the differences occupy </a:t>
            </a:r>
            <a:r>
              <a:rPr lang="en-US" sz="2000" dirty="0">
                <a:solidFill>
                  <a:srgbClr val="FF0000"/>
                </a:solidFill>
                <a:latin typeface="Eras Medium ITC" panose="020B0602030504020804" pitchFamily="34" charset="0"/>
              </a:rPr>
              <a:t>a distinct and important position in the minds of consumers</a:t>
            </a:r>
            <a:r>
              <a:rPr lang="en-US" sz="2000" dirty="0">
                <a:latin typeface="Eras Medium ITC" panose="020B0602030504020804" pitchFamily="34" charset="0"/>
              </a:rPr>
              <a:t>” : (Think about STP Strategies in Marketing).</a:t>
            </a:r>
          </a:p>
          <a:p>
            <a:pPr lvl="1">
              <a:lnSpc>
                <a:spcPct val="150000"/>
              </a:lnSpc>
            </a:pPr>
            <a:endParaRPr lang="en-US" sz="2400" dirty="0">
              <a:latin typeface="Eras Medium ITC" panose="020B0602030504020804" pitchFamily="34" charset="0"/>
            </a:endParaRPr>
          </a:p>
        </p:txBody>
      </p:sp>
      <p:pic>
        <p:nvPicPr>
          <p:cNvPr id="2" name="Picture 1"/>
          <p:cNvPicPr>
            <a:picLocks noChangeAspect="1"/>
          </p:cNvPicPr>
          <p:nvPr/>
        </p:nvPicPr>
        <p:blipFill>
          <a:blip r:embed="rId3"/>
          <a:stretch>
            <a:fillRect/>
          </a:stretch>
        </p:blipFill>
        <p:spPr>
          <a:xfrm>
            <a:off x="6148313" y="3102982"/>
            <a:ext cx="2995687" cy="2249113"/>
          </a:xfrm>
          <a:prstGeom prst="rect">
            <a:avLst/>
          </a:prstGeom>
        </p:spPr>
      </p:pic>
      <p:pic>
        <p:nvPicPr>
          <p:cNvPr id="3" name="Picture 2"/>
          <p:cNvPicPr>
            <a:picLocks noChangeAspect="1"/>
          </p:cNvPicPr>
          <p:nvPr/>
        </p:nvPicPr>
        <p:blipFill>
          <a:blip r:embed="rId4"/>
          <a:stretch>
            <a:fillRect/>
          </a:stretch>
        </p:blipFill>
        <p:spPr>
          <a:xfrm>
            <a:off x="1946029" y="2588132"/>
            <a:ext cx="575270" cy="575270"/>
          </a:xfrm>
          <a:prstGeom prst="rect">
            <a:avLst/>
          </a:prstGeom>
        </p:spPr>
      </p:pic>
      <p:pic>
        <p:nvPicPr>
          <p:cNvPr id="5" name="Picture 4"/>
          <p:cNvPicPr>
            <a:picLocks noChangeAspect="1"/>
          </p:cNvPicPr>
          <p:nvPr/>
        </p:nvPicPr>
        <p:blipFill>
          <a:blip r:embed="rId5"/>
          <a:stretch>
            <a:fillRect/>
          </a:stretch>
        </p:blipFill>
        <p:spPr>
          <a:xfrm>
            <a:off x="4489100" y="2648551"/>
            <a:ext cx="1491721" cy="454431"/>
          </a:xfrm>
          <a:prstGeom prst="rect">
            <a:avLst/>
          </a:prstGeom>
        </p:spPr>
      </p:pic>
    </p:spTree>
    <p:extLst>
      <p:ext uri="{BB962C8B-B14F-4D97-AF65-F5344CB8AC3E}">
        <p14:creationId xmlns:p14="http://schemas.microsoft.com/office/powerpoint/2010/main" val="355741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8927A7E-F893-4AAF-AB9F-D988F1AB511E}" type="slidenum">
              <a:rPr lang="en-US"/>
              <a:pPr/>
              <a:t>22</a:t>
            </a:fld>
            <a:endParaRPr lang="en-US"/>
          </a:p>
        </p:txBody>
      </p:sp>
      <p:sp>
        <p:nvSpPr>
          <p:cNvPr id="642050" name="Rectangle 2"/>
          <p:cNvSpPr>
            <a:spLocks noGrp="1" noChangeArrowheads="1"/>
          </p:cNvSpPr>
          <p:nvPr>
            <p:ph type="title"/>
          </p:nvPr>
        </p:nvSpPr>
        <p:spPr>
          <a:xfrm>
            <a:off x="628650" y="0"/>
            <a:ext cx="7886700" cy="1325563"/>
          </a:xfrm>
        </p:spPr>
        <p:txBody>
          <a:bodyPr>
            <a:normAutofit/>
          </a:bodyPr>
          <a:lstStyle/>
          <a:p>
            <a:pPr algn="ctr"/>
            <a:r>
              <a:rPr lang="en-US" sz="4000" dirty="0">
                <a:latin typeface="Eras Medium ITC" panose="020B0602030504020804" pitchFamily="34" charset="0"/>
              </a:rPr>
              <a:t>More about Positioning Strategy</a:t>
            </a:r>
          </a:p>
        </p:txBody>
      </p:sp>
      <p:sp>
        <p:nvSpPr>
          <p:cNvPr id="642051" name="Rectangle 3"/>
          <p:cNvSpPr>
            <a:spLocks noGrp="1" noChangeArrowheads="1"/>
          </p:cNvSpPr>
          <p:nvPr>
            <p:ph type="body" idx="1"/>
          </p:nvPr>
        </p:nvSpPr>
        <p:spPr>
          <a:xfrm>
            <a:off x="628650" y="1244951"/>
            <a:ext cx="7886700" cy="3749080"/>
          </a:xfrm>
        </p:spPr>
        <p:txBody>
          <a:bodyPr>
            <a:normAutofit fontScale="77500" lnSpcReduction="20000"/>
          </a:bodyPr>
          <a:lstStyle/>
          <a:p>
            <a:pPr>
              <a:lnSpc>
                <a:spcPct val="150000"/>
              </a:lnSpc>
            </a:pPr>
            <a:r>
              <a:rPr lang="en-US" sz="2800" dirty="0">
                <a:latin typeface="Eras Medium ITC" panose="020B0602030504020804" pitchFamily="34" charset="0"/>
              </a:rPr>
              <a:t>Some attribute-based differentiators</a:t>
            </a:r>
          </a:p>
          <a:p>
            <a:pPr lvl="1">
              <a:lnSpc>
                <a:spcPct val="150000"/>
              </a:lnSpc>
            </a:pPr>
            <a:r>
              <a:rPr lang="en-US" sz="2400" dirty="0">
                <a:latin typeface="Eras Medium ITC" panose="020B0602030504020804" pitchFamily="34" charset="0"/>
              </a:rPr>
              <a:t>Main Functions (what it does)</a:t>
            </a:r>
          </a:p>
          <a:p>
            <a:pPr lvl="1">
              <a:lnSpc>
                <a:spcPct val="150000"/>
              </a:lnSpc>
            </a:pPr>
            <a:r>
              <a:rPr lang="en-US" sz="2400" dirty="0">
                <a:latin typeface="Eras Medium ITC" panose="020B0602030504020804" pitchFamily="34" charset="0"/>
              </a:rPr>
              <a:t>Features (how it does it) – Adding new features can differentiate</a:t>
            </a:r>
          </a:p>
          <a:p>
            <a:pPr lvl="1">
              <a:lnSpc>
                <a:spcPct val="150000"/>
              </a:lnSpc>
            </a:pPr>
            <a:r>
              <a:rPr lang="en-US" sz="2400" dirty="0">
                <a:latin typeface="Eras Medium ITC" panose="020B0602030504020804" pitchFamily="34" charset="0"/>
              </a:rPr>
              <a:t>Performance (how well it does it) -- e.g., BMW in auto market?</a:t>
            </a:r>
          </a:p>
          <a:p>
            <a:pPr lvl="1">
              <a:lnSpc>
                <a:spcPct val="150000"/>
              </a:lnSpc>
            </a:pPr>
            <a:r>
              <a:rPr lang="en-US" sz="2400" dirty="0">
                <a:latin typeface="Eras Medium ITC" panose="020B0602030504020804" pitchFamily="34" charset="0"/>
              </a:rPr>
              <a:t>Reliability (consistency of performance)</a:t>
            </a:r>
          </a:p>
          <a:p>
            <a:pPr lvl="1">
              <a:lnSpc>
                <a:spcPct val="150000"/>
              </a:lnSpc>
            </a:pPr>
            <a:r>
              <a:rPr lang="en-US" sz="2400" dirty="0">
                <a:latin typeface="Eras Medium ITC" panose="020B0602030504020804" pitchFamily="34" charset="0"/>
              </a:rPr>
              <a:t>Durability (product life)</a:t>
            </a:r>
          </a:p>
          <a:p>
            <a:pPr lvl="1">
              <a:lnSpc>
                <a:spcPct val="150000"/>
              </a:lnSpc>
            </a:pPr>
            <a:r>
              <a:rPr lang="en-US" sz="2400" dirty="0">
                <a:latin typeface="Eras Medium ITC" panose="020B0602030504020804" pitchFamily="34" charset="0"/>
              </a:rPr>
              <a:t>Serviceability (ease of maintenance)</a:t>
            </a:r>
          </a:p>
          <a:p>
            <a:pPr lvl="1">
              <a:lnSpc>
                <a:spcPct val="150000"/>
              </a:lnSpc>
            </a:pPr>
            <a:r>
              <a:rPr lang="en-US" sz="2400" dirty="0">
                <a:latin typeface="Eras Medium ITC" panose="020B0602030504020804" pitchFamily="34" charset="0"/>
              </a:rPr>
              <a:t>Design (aesthetics, ergonomics, etc.)</a:t>
            </a:r>
          </a:p>
          <a:p>
            <a:pPr lvl="1">
              <a:lnSpc>
                <a:spcPct val="150000"/>
              </a:lnSpc>
            </a:pPr>
            <a:endParaRPr lang="en-US" sz="2400" dirty="0">
              <a:latin typeface="Eras Medium ITC" panose="020B0602030504020804" pitchFamily="34" charset="0"/>
            </a:endParaRPr>
          </a:p>
        </p:txBody>
      </p:sp>
      <p:sp>
        <p:nvSpPr>
          <p:cNvPr id="5" name="Rectangle 3"/>
          <p:cNvSpPr txBox="1">
            <a:spLocks noChangeArrowheads="1"/>
          </p:cNvSpPr>
          <p:nvPr/>
        </p:nvSpPr>
        <p:spPr>
          <a:xfrm>
            <a:off x="749230" y="5034225"/>
            <a:ext cx="7886700" cy="14570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Eras Medium ITC" panose="020B0602030504020804" pitchFamily="34" charset="0"/>
              </a:rPr>
              <a:t>Common surrogate based differentiators</a:t>
            </a:r>
          </a:p>
          <a:p>
            <a:pPr lvl="1">
              <a:lnSpc>
                <a:spcPct val="150000"/>
              </a:lnSpc>
            </a:pPr>
            <a:r>
              <a:rPr lang="en-US" dirty="0">
                <a:latin typeface="Eras Medium ITC" panose="020B0602030504020804" pitchFamily="34" charset="0"/>
              </a:rPr>
              <a:t>Image</a:t>
            </a:r>
          </a:p>
          <a:p>
            <a:pPr lvl="1">
              <a:lnSpc>
                <a:spcPct val="150000"/>
              </a:lnSpc>
            </a:pPr>
            <a:r>
              <a:rPr lang="en-US" dirty="0">
                <a:latin typeface="Eras Medium ITC" panose="020B0602030504020804" pitchFamily="34" charset="0"/>
              </a:rPr>
              <a:t>Reputation</a:t>
            </a:r>
          </a:p>
          <a:p>
            <a:pPr lvl="1">
              <a:lnSpc>
                <a:spcPct val="150000"/>
              </a:lnSpc>
            </a:pPr>
            <a:endParaRPr lang="en-US" dirty="0">
              <a:latin typeface="Eras Medium ITC" panose="020B0602030504020804" pitchFamily="34" charset="0"/>
            </a:endParaRPr>
          </a:p>
        </p:txBody>
      </p:sp>
    </p:spTree>
    <p:extLst>
      <p:ext uri="{BB962C8B-B14F-4D97-AF65-F5344CB8AC3E}">
        <p14:creationId xmlns:p14="http://schemas.microsoft.com/office/powerpoint/2010/main" val="547911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Perceptual map in R</a:t>
            </a:r>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a:latin typeface="Eras Medium ITC" panose="020B0602030504020804" pitchFamily="34" charset="0"/>
              </a:rPr>
              <a:t>Let’s use PCA method to build perceptual map in R – Several functions but let’s use ‘</a:t>
            </a:r>
            <a:r>
              <a:rPr lang="en-US" dirty="0" err="1">
                <a:latin typeface="Eras Medium ITC" panose="020B0602030504020804" pitchFamily="34" charset="0"/>
              </a:rPr>
              <a:t>prcomp</a:t>
            </a:r>
            <a:r>
              <a:rPr lang="en-US" dirty="0">
                <a:latin typeface="Eras Medium ITC" panose="020B0602030504020804" pitchFamily="34" charset="0"/>
              </a:rPr>
              <a:t>’ (base one)</a:t>
            </a:r>
          </a:p>
          <a:p>
            <a:pPr>
              <a:lnSpc>
                <a:spcPct val="150000"/>
              </a:lnSpc>
            </a:pPr>
            <a:r>
              <a:rPr lang="en-US" dirty="0">
                <a:latin typeface="Eras Medium ITC" panose="020B0602030504020804" pitchFamily="34" charset="0"/>
              </a:rPr>
              <a:t>Let’s try MDS (‘</a:t>
            </a:r>
            <a:r>
              <a:rPr lang="en-US" dirty="0" err="1">
                <a:latin typeface="Eras Medium ITC" panose="020B0602030504020804" pitchFamily="34" charset="0"/>
              </a:rPr>
              <a:t>cmdscale</a:t>
            </a:r>
            <a:r>
              <a:rPr lang="en-US" dirty="0">
                <a:latin typeface="Eras Medium ITC" panose="020B0602030504020804" pitchFamily="34" charset="0"/>
              </a:rPr>
              <a:t>: classical multidimensional scaling’ based on distance-based dissimilarity).</a:t>
            </a:r>
          </a:p>
          <a:p>
            <a:pPr lvl="1">
              <a:lnSpc>
                <a:spcPct val="150000"/>
              </a:lnSpc>
            </a:pPr>
            <a:r>
              <a:rPr lang="en-US" dirty="0">
                <a:latin typeface="Eras Medium ITC" panose="020B0602030504020804" pitchFamily="34" charset="0"/>
              </a:rPr>
              <a:t>‘</a:t>
            </a:r>
            <a:r>
              <a:rPr lang="en-US" dirty="0" err="1">
                <a:latin typeface="Eras Medium ITC" panose="020B0602030504020804" pitchFamily="34" charset="0"/>
              </a:rPr>
              <a:t>cmdscale</a:t>
            </a:r>
            <a:r>
              <a:rPr lang="en-US" dirty="0">
                <a:latin typeface="Eras Medium ITC" panose="020B0602030504020804" pitchFamily="34" charset="0"/>
              </a:rPr>
              <a:t>’ provides points per brands: rows give the coordinates of the points chosen to represent dissimilarities. </a:t>
            </a:r>
          </a:p>
          <a:p>
            <a:pPr>
              <a:lnSpc>
                <a:spcPct val="150000"/>
              </a:lnSpc>
            </a:pPr>
            <a:r>
              <a:rPr lang="en-US" dirty="0">
                <a:latin typeface="Eras Medium ITC" panose="020B0602030504020804" pitchFamily="34" charset="0"/>
              </a:rPr>
              <a:t>I would try other R packages (</a:t>
            </a:r>
            <a:r>
              <a:rPr lang="en-US" dirty="0" err="1">
                <a:latin typeface="Eras Medium ITC" panose="020B0602030504020804" pitchFamily="34" charset="0"/>
              </a:rPr>
              <a:t>FactoMineR</a:t>
            </a:r>
            <a:r>
              <a:rPr lang="en-US" dirty="0">
                <a:latin typeface="Eras Medium ITC" panose="020B0602030504020804" pitchFamily="34" charset="0"/>
              </a:rPr>
              <a:t>)</a:t>
            </a:r>
          </a:p>
        </p:txBody>
      </p:sp>
      <p:sp>
        <p:nvSpPr>
          <p:cNvPr id="4" name="Slide Number Placeholder 3"/>
          <p:cNvSpPr>
            <a:spLocks noGrp="1"/>
          </p:cNvSpPr>
          <p:nvPr>
            <p:ph type="sldNum" sz="quarter" idx="12"/>
          </p:nvPr>
        </p:nvSpPr>
        <p:spPr/>
        <p:txBody>
          <a:bodyPr/>
          <a:lstStyle/>
          <a:p>
            <a:fld id="{063059AE-0EF1-4FD9-9266-7C9AD39C70B3}" type="slidenum">
              <a:rPr lang="en-US" smtClean="0"/>
              <a:pPr/>
              <a:t>23</a:t>
            </a:fld>
            <a:endParaRPr lang="en-US"/>
          </a:p>
        </p:txBody>
      </p:sp>
    </p:spTree>
    <p:extLst>
      <p:ext uri="{BB962C8B-B14F-4D97-AF65-F5344CB8AC3E}">
        <p14:creationId xmlns:p14="http://schemas.microsoft.com/office/powerpoint/2010/main" val="412893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7482"/>
            <a:ext cx="7886700" cy="1325563"/>
          </a:xfrm>
        </p:spPr>
        <p:txBody>
          <a:bodyPr>
            <a:noAutofit/>
          </a:bodyPr>
          <a:lstStyle/>
          <a:p>
            <a:r>
              <a:rPr lang="en-US" sz="3600" dirty="0">
                <a:latin typeface="Eras Medium ITC" panose="020B0602030504020804" pitchFamily="34" charset="0"/>
              </a:rPr>
              <a:t>See brand positioning map by PCA</a:t>
            </a:r>
            <a:br>
              <a:rPr lang="en-US" sz="3600" dirty="0">
                <a:latin typeface="Eras Medium ITC" panose="020B0602030504020804" pitchFamily="34" charset="0"/>
              </a:rPr>
            </a:br>
            <a:r>
              <a:rPr lang="en-US" sz="2400" dirty="0">
                <a:latin typeface="Eras Medium ITC" panose="020B0602030504020804" pitchFamily="34" charset="0"/>
              </a:rPr>
              <a:t>(Brand mean data has been projected to two dimensions [PCs])</a:t>
            </a:r>
          </a:p>
        </p:txBody>
      </p:sp>
      <p:sp>
        <p:nvSpPr>
          <p:cNvPr id="4" name="Slide Number Placeholder 3"/>
          <p:cNvSpPr>
            <a:spLocks noGrp="1"/>
          </p:cNvSpPr>
          <p:nvPr>
            <p:ph type="sldNum" sz="quarter" idx="12"/>
          </p:nvPr>
        </p:nvSpPr>
        <p:spPr/>
        <p:txBody>
          <a:bodyPr/>
          <a:lstStyle/>
          <a:p>
            <a:fld id="{063059AE-0EF1-4FD9-9266-7C9AD39C70B3}" type="slidenum">
              <a:rPr lang="en-US" smtClean="0"/>
              <a:pPr/>
              <a:t>24</a:t>
            </a:fld>
            <a:endParaRPr lang="en-US"/>
          </a:p>
        </p:txBody>
      </p:sp>
      <p:pic>
        <p:nvPicPr>
          <p:cNvPr id="6" name="Picture 5"/>
          <p:cNvPicPr>
            <a:picLocks noChangeAspect="1"/>
          </p:cNvPicPr>
          <p:nvPr/>
        </p:nvPicPr>
        <p:blipFill rotWithShape="1">
          <a:blip r:embed="rId3" cstate="print"/>
          <a:srcRect l="10862" t="5853" r="9479" b="2565"/>
          <a:stretch/>
        </p:blipFill>
        <p:spPr>
          <a:xfrm>
            <a:off x="2019720" y="1695608"/>
            <a:ext cx="4702628" cy="4843305"/>
          </a:xfrm>
          <a:prstGeom prst="rect">
            <a:avLst/>
          </a:prstGeom>
        </p:spPr>
      </p:pic>
      <p:sp>
        <p:nvSpPr>
          <p:cNvPr id="3" name="TextBox 2"/>
          <p:cNvSpPr txBox="1"/>
          <p:nvPr/>
        </p:nvSpPr>
        <p:spPr>
          <a:xfrm>
            <a:off x="6833507" y="1513045"/>
            <a:ext cx="1306285" cy="954107"/>
          </a:xfrm>
          <a:prstGeom prst="rect">
            <a:avLst/>
          </a:prstGeom>
          <a:noFill/>
        </p:spPr>
        <p:txBody>
          <a:bodyPr wrap="square" rtlCol="0">
            <a:spAutoFit/>
          </a:bodyPr>
          <a:lstStyle/>
          <a:p>
            <a:r>
              <a:rPr lang="en-US" sz="1400" b="1" dirty="0">
                <a:latin typeface="Eras Medium ITC" panose="020B0602030504020804" pitchFamily="34" charset="0"/>
              </a:rPr>
              <a:t>Location coordinates for each brands</a:t>
            </a:r>
          </a:p>
        </p:txBody>
      </p:sp>
      <p:sp>
        <p:nvSpPr>
          <p:cNvPr id="7" name="TextBox 6"/>
          <p:cNvSpPr txBox="1"/>
          <p:nvPr/>
        </p:nvSpPr>
        <p:spPr>
          <a:xfrm>
            <a:off x="1255418" y="5800249"/>
            <a:ext cx="1306285" cy="738664"/>
          </a:xfrm>
          <a:prstGeom prst="rect">
            <a:avLst/>
          </a:prstGeom>
          <a:noFill/>
        </p:spPr>
        <p:txBody>
          <a:bodyPr wrap="square" rtlCol="0">
            <a:spAutoFit/>
          </a:bodyPr>
          <a:lstStyle/>
          <a:p>
            <a:r>
              <a:rPr lang="en-US" sz="1400" b="1" dirty="0">
                <a:latin typeface="Eras Medium ITC" panose="020B0602030504020804" pitchFamily="34" charset="0"/>
              </a:rPr>
              <a:t>Directions for each attribute vector</a:t>
            </a:r>
          </a:p>
        </p:txBody>
      </p:sp>
    </p:spTree>
    <p:extLst>
      <p:ext uri="{BB962C8B-B14F-4D97-AF65-F5344CB8AC3E}">
        <p14:creationId xmlns:p14="http://schemas.microsoft.com/office/powerpoint/2010/main" val="1971517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3059AE-0EF1-4FD9-9266-7C9AD39C70B3}" type="slidenum">
              <a:rPr lang="en-US" smtClean="0"/>
              <a:pPr/>
              <a:t>25</a:t>
            </a:fld>
            <a:endParaRPr lang="en-US"/>
          </a:p>
        </p:txBody>
      </p:sp>
      <p:pic>
        <p:nvPicPr>
          <p:cNvPr id="6" name="Picture 5"/>
          <p:cNvPicPr>
            <a:picLocks noChangeAspect="1"/>
          </p:cNvPicPr>
          <p:nvPr/>
        </p:nvPicPr>
        <p:blipFill rotWithShape="1">
          <a:blip r:embed="rId3" cstate="print"/>
          <a:srcRect l="236" t="10177" r="4787" b="2729"/>
          <a:stretch/>
        </p:blipFill>
        <p:spPr>
          <a:xfrm>
            <a:off x="1798514" y="1962658"/>
            <a:ext cx="5348457" cy="4393693"/>
          </a:xfrm>
          <a:prstGeom prst="rect">
            <a:avLst/>
          </a:prstGeom>
        </p:spPr>
      </p:pic>
      <p:sp>
        <p:nvSpPr>
          <p:cNvPr id="7" name="Title 1"/>
          <p:cNvSpPr>
            <a:spLocks noGrp="1"/>
          </p:cNvSpPr>
          <p:nvPr>
            <p:ph type="title"/>
          </p:nvPr>
        </p:nvSpPr>
        <p:spPr>
          <a:xfrm>
            <a:off x="462224" y="355077"/>
            <a:ext cx="8480808" cy="1325563"/>
          </a:xfrm>
        </p:spPr>
        <p:txBody>
          <a:bodyPr>
            <a:normAutofit/>
          </a:bodyPr>
          <a:lstStyle/>
          <a:p>
            <a:r>
              <a:rPr lang="en-US" sz="3200" dirty="0">
                <a:latin typeface="Eras Medium ITC" panose="020B0602030504020804" pitchFamily="34" charset="0"/>
              </a:rPr>
              <a:t>See brand positioning map by ‘</a:t>
            </a:r>
            <a:r>
              <a:rPr lang="en-US" sz="3200" dirty="0" err="1">
                <a:latin typeface="Eras Medium ITC" panose="020B0602030504020804" pitchFamily="34" charset="0"/>
              </a:rPr>
              <a:t>cmdscale</a:t>
            </a:r>
            <a:r>
              <a:rPr lang="en-US" sz="3200" dirty="0">
                <a:latin typeface="Eras Medium ITC" panose="020B0602030504020804" pitchFamily="34" charset="0"/>
              </a:rPr>
              <a:t>’ in R</a:t>
            </a:r>
          </a:p>
        </p:txBody>
      </p:sp>
    </p:spTree>
    <p:extLst>
      <p:ext uri="{BB962C8B-B14F-4D97-AF65-F5344CB8AC3E}">
        <p14:creationId xmlns:p14="http://schemas.microsoft.com/office/powerpoint/2010/main" val="38166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658"/>
            <a:ext cx="7886700" cy="1325563"/>
          </a:xfrm>
        </p:spPr>
        <p:txBody>
          <a:bodyPr>
            <a:normAutofit/>
          </a:bodyPr>
          <a:lstStyle/>
          <a:p>
            <a:r>
              <a:rPr lang="en-US" sz="4000" dirty="0">
                <a:latin typeface="Eras Medium ITC" panose="020B0602030504020804" pitchFamily="34" charset="0"/>
              </a:rPr>
              <a:t>Managerial </a:t>
            </a:r>
            <a:r>
              <a:rPr lang="en-US" dirty="0">
                <a:latin typeface="Eras Medium ITC" panose="020B0602030504020804" pitchFamily="34" charset="0"/>
              </a:rPr>
              <a:t>Questions</a:t>
            </a:r>
            <a:r>
              <a:rPr lang="en-US" sz="4000" dirty="0">
                <a:latin typeface="Eras Medium ITC" panose="020B0602030504020804" pitchFamily="34" charset="0"/>
              </a:rPr>
              <a:t> with Brand Ratings Data</a:t>
            </a:r>
          </a:p>
        </p:txBody>
      </p:sp>
      <p:sp>
        <p:nvSpPr>
          <p:cNvPr id="3" name="Content Placeholder 2"/>
          <p:cNvSpPr>
            <a:spLocks noGrp="1"/>
          </p:cNvSpPr>
          <p:nvPr>
            <p:ph idx="1"/>
          </p:nvPr>
        </p:nvSpPr>
        <p:spPr>
          <a:xfrm>
            <a:off x="628650" y="2230733"/>
            <a:ext cx="7886700" cy="3946229"/>
          </a:xfrm>
        </p:spPr>
        <p:txBody>
          <a:bodyPr/>
          <a:lstStyle/>
          <a:p>
            <a:r>
              <a:rPr lang="en-US" dirty="0">
                <a:latin typeface="Eras Medium ITC" panose="020B0602030504020804" pitchFamily="34" charset="0"/>
              </a:rPr>
              <a:t>Which brands are competition relationships in the market?</a:t>
            </a:r>
          </a:p>
          <a:p>
            <a:r>
              <a:rPr lang="en-US" dirty="0">
                <a:latin typeface="Eras Medium ITC" panose="020B0602030504020804" pitchFamily="34" charset="0"/>
              </a:rPr>
              <a:t>Brand ‘g’ and ‘f’ are strongly positioned in which attribute(s)?</a:t>
            </a:r>
          </a:p>
          <a:p>
            <a:r>
              <a:rPr lang="en-US" dirty="0">
                <a:latin typeface="Eras Medium ITC" panose="020B0602030504020804" pitchFamily="34" charset="0"/>
              </a:rPr>
              <a:t>Which features are correlated?</a:t>
            </a:r>
          </a:p>
          <a:p>
            <a:r>
              <a:rPr lang="en-US" dirty="0">
                <a:latin typeface="Eras Medium ITC" panose="020B0602030504020804" pitchFamily="34" charset="0"/>
              </a:rPr>
              <a:t>Are the two maps by ‘PCA’ and ‘</a:t>
            </a:r>
            <a:r>
              <a:rPr lang="en-US" dirty="0" err="1">
                <a:latin typeface="Eras Medium ITC" panose="020B0602030504020804" pitchFamily="34" charset="0"/>
              </a:rPr>
              <a:t>cmdscale</a:t>
            </a:r>
            <a:r>
              <a:rPr lang="en-US" dirty="0">
                <a:latin typeface="Eras Medium ITC" panose="020B0602030504020804" pitchFamily="34" charset="0"/>
              </a:rPr>
              <a:t>’ are similar (note, don’t consider vector lines in ‘</a:t>
            </a:r>
            <a:r>
              <a:rPr lang="en-US" dirty="0" err="1">
                <a:latin typeface="Eras Medium ITC" panose="020B0602030504020804" pitchFamily="34" charset="0"/>
              </a:rPr>
              <a:t>cmdscale</a:t>
            </a:r>
            <a:r>
              <a:rPr lang="en-US" dirty="0">
                <a:latin typeface="Eras Medium ITC" panose="020B0602030504020804" pitchFamily="34" charset="0"/>
              </a:rPr>
              <a:t>’)?</a:t>
            </a:r>
          </a:p>
        </p:txBody>
      </p:sp>
      <p:sp>
        <p:nvSpPr>
          <p:cNvPr id="4" name="Slide Number Placeholder 3"/>
          <p:cNvSpPr>
            <a:spLocks noGrp="1"/>
          </p:cNvSpPr>
          <p:nvPr>
            <p:ph type="sldNum" sz="quarter" idx="12"/>
          </p:nvPr>
        </p:nvSpPr>
        <p:spPr/>
        <p:txBody>
          <a:bodyPr/>
          <a:lstStyle/>
          <a:p>
            <a:fld id="{063059AE-0EF1-4FD9-9266-7C9AD39C70B3}" type="slidenum">
              <a:rPr lang="en-US" smtClean="0"/>
              <a:pPr/>
              <a:t>26</a:t>
            </a:fld>
            <a:endParaRPr lang="en-US"/>
          </a:p>
        </p:txBody>
      </p:sp>
    </p:spTree>
    <p:extLst>
      <p:ext uri="{BB962C8B-B14F-4D97-AF65-F5344CB8AC3E}">
        <p14:creationId xmlns:p14="http://schemas.microsoft.com/office/powerpoint/2010/main" val="238612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7473FEA-6467-4F1A-B472-F1714877CE06}" type="slidenum">
              <a:rPr lang="en-US">
                <a:latin typeface="Eras Medium ITC" panose="020B0602030504020804" pitchFamily="34" charset="0"/>
              </a:rPr>
              <a:pPr/>
              <a:t>27</a:t>
            </a:fld>
            <a:endParaRPr lang="en-US">
              <a:latin typeface="Eras Medium ITC" panose="020B0602030504020804" pitchFamily="34" charset="0"/>
            </a:endParaRPr>
          </a:p>
        </p:txBody>
      </p:sp>
      <p:pic>
        <p:nvPicPr>
          <p:cNvPr id="4" name="Picture 6" descr="545C_small.gif"/>
          <p:cNvPicPr>
            <a:picLocks noChangeAspect="1"/>
          </p:cNvPicPr>
          <p:nvPr/>
        </p:nvPicPr>
        <p:blipFill>
          <a:blip r:embed="rId2" cstate="print"/>
          <a:srcRect/>
          <a:stretch>
            <a:fillRect/>
          </a:stretch>
        </p:blipFill>
        <p:spPr bwMode="auto">
          <a:xfrm>
            <a:off x="2230572" y="2412326"/>
            <a:ext cx="1488811" cy="833734"/>
          </a:xfrm>
          <a:prstGeom prst="rect">
            <a:avLst/>
          </a:prstGeom>
          <a:noFill/>
          <a:ln w="9525">
            <a:noFill/>
            <a:miter lim="800000"/>
            <a:headEnd/>
            <a:tailEnd/>
          </a:ln>
        </p:spPr>
      </p:pic>
      <p:sp>
        <p:nvSpPr>
          <p:cNvPr id="7" name="Rectangle 6"/>
          <p:cNvSpPr/>
          <p:nvPr/>
        </p:nvSpPr>
        <p:spPr>
          <a:xfrm>
            <a:off x="1000709" y="257890"/>
            <a:ext cx="6319359" cy="523220"/>
          </a:xfrm>
          <a:prstGeom prst="rect">
            <a:avLst/>
          </a:prstGeom>
          <a:ln w="28575">
            <a:solidFill>
              <a:srgbClr val="7030A0"/>
            </a:solidFill>
          </a:ln>
        </p:spPr>
        <p:txBody>
          <a:bodyPr wrap="none">
            <a:spAutoFit/>
          </a:bodyPr>
          <a:lstStyle/>
          <a:p>
            <a:r>
              <a:rPr lang="en-US" sz="2800" b="1" dirty="0">
                <a:latin typeface="Eras Medium ITC" panose="020B0602030504020804" pitchFamily="34" charset="0"/>
              </a:rPr>
              <a:t>A good positioning strategy requires …</a:t>
            </a:r>
          </a:p>
        </p:txBody>
      </p:sp>
      <p:sp>
        <p:nvSpPr>
          <p:cNvPr id="8" name="Rectangle 7"/>
          <p:cNvSpPr/>
          <p:nvPr/>
        </p:nvSpPr>
        <p:spPr>
          <a:xfrm>
            <a:off x="238467" y="1066800"/>
            <a:ext cx="4866933" cy="1015663"/>
          </a:xfrm>
          <a:prstGeom prst="rect">
            <a:avLst/>
          </a:prstGeom>
        </p:spPr>
        <p:txBody>
          <a:bodyPr wrap="square">
            <a:spAutoFit/>
          </a:bodyPr>
          <a:lstStyle/>
          <a:p>
            <a:pPr lvl="1">
              <a:buClr>
                <a:schemeClr val="hlink"/>
              </a:buClr>
              <a:buFont typeface="Wingdings" pitchFamily="2" charset="2"/>
              <a:buChar char="v"/>
            </a:pPr>
            <a:r>
              <a:rPr lang="en-US" sz="2000" dirty="0">
                <a:latin typeface="Eras Medium ITC" panose="020B0602030504020804" pitchFamily="34" charset="0"/>
              </a:rPr>
              <a:t> An understanding of the</a:t>
            </a:r>
            <a:r>
              <a:rPr lang="en-US" sz="2000" dirty="0">
                <a:solidFill>
                  <a:srgbClr val="FF3300"/>
                </a:solidFill>
                <a:latin typeface="Eras Medium ITC" panose="020B0602030504020804" pitchFamily="34" charset="0"/>
              </a:rPr>
              <a:t> </a:t>
            </a:r>
            <a:r>
              <a:rPr lang="en-US" sz="2000" dirty="0">
                <a:latin typeface="Eras Medium ITC" panose="020B0602030504020804" pitchFamily="34" charset="0"/>
              </a:rPr>
              <a:t>dimensions along which the consumer perceives the product</a:t>
            </a:r>
          </a:p>
        </p:txBody>
      </p:sp>
      <p:sp>
        <p:nvSpPr>
          <p:cNvPr id="9" name="Rectangle 8"/>
          <p:cNvSpPr/>
          <p:nvPr/>
        </p:nvSpPr>
        <p:spPr>
          <a:xfrm>
            <a:off x="4572000" y="2222257"/>
            <a:ext cx="4572000" cy="1015663"/>
          </a:xfrm>
          <a:prstGeom prst="rect">
            <a:avLst/>
          </a:prstGeom>
        </p:spPr>
        <p:txBody>
          <a:bodyPr>
            <a:spAutoFit/>
          </a:bodyPr>
          <a:lstStyle/>
          <a:p>
            <a:pPr lvl="1">
              <a:buClr>
                <a:schemeClr val="hlink"/>
              </a:buClr>
              <a:buFont typeface="Wingdings" pitchFamily="2" charset="2"/>
              <a:buChar char="v"/>
            </a:pPr>
            <a:r>
              <a:rPr lang="en-US" sz="2000" dirty="0">
                <a:latin typeface="Eras Medium ITC" panose="020B0602030504020804" pitchFamily="34" charset="0"/>
              </a:rPr>
              <a:t> Knowing how </a:t>
            </a:r>
            <a:r>
              <a:rPr lang="en-US" sz="2000" dirty="0">
                <a:solidFill>
                  <a:srgbClr val="FF3300"/>
                </a:solidFill>
                <a:latin typeface="Eras Medium ITC" panose="020B0602030504020804" pitchFamily="34" charset="0"/>
              </a:rPr>
              <a:t>competitors’</a:t>
            </a:r>
            <a:r>
              <a:rPr lang="en-US" sz="2000" dirty="0">
                <a:latin typeface="Eras Medium ITC" panose="020B0602030504020804" pitchFamily="34" charset="0"/>
              </a:rPr>
              <a:t> products are perceived along these dimensions</a:t>
            </a:r>
          </a:p>
        </p:txBody>
      </p:sp>
      <p:sp>
        <p:nvSpPr>
          <p:cNvPr id="10" name="Rectangle 9"/>
          <p:cNvSpPr/>
          <p:nvPr/>
        </p:nvSpPr>
        <p:spPr>
          <a:xfrm>
            <a:off x="533400" y="3504033"/>
            <a:ext cx="3581400" cy="1015663"/>
          </a:xfrm>
          <a:prstGeom prst="rect">
            <a:avLst/>
          </a:prstGeom>
        </p:spPr>
        <p:txBody>
          <a:bodyPr wrap="square">
            <a:spAutoFit/>
          </a:bodyPr>
          <a:lstStyle/>
          <a:p>
            <a:pPr>
              <a:buFont typeface="Wingdings" pitchFamily="2" charset="2"/>
              <a:buChar char="v"/>
            </a:pPr>
            <a:r>
              <a:rPr lang="en-US" sz="2000" dirty="0">
                <a:latin typeface="Eras Medium ITC" panose="020B0602030504020804" pitchFamily="34" charset="0"/>
              </a:rPr>
              <a:t> Identifying the </a:t>
            </a:r>
            <a:r>
              <a:rPr lang="en-US" sz="2000" dirty="0">
                <a:solidFill>
                  <a:srgbClr val="FF3300"/>
                </a:solidFill>
                <a:latin typeface="Eras Medium ITC" panose="020B0602030504020804" pitchFamily="34" charset="0"/>
              </a:rPr>
              <a:t>brand position </a:t>
            </a:r>
            <a:r>
              <a:rPr lang="en-US" sz="2000" dirty="0">
                <a:latin typeface="Eras Medium ITC" panose="020B0602030504020804" pitchFamily="34" charset="0"/>
              </a:rPr>
              <a:t>compared with other competitors</a:t>
            </a:r>
          </a:p>
        </p:txBody>
      </p:sp>
      <p:sp>
        <p:nvSpPr>
          <p:cNvPr id="11" name="Rectangle 10"/>
          <p:cNvSpPr/>
          <p:nvPr/>
        </p:nvSpPr>
        <p:spPr>
          <a:xfrm>
            <a:off x="238467" y="4725135"/>
            <a:ext cx="3837633" cy="1631216"/>
          </a:xfrm>
          <a:prstGeom prst="rect">
            <a:avLst/>
          </a:prstGeom>
        </p:spPr>
        <p:txBody>
          <a:bodyPr wrap="square">
            <a:spAutoFit/>
          </a:bodyPr>
          <a:lstStyle/>
          <a:p>
            <a:pPr>
              <a:buFont typeface="Wingdings" pitchFamily="2" charset="2"/>
              <a:buChar char="v"/>
            </a:pPr>
            <a:r>
              <a:rPr lang="en-US" sz="2000" dirty="0">
                <a:latin typeface="Eras Medium ITC" panose="020B0602030504020804" pitchFamily="34" charset="0"/>
              </a:rPr>
              <a:t> Considering a firm’s strengths and available resources, the firm can find the optimal positioning location and develop positioning strategy.</a:t>
            </a:r>
          </a:p>
        </p:txBody>
      </p:sp>
      <p:pic>
        <p:nvPicPr>
          <p:cNvPr id="2" name="Picture 1">
            <a:extLst>
              <a:ext uri="{FF2B5EF4-FFF2-40B4-BE49-F238E27FC236}">
                <a16:creationId xmlns:a16="http://schemas.microsoft.com/office/drawing/2014/main" id="{513C8A53-0C82-430D-A1ED-33792BA70296}"/>
              </a:ext>
            </a:extLst>
          </p:cNvPr>
          <p:cNvPicPr>
            <a:picLocks noChangeAspect="1"/>
          </p:cNvPicPr>
          <p:nvPr/>
        </p:nvPicPr>
        <p:blipFill>
          <a:blip r:embed="rId3"/>
          <a:stretch>
            <a:fillRect/>
          </a:stretch>
        </p:blipFill>
        <p:spPr>
          <a:xfrm>
            <a:off x="4333533" y="3620816"/>
            <a:ext cx="4572000" cy="2982802"/>
          </a:xfrm>
          <a:prstGeom prst="rect">
            <a:avLst/>
          </a:prstGeom>
        </p:spPr>
      </p:pic>
    </p:spTree>
    <p:extLst>
      <p:ext uri="{BB962C8B-B14F-4D97-AF65-F5344CB8AC3E}">
        <p14:creationId xmlns:p14="http://schemas.microsoft.com/office/powerpoint/2010/main" val="1688945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EA35645-A9CC-430D-95C0-D54715B9DBBC}" type="slidenum">
              <a:rPr lang="en-US"/>
              <a:pPr/>
              <a:t>28</a:t>
            </a:fld>
            <a:endParaRPr lang="en-US"/>
          </a:p>
        </p:txBody>
      </p:sp>
      <p:sp>
        <p:nvSpPr>
          <p:cNvPr id="615426" name="Rectangle 2"/>
          <p:cNvSpPr>
            <a:spLocks noGrp="1" noChangeArrowheads="1"/>
          </p:cNvSpPr>
          <p:nvPr>
            <p:ph type="title"/>
          </p:nvPr>
        </p:nvSpPr>
        <p:spPr>
          <a:xfrm>
            <a:off x="457200" y="639763"/>
            <a:ext cx="8229600" cy="641350"/>
          </a:xfrm>
          <a:noFill/>
          <a:ln>
            <a:solidFill>
              <a:schemeClr val="tx1"/>
            </a:solidFill>
          </a:ln>
        </p:spPr>
        <p:txBody>
          <a:bodyPr>
            <a:normAutofit/>
          </a:bodyPr>
          <a:lstStyle/>
          <a:p>
            <a:pPr algn="ctr"/>
            <a:r>
              <a:rPr lang="en-US" sz="3200" dirty="0">
                <a:latin typeface="Eras Medium ITC" panose="020B0602030504020804" pitchFamily="34" charset="0"/>
              </a:rPr>
              <a:t>Tools for brand perceptual map</a:t>
            </a:r>
          </a:p>
        </p:txBody>
      </p:sp>
      <p:sp>
        <p:nvSpPr>
          <p:cNvPr id="615427" name="Rectangle 3"/>
          <p:cNvSpPr>
            <a:spLocks noGrp="1" noChangeArrowheads="1"/>
          </p:cNvSpPr>
          <p:nvPr>
            <p:ph type="body" idx="1"/>
          </p:nvPr>
        </p:nvSpPr>
        <p:spPr>
          <a:xfrm>
            <a:off x="533400" y="1752600"/>
            <a:ext cx="8429730" cy="4495800"/>
          </a:xfrm>
        </p:spPr>
        <p:txBody>
          <a:bodyPr>
            <a:normAutofit/>
          </a:bodyPr>
          <a:lstStyle/>
          <a:p>
            <a:r>
              <a:rPr lang="en-US" sz="2400" dirty="0">
                <a:solidFill>
                  <a:srgbClr val="FF3300"/>
                </a:solidFill>
                <a:latin typeface="Eras Medium ITC" panose="020B0602030504020804" pitchFamily="34" charset="0"/>
              </a:rPr>
              <a:t>Multidimensional Scaling </a:t>
            </a:r>
            <a:r>
              <a:rPr lang="en-US" sz="2400" dirty="0">
                <a:latin typeface="Eras Medium ITC" panose="020B0602030504020804" pitchFamily="34" charset="0"/>
              </a:rPr>
              <a:t>(MDS) refers to </a:t>
            </a:r>
            <a:r>
              <a:rPr lang="en-US" sz="2400" dirty="0">
                <a:solidFill>
                  <a:srgbClr val="000000"/>
                </a:solidFill>
                <a:latin typeface="Eras Medium ITC" panose="020B0602030504020804" pitchFamily="34" charset="0"/>
                <a:cs typeface="Times New Roman" pitchFamily="18" charset="0"/>
              </a:rPr>
              <a:t>class of procedures for representing perceptions and preferences of respondents spatially (i.e., in two-dimensional map).</a:t>
            </a:r>
          </a:p>
          <a:p>
            <a:r>
              <a:rPr lang="en-US" sz="2400" dirty="0">
                <a:latin typeface="Eras Medium ITC" panose="020B0602030504020804" pitchFamily="34" charset="0"/>
              </a:rPr>
              <a:t>Note, we are interested in “</a:t>
            </a:r>
            <a:r>
              <a:rPr lang="en-US" sz="2400" i="1" dirty="0">
                <a:latin typeface="Eras Medium ITC" panose="020B0602030504020804" pitchFamily="34" charset="0"/>
              </a:rPr>
              <a:t>Perceptual</a:t>
            </a:r>
            <a:r>
              <a:rPr lang="en-US" sz="2400" dirty="0">
                <a:latin typeface="Eras Medium ITC" panose="020B0602030504020804" pitchFamily="34" charset="0"/>
              </a:rPr>
              <a:t>” and not necessarily Engineering attributes – focusing </a:t>
            </a:r>
            <a:r>
              <a:rPr lang="en-US" sz="2400" u="sng" dirty="0">
                <a:latin typeface="Eras Medium ITC" panose="020B0602030504020804" pitchFamily="34" charset="0"/>
              </a:rPr>
              <a:t>consumer’s perceptions</a:t>
            </a:r>
            <a:r>
              <a:rPr lang="en-US" sz="2400" dirty="0">
                <a:latin typeface="Eras Medium ITC" panose="020B0602030504020804" pitchFamily="34" charset="0"/>
              </a:rPr>
              <a:t>..</a:t>
            </a:r>
          </a:p>
          <a:p>
            <a:pPr lvl="1"/>
            <a:r>
              <a:rPr lang="en-US" sz="2400" dirty="0">
                <a:latin typeface="Eras Medium ITC" panose="020B0602030504020804" pitchFamily="34" charset="0"/>
              </a:rPr>
              <a:t>“# of mile per gallon” vs. “Fuel Efficiency”</a:t>
            </a:r>
          </a:p>
          <a:p>
            <a:pPr lvl="1"/>
            <a:r>
              <a:rPr lang="en-US" sz="2400" dirty="0">
                <a:latin typeface="Eras Medium ITC" panose="020B0602030504020804" pitchFamily="34" charset="0"/>
              </a:rPr>
              <a:t>“Interior Space” vs. “Roominess”</a:t>
            </a:r>
          </a:p>
          <a:p>
            <a:pPr>
              <a:lnSpc>
                <a:spcPct val="90000"/>
              </a:lnSpc>
            </a:pPr>
            <a:r>
              <a:rPr lang="en-US" sz="2400" dirty="0">
                <a:latin typeface="Eras Medium ITC" panose="020B0602030504020804" pitchFamily="34" charset="0"/>
              </a:rPr>
              <a:t>Main data types:</a:t>
            </a:r>
          </a:p>
          <a:p>
            <a:pPr lvl="1">
              <a:lnSpc>
                <a:spcPct val="90000"/>
              </a:lnSpc>
              <a:buClr>
                <a:srgbClr val="000000"/>
              </a:buClr>
              <a:buFont typeface="Wingdings" pitchFamily="2" charset="2"/>
              <a:buChar char="ü"/>
            </a:pPr>
            <a:r>
              <a:rPr lang="en-US" sz="2400" dirty="0">
                <a:solidFill>
                  <a:schemeClr val="hlink"/>
                </a:solidFill>
                <a:latin typeface="Eras Medium ITC" panose="020B0602030504020804" pitchFamily="34" charset="0"/>
              </a:rPr>
              <a:t>Similarity</a:t>
            </a:r>
          </a:p>
          <a:p>
            <a:pPr lvl="1">
              <a:lnSpc>
                <a:spcPct val="90000"/>
              </a:lnSpc>
              <a:buClr>
                <a:srgbClr val="000000"/>
              </a:buClr>
              <a:buFont typeface="Wingdings" pitchFamily="2" charset="2"/>
              <a:buChar char="ü"/>
            </a:pPr>
            <a:r>
              <a:rPr lang="en-US" sz="2400" dirty="0">
                <a:solidFill>
                  <a:schemeClr val="hlink"/>
                </a:solidFill>
                <a:latin typeface="Eras Medium ITC" panose="020B0602030504020804" pitchFamily="34" charset="0"/>
              </a:rPr>
              <a:t>Attributes</a:t>
            </a:r>
          </a:p>
          <a:p>
            <a:pPr lvl="1">
              <a:lnSpc>
                <a:spcPct val="90000"/>
              </a:lnSpc>
              <a:buClr>
                <a:srgbClr val="000000"/>
              </a:buClr>
              <a:buFont typeface="Wingdings" pitchFamily="2" charset="2"/>
              <a:buChar char="ü"/>
            </a:pPr>
            <a:r>
              <a:rPr lang="en-US" sz="2400" dirty="0">
                <a:solidFill>
                  <a:schemeClr val="hlink"/>
                </a:solidFill>
                <a:latin typeface="Eras Medium ITC" panose="020B0602030504020804" pitchFamily="34" charset="0"/>
              </a:rPr>
              <a:t>Preferences</a:t>
            </a:r>
          </a:p>
          <a:p>
            <a:endParaRPr lang="en-US" dirty="0">
              <a:latin typeface="Eras Medium ITC" panose="020B0602030504020804" pitchFamily="34" charset="0"/>
            </a:endParaRPr>
          </a:p>
        </p:txBody>
      </p:sp>
    </p:spTree>
    <p:extLst>
      <p:ext uri="{BB962C8B-B14F-4D97-AF65-F5344CB8AC3E}">
        <p14:creationId xmlns:p14="http://schemas.microsoft.com/office/powerpoint/2010/main" val="22898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0DA56FFD-580A-49E9-AAA6-D4FDDF36A3F4}" type="slidenum">
              <a:rPr lang="en-US" altLang="en-US" sz="1059"/>
              <a:pPr>
                <a:spcBef>
                  <a:spcPct val="0"/>
                </a:spcBef>
                <a:buFontTx/>
                <a:buNone/>
              </a:pPr>
              <a:t>29</a:t>
            </a:fld>
            <a:endParaRPr lang="en-US" altLang="en-US" sz="1059"/>
          </a:p>
        </p:txBody>
      </p:sp>
      <p:sp>
        <p:nvSpPr>
          <p:cNvPr id="21508" name="Rectangle 2"/>
          <p:cNvSpPr>
            <a:spLocks noChangeArrowheads="1"/>
          </p:cNvSpPr>
          <p:nvPr/>
        </p:nvSpPr>
        <p:spPr bwMode="auto">
          <a:xfrm>
            <a:off x="1759665" y="355376"/>
            <a:ext cx="5855781" cy="49241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50000"/>
              </a:spcBef>
            </a:pPr>
            <a:r>
              <a:rPr lang="en-US" altLang="en-US" b="1" dirty="0">
                <a:latin typeface="Eras Medium ITC" panose="020B0602030504020804" pitchFamily="34" charset="0"/>
              </a:rPr>
              <a:t>COMPETITIVE MARKET STRUCTURE</a:t>
            </a:r>
          </a:p>
        </p:txBody>
      </p:sp>
      <p:sp>
        <p:nvSpPr>
          <p:cNvPr id="21509" name="Rectangle 3"/>
          <p:cNvSpPr>
            <a:spLocks noChangeArrowheads="1"/>
          </p:cNvSpPr>
          <p:nvPr/>
        </p:nvSpPr>
        <p:spPr bwMode="auto">
          <a:xfrm>
            <a:off x="391884" y="1144461"/>
            <a:ext cx="8249697" cy="301618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932" tIns="30467" rIns="60932" bIns="30467">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indent="-342900" algn="just">
              <a:spcBef>
                <a:spcPct val="50000"/>
              </a:spcBef>
              <a:buFont typeface="Arial" panose="020B0604020202020204" pitchFamily="34" charset="0"/>
              <a:buChar char="•"/>
            </a:pPr>
            <a:r>
              <a:rPr lang="en-US" altLang="en-US" sz="2400" dirty="0">
                <a:latin typeface="Eras Medium ITC" panose="020B0602030504020804" pitchFamily="34" charset="0"/>
              </a:rPr>
              <a:t>We can utilize MDS estimated on one or more of the data sets to spatially represent the competition structure in the data.</a:t>
            </a:r>
          </a:p>
          <a:p>
            <a:pPr marL="342900" indent="-342900" algn="just" eaLnBrk="1" hangingPunct="1">
              <a:spcBef>
                <a:spcPct val="50000"/>
              </a:spcBef>
              <a:buFont typeface="Arial" panose="020B0604020202020204" pitchFamily="34" charset="0"/>
              <a:buChar char="•"/>
            </a:pPr>
            <a:r>
              <a:rPr lang="en-US" altLang="en-US" sz="2400" dirty="0">
                <a:latin typeface="Eras Medium ITC" panose="020B0602030504020804" pitchFamily="34" charset="0"/>
              </a:rPr>
              <a:t>A Graphical Display illustrating the interrelationships between competitive brands/products/services.</a:t>
            </a:r>
          </a:p>
          <a:p>
            <a:pPr marL="342900" indent="-342900" algn="just" eaLnBrk="1" hangingPunct="1">
              <a:spcBef>
                <a:spcPct val="50000"/>
              </a:spcBef>
              <a:buFont typeface="Arial" panose="020B0604020202020204" pitchFamily="34" charset="0"/>
              <a:buChar char="•"/>
            </a:pPr>
            <a:r>
              <a:rPr lang="en-US" altLang="en-US" sz="2400" dirty="0">
                <a:latin typeface="Eras Medium ITC" panose="020B0602030504020804" pitchFamily="34" charset="0"/>
              </a:rPr>
              <a:t>Have a variety of different MDS models depending on which data set selected.</a:t>
            </a:r>
          </a:p>
        </p:txBody>
      </p:sp>
      <p:pic>
        <p:nvPicPr>
          <p:cNvPr id="2" name="Picture 1"/>
          <p:cNvPicPr>
            <a:picLocks noChangeAspect="1"/>
          </p:cNvPicPr>
          <p:nvPr/>
        </p:nvPicPr>
        <p:blipFill>
          <a:blip r:embed="rId3" cstate="print"/>
          <a:stretch>
            <a:fillRect/>
          </a:stretch>
        </p:blipFill>
        <p:spPr>
          <a:xfrm>
            <a:off x="4629150" y="4001025"/>
            <a:ext cx="2857500" cy="2857500"/>
          </a:xfrm>
          <a:prstGeom prst="rect">
            <a:avLst/>
          </a:prstGeom>
          <a:ln>
            <a:solidFill>
              <a:schemeClr val="tx1"/>
            </a:solidFill>
          </a:ln>
        </p:spPr>
      </p:pic>
    </p:spTree>
    <p:extLst>
      <p:ext uri="{BB962C8B-B14F-4D97-AF65-F5344CB8AC3E}">
        <p14:creationId xmlns:p14="http://schemas.microsoft.com/office/powerpoint/2010/main" val="26396775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3966"/>
            <a:ext cx="7886700" cy="1325563"/>
          </a:xfrm>
        </p:spPr>
        <p:txBody>
          <a:bodyPr>
            <a:normAutofit/>
          </a:bodyPr>
          <a:lstStyle/>
          <a:p>
            <a:r>
              <a:rPr lang="en-US" sz="3600" dirty="0">
                <a:latin typeface="Eras Medium ITC" panose="020B0602030504020804" pitchFamily="34" charset="0"/>
              </a:rPr>
              <a:t>In previous class (Brand Ratings Data)</a:t>
            </a:r>
          </a:p>
        </p:txBody>
      </p:sp>
      <p:sp>
        <p:nvSpPr>
          <p:cNvPr id="4" name="Slide Number Placeholder 3"/>
          <p:cNvSpPr>
            <a:spLocks noGrp="1"/>
          </p:cNvSpPr>
          <p:nvPr>
            <p:ph type="sldNum" sz="quarter" idx="12"/>
          </p:nvPr>
        </p:nvSpPr>
        <p:spPr/>
        <p:txBody>
          <a:bodyPr/>
          <a:lstStyle/>
          <a:p>
            <a:fld id="{063059AE-0EF1-4FD9-9266-7C9AD39C70B3}" type="slidenum">
              <a:rPr lang="en-US" smtClean="0"/>
              <a:pPr/>
              <a:t>3</a:t>
            </a:fld>
            <a:endParaRPr lang="en-US"/>
          </a:p>
        </p:txBody>
      </p:sp>
      <p:pic>
        <p:nvPicPr>
          <p:cNvPr id="6" name="Picture 5"/>
          <p:cNvPicPr>
            <a:picLocks noChangeAspect="1"/>
          </p:cNvPicPr>
          <p:nvPr/>
        </p:nvPicPr>
        <p:blipFill>
          <a:blip r:embed="rId2"/>
          <a:stretch>
            <a:fillRect/>
          </a:stretch>
        </p:blipFill>
        <p:spPr>
          <a:xfrm>
            <a:off x="827704" y="1374222"/>
            <a:ext cx="6798995" cy="4475602"/>
          </a:xfrm>
          <a:prstGeom prst="rect">
            <a:avLst/>
          </a:prstGeom>
        </p:spPr>
      </p:pic>
      <p:sp>
        <p:nvSpPr>
          <p:cNvPr id="7" name="TextBox 6"/>
          <p:cNvSpPr txBox="1"/>
          <p:nvPr/>
        </p:nvSpPr>
        <p:spPr>
          <a:xfrm>
            <a:off x="628650" y="6089194"/>
            <a:ext cx="7158823" cy="369332"/>
          </a:xfrm>
          <a:prstGeom prst="rect">
            <a:avLst/>
          </a:prstGeom>
          <a:noFill/>
        </p:spPr>
        <p:txBody>
          <a:bodyPr wrap="square" rtlCol="0">
            <a:spAutoFit/>
          </a:bodyPr>
          <a:lstStyle/>
          <a:p>
            <a:r>
              <a:rPr lang="en-US" dirty="0">
                <a:latin typeface="Eras Medium ITC" panose="020B0602030504020804" pitchFamily="34" charset="0"/>
              </a:rPr>
              <a:t>We learned how to reduce dimensions using factor analysis</a:t>
            </a:r>
          </a:p>
        </p:txBody>
      </p:sp>
    </p:spTree>
    <p:extLst>
      <p:ext uri="{BB962C8B-B14F-4D97-AF65-F5344CB8AC3E}">
        <p14:creationId xmlns:p14="http://schemas.microsoft.com/office/powerpoint/2010/main" val="238953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2"/>
          </p:nvPr>
        </p:nvSpPr>
        <p:spPr>
          <a:noFill/>
        </p:spPr>
        <p:txBody>
          <a:bodyPr/>
          <a:lstStyle>
            <a:lvl1pPr defTabSz="674490">
              <a:spcBef>
                <a:spcPct val="20000"/>
              </a:spcBef>
              <a:buChar char="•"/>
              <a:defRPr sz="2383">
                <a:solidFill>
                  <a:schemeClr val="tx1"/>
                </a:solidFill>
                <a:latin typeface="Times New Roman" panose="02020603050405020304" pitchFamily="18" charset="0"/>
              </a:defRPr>
            </a:lvl1pPr>
            <a:lvl2pPr marL="491684" indent="-189110" defTabSz="674490">
              <a:spcBef>
                <a:spcPct val="20000"/>
              </a:spcBef>
              <a:buChar char="–"/>
              <a:defRPr sz="2051">
                <a:solidFill>
                  <a:schemeClr val="tx1"/>
                </a:solidFill>
                <a:latin typeface="Times New Roman" panose="02020603050405020304" pitchFamily="18" charset="0"/>
              </a:defRPr>
            </a:lvl2pPr>
            <a:lvl3pPr marL="756437" indent="-151288" defTabSz="674490">
              <a:spcBef>
                <a:spcPct val="20000"/>
              </a:spcBef>
              <a:buChar char="•"/>
              <a:defRPr sz="1786">
                <a:solidFill>
                  <a:schemeClr val="tx1"/>
                </a:solidFill>
                <a:latin typeface="Times New Roman" panose="02020603050405020304" pitchFamily="18" charset="0"/>
              </a:defRPr>
            </a:lvl3pPr>
            <a:lvl4pPr marL="1059012" indent="-151288" defTabSz="674490">
              <a:spcBef>
                <a:spcPct val="20000"/>
              </a:spcBef>
              <a:buChar char="–"/>
              <a:defRPr sz="1456">
                <a:solidFill>
                  <a:schemeClr val="tx1"/>
                </a:solidFill>
                <a:latin typeface="Times New Roman" panose="02020603050405020304" pitchFamily="18" charset="0"/>
              </a:defRPr>
            </a:lvl4pPr>
            <a:lvl5pPr marL="1361588" indent="-151288" defTabSz="674490">
              <a:spcBef>
                <a:spcPct val="20000"/>
              </a:spcBef>
              <a:buChar char="»"/>
              <a:defRPr sz="1456">
                <a:solidFill>
                  <a:schemeClr val="tx1"/>
                </a:solidFill>
                <a:latin typeface="Times New Roman" panose="02020603050405020304" pitchFamily="18" charset="0"/>
              </a:defRPr>
            </a:lvl5pPr>
            <a:lvl6pPr marL="1664162"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6pPr>
            <a:lvl7pPr marL="196673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7pPr>
            <a:lvl8pPr marL="2269313"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8pPr>
            <a:lvl9pPr marL="2571887" indent="-151288" defTabSz="674490" eaLnBrk="0" fontAlgn="base" hangingPunct="0">
              <a:spcBef>
                <a:spcPct val="20000"/>
              </a:spcBef>
              <a:spcAft>
                <a:spcPct val="0"/>
              </a:spcAft>
              <a:buChar char="»"/>
              <a:defRPr sz="1456">
                <a:solidFill>
                  <a:schemeClr val="tx1"/>
                </a:solidFill>
                <a:latin typeface="Times New Roman" panose="02020603050405020304" pitchFamily="18" charset="0"/>
              </a:defRPr>
            </a:lvl9pPr>
          </a:lstStyle>
          <a:p>
            <a:pPr>
              <a:spcBef>
                <a:spcPct val="0"/>
              </a:spcBef>
              <a:buFontTx/>
              <a:buNone/>
            </a:pPr>
            <a:fld id="{4A7878FE-BC24-44D9-80A9-C219538A0873}" type="slidenum">
              <a:rPr lang="en-US" altLang="en-US" sz="1059"/>
              <a:pPr>
                <a:spcBef>
                  <a:spcPct val="0"/>
                </a:spcBef>
                <a:buFontTx/>
                <a:buNone/>
              </a:pPr>
              <a:t>30</a:t>
            </a:fld>
            <a:endParaRPr lang="en-US" altLang="en-US" sz="1059"/>
          </a:p>
        </p:txBody>
      </p:sp>
      <p:sp>
        <p:nvSpPr>
          <p:cNvPr id="23556" name="Text Box 2"/>
          <p:cNvSpPr txBox="1">
            <a:spLocks noChangeArrowheads="1"/>
          </p:cNvSpPr>
          <p:nvPr/>
        </p:nvSpPr>
        <p:spPr bwMode="auto">
          <a:xfrm>
            <a:off x="3046600" y="3302934"/>
            <a:ext cx="1474974" cy="37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endParaRPr lang="en-US" altLang="en-US" sz="1853"/>
          </a:p>
        </p:txBody>
      </p:sp>
      <p:sp>
        <p:nvSpPr>
          <p:cNvPr id="23557" name="Rectangle 3"/>
          <p:cNvSpPr>
            <a:spLocks noChangeArrowheads="1"/>
          </p:cNvSpPr>
          <p:nvPr/>
        </p:nvSpPr>
        <p:spPr bwMode="auto">
          <a:xfrm>
            <a:off x="1604697" y="354185"/>
            <a:ext cx="5658270" cy="66815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286" tIns="33618" rIns="68286" bIns="33618" anchor="ctr"/>
          <a:lstStyle>
            <a:lvl1pPr defTabSz="1019175">
              <a:spcBef>
                <a:spcPct val="20000"/>
              </a:spcBef>
              <a:buChar char="•"/>
              <a:defRPr sz="3600">
                <a:solidFill>
                  <a:schemeClr val="tx1"/>
                </a:solidFill>
                <a:latin typeface="Times New Roman" panose="02020603050405020304" pitchFamily="18" charset="0"/>
              </a:defRPr>
            </a:lvl1pPr>
            <a:lvl2pPr marL="827088" indent="-317500" defTabSz="1019175">
              <a:spcBef>
                <a:spcPct val="20000"/>
              </a:spcBef>
              <a:buChar char="–"/>
              <a:defRPr sz="3100">
                <a:solidFill>
                  <a:schemeClr val="tx1"/>
                </a:solidFill>
                <a:latin typeface="Times New Roman" panose="02020603050405020304" pitchFamily="18" charset="0"/>
              </a:defRPr>
            </a:lvl2pPr>
            <a:lvl3pPr marL="1273175" indent="-254000" defTabSz="1019175">
              <a:spcBef>
                <a:spcPct val="20000"/>
              </a:spcBef>
              <a:buChar char="•"/>
              <a:defRPr sz="2700">
                <a:solidFill>
                  <a:schemeClr val="tx1"/>
                </a:solidFill>
                <a:latin typeface="Times New Roman" panose="02020603050405020304" pitchFamily="18" charset="0"/>
              </a:defRPr>
            </a:lvl3pPr>
            <a:lvl4pPr marL="1782763" indent="-254000" defTabSz="1019175">
              <a:spcBef>
                <a:spcPct val="20000"/>
              </a:spcBef>
              <a:buChar char="–"/>
              <a:defRPr sz="2200">
                <a:solidFill>
                  <a:schemeClr val="tx1"/>
                </a:solidFill>
                <a:latin typeface="Times New Roman" panose="02020603050405020304" pitchFamily="18" charset="0"/>
              </a:defRPr>
            </a:lvl4pPr>
            <a:lvl5pPr marL="2292350" indent="-254000" defTabSz="1019175">
              <a:spcBef>
                <a:spcPct val="20000"/>
              </a:spcBef>
              <a:buChar char="»"/>
              <a:defRPr sz="2200">
                <a:solidFill>
                  <a:schemeClr val="tx1"/>
                </a:solidFill>
                <a:latin typeface="Times New Roman" panose="02020603050405020304" pitchFamily="18" charset="0"/>
              </a:defRPr>
            </a:lvl5pPr>
            <a:lvl6pPr marL="2749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3206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663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4121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eaLnBrk="1" hangingPunct="1">
              <a:lnSpc>
                <a:spcPct val="70000"/>
              </a:lnSpc>
              <a:spcBef>
                <a:spcPct val="0"/>
              </a:spcBef>
              <a:buFontTx/>
              <a:buNone/>
            </a:pPr>
            <a:r>
              <a:rPr lang="en-US" altLang="en-US" sz="3200" dirty="0">
                <a:latin typeface="Eras Medium ITC" panose="020B0602030504020804" pitchFamily="34" charset="0"/>
              </a:rPr>
              <a:t>Data Types/Collection for MDS</a:t>
            </a:r>
          </a:p>
        </p:txBody>
      </p:sp>
      <p:sp>
        <p:nvSpPr>
          <p:cNvPr id="23558" name="Text Box 4"/>
          <p:cNvSpPr txBox="1">
            <a:spLocks noChangeArrowheads="1"/>
          </p:cNvSpPr>
          <p:nvPr/>
        </p:nvSpPr>
        <p:spPr bwMode="auto">
          <a:xfrm>
            <a:off x="271305" y="1181177"/>
            <a:ext cx="8762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lnSpc>
                <a:spcPct val="150000"/>
              </a:lnSpc>
              <a:spcBef>
                <a:spcPct val="50000"/>
              </a:spcBef>
            </a:pPr>
            <a:r>
              <a:rPr lang="en-US" altLang="en-US" sz="2400" dirty="0">
                <a:latin typeface="Eras Medium ITC" panose="020B0602030504020804" pitchFamily="34" charset="0"/>
              </a:rPr>
              <a:t>Can collect such data from either primary or secondary sources:</a:t>
            </a:r>
          </a:p>
        </p:txBody>
      </p:sp>
      <p:sp>
        <p:nvSpPr>
          <p:cNvPr id="23559" name="Text Box 5"/>
          <p:cNvSpPr txBox="1">
            <a:spLocks noChangeArrowheads="1"/>
          </p:cNvSpPr>
          <p:nvPr/>
        </p:nvSpPr>
        <p:spPr bwMode="auto">
          <a:xfrm>
            <a:off x="1127122" y="2214020"/>
            <a:ext cx="728774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7200" algn="l"/>
              </a:tabLst>
              <a:defRPr sz="2800">
                <a:solidFill>
                  <a:schemeClr val="tx1"/>
                </a:solidFill>
                <a:latin typeface="Times New Roman" panose="02020603050405020304" pitchFamily="18" charset="0"/>
              </a:defRPr>
            </a:lvl1pPr>
            <a:lvl2pPr marL="742950" indent="-285750">
              <a:tabLst>
                <a:tab pos="457200" algn="l"/>
              </a:tabLst>
              <a:defRPr sz="2800">
                <a:solidFill>
                  <a:schemeClr val="tx1"/>
                </a:solidFill>
                <a:latin typeface="Times New Roman" panose="02020603050405020304" pitchFamily="18" charset="0"/>
              </a:defRPr>
            </a:lvl2pPr>
            <a:lvl3pPr marL="1143000" indent="-228600">
              <a:tabLst>
                <a:tab pos="457200" algn="l"/>
              </a:tabLst>
              <a:defRPr sz="2800">
                <a:solidFill>
                  <a:schemeClr val="tx1"/>
                </a:solidFill>
                <a:latin typeface="Times New Roman" panose="02020603050405020304" pitchFamily="18" charset="0"/>
              </a:defRPr>
            </a:lvl3pPr>
            <a:lvl4pPr marL="1600200" indent="-228600">
              <a:tabLst>
                <a:tab pos="457200" algn="l"/>
              </a:tabLst>
              <a:defRPr sz="2800">
                <a:solidFill>
                  <a:schemeClr val="tx1"/>
                </a:solidFill>
                <a:latin typeface="Times New Roman" panose="02020603050405020304" pitchFamily="18" charset="0"/>
              </a:defRPr>
            </a:lvl4pPr>
            <a:lvl5pPr marL="2057400" indent="-228600">
              <a:tabLst>
                <a:tab pos="457200" algn="l"/>
              </a:tabLst>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800">
                <a:solidFill>
                  <a:schemeClr val="tx1"/>
                </a:solidFill>
                <a:latin typeface="Times New Roman" panose="02020603050405020304" pitchFamily="18" charset="0"/>
              </a:defRPr>
            </a:lvl9pPr>
          </a:lstStyle>
          <a:p>
            <a:pPr eaLnBrk="1" hangingPunct="1">
              <a:lnSpc>
                <a:spcPct val="150000"/>
              </a:lnSpc>
              <a:spcBef>
                <a:spcPct val="50000"/>
              </a:spcBef>
            </a:pPr>
            <a:r>
              <a:rPr lang="en-US" altLang="en-US" sz="2000" dirty="0">
                <a:latin typeface="Eras Medium ITC" panose="020B0602030504020804" pitchFamily="34" charset="0"/>
              </a:rPr>
              <a:t>1. Collect </a:t>
            </a:r>
            <a:r>
              <a:rPr lang="en-US" altLang="en-US" sz="2000" dirty="0">
                <a:solidFill>
                  <a:srgbClr val="FF0000"/>
                </a:solidFill>
                <a:latin typeface="Eras Medium ITC" panose="020B0602030504020804" pitchFamily="34" charset="0"/>
              </a:rPr>
              <a:t>pairwise (dis)similarities </a:t>
            </a:r>
            <a:r>
              <a:rPr lang="en-US" altLang="en-US" sz="2000" dirty="0">
                <a:latin typeface="Eras Medium ITC" panose="020B0602030504020804" pitchFamily="34" charset="0"/>
              </a:rPr>
              <a:t>of competitive brands in a designated product class from consumers.</a:t>
            </a:r>
          </a:p>
          <a:p>
            <a:pPr eaLnBrk="1" hangingPunct="1">
              <a:lnSpc>
                <a:spcPct val="150000"/>
              </a:lnSpc>
              <a:spcBef>
                <a:spcPct val="50000"/>
              </a:spcBef>
            </a:pPr>
            <a:r>
              <a:rPr lang="en-US" altLang="en-US" sz="2000" dirty="0">
                <a:latin typeface="Eras Medium ITC" panose="020B0602030504020804" pitchFamily="34" charset="0"/>
              </a:rPr>
              <a:t>2. Collect </a:t>
            </a:r>
            <a:r>
              <a:rPr lang="en-US" altLang="en-US" sz="2000" dirty="0">
                <a:solidFill>
                  <a:srgbClr val="FF0000"/>
                </a:solidFill>
                <a:latin typeface="Eras Medium ITC" panose="020B0602030504020804" pitchFamily="34" charset="0"/>
              </a:rPr>
              <a:t>ratings for perceptions or beliefs </a:t>
            </a:r>
            <a:r>
              <a:rPr lang="en-US" altLang="en-US" sz="2000" dirty="0">
                <a:latin typeface="Eras Medium ITC" panose="020B0602030504020804" pitchFamily="34" charset="0"/>
              </a:rPr>
              <a:t>of how much each brand has of specific attributes from consumers.</a:t>
            </a:r>
          </a:p>
          <a:p>
            <a:pPr eaLnBrk="1" hangingPunct="1">
              <a:lnSpc>
                <a:spcPct val="150000"/>
              </a:lnSpc>
              <a:spcBef>
                <a:spcPct val="50000"/>
              </a:spcBef>
            </a:pPr>
            <a:r>
              <a:rPr lang="en-US" altLang="en-US" sz="2000" dirty="0">
                <a:latin typeface="Eras Medium ITC" panose="020B0602030504020804" pitchFamily="34" charset="0"/>
              </a:rPr>
              <a:t>3. Record objective attribute information from secondary sources (e.g., package labels).</a:t>
            </a:r>
          </a:p>
        </p:txBody>
      </p:sp>
      <p:sp>
        <p:nvSpPr>
          <p:cNvPr id="23560" name="Text Box 6"/>
          <p:cNvSpPr txBox="1">
            <a:spLocks noChangeArrowheads="1"/>
          </p:cNvSpPr>
          <p:nvPr/>
        </p:nvSpPr>
        <p:spPr bwMode="auto">
          <a:xfrm>
            <a:off x="971681" y="5720553"/>
            <a:ext cx="7598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2000" dirty="0">
                <a:latin typeface="Eras Medium ITC" panose="020B0602030504020804" pitchFamily="34" charset="0"/>
              </a:rPr>
              <a:t>Then, construct brand maps via Multidimensional Scaling (MDS)</a:t>
            </a:r>
          </a:p>
        </p:txBody>
      </p:sp>
    </p:spTree>
    <p:extLst>
      <p:ext uri="{BB962C8B-B14F-4D97-AF65-F5344CB8AC3E}">
        <p14:creationId xmlns:p14="http://schemas.microsoft.com/office/powerpoint/2010/main" val="3484759055"/>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97A2DB0-6E0A-4DB3-8C05-6C7215C98F72}" type="slidenum">
              <a:rPr lang="en-US"/>
              <a:pPr/>
              <a:t>31</a:t>
            </a:fld>
            <a:endParaRPr lang="en-US"/>
          </a:p>
        </p:txBody>
      </p:sp>
      <p:sp>
        <p:nvSpPr>
          <p:cNvPr id="563202" name="Rectangle 2"/>
          <p:cNvSpPr>
            <a:spLocks noGrp="1" noChangeArrowheads="1"/>
          </p:cNvSpPr>
          <p:nvPr>
            <p:ph type="title"/>
          </p:nvPr>
        </p:nvSpPr>
        <p:spPr>
          <a:xfrm>
            <a:off x="846438" y="119062"/>
            <a:ext cx="7848600" cy="762000"/>
          </a:xfrm>
        </p:spPr>
        <p:txBody>
          <a:bodyPr>
            <a:normAutofit fontScale="90000"/>
          </a:bodyPr>
          <a:lstStyle/>
          <a:p>
            <a:pPr algn="ctr"/>
            <a:r>
              <a:rPr lang="en-US" sz="3200" dirty="0">
                <a:latin typeface="Eras Medium ITC" panose="020B0602030504020804" pitchFamily="34" charset="0"/>
              </a:rPr>
              <a:t>Similarity Data Example (Not Very Popular) </a:t>
            </a:r>
          </a:p>
        </p:txBody>
      </p:sp>
      <p:sp>
        <p:nvSpPr>
          <p:cNvPr id="563203" name="Rectangle 3"/>
          <p:cNvSpPr>
            <a:spLocks noGrp="1" noChangeArrowheads="1"/>
          </p:cNvSpPr>
          <p:nvPr>
            <p:ph type="body" idx="1"/>
          </p:nvPr>
        </p:nvSpPr>
        <p:spPr>
          <a:xfrm>
            <a:off x="549876" y="881062"/>
            <a:ext cx="8231188" cy="4232275"/>
          </a:xfrm>
        </p:spPr>
        <p:txBody>
          <a:bodyPr/>
          <a:lstStyle/>
          <a:p>
            <a:pPr marL="228600" indent="-228600">
              <a:lnSpc>
                <a:spcPct val="90000"/>
              </a:lnSpc>
              <a:buFontTx/>
              <a:buNone/>
              <a:tabLst>
                <a:tab pos="3371850" algn="l"/>
              </a:tabLst>
            </a:pPr>
            <a:r>
              <a:rPr lang="en-US" sz="2000" i="1" dirty="0"/>
              <a:t>	</a:t>
            </a:r>
            <a:r>
              <a:rPr lang="en-US" sz="2000" i="1" dirty="0">
                <a:latin typeface="Bookman Old Style" pitchFamily="18" charset="0"/>
              </a:rPr>
              <a:t>Please rate the following pairs of toothpaste brands on the basis of their similarity (1 = very similar, 9 = very dissimilar).</a:t>
            </a:r>
            <a:r>
              <a:rPr lang="en-US" sz="2000" dirty="0">
                <a:latin typeface="Bookman Old Style" pitchFamily="18" charset="0"/>
              </a:rPr>
              <a:t>  </a:t>
            </a:r>
          </a:p>
          <a:p>
            <a:pPr marL="228600" indent="-228600">
              <a:lnSpc>
                <a:spcPct val="90000"/>
              </a:lnSpc>
              <a:buFontTx/>
              <a:buNone/>
              <a:tabLst>
                <a:tab pos="3371850" algn="l"/>
              </a:tabLst>
            </a:pPr>
            <a:r>
              <a:rPr lang="en-US" sz="1800" dirty="0">
                <a:latin typeface="Bookman Old Style" pitchFamily="18" charset="0"/>
              </a:rPr>
              <a:t>		    </a:t>
            </a:r>
          </a:p>
          <a:p>
            <a:pPr marL="228600" indent="-228600">
              <a:lnSpc>
                <a:spcPct val="90000"/>
              </a:lnSpc>
              <a:buFontTx/>
              <a:buNone/>
              <a:tabLst>
                <a:tab pos="3371850" algn="l"/>
              </a:tabLst>
            </a:pPr>
            <a:r>
              <a:rPr lang="en-US" sz="1800" dirty="0">
                <a:latin typeface="Bookman Old Style" pitchFamily="18" charset="0"/>
              </a:rPr>
              <a:t>   		Very 		          	      </a:t>
            </a:r>
            <a:r>
              <a:rPr lang="en-US" sz="1800" dirty="0" err="1">
                <a:latin typeface="Bookman Old Style" pitchFamily="18" charset="0"/>
              </a:rPr>
              <a:t>Very</a:t>
            </a:r>
            <a:endParaRPr lang="en-US" sz="1800" dirty="0">
              <a:latin typeface="Bookman Old Style" pitchFamily="18" charset="0"/>
            </a:endParaRPr>
          </a:p>
          <a:p>
            <a:pPr marL="228600" indent="-228600">
              <a:lnSpc>
                <a:spcPct val="90000"/>
              </a:lnSpc>
              <a:buFontTx/>
              <a:buNone/>
              <a:tabLst>
                <a:tab pos="3371850" algn="l"/>
              </a:tabLst>
            </a:pPr>
            <a:r>
              <a:rPr lang="en-US" sz="1800" dirty="0">
                <a:latin typeface="Bookman Old Style" pitchFamily="18" charset="0"/>
              </a:rPr>
              <a:t>	 	Similar 		                   Dissimilar</a:t>
            </a:r>
          </a:p>
          <a:p>
            <a:pPr marL="228600" indent="-228600">
              <a:lnSpc>
                <a:spcPct val="90000"/>
              </a:lnSpc>
              <a:buFontTx/>
              <a:buNone/>
              <a:tabLst>
                <a:tab pos="3371850" algn="l"/>
              </a:tabLst>
            </a:pPr>
            <a:r>
              <a:rPr lang="en-US" sz="1800" dirty="0">
                <a:latin typeface="Bookman Old Style" pitchFamily="18" charset="0"/>
              </a:rPr>
              <a:t>1. Aqua-Fresh </a:t>
            </a:r>
            <a:r>
              <a:rPr lang="en-US" sz="1800" dirty="0" err="1">
                <a:latin typeface="Bookman Old Style" pitchFamily="18" charset="0"/>
              </a:rPr>
              <a:t>vs</a:t>
            </a:r>
            <a:r>
              <a:rPr lang="en-US" sz="1800" dirty="0">
                <a:latin typeface="Bookman Old Style" pitchFamily="18" charset="0"/>
              </a:rPr>
              <a:t> Crest        		1      2      3      4      5      6      7</a:t>
            </a:r>
          </a:p>
          <a:p>
            <a:pPr marL="228600" indent="-228600">
              <a:lnSpc>
                <a:spcPct val="90000"/>
              </a:lnSpc>
              <a:buFontTx/>
              <a:buNone/>
              <a:tabLst>
                <a:tab pos="3371850" algn="l"/>
              </a:tabLst>
            </a:pPr>
            <a:r>
              <a:rPr lang="en-US" sz="1800" dirty="0">
                <a:latin typeface="Bookman Old Style" pitchFamily="18" charset="0"/>
              </a:rPr>
              <a:t>2. Aqua-Fresh </a:t>
            </a:r>
            <a:r>
              <a:rPr lang="en-US" sz="1800" dirty="0" err="1">
                <a:latin typeface="Bookman Old Style" pitchFamily="18" charset="0"/>
              </a:rPr>
              <a:t>vs</a:t>
            </a:r>
            <a:r>
              <a:rPr lang="en-US" sz="1800" dirty="0">
                <a:latin typeface="Bookman Old Style" pitchFamily="18" charset="0"/>
              </a:rPr>
              <a:t> Colgate		1      2      3      4      5      6      7  </a:t>
            </a:r>
          </a:p>
          <a:p>
            <a:pPr marL="228600" indent="-228600">
              <a:lnSpc>
                <a:spcPct val="90000"/>
              </a:lnSpc>
              <a:buFontTx/>
              <a:buNone/>
              <a:tabLst>
                <a:tab pos="3371850" algn="l"/>
              </a:tabLst>
            </a:pPr>
            <a:r>
              <a:rPr lang="en-US" sz="1400" dirty="0">
                <a:latin typeface="Bookman Old Style" pitchFamily="18" charset="0"/>
              </a:rPr>
              <a:t>                           </a:t>
            </a:r>
            <a:r>
              <a:rPr lang="en-US" sz="1600" dirty="0">
                <a:latin typeface="Bookman Old Style" pitchFamily="18" charset="0"/>
              </a:rPr>
              <a:t> …     </a:t>
            </a:r>
            <a:r>
              <a:rPr lang="en-US" sz="2000" dirty="0">
                <a:latin typeface="Bookman Old Style" pitchFamily="18" charset="0"/>
              </a:rPr>
              <a:t>                         </a:t>
            </a:r>
          </a:p>
          <a:p>
            <a:pPr marL="228600" indent="-228600">
              <a:lnSpc>
                <a:spcPct val="90000"/>
              </a:lnSpc>
              <a:buFontTx/>
              <a:buNone/>
              <a:tabLst>
                <a:tab pos="3371850" algn="l"/>
              </a:tabLst>
            </a:pPr>
            <a:r>
              <a:rPr lang="en-US" sz="1800" dirty="0">
                <a:latin typeface="Bookman Old Style" pitchFamily="18" charset="0"/>
              </a:rPr>
              <a:t>45. </a:t>
            </a:r>
            <a:r>
              <a:rPr lang="en-US" sz="1800" dirty="0" err="1">
                <a:latin typeface="Bookman Old Style" pitchFamily="18" charset="0"/>
              </a:rPr>
              <a:t>Pepsodent</a:t>
            </a:r>
            <a:r>
              <a:rPr lang="en-US" sz="1800" dirty="0">
                <a:latin typeface="Bookman Old Style" pitchFamily="18" charset="0"/>
              </a:rPr>
              <a:t> </a:t>
            </a:r>
            <a:r>
              <a:rPr lang="en-US" sz="1800" dirty="0" err="1">
                <a:latin typeface="Bookman Old Style" pitchFamily="18" charset="0"/>
              </a:rPr>
              <a:t>vs</a:t>
            </a:r>
            <a:r>
              <a:rPr lang="en-US" sz="1800" dirty="0">
                <a:latin typeface="Bookman Old Style" pitchFamily="18" charset="0"/>
              </a:rPr>
              <a:t> </a:t>
            </a:r>
            <a:r>
              <a:rPr lang="en-US" sz="1800" dirty="0" err="1">
                <a:latin typeface="Bookman Old Style" pitchFamily="18" charset="0"/>
              </a:rPr>
              <a:t>Dentagard</a:t>
            </a:r>
            <a:r>
              <a:rPr lang="en-US" sz="1800" dirty="0">
                <a:latin typeface="Bookman Old Style" pitchFamily="18" charset="0"/>
              </a:rPr>
              <a:t>      1      2      3      4      5      6      7</a:t>
            </a:r>
          </a:p>
        </p:txBody>
      </p:sp>
      <p:graphicFrame>
        <p:nvGraphicFramePr>
          <p:cNvPr id="563204" name="Object 4"/>
          <p:cNvGraphicFramePr>
            <a:graphicFrameLocks noChangeAspect="1"/>
          </p:cNvGraphicFramePr>
          <p:nvPr>
            <p:extLst>
              <p:ext uri="{D42A27DB-BD31-4B8C-83A1-F6EECF244321}">
                <p14:modId xmlns:p14="http://schemas.microsoft.com/office/powerpoint/2010/main" val="2038651747"/>
              </p:ext>
            </p:extLst>
          </p:nvPr>
        </p:nvGraphicFramePr>
        <p:xfrm>
          <a:off x="404566" y="4362726"/>
          <a:ext cx="8376498" cy="1741511"/>
        </p:xfrm>
        <a:graphic>
          <a:graphicData uri="http://schemas.openxmlformats.org/presentationml/2006/ole">
            <mc:AlternateContent xmlns:mc="http://schemas.openxmlformats.org/markup-compatibility/2006">
              <mc:Choice xmlns:v="urn:schemas-microsoft-com:vml" Requires="v">
                <p:oleObj spid="_x0000_s28873" name="Worksheet" r:id="rId4" imgW="8408085" imgH="1748062" progId="Excel.Sheet.8">
                  <p:embed/>
                </p:oleObj>
              </mc:Choice>
              <mc:Fallback>
                <p:oleObj name="Worksheet" r:id="rId4" imgW="8408085" imgH="1748062" progId="Excel.Sheet.8">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566" y="4362726"/>
                        <a:ext cx="8376498" cy="1741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299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5C61DD8-57C8-4BFA-A600-800863F382E2}" type="slidenum">
              <a:rPr lang="en-US"/>
              <a:pPr/>
              <a:t>32</a:t>
            </a:fld>
            <a:endParaRPr lang="en-US"/>
          </a:p>
        </p:txBody>
      </p:sp>
      <p:sp>
        <p:nvSpPr>
          <p:cNvPr id="545794" name="Rectangle 2"/>
          <p:cNvSpPr>
            <a:spLocks noGrp="1" noChangeArrowheads="1"/>
          </p:cNvSpPr>
          <p:nvPr>
            <p:ph type="title"/>
          </p:nvPr>
        </p:nvSpPr>
        <p:spPr>
          <a:xfrm>
            <a:off x="685800" y="609600"/>
            <a:ext cx="8229600" cy="914400"/>
          </a:xfrm>
        </p:spPr>
        <p:txBody>
          <a:bodyPr>
            <a:noAutofit/>
          </a:bodyPr>
          <a:lstStyle/>
          <a:p>
            <a:pPr algn="ctr"/>
            <a:r>
              <a:rPr lang="en-US" dirty="0">
                <a:latin typeface="Eras Medium ITC" panose="020B0602030504020804" pitchFamily="34" charset="0"/>
              </a:rPr>
              <a:t>City-Distances (easiest example)</a:t>
            </a:r>
          </a:p>
        </p:txBody>
      </p:sp>
      <p:graphicFrame>
        <p:nvGraphicFramePr>
          <p:cNvPr id="545795" name="Object 3"/>
          <p:cNvGraphicFramePr>
            <a:graphicFrameLocks noChangeAspect="1"/>
          </p:cNvGraphicFramePr>
          <p:nvPr/>
        </p:nvGraphicFramePr>
        <p:xfrm>
          <a:off x="381000" y="3160713"/>
          <a:ext cx="8382000" cy="2478087"/>
        </p:xfrm>
        <a:graphic>
          <a:graphicData uri="http://schemas.openxmlformats.org/presentationml/2006/ole">
            <mc:AlternateContent xmlns:mc="http://schemas.openxmlformats.org/markup-compatibility/2006">
              <mc:Choice xmlns:v="urn:schemas-microsoft-com:vml" Requires="v">
                <p:oleObj spid="_x0000_s29895" name="Worksheet" r:id="rId4" imgW="8456786" imgH="2061983" progId="Excel.Sheet.8">
                  <p:embed/>
                </p:oleObj>
              </mc:Choice>
              <mc:Fallback>
                <p:oleObj name="Worksheet" r:id="rId4" imgW="8456786" imgH="2061983" progId="Excel.Sheet.8">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160713"/>
                        <a:ext cx="8382000" cy="2478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5796" name="Text Box 4"/>
          <p:cNvSpPr txBox="1">
            <a:spLocks noChangeArrowheads="1"/>
          </p:cNvSpPr>
          <p:nvPr/>
        </p:nvSpPr>
        <p:spPr bwMode="auto">
          <a:xfrm>
            <a:off x="685800" y="1851025"/>
            <a:ext cx="7696200" cy="707886"/>
          </a:xfrm>
          <a:prstGeom prst="rect">
            <a:avLst/>
          </a:prstGeom>
          <a:noFill/>
          <a:ln w="38100" algn="ctr">
            <a:solidFill>
              <a:schemeClr val="tx1"/>
            </a:solidFill>
            <a:miter lim="800000"/>
            <a:headEnd/>
            <a:tailEnd/>
          </a:ln>
          <a:effectLst/>
        </p:spPr>
        <p:txBody>
          <a:bodyPr>
            <a:spAutoFit/>
          </a:bodyPr>
          <a:lstStyle/>
          <a:p>
            <a:pPr algn="ctr" eaLnBrk="1" hangingPunct="1">
              <a:spcBef>
                <a:spcPct val="50000"/>
              </a:spcBef>
            </a:pPr>
            <a:r>
              <a:rPr lang="en-US" sz="4000">
                <a:solidFill>
                  <a:schemeClr val="tx2"/>
                </a:solidFill>
                <a:latin typeface="Eras Medium ITC" panose="020B0602030504020804" pitchFamily="34" charset="0"/>
              </a:rPr>
              <a:t>(Dis)similarity </a:t>
            </a:r>
            <a:r>
              <a:rPr lang="en-US" sz="4000">
                <a:solidFill>
                  <a:schemeClr val="tx2"/>
                </a:solidFill>
                <a:latin typeface="Eras Medium ITC" panose="020B0602030504020804" pitchFamily="34" charset="0"/>
                <a:sym typeface="Symbol" pitchFamily="18" charset="2"/>
              </a:rPr>
              <a:t> Distance</a:t>
            </a:r>
          </a:p>
        </p:txBody>
      </p:sp>
      <p:sp>
        <p:nvSpPr>
          <p:cNvPr id="2" name="TextBox 1"/>
          <p:cNvSpPr txBox="1"/>
          <p:nvPr/>
        </p:nvSpPr>
        <p:spPr>
          <a:xfrm>
            <a:off x="4933507" y="5812909"/>
            <a:ext cx="3829493" cy="646331"/>
          </a:xfrm>
          <a:prstGeom prst="rect">
            <a:avLst/>
          </a:prstGeom>
          <a:noFill/>
        </p:spPr>
        <p:txBody>
          <a:bodyPr wrap="square" rtlCol="0">
            <a:spAutoFit/>
          </a:bodyPr>
          <a:lstStyle/>
          <a:p>
            <a:r>
              <a:rPr lang="en-US" dirty="0">
                <a:latin typeface="Eras Medium ITC" panose="020B0602030504020804" pitchFamily="34" charset="0"/>
              </a:rPr>
              <a:t>Geographically two dimensions and we used this for ‘</a:t>
            </a:r>
            <a:r>
              <a:rPr lang="en-US" dirty="0" err="1">
                <a:latin typeface="Eras Medium ITC" panose="020B0602030504020804" pitchFamily="34" charset="0"/>
              </a:rPr>
              <a:t>cmdscale</a:t>
            </a:r>
            <a:r>
              <a:rPr lang="en-US" dirty="0">
                <a:latin typeface="Eras Medium ITC" panose="020B0602030504020804" pitchFamily="34" charset="0"/>
              </a:rPr>
              <a:t>’ before</a:t>
            </a:r>
          </a:p>
        </p:txBody>
      </p:sp>
    </p:spTree>
    <p:extLst>
      <p:ext uri="{BB962C8B-B14F-4D97-AF65-F5344CB8AC3E}">
        <p14:creationId xmlns:p14="http://schemas.microsoft.com/office/powerpoint/2010/main" val="108057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Types of MDS</a:t>
            </a:r>
          </a:p>
        </p:txBody>
      </p:sp>
      <p:sp>
        <p:nvSpPr>
          <p:cNvPr id="3" name="Content Placeholder 2"/>
          <p:cNvSpPr>
            <a:spLocks noGrp="1"/>
          </p:cNvSpPr>
          <p:nvPr>
            <p:ph idx="1"/>
          </p:nvPr>
        </p:nvSpPr>
        <p:spPr/>
        <p:txBody>
          <a:bodyPr>
            <a:normAutofit/>
          </a:bodyPr>
          <a:lstStyle/>
          <a:p>
            <a:r>
              <a:rPr lang="en-US" dirty="0">
                <a:latin typeface="Eras Medium ITC" panose="020B0602030504020804" pitchFamily="34" charset="0"/>
              </a:rPr>
              <a:t>Classical multidimensional scaling (we will focus in this class):</a:t>
            </a:r>
          </a:p>
          <a:p>
            <a:pPr marL="457200" lvl="1" indent="0">
              <a:buNone/>
            </a:pPr>
            <a:r>
              <a:rPr lang="en-US" dirty="0">
                <a:latin typeface="Eras Medium ITC" panose="020B0602030504020804" pitchFamily="34" charset="0"/>
              </a:rPr>
              <a:t>Input matrix of dissimilarities (e.g., distance) between pairs of items and outputs a coordinate matrix</a:t>
            </a:r>
          </a:p>
          <a:p>
            <a:r>
              <a:rPr lang="en-US" dirty="0">
                <a:latin typeface="Eras Medium ITC" panose="020B0602030504020804" pitchFamily="34" charset="0"/>
              </a:rPr>
              <a:t>Metric multidimensional scaling: </a:t>
            </a:r>
          </a:p>
          <a:p>
            <a:pPr marL="457200" lvl="1" indent="0">
              <a:buNone/>
            </a:pPr>
            <a:r>
              <a:rPr lang="en-US" dirty="0">
                <a:latin typeface="Eras Medium ITC" panose="020B0602030504020804" pitchFamily="34" charset="0"/>
              </a:rPr>
              <a:t>A superset of classical MDS that generalizes the optimization procedure to a variety of loss functions (stress).</a:t>
            </a:r>
          </a:p>
          <a:p>
            <a:r>
              <a:rPr lang="en-US" dirty="0">
                <a:latin typeface="Eras Medium ITC" panose="020B0602030504020804" pitchFamily="34" charset="0"/>
              </a:rPr>
              <a:t>Non-metric multidimensional scaling:</a:t>
            </a:r>
          </a:p>
          <a:p>
            <a:pPr marL="457200" lvl="1" indent="0">
              <a:buNone/>
            </a:pPr>
            <a:r>
              <a:rPr lang="en-US" dirty="0">
                <a:latin typeface="Eras Medium ITC" panose="020B0602030504020804" pitchFamily="34" charset="0"/>
              </a:rPr>
              <a:t>Such as rankings or categorical variables. </a:t>
            </a:r>
          </a:p>
          <a:p>
            <a:pPr marL="457200" lvl="1" indent="0">
              <a:buNone/>
            </a:pPr>
            <a:endParaRPr lang="en-US" dirty="0">
              <a:latin typeface="Eras Medium ITC" panose="020B0602030504020804" pitchFamily="34" charset="0"/>
            </a:endParaRPr>
          </a:p>
        </p:txBody>
      </p:sp>
      <p:sp>
        <p:nvSpPr>
          <p:cNvPr id="4" name="Slide Number Placeholder 3"/>
          <p:cNvSpPr>
            <a:spLocks noGrp="1"/>
          </p:cNvSpPr>
          <p:nvPr>
            <p:ph type="sldNum" sz="quarter" idx="12"/>
          </p:nvPr>
        </p:nvSpPr>
        <p:spPr/>
        <p:txBody>
          <a:bodyPr/>
          <a:lstStyle/>
          <a:p>
            <a:fld id="{063059AE-0EF1-4FD9-9266-7C9AD39C70B3}" type="slidenum">
              <a:rPr lang="en-US" smtClean="0"/>
              <a:pPr/>
              <a:t>33</a:t>
            </a:fld>
            <a:endParaRPr lang="en-US"/>
          </a:p>
        </p:txBody>
      </p:sp>
    </p:spTree>
    <p:extLst>
      <p:ext uri="{BB962C8B-B14F-4D97-AF65-F5344CB8AC3E}">
        <p14:creationId xmlns:p14="http://schemas.microsoft.com/office/powerpoint/2010/main" val="1794074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77" y="320674"/>
            <a:ext cx="8244045" cy="1325563"/>
          </a:xfrm>
        </p:spPr>
        <p:txBody>
          <a:bodyPr>
            <a:normAutofit/>
          </a:bodyPr>
          <a:lstStyle/>
          <a:p>
            <a:r>
              <a:rPr lang="en-US" sz="3600" dirty="0">
                <a:latin typeface="Eras Medium ITC" panose="020B0602030504020804" pitchFamily="34" charset="0"/>
              </a:rPr>
              <a:t>MDS Practice in R with Infiniti Data example</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Use </a:t>
            </a:r>
            <a:r>
              <a:rPr lang="en-US" dirty="0" err="1">
                <a:latin typeface="Eras Medium ITC" panose="020B0602030504020804" pitchFamily="34" charset="0"/>
              </a:rPr>
              <a:t>cmdscale</a:t>
            </a:r>
            <a:r>
              <a:rPr lang="en-US" dirty="0">
                <a:latin typeface="Eras Medium ITC" panose="020B0602030504020804" pitchFamily="34" charset="0"/>
              </a:rPr>
              <a:t> R package for this analysis.</a:t>
            </a:r>
          </a:p>
          <a:p>
            <a:r>
              <a:rPr lang="en-US" dirty="0">
                <a:latin typeface="Eras Medium ITC" panose="020B0602030504020804" pitchFamily="34" charset="0"/>
              </a:rPr>
              <a:t>Let’s try </a:t>
            </a:r>
            <a:r>
              <a:rPr lang="en-US" dirty="0" err="1">
                <a:latin typeface="Eras Medium ITC" panose="020B0602030504020804" pitchFamily="34" charset="0"/>
              </a:rPr>
              <a:t>FactoMineR</a:t>
            </a:r>
            <a:r>
              <a:rPr lang="en-US" dirty="0">
                <a:latin typeface="Eras Medium ITC" panose="020B0602030504020804" pitchFamily="34" charset="0"/>
              </a:rPr>
              <a:t> package as well…</a:t>
            </a:r>
          </a:p>
          <a:p>
            <a:r>
              <a:rPr lang="en-US" dirty="0">
                <a:latin typeface="Eras Medium ITC" panose="020B0602030504020804" pitchFamily="34" charset="0"/>
              </a:rPr>
              <a:t>Which bands groups are in competition in the market?</a:t>
            </a:r>
          </a:p>
          <a:p>
            <a:endParaRPr lang="en-US" dirty="0">
              <a:latin typeface="Eras Medium ITC" panose="020B0602030504020804" pitchFamily="34" charset="0"/>
            </a:endParaRPr>
          </a:p>
        </p:txBody>
      </p:sp>
      <p:sp>
        <p:nvSpPr>
          <p:cNvPr id="4" name="Slide Number Placeholder 3"/>
          <p:cNvSpPr>
            <a:spLocks noGrp="1"/>
          </p:cNvSpPr>
          <p:nvPr>
            <p:ph type="sldNum" sz="quarter" idx="12"/>
          </p:nvPr>
        </p:nvSpPr>
        <p:spPr/>
        <p:txBody>
          <a:bodyPr/>
          <a:lstStyle/>
          <a:p>
            <a:fld id="{063059AE-0EF1-4FD9-9266-7C9AD39C70B3}" type="slidenum">
              <a:rPr lang="en-US" smtClean="0"/>
              <a:pPr/>
              <a:t>34</a:t>
            </a:fld>
            <a:endParaRPr lang="en-US"/>
          </a:p>
        </p:txBody>
      </p:sp>
    </p:spTree>
    <p:extLst>
      <p:ext uri="{BB962C8B-B14F-4D97-AF65-F5344CB8AC3E}">
        <p14:creationId xmlns:p14="http://schemas.microsoft.com/office/powerpoint/2010/main" val="2196546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4208"/>
            <a:ext cx="7886700" cy="1325563"/>
          </a:xfrm>
        </p:spPr>
        <p:txBody>
          <a:bodyPr/>
          <a:lstStyle/>
          <a:p>
            <a:r>
              <a:rPr lang="en-US" dirty="0"/>
              <a:t>Infiniti G20 Market Analysis Case</a:t>
            </a:r>
          </a:p>
        </p:txBody>
      </p:sp>
      <p:sp>
        <p:nvSpPr>
          <p:cNvPr id="4" name="Slide Number Placeholder 3"/>
          <p:cNvSpPr>
            <a:spLocks noGrp="1"/>
          </p:cNvSpPr>
          <p:nvPr>
            <p:ph type="sldNum" sz="quarter" idx="12"/>
          </p:nvPr>
        </p:nvSpPr>
        <p:spPr/>
        <p:txBody>
          <a:bodyPr/>
          <a:lstStyle/>
          <a:p>
            <a:fld id="{063059AE-0EF1-4FD9-9266-7C9AD39C70B3}" type="slidenum">
              <a:rPr lang="en-US" smtClean="0"/>
              <a:pPr/>
              <a:t>35</a:t>
            </a:fld>
            <a:endParaRPr lang="en-US"/>
          </a:p>
        </p:txBody>
      </p:sp>
      <p:pic>
        <p:nvPicPr>
          <p:cNvPr id="6" name="Picture 5"/>
          <p:cNvPicPr>
            <a:picLocks noChangeAspect="1"/>
          </p:cNvPicPr>
          <p:nvPr/>
        </p:nvPicPr>
        <p:blipFill>
          <a:blip r:embed="rId2"/>
          <a:stretch>
            <a:fillRect/>
          </a:stretch>
        </p:blipFill>
        <p:spPr>
          <a:xfrm>
            <a:off x="1863655" y="1130284"/>
            <a:ext cx="5416690" cy="5408629"/>
          </a:xfrm>
          <a:prstGeom prst="rect">
            <a:avLst/>
          </a:prstGeom>
        </p:spPr>
      </p:pic>
    </p:spTree>
    <p:extLst>
      <p:ext uri="{BB962C8B-B14F-4D97-AF65-F5344CB8AC3E}">
        <p14:creationId xmlns:p14="http://schemas.microsoft.com/office/powerpoint/2010/main" val="3855158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10"/>
          </p:nvPr>
        </p:nvSpPr>
        <p:spPr/>
        <p:txBody>
          <a:bodyPr/>
          <a:lstStyle/>
          <a:p>
            <a:pPr>
              <a:defRPr/>
            </a:pPr>
            <a:r>
              <a:rPr lang="en-US" altLang="en-US">
                <a:solidFill>
                  <a:schemeClr val="tx1"/>
                </a:solidFill>
              </a:rPr>
              <a:t>© Dr. Wayne S. DeSarbo</a:t>
            </a:r>
          </a:p>
        </p:txBody>
      </p:sp>
      <p:sp>
        <p:nvSpPr>
          <p:cNvPr id="11267"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solidFill>
                <a:schemeClr val="tx1"/>
              </a:solidFill>
            </a:endParaRPr>
          </a:p>
        </p:txBody>
      </p:sp>
      <p:sp>
        <p:nvSpPr>
          <p:cNvPr id="11268"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solidFill>
                <a:schemeClr val="tx1"/>
              </a:solidFill>
            </a:endParaRPr>
          </a:p>
        </p:txBody>
      </p:sp>
      <p:sp>
        <p:nvSpPr>
          <p:cNvPr id="11269" name="Rectangle 4"/>
          <p:cNvSpPr>
            <a:spLocks noChangeArrowheads="1"/>
          </p:cNvSpPr>
          <p:nvPr/>
        </p:nvSpPr>
        <p:spPr bwMode="auto">
          <a:xfrm>
            <a:off x="711200" y="6229350"/>
            <a:ext cx="1828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algn="ctr" eaLnBrk="0" fontAlgn="base" hangingPunct="0">
              <a:spcBef>
                <a:spcPct val="0"/>
              </a:spcBef>
              <a:spcAft>
                <a:spcPct val="0"/>
              </a:spcAft>
            </a:pPr>
            <a:endParaRPr lang="en-US" altLang="en-US">
              <a:solidFill>
                <a:schemeClr val="tx1"/>
              </a:solidFill>
            </a:endParaRPr>
          </a:p>
        </p:txBody>
      </p:sp>
      <p:sp>
        <p:nvSpPr>
          <p:cNvPr id="11271" name="Rectangle 6"/>
          <p:cNvSpPr>
            <a:spLocks noGrp="1" noChangeArrowheads="1"/>
          </p:cNvSpPr>
          <p:nvPr>
            <p:ph type="title"/>
          </p:nvPr>
        </p:nvSpPr>
        <p:spPr>
          <a:xfrm>
            <a:off x="1012825" y="192821"/>
            <a:ext cx="7118350" cy="908050"/>
          </a:xfrm>
          <a:noFill/>
        </p:spPr>
        <p:txBody>
          <a:bodyPr/>
          <a:lstStyle/>
          <a:p>
            <a:r>
              <a:rPr lang="en-US" altLang="en-US" dirty="0"/>
              <a:t>Positioning Strategy Examples</a:t>
            </a:r>
          </a:p>
        </p:txBody>
      </p:sp>
      <p:sp>
        <p:nvSpPr>
          <p:cNvPr id="11272" name="Rectangle 7"/>
          <p:cNvSpPr>
            <a:spLocks noGrp="1" noChangeArrowheads="1"/>
          </p:cNvSpPr>
          <p:nvPr>
            <p:ph type="body" idx="1"/>
          </p:nvPr>
        </p:nvSpPr>
        <p:spPr>
          <a:xfrm>
            <a:off x="1012825" y="1154699"/>
            <a:ext cx="7696200" cy="4430486"/>
          </a:xfrm>
          <a:noFill/>
        </p:spPr>
        <p:txBody>
          <a:bodyPr>
            <a:normAutofit/>
          </a:bodyPr>
          <a:lstStyle/>
          <a:p>
            <a:pPr>
              <a:spcAft>
                <a:spcPct val="25000"/>
              </a:spcAft>
            </a:pPr>
            <a:r>
              <a:rPr lang="en-US" altLang="en-US" sz="2800" dirty="0"/>
              <a:t>Value or Price positioning</a:t>
            </a:r>
          </a:p>
          <a:p>
            <a:pPr>
              <a:spcAft>
                <a:spcPct val="100000"/>
              </a:spcAft>
              <a:buFont typeface="Monotype Sorts" panose="05010101010101010101" pitchFamily="2" charset="2"/>
              <a:buNone/>
            </a:pPr>
            <a:r>
              <a:rPr lang="en-US" altLang="en-US" sz="2800" dirty="0"/>
              <a:t>	(e.g., Fast-food restaurants, Southwest airline).</a:t>
            </a:r>
          </a:p>
          <a:p>
            <a:pPr>
              <a:spcAft>
                <a:spcPct val="25000"/>
              </a:spcAft>
            </a:pPr>
            <a:r>
              <a:rPr lang="en-US" altLang="en-US" sz="2800" dirty="0"/>
              <a:t>Product benefits positioning </a:t>
            </a:r>
          </a:p>
          <a:p>
            <a:pPr>
              <a:spcAft>
                <a:spcPct val="100000"/>
              </a:spcAft>
              <a:buFont typeface="Monotype Sorts" panose="05010101010101010101" pitchFamily="2" charset="2"/>
              <a:buNone/>
            </a:pPr>
            <a:r>
              <a:rPr lang="en-US" altLang="en-US" sz="2800" dirty="0"/>
              <a:t>	(e.g., </a:t>
            </a:r>
            <a:r>
              <a:rPr lang="en-US" altLang="en-US" dirty="0">
                <a:hlinkClick r:id="rId3"/>
              </a:rPr>
              <a:t>C</a:t>
            </a:r>
            <a:r>
              <a:rPr lang="en-US" altLang="en-US" sz="2800" dirty="0">
                <a:hlinkClick r:id="rId3"/>
              </a:rPr>
              <a:t>olgate prevents cavities</a:t>
            </a:r>
            <a:r>
              <a:rPr lang="en-US" altLang="en-US" sz="2800" dirty="0"/>
              <a:t>).</a:t>
            </a:r>
          </a:p>
          <a:p>
            <a:pPr>
              <a:spcAft>
                <a:spcPct val="25000"/>
              </a:spcAft>
            </a:pPr>
            <a:r>
              <a:rPr lang="en-US" altLang="en-US" sz="2800" dirty="0"/>
              <a:t>Competitor-based positioning</a:t>
            </a:r>
          </a:p>
          <a:p>
            <a:pPr>
              <a:buFont typeface="Monotype Sorts" panose="05010101010101010101" pitchFamily="2" charset="2"/>
              <a:buNone/>
            </a:pPr>
            <a:r>
              <a:rPr lang="en-US" altLang="en-US" sz="2800" dirty="0"/>
              <a:t>	(e.g</a:t>
            </a:r>
            <a:r>
              <a:rPr lang="en-US" altLang="en-US" dirty="0"/>
              <a:t>.</a:t>
            </a:r>
            <a:r>
              <a:rPr lang="en-US" altLang="en-US" sz="2800" dirty="0"/>
              <a:t>, Geico).</a:t>
            </a:r>
          </a:p>
          <a:p>
            <a:pPr>
              <a:buFont typeface="Monotype Sorts" panose="05010101010101010101" pitchFamily="2" charset="2"/>
              <a:buNone/>
            </a:pPr>
            <a:endParaRPr lang="en-US" altLang="en-US" sz="2800" dirty="0"/>
          </a:p>
        </p:txBody>
      </p:sp>
      <p:sp>
        <p:nvSpPr>
          <p:cNvPr id="11273" name="Text Box 8"/>
          <p:cNvSpPr txBox="1">
            <a:spLocks noChangeArrowheads="1"/>
          </p:cNvSpPr>
          <p:nvPr/>
        </p:nvSpPr>
        <p:spPr bwMode="auto">
          <a:xfrm>
            <a:off x="1012825" y="5482919"/>
            <a:ext cx="769620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eaLnBrk="0" fontAlgn="base" hangingPunct="0">
              <a:spcBef>
                <a:spcPct val="50000"/>
              </a:spcBef>
              <a:spcAft>
                <a:spcPct val="0"/>
              </a:spcAft>
            </a:pPr>
            <a:r>
              <a:rPr lang="en-US" altLang="en-US" dirty="0">
                <a:solidFill>
                  <a:schemeClr val="tx1"/>
                </a:solidFill>
              </a:rPr>
              <a:t>You always position/reposition within a target market segment !!!</a:t>
            </a:r>
          </a:p>
        </p:txBody>
      </p:sp>
    </p:spTree>
    <p:extLst>
      <p:ext uri="{BB962C8B-B14F-4D97-AF65-F5344CB8AC3E}">
        <p14:creationId xmlns:p14="http://schemas.microsoft.com/office/powerpoint/2010/main" val="329686825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22" y="171357"/>
            <a:ext cx="8515350" cy="1325563"/>
          </a:xfrm>
        </p:spPr>
        <p:txBody>
          <a:bodyPr>
            <a:normAutofit/>
          </a:bodyPr>
          <a:lstStyle/>
          <a:p>
            <a:pPr algn="ctr"/>
            <a:r>
              <a:rPr lang="en-US" sz="3600" dirty="0">
                <a:latin typeface="Eras Medium ITC" panose="020B0602030504020804" pitchFamily="34" charset="0"/>
              </a:rPr>
              <a:t>Positioning Example (AVIS Campaign)</a:t>
            </a:r>
          </a:p>
        </p:txBody>
      </p:sp>
      <p:sp>
        <p:nvSpPr>
          <p:cNvPr id="3" name="Content Placeholder 2"/>
          <p:cNvSpPr>
            <a:spLocks noGrp="1"/>
          </p:cNvSpPr>
          <p:nvPr>
            <p:ph idx="1"/>
          </p:nvPr>
        </p:nvSpPr>
        <p:spPr>
          <a:xfrm>
            <a:off x="152803" y="4019908"/>
            <a:ext cx="5631280" cy="2175669"/>
          </a:xfrm>
        </p:spPr>
        <p:txBody>
          <a:bodyPr>
            <a:normAutofit fontScale="92500" lnSpcReduction="10000"/>
          </a:bodyPr>
          <a:lstStyle/>
          <a:p>
            <a:pPr>
              <a:lnSpc>
                <a:spcPct val="150000"/>
              </a:lnSpc>
            </a:pPr>
            <a:r>
              <a:rPr lang="en-US" dirty="0">
                <a:latin typeface="Eras Medium ITC" panose="020B0602030504020804" pitchFamily="34" charset="0"/>
              </a:rPr>
              <a:t>We are Number 2! (AVIS) – 1962</a:t>
            </a:r>
          </a:p>
          <a:p>
            <a:pPr lvl="1">
              <a:lnSpc>
                <a:spcPct val="150000"/>
              </a:lnSpc>
            </a:pPr>
            <a:r>
              <a:rPr lang="en-US" dirty="0">
                <a:latin typeface="Eras Medium ITC" panose="020B0602030504020804" pitchFamily="34" charset="0"/>
              </a:rPr>
              <a:t>from 1963 to 1966: Market Share has changed from 61%(Hertz)-29%(Avis) to 49%(Hertz)-36%(Avis). </a:t>
            </a:r>
          </a:p>
        </p:txBody>
      </p:sp>
      <p:sp>
        <p:nvSpPr>
          <p:cNvPr id="4" name="Slide Number Placeholder 3"/>
          <p:cNvSpPr>
            <a:spLocks noGrp="1"/>
          </p:cNvSpPr>
          <p:nvPr>
            <p:ph type="sldNum" sz="quarter" idx="12"/>
          </p:nvPr>
        </p:nvSpPr>
        <p:spPr/>
        <p:txBody>
          <a:bodyPr/>
          <a:lstStyle/>
          <a:p>
            <a:fld id="{063059AE-0EF1-4FD9-9266-7C9AD39C70B3}" type="slidenum">
              <a:rPr lang="en-US" smtClean="0"/>
              <a:pPr/>
              <a:t>37</a:t>
            </a:fld>
            <a:endParaRPr lang="en-US"/>
          </a:p>
        </p:txBody>
      </p:sp>
      <p:pic>
        <p:nvPicPr>
          <p:cNvPr id="6" name="Picture 5"/>
          <p:cNvPicPr>
            <a:picLocks noChangeAspect="1"/>
          </p:cNvPicPr>
          <p:nvPr/>
        </p:nvPicPr>
        <p:blipFill>
          <a:blip r:embed="rId2"/>
          <a:stretch>
            <a:fillRect/>
          </a:stretch>
        </p:blipFill>
        <p:spPr>
          <a:xfrm>
            <a:off x="3418155" y="1865283"/>
            <a:ext cx="2365928" cy="1578674"/>
          </a:xfrm>
          <a:prstGeom prst="rect">
            <a:avLst/>
          </a:prstGeom>
        </p:spPr>
      </p:pic>
      <p:pic>
        <p:nvPicPr>
          <p:cNvPr id="7" name="Picture 6"/>
          <p:cNvPicPr>
            <a:picLocks noChangeAspect="1"/>
          </p:cNvPicPr>
          <p:nvPr/>
        </p:nvPicPr>
        <p:blipFill>
          <a:blip r:embed="rId3"/>
          <a:stretch>
            <a:fillRect/>
          </a:stretch>
        </p:blipFill>
        <p:spPr>
          <a:xfrm>
            <a:off x="5840605" y="1480686"/>
            <a:ext cx="3026647" cy="4113682"/>
          </a:xfrm>
          <a:prstGeom prst="rect">
            <a:avLst/>
          </a:prstGeom>
        </p:spPr>
      </p:pic>
    </p:spTree>
    <p:extLst>
      <p:ext uri="{BB962C8B-B14F-4D97-AF65-F5344CB8AC3E}">
        <p14:creationId xmlns:p14="http://schemas.microsoft.com/office/powerpoint/2010/main" val="404000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solidFill>
                  <a:schemeClr val="tx1"/>
                </a:solidFill>
              </a:rPr>
              <a:t>© Dr. Wayne S. DeSarbo</a:t>
            </a:r>
          </a:p>
        </p:txBody>
      </p:sp>
      <p:sp>
        <p:nvSpPr>
          <p:cNvPr id="46083" name="Rectangle 2"/>
          <p:cNvSpPr>
            <a:spLocks noChangeArrowheads="1"/>
          </p:cNvSpPr>
          <p:nvPr/>
        </p:nvSpPr>
        <p:spPr bwMode="auto">
          <a:xfrm>
            <a:off x="244981" y="829865"/>
            <a:ext cx="856192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sz="2400" b="1">
                <a:solidFill>
                  <a:srgbClr val="1203C2"/>
                </a:solidFill>
                <a:latin typeface="Century Schoolbook" panose="02040604050505020304" pitchFamily="18" charset="0"/>
              </a:defRPr>
            </a:lvl1pPr>
            <a:lvl2pPr marL="742950" indent="-285750">
              <a:defRPr sz="2400" b="1">
                <a:solidFill>
                  <a:srgbClr val="1203C2"/>
                </a:solidFill>
                <a:latin typeface="Century Schoolbook" panose="02040604050505020304" pitchFamily="18" charset="0"/>
              </a:defRPr>
            </a:lvl2pPr>
            <a:lvl3pPr marL="1143000" indent="-228600">
              <a:defRPr sz="2400" b="1">
                <a:solidFill>
                  <a:srgbClr val="1203C2"/>
                </a:solidFill>
                <a:latin typeface="Century Schoolbook" panose="02040604050505020304" pitchFamily="18" charset="0"/>
              </a:defRPr>
            </a:lvl3pPr>
            <a:lvl4pPr marL="1600200" indent="-228600">
              <a:defRPr sz="2400" b="1">
                <a:solidFill>
                  <a:srgbClr val="1203C2"/>
                </a:solidFill>
                <a:latin typeface="Century Schoolbook" panose="02040604050505020304" pitchFamily="18" charset="0"/>
              </a:defRPr>
            </a:lvl4pPr>
            <a:lvl5pPr marL="2057400" indent="-228600">
              <a:defRPr sz="2400" b="1">
                <a:solidFill>
                  <a:srgbClr val="1203C2"/>
                </a:solidFill>
                <a:latin typeface="Century Schoolbook" panose="02040604050505020304" pitchFamily="18" charset="0"/>
              </a:defRPr>
            </a:lvl5pPr>
            <a:lvl6pPr marL="2514600" indent="-228600" eaLnBrk="0" fontAlgn="base" hangingPunct="0">
              <a:spcBef>
                <a:spcPct val="0"/>
              </a:spcBef>
              <a:spcAft>
                <a:spcPct val="0"/>
              </a:spcAft>
              <a:defRPr sz="2400" b="1">
                <a:solidFill>
                  <a:srgbClr val="1203C2"/>
                </a:solidFill>
                <a:latin typeface="Century Schoolbook" panose="02040604050505020304" pitchFamily="18" charset="0"/>
              </a:defRPr>
            </a:lvl6pPr>
            <a:lvl7pPr marL="2971800" indent="-228600" eaLnBrk="0" fontAlgn="base" hangingPunct="0">
              <a:spcBef>
                <a:spcPct val="0"/>
              </a:spcBef>
              <a:spcAft>
                <a:spcPct val="0"/>
              </a:spcAft>
              <a:defRPr sz="2400" b="1">
                <a:solidFill>
                  <a:srgbClr val="1203C2"/>
                </a:solidFill>
                <a:latin typeface="Century Schoolbook" panose="02040604050505020304" pitchFamily="18" charset="0"/>
              </a:defRPr>
            </a:lvl7pPr>
            <a:lvl8pPr marL="3429000" indent="-228600" eaLnBrk="0" fontAlgn="base" hangingPunct="0">
              <a:spcBef>
                <a:spcPct val="0"/>
              </a:spcBef>
              <a:spcAft>
                <a:spcPct val="0"/>
              </a:spcAft>
              <a:defRPr sz="2400" b="1">
                <a:solidFill>
                  <a:srgbClr val="1203C2"/>
                </a:solidFill>
                <a:latin typeface="Century Schoolbook" panose="02040604050505020304" pitchFamily="18" charset="0"/>
              </a:defRPr>
            </a:lvl8pPr>
            <a:lvl9pPr marL="3886200" indent="-228600" eaLnBrk="0" fontAlgn="base" hangingPunct="0">
              <a:spcBef>
                <a:spcPct val="0"/>
              </a:spcBef>
              <a:spcAft>
                <a:spcPct val="0"/>
              </a:spcAft>
              <a:defRPr sz="2400" b="1">
                <a:solidFill>
                  <a:srgbClr val="1203C2"/>
                </a:solidFill>
                <a:latin typeface="Century Schoolbook" panose="02040604050505020304" pitchFamily="18" charset="0"/>
              </a:defRPr>
            </a:lvl9pPr>
          </a:lstStyle>
          <a:p>
            <a:pPr eaLnBrk="0" fontAlgn="base" hangingPunct="0">
              <a:spcBef>
                <a:spcPct val="0"/>
              </a:spcBef>
              <a:spcAft>
                <a:spcPct val="0"/>
              </a:spcAft>
            </a:pPr>
            <a:r>
              <a:rPr lang="en-US" altLang="en-US" u="sng" dirty="0">
                <a:solidFill>
                  <a:schemeClr val="tx1"/>
                </a:solidFill>
                <a:latin typeface="Helvetica" panose="020B0604020202020204" pitchFamily="34" charset="0"/>
              </a:rPr>
              <a:t>IMPLIED MARKETING STRATEGIES – MDS POSITIONING</a:t>
            </a:r>
          </a:p>
        </p:txBody>
      </p:sp>
      <p:sp>
        <p:nvSpPr>
          <p:cNvPr id="46084" name="Rectangle 3"/>
          <p:cNvSpPr>
            <a:spLocks noChangeArrowheads="1"/>
          </p:cNvSpPr>
          <p:nvPr/>
        </p:nvSpPr>
        <p:spPr bwMode="auto">
          <a:xfrm>
            <a:off x="944545" y="1779360"/>
            <a:ext cx="7162800" cy="341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57200" indent="-457200">
              <a:lnSpc>
                <a:spcPct val="90000"/>
              </a:lnSpc>
              <a:spcAft>
                <a:spcPct val="50000"/>
              </a:spcAft>
              <a:buClr>
                <a:schemeClr val="accent2"/>
              </a:buClr>
              <a:buSzPct val="90000"/>
              <a:buFont typeface="Monotype Sorts" panose="05010101010101010101" pitchFamily="2" charset="2"/>
              <a:buChar char="G"/>
              <a:defRPr sz="2400">
                <a:solidFill>
                  <a:schemeClr val="hlink"/>
                </a:solidFill>
                <a:latin typeface="Times New Roman" panose="02020603050405020304" pitchFamily="18" charset="0"/>
              </a:defRPr>
            </a:lvl1pPr>
            <a:lvl2pPr marL="571500" indent="-292100">
              <a:lnSpc>
                <a:spcPct val="90000"/>
              </a:lnSpc>
              <a:spcAft>
                <a:spcPct val="50000"/>
              </a:spcAft>
              <a:buClr>
                <a:schemeClr val="accent2"/>
              </a:buClr>
              <a:buSzPct val="70000"/>
              <a:buFont typeface="Monotype Sorts" panose="05010101010101010101" pitchFamily="2" charset="2"/>
              <a:buChar char="u"/>
              <a:defRPr sz="2000">
                <a:solidFill>
                  <a:schemeClr val="hlink"/>
                </a:solidFill>
                <a:latin typeface="Times New Roman" panose="02020603050405020304" pitchFamily="18" charset="0"/>
              </a:defRPr>
            </a:lvl2pPr>
            <a:lvl3pPr marL="1328738" indent="-276225">
              <a:lnSpc>
                <a:spcPct val="90000"/>
              </a:lnSpc>
              <a:spcAft>
                <a:spcPct val="50000"/>
              </a:spcAft>
              <a:buClr>
                <a:schemeClr val="accent2"/>
              </a:buClr>
              <a:buSzPct val="95000"/>
              <a:buFont typeface="Monotype Sorts" panose="05010101010101010101" pitchFamily="2" charset="2"/>
              <a:buChar char="v"/>
              <a:defRPr sz="1600">
                <a:solidFill>
                  <a:schemeClr val="hlink"/>
                </a:solidFill>
                <a:latin typeface="Times New Roman" panose="02020603050405020304" pitchFamily="18" charset="0"/>
              </a:defRPr>
            </a:lvl3pPr>
            <a:lvl4pPr marL="1708150" indent="-188913">
              <a:lnSpc>
                <a:spcPct val="90000"/>
              </a:lnSpc>
              <a:spcAft>
                <a:spcPct val="50000"/>
              </a:spcAft>
              <a:buClr>
                <a:schemeClr val="accent2"/>
              </a:buClr>
              <a:buSzPct val="115000"/>
              <a:buChar char="•"/>
              <a:defRPr sz="1400">
                <a:solidFill>
                  <a:schemeClr val="hlink"/>
                </a:solidFill>
                <a:latin typeface="Times New Roman" panose="02020603050405020304" pitchFamily="18" charset="0"/>
              </a:defRPr>
            </a:lvl4pPr>
            <a:lvl5pPr marL="2189163" indent="-276225">
              <a:lnSpc>
                <a:spcPct val="90000"/>
              </a:lnSpc>
              <a:spcAft>
                <a:spcPct val="50000"/>
              </a:spcAft>
              <a:buClr>
                <a:schemeClr val="accent2"/>
              </a:buClr>
              <a:buSzPct val="90000"/>
              <a:buChar char="—"/>
              <a:defRPr sz="1200">
                <a:solidFill>
                  <a:schemeClr val="hlink"/>
                </a:solidFill>
                <a:latin typeface="Times New Roman" panose="02020603050405020304" pitchFamily="18" charset="0"/>
              </a:defRPr>
            </a:lvl5pPr>
            <a:lvl6pPr marL="2646363" indent="-276225" eaLnBrk="0" fontAlgn="base" hangingPunct="0">
              <a:lnSpc>
                <a:spcPct val="90000"/>
              </a:lnSpc>
              <a:spcBef>
                <a:spcPct val="0"/>
              </a:spcBef>
              <a:spcAft>
                <a:spcPct val="50000"/>
              </a:spcAft>
              <a:buClr>
                <a:schemeClr val="accent2"/>
              </a:buClr>
              <a:buSzPct val="90000"/>
              <a:buChar char="—"/>
              <a:defRPr sz="1200">
                <a:solidFill>
                  <a:schemeClr val="hlink"/>
                </a:solidFill>
                <a:latin typeface="Times New Roman" panose="02020603050405020304" pitchFamily="18" charset="0"/>
              </a:defRPr>
            </a:lvl6pPr>
            <a:lvl7pPr marL="3103563" indent="-276225" eaLnBrk="0" fontAlgn="base" hangingPunct="0">
              <a:lnSpc>
                <a:spcPct val="90000"/>
              </a:lnSpc>
              <a:spcBef>
                <a:spcPct val="0"/>
              </a:spcBef>
              <a:spcAft>
                <a:spcPct val="50000"/>
              </a:spcAft>
              <a:buClr>
                <a:schemeClr val="accent2"/>
              </a:buClr>
              <a:buSzPct val="90000"/>
              <a:buChar char="—"/>
              <a:defRPr sz="1200">
                <a:solidFill>
                  <a:schemeClr val="hlink"/>
                </a:solidFill>
                <a:latin typeface="Times New Roman" panose="02020603050405020304" pitchFamily="18" charset="0"/>
              </a:defRPr>
            </a:lvl7pPr>
            <a:lvl8pPr marL="3560763" indent="-276225" eaLnBrk="0" fontAlgn="base" hangingPunct="0">
              <a:lnSpc>
                <a:spcPct val="90000"/>
              </a:lnSpc>
              <a:spcBef>
                <a:spcPct val="0"/>
              </a:spcBef>
              <a:spcAft>
                <a:spcPct val="50000"/>
              </a:spcAft>
              <a:buClr>
                <a:schemeClr val="accent2"/>
              </a:buClr>
              <a:buSzPct val="90000"/>
              <a:buChar char="—"/>
              <a:defRPr sz="1200">
                <a:solidFill>
                  <a:schemeClr val="hlink"/>
                </a:solidFill>
                <a:latin typeface="Times New Roman" panose="02020603050405020304" pitchFamily="18" charset="0"/>
              </a:defRPr>
            </a:lvl8pPr>
            <a:lvl9pPr marL="4017963" indent="-276225" eaLnBrk="0" fontAlgn="base" hangingPunct="0">
              <a:lnSpc>
                <a:spcPct val="90000"/>
              </a:lnSpc>
              <a:spcBef>
                <a:spcPct val="0"/>
              </a:spcBef>
              <a:spcAft>
                <a:spcPct val="50000"/>
              </a:spcAft>
              <a:buClr>
                <a:schemeClr val="accent2"/>
              </a:buClr>
              <a:buSzPct val="90000"/>
              <a:buChar char="—"/>
              <a:defRPr sz="1200">
                <a:solidFill>
                  <a:schemeClr val="hlink"/>
                </a:solidFill>
                <a:latin typeface="Times New Roman" panose="02020603050405020304" pitchFamily="18" charset="0"/>
              </a:defRPr>
            </a:lvl9pPr>
          </a:lstStyle>
          <a:p>
            <a:pPr eaLnBrk="0" fontAlgn="base" hangingPunct="0">
              <a:lnSpc>
                <a:spcPct val="100000"/>
              </a:lnSpc>
              <a:spcBef>
                <a:spcPct val="100000"/>
              </a:spcBef>
              <a:spcAft>
                <a:spcPct val="0"/>
              </a:spcAft>
              <a:buClrTx/>
              <a:buSzTx/>
              <a:buFontTx/>
              <a:buAutoNum type="arabicPeriod"/>
            </a:pPr>
            <a:r>
              <a:rPr lang="en-US" altLang="en-US" sz="1800" b="1" dirty="0">
                <a:solidFill>
                  <a:schemeClr val="tx1"/>
                </a:solidFill>
                <a:latin typeface="Helvetica" panose="020B0604020202020204" pitchFamily="34" charset="0"/>
              </a:rPr>
              <a:t>THE CLOSER THE POSITIONING OF TWO BRANDS, THE MORE LIKELY THEY ARE TO COMPETE.</a:t>
            </a:r>
          </a:p>
          <a:p>
            <a:pPr eaLnBrk="0" fontAlgn="base" hangingPunct="0">
              <a:lnSpc>
                <a:spcPct val="100000"/>
              </a:lnSpc>
              <a:spcBef>
                <a:spcPct val="100000"/>
              </a:spcBef>
              <a:spcAft>
                <a:spcPct val="0"/>
              </a:spcAft>
              <a:buClrTx/>
              <a:buSzTx/>
              <a:buFontTx/>
              <a:buNone/>
            </a:pPr>
            <a:r>
              <a:rPr lang="en-US" altLang="en-US" sz="1800" b="1" dirty="0">
                <a:solidFill>
                  <a:schemeClr val="tx1"/>
                </a:solidFill>
                <a:latin typeface="Helvetica" panose="020B0604020202020204" pitchFamily="34" charset="0"/>
              </a:rPr>
              <a:t>2.	THE MORE ISOLATED A BRAND IS ON SOME RELEVANT DIMENSION, THE MORE UNIQUE IT IS CONSIDERED TO BE.</a:t>
            </a:r>
          </a:p>
          <a:p>
            <a:pPr eaLnBrk="0" fontAlgn="base" hangingPunct="0">
              <a:lnSpc>
                <a:spcPct val="100000"/>
              </a:lnSpc>
              <a:spcBef>
                <a:spcPct val="100000"/>
              </a:spcBef>
              <a:spcAft>
                <a:spcPct val="0"/>
              </a:spcAft>
              <a:buClrTx/>
              <a:buSzTx/>
              <a:buFontTx/>
              <a:buNone/>
            </a:pPr>
            <a:r>
              <a:rPr lang="en-US" altLang="en-US" sz="1800" b="1" dirty="0">
                <a:solidFill>
                  <a:schemeClr val="tx1"/>
                </a:solidFill>
                <a:latin typeface="Helvetica" panose="020B0604020202020204" pitchFamily="34" charset="0"/>
              </a:rPr>
              <a:t>3.	MOVE BRAND CLOSER TO ANY TARGET IDEAL POINTS (CONSIDERING STRENGTH AND RESOURCES).</a:t>
            </a:r>
          </a:p>
          <a:p>
            <a:pPr eaLnBrk="0" fontAlgn="base" hangingPunct="0">
              <a:lnSpc>
                <a:spcPct val="100000"/>
              </a:lnSpc>
              <a:spcBef>
                <a:spcPct val="100000"/>
              </a:spcBef>
              <a:spcAft>
                <a:spcPct val="0"/>
              </a:spcAft>
              <a:buClrTx/>
              <a:buSzTx/>
              <a:buFontTx/>
              <a:buNone/>
            </a:pPr>
            <a:r>
              <a:rPr lang="en-US" altLang="en-US" sz="1800" b="1" dirty="0">
                <a:solidFill>
                  <a:schemeClr val="tx1"/>
                </a:solidFill>
                <a:latin typeface="Helvetica" panose="020B0604020202020204" pitchFamily="34" charset="0"/>
              </a:rPr>
              <a:t>4.	INTRODUCE NEW PRODUCT NEAR TARGET SEGMENT’S IDEAL POINT.</a:t>
            </a:r>
          </a:p>
        </p:txBody>
      </p:sp>
    </p:spTree>
    <p:extLst>
      <p:ext uri="{BB962C8B-B14F-4D97-AF65-F5344CB8AC3E}">
        <p14:creationId xmlns:p14="http://schemas.microsoft.com/office/powerpoint/2010/main" val="2891306576"/>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03" y="28099"/>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pPr>
              <a:defRPr/>
            </a:pPr>
            <a:fld id="{0D6C48BB-8914-42F6-A238-FACE9FB4ACA6}" type="slidenum">
              <a:rPr lang="en-US" smtClean="0">
                <a:solidFill>
                  <a:prstClr val="black">
                    <a:tint val="75000"/>
                  </a:prstClr>
                </a:solidFill>
              </a:rPr>
              <a:pPr>
                <a:defRPr/>
              </a:pPr>
              <a:t>39</a:t>
            </a:fld>
            <a:endParaRPr lang="en-US" dirty="0">
              <a:solidFill>
                <a:prstClr val="black">
                  <a:tint val="75000"/>
                </a:prstClr>
              </a:solidFill>
            </a:endParaRPr>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eaLnBrk="1" fontAlgn="auto" hangingPunct="1">
              <a:spcBef>
                <a:spcPts val="0"/>
              </a:spcBef>
              <a:spcAft>
                <a:spcPts val="0"/>
              </a:spcAft>
              <a:defRPr/>
            </a:pPr>
            <a:r>
              <a:rPr lang="en-US" dirty="0">
                <a:solidFill>
                  <a:prstClr val="black"/>
                </a:solidFill>
              </a:rPr>
              <a:t>Prediction / Regression</a:t>
            </a:r>
          </a:p>
        </p:txBody>
      </p:sp>
      <p:sp>
        <p:nvSpPr>
          <p:cNvPr id="84" name="TextBox 83"/>
          <p:cNvSpPr txBox="1"/>
          <p:nvPr/>
        </p:nvSpPr>
        <p:spPr>
          <a:xfrm>
            <a:off x="3516918" y="2224585"/>
            <a:ext cx="1200813"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eaLnBrk="1" fontAlgn="auto" hangingPunct="1">
              <a:spcBef>
                <a:spcPts val="0"/>
              </a:spcBef>
              <a:spcAft>
                <a:spcPts val="0"/>
              </a:spcAft>
              <a:defRPr/>
            </a:pPr>
            <a:r>
              <a:rPr lang="en-US" dirty="0">
                <a:solidFill>
                  <a:prstClr val="black"/>
                </a:solidFill>
              </a:rPr>
              <a:t>Forecasting</a:t>
            </a:r>
          </a:p>
        </p:txBody>
      </p:sp>
      <p:sp>
        <p:nvSpPr>
          <p:cNvPr id="91" name="TextBox 90"/>
          <p:cNvSpPr txBox="1"/>
          <p:nvPr/>
        </p:nvSpPr>
        <p:spPr>
          <a:xfrm>
            <a:off x="2326421" y="2200382"/>
            <a:ext cx="1066800" cy="738664"/>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Simple Linear Regression</a:t>
            </a:r>
          </a:p>
        </p:txBody>
      </p:sp>
      <p:sp>
        <p:nvSpPr>
          <p:cNvPr id="92" name="TextBox 91"/>
          <p:cNvSpPr txBox="1"/>
          <p:nvPr/>
        </p:nvSpPr>
        <p:spPr>
          <a:xfrm>
            <a:off x="2335298" y="3695316"/>
            <a:ext cx="1066800"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Multiple Regression</a:t>
            </a:r>
          </a:p>
        </p:txBody>
      </p:sp>
      <p:sp>
        <p:nvSpPr>
          <p:cNvPr id="93" name="TextBox 92"/>
          <p:cNvSpPr txBox="1"/>
          <p:nvPr/>
        </p:nvSpPr>
        <p:spPr>
          <a:xfrm>
            <a:off x="2335298" y="5103147"/>
            <a:ext cx="1066800" cy="95410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Logistic Regression (Consumer Choice)</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Discrete Analysis (</a:t>
            </a:r>
            <a:r>
              <a:rPr lang="en-US" dirty="0" err="1"/>
              <a:t>CrossTab</a:t>
            </a:r>
            <a:r>
              <a:rPr lang="en-US" dirty="0"/>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eaLnBrk="1" fontAlgn="auto" hangingPunct="1">
              <a:spcBef>
                <a:spcPts val="0"/>
              </a:spcBef>
              <a:spcAft>
                <a:spcPts val="0"/>
              </a:spcAft>
              <a:defRPr/>
            </a:pPr>
            <a:r>
              <a:rPr lang="en-US" dirty="0">
                <a:solidFill>
                  <a:prstClr val="black"/>
                </a:solidFill>
              </a:rPr>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Categorical Variables</a:t>
            </a:r>
          </a:p>
        </p:txBody>
      </p:sp>
      <p:sp>
        <p:nvSpPr>
          <p:cNvPr id="96" name="TextBox 95"/>
          <p:cNvSpPr txBox="1"/>
          <p:nvPr/>
        </p:nvSpPr>
        <p:spPr>
          <a:xfrm>
            <a:off x="4973477" y="3054501"/>
            <a:ext cx="1114286"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Discriminant Analysis </a:t>
            </a:r>
          </a:p>
        </p:txBody>
      </p:sp>
      <p:sp>
        <p:nvSpPr>
          <p:cNvPr id="97" name="TextBox 96"/>
          <p:cNvSpPr txBox="1"/>
          <p:nvPr/>
        </p:nvSpPr>
        <p:spPr>
          <a:xfrm>
            <a:off x="4997833" y="3687493"/>
            <a:ext cx="1089193"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fontAlgn="auto">
              <a:spcBef>
                <a:spcPts val="0"/>
              </a:spcBef>
              <a:spcAft>
                <a:spcPts val="0"/>
              </a:spcAft>
              <a:defRPr sz="1400">
                <a:solidFill>
                  <a:prstClr val="black"/>
                </a:solidFill>
              </a:defRPr>
            </a:lvl1pPr>
          </a:lstStyle>
          <a:p>
            <a:r>
              <a:rPr lang="en-US" dirty="0"/>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eaLnBrk="1" fontAlgn="auto" hangingPunct="1">
              <a:spcBef>
                <a:spcPts val="0"/>
              </a:spcBef>
              <a:spcAft>
                <a:spcPts val="0"/>
              </a:spcAft>
              <a:defRPr/>
            </a:pPr>
            <a:r>
              <a:rPr lang="en-US" dirty="0">
                <a:solidFill>
                  <a:prstClr val="black"/>
                </a:solidFill>
              </a:rPr>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BASS Diffusion Model</a:t>
            </a:r>
          </a:p>
        </p:txBody>
      </p:sp>
      <p:sp>
        <p:nvSpPr>
          <p:cNvPr id="54" name="TextBox 53"/>
          <p:cNvSpPr txBox="1"/>
          <p:nvPr/>
        </p:nvSpPr>
        <p:spPr>
          <a:xfrm>
            <a:off x="4985287" y="4384434"/>
            <a:ext cx="1114284" cy="307777"/>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fontAlgn="auto">
              <a:spcBef>
                <a:spcPts val="0"/>
              </a:spcBef>
              <a:spcAft>
                <a:spcPts val="0"/>
              </a:spcAft>
              <a:defRPr sz="1400">
                <a:solidFill>
                  <a:prstClr val="black"/>
                </a:solidFill>
              </a:defRPr>
            </a:lvl1pPr>
          </a:lstStyle>
          <a:p>
            <a:pPr algn="ctr"/>
            <a:r>
              <a:rPr lang="en-US" dirty="0"/>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eaLnBrk="1" fontAlgn="auto" hangingPunct="1">
              <a:spcBef>
                <a:spcPts val="0"/>
              </a:spcBef>
              <a:spcAft>
                <a:spcPts val="0"/>
              </a:spcAft>
              <a:defRPr/>
            </a:pPr>
            <a:r>
              <a:rPr lang="en-US" sz="1400" dirty="0">
                <a:solidFill>
                  <a:prstClr val="black"/>
                </a:solidFill>
              </a:rPr>
              <a:t>Bayesian Statistics</a:t>
            </a:r>
          </a:p>
        </p:txBody>
      </p:sp>
      <p:sp>
        <p:nvSpPr>
          <p:cNvPr id="56" name="TextBox 55"/>
          <p:cNvSpPr txBox="1"/>
          <p:nvPr/>
        </p:nvSpPr>
        <p:spPr>
          <a:xfrm>
            <a:off x="2326419" y="4412194"/>
            <a:ext cx="1066800" cy="52322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eaLnBrk="1" fontAlgn="auto" hangingPunct="1">
              <a:spcBef>
                <a:spcPts val="0"/>
              </a:spcBef>
              <a:spcAft>
                <a:spcPts val="0"/>
              </a:spcAft>
              <a:defRPr sz="1400">
                <a:solidFill>
                  <a:prstClr val="black"/>
                </a:solidFill>
              </a:defRPr>
            </a:lvl1pPr>
          </a:lstStyle>
          <a:p>
            <a:r>
              <a:rPr lang="en-US" dirty="0"/>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65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565220" y="6348863"/>
            <a:ext cx="1905000" cy="457200"/>
          </a:xfrm>
          <a:prstGeom prst="rect">
            <a:avLst/>
          </a:prstGeom>
          <a:noFill/>
          <a:ln w="9525">
            <a:noFill/>
            <a:miter lim="800000"/>
            <a:headEnd/>
            <a:tailEnd/>
          </a:ln>
          <a:effectLst/>
        </p:spPr>
        <p:txBody>
          <a:bodyPr wrap="none" anchor="ctr"/>
          <a:lstStyle/>
          <a:p>
            <a:endParaRPr lang="en-US"/>
          </a:p>
        </p:txBody>
      </p:sp>
      <p:sp>
        <p:nvSpPr>
          <p:cNvPr id="646147" name="Rectangle 3"/>
          <p:cNvSpPr>
            <a:spLocks noChangeArrowheads="1"/>
          </p:cNvSpPr>
          <p:nvPr/>
        </p:nvSpPr>
        <p:spPr bwMode="auto">
          <a:xfrm>
            <a:off x="3003620" y="6348863"/>
            <a:ext cx="2895600" cy="457200"/>
          </a:xfrm>
          <a:prstGeom prst="rect">
            <a:avLst/>
          </a:prstGeom>
          <a:noFill/>
          <a:ln w="9525">
            <a:noFill/>
            <a:miter lim="800000"/>
            <a:headEnd/>
            <a:tailEnd/>
          </a:ln>
          <a:effectLst/>
        </p:spPr>
        <p:txBody>
          <a:bodyPr wrap="none" anchor="ctr"/>
          <a:lstStyle/>
          <a:p>
            <a:endParaRPr lang="en-US"/>
          </a:p>
        </p:txBody>
      </p:sp>
      <p:sp>
        <p:nvSpPr>
          <p:cNvPr id="646148" name="Rectangle 4"/>
          <p:cNvSpPr>
            <a:spLocks noChangeArrowheads="1"/>
          </p:cNvSpPr>
          <p:nvPr/>
        </p:nvSpPr>
        <p:spPr bwMode="auto">
          <a:xfrm>
            <a:off x="590620" y="6329813"/>
            <a:ext cx="1828800" cy="514350"/>
          </a:xfrm>
          <a:prstGeom prst="rect">
            <a:avLst/>
          </a:prstGeom>
          <a:noFill/>
          <a:ln w="9525">
            <a:noFill/>
            <a:miter lim="800000"/>
            <a:headEnd/>
            <a:tailEnd/>
          </a:ln>
          <a:effectLst/>
        </p:spPr>
        <p:txBody>
          <a:bodyPr wrap="none" anchor="ctr"/>
          <a:lstStyle/>
          <a:p>
            <a:endParaRPr lang="en-US"/>
          </a:p>
        </p:txBody>
      </p:sp>
      <p:sp>
        <p:nvSpPr>
          <p:cNvPr id="646149" name="Rectangle 5"/>
          <p:cNvSpPr>
            <a:spLocks noChangeArrowheads="1"/>
          </p:cNvSpPr>
          <p:nvPr/>
        </p:nvSpPr>
        <p:spPr bwMode="auto">
          <a:xfrm>
            <a:off x="3029020" y="6329813"/>
            <a:ext cx="2844800" cy="514350"/>
          </a:xfrm>
          <a:prstGeom prst="rect">
            <a:avLst/>
          </a:prstGeom>
          <a:noFill/>
          <a:ln w="9525">
            <a:noFill/>
            <a:miter lim="800000"/>
            <a:headEnd/>
            <a:tailEnd/>
          </a:ln>
          <a:effectLst/>
        </p:spPr>
        <p:txBody>
          <a:bodyPr wrap="none" anchor="ctr"/>
          <a:lstStyle/>
          <a:p>
            <a:endParaRPr lang="en-US"/>
          </a:p>
        </p:txBody>
      </p:sp>
      <p:sp>
        <p:nvSpPr>
          <p:cNvPr id="646150" name="Rectangle 6"/>
          <p:cNvSpPr>
            <a:spLocks noChangeArrowheads="1"/>
          </p:cNvSpPr>
          <p:nvPr/>
        </p:nvSpPr>
        <p:spPr bwMode="auto">
          <a:xfrm>
            <a:off x="590620" y="6329813"/>
            <a:ext cx="1828800" cy="514350"/>
          </a:xfrm>
          <a:prstGeom prst="rect">
            <a:avLst/>
          </a:prstGeom>
          <a:noFill/>
          <a:ln w="9525">
            <a:noFill/>
            <a:miter lim="800000"/>
            <a:headEnd/>
            <a:tailEnd/>
          </a:ln>
          <a:effectLst/>
        </p:spPr>
        <p:txBody>
          <a:bodyPr wrap="none" anchor="ctr"/>
          <a:lstStyle/>
          <a:p>
            <a:endParaRPr lang="en-US"/>
          </a:p>
        </p:txBody>
      </p:sp>
      <p:sp>
        <p:nvSpPr>
          <p:cNvPr id="646151" name="Rectangle 7"/>
          <p:cNvSpPr>
            <a:spLocks noChangeArrowheads="1"/>
          </p:cNvSpPr>
          <p:nvPr/>
        </p:nvSpPr>
        <p:spPr bwMode="auto">
          <a:xfrm>
            <a:off x="3029020" y="6329813"/>
            <a:ext cx="2844800" cy="514350"/>
          </a:xfrm>
          <a:prstGeom prst="rect">
            <a:avLst/>
          </a:prstGeom>
          <a:noFill/>
          <a:ln w="9525">
            <a:noFill/>
            <a:miter lim="800000"/>
            <a:headEnd/>
            <a:tailEnd/>
          </a:ln>
          <a:effectLst/>
        </p:spPr>
        <p:txBody>
          <a:bodyPr wrap="none" anchor="ctr"/>
          <a:lstStyle/>
          <a:p>
            <a:endParaRPr lang="en-US"/>
          </a:p>
        </p:txBody>
      </p:sp>
      <p:sp>
        <p:nvSpPr>
          <p:cNvPr id="646152" name="Rectangle 8"/>
          <p:cNvSpPr>
            <a:spLocks noGrp="1" noChangeArrowheads="1"/>
          </p:cNvSpPr>
          <p:nvPr>
            <p:ph type="title"/>
          </p:nvPr>
        </p:nvSpPr>
        <p:spPr>
          <a:xfrm>
            <a:off x="200967" y="57151"/>
            <a:ext cx="8762163" cy="1143000"/>
          </a:xfrm>
          <a:noFill/>
          <a:ln/>
        </p:spPr>
        <p:txBody>
          <a:bodyPr lIns="92075" tIns="46038" rIns="92075" bIns="46038">
            <a:normAutofit/>
          </a:bodyPr>
          <a:lstStyle/>
          <a:p>
            <a:pPr algn="ctr"/>
            <a:r>
              <a:rPr lang="en-US" sz="2400" dirty="0">
                <a:latin typeface="Eras Medium ITC" panose="020B0602030504020804" pitchFamily="34" charset="0"/>
              </a:rPr>
              <a:t>Average Brand Ratings of multiple attributes across 9 brands</a:t>
            </a:r>
            <a:endParaRPr lang="en-US" sz="1400" dirty="0">
              <a:latin typeface="Eras Medium ITC" panose="020B0602030504020804" pitchFamily="34" charset="0"/>
            </a:endParaRPr>
          </a:p>
        </p:txBody>
      </p:sp>
      <p:sp>
        <p:nvSpPr>
          <p:cNvPr id="646153" name="Rectangle 9"/>
          <p:cNvSpPr>
            <a:spLocks noChangeArrowheads="1"/>
          </p:cNvSpPr>
          <p:nvPr/>
        </p:nvSpPr>
        <p:spPr bwMode="auto">
          <a:xfrm>
            <a:off x="781120" y="2585156"/>
            <a:ext cx="7602537" cy="3755516"/>
          </a:xfrm>
          <a:prstGeom prst="rect">
            <a:avLst/>
          </a:prstGeom>
          <a:noFill/>
          <a:ln w="9525">
            <a:noFill/>
            <a:miter lim="800000"/>
            <a:headEnd/>
            <a:tailEnd/>
          </a:ln>
          <a:effectLst/>
        </p:spPr>
        <p:txBody>
          <a:bodyPr lIns="92075" tIns="46038" rIns="92075" bIns="46038">
            <a:spAutoFit/>
          </a:bodyPr>
          <a:lstStyle/>
          <a:p>
            <a:pPr>
              <a:lnSpc>
                <a:spcPct val="110000"/>
              </a:lnSpc>
              <a:spcAft>
                <a:spcPct val="50000"/>
              </a:spcAft>
              <a:tabLst>
                <a:tab pos="1719263" algn="ctr"/>
                <a:tab pos="2292350" algn="ctr"/>
                <a:tab pos="2865438" algn="ctr"/>
                <a:tab pos="3422650" algn="ctr"/>
                <a:tab pos="3995738" algn="ctr"/>
                <a:tab pos="4568825" algn="ctr"/>
                <a:tab pos="5141913" algn="ctr"/>
                <a:tab pos="5715000" algn="ctr"/>
                <a:tab pos="6288088" algn="ctr"/>
                <a:tab pos="6861175" algn="ctr"/>
              </a:tabLst>
            </a:pPr>
            <a:r>
              <a:rPr lang="en-US" sz="1400" dirty="0">
                <a:solidFill>
                  <a:schemeClr val="tx2"/>
                </a:solidFill>
                <a:latin typeface="Bookman Old Style" pitchFamily="18" charset="0"/>
              </a:rPr>
              <a:t>	B1	B2	B3	</a:t>
            </a:r>
            <a:r>
              <a:rPr lang="en-US" sz="1400" dirty="0" err="1">
                <a:solidFill>
                  <a:schemeClr val="tx2"/>
                </a:solidFill>
                <a:latin typeface="Bookman Old Style" pitchFamily="18" charset="0"/>
              </a:rPr>
              <a:t>B3</a:t>
            </a:r>
            <a:r>
              <a:rPr lang="en-US" sz="1400" dirty="0">
                <a:solidFill>
                  <a:schemeClr val="tx2"/>
                </a:solidFill>
                <a:latin typeface="Bookman Old Style" pitchFamily="18" charset="0"/>
              </a:rPr>
              <a:t>	B4	B5	B6	B7	B8	New</a:t>
            </a:r>
          </a:p>
          <a:p>
            <a:pPr>
              <a:lnSpc>
                <a:spcPct val="110000"/>
              </a:lnSpc>
              <a:tabLst>
                <a:tab pos="1719263" algn="ctr"/>
                <a:tab pos="2292350" algn="ctr"/>
                <a:tab pos="2865438" algn="ctr"/>
                <a:tab pos="3422650" algn="ctr"/>
                <a:tab pos="3995738" algn="ctr"/>
                <a:tab pos="4568825" algn="ctr"/>
                <a:tab pos="5141913" algn="ctr"/>
                <a:tab pos="5715000" algn="ctr"/>
                <a:tab pos="6288088" algn="ctr"/>
                <a:tab pos="6861175" algn="ctr"/>
              </a:tabLst>
            </a:pPr>
            <a:r>
              <a:rPr lang="en-US" sz="1400" dirty="0">
                <a:solidFill>
                  <a:schemeClr val="tx2"/>
                </a:solidFill>
                <a:latin typeface="Bookman Old Style" pitchFamily="18" charset="0"/>
              </a:rPr>
              <a:t>Attractive	5.1	3.6	3.5	5.4	3.9	4.8	5.2	4.0	5.2	4.0</a:t>
            </a:r>
            <a:br>
              <a:rPr lang="en-US" sz="1400" dirty="0">
                <a:solidFill>
                  <a:schemeClr val="tx2"/>
                </a:solidFill>
                <a:latin typeface="Bookman Old Style" pitchFamily="18" charset="0"/>
              </a:rPr>
            </a:br>
            <a:r>
              <a:rPr lang="en-US" sz="1400" dirty="0">
                <a:solidFill>
                  <a:schemeClr val="tx2"/>
                </a:solidFill>
                <a:latin typeface="Bookman Old Style" pitchFamily="18" charset="0"/>
              </a:rPr>
              <a:t>Light	6.0	3.5	5.0	3.9	3.3	5.3	5.0	2.5	5.5	2.5</a:t>
            </a:r>
            <a:br>
              <a:rPr lang="en-US" sz="1400" dirty="0">
                <a:solidFill>
                  <a:schemeClr val="tx2"/>
                </a:solidFill>
                <a:latin typeface="Bookman Old Style" pitchFamily="18" charset="0"/>
              </a:rPr>
            </a:br>
            <a:r>
              <a:rPr lang="en-US" sz="1400" dirty="0">
                <a:solidFill>
                  <a:schemeClr val="tx2"/>
                </a:solidFill>
                <a:latin typeface="Bookman Old Style" pitchFamily="18" charset="0"/>
              </a:rPr>
              <a:t>Unreliable	3.4	4.1	4.5	2.1	4.5	2.7	4.5	3.7	2.5	3.8</a:t>
            </a:r>
            <a:br>
              <a:rPr lang="en-US" sz="1400" dirty="0">
                <a:solidFill>
                  <a:schemeClr val="tx2"/>
                </a:solidFill>
                <a:latin typeface="Bookman Old Style" pitchFamily="18" charset="0"/>
              </a:rPr>
            </a:br>
            <a:r>
              <a:rPr lang="en-US" sz="1400" dirty="0">
                <a:solidFill>
                  <a:schemeClr val="tx2"/>
                </a:solidFill>
                <a:latin typeface="Bookman Old Style" pitchFamily="18" charset="0"/>
              </a:rPr>
              <a:t>Plain	1.5	4.1	2.9	2.3	4.5	2.7	3.5	4.3	2.2	5.2</a:t>
            </a:r>
            <a:br>
              <a:rPr lang="en-US" sz="1400" dirty="0">
                <a:solidFill>
                  <a:schemeClr val="tx2"/>
                </a:solidFill>
                <a:latin typeface="Bookman Old Style" pitchFamily="18" charset="0"/>
              </a:rPr>
            </a:br>
            <a:r>
              <a:rPr lang="en-US" sz="1400" dirty="0">
                <a:solidFill>
                  <a:schemeClr val="tx2"/>
                </a:solidFill>
                <a:latin typeface="Bookman Old Style" pitchFamily="18" charset="0"/>
              </a:rPr>
              <a:t>Battery life	3.3	4.9	4.3	4.1	3.9	3.0	3.5	6.2	3.5	4.0</a:t>
            </a:r>
            <a:br>
              <a:rPr lang="en-US" sz="1400" dirty="0">
                <a:solidFill>
                  <a:schemeClr val="tx2"/>
                </a:solidFill>
                <a:latin typeface="Bookman Old Style" pitchFamily="18" charset="0"/>
              </a:rPr>
            </a:br>
            <a:r>
              <a:rPr lang="en-US" sz="1400" dirty="0">
                <a:solidFill>
                  <a:schemeClr val="tx2"/>
                </a:solidFill>
                <a:latin typeface="Bookman Old Style" pitchFamily="18" charset="0"/>
              </a:rPr>
              <a:t>Screen	3.5	5.3	3.4	6.4	5.4	5.2	3.3	6.0	3.3	4.8</a:t>
            </a:r>
            <a:br>
              <a:rPr lang="en-US" sz="1400" dirty="0">
                <a:solidFill>
                  <a:schemeClr val="tx2"/>
                </a:solidFill>
                <a:latin typeface="Bookman Old Style" pitchFamily="18" charset="0"/>
              </a:rPr>
            </a:br>
            <a:r>
              <a:rPr lang="en-US" sz="1400" dirty="0">
                <a:solidFill>
                  <a:schemeClr val="tx2"/>
                </a:solidFill>
                <a:latin typeface="Bookman Old Style" pitchFamily="18" charset="0"/>
              </a:rPr>
              <a:t>Keyboard	2.6	3.5	2.5	3.4	3.8	3.3	2.8	5.0	4.3	4.7</a:t>
            </a:r>
            <a:br>
              <a:rPr lang="en-US" sz="1400" dirty="0">
                <a:solidFill>
                  <a:schemeClr val="tx2"/>
                </a:solidFill>
                <a:latin typeface="Bookman Old Style" pitchFamily="18" charset="0"/>
              </a:rPr>
            </a:br>
            <a:r>
              <a:rPr lang="en-US" sz="1400" dirty="0">
                <a:solidFill>
                  <a:schemeClr val="tx2"/>
                </a:solidFill>
                <a:latin typeface="Bookman Old Style" pitchFamily="18" charset="0"/>
              </a:rPr>
              <a:t>Roomy	5.5	4.3	5.4	3.1	3.4	3.3	4.7	3.5	4.3	4.2</a:t>
            </a:r>
            <a:br>
              <a:rPr lang="en-US" sz="1400" dirty="0">
                <a:solidFill>
                  <a:schemeClr val="tx2"/>
                </a:solidFill>
                <a:latin typeface="Bookman Old Style" pitchFamily="18" charset="0"/>
              </a:rPr>
            </a:br>
            <a:r>
              <a:rPr lang="en-US" sz="1400" dirty="0">
                <a:solidFill>
                  <a:schemeClr val="tx2"/>
                </a:solidFill>
                <a:latin typeface="Bookman Old Style" pitchFamily="18" charset="0"/>
              </a:rPr>
              <a:t>Easy service	4.5	4.9	3.3	5.0	4.4	4.5	3.3	4.7	3.8	4.5</a:t>
            </a:r>
            <a:br>
              <a:rPr lang="en-US" sz="1400" dirty="0">
                <a:solidFill>
                  <a:schemeClr val="tx2"/>
                </a:solidFill>
                <a:latin typeface="Bookman Old Style" pitchFamily="18" charset="0"/>
              </a:rPr>
            </a:br>
            <a:r>
              <a:rPr lang="en-US" sz="1400" dirty="0">
                <a:solidFill>
                  <a:schemeClr val="tx2"/>
                </a:solidFill>
                <a:latin typeface="Bookman Old Style" pitchFamily="18" charset="0"/>
              </a:rPr>
              <a:t>Expandability	5.5	4.3	5.4	3.1	3.4	3.3	4.7	3.5	4.3	4.2</a:t>
            </a:r>
            <a:br>
              <a:rPr lang="en-US" sz="1400" dirty="0">
                <a:solidFill>
                  <a:schemeClr val="tx2"/>
                </a:solidFill>
                <a:latin typeface="Bookman Old Style" pitchFamily="18" charset="0"/>
              </a:rPr>
            </a:br>
            <a:r>
              <a:rPr lang="en-US" sz="1400" dirty="0">
                <a:solidFill>
                  <a:schemeClr val="tx2"/>
                </a:solidFill>
                <a:latin typeface="Bookman Old Style" pitchFamily="18" charset="0"/>
              </a:rPr>
              <a:t>Setup	5.6	3.5	5.6	5.4	2.5	4.2	5.2	3.3	5.8	2.5</a:t>
            </a:r>
            <a:br>
              <a:rPr lang="en-US" sz="1400" dirty="0">
                <a:solidFill>
                  <a:schemeClr val="tx2"/>
                </a:solidFill>
                <a:latin typeface="Bookman Old Style" pitchFamily="18" charset="0"/>
              </a:rPr>
            </a:br>
            <a:r>
              <a:rPr lang="en-US" sz="1400" dirty="0">
                <a:solidFill>
                  <a:schemeClr val="tx2"/>
                </a:solidFill>
                <a:latin typeface="Bookman Old Style" pitchFamily="18" charset="0"/>
              </a:rPr>
              <a:t>Common	4.1	3.5	3.3	2.9	4.0	4.3	2.2	4.2	3.3	4.2</a:t>
            </a:r>
            <a:br>
              <a:rPr lang="en-US" sz="1400" dirty="0">
                <a:solidFill>
                  <a:schemeClr val="tx2"/>
                </a:solidFill>
                <a:latin typeface="Bookman Old Style" pitchFamily="18" charset="0"/>
              </a:rPr>
            </a:br>
            <a:r>
              <a:rPr lang="en-US" sz="1400" dirty="0">
                <a:solidFill>
                  <a:schemeClr val="tx2"/>
                </a:solidFill>
                <a:latin typeface="Bookman Old Style" pitchFamily="18" charset="0"/>
              </a:rPr>
              <a:t>Value	3.5	4.8	4.4	3.6	3.6	2.7	3.2	4.7	3.5	4.0</a:t>
            </a:r>
            <a:br>
              <a:rPr lang="en-US" sz="1400" dirty="0">
                <a:solidFill>
                  <a:schemeClr val="tx2"/>
                </a:solidFill>
                <a:latin typeface="Bookman Old Style" pitchFamily="18" charset="0"/>
              </a:rPr>
            </a:br>
            <a:r>
              <a:rPr lang="en-US" sz="1400" dirty="0">
                <a:solidFill>
                  <a:schemeClr val="tx2"/>
                </a:solidFill>
                <a:latin typeface="Bookman Old Style" pitchFamily="18" charset="0"/>
              </a:rPr>
              <a:t>Preference	7.4	3.4	4.8	6.6	4.4	7.4	7.1	3.8	6.9	3.3</a:t>
            </a:r>
          </a:p>
        </p:txBody>
      </p:sp>
      <p:grpSp>
        <p:nvGrpSpPr>
          <p:cNvPr id="646154" name="Group 10"/>
          <p:cNvGrpSpPr>
            <a:grpSpLocks/>
          </p:cNvGrpSpPr>
          <p:nvPr/>
        </p:nvGrpSpPr>
        <p:grpSpPr bwMode="auto">
          <a:xfrm>
            <a:off x="781120" y="2596013"/>
            <a:ext cx="7248525" cy="3724275"/>
            <a:chOff x="568" y="1572"/>
            <a:chExt cx="4566" cy="2346"/>
          </a:xfrm>
        </p:grpSpPr>
        <p:sp>
          <p:nvSpPr>
            <p:cNvPr id="646155" name="Line 11"/>
            <p:cNvSpPr>
              <a:spLocks noChangeShapeType="1"/>
            </p:cNvSpPr>
            <p:nvPr/>
          </p:nvSpPr>
          <p:spPr bwMode="auto">
            <a:xfrm>
              <a:off x="568" y="3918"/>
              <a:ext cx="4566" cy="0"/>
            </a:xfrm>
            <a:prstGeom prst="line">
              <a:avLst/>
            </a:prstGeom>
            <a:noFill/>
            <a:ln w="25400">
              <a:solidFill>
                <a:schemeClr val="accent2"/>
              </a:solidFill>
              <a:round/>
              <a:headEnd type="none" w="sm" len="sm"/>
              <a:tailEnd type="none" w="sm" len="sm"/>
            </a:ln>
            <a:effectLst/>
          </p:spPr>
          <p:txBody>
            <a:bodyPr wrap="none" anchor="ctr"/>
            <a:lstStyle/>
            <a:p>
              <a:endParaRPr lang="en-US"/>
            </a:p>
          </p:txBody>
        </p:sp>
        <p:sp>
          <p:nvSpPr>
            <p:cNvPr id="646156" name="Line 12"/>
            <p:cNvSpPr>
              <a:spLocks noChangeShapeType="1"/>
            </p:cNvSpPr>
            <p:nvPr/>
          </p:nvSpPr>
          <p:spPr bwMode="auto">
            <a:xfrm>
              <a:off x="568" y="1792"/>
              <a:ext cx="4566" cy="0"/>
            </a:xfrm>
            <a:prstGeom prst="line">
              <a:avLst/>
            </a:prstGeom>
            <a:noFill/>
            <a:ln w="25400">
              <a:solidFill>
                <a:schemeClr val="accent2"/>
              </a:solidFill>
              <a:round/>
              <a:headEnd type="none" w="sm" len="sm"/>
              <a:tailEnd type="none" w="sm" len="sm"/>
            </a:ln>
            <a:effectLst/>
          </p:spPr>
          <p:txBody>
            <a:bodyPr wrap="none" anchor="ctr"/>
            <a:lstStyle/>
            <a:p>
              <a:endParaRPr lang="en-US"/>
            </a:p>
          </p:txBody>
        </p:sp>
        <p:sp>
          <p:nvSpPr>
            <p:cNvPr id="646157" name="Line 13"/>
            <p:cNvSpPr>
              <a:spLocks noChangeShapeType="1"/>
            </p:cNvSpPr>
            <p:nvPr/>
          </p:nvSpPr>
          <p:spPr bwMode="auto">
            <a:xfrm>
              <a:off x="568" y="1572"/>
              <a:ext cx="4566" cy="0"/>
            </a:xfrm>
            <a:prstGeom prst="line">
              <a:avLst/>
            </a:prstGeom>
            <a:noFill/>
            <a:ln w="25400">
              <a:solidFill>
                <a:schemeClr val="accent2"/>
              </a:solidFill>
              <a:round/>
              <a:headEnd type="none" w="sm" len="sm"/>
              <a:tailEnd type="none" w="sm" len="sm"/>
            </a:ln>
            <a:effectLst/>
          </p:spPr>
          <p:txBody>
            <a:bodyPr wrap="none" anchor="ctr"/>
            <a:lstStyle/>
            <a:p>
              <a:endParaRPr lang="en-US"/>
            </a:p>
          </p:txBody>
        </p:sp>
      </p:grpSp>
      <p:sp>
        <p:nvSpPr>
          <p:cNvPr id="3" name="Rectangle 2"/>
          <p:cNvSpPr/>
          <p:nvPr/>
        </p:nvSpPr>
        <p:spPr>
          <a:xfrm>
            <a:off x="851458" y="1549400"/>
            <a:ext cx="7602537" cy="840230"/>
          </a:xfrm>
          <a:prstGeom prst="rect">
            <a:avLst/>
          </a:prstGeom>
        </p:spPr>
        <p:txBody>
          <a:bodyPr wrap="square">
            <a:spAutoFit/>
          </a:bodyPr>
          <a:lstStyle/>
          <a:p>
            <a:pPr>
              <a:lnSpc>
                <a:spcPct val="90000"/>
              </a:lnSpc>
              <a:spcAft>
                <a:spcPct val="100000"/>
              </a:spcAft>
              <a:tabLst>
                <a:tab pos="1719263" algn="ctr"/>
                <a:tab pos="2292350" algn="ctr"/>
                <a:tab pos="2865438" algn="ctr"/>
                <a:tab pos="3422650" algn="ctr"/>
                <a:tab pos="3995738" algn="ctr"/>
                <a:tab pos="4568825" algn="ctr"/>
                <a:tab pos="5141913" algn="ctr"/>
                <a:tab pos="5715000" algn="ctr"/>
                <a:tab pos="6288088" algn="ctr"/>
                <a:tab pos="6861175" algn="ctr"/>
              </a:tabLst>
            </a:pPr>
            <a:r>
              <a:rPr lang="en-US" dirty="0">
                <a:latin typeface="Bookman Old Style" pitchFamily="18" charset="0"/>
              </a:rPr>
              <a:t>Now we have a similar type of brand ratings data below… How to compare the 9 brands (B1 to B8 and New Brand) using the data table? Well… Can we have any visualization for this comparison?</a:t>
            </a:r>
            <a:r>
              <a:rPr lang="en-US" dirty="0">
                <a:solidFill>
                  <a:srgbClr val="FF0000"/>
                </a:solidFill>
                <a:latin typeface="Bookman Old Style" pitchFamily="18" charset="0"/>
              </a:rPr>
              <a:t> </a:t>
            </a:r>
          </a:p>
        </p:txBody>
      </p:sp>
    </p:spTree>
    <p:extLst>
      <p:ext uri="{BB962C8B-B14F-4D97-AF65-F5344CB8AC3E}">
        <p14:creationId xmlns:p14="http://schemas.microsoft.com/office/powerpoint/2010/main" val="355937707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Eras Medium ITC" panose="020B0602030504020804" pitchFamily="34" charset="0"/>
              </a:rPr>
              <a:t>Optional Appendix) Technical explanations for MDS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3059AE-0EF1-4FD9-9266-7C9AD39C70B3}" type="slidenum">
              <a:rPr lang="en-US" smtClean="0"/>
              <a:pPr/>
              <a:t>40</a:t>
            </a:fld>
            <a:endParaRPr lang="en-US"/>
          </a:p>
        </p:txBody>
      </p:sp>
    </p:spTree>
    <p:extLst>
      <p:ext uri="{BB962C8B-B14F-4D97-AF65-F5344CB8AC3E}">
        <p14:creationId xmlns:p14="http://schemas.microsoft.com/office/powerpoint/2010/main" val="1275773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2"/>
          </p:nvPr>
        </p:nvSpPr>
        <p:spPr>
          <a:xfrm>
            <a:off x="7177368" y="6487640"/>
            <a:ext cx="1905000" cy="228320"/>
          </a:xfrm>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C0F0FAB0-4E80-4107-8499-DED86389089F}" type="slidenum">
              <a:rPr lang="en-US" altLang="en-US" sz="1412">
                <a:solidFill>
                  <a:srgbClr val="FFFF00"/>
                </a:solidFill>
              </a:rPr>
              <a:pPr>
                <a:spcBef>
                  <a:spcPct val="0"/>
                </a:spcBef>
                <a:buFontTx/>
                <a:buNone/>
              </a:pPr>
              <a:t>41</a:t>
            </a:fld>
            <a:endParaRPr lang="en-US" altLang="en-US" sz="1412" dirty="0">
              <a:solidFill>
                <a:srgbClr val="FFFF00"/>
              </a:solidFill>
            </a:endParaRPr>
          </a:p>
        </p:txBody>
      </p:sp>
      <p:sp>
        <p:nvSpPr>
          <p:cNvPr id="27652" name="Text Box 2"/>
          <p:cNvSpPr txBox="1">
            <a:spLocks noChangeArrowheads="1"/>
          </p:cNvSpPr>
          <p:nvPr/>
        </p:nvSpPr>
        <p:spPr bwMode="auto">
          <a:xfrm>
            <a:off x="437030" y="137273"/>
            <a:ext cx="6116459" cy="52693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824" u="sng" dirty="0">
                <a:solidFill>
                  <a:srgbClr val="FFFFFF"/>
                </a:solidFill>
              </a:rPr>
              <a:t>DATA COLLECTION for (dis)similarity</a:t>
            </a:r>
          </a:p>
        </p:txBody>
      </p:sp>
      <p:sp>
        <p:nvSpPr>
          <p:cNvPr id="27653" name="Text Box 3"/>
          <p:cNvSpPr txBox="1">
            <a:spLocks noChangeArrowheads="1"/>
          </p:cNvSpPr>
          <p:nvPr/>
        </p:nvSpPr>
        <p:spPr bwMode="auto">
          <a:xfrm>
            <a:off x="2269191" y="705970"/>
            <a:ext cx="3479426" cy="44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294">
                <a:solidFill>
                  <a:srgbClr val="FFFF00"/>
                </a:solidFill>
              </a:rPr>
              <a:t>“HOW DO I GET        ?”</a:t>
            </a:r>
          </a:p>
        </p:txBody>
      </p:sp>
      <p:graphicFrame>
        <p:nvGraphicFramePr>
          <p:cNvPr id="27654" name="Object 4"/>
          <p:cNvGraphicFramePr>
            <a:graphicFrameLocks noChangeAspect="1"/>
          </p:cNvGraphicFramePr>
          <p:nvPr/>
        </p:nvGraphicFramePr>
        <p:xfrm>
          <a:off x="4564997" y="677956"/>
          <a:ext cx="483253" cy="596713"/>
        </p:xfrm>
        <a:graphic>
          <a:graphicData uri="http://schemas.openxmlformats.org/presentationml/2006/ole">
            <mc:AlternateContent xmlns:mc="http://schemas.openxmlformats.org/markup-compatibility/2006">
              <mc:Choice xmlns:v="urn:schemas-microsoft-com:vml" Requires="v">
                <p:oleObj spid="_x0000_s33518" name="Equation" r:id="rId3" imgW="157680" imgH="226800" progId="Equation.3">
                  <p:embed/>
                </p:oleObj>
              </mc:Choice>
              <mc:Fallback>
                <p:oleObj name="Equation" r:id="rId3" imgW="157680" imgH="226800" progId="Equation.3">
                  <p:embed/>
                  <p:pic>
                    <p:nvPicPr>
                      <p:cNvPr id="0" name="Picture 4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97" y="677956"/>
                        <a:ext cx="483253" cy="59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Text Box 5"/>
          <p:cNvSpPr txBox="1">
            <a:spLocks noChangeArrowheads="1"/>
          </p:cNvSpPr>
          <p:nvPr/>
        </p:nvSpPr>
        <p:spPr bwMode="auto">
          <a:xfrm>
            <a:off x="790015" y="1479177"/>
            <a:ext cx="6000750" cy="47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endParaRPr lang="en-US" altLang="en-US" sz="2471">
              <a:solidFill>
                <a:srgbClr val="FFFF00"/>
              </a:solidFill>
            </a:endParaRPr>
          </a:p>
        </p:txBody>
      </p:sp>
      <p:sp>
        <p:nvSpPr>
          <p:cNvPr id="27656" name="Text Box 6"/>
          <p:cNvSpPr txBox="1">
            <a:spLocks noChangeArrowheads="1"/>
          </p:cNvSpPr>
          <p:nvPr/>
        </p:nvSpPr>
        <p:spPr bwMode="auto">
          <a:xfrm>
            <a:off x="470647" y="1126191"/>
            <a:ext cx="7681632" cy="44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294" dirty="0">
                <a:solidFill>
                  <a:srgbClr val="FFFF00"/>
                </a:solidFill>
              </a:rPr>
              <a:t>Note:		=	      is typically square and symmetric</a:t>
            </a:r>
          </a:p>
        </p:txBody>
      </p:sp>
      <p:graphicFrame>
        <p:nvGraphicFramePr>
          <p:cNvPr id="27657" name="Object 7"/>
          <p:cNvGraphicFramePr>
            <a:graphicFrameLocks noChangeAspect="1"/>
          </p:cNvGraphicFramePr>
          <p:nvPr/>
        </p:nvGraphicFramePr>
        <p:xfrm>
          <a:off x="1669676" y="1141600"/>
          <a:ext cx="324971" cy="498662"/>
        </p:xfrm>
        <a:graphic>
          <a:graphicData uri="http://schemas.openxmlformats.org/presentationml/2006/ole">
            <mc:AlternateContent xmlns:mc="http://schemas.openxmlformats.org/markup-compatibility/2006">
              <mc:Choice xmlns:v="urn:schemas-microsoft-com:vml" Requires="v">
                <p:oleObj spid="_x0000_s33519" name="Equation" r:id="rId5" imgW="112680" imgH="204120" progId="Equation.3">
                  <p:embed/>
                </p:oleObj>
              </mc:Choice>
              <mc:Fallback>
                <p:oleObj name="Equation" r:id="rId5" imgW="112680" imgH="204120" progId="Equation.3">
                  <p:embed/>
                  <p:pic>
                    <p:nvPicPr>
                      <p:cNvPr id="0" name="Picture 4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9676" y="1141600"/>
                        <a:ext cx="324971" cy="49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8" name="Object 8"/>
          <p:cNvGraphicFramePr>
            <a:graphicFrameLocks noChangeAspect="1"/>
          </p:cNvGraphicFramePr>
          <p:nvPr/>
        </p:nvGraphicFramePr>
        <p:xfrm>
          <a:off x="2442883" y="1103780"/>
          <a:ext cx="861453" cy="530879"/>
        </p:xfrm>
        <a:graphic>
          <a:graphicData uri="http://schemas.openxmlformats.org/presentationml/2006/ole">
            <mc:AlternateContent xmlns:mc="http://schemas.openxmlformats.org/markup-compatibility/2006">
              <mc:Choice xmlns:v="urn:schemas-microsoft-com:vml" Requires="v">
                <p:oleObj spid="_x0000_s33520" name="Equation" r:id="rId7" imgW="427680" imgH="226800" progId="Equation.3">
                  <p:embed/>
                </p:oleObj>
              </mc:Choice>
              <mc:Fallback>
                <p:oleObj name="Equation" r:id="rId7" imgW="427680" imgH="226800" progId="Equation.3">
                  <p:embed/>
                  <p:pic>
                    <p:nvPicPr>
                      <p:cNvPr id="0" name="Picture 4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883" y="1103780"/>
                        <a:ext cx="861453" cy="530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Text Box 9"/>
          <p:cNvSpPr txBox="1">
            <a:spLocks noChangeArrowheads="1"/>
          </p:cNvSpPr>
          <p:nvPr/>
        </p:nvSpPr>
        <p:spPr bwMode="auto">
          <a:xfrm>
            <a:off x="4017309" y="1495985"/>
            <a:ext cx="1563221" cy="44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fontAlgn="base">
              <a:spcBef>
                <a:spcPct val="50000"/>
              </a:spcBef>
              <a:spcAft>
                <a:spcPct val="0"/>
              </a:spcAft>
            </a:pPr>
            <a:r>
              <a:rPr lang="en-US" altLang="en-US" sz="2294" b="1" u="sng">
                <a:solidFill>
                  <a:srgbClr val="FFFF00"/>
                </a:solidFill>
              </a:rPr>
              <a:t>Brand</a:t>
            </a:r>
          </a:p>
        </p:txBody>
      </p:sp>
      <p:sp>
        <p:nvSpPr>
          <p:cNvPr id="27660" name="Rectangle 10"/>
          <p:cNvSpPr>
            <a:spLocks noChangeArrowheads="1"/>
          </p:cNvSpPr>
          <p:nvPr/>
        </p:nvSpPr>
        <p:spPr bwMode="auto">
          <a:xfrm>
            <a:off x="2151529" y="2067485"/>
            <a:ext cx="5093074" cy="3899647"/>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0"/>
              </a:spcBef>
              <a:spcAft>
                <a:spcPct val="0"/>
              </a:spcAft>
            </a:pPr>
            <a:endParaRPr lang="en-US" altLang="en-US" sz="2471">
              <a:solidFill>
                <a:srgbClr val="FFFF00"/>
              </a:solidFill>
            </a:endParaRPr>
          </a:p>
        </p:txBody>
      </p:sp>
      <p:sp>
        <p:nvSpPr>
          <p:cNvPr id="27661" name="Text Box 12"/>
          <p:cNvSpPr txBox="1">
            <a:spLocks noChangeArrowheads="1"/>
          </p:cNvSpPr>
          <p:nvPr/>
        </p:nvSpPr>
        <p:spPr bwMode="auto">
          <a:xfrm>
            <a:off x="655544" y="3361765"/>
            <a:ext cx="1109382" cy="44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fontAlgn="base">
              <a:spcBef>
                <a:spcPct val="50000"/>
              </a:spcBef>
              <a:spcAft>
                <a:spcPct val="0"/>
              </a:spcAft>
            </a:pPr>
            <a:r>
              <a:rPr lang="en-US" altLang="en-US" sz="2294" b="1" u="sng">
                <a:solidFill>
                  <a:srgbClr val="FFFF00"/>
                </a:solidFill>
              </a:rPr>
              <a:t>Brand</a:t>
            </a:r>
          </a:p>
        </p:txBody>
      </p:sp>
      <p:sp>
        <p:nvSpPr>
          <p:cNvPr id="27662" name="Text Box 14"/>
          <p:cNvSpPr txBox="1">
            <a:spLocks noChangeArrowheads="1"/>
          </p:cNvSpPr>
          <p:nvPr/>
        </p:nvSpPr>
        <p:spPr bwMode="auto">
          <a:xfrm>
            <a:off x="2101103" y="1697692"/>
            <a:ext cx="1580029" cy="47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471">
                <a:solidFill>
                  <a:srgbClr val="FFFF00"/>
                </a:solidFill>
              </a:rPr>
              <a:t>1  2  3</a:t>
            </a:r>
          </a:p>
        </p:txBody>
      </p:sp>
      <p:sp>
        <p:nvSpPr>
          <p:cNvPr id="27663" name="Text Box 15"/>
          <p:cNvSpPr txBox="1">
            <a:spLocks noChangeArrowheads="1"/>
          </p:cNvSpPr>
          <p:nvPr/>
        </p:nvSpPr>
        <p:spPr bwMode="auto">
          <a:xfrm rot="-5400000">
            <a:off x="1346674" y="2403663"/>
            <a:ext cx="1325363" cy="45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471">
                <a:solidFill>
                  <a:srgbClr val="FFFF00"/>
                </a:solidFill>
              </a:rPr>
              <a:t>1  2  3</a:t>
            </a:r>
          </a:p>
        </p:txBody>
      </p:sp>
      <p:sp>
        <p:nvSpPr>
          <p:cNvPr id="27664" name="Text Box 17"/>
          <p:cNvSpPr txBox="1">
            <a:spLocks noChangeArrowheads="1"/>
          </p:cNvSpPr>
          <p:nvPr/>
        </p:nvSpPr>
        <p:spPr bwMode="auto">
          <a:xfrm>
            <a:off x="2907927" y="1798544"/>
            <a:ext cx="4269441" cy="41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118">
                <a:solidFill>
                  <a:srgbClr val="FFFF00"/>
                </a:solidFill>
              </a:rPr>
              <a:t>•  •  •  •  •  •  •  •  •  •  •  •  •  •  •  •  •  • </a:t>
            </a:r>
          </a:p>
        </p:txBody>
      </p:sp>
      <p:sp>
        <p:nvSpPr>
          <p:cNvPr id="27665" name="Text Box 18"/>
          <p:cNvSpPr txBox="1">
            <a:spLocks noChangeArrowheads="1"/>
          </p:cNvSpPr>
          <p:nvPr/>
        </p:nvSpPr>
        <p:spPr bwMode="auto">
          <a:xfrm rot="5400000">
            <a:off x="519673" y="4312447"/>
            <a:ext cx="2753846" cy="41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118">
                <a:solidFill>
                  <a:srgbClr val="FFFF00"/>
                </a:solidFill>
              </a:rPr>
              <a:t>•  •  •  •  •  •  •  •  •  •  •</a:t>
            </a:r>
          </a:p>
        </p:txBody>
      </p:sp>
      <p:sp>
        <p:nvSpPr>
          <p:cNvPr id="27666" name="Text Box 19"/>
          <p:cNvSpPr txBox="1">
            <a:spLocks noChangeArrowheads="1"/>
          </p:cNvSpPr>
          <p:nvPr/>
        </p:nvSpPr>
        <p:spPr bwMode="auto">
          <a:xfrm>
            <a:off x="1697691" y="5630956"/>
            <a:ext cx="554691" cy="47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471">
                <a:solidFill>
                  <a:srgbClr val="FFFF00"/>
                </a:solidFill>
              </a:rPr>
              <a:t>N</a:t>
            </a:r>
          </a:p>
        </p:txBody>
      </p:sp>
      <p:sp>
        <p:nvSpPr>
          <p:cNvPr id="27667" name="Text Box 20"/>
          <p:cNvSpPr txBox="1">
            <a:spLocks noChangeArrowheads="1"/>
          </p:cNvSpPr>
          <p:nvPr/>
        </p:nvSpPr>
        <p:spPr bwMode="auto">
          <a:xfrm>
            <a:off x="6992471" y="1697692"/>
            <a:ext cx="554691" cy="47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471">
                <a:solidFill>
                  <a:srgbClr val="FFFF00"/>
                </a:solidFill>
              </a:rPr>
              <a:t>N</a:t>
            </a:r>
          </a:p>
        </p:txBody>
      </p:sp>
      <p:sp>
        <p:nvSpPr>
          <p:cNvPr id="27668" name="Text Box 22"/>
          <p:cNvSpPr txBox="1">
            <a:spLocks noChangeArrowheads="1"/>
          </p:cNvSpPr>
          <p:nvPr/>
        </p:nvSpPr>
        <p:spPr bwMode="auto">
          <a:xfrm>
            <a:off x="1815353" y="5983941"/>
            <a:ext cx="6757147" cy="41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2118">
                <a:solidFill>
                  <a:srgbClr val="FFFF00"/>
                </a:solidFill>
              </a:rPr>
              <a:t>Must collect       values for all distinct pairs of i, j.   HOW?</a:t>
            </a:r>
          </a:p>
        </p:txBody>
      </p:sp>
      <p:sp>
        <p:nvSpPr>
          <p:cNvPr id="27669" name="Line 23"/>
          <p:cNvSpPr>
            <a:spLocks noChangeShapeType="1"/>
          </p:cNvSpPr>
          <p:nvPr/>
        </p:nvSpPr>
        <p:spPr bwMode="auto">
          <a:xfrm>
            <a:off x="2151529" y="2067485"/>
            <a:ext cx="5093074" cy="3899647"/>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27670" name="Text Box 24"/>
          <p:cNvSpPr txBox="1">
            <a:spLocks noChangeArrowheads="1"/>
          </p:cNvSpPr>
          <p:nvPr/>
        </p:nvSpPr>
        <p:spPr bwMode="auto">
          <a:xfrm>
            <a:off x="2134721" y="2655794"/>
            <a:ext cx="588309" cy="257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fontAlgn="base">
              <a:lnSpc>
                <a:spcPct val="60000"/>
              </a:lnSpc>
              <a:spcBef>
                <a:spcPct val="50000"/>
              </a:spcBef>
              <a:spcAft>
                <a:spcPct val="0"/>
              </a:spcAft>
            </a:pPr>
            <a:r>
              <a:rPr lang="en-US" altLang="en-US" sz="1941" b="1">
                <a:solidFill>
                  <a:srgbClr val="FFFF00"/>
                </a:solidFill>
              </a:rPr>
              <a:t>3.2</a:t>
            </a:r>
          </a:p>
          <a:p>
            <a:pPr algn="ctr" fontAlgn="base">
              <a:lnSpc>
                <a:spcPct val="60000"/>
              </a:lnSpc>
              <a:spcBef>
                <a:spcPct val="50000"/>
              </a:spcBef>
              <a:spcAft>
                <a:spcPct val="0"/>
              </a:spcAft>
            </a:pPr>
            <a:r>
              <a:rPr lang="en-US" altLang="en-US" sz="1941" b="1">
                <a:solidFill>
                  <a:srgbClr val="FFFF00"/>
                </a:solidFill>
              </a:rPr>
              <a:t>4.1</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endParaRPr lang="en-US" altLang="en-US" sz="1941" b="1">
              <a:solidFill>
                <a:srgbClr val="FFFF00"/>
              </a:solidFill>
            </a:endParaRPr>
          </a:p>
        </p:txBody>
      </p:sp>
      <p:sp>
        <p:nvSpPr>
          <p:cNvPr id="27671" name="Text Box 25"/>
          <p:cNvSpPr txBox="1">
            <a:spLocks noChangeArrowheads="1"/>
          </p:cNvSpPr>
          <p:nvPr/>
        </p:nvSpPr>
        <p:spPr bwMode="auto">
          <a:xfrm>
            <a:off x="2134721" y="3143251"/>
            <a:ext cx="588309" cy="191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r>
              <a:rPr lang="en-US" altLang="en-US" sz="1941" b="1">
                <a:solidFill>
                  <a:srgbClr val="FFFF00"/>
                </a:solidFill>
              </a:rPr>
              <a:t>..</a:t>
            </a:r>
          </a:p>
          <a:p>
            <a:pPr algn="ctr" fontAlgn="base">
              <a:lnSpc>
                <a:spcPct val="60000"/>
              </a:lnSpc>
              <a:spcBef>
                <a:spcPct val="50000"/>
              </a:spcBef>
              <a:spcAft>
                <a:spcPct val="0"/>
              </a:spcAft>
            </a:pPr>
            <a:endParaRPr lang="en-US" altLang="en-US" sz="1941" b="1">
              <a:solidFill>
                <a:srgbClr val="FFFF00"/>
              </a:solidFill>
            </a:endParaRPr>
          </a:p>
        </p:txBody>
      </p:sp>
      <p:sp>
        <p:nvSpPr>
          <p:cNvPr id="27672" name="Text Box 26"/>
          <p:cNvSpPr txBox="1">
            <a:spLocks noChangeArrowheads="1"/>
          </p:cNvSpPr>
          <p:nvPr/>
        </p:nvSpPr>
        <p:spPr bwMode="auto">
          <a:xfrm>
            <a:off x="2588559" y="2084294"/>
            <a:ext cx="2655794" cy="39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r>
              <a:rPr lang="en-US" altLang="en-US" sz="1941" b="1">
                <a:solidFill>
                  <a:srgbClr val="FFFF00"/>
                </a:solidFill>
              </a:rPr>
              <a:t>3.2  4.1 . . . . . . . . . </a:t>
            </a:r>
          </a:p>
        </p:txBody>
      </p:sp>
      <p:graphicFrame>
        <p:nvGraphicFramePr>
          <p:cNvPr id="27673" name="Object 27"/>
          <p:cNvGraphicFramePr>
            <a:graphicFrameLocks noChangeAspect="1"/>
          </p:cNvGraphicFramePr>
          <p:nvPr/>
        </p:nvGraphicFramePr>
        <p:xfrm>
          <a:off x="3321144" y="6023162"/>
          <a:ext cx="399209" cy="493059"/>
        </p:xfrm>
        <a:graphic>
          <a:graphicData uri="http://schemas.openxmlformats.org/presentationml/2006/ole">
            <mc:AlternateContent xmlns:mc="http://schemas.openxmlformats.org/markup-compatibility/2006">
              <mc:Choice xmlns:v="urn:schemas-microsoft-com:vml" Requires="v">
                <p:oleObj spid="_x0000_s33521" name="Equation" r:id="rId9" imgW="157680" imgH="226800" progId="Equation.3">
                  <p:embed/>
                </p:oleObj>
              </mc:Choice>
              <mc:Fallback>
                <p:oleObj name="Equation" r:id="rId9" imgW="157680" imgH="226800" progId="Equation.3">
                  <p:embed/>
                  <p:pic>
                    <p:nvPicPr>
                      <p:cNvPr id="0" name="Picture 4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1144" y="6023162"/>
                        <a:ext cx="399209" cy="493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3046714"/>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EF04B167-0A5E-4F4D-88D5-C75AA8F9E22B}" type="slidenum">
              <a:rPr lang="en-US" altLang="en-US" sz="1412">
                <a:solidFill>
                  <a:srgbClr val="FFFF00"/>
                </a:solidFill>
              </a:rPr>
              <a:pPr>
                <a:spcBef>
                  <a:spcPct val="0"/>
                </a:spcBef>
                <a:buFontTx/>
                <a:buNone/>
              </a:pPr>
              <a:t>42</a:t>
            </a:fld>
            <a:endParaRPr lang="en-US" altLang="en-US" sz="1412">
              <a:solidFill>
                <a:srgbClr val="FFFF00"/>
              </a:solidFill>
            </a:endParaRPr>
          </a:p>
        </p:txBody>
      </p:sp>
      <p:sp>
        <p:nvSpPr>
          <p:cNvPr id="28676" name="Rectangle 2"/>
          <p:cNvSpPr>
            <a:spLocks noChangeArrowheads="1"/>
          </p:cNvSpPr>
          <p:nvPr/>
        </p:nvSpPr>
        <p:spPr bwMode="auto">
          <a:xfrm>
            <a:off x="455240" y="229721"/>
            <a:ext cx="2396558" cy="77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588" b="1">
                <a:solidFill>
                  <a:srgbClr val="FFFF00"/>
                </a:solidFill>
                <a:latin typeface="Arial" panose="020B0604020202020204" pitchFamily="34" charset="0"/>
              </a:rPr>
              <a:t>A.  </a:t>
            </a:r>
            <a:r>
              <a:rPr lang="en-US" altLang="en-US" sz="1588" b="1" u="sng">
                <a:solidFill>
                  <a:srgbClr val="FFFF00"/>
                </a:solidFill>
                <a:latin typeface="Arial" panose="020B0604020202020204" pitchFamily="34" charset="0"/>
              </a:rPr>
              <a:t>DIRECT METHODS</a:t>
            </a:r>
            <a:r>
              <a:rPr lang="en-US" altLang="en-US" sz="1412" b="1">
                <a:solidFill>
                  <a:srgbClr val="FFFF00"/>
                </a:solidFill>
                <a:latin typeface="Arial" panose="020B0604020202020204" pitchFamily="34" charset="0"/>
              </a:rPr>
              <a:t>:</a:t>
            </a:r>
          </a:p>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p:txBody>
      </p:sp>
      <p:sp>
        <p:nvSpPr>
          <p:cNvPr id="28677" name="Rectangle 3"/>
          <p:cNvSpPr>
            <a:spLocks noChangeArrowheads="1"/>
          </p:cNvSpPr>
          <p:nvPr/>
        </p:nvSpPr>
        <p:spPr bwMode="auto">
          <a:xfrm>
            <a:off x="717176" y="631733"/>
            <a:ext cx="2168866" cy="585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dirty="0">
                <a:solidFill>
                  <a:srgbClr val="FFFF00"/>
                </a:solidFill>
                <a:latin typeface="Arial" panose="020B0604020202020204" pitchFamily="34" charset="0"/>
              </a:rPr>
              <a:t>1.  CATEGORY RATING</a:t>
            </a:r>
          </a:p>
          <a:p>
            <a:pPr eaLnBrk="0" fontAlgn="base" hangingPunct="0">
              <a:spcBef>
                <a:spcPct val="50000"/>
              </a:spcBef>
              <a:spcAft>
                <a:spcPct val="0"/>
              </a:spcAft>
              <a:buFontTx/>
              <a:buNone/>
            </a:pPr>
            <a:r>
              <a:rPr lang="en-US" altLang="en-US" sz="1412" b="1" dirty="0">
                <a:solidFill>
                  <a:srgbClr val="FFFF00"/>
                </a:solidFill>
                <a:latin typeface="Arial" panose="020B0604020202020204" pitchFamily="34" charset="0"/>
              </a:rPr>
              <a:t>EX.:</a:t>
            </a: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r>
              <a:rPr lang="en-US" altLang="en-US" sz="1412" b="1" dirty="0">
                <a:solidFill>
                  <a:srgbClr val="FFFF00"/>
                </a:solidFill>
                <a:latin typeface="Arial" panose="020B0604020202020204" pitchFamily="34" charset="0"/>
              </a:rPr>
              <a:t>2.  GRAPHIC RATING</a:t>
            </a:r>
          </a:p>
          <a:p>
            <a:pPr eaLnBrk="0" fontAlgn="base" hangingPunct="0">
              <a:spcBef>
                <a:spcPct val="50000"/>
              </a:spcBef>
              <a:spcAft>
                <a:spcPct val="0"/>
              </a:spcAft>
              <a:buFontTx/>
              <a:buNone/>
            </a:pPr>
            <a:r>
              <a:rPr lang="en-US" altLang="en-US" sz="1412" b="1" dirty="0">
                <a:solidFill>
                  <a:srgbClr val="FFFF00"/>
                </a:solidFill>
                <a:latin typeface="Arial" panose="020B0604020202020204" pitchFamily="34" charset="0"/>
              </a:rPr>
              <a:t>EX.:</a:t>
            </a: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r>
              <a:rPr lang="en-US" altLang="en-US" sz="1412" b="1" dirty="0">
                <a:solidFill>
                  <a:srgbClr val="FFFF00"/>
                </a:solidFill>
                <a:latin typeface="Arial" panose="020B0604020202020204" pitchFamily="34" charset="0"/>
              </a:rPr>
              <a:t>CAMARO:  MUSTANG</a:t>
            </a: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a:p>
            <a:pPr eaLnBrk="0" fontAlgn="base" hangingPunct="0">
              <a:spcBef>
                <a:spcPct val="50000"/>
              </a:spcBef>
              <a:spcAft>
                <a:spcPct val="0"/>
              </a:spcAft>
              <a:buFontTx/>
              <a:buNone/>
            </a:pPr>
            <a:endParaRPr lang="en-US" altLang="en-US" sz="1412" b="1" dirty="0">
              <a:solidFill>
                <a:srgbClr val="FFFF00"/>
              </a:solidFill>
              <a:latin typeface="Arial" panose="020B0604020202020204" pitchFamily="34" charset="0"/>
            </a:endParaRPr>
          </a:p>
        </p:txBody>
      </p:sp>
      <p:sp>
        <p:nvSpPr>
          <p:cNvPr id="28678" name="Rectangle 4"/>
          <p:cNvSpPr>
            <a:spLocks noChangeArrowheads="1"/>
          </p:cNvSpPr>
          <p:nvPr/>
        </p:nvSpPr>
        <p:spPr bwMode="auto">
          <a:xfrm>
            <a:off x="3650317" y="752195"/>
            <a:ext cx="4315352" cy="52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u="sng">
                <a:solidFill>
                  <a:srgbClr val="FFFF00"/>
                </a:solidFill>
                <a:latin typeface="Arial" panose="020B0604020202020204" pitchFamily="34" charset="0"/>
              </a:rPr>
              <a:t>HIGHLY			HIGHLY</a:t>
            </a:r>
          </a:p>
          <a:p>
            <a:pPr eaLnBrk="0" fontAlgn="base" hangingPunct="0">
              <a:spcBef>
                <a:spcPct val="0"/>
              </a:spcBef>
              <a:spcAft>
                <a:spcPct val="0"/>
              </a:spcAft>
              <a:buFontTx/>
              <a:buNone/>
            </a:pPr>
            <a:r>
              <a:rPr lang="en-US" altLang="en-US" sz="1412" b="1" u="sng">
                <a:solidFill>
                  <a:srgbClr val="FFFF00"/>
                </a:solidFill>
                <a:latin typeface="Arial" panose="020B0604020202020204" pitchFamily="34" charset="0"/>
              </a:rPr>
              <a:t>SIMILAR			DISSIMILAR</a:t>
            </a:r>
          </a:p>
        </p:txBody>
      </p:sp>
      <p:sp>
        <p:nvSpPr>
          <p:cNvPr id="28679" name="Rectangle 5"/>
          <p:cNvSpPr>
            <a:spLocks noChangeArrowheads="1"/>
          </p:cNvSpPr>
          <p:nvPr/>
        </p:nvSpPr>
        <p:spPr bwMode="auto">
          <a:xfrm>
            <a:off x="3650316" y="1591235"/>
            <a:ext cx="4121389" cy="52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0         1         2         3         4         5         6         7</a:t>
            </a:r>
          </a:p>
        </p:txBody>
      </p:sp>
      <p:sp>
        <p:nvSpPr>
          <p:cNvPr id="28680" name="Rectangle 6"/>
          <p:cNvSpPr>
            <a:spLocks noChangeArrowheads="1"/>
          </p:cNvSpPr>
          <p:nvPr/>
        </p:nvSpPr>
        <p:spPr bwMode="auto">
          <a:xfrm>
            <a:off x="3650316" y="1400736"/>
            <a:ext cx="4073299"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_       _        _       _        _       _        _       _        _</a:t>
            </a:r>
          </a:p>
        </p:txBody>
      </p:sp>
      <p:sp>
        <p:nvSpPr>
          <p:cNvPr id="28681" name="Rectangle 7"/>
          <p:cNvSpPr>
            <a:spLocks noChangeArrowheads="1"/>
          </p:cNvSpPr>
          <p:nvPr/>
        </p:nvSpPr>
        <p:spPr bwMode="auto">
          <a:xfrm>
            <a:off x="987519" y="1578629"/>
            <a:ext cx="2064094" cy="52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CAMARO:  MUSTANG</a:t>
            </a:r>
          </a:p>
        </p:txBody>
      </p:sp>
      <p:sp>
        <p:nvSpPr>
          <p:cNvPr id="28682" name="Rectangle 8"/>
          <p:cNvSpPr>
            <a:spLocks noChangeArrowheads="1"/>
          </p:cNvSpPr>
          <p:nvPr/>
        </p:nvSpPr>
        <p:spPr bwMode="auto">
          <a:xfrm>
            <a:off x="3298733" y="3228695"/>
            <a:ext cx="5458293" cy="96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412" b="1" u="sng">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412" b="1" u="sng">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412" b="1" u="sng">
                <a:solidFill>
                  <a:srgbClr val="FFFF00"/>
                </a:solidFill>
                <a:latin typeface="Arial" panose="020B0604020202020204" pitchFamily="34" charset="0"/>
              </a:rPr>
              <a:t>HIGHLY			</a:t>
            </a:r>
            <a:r>
              <a:rPr lang="en-US" altLang="en-US" sz="1412" b="1">
                <a:solidFill>
                  <a:srgbClr val="FFFF00"/>
                </a:solidFill>
                <a:latin typeface="Arial" panose="020B0604020202020204" pitchFamily="34" charset="0"/>
              </a:rPr>
              <a:t>                           </a:t>
            </a:r>
            <a:r>
              <a:rPr lang="en-US" altLang="en-US" sz="1412" b="1" u="sng">
                <a:solidFill>
                  <a:srgbClr val="FFFF00"/>
                </a:solidFill>
                <a:latin typeface="Arial" panose="020B0604020202020204" pitchFamily="34" charset="0"/>
              </a:rPr>
              <a:t>HIGHLY</a:t>
            </a:r>
          </a:p>
          <a:p>
            <a:pPr eaLnBrk="0" fontAlgn="base" hangingPunct="0">
              <a:spcBef>
                <a:spcPct val="0"/>
              </a:spcBef>
              <a:spcAft>
                <a:spcPct val="0"/>
              </a:spcAft>
              <a:buFontTx/>
              <a:buNone/>
            </a:pPr>
            <a:r>
              <a:rPr lang="en-US" altLang="en-US" sz="1412" b="1" u="sng">
                <a:solidFill>
                  <a:srgbClr val="FFFF00"/>
                </a:solidFill>
                <a:latin typeface="Arial" panose="020B0604020202020204" pitchFamily="34" charset="0"/>
              </a:rPr>
              <a:t>SIMILAR			</a:t>
            </a:r>
            <a:r>
              <a:rPr lang="en-US" altLang="en-US" sz="1412" b="1">
                <a:solidFill>
                  <a:srgbClr val="FFFF00"/>
                </a:solidFill>
                <a:latin typeface="Arial" panose="020B0604020202020204" pitchFamily="34" charset="0"/>
              </a:rPr>
              <a:t>                       </a:t>
            </a:r>
            <a:r>
              <a:rPr lang="en-US" altLang="en-US" sz="1412" b="1" u="sng">
                <a:solidFill>
                  <a:srgbClr val="FFFF00"/>
                </a:solidFill>
                <a:latin typeface="Arial" panose="020B0604020202020204" pitchFamily="34" charset="0"/>
              </a:rPr>
              <a:t>DISSIMILAR</a:t>
            </a:r>
          </a:p>
        </p:txBody>
      </p:sp>
      <p:sp>
        <p:nvSpPr>
          <p:cNvPr id="28683" name="Line 9"/>
          <p:cNvSpPr>
            <a:spLocks noChangeShapeType="1"/>
          </p:cNvSpPr>
          <p:nvPr/>
        </p:nvSpPr>
        <p:spPr bwMode="auto">
          <a:xfrm>
            <a:off x="3375772" y="4647640"/>
            <a:ext cx="44935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28684" name="Rectangle 11"/>
          <p:cNvSpPr>
            <a:spLocks noChangeArrowheads="1"/>
          </p:cNvSpPr>
          <p:nvPr/>
        </p:nvSpPr>
        <p:spPr bwMode="auto">
          <a:xfrm>
            <a:off x="3293130" y="4245629"/>
            <a:ext cx="2512935" cy="139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412" b="1">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MEASURE THIS DISTANCE</a:t>
            </a:r>
          </a:p>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AS A RATING</a:t>
            </a:r>
          </a:p>
        </p:txBody>
      </p:sp>
      <p:sp>
        <p:nvSpPr>
          <p:cNvPr id="28685" name="Line 10"/>
          <p:cNvSpPr>
            <a:spLocks noChangeShapeType="1"/>
          </p:cNvSpPr>
          <p:nvPr/>
        </p:nvSpPr>
        <p:spPr bwMode="auto">
          <a:xfrm flipH="1">
            <a:off x="4479551" y="4248431"/>
            <a:ext cx="5603"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28686" name="Freeform 12"/>
          <p:cNvSpPr>
            <a:spLocks/>
          </p:cNvSpPr>
          <p:nvPr/>
        </p:nvSpPr>
        <p:spPr bwMode="auto">
          <a:xfrm>
            <a:off x="3344956" y="4730284"/>
            <a:ext cx="1135997" cy="243728"/>
          </a:xfrm>
          <a:custGeom>
            <a:avLst/>
            <a:gdLst>
              <a:gd name="T0" fmla="*/ 0 w 737"/>
              <a:gd name="T1" fmla="*/ 0 h 153"/>
              <a:gd name="T2" fmla="*/ 0 w 737"/>
              <a:gd name="T3" fmla="*/ 2147483646 h 153"/>
              <a:gd name="T4" fmla="*/ 2147483646 w 737"/>
              <a:gd name="T5" fmla="*/ 2147483646 h 153"/>
              <a:gd name="T6" fmla="*/ 2147483646 w 737"/>
              <a:gd name="T7" fmla="*/ 2147483646 h 153"/>
              <a:gd name="T8" fmla="*/ 2147483646 w 737"/>
              <a:gd name="T9" fmla="*/ 2147483646 h 153"/>
              <a:gd name="T10" fmla="*/ 2147483646 w 737"/>
              <a:gd name="T11" fmla="*/ 2147483646 h 153"/>
              <a:gd name="T12" fmla="*/ 2147483646 w 737"/>
              <a:gd name="T13" fmla="*/ 2147483646 h 153"/>
              <a:gd name="T14" fmla="*/ 2147483646 w 737"/>
              <a:gd name="T15" fmla="*/ 2147483646 h 153"/>
              <a:gd name="T16" fmla="*/ 2147483646 w 737"/>
              <a:gd name="T17" fmla="*/ 2147483646 h 153"/>
              <a:gd name="T18" fmla="*/ 2147483646 w 737"/>
              <a:gd name="T19" fmla="*/ 2147483646 h 153"/>
              <a:gd name="T20" fmla="*/ 2147483646 w 737"/>
              <a:gd name="T21" fmla="*/ 2147483646 h 153"/>
              <a:gd name="T22" fmla="*/ 2147483646 w 737"/>
              <a:gd name="T23" fmla="*/ 2147483646 h 153"/>
              <a:gd name="T24" fmla="*/ 2147483646 w 737"/>
              <a:gd name="T25" fmla="*/ 2147483646 h 153"/>
              <a:gd name="T26" fmla="*/ 2147483646 w 737"/>
              <a:gd name="T27" fmla="*/ 2147483646 h 153"/>
              <a:gd name="T28" fmla="*/ 2147483646 w 737"/>
              <a:gd name="T29" fmla="*/ 2147483646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37" h="153">
                <a:moveTo>
                  <a:pt x="0" y="0"/>
                </a:moveTo>
                <a:lnTo>
                  <a:pt x="0" y="36"/>
                </a:lnTo>
                <a:lnTo>
                  <a:pt x="25" y="65"/>
                </a:lnTo>
                <a:lnTo>
                  <a:pt x="63" y="80"/>
                </a:lnTo>
                <a:lnTo>
                  <a:pt x="114" y="87"/>
                </a:lnTo>
                <a:lnTo>
                  <a:pt x="254" y="87"/>
                </a:lnTo>
                <a:lnTo>
                  <a:pt x="317" y="109"/>
                </a:lnTo>
                <a:lnTo>
                  <a:pt x="368" y="152"/>
                </a:lnTo>
                <a:lnTo>
                  <a:pt x="406" y="116"/>
                </a:lnTo>
                <a:lnTo>
                  <a:pt x="419" y="101"/>
                </a:lnTo>
                <a:lnTo>
                  <a:pt x="457" y="87"/>
                </a:lnTo>
                <a:lnTo>
                  <a:pt x="571" y="80"/>
                </a:lnTo>
                <a:lnTo>
                  <a:pt x="685" y="65"/>
                </a:lnTo>
                <a:lnTo>
                  <a:pt x="723" y="43"/>
                </a:lnTo>
                <a:lnTo>
                  <a:pt x="736" y="7"/>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71">
              <a:solidFill>
                <a:srgbClr val="FFFF00"/>
              </a:solidFill>
            </a:endParaRPr>
          </a:p>
        </p:txBody>
      </p:sp>
    </p:spTree>
    <p:extLst>
      <p:ext uri="{BB962C8B-B14F-4D97-AF65-F5344CB8AC3E}">
        <p14:creationId xmlns:p14="http://schemas.microsoft.com/office/powerpoint/2010/main" val="2110345104"/>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xfrm>
            <a:off x="6734357" y="6339113"/>
            <a:ext cx="1905000" cy="456640"/>
          </a:xfrm>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1E115A25-098C-4A09-86F1-4E7AB0605CE5}" type="slidenum">
              <a:rPr lang="en-US" altLang="en-US" sz="1412">
                <a:solidFill>
                  <a:srgbClr val="FFFF00"/>
                </a:solidFill>
              </a:rPr>
              <a:pPr>
                <a:spcBef>
                  <a:spcPct val="0"/>
                </a:spcBef>
                <a:buFontTx/>
                <a:buNone/>
              </a:pPr>
              <a:t>43</a:t>
            </a:fld>
            <a:endParaRPr lang="en-US" altLang="en-US" sz="1412">
              <a:solidFill>
                <a:srgbClr val="FFFF00"/>
              </a:solidFill>
            </a:endParaRPr>
          </a:p>
        </p:txBody>
      </p:sp>
      <p:sp>
        <p:nvSpPr>
          <p:cNvPr id="31748" name="Rectangle 2"/>
          <p:cNvSpPr>
            <a:spLocks noChangeArrowheads="1"/>
          </p:cNvSpPr>
          <p:nvPr/>
        </p:nvSpPr>
        <p:spPr bwMode="auto">
          <a:xfrm>
            <a:off x="540858" y="161870"/>
            <a:ext cx="7891459" cy="57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marL="509588" indent="-509588" defTabSz="1019175">
              <a:spcBef>
                <a:spcPct val="20000"/>
              </a:spcBef>
              <a:buChar char="•"/>
              <a:defRPr sz="3600">
                <a:solidFill>
                  <a:schemeClr val="tx1"/>
                </a:solidFill>
                <a:latin typeface="Times New Roman" panose="02020603050405020304" pitchFamily="18" charset="0"/>
              </a:defRPr>
            </a:lvl1pPr>
            <a:lvl2pPr marL="636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B.	</a:t>
            </a:r>
            <a:r>
              <a:rPr lang="en-US" altLang="en-US" sz="1765" b="1" u="sng" dirty="0">
                <a:solidFill>
                  <a:srgbClr val="FFFF00"/>
                </a:solidFill>
                <a:latin typeface="Arial" panose="020B0604020202020204" pitchFamily="34" charset="0"/>
              </a:rPr>
              <a:t>DERIVED MEASURES</a:t>
            </a: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SUPPOSE YOU HAVE A BRANDS BY ATTRIBUTE MATRIX Z = </a:t>
            </a: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CAN COMPUTE dissimilarity/distance by:</a:t>
            </a: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AND USE        AS INPUT</a:t>
            </a: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b="1" u="sng" dirty="0">
                <a:solidFill>
                  <a:srgbClr val="FFFF00"/>
                </a:solidFill>
                <a:latin typeface="Arial" panose="020B0604020202020204" pitchFamily="34" charset="0"/>
              </a:rPr>
              <a:t>NOTE</a:t>
            </a:r>
            <a:r>
              <a:rPr lang="en-US" altLang="en-US" sz="1765" b="1" dirty="0">
                <a:solidFill>
                  <a:srgbClr val="FFFF00"/>
                </a:solidFill>
                <a:latin typeface="Arial" panose="020B0604020202020204" pitchFamily="34" charset="0"/>
              </a:rPr>
              <a:t>:	MAKE SURE        ARE COMPARABLY SCALED (MAY WANT TO</a:t>
            </a: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INITIALLY COLUMN STANDARDIZE </a:t>
            </a:r>
            <a:r>
              <a:rPr lang="en-US" altLang="en-US" sz="1765" b="1" u="sng" dirty="0">
                <a:solidFill>
                  <a:srgbClr val="FFFF00"/>
                </a:solidFill>
                <a:latin typeface="Arial" panose="020B0604020202020204" pitchFamily="34" charset="0"/>
              </a:rPr>
              <a:t>Z</a:t>
            </a:r>
            <a:r>
              <a:rPr lang="en-US" altLang="en-US" sz="1765" b="1" dirty="0">
                <a:solidFill>
                  <a:srgbClr val="FFFF00"/>
                </a:solidFill>
                <a:latin typeface="Arial" panose="020B0604020202020204" pitchFamily="34" charset="0"/>
              </a:rPr>
              <a:t>)</a:t>
            </a: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a:t>
            </a:r>
          </a:p>
        </p:txBody>
      </p:sp>
      <p:graphicFrame>
        <p:nvGraphicFramePr>
          <p:cNvPr id="31749" name="Object 3"/>
          <p:cNvGraphicFramePr>
            <a:graphicFrameLocks/>
          </p:cNvGraphicFramePr>
          <p:nvPr>
            <p:extLst>
              <p:ext uri="{D42A27DB-BD31-4B8C-83A1-F6EECF244321}">
                <p14:modId xmlns:p14="http://schemas.microsoft.com/office/powerpoint/2010/main" val="134704402"/>
              </p:ext>
            </p:extLst>
          </p:nvPr>
        </p:nvGraphicFramePr>
        <p:xfrm>
          <a:off x="7697214" y="614307"/>
          <a:ext cx="558894" cy="480453"/>
        </p:xfrm>
        <a:graphic>
          <a:graphicData uri="http://schemas.openxmlformats.org/presentationml/2006/ole">
            <mc:AlternateContent xmlns:mc="http://schemas.openxmlformats.org/markup-compatibility/2006">
              <mc:Choice xmlns:v="urn:schemas-microsoft-com:vml" Requires="v">
                <p:oleObj spid="_x0000_s43108" name="Equation" r:id="rId4" imgW="652680" imgH="543960" progId="Equation.2">
                  <p:embed/>
                </p:oleObj>
              </mc:Choice>
              <mc:Fallback>
                <p:oleObj name="Equation" r:id="rId4" imgW="652680" imgH="543960" progId="Equation.2">
                  <p:embed/>
                  <p:pic>
                    <p:nvPicPr>
                      <p:cNvPr id="0" name="Picture 7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7214" y="614307"/>
                        <a:ext cx="558894" cy="48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Rectangle 4"/>
          <p:cNvSpPr>
            <a:spLocks noChangeArrowheads="1"/>
          </p:cNvSpPr>
          <p:nvPr/>
        </p:nvSpPr>
        <p:spPr bwMode="auto">
          <a:xfrm>
            <a:off x="4090321" y="1247440"/>
            <a:ext cx="1252013"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b="1">
                <a:solidFill>
                  <a:srgbClr val="FFFF00"/>
                </a:solidFill>
                <a:latin typeface="Arial" panose="020B0604020202020204" pitchFamily="34" charset="0"/>
              </a:rPr>
              <a:t>Attributes</a:t>
            </a:r>
          </a:p>
        </p:txBody>
      </p:sp>
      <p:sp>
        <p:nvSpPr>
          <p:cNvPr id="31751" name="Rectangle 5"/>
          <p:cNvSpPr>
            <a:spLocks noChangeArrowheads="1"/>
          </p:cNvSpPr>
          <p:nvPr/>
        </p:nvSpPr>
        <p:spPr bwMode="auto">
          <a:xfrm>
            <a:off x="2462667" y="2086481"/>
            <a:ext cx="963473"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b="1">
                <a:solidFill>
                  <a:srgbClr val="FFFF00"/>
                </a:solidFill>
                <a:latin typeface="Arial" panose="020B0604020202020204" pitchFamily="34" charset="0"/>
              </a:rPr>
              <a:t>Brands</a:t>
            </a:r>
          </a:p>
        </p:txBody>
      </p:sp>
      <p:sp>
        <p:nvSpPr>
          <p:cNvPr id="31752" name="Line 6"/>
          <p:cNvSpPr>
            <a:spLocks noChangeShapeType="1"/>
          </p:cNvSpPr>
          <p:nvPr/>
        </p:nvSpPr>
        <p:spPr bwMode="auto">
          <a:xfrm>
            <a:off x="3495008" y="1652253"/>
            <a:ext cx="0" cy="14483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1753" name="Line 7"/>
          <p:cNvSpPr>
            <a:spLocks noChangeShapeType="1"/>
          </p:cNvSpPr>
          <p:nvPr/>
        </p:nvSpPr>
        <p:spPr bwMode="auto">
          <a:xfrm>
            <a:off x="3495008" y="1652252"/>
            <a:ext cx="22383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graphicFrame>
        <p:nvGraphicFramePr>
          <p:cNvPr id="31754" name="Object 8"/>
          <p:cNvGraphicFramePr>
            <a:graphicFrameLocks/>
          </p:cNvGraphicFramePr>
          <p:nvPr>
            <p:extLst>
              <p:ext uri="{D42A27DB-BD31-4B8C-83A1-F6EECF244321}">
                <p14:modId xmlns:p14="http://schemas.microsoft.com/office/powerpoint/2010/main" val="2459078798"/>
              </p:ext>
            </p:extLst>
          </p:nvPr>
        </p:nvGraphicFramePr>
        <p:xfrm>
          <a:off x="4635206" y="2236359"/>
          <a:ext cx="432828" cy="341779"/>
        </p:xfrm>
        <a:graphic>
          <a:graphicData uri="http://schemas.openxmlformats.org/presentationml/2006/ole">
            <mc:AlternateContent xmlns:mc="http://schemas.openxmlformats.org/markup-compatibility/2006">
              <mc:Choice xmlns:v="urn:schemas-microsoft-com:vml" Requires="v">
                <p:oleObj spid="_x0000_s43109" name="Equation" r:id="rId6" imgW="348840" imgH="272160" progId="Equation.2">
                  <p:embed/>
                </p:oleObj>
              </mc:Choice>
              <mc:Fallback>
                <p:oleObj name="Equation" r:id="rId6" imgW="348840" imgH="272160" progId="Equation.2">
                  <p:embed/>
                  <p:pic>
                    <p:nvPicPr>
                      <p:cNvPr id="0" name="Picture 7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5206" y="2236359"/>
                        <a:ext cx="432828" cy="34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5" name="Object 9"/>
          <p:cNvGraphicFramePr>
            <a:graphicFrameLocks/>
          </p:cNvGraphicFramePr>
          <p:nvPr>
            <p:extLst>
              <p:ext uri="{D42A27DB-BD31-4B8C-83A1-F6EECF244321}">
                <p14:modId xmlns:p14="http://schemas.microsoft.com/office/powerpoint/2010/main" val="3121408033"/>
              </p:ext>
            </p:extLst>
          </p:nvPr>
        </p:nvGraphicFramePr>
        <p:xfrm>
          <a:off x="2137696" y="4364076"/>
          <a:ext cx="320768" cy="466444"/>
        </p:xfrm>
        <a:graphic>
          <a:graphicData uri="http://schemas.openxmlformats.org/presentationml/2006/ole">
            <mc:AlternateContent xmlns:mc="http://schemas.openxmlformats.org/markup-compatibility/2006">
              <mc:Choice xmlns:v="urn:schemas-microsoft-com:vml" Requires="v">
                <p:oleObj spid="_x0000_s43110" name="Equation" r:id="rId8" imgW="292680" imgH="430560" progId="Equation.2">
                  <p:embed/>
                </p:oleObj>
              </mc:Choice>
              <mc:Fallback>
                <p:oleObj name="Equation" r:id="rId8" imgW="292680" imgH="430560" progId="Equation.2">
                  <p:embed/>
                  <p:pic>
                    <p:nvPicPr>
                      <p:cNvPr id="0" name="Picture 7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7696" y="4364076"/>
                        <a:ext cx="320768" cy="46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6" name="Object 10"/>
          <p:cNvGraphicFramePr>
            <a:graphicFrameLocks/>
          </p:cNvGraphicFramePr>
          <p:nvPr>
            <p:extLst>
              <p:ext uri="{D42A27DB-BD31-4B8C-83A1-F6EECF244321}">
                <p14:modId xmlns:p14="http://schemas.microsoft.com/office/powerpoint/2010/main" val="962686116"/>
              </p:ext>
            </p:extLst>
          </p:nvPr>
        </p:nvGraphicFramePr>
        <p:xfrm>
          <a:off x="3012923" y="5003811"/>
          <a:ext cx="413217" cy="303959"/>
        </p:xfrm>
        <a:graphic>
          <a:graphicData uri="http://schemas.openxmlformats.org/presentationml/2006/ole">
            <mc:AlternateContent xmlns:mc="http://schemas.openxmlformats.org/markup-compatibility/2006">
              <mc:Choice xmlns:v="urn:schemas-microsoft-com:vml" Requires="v">
                <p:oleObj spid="_x0000_s43111" name="Equation" r:id="rId10" imgW="348840" imgH="272160" progId="Equation.2">
                  <p:embed/>
                </p:oleObj>
              </mc:Choice>
              <mc:Fallback>
                <p:oleObj name="Equation" r:id="rId10" imgW="348840" imgH="272160" progId="Equation.2">
                  <p:embed/>
                  <p:pic>
                    <p:nvPicPr>
                      <p:cNvPr id="0" name="Picture 73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2923" y="5003811"/>
                        <a:ext cx="413217" cy="30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7" name="Rectangle 11"/>
          <p:cNvSpPr>
            <a:spLocks noChangeArrowheads="1"/>
          </p:cNvSpPr>
          <p:nvPr/>
        </p:nvSpPr>
        <p:spPr bwMode="auto">
          <a:xfrm>
            <a:off x="7248033" y="856635"/>
            <a:ext cx="314256"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sz="1765" b="1">
                <a:solidFill>
                  <a:srgbClr val="FFFF00"/>
                </a:solidFill>
                <a:latin typeface="Arial" panose="020B0604020202020204" pitchFamily="34" charset="0"/>
              </a:rPr>
              <a:t>~</a:t>
            </a:r>
          </a:p>
        </p:txBody>
      </p:sp>
      <p:graphicFrame>
        <p:nvGraphicFramePr>
          <p:cNvPr id="31758" name="Object 12"/>
          <p:cNvGraphicFramePr>
            <a:graphicFrameLocks/>
          </p:cNvGraphicFramePr>
          <p:nvPr>
            <p:extLst>
              <p:ext uri="{D42A27DB-BD31-4B8C-83A1-F6EECF244321}">
                <p14:modId xmlns:p14="http://schemas.microsoft.com/office/powerpoint/2010/main" val="2003197466"/>
              </p:ext>
            </p:extLst>
          </p:nvPr>
        </p:nvGraphicFramePr>
        <p:xfrm>
          <a:off x="8403185" y="5888077"/>
          <a:ext cx="373997" cy="383801"/>
        </p:xfrm>
        <a:graphic>
          <a:graphicData uri="http://schemas.openxmlformats.org/presentationml/2006/ole">
            <mc:AlternateContent xmlns:mc="http://schemas.openxmlformats.org/markup-compatibility/2006">
              <mc:Choice xmlns:v="urn:schemas-microsoft-com:vml" Requires="v">
                <p:oleObj spid="_x0000_s43112" name="Equation" r:id="rId12" imgW="270000" imgH="407880" progId="Equation.2">
                  <p:embed/>
                </p:oleObj>
              </mc:Choice>
              <mc:Fallback>
                <p:oleObj name="Equation" r:id="rId12" imgW="270000" imgH="407880" progId="Equation.2">
                  <p:embed/>
                  <p:pic>
                    <p:nvPicPr>
                      <p:cNvPr id="0" name="Picture 73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03185" y="5888077"/>
                        <a:ext cx="373997" cy="38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9" name="Object 13"/>
          <p:cNvGraphicFramePr>
            <a:graphicFrameLocks/>
          </p:cNvGraphicFramePr>
          <p:nvPr>
            <p:extLst>
              <p:ext uri="{D42A27DB-BD31-4B8C-83A1-F6EECF244321}">
                <p14:modId xmlns:p14="http://schemas.microsoft.com/office/powerpoint/2010/main" val="2072183800"/>
              </p:ext>
            </p:extLst>
          </p:nvPr>
        </p:nvGraphicFramePr>
        <p:xfrm>
          <a:off x="3657493" y="3438190"/>
          <a:ext cx="2172541" cy="752195"/>
        </p:xfrm>
        <a:graphic>
          <a:graphicData uri="http://schemas.openxmlformats.org/presentationml/2006/ole">
            <mc:AlternateContent xmlns:mc="http://schemas.openxmlformats.org/markup-compatibility/2006">
              <mc:Choice xmlns:v="urn:schemas-microsoft-com:vml" Requires="v">
                <p:oleObj spid="_x0000_s43113" name="Equation" r:id="rId14" imgW="2598840" imgH="849960" progId="Equation.2">
                  <p:embed/>
                </p:oleObj>
              </mc:Choice>
              <mc:Fallback>
                <p:oleObj name="Equation" r:id="rId14" imgW="2598840" imgH="849960" progId="Equation.2">
                  <p:embed/>
                  <p:pic>
                    <p:nvPicPr>
                      <p:cNvPr id="0" name="Picture 73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7493" y="3438190"/>
                        <a:ext cx="2172541" cy="75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9875102"/>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F5F5E0D9-E236-43B0-937D-BFD48C0A8A12}" type="slidenum">
              <a:rPr lang="en-US" altLang="en-US" sz="1412">
                <a:solidFill>
                  <a:srgbClr val="FFFF00"/>
                </a:solidFill>
              </a:rPr>
              <a:pPr>
                <a:spcBef>
                  <a:spcPct val="0"/>
                </a:spcBef>
                <a:buFontTx/>
                <a:buNone/>
              </a:pPr>
              <a:t>44</a:t>
            </a:fld>
            <a:endParaRPr lang="en-US" altLang="en-US" sz="1412">
              <a:solidFill>
                <a:srgbClr val="FFFF00"/>
              </a:solidFill>
            </a:endParaRPr>
          </a:p>
        </p:txBody>
      </p:sp>
      <p:sp>
        <p:nvSpPr>
          <p:cNvPr id="25604" name="Text Box 2"/>
          <p:cNvSpPr txBox="1">
            <a:spLocks noChangeArrowheads="1"/>
          </p:cNvSpPr>
          <p:nvPr/>
        </p:nvSpPr>
        <p:spPr bwMode="auto">
          <a:xfrm>
            <a:off x="2218765" y="3035394"/>
            <a:ext cx="2218765" cy="47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fontAlgn="base">
              <a:spcBef>
                <a:spcPct val="50000"/>
              </a:spcBef>
              <a:spcAft>
                <a:spcPct val="0"/>
              </a:spcAft>
            </a:pPr>
            <a:endParaRPr lang="en-US" altLang="en-US" sz="2471">
              <a:solidFill>
                <a:srgbClr val="FFFF00"/>
              </a:solidFill>
            </a:endParaRPr>
          </a:p>
        </p:txBody>
      </p:sp>
      <p:sp>
        <p:nvSpPr>
          <p:cNvPr id="25605" name="Rectangle 3"/>
          <p:cNvSpPr>
            <a:spLocks noChangeArrowheads="1"/>
          </p:cNvSpPr>
          <p:nvPr/>
        </p:nvSpPr>
        <p:spPr bwMode="auto">
          <a:xfrm>
            <a:off x="799820" y="535081"/>
            <a:ext cx="3681132" cy="105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48" tIns="44824" rIns="91048" bIns="44824" anchor="ctr"/>
          <a:lstStyle>
            <a:lvl1pPr defTabSz="1019175">
              <a:spcBef>
                <a:spcPct val="20000"/>
              </a:spcBef>
              <a:buChar char="•"/>
              <a:defRPr sz="3600">
                <a:solidFill>
                  <a:schemeClr val="tx1"/>
                </a:solidFill>
                <a:latin typeface="Times New Roman" panose="02020603050405020304" pitchFamily="18" charset="0"/>
              </a:defRPr>
            </a:lvl1pPr>
            <a:lvl2pPr marL="827088" indent="-317500" defTabSz="1019175">
              <a:spcBef>
                <a:spcPct val="20000"/>
              </a:spcBef>
              <a:buChar char="–"/>
              <a:defRPr sz="3100">
                <a:solidFill>
                  <a:schemeClr val="tx1"/>
                </a:solidFill>
                <a:latin typeface="Times New Roman" panose="02020603050405020304" pitchFamily="18" charset="0"/>
              </a:defRPr>
            </a:lvl2pPr>
            <a:lvl3pPr marL="1273175" indent="-254000" defTabSz="1019175">
              <a:spcBef>
                <a:spcPct val="20000"/>
              </a:spcBef>
              <a:buChar char="•"/>
              <a:defRPr sz="2700">
                <a:solidFill>
                  <a:schemeClr val="tx1"/>
                </a:solidFill>
                <a:latin typeface="Times New Roman" panose="02020603050405020304" pitchFamily="18" charset="0"/>
              </a:defRPr>
            </a:lvl3pPr>
            <a:lvl4pPr marL="1782763" indent="-254000" defTabSz="1019175">
              <a:spcBef>
                <a:spcPct val="20000"/>
              </a:spcBef>
              <a:buChar char="–"/>
              <a:defRPr sz="2200">
                <a:solidFill>
                  <a:schemeClr val="tx1"/>
                </a:solidFill>
                <a:latin typeface="Times New Roman" panose="02020603050405020304" pitchFamily="18" charset="0"/>
              </a:defRPr>
            </a:lvl4pPr>
            <a:lvl5pPr marL="2292350" indent="-254000" defTabSz="1019175">
              <a:spcBef>
                <a:spcPct val="20000"/>
              </a:spcBef>
              <a:buChar char="»"/>
              <a:defRPr sz="2200">
                <a:solidFill>
                  <a:schemeClr val="tx1"/>
                </a:solidFill>
                <a:latin typeface="Times New Roman" panose="02020603050405020304" pitchFamily="18" charset="0"/>
              </a:defRPr>
            </a:lvl5pPr>
            <a:lvl6pPr marL="2749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3206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663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4121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fontAlgn="base">
              <a:lnSpc>
                <a:spcPct val="80000"/>
              </a:lnSpc>
              <a:spcBef>
                <a:spcPct val="0"/>
              </a:spcBef>
              <a:spcAft>
                <a:spcPct val="0"/>
              </a:spcAft>
              <a:buFontTx/>
              <a:buNone/>
            </a:pPr>
            <a:r>
              <a:rPr lang="en-US" altLang="en-US" sz="2824" u="sng">
                <a:solidFill>
                  <a:srgbClr val="FFFFFF"/>
                </a:solidFill>
              </a:rPr>
              <a:t>Basic Concepts of MDS</a:t>
            </a:r>
            <a:br>
              <a:rPr lang="en-US" altLang="en-US" sz="2471" u="sng">
                <a:solidFill>
                  <a:srgbClr val="FFFFFF"/>
                </a:solidFill>
              </a:rPr>
            </a:br>
            <a:br>
              <a:rPr lang="en-US" altLang="en-US" sz="2471" u="sng">
                <a:solidFill>
                  <a:srgbClr val="FFFFFF"/>
                </a:solidFill>
              </a:rPr>
            </a:br>
            <a:r>
              <a:rPr lang="en-US" altLang="en-US" sz="2471" u="sng">
                <a:solidFill>
                  <a:srgbClr val="FFFFFF"/>
                </a:solidFill>
              </a:rPr>
              <a:t>Notation:</a:t>
            </a:r>
          </a:p>
        </p:txBody>
      </p:sp>
      <p:sp>
        <p:nvSpPr>
          <p:cNvPr id="25606" name="Text Box 4"/>
          <p:cNvSpPr txBox="1">
            <a:spLocks noChangeArrowheads="1"/>
          </p:cNvSpPr>
          <p:nvPr/>
        </p:nvSpPr>
        <p:spPr bwMode="auto">
          <a:xfrm>
            <a:off x="749642" y="1858776"/>
            <a:ext cx="8394357" cy="355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571500" algn="l"/>
                <a:tab pos="1085850" algn="l"/>
              </a:tabLst>
              <a:defRPr sz="2800">
                <a:solidFill>
                  <a:schemeClr val="tx1"/>
                </a:solidFill>
                <a:latin typeface="Times New Roman" panose="02020603050405020304" pitchFamily="18" charset="0"/>
              </a:defRPr>
            </a:lvl1pPr>
            <a:lvl2pPr marL="742950" indent="-285750">
              <a:tabLst>
                <a:tab pos="571500" algn="l"/>
                <a:tab pos="1085850" algn="l"/>
              </a:tabLst>
              <a:defRPr sz="2800">
                <a:solidFill>
                  <a:schemeClr val="tx1"/>
                </a:solidFill>
                <a:latin typeface="Times New Roman" panose="02020603050405020304" pitchFamily="18" charset="0"/>
              </a:defRPr>
            </a:lvl2pPr>
            <a:lvl3pPr marL="1143000" indent="-228600">
              <a:tabLst>
                <a:tab pos="571500" algn="l"/>
                <a:tab pos="1085850" algn="l"/>
              </a:tabLst>
              <a:defRPr sz="2800">
                <a:solidFill>
                  <a:schemeClr val="tx1"/>
                </a:solidFill>
                <a:latin typeface="Times New Roman" panose="02020603050405020304" pitchFamily="18" charset="0"/>
              </a:defRPr>
            </a:lvl3pPr>
            <a:lvl4pPr marL="1600200" indent="-228600">
              <a:tabLst>
                <a:tab pos="571500" algn="l"/>
                <a:tab pos="1085850" algn="l"/>
              </a:tabLst>
              <a:defRPr sz="2800">
                <a:solidFill>
                  <a:schemeClr val="tx1"/>
                </a:solidFill>
                <a:latin typeface="Times New Roman" panose="02020603050405020304" pitchFamily="18" charset="0"/>
              </a:defRPr>
            </a:lvl4pPr>
            <a:lvl5pPr marL="2057400" indent="-228600">
              <a:tabLst>
                <a:tab pos="571500" algn="l"/>
                <a:tab pos="1085850" algn="l"/>
              </a:tabLst>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0" algn="l"/>
                <a:tab pos="1085850" algn="l"/>
              </a:tabLs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0" algn="l"/>
                <a:tab pos="1085850" algn="l"/>
              </a:tabLs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0" algn="l"/>
                <a:tab pos="1085850" algn="l"/>
              </a:tabLs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0" algn="l"/>
                <a:tab pos="1085850" algn="l"/>
              </a:tabLst>
              <a:defRPr sz="2800">
                <a:solidFill>
                  <a:schemeClr val="tx1"/>
                </a:solidFill>
                <a:latin typeface="Times New Roman" panose="02020603050405020304" pitchFamily="18" charset="0"/>
              </a:defRPr>
            </a:lvl9pPr>
          </a:lstStyle>
          <a:p>
            <a:pPr fontAlgn="base">
              <a:lnSpc>
                <a:spcPct val="70000"/>
              </a:lnSpc>
              <a:spcBef>
                <a:spcPct val="50000"/>
              </a:spcBef>
              <a:spcAft>
                <a:spcPct val="0"/>
              </a:spcAft>
            </a:pPr>
            <a:r>
              <a:rPr lang="en-US" altLang="en-US" sz="2471" dirty="0" err="1">
                <a:solidFill>
                  <a:srgbClr val="FFFF00"/>
                </a:solidFill>
              </a:rPr>
              <a:t>i</a:t>
            </a:r>
            <a:r>
              <a:rPr lang="en-US" altLang="en-US" sz="2471" dirty="0">
                <a:solidFill>
                  <a:srgbClr val="FFFF00"/>
                </a:solidFill>
              </a:rPr>
              <a:t>, j	=	1…….N brands</a:t>
            </a:r>
          </a:p>
          <a:p>
            <a:pPr fontAlgn="base">
              <a:lnSpc>
                <a:spcPct val="70000"/>
              </a:lnSpc>
              <a:spcBef>
                <a:spcPct val="50000"/>
              </a:spcBef>
              <a:spcAft>
                <a:spcPct val="0"/>
              </a:spcAft>
            </a:pPr>
            <a:r>
              <a:rPr lang="en-US" altLang="en-US" sz="2471" dirty="0">
                <a:solidFill>
                  <a:srgbClr val="FFFF00"/>
                </a:solidFill>
              </a:rPr>
              <a:t>t	=	1…….T dimensions</a:t>
            </a:r>
          </a:p>
          <a:p>
            <a:pPr fontAlgn="base">
              <a:lnSpc>
                <a:spcPct val="70000"/>
              </a:lnSpc>
              <a:spcBef>
                <a:spcPct val="50000"/>
              </a:spcBef>
              <a:spcAft>
                <a:spcPct val="0"/>
              </a:spcAft>
            </a:pPr>
            <a:r>
              <a:rPr lang="en-US" altLang="en-US" sz="2471" dirty="0">
                <a:solidFill>
                  <a:srgbClr val="FFFF00"/>
                </a:solidFill>
              </a:rPr>
              <a:t>	=	data input - the dissimilarity between brands </a:t>
            </a:r>
            <a:r>
              <a:rPr lang="en-US" altLang="en-US" sz="2471" dirty="0" err="1">
                <a:solidFill>
                  <a:srgbClr val="FFFF00"/>
                </a:solidFill>
              </a:rPr>
              <a:t>i</a:t>
            </a:r>
            <a:r>
              <a:rPr lang="en-US" altLang="en-US" sz="2471" dirty="0">
                <a:solidFill>
                  <a:srgbClr val="FFFF00"/>
                </a:solidFill>
              </a:rPr>
              <a:t> and j</a:t>
            </a:r>
          </a:p>
          <a:p>
            <a:pPr fontAlgn="base">
              <a:lnSpc>
                <a:spcPct val="70000"/>
              </a:lnSpc>
              <a:spcBef>
                <a:spcPct val="50000"/>
              </a:spcBef>
              <a:spcAft>
                <a:spcPct val="0"/>
              </a:spcAft>
            </a:pPr>
            <a:r>
              <a:rPr lang="en-US" altLang="en-US" sz="2471" dirty="0">
                <a:solidFill>
                  <a:srgbClr val="FFFF00"/>
                </a:solidFill>
              </a:rPr>
              <a:t>	=	the distance between brands </a:t>
            </a:r>
            <a:r>
              <a:rPr lang="en-US" altLang="en-US" sz="2471" dirty="0" err="1">
                <a:solidFill>
                  <a:srgbClr val="FFFF00"/>
                </a:solidFill>
              </a:rPr>
              <a:t>i</a:t>
            </a:r>
            <a:r>
              <a:rPr lang="en-US" altLang="en-US" sz="2471" dirty="0">
                <a:solidFill>
                  <a:srgbClr val="FFFF00"/>
                </a:solidFill>
              </a:rPr>
              <a:t> and j in the MDS space</a:t>
            </a:r>
          </a:p>
          <a:p>
            <a:pPr fontAlgn="base">
              <a:lnSpc>
                <a:spcPct val="70000"/>
              </a:lnSpc>
              <a:spcBef>
                <a:spcPct val="50000"/>
              </a:spcBef>
              <a:spcAft>
                <a:spcPct val="0"/>
              </a:spcAft>
            </a:pPr>
            <a:endParaRPr lang="en-US" altLang="en-US" sz="2471" dirty="0">
              <a:solidFill>
                <a:srgbClr val="FFFF00"/>
              </a:solidFill>
            </a:endParaRPr>
          </a:p>
          <a:p>
            <a:pPr fontAlgn="base">
              <a:lnSpc>
                <a:spcPct val="70000"/>
              </a:lnSpc>
              <a:spcBef>
                <a:spcPct val="50000"/>
              </a:spcBef>
              <a:spcAft>
                <a:spcPct val="0"/>
              </a:spcAft>
            </a:pPr>
            <a:endParaRPr lang="en-US" altLang="en-US" sz="2471" dirty="0">
              <a:solidFill>
                <a:srgbClr val="FFFF00"/>
              </a:solidFill>
            </a:endParaRPr>
          </a:p>
          <a:p>
            <a:pPr fontAlgn="base">
              <a:lnSpc>
                <a:spcPct val="70000"/>
              </a:lnSpc>
              <a:spcBef>
                <a:spcPct val="50000"/>
              </a:spcBef>
              <a:spcAft>
                <a:spcPct val="0"/>
              </a:spcAft>
            </a:pPr>
            <a:r>
              <a:rPr lang="en-US" altLang="en-US" sz="2471" dirty="0">
                <a:solidFill>
                  <a:srgbClr val="FFFF00"/>
                </a:solidFill>
              </a:rPr>
              <a:t>	=	the t-</a:t>
            </a:r>
            <a:r>
              <a:rPr lang="en-US" altLang="en-US" sz="2471" dirty="0" err="1">
                <a:solidFill>
                  <a:srgbClr val="FFFF00"/>
                </a:solidFill>
              </a:rPr>
              <a:t>th</a:t>
            </a:r>
            <a:r>
              <a:rPr lang="en-US" altLang="en-US" sz="2471" dirty="0">
                <a:solidFill>
                  <a:srgbClr val="FFFF00"/>
                </a:solidFill>
              </a:rPr>
              <a:t> coordinate for brand I in the derived T-</a:t>
            </a:r>
            <a:r>
              <a:rPr lang="en-US" altLang="en-US" sz="2471" dirty="0" err="1">
                <a:solidFill>
                  <a:srgbClr val="FFFF00"/>
                </a:solidFill>
              </a:rPr>
              <a:t>dimen</a:t>
            </a:r>
            <a:r>
              <a:rPr lang="en-US" altLang="en-US" sz="2471" dirty="0">
                <a:solidFill>
                  <a:srgbClr val="FFFF00"/>
                </a:solidFill>
              </a:rPr>
              <a:t>-</a:t>
            </a:r>
          </a:p>
          <a:p>
            <a:pPr fontAlgn="base">
              <a:lnSpc>
                <a:spcPct val="70000"/>
              </a:lnSpc>
              <a:spcBef>
                <a:spcPct val="50000"/>
              </a:spcBef>
              <a:spcAft>
                <a:spcPct val="0"/>
              </a:spcAft>
            </a:pPr>
            <a:r>
              <a:rPr lang="en-US" altLang="en-US" sz="2471" dirty="0">
                <a:solidFill>
                  <a:srgbClr val="FFFF00"/>
                </a:solidFill>
              </a:rPr>
              <a:t>		</a:t>
            </a:r>
            <a:r>
              <a:rPr lang="en-US" altLang="en-US" sz="2471" dirty="0" err="1">
                <a:solidFill>
                  <a:srgbClr val="FFFF00"/>
                </a:solidFill>
              </a:rPr>
              <a:t>sional</a:t>
            </a:r>
            <a:r>
              <a:rPr lang="en-US" altLang="en-US" sz="2471" dirty="0">
                <a:solidFill>
                  <a:srgbClr val="FFFF00"/>
                </a:solidFill>
              </a:rPr>
              <a:t> space/map</a:t>
            </a:r>
          </a:p>
        </p:txBody>
      </p:sp>
      <p:graphicFrame>
        <p:nvGraphicFramePr>
          <p:cNvPr id="25607" name="Object 5"/>
          <p:cNvGraphicFramePr>
            <a:graphicFrameLocks noChangeAspect="1"/>
          </p:cNvGraphicFramePr>
          <p:nvPr/>
        </p:nvGraphicFramePr>
        <p:xfrm>
          <a:off x="728383" y="2659997"/>
          <a:ext cx="441232" cy="570099"/>
        </p:xfrm>
        <a:graphic>
          <a:graphicData uri="http://schemas.openxmlformats.org/presentationml/2006/ole">
            <mc:AlternateContent xmlns:mc="http://schemas.openxmlformats.org/markup-compatibility/2006">
              <mc:Choice xmlns:v="urn:schemas-microsoft-com:vml" Requires="v">
                <p:oleObj spid="_x0000_s41810" name="Equation" r:id="rId3" imgW="157680" imgH="226800" progId="Equation.3">
                  <p:embed/>
                </p:oleObj>
              </mc:Choice>
              <mc:Fallback>
                <p:oleObj name="Equation" r:id="rId3" imgW="157680" imgH="226800" progId="Equation.3">
                  <p:embed/>
                  <p:pic>
                    <p:nvPicPr>
                      <p:cNvPr id="0" name="Picture 5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83" y="2659997"/>
                        <a:ext cx="441232" cy="5700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6"/>
          <p:cNvGraphicFramePr>
            <a:graphicFrameLocks noChangeAspect="1"/>
          </p:cNvGraphicFramePr>
          <p:nvPr/>
        </p:nvGraphicFramePr>
        <p:xfrm>
          <a:off x="739588" y="3147452"/>
          <a:ext cx="403412" cy="502864"/>
        </p:xfrm>
        <a:graphic>
          <a:graphicData uri="http://schemas.openxmlformats.org/presentationml/2006/ole">
            <mc:AlternateContent xmlns:mc="http://schemas.openxmlformats.org/markup-compatibility/2006">
              <mc:Choice xmlns:v="urn:schemas-microsoft-com:vml" Requires="v">
                <p:oleObj spid="_x0000_s41811" name="Equation" r:id="rId5" imgW="168840" imgH="226800" progId="Equation.3">
                  <p:embed/>
                </p:oleObj>
              </mc:Choice>
              <mc:Fallback>
                <p:oleObj name="Equation" r:id="rId5" imgW="168840" imgH="226800" progId="Equation.3">
                  <p:embed/>
                  <p:pic>
                    <p:nvPicPr>
                      <p:cNvPr id="0" name="Picture 5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588" y="3147452"/>
                        <a:ext cx="403412" cy="50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7"/>
          <p:cNvGraphicFramePr>
            <a:graphicFrameLocks noChangeAspect="1"/>
          </p:cNvGraphicFramePr>
          <p:nvPr/>
        </p:nvGraphicFramePr>
        <p:xfrm>
          <a:off x="2930338" y="3578879"/>
          <a:ext cx="2930338" cy="1007128"/>
        </p:xfrm>
        <a:graphic>
          <a:graphicData uri="http://schemas.openxmlformats.org/presentationml/2006/ole">
            <mc:AlternateContent xmlns:mc="http://schemas.openxmlformats.org/markup-compatibility/2006">
              <mc:Choice xmlns:v="urn:schemas-microsoft-com:vml" Requires="v">
                <p:oleObj spid="_x0000_s41812" name="Equation" r:id="rId7" imgW="1417680" imgH="521280" progId="Equation.3">
                  <p:embed/>
                </p:oleObj>
              </mc:Choice>
              <mc:Fallback>
                <p:oleObj name="Equation" r:id="rId7" imgW="1417680" imgH="521280" progId="Equation.3">
                  <p:embed/>
                  <p:pic>
                    <p:nvPicPr>
                      <p:cNvPr id="0" name="Picture 5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0338" y="3578879"/>
                        <a:ext cx="2930338" cy="1007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8"/>
          <p:cNvGraphicFramePr>
            <a:graphicFrameLocks noChangeAspect="1"/>
          </p:cNvGraphicFramePr>
          <p:nvPr/>
        </p:nvGraphicFramePr>
        <p:xfrm>
          <a:off x="860052" y="4403211"/>
          <a:ext cx="442632" cy="546287"/>
        </p:xfrm>
        <a:graphic>
          <a:graphicData uri="http://schemas.openxmlformats.org/presentationml/2006/ole">
            <mc:AlternateContent xmlns:mc="http://schemas.openxmlformats.org/markup-compatibility/2006">
              <mc:Choice xmlns:v="urn:schemas-microsoft-com:vml" Requires="v">
                <p:oleObj spid="_x0000_s41813" name="Equation" r:id="rId9" imgW="168840" imgH="215280" progId="Equation.3">
                  <p:embed/>
                </p:oleObj>
              </mc:Choice>
              <mc:Fallback>
                <p:oleObj name="Equation" r:id="rId9" imgW="168840" imgH="215280" progId="Equation.3">
                  <p:embed/>
                  <p:pic>
                    <p:nvPicPr>
                      <p:cNvPr id="0" name="Picture 5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0052" y="4403211"/>
                        <a:ext cx="442632" cy="54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472273" y="5540795"/>
            <a:ext cx="8163268" cy="830997"/>
          </a:xfrm>
          <a:prstGeom prst="rect">
            <a:avLst/>
          </a:prstGeom>
          <a:noFill/>
        </p:spPr>
        <p:txBody>
          <a:bodyPr wrap="square" rtlCol="0">
            <a:spAutoFit/>
          </a:bodyPr>
          <a:lstStyle/>
          <a:p>
            <a:r>
              <a:rPr lang="en-US" sz="2400" b="1" dirty="0">
                <a:solidFill>
                  <a:schemeClr val="tx2">
                    <a:lumMod val="20000"/>
                    <a:lumOff val="80000"/>
                  </a:schemeClr>
                </a:solidFill>
              </a:rPr>
              <a:t>We are searching coordinates which minimize differences between observed (dis)similarity and estimated distances.</a:t>
            </a:r>
          </a:p>
        </p:txBody>
      </p:sp>
    </p:spTree>
    <p:extLst>
      <p:ext uri="{BB962C8B-B14F-4D97-AF65-F5344CB8AC3E}">
        <p14:creationId xmlns:p14="http://schemas.microsoft.com/office/powerpoint/2010/main" val="61759927"/>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3"/>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23659474-F4DA-4ACD-A509-BB48FC3C8D20}" type="slidenum">
              <a:rPr lang="en-US" altLang="en-US" sz="1412">
                <a:solidFill>
                  <a:srgbClr val="FFFF00"/>
                </a:solidFill>
              </a:rPr>
              <a:pPr>
                <a:spcBef>
                  <a:spcPct val="0"/>
                </a:spcBef>
                <a:buFontTx/>
                <a:buNone/>
              </a:pPr>
              <a:t>45</a:t>
            </a:fld>
            <a:endParaRPr lang="en-US" altLang="en-US" sz="1412">
              <a:solidFill>
                <a:srgbClr val="FFFF00"/>
              </a:solidFill>
            </a:endParaRPr>
          </a:p>
        </p:txBody>
      </p:sp>
      <p:sp>
        <p:nvSpPr>
          <p:cNvPr id="33796" name="Rectangle 2"/>
          <p:cNvSpPr>
            <a:spLocks noChangeArrowheads="1"/>
          </p:cNvSpPr>
          <p:nvPr/>
        </p:nvSpPr>
        <p:spPr bwMode="auto">
          <a:xfrm>
            <a:off x="579904" y="316567"/>
            <a:ext cx="182875" cy="26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147">
              <a:solidFill>
                <a:srgbClr val="FFFF00"/>
              </a:solidFill>
              <a:latin typeface="Arial" panose="020B0604020202020204" pitchFamily="34" charset="0"/>
            </a:endParaRPr>
          </a:p>
        </p:txBody>
      </p:sp>
      <p:sp>
        <p:nvSpPr>
          <p:cNvPr id="33797" name="Rectangle 3"/>
          <p:cNvSpPr>
            <a:spLocks noChangeArrowheads="1"/>
          </p:cNvSpPr>
          <p:nvPr/>
        </p:nvSpPr>
        <p:spPr bwMode="auto">
          <a:xfrm>
            <a:off x="395007" y="277346"/>
            <a:ext cx="182875" cy="26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147">
              <a:solidFill>
                <a:srgbClr val="FFFF00"/>
              </a:solidFill>
              <a:latin typeface="Arial" panose="020B0604020202020204" pitchFamily="34" charset="0"/>
            </a:endParaRPr>
          </a:p>
        </p:txBody>
      </p:sp>
      <p:graphicFrame>
        <p:nvGraphicFramePr>
          <p:cNvPr id="33798" name="Object 4"/>
          <p:cNvGraphicFramePr>
            <a:graphicFrameLocks/>
          </p:cNvGraphicFramePr>
          <p:nvPr>
            <p:extLst>
              <p:ext uri="{D42A27DB-BD31-4B8C-83A1-F6EECF244321}">
                <p14:modId xmlns:p14="http://schemas.microsoft.com/office/powerpoint/2010/main" val="212326639"/>
              </p:ext>
            </p:extLst>
          </p:nvPr>
        </p:nvGraphicFramePr>
        <p:xfrm>
          <a:off x="512670" y="702236"/>
          <a:ext cx="261938" cy="383801"/>
        </p:xfrm>
        <a:graphic>
          <a:graphicData uri="http://schemas.openxmlformats.org/presentationml/2006/ole">
            <mc:AlternateContent xmlns:mc="http://schemas.openxmlformats.org/markup-compatibility/2006">
              <mc:Choice xmlns:v="urn:schemas-microsoft-com:vml" Requires="v">
                <p:oleObj spid="_x0000_s42842" name="Equation" r:id="rId4" imgW="270000" imgH="407880" progId="Equation.2">
                  <p:embed/>
                </p:oleObj>
              </mc:Choice>
              <mc:Fallback>
                <p:oleObj name="Equation" r:id="rId4" imgW="270000" imgH="407880" progId="Equation.2">
                  <p:embed/>
                  <p:pic>
                    <p:nvPicPr>
                      <p:cNvPr id="0" name="Picture 12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670" y="702236"/>
                        <a:ext cx="261938" cy="38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Rectangle 5"/>
          <p:cNvSpPr>
            <a:spLocks noChangeArrowheads="1"/>
          </p:cNvSpPr>
          <p:nvPr/>
        </p:nvSpPr>
        <p:spPr bwMode="auto">
          <a:xfrm>
            <a:off x="1135997" y="709240"/>
            <a:ext cx="1954129"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a:solidFill>
                  <a:srgbClr val="FFFF00"/>
                </a:solidFill>
                <a:latin typeface="Arial" panose="020B0604020202020204" pitchFamily="34" charset="0"/>
              </a:rPr>
              <a:t>= the data (given)</a:t>
            </a:r>
          </a:p>
        </p:txBody>
      </p:sp>
      <p:sp>
        <p:nvSpPr>
          <p:cNvPr id="33800" name="Rectangle 6"/>
          <p:cNvSpPr>
            <a:spLocks noChangeArrowheads="1"/>
          </p:cNvSpPr>
          <p:nvPr/>
        </p:nvSpPr>
        <p:spPr bwMode="auto">
          <a:xfrm>
            <a:off x="487456" y="989387"/>
            <a:ext cx="182875" cy="26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147">
              <a:solidFill>
                <a:srgbClr val="FFFF00"/>
              </a:solidFill>
              <a:latin typeface="Arial" panose="020B0604020202020204" pitchFamily="34" charset="0"/>
            </a:endParaRPr>
          </a:p>
        </p:txBody>
      </p:sp>
      <p:graphicFrame>
        <p:nvGraphicFramePr>
          <p:cNvPr id="33801" name="Object 7"/>
          <p:cNvGraphicFramePr>
            <a:graphicFrameLocks/>
          </p:cNvGraphicFramePr>
          <p:nvPr>
            <p:extLst>
              <p:ext uri="{D42A27DB-BD31-4B8C-83A1-F6EECF244321}">
                <p14:modId xmlns:p14="http://schemas.microsoft.com/office/powerpoint/2010/main" val="3178417395"/>
              </p:ext>
            </p:extLst>
          </p:nvPr>
        </p:nvGraphicFramePr>
        <p:xfrm>
          <a:off x="585507" y="1261129"/>
          <a:ext cx="253534" cy="361390"/>
        </p:xfrm>
        <a:graphic>
          <a:graphicData uri="http://schemas.openxmlformats.org/presentationml/2006/ole">
            <mc:AlternateContent xmlns:mc="http://schemas.openxmlformats.org/markup-compatibility/2006">
              <mc:Choice xmlns:v="urn:schemas-microsoft-com:vml" Requires="v">
                <p:oleObj spid="_x0000_s42843" name="Equation" r:id="rId6" imgW="270000" imgH="396720" progId="Equation.2">
                  <p:embed/>
                </p:oleObj>
              </mc:Choice>
              <mc:Fallback>
                <p:oleObj name="Equation" r:id="rId6" imgW="270000" imgH="396720" progId="Equation.2">
                  <p:embed/>
                  <p:pic>
                    <p:nvPicPr>
                      <p:cNvPr id="0" name="Picture 12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507" y="1261129"/>
                        <a:ext cx="253534" cy="36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2" name="Rectangle 8"/>
          <p:cNvSpPr>
            <a:spLocks noChangeArrowheads="1"/>
          </p:cNvSpPr>
          <p:nvPr/>
        </p:nvSpPr>
        <p:spPr bwMode="auto">
          <a:xfrm>
            <a:off x="1135997" y="1280740"/>
            <a:ext cx="1971761"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a:solidFill>
                  <a:srgbClr val="FFFF00"/>
                </a:solidFill>
                <a:latin typeface="Arial" panose="020B0604020202020204" pitchFamily="34" charset="0"/>
              </a:rPr>
              <a:t>= the distances = </a:t>
            </a:r>
          </a:p>
        </p:txBody>
      </p:sp>
      <p:graphicFrame>
        <p:nvGraphicFramePr>
          <p:cNvPr id="33803" name="Object 9"/>
          <p:cNvGraphicFramePr>
            <a:graphicFrameLocks/>
          </p:cNvGraphicFramePr>
          <p:nvPr>
            <p:extLst>
              <p:ext uri="{D42A27DB-BD31-4B8C-83A1-F6EECF244321}">
                <p14:modId xmlns:p14="http://schemas.microsoft.com/office/powerpoint/2010/main" val="486206367"/>
              </p:ext>
            </p:extLst>
          </p:nvPr>
        </p:nvGraphicFramePr>
        <p:xfrm>
          <a:off x="2972360" y="1084637"/>
          <a:ext cx="1467971" cy="638735"/>
        </p:xfrm>
        <a:graphic>
          <a:graphicData uri="http://schemas.openxmlformats.org/presentationml/2006/ole">
            <mc:AlternateContent xmlns:mc="http://schemas.openxmlformats.org/markup-compatibility/2006">
              <mc:Choice xmlns:v="urn:schemas-microsoft-com:vml" Requires="v">
                <p:oleObj spid="_x0000_s42844" name="Equation" r:id="rId8" imgW="1755000" imgH="725400" progId="Equation.2">
                  <p:embed/>
                </p:oleObj>
              </mc:Choice>
              <mc:Fallback>
                <p:oleObj name="Equation" r:id="rId8" imgW="1755000" imgH="725400" progId="Equation.2">
                  <p:embed/>
                  <p:pic>
                    <p:nvPicPr>
                      <p:cNvPr id="0" name="Picture 122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2360" y="1084637"/>
                        <a:ext cx="1467971" cy="63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Rectangle 10"/>
          <p:cNvSpPr>
            <a:spLocks noChangeArrowheads="1"/>
          </p:cNvSpPr>
          <p:nvPr/>
        </p:nvSpPr>
        <p:spPr bwMode="auto">
          <a:xfrm>
            <a:off x="544886" y="1870449"/>
            <a:ext cx="5047027"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T       = number of dimensions (specified a priori)</a:t>
            </a:r>
          </a:p>
        </p:txBody>
      </p:sp>
      <p:sp>
        <p:nvSpPr>
          <p:cNvPr id="33805" name="Rectangle 11"/>
          <p:cNvSpPr>
            <a:spLocks noChangeArrowheads="1"/>
          </p:cNvSpPr>
          <p:nvPr/>
        </p:nvSpPr>
        <p:spPr bwMode="auto">
          <a:xfrm>
            <a:off x="598114" y="1960096"/>
            <a:ext cx="182875" cy="26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endParaRPr lang="en-US" altLang="en-US" sz="1147">
              <a:solidFill>
                <a:srgbClr val="FFFF00"/>
              </a:solidFill>
              <a:latin typeface="Arial" panose="020B0604020202020204" pitchFamily="34" charset="0"/>
            </a:endParaRPr>
          </a:p>
        </p:txBody>
      </p:sp>
      <p:graphicFrame>
        <p:nvGraphicFramePr>
          <p:cNvPr id="33806" name="Object 12"/>
          <p:cNvGraphicFramePr>
            <a:graphicFrameLocks/>
          </p:cNvGraphicFramePr>
          <p:nvPr>
            <p:extLst>
              <p:ext uri="{D42A27DB-BD31-4B8C-83A1-F6EECF244321}">
                <p14:modId xmlns:p14="http://schemas.microsoft.com/office/powerpoint/2010/main" val="1227976836"/>
              </p:ext>
            </p:extLst>
          </p:nvPr>
        </p:nvGraphicFramePr>
        <p:xfrm>
          <a:off x="585508" y="2547004"/>
          <a:ext cx="243728" cy="254934"/>
        </p:xfrm>
        <a:graphic>
          <a:graphicData uri="http://schemas.openxmlformats.org/presentationml/2006/ole">
            <mc:AlternateContent xmlns:mc="http://schemas.openxmlformats.org/markup-compatibility/2006">
              <mc:Choice xmlns:v="urn:schemas-microsoft-com:vml" Requires="v">
                <p:oleObj spid="_x0000_s42845" name="Equation" r:id="rId10" imgW="270000" imgH="272160" progId="Equation.2">
                  <p:embed/>
                </p:oleObj>
              </mc:Choice>
              <mc:Fallback>
                <p:oleObj name="Equation" r:id="rId10" imgW="270000" imgH="272160" progId="Equation.2">
                  <p:embed/>
                  <p:pic>
                    <p:nvPicPr>
                      <p:cNvPr id="0" name="Picture 122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508" y="2547004"/>
                        <a:ext cx="243728" cy="25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13"/>
          <p:cNvSpPr>
            <a:spLocks noChangeArrowheads="1"/>
          </p:cNvSpPr>
          <p:nvPr/>
        </p:nvSpPr>
        <p:spPr bwMode="auto">
          <a:xfrm>
            <a:off x="1099578" y="2499380"/>
            <a:ext cx="3645296"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 the brand coordinates (solve for)</a:t>
            </a:r>
          </a:p>
        </p:txBody>
      </p:sp>
      <p:sp>
        <p:nvSpPr>
          <p:cNvPr id="33808" name="Rectangle 14"/>
          <p:cNvSpPr>
            <a:spLocks noChangeArrowheads="1"/>
          </p:cNvSpPr>
          <p:nvPr/>
        </p:nvSpPr>
        <p:spPr bwMode="auto">
          <a:xfrm>
            <a:off x="581306" y="3105898"/>
            <a:ext cx="1191099"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u="sng">
                <a:solidFill>
                  <a:srgbClr val="FFFF00"/>
                </a:solidFill>
                <a:latin typeface="Arial" panose="020B0604020202020204" pitchFamily="34" charset="0"/>
              </a:rPr>
              <a:t>Objective</a:t>
            </a:r>
            <a:r>
              <a:rPr lang="en-US" altLang="en-US" sz="1765">
                <a:solidFill>
                  <a:srgbClr val="FFFF00"/>
                </a:solidFill>
                <a:latin typeface="Arial" panose="020B0604020202020204" pitchFamily="34" charset="0"/>
              </a:rPr>
              <a:t>:</a:t>
            </a:r>
          </a:p>
        </p:txBody>
      </p:sp>
      <p:sp>
        <p:nvSpPr>
          <p:cNvPr id="33809" name="Rectangle 15"/>
          <p:cNvSpPr>
            <a:spLocks noChangeArrowheads="1"/>
          </p:cNvSpPr>
          <p:nvPr/>
        </p:nvSpPr>
        <p:spPr bwMode="auto">
          <a:xfrm>
            <a:off x="2208960" y="3143717"/>
            <a:ext cx="6748390" cy="63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a:solidFill>
                  <a:srgbClr val="FFFF00"/>
                </a:solidFill>
                <a:latin typeface="Arial" panose="020B0604020202020204" pitchFamily="34" charset="0"/>
              </a:rPr>
              <a:t>Given         and T, find         such that the resulting distances         </a:t>
            </a:r>
          </a:p>
          <a:p>
            <a:pPr eaLnBrk="0" fontAlgn="base" hangingPunct="0">
              <a:spcBef>
                <a:spcPct val="0"/>
              </a:spcBef>
              <a:spcAft>
                <a:spcPct val="0"/>
              </a:spcAft>
              <a:buFontTx/>
              <a:buNone/>
            </a:pPr>
            <a:r>
              <a:rPr lang="en-US" altLang="en-US" sz="1765">
                <a:solidFill>
                  <a:srgbClr val="FFFF00"/>
                </a:solidFill>
                <a:latin typeface="Arial" panose="020B0604020202020204" pitchFamily="34" charset="0"/>
              </a:rPr>
              <a:t>are close to the data </a:t>
            </a:r>
          </a:p>
        </p:txBody>
      </p:sp>
      <p:graphicFrame>
        <p:nvGraphicFramePr>
          <p:cNvPr id="33810" name="Object 16"/>
          <p:cNvGraphicFramePr>
            <a:graphicFrameLocks/>
          </p:cNvGraphicFramePr>
          <p:nvPr>
            <p:extLst>
              <p:ext uri="{D42A27DB-BD31-4B8C-83A1-F6EECF244321}">
                <p14:modId xmlns:p14="http://schemas.microsoft.com/office/powerpoint/2010/main" val="2277666641"/>
              </p:ext>
            </p:extLst>
          </p:nvPr>
        </p:nvGraphicFramePr>
        <p:xfrm>
          <a:off x="3063409" y="3156324"/>
          <a:ext cx="261937" cy="383801"/>
        </p:xfrm>
        <a:graphic>
          <a:graphicData uri="http://schemas.openxmlformats.org/presentationml/2006/ole">
            <mc:AlternateContent xmlns:mc="http://schemas.openxmlformats.org/markup-compatibility/2006">
              <mc:Choice xmlns:v="urn:schemas-microsoft-com:vml" Requires="v">
                <p:oleObj spid="_x0000_s42846" name="Equation" r:id="rId12" imgW="270000" imgH="407880" progId="Equation.2">
                  <p:embed/>
                </p:oleObj>
              </mc:Choice>
              <mc:Fallback>
                <p:oleObj name="Equation" r:id="rId12" imgW="270000" imgH="407880" progId="Equation.2">
                  <p:embed/>
                  <p:pic>
                    <p:nvPicPr>
                      <p:cNvPr id="0" name="Picture 122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3409" y="3156324"/>
                        <a:ext cx="261937" cy="38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1" name="Object 17"/>
          <p:cNvGraphicFramePr>
            <a:graphicFrameLocks/>
          </p:cNvGraphicFramePr>
          <p:nvPr>
            <p:extLst>
              <p:ext uri="{D42A27DB-BD31-4B8C-83A1-F6EECF244321}">
                <p14:modId xmlns:p14="http://schemas.microsoft.com/office/powerpoint/2010/main" val="1301169454"/>
              </p:ext>
            </p:extLst>
          </p:nvPr>
        </p:nvGraphicFramePr>
        <p:xfrm>
          <a:off x="4630832" y="3231963"/>
          <a:ext cx="299757" cy="280147"/>
        </p:xfrm>
        <a:graphic>
          <a:graphicData uri="http://schemas.openxmlformats.org/presentationml/2006/ole">
            <mc:AlternateContent xmlns:mc="http://schemas.openxmlformats.org/markup-compatibility/2006">
              <mc:Choice xmlns:v="urn:schemas-microsoft-com:vml" Requires="v">
                <p:oleObj spid="_x0000_s42847" name="Equation" r:id="rId14" imgW="270000" imgH="272160" progId="Equation.2">
                  <p:embed/>
                </p:oleObj>
              </mc:Choice>
              <mc:Fallback>
                <p:oleObj name="Equation" r:id="rId14" imgW="270000" imgH="272160" progId="Equation.2">
                  <p:embed/>
                  <p:pic>
                    <p:nvPicPr>
                      <p:cNvPr id="0" name="Picture 122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0832" y="3231963"/>
                        <a:ext cx="299757" cy="2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2" name="Object 18"/>
          <p:cNvGraphicFramePr>
            <a:graphicFrameLocks/>
          </p:cNvGraphicFramePr>
          <p:nvPr>
            <p:extLst>
              <p:ext uri="{D42A27DB-BD31-4B8C-83A1-F6EECF244321}">
                <p14:modId xmlns:p14="http://schemas.microsoft.com/office/powerpoint/2010/main" val="938728182"/>
              </p:ext>
            </p:extLst>
          </p:nvPr>
        </p:nvGraphicFramePr>
        <p:xfrm>
          <a:off x="8352585" y="3219357"/>
          <a:ext cx="253533" cy="361390"/>
        </p:xfrm>
        <a:graphic>
          <a:graphicData uri="http://schemas.openxmlformats.org/presentationml/2006/ole">
            <mc:AlternateContent xmlns:mc="http://schemas.openxmlformats.org/markup-compatibility/2006">
              <mc:Choice xmlns:v="urn:schemas-microsoft-com:vml" Requires="v">
                <p:oleObj spid="_x0000_s42848" name="Equation" r:id="rId16" imgW="270000" imgH="396720" progId="Equation.2">
                  <p:embed/>
                </p:oleObj>
              </mc:Choice>
              <mc:Fallback>
                <p:oleObj name="Equation" r:id="rId16" imgW="270000" imgH="396720" progId="Equation.2">
                  <p:embed/>
                  <p:pic>
                    <p:nvPicPr>
                      <p:cNvPr id="0" name="Picture 122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52585" y="3219357"/>
                        <a:ext cx="253533" cy="36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3" name="Object 19"/>
          <p:cNvGraphicFramePr>
            <a:graphicFrameLocks/>
          </p:cNvGraphicFramePr>
          <p:nvPr>
            <p:extLst>
              <p:ext uri="{D42A27DB-BD31-4B8C-83A1-F6EECF244321}">
                <p14:modId xmlns:p14="http://schemas.microsoft.com/office/powerpoint/2010/main" val="1039483410"/>
              </p:ext>
            </p:extLst>
          </p:nvPr>
        </p:nvGraphicFramePr>
        <p:xfrm>
          <a:off x="4450137" y="3442074"/>
          <a:ext cx="261937" cy="383801"/>
        </p:xfrm>
        <a:graphic>
          <a:graphicData uri="http://schemas.openxmlformats.org/presentationml/2006/ole">
            <mc:AlternateContent xmlns:mc="http://schemas.openxmlformats.org/markup-compatibility/2006">
              <mc:Choice xmlns:v="urn:schemas-microsoft-com:vml" Requires="v">
                <p:oleObj spid="_x0000_s42849" name="Equation" r:id="rId18" imgW="270000" imgH="407880" progId="Equation.2">
                  <p:embed/>
                </p:oleObj>
              </mc:Choice>
              <mc:Fallback>
                <p:oleObj name="Equation" r:id="rId18" imgW="270000" imgH="407880" progId="Equation.2">
                  <p:embed/>
                  <p:pic>
                    <p:nvPicPr>
                      <p:cNvPr id="0" name="Picture 122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0137" y="3442074"/>
                        <a:ext cx="261937" cy="38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14" name="Rectangle 20"/>
          <p:cNvSpPr>
            <a:spLocks noChangeArrowheads="1"/>
          </p:cNvSpPr>
          <p:nvPr/>
        </p:nvSpPr>
        <p:spPr bwMode="auto">
          <a:xfrm>
            <a:off x="563096" y="3970152"/>
            <a:ext cx="1758562" cy="36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u="sng">
                <a:solidFill>
                  <a:srgbClr val="FFFF00"/>
                </a:solidFill>
                <a:latin typeface="Arial" panose="020B0604020202020204" pitchFamily="34" charset="0"/>
              </a:rPr>
              <a:t>Mathematically</a:t>
            </a:r>
            <a:r>
              <a:rPr lang="en-US" altLang="en-US" sz="1765">
                <a:solidFill>
                  <a:srgbClr val="FFFF00"/>
                </a:solidFill>
                <a:latin typeface="Arial" panose="020B0604020202020204" pitchFamily="34" charset="0"/>
              </a:rPr>
              <a:t>:</a:t>
            </a:r>
          </a:p>
        </p:txBody>
      </p:sp>
      <p:sp>
        <p:nvSpPr>
          <p:cNvPr id="33815" name="Rectangle 21"/>
          <p:cNvSpPr>
            <a:spLocks noChangeArrowheads="1"/>
          </p:cNvSpPr>
          <p:nvPr/>
        </p:nvSpPr>
        <p:spPr bwMode="auto">
          <a:xfrm>
            <a:off x="2281798" y="3977154"/>
            <a:ext cx="4651982" cy="226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Find        to minimize:</a:t>
            </a:r>
          </a:p>
          <a:p>
            <a:pPr eaLnBrk="0" fontAlgn="base" hangingPunct="0">
              <a:spcBef>
                <a:spcPct val="0"/>
              </a:spcBef>
              <a:spcAft>
                <a:spcPct val="0"/>
              </a:spcAft>
              <a:buFontTx/>
              <a:buNone/>
            </a:pPr>
            <a:endParaRPr lang="en-US" altLang="en-US" sz="1765"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S = Stress =                          “Badness of Fit”</a:t>
            </a:r>
          </a:p>
          <a:p>
            <a:pPr eaLnBrk="0" fontAlgn="base" hangingPunct="0">
              <a:spcBef>
                <a:spcPct val="0"/>
              </a:spcBef>
              <a:spcAft>
                <a:spcPct val="0"/>
              </a:spcAft>
              <a:buFontTx/>
              <a:buNone/>
            </a:pPr>
            <a:endParaRPr lang="en-US" altLang="en-US" sz="1765"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         S &gt; .10 poor fit</a:t>
            </a:r>
          </a:p>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.05 &lt; S &lt; .10 ok</a:t>
            </a:r>
          </a:p>
          <a:p>
            <a:pPr eaLnBrk="0" fontAlgn="base" hangingPunct="0">
              <a:spcBef>
                <a:spcPct val="0"/>
              </a:spcBef>
              <a:spcAft>
                <a:spcPct val="0"/>
              </a:spcAft>
              <a:buFontTx/>
              <a:buNone/>
            </a:pPr>
            <a:r>
              <a:rPr lang="en-US" altLang="en-US" sz="1765" dirty="0">
                <a:solidFill>
                  <a:srgbClr val="FFFF00"/>
                </a:solidFill>
                <a:latin typeface="Arial" panose="020B0604020202020204" pitchFamily="34" charset="0"/>
              </a:rPr>
              <a:t>         S &lt; .05 good fit</a:t>
            </a:r>
          </a:p>
        </p:txBody>
      </p:sp>
      <p:graphicFrame>
        <p:nvGraphicFramePr>
          <p:cNvPr id="33816" name="Object 22"/>
          <p:cNvGraphicFramePr>
            <a:graphicFrameLocks/>
          </p:cNvGraphicFramePr>
          <p:nvPr>
            <p:extLst>
              <p:ext uri="{D42A27DB-BD31-4B8C-83A1-F6EECF244321}">
                <p14:modId xmlns:p14="http://schemas.microsoft.com/office/powerpoint/2010/main" val="1381787587"/>
              </p:ext>
            </p:extLst>
          </p:nvPr>
        </p:nvGraphicFramePr>
        <p:xfrm>
          <a:off x="2952750" y="4026181"/>
          <a:ext cx="252132" cy="263338"/>
        </p:xfrm>
        <a:graphic>
          <a:graphicData uri="http://schemas.openxmlformats.org/presentationml/2006/ole">
            <mc:AlternateContent xmlns:mc="http://schemas.openxmlformats.org/markup-compatibility/2006">
              <mc:Choice xmlns:v="urn:schemas-microsoft-com:vml" Requires="v">
                <p:oleObj spid="_x0000_s42850" name="Equation" r:id="rId20" imgW="270000" imgH="272160" progId="Equation.2">
                  <p:embed/>
                </p:oleObj>
              </mc:Choice>
              <mc:Fallback>
                <p:oleObj name="Equation" r:id="rId20" imgW="270000" imgH="272160" progId="Equation.2">
                  <p:embed/>
                  <p:pic>
                    <p:nvPicPr>
                      <p:cNvPr id="0" name="Picture 123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52750" y="4026181"/>
                        <a:ext cx="252132" cy="26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7" name="Object 23"/>
          <p:cNvGraphicFramePr>
            <a:graphicFrameLocks/>
          </p:cNvGraphicFramePr>
          <p:nvPr>
            <p:extLst>
              <p:ext uri="{D42A27DB-BD31-4B8C-83A1-F6EECF244321}">
                <p14:modId xmlns:p14="http://schemas.microsoft.com/office/powerpoint/2010/main" val="616118221"/>
              </p:ext>
            </p:extLst>
          </p:nvPr>
        </p:nvGraphicFramePr>
        <p:xfrm>
          <a:off x="3706376" y="4333171"/>
          <a:ext cx="1109399" cy="951767"/>
        </p:xfrm>
        <a:graphic>
          <a:graphicData uri="http://schemas.openxmlformats.org/presentationml/2006/ole">
            <mc:AlternateContent xmlns:mc="http://schemas.openxmlformats.org/markup-compatibility/2006">
              <mc:Choice xmlns:v="urn:schemas-microsoft-com:vml" Requires="v">
                <p:oleObj spid="_x0000_s42851" name="Equation" r:id="rId22" imgW="1642680" imgH="1405440" progId="Equation.2">
                  <p:embed/>
                </p:oleObj>
              </mc:Choice>
              <mc:Fallback>
                <p:oleObj name="Equation" r:id="rId22" imgW="1642680" imgH="1405440" progId="Equation.2">
                  <p:embed/>
                  <p:pic>
                    <p:nvPicPr>
                      <p:cNvPr id="0" name="Picture 123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06376" y="4333171"/>
                        <a:ext cx="1109399" cy="951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8" name="Text Box 24"/>
          <p:cNvSpPr txBox="1">
            <a:spLocks noChangeArrowheads="1"/>
          </p:cNvSpPr>
          <p:nvPr/>
        </p:nvSpPr>
        <p:spPr bwMode="auto">
          <a:xfrm>
            <a:off x="1145171" y="110235"/>
            <a:ext cx="6925235" cy="52693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fontAlgn="base">
              <a:spcBef>
                <a:spcPct val="50000"/>
              </a:spcBef>
              <a:spcAft>
                <a:spcPct val="0"/>
              </a:spcAft>
            </a:pPr>
            <a:r>
              <a:rPr lang="en-US" altLang="en-US" sz="2824" b="1" u="sng" dirty="0">
                <a:solidFill>
                  <a:srgbClr val="FFFFFF"/>
                </a:solidFill>
              </a:rPr>
              <a:t>MDS METHODS/ALGORITHMS</a:t>
            </a:r>
          </a:p>
        </p:txBody>
      </p:sp>
      <p:sp>
        <p:nvSpPr>
          <p:cNvPr id="3" name="TextBox 2"/>
          <p:cNvSpPr txBox="1"/>
          <p:nvPr/>
        </p:nvSpPr>
        <p:spPr>
          <a:xfrm>
            <a:off x="512671" y="6327931"/>
            <a:ext cx="6843718" cy="369332"/>
          </a:xfrm>
          <a:prstGeom prst="rect">
            <a:avLst/>
          </a:prstGeom>
          <a:noFill/>
        </p:spPr>
        <p:txBody>
          <a:bodyPr wrap="square" rtlCol="0">
            <a:spAutoFit/>
          </a:bodyPr>
          <a:lstStyle/>
          <a:p>
            <a:r>
              <a:rPr lang="en-US" b="1" dirty="0"/>
              <a:t>Here, iteratively estimate coordinates to reduce the Stress function</a:t>
            </a:r>
          </a:p>
        </p:txBody>
      </p:sp>
    </p:spTree>
    <p:extLst>
      <p:ext uri="{BB962C8B-B14F-4D97-AF65-F5344CB8AC3E}">
        <p14:creationId xmlns:p14="http://schemas.microsoft.com/office/powerpoint/2010/main" val="1689389719"/>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2A608F50-C5EE-4E9F-95A5-5BD5E4322F11}" type="slidenum">
              <a:rPr lang="en-US" altLang="en-US" sz="1412">
                <a:solidFill>
                  <a:srgbClr val="FFFF00"/>
                </a:solidFill>
              </a:rPr>
              <a:pPr>
                <a:spcBef>
                  <a:spcPct val="0"/>
                </a:spcBef>
                <a:buFontTx/>
                <a:buNone/>
              </a:pPr>
              <a:t>46</a:t>
            </a:fld>
            <a:endParaRPr lang="en-US" altLang="en-US" sz="1412">
              <a:solidFill>
                <a:srgbClr val="FFFF00"/>
              </a:solidFill>
            </a:endParaRPr>
          </a:p>
        </p:txBody>
      </p:sp>
      <p:sp>
        <p:nvSpPr>
          <p:cNvPr id="37892" name="Rectangle 2"/>
          <p:cNvSpPr>
            <a:spLocks noChangeArrowheads="1"/>
          </p:cNvSpPr>
          <p:nvPr/>
        </p:nvSpPr>
        <p:spPr bwMode="auto">
          <a:xfrm>
            <a:off x="488857" y="252133"/>
            <a:ext cx="8191500" cy="565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1" tIns="45261" rIns="90521" bIns="45261">
            <a:spAutoFit/>
          </a:bodyPr>
          <a:lstStyle>
            <a:lvl1pPr marL="1019175" indent="-1019175" defTabSz="1019175">
              <a:spcBef>
                <a:spcPct val="20000"/>
              </a:spcBef>
              <a:buChar char="•"/>
              <a:tabLst>
                <a:tab pos="382588" algn="l"/>
                <a:tab pos="763588" algn="l"/>
                <a:tab pos="1273175" algn="l"/>
              </a:tabLst>
              <a:defRPr sz="3600">
                <a:solidFill>
                  <a:schemeClr val="tx1"/>
                </a:solidFill>
                <a:latin typeface="Times New Roman" panose="02020603050405020304" pitchFamily="18" charset="0"/>
              </a:defRPr>
            </a:lvl1pPr>
            <a:lvl2pPr marL="1146175" indent="-317500" defTabSz="1019175">
              <a:spcBef>
                <a:spcPct val="20000"/>
              </a:spcBef>
              <a:buChar char="–"/>
              <a:tabLst>
                <a:tab pos="382588" algn="l"/>
                <a:tab pos="763588" algn="l"/>
                <a:tab pos="1273175" algn="l"/>
              </a:tabLst>
              <a:defRPr sz="3100">
                <a:solidFill>
                  <a:schemeClr val="tx1"/>
                </a:solidFill>
                <a:latin typeface="Times New Roman" panose="02020603050405020304" pitchFamily="18" charset="0"/>
              </a:defRPr>
            </a:lvl2pPr>
            <a:lvl3pPr marL="1273175" indent="-254000" defTabSz="1019175">
              <a:spcBef>
                <a:spcPct val="20000"/>
              </a:spcBef>
              <a:buChar char="•"/>
              <a:tabLst>
                <a:tab pos="382588" algn="l"/>
                <a:tab pos="763588" algn="l"/>
                <a:tab pos="1273175" algn="l"/>
              </a:tabLst>
              <a:defRPr sz="2700">
                <a:solidFill>
                  <a:schemeClr val="tx1"/>
                </a:solidFill>
                <a:latin typeface="Times New Roman" panose="02020603050405020304" pitchFamily="18" charset="0"/>
              </a:defRPr>
            </a:lvl3pPr>
            <a:lvl4pPr marL="1528763" indent="-254000" defTabSz="1019175">
              <a:spcBef>
                <a:spcPct val="20000"/>
              </a:spcBef>
              <a:buChar char="–"/>
              <a:tabLst>
                <a:tab pos="382588" algn="l"/>
                <a:tab pos="763588" algn="l"/>
                <a:tab pos="1273175" algn="l"/>
              </a:tabLst>
              <a:defRPr sz="2200">
                <a:solidFill>
                  <a:schemeClr val="tx1"/>
                </a:solidFill>
                <a:latin typeface="Times New Roman" panose="02020603050405020304" pitchFamily="18" charset="0"/>
              </a:defRPr>
            </a:lvl4pPr>
            <a:lvl5pPr marL="2038350" indent="-254000" defTabSz="1019175">
              <a:spcBef>
                <a:spcPct val="20000"/>
              </a:spcBef>
              <a:buChar char="»"/>
              <a:tabLst>
                <a:tab pos="382588" algn="l"/>
                <a:tab pos="763588" algn="l"/>
                <a:tab pos="1273175" algn="l"/>
              </a:tabLst>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tabLst>
                <a:tab pos="382588" algn="l"/>
                <a:tab pos="763588" algn="l"/>
                <a:tab pos="1273175" algn="l"/>
              </a:tabLst>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tabLst>
                <a:tab pos="382588" algn="l"/>
                <a:tab pos="763588" algn="l"/>
                <a:tab pos="1273175" algn="l"/>
              </a:tabLst>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tabLst>
                <a:tab pos="382588" algn="l"/>
                <a:tab pos="763588" algn="l"/>
                <a:tab pos="1273175" algn="l"/>
              </a:tabLst>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tabLst>
                <a:tab pos="382588" algn="l"/>
                <a:tab pos="763588" algn="l"/>
                <a:tab pos="1273175" algn="l"/>
              </a:tabLst>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a:t>
            </a:r>
            <a:r>
              <a:rPr lang="en-US" altLang="en-US" sz="1765" b="1" u="sng" dirty="0">
                <a:solidFill>
                  <a:srgbClr val="FFFFFF"/>
                </a:solidFill>
                <a:latin typeface="Arial" panose="020B0604020202020204" pitchFamily="34" charset="0"/>
              </a:rPr>
              <a:t>DIMENSIONALITY SELECTION</a:t>
            </a: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spcBef>
                <a:spcPct val="0"/>
              </a:spcBef>
              <a:spcAft>
                <a:spcPct val="0"/>
              </a:spcAft>
              <a:buFontTx/>
              <a:buNone/>
            </a:pPr>
            <a:r>
              <a:rPr lang="en-US" altLang="en-US" sz="1765" b="1" dirty="0">
                <a:solidFill>
                  <a:srgbClr val="FFFF00"/>
                </a:solidFill>
                <a:latin typeface="Arial" panose="020B0604020202020204" pitchFamily="34" charset="0"/>
              </a:rPr>
              <a:t>		-	RUN ANALYSIS IN  t = 1, 2, 3, . . . ., T  DIMENSIONS</a:t>
            </a:r>
          </a:p>
          <a:p>
            <a:pPr eaLnBrk="0" fontAlgn="base" hangingPunct="0">
              <a:lnSpc>
                <a:spcPct val="150000"/>
              </a:lnSpc>
              <a:spcBef>
                <a:spcPct val="0"/>
              </a:spcBef>
              <a:spcAft>
                <a:spcPct val="0"/>
              </a:spcAft>
              <a:buFontTx/>
              <a:buNone/>
            </a:pPr>
            <a:r>
              <a:rPr lang="en-US" altLang="en-US" sz="1765" b="1" dirty="0">
                <a:solidFill>
                  <a:srgbClr val="FFFF00"/>
                </a:solidFill>
                <a:latin typeface="Arial" panose="020B0604020202020204" pitchFamily="34" charset="0"/>
              </a:rPr>
              <a:t>		-	PLOT GOODNESS OF FIT MEASURE</a:t>
            </a:r>
          </a:p>
          <a:p>
            <a:pPr eaLnBrk="0" fontAlgn="base" hangingPunct="0">
              <a:lnSpc>
                <a:spcPct val="150000"/>
              </a:lnSpc>
              <a:spcBef>
                <a:spcPct val="0"/>
              </a:spcBef>
              <a:spcAft>
                <a:spcPct val="0"/>
              </a:spcAft>
              <a:buFontTx/>
              <a:buNone/>
            </a:pPr>
            <a:r>
              <a:rPr lang="en-US" altLang="en-US" sz="1765" b="1" dirty="0">
                <a:solidFill>
                  <a:srgbClr val="FFFF00"/>
                </a:solidFill>
                <a:latin typeface="Arial" panose="020B0604020202020204" pitchFamily="34" charset="0"/>
              </a:rPr>
              <a:t>		-	SELECT T* WHERE ‘ELBOW’ IN CURVE</a:t>
            </a: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a:p>
            <a:pPr eaLnBrk="0" fontAlgn="base" hangingPunct="0">
              <a:lnSpc>
                <a:spcPct val="150000"/>
              </a:lnSpc>
              <a:spcBef>
                <a:spcPct val="0"/>
              </a:spcBef>
              <a:spcAft>
                <a:spcPct val="0"/>
              </a:spcAft>
              <a:buFontTx/>
              <a:buNone/>
            </a:pPr>
            <a:endParaRPr lang="en-US" altLang="en-US" sz="1765" b="1" dirty="0">
              <a:solidFill>
                <a:srgbClr val="FFFF00"/>
              </a:solidFill>
              <a:latin typeface="Arial" panose="020B0604020202020204" pitchFamily="34" charset="0"/>
            </a:endParaRPr>
          </a:p>
        </p:txBody>
      </p:sp>
      <p:sp>
        <p:nvSpPr>
          <p:cNvPr id="37893" name="Freeform 3"/>
          <p:cNvSpPr>
            <a:spLocks/>
          </p:cNvSpPr>
          <p:nvPr/>
        </p:nvSpPr>
        <p:spPr bwMode="auto">
          <a:xfrm>
            <a:off x="2070287" y="2667000"/>
            <a:ext cx="2602566" cy="2134721"/>
          </a:xfrm>
          <a:custGeom>
            <a:avLst/>
            <a:gdLst>
              <a:gd name="T0" fmla="*/ 0 w 1689"/>
              <a:gd name="T1" fmla="*/ 0 h 1345"/>
              <a:gd name="T2" fmla="*/ 0 w 1689"/>
              <a:gd name="T3" fmla="*/ 2147483646 h 1345"/>
              <a:gd name="T4" fmla="*/ 2147483646 w 1689"/>
              <a:gd name="T5" fmla="*/ 2147483646 h 1345"/>
              <a:gd name="T6" fmla="*/ 0 60000 65536"/>
              <a:gd name="T7" fmla="*/ 0 60000 65536"/>
              <a:gd name="T8" fmla="*/ 0 60000 65536"/>
            </a:gdLst>
            <a:ahLst/>
            <a:cxnLst>
              <a:cxn ang="T6">
                <a:pos x="T0" y="T1"/>
              </a:cxn>
              <a:cxn ang="T7">
                <a:pos x="T2" y="T3"/>
              </a:cxn>
              <a:cxn ang="T8">
                <a:pos x="T4" y="T5"/>
              </a:cxn>
            </a:cxnLst>
            <a:rect l="0" t="0" r="r" b="b"/>
            <a:pathLst>
              <a:path w="1689" h="1345">
                <a:moveTo>
                  <a:pt x="0" y="0"/>
                </a:moveTo>
                <a:lnTo>
                  <a:pt x="0" y="1344"/>
                </a:lnTo>
                <a:lnTo>
                  <a:pt x="1688" y="134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71">
              <a:solidFill>
                <a:srgbClr val="FFFF00"/>
              </a:solidFill>
            </a:endParaRPr>
          </a:p>
        </p:txBody>
      </p:sp>
      <p:sp>
        <p:nvSpPr>
          <p:cNvPr id="37894" name="Rectangle 4"/>
          <p:cNvSpPr>
            <a:spLocks noChangeArrowheads="1"/>
          </p:cNvSpPr>
          <p:nvPr/>
        </p:nvSpPr>
        <p:spPr bwMode="auto">
          <a:xfrm>
            <a:off x="2037170" y="5052453"/>
            <a:ext cx="2766852" cy="58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sz="1588" b="1">
                <a:solidFill>
                  <a:srgbClr val="FFFF00"/>
                </a:solidFill>
                <a:latin typeface="Arial" panose="020B0604020202020204" pitchFamily="34" charset="0"/>
              </a:rPr>
              <a:t>NUMBER OF DIMENSIONS</a:t>
            </a:r>
          </a:p>
          <a:p>
            <a:pPr algn="ctr" eaLnBrk="0" fontAlgn="base" hangingPunct="0">
              <a:spcBef>
                <a:spcPct val="0"/>
              </a:spcBef>
              <a:spcAft>
                <a:spcPct val="0"/>
              </a:spcAft>
              <a:buFontTx/>
              <a:buNone/>
            </a:pPr>
            <a:r>
              <a:rPr lang="en-US" altLang="en-US" sz="1588" b="1">
                <a:solidFill>
                  <a:srgbClr val="FFFF00"/>
                </a:solidFill>
                <a:latin typeface="Arial" panose="020B0604020202020204" pitchFamily="34" charset="0"/>
              </a:rPr>
              <a:t>T</a:t>
            </a:r>
          </a:p>
        </p:txBody>
      </p:sp>
      <p:sp>
        <p:nvSpPr>
          <p:cNvPr id="37895" name="Rectangle 5"/>
          <p:cNvSpPr>
            <a:spLocks noChangeArrowheads="1"/>
          </p:cNvSpPr>
          <p:nvPr/>
        </p:nvSpPr>
        <p:spPr bwMode="auto">
          <a:xfrm>
            <a:off x="2288802" y="4824132"/>
            <a:ext cx="2380528" cy="33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588" b="1">
                <a:solidFill>
                  <a:srgbClr val="FFFF00"/>
                </a:solidFill>
                <a:latin typeface="Arial" panose="020B0604020202020204" pitchFamily="34" charset="0"/>
              </a:rPr>
              <a:t>1      2      3     4     5     6</a:t>
            </a:r>
          </a:p>
        </p:txBody>
      </p:sp>
      <p:sp>
        <p:nvSpPr>
          <p:cNvPr id="37896" name="Line 6"/>
          <p:cNvSpPr>
            <a:spLocks noChangeShapeType="1"/>
          </p:cNvSpPr>
          <p:nvPr/>
        </p:nvSpPr>
        <p:spPr bwMode="auto">
          <a:xfrm flipV="1">
            <a:off x="2427475"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897" name="Line 7"/>
          <p:cNvSpPr>
            <a:spLocks noChangeShapeType="1"/>
          </p:cNvSpPr>
          <p:nvPr/>
        </p:nvSpPr>
        <p:spPr bwMode="auto">
          <a:xfrm flipV="1">
            <a:off x="2858901"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898" name="Line 8"/>
          <p:cNvSpPr>
            <a:spLocks noChangeShapeType="1"/>
          </p:cNvSpPr>
          <p:nvPr/>
        </p:nvSpPr>
        <p:spPr bwMode="auto">
          <a:xfrm flipV="1">
            <a:off x="3314140"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899" name="Line 9"/>
          <p:cNvSpPr>
            <a:spLocks noChangeShapeType="1"/>
          </p:cNvSpPr>
          <p:nvPr/>
        </p:nvSpPr>
        <p:spPr bwMode="auto">
          <a:xfrm flipV="1">
            <a:off x="3672728"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0" name="Line 10"/>
          <p:cNvSpPr>
            <a:spLocks noChangeShapeType="1"/>
          </p:cNvSpPr>
          <p:nvPr/>
        </p:nvSpPr>
        <p:spPr bwMode="auto">
          <a:xfrm flipV="1">
            <a:off x="4053728"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1" name="Line 11"/>
          <p:cNvSpPr>
            <a:spLocks noChangeShapeType="1"/>
          </p:cNvSpPr>
          <p:nvPr/>
        </p:nvSpPr>
        <p:spPr bwMode="auto">
          <a:xfrm flipV="1">
            <a:off x="4423522" y="4742890"/>
            <a:ext cx="0" cy="896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2" name="Line 12"/>
          <p:cNvSpPr>
            <a:spLocks noChangeShapeType="1"/>
          </p:cNvSpPr>
          <p:nvPr/>
        </p:nvSpPr>
        <p:spPr bwMode="auto">
          <a:xfrm>
            <a:off x="2019861" y="4115360"/>
            <a:ext cx="994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3" name="Line 13"/>
          <p:cNvSpPr>
            <a:spLocks noChangeShapeType="1"/>
          </p:cNvSpPr>
          <p:nvPr/>
        </p:nvSpPr>
        <p:spPr bwMode="auto">
          <a:xfrm>
            <a:off x="2019861" y="3695140"/>
            <a:ext cx="994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4" name="Line 14"/>
          <p:cNvSpPr>
            <a:spLocks noChangeShapeType="1"/>
          </p:cNvSpPr>
          <p:nvPr/>
        </p:nvSpPr>
        <p:spPr bwMode="auto">
          <a:xfrm>
            <a:off x="2019861" y="3314140"/>
            <a:ext cx="994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5" name="Line 15"/>
          <p:cNvSpPr>
            <a:spLocks noChangeShapeType="1"/>
          </p:cNvSpPr>
          <p:nvPr/>
        </p:nvSpPr>
        <p:spPr bwMode="auto">
          <a:xfrm>
            <a:off x="2019861" y="2945747"/>
            <a:ext cx="994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6" name="Line 16"/>
          <p:cNvSpPr>
            <a:spLocks noChangeShapeType="1"/>
          </p:cNvSpPr>
          <p:nvPr/>
        </p:nvSpPr>
        <p:spPr bwMode="auto">
          <a:xfrm>
            <a:off x="2019861" y="4508967"/>
            <a:ext cx="994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37907" name="Freeform 17"/>
          <p:cNvSpPr>
            <a:spLocks/>
          </p:cNvSpPr>
          <p:nvPr/>
        </p:nvSpPr>
        <p:spPr bwMode="auto">
          <a:xfrm>
            <a:off x="2180945" y="2945747"/>
            <a:ext cx="2256584" cy="1690687"/>
          </a:xfrm>
          <a:custGeom>
            <a:avLst/>
            <a:gdLst>
              <a:gd name="T0" fmla="*/ 0 w 1465"/>
              <a:gd name="T1" fmla="*/ 0 h 1065"/>
              <a:gd name="T2" fmla="*/ 2147483646 w 1465"/>
              <a:gd name="T3" fmla="*/ 2147483646 h 1065"/>
              <a:gd name="T4" fmla="*/ 2147483646 w 1465"/>
              <a:gd name="T5" fmla="*/ 2147483646 h 1065"/>
              <a:gd name="T6" fmla="*/ 0 60000 65536"/>
              <a:gd name="T7" fmla="*/ 0 60000 65536"/>
              <a:gd name="T8" fmla="*/ 0 60000 65536"/>
            </a:gdLst>
            <a:ahLst/>
            <a:cxnLst>
              <a:cxn ang="T6">
                <a:pos x="T0" y="T1"/>
              </a:cxn>
              <a:cxn ang="T7">
                <a:pos x="T2" y="T3"/>
              </a:cxn>
              <a:cxn ang="T8">
                <a:pos x="T4" y="T5"/>
              </a:cxn>
            </a:cxnLst>
            <a:rect l="0" t="0" r="r" b="b"/>
            <a:pathLst>
              <a:path w="1465" h="1065">
                <a:moveTo>
                  <a:pt x="0" y="0"/>
                </a:moveTo>
                <a:lnTo>
                  <a:pt x="720" y="920"/>
                </a:lnTo>
                <a:lnTo>
                  <a:pt x="1464" y="106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71">
              <a:solidFill>
                <a:srgbClr val="FFFF00"/>
              </a:solidFill>
            </a:endParaRPr>
          </a:p>
        </p:txBody>
      </p:sp>
      <p:sp>
        <p:nvSpPr>
          <p:cNvPr id="37908" name="Rectangle 18"/>
          <p:cNvSpPr>
            <a:spLocks noChangeArrowheads="1"/>
          </p:cNvSpPr>
          <p:nvPr/>
        </p:nvSpPr>
        <p:spPr bwMode="auto">
          <a:xfrm>
            <a:off x="3175467" y="3476625"/>
            <a:ext cx="1218350" cy="45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lnSpc>
                <a:spcPct val="150000"/>
              </a:lnSpc>
              <a:spcBef>
                <a:spcPct val="0"/>
              </a:spcBef>
              <a:spcAft>
                <a:spcPct val="0"/>
              </a:spcAft>
              <a:buFontTx/>
              <a:buNone/>
            </a:pPr>
            <a:r>
              <a:rPr lang="en-US" altLang="en-US" sz="1588" b="1">
                <a:solidFill>
                  <a:srgbClr val="FFFF00"/>
                </a:solidFill>
                <a:latin typeface="Arial" panose="020B0604020202020204" pitchFamily="34" charset="0"/>
              </a:rPr>
              <a:t>T* = 3 here</a:t>
            </a:r>
          </a:p>
        </p:txBody>
      </p:sp>
      <p:sp>
        <p:nvSpPr>
          <p:cNvPr id="37909" name="Rectangle 19"/>
          <p:cNvSpPr>
            <a:spLocks noChangeArrowheads="1"/>
          </p:cNvSpPr>
          <p:nvPr/>
        </p:nvSpPr>
        <p:spPr bwMode="auto">
          <a:xfrm>
            <a:off x="881956" y="3515846"/>
            <a:ext cx="851263" cy="82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sz="1588" b="1">
                <a:solidFill>
                  <a:srgbClr val="FFFF00"/>
                </a:solidFill>
                <a:latin typeface="Arial" panose="020B0604020202020204" pitchFamily="34" charset="0"/>
              </a:rPr>
              <a:t>1 - (R</a:t>
            </a:r>
            <a:r>
              <a:rPr lang="en-US" altLang="en-US" sz="1941" b="1" baseline="30000">
                <a:solidFill>
                  <a:srgbClr val="FFFF00"/>
                </a:solidFill>
                <a:latin typeface="Arial" panose="020B0604020202020204" pitchFamily="34" charset="0"/>
              </a:rPr>
              <a:t>2</a:t>
            </a:r>
            <a:r>
              <a:rPr lang="en-US" altLang="en-US" sz="1588" b="1">
                <a:solidFill>
                  <a:srgbClr val="FFFF00"/>
                </a:solidFill>
                <a:latin typeface="Arial" panose="020B0604020202020204" pitchFamily="34" charset="0"/>
              </a:rPr>
              <a:t>)</a:t>
            </a:r>
          </a:p>
          <a:p>
            <a:pPr algn="ctr" eaLnBrk="0" fontAlgn="base" hangingPunct="0">
              <a:spcBef>
                <a:spcPct val="0"/>
              </a:spcBef>
              <a:spcAft>
                <a:spcPct val="0"/>
              </a:spcAft>
              <a:buFontTx/>
              <a:buNone/>
            </a:pPr>
            <a:r>
              <a:rPr lang="en-US" altLang="en-US" sz="1588" b="1">
                <a:solidFill>
                  <a:srgbClr val="FFFF00"/>
                </a:solidFill>
                <a:latin typeface="Arial" panose="020B0604020202020204" pitchFamily="34" charset="0"/>
              </a:rPr>
              <a:t>or</a:t>
            </a:r>
          </a:p>
          <a:p>
            <a:pPr algn="ctr" eaLnBrk="0" fontAlgn="base" hangingPunct="0">
              <a:spcBef>
                <a:spcPct val="0"/>
              </a:spcBef>
              <a:spcAft>
                <a:spcPct val="0"/>
              </a:spcAft>
              <a:buFontTx/>
              <a:buNone/>
            </a:pPr>
            <a:r>
              <a:rPr lang="en-US" altLang="en-US" sz="1588" b="1">
                <a:solidFill>
                  <a:srgbClr val="FFFF00"/>
                </a:solidFill>
                <a:latin typeface="Arial" panose="020B0604020202020204" pitchFamily="34" charset="0"/>
              </a:rPr>
              <a:t>Stress</a:t>
            </a:r>
          </a:p>
        </p:txBody>
      </p:sp>
    </p:spTree>
    <p:extLst>
      <p:ext uri="{BB962C8B-B14F-4D97-AF65-F5344CB8AC3E}">
        <p14:creationId xmlns:p14="http://schemas.microsoft.com/office/powerpoint/2010/main" val="3310861194"/>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3"/>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FA2B94F0-AA75-4EF9-8684-56344C02813D}" type="slidenum">
              <a:rPr lang="en-US" altLang="en-US" sz="1412">
                <a:solidFill>
                  <a:srgbClr val="FFFF00"/>
                </a:solidFill>
              </a:rPr>
              <a:pPr>
                <a:spcBef>
                  <a:spcPct val="0"/>
                </a:spcBef>
                <a:buFontTx/>
                <a:buNone/>
              </a:pPr>
              <a:t>47</a:t>
            </a:fld>
            <a:endParaRPr lang="en-US" altLang="en-US" sz="1412">
              <a:solidFill>
                <a:srgbClr val="FFFF00"/>
              </a:solidFill>
            </a:endParaRPr>
          </a:p>
        </p:txBody>
      </p:sp>
      <p:sp>
        <p:nvSpPr>
          <p:cNvPr id="41988" name="Rectangle 2"/>
          <p:cNvSpPr>
            <a:spLocks noChangeArrowheads="1"/>
          </p:cNvSpPr>
          <p:nvPr/>
        </p:nvSpPr>
        <p:spPr bwMode="auto">
          <a:xfrm>
            <a:off x="994522" y="1346108"/>
            <a:ext cx="7300632" cy="4504474"/>
          </a:xfrm>
          <a:prstGeom prst="rect">
            <a:avLst/>
          </a:prstGeom>
          <a:noFill/>
          <a:ln w="50800">
            <a:solidFill>
              <a:schemeClr val="tx2">
                <a:lumMod val="20000"/>
                <a:lumOff val="80000"/>
              </a:schemeClr>
            </a:solidFill>
            <a:miter lim="800000"/>
            <a:headEnd/>
            <a:tailEnd/>
          </a:ln>
          <a:effectLst/>
        </p:spPr>
        <p:txBody>
          <a:bodyPr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				                        			 Aqua- 	                                                                      Ultra</a:t>
            </a:r>
          </a:p>
          <a:p>
            <a:pPr eaLnBrk="0" fontAlgn="base" hangingPunct="0">
              <a:spcBef>
                <a:spcPct val="0"/>
              </a:spcBef>
              <a:spcAft>
                <a:spcPct val="0"/>
              </a:spcAft>
              <a:buFontTx/>
              <a:buNone/>
            </a:pPr>
            <a:r>
              <a:rPr lang="en-US" altLang="en-US" sz="1147" u="sng" dirty="0">
                <a:solidFill>
                  <a:srgbClr val="FFFF00"/>
                </a:solidFill>
                <a:latin typeface="Arial" panose="020B0604020202020204" pitchFamily="34" charset="0"/>
              </a:rPr>
              <a:t>	Fresh</a:t>
            </a:r>
            <a:r>
              <a:rPr lang="en-US" altLang="en-US" sz="1147" dirty="0">
                <a:solidFill>
                  <a:srgbClr val="FFFF00"/>
                </a:solidFill>
                <a:latin typeface="Arial" panose="020B0604020202020204" pitchFamily="34" charset="0"/>
              </a:rPr>
              <a:t> </a:t>
            </a:r>
            <a:r>
              <a:rPr lang="en-US" altLang="en-US" sz="1147" u="sng" dirty="0">
                <a:solidFill>
                  <a:srgbClr val="FFFF00"/>
                </a:solidFill>
                <a:latin typeface="Arial" panose="020B0604020202020204" pitchFamily="34" charset="0"/>
              </a:rPr>
              <a:t> Crest	</a:t>
            </a:r>
            <a:r>
              <a:rPr lang="en-US" altLang="en-US" sz="1147" dirty="0">
                <a:solidFill>
                  <a:srgbClr val="FFFF00"/>
                </a:solidFill>
                <a:latin typeface="Arial" panose="020B0604020202020204" pitchFamily="34" charset="0"/>
              </a:rPr>
              <a:t>   </a:t>
            </a:r>
            <a:r>
              <a:rPr lang="en-US" altLang="en-US" sz="1147" u="sng" dirty="0">
                <a:solidFill>
                  <a:srgbClr val="FFFF00"/>
                </a:solidFill>
                <a:latin typeface="Arial" panose="020B0604020202020204" pitchFamily="34" charset="0"/>
              </a:rPr>
              <a:t>Colgate	Aim</a:t>
            </a:r>
            <a:r>
              <a:rPr lang="en-US" altLang="en-US" sz="1147" dirty="0">
                <a:solidFill>
                  <a:srgbClr val="FFFF00"/>
                </a:solidFill>
                <a:latin typeface="Arial" panose="020B0604020202020204" pitchFamily="34" charset="0"/>
              </a:rPr>
              <a:t>  </a:t>
            </a:r>
            <a:r>
              <a:rPr lang="en-US" altLang="en-US" sz="1147" u="sng" dirty="0" err="1">
                <a:solidFill>
                  <a:srgbClr val="FFFF00"/>
                </a:solidFill>
                <a:latin typeface="Arial" panose="020B0604020202020204" pitchFamily="34" charset="0"/>
              </a:rPr>
              <a:t>Gleem</a:t>
            </a:r>
            <a:r>
              <a:rPr lang="en-US" altLang="en-US" sz="1147" u="sng" dirty="0">
                <a:solidFill>
                  <a:srgbClr val="FFFF00"/>
                </a:solidFill>
                <a:latin typeface="Arial" panose="020B0604020202020204" pitchFamily="34" charset="0"/>
              </a:rPr>
              <a:t>	</a:t>
            </a:r>
            <a:r>
              <a:rPr lang="en-US" altLang="en-US" sz="1147" u="sng" dirty="0" err="1">
                <a:solidFill>
                  <a:srgbClr val="FFFF00"/>
                </a:solidFill>
                <a:latin typeface="Arial" panose="020B0604020202020204" pitchFamily="34" charset="0"/>
              </a:rPr>
              <a:t>Macleans</a:t>
            </a:r>
            <a:r>
              <a:rPr lang="en-US" altLang="en-US" sz="1147" dirty="0">
                <a:solidFill>
                  <a:srgbClr val="FFFF00"/>
                </a:solidFill>
                <a:latin typeface="Arial" panose="020B0604020202020204" pitchFamily="34" charset="0"/>
              </a:rPr>
              <a:t> </a:t>
            </a:r>
            <a:r>
              <a:rPr lang="en-US" altLang="en-US" sz="1147" u="sng" dirty="0">
                <a:solidFill>
                  <a:srgbClr val="FFFF00"/>
                </a:solidFill>
                <a:latin typeface="Arial" panose="020B0604020202020204" pitchFamily="34" charset="0"/>
              </a:rPr>
              <a:t> Bright </a:t>
            </a:r>
            <a:r>
              <a:rPr lang="en-US" altLang="en-US" sz="1147" dirty="0">
                <a:solidFill>
                  <a:srgbClr val="FFFF00"/>
                </a:solidFill>
                <a:latin typeface="Arial" panose="020B0604020202020204" pitchFamily="34" charset="0"/>
              </a:rPr>
              <a:t> </a:t>
            </a:r>
            <a:r>
              <a:rPr lang="en-US" altLang="en-US" sz="1147" u="sng" dirty="0">
                <a:solidFill>
                  <a:srgbClr val="FFFF00"/>
                </a:solidFill>
                <a:latin typeface="Arial" panose="020B0604020202020204" pitchFamily="34" charset="0"/>
              </a:rPr>
              <a:t>Close-up </a:t>
            </a:r>
            <a:r>
              <a:rPr lang="en-US" altLang="en-US" sz="1147" dirty="0">
                <a:solidFill>
                  <a:srgbClr val="FFFF00"/>
                </a:solidFill>
                <a:latin typeface="Arial" panose="020B0604020202020204" pitchFamily="34" charset="0"/>
              </a:rPr>
              <a:t> </a:t>
            </a:r>
            <a:r>
              <a:rPr lang="en-US" altLang="en-US" sz="1147" u="sng" dirty="0" err="1">
                <a:solidFill>
                  <a:srgbClr val="FFFF00"/>
                </a:solidFill>
                <a:latin typeface="Arial" panose="020B0604020202020204" pitchFamily="34" charset="0"/>
              </a:rPr>
              <a:t>Pepsodent</a:t>
            </a:r>
            <a:r>
              <a:rPr lang="en-US" altLang="en-US" sz="1147" u="sng" dirty="0">
                <a:solidFill>
                  <a:srgbClr val="FFFF00"/>
                </a:solidFill>
                <a:latin typeface="Arial" panose="020B0604020202020204" pitchFamily="34" charset="0"/>
              </a:rPr>
              <a:t>	</a:t>
            </a:r>
            <a:r>
              <a:rPr lang="en-US" altLang="en-US" sz="1147" u="sng" dirty="0" err="1">
                <a:solidFill>
                  <a:srgbClr val="FFFF00"/>
                </a:solidFill>
                <a:latin typeface="Arial" panose="020B0604020202020204" pitchFamily="34" charset="0"/>
              </a:rPr>
              <a:t>Dentagard</a:t>
            </a:r>
            <a:r>
              <a:rPr lang="en-US" altLang="en-US" sz="1147" dirty="0">
                <a:solidFill>
                  <a:srgbClr val="FFFF00"/>
                </a:solidFill>
                <a:latin typeface="Arial" panose="020B0604020202020204" pitchFamily="34" charset="0"/>
              </a:rPr>
              <a:t>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Aqua-Fresh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Crest	  5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Colgate	  6            7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Aim	  4            6	       6								</a:t>
            </a:r>
          </a:p>
          <a:p>
            <a:pPr eaLnBrk="0" fontAlgn="base" hangingPunct="0">
              <a:spcBef>
                <a:spcPct val="0"/>
              </a:spcBef>
              <a:spcAft>
                <a:spcPct val="0"/>
              </a:spcAft>
              <a:buFontTx/>
              <a:buNone/>
            </a:pPr>
            <a:r>
              <a:rPr lang="en-US" altLang="en-US" sz="1147" dirty="0" err="1">
                <a:solidFill>
                  <a:srgbClr val="FFFF00"/>
                </a:solidFill>
                <a:latin typeface="Arial" panose="020B0604020202020204" pitchFamily="34" charset="0"/>
              </a:rPr>
              <a:t>Gleem</a:t>
            </a:r>
            <a:r>
              <a:rPr lang="en-US" altLang="en-US" sz="1147" dirty="0">
                <a:solidFill>
                  <a:srgbClr val="FFFF00"/>
                </a:solidFill>
                <a:latin typeface="Arial" panose="020B0604020202020204" pitchFamily="34" charset="0"/>
              </a:rPr>
              <a:t>	  2            3	       4	  5							</a:t>
            </a:r>
          </a:p>
          <a:p>
            <a:pPr eaLnBrk="0" fontAlgn="base" hangingPunct="0">
              <a:spcBef>
                <a:spcPct val="0"/>
              </a:spcBef>
              <a:spcAft>
                <a:spcPct val="0"/>
              </a:spcAft>
              <a:buFontTx/>
              <a:buNone/>
            </a:pPr>
            <a:r>
              <a:rPr lang="en-US" altLang="en-US" sz="1147" dirty="0" err="1">
                <a:solidFill>
                  <a:srgbClr val="FFFF00"/>
                </a:solidFill>
                <a:latin typeface="Arial" panose="020B0604020202020204" pitchFamily="34" charset="0"/>
              </a:rPr>
              <a:t>Macleans</a:t>
            </a:r>
            <a:r>
              <a:rPr lang="en-US" altLang="en-US" sz="1147" dirty="0">
                <a:solidFill>
                  <a:srgbClr val="FFFF00"/>
                </a:solidFill>
                <a:latin typeface="Arial" panose="020B0604020202020204" pitchFamily="34" charset="0"/>
              </a:rPr>
              <a:t>	  3            3	       4	  4        5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Ultra Brite	  2            2           2	  3        5	      5					</a:t>
            </a:r>
          </a:p>
          <a:p>
            <a:pPr eaLnBrk="0" fontAlgn="base" hangingPunct="0">
              <a:spcBef>
                <a:spcPct val="0"/>
              </a:spcBef>
              <a:spcAft>
                <a:spcPct val="0"/>
              </a:spcAft>
              <a:buFontTx/>
              <a:buNone/>
            </a:pPr>
            <a:r>
              <a:rPr lang="en-US" altLang="en-US" sz="1147" dirty="0">
                <a:solidFill>
                  <a:srgbClr val="FFFF00"/>
                </a:solidFill>
                <a:latin typeface="Arial" panose="020B0604020202020204" pitchFamily="34" charset="0"/>
              </a:rPr>
              <a:t>Close-Up	  2            2	       2	  2        6	      5	6				</a:t>
            </a:r>
          </a:p>
          <a:p>
            <a:pPr eaLnBrk="0" fontAlgn="base" hangingPunct="0">
              <a:spcBef>
                <a:spcPct val="0"/>
              </a:spcBef>
              <a:spcAft>
                <a:spcPct val="0"/>
              </a:spcAft>
              <a:buFontTx/>
              <a:buNone/>
            </a:pPr>
            <a:r>
              <a:rPr lang="en-US" altLang="en-US" sz="1147" dirty="0" err="1">
                <a:solidFill>
                  <a:srgbClr val="FFFF00"/>
                </a:solidFill>
                <a:latin typeface="Arial" panose="020B0604020202020204" pitchFamily="34" charset="0"/>
              </a:rPr>
              <a:t>Pepsodent</a:t>
            </a:r>
            <a:r>
              <a:rPr lang="en-US" altLang="en-US" sz="1147" dirty="0">
                <a:solidFill>
                  <a:srgbClr val="FFFF00"/>
                </a:solidFill>
                <a:latin typeface="Arial" panose="020B0604020202020204" pitchFamily="34" charset="0"/>
              </a:rPr>
              <a:t>	  2            2	       2	  2        6	      6	7           6			</a:t>
            </a:r>
          </a:p>
          <a:p>
            <a:pPr eaLnBrk="0" fontAlgn="base" hangingPunct="0">
              <a:spcBef>
                <a:spcPct val="0"/>
              </a:spcBef>
              <a:spcAft>
                <a:spcPct val="0"/>
              </a:spcAft>
              <a:buFontTx/>
              <a:buNone/>
            </a:pPr>
            <a:r>
              <a:rPr lang="en-US" altLang="en-US" sz="1147" dirty="0" err="1">
                <a:solidFill>
                  <a:srgbClr val="FFFF00"/>
                </a:solidFill>
                <a:latin typeface="Arial" panose="020B0604020202020204" pitchFamily="34" charset="0"/>
              </a:rPr>
              <a:t>Dentagard</a:t>
            </a:r>
            <a:r>
              <a:rPr lang="en-US" altLang="en-US" sz="1147" dirty="0">
                <a:solidFill>
                  <a:srgbClr val="FFFF00"/>
                </a:solidFill>
                <a:latin typeface="Arial" panose="020B0604020202020204" pitchFamily="34" charset="0"/>
              </a:rPr>
              <a:t>	  1            2	       4	  2        4	      3	3           4	         3		</a:t>
            </a:r>
          </a:p>
          <a:p>
            <a:pPr eaLnBrk="0" fontAlgn="base" hangingPunct="0">
              <a:spcBef>
                <a:spcPct val="0"/>
              </a:spcBef>
              <a:spcAft>
                <a:spcPct val="0"/>
              </a:spcAft>
              <a:buFontTx/>
              <a:buNone/>
            </a:pPr>
            <a:endParaRPr lang="en-US" altLang="en-US" sz="1147" dirty="0">
              <a:solidFill>
                <a:srgbClr val="FFFF00"/>
              </a:solidFill>
              <a:latin typeface="Arial" panose="020B0604020202020204" pitchFamily="34" charset="0"/>
            </a:endParaRPr>
          </a:p>
        </p:txBody>
      </p:sp>
      <p:sp>
        <p:nvSpPr>
          <p:cNvPr id="41989" name="Rectangle 3"/>
          <p:cNvSpPr>
            <a:spLocks noChangeArrowheads="1"/>
          </p:cNvSpPr>
          <p:nvPr/>
        </p:nvSpPr>
        <p:spPr bwMode="auto">
          <a:xfrm>
            <a:off x="1216286" y="683559"/>
            <a:ext cx="6589564" cy="41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sz="2118" b="1">
                <a:solidFill>
                  <a:srgbClr val="FFFFFF"/>
                </a:solidFill>
                <a:latin typeface="Arial" panose="020B0604020202020204" pitchFamily="34" charset="0"/>
              </a:rPr>
              <a:t>SIMILARITY RATINGS OF TOOTHPASTE BRANDS</a:t>
            </a:r>
          </a:p>
        </p:txBody>
      </p:sp>
      <p:sp>
        <p:nvSpPr>
          <p:cNvPr id="41990" name="Rectangle 4"/>
          <p:cNvSpPr>
            <a:spLocks noChangeArrowheads="1"/>
          </p:cNvSpPr>
          <p:nvPr/>
        </p:nvSpPr>
        <p:spPr bwMode="auto">
          <a:xfrm>
            <a:off x="488857" y="169490"/>
            <a:ext cx="2075890" cy="41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2118" b="1" u="sng">
                <a:solidFill>
                  <a:srgbClr val="FFFF00"/>
                </a:solidFill>
                <a:latin typeface="Arial" panose="020B0604020202020204" pitchFamily="34" charset="0"/>
              </a:rPr>
              <a:t>Example #2</a:t>
            </a:r>
          </a:p>
        </p:txBody>
      </p:sp>
    </p:spTree>
    <p:extLst>
      <p:ext uri="{BB962C8B-B14F-4D97-AF65-F5344CB8AC3E}">
        <p14:creationId xmlns:p14="http://schemas.microsoft.com/office/powerpoint/2010/main" val="198784410"/>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DE74C7EC-4C10-48A8-9471-F849675C6861}" type="slidenum">
              <a:rPr lang="en-US" altLang="en-US" sz="1412">
                <a:solidFill>
                  <a:srgbClr val="FFFF00"/>
                </a:solidFill>
              </a:rPr>
              <a:pPr>
                <a:spcBef>
                  <a:spcPct val="0"/>
                </a:spcBef>
                <a:buFontTx/>
                <a:buNone/>
              </a:pPr>
              <a:t>48</a:t>
            </a:fld>
            <a:endParaRPr lang="en-US" altLang="en-US" sz="1412">
              <a:solidFill>
                <a:srgbClr val="FFFF00"/>
              </a:solidFill>
            </a:endParaRPr>
          </a:p>
        </p:txBody>
      </p:sp>
      <p:sp>
        <p:nvSpPr>
          <p:cNvPr id="43012" name="Rectangle 2"/>
          <p:cNvSpPr>
            <a:spLocks noGrp="1" noChangeArrowheads="1"/>
          </p:cNvSpPr>
          <p:nvPr>
            <p:ph type="title"/>
          </p:nvPr>
        </p:nvSpPr>
        <p:spPr>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521" tIns="45261" rIns="90521" bIns="45261" numCol="1" anchor="ctr" anchorCtr="0" compatLnSpc="1">
            <a:prstTxWarp prst="textNoShape">
              <a:avLst/>
            </a:prstTxWarp>
          </a:bodyPr>
          <a:lstStyle/>
          <a:p>
            <a:pPr defTabSz="806867" eaLnBrk="1" hangingPunct="1"/>
            <a:r>
              <a:rPr lang="en-US" altLang="en-US" sz="2559" b="1" dirty="0">
                <a:solidFill>
                  <a:srgbClr val="FFFFFF"/>
                </a:solidFill>
              </a:rPr>
              <a:t>PLOT OF STRESS VERSUS DIMENSIONALITY</a:t>
            </a:r>
          </a:p>
        </p:txBody>
      </p:sp>
      <p:graphicFrame>
        <p:nvGraphicFramePr>
          <p:cNvPr id="43013" name="Object 3"/>
          <p:cNvGraphicFramePr>
            <a:graphicFrameLocks noGrp="1"/>
          </p:cNvGraphicFramePr>
          <p:nvPr>
            <p:ph type="chart" idx="1"/>
          </p:nvPr>
        </p:nvGraphicFramePr>
        <p:xfrm>
          <a:off x="762000" y="2057681"/>
          <a:ext cx="7719453" cy="3989294"/>
        </p:xfrm>
        <a:graphic>
          <a:graphicData uri="http://schemas.openxmlformats.org/presentationml/2006/ole">
            <mc:AlternateContent xmlns:mc="http://schemas.openxmlformats.org/markup-compatibility/2006">
              <mc:Choice xmlns:v="urn:schemas-microsoft-com:vml" Requires="v">
                <p:oleObj spid="_x0000_s38076" name="Chart" r:id="rId3" imgW="7962900" imgH="4114800" progId="MSGraph.Chart.8">
                  <p:embed followColorScheme="full"/>
                </p:oleObj>
              </mc:Choice>
              <mc:Fallback>
                <p:oleObj name="Chart" r:id="rId3" imgW="7962900" imgH="4114800" progId="MSGraph.Chart.8">
                  <p:embed followColorScheme="full"/>
                  <p:pic>
                    <p:nvPicPr>
                      <p:cNvPr id="0" name="Picture 12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681"/>
                        <a:ext cx="7719453" cy="398929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6749940"/>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p:spPr>
        <p:txBody>
          <a:bodyPr/>
          <a:lstStyle>
            <a:lvl1pPr defTabSz="899320">
              <a:spcBef>
                <a:spcPct val="20000"/>
              </a:spcBef>
              <a:buChar char="•"/>
              <a:defRPr sz="3177">
                <a:solidFill>
                  <a:schemeClr val="tx1"/>
                </a:solidFill>
                <a:latin typeface="Times New Roman" panose="02020603050405020304" pitchFamily="18" charset="0"/>
              </a:defRPr>
            </a:lvl1pPr>
            <a:lvl2pPr marL="655579" indent="-252146" defTabSz="899320">
              <a:spcBef>
                <a:spcPct val="20000"/>
              </a:spcBef>
              <a:buChar char="–"/>
              <a:defRPr sz="2735">
                <a:solidFill>
                  <a:schemeClr val="tx1"/>
                </a:solidFill>
                <a:latin typeface="Times New Roman" panose="02020603050405020304" pitchFamily="18" charset="0"/>
              </a:defRPr>
            </a:lvl2pPr>
            <a:lvl3pPr marL="1008583" indent="-201717" defTabSz="899320">
              <a:spcBef>
                <a:spcPct val="20000"/>
              </a:spcBef>
              <a:buChar char="•"/>
              <a:defRPr sz="2382">
                <a:solidFill>
                  <a:schemeClr val="tx1"/>
                </a:solidFill>
                <a:latin typeface="Times New Roman" panose="02020603050405020304" pitchFamily="18" charset="0"/>
              </a:defRPr>
            </a:lvl3pPr>
            <a:lvl4pPr marL="1412016" indent="-201717" defTabSz="899320">
              <a:spcBef>
                <a:spcPct val="20000"/>
              </a:spcBef>
              <a:buChar char="–"/>
              <a:defRPr sz="1941">
                <a:solidFill>
                  <a:schemeClr val="tx1"/>
                </a:solidFill>
                <a:latin typeface="Times New Roman" panose="02020603050405020304" pitchFamily="18" charset="0"/>
              </a:defRPr>
            </a:lvl4pPr>
            <a:lvl5pPr marL="1815450" indent="-201717" defTabSz="899320">
              <a:spcBef>
                <a:spcPct val="20000"/>
              </a:spcBef>
              <a:buChar char="»"/>
              <a:defRPr sz="1941">
                <a:solidFill>
                  <a:schemeClr val="tx1"/>
                </a:solidFill>
                <a:latin typeface="Times New Roman" panose="02020603050405020304" pitchFamily="18" charset="0"/>
              </a:defRPr>
            </a:lvl5pPr>
            <a:lvl6pPr marL="22188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6pPr>
            <a:lvl7pPr marL="2622316"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7pPr>
            <a:lvl8pPr marL="3025750"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8pPr>
            <a:lvl9pPr marL="3429183" indent="-201717" defTabSz="899320" eaLnBrk="0" fontAlgn="base" hangingPunct="0">
              <a:spcBef>
                <a:spcPct val="20000"/>
              </a:spcBef>
              <a:spcAft>
                <a:spcPct val="0"/>
              </a:spcAft>
              <a:buChar char="»"/>
              <a:defRPr sz="1941">
                <a:solidFill>
                  <a:schemeClr val="tx1"/>
                </a:solidFill>
                <a:latin typeface="Times New Roman" panose="02020603050405020304" pitchFamily="18" charset="0"/>
              </a:defRPr>
            </a:lvl9pPr>
          </a:lstStyle>
          <a:p>
            <a:pPr>
              <a:spcBef>
                <a:spcPct val="0"/>
              </a:spcBef>
              <a:buFontTx/>
              <a:buNone/>
            </a:pPr>
            <a:fld id="{1AB78D71-F4DC-4231-A4BA-53CAD32364DB}" type="slidenum">
              <a:rPr lang="en-US" altLang="en-US" sz="1412">
                <a:solidFill>
                  <a:srgbClr val="FFFF00"/>
                </a:solidFill>
              </a:rPr>
              <a:pPr>
                <a:spcBef>
                  <a:spcPct val="0"/>
                </a:spcBef>
                <a:buFontTx/>
                <a:buNone/>
              </a:pPr>
              <a:t>49</a:t>
            </a:fld>
            <a:endParaRPr lang="en-US" altLang="en-US" sz="1412">
              <a:solidFill>
                <a:srgbClr val="FFFF00"/>
              </a:solidFill>
            </a:endParaRPr>
          </a:p>
        </p:txBody>
      </p:sp>
      <p:graphicFrame>
        <p:nvGraphicFramePr>
          <p:cNvPr id="44036" name="Object 3"/>
          <p:cNvGraphicFramePr>
            <a:graphicFrameLocks noGrp="1"/>
          </p:cNvGraphicFramePr>
          <p:nvPr>
            <p:ph type="chart" idx="1"/>
          </p:nvPr>
        </p:nvGraphicFramePr>
        <p:xfrm>
          <a:off x="1469372" y="2057681"/>
          <a:ext cx="6926636" cy="3979489"/>
        </p:xfrm>
        <a:graphic>
          <a:graphicData uri="http://schemas.openxmlformats.org/presentationml/2006/ole">
            <mc:AlternateContent xmlns:mc="http://schemas.openxmlformats.org/markup-compatibility/2006">
              <mc:Choice xmlns:v="urn:schemas-microsoft-com:vml" Requires="v">
                <p:oleObj spid="_x0000_s39100" name="Chart" r:id="rId3" imgW="7162800" imgH="4114800" progId="MSGraph.Chart.8">
                  <p:embed followColorScheme="full"/>
                </p:oleObj>
              </mc:Choice>
              <mc:Fallback>
                <p:oleObj name="Chart" r:id="rId3" imgW="7162800" imgH="4114800" progId="MSGraph.Chart.8">
                  <p:embed followColorScheme="full"/>
                  <p:pic>
                    <p:nvPicPr>
                      <p:cNvPr id="0" name="Picture 12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372" y="2057681"/>
                        <a:ext cx="6926636" cy="3979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7" name="Rectangle 2"/>
          <p:cNvSpPr>
            <a:spLocks noGrp="1" noChangeArrowheads="1"/>
          </p:cNvSpPr>
          <p:nvPr>
            <p:ph type="title"/>
          </p:nvPr>
        </p:nvSpPr>
        <p:spPr>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521" tIns="45261" rIns="90521" bIns="45261" numCol="1" anchor="ctr" anchorCtr="0" compatLnSpc="1">
            <a:prstTxWarp prst="textNoShape">
              <a:avLst/>
            </a:prstTxWarp>
          </a:bodyPr>
          <a:lstStyle/>
          <a:p>
            <a:pPr defTabSz="806867" eaLnBrk="1" hangingPunct="1"/>
            <a:r>
              <a:rPr lang="en-US" altLang="en-US" sz="2824" b="1">
                <a:solidFill>
                  <a:srgbClr val="FFFFFF"/>
                </a:solidFill>
              </a:rPr>
              <a:t>A SPATIAL MAP OF TOOTHPASTE BRANDS</a:t>
            </a:r>
          </a:p>
        </p:txBody>
      </p:sp>
      <p:sp>
        <p:nvSpPr>
          <p:cNvPr id="44038" name="Line 4"/>
          <p:cNvSpPr>
            <a:spLocks noChangeShapeType="1"/>
          </p:cNvSpPr>
          <p:nvPr/>
        </p:nvSpPr>
        <p:spPr bwMode="auto">
          <a:xfrm>
            <a:off x="1557618" y="2152931"/>
            <a:ext cx="0" cy="381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44039" name="Line 5"/>
          <p:cNvSpPr>
            <a:spLocks noChangeShapeType="1"/>
          </p:cNvSpPr>
          <p:nvPr/>
        </p:nvSpPr>
        <p:spPr bwMode="auto">
          <a:xfrm>
            <a:off x="1595438" y="5962931"/>
            <a:ext cx="51589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71">
              <a:solidFill>
                <a:srgbClr val="FFFF00"/>
              </a:solidFill>
            </a:endParaRPr>
          </a:p>
        </p:txBody>
      </p:sp>
      <p:sp>
        <p:nvSpPr>
          <p:cNvPr id="44040" name="Rectangle 6"/>
          <p:cNvSpPr>
            <a:spLocks noChangeArrowheads="1"/>
          </p:cNvSpPr>
          <p:nvPr/>
        </p:nvSpPr>
        <p:spPr bwMode="auto">
          <a:xfrm>
            <a:off x="1154206" y="2080093"/>
            <a:ext cx="434482"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2.0</a:t>
            </a:r>
          </a:p>
        </p:txBody>
      </p:sp>
      <p:sp>
        <p:nvSpPr>
          <p:cNvPr id="44041" name="Rectangle 7"/>
          <p:cNvSpPr>
            <a:spLocks noChangeArrowheads="1"/>
          </p:cNvSpPr>
          <p:nvPr/>
        </p:nvSpPr>
        <p:spPr bwMode="auto">
          <a:xfrm>
            <a:off x="1192026" y="3945872"/>
            <a:ext cx="434482"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0.0</a:t>
            </a:r>
          </a:p>
        </p:txBody>
      </p:sp>
      <p:sp>
        <p:nvSpPr>
          <p:cNvPr id="44042" name="Rectangle 8"/>
          <p:cNvSpPr>
            <a:spLocks noChangeArrowheads="1"/>
          </p:cNvSpPr>
          <p:nvPr/>
        </p:nvSpPr>
        <p:spPr bwMode="auto">
          <a:xfrm>
            <a:off x="1135997" y="5813052"/>
            <a:ext cx="495396"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-2.0</a:t>
            </a:r>
          </a:p>
        </p:txBody>
      </p:sp>
      <p:sp>
        <p:nvSpPr>
          <p:cNvPr id="44043" name="Rectangle 9"/>
          <p:cNvSpPr>
            <a:spLocks noChangeArrowheads="1"/>
          </p:cNvSpPr>
          <p:nvPr/>
        </p:nvSpPr>
        <p:spPr bwMode="auto">
          <a:xfrm>
            <a:off x="1505791" y="6098802"/>
            <a:ext cx="495396"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-2.0</a:t>
            </a:r>
          </a:p>
        </p:txBody>
      </p:sp>
      <p:sp>
        <p:nvSpPr>
          <p:cNvPr id="44044" name="Rectangle 10"/>
          <p:cNvSpPr>
            <a:spLocks noChangeArrowheads="1"/>
          </p:cNvSpPr>
          <p:nvPr/>
        </p:nvSpPr>
        <p:spPr bwMode="auto">
          <a:xfrm>
            <a:off x="4076140" y="6098802"/>
            <a:ext cx="434482"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0.0</a:t>
            </a:r>
          </a:p>
        </p:txBody>
      </p:sp>
      <p:sp>
        <p:nvSpPr>
          <p:cNvPr id="44045" name="Rectangle 11"/>
          <p:cNvSpPr>
            <a:spLocks noChangeArrowheads="1"/>
          </p:cNvSpPr>
          <p:nvPr/>
        </p:nvSpPr>
        <p:spPr bwMode="auto">
          <a:xfrm>
            <a:off x="6664699" y="6080593"/>
            <a:ext cx="434482"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2.0</a:t>
            </a:r>
          </a:p>
        </p:txBody>
      </p:sp>
      <p:sp>
        <p:nvSpPr>
          <p:cNvPr id="44046" name="Rectangle 12"/>
          <p:cNvSpPr>
            <a:spLocks noChangeArrowheads="1"/>
          </p:cNvSpPr>
          <p:nvPr/>
        </p:nvSpPr>
        <p:spPr bwMode="auto">
          <a:xfrm>
            <a:off x="3246905" y="3052203"/>
            <a:ext cx="998739"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Macleans</a:t>
            </a:r>
          </a:p>
        </p:txBody>
      </p:sp>
      <p:sp>
        <p:nvSpPr>
          <p:cNvPr id="44047" name="Rectangle 13"/>
          <p:cNvSpPr>
            <a:spLocks noChangeArrowheads="1"/>
          </p:cNvSpPr>
          <p:nvPr/>
        </p:nvSpPr>
        <p:spPr bwMode="auto">
          <a:xfrm>
            <a:off x="3539659" y="3622302"/>
            <a:ext cx="735847"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Gleem</a:t>
            </a:r>
          </a:p>
        </p:txBody>
      </p:sp>
      <p:sp>
        <p:nvSpPr>
          <p:cNvPr id="44048" name="Rectangle 14"/>
          <p:cNvSpPr>
            <a:spLocks noChangeArrowheads="1"/>
          </p:cNvSpPr>
          <p:nvPr/>
        </p:nvSpPr>
        <p:spPr bwMode="auto">
          <a:xfrm>
            <a:off x="2744041" y="3489233"/>
            <a:ext cx="989121"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Ultrabrite</a:t>
            </a:r>
          </a:p>
        </p:txBody>
      </p:sp>
      <p:sp>
        <p:nvSpPr>
          <p:cNvPr id="44049" name="Rectangle 15"/>
          <p:cNvSpPr>
            <a:spLocks noChangeArrowheads="1"/>
          </p:cNvSpPr>
          <p:nvPr/>
        </p:nvSpPr>
        <p:spPr bwMode="auto">
          <a:xfrm>
            <a:off x="1949824" y="3699343"/>
            <a:ext cx="1109346"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Pepsodent</a:t>
            </a:r>
          </a:p>
        </p:txBody>
      </p:sp>
      <p:sp>
        <p:nvSpPr>
          <p:cNvPr id="44050" name="Rectangle 16"/>
          <p:cNvSpPr>
            <a:spLocks noChangeArrowheads="1"/>
          </p:cNvSpPr>
          <p:nvPr/>
        </p:nvSpPr>
        <p:spPr bwMode="auto">
          <a:xfrm>
            <a:off x="2466696" y="4403912"/>
            <a:ext cx="958663"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Close-up</a:t>
            </a:r>
          </a:p>
        </p:txBody>
      </p:sp>
      <p:sp>
        <p:nvSpPr>
          <p:cNvPr id="44051" name="Rectangle 17"/>
          <p:cNvSpPr>
            <a:spLocks noChangeArrowheads="1"/>
          </p:cNvSpPr>
          <p:nvPr/>
        </p:nvSpPr>
        <p:spPr bwMode="auto">
          <a:xfrm>
            <a:off x="3133446" y="5266765"/>
            <a:ext cx="1080492"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Dentagard</a:t>
            </a:r>
          </a:p>
        </p:txBody>
      </p:sp>
      <p:sp>
        <p:nvSpPr>
          <p:cNvPr id="44052" name="Rectangle 18"/>
          <p:cNvSpPr>
            <a:spLocks noChangeArrowheads="1"/>
          </p:cNvSpPr>
          <p:nvPr/>
        </p:nvSpPr>
        <p:spPr bwMode="auto">
          <a:xfrm>
            <a:off x="4464144" y="2993372"/>
            <a:ext cx="524250"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Aim</a:t>
            </a:r>
          </a:p>
        </p:txBody>
      </p:sp>
      <p:sp>
        <p:nvSpPr>
          <p:cNvPr id="44053" name="Rectangle 19"/>
          <p:cNvSpPr>
            <a:spLocks noChangeArrowheads="1"/>
          </p:cNvSpPr>
          <p:nvPr/>
        </p:nvSpPr>
        <p:spPr bwMode="auto">
          <a:xfrm>
            <a:off x="5074865" y="3260912"/>
            <a:ext cx="647681"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Crest</a:t>
            </a:r>
          </a:p>
        </p:txBody>
      </p:sp>
      <p:sp>
        <p:nvSpPr>
          <p:cNvPr id="44054" name="Rectangle 20"/>
          <p:cNvSpPr>
            <a:spLocks noChangeArrowheads="1"/>
          </p:cNvSpPr>
          <p:nvPr/>
        </p:nvSpPr>
        <p:spPr bwMode="auto">
          <a:xfrm>
            <a:off x="4427725" y="4251233"/>
            <a:ext cx="848057"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Colgate</a:t>
            </a:r>
          </a:p>
        </p:txBody>
      </p:sp>
      <p:sp>
        <p:nvSpPr>
          <p:cNvPr id="44055" name="Rectangle 21"/>
          <p:cNvSpPr>
            <a:spLocks noChangeArrowheads="1"/>
          </p:cNvSpPr>
          <p:nvPr/>
        </p:nvSpPr>
        <p:spPr bwMode="auto">
          <a:xfrm>
            <a:off x="5406839" y="4461343"/>
            <a:ext cx="1191099" cy="30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1" tIns="45261" rIns="90521" bIns="45261">
            <a:spAutoFit/>
          </a:bodyPr>
          <a:lstStyle>
            <a:lvl1pPr defTabSz="1019175">
              <a:spcBef>
                <a:spcPct val="20000"/>
              </a:spcBef>
              <a:buChar char="•"/>
              <a:defRPr sz="3600">
                <a:solidFill>
                  <a:schemeClr val="tx1"/>
                </a:solidFill>
                <a:latin typeface="Times New Roman" panose="02020603050405020304" pitchFamily="18" charset="0"/>
              </a:defRPr>
            </a:lvl1pPr>
            <a:lvl2pPr marL="509588" indent="-317500" defTabSz="1019175">
              <a:spcBef>
                <a:spcPct val="20000"/>
              </a:spcBef>
              <a:buChar char="–"/>
              <a:defRPr sz="3100">
                <a:solidFill>
                  <a:schemeClr val="tx1"/>
                </a:solidFill>
                <a:latin typeface="Times New Roman" panose="02020603050405020304" pitchFamily="18" charset="0"/>
              </a:defRPr>
            </a:lvl2pPr>
            <a:lvl3pPr marL="1019175" indent="-254000" defTabSz="1019175">
              <a:spcBef>
                <a:spcPct val="20000"/>
              </a:spcBef>
              <a:buChar char="•"/>
              <a:defRPr sz="2700">
                <a:solidFill>
                  <a:schemeClr val="tx1"/>
                </a:solidFill>
                <a:latin typeface="Times New Roman" panose="02020603050405020304" pitchFamily="18" charset="0"/>
              </a:defRPr>
            </a:lvl3pPr>
            <a:lvl4pPr marL="1528763" indent="-254000" defTabSz="1019175">
              <a:spcBef>
                <a:spcPct val="20000"/>
              </a:spcBef>
              <a:buChar char="–"/>
              <a:defRPr sz="2200">
                <a:solidFill>
                  <a:schemeClr val="tx1"/>
                </a:solidFill>
                <a:latin typeface="Times New Roman" panose="02020603050405020304" pitchFamily="18" charset="0"/>
              </a:defRPr>
            </a:lvl4pPr>
            <a:lvl5pPr marL="2038350" indent="-254000" defTabSz="1019175">
              <a:spcBef>
                <a:spcPct val="20000"/>
              </a:spcBef>
              <a:buChar char="»"/>
              <a:defRPr sz="2200">
                <a:solidFill>
                  <a:schemeClr val="tx1"/>
                </a:solidFill>
                <a:latin typeface="Times New Roman" panose="02020603050405020304" pitchFamily="18" charset="0"/>
              </a:defRPr>
            </a:lvl5pPr>
            <a:lvl6pPr marL="24955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527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099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67150" indent="-254000" defTabSz="1019175"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eaLnBrk="0" fontAlgn="base" hangingPunct="0">
              <a:spcBef>
                <a:spcPct val="0"/>
              </a:spcBef>
              <a:spcAft>
                <a:spcPct val="0"/>
              </a:spcAft>
              <a:buFontTx/>
              <a:buNone/>
            </a:pPr>
            <a:r>
              <a:rPr lang="en-US" altLang="en-US" sz="1412" b="1">
                <a:solidFill>
                  <a:srgbClr val="FFFF00"/>
                </a:solidFill>
                <a:latin typeface="Arial" panose="020B0604020202020204" pitchFamily="34" charset="0"/>
              </a:rPr>
              <a:t>Aqua-Fresh</a:t>
            </a:r>
          </a:p>
        </p:txBody>
      </p:sp>
    </p:spTree>
    <p:extLst>
      <p:ext uri="{BB962C8B-B14F-4D97-AF65-F5344CB8AC3E}">
        <p14:creationId xmlns:p14="http://schemas.microsoft.com/office/powerpoint/2010/main" val="1891685923"/>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3578001-B3F5-467B-A1CC-20A3BABD61D2}" type="slidenum">
              <a:rPr lang="en-US"/>
              <a:pPr/>
              <a:t>5</a:t>
            </a:fld>
            <a:endParaRPr lang="en-US"/>
          </a:p>
        </p:txBody>
      </p:sp>
      <p:sp>
        <p:nvSpPr>
          <p:cNvPr id="651266" name="Rectangle 2"/>
          <p:cNvSpPr>
            <a:spLocks noGrp="1" noChangeArrowheads="1"/>
          </p:cNvSpPr>
          <p:nvPr>
            <p:ph type="title"/>
          </p:nvPr>
        </p:nvSpPr>
        <p:spPr>
          <a:xfrm>
            <a:off x="510363" y="558276"/>
            <a:ext cx="8229600" cy="928879"/>
          </a:xfrm>
        </p:spPr>
        <p:txBody>
          <a:bodyPr>
            <a:noAutofit/>
          </a:bodyPr>
          <a:lstStyle/>
          <a:p>
            <a:pPr algn="ctr"/>
            <a:r>
              <a:rPr lang="en-US" sz="3200" dirty="0">
                <a:latin typeface="Eras Medium ITC" panose="020B0602030504020804" pitchFamily="34" charset="0"/>
              </a:rPr>
              <a:t>Mapping: Useful solution to the data clutter</a:t>
            </a:r>
          </a:p>
        </p:txBody>
      </p:sp>
      <p:pic>
        <p:nvPicPr>
          <p:cNvPr id="651267" name="Picture 3" descr="grass"/>
          <p:cNvPicPr>
            <a:picLocks noChangeAspect="1" noChangeArrowheads="1"/>
          </p:cNvPicPr>
          <p:nvPr/>
        </p:nvPicPr>
        <p:blipFill>
          <a:blip r:embed="rId3" cstate="print"/>
          <a:srcRect/>
          <a:stretch>
            <a:fillRect/>
          </a:stretch>
        </p:blipFill>
        <p:spPr bwMode="auto">
          <a:xfrm>
            <a:off x="199690" y="2290118"/>
            <a:ext cx="3592576" cy="2622124"/>
          </a:xfrm>
          <a:prstGeom prst="rect">
            <a:avLst/>
          </a:prstGeom>
          <a:noFill/>
        </p:spPr>
      </p:pic>
      <p:sp>
        <p:nvSpPr>
          <p:cNvPr id="651269" name="Text Box 5"/>
          <p:cNvSpPr txBox="1">
            <a:spLocks noChangeArrowheads="1"/>
          </p:cNvSpPr>
          <p:nvPr/>
        </p:nvSpPr>
        <p:spPr bwMode="auto">
          <a:xfrm>
            <a:off x="4055250" y="3162711"/>
            <a:ext cx="1139825" cy="400110"/>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en-US" sz="2000" b="1" dirty="0">
                <a:effectLst>
                  <a:outerShdw blurRad="38100" dist="38100" dir="2700000" algn="tl">
                    <a:srgbClr val="FFFFFF"/>
                  </a:outerShdw>
                </a:effectLst>
                <a:latin typeface="Eras Medium ITC" panose="020B0602030504020804" pitchFamily="34" charset="0"/>
                <a:cs typeface="Arial" pitchFamily="34" charset="0"/>
              </a:rPr>
              <a:t>solution</a:t>
            </a:r>
          </a:p>
        </p:txBody>
      </p:sp>
      <p:sp>
        <p:nvSpPr>
          <p:cNvPr id="651270" name="Line 6"/>
          <p:cNvSpPr>
            <a:spLocks noChangeShapeType="1"/>
          </p:cNvSpPr>
          <p:nvPr/>
        </p:nvSpPr>
        <p:spPr bwMode="auto">
          <a:xfrm>
            <a:off x="3889048" y="3766750"/>
            <a:ext cx="1609090" cy="6179"/>
          </a:xfrm>
          <a:prstGeom prst="line">
            <a:avLst/>
          </a:prstGeom>
          <a:noFill/>
          <a:ln w="28575" cap="sq">
            <a:solidFill>
              <a:schemeClr val="tx1"/>
            </a:solidFill>
            <a:round/>
            <a:headEnd type="none" w="sm" len="sm"/>
            <a:tailEnd type="arrow" w="lg" len="lg"/>
          </a:ln>
          <a:effectLst/>
        </p:spPr>
        <p:txBody>
          <a:bodyPr wrap="none"/>
          <a:lstStyle/>
          <a:p>
            <a:endParaRPr lang="en-US"/>
          </a:p>
        </p:txBody>
      </p:sp>
      <p:pic>
        <p:nvPicPr>
          <p:cNvPr id="2" name="Picture 1"/>
          <p:cNvPicPr>
            <a:picLocks noChangeAspect="1"/>
          </p:cNvPicPr>
          <p:nvPr/>
        </p:nvPicPr>
        <p:blipFill>
          <a:blip r:embed="rId4" cstate="print"/>
          <a:stretch>
            <a:fillRect/>
          </a:stretch>
        </p:blipFill>
        <p:spPr>
          <a:xfrm>
            <a:off x="5594920" y="2290118"/>
            <a:ext cx="3457180" cy="2797718"/>
          </a:xfrm>
          <a:prstGeom prst="rect">
            <a:avLst/>
          </a:prstGeom>
          <a:ln>
            <a:solidFill>
              <a:schemeClr val="tx1"/>
            </a:solidFill>
          </a:ln>
        </p:spPr>
      </p:pic>
      <p:sp>
        <p:nvSpPr>
          <p:cNvPr id="3" name="TextBox 2"/>
          <p:cNvSpPr txBox="1"/>
          <p:nvPr/>
        </p:nvSpPr>
        <p:spPr>
          <a:xfrm>
            <a:off x="662832" y="5264964"/>
            <a:ext cx="2837166" cy="369332"/>
          </a:xfrm>
          <a:prstGeom prst="rect">
            <a:avLst/>
          </a:prstGeom>
          <a:noFill/>
        </p:spPr>
        <p:txBody>
          <a:bodyPr wrap="square" rtlCol="0">
            <a:spAutoFit/>
          </a:bodyPr>
          <a:lstStyle/>
          <a:p>
            <a:r>
              <a:rPr lang="en-US" dirty="0">
                <a:latin typeface="Eras Medium ITC" panose="020B0602030504020804" pitchFamily="34" charset="0"/>
              </a:rPr>
              <a:t>Raw Table Data format</a:t>
            </a:r>
          </a:p>
        </p:txBody>
      </p:sp>
      <p:sp>
        <p:nvSpPr>
          <p:cNvPr id="9" name="TextBox 8"/>
          <p:cNvSpPr txBox="1"/>
          <p:nvPr/>
        </p:nvSpPr>
        <p:spPr>
          <a:xfrm>
            <a:off x="6560054" y="5172408"/>
            <a:ext cx="1900658" cy="369332"/>
          </a:xfrm>
          <a:prstGeom prst="rect">
            <a:avLst/>
          </a:prstGeom>
          <a:noFill/>
        </p:spPr>
        <p:txBody>
          <a:bodyPr wrap="square" rtlCol="0">
            <a:spAutoFit/>
          </a:bodyPr>
          <a:lstStyle/>
          <a:p>
            <a:r>
              <a:rPr lang="en-US" dirty="0">
                <a:latin typeface="Eras Medium ITC" panose="020B0602030504020804" pitchFamily="34" charset="0"/>
              </a:rPr>
              <a:t>Perceptual Map</a:t>
            </a:r>
          </a:p>
        </p:txBody>
      </p:sp>
      <p:sp>
        <p:nvSpPr>
          <p:cNvPr id="4" name="TextBox 3"/>
          <p:cNvSpPr txBox="1"/>
          <p:nvPr/>
        </p:nvSpPr>
        <p:spPr>
          <a:xfrm>
            <a:off x="961682" y="5987018"/>
            <a:ext cx="7463822" cy="400110"/>
          </a:xfrm>
          <a:prstGeom prst="rect">
            <a:avLst/>
          </a:prstGeom>
          <a:noFill/>
        </p:spPr>
        <p:txBody>
          <a:bodyPr wrap="square" rtlCol="0">
            <a:spAutoFit/>
          </a:bodyPr>
          <a:lstStyle/>
          <a:p>
            <a:r>
              <a:rPr lang="en-US" sz="2000" dirty="0">
                <a:latin typeface="Eras Medium ITC" panose="020B0602030504020804" pitchFamily="34" charset="0"/>
              </a:rPr>
              <a:t>Let’s learn how to build the perceptual brand positioning map!</a:t>
            </a:r>
          </a:p>
        </p:txBody>
      </p:sp>
    </p:spTree>
    <p:extLst>
      <p:ext uri="{BB962C8B-B14F-4D97-AF65-F5344CB8AC3E}">
        <p14:creationId xmlns:p14="http://schemas.microsoft.com/office/powerpoint/2010/main" val="23057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1269"/>
                                        </p:tgtEl>
                                        <p:attrNameLst>
                                          <p:attrName>style.visibility</p:attrName>
                                        </p:attrNameLst>
                                      </p:cBhvr>
                                      <p:to>
                                        <p:strVal val="visible"/>
                                      </p:to>
                                    </p:set>
                                    <p:animEffect transition="in" filter="wipe(left)">
                                      <p:cBhvr>
                                        <p:cTn id="7" dur="500"/>
                                        <p:tgtEl>
                                          <p:spTgt spid="65126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1270"/>
                                        </p:tgtEl>
                                        <p:attrNameLst>
                                          <p:attrName>style.visibility</p:attrName>
                                        </p:attrNameLst>
                                      </p:cBhvr>
                                      <p:to>
                                        <p:strVal val="visible"/>
                                      </p:to>
                                    </p:set>
                                    <p:animEffect transition="in" filter="wipe(left)">
                                      <p:cBhvr>
                                        <p:cTn id="10" dur="500"/>
                                        <p:tgtEl>
                                          <p:spTgt spid="65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9" grpId="0"/>
      <p:bldP spid="6512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US" sz="4000" dirty="0">
                <a:latin typeface="Eras Medium ITC" panose="020B0602030504020804" pitchFamily="34" charset="0"/>
              </a:rPr>
              <a:t>A starting question for </a:t>
            </a:r>
            <a:br>
              <a:rPr lang="en-US" sz="4000" dirty="0">
                <a:latin typeface="Eras Medium ITC" panose="020B0602030504020804" pitchFamily="34" charset="0"/>
              </a:rPr>
            </a:br>
            <a:r>
              <a:rPr lang="en-US" sz="4000" dirty="0">
                <a:latin typeface="Eras Medium ITC" panose="020B0602030504020804" pitchFamily="34" charset="0"/>
              </a:rPr>
              <a:t>Principal Component Analysis (PCA)</a:t>
            </a:r>
          </a:p>
        </p:txBody>
      </p:sp>
      <p:graphicFrame>
        <p:nvGraphicFramePr>
          <p:cNvPr id="6" name="Content Placeholder 5"/>
          <p:cNvGraphicFramePr>
            <a:graphicFrameLocks noGrp="1"/>
          </p:cNvGraphicFramePr>
          <p:nvPr>
            <p:ph idx="1"/>
            <p:extLst/>
          </p:nvPr>
        </p:nvGraphicFramePr>
        <p:xfrm>
          <a:off x="1942681" y="1845695"/>
          <a:ext cx="3905460" cy="1779135"/>
        </p:xfrm>
        <a:graphic>
          <a:graphicData uri="http://schemas.openxmlformats.org/drawingml/2006/table">
            <a:tbl>
              <a:tblPr>
                <a:tableStyleId>{EB9631B5-78F2-41C9-869B-9F39066F8104}</a:tableStyleId>
              </a:tblPr>
              <a:tblGrid>
                <a:gridCol w="781092">
                  <a:extLst>
                    <a:ext uri="{9D8B030D-6E8A-4147-A177-3AD203B41FA5}">
                      <a16:colId xmlns:a16="http://schemas.microsoft.com/office/drawing/2014/main" val="20000"/>
                    </a:ext>
                  </a:extLst>
                </a:gridCol>
                <a:gridCol w="781092">
                  <a:extLst>
                    <a:ext uri="{9D8B030D-6E8A-4147-A177-3AD203B41FA5}">
                      <a16:colId xmlns:a16="http://schemas.microsoft.com/office/drawing/2014/main" val="20001"/>
                    </a:ext>
                  </a:extLst>
                </a:gridCol>
                <a:gridCol w="781092">
                  <a:extLst>
                    <a:ext uri="{9D8B030D-6E8A-4147-A177-3AD203B41FA5}">
                      <a16:colId xmlns:a16="http://schemas.microsoft.com/office/drawing/2014/main" val="20002"/>
                    </a:ext>
                  </a:extLst>
                </a:gridCol>
                <a:gridCol w="781092">
                  <a:extLst>
                    <a:ext uri="{9D8B030D-6E8A-4147-A177-3AD203B41FA5}">
                      <a16:colId xmlns:a16="http://schemas.microsoft.com/office/drawing/2014/main" val="20003"/>
                    </a:ext>
                  </a:extLst>
                </a:gridCol>
                <a:gridCol w="781092">
                  <a:extLst>
                    <a:ext uri="{9D8B030D-6E8A-4147-A177-3AD203B41FA5}">
                      <a16:colId xmlns:a16="http://schemas.microsoft.com/office/drawing/2014/main" val="20004"/>
                    </a:ext>
                  </a:extLst>
                </a:gridCol>
              </a:tblGrid>
              <a:tr h="0">
                <a:tc>
                  <a:txBody>
                    <a:bodyPr/>
                    <a:lstStyle/>
                    <a:p>
                      <a:pPr algn="l" fontAlgn="b"/>
                      <a:r>
                        <a:rPr lang="en-US" sz="1600"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math</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Science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English</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Music</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54295">
                <a:tc>
                  <a:txBody>
                    <a:bodyPr/>
                    <a:lstStyle/>
                    <a:p>
                      <a:pPr algn="l" fontAlgn="b"/>
                      <a:r>
                        <a:rPr lang="en-US" sz="1600" u="none" strike="noStrike">
                          <a:effectLst/>
                        </a:rPr>
                        <a:t>Joe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54295">
                <a:tc>
                  <a:txBody>
                    <a:bodyPr/>
                    <a:lstStyle/>
                    <a:p>
                      <a:pPr algn="l" fontAlgn="b"/>
                      <a:r>
                        <a:rPr lang="en-US" sz="1600" u="none" strike="noStrike">
                          <a:effectLst/>
                        </a:rPr>
                        <a:t>Mike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54295">
                <a:tc>
                  <a:txBody>
                    <a:bodyPr/>
                    <a:lstStyle/>
                    <a:p>
                      <a:pPr algn="l" fontAlgn="b"/>
                      <a:r>
                        <a:rPr lang="en-US" sz="1600" u="none" strike="noStrike">
                          <a:effectLst/>
                        </a:rPr>
                        <a:t>Josh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54295">
                <a:tc>
                  <a:txBody>
                    <a:bodyPr/>
                    <a:lstStyle/>
                    <a:p>
                      <a:pPr algn="l" fontAlgn="b"/>
                      <a:r>
                        <a:rPr lang="en-US" sz="1600" u="none" strike="noStrike">
                          <a:effectLst/>
                        </a:rPr>
                        <a:t>Kate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54295">
                <a:tc>
                  <a:txBody>
                    <a:bodyPr/>
                    <a:lstStyle/>
                    <a:p>
                      <a:pPr algn="l" fontAlgn="b"/>
                      <a:r>
                        <a:rPr lang="en-US" sz="1600" u="none" strike="noStrike">
                          <a:effectLst/>
                        </a:rPr>
                        <a:t>Ashley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54295">
                <a:tc>
                  <a:txBody>
                    <a:bodyPr/>
                    <a:lstStyle/>
                    <a:p>
                      <a:pPr algn="l" fontAlgn="b"/>
                      <a:r>
                        <a:rPr lang="en-US" sz="1600" u="none" strike="noStrike">
                          <a:effectLst/>
                        </a:rPr>
                        <a:t>Beth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60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063059AE-0EF1-4FD9-9266-7C9AD39C70B3}" type="slidenum">
              <a:rPr lang="en-US" smtClean="0"/>
              <a:pPr/>
              <a:t>6</a:t>
            </a:fld>
            <a:endParaRPr lang="en-US"/>
          </a:p>
        </p:txBody>
      </p:sp>
      <p:sp>
        <p:nvSpPr>
          <p:cNvPr id="7" name="TextBox 6"/>
          <p:cNvSpPr txBox="1"/>
          <p:nvPr/>
        </p:nvSpPr>
        <p:spPr>
          <a:xfrm>
            <a:off x="904351" y="3775630"/>
            <a:ext cx="7139353" cy="2862322"/>
          </a:xfrm>
          <a:prstGeom prst="rect">
            <a:avLst/>
          </a:prstGeom>
          <a:noFill/>
        </p:spPr>
        <p:txBody>
          <a:bodyPr wrap="square" rtlCol="0">
            <a:spAutoFit/>
          </a:bodyPr>
          <a:lstStyle/>
          <a:p>
            <a:pPr>
              <a:lnSpc>
                <a:spcPct val="150000"/>
              </a:lnSpc>
            </a:pPr>
            <a:r>
              <a:rPr lang="en-US" sz="2000" dirty="0">
                <a:latin typeface="Eras Medium ITC" panose="020B0602030504020804" pitchFamily="34" charset="0"/>
              </a:rPr>
              <a:t>Here, you can plot two subjects (dimensions) in 2D graph.</a:t>
            </a:r>
          </a:p>
          <a:p>
            <a:pPr>
              <a:lnSpc>
                <a:spcPct val="150000"/>
              </a:lnSpc>
            </a:pPr>
            <a:r>
              <a:rPr lang="en-US" sz="2000" dirty="0">
                <a:latin typeface="Eras Medium ITC" panose="020B0602030504020804" pitchFamily="34" charset="0"/>
              </a:rPr>
              <a:t>Can you plot three subjects (dimensions) in a graph?</a:t>
            </a:r>
          </a:p>
          <a:p>
            <a:pPr>
              <a:lnSpc>
                <a:spcPct val="150000"/>
              </a:lnSpc>
            </a:pPr>
            <a:r>
              <a:rPr lang="en-US" sz="2000" dirty="0">
                <a:latin typeface="Eras Medium ITC" panose="020B0602030504020804" pitchFamily="34" charset="0"/>
              </a:rPr>
              <a:t>Now, can you plot four subjects (dimensions) in a graph?</a:t>
            </a:r>
          </a:p>
          <a:p>
            <a:pPr>
              <a:lnSpc>
                <a:spcPct val="150000"/>
              </a:lnSpc>
            </a:pPr>
            <a:r>
              <a:rPr lang="en-US" sz="2000" dirty="0">
                <a:latin typeface="Eras Medium ITC" panose="020B0602030504020804" pitchFamily="34" charset="0"/>
              </a:rPr>
              <a:t>We can apply MDS; PCA can be used for MDS: </a:t>
            </a:r>
          </a:p>
          <a:p>
            <a:pPr>
              <a:lnSpc>
                <a:spcPct val="150000"/>
              </a:lnSpc>
            </a:pPr>
            <a:r>
              <a:rPr lang="en-US" sz="2000" dirty="0">
                <a:latin typeface="Eras Medium ITC" panose="020B0602030504020804" pitchFamily="34" charset="0"/>
              </a:rPr>
              <a:t>Note: There are multiple MDS methods but we will cover classic approaches. </a:t>
            </a:r>
          </a:p>
        </p:txBody>
      </p:sp>
      <p:sp>
        <p:nvSpPr>
          <p:cNvPr id="3" name="TextBox 2"/>
          <p:cNvSpPr txBox="1"/>
          <p:nvPr/>
        </p:nvSpPr>
        <p:spPr>
          <a:xfrm>
            <a:off x="1572567" y="1325563"/>
            <a:ext cx="5551715" cy="369332"/>
          </a:xfrm>
          <a:prstGeom prst="rect">
            <a:avLst/>
          </a:prstGeom>
          <a:noFill/>
        </p:spPr>
        <p:txBody>
          <a:bodyPr wrap="square" rtlCol="0">
            <a:spAutoFit/>
          </a:bodyPr>
          <a:lstStyle/>
          <a:p>
            <a:r>
              <a:rPr lang="en-US" dirty="0">
                <a:latin typeface="Eras Medium ITC" panose="020B0602030504020804" pitchFamily="34" charset="0"/>
              </a:rPr>
              <a:t>Exam Scores of students… how many dimensions?</a:t>
            </a:r>
          </a:p>
        </p:txBody>
      </p:sp>
    </p:spTree>
    <p:extLst>
      <p:ext uri="{BB962C8B-B14F-4D97-AF65-F5344CB8AC3E}">
        <p14:creationId xmlns:p14="http://schemas.microsoft.com/office/powerpoint/2010/main" val="74201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789"/>
            <a:ext cx="7886700" cy="1112499"/>
          </a:xfrm>
        </p:spPr>
        <p:txBody>
          <a:bodyPr>
            <a:normAutofit fontScale="90000"/>
          </a:bodyPr>
          <a:lstStyle/>
          <a:p>
            <a:pPr algn="ctr"/>
            <a:r>
              <a:rPr lang="en-US" dirty="0">
                <a:latin typeface="Eras Medium ITC" panose="020B0602030504020804" pitchFamily="34" charset="0"/>
              </a:rPr>
              <a:t>Principal Component Analysis (PCA)</a:t>
            </a:r>
          </a:p>
        </p:txBody>
      </p:sp>
      <p:sp>
        <p:nvSpPr>
          <p:cNvPr id="3" name="Content Placeholder 2"/>
          <p:cNvSpPr>
            <a:spLocks noGrp="1"/>
          </p:cNvSpPr>
          <p:nvPr>
            <p:ph idx="1"/>
          </p:nvPr>
        </p:nvSpPr>
        <p:spPr>
          <a:xfrm>
            <a:off x="628650" y="1457011"/>
            <a:ext cx="7886700" cy="5034224"/>
          </a:xfrm>
        </p:spPr>
        <p:txBody>
          <a:bodyPr>
            <a:normAutofit/>
          </a:bodyPr>
          <a:lstStyle/>
          <a:p>
            <a:r>
              <a:rPr lang="en-US" dirty="0">
                <a:latin typeface="Eras Medium ITC" panose="020B0602030504020804" pitchFamily="34" charset="0"/>
              </a:rPr>
              <a:t>A mathematical procedure that uses an orthogonal transformation to convert a set of data (possibly correlated variables) in to a set of linearly uncorrelated variables (PCs)</a:t>
            </a:r>
          </a:p>
          <a:p>
            <a:r>
              <a:rPr lang="en-US" dirty="0">
                <a:latin typeface="Eras Medium ITC" panose="020B0602030504020804" pitchFamily="34" charset="0"/>
              </a:rPr>
              <a:t>Objective: PCA reduces larger number of variables to a smaller number of dimensions (dimension reduction or data compression). So, there is no guarantee that the dimensions are interpretable. </a:t>
            </a:r>
          </a:p>
          <a:p>
            <a:r>
              <a:rPr lang="en-US" dirty="0">
                <a:latin typeface="Eras Medium ITC" panose="020B0602030504020804" pitchFamily="34" charset="0"/>
              </a:rPr>
              <a:t>Unsupervised learning method: It looks into the greatest sources of variation of data.  </a:t>
            </a:r>
          </a:p>
          <a:p>
            <a:endParaRPr lang="en-US" dirty="0">
              <a:latin typeface="Eras Medium ITC" panose="020B0602030504020804" pitchFamily="34" charset="0"/>
            </a:endParaRPr>
          </a:p>
        </p:txBody>
      </p:sp>
      <p:sp>
        <p:nvSpPr>
          <p:cNvPr id="4" name="Slide Number Placeholder 3"/>
          <p:cNvSpPr>
            <a:spLocks noGrp="1"/>
          </p:cNvSpPr>
          <p:nvPr>
            <p:ph type="sldNum" sz="quarter" idx="12"/>
          </p:nvPr>
        </p:nvSpPr>
        <p:spPr/>
        <p:txBody>
          <a:bodyPr/>
          <a:lstStyle/>
          <a:p>
            <a:fld id="{063059AE-0EF1-4FD9-9266-7C9AD39C70B3}" type="slidenum">
              <a:rPr lang="en-US" smtClean="0"/>
              <a:pPr/>
              <a:t>7</a:t>
            </a:fld>
            <a:endParaRPr lang="en-US"/>
          </a:p>
        </p:txBody>
      </p:sp>
    </p:spTree>
    <p:extLst>
      <p:ext uri="{BB962C8B-B14F-4D97-AF65-F5344CB8AC3E}">
        <p14:creationId xmlns:p14="http://schemas.microsoft.com/office/powerpoint/2010/main" val="31639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789"/>
            <a:ext cx="7886700" cy="1112499"/>
          </a:xfrm>
        </p:spPr>
        <p:txBody>
          <a:bodyPr>
            <a:normAutofit fontScale="90000"/>
          </a:bodyPr>
          <a:lstStyle/>
          <a:p>
            <a:pPr algn="ctr"/>
            <a:r>
              <a:rPr lang="en-US" dirty="0">
                <a:latin typeface="Eras Medium ITC" panose="020B0602030504020804" pitchFamily="34" charset="0"/>
              </a:rPr>
              <a:t>Principal Component Analysis (PCA)</a:t>
            </a:r>
          </a:p>
        </p:txBody>
      </p:sp>
      <p:sp>
        <p:nvSpPr>
          <p:cNvPr id="3" name="Content Placeholder 2"/>
          <p:cNvSpPr>
            <a:spLocks noGrp="1"/>
          </p:cNvSpPr>
          <p:nvPr>
            <p:ph idx="1"/>
          </p:nvPr>
        </p:nvSpPr>
        <p:spPr>
          <a:xfrm>
            <a:off x="628650" y="1140288"/>
            <a:ext cx="7886700" cy="4351338"/>
          </a:xfrm>
        </p:spPr>
        <p:txBody>
          <a:bodyPr/>
          <a:lstStyle/>
          <a:p>
            <a:r>
              <a:rPr lang="en-US" dirty="0">
                <a:latin typeface="Eras Medium ITC" panose="020B0602030504020804" pitchFamily="34" charset="0"/>
              </a:rPr>
              <a:t>PCA is to form linear combinations of the original predictors such that </a:t>
            </a:r>
          </a:p>
          <a:p>
            <a:pPr lvl="1"/>
            <a:r>
              <a:rPr lang="en-US" dirty="0">
                <a:latin typeface="Eras Medium ITC" panose="020B0602030504020804" pitchFamily="34" charset="0"/>
              </a:rPr>
              <a:t>the first component accounts for the largest variance in the data; the second component accounts for the second largest variance in the data.  </a:t>
            </a:r>
          </a:p>
          <a:p>
            <a:pPr lvl="1"/>
            <a:r>
              <a:rPr lang="en-US" dirty="0">
                <a:latin typeface="Eras Medium ITC" panose="020B0602030504020804" pitchFamily="34" charset="0"/>
              </a:rPr>
              <a:t>Can be done by matrix decomposition of a data covariance (correlation) matrix.</a:t>
            </a:r>
          </a:p>
        </p:txBody>
      </p:sp>
      <p:sp>
        <p:nvSpPr>
          <p:cNvPr id="4" name="Slide Number Placeholder 3"/>
          <p:cNvSpPr>
            <a:spLocks noGrp="1"/>
          </p:cNvSpPr>
          <p:nvPr>
            <p:ph type="sldNum" sz="quarter" idx="12"/>
          </p:nvPr>
        </p:nvSpPr>
        <p:spPr/>
        <p:txBody>
          <a:bodyPr/>
          <a:lstStyle/>
          <a:p>
            <a:fld id="{063059AE-0EF1-4FD9-9266-7C9AD39C70B3}" type="slidenum">
              <a:rPr lang="en-US" smtClean="0"/>
              <a:pPr/>
              <a:t>8</a:t>
            </a:fld>
            <a:endParaRPr lang="en-US"/>
          </a:p>
        </p:txBody>
      </p:sp>
      <p:sp>
        <p:nvSpPr>
          <p:cNvPr id="8" name="TextBox 7"/>
          <p:cNvSpPr txBox="1"/>
          <p:nvPr/>
        </p:nvSpPr>
        <p:spPr>
          <a:xfrm>
            <a:off x="5470699" y="4291296"/>
            <a:ext cx="3044651" cy="1200329"/>
          </a:xfrm>
          <a:prstGeom prst="rect">
            <a:avLst/>
          </a:prstGeom>
          <a:noFill/>
        </p:spPr>
        <p:txBody>
          <a:bodyPr wrap="square" rtlCol="0">
            <a:spAutoFit/>
          </a:bodyPr>
          <a:lstStyle/>
          <a:p>
            <a:r>
              <a:rPr lang="en-US" dirty="0">
                <a:latin typeface="Eras Medium ITC" panose="020B0602030504020804" pitchFamily="34" charset="0"/>
              </a:rPr>
              <a:t>The </a:t>
            </a:r>
            <a:r>
              <a:rPr lang="en-US" u="sng" dirty="0">
                <a:latin typeface="Eras Medium ITC" panose="020B0602030504020804" pitchFamily="34" charset="0"/>
              </a:rPr>
              <a:t>eigenvectors</a:t>
            </a:r>
            <a:r>
              <a:rPr lang="en-US" dirty="0">
                <a:latin typeface="Eras Medium ITC" panose="020B0602030504020804" pitchFamily="34" charset="0"/>
              </a:rPr>
              <a:t> of the covariance matrix  (corresponding to eigenvalues)</a:t>
            </a:r>
          </a:p>
        </p:txBody>
      </p:sp>
      <p:pic>
        <p:nvPicPr>
          <p:cNvPr id="9" name="Picture 8"/>
          <p:cNvPicPr>
            <a:picLocks noChangeAspect="1"/>
          </p:cNvPicPr>
          <p:nvPr/>
        </p:nvPicPr>
        <p:blipFill>
          <a:blip r:embed="rId3"/>
          <a:stretch>
            <a:fillRect/>
          </a:stretch>
        </p:blipFill>
        <p:spPr>
          <a:xfrm>
            <a:off x="506339" y="4153808"/>
            <a:ext cx="4883501" cy="2675635"/>
          </a:xfrm>
          <a:prstGeom prst="rect">
            <a:avLst/>
          </a:prstGeom>
        </p:spPr>
      </p:pic>
      <p:sp>
        <p:nvSpPr>
          <p:cNvPr id="6" name="Rectangle 5"/>
          <p:cNvSpPr/>
          <p:nvPr/>
        </p:nvSpPr>
        <p:spPr>
          <a:xfrm>
            <a:off x="5228675" y="5791202"/>
            <a:ext cx="3722916" cy="738664"/>
          </a:xfrm>
          <a:prstGeom prst="rect">
            <a:avLst/>
          </a:prstGeom>
        </p:spPr>
        <p:txBody>
          <a:bodyPr wrap="square">
            <a:spAutoFit/>
          </a:bodyPr>
          <a:lstStyle/>
          <a:p>
            <a:r>
              <a:rPr lang="en-US" sz="1400" dirty="0"/>
              <a:t>https://www.analyticsvidhya.com/blog/2016/03/practical-guide-principal-component-analysis-python/</a:t>
            </a:r>
          </a:p>
        </p:txBody>
      </p:sp>
    </p:spTree>
    <p:extLst>
      <p:ext uri="{BB962C8B-B14F-4D97-AF65-F5344CB8AC3E}">
        <p14:creationId xmlns:p14="http://schemas.microsoft.com/office/powerpoint/2010/main" val="35674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1325563"/>
          </a:xfrm>
        </p:spPr>
        <p:txBody>
          <a:bodyPr/>
          <a:lstStyle/>
          <a:p>
            <a:r>
              <a:rPr lang="en-US" dirty="0">
                <a:latin typeface="Eras Medium ITC" panose="020B0602030504020804" pitchFamily="34" charset="0"/>
              </a:rPr>
              <a:t>Let’s try PCA in R</a:t>
            </a:r>
          </a:p>
        </p:txBody>
      </p:sp>
      <p:sp>
        <p:nvSpPr>
          <p:cNvPr id="3" name="Content Placeholder 2"/>
          <p:cNvSpPr>
            <a:spLocks noGrp="1"/>
          </p:cNvSpPr>
          <p:nvPr>
            <p:ph idx="1"/>
          </p:nvPr>
        </p:nvSpPr>
        <p:spPr>
          <a:xfrm>
            <a:off x="628650" y="1865819"/>
            <a:ext cx="7886700" cy="4351338"/>
          </a:xfrm>
        </p:spPr>
        <p:txBody>
          <a:bodyPr/>
          <a:lstStyle/>
          <a:p>
            <a:r>
              <a:rPr lang="en-US" dirty="0">
                <a:latin typeface="Eras Medium ITC" panose="020B0602030504020804" pitchFamily="34" charset="0"/>
              </a:rPr>
              <a:t>Brand Ratings Data in R (Textbook data)</a:t>
            </a:r>
          </a:p>
          <a:p>
            <a:r>
              <a:rPr lang="en-US" dirty="0">
                <a:latin typeface="Eras Medium ITC" panose="020B0602030504020804" pitchFamily="34" charset="0"/>
              </a:rPr>
              <a:t>The data reflects consumer ratings of brands with regard to perceptual attributes in survey</a:t>
            </a:r>
          </a:p>
          <a:p>
            <a:r>
              <a:rPr lang="en-US" dirty="0">
                <a:latin typeface="Eras Medium ITC" panose="020B0602030504020804" pitchFamily="34" charset="0"/>
              </a:rPr>
              <a:t>On a scale from 1 to 10 – where 1 is least and 10 is most – how [attribute] is [Brand]?</a:t>
            </a:r>
          </a:p>
          <a:p>
            <a:pPr lvl="1"/>
            <a:r>
              <a:rPr lang="en-US" dirty="0">
                <a:latin typeface="Eras Medium ITC" panose="020B0602030504020804" pitchFamily="34" charset="0"/>
              </a:rPr>
              <a:t>E.g., How trendy is coffee brand “a”?</a:t>
            </a:r>
          </a:p>
          <a:p>
            <a:r>
              <a:rPr lang="en-US" dirty="0">
                <a:latin typeface="Eras Medium ITC" panose="020B0602030504020804" pitchFamily="34" charset="0"/>
              </a:rPr>
              <a:t>Attribute Variables: </a:t>
            </a:r>
          </a:p>
          <a:p>
            <a:pPr lvl="1"/>
            <a:r>
              <a:rPr lang="en-US" dirty="0">
                <a:latin typeface="Eras Medium ITC" panose="020B0602030504020804" pitchFamily="34" charset="0"/>
              </a:rPr>
              <a:t>perform; leader; latest; fun; serious; bargain; value; trendy; rebuy. </a:t>
            </a:r>
          </a:p>
          <a:p>
            <a:endParaRPr lang="en-US" dirty="0">
              <a:latin typeface="Eras Medium ITC" panose="020B0602030504020804" pitchFamily="34" charset="0"/>
            </a:endParaRPr>
          </a:p>
        </p:txBody>
      </p:sp>
      <p:sp>
        <p:nvSpPr>
          <p:cNvPr id="4" name="Slide Number Placeholder 3"/>
          <p:cNvSpPr>
            <a:spLocks noGrp="1"/>
          </p:cNvSpPr>
          <p:nvPr>
            <p:ph type="sldNum" sz="quarter" idx="12"/>
          </p:nvPr>
        </p:nvSpPr>
        <p:spPr/>
        <p:txBody>
          <a:bodyPr/>
          <a:lstStyle/>
          <a:p>
            <a:fld id="{063059AE-0EF1-4FD9-9266-7C9AD39C70B3}" type="slidenum">
              <a:rPr lang="en-US" smtClean="0"/>
              <a:pPr/>
              <a:t>9</a:t>
            </a:fld>
            <a:endParaRPr lang="en-US"/>
          </a:p>
        </p:txBody>
      </p:sp>
    </p:spTree>
    <p:extLst>
      <p:ext uri="{BB962C8B-B14F-4D97-AF65-F5344CB8AC3E}">
        <p14:creationId xmlns:p14="http://schemas.microsoft.com/office/powerpoint/2010/main" val="22877711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
      <a:dk1>
        <a:srgbClr val="808080"/>
      </a:dk1>
      <a:lt1>
        <a:srgbClr val="FFFF00"/>
      </a:lt1>
      <a:dk2>
        <a:srgbClr val="0066FF"/>
      </a:dk2>
      <a:lt2>
        <a:srgbClr val="FFFF00"/>
      </a:lt2>
      <a:accent1>
        <a:srgbClr val="0099FF"/>
      </a:accent1>
      <a:accent2>
        <a:srgbClr val="3333CC"/>
      </a:accent2>
      <a:accent3>
        <a:srgbClr val="AAB8FF"/>
      </a:accent3>
      <a:accent4>
        <a:srgbClr val="DADA00"/>
      </a:accent4>
      <a:accent5>
        <a:srgbClr val="AACAFF"/>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
      <a:dk1>
        <a:srgbClr val="808080"/>
      </a:dk1>
      <a:lt1>
        <a:srgbClr val="FFFF00"/>
      </a:lt1>
      <a:dk2>
        <a:srgbClr val="0066FF"/>
      </a:dk2>
      <a:lt2>
        <a:srgbClr val="FFFF00"/>
      </a:lt2>
      <a:accent1>
        <a:srgbClr val="0099FF"/>
      </a:accent1>
      <a:accent2>
        <a:srgbClr val="3333CC"/>
      </a:accent2>
      <a:accent3>
        <a:srgbClr val="AAB8FF"/>
      </a:accent3>
      <a:accent4>
        <a:srgbClr val="DADA00"/>
      </a:accent4>
      <a:accent5>
        <a:srgbClr val="AACAFF"/>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2624</Words>
  <Application>Microsoft Office PowerPoint</Application>
  <PresentationFormat>On-screen Show (4:3)</PresentationFormat>
  <Paragraphs>524</Paragraphs>
  <Slides>49</Slides>
  <Notes>29</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4</vt:i4>
      </vt:variant>
      <vt:variant>
        <vt:lpstr>Slide Titles</vt:lpstr>
      </vt:variant>
      <vt:variant>
        <vt:i4>49</vt:i4>
      </vt:variant>
    </vt:vector>
  </HeadingPairs>
  <TitlesOfParts>
    <vt:vector size="66" baseType="lpstr">
      <vt:lpstr>Monotype Sorts</vt:lpstr>
      <vt:lpstr>Arial</vt:lpstr>
      <vt:lpstr>Bookman Old Style</vt:lpstr>
      <vt:lpstr>Calibri</vt:lpstr>
      <vt:lpstr>Calibri Light</vt:lpstr>
      <vt:lpstr>Century Schoolbook</vt:lpstr>
      <vt:lpstr>Eras Medium ITC</vt:lpstr>
      <vt:lpstr>Helvetica</vt:lpstr>
      <vt:lpstr>Times New Roman</vt:lpstr>
      <vt:lpstr>Wingdings</vt:lpstr>
      <vt:lpstr>Office Theme</vt:lpstr>
      <vt:lpstr>3_Default Design</vt:lpstr>
      <vt:lpstr>Default Design</vt:lpstr>
      <vt:lpstr>Bitmap Image</vt:lpstr>
      <vt:lpstr>Worksheet</vt:lpstr>
      <vt:lpstr>Equation</vt:lpstr>
      <vt:lpstr>Chart</vt:lpstr>
      <vt:lpstr>Multidimensional Scaling (MDS): Competitive Market Structure and Positioning</vt:lpstr>
      <vt:lpstr>Example 1 </vt:lpstr>
      <vt:lpstr>In previous class (Brand Ratings Data)</vt:lpstr>
      <vt:lpstr>Average Brand Ratings of multiple attributes across 9 brands</vt:lpstr>
      <vt:lpstr>Mapping: Useful solution to the data clutter</vt:lpstr>
      <vt:lpstr>A starting question for  Principal Component Analysis (PCA)</vt:lpstr>
      <vt:lpstr>Principal Component Analysis (PCA)</vt:lpstr>
      <vt:lpstr>Principal Component Analysis (PCA)</vt:lpstr>
      <vt:lpstr>Let’s try PCA in R</vt:lpstr>
      <vt:lpstr>How many PCs?</vt:lpstr>
      <vt:lpstr>Why Brand Perceptual Map? -- Brand Competition </vt:lpstr>
      <vt:lpstr>PowerPoint Presentation</vt:lpstr>
      <vt:lpstr>Identification of Competitors</vt:lpstr>
      <vt:lpstr>PowerPoint Presentation</vt:lpstr>
      <vt:lpstr>Assessing Competition</vt:lpstr>
      <vt:lpstr>PowerPoint Presentation</vt:lpstr>
      <vt:lpstr>Why Brand Perceptual Map? Positioning and Differentiation Strategy in Marketing</vt:lpstr>
      <vt:lpstr>Brand Perceptual Maps </vt:lpstr>
      <vt:lpstr>Example of Perceptual Map (Auto Brands)</vt:lpstr>
      <vt:lpstr>Perceptual map of  Democratic Candidates for United States President (2008)</vt:lpstr>
      <vt:lpstr>Differentiation and Positioning in Marketing</vt:lpstr>
      <vt:lpstr>More about Positioning Strategy</vt:lpstr>
      <vt:lpstr>Perceptual map in R</vt:lpstr>
      <vt:lpstr>See brand positioning map by PCA (Brand mean data has been projected to two dimensions [PCs])</vt:lpstr>
      <vt:lpstr>See brand positioning map by ‘cmdscale’ in R</vt:lpstr>
      <vt:lpstr>Managerial Questions with Brand Ratings Data</vt:lpstr>
      <vt:lpstr>PowerPoint Presentation</vt:lpstr>
      <vt:lpstr>Tools for brand perceptual map</vt:lpstr>
      <vt:lpstr>PowerPoint Presentation</vt:lpstr>
      <vt:lpstr>PowerPoint Presentation</vt:lpstr>
      <vt:lpstr>Similarity Data Example (Not Very Popular) </vt:lpstr>
      <vt:lpstr>City-Distances (easiest example)</vt:lpstr>
      <vt:lpstr>Types of MDS</vt:lpstr>
      <vt:lpstr>MDS Practice in R with Infiniti Data example</vt:lpstr>
      <vt:lpstr>Infiniti G20 Market Analysis Case</vt:lpstr>
      <vt:lpstr>Positioning Strategy Examples</vt:lpstr>
      <vt:lpstr>Positioning Example (AVIS Campaign)</vt:lpstr>
      <vt:lpstr>PowerPoint Presentation</vt:lpstr>
      <vt:lpstr>MKT 591: Course Roadmap</vt:lpstr>
      <vt:lpstr>Optional Appendix) Technical explanations for MDS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 OF STRESS VERSUS DIMENSIONALITY</vt:lpstr>
      <vt:lpstr>A SPATIAL MAP OF TOOTHPASTE BRANDS</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Scaling (MDS)</dc:title>
  <dc:creator>Sunghoon Kim</dc:creator>
  <cp:lastModifiedBy>武璠 孙</cp:lastModifiedBy>
  <cp:revision>215</cp:revision>
  <dcterms:created xsi:type="dcterms:W3CDTF">2015-12-15T20:59:27Z</dcterms:created>
  <dcterms:modified xsi:type="dcterms:W3CDTF">2019-04-04T19:14:09Z</dcterms:modified>
</cp:coreProperties>
</file>