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Lst>
  <p:notesMasterIdLst>
    <p:notesMasterId r:id="rId56"/>
  </p:notesMasterIdLst>
  <p:handoutMasterIdLst>
    <p:handoutMasterId r:id="rId57"/>
  </p:handoutMasterIdLst>
  <p:sldIdLst>
    <p:sldId id="256" r:id="rId4"/>
    <p:sldId id="357" r:id="rId5"/>
    <p:sldId id="369" r:id="rId6"/>
    <p:sldId id="358" r:id="rId7"/>
    <p:sldId id="361" r:id="rId8"/>
    <p:sldId id="362" r:id="rId9"/>
    <p:sldId id="323" r:id="rId10"/>
    <p:sldId id="324" r:id="rId11"/>
    <p:sldId id="325" r:id="rId12"/>
    <p:sldId id="326" r:id="rId13"/>
    <p:sldId id="327" r:id="rId14"/>
    <p:sldId id="328" r:id="rId15"/>
    <p:sldId id="329" r:id="rId16"/>
    <p:sldId id="330" r:id="rId17"/>
    <p:sldId id="331" r:id="rId18"/>
    <p:sldId id="341" r:id="rId19"/>
    <p:sldId id="342" r:id="rId20"/>
    <p:sldId id="332" r:id="rId21"/>
    <p:sldId id="343" r:id="rId22"/>
    <p:sldId id="333" r:id="rId23"/>
    <p:sldId id="334" r:id="rId24"/>
    <p:sldId id="335" r:id="rId25"/>
    <p:sldId id="336" r:id="rId26"/>
    <p:sldId id="339" r:id="rId27"/>
    <p:sldId id="344" r:id="rId28"/>
    <p:sldId id="345" r:id="rId29"/>
    <p:sldId id="346" r:id="rId30"/>
    <p:sldId id="347" r:id="rId31"/>
    <p:sldId id="371" r:id="rId32"/>
    <p:sldId id="368" r:id="rId33"/>
    <p:sldId id="364" r:id="rId34"/>
    <p:sldId id="348" r:id="rId35"/>
    <p:sldId id="303" r:id="rId36"/>
    <p:sldId id="305" r:id="rId37"/>
    <p:sldId id="296" r:id="rId38"/>
    <p:sldId id="306" r:id="rId39"/>
    <p:sldId id="363" r:id="rId40"/>
    <p:sldId id="340" r:id="rId41"/>
    <p:sldId id="318" r:id="rId42"/>
    <p:sldId id="319" r:id="rId43"/>
    <p:sldId id="320" r:id="rId44"/>
    <p:sldId id="295" r:id="rId45"/>
    <p:sldId id="349" r:id="rId46"/>
    <p:sldId id="300" r:id="rId47"/>
    <p:sldId id="310" r:id="rId48"/>
    <p:sldId id="321" r:id="rId49"/>
    <p:sldId id="311" r:id="rId50"/>
    <p:sldId id="312" r:id="rId51"/>
    <p:sldId id="313" r:id="rId52"/>
    <p:sldId id="314" r:id="rId53"/>
    <p:sldId id="315" r:id="rId54"/>
    <p:sldId id="370" r:id="rId5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45" autoAdjust="0"/>
  </p:normalViewPr>
  <p:slideViewPr>
    <p:cSldViewPr>
      <p:cViewPr varScale="1">
        <p:scale>
          <a:sx n="105" d="100"/>
          <a:sy n="105" d="100"/>
        </p:scale>
        <p:origin x="17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Sungho%20Park\Local%20Settings\Temporary%20Internet%20Files\Content.IE5\IYN2QWD9\Regression%2520Exercise%25201%5b1%5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28575">
              <a:noFill/>
            </a:ln>
          </c:spPr>
          <c:marker>
            <c:symbol val="square"/>
            <c:size val="10"/>
          </c:marker>
          <c:xVal>
            <c:numRef>
              <c:f>Data1!$D$24:$D$35</c:f>
              <c:numCache>
                <c:formatCode>0.0</c:formatCode>
                <c:ptCount val="12"/>
                <c:pt idx="0">
                  <c:v>2.5</c:v>
                </c:pt>
                <c:pt idx="1">
                  <c:v>2.5</c:v>
                </c:pt>
                <c:pt idx="2">
                  <c:v>2.7</c:v>
                </c:pt>
                <c:pt idx="3">
                  <c:v>2.8</c:v>
                </c:pt>
                <c:pt idx="4">
                  <c:v>2.2999999999999998</c:v>
                </c:pt>
                <c:pt idx="5">
                  <c:v>2.2000000000000002</c:v>
                </c:pt>
                <c:pt idx="6">
                  <c:v>2.7</c:v>
                </c:pt>
                <c:pt idx="7">
                  <c:v>2</c:v>
                </c:pt>
                <c:pt idx="8">
                  <c:v>2.8</c:v>
                </c:pt>
                <c:pt idx="9">
                  <c:v>2.6</c:v>
                </c:pt>
                <c:pt idx="10">
                  <c:v>2.7</c:v>
                </c:pt>
                <c:pt idx="11">
                  <c:v>1.9000000000000001</c:v>
                </c:pt>
              </c:numCache>
            </c:numRef>
          </c:xVal>
          <c:yVal>
            <c:numRef>
              <c:f>Data1!$C$24:$C$35</c:f>
              <c:numCache>
                <c:formatCode>0</c:formatCode>
                <c:ptCount val="12"/>
                <c:pt idx="0">
                  <c:v>166.74552289637799</c:v>
                </c:pt>
                <c:pt idx="1">
                  <c:v>182.26602871029101</c:v>
                </c:pt>
                <c:pt idx="2">
                  <c:v>166.68858544186142</c:v>
                </c:pt>
                <c:pt idx="3">
                  <c:v>147.09536784453621</c:v>
                </c:pt>
                <c:pt idx="4">
                  <c:v>166.79748567891878</c:v>
                </c:pt>
                <c:pt idx="5">
                  <c:v>194.67470290666955</c:v>
                </c:pt>
                <c:pt idx="6">
                  <c:v>175.11235959511572</c:v>
                </c:pt>
                <c:pt idx="7">
                  <c:v>197.52545223177123</c:v>
                </c:pt>
                <c:pt idx="8">
                  <c:v>147.28862570150392</c:v>
                </c:pt>
                <c:pt idx="9">
                  <c:v>186.50052831696564</c:v>
                </c:pt>
                <c:pt idx="10">
                  <c:v>180.98473579779414</c:v>
                </c:pt>
                <c:pt idx="11">
                  <c:v>221.23138641637811</c:v>
                </c:pt>
              </c:numCache>
            </c:numRef>
          </c:yVal>
          <c:smooth val="0"/>
          <c:extLst>
            <c:ext xmlns:c16="http://schemas.microsoft.com/office/drawing/2014/chart" uri="{C3380CC4-5D6E-409C-BE32-E72D297353CC}">
              <c16:uniqueId val="{00000000-6EBC-45F2-8F1C-1D262F6E5010}"/>
            </c:ext>
          </c:extLst>
        </c:ser>
        <c:dLbls>
          <c:showLegendKey val="0"/>
          <c:showVal val="0"/>
          <c:showCatName val="0"/>
          <c:showSerName val="0"/>
          <c:showPercent val="0"/>
          <c:showBubbleSize val="0"/>
        </c:dLbls>
        <c:axId val="140170576"/>
        <c:axId val="138173248"/>
      </c:scatterChart>
      <c:scatterChart>
        <c:scatterStyle val="smoothMarker"/>
        <c:varyColors val="0"/>
        <c:ser>
          <c:idx val="2"/>
          <c:order val="1"/>
          <c:xVal>
            <c:numRef>
              <c:f>Data1!$D$24:$D$35</c:f>
              <c:numCache>
                <c:formatCode>0.0</c:formatCode>
                <c:ptCount val="12"/>
                <c:pt idx="0">
                  <c:v>2.5</c:v>
                </c:pt>
                <c:pt idx="1">
                  <c:v>2.5</c:v>
                </c:pt>
                <c:pt idx="2">
                  <c:v>2.7</c:v>
                </c:pt>
                <c:pt idx="3">
                  <c:v>2.8</c:v>
                </c:pt>
                <c:pt idx="4">
                  <c:v>2.2999999999999998</c:v>
                </c:pt>
                <c:pt idx="5">
                  <c:v>2.2000000000000002</c:v>
                </c:pt>
                <c:pt idx="6">
                  <c:v>2.7</c:v>
                </c:pt>
                <c:pt idx="7">
                  <c:v>2</c:v>
                </c:pt>
                <c:pt idx="8">
                  <c:v>2.8</c:v>
                </c:pt>
                <c:pt idx="9">
                  <c:v>2.6</c:v>
                </c:pt>
                <c:pt idx="10">
                  <c:v>2.7</c:v>
                </c:pt>
                <c:pt idx="11">
                  <c:v>1.9000000000000001</c:v>
                </c:pt>
              </c:numCache>
            </c:numRef>
          </c:xVal>
          <c:yVal>
            <c:numRef>
              <c:f>Data1!$F$24:$F$35</c:f>
              <c:numCache>
                <c:formatCode>General</c:formatCode>
                <c:ptCount val="12"/>
              </c:numCache>
            </c:numRef>
          </c:yVal>
          <c:smooth val="1"/>
          <c:extLst>
            <c:ext xmlns:c16="http://schemas.microsoft.com/office/drawing/2014/chart" uri="{C3380CC4-5D6E-409C-BE32-E72D297353CC}">
              <c16:uniqueId val="{00000001-6EBC-45F2-8F1C-1D262F6E5010}"/>
            </c:ext>
          </c:extLst>
        </c:ser>
        <c:dLbls>
          <c:showLegendKey val="0"/>
          <c:showVal val="0"/>
          <c:showCatName val="0"/>
          <c:showSerName val="0"/>
          <c:showPercent val="0"/>
          <c:showBubbleSize val="0"/>
        </c:dLbls>
        <c:axId val="140170576"/>
        <c:axId val="138173248"/>
      </c:scatterChart>
      <c:valAx>
        <c:axId val="140170576"/>
        <c:scaling>
          <c:orientation val="minMax"/>
          <c:max val="3"/>
          <c:min val="1.7"/>
        </c:scaling>
        <c:delete val="0"/>
        <c:axPos val="b"/>
        <c:numFmt formatCode="0.0" sourceLinked="1"/>
        <c:majorTickMark val="out"/>
        <c:minorTickMark val="none"/>
        <c:tickLblPos val="nextTo"/>
        <c:txPr>
          <a:bodyPr/>
          <a:lstStyle/>
          <a:p>
            <a:pPr>
              <a:defRPr sz="2400"/>
            </a:pPr>
            <a:endParaRPr lang="en-US"/>
          </a:p>
        </c:txPr>
        <c:crossAx val="138173248"/>
        <c:crosses val="autoZero"/>
        <c:crossBetween val="midCat"/>
      </c:valAx>
      <c:valAx>
        <c:axId val="138173248"/>
        <c:scaling>
          <c:orientation val="minMax"/>
          <c:max val="250"/>
          <c:min val="120"/>
        </c:scaling>
        <c:delete val="0"/>
        <c:axPos val="l"/>
        <c:majorGridlines/>
        <c:numFmt formatCode="0" sourceLinked="1"/>
        <c:majorTickMark val="out"/>
        <c:minorTickMark val="none"/>
        <c:tickLblPos val="nextTo"/>
        <c:txPr>
          <a:bodyPr/>
          <a:lstStyle/>
          <a:p>
            <a:pPr>
              <a:defRPr sz="2000"/>
            </a:pPr>
            <a:endParaRPr lang="en-US"/>
          </a:p>
        </c:txPr>
        <c:crossAx val="140170576"/>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E89B3277-9D5E-451F-AFAD-F3A58B2DAFF9}" type="datetimeFigureOut">
              <a:rPr lang="en-US" smtClean="0"/>
              <a:t>3/10/2019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9F7896D5-8BB8-410F-A319-E4F7EEF1226D}" type="slidenum">
              <a:rPr lang="en-US" smtClean="0"/>
              <a:t>‹#›</a:t>
            </a:fld>
            <a:endParaRPr lang="en-US"/>
          </a:p>
        </p:txBody>
      </p:sp>
    </p:spTree>
    <p:extLst>
      <p:ext uri="{BB962C8B-B14F-4D97-AF65-F5344CB8AC3E}">
        <p14:creationId xmlns:p14="http://schemas.microsoft.com/office/powerpoint/2010/main" val="4290819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AEA3B2B-6F56-4A64-9DC7-E100F8A6D25F}" type="datetimeFigureOut">
              <a:rPr lang="en-US" smtClean="0"/>
              <a:pPr/>
              <a:t>3/10/2019</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905A7872-CF7E-4421-B20E-4A46CECF8352}" type="slidenum">
              <a:rPr lang="en-US" smtClean="0"/>
              <a:pPr/>
              <a:t>‹#›</a:t>
            </a:fld>
            <a:endParaRPr lang="en-US"/>
          </a:p>
        </p:txBody>
      </p:sp>
    </p:spTree>
    <p:extLst>
      <p:ext uri="{BB962C8B-B14F-4D97-AF65-F5344CB8AC3E}">
        <p14:creationId xmlns:p14="http://schemas.microsoft.com/office/powerpoint/2010/main" val="297158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DC030B-AC20-42E8-828C-6A1513C324C7}" type="slidenum">
              <a:rPr lang="en-US"/>
              <a:pPr/>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838615" y="4338639"/>
            <a:ext cx="5256869" cy="4183062"/>
          </a:xfrm>
          <a:noFill/>
          <a:ln/>
        </p:spPr>
        <p:txBody>
          <a:bodyPr/>
          <a:lstStyle/>
          <a:p>
            <a:pPr eaLnBrk="1" hangingPunct="1">
              <a:buFontTx/>
              <a:buChar char="•"/>
            </a:pPr>
            <a:endParaRPr lang="en-US"/>
          </a:p>
        </p:txBody>
      </p:sp>
    </p:spTree>
    <p:extLst>
      <p:ext uri="{BB962C8B-B14F-4D97-AF65-F5344CB8AC3E}">
        <p14:creationId xmlns:p14="http://schemas.microsoft.com/office/powerpoint/2010/main" val="2776058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4F3AD0E-9508-476E-84B1-663303629280}" type="slidenum">
              <a:rPr lang="en-US"/>
              <a:pPr/>
              <a:t>14</a:t>
            </a:fld>
            <a:endParaRPr lang="en-US"/>
          </a:p>
        </p:txBody>
      </p:sp>
      <p:sp>
        <p:nvSpPr>
          <p:cNvPr id="58371" name="Rectangle 2"/>
          <p:cNvSpPr>
            <a:spLocks noGrp="1" noRot="1" noChangeAspect="1" noChangeArrowheads="1" noTextEdit="1"/>
          </p:cNvSpPr>
          <p:nvPr>
            <p:ph type="sldImg"/>
          </p:nvPr>
        </p:nvSpPr>
        <p:spPr>
          <a:ln cap="flat"/>
        </p:spPr>
      </p:sp>
      <p:sp>
        <p:nvSpPr>
          <p:cNvPr id="58372" name="Rectangle 3"/>
          <p:cNvSpPr>
            <a:spLocks noGrp="1" noChangeArrowheads="1"/>
          </p:cNvSpPr>
          <p:nvPr>
            <p:ph type="body" idx="1"/>
          </p:nvPr>
        </p:nvSpPr>
        <p:spPr>
          <a:noFill/>
          <a:ln/>
        </p:spPr>
        <p:txBody>
          <a:bodyPr/>
          <a:lstStyle/>
          <a:p>
            <a:pPr eaLnBrk="1" hangingPunct="1">
              <a:buFontTx/>
              <a:buChar char="•"/>
            </a:pPr>
            <a:endParaRPr lang="en-US"/>
          </a:p>
        </p:txBody>
      </p:sp>
    </p:spTree>
    <p:extLst>
      <p:ext uri="{BB962C8B-B14F-4D97-AF65-F5344CB8AC3E}">
        <p14:creationId xmlns:p14="http://schemas.microsoft.com/office/powerpoint/2010/main" val="809973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7487A72-560B-49AF-BF0A-C27575336074}" type="slidenum">
              <a:rPr lang="en-US"/>
              <a:pPr/>
              <a:t>15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buFontTx/>
              <a:buChar char="•"/>
            </a:pPr>
            <a:endParaRPr lang="en-US"/>
          </a:p>
        </p:txBody>
      </p:sp>
    </p:spTree>
    <p:extLst>
      <p:ext uri="{BB962C8B-B14F-4D97-AF65-F5344CB8AC3E}">
        <p14:creationId xmlns:p14="http://schemas.microsoft.com/office/powerpoint/2010/main" val="3432658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iPhone, defensive</a:t>
            </a:r>
            <a:r>
              <a:rPr lang="en-US" baseline="0" dirty="0"/>
              <a:t> strategy to Eastern areas but followers’ aggressive marketing strategy to Western area.</a:t>
            </a:r>
            <a:endParaRPr lang="en-US" dirty="0"/>
          </a:p>
        </p:txBody>
      </p:sp>
      <p:sp>
        <p:nvSpPr>
          <p:cNvPr id="4" name="Slide Number Placeholder 3"/>
          <p:cNvSpPr>
            <a:spLocks noGrp="1"/>
          </p:cNvSpPr>
          <p:nvPr>
            <p:ph type="sldNum" sz="quarter" idx="10"/>
          </p:nvPr>
        </p:nvSpPr>
        <p:spPr/>
        <p:txBody>
          <a:bodyPr/>
          <a:lstStyle/>
          <a:p>
            <a:fld id="{905A7872-CF7E-4421-B20E-4A46CECF8352}" type="slidenum">
              <a:rPr lang="en-US" smtClean="0"/>
              <a:pPr/>
              <a:t>20</a:t>
            </a:fld>
            <a:endParaRPr lang="en-US"/>
          </a:p>
        </p:txBody>
      </p:sp>
    </p:spTree>
    <p:extLst>
      <p:ext uri="{BB962C8B-B14F-4D97-AF65-F5344CB8AC3E}">
        <p14:creationId xmlns:p14="http://schemas.microsoft.com/office/powerpoint/2010/main" val="615939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lnSpc>
                <a:spcPct val="80000"/>
              </a:lnSpc>
              <a:spcBef>
                <a:spcPct val="20000"/>
              </a:spcBef>
              <a:spcAft>
                <a:spcPct val="0"/>
              </a:spcAft>
              <a:defRPr>
                <a:solidFill>
                  <a:schemeClr val="tx1"/>
                </a:solidFill>
                <a:latin typeface="Arial" charset="0"/>
              </a:defRPr>
            </a:lvl6pPr>
            <a:lvl7pPr marL="2916227" indent="-224325" eaLnBrk="0" fontAlgn="base" hangingPunct="0">
              <a:lnSpc>
                <a:spcPct val="80000"/>
              </a:lnSpc>
              <a:spcBef>
                <a:spcPct val="20000"/>
              </a:spcBef>
              <a:spcAft>
                <a:spcPct val="0"/>
              </a:spcAft>
              <a:defRPr>
                <a:solidFill>
                  <a:schemeClr val="tx1"/>
                </a:solidFill>
                <a:latin typeface="Arial" charset="0"/>
              </a:defRPr>
            </a:lvl7pPr>
            <a:lvl8pPr marL="3364878" indent="-224325" eaLnBrk="0" fontAlgn="base" hangingPunct="0">
              <a:lnSpc>
                <a:spcPct val="80000"/>
              </a:lnSpc>
              <a:spcBef>
                <a:spcPct val="20000"/>
              </a:spcBef>
              <a:spcAft>
                <a:spcPct val="0"/>
              </a:spcAft>
              <a:defRPr>
                <a:solidFill>
                  <a:schemeClr val="tx1"/>
                </a:solidFill>
                <a:latin typeface="Arial" charset="0"/>
              </a:defRPr>
            </a:lvl8pPr>
            <a:lvl9pPr marL="3813528" indent="-224325" eaLnBrk="0" fontAlgn="base" hangingPunct="0">
              <a:lnSpc>
                <a:spcPct val="80000"/>
              </a:lnSpc>
              <a:spcBef>
                <a:spcPct val="20000"/>
              </a:spcBef>
              <a:spcAft>
                <a:spcPct val="0"/>
              </a:spcAft>
              <a:defRPr>
                <a:solidFill>
                  <a:schemeClr val="tx1"/>
                </a:solidFill>
                <a:latin typeface="Arial" charset="0"/>
              </a:defRPr>
            </a:lvl9pPr>
          </a:lstStyle>
          <a:p>
            <a:pPr eaLnBrk="1" hangingPunct="1"/>
            <a:fld id="{14C7A17A-C774-44B2-91FF-D6EEB047BE37}" type="slidenum">
              <a:rPr lang="en-US"/>
              <a:pPr eaLnBrk="1" hangingPunct="1"/>
              <a:t>21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441" indent="-227441">
              <a:spcBef>
                <a:spcPct val="50000"/>
              </a:spcBef>
              <a:buFontTx/>
              <a:buChar char="•"/>
            </a:pPr>
            <a:endParaRPr lang="en-US"/>
          </a:p>
        </p:txBody>
      </p:sp>
    </p:spTree>
    <p:extLst>
      <p:ext uri="{BB962C8B-B14F-4D97-AF65-F5344CB8AC3E}">
        <p14:creationId xmlns:p14="http://schemas.microsoft.com/office/powerpoint/2010/main" val="2906910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lnSpc>
                <a:spcPct val="80000"/>
              </a:lnSpc>
              <a:spcBef>
                <a:spcPct val="20000"/>
              </a:spcBef>
              <a:spcAft>
                <a:spcPct val="0"/>
              </a:spcAft>
              <a:defRPr>
                <a:solidFill>
                  <a:schemeClr val="tx1"/>
                </a:solidFill>
                <a:latin typeface="Arial" charset="0"/>
              </a:defRPr>
            </a:lvl6pPr>
            <a:lvl7pPr marL="2916227" indent="-224325" eaLnBrk="0" fontAlgn="base" hangingPunct="0">
              <a:lnSpc>
                <a:spcPct val="80000"/>
              </a:lnSpc>
              <a:spcBef>
                <a:spcPct val="20000"/>
              </a:spcBef>
              <a:spcAft>
                <a:spcPct val="0"/>
              </a:spcAft>
              <a:defRPr>
                <a:solidFill>
                  <a:schemeClr val="tx1"/>
                </a:solidFill>
                <a:latin typeface="Arial" charset="0"/>
              </a:defRPr>
            </a:lvl7pPr>
            <a:lvl8pPr marL="3364878" indent="-224325" eaLnBrk="0" fontAlgn="base" hangingPunct="0">
              <a:lnSpc>
                <a:spcPct val="80000"/>
              </a:lnSpc>
              <a:spcBef>
                <a:spcPct val="20000"/>
              </a:spcBef>
              <a:spcAft>
                <a:spcPct val="0"/>
              </a:spcAft>
              <a:defRPr>
                <a:solidFill>
                  <a:schemeClr val="tx1"/>
                </a:solidFill>
                <a:latin typeface="Arial" charset="0"/>
              </a:defRPr>
            </a:lvl8pPr>
            <a:lvl9pPr marL="3813528" indent="-224325" eaLnBrk="0" fontAlgn="base" hangingPunct="0">
              <a:lnSpc>
                <a:spcPct val="80000"/>
              </a:lnSpc>
              <a:spcBef>
                <a:spcPct val="20000"/>
              </a:spcBef>
              <a:spcAft>
                <a:spcPct val="0"/>
              </a:spcAft>
              <a:defRPr>
                <a:solidFill>
                  <a:schemeClr val="tx1"/>
                </a:solidFill>
                <a:latin typeface="Arial" charset="0"/>
              </a:defRPr>
            </a:lvl9pPr>
          </a:lstStyle>
          <a:p>
            <a:pPr eaLnBrk="1" hangingPunct="1"/>
            <a:fld id="{C66167F0-FA3D-4A40-AAA4-2D3315244A0D}" type="slidenum">
              <a:rPr lang="en-US"/>
              <a:pPr eaLnBrk="1" hangingPunct="1"/>
              <a:t>22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5084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lnSpc>
                <a:spcPct val="80000"/>
              </a:lnSpc>
              <a:spcBef>
                <a:spcPct val="20000"/>
              </a:spcBef>
              <a:spcAft>
                <a:spcPct val="0"/>
              </a:spcAft>
              <a:defRPr>
                <a:solidFill>
                  <a:schemeClr val="tx1"/>
                </a:solidFill>
                <a:latin typeface="Arial" charset="0"/>
              </a:defRPr>
            </a:lvl6pPr>
            <a:lvl7pPr marL="2916227" indent="-224325" eaLnBrk="0" fontAlgn="base" hangingPunct="0">
              <a:lnSpc>
                <a:spcPct val="80000"/>
              </a:lnSpc>
              <a:spcBef>
                <a:spcPct val="20000"/>
              </a:spcBef>
              <a:spcAft>
                <a:spcPct val="0"/>
              </a:spcAft>
              <a:defRPr>
                <a:solidFill>
                  <a:schemeClr val="tx1"/>
                </a:solidFill>
                <a:latin typeface="Arial" charset="0"/>
              </a:defRPr>
            </a:lvl7pPr>
            <a:lvl8pPr marL="3364878" indent="-224325" eaLnBrk="0" fontAlgn="base" hangingPunct="0">
              <a:lnSpc>
                <a:spcPct val="80000"/>
              </a:lnSpc>
              <a:spcBef>
                <a:spcPct val="20000"/>
              </a:spcBef>
              <a:spcAft>
                <a:spcPct val="0"/>
              </a:spcAft>
              <a:defRPr>
                <a:solidFill>
                  <a:schemeClr val="tx1"/>
                </a:solidFill>
                <a:latin typeface="Arial" charset="0"/>
              </a:defRPr>
            </a:lvl8pPr>
            <a:lvl9pPr marL="3813528" indent="-224325" eaLnBrk="0" fontAlgn="base" hangingPunct="0">
              <a:lnSpc>
                <a:spcPct val="80000"/>
              </a:lnSpc>
              <a:spcBef>
                <a:spcPct val="20000"/>
              </a:spcBef>
              <a:spcAft>
                <a:spcPct val="0"/>
              </a:spcAft>
              <a:defRPr>
                <a:solidFill>
                  <a:schemeClr val="tx1"/>
                </a:solidFill>
                <a:latin typeface="Arial" charset="0"/>
              </a:defRPr>
            </a:lvl9pPr>
          </a:lstStyle>
          <a:p>
            <a:pPr eaLnBrk="1" hangingPunct="1"/>
            <a:fld id="{465B793E-0CC9-4358-922E-BDA216BFD579}" type="slidenum">
              <a:rPr lang="en-US"/>
              <a:pPr eaLnBrk="1" hangingPunct="1"/>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80483" y="4338639"/>
            <a:ext cx="6249228" cy="4570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p>
        </p:txBody>
      </p:sp>
    </p:spTree>
    <p:extLst>
      <p:ext uri="{BB962C8B-B14F-4D97-AF65-F5344CB8AC3E}">
        <p14:creationId xmlns:p14="http://schemas.microsoft.com/office/powerpoint/2010/main" val="1751187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lnSpc>
                <a:spcPct val="80000"/>
              </a:lnSpc>
              <a:spcBef>
                <a:spcPct val="20000"/>
              </a:spcBef>
              <a:spcAft>
                <a:spcPct val="0"/>
              </a:spcAft>
              <a:defRPr>
                <a:solidFill>
                  <a:schemeClr val="tx1"/>
                </a:solidFill>
                <a:latin typeface="Arial" charset="0"/>
              </a:defRPr>
            </a:lvl6pPr>
            <a:lvl7pPr marL="2916227" indent="-224325" eaLnBrk="0" fontAlgn="base" hangingPunct="0">
              <a:lnSpc>
                <a:spcPct val="80000"/>
              </a:lnSpc>
              <a:spcBef>
                <a:spcPct val="20000"/>
              </a:spcBef>
              <a:spcAft>
                <a:spcPct val="0"/>
              </a:spcAft>
              <a:defRPr>
                <a:solidFill>
                  <a:schemeClr val="tx1"/>
                </a:solidFill>
                <a:latin typeface="Arial" charset="0"/>
              </a:defRPr>
            </a:lvl7pPr>
            <a:lvl8pPr marL="3364878" indent="-224325" eaLnBrk="0" fontAlgn="base" hangingPunct="0">
              <a:lnSpc>
                <a:spcPct val="80000"/>
              </a:lnSpc>
              <a:spcBef>
                <a:spcPct val="20000"/>
              </a:spcBef>
              <a:spcAft>
                <a:spcPct val="0"/>
              </a:spcAft>
              <a:defRPr>
                <a:solidFill>
                  <a:schemeClr val="tx1"/>
                </a:solidFill>
                <a:latin typeface="Arial" charset="0"/>
              </a:defRPr>
            </a:lvl8pPr>
            <a:lvl9pPr marL="3813528" indent="-224325" eaLnBrk="0" fontAlgn="base" hangingPunct="0">
              <a:lnSpc>
                <a:spcPct val="80000"/>
              </a:lnSpc>
              <a:spcBef>
                <a:spcPct val="20000"/>
              </a:spcBef>
              <a:spcAft>
                <a:spcPct val="0"/>
              </a:spcAft>
              <a:defRPr>
                <a:solidFill>
                  <a:schemeClr val="tx1"/>
                </a:solidFill>
                <a:latin typeface="Arial" charset="0"/>
              </a:defRPr>
            </a:lvl9pPr>
          </a:lstStyle>
          <a:p>
            <a:pPr eaLnBrk="1" hangingPunct="1"/>
            <a:fld id="{6D848FDD-2494-4782-9342-F0CE24767B89}" type="slidenum">
              <a:rPr lang="en-US"/>
              <a:pPr eaLnBrk="1" hangingPunct="1"/>
              <a:t>26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p>
        </p:txBody>
      </p:sp>
    </p:spTree>
    <p:extLst>
      <p:ext uri="{BB962C8B-B14F-4D97-AF65-F5344CB8AC3E}">
        <p14:creationId xmlns:p14="http://schemas.microsoft.com/office/powerpoint/2010/main" val="2885142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lnSpc>
                <a:spcPct val="80000"/>
              </a:lnSpc>
              <a:spcBef>
                <a:spcPct val="20000"/>
              </a:spcBef>
              <a:spcAft>
                <a:spcPct val="0"/>
              </a:spcAft>
              <a:defRPr>
                <a:solidFill>
                  <a:schemeClr val="tx1"/>
                </a:solidFill>
                <a:latin typeface="Arial" charset="0"/>
              </a:defRPr>
            </a:lvl6pPr>
            <a:lvl7pPr marL="2916227" indent="-224325" eaLnBrk="0" fontAlgn="base" hangingPunct="0">
              <a:lnSpc>
                <a:spcPct val="80000"/>
              </a:lnSpc>
              <a:spcBef>
                <a:spcPct val="20000"/>
              </a:spcBef>
              <a:spcAft>
                <a:spcPct val="0"/>
              </a:spcAft>
              <a:defRPr>
                <a:solidFill>
                  <a:schemeClr val="tx1"/>
                </a:solidFill>
                <a:latin typeface="Arial" charset="0"/>
              </a:defRPr>
            </a:lvl7pPr>
            <a:lvl8pPr marL="3364878" indent="-224325" eaLnBrk="0" fontAlgn="base" hangingPunct="0">
              <a:lnSpc>
                <a:spcPct val="80000"/>
              </a:lnSpc>
              <a:spcBef>
                <a:spcPct val="20000"/>
              </a:spcBef>
              <a:spcAft>
                <a:spcPct val="0"/>
              </a:spcAft>
              <a:defRPr>
                <a:solidFill>
                  <a:schemeClr val="tx1"/>
                </a:solidFill>
                <a:latin typeface="Arial" charset="0"/>
              </a:defRPr>
            </a:lvl8pPr>
            <a:lvl9pPr marL="3813528" indent="-224325" eaLnBrk="0" fontAlgn="base" hangingPunct="0">
              <a:lnSpc>
                <a:spcPct val="80000"/>
              </a:lnSpc>
              <a:spcBef>
                <a:spcPct val="20000"/>
              </a:spcBef>
              <a:spcAft>
                <a:spcPct val="0"/>
              </a:spcAft>
              <a:defRPr>
                <a:solidFill>
                  <a:schemeClr val="tx1"/>
                </a:solidFill>
                <a:latin typeface="Arial" charset="0"/>
              </a:defRPr>
            </a:lvl9pPr>
          </a:lstStyle>
          <a:p>
            <a:pPr eaLnBrk="1" hangingPunct="1"/>
            <a:fld id="{60A2C2CE-134C-41A2-86BF-4CA4464219B3}" type="slidenum">
              <a:rPr lang="en-US"/>
              <a:pPr eaLnBrk="1" hangingPunct="1"/>
              <a:t>27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p>
        </p:txBody>
      </p:sp>
    </p:spTree>
    <p:extLst>
      <p:ext uri="{BB962C8B-B14F-4D97-AF65-F5344CB8AC3E}">
        <p14:creationId xmlns:p14="http://schemas.microsoft.com/office/powerpoint/2010/main" val="285385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lnSpc>
                <a:spcPct val="80000"/>
              </a:lnSpc>
              <a:spcBef>
                <a:spcPct val="20000"/>
              </a:spcBef>
              <a:spcAft>
                <a:spcPct val="0"/>
              </a:spcAft>
              <a:defRPr>
                <a:solidFill>
                  <a:schemeClr val="tx1"/>
                </a:solidFill>
                <a:latin typeface="Arial" charset="0"/>
              </a:defRPr>
            </a:lvl6pPr>
            <a:lvl7pPr marL="2916227" indent="-224325" eaLnBrk="0" fontAlgn="base" hangingPunct="0">
              <a:lnSpc>
                <a:spcPct val="80000"/>
              </a:lnSpc>
              <a:spcBef>
                <a:spcPct val="20000"/>
              </a:spcBef>
              <a:spcAft>
                <a:spcPct val="0"/>
              </a:spcAft>
              <a:defRPr>
                <a:solidFill>
                  <a:schemeClr val="tx1"/>
                </a:solidFill>
                <a:latin typeface="Arial" charset="0"/>
              </a:defRPr>
            </a:lvl7pPr>
            <a:lvl8pPr marL="3364878" indent="-224325" eaLnBrk="0" fontAlgn="base" hangingPunct="0">
              <a:lnSpc>
                <a:spcPct val="80000"/>
              </a:lnSpc>
              <a:spcBef>
                <a:spcPct val="20000"/>
              </a:spcBef>
              <a:spcAft>
                <a:spcPct val="0"/>
              </a:spcAft>
              <a:defRPr>
                <a:solidFill>
                  <a:schemeClr val="tx1"/>
                </a:solidFill>
                <a:latin typeface="Arial" charset="0"/>
              </a:defRPr>
            </a:lvl8pPr>
            <a:lvl9pPr marL="3813528" indent="-224325" eaLnBrk="0" fontAlgn="base" hangingPunct="0">
              <a:lnSpc>
                <a:spcPct val="80000"/>
              </a:lnSpc>
              <a:spcBef>
                <a:spcPct val="20000"/>
              </a:spcBef>
              <a:spcAft>
                <a:spcPct val="0"/>
              </a:spcAft>
              <a:defRPr>
                <a:solidFill>
                  <a:schemeClr val="tx1"/>
                </a:solidFill>
                <a:latin typeface="Arial" charset="0"/>
              </a:defRPr>
            </a:lvl9pPr>
          </a:lstStyle>
          <a:p>
            <a:pPr eaLnBrk="1" hangingPunct="1"/>
            <a:fld id="{33767119-9854-4636-BF74-0F419F1199EA}" type="slidenum">
              <a:rPr lang="en-US"/>
              <a:pPr eaLnBrk="1" hangingPunct="1"/>
              <a:t>28</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532677" y="4416425"/>
            <a:ext cx="5868745" cy="4414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p>
        </p:txBody>
      </p:sp>
    </p:spTree>
    <p:extLst>
      <p:ext uri="{BB962C8B-B14F-4D97-AF65-F5344CB8AC3E}">
        <p14:creationId xmlns:p14="http://schemas.microsoft.com/office/powerpoint/2010/main" val="1567550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33</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73638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DC030B-AC20-42E8-828C-6A1513C324C7}" type="slidenum">
              <a:rPr lang="en-US"/>
              <a:pPr/>
              <a:t>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838615" y="4338639"/>
            <a:ext cx="5256869" cy="4183062"/>
          </a:xfrm>
          <a:noFill/>
          <a:ln/>
        </p:spPr>
        <p:txBody>
          <a:bodyPr/>
          <a:lstStyle/>
          <a:p>
            <a:pPr eaLnBrk="1" hangingPunct="1">
              <a:buFontTx/>
              <a:buChar char="•"/>
            </a:pPr>
            <a:r>
              <a:rPr lang="en-US" dirty="0"/>
              <a:t>Purchase frequency,</a:t>
            </a:r>
            <a:r>
              <a:rPr lang="en-US" baseline="0" dirty="0"/>
              <a:t> customer satisfaction. Share of wallet, etc. </a:t>
            </a:r>
            <a:endParaRPr lang="en-US" dirty="0"/>
          </a:p>
        </p:txBody>
      </p:sp>
    </p:spTree>
    <p:extLst>
      <p:ext uri="{BB962C8B-B14F-4D97-AF65-F5344CB8AC3E}">
        <p14:creationId xmlns:p14="http://schemas.microsoft.com/office/powerpoint/2010/main" val="3705453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34</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30571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64820"/>
          </a:xfrm>
          <a:prstGeom prst="rect">
            <a:avLst/>
          </a:prstGeom>
          <a:noFill/>
          <a:ln w="12700">
            <a:noFill/>
            <a:miter lim="800000"/>
            <a:headEnd/>
            <a:tailEnd/>
          </a:ln>
        </p:spPr>
        <p:txBody>
          <a:bodyPr wrap="none" anchor="ctr"/>
          <a:lstStyle/>
          <a:p>
            <a:endParaRPr lang="en-US"/>
          </a:p>
        </p:txBody>
      </p:sp>
      <p:sp>
        <p:nvSpPr>
          <p:cNvPr id="54275" name="Rectangle 3"/>
          <p:cNvSpPr>
            <a:spLocks noChangeArrowheads="1"/>
          </p:cNvSpPr>
          <p:nvPr/>
        </p:nvSpPr>
        <p:spPr bwMode="auto">
          <a:xfrm>
            <a:off x="3886200" y="8831580"/>
            <a:ext cx="2971800" cy="464820"/>
          </a:xfrm>
          <a:prstGeom prst="rect">
            <a:avLst/>
          </a:prstGeom>
          <a:noFill/>
          <a:ln w="12700">
            <a:noFill/>
            <a:miter lim="800000"/>
            <a:headEnd/>
            <a:tailEnd/>
          </a:ln>
        </p:spPr>
        <p:txBody>
          <a:bodyPr lIns="19050" tIns="0" rIns="19050" bIns="0" anchor="b"/>
          <a:lstStyle/>
          <a:p>
            <a:pPr algn="r"/>
            <a:r>
              <a:rPr lang="en-US" sz="1000" i="1"/>
              <a:t>25</a:t>
            </a:r>
          </a:p>
        </p:txBody>
      </p:sp>
      <p:sp>
        <p:nvSpPr>
          <p:cNvPr id="54276" name="Rectangle 4"/>
          <p:cNvSpPr>
            <a:spLocks noChangeArrowheads="1"/>
          </p:cNvSpPr>
          <p:nvPr/>
        </p:nvSpPr>
        <p:spPr bwMode="auto">
          <a:xfrm>
            <a:off x="0" y="8831580"/>
            <a:ext cx="2971800" cy="464820"/>
          </a:xfrm>
          <a:prstGeom prst="rect">
            <a:avLst/>
          </a:prstGeom>
          <a:noFill/>
          <a:ln w="12700">
            <a:noFill/>
            <a:miter lim="800000"/>
            <a:headEnd/>
            <a:tailEnd/>
          </a:ln>
        </p:spPr>
        <p:txBody>
          <a:bodyPr wrap="none" anchor="ctr"/>
          <a:lstStyle/>
          <a:p>
            <a:endParaRPr lang="en-US"/>
          </a:p>
        </p:txBody>
      </p:sp>
      <p:sp>
        <p:nvSpPr>
          <p:cNvPr id="54277" name="Rectangle 5"/>
          <p:cNvSpPr>
            <a:spLocks noChangeArrowheads="1"/>
          </p:cNvSpPr>
          <p:nvPr/>
        </p:nvSpPr>
        <p:spPr bwMode="auto">
          <a:xfrm>
            <a:off x="0" y="0"/>
            <a:ext cx="2971800" cy="464820"/>
          </a:xfrm>
          <a:prstGeom prst="rect">
            <a:avLst/>
          </a:prstGeom>
          <a:noFill/>
          <a:ln w="12700">
            <a:noFill/>
            <a:miter lim="800000"/>
            <a:headEnd/>
            <a:tailEnd/>
          </a:ln>
        </p:spPr>
        <p:txBody>
          <a:bodyPr wrap="none" anchor="ctr"/>
          <a:lstStyle/>
          <a:p>
            <a:endParaRPr lang="en-US"/>
          </a:p>
        </p:txBody>
      </p:sp>
      <p:sp>
        <p:nvSpPr>
          <p:cNvPr id="54278" name="Rectangle 6"/>
          <p:cNvSpPr>
            <a:spLocks noGrp="1" noRot="1" noChangeAspect="1" noChangeArrowheads="1" noTextEdit="1"/>
          </p:cNvSpPr>
          <p:nvPr>
            <p:ph type="sldImg"/>
          </p:nvPr>
        </p:nvSpPr>
        <p:spPr>
          <a:xfrm>
            <a:off x="1114425" y="703263"/>
            <a:ext cx="4629150" cy="3473450"/>
          </a:xfrm>
          <a:ln cap="flat"/>
        </p:spPr>
      </p:sp>
      <p:sp>
        <p:nvSpPr>
          <p:cNvPr id="54279"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671834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631664E-62AE-4D19-8CB1-E8D4B588F2A0}" type="slidenum">
              <a:rPr lang="en-US"/>
              <a:pPr/>
              <a:t>36</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712" y="4416425"/>
            <a:ext cx="5028579" cy="4183063"/>
          </a:xfrm>
          <a:noFill/>
          <a:ln/>
        </p:spPr>
        <p:txBody>
          <a:bodyPr/>
          <a:lstStyle/>
          <a:p>
            <a:pPr eaLnBrk="1" hangingPunct="1"/>
            <a:r>
              <a:rPr lang="en-US" dirty="0"/>
              <a:t>Population</a:t>
            </a:r>
            <a:r>
              <a:rPr lang="en-US" baseline="0" dirty="0"/>
              <a:t> correlation; sample correlation</a:t>
            </a:r>
            <a:endParaRPr lang="en-US" dirty="0"/>
          </a:p>
        </p:txBody>
      </p:sp>
    </p:spTree>
    <p:extLst>
      <p:ext uri="{BB962C8B-B14F-4D97-AF65-F5344CB8AC3E}">
        <p14:creationId xmlns:p14="http://schemas.microsoft.com/office/powerpoint/2010/main" val="1790209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86200" y="0"/>
            <a:ext cx="2971800" cy="464820"/>
          </a:xfrm>
          <a:prstGeom prst="rect">
            <a:avLst/>
          </a:prstGeom>
          <a:noFill/>
          <a:ln w="12699">
            <a:noFill/>
            <a:miter lim="800000"/>
            <a:headEnd/>
            <a:tailEnd/>
          </a:ln>
        </p:spPr>
        <p:txBody>
          <a:bodyPr wrap="none" anchor="ctr"/>
          <a:lstStyle/>
          <a:p>
            <a:endParaRPr lang="en-US"/>
          </a:p>
        </p:txBody>
      </p:sp>
      <p:sp>
        <p:nvSpPr>
          <p:cNvPr id="56323" name="Rectangle 3"/>
          <p:cNvSpPr>
            <a:spLocks noChangeArrowheads="1"/>
          </p:cNvSpPr>
          <p:nvPr/>
        </p:nvSpPr>
        <p:spPr bwMode="auto">
          <a:xfrm>
            <a:off x="3886200" y="8831580"/>
            <a:ext cx="2971800" cy="464820"/>
          </a:xfrm>
          <a:prstGeom prst="rect">
            <a:avLst/>
          </a:prstGeom>
          <a:noFill/>
          <a:ln w="12699">
            <a:noFill/>
            <a:miter lim="800000"/>
            <a:headEnd/>
            <a:tailEnd/>
          </a:ln>
        </p:spPr>
        <p:txBody>
          <a:bodyPr lIns="19050" tIns="0" rIns="19050" bIns="0" anchor="b"/>
          <a:lstStyle/>
          <a:p>
            <a:pPr algn="r"/>
            <a:r>
              <a:rPr lang="en-US" sz="1000" i="1"/>
              <a:t>39</a:t>
            </a:r>
          </a:p>
        </p:txBody>
      </p:sp>
      <p:sp>
        <p:nvSpPr>
          <p:cNvPr id="56324" name="Rectangle 4"/>
          <p:cNvSpPr>
            <a:spLocks noChangeArrowheads="1"/>
          </p:cNvSpPr>
          <p:nvPr/>
        </p:nvSpPr>
        <p:spPr bwMode="auto">
          <a:xfrm>
            <a:off x="0" y="8831580"/>
            <a:ext cx="2971800" cy="464820"/>
          </a:xfrm>
          <a:prstGeom prst="rect">
            <a:avLst/>
          </a:prstGeom>
          <a:noFill/>
          <a:ln w="12699">
            <a:noFill/>
            <a:miter lim="800000"/>
            <a:headEnd/>
            <a:tailEnd/>
          </a:ln>
        </p:spPr>
        <p:txBody>
          <a:bodyPr wrap="none" anchor="ctr"/>
          <a:lstStyle/>
          <a:p>
            <a:endParaRPr lang="en-US"/>
          </a:p>
        </p:txBody>
      </p:sp>
      <p:sp>
        <p:nvSpPr>
          <p:cNvPr id="56325" name="Rectangle 5"/>
          <p:cNvSpPr>
            <a:spLocks noChangeArrowheads="1"/>
          </p:cNvSpPr>
          <p:nvPr/>
        </p:nvSpPr>
        <p:spPr bwMode="auto">
          <a:xfrm>
            <a:off x="0" y="0"/>
            <a:ext cx="2971800" cy="464820"/>
          </a:xfrm>
          <a:prstGeom prst="rect">
            <a:avLst/>
          </a:prstGeom>
          <a:noFill/>
          <a:ln w="12699">
            <a:noFill/>
            <a:miter lim="800000"/>
            <a:headEnd/>
            <a:tailEnd/>
          </a:ln>
        </p:spPr>
        <p:txBody>
          <a:bodyPr wrap="none" anchor="ctr"/>
          <a:lstStyle/>
          <a:p>
            <a:endParaRPr lang="en-US"/>
          </a:p>
        </p:txBody>
      </p:sp>
      <p:sp>
        <p:nvSpPr>
          <p:cNvPr id="56326" name="Rectangle 6"/>
          <p:cNvSpPr>
            <a:spLocks noGrp="1" noRot="1" noChangeAspect="1" noChangeArrowheads="1" noTextEdit="1"/>
          </p:cNvSpPr>
          <p:nvPr>
            <p:ph type="sldImg"/>
          </p:nvPr>
        </p:nvSpPr>
        <p:spPr>
          <a:xfrm>
            <a:off x="1114425" y="703263"/>
            <a:ext cx="4629150" cy="3473450"/>
          </a:xfrm>
          <a:ln w="12699" cap="flat"/>
        </p:spPr>
      </p:sp>
      <p:sp>
        <p:nvSpPr>
          <p:cNvPr id="56327"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181778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xfrm>
            <a:off x="456580" y="4338639"/>
            <a:ext cx="6020939"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lnSpc>
                <a:spcPct val="80000"/>
              </a:lnSpc>
              <a:spcBef>
                <a:spcPct val="20000"/>
              </a:spcBef>
              <a:spcAft>
                <a:spcPct val="0"/>
              </a:spcAft>
              <a:defRPr>
                <a:solidFill>
                  <a:schemeClr val="tx1"/>
                </a:solidFill>
                <a:latin typeface="Arial" charset="0"/>
              </a:defRPr>
            </a:lvl6pPr>
            <a:lvl7pPr marL="2916227" indent="-224325" eaLnBrk="0" fontAlgn="base" hangingPunct="0">
              <a:lnSpc>
                <a:spcPct val="80000"/>
              </a:lnSpc>
              <a:spcBef>
                <a:spcPct val="20000"/>
              </a:spcBef>
              <a:spcAft>
                <a:spcPct val="0"/>
              </a:spcAft>
              <a:defRPr>
                <a:solidFill>
                  <a:schemeClr val="tx1"/>
                </a:solidFill>
                <a:latin typeface="Arial" charset="0"/>
              </a:defRPr>
            </a:lvl7pPr>
            <a:lvl8pPr marL="3364878" indent="-224325" eaLnBrk="0" fontAlgn="base" hangingPunct="0">
              <a:lnSpc>
                <a:spcPct val="80000"/>
              </a:lnSpc>
              <a:spcBef>
                <a:spcPct val="20000"/>
              </a:spcBef>
              <a:spcAft>
                <a:spcPct val="0"/>
              </a:spcAft>
              <a:defRPr>
                <a:solidFill>
                  <a:schemeClr val="tx1"/>
                </a:solidFill>
                <a:latin typeface="Arial" charset="0"/>
              </a:defRPr>
            </a:lvl8pPr>
            <a:lvl9pPr marL="3813528" indent="-224325" eaLnBrk="0" fontAlgn="base" hangingPunct="0">
              <a:lnSpc>
                <a:spcPct val="80000"/>
              </a:lnSpc>
              <a:spcBef>
                <a:spcPct val="20000"/>
              </a:spcBef>
              <a:spcAft>
                <a:spcPct val="0"/>
              </a:spcAft>
              <a:defRPr>
                <a:solidFill>
                  <a:schemeClr val="tx1"/>
                </a:solidFill>
                <a:latin typeface="Arial" charset="0"/>
              </a:defRPr>
            </a:lvl9pPr>
          </a:lstStyle>
          <a:p>
            <a:pPr eaLnBrk="1" hangingPunct="1"/>
            <a:fld id="{DCA0A1EA-BC0B-4886-8F4D-B5B78A4DC52D}" type="slidenum">
              <a:rPr lang="en-US">
                <a:latin typeface="Times New Roman" pitchFamily="18" charset="0"/>
              </a:rPr>
              <a:pPr eaLnBrk="1" hangingPunct="1"/>
              <a:t>39</a:t>
            </a:fld>
            <a:endParaRPr lang="en-US">
              <a:latin typeface="Times New Roman" pitchFamily="18" charset="0"/>
            </a:endParaRPr>
          </a:p>
        </p:txBody>
      </p:sp>
    </p:spTree>
    <p:extLst>
      <p:ext uri="{BB962C8B-B14F-4D97-AF65-F5344CB8AC3E}">
        <p14:creationId xmlns:p14="http://schemas.microsoft.com/office/powerpoint/2010/main" val="1258587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64820"/>
          </a:xfrm>
          <a:prstGeom prst="rect">
            <a:avLst/>
          </a:prstGeom>
          <a:noFill/>
          <a:ln w="12699">
            <a:noFill/>
            <a:miter lim="800000"/>
            <a:headEnd/>
            <a:tailEnd/>
          </a:ln>
        </p:spPr>
        <p:txBody>
          <a:bodyPr wrap="none" anchor="ctr"/>
          <a:lstStyle/>
          <a:p>
            <a:endParaRPr lang="en-US"/>
          </a:p>
        </p:txBody>
      </p:sp>
      <p:sp>
        <p:nvSpPr>
          <p:cNvPr id="55299" name="Rectangle 3"/>
          <p:cNvSpPr>
            <a:spLocks noChangeArrowheads="1"/>
          </p:cNvSpPr>
          <p:nvPr/>
        </p:nvSpPr>
        <p:spPr bwMode="auto">
          <a:xfrm>
            <a:off x="3886200" y="8831580"/>
            <a:ext cx="2971800" cy="464820"/>
          </a:xfrm>
          <a:prstGeom prst="rect">
            <a:avLst/>
          </a:prstGeom>
          <a:noFill/>
          <a:ln w="12699">
            <a:noFill/>
            <a:miter lim="800000"/>
            <a:headEnd/>
            <a:tailEnd/>
          </a:ln>
        </p:spPr>
        <p:txBody>
          <a:bodyPr lIns="19050" tIns="0" rIns="19050" bIns="0" anchor="b"/>
          <a:lstStyle/>
          <a:p>
            <a:pPr algn="r"/>
            <a:r>
              <a:rPr lang="en-US" sz="1000" i="1"/>
              <a:t>40</a:t>
            </a:r>
          </a:p>
        </p:txBody>
      </p:sp>
      <p:sp>
        <p:nvSpPr>
          <p:cNvPr id="55300" name="Rectangle 4"/>
          <p:cNvSpPr>
            <a:spLocks noChangeArrowheads="1"/>
          </p:cNvSpPr>
          <p:nvPr/>
        </p:nvSpPr>
        <p:spPr bwMode="auto">
          <a:xfrm>
            <a:off x="0" y="8831580"/>
            <a:ext cx="2971800" cy="464820"/>
          </a:xfrm>
          <a:prstGeom prst="rect">
            <a:avLst/>
          </a:prstGeom>
          <a:noFill/>
          <a:ln w="12699">
            <a:noFill/>
            <a:miter lim="800000"/>
            <a:headEnd/>
            <a:tailEnd/>
          </a:ln>
        </p:spPr>
        <p:txBody>
          <a:bodyPr wrap="none" anchor="ctr"/>
          <a:lstStyle/>
          <a:p>
            <a:endParaRPr lang="en-US"/>
          </a:p>
        </p:txBody>
      </p:sp>
      <p:sp>
        <p:nvSpPr>
          <p:cNvPr id="55301" name="Rectangle 5"/>
          <p:cNvSpPr>
            <a:spLocks noChangeArrowheads="1"/>
          </p:cNvSpPr>
          <p:nvPr/>
        </p:nvSpPr>
        <p:spPr bwMode="auto">
          <a:xfrm>
            <a:off x="0" y="0"/>
            <a:ext cx="2971800" cy="464820"/>
          </a:xfrm>
          <a:prstGeom prst="rect">
            <a:avLst/>
          </a:prstGeom>
          <a:noFill/>
          <a:ln w="12699">
            <a:noFill/>
            <a:miter lim="800000"/>
            <a:headEnd/>
            <a:tailEnd/>
          </a:ln>
        </p:spPr>
        <p:txBody>
          <a:bodyPr wrap="none" anchor="ctr"/>
          <a:lstStyle/>
          <a:p>
            <a:endParaRPr lang="en-US"/>
          </a:p>
        </p:txBody>
      </p:sp>
      <p:sp>
        <p:nvSpPr>
          <p:cNvPr id="55302" name="Rectangle 6"/>
          <p:cNvSpPr>
            <a:spLocks noGrp="1" noRot="1" noChangeAspect="1" noChangeArrowheads="1" noTextEdit="1"/>
          </p:cNvSpPr>
          <p:nvPr>
            <p:ph type="sldImg"/>
          </p:nvPr>
        </p:nvSpPr>
        <p:spPr>
          <a:xfrm>
            <a:off x="1114425" y="703263"/>
            <a:ext cx="4629150" cy="3473450"/>
          </a:xfrm>
          <a:ln w="12699" cap="flat"/>
        </p:spPr>
      </p:sp>
      <p:sp>
        <p:nvSpPr>
          <p:cNvPr id="55303"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853262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64820"/>
          </a:xfrm>
          <a:prstGeom prst="rect">
            <a:avLst/>
          </a:prstGeom>
          <a:noFill/>
          <a:ln w="12699">
            <a:noFill/>
            <a:miter lim="800000"/>
            <a:headEnd/>
            <a:tailEnd/>
          </a:ln>
        </p:spPr>
        <p:txBody>
          <a:bodyPr wrap="none" anchor="ctr"/>
          <a:lstStyle/>
          <a:p>
            <a:endParaRPr lang="en-US"/>
          </a:p>
        </p:txBody>
      </p:sp>
      <p:sp>
        <p:nvSpPr>
          <p:cNvPr id="55299" name="Rectangle 3"/>
          <p:cNvSpPr>
            <a:spLocks noChangeArrowheads="1"/>
          </p:cNvSpPr>
          <p:nvPr/>
        </p:nvSpPr>
        <p:spPr bwMode="auto">
          <a:xfrm>
            <a:off x="3886200" y="8831580"/>
            <a:ext cx="2971800" cy="464820"/>
          </a:xfrm>
          <a:prstGeom prst="rect">
            <a:avLst/>
          </a:prstGeom>
          <a:noFill/>
          <a:ln w="12699">
            <a:noFill/>
            <a:miter lim="800000"/>
            <a:headEnd/>
            <a:tailEnd/>
          </a:ln>
        </p:spPr>
        <p:txBody>
          <a:bodyPr lIns="19050" tIns="0" rIns="19050" bIns="0" anchor="b"/>
          <a:lstStyle/>
          <a:p>
            <a:pPr algn="r"/>
            <a:r>
              <a:rPr lang="en-US" sz="1000" i="1"/>
              <a:t>40</a:t>
            </a:r>
          </a:p>
        </p:txBody>
      </p:sp>
      <p:sp>
        <p:nvSpPr>
          <p:cNvPr id="55300" name="Rectangle 4"/>
          <p:cNvSpPr>
            <a:spLocks noChangeArrowheads="1"/>
          </p:cNvSpPr>
          <p:nvPr/>
        </p:nvSpPr>
        <p:spPr bwMode="auto">
          <a:xfrm>
            <a:off x="0" y="8831580"/>
            <a:ext cx="2971800" cy="464820"/>
          </a:xfrm>
          <a:prstGeom prst="rect">
            <a:avLst/>
          </a:prstGeom>
          <a:noFill/>
          <a:ln w="12699">
            <a:noFill/>
            <a:miter lim="800000"/>
            <a:headEnd/>
            <a:tailEnd/>
          </a:ln>
        </p:spPr>
        <p:txBody>
          <a:bodyPr wrap="none" anchor="ctr"/>
          <a:lstStyle/>
          <a:p>
            <a:endParaRPr lang="en-US"/>
          </a:p>
        </p:txBody>
      </p:sp>
      <p:sp>
        <p:nvSpPr>
          <p:cNvPr id="55301" name="Rectangle 5"/>
          <p:cNvSpPr>
            <a:spLocks noChangeArrowheads="1"/>
          </p:cNvSpPr>
          <p:nvPr/>
        </p:nvSpPr>
        <p:spPr bwMode="auto">
          <a:xfrm>
            <a:off x="0" y="0"/>
            <a:ext cx="2971800" cy="464820"/>
          </a:xfrm>
          <a:prstGeom prst="rect">
            <a:avLst/>
          </a:prstGeom>
          <a:noFill/>
          <a:ln w="12699">
            <a:noFill/>
            <a:miter lim="800000"/>
            <a:headEnd/>
            <a:tailEnd/>
          </a:ln>
        </p:spPr>
        <p:txBody>
          <a:bodyPr wrap="none" anchor="ctr"/>
          <a:lstStyle/>
          <a:p>
            <a:endParaRPr lang="en-US"/>
          </a:p>
        </p:txBody>
      </p:sp>
      <p:sp>
        <p:nvSpPr>
          <p:cNvPr id="55302" name="Rectangle 6"/>
          <p:cNvSpPr>
            <a:spLocks noGrp="1" noRot="1" noChangeAspect="1" noChangeArrowheads="1" noTextEdit="1"/>
          </p:cNvSpPr>
          <p:nvPr>
            <p:ph type="sldImg"/>
          </p:nvPr>
        </p:nvSpPr>
        <p:spPr>
          <a:xfrm>
            <a:off x="1114425" y="703263"/>
            <a:ext cx="4629150" cy="3473450"/>
          </a:xfrm>
          <a:ln w="12699" cap="flat"/>
        </p:spPr>
      </p:sp>
      <p:sp>
        <p:nvSpPr>
          <p:cNvPr id="55303"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51732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64820"/>
          </a:xfrm>
          <a:prstGeom prst="rect">
            <a:avLst/>
          </a:prstGeom>
          <a:noFill/>
          <a:ln w="12699">
            <a:noFill/>
            <a:miter lim="800000"/>
            <a:headEnd/>
            <a:tailEnd/>
          </a:ln>
        </p:spPr>
        <p:txBody>
          <a:bodyPr wrap="none" anchor="ctr"/>
          <a:lstStyle/>
          <a:p>
            <a:endParaRPr lang="en-US"/>
          </a:p>
        </p:txBody>
      </p:sp>
      <p:sp>
        <p:nvSpPr>
          <p:cNvPr id="55299" name="Rectangle 3"/>
          <p:cNvSpPr>
            <a:spLocks noChangeArrowheads="1"/>
          </p:cNvSpPr>
          <p:nvPr/>
        </p:nvSpPr>
        <p:spPr bwMode="auto">
          <a:xfrm>
            <a:off x="3886200" y="8831580"/>
            <a:ext cx="2971800" cy="464820"/>
          </a:xfrm>
          <a:prstGeom prst="rect">
            <a:avLst/>
          </a:prstGeom>
          <a:noFill/>
          <a:ln w="12699">
            <a:noFill/>
            <a:miter lim="800000"/>
            <a:headEnd/>
            <a:tailEnd/>
          </a:ln>
        </p:spPr>
        <p:txBody>
          <a:bodyPr lIns="19050" tIns="0" rIns="19050" bIns="0" anchor="b"/>
          <a:lstStyle/>
          <a:p>
            <a:pPr algn="r"/>
            <a:r>
              <a:rPr lang="en-US" sz="1000" i="1"/>
              <a:t>40</a:t>
            </a:r>
          </a:p>
        </p:txBody>
      </p:sp>
      <p:sp>
        <p:nvSpPr>
          <p:cNvPr id="55300" name="Rectangle 4"/>
          <p:cNvSpPr>
            <a:spLocks noChangeArrowheads="1"/>
          </p:cNvSpPr>
          <p:nvPr/>
        </p:nvSpPr>
        <p:spPr bwMode="auto">
          <a:xfrm>
            <a:off x="0" y="8831580"/>
            <a:ext cx="2971800" cy="464820"/>
          </a:xfrm>
          <a:prstGeom prst="rect">
            <a:avLst/>
          </a:prstGeom>
          <a:noFill/>
          <a:ln w="12699">
            <a:noFill/>
            <a:miter lim="800000"/>
            <a:headEnd/>
            <a:tailEnd/>
          </a:ln>
        </p:spPr>
        <p:txBody>
          <a:bodyPr wrap="none" anchor="ctr"/>
          <a:lstStyle/>
          <a:p>
            <a:endParaRPr lang="en-US"/>
          </a:p>
        </p:txBody>
      </p:sp>
      <p:sp>
        <p:nvSpPr>
          <p:cNvPr id="55301" name="Rectangle 5"/>
          <p:cNvSpPr>
            <a:spLocks noChangeArrowheads="1"/>
          </p:cNvSpPr>
          <p:nvPr/>
        </p:nvSpPr>
        <p:spPr bwMode="auto">
          <a:xfrm>
            <a:off x="0" y="0"/>
            <a:ext cx="2971800" cy="464820"/>
          </a:xfrm>
          <a:prstGeom prst="rect">
            <a:avLst/>
          </a:prstGeom>
          <a:noFill/>
          <a:ln w="12699">
            <a:noFill/>
            <a:miter lim="800000"/>
            <a:headEnd/>
            <a:tailEnd/>
          </a:ln>
        </p:spPr>
        <p:txBody>
          <a:bodyPr wrap="none" anchor="ctr"/>
          <a:lstStyle/>
          <a:p>
            <a:endParaRPr lang="en-US"/>
          </a:p>
        </p:txBody>
      </p:sp>
      <p:sp>
        <p:nvSpPr>
          <p:cNvPr id="55302" name="Rectangle 6"/>
          <p:cNvSpPr>
            <a:spLocks noGrp="1" noRot="1" noChangeAspect="1" noChangeArrowheads="1" noTextEdit="1"/>
          </p:cNvSpPr>
          <p:nvPr>
            <p:ph type="sldImg"/>
          </p:nvPr>
        </p:nvSpPr>
        <p:spPr>
          <a:xfrm>
            <a:off x="1114425" y="703263"/>
            <a:ext cx="4629150" cy="3473450"/>
          </a:xfrm>
          <a:ln w="12699" cap="flat"/>
        </p:spPr>
      </p:sp>
      <p:sp>
        <p:nvSpPr>
          <p:cNvPr id="55303"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951745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631664E-62AE-4D19-8CB1-E8D4B588F2A0}" type="slidenum">
              <a:rPr lang="en-US"/>
              <a:pPr/>
              <a:t>45</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712" y="4416425"/>
            <a:ext cx="5028579" cy="4183063"/>
          </a:xfrm>
          <a:noFill/>
          <a:ln/>
        </p:spPr>
        <p:txBody>
          <a:bodyPr/>
          <a:lstStyle/>
          <a:p>
            <a:pPr eaLnBrk="1" hangingPunct="1"/>
            <a:endParaRPr lang="en-US"/>
          </a:p>
        </p:txBody>
      </p:sp>
    </p:spTree>
    <p:extLst>
      <p:ext uri="{BB962C8B-B14F-4D97-AF65-F5344CB8AC3E}">
        <p14:creationId xmlns:p14="http://schemas.microsoft.com/office/powerpoint/2010/main" val="688524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47</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dirty="0"/>
              <a:t>In real world no perfect correlation… We might have some errors (or</a:t>
            </a:r>
            <a:r>
              <a:rPr lang="en-US" baseline="0" dirty="0"/>
              <a:t> </a:t>
            </a:r>
            <a:r>
              <a:rPr lang="en-US" dirty="0" err="1"/>
              <a:t>unobservables</a:t>
            </a:r>
            <a:r>
              <a:rPr lang="en-US" dirty="0"/>
              <a:t>) because of many different factors (advertising, promotions, competitors, etc.)</a:t>
            </a:r>
          </a:p>
        </p:txBody>
      </p:sp>
    </p:spTree>
    <p:extLst>
      <p:ext uri="{BB962C8B-B14F-4D97-AF65-F5344CB8AC3E}">
        <p14:creationId xmlns:p14="http://schemas.microsoft.com/office/powerpoint/2010/main" val="404234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buFontTx/>
              <a:buChar char="•"/>
            </a:pPr>
            <a:r>
              <a:rPr lang="en-US" dirty="0"/>
              <a:t>Measuring</a:t>
            </a:r>
            <a:r>
              <a:rPr lang="en-US" baseline="0" dirty="0"/>
              <a:t> performance is important. We discussed this in our first class… </a:t>
            </a:r>
            <a:endParaRPr lang="en-US" dirty="0"/>
          </a:p>
        </p:txBody>
      </p:sp>
      <p:sp>
        <p:nvSpPr>
          <p:cNvPr id="46084" name="Slide Number Placeholder 3"/>
          <p:cNvSpPr>
            <a:spLocks noGrp="1"/>
          </p:cNvSpPr>
          <p:nvPr>
            <p:ph type="sldNum" sz="quarter" idx="5"/>
          </p:nvPr>
        </p:nvSpPr>
        <p:spPr>
          <a:noFill/>
        </p:spPr>
        <p:txBody>
          <a:bodyPr/>
          <a:lstStyle/>
          <a:p>
            <a:fld id="{725024F3-CD74-4C26-9E41-DF688A8D1208}" type="slidenum">
              <a:rPr lang="en-US"/>
              <a:pPr/>
              <a:t>7</a:t>
            </a:fld>
            <a:endParaRPr lang="en-US"/>
          </a:p>
        </p:txBody>
      </p:sp>
    </p:spTree>
    <p:extLst>
      <p:ext uri="{BB962C8B-B14F-4D97-AF65-F5344CB8AC3E}">
        <p14:creationId xmlns:p14="http://schemas.microsoft.com/office/powerpoint/2010/main" val="3747931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48</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625146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49</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dirty="0"/>
              <a:t>Linear</a:t>
            </a:r>
          </a:p>
        </p:txBody>
      </p:sp>
    </p:spTree>
    <p:extLst>
      <p:ext uri="{BB962C8B-B14F-4D97-AF65-F5344CB8AC3E}">
        <p14:creationId xmlns:p14="http://schemas.microsoft.com/office/powerpoint/2010/main" val="12893544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50</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67642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51</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649831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1CD2537-D263-4C35-94CF-C98E49BB6423}" type="slidenum">
              <a:rPr lang="en-US"/>
              <a:pPr/>
              <a:t>8</a:t>
            </a:fld>
            <a:endParaRPr lang="en-US"/>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buFontTx/>
              <a:buChar char="•"/>
            </a:pPr>
            <a:endParaRPr lang="en-US"/>
          </a:p>
        </p:txBody>
      </p:sp>
    </p:spTree>
    <p:extLst>
      <p:ext uri="{BB962C8B-B14F-4D97-AF65-F5344CB8AC3E}">
        <p14:creationId xmlns:p14="http://schemas.microsoft.com/office/powerpoint/2010/main" val="2315938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5C234D1-59C3-4EDF-BAC8-70C408C6820A}" type="slidenum">
              <a:rPr lang="en-US"/>
              <a:pPr/>
              <a:t>9</a:t>
            </a:fld>
            <a:endParaRPr lang="en-US"/>
          </a:p>
        </p:txBody>
      </p:sp>
      <p:sp>
        <p:nvSpPr>
          <p:cNvPr id="49155" name="Rectangle 2"/>
          <p:cNvSpPr>
            <a:spLocks noGrp="1" noRot="1" noChangeAspect="1" noChangeArrowheads="1" noTextEdit="1"/>
          </p:cNvSpPr>
          <p:nvPr>
            <p:ph type="sldImg"/>
          </p:nvPr>
        </p:nvSpPr>
        <p:spPr>
          <a:ln cap="flat"/>
        </p:spPr>
      </p:sp>
      <p:sp>
        <p:nvSpPr>
          <p:cNvPr id="49156"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u="sng" dirty="0">
                <a:latin typeface="Eras Medium ITC" pitchFamily="34" charset="0"/>
              </a:rPr>
              <a:t>behavioral characteristics, overall satisfaction, and attitudes</a:t>
            </a:r>
            <a:r>
              <a:rPr lang="en-US" dirty="0">
                <a:latin typeface="Eras Medium ITC" pitchFamily="34" charset="0"/>
              </a:rPr>
              <a:t> towards the Hyundai brand. </a:t>
            </a:r>
          </a:p>
          <a:p>
            <a:pPr eaLnBrk="1" hangingPunct="1">
              <a:buFontTx/>
              <a:buChar char="•"/>
            </a:pPr>
            <a:r>
              <a:rPr lang="en-US" dirty="0"/>
              <a:t>Find relevant dimensions to measure an abstract construct. </a:t>
            </a:r>
          </a:p>
        </p:txBody>
      </p:sp>
    </p:spTree>
    <p:extLst>
      <p:ext uri="{BB962C8B-B14F-4D97-AF65-F5344CB8AC3E}">
        <p14:creationId xmlns:p14="http://schemas.microsoft.com/office/powerpoint/2010/main" val="308252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9F5F5D5-78E6-4B9E-B853-20A91FA2459A}" type="slidenum">
              <a:rPr lang="en-US"/>
              <a:pPr/>
              <a:t>10</a:t>
            </a:fld>
            <a:endParaRPr lang="en-US"/>
          </a:p>
        </p:txBody>
      </p:sp>
      <p:sp>
        <p:nvSpPr>
          <p:cNvPr id="52227" name="Rectangle 2"/>
          <p:cNvSpPr>
            <a:spLocks noGrp="1" noRot="1" noChangeAspect="1" noChangeArrowheads="1" noTextEdit="1"/>
          </p:cNvSpPr>
          <p:nvPr>
            <p:ph type="sldImg"/>
          </p:nvPr>
        </p:nvSpPr>
        <p:spPr>
          <a:xfrm>
            <a:off x="1104900" y="696913"/>
            <a:ext cx="4648200" cy="3486150"/>
          </a:xfrm>
          <a:ln/>
        </p:spPr>
      </p:sp>
      <p:sp>
        <p:nvSpPr>
          <p:cNvPr id="52228" name="Rectangle 3"/>
          <p:cNvSpPr>
            <a:spLocks noGrp="1" noChangeArrowheads="1"/>
          </p:cNvSpPr>
          <p:nvPr>
            <p:ph type="body" idx="1"/>
          </p:nvPr>
        </p:nvSpPr>
        <p:spPr>
          <a:xfrm>
            <a:off x="381001" y="4260853"/>
            <a:ext cx="6096000" cy="4725055"/>
          </a:xfrm>
          <a:noFill/>
          <a:ln/>
        </p:spPr>
        <p:txBody>
          <a:bodyPr/>
          <a:lstStyle/>
          <a:p>
            <a:pPr eaLnBrk="1" hangingPunct="1">
              <a:buFontTx/>
              <a:buChar char="•"/>
            </a:pPr>
            <a:endParaRPr lang="en-US" dirty="0"/>
          </a:p>
        </p:txBody>
      </p:sp>
    </p:spTree>
    <p:extLst>
      <p:ext uri="{BB962C8B-B14F-4D97-AF65-F5344CB8AC3E}">
        <p14:creationId xmlns:p14="http://schemas.microsoft.com/office/powerpoint/2010/main" val="3372953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6CAECDB-433A-4DE0-8394-71FCA38FB576}" type="slidenum">
              <a:rPr lang="en-US"/>
              <a:pPr/>
              <a:t>11</a:t>
            </a:fld>
            <a:endParaRPr lang="en-US"/>
          </a:p>
        </p:txBody>
      </p:sp>
      <p:sp>
        <p:nvSpPr>
          <p:cNvPr id="53251" name="Rectangle 2"/>
          <p:cNvSpPr>
            <a:spLocks noGrp="1" noRot="1" noChangeAspect="1" noChangeArrowheads="1" noTextEdit="1"/>
          </p:cNvSpPr>
          <p:nvPr>
            <p:ph type="sldImg"/>
          </p:nvPr>
        </p:nvSpPr>
        <p:spPr>
          <a:ln cap="flat"/>
        </p:spPr>
      </p:sp>
      <p:sp>
        <p:nvSpPr>
          <p:cNvPr id="53252" name="Rectangle 3"/>
          <p:cNvSpPr>
            <a:spLocks noGrp="1" noChangeArrowheads="1"/>
          </p:cNvSpPr>
          <p:nvPr>
            <p:ph type="body" idx="1"/>
          </p:nvPr>
        </p:nvSpPr>
        <p:spPr>
          <a:noFill/>
          <a:ln/>
        </p:spPr>
        <p:txBody>
          <a:bodyPr/>
          <a:lstStyle/>
          <a:p>
            <a:pPr eaLnBrk="1" hangingPunct="1">
              <a:buFontTx/>
              <a:buChar char="•"/>
            </a:pPr>
            <a:r>
              <a:rPr lang="en-US" sz="1200" u="none" dirty="0">
                <a:latin typeface="Eras Medium ITC" pitchFamily="34" charset="0"/>
              </a:rPr>
              <a:t>identification or classification</a:t>
            </a:r>
            <a:endParaRPr lang="en-US" dirty="0"/>
          </a:p>
        </p:txBody>
      </p:sp>
    </p:spTree>
    <p:extLst>
      <p:ext uri="{BB962C8B-B14F-4D97-AF65-F5344CB8AC3E}">
        <p14:creationId xmlns:p14="http://schemas.microsoft.com/office/powerpoint/2010/main" val="310602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24452BF-6C6B-4270-A440-7D591878DAD7}" type="slidenum">
              <a:rPr lang="en-US"/>
              <a:pPr/>
              <a:t>12</a:t>
            </a:fld>
            <a:endParaRPr lang="en-US"/>
          </a:p>
        </p:txBody>
      </p:sp>
      <p:sp>
        <p:nvSpPr>
          <p:cNvPr id="54275" name="Rectangle 2"/>
          <p:cNvSpPr>
            <a:spLocks noGrp="1" noRot="1" noChangeAspect="1" noChangeArrowheads="1" noTextEdit="1"/>
          </p:cNvSpPr>
          <p:nvPr>
            <p:ph type="sldImg"/>
          </p:nvPr>
        </p:nvSpPr>
        <p:spPr>
          <a:ln cap="flat"/>
        </p:spPr>
      </p:sp>
      <p:sp>
        <p:nvSpPr>
          <p:cNvPr id="54276" name="Rectangle 3"/>
          <p:cNvSpPr>
            <a:spLocks noGrp="1" noChangeArrowheads="1"/>
          </p:cNvSpPr>
          <p:nvPr>
            <p:ph type="body" idx="1"/>
          </p:nvPr>
        </p:nvSpPr>
        <p:spPr>
          <a:xfrm>
            <a:off x="610195" y="4416099"/>
            <a:ext cx="5715000" cy="4182457"/>
          </a:xfrm>
          <a:noFill/>
          <a:ln/>
        </p:spPr>
        <p:txBody>
          <a:bodyPr/>
          <a:lstStyle/>
          <a:p>
            <a:pPr lvl="1">
              <a:lnSpc>
                <a:spcPct val="150000"/>
              </a:lnSpc>
              <a:buFontTx/>
              <a:buChar char="•"/>
            </a:pPr>
            <a:r>
              <a:rPr lang="en-US" u="none" dirty="0">
                <a:latin typeface="Eras Medium ITC" pitchFamily="34" charset="0"/>
              </a:rPr>
              <a:t>Common: quality rankings, class grades </a:t>
            </a:r>
            <a:r>
              <a:rPr lang="en-US" sz="1400" u="none" dirty="0">
                <a:latin typeface="Eras Medium ITC" pitchFamily="34" charset="0"/>
              </a:rPr>
              <a:t>(A, B, C </a:t>
            </a:r>
            <a:r>
              <a:rPr lang="en-US" sz="1400" u="none" dirty="0" err="1">
                <a:latin typeface="Eras Medium ITC" pitchFamily="34" charset="0"/>
              </a:rPr>
              <a:t>etc</a:t>
            </a:r>
            <a:r>
              <a:rPr lang="en-US" sz="1400" u="none" dirty="0">
                <a:latin typeface="Eras Medium ITC" pitchFamily="34" charset="0"/>
              </a:rPr>
              <a:t>).</a:t>
            </a:r>
            <a:endParaRPr lang="en-US" dirty="0">
              <a:latin typeface="Eras Medium ITC" pitchFamily="34" charset="0"/>
            </a:endParaRPr>
          </a:p>
          <a:p>
            <a:pPr lvl="1">
              <a:lnSpc>
                <a:spcPct val="150000"/>
              </a:lnSpc>
              <a:buFontTx/>
              <a:buChar char="•"/>
            </a:pPr>
            <a:r>
              <a:rPr lang="en-US" u="none" dirty="0">
                <a:latin typeface="Eras Medium ITC" pitchFamily="34" charset="0"/>
              </a:rPr>
              <a:t>Marketing: preference ranking. </a:t>
            </a:r>
          </a:p>
          <a:p>
            <a:pPr eaLnBrk="1" hangingPunct="1">
              <a:buFontTx/>
              <a:buChar char="•"/>
            </a:pPr>
            <a:endParaRPr lang="en-US" dirty="0"/>
          </a:p>
        </p:txBody>
      </p:sp>
    </p:spTree>
    <p:extLst>
      <p:ext uri="{BB962C8B-B14F-4D97-AF65-F5344CB8AC3E}">
        <p14:creationId xmlns:p14="http://schemas.microsoft.com/office/powerpoint/2010/main" val="189930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B4EF018-F234-4D17-9EC1-AA5212D72270}" type="slidenum">
              <a:rPr lang="en-US"/>
              <a:pPr/>
              <a:t>13</a:t>
            </a:fld>
            <a:endParaRPr lang="en-US"/>
          </a:p>
        </p:txBody>
      </p:sp>
      <p:sp>
        <p:nvSpPr>
          <p:cNvPr id="57347" name="Rectangle 2"/>
          <p:cNvSpPr>
            <a:spLocks noGrp="1" noRot="1" noChangeAspect="1" noChangeArrowheads="1" noTextEdit="1"/>
          </p:cNvSpPr>
          <p:nvPr>
            <p:ph type="sldImg"/>
          </p:nvPr>
        </p:nvSpPr>
        <p:spPr>
          <a:ln cap="flat"/>
        </p:spPr>
      </p:sp>
      <p:sp>
        <p:nvSpPr>
          <p:cNvPr id="57348" name="Rectangle 3"/>
          <p:cNvSpPr>
            <a:spLocks noGrp="1" noChangeArrowheads="1"/>
          </p:cNvSpPr>
          <p:nvPr>
            <p:ph type="body" idx="1"/>
          </p:nvPr>
        </p:nvSpPr>
        <p:spPr>
          <a:xfrm>
            <a:off x="456903" y="4260851"/>
            <a:ext cx="6096000" cy="4183995"/>
          </a:xfrm>
          <a:noFill/>
          <a:ln/>
        </p:spPr>
        <p:txBody>
          <a:bodyPr/>
          <a:lstStyle/>
          <a:p>
            <a:pPr eaLnBrk="1" hangingPunct="1">
              <a:buFontTx/>
              <a:buChar char="•"/>
            </a:pPr>
            <a:endParaRPr lang="en-US"/>
          </a:p>
        </p:txBody>
      </p:sp>
    </p:spTree>
    <p:extLst>
      <p:ext uri="{BB962C8B-B14F-4D97-AF65-F5344CB8AC3E}">
        <p14:creationId xmlns:p14="http://schemas.microsoft.com/office/powerpoint/2010/main" val="160557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9CE733-A634-4D06-9E4E-0F5C13C343D0}" type="datetimeFigureOut">
              <a:rPr lang="en-US" smtClean="0"/>
              <a:pPr/>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E733-A634-4D06-9E4E-0F5C13C343D0}" type="datetimeFigureOut">
              <a:rPr lang="en-US" smtClean="0"/>
              <a:pPr/>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CE733-A634-4D06-9E4E-0F5C13C343D0}" type="datetimeFigureOut">
              <a:rPr lang="en-US" smtClean="0"/>
              <a:pPr/>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9622C037-3608-4F60-98F7-E68C33BFB07B}" type="datetime1">
              <a:rPr lang="en-US">
                <a:solidFill>
                  <a:srgbClr val="1F497D"/>
                </a:solidFill>
              </a:rPr>
              <a:pPr/>
              <a:t>3/10/2019</a:t>
            </a:fld>
            <a:endParaRPr dirty="0">
              <a:solidFill>
                <a:srgbClr val="1F497D"/>
              </a:solidFill>
            </a:endParaRPr>
          </a:p>
        </p:txBody>
      </p:sp>
      <p:sp>
        <p:nvSpPr>
          <p:cNvPr id="9" name="Rectangle 14"/>
          <p:cNvSpPr>
            <a:spLocks noGrp="1"/>
          </p:cNvSpPr>
          <p:nvPr>
            <p:ph type="sldNum" sz="quarter" idx="11"/>
          </p:nvPr>
        </p:nvSpPr>
        <p:spPr/>
        <p:txBody>
          <a:bodyPr/>
          <a:lstStyle>
            <a:lvl1pPr>
              <a:defRPr lang="en-US" smtClean="0"/>
            </a:lvl1pPr>
          </a:lstStyle>
          <a:p>
            <a:fld id="{0D6C48BB-8914-42F6-A238-FACE9FB4ACA6}" type="slidenum">
              <a:rPr>
                <a:solidFill>
                  <a:srgbClr val="1F497D"/>
                </a:solidFill>
              </a:rPr>
              <a:pPr/>
              <a:t>‹#›</a:t>
            </a:fld>
            <a:endParaRPr dirty="0">
              <a:solidFill>
                <a:srgbClr val="1F497D"/>
              </a:solidFill>
            </a:endParaRPr>
          </a:p>
        </p:txBody>
      </p:sp>
      <p:sp>
        <p:nvSpPr>
          <p:cNvPr id="25" name="Rectangle 27"/>
          <p:cNvSpPr>
            <a:spLocks noGrp="1"/>
          </p:cNvSpPr>
          <p:nvPr>
            <p:ph type="ftr" sz="quarter" idx="12"/>
          </p:nvPr>
        </p:nvSpPr>
        <p:spPr/>
        <p:txBody>
          <a:bodyPr/>
          <a:lstStyle>
            <a:lvl1pPr>
              <a:defRPr lang="en-US" smtClean="0"/>
            </a:lvl1pPr>
          </a:lstStyle>
          <a:p>
            <a:endParaRPr dirty="0">
              <a:solidFill>
                <a:srgbClr val="1F497D"/>
              </a:solidFill>
            </a:endParaRPr>
          </a:p>
        </p:txBody>
      </p:sp>
    </p:spTree>
    <p:extLst>
      <p:ext uri="{BB962C8B-B14F-4D97-AF65-F5344CB8AC3E}">
        <p14:creationId xmlns:p14="http://schemas.microsoft.com/office/powerpoint/2010/main" val="1117726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3"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p:cNvSpPr>
          <p:nvPr>
            <p:ph type="dt" sz="half" idx="10"/>
          </p:nvPr>
        </p:nvSpPr>
        <p:spPr/>
        <p:txBody>
          <a:bodyPr/>
          <a:lstStyle/>
          <a:p>
            <a:fld id="{6A5667DB-12A6-46A0-B741-6115763944D1}" type="datetime1">
              <a:rPr lang="en-US">
                <a:solidFill>
                  <a:srgbClr val="1F497D"/>
                </a:solidFill>
              </a:rPr>
              <a:pPr/>
              <a:t>3/10/2019</a:t>
            </a:fld>
            <a:endParaRPr dirty="0">
              <a:solidFill>
                <a:srgbClr val="1F497D"/>
              </a:solidFill>
            </a:endParaRPr>
          </a:p>
        </p:txBody>
      </p:sp>
      <p:sp>
        <p:nvSpPr>
          <p:cNvPr id="5" name="Rectangle 5"/>
          <p:cNvSpPr>
            <a:spLocks noGrp="1"/>
          </p:cNvSpPr>
          <p:nvPr>
            <p:ph type="ftr" sz="quarter" idx="11"/>
          </p:nvPr>
        </p:nvSpPr>
        <p:spPr/>
        <p:txBody>
          <a:bodyPr/>
          <a:lstStyle/>
          <a:p>
            <a:endParaRPr dirty="0">
              <a:solidFill>
                <a:srgbClr val="1F497D"/>
              </a:solidFill>
            </a:endParaRPr>
          </a:p>
        </p:txBody>
      </p:sp>
      <p:sp>
        <p:nvSpPr>
          <p:cNvPr id="6" name="Rectangle 6"/>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2045690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Rectangle 4"/>
          <p:cNvSpPr>
            <a:spLocks noGrp="1"/>
          </p:cNvSpPr>
          <p:nvPr>
            <p:ph type="dt" sz="half" idx="10"/>
          </p:nvPr>
        </p:nvSpPr>
        <p:spPr/>
        <p:txBody>
          <a:bodyPr/>
          <a:lstStyle/>
          <a:p>
            <a:fld id="{8B390628-8170-419F-8966-677684B261A7}" type="datetime1">
              <a:rPr lang="en-US">
                <a:solidFill>
                  <a:srgbClr val="1F497D"/>
                </a:solidFill>
              </a:rPr>
              <a:pPr/>
              <a:t>3/10/2019</a:t>
            </a:fld>
            <a:endParaRPr dirty="0">
              <a:solidFill>
                <a:srgbClr val="1F497D"/>
              </a:solidFill>
            </a:endParaRPr>
          </a:p>
        </p:txBody>
      </p:sp>
      <p:sp>
        <p:nvSpPr>
          <p:cNvPr id="5" name="Rectangle 5"/>
          <p:cNvSpPr>
            <a:spLocks noGrp="1"/>
          </p:cNvSpPr>
          <p:nvPr>
            <p:ph type="ftr" sz="quarter" idx="11"/>
          </p:nvPr>
        </p:nvSpPr>
        <p:spPr/>
        <p:txBody>
          <a:bodyPr/>
          <a:lstStyle/>
          <a:p>
            <a:endParaRPr dirty="0">
              <a:solidFill>
                <a:srgbClr val="1F497D"/>
              </a:solidFill>
            </a:endParaRPr>
          </a:p>
        </p:txBody>
      </p:sp>
      <p:sp>
        <p:nvSpPr>
          <p:cNvPr id="6" name="Rectangle 6"/>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3610463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p:cNvSpPr>
          <p:nvPr>
            <p:ph type="dt" sz="half" idx="10"/>
          </p:nvPr>
        </p:nvSpPr>
        <p:spPr/>
        <p:txBody>
          <a:bodyPr/>
          <a:lstStyle/>
          <a:p>
            <a:fld id="{E5E0B395-7714-4DD7-9AF3-0667009D82F3}" type="datetime1">
              <a:rPr lang="en-US">
                <a:solidFill>
                  <a:srgbClr val="1F497D"/>
                </a:solidFill>
              </a:rPr>
              <a:pPr/>
              <a:t>3/10/2019</a:t>
            </a:fld>
            <a:endParaRPr dirty="0">
              <a:solidFill>
                <a:srgbClr val="1F497D"/>
              </a:solidFill>
            </a:endParaRPr>
          </a:p>
        </p:txBody>
      </p:sp>
      <p:sp>
        <p:nvSpPr>
          <p:cNvPr id="6" name="Rectangle 5"/>
          <p:cNvSpPr>
            <a:spLocks noGrp="1"/>
          </p:cNvSpPr>
          <p:nvPr>
            <p:ph type="ftr" sz="quarter" idx="11"/>
          </p:nvPr>
        </p:nvSpPr>
        <p:spPr/>
        <p:txBody>
          <a:bodyPr/>
          <a:lstStyle/>
          <a:p>
            <a:endParaRPr dirty="0">
              <a:solidFill>
                <a:srgbClr val="1F497D"/>
              </a:solidFill>
            </a:endParaRPr>
          </a:p>
        </p:txBody>
      </p:sp>
      <p:sp>
        <p:nvSpPr>
          <p:cNvPr id="7" name="Rectangle 6"/>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3312617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a:t>Click to edit Master title style</a:t>
            </a:r>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p:cNvSpPr>
          <p:nvPr>
            <p:ph type="dt" sz="half" idx="10"/>
          </p:nvPr>
        </p:nvSpPr>
        <p:spPr/>
        <p:txBody>
          <a:bodyPr/>
          <a:lstStyle/>
          <a:p>
            <a:fld id="{A30D40B2-FBCB-40EA-BC20-CA71B2A96736}" type="datetime1">
              <a:rPr lang="en-US">
                <a:solidFill>
                  <a:srgbClr val="1F497D"/>
                </a:solidFill>
              </a:rPr>
              <a:pPr/>
              <a:t>3/10/2019</a:t>
            </a:fld>
            <a:endParaRPr dirty="0">
              <a:solidFill>
                <a:srgbClr val="1F497D"/>
              </a:solidFill>
            </a:endParaRPr>
          </a:p>
        </p:txBody>
      </p:sp>
      <p:sp>
        <p:nvSpPr>
          <p:cNvPr id="8" name="Rectangle 7"/>
          <p:cNvSpPr>
            <a:spLocks noGrp="1"/>
          </p:cNvSpPr>
          <p:nvPr>
            <p:ph type="ftr" sz="quarter" idx="11"/>
          </p:nvPr>
        </p:nvSpPr>
        <p:spPr/>
        <p:txBody>
          <a:bodyPr/>
          <a:lstStyle/>
          <a:p>
            <a:endParaRPr dirty="0">
              <a:solidFill>
                <a:srgbClr val="1F497D"/>
              </a:solidFill>
            </a:endParaRPr>
          </a:p>
        </p:txBody>
      </p:sp>
      <p:sp>
        <p:nvSpPr>
          <p:cNvPr id="9" name="Rectangle 8"/>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590405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a:t>Click to edit Master title style</a:t>
            </a:r>
          </a:p>
        </p:txBody>
      </p:sp>
      <p:sp>
        <p:nvSpPr>
          <p:cNvPr id="3" name="Rectangle 3"/>
          <p:cNvSpPr>
            <a:spLocks noGrp="1"/>
          </p:cNvSpPr>
          <p:nvPr>
            <p:ph type="dt" sz="half" idx="10"/>
          </p:nvPr>
        </p:nvSpPr>
        <p:spPr/>
        <p:txBody>
          <a:bodyPr/>
          <a:lstStyle/>
          <a:p>
            <a:fld id="{1A751642-1D8C-45C9-91B2-4156ED910947}" type="datetime1">
              <a:rPr lang="en-US">
                <a:solidFill>
                  <a:srgbClr val="1F497D"/>
                </a:solidFill>
              </a:rPr>
              <a:pPr/>
              <a:t>3/10/2019</a:t>
            </a:fld>
            <a:endParaRPr dirty="0">
              <a:solidFill>
                <a:srgbClr val="1F497D"/>
              </a:solidFill>
            </a:endParaRPr>
          </a:p>
        </p:txBody>
      </p:sp>
      <p:sp>
        <p:nvSpPr>
          <p:cNvPr id="4" name="Rectangle 4"/>
          <p:cNvSpPr>
            <a:spLocks noGrp="1"/>
          </p:cNvSpPr>
          <p:nvPr>
            <p:ph type="ftr" sz="quarter" idx="11"/>
          </p:nvPr>
        </p:nvSpPr>
        <p:spPr/>
        <p:txBody>
          <a:bodyPr/>
          <a:lstStyle/>
          <a:p>
            <a:endParaRPr dirty="0">
              <a:solidFill>
                <a:srgbClr val="1F497D"/>
              </a:solidFill>
            </a:endParaRPr>
          </a:p>
        </p:txBody>
      </p:sp>
      <p:sp>
        <p:nvSpPr>
          <p:cNvPr id="5" name="Rectangle 5"/>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39764246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1F515580-FF79-4AAE-838A-9CB7E0803653}" type="datetime1">
              <a:rPr lang="en-US">
                <a:solidFill>
                  <a:srgbClr val="1F497D"/>
                </a:solidFill>
              </a:rPr>
              <a:pPr/>
              <a:t>3/10/2019</a:t>
            </a:fld>
            <a:endParaRPr dirty="0">
              <a:solidFill>
                <a:srgbClr val="1F497D"/>
              </a:solidFill>
            </a:endParaRPr>
          </a:p>
        </p:txBody>
      </p:sp>
      <p:sp>
        <p:nvSpPr>
          <p:cNvPr id="3" name="Rectangle 3"/>
          <p:cNvSpPr>
            <a:spLocks noGrp="1"/>
          </p:cNvSpPr>
          <p:nvPr>
            <p:ph type="ftr" sz="quarter" idx="11"/>
          </p:nvPr>
        </p:nvSpPr>
        <p:spPr/>
        <p:txBody>
          <a:bodyPr/>
          <a:lstStyle/>
          <a:p>
            <a:endParaRPr dirty="0">
              <a:solidFill>
                <a:srgbClr val="1F497D"/>
              </a:solidFill>
            </a:endParaRPr>
          </a:p>
        </p:txBody>
      </p:sp>
      <p:sp>
        <p:nvSpPr>
          <p:cNvPr id="4" name="Rectangle 4"/>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3101227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a:t>Click to edit Master title style</a:t>
            </a:r>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p:cNvSpPr>
          <p:nvPr>
            <p:ph type="dt" sz="half" idx="10"/>
          </p:nvPr>
        </p:nvSpPr>
        <p:spPr/>
        <p:txBody>
          <a:bodyPr/>
          <a:lstStyle/>
          <a:p>
            <a:fld id="{EC377BDC-A3F6-4A6F-ABDE-A2B2212EA530}" type="datetime1">
              <a:rPr lang="en-US">
                <a:solidFill>
                  <a:srgbClr val="1F497D"/>
                </a:solidFill>
              </a:rPr>
              <a:pPr/>
              <a:t>3/10/2019</a:t>
            </a:fld>
            <a:endParaRPr dirty="0">
              <a:solidFill>
                <a:srgbClr val="1F497D"/>
              </a:solidFill>
            </a:endParaRPr>
          </a:p>
        </p:txBody>
      </p:sp>
      <p:sp>
        <p:nvSpPr>
          <p:cNvPr id="6" name="Rectangle 5"/>
          <p:cNvSpPr>
            <a:spLocks noGrp="1"/>
          </p:cNvSpPr>
          <p:nvPr>
            <p:ph type="ftr" sz="quarter" idx="11"/>
          </p:nvPr>
        </p:nvSpPr>
        <p:spPr/>
        <p:txBody>
          <a:bodyPr/>
          <a:lstStyle/>
          <a:p>
            <a:endParaRPr dirty="0">
              <a:solidFill>
                <a:srgbClr val="1F497D"/>
              </a:solidFill>
            </a:endParaRPr>
          </a:p>
        </p:txBody>
      </p:sp>
      <p:sp>
        <p:nvSpPr>
          <p:cNvPr id="7" name="Rectangle 6"/>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204165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E733-A634-4D06-9E4E-0F5C13C343D0}" type="datetimeFigureOut">
              <a:rPr lang="en-US" smtClean="0"/>
              <a:pPr/>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indent="-274320">
              <a:buClr>
                <a:srgbClr val="4F81BD"/>
              </a:buClr>
              <a:buSzPct val="80000"/>
              <a:buFont typeface="Wingdings 2" pitchFamily="18" charset="2"/>
              <a:buNone/>
            </a:pPr>
            <a:endParaRPr lang="en-US" sz="2000">
              <a:solidFill>
                <a:prstClr val="white"/>
              </a:solidFill>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a:t>Click to edit Master text styles</a:t>
            </a:r>
          </a:p>
        </p:txBody>
      </p:sp>
      <p:sp>
        <p:nvSpPr>
          <p:cNvPr id="5" name="Rectangle 5"/>
          <p:cNvSpPr>
            <a:spLocks noGrp="1"/>
          </p:cNvSpPr>
          <p:nvPr>
            <p:ph type="dt" sz="half" idx="10"/>
          </p:nvPr>
        </p:nvSpPr>
        <p:spPr/>
        <p:txBody>
          <a:bodyPr/>
          <a:lstStyle/>
          <a:p>
            <a:fld id="{39F05E55-C567-4CAB-A658-A834BC31908B}" type="datetime1">
              <a:rPr lang="en-US">
                <a:solidFill>
                  <a:srgbClr val="1F497D"/>
                </a:solidFill>
              </a:rPr>
              <a:pPr/>
              <a:t>3/10/2019</a:t>
            </a:fld>
            <a:endParaRPr dirty="0">
              <a:solidFill>
                <a:srgbClr val="1F497D"/>
              </a:solidFill>
            </a:endParaRPr>
          </a:p>
        </p:txBody>
      </p:sp>
      <p:sp>
        <p:nvSpPr>
          <p:cNvPr id="6" name="Rectangle 6"/>
          <p:cNvSpPr>
            <a:spLocks noGrp="1"/>
          </p:cNvSpPr>
          <p:nvPr>
            <p:ph type="ftr" sz="quarter" idx="11"/>
          </p:nvPr>
        </p:nvSpPr>
        <p:spPr/>
        <p:txBody>
          <a:bodyPr/>
          <a:lstStyle/>
          <a:p>
            <a:endParaRPr dirty="0">
              <a:solidFill>
                <a:srgbClr val="1F497D"/>
              </a:solidFill>
            </a:endParaRPr>
          </a:p>
        </p:txBody>
      </p:sp>
      <p:sp>
        <p:nvSpPr>
          <p:cNvPr id="7" name="Rectangle 7"/>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2173669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42015-B6D5-4B16-9D18-DBA3D9963C7C}" type="datetime1">
              <a:rPr lang="en-US">
                <a:solidFill>
                  <a:srgbClr val="1F497D"/>
                </a:solidFill>
              </a:rPr>
              <a:pPr/>
              <a:t>3/10/2019</a:t>
            </a:fld>
            <a:endParaRPr dirty="0">
              <a:solidFill>
                <a:srgbClr val="1F497D"/>
              </a:solidFill>
            </a:endParaRPr>
          </a:p>
        </p:txBody>
      </p:sp>
      <p:sp>
        <p:nvSpPr>
          <p:cNvPr id="5" name="Footer Placeholder 4"/>
          <p:cNvSpPr>
            <a:spLocks noGrp="1"/>
          </p:cNvSpPr>
          <p:nvPr>
            <p:ph type="ftr" sz="quarter" idx="11"/>
          </p:nvPr>
        </p:nvSpPr>
        <p:spPr/>
        <p:txBody>
          <a:bodyPr/>
          <a:lstStyle/>
          <a:p>
            <a:endParaRPr dirty="0">
              <a:solidFill>
                <a:srgbClr val="1F497D"/>
              </a:solidFill>
            </a:endParaRPr>
          </a:p>
        </p:txBody>
      </p:sp>
      <p:sp>
        <p:nvSpPr>
          <p:cNvPr id="6" name="Slide Number Placeholder 5"/>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3574802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55A7F-C684-49CB-85F8-DBAD92F9C444}" type="datetime1">
              <a:rPr lang="en-US">
                <a:solidFill>
                  <a:srgbClr val="1F497D"/>
                </a:solidFill>
              </a:rPr>
              <a:pPr/>
              <a:t>3/10/2019</a:t>
            </a:fld>
            <a:endParaRPr dirty="0">
              <a:solidFill>
                <a:srgbClr val="1F497D"/>
              </a:solidFill>
            </a:endParaRPr>
          </a:p>
        </p:txBody>
      </p:sp>
      <p:sp>
        <p:nvSpPr>
          <p:cNvPr id="5" name="Footer Placeholder 4"/>
          <p:cNvSpPr>
            <a:spLocks noGrp="1"/>
          </p:cNvSpPr>
          <p:nvPr>
            <p:ph type="ftr" sz="quarter" idx="11"/>
          </p:nvPr>
        </p:nvSpPr>
        <p:spPr/>
        <p:txBody>
          <a:bodyPr/>
          <a:lstStyle/>
          <a:p>
            <a:endParaRPr dirty="0">
              <a:solidFill>
                <a:srgbClr val="1F497D"/>
              </a:solidFill>
            </a:endParaRPr>
          </a:p>
        </p:txBody>
      </p:sp>
      <p:sp>
        <p:nvSpPr>
          <p:cNvPr id="6" name="Slide Number Placeholder 5"/>
          <p:cNvSpPr>
            <a:spLocks noGrp="1"/>
          </p:cNvSpPr>
          <p:nvPr>
            <p:ph type="sldNum" sz="quarter" idx="12"/>
          </p:nvPr>
        </p:nvSpPr>
        <p:spPr/>
        <p:txBody>
          <a:body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41623551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038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4051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49114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70343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76284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0221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610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CE733-A634-4D06-9E4E-0F5C13C343D0}" type="datetimeFigureOut">
              <a:rPr lang="en-US" smtClean="0"/>
              <a:pPr/>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6218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83843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92074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907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9CE733-A634-4D06-9E4E-0F5C13C343D0}" type="datetimeFigureOut">
              <a:rPr lang="en-US" smtClean="0"/>
              <a:pPr/>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CE733-A634-4D06-9E4E-0F5C13C343D0}" type="datetimeFigureOut">
              <a:rPr lang="en-US" smtClean="0"/>
              <a:pPr/>
              <a:t>3/10/2019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8D931-68E2-46D6-8C01-322D4482618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9CE733-A634-4D06-9E4E-0F5C13C343D0}" type="datetimeFigureOut">
              <a:rPr lang="en-US" smtClean="0"/>
              <a:pPr/>
              <a:t>3/10/2019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CE733-A634-4D06-9E4E-0F5C13C343D0}" type="datetimeFigureOut">
              <a:rPr lang="en-US" smtClean="0"/>
              <a:pPr/>
              <a:t>3/10/2019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CE733-A634-4D06-9E4E-0F5C13C343D0}" type="datetimeFigureOut">
              <a:rPr lang="en-US" smtClean="0"/>
              <a:pPr/>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8D931-68E2-46D6-8C01-322D4482618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CE733-A634-4D06-9E4E-0F5C13C343D0}" type="datetimeFigureOut">
              <a:rPr lang="en-US" smtClean="0"/>
              <a:pPr/>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09CE733-A634-4D06-9E4E-0F5C13C343D0}" type="datetimeFigureOut">
              <a:rPr lang="en-US" smtClean="0"/>
              <a:pPr/>
              <a:t>3/10/2019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88D931-68E2-46D6-8C01-322D448261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fld id="{07418542-DF57-41A5-B37A-97C9B454F2CE}" type="datetime1">
              <a:rPr lang="en-US">
                <a:solidFill>
                  <a:srgbClr val="1F497D"/>
                </a:solidFill>
              </a:rPr>
              <a:pPr/>
              <a:t>3/10/2019</a:t>
            </a:fld>
            <a:endParaRPr dirty="0">
              <a:solidFill>
                <a:srgbClr val="1F497D"/>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endParaRPr dirty="0">
              <a:solidFill>
                <a:srgbClr val="1F497D"/>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fld id="{0D6C48BB-8914-42F6-A238-FACE9FB4ACA6}" type="slidenum">
              <a:rPr>
                <a:solidFill>
                  <a:srgbClr val="1F497D"/>
                </a:solidFill>
              </a:rPr>
              <a:pPr/>
              <a:t>‹#›</a:t>
            </a:fld>
            <a:endParaRPr dirty="0">
              <a:solidFill>
                <a:srgbClr val="1F497D"/>
              </a:solidFill>
            </a:endParaRPr>
          </a:p>
        </p:txBody>
      </p:sp>
    </p:spTree>
    <p:extLst>
      <p:ext uri="{BB962C8B-B14F-4D97-AF65-F5344CB8AC3E}">
        <p14:creationId xmlns:p14="http://schemas.microsoft.com/office/powerpoint/2010/main" val="2181599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50C09-8C47-48D3-BAFB-87F28A1C4047}" type="datetimeFigureOut">
              <a:rPr lang="en-US" smtClean="0">
                <a:solidFill>
                  <a:prstClr val="black">
                    <a:tint val="75000"/>
                  </a:prstClr>
                </a:solidFill>
              </a:rPr>
              <a:pPr/>
              <a:t>3/10/2019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03577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6.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25.wmf"/></Relationships>
</file>

<file path=ppt/slides/_rels/slide27.xml.rels><?xml version="1.0" encoding="UTF-8" standalone="yes"?>
<Relationships xmlns="http://schemas.openxmlformats.org/package/2006/relationships"><Relationship Id="rId8" Type="http://schemas.openxmlformats.org/officeDocument/2006/relationships/hyperlink" Target="NumbersJoke.wmv" TargetMode="External"/><Relationship Id="rId3" Type="http://schemas.openxmlformats.org/officeDocument/2006/relationships/notesSlide" Target="../notesSlides/notesSlide17.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6.wmf"/><Relationship Id="rId4" Type="http://schemas.openxmlformats.org/officeDocument/2006/relationships/oleObject" Target="../embeddings/oleObject5.bin"/><Relationship Id="rId9" Type="http://schemas.openxmlformats.org/officeDocument/2006/relationships/image" Target="../media/image28.wmf"/></Relationships>
</file>

<file path=ppt/slides/_rels/slide28.xml.rels><?xml version="1.0" encoding="UTF-8" standalone="yes"?>
<Relationships xmlns="http://schemas.openxmlformats.org/package/2006/relationships"><Relationship Id="rId8" Type="http://schemas.openxmlformats.org/officeDocument/2006/relationships/image" Target="../media/image31.gif"/><Relationship Id="rId3" Type="http://schemas.openxmlformats.org/officeDocument/2006/relationships/notesSlide" Target="../notesSlides/notesSlide18.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hyperlink" Target="NumbersJoke.wmv" TargetMode="External"/><Relationship Id="rId5" Type="http://schemas.openxmlformats.org/officeDocument/2006/relationships/image" Target="../media/image29.wmf"/><Relationship Id="rId4" Type="http://schemas.openxmlformats.org/officeDocument/2006/relationships/oleObject" Target="../embeddings/oleObject7.bin"/><Relationship Id="rId9" Type="http://schemas.openxmlformats.org/officeDocument/2006/relationships/image" Target="../media/image32.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package" Target="../embeddings/Microsoft_Word_Document1.docx"/><Relationship Id="rId5" Type="http://schemas.openxmlformats.org/officeDocument/2006/relationships/image" Target="../media/image35.emf"/><Relationship Id="rId4" Type="http://schemas.openxmlformats.org/officeDocument/2006/relationships/package" Target="../embeddings/Microsoft_Word_Document.docx"/></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9.w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32.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39.wmf"/><Relationship Id="rId4" Type="http://schemas.openxmlformats.org/officeDocument/2006/relationships/oleObject" Target="../embeddings/oleObject9.bin"/><Relationship Id="rId9" Type="http://schemas.openxmlformats.org/officeDocument/2006/relationships/image" Target="../media/image4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8.bin"/><Relationship Id="rId3" Type="http://schemas.openxmlformats.org/officeDocument/2006/relationships/notesSlide" Target="../notesSlides/notesSlide33.xml"/><Relationship Id="rId7" Type="http://schemas.openxmlformats.org/officeDocument/2006/relationships/image" Target="../media/image43.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11" Type="http://schemas.openxmlformats.org/officeDocument/2006/relationships/oleObject" Target="../embeddings/oleObject16.bin"/><Relationship Id="rId5" Type="http://schemas.openxmlformats.org/officeDocument/2006/relationships/image" Target="../media/image4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44.wmf"/></Relationships>
</file>

<file path=ppt/slides/_rels/slide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Background_UpperLtRed.png"/>
          <p:cNvPicPr>
            <a:picLocks noChangeAspect="1"/>
          </p:cNvPicPr>
          <p:nvPr/>
        </p:nvPicPr>
        <p:blipFill>
          <a:blip r:embed="rId2" cstate="print"/>
          <a:stretch>
            <a:fillRect/>
          </a:stretch>
        </p:blipFill>
        <p:spPr>
          <a:xfrm>
            <a:off x="0" y="0"/>
            <a:ext cx="9144000" cy="6858000"/>
          </a:xfrm>
          <a:prstGeom prst="rect">
            <a:avLst/>
          </a:prstGeom>
        </p:spPr>
      </p:pic>
      <p:pic>
        <p:nvPicPr>
          <p:cNvPr id="5" name="Picture 10" descr="ASUWPC_3C.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3384" y="304284"/>
            <a:ext cx="2396704" cy="556465"/>
          </a:xfrm>
          <a:prstGeom prst="rect">
            <a:avLst/>
          </a:prstGeom>
        </p:spPr>
      </p:pic>
      <p:sp>
        <p:nvSpPr>
          <p:cNvPr id="3" name="Subtitle 2"/>
          <p:cNvSpPr>
            <a:spLocks noGrp="1"/>
          </p:cNvSpPr>
          <p:nvPr>
            <p:ph type="subTitle" idx="1"/>
          </p:nvPr>
        </p:nvSpPr>
        <p:spPr>
          <a:xfrm>
            <a:off x="723900" y="1075163"/>
            <a:ext cx="7696200" cy="1856141"/>
          </a:xfrm>
        </p:spPr>
        <p:txBody>
          <a:bodyPr>
            <a:noAutofit/>
          </a:bodyPr>
          <a:lstStyle/>
          <a:p>
            <a:endParaRPr lang="en-US" sz="4400" b="1" dirty="0">
              <a:solidFill>
                <a:schemeClr val="tx1"/>
              </a:solidFill>
              <a:latin typeface="Eras Medium ITC" pitchFamily="34" charset="0"/>
            </a:endParaRPr>
          </a:p>
          <a:p>
            <a:pPr algn="ctr"/>
            <a:r>
              <a:rPr lang="en-US" sz="5400" b="1" dirty="0">
                <a:solidFill>
                  <a:schemeClr val="tx1"/>
                </a:solidFill>
                <a:latin typeface="Eras Medium ITC" pitchFamily="34" charset="0"/>
              </a:rPr>
              <a:t>Review of Quantitative Marketing Research</a:t>
            </a:r>
          </a:p>
        </p:txBody>
      </p:sp>
    </p:spTree>
    <p:extLst>
      <p:ext uri="{BB962C8B-B14F-4D97-AF65-F5344CB8AC3E}">
        <p14:creationId xmlns:p14="http://schemas.microsoft.com/office/powerpoint/2010/main" val="226883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28600" y="1446213"/>
            <a:ext cx="7848600" cy="4954587"/>
            <a:chOff x="96" y="673"/>
            <a:chExt cx="5520" cy="3456"/>
          </a:xfrm>
        </p:grpSpPr>
        <p:sp>
          <p:nvSpPr>
            <p:cNvPr id="252933" name="AutoShape 5"/>
            <p:cNvSpPr>
              <a:spLocks noChangeArrowheads="1"/>
            </p:cNvSpPr>
            <p:nvPr/>
          </p:nvSpPr>
          <p:spPr bwMode="auto">
            <a:xfrm>
              <a:off x="1968" y="673"/>
              <a:ext cx="1966" cy="1200"/>
            </a:xfrm>
            <a:prstGeom prst="star5">
              <a:avLst/>
            </a:prstGeom>
            <a:gradFill rotWithShape="0">
              <a:gsLst>
                <a:gs pos="0">
                  <a:srgbClr val="3399FF"/>
                </a:gs>
                <a:gs pos="50000">
                  <a:srgbClr val="3399FF">
                    <a:gamma/>
                    <a:tint val="33333"/>
                    <a:invGamma/>
                  </a:srgbClr>
                </a:gs>
                <a:gs pos="100000">
                  <a:srgbClr val="3399FF"/>
                </a:gs>
              </a:gsLst>
              <a:lin ang="5400000" scaled="1"/>
            </a:gradFill>
            <a:ln w="9525">
              <a:solidFill>
                <a:schemeClr val="tx1"/>
              </a:solidFill>
              <a:miter lim="800000"/>
              <a:headEnd/>
              <a:tailEnd/>
            </a:ln>
            <a:effectLst/>
          </p:spPr>
          <p:txBody>
            <a:bodyPr wrap="none" anchor="ctr"/>
            <a:lstStyle/>
            <a:p>
              <a:pPr algn="ctr" eaLnBrk="0" hangingPunct="0">
                <a:lnSpc>
                  <a:spcPct val="100000"/>
                </a:lnSpc>
                <a:spcBef>
                  <a:spcPct val="0"/>
                </a:spcBef>
                <a:defRPr/>
              </a:pPr>
              <a:r>
                <a:rPr lang="en-US" sz="2200" b="1" u="none">
                  <a:latin typeface="Arial" pitchFamily="34" charset="0"/>
                </a:rPr>
                <a:t>Primary </a:t>
              </a:r>
            </a:p>
            <a:p>
              <a:pPr algn="ctr" eaLnBrk="0" hangingPunct="0">
                <a:lnSpc>
                  <a:spcPct val="100000"/>
                </a:lnSpc>
                <a:spcBef>
                  <a:spcPct val="0"/>
                </a:spcBef>
                <a:defRPr/>
              </a:pPr>
              <a:r>
                <a:rPr lang="en-US" sz="2200" b="1" u="none">
                  <a:latin typeface="Arial" pitchFamily="34" charset="0"/>
                </a:rPr>
                <a:t>Scales</a:t>
              </a:r>
            </a:p>
          </p:txBody>
        </p:sp>
        <p:sp>
          <p:nvSpPr>
            <p:cNvPr id="3078" name="AutoShape 6"/>
            <p:cNvSpPr>
              <a:spLocks noChangeArrowheads="1"/>
            </p:cNvSpPr>
            <p:nvPr/>
          </p:nvSpPr>
          <p:spPr bwMode="auto">
            <a:xfrm>
              <a:off x="96" y="2017"/>
              <a:ext cx="1344" cy="1104"/>
            </a:xfrm>
            <a:prstGeom prst="hexagon">
              <a:avLst>
                <a:gd name="adj" fmla="val 30435"/>
                <a:gd name="vf" fmla="val 115470"/>
              </a:avLst>
            </a:prstGeom>
            <a:gradFill rotWithShape="0">
              <a:gsLst>
                <a:gs pos="0">
                  <a:srgbClr val="54C1A4"/>
                </a:gs>
                <a:gs pos="50000">
                  <a:srgbClr val="6FFFD9"/>
                </a:gs>
                <a:gs pos="100000">
                  <a:srgbClr val="54C1A4"/>
                </a:gs>
              </a:gsLst>
              <a:lin ang="5400000" scaled="1"/>
            </a:gradFill>
            <a:ln w="9525">
              <a:solidFill>
                <a:schemeClr val="tx1"/>
              </a:solidFill>
              <a:miter lim="800000"/>
              <a:headEnd/>
              <a:tailEnd/>
            </a:ln>
          </p:spPr>
          <p:txBody>
            <a:bodyPr wrap="none" anchor="ctr"/>
            <a:lstStyle/>
            <a:p>
              <a:pPr algn="ctr" eaLnBrk="0" hangingPunct="0">
                <a:lnSpc>
                  <a:spcPct val="100000"/>
                </a:lnSpc>
                <a:spcBef>
                  <a:spcPct val="0"/>
                </a:spcBef>
              </a:pPr>
              <a:r>
                <a:rPr lang="en-US" sz="2200" b="1" u="none"/>
                <a:t>Nominal </a:t>
              </a:r>
            </a:p>
            <a:p>
              <a:pPr algn="ctr" eaLnBrk="0" hangingPunct="0">
                <a:lnSpc>
                  <a:spcPct val="100000"/>
                </a:lnSpc>
                <a:spcBef>
                  <a:spcPct val="0"/>
                </a:spcBef>
              </a:pPr>
              <a:r>
                <a:rPr lang="en-US" sz="2200" b="1" u="none"/>
                <a:t>Scale</a:t>
              </a:r>
            </a:p>
          </p:txBody>
        </p:sp>
        <p:sp>
          <p:nvSpPr>
            <p:cNvPr id="3079" name="AutoShape 7"/>
            <p:cNvSpPr>
              <a:spLocks noChangeArrowheads="1"/>
            </p:cNvSpPr>
            <p:nvPr/>
          </p:nvSpPr>
          <p:spPr bwMode="auto">
            <a:xfrm rot="2195205">
              <a:off x="1554" y="1791"/>
              <a:ext cx="229" cy="615"/>
            </a:xfrm>
            <a:prstGeom prst="downArrow">
              <a:avLst>
                <a:gd name="adj1" fmla="val 50000"/>
                <a:gd name="adj2" fmla="val 67140"/>
              </a:avLst>
            </a:prstGeom>
            <a:gradFill rotWithShape="0">
              <a:gsLst>
                <a:gs pos="0">
                  <a:srgbClr val="CC99FF"/>
                </a:gs>
                <a:gs pos="50000">
                  <a:srgbClr val="5E4776"/>
                </a:gs>
                <a:gs pos="100000">
                  <a:srgbClr val="CC99FF"/>
                </a:gs>
              </a:gsLst>
              <a:lin ang="5400000" scaled="1"/>
            </a:gradFill>
            <a:ln w="9525">
              <a:solidFill>
                <a:schemeClr val="tx1"/>
              </a:solidFill>
              <a:miter lim="800000"/>
              <a:headEnd/>
              <a:tailEnd/>
            </a:ln>
          </p:spPr>
          <p:txBody>
            <a:bodyPr wrap="none" anchor="ctr"/>
            <a:lstStyle/>
            <a:p>
              <a:endParaRPr lang="en-US"/>
            </a:p>
          </p:txBody>
        </p:sp>
        <p:sp>
          <p:nvSpPr>
            <p:cNvPr id="3080" name="AutoShape 8"/>
            <p:cNvSpPr>
              <a:spLocks noChangeArrowheads="1"/>
            </p:cNvSpPr>
            <p:nvPr/>
          </p:nvSpPr>
          <p:spPr bwMode="auto">
            <a:xfrm rot="1165320">
              <a:off x="2363" y="2026"/>
              <a:ext cx="229" cy="615"/>
            </a:xfrm>
            <a:prstGeom prst="downArrow">
              <a:avLst>
                <a:gd name="adj1" fmla="val 50000"/>
                <a:gd name="adj2" fmla="val 67140"/>
              </a:avLst>
            </a:prstGeom>
            <a:gradFill rotWithShape="0">
              <a:gsLst>
                <a:gs pos="0">
                  <a:srgbClr val="CC99FF"/>
                </a:gs>
                <a:gs pos="50000">
                  <a:srgbClr val="5E4776"/>
                </a:gs>
                <a:gs pos="100000">
                  <a:srgbClr val="CC99FF"/>
                </a:gs>
              </a:gsLst>
              <a:lin ang="5400000" scaled="1"/>
            </a:gradFill>
            <a:ln w="9525">
              <a:solidFill>
                <a:schemeClr val="tx1"/>
              </a:solidFill>
              <a:miter lim="800000"/>
              <a:headEnd/>
              <a:tailEnd/>
            </a:ln>
          </p:spPr>
          <p:txBody>
            <a:bodyPr wrap="none" anchor="ctr"/>
            <a:lstStyle/>
            <a:p>
              <a:endParaRPr lang="en-US"/>
            </a:p>
          </p:txBody>
        </p:sp>
        <p:sp>
          <p:nvSpPr>
            <p:cNvPr id="3081" name="AutoShape 9"/>
            <p:cNvSpPr>
              <a:spLocks noChangeArrowheads="1"/>
            </p:cNvSpPr>
            <p:nvPr/>
          </p:nvSpPr>
          <p:spPr bwMode="auto">
            <a:xfrm rot="-1410452">
              <a:off x="3408" y="2017"/>
              <a:ext cx="229" cy="615"/>
            </a:xfrm>
            <a:prstGeom prst="downArrow">
              <a:avLst>
                <a:gd name="adj1" fmla="val 50000"/>
                <a:gd name="adj2" fmla="val 67140"/>
              </a:avLst>
            </a:prstGeom>
            <a:gradFill rotWithShape="0">
              <a:gsLst>
                <a:gs pos="0">
                  <a:srgbClr val="CC99FF"/>
                </a:gs>
                <a:gs pos="50000">
                  <a:srgbClr val="5E4776"/>
                </a:gs>
                <a:gs pos="100000">
                  <a:srgbClr val="CC99FF"/>
                </a:gs>
              </a:gsLst>
              <a:lin ang="5400000" scaled="1"/>
            </a:gradFill>
            <a:ln w="9525">
              <a:solidFill>
                <a:schemeClr val="tx1"/>
              </a:solidFill>
              <a:miter lim="800000"/>
              <a:headEnd/>
              <a:tailEnd/>
            </a:ln>
          </p:spPr>
          <p:txBody>
            <a:bodyPr wrap="none" anchor="ctr"/>
            <a:lstStyle/>
            <a:p>
              <a:endParaRPr lang="en-US"/>
            </a:p>
          </p:txBody>
        </p:sp>
        <p:sp>
          <p:nvSpPr>
            <p:cNvPr id="3082" name="AutoShape 10"/>
            <p:cNvSpPr>
              <a:spLocks noChangeArrowheads="1"/>
            </p:cNvSpPr>
            <p:nvPr/>
          </p:nvSpPr>
          <p:spPr bwMode="auto">
            <a:xfrm rot="-2648720">
              <a:off x="4139" y="1681"/>
              <a:ext cx="229" cy="615"/>
            </a:xfrm>
            <a:prstGeom prst="downArrow">
              <a:avLst>
                <a:gd name="adj1" fmla="val 50000"/>
                <a:gd name="adj2" fmla="val 67140"/>
              </a:avLst>
            </a:prstGeom>
            <a:gradFill rotWithShape="0">
              <a:gsLst>
                <a:gs pos="0">
                  <a:srgbClr val="CC99FF"/>
                </a:gs>
                <a:gs pos="50000">
                  <a:srgbClr val="5E4776"/>
                </a:gs>
                <a:gs pos="100000">
                  <a:srgbClr val="CC99FF"/>
                </a:gs>
              </a:gsLst>
              <a:lin ang="5400000" scaled="1"/>
            </a:gradFill>
            <a:ln w="9525">
              <a:solidFill>
                <a:schemeClr val="tx1"/>
              </a:solidFill>
              <a:miter lim="800000"/>
              <a:headEnd/>
              <a:tailEnd/>
            </a:ln>
          </p:spPr>
          <p:txBody>
            <a:bodyPr wrap="none" anchor="ctr"/>
            <a:lstStyle/>
            <a:p>
              <a:endParaRPr lang="en-US"/>
            </a:p>
          </p:txBody>
        </p:sp>
        <p:sp>
          <p:nvSpPr>
            <p:cNvPr id="3083" name="AutoShape 11"/>
            <p:cNvSpPr>
              <a:spLocks noChangeArrowheads="1"/>
            </p:cNvSpPr>
            <p:nvPr/>
          </p:nvSpPr>
          <p:spPr bwMode="auto">
            <a:xfrm>
              <a:off x="1296" y="2737"/>
              <a:ext cx="1488" cy="1392"/>
            </a:xfrm>
            <a:prstGeom prst="diamond">
              <a:avLst/>
            </a:prstGeom>
            <a:gradFill rotWithShape="0">
              <a:gsLst>
                <a:gs pos="0">
                  <a:srgbClr val="C0758B"/>
                </a:gs>
                <a:gs pos="50000">
                  <a:srgbClr val="F395B0"/>
                </a:gs>
                <a:gs pos="100000">
                  <a:srgbClr val="C0758B"/>
                </a:gs>
              </a:gsLst>
              <a:lin ang="5400000" scaled="1"/>
            </a:gradFill>
            <a:ln w="9525">
              <a:solidFill>
                <a:schemeClr val="tx1"/>
              </a:solidFill>
              <a:miter lim="800000"/>
              <a:headEnd/>
              <a:tailEnd/>
            </a:ln>
          </p:spPr>
          <p:txBody>
            <a:bodyPr wrap="none" anchor="ctr"/>
            <a:lstStyle/>
            <a:p>
              <a:pPr algn="ctr" eaLnBrk="0" hangingPunct="0">
                <a:lnSpc>
                  <a:spcPct val="100000"/>
                </a:lnSpc>
                <a:spcBef>
                  <a:spcPct val="0"/>
                </a:spcBef>
              </a:pPr>
              <a:r>
                <a:rPr lang="en-US" sz="2200" b="1" u="none"/>
                <a:t>Ordinal </a:t>
              </a:r>
            </a:p>
            <a:p>
              <a:pPr algn="ctr" eaLnBrk="0" hangingPunct="0">
                <a:lnSpc>
                  <a:spcPct val="100000"/>
                </a:lnSpc>
                <a:spcBef>
                  <a:spcPct val="0"/>
                </a:spcBef>
              </a:pPr>
              <a:r>
                <a:rPr lang="en-US" sz="2200" b="1" u="none"/>
                <a:t>Scale</a:t>
              </a:r>
            </a:p>
          </p:txBody>
        </p:sp>
        <p:sp>
          <p:nvSpPr>
            <p:cNvPr id="3084" name="Oval 12"/>
            <p:cNvSpPr>
              <a:spLocks noChangeArrowheads="1"/>
            </p:cNvSpPr>
            <p:nvPr/>
          </p:nvSpPr>
          <p:spPr bwMode="auto">
            <a:xfrm>
              <a:off x="4464" y="2161"/>
              <a:ext cx="1152" cy="1104"/>
            </a:xfrm>
            <a:prstGeom prst="ellipse">
              <a:avLst/>
            </a:prstGeom>
            <a:gradFill rotWithShape="0">
              <a:gsLst>
                <a:gs pos="0">
                  <a:srgbClr val="B28E6B"/>
                </a:gs>
                <a:gs pos="50000">
                  <a:srgbClr val="FFCC99"/>
                </a:gs>
                <a:gs pos="100000">
                  <a:srgbClr val="B28E6B"/>
                </a:gs>
              </a:gsLst>
              <a:lin ang="5400000" scaled="1"/>
            </a:gradFill>
            <a:ln w="9525">
              <a:solidFill>
                <a:schemeClr val="tx1"/>
              </a:solidFill>
              <a:round/>
              <a:headEnd/>
              <a:tailEnd/>
            </a:ln>
          </p:spPr>
          <p:txBody>
            <a:bodyPr wrap="none" anchor="ctr"/>
            <a:lstStyle/>
            <a:p>
              <a:pPr algn="ctr" eaLnBrk="0" hangingPunct="0">
                <a:lnSpc>
                  <a:spcPct val="100000"/>
                </a:lnSpc>
                <a:spcBef>
                  <a:spcPct val="0"/>
                </a:spcBef>
              </a:pPr>
              <a:r>
                <a:rPr lang="en-US" sz="2200" b="1" u="none"/>
                <a:t>Ratio</a:t>
              </a:r>
            </a:p>
            <a:p>
              <a:pPr algn="ctr" eaLnBrk="0" hangingPunct="0">
                <a:lnSpc>
                  <a:spcPct val="100000"/>
                </a:lnSpc>
                <a:spcBef>
                  <a:spcPct val="0"/>
                </a:spcBef>
              </a:pPr>
              <a:r>
                <a:rPr lang="en-US" sz="2200" b="1" u="none"/>
                <a:t>Scale</a:t>
              </a:r>
            </a:p>
          </p:txBody>
        </p:sp>
        <p:sp>
          <p:nvSpPr>
            <p:cNvPr id="3085" name="AutoShape 13"/>
            <p:cNvSpPr>
              <a:spLocks noChangeArrowheads="1"/>
            </p:cNvSpPr>
            <p:nvPr/>
          </p:nvSpPr>
          <p:spPr bwMode="auto">
            <a:xfrm>
              <a:off x="3216" y="2881"/>
              <a:ext cx="1296" cy="1200"/>
            </a:xfrm>
            <a:prstGeom prst="pentagon">
              <a:avLst/>
            </a:prstGeom>
            <a:gradFill rotWithShape="0">
              <a:gsLst>
                <a:gs pos="0">
                  <a:srgbClr val="AAAA66"/>
                </a:gs>
                <a:gs pos="50000">
                  <a:srgbClr val="FFFF99"/>
                </a:gs>
                <a:gs pos="100000">
                  <a:srgbClr val="AAAA66"/>
                </a:gs>
              </a:gsLst>
              <a:lin ang="5400000" scaled="1"/>
            </a:gradFill>
            <a:ln w="9525">
              <a:solidFill>
                <a:schemeClr val="tx1"/>
              </a:solidFill>
              <a:miter lim="800000"/>
              <a:headEnd/>
              <a:tailEnd/>
            </a:ln>
          </p:spPr>
          <p:txBody>
            <a:bodyPr wrap="none" anchor="ctr"/>
            <a:lstStyle/>
            <a:p>
              <a:pPr algn="ctr" eaLnBrk="0" hangingPunct="0">
                <a:lnSpc>
                  <a:spcPct val="100000"/>
                </a:lnSpc>
                <a:spcBef>
                  <a:spcPct val="0"/>
                </a:spcBef>
              </a:pPr>
              <a:r>
                <a:rPr lang="en-US" sz="2200" b="1" u="none"/>
                <a:t>Interval</a:t>
              </a:r>
            </a:p>
            <a:p>
              <a:pPr algn="ctr" eaLnBrk="0" hangingPunct="0">
                <a:lnSpc>
                  <a:spcPct val="100000"/>
                </a:lnSpc>
                <a:spcBef>
                  <a:spcPct val="0"/>
                </a:spcBef>
              </a:pPr>
              <a:r>
                <a:rPr lang="en-US" sz="2200" b="1" u="none"/>
                <a:t>Scale</a:t>
              </a:r>
            </a:p>
          </p:txBody>
        </p:sp>
      </p:grpSp>
      <p:sp>
        <p:nvSpPr>
          <p:cNvPr id="14" name="Rectangle 2"/>
          <p:cNvSpPr txBox="1">
            <a:spLocks noChangeArrowheads="1"/>
          </p:cNvSpPr>
          <p:nvPr/>
        </p:nvSpPr>
        <p:spPr>
          <a:xfrm>
            <a:off x="152400" y="304800"/>
            <a:ext cx="8229600" cy="762000"/>
          </a:xfrm>
          <a:prstGeom prst="rect">
            <a:avLst/>
          </a:prstGeom>
          <a:noFill/>
        </p:spPr>
        <p:txBody>
          <a:bodyPr lIns="92075" tIns="46038" rIns="92075" bIns="46038" anchor="b"/>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solidFill>
                  <a:schemeClr val="tx1"/>
                </a:solidFill>
                <a:latin typeface="Eras Medium ITC" pitchFamily="34" charset="0"/>
              </a:rPr>
              <a:t>Step 3: Develop Measurement Scales</a:t>
            </a:r>
          </a:p>
        </p:txBody>
      </p:sp>
    </p:spTree>
    <p:extLst>
      <p:ext uri="{BB962C8B-B14F-4D97-AF65-F5344CB8AC3E}">
        <p14:creationId xmlns:p14="http://schemas.microsoft.com/office/powerpoint/2010/main" val="6874863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990600"/>
          </a:xfrm>
          <a:noFill/>
        </p:spPr>
        <p:txBody>
          <a:bodyPr lIns="92075" tIns="46038" rIns="92075" bIns="46038"/>
          <a:lstStyle/>
          <a:p>
            <a:r>
              <a:rPr lang="en-US" dirty="0">
                <a:solidFill>
                  <a:schemeClr val="tx1"/>
                </a:solidFill>
                <a:latin typeface="Eras Medium ITC" pitchFamily="34" charset="0"/>
              </a:rPr>
              <a:t>Scale type 1: nominal scale</a:t>
            </a:r>
          </a:p>
        </p:txBody>
      </p:sp>
      <p:sp>
        <p:nvSpPr>
          <p:cNvPr id="254979" name="Text Box 3"/>
          <p:cNvSpPr txBox="1">
            <a:spLocks noChangeArrowheads="1"/>
          </p:cNvSpPr>
          <p:nvPr/>
        </p:nvSpPr>
        <p:spPr bwMode="auto">
          <a:xfrm>
            <a:off x="457200" y="1447800"/>
            <a:ext cx="7620000" cy="3139321"/>
          </a:xfrm>
          <a:prstGeom prst="rect">
            <a:avLst/>
          </a:prstGeom>
          <a:noFill/>
          <a:ln w="12700">
            <a:noFill/>
            <a:miter lim="800000"/>
            <a:headEnd type="none" w="sm" len="sm"/>
            <a:tailEnd type="none" w="sm" len="sm"/>
          </a:ln>
        </p:spPr>
        <p:txBody>
          <a:bodyPr>
            <a:spAutoFit/>
          </a:bodyPr>
          <a:lstStyle/>
          <a:p>
            <a:pPr>
              <a:lnSpc>
                <a:spcPct val="100000"/>
              </a:lnSpc>
              <a:spcBef>
                <a:spcPct val="50000"/>
              </a:spcBef>
            </a:pPr>
            <a:r>
              <a:rPr lang="en-US" sz="2400" dirty="0">
                <a:latin typeface="Eras Medium ITC" pitchFamily="34" charset="0"/>
              </a:rPr>
              <a:t>R</a:t>
            </a:r>
            <a:r>
              <a:rPr lang="en-US" sz="2400" u="none" dirty="0">
                <a:latin typeface="Eras Medium ITC" pitchFamily="34" charset="0"/>
              </a:rPr>
              <a:t>epresent labels for identification or classification.</a:t>
            </a:r>
          </a:p>
          <a:p>
            <a:pPr>
              <a:lnSpc>
                <a:spcPct val="100000"/>
              </a:lnSpc>
              <a:spcBef>
                <a:spcPct val="50000"/>
              </a:spcBef>
              <a:buFontTx/>
              <a:buChar char="•"/>
            </a:pPr>
            <a:r>
              <a:rPr lang="en-US" sz="2400" u="none" dirty="0">
                <a:latin typeface="Eras Medium ITC" pitchFamily="34" charset="0"/>
              </a:rPr>
              <a:t> Categorized Observations </a:t>
            </a:r>
          </a:p>
          <a:p>
            <a:pPr>
              <a:lnSpc>
                <a:spcPct val="100000"/>
              </a:lnSpc>
              <a:spcBef>
                <a:spcPct val="50000"/>
              </a:spcBef>
              <a:buFontTx/>
              <a:buChar char="•"/>
            </a:pPr>
            <a:r>
              <a:rPr lang="en-US" sz="2400" dirty="0">
                <a:latin typeface="Eras Medium ITC" pitchFamily="34" charset="0"/>
              </a:rPr>
              <a:t> </a:t>
            </a:r>
            <a:r>
              <a:rPr lang="en-US" sz="2400" u="none" dirty="0">
                <a:latin typeface="Eras Medium ITC" pitchFamily="34" charset="0"/>
              </a:rPr>
              <a:t>No order importance</a:t>
            </a:r>
          </a:p>
          <a:p>
            <a:pPr>
              <a:lnSpc>
                <a:spcPct val="100000"/>
              </a:lnSpc>
              <a:spcBef>
                <a:spcPct val="50000"/>
              </a:spcBef>
              <a:buFontTx/>
              <a:buChar char="•"/>
            </a:pPr>
            <a:r>
              <a:rPr lang="en-US" sz="2400" u="none" dirty="0">
                <a:latin typeface="Eras Medium ITC" pitchFamily="34" charset="0"/>
              </a:rPr>
              <a:t> E.g. gender-scale: 1=Man, 2=Female, or</a:t>
            </a:r>
          </a:p>
          <a:p>
            <a:pPr>
              <a:lnSpc>
                <a:spcPct val="100000"/>
              </a:lnSpc>
              <a:spcBef>
                <a:spcPct val="50000"/>
              </a:spcBef>
            </a:pPr>
            <a:r>
              <a:rPr lang="en-US" sz="2400" u="none" dirty="0">
                <a:latin typeface="Eras Medium ITC" pitchFamily="34" charset="0"/>
              </a:rPr>
              <a:t>   </a:t>
            </a:r>
            <a:r>
              <a:rPr lang="en-US" sz="2400" dirty="0">
                <a:latin typeface="Eras Medium ITC" pitchFamily="34" charset="0"/>
              </a:rPr>
              <a:t>B</a:t>
            </a:r>
            <a:r>
              <a:rPr lang="en-US" sz="2400" u="none" dirty="0">
                <a:latin typeface="Eras Medium ITC" pitchFamily="34" charset="0"/>
              </a:rPr>
              <a:t>rand choice: Brand A, Brand B, Brand C, etc.</a:t>
            </a:r>
          </a:p>
          <a:p>
            <a:pPr>
              <a:lnSpc>
                <a:spcPct val="100000"/>
              </a:lnSpc>
              <a:spcBef>
                <a:spcPct val="50000"/>
              </a:spcBef>
              <a:buFontTx/>
              <a:buChar char="•"/>
            </a:pPr>
            <a:endParaRPr lang="en-US" sz="2000" u="none" dirty="0">
              <a:latin typeface="Eras Medium ITC" pitchFamily="34" charset="0"/>
            </a:endParaRPr>
          </a:p>
        </p:txBody>
      </p:sp>
      <p:pic>
        <p:nvPicPr>
          <p:cNvPr id="23556" name="Picture 8" descr="j0152165[1]"/>
          <p:cNvPicPr>
            <a:picLocks noChangeAspect="1" noChangeArrowheads="1"/>
          </p:cNvPicPr>
          <p:nvPr/>
        </p:nvPicPr>
        <p:blipFill>
          <a:blip r:embed="rId3" cstate="print"/>
          <a:srcRect/>
          <a:stretch>
            <a:fillRect/>
          </a:stretch>
        </p:blipFill>
        <p:spPr bwMode="auto">
          <a:xfrm>
            <a:off x="8189913" y="3200400"/>
            <a:ext cx="877887" cy="877888"/>
          </a:xfrm>
          <a:prstGeom prst="rect">
            <a:avLst/>
          </a:prstGeom>
          <a:noFill/>
          <a:ln w="9525">
            <a:noFill/>
            <a:miter lim="800000"/>
            <a:headEnd/>
            <a:tailEnd/>
          </a:ln>
        </p:spPr>
      </p:pic>
      <p:pic>
        <p:nvPicPr>
          <p:cNvPr id="23557" name="Picture 9" descr="j0152159[1]"/>
          <p:cNvPicPr>
            <a:picLocks noChangeAspect="1" noChangeArrowheads="1"/>
          </p:cNvPicPr>
          <p:nvPr/>
        </p:nvPicPr>
        <p:blipFill>
          <a:blip r:embed="rId4" cstate="print"/>
          <a:srcRect/>
          <a:stretch>
            <a:fillRect/>
          </a:stretch>
        </p:blipFill>
        <p:spPr bwMode="auto">
          <a:xfrm>
            <a:off x="7275513" y="3200400"/>
            <a:ext cx="877887" cy="877888"/>
          </a:xfrm>
          <a:prstGeom prst="rect">
            <a:avLst/>
          </a:prstGeom>
          <a:noFill/>
          <a:ln w="9525">
            <a:noFill/>
            <a:miter lim="800000"/>
            <a:headEnd/>
            <a:tailEnd/>
          </a:ln>
        </p:spPr>
      </p:pic>
      <p:sp>
        <p:nvSpPr>
          <p:cNvPr id="254986" name="Text Box 10"/>
          <p:cNvSpPr txBox="1">
            <a:spLocks noChangeArrowheads="1"/>
          </p:cNvSpPr>
          <p:nvPr/>
        </p:nvSpPr>
        <p:spPr bwMode="auto">
          <a:xfrm>
            <a:off x="457200" y="4724400"/>
            <a:ext cx="7620000" cy="1371600"/>
          </a:xfrm>
          <a:prstGeom prst="rect">
            <a:avLst/>
          </a:prstGeom>
          <a:noFill/>
          <a:ln w="12700">
            <a:noFill/>
            <a:miter lim="800000"/>
            <a:headEnd type="none" w="sm" len="sm"/>
            <a:tailEnd type="none" w="sm" len="sm"/>
          </a:ln>
        </p:spPr>
        <p:txBody>
          <a:bodyPr>
            <a:spAutoFit/>
          </a:bodyPr>
          <a:lstStyle/>
          <a:p>
            <a:pPr>
              <a:lnSpc>
                <a:spcPct val="100000"/>
              </a:lnSpc>
              <a:spcBef>
                <a:spcPct val="50000"/>
              </a:spcBef>
            </a:pPr>
            <a:r>
              <a:rPr lang="en-US" sz="2400" u="none" dirty="0">
                <a:latin typeface="Eras Medium ITC" pitchFamily="34" charset="0"/>
              </a:rPr>
              <a:t> Other examples </a:t>
            </a:r>
          </a:p>
          <a:p>
            <a:pPr lvl="1">
              <a:lnSpc>
                <a:spcPct val="100000"/>
              </a:lnSpc>
              <a:spcBef>
                <a:spcPct val="50000"/>
              </a:spcBef>
              <a:buFont typeface="Wingdings" pitchFamily="2" charset="2"/>
              <a:buChar char="§"/>
            </a:pPr>
            <a:r>
              <a:rPr lang="en-US" sz="2000" u="none" dirty="0">
                <a:latin typeface="Eras Medium ITC" pitchFamily="34" charset="0"/>
              </a:rPr>
              <a:t> common: Yes/No, hair color, race</a:t>
            </a:r>
          </a:p>
          <a:p>
            <a:pPr lvl="1">
              <a:lnSpc>
                <a:spcPct val="100000"/>
              </a:lnSpc>
              <a:spcBef>
                <a:spcPct val="50000"/>
              </a:spcBef>
              <a:buFont typeface="Wingdings" pitchFamily="2" charset="2"/>
              <a:buChar char="§"/>
            </a:pPr>
            <a:r>
              <a:rPr lang="en-US" sz="2000" u="none" dirty="0">
                <a:latin typeface="Eras Medium ITC" pitchFamily="34" charset="0"/>
              </a:rPr>
              <a:t> marketing: </a:t>
            </a:r>
            <a:r>
              <a:rPr lang="en-US" sz="2000" dirty="0">
                <a:latin typeface="Eras Medium ITC" pitchFamily="34" charset="0"/>
              </a:rPr>
              <a:t>p</a:t>
            </a:r>
            <a:r>
              <a:rPr lang="en-US" sz="2000" u="none" dirty="0">
                <a:latin typeface="Eras Medium ITC" pitchFamily="34" charset="0"/>
              </a:rPr>
              <a:t>ackage type, product color </a:t>
            </a:r>
          </a:p>
        </p:txBody>
      </p:sp>
    </p:spTree>
    <p:extLst>
      <p:ext uri="{BB962C8B-B14F-4D97-AF65-F5344CB8AC3E}">
        <p14:creationId xmlns:p14="http://schemas.microsoft.com/office/powerpoint/2010/main" val="2180039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49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p:bldP spid="2549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19100" y="304800"/>
            <a:ext cx="8229600" cy="990600"/>
          </a:xfrm>
          <a:noFill/>
        </p:spPr>
        <p:txBody>
          <a:bodyPr lIns="92075" tIns="46038" rIns="92075" bIns="46038"/>
          <a:lstStyle/>
          <a:p>
            <a:r>
              <a:rPr lang="en-US" dirty="0">
                <a:solidFill>
                  <a:schemeClr val="tx1"/>
                </a:solidFill>
                <a:latin typeface="Eras Medium ITC" pitchFamily="34" charset="0"/>
              </a:rPr>
              <a:t>Scale type 2: ordinal scale</a:t>
            </a:r>
          </a:p>
        </p:txBody>
      </p:sp>
      <p:sp>
        <p:nvSpPr>
          <p:cNvPr id="257027" name="Text Box 3"/>
          <p:cNvSpPr txBox="1">
            <a:spLocks noChangeArrowheads="1"/>
          </p:cNvSpPr>
          <p:nvPr/>
        </p:nvSpPr>
        <p:spPr bwMode="auto">
          <a:xfrm>
            <a:off x="381000" y="1352550"/>
            <a:ext cx="8458200" cy="2838450"/>
          </a:xfrm>
          <a:prstGeom prst="rect">
            <a:avLst/>
          </a:prstGeom>
          <a:noFill/>
          <a:ln w="12700">
            <a:noFill/>
            <a:miter lim="800000"/>
            <a:headEnd type="none" w="sm" len="sm"/>
            <a:tailEnd type="none" w="sm" len="sm"/>
          </a:ln>
        </p:spPr>
        <p:txBody>
          <a:bodyPr>
            <a:spAutoFit/>
          </a:bodyPr>
          <a:lstStyle/>
          <a:p>
            <a:pPr>
              <a:lnSpc>
                <a:spcPct val="100000"/>
              </a:lnSpc>
              <a:spcBef>
                <a:spcPct val="50000"/>
              </a:spcBef>
            </a:pPr>
            <a:r>
              <a:rPr lang="en-US" sz="2400" u="none" dirty="0">
                <a:latin typeface="Eras Medium ITC" pitchFamily="34" charset="0"/>
              </a:rPr>
              <a:t>Numbers from an ordinal scale represent an order</a:t>
            </a:r>
          </a:p>
          <a:p>
            <a:pPr eaLnBrk="0" hangingPunct="0">
              <a:lnSpc>
                <a:spcPct val="100000"/>
              </a:lnSpc>
              <a:spcBef>
                <a:spcPct val="25000"/>
              </a:spcBef>
              <a:buFontTx/>
              <a:buChar char="•"/>
            </a:pPr>
            <a:endParaRPr lang="en-US" u="none" dirty="0">
              <a:solidFill>
                <a:srgbClr val="000000"/>
              </a:solidFill>
              <a:latin typeface="Eras Medium ITC" pitchFamily="34" charset="0"/>
            </a:endParaRPr>
          </a:p>
          <a:p>
            <a:pPr eaLnBrk="0" hangingPunct="0">
              <a:lnSpc>
                <a:spcPct val="100000"/>
              </a:lnSpc>
              <a:spcBef>
                <a:spcPct val="25000"/>
              </a:spcBef>
              <a:buFont typeface="Wingdings" pitchFamily="2" charset="2"/>
              <a:buChar char="à"/>
            </a:pPr>
            <a:r>
              <a:rPr lang="en-US" sz="2400" u="none" dirty="0">
                <a:solidFill>
                  <a:srgbClr val="000000"/>
                </a:solidFill>
                <a:latin typeface="Eras Medium ITC" pitchFamily="34" charset="0"/>
                <a:sym typeface="Wingdings" pitchFamily="2" charset="2"/>
              </a:rPr>
              <a:t> c</a:t>
            </a:r>
            <a:r>
              <a:rPr lang="en-US" sz="2400" u="none" dirty="0">
                <a:solidFill>
                  <a:srgbClr val="000000"/>
                </a:solidFill>
                <a:latin typeface="Eras Medium ITC" pitchFamily="34" charset="0"/>
              </a:rPr>
              <a:t>an determine whether an object has </a:t>
            </a:r>
            <a:r>
              <a:rPr lang="en-US" sz="2400" u="sng" dirty="0">
                <a:solidFill>
                  <a:srgbClr val="000000"/>
                </a:solidFill>
                <a:latin typeface="Eras Medium ITC" pitchFamily="34" charset="0"/>
              </a:rPr>
              <a:t>more or less</a:t>
            </a:r>
            <a:r>
              <a:rPr lang="en-US" sz="2400" u="none" dirty="0">
                <a:solidFill>
                  <a:srgbClr val="000000"/>
                </a:solidFill>
                <a:latin typeface="Eras Medium ITC" pitchFamily="34" charset="0"/>
              </a:rPr>
              <a:t> of a characteristic than some other object, but NOT how much more or less (Don’t know the amount of difference…) </a:t>
            </a:r>
          </a:p>
          <a:p>
            <a:pPr eaLnBrk="0" hangingPunct="0">
              <a:lnSpc>
                <a:spcPct val="100000"/>
              </a:lnSpc>
              <a:spcBef>
                <a:spcPct val="25000"/>
              </a:spcBef>
              <a:buFont typeface="Wingdings" pitchFamily="2" charset="2"/>
              <a:buChar char="à"/>
            </a:pPr>
            <a:r>
              <a:rPr lang="en-US" sz="2400" u="none" dirty="0">
                <a:solidFill>
                  <a:srgbClr val="000000"/>
                </a:solidFill>
                <a:latin typeface="Eras Medium ITC" pitchFamily="34" charset="0"/>
              </a:rPr>
              <a:t> E.g. tournament ranking scale: 1=Winner, 2 = 2</a:t>
            </a:r>
            <a:r>
              <a:rPr lang="en-US" sz="2400" u="none" baseline="30000" dirty="0">
                <a:solidFill>
                  <a:srgbClr val="000000"/>
                </a:solidFill>
                <a:latin typeface="Eras Medium ITC" pitchFamily="34" charset="0"/>
              </a:rPr>
              <a:t>nd</a:t>
            </a:r>
            <a:r>
              <a:rPr lang="en-US" sz="2400" u="none" dirty="0">
                <a:solidFill>
                  <a:srgbClr val="000000"/>
                </a:solidFill>
                <a:latin typeface="Eras Medium ITC" pitchFamily="34" charset="0"/>
              </a:rPr>
              <a:t> place, 3=3</a:t>
            </a:r>
            <a:r>
              <a:rPr lang="en-US" sz="2400" u="none" baseline="30000" dirty="0">
                <a:solidFill>
                  <a:srgbClr val="000000"/>
                </a:solidFill>
                <a:latin typeface="Eras Medium ITC" pitchFamily="34" charset="0"/>
              </a:rPr>
              <a:t>rd</a:t>
            </a:r>
            <a:r>
              <a:rPr lang="en-US" sz="2400" u="none" dirty="0">
                <a:solidFill>
                  <a:srgbClr val="000000"/>
                </a:solidFill>
                <a:latin typeface="Eras Medium ITC" pitchFamily="34" charset="0"/>
              </a:rPr>
              <a:t> place,…</a:t>
            </a:r>
            <a:endParaRPr lang="en-US" sz="2000" u="none" dirty="0">
              <a:latin typeface="Eras Medium ITC" pitchFamily="34" charset="0"/>
            </a:endParaRPr>
          </a:p>
        </p:txBody>
      </p:sp>
      <p:pic>
        <p:nvPicPr>
          <p:cNvPr id="24580" name="Picture 7"/>
          <p:cNvPicPr>
            <a:picLocks noChangeAspect="1" noChangeArrowheads="1"/>
          </p:cNvPicPr>
          <p:nvPr/>
        </p:nvPicPr>
        <p:blipFill>
          <a:blip r:embed="rId3" cstate="print"/>
          <a:srcRect/>
          <a:stretch>
            <a:fillRect/>
          </a:stretch>
        </p:blipFill>
        <p:spPr bwMode="auto">
          <a:xfrm>
            <a:off x="8153400" y="5334000"/>
            <a:ext cx="819150" cy="723900"/>
          </a:xfrm>
          <a:prstGeom prst="rect">
            <a:avLst/>
          </a:prstGeom>
          <a:noFill/>
          <a:ln w="9525" algn="ctr">
            <a:noFill/>
            <a:miter lim="800000"/>
            <a:headEnd type="none" w="sm" len="sm"/>
            <a:tailEnd type="none" w="sm" len="sm"/>
          </a:ln>
        </p:spPr>
      </p:pic>
      <p:pic>
        <p:nvPicPr>
          <p:cNvPr id="24581" name="Picture 6"/>
          <p:cNvPicPr>
            <a:picLocks noChangeAspect="1" noChangeArrowheads="1"/>
          </p:cNvPicPr>
          <p:nvPr/>
        </p:nvPicPr>
        <p:blipFill>
          <a:blip r:embed="rId4" cstate="print"/>
          <a:srcRect/>
          <a:stretch>
            <a:fillRect/>
          </a:stretch>
        </p:blipFill>
        <p:spPr bwMode="auto">
          <a:xfrm>
            <a:off x="5207564" y="4572000"/>
            <a:ext cx="2641035" cy="1978025"/>
          </a:xfrm>
          <a:prstGeom prst="rect">
            <a:avLst/>
          </a:prstGeom>
          <a:noFill/>
          <a:ln w="9525" algn="ctr">
            <a:noFill/>
            <a:miter lim="800000"/>
            <a:headEnd type="none" w="sm" len="sm"/>
            <a:tailEnd type="none" w="sm" len="sm"/>
          </a:ln>
        </p:spPr>
      </p:pic>
      <p:sp>
        <p:nvSpPr>
          <p:cNvPr id="6" name="Text Box 8"/>
          <p:cNvSpPr txBox="1">
            <a:spLocks noChangeArrowheads="1"/>
          </p:cNvSpPr>
          <p:nvPr/>
        </p:nvSpPr>
        <p:spPr bwMode="auto">
          <a:xfrm>
            <a:off x="266700" y="4447907"/>
            <a:ext cx="4229100" cy="1169551"/>
          </a:xfrm>
          <a:prstGeom prst="rect">
            <a:avLst/>
          </a:prstGeom>
          <a:noFill/>
          <a:ln w="12700">
            <a:noFill/>
            <a:miter lim="800000"/>
            <a:headEnd type="none" w="sm" len="sm"/>
            <a:tailEnd type="none" w="sm" len="sm"/>
          </a:ln>
        </p:spPr>
        <p:txBody>
          <a:bodyPr wrap="square">
            <a:spAutoFit/>
          </a:bodyPr>
          <a:lstStyle/>
          <a:p>
            <a:pPr>
              <a:lnSpc>
                <a:spcPct val="150000"/>
              </a:lnSpc>
              <a:spcBef>
                <a:spcPct val="50000"/>
              </a:spcBef>
            </a:pPr>
            <a:r>
              <a:rPr lang="en-US" sz="2000" u="none" dirty="0">
                <a:latin typeface="Eras Medium ITC" pitchFamily="34" charset="0"/>
              </a:rPr>
              <a:t>Any other Examples?</a:t>
            </a:r>
          </a:p>
          <a:p>
            <a:pPr>
              <a:lnSpc>
                <a:spcPct val="150000"/>
              </a:lnSpc>
              <a:spcBef>
                <a:spcPct val="50000"/>
              </a:spcBef>
            </a:pPr>
            <a:r>
              <a:rPr lang="en-US" sz="2000" dirty="0">
                <a:latin typeface="Eras Medium ITC" pitchFamily="34" charset="0"/>
              </a:rPr>
              <a:t>How about Online Star Rating???</a:t>
            </a:r>
          </a:p>
        </p:txBody>
      </p:sp>
    </p:spTree>
    <p:extLst>
      <p:ext uri="{BB962C8B-B14F-4D97-AF65-F5344CB8AC3E}">
        <p14:creationId xmlns:p14="http://schemas.microsoft.com/office/powerpoint/2010/main" val="3048112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7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 y="428002"/>
            <a:ext cx="8229600" cy="990600"/>
          </a:xfrm>
          <a:noFill/>
        </p:spPr>
        <p:txBody>
          <a:bodyPr lIns="92075" tIns="46038" rIns="92075" bIns="46038"/>
          <a:lstStyle/>
          <a:p>
            <a:r>
              <a:rPr lang="en-US" dirty="0">
                <a:solidFill>
                  <a:schemeClr val="tx1"/>
                </a:solidFill>
                <a:latin typeface="Eras Medium ITC" pitchFamily="34" charset="0"/>
              </a:rPr>
              <a:t>Scale type 3: interval scale</a:t>
            </a:r>
            <a:endParaRPr lang="en-US" sz="1800" dirty="0">
              <a:solidFill>
                <a:schemeClr val="tx1"/>
              </a:solidFill>
              <a:latin typeface="Eras Medium ITC" pitchFamily="34" charset="0"/>
            </a:endParaRPr>
          </a:p>
        </p:txBody>
      </p:sp>
      <p:sp>
        <p:nvSpPr>
          <p:cNvPr id="259075" name="Text Box 3"/>
          <p:cNvSpPr txBox="1">
            <a:spLocks noChangeArrowheads="1"/>
          </p:cNvSpPr>
          <p:nvPr/>
        </p:nvSpPr>
        <p:spPr bwMode="auto">
          <a:xfrm>
            <a:off x="228600" y="1588845"/>
            <a:ext cx="8305800" cy="2908489"/>
          </a:xfrm>
          <a:prstGeom prst="rect">
            <a:avLst/>
          </a:prstGeom>
          <a:noFill/>
          <a:ln w="12700">
            <a:noFill/>
            <a:miter lim="800000"/>
            <a:headEnd type="none" w="sm" len="sm"/>
            <a:tailEnd type="none" w="sm" len="sm"/>
          </a:ln>
        </p:spPr>
        <p:txBody>
          <a:bodyPr>
            <a:spAutoFit/>
          </a:bodyPr>
          <a:lstStyle/>
          <a:p>
            <a:pPr>
              <a:lnSpc>
                <a:spcPct val="100000"/>
              </a:lnSpc>
              <a:spcBef>
                <a:spcPct val="50000"/>
              </a:spcBef>
            </a:pPr>
            <a:r>
              <a:rPr lang="en-US" sz="2400" u="none" dirty="0">
                <a:latin typeface="Eras Medium ITC" pitchFamily="34" charset="0"/>
              </a:rPr>
              <a:t>Numbers from an interval scale has a classification </a:t>
            </a:r>
            <a:r>
              <a:rPr lang="en-US" sz="2400" dirty="0">
                <a:latin typeface="Eras Medium ITC" pitchFamily="34" charset="0"/>
              </a:rPr>
              <a:t>and </a:t>
            </a:r>
            <a:r>
              <a:rPr lang="en-US" sz="2400" u="none" dirty="0">
                <a:latin typeface="Eras Medium ITC" pitchFamily="34" charset="0"/>
              </a:rPr>
              <a:t>an order + the </a:t>
            </a:r>
            <a:r>
              <a:rPr lang="en-US" sz="2400" b="1" dirty="0">
                <a:solidFill>
                  <a:srgbClr val="FF0000"/>
                </a:solidFill>
                <a:latin typeface="Eras Medium ITC" pitchFamily="34" charset="0"/>
              </a:rPr>
              <a:t>equal intervals </a:t>
            </a:r>
            <a:r>
              <a:rPr lang="en-US" sz="2400" dirty="0">
                <a:latin typeface="Eras Medium ITC" pitchFamily="34" charset="0"/>
              </a:rPr>
              <a:t>between points on the scales…</a:t>
            </a:r>
            <a:endParaRPr lang="en-US" sz="2400" u="sng" dirty="0">
              <a:latin typeface="Eras Medium ITC" pitchFamily="34" charset="0"/>
            </a:endParaRPr>
          </a:p>
          <a:p>
            <a:pPr lvl="1">
              <a:lnSpc>
                <a:spcPct val="100000"/>
              </a:lnSpc>
              <a:spcBef>
                <a:spcPct val="50000"/>
              </a:spcBef>
              <a:buFontTx/>
              <a:buChar char="•"/>
            </a:pPr>
            <a:r>
              <a:rPr lang="en-US" sz="2400" u="none" dirty="0">
                <a:latin typeface="Eras Medium ITC" pitchFamily="34" charset="0"/>
              </a:rPr>
              <a:t> </a:t>
            </a:r>
            <a:r>
              <a:rPr lang="en-US" sz="2200" u="none" dirty="0">
                <a:solidFill>
                  <a:srgbClr val="000000"/>
                </a:solidFill>
                <a:latin typeface="Eras Medium ITC" pitchFamily="34" charset="0"/>
              </a:rPr>
              <a:t>Both the zero point and the units of measurement are arbitrary </a:t>
            </a:r>
            <a:r>
              <a:rPr lang="en-US" u="none" dirty="0">
                <a:solidFill>
                  <a:srgbClr val="000000"/>
                </a:solidFill>
                <a:latin typeface="Eras Medium ITC" pitchFamily="34" charset="0"/>
              </a:rPr>
              <a:t>(‘chosen by the researcher’)</a:t>
            </a:r>
            <a:endParaRPr lang="en-US" u="none" dirty="0">
              <a:latin typeface="Eras Medium ITC" pitchFamily="34" charset="0"/>
            </a:endParaRPr>
          </a:p>
          <a:p>
            <a:pPr lvl="1">
              <a:lnSpc>
                <a:spcPct val="100000"/>
              </a:lnSpc>
              <a:spcBef>
                <a:spcPct val="50000"/>
              </a:spcBef>
              <a:buFontTx/>
              <a:buChar char="•"/>
            </a:pPr>
            <a:r>
              <a:rPr lang="en-US" sz="2200" u="none" dirty="0">
                <a:latin typeface="Eras Medium ITC" pitchFamily="34" charset="0"/>
              </a:rPr>
              <a:t> Differences can be compared but not ratios (multiplication)</a:t>
            </a:r>
            <a:r>
              <a:rPr lang="en-US" sz="2200" dirty="0">
                <a:latin typeface="Eras Medium ITC" pitchFamily="34" charset="0"/>
              </a:rPr>
              <a:t>: E.g., Cannot say that 64</a:t>
            </a:r>
            <a:r>
              <a:rPr lang="en-US" sz="2200" baseline="30000" dirty="0">
                <a:latin typeface="Eras Medium ITC" pitchFamily="34" charset="0"/>
              </a:rPr>
              <a:t>o</a:t>
            </a:r>
            <a:r>
              <a:rPr lang="en-US" sz="2200" dirty="0">
                <a:latin typeface="Eras Medium ITC" pitchFamily="34" charset="0"/>
              </a:rPr>
              <a:t>F is twice as warm as 32</a:t>
            </a:r>
            <a:r>
              <a:rPr lang="en-US" sz="2200" baseline="30000" dirty="0">
                <a:latin typeface="Eras Medium ITC" pitchFamily="34" charset="0"/>
              </a:rPr>
              <a:t>o</a:t>
            </a:r>
            <a:r>
              <a:rPr lang="en-US" sz="2200" dirty="0">
                <a:latin typeface="Eras Medium ITC" pitchFamily="34" charset="0"/>
              </a:rPr>
              <a:t>F (because of arbitrary zero point).</a:t>
            </a:r>
            <a:endParaRPr lang="en-US" sz="2200" u="none" dirty="0">
              <a:latin typeface="Eras Medium ITC" pitchFamily="34" charset="0"/>
            </a:endParaRPr>
          </a:p>
        </p:txBody>
      </p:sp>
      <p:sp>
        <p:nvSpPr>
          <p:cNvPr id="259080" name="Text Box 8"/>
          <p:cNvSpPr txBox="1">
            <a:spLocks noChangeArrowheads="1"/>
          </p:cNvSpPr>
          <p:nvPr/>
        </p:nvSpPr>
        <p:spPr bwMode="auto">
          <a:xfrm>
            <a:off x="353938" y="5181600"/>
            <a:ext cx="8305800" cy="1692771"/>
          </a:xfrm>
          <a:prstGeom prst="rect">
            <a:avLst/>
          </a:prstGeom>
          <a:noFill/>
          <a:ln w="12700">
            <a:noFill/>
            <a:miter lim="800000"/>
            <a:headEnd type="none" w="sm" len="sm"/>
            <a:tailEnd type="none" w="sm" len="sm"/>
          </a:ln>
        </p:spPr>
        <p:txBody>
          <a:bodyPr>
            <a:spAutoFit/>
          </a:bodyPr>
          <a:lstStyle/>
          <a:p>
            <a:pPr>
              <a:lnSpc>
                <a:spcPct val="100000"/>
              </a:lnSpc>
              <a:spcBef>
                <a:spcPct val="50000"/>
              </a:spcBef>
            </a:pPr>
            <a:r>
              <a:rPr lang="en-US" sz="2400" dirty="0">
                <a:latin typeface="Eras Medium ITC" pitchFamily="34" charset="0"/>
              </a:rPr>
              <a:t>E</a:t>
            </a:r>
            <a:r>
              <a:rPr lang="en-US" sz="2400" u="none" dirty="0">
                <a:latin typeface="Eras Medium ITC" pitchFamily="34" charset="0"/>
              </a:rPr>
              <a:t>xamples</a:t>
            </a:r>
          </a:p>
          <a:p>
            <a:pPr lvl="1">
              <a:buFontTx/>
              <a:buChar char="•"/>
            </a:pPr>
            <a:r>
              <a:rPr lang="en-US" sz="2000" u="none" dirty="0">
                <a:latin typeface="Eras Medium ITC" pitchFamily="34" charset="0"/>
              </a:rPr>
              <a:t> common: Fahrenheit scale, IQ scale</a:t>
            </a:r>
          </a:p>
          <a:p>
            <a:pPr lvl="1">
              <a:buFontTx/>
              <a:buChar char="•"/>
            </a:pPr>
            <a:r>
              <a:rPr lang="en-US" sz="2000" u="none" dirty="0">
                <a:latin typeface="Eras Medium ITC" pitchFamily="34" charset="0"/>
              </a:rPr>
              <a:t> marketing: attitude-, satisfaction-scales</a:t>
            </a:r>
          </a:p>
          <a:p>
            <a:pPr lvl="1"/>
            <a:r>
              <a:rPr lang="en-US" sz="2000" dirty="0">
                <a:solidFill>
                  <a:srgbClr val="FF0000"/>
                </a:solidFill>
                <a:latin typeface="Eras Medium ITC" pitchFamily="34" charset="0"/>
              </a:rPr>
              <a:t>How about Online Star Rating???</a:t>
            </a:r>
          </a:p>
          <a:p>
            <a:pPr lvl="1">
              <a:buFontTx/>
              <a:buChar char="•"/>
            </a:pPr>
            <a:endParaRPr lang="en-US" sz="2000" u="none" dirty="0">
              <a:latin typeface="Eras Medium ITC" pitchFamily="34" charset="0"/>
            </a:endParaRPr>
          </a:p>
        </p:txBody>
      </p:sp>
      <p:pic>
        <p:nvPicPr>
          <p:cNvPr id="27653" name="Picture 2"/>
          <p:cNvPicPr>
            <a:picLocks noChangeAspect="1" noChangeArrowheads="1"/>
          </p:cNvPicPr>
          <p:nvPr/>
        </p:nvPicPr>
        <p:blipFill>
          <a:blip r:embed="rId3" cstate="print"/>
          <a:srcRect/>
          <a:stretch>
            <a:fillRect/>
          </a:stretch>
        </p:blipFill>
        <p:spPr bwMode="auto">
          <a:xfrm>
            <a:off x="7086600" y="4881562"/>
            <a:ext cx="1833563" cy="1366838"/>
          </a:xfrm>
          <a:prstGeom prst="rect">
            <a:avLst/>
          </a:prstGeom>
          <a:noFill/>
          <a:ln w="9525" algn="ctr">
            <a:noFill/>
            <a:miter lim="800000"/>
            <a:headEnd type="none" w="sm" len="sm"/>
            <a:tailEnd type="none" w="sm" len="sm"/>
          </a:ln>
        </p:spPr>
      </p:pic>
    </p:spTree>
    <p:extLst>
      <p:ext uri="{BB962C8B-B14F-4D97-AF65-F5344CB8AC3E}">
        <p14:creationId xmlns:p14="http://schemas.microsoft.com/office/powerpoint/2010/main" val="1099712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9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9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8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tall_short"/>
          <p:cNvPicPr>
            <a:picLocks noChangeAspect="1" noChangeArrowheads="1"/>
          </p:cNvPicPr>
          <p:nvPr/>
        </p:nvPicPr>
        <p:blipFill>
          <a:blip r:embed="rId3" cstate="print"/>
          <a:srcRect l="8255" r="9201" b="5745"/>
          <a:stretch>
            <a:fillRect/>
          </a:stretch>
        </p:blipFill>
        <p:spPr bwMode="auto">
          <a:xfrm>
            <a:off x="7620000" y="3519488"/>
            <a:ext cx="1524000" cy="2500312"/>
          </a:xfrm>
          <a:prstGeom prst="rect">
            <a:avLst/>
          </a:prstGeom>
          <a:noFill/>
          <a:ln w="9525">
            <a:noFill/>
            <a:miter lim="800000"/>
            <a:headEnd/>
            <a:tailEnd/>
          </a:ln>
        </p:spPr>
      </p:pic>
      <p:sp>
        <p:nvSpPr>
          <p:cNvPr id="28675" name="Rectangle 3"/>
          <p:cNvSpPr>
            <a:spLocks noGrp="1" noChangeArrowheads="1"/>
          </p:cNvSpPr>
          <p:nvPr>
            <p:ph type="title"/>
          </p:nvPr>
        </p:nvSpPr>
        <p:spPr>
          <a:xfrm>
            <a:off x="457200" y="268287"/>
            <a:ext cx="8229600" cy="990600"/>
          </a:xfrm>
          <a:noFill/>
        </p:spPr>
        <p:txBody>
          <a:bodyPr lIns="92075" tIns="46038" rIns="92075" bIns="46038"/>
          <a:lstStyle/>
          <a:p>
            <a:r>
              <a:rPr lang="en-US" dirty="0">
                <a:solidFill>
                  <a:schemeClr val="tx1"/>
                </a:solidFill>
                <a:latin typeface="Eras Medium ITC" pitchFamily="34" charset="0"/>
              </a:rPr>
              <a:t>Scale type 4: ratio scale</a:t>
            </a:r>
          </a:p>
        </p:txBody>
      </p:sp>
      <p:sp>
        <p:nvSpPr>
          <p:cNvPr id="261124" name="Text Box 4"/>
          <p:cNvSpPr txBox="1">
            <a:spLocks noChangeArrowheads="1"/>
          </p:cNvSpPr>
          <p:nvPr/>
        </p:nvSpPr>
        <p:spPr bwMode="auto">
          <a:xfrm>
            <a:off x="228600" y="1258887"/>
            <a:ext cx="7696200" cy="3046988"/>
          </a:xfrm>
          <a:prstGeom prst="rect">
            <a:avLst/>
          </a:prstGeom>
          <a:noFill/>
          <a:ln w="12700">
            <a:noFill/>
            <a:miter lim="800000"/>
            <a:headEnd type="none" w="sm" len="sm"/>
            <a:tailEnd type="none" w="sm" len="sm"/>
          </a:ln>
        </p:spPr>
        <p:txBody>
          <a:bodyPr wrap="square">
            <a:spAutoFit/>
          </a:bodyPr>
          <a:lstStyle/>
          <a:p>
            <a:r>
              <a:rPr lang="en-US" sz="2400" u="none" dirty="0">
                <a:solidFill>
                  <a:srgbClr val="000000"/>
                </a:solidFill>
                <a:latin typeface="Eras Medium ITC" pitchFamily="34" charset="0"/>
              </a:rPr>
              <a:t>Possesses all the properties of the nominal, ordinal, and interval scales, plus:</a:t>
            </a:r>
          </a:p>
          <a:p>
            <a:endParaRPr lang="en-US" sz="2400" u="none" dirty="0">
              <a:solidFill>
                <a:srgbClr val="000000"/>
              </a:solidFill>
              <a:latin typeface="Eras Medium ITC" pitchFamily="34" charset="0"/>
            </a:endParaRPr>
          </a:p>
          <a:p>
            <a:pPr lvl="1">
              <a:buFontTx/>
              <a:buChar char="•"/>
            </a:pPr>
            <a:r>
              <a:rPr lang="en-US" sz="2000" u="none" dirty="0">
                <a:solidFill>
                  <a:srgbClr val="000000"/>
                </a:solidFill>
                <a:latin typeface="Eras Medium ITC" pitchFamily="34" charset="0"/>
              </a:rPr>
              <a:t> It has an </a:t>
            </a:r>
            <a:r>
              <a:rPr lang="en-US" sz="2000" b="1" u="none" dirty="0">
                <a:solidFill>
                  <a:srgbClr val="FF0000"/>
                </a:solidFill>
                <a:latin typeface="Eras Medium ITC" pitchFamily="34" charset="0"/>
              </a:rPr>
              <a:t>absolute (meaningful) zero point</a:t>
            </a:r>
            <a:r>
              <a:rPr lang="en-US" sz="2000" u="none" dirty="0">
                <a:solidFill>
                  <a:srgbClr val="000000"/>
                </a:solidFill>
                <a:latin typeface="Eras Medium ITC" pitchFamily="34" charset="0"/>
              </a:rPr>
              <a:t>.</a:t>
            </a:r>
          </a:p>
          <a:p>
            <a:pPr lvl="1">
              <a:buFontTx/>
              <a:buChar char="•"/>
            </a:pPr>
            <a:endParaRPr lang="en-US" sz="2000" u="none" dirty="0">
              <a:solidFill>
                <a:srgbClr val="000000"/>
              </a:solidFill>
              <a:latin typeface="Eras Medium ITC" pitchFamily="34" charset="0"/>
            </a:endParaRPr>
          </a:p>
          <a:p>
            <a:pPr lvl="1">
              <a:buFontTx/>
              <a:buChar char="•"/>
            </a:pPr>
            <a:r>
              <a:rPr lang="en-US" sz="2000" u="none" dirty="0">
                <a:solidFill>
                  <a:srgbClr val="000000"/>
                </a:solidFill>
                <a:latin typeface="Eras Medium ITC" pitchFamily="34" charset="0"/>
              </a:rPr>
              <a:t> The numbers from a ratio scale may be used to compute ratios (multiplying or dividing).</a:t>
            </a:r>
          </a:p>
          <a:p>
            <a:pPr lvl="1">
              <a:buFontTx/>
              <a:buChar char="•"/>
            </a:pPr>
            <a:endParaRPr lang="en-US" sz="2000" u="none" dirty="0">
              <a:solidFill>
                <a:srgbClr val="000000"/>
              </a:solidFill>
              <a:latin typeface="Eras Medium ITC" pitchFamily="34" charset="0"/>
            </a:endParaRPr>
          </a:p>
          <a:p>
            <a:pPr lvl="1">
              <a:buFontTx/>
              <a:buChar char="•"/>
            </a:pPr>
            <a:r>
              <a:rPr lang="en-US" sz="2000" u="none" dirty="0">
                <a:solidFill>
                  <a:srgbClr val="000000"/>
                </a:solidFill>
                <a:latin typeface="Eras Medium ITC" pitchFamily="34" charset="0"/>
              </a:rPr>
              <a:t> For example, length scale.</a:t>
            </a:r>
            <a:endParaRPr lang="en-US" sz="2000" u="none" dirty="0">
              <a:latin typeface="Eras Medium ITC" pitchFamily="34" charset="0"/>
            </a:endParaRPr>
          </a:p>
        </p:txBody>
      </p:sp>
      <p:sp>
        <p:nvSpPr>
          <p:cNvPr id="261128" name="Text Box 8"/>
          <p:cNvSpPr txBox="1">
            <a:spLocks noChangeArrowheads="1"/>
          </p:cNvSpPr>
          <p:nvPr/>
        </p:nvSpPr>
        <p:spPr bwMode="auto">
          <a:xfrm>
            <a:off x="228600" y="4769644"/>
            <a:ext cx="7772400" cy="1308050"/>
          </a:xfrm>
          <a:prstGeom prst="rect">
            <a:avLst/>
          </a:prstGeom>
          <a:noFill/>
          <a:ln w="12700">
            <a:noFill/>
            <a:miter lim="800000"/>
            <a:headEnd type="none" w="sm" len="sm"/>
            <a:tailEnd type="none" w="sm" len="sm"/>
          </a:ln>
        </p:spPr>
        <p:txBody>
          <a:bodyPr>
            <a:spAutoFit/>
          </a:bodyPr>
          <a:lstStyle/>
          <a:p>
            <a:r>
              <a:rPr lang="en-US" sz="2400" u="none" dirty="0">
                <a:latin typeface="Eras Medium ITC" pitchFamily="34" charset="0"/>
              </a:rPr>
              <a:t>Other examples</a:t>
            </a:r>
          </a:p>
          <a:p>
            <a:pPr lvl="1">
              <a:lnSpc>
                <a:spcPct val="100000"/>
              </a:lnSpc>
              <a:spcBef>
                <a:spcPct val="25000"/>
              </a:spcBef>
              <a:buFontTx/>
              <a:buChar char="•"/>
            </a:pPr>
            <a:r>
              <a:rPr lang="en-US" sz="2000" u="none" dirty="0">
                <a:latin typeface="Eras Medium ITC" pitchFamily="34" charset="0"/>
              </a:rPr>
              <a:t> common: weight, distance, speed</a:t>
            </a:r>
          </a:p>
          <a:p>
            <a:pPr lvl="1">
              <a:lnSpc>
                <a:spcPct val="100000"/>
              </a:lnSpc>
              <a:spcBef>
                <a:spcPct val="50000"/>
              </a:spcBef>
              <a:buFontTx/>
              <a:buChar char="•"/>
            </a:pPr>
            <a:r>
              <a:rPr lang="en-US" sz="2000" u="none" dirty="0">
                <a:latin typeface="Eras Medium ITC" pitchFamily="34" charset="0"/>
              </a:rPr>
              <a:t> marketing: profit, market shares, sales, income (in exact $)</a:t>
            </a:r>
          </a:p>
        </p:txBody>
      </p:sp>
    </p:spTree>
    <p:extLst>
      <p:ext uri="{BB962C8B-B14F-4D97-AF65-F5344CB8AC3E}">
        <p14:creationId xmlns:p14="http://schemas.microsoft.com/office/powerpoint/2010/main" val="643764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1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p:bldP spid="2611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11162" y="285169"/>
            <a:ext cx="8229600" cy="990600"/>
          </a:xfrm>
        </p:spPr>
        <p:txBody>
          <a:bodyPr/>
          <a:lstStyle/>
          <a:p>
            <a:pPr eaLnBrk="1" hangingPunct="1"/>
            <a:r>
              <a:rPr lang="en-US" b="1" dirty="0">
                <a:solidFill>
                  <a:schemeClr val="tx1"/>
                </a:solidFill>
                <a:latin typeface="Eras Medium ITC" pitchFamily="34" charset="0"/>
              </a:rPr>
              <a:t>Four types of scales: in sum…</a:t>
            </a:r>
          </a:p>
        </p:txBody>
      </p:sp>
      <p:graphicFrame>
        <p:nvGraphicFramePr>
          <p:cNvPr id="4098" name="Object 3"/>
          <p:cNvGraphicFramePr>
            <a:graphicFrameLocks noGrp="1" noChangeAspect="1"/>
          </p:cNvGraphicFramePr>
          <p:nvPr>
            <p:ph idx="1"/>
            <p:extLst/>
          </p:nvPr>
        </p:nvGraphicFramePr>
        <p:xfrm>
          <a:off x="152400" y="1452562"/>
          <a:ext cx="9144000" cy="2052638"/>
        </p:xfrm>
        <a:graphic>
          <a:graphicData uri="http://schemas.openxmlformats.org/presentationml/2006/ole">
            <mc:AlternateContent xmlns:mc="http://schemas.openxmlformats.org/markup-compatibility/2006">
              <mc:Choice xmlns:v="urn:schemas-microsoft-com:vml" Requires="v">
                <p:oleObj spid="_x0000_s42101" name="Document" r:id="rId4" imgW="5641465" imgH="1134801" progId="Word.Document.8">
                  <p:embed/>
                </p:oleObj>
              </mc:Choice>
              <mc:Fallback>
                <p:oleObj name="Document" r:id="rId4" imgW="5641465" imgH="1134801" progId="Word.Documen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l="9735" r="7965" b="7692"/>
                      <a:stretch>
                        <a:fillRect/>
                      </a:stretch>
                    </p:blipFill>
                    <p:spPr bwMode="auto">
                      <a:xfrm>
                        <a:off x="152400" y="1452562"/>
                        <a:ext cx="9144000" cy="205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4"/>
          <p:cNvSpPr txBox="1">
            <a:spLocks noChangeArrowheads="1"/>
          </p:cNvSpPr>
          <p:nvPr/>
        </p:nvSpPr>
        <p:spPr bwMode="auto">
          <a:xfrm>
            <a:off x="212725" y="3592086"/>
            <a:ext cx="8626475" cy="2046714"/>
          </a:xfrm>
          <a:prstGeom prst="rect">
            <a:avLst/>
          </a:prstGeom>
          <a:noFill/>
          <a:ln w="9525" algn="ctr">
            <a:noFill/>
            <a:miter lim="800000"/>
            <a:headEnd type="none" w="sm" len="sm"/>
            <a:tailEnd type="none" w="sm" len="sm"/>
          </a:ln>
        </p:spPr>
        <p:txBody>
          <a:bodyPr>
            <a:spAutoFit/>
          </a:bodyPr>
          <a:lstStyle/>
          <a:p>
            <a:r>
              <a:rPr lang="en-US" sz="2400" u="none" dirty="0">
                <a:latin typeface="Eras Medium ITC" pitchFamily="34" charset="0"/>
              </a:rPr>
              <a:t>Note about the four types of scales: </a:t>
            </a:r>
          </a:p>
          <a:p>
            <a:pPr>
              <a:lnSpc>
                <a:spcPct val="100000"/>
              </a:lnSpc>
              <a:spcBef>
                <a:spcPts val="600"/>
              </a:spcBef>
              <a:spcAft>
                <a:spcPts val="600"/>
              </a:spcAft>
            </a:pPr>
            <a:r>
              <a:rPr lang="en-US" sz="2200" u="none" dirty="0">
                <a:latin typeface="Eras Medium ITC" pitchFamily="34" charset="0"/>
              </a:rPr>
              <a:t>(1) Amount of information increases from nominal to ratio scales (a higher level scale can always be converted into a lower lever scale)</a:t>
            </a:r>
          </a:p>
          <a:p>
            <a:pPr>
              <a:lnSpc>
                <a:spcPct val="100000"/>
              </a:lnSpc>
              <a:spcBef>
                <a:spcPts val="600"/>
              </a:spcBef>
              <a:spcAft>
                <a:spcPts val="600"/>
              </a:spcAft>
            </a:pPr>
            <a:r>
              <a:rPr lang="en-US" sz="2200" u="none" dirty="0">
                <a:latin typeface="Eras Medium ITC" pitchFamily="34" charset="0"/>
              </a:rPr>
              <a:t>(2) The burden imposed on respondent increases from nominal to       ratio scales</a:t>
            </a:r>
          </a:p>
        </p:txBody>
      </p:sp>
    </p:spTree>
    <p:extLst>
      <p:ext uri="{BB962C8B-B14F-4D97-AF65-F5344CB8AC3E}">
        <p14:creationId xmlns:p14="http://schemas.microsoft.com/office/powerpoint/2010/main" val="327467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906887"/>
            <a:ext cx="8686800" cy="841248"/>
          </a:xfrm>
        </p:spPr>
        <p:txBody>
          <a:bodyPr>
            <a:normAutofit fontScale="90000"/>
          </a:bodyPr>
          <a:lstStyle/>
          <a:p>
            <a:r>
              <a:rPr lang="en-US" dirty="0"/>
              <a:t>Usage Potential of Various</a:t>
            </a:r>
            <a:br>
              <a:rPr lang="en-US" dirty="0"/>
            </a:br>
            <a:r>
              <a:rPr lang="en-US" dirty="0"/>
              <a:t>Levels of Data</a:t>
            </a:r>
          </a:p>
        </p:txBody>
      </p:sp>
      <p:sp>
        <p:nvSpPr>
          <p:cNvPr id="4" name="Slide Number Placeholder 3"/>
          <p:cNvSpPr>
            <a:spLocks noGrp="1"/>
          </p:cNvSpPr>
          <p:nvPr>
            <p:ph type="sldNum" sz="quarter" idx="12"/>
          </p:nvPr>
        </p:nvSpPr>
        <p:spPr/>
        <p:txBody>
          <a:bodyPr/>
          <a:lstStyle/>
          <a:p>
            <a:fld id="{0D6C48BB-8914-42F6-A238-FACE9FB4ACA6}" type="slidenum">
              <a:rPr>
                <a:solidFill>
                  <a:srgbClr val="1F497D"/>
                </a:solidFill>
              </a:rPr>
              <a:pPr/>
              <a:t>16</a:t>
            </a:fld>
            <a:endParaRPr dirty="0">
              <a:solidFill>
                <a:srgbClr val="1F497D"/>
              </a:solidFill>
            </a:endParaRPr>
          </a:p>
        </p:txBody>
      </p:sp>
      <p:sp>
        <p:nvSpPr>
          <p:cNvPr id="5" name="Rectangle 4"/>
          <p:cNvSpPr/>
          <p:nvPr/>
        </p:nvSpPr>
        <p:spPr>
          <a:xfrm>
            <a:off x="2743200" y="1900535"/>
            <a:ext cx="36576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a:spLocks noChangeAspect="1"/>
          </p:cNvSpPr>
          <p:nvPr/>
        </p:nvSpPr>
        <p:spPr>
          <a:xfrm>
            <a:off x="3124200" y="2281535"/>
            <a:ext cx="2926080" cy="29260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a:spLocks noChangeAspect="1"/>
          </p:cNvSpPr>
          <p:nvPr/>
        </p:nvSpPr>
        <p:spPr>
          <a:xfrm>
            <a:off x="3505200" y="2677775"/>
            <a:ext cx="2194560" cy="219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a:spLocks noChangeAspect="1"/>
          </p:cNvSpPr>
          <p:nvPr/>
        </p:nvSpPr>
        <p:spPr>
          <a:xfrm>
            <a:off x="3886200" y="3043535"/>
            <a:ext cx="1463040" cy="14630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extBox 8"/>
          <p:cNvSpPr txBox="1"/>
          <p:nvPr/>
        </p:nvSpPr>
        <p:spPr>
          <a:xfrm>
            <a:off x="3657600" y="1900535"/>
            <a:ext cx="1828800" cy="461665"/>
          </a:xfrm>
          <a:prstGeom prst="rect">
            <a:avLst/>
          </a:prstGeom>
          <a:noFill/>
        </p:spPr>
        <p:txBody>
          <a:bodyPr wrap="square" rtlCol="0">
            <a:spAutoFit/>
          </a:bodyPr>
          <a:lstStyle/>
          <a:p>
            <a:pPr algn="ctr"/>
            <a:r>
              <a:rPr lang="en-US" sz="2400" b="1" dirty="0">
                <a:solidFill>
                  <a:prstClr val="black"/>
                </a:solidFill>
              </a:rPr>
              <a:t>Ratio</a:t>
            </a:r>
          </a:p>
        </p:txBody>
      </p:sp>
      <p:sp>
        <p:nvSpPr>
          <p:cNvPr id="10" name="TextBox 9"/>
          <p:cNvSpPr txBox="1"/>
          <p:nvPr/>
        </p:nvSpPr>
        <p:spPr>
          <a:xfrm>
            <a:off x="3657600" y="2293203"/>
            <a:ext cx="1828800" cy="461665"/>
          </a:xfrm>
          <a:prstGeom prst="rect">
            <a:avLst/>
          </a:prstGeom>
          <a:noFill/>
        </p:spPr>
        <p:txBody>
          <a:bodyPr wrap="square" rtlCol="0">
            <a:spAutoFit/>
          </a:bodyPr>
          <a:lstStyle/>
          <a:p>
            <a:pPr algn="ctr"/>
            <a:r>
              <a:rPr lang="en-US" sz="2400" b="1" dirty="0">
                <a:solidFill>
                  <a:prstClr val="black"/>
                </a:solidFill>
              </a:rPr>
              <a:t>Interval</a:t>
            </a:r>
          </a:p>
        </p:txBody>
      </p:sp>
      <p:sp>
        <p:nvSpPr>
          <p:cNvPr id="11" name="TextBox 10"/>
          <p:cNvSpPr txBox="1"/>
          <p:nvPr/>
        </p:nvSpPr>
        <p:spPr>
          <a:xfrm>
            <a:off x="3657600" y="2662535"/>
            <a:ext cx="1828800" cy="461665"/>
          </a:xfrm>
          <a:prstGeom prst="rect">
            <a:avLst/>
          </a:prstGeom>
          <a:noFill/>
        </p:spPr>
        <p:txBody>
          <a:bodyPr wrap="square" rtlCol="0">
            <a:spAutoFit/>
          </a:bodyPr>
          <a:lstStyle/>
          <a:p>
            <a:pPr algn="ctr"/>
            <a:r>
              <a:rPr lang="en-US" sz="2400" b="1" dirty="0">
                <a:solidFill>
                  <a:prstClr val="black"/>
                </a:solidFill>
              </a:rPr>
              <a:t>Ordinal</a:t>
            </a:r>
          </a:p>
        </p:txBody>
      </p:sp>
      <p:sp>
        <p:nvSpPr>
          <p:cNvPr id="12" name="TextBox 11"/>
          <p:cNvSpPr txBox="1"/>
          <p:nvPr/>
        </p:nvSpPr>
        <p:spPr>
          <a:xfrm>
            <a:off x="3657600" y="3500735"/>
            <a:ext cx="1828800" cy="461665"/>
          </a:xfrm>
          <a:prstGeom prst="rect">
            <a:avLst/>
          </a:prstGeom>
          <a:noFill/>
        </p:spPr>
        <p:txBody>
          <a:bodyPr wrap="square" rtlCol="0">
            <a:spAutoFit/>
          </a:bodyPr>
          <a:lstStyle/>
          <a:p>
            <a:pPr algn="ctr"/>
            <a:r>
              <a:rPr lang="en-US" sz="2400" b="1" dirty="0">
                <a:solidFill>
                  <a:prstClr val="black"/>
                </a:solidFill>
              </a:rPr>
              <a:t>Nominal</a:t>
            </a:r>
          </a:p>
        </p:txBody>
      </p:sp>
      <p:sp>
        <p:nvSpPr>
          <p:cNvPr id="13" name="TextBox 12"/>
          <p:cNvSpPr txBox="1"/>
          <p:nvPr/>
        </p:nvSpPr>
        <p:spPr>
          <a:xfrm>
            <a:off x="6553200" y="2814935"/>
            <a:ext cx="2438400" cy="1323439"/>
          </a:xfrm>
          <a:prstGeom prst="rect">
            <a:avLst/>
          </a:prstGeom>
          <a:noFill/>
        </p:spPr>
        <p:txBody>
          <a:bodyPr wrap="square" rtlCol="0">
            <a:spAutoFit/>
          </a:bodyPr>
          <a:lstStyle/>
          <a:p>
            <a:r>
              <a:rPr lang="en-US" sz="2000" b="1" dirty="0">
                <a:solidFill>
                  <a:srgbClr val="FF0000"/>
                </a:solidFill>
              </a:rPr>
              <a:t>Measurement scale impacts the types of analyses that can be applied!</a:t>
            </a:r>
          </a:p>
        </p:txBody>
      </p:sp>
      <p:sp>
        <p:nvSpPr>
          <p:cNvPr id="14" name="TextBox 13"/>
          <p:cNvSpPr txBox="1"/>
          <p:nvPr/>
        </p:nvSpPr>
        <p:spPr>
          <a:xfrm>
            <a:off x="1371600" y="5786735"/>
            <a:ext cx="6400800" cy="461665"/>
          </a:xfrm>
          <a:prstGeom prst="rect">
            <a:avLst/>
          </a:prstGeom>
          <a:noFill/>
        </p:spPr>
        <p:txBody>
          <a:bodyPr wrap="square" rtlCol="0">
            <a:spAutoFit/>
          </a:bodyPr>
          <a:lstStyle/>
          <a:p>
            <a:pPr algn="ctr"/>
            <a:r>
              <a:rPr lang="en-US" sz="2400" b="1" dirty="0">
                <a:solidFill>
                  <a:prstClr val="black"/>
                </a:solidFill>
              </a:rPr>
              <a:t>Ease of data collection vs. information quality</a:t>
            </a:r>
          </a:p>
        </p:txBody>
      </p:sp>
      <p:sp>
        <p:nvSpPr>
          <p:cNvPr id="15" name="TextBox 14"/>
          <p:cNvSpPr txBox="1"/>
          <p:nvPr/>
        </p:nvSpPr>
        <p:spPr>
          <a:xfrm>
            <a:off x="990600" y="2814935"/>
            <a:ext cx="1676400" cy="707886"/>
          </a:xfrm>
          <a:prstGeom prst="rect">
            <a:avLst/>
          </a:prstGeom>
          <a:noFill/>
        </p:spPr>
        <p:txBody>
          <a:bodyPr wrap="square" rtlCol="0">
            <a:spAutoFit/>
          </a:bodyPr>
          <a:lstStyle/>
          <a:p>
            <a:r>
              <a:rPr lang="en-US" sz="2000" dirty="0">
                <a:solidFill>
                  <a:srgbClr val="1F497D"/>
                </a:solidFill>
              </a:rPr>
              <a:t>Nested Relationship</a:t>
            </a:r>
          </a:p>
        </p:txBody>
      </p:sp>
    </p:spTree>
    <p:extLst>
      <p:ext uri="{BB962C8B-B14F-4D97-AF65-F5344CB8AC3E}">
        <p14:creationId xmlns:p14="http://schemas.microsoft.com/office/powerpoint/2010/main" val="327324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D6C48BB-8914-42F6-A238-FACE9FB4ACA6}" type="slidenum">
              <a:rPr>
                <a:solidFill>
                  <a:srgbClr val="1F497D"/>
                </a:solidFill>
              </a:rPr>
              <a:pPr/>
              <a:t>17</a:t>
            </a:fld>
            <a:endParaRPr dirty="0">
              <a:solidFill>
                <a:srgbClr val="1F497D"/>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27714732"/>
              </p:ext>
            </p:extLst>
          </p:nvPr>
        </p:nvGraphicFramePr>
        <p:xfrm>
          <a:off x="609601" y="1904999"/>
          <a:ext cx="7924800" cy="4130115"/>
        </p:xfrm>
        <a:graphic>
          <a:graphicData uri="http://schemas.openxmlformats.org/drawingml/2006/table">
            <a:tbl>
              <a:tblPr firstRow="1" bandRow="1">
                <a:tableStyleId>{B301B821-A1FF-4177-AEE7-76D212191A09}</a:tableStyleId>
              </a:tblPr>
              <a:tblGrid>
                <a:gridCol w="1403351">
                  <a:extLst>
                    <a:ext uri="{9D8B030D-6E8A-4147-A177-3AD203B41FA5}">
                      <a16:colId xmlns:a16="http://schemas.microsoft.com/office/drawing/2014/main" val="20000"/>
                    </a:ext>
                  </a:extLst>
                </a:gridCol>
                <a:gridCol w="4461001">
                  <a:extLst>
                    <a:ext uri="{9D8B030D-6E8A-4147-A177-3AD203B41FA5}">
                      <a16:colId xmlns:a16="http://schemas.microsoft.com/office/drawing/2014/main" val="20001"/>
                    </a:ext>
                  </a:extLst>
                </a:gridCol>
                <a:gridCol w="2060448">
                  <a:extLst>
                    <a:ext uri="{9D8B030D-6E8A-4147-A177-3AD203B41FA5}">
                      <a16:colId xmlns:a16="http://schemas.microsoft.com/office/drawing/2014/main" val="20002"/>
                    </a:ext>
                  </a:extLst>
                </a:gridCol>
              </a:tblGrid>
              <a:tr h="794813">
                <a:tc>
                  <a:txBody>
                    <a:bodyPr/>
                    <a:lstStyle/>
                    <a:p>
                      <a:pPr algn="ctr"/>
                      <a:r>
                        <a:rPr lang="en-US" sz="2400" dirty="0"/>
                        <a:t>Data Level</a:t>
                      </a:r>
                    </a:p>
                  </a:txBody>
                  <a:tcPr anchor="ctr"/>
                </a:tc>
                <a:tc>
                  <a:txBody>
                    <a:bodyPr/>
                    <a:lstStyle/>
                    <a:p>
                      <a:pPr algn="ctr"/>
                      <a:r>
                        <a:rPr lang="en-US" sz="2400" dirty="0"/>
                        <a:t>Meaningful Operations</a:t>
                      </a:r>
                    </a:p>
                  </a:txBody>
                  <a:tcPr anchor="ctr"/>
                </a:tc>
                <a:tc>
                  <a:txBody>
                    <a:bodyPr/>
                    <a:lstStyle/>
                    <a:p>
                      <a:pPr algn="ctr"/>
                      <a:r>
                        <a:rPr lang="en-US" sz="2400" dirty="0"/>
                        <a:t>Description</a:t>
                      </a:r>
                    </a:p>
                  </a:txBody>
                  <a:tcPr anchor="ctr"/>
                </a:tc>
                <a:extLst>
                  <a:ext uri="{0D108BD9-81ED-4DB2-BD59-A6C34878D82A}">
                    <a16:rowId xmlns:a16="http://schemas.microsoft.com/office/drawing/2014/main" val="10000"/>
                  </a:ext>
                </a:extLst>
              </a:tr>
              <a:tr h="981335">
                <a:tc>
                  <a:txBody>
                    <a:bodyPr/>
                    <a:lstStyle/>
                    <a:p>
                      <a:r>
                        <a:rPr lang="en-US" sz="2400" dirty="0"/>
                        <a:t>Nominal</a:t>
                      </a:r>
                    </a:p>
                  </a:txBody>
                  <a:tcPr anchor="ctr"/>
                </a:tc>
                <a:tc>
                  <a:txBody>
                    <a:bodyPr/>
                    <a:lstStyle/>
                    <a:p>
                      <a:r>
                        <a:rPr lang="en-US" sz="2400" dirty="0"/>
                        <a:t>Classifying</a:t>
                      </a:r>
                      <a:r>
                        <a:rPr lang="en-US" sz="2400" baseline="0" dirty="0"/>
                        <a:t> and Counting</a:t>
                      </a:r>
                      <a:endParaRPr lang="en-US" sz="2400" dirty="0"/>
                    </a:p>
                  </a:txBody>
                  <a:tcPr anchor="ctr"/>
                </a:tc>
                <a:tc>
                  <a:txBody>
                    <a:bodyPr/>
                    <a:lstStyle/>
                    <a:p>
                      <a:r>
                        <a:rPr lang="en-US" sz="2400" dirty="0"/>
                        <a:t>Qualitative</a:t>
                      </a:r>
                    </a:p>
                  </a:txBody>
                  <a:tcPr anchor="ctr"/>
                </a:tc>
                <a:extLst>
                  <a:ext uri="{0D108BD9-81ED-4DB2-BD59-A6C34878D82A}">
                    <a16:rowId xmlns:a16="http://schemas.microsoft.com/office/drawing/2014/main" val="10001"/>
                  </a:ext>
                </a:extLst>
              </a:tr>
              <a:tr h="568550">
                <a:tc>
                  <a:txBody>
                    <a:bodyPr/>
                    <a:lstStyle/>
                    <a:p>
                      <a:r>
                        <a:rPr lang="en-US" sz="2400" dirty="0"/>
                        <a:t>Ordinal</a:t>
                      </a:r>
                    </a:p>
                  </a:txBody>
                  <a:tcPr anchor="ctr">
                    <a:lnB w="38100" cap="flat" cmpd="sng" algn="ctr">
                      <a:solidFill>
                        <a:schemeClr val="accent1"/>
                      </a:solidFill>
                      <a:prstDash val="sysDot"/>
                      <a:round/>
                      <a:headEnd type="none" w="med" len="med"/>
                      <a:tailEnd type="none" w="med" len="med"/>
                    </a:lnB>
                  </a:tcPr>
                </a:tc>
                <a:tc>
                  <a:txBody>
                    <a:bodyPr/>
                    <a:lstStyle/>
                    <a:p>
                      <a:r>
                        <a:rPr lang="en-US" sz="2400" dirty="0"/>
                        <a:t>All of the above plus Ranking</a:t>
                      </a:r>
                    </a:p>
                  </a:txBody>
                  <a:tcPr anchor="ctr">
                    <a:lnB w="38100" cap="flat" cmpd="sng" algn="ctr">
                      <a:solidFill>
                        <a:schemeClr val="accent1"/>
                      </a:solidFill>
                      <a:prstDash val="sysDot"/>
                      <a:round/>
                      <a:headEnd type="none" w="med" len="med"/>
                      <a:tailEnd type="none" w="med" len="med"/>
                    </a:lnB>
                  </a:tcPr>
                </a:tc>
                <a:tc>
                  <a:txBody>
                    <a:bodyPr/>
                    <a:lstStyle/>
                    <a:p>
                      <a:r>
                        <a:rPr lang="en-US" sz="2400" dirty="0"/>
                        <a:t>Qualitative</a:t>
                      </a:r>
                    </a:p>
                  </a:txBody>
                  <a:tcPr anchor="ctr">
                    <a:lnB w="38100" cap="flat" cmpd="sng" algn="ctr">
                      <a:solidFill>
                        <a:schemeClr val="accent1"/>
                      </a:solidFill>
                      <a:prstDash val="sysDot"/>
                      <a:round/>
                      <a:headEnd type="none" w="med" len="med"/>
                      <a:tailEnd type="none" w="med" len="med"/>
                    </a:lnB>
                  </a:tcPr>
                </a:tc>
                <a:extLst>
                  <a:ext uri="{0D108BD9-81ED-4DB2-BD59-A6C34878D82A}">
                    <a16:rowId xmlns:a16="http://schemas.microsoft.com/office/drawing/2014/main" val="10002"/>
                  </a:ext>
                </a:extLst>
              </a:tr>
              <a:tr h="1049153">
                <a:tc>
                  <a:txBody>
                    <a:bodyPr/>
                    <a:lstStyle/>
                    <a:p>
                      <a:r>
                        <a:rPr lang="en-US" sz="2400" dirty="0"/>
                        <a:t>Interval</a:t>
                      </a:r>
                    </a:p>
                  </a:txBody>
                  <a:tcPr anchor="ctr">
                    <a:lnT w="38100" cap="flat" cmpd="sng" algn="ctr">
                      <a:solidFill>
                        <a:schemeClr val="accent1"/>
                      </a:solidFill>
                      <a:prstDash val="sysDot"/>
                      <a:round/>
                      <a:headEnd type="none" w="med" len="med"/>
                      <a:tailEnd type="none" w="med" len="med"/>
                    </a:lnT>
                  </a:tcPr>
                </a:tc>
                <a:tc>
                  <a:txBody>
                    <a:bodyPr/>
                    <a:lstStyle/>
                    <a:p>
                      <a:r>
                        <a:rPr lang="en-US" sz="2400" dirty="0"/>
                        <a:t>All of the above plus Addition, Subtraction,</a:t>
                      </a:r>
                      <a:r>
                        <a:rPr lang="en-US" sz="2400" baseline="0" dirty="0"/>
                        <a:t> Multiplication, and Division</a:t>
                      </a:r>
                      <a:endParaRPr lang="en-US" sz="2400" dirty="0"/>
                    </a:p>
                  </a:txBody>
                  <a:tcPr anchor="ctr">
                    <a:lnT w="38100" cap="flat" cmpd="sng" algn="ctr">
                      <a:solidFill>
                        <a:schemeClr val="accent1"/>
                      </a:solidFill>
                      <a:prstDash val="sysDot"/>
                      <a:round/>
                      <a:headEnd type="none" w="med" len="med"/>
                      <a:tailEnd type="none" w="med" len="med"/>
                    </a:lnT>
                  </a:tcPr>
                </a:tc>
                <a:tc>
                  <a:txBody>
                    <a:bodyPr/>
                    <a:lstStyle/>
                    <a:p>
                      <a:r>
                        <a:rPr lang="en-US" sz="2400" dirty="0"/>
                        <a:t>Quantitative</a:t>
                      </a:r>
                    </a:p>
                  </a:txBody>
                  <a:tcPr anchor="ctr">
                    <a:lnT w="38100" cap="flat" cmpd="sng" algn="ctr">
                      <a:solidFill>
                        <a:schemeClr val="accent1"/>
                      </a:solidFill>
                      <a:prstDash val="sysDot"/>
                      <a:round/>
                      <a:headEnd type="none" w="med" len="med"/>
                      <a:tailEnd type="none" w="med" len="med"/>
                    </a:lnT>
                  </a:tcPr>
                </a:tc>
                <a:extLst>
                  <a:ext uri="{0D108BD9-81ED-4DB2-BD59-A6C34878D82A}">
                    <a16:rowId xmlns:a16="http://schemas.microsoft.com/office/drawing/2014/main" val="10003"/>
                  </a:ext>
                </a:extLst>
              </a:tr>
              <a:tr h="568550">
                <a:tc>
                  <a:txBody>
                    <a:bodyPr/>
                    <a:lstStyle/>
                    <a:p>
                      <a:r>
                        <a:rPr lang="en-US" sz="2400" dirty="0"/>
                        <a:t>Ratio</a:t>
                      </a:r>
                    </a:p>
                  </a:txBody>
                  <a:tcPr anchor="ctr"/>
                </a:tc>
                <a:tc>
                  <a:txBody>
                    <a:bodyPr/>
                    <a:lstStyle/>
                    <a:p>
                      <a:r>
                        <a:rPr lang="en-US" sz="2400" dirty="0"/>
                        <a:t>All of the above</a:t>
                      </a:r>
                    </a:p>
                  </a:txBody>
                  <a:tcPr anchor="ctr"/>
                </a:tc>
                <a:tc>
                  <a:txBody>
                    <a:bodyPr/>
                    <a:lstStyle/>
                    <a:p>
                      <a:r>
                        <a:rPr lang="en-US" sz="2400" dirty="0"/>
                        <a:t>Quantitative</a:t>
                      </a:r>
                    </a:p>
                  </a:txBody>
                  <a:tcPr anchor="ctr"/>
                </a:tc>
                <a:extLst>
                  <a:ext uri="{0D108BD9-81ED-4DB2-BD59-A6C34878D82A}">
                    <a16:rowId xmlns:a16="http://schemas.microsoft.com/office/drawing/2014/main" val="10004"/>
                  </a:ext>
                </a:extLst>
              </a:tr>
            </a:tbl>
          </a:graphicData>
        </a:graphic>
      </p:graphicFrame>
      <p:sp>
        <p:nvSpPr>
          <p:cNvPr id="5" name="Title 4"/>
          <p:cNvSpPr>
            <a:spLocks noGrp="1"/>
          </p:cNvSpPr>
          <p:nvPr>
            <p:ph type="title"/>
          </p:nvPr>
        </p:nvSpPr>
        <p:spPr>
          <a:xfrm>
            <a:off x="457201" y="419099"/>
            <a:ext cx="8229600" cy="1143000"/>
          </a:xfrm>
        </p:spPr>
        <p:txBody>
          <a:bodyPr>
            <a:normAutofit fontScale="90000"/>
          </a:bodyPr>
          <a:lstStyle/>
          <a:p>
            <a:r>
              <a:rPr lang="en-US" dirty="0"/>
              <a:t>Data Level, Operations, </a:t>
            </a:r>
            <a:br>
              <a:rPr lang="en-US" dirty="0"/>
            </a:br>
            <a:r>
              <a:rPr lang="en-US" dirty="0"/>
              <a:t>and Analytics Methods</a:t>
            </a:r>
          </a:p>
        </p:txBody>
      </p:sp>
      <p:sp>
        <p:nvSpPr>
          <p:cNvPr id="6" name="TextBox 5"/>
          <p:cNvSpPr txBox="1"/>
          <p:nvPr/>
        </p:nvSpPr>
        <p:spPr>
          <a:xfrm rot="16200000">
            <a:off x="-367844" y="3297451"/>
            <a:ext cx="1524000" cy="415498"/>
          </a:xfrm>
          <a:prstGeom prst="rect">
            <a:avLst/>
          </a:prstGeom>
          <a:noFill/>
        </p:spPr>
        <p:txBody>
          <a:bodyPr wrap="square" rtlCol="0">
            <a:spAutoFit/>
          </a:bodyPr>
          <a:lstStyle/>
          <a:p>
            <a:pPr algn="ctr"/>
            <a:r>
              <a:rPr lang="en-US" sz="2100" b="1" dirty="0">
                <a:solidFill>
                  <a:srgbClr val="FF0000"/>
                </a:solidFill>
              </a:rPr>
              <a:t>Discrete</a:t>
            </a:r>
          </a:p>
        </p:txBody>
      </p:sp>
      <p:sp>
        <p:nvSpPr>
          <p:cNvPr id="7" name="TextBox 6"/>
          <p:cNvSpPr txBox="1"/>
          <p:nvPr/>
        </p:nvSpPr>
        <p:spPr>
          <a:xfrm rot="16200000">
            <a:off x="-482144" y="4928057"/>
            <a:ext cx="1752600" cy="430887"/>
          </a:xfrm>
          <a:prstGeom prst="rect">
            <a:avLst/>
          </a:prstGeom>
          <a:noFill/>
        </p:spPr>
        <p:txBody>
          <a:bodyPr wrap="square" rtlCol="0">
            <a:spAutoFit/>
          </a:bodyPr>
          <a:lstStyle/>
          <a:p>
            <a:pPr algn="ctr"/>
            <a:r>
              <a:rPr lang="en-US" sz="2100" b="1" dirty="0">
                <a:solidFill>
                  <a:srgbClr val="FF0000"/>
                </a:solidFill>
              </a:rPr>
              <a:t>Continuous</a:t>
            </a:r>
          </a:p>
        </p:txBody>
      </p:sp>
    </p:spTree>
    <p:extLst>
      <p:ext uri="{BB962C8B-B14F-4D97-AF65-F5344CB8AC3E}">
        <p14:creationId xmlns:p14="http://schemas.microsoft.com/office/powerpoint/2010/main" val="73167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763000" cy="990600"/>
          </a:xfrm>
        </p:spPr>
        <p:txBody>
          <a:bodyPr>
            <a:normAutofit/>
          </a:bodyPr>
          <a:lstStyle/>
          <a:p>
            <a:r>
              <a:rPr lang="en-US" dirty="0">
                <a:solidFill>
                  <a:schemeClr val="tx1"/>
                </a:solidFill>
                <a:latin typeface="Eras Medium ITC" panose="020B0602030504020804" pitchFamily="34" charset="0"/>
              </a:rPr>
              <a:t>Two representative measurements</a:t>
            </a:r>
          </a:p>
        </p:txBody>
      </p:sp>
      <p:sp>
        <p:nvSpPr>
          <p:cNvPr id="3" name="Content Placeholder 2"/>
          <p:cNvSpPr>
            <a:spLocks noGrp="1"/>
          </p:cNvSpPr>
          <p:nvPr>
            <p:ph idx="1"/>
          </p:nvPr>
        </p:nvSpPr>
        <p:spPr/>
        <p:txBody>
          <a:bodyPr/>
          <a:lstStyle/>
          <a:p>
            <a:r>
              <a:rPr lang="en-US" b="1" dirty="0">
                <a:solidFill>
                  <a:srgbClr val="FF0000"/>
                </a:solidFill>
                <a:latin typeface="Eras Medium ITC" panose="020B0602030504020804" pitchFamily="34" charset="0"/>
              </a:rPr>
              <a:t>Discrete</a:t>
            </a:r>
            <a:r>
              <a:rPr lang="en-US" dirty="0">
                <a:latin typeface="Eras Medium ITC" panose="020B0602030504020804" pitchFamily="34" charset="0"/>
              </a:rPr>
              <a:t> measurements</a:t>
            </a:r>
          </a:p>
          <a:p>
            <a:pPr lvl="1"/>
            <a:r>
              <a:rPr lang="en-US" dirty="0">
                <a:latin typeface="Eras Medium ITC" panose="020B0602030504020804" pitchFamily="34" charset="0"/>
              </a:rPr>
              <a:t>Nominal Scale and Ordinal Scale</a:t>
            </a:r>
          </a:p>
          <a:p>
            <a:pPr lvl="1"/>
            <a:r>
              <a:rPr lang="en-US" dirty="0">
                <a:latin typeface="Eras Medium ITC" panose="020B0602030504020804" pitchFamily="34" charset="0"/>
              </a:rPr>
              <a:t>Representative analyses: Frequency analysis, Cross Tab</a:t>
            </a:r>
          </a:p>
          <a:p>
            <a:pPr lvl="1"/>
            <a:r>
              <a:rPr lang="en-US" dirty="0">
                <a:latin typeface="Eras Medium ITC" panose="020B0602030504020804" pitchFamily="34" charset="0"/>
              </a:rPr>
              <a:t>Useful for choice analysis in Marketing: E.g., Discrete Regression such as Logistic/</a:t>
            </a:r>
            <a:r>
              <a:rPr lang="en-US" dirty="0" err="1">
                <a:latin typeface="Eras Medium ITC" panose="020B0602030504020804" pitchFamily="34" charset="0"/>
              </a:rPr>
              <a:t>Probit</a:t>
            </a:r>
            <a:r>
              <a:rPr lang="en-US" dirty="0">
                <a:latin typeface="Eras Medium ITC" panose="020B0602030504020804" pitchFamily="34" charset="0"/>
              </a:rPr>
              <a:t> Regression or Ordinal Regression.</a:t>
            </a:r>
          </a:p>
          <a:p>
            <a:r>
              <a:rPr lang="en-US" b="1" dirty="0">
                <a:solidFill>
                  <a:srgbClr val="FF0000"/>
                </a:solidFill>
                <a:latin typeface="Eras Medium ITC" panose="020B0602030504020804" pitchFamily="34" charset="0"/>
              </a:rPr>
              <a:t>Continuous</a:t>
            </a:r>
            <a:r>
              <a:rPr lang="en-US" dirty="0">
                <a:latin typeface="Eras Medium ITC" panose="020B0602030504020804" pitchFamily="34" charset="0"/>
              </a:rPr>
              <a:t> measurement</a:t>
            </a:r>
          </a:p>
          <a:p>
            <a:pPr lvl="1"/>
            <a:r>
              <a:rPr lang="en-US" dirty="0">
                <a:latin typeface="Eras Medium ITC" panose="020B0602030504020804" pitchFamily="34" charset="0"/>
              </a:rPr>
              <a:t>Interval Scale and Ratio Scale</a:t>
            </a:r>
          </a:p>
          <a:p>
            <a:pPr lvl="1"/>
            <a:r>
              <a:rPr lang="en-US" dirty="0">
                <a:latin typeface="Eras Medium ITC" panose="020B0602030504020804" pitchFamily="34" charset="0"/>
              </a:rPr>
              <a:t>Representative Analysis: Descriptive statistics (e.g., Mean and Variance), Correlation</a:t>
            </a:r>
          </a:p>
          <a:p>
            <a:pPr lvl="1"/>
            <a:r>
              <a:rPr lang="en-US" dirty="0">
                <a:latin typeface="Eras Medium ITC" panose="020B0602030504020804" pitchFamily="34" charset="0"/>
              </a:rPr>
              <a:t>Useful for consumer purchase intention or satisfaction analysis in Marketing (e.g., Normal Regression).</a:t>
            </a:r>
          </a:p>
          <a:p>
            <a:pPr lvl="1"/>
            <a:endParaRPr lang="en-US" dirty="0">
              <a:latin typeface="Eras Medium ITC" panose="020B0602030504020804" pitchFamily="34" charset="0"/>
            </a:endParaRPr>
          </a:p>
          <a:p>
            <a:pPr marL="0" indent="0">
              <a:buNone/>
            </a:pPr>
            <a:endParaRPr lang="en-US" dirty="0">
              <a:latin typeface="Eras Medium ITC" panose="020B0602030504020804" pitchFamily="34" charset="0"/>
            </a:endParaRPr>
          </a:p>
        </p:txBody>
      </p:sp>
      <p:sp>
        <p:nvSpPr>
          <p:cNvPr id="4" name="TextBox 3"/>
          <p:cNvSpPr txBox="1"/>
          <p:nvPr/>
        </p:nvSpPr>
        <p:spPr>
          <a:xfrm>
            <a:off x="182562" y="5867400"/>
            <a:ext cx="8686800" cy="707886"/>
          </a:xfrm>
          <a:prstGeom prst="rect">
            <a:avLst/>
          </a:prstGeom>
          <a:noFill/>
        </p:spPr>
        <p:txBody>
          <a:bodyPr wrap="square" rtlCol="0">
            <a:spAutoFit/>
          </a:bodyPr>
          <a:lstStyle/>
          <a:p>
            <a:r>
              <a:rPr lang="en-US" sz="2000" dirty="0">
                <a:latin typeface="Eras Medium ITC" panose="020B0602030504020804" pitchFamily="34" charset="0"/>
              </a:rPr>
              <a:t>One question for you! Which type of measurement is easier for any quantitative analysis? </a:t>
            </a:r>
          </a:p>
        </p:txBody>
      </p:sp>
    </p:spTree>
    <p:extLst>
      <p:ext uri="{BB962C8B-B14F-4D97-AF65-F5344CB8AC3E}">
        <p14:creationId xmlns:p14="http://schemas.microsoft.com/office/powerpoint/2010/main" val="116610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743200"/>
            <a:ext cx="7239000" cy="1569660"/>
          </a:xfrm>
          <a:prstGeom prst="rect">
            <a:avLst/>
          </a:prstGeom>
          <a:noFill/>
        </p:spPr>
        <p:txBody>
          <a:bodyPr wrap="square" rtlCol="0">
            <a:spAutoFit/>
          </a:bodyPr>
          <a:lstStyle/>
          <a:p>
            <a:pPr>
              <a:lnSpc>
                <a:spcPct val="150000"/>
              </a:lnSpc>
            </a:pPr>
            <a:r>
              <a:rPr lang="en-US" sz="3200" dirty="0">
                <a:latin typeface="Eras Medium ITC" panose="020B0602030504020804" pitchFamily="34" charset="0"/>
              </a:rPr>
              <a:t>Discrete Variable Analysis – </a:t>
            </a:r>
          </a:p>
          <a:p>
            <a:pPr>
              <a:lnSpc>
                <a:spcPct val="150000"/>
              </a:lnSpc>
            </a:pPr>
            <a:r>
              <a:rPr lang="en-US" sz="3200" b="1" dirty="0" err="1">
                <a:effectLst>
                  <a:outerShdw blurRad="38100" dist="38100" dir="2700000" algn="tl">
                    <a:srgbClr val="000000">
                      <a:alpha val="43137"/>
                    </a:srgbClr>
                  </a:outerShdw>
                </a:effectLst>
                <a:latin typeface="Eras Medium ITC" panose="020B0602030504020804" pitchFamily="34" charset="0"/>
              </a:rPr>
              <a:t>CrossTab</a:t>
            </a:r>
            <a:r>
              <a:rPr lang="en-US" sz="3200" dirty="0">
                <a:latin typeface="Eras Medium ITC" panose="020B0602030504020804" pitchFamily="34" charset="0"/>
              </a:rPr>
              <a:t> (One very useful technique)</a:t>
            </a:r>
          </a:p>
        </p:txBody>
      </p:sp>
    </p:spTree>
    <p:extLst>
      <p:ext uri="{BB962C8B-B14F-4D97-AF65-F5344CB8AC3E}">
        <p14:creationId xmlns:p14="http://schemas.microsoft.com/office/powerpoint/2010/main" val="40732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Agenda for Today</a:t>
            </a:r>
          </a:p>
        </p:txBody>
      </p:sp>
      <p:sp>
        <p:nvSpPr>
          <p:cNvPr id="3" name="Content Placeholder 2"/>
          <p:cNvSpPr>
            <a:spLocks noGrp="1"/>
          </p:cNvSpPr>
          <p:nvPr>
            <p:ph idx="1"/>
          </p:nvPr>
        </p:nvSpPr>
        <p:spPr/>
        <p:txBody>
          <a:bodyPr/>
          <a:lstStyle/>
          <a:p>
            <a:r>
              <a:rPr lang="en-US" dirty="0">
                <a:latin typeface="Eras Medium ITC" panose="020B0602030504020804" pitchFamily="34" charset="0"/>
              </a:rPr>
              <a:t>Measurement (Scales)</a:t>
            </a:r>
          </a:p>
          <a:p>
            <a:pPr lvl="1"/>
            <a:r>
              <a:rPr lang="en-US" dirty="0">
                <a:latin typeface="Eras Medium ITC" panose="020B0602030504020804" pitchFamily="34" charset="0"/>
              </a:rPr>
              <a:t>Starting point of all quantitative analysis</a:t>
            </a:r>
          </a:p>
          <a:p>
            <a:pPr lvl="1"/>
            <a:r>
              <a:rPr lang="en-US" dirty="0">
                <a:latin typeface="Eras Medium ITC" panose="020B0602030504020804" pitchFamily="34" charset="0"/>
              </a:rPr>
              <a:t>Discrete scale Vs. Continuous scale</a:t>
            </a:r>
          </a:p>
          <a:p>
            <a:r>
              <a:rPr lang="en-US" dirty="0">
                <a:latin typeface="Eras Medium ITC" panose="020B0602030504020804" pitchFamily="34" charset="0"/>
              </a:rPr>
              <a:t>Discrete Analysis: E.g., </a:t>
            </a:r>
            <a:r>
              <a:rPr lang="en-US" dirty="0" err="1">
                <a:latin typeface="Eras Medium ITC" panose="020B0602030504020804" pitchFamily="34" charset="0"/>
              </a:rPr>
              <a:t>CrossTab</a:t>
            </a:r>
            <a:endParaRPr lang="en-US" dirty="0">
              <a:latin typeface="Eras Medium ITC" panose="020B0602030504020804" pitchFamily="34" charset="0"/>
            </a:endParaRPr>
          </a:p>
          <a:p>
            <a:r>
              <a:rPr lang="en-US" dirty="0">
                <a:latin typeface="Eras Medium ITC" panose="020B0602030504020804" pitchFamily="34" charset="0"/>
              </a:rPr>
              <a:t>Continuous Analysis: E.g., Correlation</a:t>
            </a:r>
          </a:p>
        </p:txBody>
      </p:sp>
    </p:spTree>
    <p:extLst>
      <p:ext uri="{BB962C8B-B14F-4D97-AF65-F5344CB8AC3E}">
        <p14:creationId xmlns:p14="http://schemas.microsoft.com/office/powerpoint/2010/main" val="759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solidFill>
                  <a:schemeClr val="tx1"/>
                </a:solidFill>
                <a:latin typeface="Eras Medium ITC" pitchFamily="34" charset="0"/>
              </a:rPr>
              <a:t>Intuitive Example of </a:t>
            </a:r>
            <a:r>
              <a:rPr lang="en-US" dirty="0" err="1">
                <a:solidFill>
                  <a:schemeClr val="tx1"/>
                </a:solidFill>
                <a:latin typeface="Eras Medium ITC" pitchFamily="34" charset="0"/>
              </a:rPr>
              <a:t>CrossTab</a:t>
            </a:r>
            <a:endParaRPr lang="en-US" dirty="0">
              <a:solidFill>
                <a:schemeClr val="tx1"/>
              </a:solidFill>
              <a:latin typeface="Eras Medium ITC" pitchFamily="34" charset="0"/>
            </a:endParaRPr>
          </a:p>
        </p:txBody>
      </p:sp>
      <p:sp>
        <p:nvSpPr>
          <p:cNvPr id="3" name="내용 개체 틀 2"/>
          <p:cNvSpPr>
            <a:spLocks noGrp="1"/>
          </p:cNvSpPr>
          <p:nvPr>
            <p:ph idx="1"/>
          </p:nvPr>
        </p:nvSpPr>
        <p:spPr>
          <a:xfrm>
            <a:off x="457200" y="1600200"/>
            <a:ext cx="8382000" cy="5213758"/>
          </a:xfrm>
        </p:spPr>
        <p:txBody>
          <a:bodyPr/>
          <a:lstStyle/>
          <a:p>
            <a:r>
              <a:rPr lang="en-US" dirty="0">
                <a:latin typeface="Eras Medium ITC" pitchFamily="34" charset="0"/>
              </a:rPr>
              <a:t>Smart Phone Brand Preference Question to 2000 panel respondents from two different geographical areas: “Which smart phone do you want to buy?” (for simplicity, iPhone 7 and Samsung Galaxy S7)</a:t>
            </a:r>
          </a:p>
        </p:txBody>
      </p:sp>
      <p:graphicFrame>
        <p:nvGraphicFramePr>
          <p:cNvPr id="6" name="표 5"/>
          <p:cNvGraphicFramePr>
            <a:graphicFrameLocks noGrp="1"/>
          </p:cNvGraphicFramePr>
          <p:nvPr>
            <p:extLst>
              <p:ext uri="{D42A27DB-BD31-4B8C-83A1-F6EECF244321}">
                <p14:modId xmlns:p14="http://schemas.microsoft.com/office/powerpoint/2010/main" val="3495308476"/>
              </p:ext>
            </p:extLst>
          </p:nvPr>
        </p:nvGraphicFramePr>
        <p:xfrm>
          <a:off x="5410200" y="4038600"/>
          <a:ext cx="3657600" cy="1143000"/>
        </p:xfrm>
        <a:graphic>
          <a:graphicData uri="http://schemas.openxmlformats.org/drawingml/2006/table">
            <a:tbl>
              <a:tblPr>
                <a:tableStyleId>{5C22544A-7EE6-4342-B048-85BDC9FD1C3A}</a:tableStyleId>
              </a:tblPr>
              <a:tblGrid>
                <a:gridCol w="1337360">
                  <a:extLst>
                    <a:ext uri="{9D8B030D-6E8A-4147-A177-3AD203B41FA5}">
                      <a16:colId xmlns:a16="http://schemas.microsoft.com/office/drawing/2014/main" val="20000"/>
                    </a:ext>
                  </a:extLst>
                </a:gridCol>
                <a:gridCol w="85720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285750">
                <a:tc>
                  <a:txBody>
                    <a:bodyPr/>
                    <a:lstStyle/>
                    <a:p>
                      <a:pPr algn="ctr" fontAlgn="b"/>
                      <a:r>
                        <a:rPr lang="en-US" sz="1600" u="none" strike="noStrike" dirty="0">
                          <a:effectLst/>
                          <a:latin typeface="Eras Medium ITC" panose="020B0602030504020804" pitchFamily="34" charset="0"/>
                        </a:rPr>
                        <a:t> </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Western</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Eastern</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 Total</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5750">
                <a:tc>
                  <a:txBody>
                    <a:bodyPr/>
                    <a:lstStyle/>
                    <a:p>
                      <a:pPr algn="ctr" fontAlgn="b"/>
                      <a:r>
                        <a:rPr lang="en-US" sz="1600" u="none" strike="noStrike" dirty="0" err="1">
                          <a:effectLst/>
                          <a:latin typeface="Eras Medium ITC" panose="020B0602030504020804" pitchFamily="34" charset="0"/>
                        </a:rPr>
                        <a:t>iPhone</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300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700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1000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5750">
                <a:tc>
                  <a:txBody>
                    <a:bodyPr/>
                    <a:lstStyle/>
                    <a:p>
                      <a:pPr algn="ctr" fontAlgn="b"/>
                      <a:r>
                        <a:rPr lang="en-US" sz="1600" b="0" i="0" u="none" strike="noStrike" dirty="0">
                          <a:solidFill>
                            <a:schemeClr val="dk1"/>
                          </a:solidFill>
                          <a:effectLst/>
                          <a:latin typeface="Eras Medium ITC" panose="020B0602030504020804" pitchFamily="34" charset="0"/>
                        </a:rPr>
                        <a:t>Galaxy</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700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300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1000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750">
                <a:tc>
                  <a:txBody>
                    <a:bodyPr/>
                    <a:lstStyle/>
                    <a:p>
                      <a:pPr algn="ctr" fontAlgn="b"/>
                      <a:r>
                        <a:rPr lang="en-US" sz="1600" u="none" strike="noStrike" dirty="0">
                          <a:effectLst/>
                          <a:latin typeface="Eras Medium ITC" panose="020B0602030504020804" pitchFamily="34" charset="0"/>
                        </a:rPr>
                        <a:t> Total</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1000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1000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latin typeface="Eras Medium ITC" panose="020B0602030504020804" pitchFamily="34" charset="0"/>
                        </a:rPr>
                        <a:t>2000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3631238425"/>
              </p:ext>
            </p:extLst>
          </p:nvPr>
        </p:nvGraphicFramePr>
        <p:xfrm>
          <a:off x="685800" y="3810000"/>
          <a:ext cx="3842180" cy="1219200"/>
        </p:xfrm>
        <a:graphic>
          <a:graphicData uri="http://schemas.openxmlformats.org/drawingml/2006/table">
            <a:tbl>
              <a:tblPr>
                <a:tableStyleId>{5C22544A-7EE6-4342-B048-85BDC9FD1C3A}</a:tableStyleId>
              </a:tblPr>
              <a:tblGrid>
                <a:gridCol w="1404851">
                  <a:extLst>
                    <a:ext uri="{9D8B030D-6E8A-4147-A177-3AD203B41FA5}">
                      <a16:colId xmlns:a16="http://schemas.microsoft.com/office/drawing/2014/main" val="20000"/>
                    </a:ext>
                  </a:extLst>
                </a:gridCol>
                <a:gridCol w="812443">
                  <a:extLst>
                    <a:ext uri="{9D8B030D-6E8A-4147-A177-3AD203B41FA5}">
                      <a16:colId xmlns:a16="http://schemas.microsoft.com/office/drawing/2014/main" val="20001"/>
                    </a:ext>
                  </a:extLst>
                </a:gridCol>
                <a:gridCol w="812443">
                  <a:extLst>
                    <a:ext uri="{9D8B030D-6E8A-4147-A177-3AD203B41FA5}">
                      <a16:colId xmlns:a16="http://schemas.microsoft.com/office/drawing/2014/main" val="20002"/>
                    </a:ext>
                  </a:extLst>
                </a:gridCol>
                <a:gridCol w="812443">
                  <a:extLst>
                    <a:ext uri="{9D8B030D-6E8A-4147-A177-3AD203B41FA5}">
                      <a16:colId xmlns:a16="http://schemas.microsoft.com/office/drawing/2014/main" val="20003"/>
                    </a:ext>
                  </a:extLst>
                </a:gridCol>
              </a:tblGrid>
              <a:tr h="304800">
                <a:tc>
                  <a:txBody>
                    <a:bodyPr/>
                    <a:lstStyle/>
                    <a:p>
                      <a:pPr algn="ctr" fontAlgn="b"/>
                      <a:r>
                        <a:rPr lang="en-US" sz="1600" u="none" strike="noStrike" dirty="0">
                          <a:effectLst/>
                          <a:latin typeface="Eras Medium ITC" panose="020B0602030504020804" pitchFamily="34" charset="0"/>
                        </a:rPr>
                        <a:t> </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Western</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Eastern</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a:effectLst/>
                          <a:latin typeface="Eras Medium ITC" panose="020B0602030504020804" pitchFamily="34" charset="0"/>
                        </a:rPr>
                        <a:t>Total</a:t>
                      </a:r>
                      <a:endParaRPr lang="en-US" sz="1600" b="0" i="0" u="none" strike="noStrike">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4800">
                <a:tc>
                  <a:txBody>
                    <a:bodyPr/>
                    <a:lstStyle/>
                    <a:p>
                      <a:pPr algn="ctr" fontAlgn="b"/>
                      <a:r>
                        <a:rPr lang="en-US" sz="1600" u="none" strike="noStrike" dirty="0" err="1">
                          <a:effectLst/>
                          <a:latin typeface="Eras Medium ITC" panose="020B0602030504020804" pitchFamily="34" charset="0"/>
                        </a:rPr>
                        <a:t>iPhone</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500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500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1000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4800">
                <a:tc>
                  <a:txBody>
                    <a:bodyPr/>
                    <a:lstStyle/>
                    <a:p>
                      <a:pPr algn="ctr" fontAlgn="b"/>
                      <a:r>
                        <a:rPr lang="en-US" sz="1600" b="0" i="0" u="none" strike="noStrike" dirty="0">
                          <a:solidFill>
                            <a:schemeClr val="dk1"/>
                          </a:solidFill>
                          <a:effectLst/>
                          <a:latin typeface="Eras Medium ITC" panose="020B0602030504020804" pitchFamily="34" charset="0"/>
                        </a:rPr>
                        <a:t>Galaxy</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500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500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1000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4800">
                <a:tc>
                  <a:txBody>
                    <a:bodyPr/>
                    <a:lstStyle/>
                    <a:p>
                      <a:pPr algn="ctr" fontAlgn="b"/>
                      <a:r>
                        <a:rPr lang="en-US" sz="1600" u="none" strike="noStrike" dirty="0">
                          <a:effectLst/>
                          <a:latin typeface="Eras Medium ITC" panose="020B0602030504020804" pitchFamily="34" charset="0"/>
                        </a:rPr>
                        <a:t> Total</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1000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1000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effectLst/>
                          <a:latin typeface="Eras Medium ITC" panose="020B0602030504020804" pitchFamily="34" charset="0"/>
                        </a:rPr>
                        <a:t>2000</a:t>
                      </a:r>
                      <a:endParaRPr lang="en-US" sz="1600" b="0" i="0" u="none" strike="noStrike" dirty="0">
                        <a:solidFill>
                          <a:srgbClr val="000000"/>
                        </a:solidFill>
                        <a:effectLst/>
                        <a:latin typeface="Eras Medium ITC" panose="020B06020305040208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8" name="TextBox 7"/>
          <p:cNvSpPr txBox="1"/>
          <p:nvPr/>
        </p:nvSpPr>
        <p:spPr>
          <a:xfrm>
            <a:off x="342900" y="5715000"/>
            <a:ext cx="86106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Eras Medium ITC" pitchFamily="34" charset="0"/>
              </a:rPr>
              <a:t>Which results are independent (no relationship) and which one is not independent (dependent relationship)? Let’s guess!</a:t>
            </a:r>
          </a:p>
          <a:p>
            <a:pPr marL="342900" indent="-342900">
              <a:buFont typeface="Arial" panose="020B0604020202020204" pitchFamily="34" charset="0"/>
              <a:buChar char="•"/>
            </a:pPr>
            <a:r>
              <a:rPr lang="en-US" sz="2000" dirty="0">
                <a:latin typeface="Eras Medium ITC" pitchFamily="34" charset="0"/>
              </a:rPr>
              <a:t>What can be your marketing implications?</a:t>
            </a:r>
          </a:p>
        </p:txBody>
      </p:sp>
      <p:sp>
        <p:nvSpPr>
          <p:cNvPr id="9" name="TextBox 8"/>
          <p:cNvSpPr txBox="1"/>
          <p:nvPr/>
        </p:nvSpPr>
        <p:spPr>
          <a:xfrm>
            <a:off x="4572000" y="4059769"/>
            <a:ext cx="762000" cy="369332"/>
          </a:xfrm>
          <a:prstGeom prst="rect">
            <a:avLst/>
          </a:prstGeom>
          <a:noFill/>
        </p:spPr>
        <p:txBody>
          <a:bodyPr wrap="square" rtlCol="0">
            <a:spAutoFit/>
          </a:bodyPr>
          <a:lstStyle/>
          <a:p>
            <a:pPr algn="ctr"/>
            <a:r>
              <a:rPr lang="en-US" dirty="0"/>
              <a:t>Vs.</a:t>
            </a:r>
          </a:p>
        </p:txBody>
      </p:sp>
    </p:spTree>
    <p:extLst>
      <p:ext uri="{BB962C8B-B14F-4D97-AF65-F5344CB8AC3E}">
        <p14:creationId xmlns:p14="http://schemas.microsoft.com/office/powerpoint/2010/main" val="4189029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381000"/>
            <a:ext cx="7772400" cy="609600"/>
          </a:xfrm>
        </p:spPr>
        <p:txBody>
          <a:bodyPr/>
          <a:lstStyle/>
          <a:p>
            <a:pPr algn="ctr" eaLnBrk="1" hangingPunct="1"/>
            <a:r>
              <a:rPr lang="en-US" sz="2800" b="1" dirty="0">
                <a:solidFill>
                  <a:schemeClr val="tx1"/>
                </a:solidFill>
                <a:latin typeface="Eras Medium ITC" pitchFamily="34" charset="0"/>
              </a:rPr>
              <a:t>Cross-tabulation (</a:t>
            </a:r>
            <a:r>
              <a:rPr lang="en-US" sz="2800" b="1" dirty="0" err="1">
                <a:solidFill>
                  <a:schemeClr val="tx1"/>
                </a:solidFill>
                <a:latin typeface="Eras Medium ITC" pitchFamily="34" charset="0"/>
              </a:rPr>
              <a:t>CrossTab</a:t>
            </a:r>
            <a:r>
              <a:rPr lang="en-US" sz="2800" b="1" dirty="0">
                <a:solidFill>
                  <a:schemeClr val="tx1"/>
                </a:solidFill>
                <a:latin typeface="Eras Medium ITC" pitchFamily="34" charset="0"/>
              </a:rPr>
              <a:t>)</a:t>
            </a:r>
          </a:p>
        </p:txBody>
      </p:sp>
      <p:sp>
        <p:nvSpPr>
          <p:cNvPr id="19459" name="Rectangle 3"/>
          <p:cNvSpPr>
            <a:spLocks noGrp="1" noChangeArrowheads="1"/>
          </p:cNvSpPr>
          <p:nvPr>
            <p:ph type="body" idx="1"/>
          </p:nvPr>
        </p:nvSpPr>
        <p:spPr>
          <a:xfrm>
            <a:off x="152400" y="1295400"/>
            <a:ext cx="8686800" cy="4876800"/>
          </a:xfrm>
        </p:spPr>
        <p:txBody>
          <a:bodyPr/>
          <a:lstStyle/>
          <a:p>
            <a:pPr eaLnBrk="1" hangingPunct="1">
              <a:lnSpc>
                <a:spcPct val="90000"/>
              </a:lnSpc>
              <a:spcBef>
                <a:spcPct val="80000"/>
              </a:spcBef>
            </a:pPr>
            <a:r>
              <a:rPr lang="en-US" sz="2400" dirty="0">
                <a:latin typeface="Eras Medium ITC" pitchFamily="34" charset="0"/>
              </a:rPr>
              <a:t>Joint Frequency distribution based on two or more discrete variables. </a:t>
            </a:r>
          </a:p>
          <a:p>
            <a:pPr eaLnBrk="1" hangingPunct="1">
              <a:lnSpc>
                <a:spcPct val="90000"/>
              </a:lnSpc>
              <a:spcBef>
                <a:spcPct val="80000"/>
              </a:spcBef>
            </a:pPr>
            <a:r>
              <a:rPr lang="en-US" sz="2400" dirty="0">
                <a:latin typeface="Eras Medium ITC" pitchFamily="34" charset="0"/>
              </a:rPr>
              <a:t>A cross-tabulation describes </a:t>
            </a:r>
            <a:r>
              <a:rPr lang="en-US" sz="2400" b="1" dirty="0">
                <a:latin typeface="Eras Medium ITC" pitchFamily="34" charset="0"/>
              </a:rPr>
              <a:t>two</a:t>
            </a:r>
            <a:r>
              <a:rPr lang="en-US" sz="2400" dirty="0">
                <a:latin typeface="Eras Medium ITC" pitchFamily="34" charset="0"/>
              </a:rPr>
              <a:t> nominal/ordinal (</a:t>
            </a:r>
            <a:r>
              <a:rPr lang="en-US" sz="2400" dirty="0">
                <a:solidFill>
                  <a:srgbClr val="FF0000"/>
                </a:solidFill>
                <a:latin typeface="Eras Medium ITC" pitchFamily="34" charset="0"/>
              </a:rPr>
              <a:t>discrete</a:t>
            </a:r>
            <a:r>
              <a:rPr lang="en-US" sz="2400" dirty="0">
                <a:latin typeface="Eras Medium ITC" pitchFamily="34" charset="0"/>
              </a:rPr>
              <a:t>) variables </a:t>
            </a:r>
            <a:r>
              <a:rPr lang="en-US" sz="2400" b="1" dirty="0">
                <a:latin typeface="Eras Medium ITC" pitchFamily="34" charset="0"/>
              </a:rPr>
              <a:t>simultaneously </a:t>
            </a:r>
            <a:r>
              <a:rPr lang="en-US" sz="2400" dirty="0">
                <a:latin typeface="Eras Medium ITC" pitchFamily="34" charset="0"/>
              </a:rPr>
              <a:t> </a:t>
            </a:r>
          </a:p>
          <a:p>
            <a:pPr eaLnBrk="1" hangingPunct="1">
              <a:lnSpc>
                <a:spcPct val="90000"/>
              </a:lnSpc>
            </a:pPr>
            <a:endParaRPr lang="en-US" sz="2400" dirty="0">
              <a:latin typeface="Eras Medium ITC" pitchFamily="34" charset="0"/>
            </a:endParaRPr>
          </a:p>
          <a:p>
            <a:pPr eaLnBrk="1" hangingPunct="1">
              <a:lnSpc>
                <a:spcPct val="90000"/>
              </a:lnSpc>
            </a:pPr>
            <a:r>
              <a:rPr lang="en-US" sz="2400" dirty="0">
                <a:latin typeface="Eras Medium ITC" pitchFamily="34" charset="0"/>
              </a:rPr>
              <a:t>It is an important and useful technique in Marketing!	</a:t>
            </a:r>
            <a:endParaRPr lang="en-US" sz="2200" dirty="0">
              <a:latin typeface="Eras Medium ITC" pitchFamily="34" charset="0"/>
            </a:endParaRPr>
          </a:p>
          <a:p>
            <a:pPr lvl="1" eaLnBrk="1" hangingPunct="1">
              <a:lnSpc>
                <a:spcPct val="90000"/>
              </a:lnSpc>
            </a:pPr>
            <a:r>
              <a:rPr lang="en-US" sz="2200" dirty="0">
                <a:latin typeface="Eras Medium ITC" pitchFamily="34" charset="0"/>
              </a:rPr>
              <a:t>Easy to understand and strong link between research results and managerial actions</a:t>
            </a:r>
          </a:p>
          <a:p>
            <a:pPr lvl="1" eaLnBrk="1" hangingPunct="1">
              <a:lnSpc>
                <a:spcPct val="90000"/>
              </a:lnSpc>
            </a:pPr>
            <a:r>
              <a:rPr lang="en-US" sz="2200" dirty="0">
                <a:latin typeface="Eras Medium ITC" pitchFamily="34" charset="0"/>
              </a:rPr>
              <a:t>For test-statistics in hypothesis procedure, we use Chi-Square distribution.</a:t>
            </a:r>
          </a:p>
          <a:p>
            <a:pPr lvl="1" eaLnBrk="1" hangingPunct="1">
              <a:lnSpc>
                <a:spcPct val="90000"/>
              </a:lnSpc>
            </a:pPr>
            <a:r>
              <a:rPr lang="en-US" sz="2200" dirty="0">
                <a:latin typeface="Eras Medium ITC" pitchFamily="34" charset="0"/>
              </a:rPr>
              <a:t>Easy to conduct it with any package software (e.g., R or SPSS)</a:t>
            </a:r>
          </a:p>
          <a:p>
            <a:pPr lvl="1" eaLnBrk="1" hangingPunct="1">
              <a:lnSpc>
                <a:spcPct val="90000"/>
              </a:lnSpc>
            </a:pPr>
            <a:endParaRPr lang="en-US" sz="2200" dirty="0">
              <a:latin typeface="Eras Medium ITC" pitchFamily="34" charset="0"/>
            </a:endParaRPr>
          </a:p>
          <a:p>
            <a:pPr marL="0" indent="0">
              <a:lnSpc>
                <a:spcPct val="90000"/>
              </a:lnSpc>
              <a:buNone/>
            </a:pPr>
            <a:endParaRPr lang="en-US" sz="2600" dirty="0">
              <a:latin typeface="Eras Medium ITC" pitchFamily="34" charset="0"/>
            </a:endParaRPr>
          </a:p>
        </p:txBody>
      </p:sp>
    </p:spTree>
    <p:extLst>
      <p:ext uri="{BB962C8B-B14F-4D97-AF65-F5344CB8AC3E}">
        <p14:creationId xmlns:p14="http://schemas.microsoft.com/office/powerpoint/2010/main" val="35994387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476250"/>
            <a:ext cx="8077200" cy="762000"/>
          </a:xfrm>
        </p:spPr>
        <p:txBody>
          <a:bodyPr>
            <a:normAutofit/>
          </a:bodyPr>
          <a:lstStyle/>
          <a:p>
            <a:pPr eaLnBrk="1" hangingPunct="1"/>
            <a:r>
              <a:rPr lang="en-US" dirty="0">
                <a:solidFill>
                  <a:schemeClr val="tx1"/>
                </a:solidFill>
                <a:latin typeface="Eras Medium ITC" pitchFamily="34" charset="0"/>
              </a:rPr>
              <a:t>B-to-B electric utility industry example</a:t>
            </a:r>
          </a:p>
        </p:txBody>
      </p:sp>
      <p:sp>
        <p:nvSpPr>
          <p:cNvPr id="16387" name="Rectangle 3"/>
          <p:cNvSpPr>
            <a:spLocks noGrp="1" noChangeArrowheads="1"/>
          </p:cNvSpPr>
          <p:nvPr>
            <p:ph type="body" idx="1"/>
          </p:nvPr>
        </p:nvSpPr>
        <p:spPr>
          <a:xfrm>
            <a:off x="0" y="1600200"/>
            <a:ext cx="9067800" cy="5105400"/>
          </a:xfrm>
        </p:spPr>
        <p:txBody>
          <a:bodyPr/>
          <a:lstStyle/>
          <a:p>
            <a:pPr eaLnBrk="1" hangingPunct="1">
              <a:spcAft>
                <a:spcPct val="20000"/>
              </a:spcAft>
            </a:pPr>
            <a:r>
              <a:rPr lang="en-US" sz="2400" dirty="0">
                <a:latin typeface="Eras Medium ITC" pitchFamily="34" charset="0"/>
              </a:rPr>
              <a:t>Client: A large electric utility company in Texas</a:t>
            </a:r>
          </a:p>
          <a:p>
            <a:pPr eaLnBrk="1" hangingPunct="1"/>
            <a:r>
              <a:rPr lang="en-US" sz="2400" dirty="0">
                <a:latin typeface="Eras Medium ITC" pitchFamily="34" charset="0"/>
              </a:rPr>
              <a:t>Goal: become customer-focused; customer satisfaction became core business principle underlying all business decisions</a:t>
            </a:r>
          </a:p>
        </p:txBody>
      </p:sp>
      <p:pic>
        <p:nvPicPr>
          <p:cNvPr id="16388" name="Picture 3" descr="ElectricUtility_bulb.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0616" y="5486400"/>
            <a:ext cx="913384" cy="138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52400" y="3057435"/>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lnSpc>
                <a:spcPct val="80000"/>
              </a:lnSpc>
              <a:spcBef>
                <a:spcPct val="20000"/>
              </a:spcBef>
              <a:spcAft>
                <a:spcPct val="0"/>
              </a:spcAft>
              <a:defRPr>
                <a:solidFill>
                  <a:schemeClr val="tx1"/>
                </a:solidFill>
                <a:latin typeface="Arial" charset="0"/>
              </a:defRPr>
            </a:lvl6pPr>
            <a:lvl7pPr marL="2971800" indent="-228600" eaLnBrk="0" fontAlgn="base" hangingPunct="0">
              <a:lnSpc>
                <a:spcPct val="80000"/>
              </a:lnSpc>
              <a:spcBef>
                <a:spcPct val="20000"/>
              </a:spcBef>
              <a:spcAft>
                <a:spcPct val="0"/>
              </a:spcAft>
              <a:defRPr>
                <a:solidFill>
                  <a:schemeClr val="tx1"/>
                </a:solidFill>
                <a:latin typeface="Arial" charset="0"/>
              </a:defRPr>
            </a:lvl7pPr>
            <a:lvl8pPr marL="3429000" indent="-228600" eaLnBrk="0" fontAlgn="base" hangingPunct="0">
              <a:lnSpc>
                <a:spcPct val="80000"/>
              </a:lnSpc>
              <a:spcBef>
                <a:spcPct val="20000"/>
              </a:spcBef>
              <a:spcAft>
                <a:spcPct val="0"/>
              </a:spcAft>
              <a:defRPr>
                <a:solidFill>
                  <a:schemeClr val="tx1"/>
                </a:solidFill>
                <a:latin typeface="Arial" charset="0"/>
              </a:defRPr>
            </a:lvl8pPr>
            <a:lvl9pPr marL="3886200" indent="-228600" eaLnBrk="0" fontAlgn="base" hangingPunct="0">
              <a:lnSpc>
                <a:spcPct val="80000"/>
              </a:lnSpc>
              <a:spcBef>
                <a:spcPct val="20000"/>
              </a:spcBef>
              <a:spcAft>
                <a:spcPct val="0"/>
              </a:spcAft>
              <a:defRPr>
                <a:solidFill>
                  <a:schemeClr val="tx1"/>
                </a:solidFill>
                <a:latin typeface="Arial" charset="0"/>
              </a:defRPr>
            </a:lvl9pPr>
          </a:lstStyle>
          <a:p>
            <a:pPr eaLnBrk="1" hangingPunct="1">
              <a:lnSpc>
                <a:spcPct val="100000"/>
              </a:lnSpc>
            </a:pPr>
            <a:r>
              <a:rPr lang="en-US" b="1" dirty="0">
                <a:latin typeface="Eras Medium ITC" pitchFamily="34" charset="0"/>
              </a:rPr>
              <a:t>Q. 1</a:t>
            </a:r>
            <a:r>
              <a:rPr lang="en-US" dirty="0">
                <a:latin typeface="Eras Medium ITC" pitchFamily="34" charset="0"/>
              </a:rPr>
              <a:t>: </a:t>
            </a:r>
            <a:r>
              <a:rPr lang="en-US" b="1" dirty="0">
                <a:latin typeface="Eras Medium ITC" pitchFamily="34" charset="0"/>
              </a:rPr>
              <a:t>[Account Size: Ordinal] </a:t>
            </a:r>
            <a:r>
              <a:rPr lang="en-US" dirty="0">
                <a:latin typeface="Eras Medium ITC" pitchFamily="34" charset="0"/>
              </a:rPr>
              <a:t>In the past year, approximately </a:t>
            </a:r>
            <a:r>
              <a:rPr lang="en-US" u="sng" dirty="0">
                <a:latin typeface="Eras Medium ITC" pitchFamily="34" charset="0"/>
              </a:rPr>
              <a:t>how much did you spend </a:t>
            </a:r>
            <a:r>
              <a:rPr lang="en-US" dirty="0">
                <a:latin typeface="Eras Medium ITC" pitchFamily="34" charset="0"/>
              </a:rPr>
              <a:t>on electricity?</a:t>
            </a:r>
          </a:p>
          <a:p>
            <a:pPr eaLnBrk="1" hangingPunct="1">
              <a:lnSpc>
                <a:spcPct val="100000"/>
              </a:lnSpc>
            </a:pPr>
            <a:r>
              <a:rPr lang="en-US" dirty="0">
                <a:latin typeface="Eras Medium ITC" pitchFamily="34" charset="0"/>
              </a:rPr>
              <a:t>_____ Less than $XX 	 _____ $XX -- $YY   	 _____ More than $YY</a:t>
            </a:r>
          </a:p>
          <a:p>
            <a:pPr eaLnBrk="1" hangingPunct="1">
              <a:lnSpc>
                <a:spcPct val="100000"/>
              </a:lnSpc>
            </a:pPr>
            <a:r>
              <a:rPr lang="en-US" dirty="0">
                <a:latin typeface="Eras Medium ITC" pitchFamily="34" charset="0"/>
              </a:rPr>
              <a:t>       (“</a:t>
            </a:r>
            <a:r>
              <a:rPr lang="en-US" i="1" dirty="0">
                <a:latin typeface="Eras Medium ITC" pitchFamily="34" charset="0"/>
              </a:rPr>
              <a:t>small accounts</a:t>
            </a:r>
            <a:r>
              <a:rPr lang="en-US" dirty="0">
                <a:latin typeface="Eras Medium ITC" pitchFamily="34" charset="0"/>
              </a:rPr>
              <a:t>”)        (“</a:t>
            </a:r>
            <a:r>
              <a:rPr lang="en-US" i="1" dirty="0">
                <a:latin typeface="Eras Medium ITC" pitchFamily="34" charset="0"/>
              </a:rPr>
              <a:t>medium accounts</a:t>
            </a:r>
            <a:r>
              <a:rPr lang="en-US" dirty="0">
                <a:latin typeface="Eras Medium ITC" pitchFamily="34" charset="0"/>
              </a:rPr>
              <a:t>”)              (“</a:t>
            </a:r>
            <a:r>
              <a:rPr lang="en-US" i="1" dirty="0">
                <a:latin typeface="Eras Medium ITC" pitchFamily="34" charset="0"/>
              </a:rPr>
              <a:t>large accounts</a:t>
            </a:r>
            <a:r>
              <a:rPr lang="en-US" dirty="0">
                <a:latin typeface="Eras Medium ITC" pitchFamily="34" charset="0"/>
              </a:rPr>
              <a:t>”)</a:t>
            </a:r>
          </a:p>
        </p:txBody>
      </p:sp>
      <p:sp>
        <p:nvSpPr>
          <p:cNvPr id="6" name="TextBox 6"/>
          <p:cNvSpPr txBox="1">
            <a:spLocks noChangeArrowheads="1"/>
          </p:cNvSpPr>
          <p:nvPr/>
        </p:nvSpPr>
        <p:spPr bwMode="auto">
          <a:xfrm>
            <a:off x="152400" y="4438471"/>
            <a:ext cx="8763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lnSpc>
                <a:spcPct val="80000"/>
              </a:lnSpc>
              <a:spcBef>
                <a:spcPct val="20000"/>
              </a:spcBef>
              <a:spcAft>
                <a:spcPct val="0"/>
              </a:spcAft>
              <a:defRPr>
                <a:solidFill>
                  <a:schemeClr val="tx1"/>
                </a:solidFill>
                <a:latin typeface="Arial" charset="0"/>
              </a:defRPr>
            </a:lvl6pPr>
            <a:lvl7pPr marL="2971800" indent="-228600" eaLnBrk="0" fontAlgn="base" hangingPunct="0">
              <a:lnSpc>
                <a:spcPct val="80000"/>
              </a:lnSpc>
              <a:spcBef>
                <a:spcPct val="20000"/>
              </a:spcBef>
              <a:spcAft>
                <a:spcPct val="0"/>
              </a:spcAft>
              <a:defRPr>
                <a:solidFill>
                  <a:schemeClr val="tx1"/>
                </a:solidFill>
                <a:latin typeface="Arial" charset="0"/>
              </a:defRPr>
            </a:lvl7pPr>
            <a:lvl8pPr marL="3429000" indent="-228600" eaLnBrk="0" fontAlgn="base" hangingPunct="0">
              <a:lnSpc>
                <a:spcPct val="80000"/>
              </a:lnSpc>
              <a:spcBef>
                <a:spcPct val="20000"/>
              </a:spcBef>
              <a:spcAft>
                <a:spcPct val="0"/>
              </a:spcAft>
              <a:defRPr>
                <a:solidFill>
                  <a:schemeClr val="tx1"/>
                </a:solidFill>
                <a:latin typeface="Arial" charset="0"/>
              </a:defRPr>
            </a:lvl8pPr>
            <a:lvl9pPr marL="3886200" indent="-228600" eaLnBrk="0" fontAlgn="base" hangingPunct="0">
              <a:lnSpc>
                <a:spcPct val="80000"/>
              </a:lnSpc>
              <a:spcBef>
                <a:spcPct val="20000"/>
              </a:spcBef>
              <a:spcAft>
                <a:spcPct val="0"/>
              </a:spcAft>
              <a:defRPr>
                <a:solidFill>
                  <a:schemeClr val="tx1"/>
                </a:solidFill>
                <a:latin typeface="Arial" charset="0"/>
              </a:defRPr>
            </a:lvl9pPr>
          </a:lstStyle>
          <a:p>
            <a:pPr eaLnBrk="1" hangingPunct="1">
              <a:lnSpc>
                <a:spcPct val="100000"/>
              </a:lnSpc>
            </a:pPr>
            <a:r>
              <a:rPr lang="en-US" b="1" dirty="0">
                <a:latin typeface="Eras Medium ITC" pitchFamily="34" charset="0"/>
              </a:rPr>
              <a:t>Q. 2: [Recommendation: Nominal] </a:t>
            </a:r>
            <a:r>
              <a:rPr lang="en-US" dirty="0">
                <a:latin typeface="Eras Medium ITC" pitchFamily="34" charset="0"/>
              </a:rPr>
              <a:t>Based on your professional experience, would you recommend our company to a friend or colleague as a main business supplier for electricity?</a:t>
            </a:r>
          </a:p>
          <a:p>
            <a:pPr eaLnBrk="1" hangingPunct="1">
              <a:lnSpc>
                <a:spcPct val="100000"/>
              </a:lnSpc>
            </a:pPr>
            <a:r>
              <a:rPr lang="en-US" dirty="0">
                <a:latin typeface="Eras Medium ITC" pitchFamily="34" charset="0"/>
              </a:rPr>
              <a:t>_____ Yes	_____ No</a:t>
            </a:r>
          </a:p>
        </p:txBody>
      </p:sp>
    </p:spTree>
    <p:extLst>
      <p:ext uri="{BB962C8B-B14F-4D97-AF65-F5344CB8AC3E}">
        <p14:creationId xmlns:p14="http://schemas.microsoft.com/office/powerpoint/2010/main" val="574547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38100" y="251341"/>
            <a:ext cx="8991600" cy="762000"/>
          </a:xfrm>
        </p:spPr>
        <p:txBody>
          <a:bodyPr>
            <a:normAutofit/>
          </a:bodyPr>
          <a:lstStyle/>
          <a:p>
            <a:pPr algn="ctr" eaLnBrk="1" hangingPunct="1"/>
            <a:r>
              <a:rPr lang="en-US" sz="3200" b="1" dirty="0">
                <a:solidFill>
                  <a:schemeClr val="tx1"/>
                </a:solidFill>
                <a:latin typeface="Eras Medium ITC" pitchFamily="34" charset="0"/>
              </a:rPr>
              <a:t>Cross tabulation = freq. table 1 + freq. table 2</a:t>
            </a:r>
          </a:p>
        </p:txBody>
      </p:sp>
      <p:sp>
        <p:nvSpPr>
          <p:cNvPr id="20483" name="Text Box 16"/>
          <p:cNvSpPr txBox="1">
            <a:spLocks noChangeArrowheads="1"/>
          </p:cNvSpPr>
          <p:nvPr/>
        </p:nvSpPr>
        <p:spPr bwMode="auto">
          <a:xfrm>
            <a:off x="1249363" y="2971800"/>
            <a:ext cx="2154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lnSpc>
                <a:spcPct val="80000"/>
              </a:lnSpc>
              <a:spcBef>
                <a:spcPct val="20000"/>
              </a:spcBef>
              <a:spcAft>
                <a:spcPct val="0"/>
              </a:spcAft>
              <a:defRPr>
                <a:solidFill>
                  <a:schemeClr val="tx1"/>
                </a:solidFill>
                <a:latin typeface="Arial" charset="0"/>
              </a:defRPr>
            </a:lvl6pPr>
            <a:lvl7pPr marL="2971800" indent="-228600" eaLnBrk="0" fontAlgn="base" hangingPunct="0">
              <a:lnSpc>
                <a:spcPct val="80000"/>
              </a:lnSpc>
              <a:spcBef>
                <a:spcPct val="20000"/>
              </a:spcBef>
              <a:spcAft>
                <a:spcPct val="0"/>
              </a:spcAft>
              <a:defRPr>
                <a:solidFill>
                  <a:schemeClr val="tx1"/>
                </a:solidFill>
                <a:latin typeface="Arial" charset="0"/>
              </a:defRPr>
            </a:lvl7pPr>
            <a:lvl8pPr marL="3429000" indent="-228600" eaLnBrk="0" fontAlgn="base" hangingPunct="0">
              <a:lnSpc>
                <a:spcPct val="80000"/>
              </a:lnSpc>
              <a:spcBef>
                <a:spcPct val="20000"/>
              </a:spcBef>
              <a:spcAft>
                <a:spcPct val="0"/>
              </a:spcAft>
              <a:defRPr>
                <a:solidFill>
                  <a:schemeClr val="tx1"/>
                </a:solidFill>
                <a:latin typeface="Arial" charset="0"/>
              </a:defRPr>
            </a:lvl8pPr>
            <a:lvl9pPr marL="3886200" indent="-228600" eaLnBrk="0" fontAlgn="base" hangingPunct="0">
              <a:lnSpc>
                <a:spcPct val="80000"/>
              </a:lnSpc>
              <a:spcBef>
                <a:spcPct val="20000"/>
              </a:spcBef>
              <a:spcAft>
                <a:spcPct val="0"/>
              </a:spcAft>
              <a:defRPr>
                <a:solidFill>
                  <a:schemeClr val="tx1"/>
                </a:solidFill>
                <a:latin typeface="Arial" charset="0"/>
              </a:defRPr>
            </a:lvl9pPr>
          </a:lstStyle>
          <a:p>
            <a:pPr eaLnBrk="1" hangingPunct="1"/>
            <a:r>
              <a:rPr lang="en-US">
                <a:latin typeface="Eras Medium ITC" pitchFamily="34" charset="0"/>
              </a:rPr>
              <a:t>Variable: ‘accntsize’</a:t>
            </a:r>
          </a:p>
        </p:txBody>
      </p:sp>
      <p:sp>
        <p:nvSpPr>
          <p:cNvPr id="20484" name="Text Box 17"/>
          <p:cNvSpPr txBox="1">
            <a:spLocks noChangeArrowheads="1"/>
          </p:cNvSpPr>
          <p:nvPr/>
        </p:nvSpPr>
        <p:spPr bwMode="auto">
          <a:xfrm>
            <a:off x="5943600" y="2733675"/>
            <a:ext cx="24753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lnSpc>
                <a:spcPct val="80000"/>
              </a:lnSpc>
              <a:spcBef>
                <a:spcPct val="20000"/>
              </a:spcBef>
              <a:spcAft>
                <a:spcPct val="0"/>
              </a:spcAft>
              <a:defRPr>
                <a:solidFill>
                  <a:schemeClr val="tx1"/>
                </a:solidFill>
                <a:latin typeface="Arial" charset="0"/>
              </a:defRPr>
            </a:lvl6pPr>
            <a:lvl7pPr marL="2971800" indent="-228600" eaLnBrk="0" fontAlgn="base" hangingPunct="0">
              <a:lnSpc>
                <a:spcPct val="80000"/>
              </a:lnSpc>
              <a:spcBef>
                <a:spcPct val="20000"/>
              </a:spcBef>
              <a:spcAft>
                <a:spcPct val="0"/>
              </a:spcAft>
              <a:defRPr>
                <a:solidFill>
                  <a:schemeClr val="tx1"/>
                </a:solidFill>
                <a:latin typeface="Arial" charset="0"/>
              </a:defRPr>
            </a:lvl7pPr>
            <a:lvl8pPr marL="3429000" indent="-228600" eaLnBrk="0" fontAlgn="base" hangingPunct="0">
              <a:lnSpc>
                <a:spcPct val="80000"/>
              </a:lnSpc>
              <a:spcBef>
                <a:spcPct val="20000"/>
              </a:spcBef>
              <a:spcAft>
                <a:spcPct val="0"/>
              </a:spcAft>
              <a:defRPr>
                <a:solidFill>
                  <a:schemeClr val="tx1"/>
                </a:solidFill>
                <a:latin typeface="Arial" charset="0"/>
              </a:defRPr>
            </a:lvl8pPr>
            <a:lvl9pPr marL="3886200" indent="-228600" eaLnBrk="0" fontAlgn="base" hangingPunct="0">
              <a:lnSpc>
                <a:spcPct val="80000"/>
              </a:lnSpc>
              <a:spcBef>
                <a:spcPct val="20000"/>
              </a:spcBef>
              <a:spcAft>
                <a:spcPct val="0"/>
              </a:spcAft>
              <a:defRPr>
                <a:solidFill>
                  <a:schemeClr val="tx1"/>
                </a:solidFill>
                <a:latin typeface="Arial" charset="0"/>
              </a:defRPr>
            </a:lvl9pPr>
          </a:lstStyle>
          <a:p>
            <a:pPr eaLnBrk="1" hangingPunct="1"/>
            <a:r>
              <a:rPr lang="en-US">
                <a:latin typeface="Eras Medium ITC" pitchFamily="34" charset="0"/>
              </a:rPr>
              <a:t>Variable: ‘recommend’</a:t>
            </a:r>
          </a:p>
        </p:txBody>
      </p:sp>
      <p:pic>
        <p:nvPicPr>
          <p:cNvPr id="20485" name="Picture 7" descr="AccntFreq.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143000"/>
            <a:ext cx="472122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1" descr="RecomFreq2.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1143000"/>
            <a:ext cx="3813175"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2" descr="AccntRecomCross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9838" y="4337566"/>
            <a:ext cx="6781800" cy="190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16"/>
          <p:cNvSpPr txBox="1">
            <a:spLocks noChangeArrowheads="1"/>
          </p:cNvSpPr>
          <p:nvPr/>
        </p:nvSpPr>
        <p:spPr bwMode="auto">
          <a:xfrm>
            <a:off x="1600200" y="3276600"/>
            <a:ext cx="13436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lnSpc>
                <a:spcPct val="80000"/>
              </a:lnSpc>
              <a:spcBef>
                <a:spcPct val="20000"/>
              </a:spcBef>
              <a:spcAft>
                <a:spcPct val="0"/>
              </a:spcAft>
              <a:defRPr>
                <a:solidFill>
                  <a:schemeClr val="tx1"/>
                </a:solidFill>
                <a:latin typeface="Arial" charset="0"/>
              </a:defRPr>
            </a:lvl6pPr>
            <a:lvl7pPr marL="2971800" indent="-228600" eaLnBrk="0" fontAlgn="base" hangingPunct="0">
              <a:lnSpc>
                <a:spcPct val="80000"/>
              </a:lnSpc>
              <a:spcBef>
                <a:spcPct val="20000"/>
              </a:spcBef>
              <a:spcAft>
                <a:spcPct val="0"/>
              </a:spcAft>
              <a:defRPr>
                <a:solidFill>
                  <a:schemeClr val="tx1"/>
                </a:solidFill>
                <a:latin typeface="Arial" charset="0"/>
              </a:defRPr>
            </a:lvl7pPr>
            <a:lvl8pPr marL="3429000" indent="-228600" eaLnBrk="0" fontAlgn="base" hangingPunct="0">
              <a:lnSpc>
                <a:spcPct val="80000"/>
              </a:lnSpc>
              <a:spcBef>
                <a:spcPct val="20000"/>
              </a:spcBef>
              <a:spcAft>
                <a:spcPct val="0"/>
              </a:spcAft>
              <a:defRPr>
                <a:solidFill>
                  <a:schemeClr val="tx1"/>
                </a:solidFill>
                <a:latin typeface="Arial" charset="0"/>
              </a:defRPr>
            </a:lvl8pPr>
            <a:lvl9pPr marL="3886200" indent="-228600" eaLnBrk="0" fontAlgn="base" hangingPunct="0">
              <a:lnSpc>
                <a:spcPct val="80000"/>
              </a:lnSpc>
              <a:spcBef>
                <a:spcPct val="20000"/>
              </a:spcBef>
              <a:spcAft>
                <a:spcPct val="0"/>
              </a:spcAft>
              <a:defRPr>
                <a:solidFill>
                  <a:schemeClr val="tx1"/>
                </a:solidFill>
                <a:latin typeface="Arial" charset="0"/>
              </a:defRPr>
            </a:lvl9pPr>
          </a:lstStyle>
          <a:p>
            <a:pPr eaLnBrk="1" hangingPunct="1"/>
            <a:r>
              <a:rPr lang="en-US" b="1" dirty="0">
                <a:latin typeface="Eras Medium ITC" pitchFamily="34" charset="0"/>
              </a:rPr>
              <a:t>Question A</a:t>
            </a:r>
            <a:endParaRPr lang="en-US" dirty="0">
              <a:latin typeface="Eras Medium ITC" pitchFamily="34" charset="0"/>
            </a:endParaRPr>
          </a:p>
        </p:txBody>
      </p:sp>
      <p:sp>
        <p:nvSpPr>
          <p:cNvPr id="20489" name="Text Box 16"/>
          <p:cNvSpPr txBox="1">
            <a:spLocks noChangeArrowheads="1"/>
          </p:cNvSpPr>
          <p:nvPr/>
        </p:nvSpPr>
        <p:spPr bwMode="auto">
          <a:xfrm>
            <a:off x="6629400" y="3048000"/>
            <a:ext cx="1322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lnSpc>
                <a:spcPct val="80000"/>
              </a:lnSpc>
              <a:spcBef>
                <a:spcPct val="20000"/>
              </a:spcBef>
              <a:spcAft>
                <a:spcPct val="0"/>
              </a:spcAft>
              <a:defRPr>
                <a:solidFill>
                  <a:schemeClr val="tx1"/>
                </a:solidFill>
                <a:latin typeface="Arial" charset="0"/>
              </a:defRPr>
            </a:lvl6pPr>
            <a:lvl7pPr marL="2971800" indent="-228600" eaLnBrk="0" fontAlgn="base" hangingPunct="0">
              <a:lnSpc>
                <a:spcPct val="80000"/>
              </a:lnSpc>
              <a:spcBef>
                <a:spcPct val="20000"/>
              </a:spcBef>
              <a:spcAft>
                <a:spcPct val="0"/>
              </a:spcAft>
              <a:defRPr>
                <a:solidFill>
                  <a:schemeClr val="tx1"/>
                </a:solidFill>
                <a:latin typeface="Arial" charset="0"/>
              </a:defRPr>
            </a:lvl7pPr>
            <a:lvl8pPr marL="3429000" indent="-228600" eaLnBrk="0" fontAlgn="base" hangingPunct="0">
              <a:lnSpc>
                <a:spcPct val="80000"/>
              </a:lnSpc>
              <a:spcBef>
                <a:spcPct val="20000"/>
              </a:spcBef>
              <a:spcAft>
                <a:spcPct val="0"/>
              </a:spcAft>
              <a:defRPr>
                <a:solidFill>
                  <a:schemeClr val="tx1"/>
                </a:solidFill>
                <a:latin typeface="Arial" charset="0"/>
              </a:defRPr>
            </a:lvl8pPr>
            <a:lvl9pPr marL="3886200" indent="-228600" eaLnBrk="0" fontAlgn="base" hangingPunct="0">
              <a:lnSpc>
                <a:spcPct val="80000"/>
              </a:lnSpc>
              <a:spcBef>
                <a:spcPct val="20000"/>
              </a:spcBef>
              <a:spcAft>
                <a:spcPct val="0"/>
              </a:spcAft>
              <a:defRPr>
                <a:solidFill>
                  <a:schemeClr val="tx1"/>
                </a:solidFill>
                <a:latin typeface="Arial" charset="0"/>
              </a:defRPr>
            </a:lvl9pPr>
          </a:lstStyle>
          <a:p>
            <a:pPr eaLnBrk="1" hangingPunct="1"/>
            <a:r>
              <a:rPr lang="en-US" b="1" dirty="0">
                <a:latin typeface="Eras Medium ITC" pitchFamily="34" charset="0"/>
              </a:rPr>
              <a:t>Question B</a:t>
            </a:r>
            <a:endParaRPr lang="en-US" dirty="0">
              <a:latin typeface="Eras Medium ITC" pitchFamily="34" charset="0"/>
            </a:endParaRPr>
          </a:p>
        </p:txBody>
      </p:sp>
      <p:sp>
        <p:nvSpPr>
          <p:cNvPr id="2" name="Right Arrow 1"/>
          <p:cNvSpPr/>
          <p:nvPr/>
        </p:nvSpPr>
        <p:spPr>
          <a:xfrm rot="7541219">
            <a:off x="5361208" y="3127597"/>
            <a:ext cx="793161" cy="126945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3003874">
            <a:off x="3216971" y="3134392"/>
            <a:ext cx="822918" cy="127401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21420" y="3968234"/>
            <a:ext cx="1342783" cy="369332"/>
          </a:xfrm>
          <a:prstGeom prst="rect">
            <a:avLst/>
          </a:prstGeom>
          <a:noFill/>
        </p:spPr>
        <p:txBody>
          <a:bodyPr wrap="square" rtlCol="0">
            <a:spAutoFit/>
          </a:bodyPr>
          <a:lstStyle/>
          <a:p>
            <a:r>
              <a:rPr lang="en-US" b="1" dirty="0">
                <a:solidFill>
                  <a:srgbClr val="FF0000"/>
                </a:solidFill>
              </a:rPr>
              <a:t>COMBINE</a:t>
            </a:r>
          </a:p>
        </p:txBody>
      </p:sp>
      <p:sp>
        <p:nvSpPr>
          <p:cNvPr id="4" name="Rectangle 3"/>
          <p:cNvSpPr/>
          <p:nvPr/>
        </p:nvSpPr>
        <p:spPr>
          <a:xfrm>
            <a:off x="838200" y="6248400"/>
            <a:ext cx="7911580" cy="566630"/>
          </a:xfrm>
          <a:prstGeom prst="rect">
            <a:avLst/>
          </a:prstGeom>
        </p:spPr>
        <p:txBody>
          <a:bodyPr wrap="square">
            <a:spAutoFit/>
          </a:bodyPr>
          <a:lstStyle/>
          <a:p>
            <a:pPr marL="285750" indent="-285750">
              <a:lnSpc>
                <a:spcPct val="200000"/>
              </a:lnSpc>
              <a:buFont typeface="Arial" panose="020B0604020202020204" pitchFamily="34" charset="0"/>
              <a:buChar char="•"/>
            </a:pPr>
            <a:r>
              <a:rPr lang="en-US" b="1" dirty="0">
                <a:solidFill>
                  <a:srgbClr val="FF0000"/>
                </a:solidFill>
                <a:latin typeface="Eras Medium ITC" panose="020B0602030504020804" pitchFamily="34" charset="0"/>
              </a:rPr>
              <a:t>How the cross-table is different from the two simple frequency tables?</a:t>
            </a:r>
          </a:p>
        </p:txBody>
      </p:sp>
    </p:spTree>
    <p:extLst>
      <p:ext uri="{BB962C8B-B14F-4D97-AF65-F5344CB8AC3E}">
        <p14:creationId xmlns:p14="http://schemas.microsoft.com/office/powerpoint/2010/main" val="97346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Eras Medium ITC" panose="020B0602030504020804" pitchFamily="34" charset="0"/>
              </a:rPr>
              <a:t>Let’s do this with R.</a:t>
            </a:r>
          </a:p>
        </p:txBody>
      </p:sp>
      <p:sp>
        <p:nvSpPr>
          <p:cNvPr id="3" name="Content Placeholder 2"/>
          <p:cNvSpPr>
            <a:spLocks noGrp="1"/>
          </p:cNvSpPr>
          <p:nvPr>
            <p:ph idx="1"/>
          </p:nvPr>
        </p:nvSpPr>
        <p:spPr/>
        <p:txBody>
          <a:bodyPr/>
          <a:lstStyle/>
          <a:p>
            <a:r>
              <a:rPr lang="en-US" dirty="0">
                <a:latin typeface="Eras Medium ITC" panose="020B0602030504020804" pitchFamily="34" charset="0"/>
              </a:rPr>
              <a:t>Import the CrossTab_Example.csv data into R.</a:t>
            </a:r>
          </a:p>
          <a:p>
            <a:r>
              <a:rPr lang="en-US" dirty="0">
                <a:latin typeface="Eras Medium ITC" panose="020B0602030504020804" pitchFamily="34" charset="0"/>
              </a:rPr>
              <a:t>Build frequency tables into R as shown in previous slides.</a:t>
            </a:r>
          </a:p>
          <a:p>
            <a:r>
              <a:rPr lang="en-US" dirty="0">
                <a:latin typeface="Eras Medium ITC" panose="020B0602030504020804" pitchFamily="34" charset="0"/>
              </a:rPr>
              <a:t>Let’s build cross tables into R </a:t>
            </a:r>
          </a:p>
          <a:p>
            <a:r>
              <a:rPr lang="en-US" dirty="0">
                <a:latin typeface="Eras Medium ITC" panose="020B0602030504020804" pitchFamily="34" charset="0"/>
              </a:rPr>
              <a:t>Is that statistically significant (what does this mean?)</a:t>
            </a:r>
          </a:p>
          <a:p>
            <a:r>
              <a:rPr lang="en-US" dirty="0">
                <a:latin typeface="Eras Medium ITC" panose="020B0602030504020804" pitchFamily="34" charset="0"/>
              </a:rPr>
              <a:t>What is your conclusion?</a:t>
            </a:r>
          </a:p>
          <a:p>
            <a:r>
              <a:rPr lang="en-US" dirty="0">
                <a:latin typeface="Eras Medium ITC" panose="020B0602030504020804" pitchFamily="34" charset="0"/>
              </a:rPr>
              <a:t>What are your managerial implications?</a:t>
            </a:r>
          </a:p>
          <a:p>
            <a:endParaRPr lang="en-US" dirty="0">
              <a:latin typeface="Eras Medium ITC" panose="020B0602030504020804" pitchFamily="34" charset="0"/>
            </a:endParaRPr>
          </a:p>
          <a:p>
            <a:r>
              <a:rPr lang="en-US" dirty="0">
                <a:latin typeface="Eras Medium ITC" panose="020B0602030504020804" pitchFamily="34" charset="0"/>
              </a:rPr>
              <a:t>Let’s do this using package for Cross Tab Analysis.</a:t>
            </a:r>
          </a:p>
          <a:p>
            <a:endParaRPr lang="en-US" dirty="0">
              <a:latin typeface="Eras Medium ITC" panose="020B0602030504020804" pitchFamily="34" charset="0"/>
            </a:endParaRPr>
          </a:p>
        </p:txBody>
      </p:sp>
    </p:spTree>
    <p:extLst>
      <p:ext uri="{BB962C8B-B14F-4D97-AF65-F5344CB8AC3E}">
        <p14:creationId xmlns:p14="http://schemas.microsoft.com/office/powerpoint/2010/main" val="3789010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7800" y="1219200"/>
            <a:ext cx="3551118" cy="3273910"/>
          </a:xfrm>
          <a:prstGeom prst="rect">
            <a:avLst/>
          </a:prstGeom>
          <a:noFill/>
        </p:spPr>
        <p:txBody>
          <a:bodyPr wrap="square" rtlCol="0">
            <a:spAutoFit/>
          </a:bodyPr>
          <a:lstStyle/>
          <a:p>
            <a:pPr>
              <a:lnSpc>
                <a:spcPct val="150000"/>
              </a:lnSpc>
            </a:pPr>
            <a:r>
              <a:rPr lang="en-US" sz="2000" dirty="0">
                <a:latin typeface="Eras Medium ITC" panose="020B0602030504020804" pitchFamily="34" charset="0"/>
              </a:rPr>
              <a:t>Discussion Questions:</a:t>
            </a:r>
          </a:p>
          <a:p>
            <a:pPr>
              <a:lnSpc>
                <a:spcPct val="150000"/>
              </a:lnSpc>
            </a:pPr>
            <a:endParaRPr lang="en-US" sz="2000" dirty="0">
              <a:latin typeface="Eras Medium ITC" panose="020B0602030504020804" pitchFamily="34" charset="0"/>
            </a:endParaRPr>
          </a:p>
          <a:p>
            <a:pPr marL="285750" indent="-285750">
              <a:lnSpc>
                <a:spcPct val="150000"/>
              </a:lnSpc>
              <a:buFont typeface="Arial" panose="020B0604020202020204" pitchFamily="34" charset="0"/>
              <a:buChar char="•"/>
            </a:pPr>
            <a:r>
              <a:rPr lang="en-US" sz="2000" dirty="0">
                <a:latin typeface="Eras Medium ITC" panose="020B0602030504020804" pitchFamily="34" charset="0"/>
              </a:rPr>
              <a:t>What is the most interesting cell?  What is managerial interpretation?</a:t>
            </a:r>
          </a:p>
          <a:p>
            <a:pPr marL="285750" indent="-285750">
              <a:lnSpc>
                <a:spcPct val="150000"/>
              </a:lnSpc>
              <a:buFont typeface="Arial" panose="020B0604020202020204" pitchFamily="34" charset="0"/>
              <a:buChar char="•"/>
            </a:pPr>
            <a:r>
              <a:rPr lang="en-US" sz="2000" dirty="0">
                <a:latin typeface="Eras Medium ITC" panose="020B0602030504020804" pitchFamily="34" charset="0"/>
              </a:rPr>
              <a:t>What is statistical testing conclusion?</a:t>
            </a:r>
          </a:p>
        </p:txBody>
      </p:sp>
      <p:pic>
        <p:nvPicPr>
          <p:cNvPr id="4" name="Picture 3"/>
          <p:cNvPicPr>
            <a:picLocks noChangeAspect="1"/>
          </p:cNvPicPr>
          <p:nvPr/>
        </p:nvPicPr>
        <p:blipFill>
          <a:blip r:embed="rId2"/>
          <a:stretch>
            <a:fillRect/>
          </a:stretch>
        </p:blipFill>
        <p:spPr>
          <a:xfrm>
            <a:off x="0" y="28575"/>
            <a:ext cx="4836891" cy="6552903"/>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5181600"/>
            <a:ext cx="722313"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29374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76200" y="152400"/>
            <a:ext cx="8991600" cy="990600"/>
          </a:xfrm>
        </p:spPr>
        <p:txBody>
          <a:bodyPr>
            <a:normAutofit fontScale="90000"/>
          </a:bodyPr>
          <a:lstStyle/>
          <a:p>
            <a:pPr eaLnBrk="1" hangingPunct="1"/>
            <a:r>
              <a:rPr lang="en-US" dirty="0">
                <a:solidFill>
                  <a:schemeClr val="tx1"/>
                </a:solidFill>
                <a:latin typeface="Eras Medium ITC" pitchFamily="34" charset="0"/>
              </a:rPr>
              <a:t>Let’s understand what is going on behind...</a:t>
            </a:r>
          </a:p>
        </p:txBody>
      </p:sp>
      <p:sp>
        <p:nvSpPr>
          <p:cNvPr id="1030" name="Rectangle 3"/>
          <p:cNvSpPr>
            <a:spLocks noGrp="1" noChangeArrowheads="1"/>
          </p:cNvSpPr>
          <p:nvPr>
            <p:ph type="body" idx="1"/>
          </p:nvPr>
        </p:nvSpPr>
        <p:spPr>
          <a:xfrm>
            <a:off x="152400" y="1219200"/>
            <a:ext cx="8610600" cy="5105400"/>
          </a:xfrm>
        </p:spPr>
        <p:txBody>
          <a:bodyPr/>
          <a:lstStyle/>
          <a:p>
            <a:pPr eaLnBrk="1" hangingPunct="1"/>
            <a:r>
              <a:rPr lang="en-US" sz="2400" dirty="0">
                <a:latin typeface="Eras Medium ITC" pitchFamily="34" charset="0"/>
              </a:rPr>
              <a:t>A </a:t>
            </a:r>
            <a:r>
              <a:rPr lang="en-US" sz="2400" u="sng" dirty="0">
                <a:latin typeface="Eras Medium ITC" pitchFamily="34" charset="0"/>
              </a:rPr>
              <a:t>test-statistic</a:t>
            </a:r>
            <a:r>
              <a:rPr lang="en-US" sz="2400" dirty="0">
                <a:latin typeface="Eras Medium ITC" pitchFamily="34" charset="0"/>
              </a:rPr>
              <a:t> measures how close the sample has come to the null hypothesis.</a:t>
            </a:r>
          </a:p>
          <a:p>
            <a:pPr eaLnBrk="1" hangingPunct="1"/>
            <a:r>
              <a:rPr lang="en-US" sz="2400" dirty="0">
                <a:latin typeface="Eras Medium ITC" pitchFamily="34" charset="0"/>
              </a:rPr>
              <a:t>A well-thought-off test statistic (statistician figure this out) follows </a:t>
            </a:r>
            <a:r>
              <a:rPr lang="en-US" sz="2400" u="sng" dirty="0">
                <a:latin typeface="Eras Medium ITC" pitchFamily="34" charset="0"/>
              </a:rPr>
              <a:t>chi-square distribution</a:t>
            </a:r>
          </a:p>
          <a:p>
            <a:pPr eaLnBrk="1" hangingPunct="1"/>
            <a:r>
              <a:rPr lang="en-US" sz="2400" dirty="0">
                <a:latin typeface="Eras Medium ITC" pitchFamily="34" charset="0"/>
              </a:rPr>
              <a:t>For testing about relations in a cross-table, you use the Chi- square test-statistic</a:t>
            </a:r>
            <a:r>
              <a:rPr lang="en-US" dirty="0">
                <a:latin typeface="Eras Medium ITC" pitchFamily="34" charset="0"/>
              </a:rPr>
              <a:t> formula as below:</a:t>
            </a:r>
            <a:endParaRPr lang="en-US" sz="2400" dirty="0">
              <a:latin typeface="Eras Medium ITC" pitchFamily="34" charset="0"/>
            </a:endParaRPr>
          </a:p>
          <a:p>
            <a:pPr eaLnBrk="1" hangingPunct="1"/>
            <a:endParaRPr lang="en-US" sz="2400" dirty="0">
              <a:latin typeface="Eras Medium ITC" pitchFamily="34" charset="0"/>
            </a:endParaRPr>
          </a:p>
          <a:p>
            <a:pPr eaLnBrk="1" hangingPunct="1"/>
            <a:endParaRPr lang="en-US" sz="2400" dirty="0">
              <a:latin typeface="Eras Medium ITC" pitchFamily="34" charset="0"/>
            </a:endParaRPr>
          </a:p>
          <a:p>
            <a:pPr eaLnBrk="1" hangingPunct="1"/>
            <a:endParaRPr lang="en-US" sz="2400" dirty="0">
              <a:latin typeface="Eras Medium ITC" pitchFamily="34" charset="0"/>
            </a:endParaRPr>
          </a:p>
          <a:p>
            <a:pPr eaLnBrk="1" hangingPunct="1"/>
            <a:endParaRPr lang="en-US" sz="2400" dirty="0">
              <a:latin typeface="Eras Medium ITC" pitchFamily="34"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1069426156"/>
              </p:ext>
            </p:extLst>
          </p:nvPr>
        </p:nvGraphicFramePr>
        <p:xfrm>
          <a:off x="381000" y="4316413"/>
          <a:ext cx="4003675" cy="941387"/>
        </p:xfrm>
        <a:graphic>
          <a:graphicData uri="http://schemas.openxmlformats.org/presentationml/2006/ole">
            <mc:AlternateContent xmlns:mc="http://schemas.openxmlformats.org/markup-compatibility/2006">
              <mc:Choice xmlns:v="urn:schemas-microsoft-com:vml" Requires="v">
                <p:oleObj spid="_x0000_s44328" name="Equation" r:id="rId4" imgW="1993900" imgH="469900" progId="Equation.3">
                  <p:embed/>
                </p:oleObj>
              </mc:Choice>
              <mc:Fallback>
                <p:oleObj name="Equation" r:id="rId4" imgW="19939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316413"/>
                        <a:ext cx="400367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extLst>
              <p:ext uri="{D42A27DB-BD31-4B8C-83A1-F6EECF244321}">
                <p14:modId xmlns:p14="http://schemas.microsoft.com/office/powerpoint/2010/main" val="1433968611"/>
              </p:ext>
            </p:extLst>
          </p:nvPr>
        </p:nvGraphicFramePr>
        <p:xfrm>
          <a:off x="4648200" y="4306887"/>
          <a:ext cx="503238" cy="377825"/>
        </p:xfrm>
        <a:graphic>
          <a:graphicData uri="http://schemas.openxmlformats.org/presentationml/2006/ole">
            <mc:AlternateContent xmlns:mc="http://schemas.openxmlformats.org/markup-compatibility/2006">
              <mc:Choice xmlns:v="urn:schemas-microsoft-com:vml" Requires="v">
                <p:oleObj spid="_x0000_s44329" name="Equation" r:id="rId6" imgW="304668" imgH="228501" progId="">
                  <p:embed/>
                </p:oleObj>
              </mc:Choice>
              <mc:Fallback>
                <p:oleObj name="Equation" r:id="rId6" imgW="304668" imgH="228501"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4306887"/>
                        <a:ext cx="503238"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Text Box 6"/>
          <p:cNvSpPr txBox="1">
            <a:spLocks noChangeArrowheads="1"/>
          </p:cNvSpPr>
          <p:nvPr/>
        </p:nvSpPr>
        <p:spPr bwMode="auto">
          <a:xfrm>
            <a:off x="5334000" y="4306887"/>
            <a:ext cx="276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lnSpc>
                <a:spcPct val="80000"/>
              </a:lnSpc>
              <a:spcBef>
                <a:spcPct val="20000"/>
              </a:spcBef>
              <a:spcAft>
                <a:spcPct val="0"/>
              </a:spcAft>
              <a:defRPr>
                <a:solidFill>
                  <a:schemeClr val="tx1"/>
                </a:solidFill>
                <a:latin typeface="Arial" charset="0"/>
              </a:defRPr>
            </a:lvl6pPr>
            <a:lvl7pPr marL="2971800" indent="-228600" eaLnBrk="0" fontAlgn="base" hangingPunct="0">
              <a:lnSpc>
                <a:spcPct val="80000"/>
              </a:lnSpc>
              <a:spcBef>
                <a:spcPct val="20000"/>
              </a:spcBef>
              <a:spcAft>
                <a:spcPct val="0"/>
              </a:spcAft>
              <a:defRPr>
                <a:solidFill>
                  <a:schemeClr val="tx1"/>
                </a:solidFill>
                <a:latin typeface="Arial" charset="0"/>
              </a:defRPr>
            </a:lvl7pPr>
            <a:lvl8pPr marL="3429000" indent="-228600" eaLnBrk="0" fontAlgn="base" hangingPunct="0">
              <a:lnSpc>
                <a:spcPct val="80000"/>
              </a:lnSpc>
              <a:spcBef>
                <a:spcPct val="20000"/>
              </a:spcBef>
              <a:spcAft>
                <a:spcPct val="0"/>
              </a:spcAft>
              <a:defRPr>
                <a:solidFill>
                  <a:schemeClr val="tx1"/>
                </a:solidFill>
                <a:latin typeface="Arial" charset="0"/>
              </a:defRPr>
            </a:lvl8pPr>
            <a:lvl9pPr marL="3886200" indent="-228600" eaLnBrk="0" fontAlgn="base" hangingPunct="0">
              <a:lnSpc>
                <a:spcPct val="80000"/>
              </a:lnSpc>
              <a:spcBef>
                <a:spcPct val="20000"/>
              </a:spcBef>
              <a:spcAft>
                <a:spcPct val="0"/>
              </a:spcAft>
              <a:defRPr>
                <a:solidFill>
                  <a:schemeClr val="tx1"/>
                </a:solidFill>
                <a:latin typeface="Arial" charset="0"/>
              </a:defRPr>
            </a:lvl9pPr>
          </a:lstStyle>
          <a:p>
            <a:pPr eaLnBrk="1" hangingPunct="1">
              <a:lnSpc>
                <a:spcPct val="100000"/>
              </a:lnSpc>
              <a:spcBef>
                <a:spcPct val="0"/>
              </a:spcBef>
            </a:pPr>
            <a:r>
              <a:rPr lang="en-US" dirty="0">
                <a:latin typeface="Eras Medium ITC" pitchFamily="34" charset="0"/>
              </a:rPr>
              <a:t>Observed </a:t>
            </a:r>
            <a:r>
              <a:rPr lang="en-US" u="sng" dirty="0">
                <a:latin typeface="Eras Medium ITC" pitchFamily="34" charset="0"/>
              </a:rPr>
              <a:t>counts</a:t>
            </a:r>
            <a:r>
              <a:rPr lang="en-US" dirty="0">
                <a:latin typeface="Eras Medium ITC" pitchFamily="34" charset="0"/>
              </a:rPr>
              <a:t> for cell </a:t>
            </a:r>
            <a:r>
              <a:rPr lang="en-US" dirty="0" err="1">
                <a:latin typeface="Eras Medium ITC" pitchFamily="34" charset="0"/>
              </a:rPr>
              <a:t>i</a:t>
            </a:r>
            <a:endParaRPr lang="en-US" dirty="0">
              <a:latin typeface="Eras Medium ITC" pitchFamily="34" charset="0"/>
            </a:endParaRPr>
          </a:p>
        </p:txBody>
      </p:sp>
      <p:graphicFrame>
        <p:nvGraphicFramePr>
          <p:cNvPr id="1028" name="Object 7"/>
          <p:cNvGraphicFramePr>
            <a:graphicFrameLocks noChangeAspect="1"/>
          </p:cNvGraphicFramePr>
          <p:nvPr>
            <p:extLst>
              <p:ext uri="{D42A27DB-BD31-4B8C-83A1-F6EECF244321}">
                <p14:modId xmlns:p14="http://schemas.microsoft.com/office/powerpoint/2010/main" val="2036618764"/>
              </p:ext>
            </p:extLst>
          </p:nvPr>
        </p:nvGraphicFramePr>
        <p:xfrm>
          <a:off x="4687888" y="4916487"/>
          <a:ext cx="493712" cy="371475"/>
        </p:xfrm>
        <a:graphic>
          <a:graphicData uri="http://schemas.openxmlformats.org/presentationml/2006/ole">
            <mc:AlternateContent xmlns:mc="http://schemas.openxmlformats.org/markup-compatibility/2006">
              <mc:Choice xmlns:v="urn:schemas-microsoft-com:vml" Requires="v">
                <p:oleObj spid="_x0000_s44330" name="Equation" r:id="rId8" imgW="304668" imgH="228501" progId="">
                  <p:embed/>
                </p:oleObj>
              </mc:Choice>
              <mc:Fallback>
                <p:oleObj name="Equation" r:id="rId8" imgW="304668" imgH="228501"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7888" y="4916487"/>
                        <a:ext cx="4937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8"/>
          <p:cNvSpPr txBox="1">
            <a:spLocks noChangeArrowheads="1"/>
          </p:cNvSpPr>
          <p:nvPr/>
        </p:nvSpPr>
        <p:spPr bwMode="auto">
          <a:xfrm>
            <a:off x="5353050" y="4921250"/>
            <a:ext cx="272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lnSpc>
                <a:spcPct val="80000"/>
              </a:lnSpc>
              <a:spcBef>
                <a:spcPct val="20000"/>
              </a:spcBef>
              <a:spcAft>
                <a:spcPct val="0"/>
              </a:spcAft>
              <a:defRPr>
                <a:solidFill>
                  <a:schemeClr val="tx1"/>
                </a:solidFill>
                <a:latin typeface="Arial" charset="0"/>
              </a:defRPr>
            </a:lvl6pPr>
            <a:lvl7pPr marL="2971800" indent="-228600" eaLnBrk="0" fontAlgn="base" hangingPunct="0">
              <a:lnSpc>
                <a:spcPct val="80000"/>
              </a:lnSpc>
              <a:spcBef>
                <a:spcPct val="20000"/>
              </a:spcBef>
              <a:spcAft>
                <a:spcPct val="0"/>
              </a:spcAft>
              <a:defRPr>
                <a:solidFill>
                  <a:schemeClr val="tx1"/>
                </a:solidFill>
                <a:latin typeface="Arial" charset="0"/>
              </a:defRPr>
            </a:lvl7pPr>
            <a:lvl8pPr marL="3429000" indent="-228600" eaLnBrk="0" fontAlgn="base" hangingPunct="0">
              <a:lnSpc>
                <a:spcPct val="80000"/>
              </a:lnSpc>
              <a:spcBef>
                <a:spcPct val="20000"/>
              </a:spcBef>
              <a:spcAft>
                <a:spcPct val="0"/>
              </a:spcAft>
              <a:defRPr>
                <a:solidFill>
                  <a:schemeClr val="tx1"/>
                </a:solidFill>
                <a:latin typeface="Arial" charset="0"/>
              </a:defRPr>
            </a:lvl8pPr>
            <a:lvl9pPr marL="3886200" indent="-228600" eaLnBrk="0" fontAlgn="base" hangingPunct="0">
              <a:lnSpc>
                <a:spcPct val="80000"/>
              </a:lnSpc>
              <a:spcBef>
                <a:spcPct val="20000"/>
              </a:spcBef>
              <a:spcAft>
                <a:spcPct val="0"/>
              </a:spcAft>
              <a:defRPr>
                <a:solidFill>
                  <a:schemeClr val="tx1"/>
                </a:solidFill>
                <a:latin typeface="Arial" charset="0"/>
              </a:defRPr>
            </a:lvl9pPr>
          </a:lstStyle>
          <a:p>
            <a:pPr eaLnBrk="1" hangingPunct="1">
              <a:lnSpc>
                <a:spcPct val="100000"/>
              </a:lnSpc>
              <a:spcBef>
                <a:spcPct val="0"/>
              </a:spcBef>
            </a:pPr>
            <a:r>
              <a:rPr lang="en-US">
                <a:latin typeface="Eras Medium ITC" pitchFamily="34" charset="0"/>
              </a:rPr>
              <a:t>Expected </a:t>
            </a:r>
            <a:r>
              <a:rPr lang="en-US" u="sng">
                <a:latin typeface="Eras Medium ITC" pitchFamily="34" charset="0"/>
              </a:rPr>
              <a:t>counts</a:t>
            </a:r>
            <a:r>
              <a:rPr lang="en-US">
                <a:latin typeface="Eras Medium ITC" pitchFamily="34" charset="0"/>
              </a:rPr>
              <a:t> for cell i</a:t>
            </a:r>
          </a:p>
          <a:p>
            <a:pPr eaLnBrk="1" hangingPunct="1">
              <a:lnSpc>
                <a:spcPct val="100000"/>
              </a:lnSpc>
              <a:spcBef>
                <a:spcPct val="0"/>
              </a:spcBef>
            </a:pPr>
            <a:r>
              <a:rPr lang="en-US">
                <a:latin typeface="Eras Medium ITC" pitchFamily="34" charset="0"/>
              </a:rPr>
              <a:t>when H</a:t>
            </a:r>
            <a:r>
              <a:rPr lang="en-US" baseline="-25000">
                <a:latin typeface="Eras Medium ITC" pitchFamily="34" charset="0"/>
              </a:rPr>
              <a:t>0</a:t>
            </a:r>
            <a:r>
              <a:rPr lang="en-US">
                <a:latin typeface="Eras Medium ITC" pitchFamily="34" charset="0"/>
              </a:rPr>
              <a:t> is true</a:t>
            </a:r>
          </a:p>
        </p:txBody>
      </p:sp>
      <p:sp>
        <p:nvSpPr>
          <p:cNvPr id="2" name="TextBox 1"/>
          <p:cNvSpPr txBox="1"/>
          <p:nvPr/>
        </p:nvSpPr>
        <p:spPr>
          <a:xfrm>
            <a:off x="457200" y="5873422"/>
            <a:ext cx="7696200" cy="707886"/>
          </a:xfrm>
          <a:prstGeom prst="rect">
            <a:avLst/>
          </a:prstGeom>
          <a:noFill/>
        </p:spPr>
        <p:txBody>
          <a:bodyPr wrap="square" rtlCol="0">
            <a:spAutoFit/>
          </a:bodyPr>
          <a:lstStyle/>
          <a:p>
            <a:r>
              <a:rPr lang="en-US" sz="2000" dirty="0">
                <a:solidFill>
                  <a:srgbClr val="FF0000"/>
                </a:solidFill>
                <a:latin typeface="Eras Medium ITC" panose="020B0602030504020804" pitchFamily="34" charset="0"/>
              </a:rPr>
              <a:t>Basically and intuitively, the formula measures </a:t>
            </a:r>
            <a:r>
              <a:rPr lang="en-US" sz="2000" u="sng" dirty="0">
                <a:solidFill>
                  <a:srgbClr val="FF0000"/>
                </a:solidFill>
                <a:latin typeface="Eras Medium ITC" panose="020B0602030504020804" pitchFamily="34" charset="0"/>
              </a:rPr>
              <a:t>how far </a:t>
            </a:r>
            <a:r>
              <a:rPr lang="en-US" sz="2000" dirty="0">
                <a:solidFill>
                  <a:srgbClr val="FF0000"/>
                </a:solidFill>
                <a:latin typeface="Eras Medium ITC" panose="020B0602030504020804" pitchFamily="34" charset="0"/>
              </a:rPr>
              <a:t>observed values are from expected values. </a:t>
            </a:r>
          </a:p>
        </p:txBody>
      </p:sp>
    </p:spTree>
    <p:extLst>
      <p:ext uri="{BB962C8B-B14F-4D97-AF65-F5344CB8AC3E}">
        <p14:creationId xmlns:p14="http://schemas.microsoft.com/office/powerpoint/2010/main" val="748736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76200"/>
            <a:ext cx="8229600" cy="990600"/>
          </a:xfrm>
        </p:spPr>
        <p:txBody>
          <a:bodyPr>
            <a:normAutofit/>
          </a:bodyPr>
          <a:lstStyle/>
          <a:p>
            <a:pPr eaLnBrk="1" hangingPunct="1"/>
            <a:r>
              <a:rPr lang="en-US" dirty="0">
                <a:solidFill>
                  <a:schemeClr val="tx1"/>
                </a:solidFill>
                <a:latin typeface="Eras Medium ITC" pitchFamily="34" charset="0"/>
              </a:rPr>
              <a:t>computing </a:t>
            </a:r>
            <a:r>
              <a:rPr lang="en-US" dirty="0" err="1">
                <a:solidFill>
                  <a:schemeClr val="tx1"/>
                </a:solidFill>
                <a:latin typeface="Eras Medium ITC" pitchFamily="34" charset="0"/>
              </a:rPr>
              <a:t>E</a:t>
            </a:r>
            <a:r>
              <a:rPr lang="en-US" baseline="-25000" dirty="0" err="1">
                <a:solidFill>
                  <a:schemeClr val="tx1"/>
                </a:solidFill>
                <a:latin typeface="Eras Medium ITC" pitchFamily="34" charset="0"/>
              </a:rPr>
              <a:t>i</a:t>
            </a:r>
            <a:r>
              <a:rPr lang="en-US" dirty="0">
                <a:solidFill>
                  <a:schemeClr val="tx1"/>
                </a:solidFill>
                <a:latin typeface="Eras Medium ITC" pitchFamily="34" charset="0"/>
              </a:rPr>
              <a:t> (Expected Counts)</a:t>
            </a:r>
          </a:p>
        </p:txBody>
      </p:sp>
      <p:sp>
        <p:nvSpPr>
          <p:cNvPr id="3077" name="Rectangle 3"/>
          <p:cNvSpPr>
            <a:spLocks noGrp="1" noChangeArrowheads="1"/>
          </p:cNvSpPr>
          <p:nvPr>
            <p:ph type="body" idx="1"/>
          </p:nvPr>
        </p:nvSpPr>
        <p:spPr>
          <a:xfrm>
            <a:off x="76200" y="1412875"/>
            <a:ext cx="9067800" cy="5257800"/>
          </a:xfrm>
        </p:spPr>
        <p:txBody>
          <a:bodyPr/>
          <a:lstStyle/>
          <a:p>
            <a:pPr marL="1357313" lvl="2" indent="-381000" eaLnBrk="1" hangingPunct="1">
              <a:buFont typeface="Arial" charset="0"/>
              <a:buNone/>
            </a:pPr>
            <a:endParaRPr lang="en-US">
              <a:latin typeface="Eras Medium ITC" pitchFamily="34" charset="0"/>
            </a:endParaRPr>
          </a:p>
          <a:p>
            <a:pPr marL="1357313" lvl="2" indent="-381000" eaLnBrk="1" hangingPunct="1">
              <a:buFont typeface="Arial" charset="0"/>
              <a:buNone/>
            </a:pPr>
            <a:r>
              <a:rPr lang="en-US">
                <a:latin typeface="Eras Medium ITC" pitchFamily="34" charset="0"/>
              </a:rPr>
              <a:t>	</a:t>
            </a:r>
          </a:p>
          <a:p>
            <a:pPr marL="1357313" lvl="2" indent="-381000" eaLnBrk="1" hangingPunct="1">
              <a:buFont typeface="Arial" charset="0"/>
              <a:buNone/>
            </a:pPr>
            <a:endParaRPr lang="en-US">
              <a:latin typeface="Eras Medium ITC" pitchFamily="34" charset="0"/>
            </a:endParaRPr>
          </a:p>
          <a:p>
            <a:pPr marL="1357313" lvl="2" indent="-381000" eaLnBrk="1" hangingPunct="1">
              <a:buFont typeface="Arial" charset="0"/>
              <a:buNone/>
            </a:pPr>
            <a:endParaRPr lang="en-US">
              <a:latin typeface="Eras Medium ITC" pitchFamily="34" charset="0"/>
            </a:endParaRPr>
          </a:p>
          <a:p>
            <a:pPr marL="1357313" lvl="2" indent="-381000" eaLnBrk="1" hangingPunct="1">
              <a:buFont typeface="Arial" charset="0"/>
              <a:buNone/>
            </a:pPr>
            <a:endParaRPr lang="en-US">
              <a:latin typeface="Eras Medium ITC" pitchFamily="34" charset="0"/>
            </a:endParaRPr>
          </a:p>
        </p:txBody>
      </p:sp>
      <p:graphicFrame>
        <p:nvGraphicFramePr>
          <p:cNvPr id="3074" name="Object 10"/>
          <p:cNvGraphicFramePr>
            <a:graphicFrameLocks noChangeAspect="1"/>
          </p:cNvGraphicFramePr>
          <p:nvPr>
            <p:extLst>
              <p:ext uri="{D42A27DB-BD31-4B8C-83A1-F6EECF244321}">
                <p14:modId xmlns:p14="http://schemas.microsoft.com/office/powerpoint/2010/main" val="3899079241"/>
              </p:ext>
            </p:extLst>
          </p:nvPr>
        </p:nvGraphicFramePr>
        <p:xfrm>
          <a:off x="2667000" y="1143000"/>
          <a:ext cx="3654425" cy="841375"/>
        </p:xfrm>
        <a:graphic>
          <a:graphicData uri="http://schemas.openxmlformats.org/presentationml/2006/ole">
            <mc:AlternateContent xmlns:mc="http://schemas.openxmlformats.org/markup-compatibility/2006">
              <mc:Choice xmlns:v="urn:schemas-microsoft-com:vml" Requires="v">
                <p:oleObj spid="_x0000_s45254" name="Equation" r:id="rId4" imgW="1816100" imgH="419100" progId="Equation.3">
                  <p:embed/>
                </p:oleObj>
              </mc:Choice>
              <mc:Fallback>
                <p:oleObj name="Equation" r:id="rId4" imgW="18161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143000"/>
                        <a:ext cx="3654425" cy="841375"/>
                      </a:xfrm>
                      <a:prstGeom prst="rect">
                        <a:avLst/>
                      </a:prstGeom>
                      <a:solidFill>
                        <a:srgbClr val="FFFF00"/>
                      </a:solidFill>
                    </p:spPr>
                  </p:pic>
                </p:oleObj>
              </mc:Fallback>
            </mc:AlternateContent>
          </a:graphicData>
        </a:graphic>
      </p:graphicFrame>
      <p:graphicFrame>
        <p:nvGraphicFramePr>
          <p:cNvPr id="3075" name="Object 159"/>
          <p:cNvGraphicFramePr>
            <a:graphicFrameLocks/>
          </p:cNvGraphicFramePr>
          <p:nvPr>
            <p:extLst>
              <p:ext uri="{D42A27DB-BD31-4B8C-83A1-F6EECF244321}">
                <p14:modId xmlns:p14="http://schemas.microsoft.com/office/powerpoint/2010/main" val="2459412100"/>
              </p:ext>
            </p:extLst>
          </p:nvPr>
        </p:nvGraphicFramePr>
        <p:xfrm>
          <a:off x="309563" y="1946275"/>
          <a:ext cx="6584950" cy="4835525"/>
        </p:xfrm>
        <a:graphic>
          <a:graphicData uri="http://schemas.openxmlformats.org/presentationml/2006/ole">
            <mc:AlternateContent xmlns:mc="http://schemas.openxmlformats.org/markup-compatibility/2006">
              <mc:Choice xmlns:v="urn:schemas-microsoft-com:vml" Requires="v">
                <p:oleObj spid="_x0000_s45255" name="Document" r:id="rId6" imgW="6055635" imgH="3111220" progId="Word.Document.8">
                  <p:embed/>
                </p:oleObj>
              </mc:Choice>
              <mc:Fallback>
                <p:oleObj name="Document" r:id="rId6" imgW="6055635" imgH="3111220" progId="Word.Documen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r="29747"/>
                      <a:stretch>
                        <a:fillRect/>
                      </a:stretch>
                    </p:blipFill>
                    <p:spPr bwMode="auto">
                      <a:xfrm>
                        <a:off x="309563" y="1946275"/>
                        <a:ext cx="6584950"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79" name="Picture 161" descr="j0271194[1]">
            <a:hlinkClick r:id="rId8" action="ppaction://hlinkfil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3325" y="4167187"/>
            <a:ext cx="1590675"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AutoShape 162"/>
          <p:cNvSpPr>
            <a:spLocks noChangeArrowheads="1"/>
          </p:cNvSpPr>
          <p:nvPr/>
        </p:nvSpPr>
        <p:spPr bwMode="auto">
          <a:xfrm>
            <a:off x="6781800" y="1717675"/>
            <a:ext cx="2133600" cy="1143000"/>
          </a:xfrm>
          <a:prstGeom prst="cloudCallout">
            <a:avLst>
              <a:gd name="adj1" fmla="val 5931"/>
              <a:gd name="adj2" fmla="val 18288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atin typeface="Eras Medium ITC" pitchFamily="34" charset="0"/>
              </a:rPr>
              <a:t>Dude, are you kidding me?</a:t>
            </a:r>
          </a:p>
        </p:txBody>
      </p:sp>
      <p:sp>
        <p:nvSpPr>
          <p:cNvPr id="2" name="TextBox 1"/>
          <p:cNvSpPr txBox="1"/>
          <p:nvPr/>
        </p:nvSpPr>
        <p:spPr>
          <a:xfrm>
            <a:off x="0" y="6429375"/>
            <a:ext cx="8382000" cy="338554"/>
          </a:xfrm>
          <a:prstGeom prst="rect">
            <a:avLst/>
          </a:prstGeom>
          <a:noFill/>
        </p:spPr>
        <p:txBody>
          <a:bodyPr wrap="square" rtlCol="0">
            <a:spAutoFit/>
          </a:bodyPr>
          <a:lstStyle/>
          <a:p>
            <a:r>
              <a:rPr lang="en-US" sz="1600" b="1" dirty="0">
                <a:latin typeface="Eras Medium ITC" panose="020B0602030504020804" pitchFamily="34" charset="0"/>
              </a:rPr>
              <a:t>“Expected counts” </a:t>
            </a:r>
            <a:r>
              <a:rPr lang="en-US" sz="1600" dirty="0">
                <a:latin typeface="Eras Medium ITC" panose="020B0602030504020804" pitchFamily="34" charset="0"/>
              </a:rPr>
              <a:t>represents the status of </a:t>
            </a:r>
            <a:r>
              <a:rPr lang="en-US" sz="1600" b="1" dirty="0">
                <a:solidFill>
                  <a:srgbClr val="FF0000"/>
                </a:solidFill>
                <a:latin typeface="Eras Medium ITC" panose="020B0602030504020804" pitchFamily="34" charset="0"/>
              </a:rPr>
              <a:t>NO relationship </a:t>
            </a:r>
            <a:r>
              <a:rPr lang="en-US" sz="1600" dirty="0">
                <a:latin typeface="Eras Medium ITC" panose="020B0602030504020804" pitchFamily="34" charset="0"/>
              </a:rPr>
              <a:t>between columns and rows</a:t>
            </a:r>
          </a:p>
        </p:txBody>
      </p:sp>
    </p:spTree>
    <p:extLst>
      <p:ext uri="{BB962C8B-B14F-4D97-AF65-F5344CB8AC3E}">
        <p14:creationId xmlns:p14="http://schemas.microsoft.com/office/powerpoint/2010/main" val="1589515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152400"/>
            <a:ext cx="8229600" cy="990600"/>
          </a:xfrm>
        </p:spPr>
        <p:txBody>
          <a:bodyPr/>
          <a:lstStyle/>
          <a:p>
            <a:pPr eaLnBrk="1" hangingPunct="1"/>
            <a:r>
              <a:rPr lang="en-US" dirty="0">
                <a:latin typeface="Eras Medium ITC" pitchFamily="34" charset="0"/>
              </a:rPr>
              <a:t>Step 3: compute a test statistic</a:t>
            </a:r>
          </a:p>
        </p:txBody>
      </p:sp>
      <p:sp>
        <p:nvSpPr>
          <p:cNvPr id="4100" name="Rectangle 3"/>
          <p:cNvSpPr>
            <a:spLocks noGrp="1" noChangeArrowheads="1"/>
          </p:cNvSpPr>
          <p:nvPr>
            <p:ph type="body" idx="1"/>
          </p:nvPr>
        </p:nvSpPr>
        <p:spPr>
          <a:xfrm>
            <a:off x="76200" y="1219200"/>
            <a:ext cx="9067800" cy="5257800"/>
          </a:xfrm>
        </p:spPr>
        <p:txBody>
          <a:bodyPr/>
          <a:lstStyle/>
          <a:p>
            <a:pPr marL="917575" lvl="1" indent="-457200" eaLnBrk="1" hangingPunct="1">
              <a:buFontTx/>
              <a:buAutoNum type="arabicPeriod" startAt="4"/>
            </a:pPr>
            <a:r>
              <a:rPr lang="en-US" dirty="0">
                <a:latin typeface="Eras Medium ITC" pitchFamily="34" charset="0"/>
              </a:rPr>
              <a:t>Fill out the formula</a:t>
            </a:r>
          </a:p>
        </p:txBody>
      </p:sp>
      <p:graphicFrame>
        <p:nvGraphicFramePr>
          <p:cNvPr id="4098" name="Object 9"/>
          <p:cNvGraphicFramePr>
            <a:graphicFrameLocks noChangeAspect="1"/>
          </p:cNvGraphicFramePr>
          <p:nvPr>
            <p:extLst/>
          </p:nvPr>
        </p:nvGraphicFramePr>
        <p:xfrm>
          <a:off x="533400" y="1911350"/>
          <a:ext cx="6342063" cy="3803650"/>
        </p:xfrm>
        <a:graphic>
          <a:graphicData uri="http://schemas.openxmlformats.org/presentationml/2006/ole">
            <mc:AlternateContent xmlns:mc="http://schemas.openxmlformats.org/markup-compatibility/2006">
              <mc:Choice xmlns:v="urn:schemas-microsoft-com:vml" Requires="v">
                <p:oleObj spid="_x0000_s46178" name="수식" r:id="rId4" imgW="3175000" imgH="1905000" progId="Equation.3">
                  <p:embed/>
                </p:oleObj>
              </mc:Choice>
              <mc:Fallback>
                <p:oleObj name="수식" r:id="rId4" imgW="3175000" imgH="1905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11350"/>
                        <a:ext cx="6342063" cy="380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01" name="Picture 10" descr="j0287335[1]">
            <a:hlinkClick r:id="rId6" action="ppaction://hlinkfil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10400" y="4343400"/>
            <a:ext cx="1987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43800" y="914400"/>
            <a:ext cx="8572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03"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210650">
            <a:off x="8526463" y="893763"/>
            <a:ext cx="48101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p:cNvSpPr txBox="1"/>
          <p:nvPr/>
        </p:nvSpPr>
        <p:spPr>
          <a:xfrm>
            <a:off x="1524000" y="6248400"/>
            <a:ext cx="6019800" cy="369332"/>
          </a:xfrm>
          <a:prstGeom prst="rect">
            <a:avLst/>
          </a:prstGeom>
          <a:noFill/>
        </p:spPr>
        <p:txBody>
          <a:bodyPr wrap="square" rtlCol="0">
            <a:spAutoFit/>
          </a:bodyPr>
          <a:lstStyle/>
          <a:p>
            <a:r>
              <a:rPr lang="en-US" dirty="0" err="1">
                <a:latin typeface="Eras Medium ITC" pitchFamily="34" charset="0"/>
              </a:rPr>
              <a:t>df</a:t>
            </a:r>
            <a:r>
              <a:rPr lang="en-US" dirty="0">
                <a:latin typeface="Eras Medium ITC" pitchFamily="34" charset="0"/>
              </a:rPr>
              <a:t> = (C-1)(R-1)= (3-1)*1=2</a:t>
            </a:r>
          </a:p>
        </p:txBody>
      </p:sp>
    </p:spTree>
    <p:extLst>
      <p:ext uri="{BB962C8B-B14F-4D97-AF65-F5344CB8AC3E}">
        <p14:creationId xmlns:p14="http://schemas.microsoft.com/office/powerpoint/2010/main" val="1388874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126B-DBE2-4F9B-A8AA-DAA1F142B65E}"/>
              </a:ext>
            </a:extLst>
          </p:cNvPr>
          <p:cNvSpPr>
            <a:spLocks noGrp="1"/>
          </p:cNvSpPr>
          <p:nvPr>
            <p:ph type="title"/>
          </p:nvPr>
        </p:nvSpPr>
        <p:spPr/>
        <p:txBody>
          <a:bodyPr>
            <a:normAutofit fontScale="90000"/>
          </a:bodyPr>
          <a:lstStyle/>
          <a:p>
            <a:r>
              <a:rPr lang="en-US" dirty="0">
                <a:latin typeface="Eras Medium ITC" panose="020B0602030504020804" pitchFamily="34" charset="0"/>
              </a:rPr>
              <a:t>Structure of all kinds of hypothesis testing</a:t>
            </a:r>
          </a:p>
        </p:txBody>
      </p:sp>
      <p:sp>
        <p:nvSpPr>
          <p:cNvPr id="3" name="Content Placeholder 2">
            <a:extLst>
              <a:ext uri="{FF2B5EF4-FFF2-40B4-BE49-F238E27FC236}">
                <a16:creationId xmlns:a16="http://schemas.microsoft.com/office/drawing/2014/main" id="{959B10E0-54DF-4893-AAB1-7E2F8691EE59}"/>
              </a:ext>
            </a:extLst>
          </p:cNvPr>
          <p:cNvSpPr>
            <a:spLocks noGrp="1"/>
          </p:cNvSpPr>
          <p:nvPr>
            <p:ph idx="1"/>
          </p:nvPr>
        </p:nvSpPr>
        <p:spPr/>
        <p:txBody>
          <a:bodyPr/>
          <a:lstStyle/>
          <a:p>
            <a:r>
              <a:rPr lang="en-US" dirty="0">
                <a:latin typeface="Eras Medium ITC" panose="020B0602030504020804" pitchFamily="34" charset="0"/>
              </a:rPr>
              <a:t>All kinds of hypothesis testing have same procedures.</a:t>
            </a:r>
          </a:p>
          <a:p>
            <a:r>
              <a:rPr lang="en-US" dirty="0">
                <a:latin typeface="Eras Medium ITC" panose="020B0602030504020804" pitchFamily="34" charset="0"/>
              </a:rPr>
              <a:t>Here, expected counts represent “no relationship” which is null hypothesis!</a:t>
            </a:r>
          </a:p>
          <a:p>
            <a:r>
              <a:rPr lang="en-US" dirty="0">
                <a:latin typeface="Eras Medium ITC" panose="020B0602030504020804" pitchFamily="34" charset="0"/>
              </a:rPr>
              <a:t>If the difference (i.e., effect size) is getting large and large… we have higher chance to REJECT the null hypothesis.</a:t>
            </a:r>
          </a:p>
          <a:p>
            <a:r>
              <a:rPr lang="en-US" dirty="0">
                <a:latin typeface="Eras Medium ITC" panose="020B0602030504020804" pitchFamily="34" charset="0"/>
              </a:rPr>
              <a:t>It means higher test statistics </a:t>
            </a:r>
            <a:r>
              <a:rPr lang="en-US" dirty="0">
                <a:latin typeface="Eras Medium ITC" panose="020B0602030504020804" pitchFamily="34" charset="0"/>
                <a:sym typeface="Wingdings" panose="05000000000000000000" pitchFamily="2" charset="2"/>
              </a:rPr>
              <a:t> small p-value always…</a:t>
            </a:r>
            <a:endParaRPr lang="en-US" dirty="0">
              <a:latin typeface="Eras Medium ITC" panose="020B0602030504020804" pitchFamily="34" charset="0"/>
            </a:endParaRPr>
          </a:p>
        </p:txBody>
      </p:sp>
    </p:spTree>
    <p:extLst>
      <p:ext uri="{BB962C8B-B14F-4D97-AF65-F5344CB8AC3E}">
        <p14:creationId xmlns:p14="http://schemas.microsoft.com/office/powerpoint/2010/main" val="212110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194" y="9387"/>
            <a:ext cx="6603046" cy="930537"/>
          </a:xfrm>
        </p:spPr>
        <p:txBody>
          <a:bodyPr>
            <a:normAutofit/>
          </a:bodyPr>
          <a:lstStyle/>
          <a:p>
            <a:r>
              <a:rPr lang="en-US" sz="4000" dirty="0">
                <a:latin typeface="Eras Medium ITC" panose="020B0602030504020804" pitchFamily="34" charset="0"/>
              </a:rPr>
              <a:t>MKT 591: Course Roadmap</a:t>
            </a:r>
          </a:p>
        </p:txBody>
      </p:sp>
      <p:sp>
        <p:nvSpPr>
          <p:cNvPr id="214" name="Slide Number Placeholder 213"/>
          <p:cNvSpPr>
            <a:spLocks noGrp="1"/>
          </p:cNvSpPr>
          <p:nvPr>
            <p:ph type="sldNum" sz="quarter" idx="12"/>
          </p:nvPr>
        </p:nvSpPr>
        <p:spPr/>
        <p:txBody>
          <a:bodyPr/>
          <a:lstStyle/>
          <a:p>
            <a:fld id="{0D6C48BB-8914-42F6-A238-FACE9FB4ACA6}" type="slidenum">
              <a:rPr lang="en-US" i="0" smtClean="0"/>
              <a:pPr/>
              <a:t>3</a:t>
            </a:fld>
            <a:endParaRPr lang="en-US" i="0" dirty="0"/>
          </a:p>
        </p:txBody>
      </p:sp>
      <p:cxnSp>
        <p:nvCxnSpPr>
          <p:cNvPr id="143" name="Straight Connector 142"/>
          <p:cNvCxnSpPr/>
          <p:nvPr/>
        </p:nvCxnSpPr>
        <p:spPr>
          <a:xfrm flipH="1">
            <a:off x="246056" y="1913930"/>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1696824"/>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1913929"/>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2581382"/>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3986033"/>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2573429"/>
            <a:ext cx="1281067"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Measurement Scales</a:t>
            </a:r>
          </a:p>
        </p:txBody>
      </p:sp>
      <p:sp>
        <p:nvSpPr>
          <p:cNvPr id="83" name="TextBox 82"/>
          <p:cNvSpPr txBox="1"/>
          <p:nvPr/>
        </p:nvSpPr>
        <p:spPr>
          <a:xfrm>
            <a:off x="2149812" y="1390709"/>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Prediction / Regression</a:t>
            </a:r>
          </a:p>
        </p:txBody>
      </p:sp>
      <p:sp>
        <p:nvSpPr>
          <p:cNvPr id="84" name="TextBox 83"/>
          <p:cNvSpPr txBox="1"/>
          <p:nvPr/>
        </p:nvSpPr>
        <p:spPr>
          <a:xfrm>
            <a:off x="3516918" y="2224585"/>
            <a:ext cx="120081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Demand Forecasting</a:t>
            </a:r>
          </a:p>
        </p:txBody>
      </p:sp>
      <p:sp>
        <p:nvSpPr>
          <p:cNvPr id="87" name="TextBox 86"/>
          <p:cNvSpPr txBox="1"/>
          <p:nvPr/>
        </p:nvSpPr>
        <p:spPr>
          <a:xfrm>
            <a:off x="4279764" y="1389047"/>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Forecasting</a:t>
            </a:r>
          </a:p>
        </p:txBody>
      </p:sp>
      <p:sp>
        <p:nvSpPr>
          <p:cNvPr id="91" name="TextBox 90"/>
          <p:cNvSpPr txBox="1"/>
          <p:nvPr/>
        </p:nvSpPr>
        <p:spPr>
          <a:xfrm>
            <a:off x="2326421" y="2200382"/>
            <a:ext cx="1066800"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dirty="0">
                <a:solidFill>
                  <a:schemeClr val="tx1"/>
                </a:solidFill>
              </a:rPr>
              <a:t>Simple Linear Regression</a:t>
            </a:r>
          </a:p>
        </p:txBody>
      </p:sp>
      <p:sp>
        <p:nvSpPr>
          <p:cNvPr id="92" name="TextBox 91"/>
          <p:cNvSpPr txBox="1"/>
          <p:nvPr/>
        </p:nvSpPr>
        <p:spPr>
          <a:xfrm>
            <a:off x="2335298" y="3695316"/>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Multiple Regression</a:t>
            </a:r>
          </a:p>
        </p:txBody>
      </p:sp>
      <p:sp>
        <p:nvSpPr>
          <p:cNvPr id="93" name="TextBox 92"/>
          <p:cNvSpPr txBox="1"/>
          <p:nvPr/>
        </p:nvSpPr>
        <p:spPr>
          <a:xfrm>
            <a:off x="2335298" y="5103147"/>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Logistic Regression</a:t>
            </a:r>
          </a:p>
        </p:txBody>
      </p:sp>
      <p:sp>
        <p:nvSpPr>
          <p:cNvPr id="71" name="TextBox 70"/>
          <p:cNvSpPr txBox="1"/>
          <p:nvPr/>
        </p:nvSpPr>
        <p:spPr>
          <a:xfrm>
            <a:off x="250844" y="1390709"/>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Review of Quant Market Research</a:t>
            </a:r>
          </a:p>
        </p:txBody>
      </p:sp>
      <p:cxnSp>
        <p:nvCxnSpPr>
          <p:cNvPr id="61" name="Straight Connector 60"/>
          <p:cNvCxnSpPr/>
          <p:nvPr/>
        </p:nvCxnSpPr>
        <p:spPr>
          <a:xfrm>
            <a:off x="2168334" y="2563101"/>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358259"/>
            <a:ext cx="1414201"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Discrete Analysis (</a:t>
            </a:r>
            <a:r>
              <a:rPr lang="en-US" sz="1400" dirty="0" err="1">
                <a:solidFill>
                  <a:schemeClr val="tx1"/>
                </a:solidFill>
              </a:rPr>
              <a:t>CrossTab</a:t>
            </a:r>
            <a:r>
              <a:rPr lang="en-US" sz="1400" dirty="0">
                <a:solidFill>
                  <a:schemeClr val="tx1"/>
                </a:solidFill>
              </a:rPr>
              <a:t>)</a:t>
            </a:r>
          </a:p>
        </p:txBody>
      </p:sp>
      <p:cxnSp>
        <p:nvCxnSpPr>
          <p:cNvPr id="77" name="Straight Connector 76"/>
          <p:cNvCxnSpPr>
            <a:cxnSpLocks/>
          </p:cNvCxnSpPr>
          <p:nvPr/>
        </p:nvCxnSpPr>
        <p:spPr>
          <a:xfrm>
            <a:off x="254002" y="2835039"/>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196750"/>
            <a:ext cx="1302369" cy="738664"/>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Continuous Analysis (Correlation)</a:t>
            </a:r>
          </a:p>
        </p:txBody>
      </p:sp>
      <p:cxnSp>
        <p:nvCxnSpPr>
          <p:cNvPr id="94" name="Straight Connector 93"/>
          <p:cNvCxnSpPr>
            <a:endCxn id="75" idx="1"/>
          </p:cNvCxnSpPr>
          <p:nvPr/>
        </p:nvCxnSpPr>
        <p:spPr>
          <a:xfrm flipV="1">
            <a:off x="263834" y="3619869"/>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4566082"/>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411455"/>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Market Segmentation</a:t>
            </a:r>
          </a:p>
        </p:txBody>
      </p:sp>
      <p:cxnSp>
        <p:nvCxnSpPr>
          <p:cNvPr id="59" name="Straight Connector 58"/>
          <p:cNvCxnSpPr/>
          <p:nvPr/>
        </p:nvCxnSpPr>
        <p:spPr>
          <a:xfrm>
            <a:off x="2182898" y="3986034"/>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460153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224585"/>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Customer Classification</a:t>
            </a:r>
          </a:p>
        </p:txBody>
      </p:sp>
      <p:cxnSp>
        <p:nvCxnSpPr>
          <p:cNvPr id="76" name="Straight Connector 75"/>
          <p:cNvCxnSpPr>
            <a:stCxn id="91" idx="2"/>
            <a:endCxn id="78" idx="0"/>
          </p:cNvCxnSpPr>
          <p:nvPr/>
        </p:nvCxnSpPr>
        <p:spPr>
          <a:xfrm flipH="1">
            <a:off x="2859819" y="2939047"/>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054501"/>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Categorical Variables</a:t>
            </a:r>
          </a:p>
        </p:txBody>
      </p:sp>
      <p:sp>
        <p:nvSpPr>
          <p:cNvPr id="96" name="TextBox 95"/>
          <p:cNvSpPr txBox="1"/>
          <p:nvPr/>
        </p:nvSpPr>
        <p:spPr>
          <a:xfrm>
            <a:off x="4973477" y="3054501"/>
            <a:ext cx="1114286"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Discriminant Analysis </a:t>
            </a:r>
          </a:p>
        </p:txBody>
      </p:sp>
      <p:sp>
        <p:nvSpPr>
          <p:cNvPr id="97" name="TextBox 96"/>
          <p:cNvSpPr txBox="1"/>
          <p:nvPr/>
        </p:nvSpPr>
        <p:spPr>
          <a:xfrm>
            <a:off x="4997833" y="3687493"/>
            <a:ext cx="108919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Bayesian Classifier</a:t>
            </a:r>
          </a:p>
        </p:txBody>
      </p:sp>
      <p:sp>
        <p:nvSpPr>
          <p:cNvPr id="112" name="TextBox 111"/>
          <p:cNvSpPr txBox="1"/>
          <p:nvPr/>
        </p:nvSpPr>
        <p:spPr>
          <a:xfrm>
            <a:off x="6212897" y="3523196"/>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Extracting Features by Text Analytics</a:t>
            </a:r>
          </a:p>
        </p:txBody>
      </p:sp>
      <p:sp>
        <p:nvSpPr>
          <p:cNvPr id="113" name="TextBox 112"/>
          <p:cNvSpPr txBox="1"/>
          <p:nvPr/>
        </p:nvSpPr>
        <p:spPr>
          <a:xfrm>
            <a:off x="6218932" y="2227673"/>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Factor Analysis</a:t>
            </a:r>
          </a:p>
        </p:txBody>
      </p:sp>
      <p:cxnSp>
        <p:nvCxnSpPr>
          <p:cNvPr id="125" name="Straight Connector 124"/>
          <p:cNvCxnSpPr>
            <a:stCxn id="87" idx="2"/>
            <a:endCxn id="68" idx="0"/>
          </p:cNvCxnSpPr>
          <p:nvPr/>
        </p:nvCxnSpPr>
        <p:spPr>
          <a:xfrm>
            <a:off x="4791284" y="1696824"/>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313217"/>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426269"/>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t>Features &amp; Dimensions</a:t>
            </a:r>
          </a:p>
        </p:txBody>
      </p:sp>
      <p:cxnSp>
        <p:nvCxnSpPr>
          <p:cNvPr id="145" name="Straight Connector 144"/>
          <p:cNvCxnSpPr>
            <a:stCxn id="142" idx="2"/>
            <a:endCxn id="113" idx="0"/>
          </p:cNvCxnSpPr>
          <p:nvPr/>
        </p:nvCxnSpPr>
        <p:spPr>
          <a:xfrm>
            <a:off x="6833738" y="1949489"/>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275089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2993989"/>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Advanced Model-based Segmentation</a:t>
            </a:r>
          </a:p>
        </p:txBody>
      </p:sp>
      <p:sp>
        <p:nvSpPr>
          <p:cNvPr id="149" name="TextBox 148"/>
          <p:cNvSpPr txBox="1"/>
          <p:nvPr/>
        </p:nvSpPr>
        <p:spPr>
          <a:xfrm>
            <a:off x="7700583" y="2212859"/>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Segmentation Basic</a:t>
            </a:r>
          </a:p>
        </p:txBody>
      </p:sp>
      <p:cxnSp>
        <p:nvCxnSpPr>
          <p:cNvPr id="150" name="Straight Connector 149"/>
          <p:cNvCxnSpPr>
            <a:endCxn id="149" idx="0"/>
          </p:cNvCxnSpPr>
          <p:nvPr/>
        </p:nvCxnSpPr>
        <p:spPr>
          <a:xfrm>
            <a:off x="8315389" y="1934675"/>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000250"/>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Spatial Segmentation</a:t>
            </a:r>
          </a:p>
        </p:txBody>
      </p:sp>
      <p:cxnSp>
        <p:nvCxnSpPr>
          <p:cNvPr id="49" name="Straight Connector 48"/>
          <p:cNvCxnSpPr/>
          <p:nvPr/>
        </p:nvCxnSpPr>
        <p:spPr>
          <a:xfrm>
            <a:off x="8315389" y="3747467"/>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5472955" y="5958579"/>
            <a:ext cx="2517112" cy="580334"/>
          </a:xfrm>
          <a:prstGeom prst="rect">
            <a:avLst/>
          </a:prstGeom>
        </p:spPr>
      </p:pic>
      <p:cxnSp>
        <p:nvCxnSpPr>
          <p:cNvPr id="50" name="Straight Connector 49"/>
          <p:cNvCxnSpPr/>
          <p:nvPr/>
        </p:nvCxnSpPr>
        <p:spPr>
          <a:xfrm>
            <a:off x="4021874"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2993989"/>
            <a:ext cx="1089191"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BASS Diffusion Model</a:t>
            </a:r>
          </a:p>
        </p:txBody>
      </p:sp>
      <p:sp>
        <p:nvSpPr>
          <p:cNvPr id="54" name="TextBox 53"/>
          <p:cNvSpPr txBox="1"/>
          <p:nvPr/>
        </p:nvSpPr>
        <p:spPr>
          <a:xfrm>
            <a:off x="4985287" y="4384434"/>
            <a:ext cx="1114284"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Tree Models</a:t>
            </a:r>
          </a:p>
        </p:txBody>
      </p:sp>
      <p:cxnSp>
        <p:nvCxnSpPr>
          <p:cNvPr id="63" name="Straight Connector 62"/>
          <p:cNvCxnSpPr>
            <a:cxnSpLocks/>
          </p:cNvCxnSpPr>
          <p:nvPr/>
        </p:nvCxnSpPr>
        <p:spPr>
          <a:xfrm flipH="1">
            <a:off x="4858149" y="4560846"/>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3947053"/>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a:off x="4854789" y="2530773"/>
            <a:ext cx="3360" cy="26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2965286"/>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a:solidFill>
                  <a:schemeClr val="tx1"/>
                </a:solidFill>
              </a:rPr>
              <a:t>MDS</a:t>
            </a:r>
          </a:p>
        </p:txBody>
      </p:sp>
      <p:cxnSp>
        <p:nvCxnSpPr>
          <p:cNvPr id="53" name="Straight Connector 52"/>
          <p:cNvCxnSpPr/>
          <p:nvPr/>
        </p:nvCxnSpPr>
        <p:spPr>
          <a:xfrm>
            <a:off x="6810380" y="327642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85287" y="4897980"/>
            <a:ext cx="1114284"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Intro Deep Learning</a:t>
            </a:r>
          </a:p>
        </p:txBody>
      </p:sp>
      <p:cxnSp>
        <p:nvCxnSpPr>
          <p:cNvPr id="57" name="Straight Connector 56"/>
          <p:cNvCxnSpPr>
            <a:cxnSpLocks/>
          </p:cNvCxnSpPr>
          <p:nvPr/>
        </p:nvCxnSpPr>
        <p:spPr>
          <a:xfrm flipH="1">
            <a:off x="4854789" y="5155173"/>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92569" y="5880827"/>
            <a:ext cx="1302369"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Intro Bayesian Statistics</a:t>
            </a:r>
          </a:p>
        </p:txBody>
      </p:sp>
      <p:sp>
        <p:nvSpPr>
          <p:cNvPr id="56" name="TextBox 55"/>
          <p:cNvSpPr txBox="1"/>
          <p:nvPr/>
        </p:nvSpPr>
        <p:spPr>
          <a:xfrm>
            <a:off x="2326419" y="4412194"/>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schemeClr val="tx1"/>
                </a:solidFill>
              </a:rPr>
              <a:t>Issues in Regression</a:t>
            </a:r>
          </a:p>
        </p:txBody>
      </p:sp>
      <p:cxnSp>
        <p:nvCxnSpPr>
          <p:cNvPr id="60" name="Straight Connector 59"/>
          <p:cNvCxnSpPr/>
          <p:nvPr/>
        </p:nvCxnSpPr>
        <p:spPr>
          <a:xfrm>
            <a:off x="2182898" y="4566082"/>
            <a:ext cx="0" cy="793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193132" y="534906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033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In class practice</a:t>
            </a:r>
          </a:p>
        </p:txBody>
      </p:sp>
      <p:sp>
        <p:nvSpPr>
          <p:cNvPr id="3" name="Content Placeholder 2"/>
          <p:cNvSpPr>
            <a:spLocks noGrp="1"/>
          </p:cNvSpPr>
          <p:nvPr>
            <p:ph idx="1"/>
          </p:nvPr>
        </p:nvSpPr>
        <p:spPr/>
        <p:txBody>
          <a:bodyPr/>
          <a:lstStyle/>
          <a:p>
            <a:pPr>
              <a:lnSpc>
                <a:spcPct val="150000"/>
              </a:lnSpc>
            </a:pPr>
            <a:r>
              <a:rPr lang="en-US" dirty="0">
                <a:latin typeface="Eras Medium ITC" panose="020B0602030504020804" pitchFamily="34" charset="0"/>
              </a:rPr>
              <a:t>Use the Text book Simulation data (see page 364 for data description) </a:t>
            </a:r>
          </a:p>
          <a:p>
            <a:pPr marL="0" indent="0">
              <a:lnSpc>
                <a:spcPct val="150000"/>
              </a:lnSpc>
              <a:buNone/>
            </a:pPr>
            <a:r>
              <a:rPr lang="en-US" dirty="0">
                <a:latin typeface="Eras Medium ITC" panose="020B0602030504020804" pitchFamily="34" charset="0"/>
              </a:rPr>
              <a:t> </a:t>
            </a:r>
            <a:r>
              <a:rPr lang="en-US" dirty="0" err="1">
                <a:latin typeface="Eras Medium ITC" panose="020B0602030504020804" pitchFamily="34" charset="0"/>
              </a:rPr>
              <a:t>cbc.df</a:t>
            </a:r>
            <a:r>
              <a:rPr lang="en-US" dirty="0">
                <a:latin typeface="Eras Medium ITC" panose="020B0602030504020804" pitchFamily="34" charset="0"/>
              </a:rPr>
              <a:t>&lt;-read.csv("http://goo.gl/5xQObB")</a:t>
            </a:r>
          </a:p>
          <a:p>
            <a:pPr>
              <a:lnSpc>
                <a:spcPct val="150000"/>
              </a:lnSpc>
            </a:pPr>
            <a:r>
              <a:rPr lang="en-US" dirty="0">
                <a:latin typeface="Eras Medium ITC" panose="020B0602030504020804" pitchFamily="34" charset="0"/>
              </a:rPr>
              <a:t>What is relationship between cargo capacity and choice? Statistically significant?</a:t>
            </a:r>
          </a:p>
          <a:p>
            <a:pPr>
              <a:lnSpc>
                <a:spcPct val="150000"/>
              </a:lnSpc>
            </a:pPr>
            <a:r>
              <a:rPr lang="en-US" dirty="0">
                <a:latin typeface="Eras Medium ITC" panose="020B0602030504020804" pitchFamily="34" charset="0"/>
              </a:rPr>
              <a:t>What is relationship between number of seat and choice?</a:t>
            </a:r>
          </a:p>
          <a:p>
            <a:pPr>
              <a:lnSpc>
                <a:spcPct val="150000"/>
              </a:lnSpc>
            </a:pPr>
            <a:endParaRPr lang="en-US" dirty="0">
              <a:latin typeface="Eras Medium ITC" panose="020B0602030504020804" pitchFamily="34" charset="0"/>
            </a:endParaRPr>
          </a:p>
          <a:p>
            <a:pPr marL="0" indent="0">
              <a:lnSpc>
                <a:spcPct val="150000"/>
              </a:lnSpc>
              <a:buNone/>
            </a:pPr>
            <a:endParaRPr lang="en-US" dirty="0">
              <a:latin typeface="Eras Medium ITC" panose="020B0602030504020804" pitchFamily="34" charset="0"/>
            </a:endParaRPr>
          </a:p>
        </p:txBody>
      </p:sp>
    </p:spTree>
    <p:extLst>
      <p:ext uri="{BB962C8B-B14F-4D97-AF65-F5344CB8AC3E}">
        <p14:creationId xmlns:p14="http://schemas.microsoft.com/office/powerpoint/2010/main" val="2177529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Announcement </a:t>
            </a:r>
          </a:p>
        </p:txBody>
      </p:sp>
      <p:sp>
        <p:nvSpPr>
          <p:cNvPr id="3" name="Content Placeholder 2"/>
          <p:cNvSpPr>
            <a:spLocks noGrp="1"/>
          </p:cNvSpPr>
          <p:nvPr>
            <p:ph idx="1"/>
          </p:nvPr>
        </p:nvSpPr>
        <p:spPr/>
        <p:txBody>
          <a:bodyPr/>
          <a:lstStyle/>
          <a:p>
            <a:r>
              <a:rPr lang="en-US" dirty="0">
                <a:latin typeface="Eras Medium ITC" panose="020B0602030504020804" pitchFamily="34" charset="0"/>
              </a:rPr>
              <a:t>1. Project Groups (Random assign or you decide?)</a:t>
            </a:r>
          </a:p>
          <a:p>
            <a:r>
              <a:rPr lang="en-US" dirty="0">
                <a:latin typeface="Eras Medium ITC" panose="020B0602030504020804" pitchFamily="34" charset="0"/>
              </a:rPr>
              <a:t>2. Assignment 1  </a:t>
            </a:r>
          </a:p>
          <a:p>
            <a:pPr lvl="1"/>
            <a:r>
              <a:rPr lang="en-US" dirty="0">
                <a:latin typeface="Eras Medium ITC" panose="020B0602030504020804" pitchFamily="34" charset="0"/>
              </a:rPr>
              <a:t>Available from next Thursday (00:01am of 03/21). </a:t>
            </a:r>
          </a:p>
          <a:p>
            <a:pPr lvl="1"/>
            <a:r>
              <a:rPr lang="en-US" dirty="0">
                <a:latin typeface="Eras Medium ITC" panose="020B0602030504020804" pitchFamily="34" charset="0"/>
              </a:rPr>
              <a:t>Due date will be by the end of next Thursday (11:59pm 03/28).</a:t>
            </a:r>
          </a:p>
          <a:p>
            <a:pPr lvl="1"/>
            <a:r>
              <a:rPr lang="en-US" dirty="0">
                <a:latin typeface="Eras Medium ITC" panose="020B0602030504020804" pitchFamily="34" charset="0"/>
              </a:rPr>
              <a:t>It will cover </a:t>
            </a:r>
            <a:r>
              <a:rPr lang="en-US" dirty="0" err="1">
                <a:latin typeface="Eras Medium ITC" panose="020B0602030504020804" pitchFamily="34" charset="0"/>
              </a:rPr>
              <a:t>CrossTab</a:t>
            </a:r>
            <a:r>
              <a:rPr lang="en-US" dirty="0">
                <a:latin typeface="Eras Medium ITC" panose="020B0602030504020804" pitchFamily="34" charset="0"/>
              </a:rPr>
              <a:t>, Correlation and Regression</a:t>
            </a:r>
          </a:p>
          <a:p>
            <a:r>
              <a:rPr lang="en-US" dirty="0">
                <a:latin typeface="Eras Medium ITC" panose="020B0602030504020804" pitchFamily="34" charset="0"/>
              </a:rPr>
              <a:t>3. Please study materials of </a:t>
            </a:r>
            <a:r>
              <a:rPr lang="en-US" dirty="0" err="1">
                <a:latin typeface="Eras Medium ITC" panose="020B0602030504020804" pitchFamily="34" charset="0"/>
              </a:rPr>
              <a:t>CrossTab</a:t>
            </a:r>
            <a:r>
              <a:rPr lang="en-US" dirty="0">
                <a:latin typeface="Eras Medium ITC" panose="020B0602030504020804" pitchFamily="34" charset="0"/>
              </a:rPr>
              <a:t> in PPT slides and practice R for </a:t>
            </a:r>
            <a:r>
              <a:rPr lang="en-US" dirty="0" err="1">
                <a:latin typeface="Eras Medium ITC" panose="020B0602030504020804" pitchFamily="34" charset="0"/>
              </a:rPr>
              <a:t>CrossTab</a:t>
            </a:r>
            <a:r>
              <a:rPr lang="en-US" dirty="0">
                <a:latin typeface="Eras Medium ITC" panose="020B0602030504020804" pitchFamily="34" charset="0"/>
              </a:rPr>
              <a:t>. Relevant reading material is available in our Blackboard.</a:t>
            </a:r>
          </a:p>
          <a:p>
            <a:endParaRPr lang="en-US" dirty="0">
              <a:latin typeface="Eras Medium ITC" panose="020B0602030504020804" pitchFamily="34" charset="0"/>
            </a:endParaRPr>
          </a:p>
        </p:txBody>
      </p:sp>
    </p:spTree>
    <p:extLst>
      <p:ext uri="{BB962C8B-B14F-4D97-AF65-F5344CB8AC3E}">
        <p14:creationId xmlns:p14="http://schemas.microsoft.com/office/powerpoint/2010/main" val="4098491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676400"/>
            <a:ext cx="5562600" cy="4524315"/>
          </a:xfrm>
          <a:prstGeom prst="rect">
            <a:avLst/>
          </a:prstGeom>
          <a:noFill/>
        </p:spPr>
        <p:txBody>
          <a:bodyPr wrap="square" rtlCol="0">
            <a:spAutoFit/>
          </a:bodyPr>
          <a:lstStyle/>
          <a:p>
            <a:pPr>
              <a:lnSpc>
                <a:spcPct val="150000"/>
              </a:lnSpc>
            </a:pPr>
            <a:r>
              <a:rPr lang="en-US" sz="3200" dirty="0">
                <a:latin typeface="Eras Medium ITC" panose="020B0602030504020804" pitchFamily="34" charset="0"/>
              </a:rPr>
              <a:t>Continuous Variable Analysis – </a:t>
            </a:r>
            <a:r>
              <a:rPr lang="en-US" sz="3200" b="1" dirty="0">
                <a:effectLst>
                  <a:outerShdw blurRad="38100" dist="38100" dir="2700000" algn="tl">
                    <a:srgbClr val="000000">
                      <a:alpha val="43137"/>
                    </a:srgbClr>
                  </a:outerShdw>
                </a:effectLst>
                <a:latin typeface="Eras Medium ITC" panose="020B0602030504020804" pitchFamily="34" charset="0"/>
              </a:rPr>
              <a:t>Correlation</a:t>
            </a:r>
          </a:p>
          <a:p>
            <a:pPr>
              <a:lnSpc>
                <a:spcPct val="150000"/>
              </a:lnSpc>
            </a:pPr>
            <a:endParaRPr lang="en-US" sz="2400" dirty="0">
              <a:latin typeface="Eras Medium ITC" panose="020B0602030504020804" pitchFamily="34" charset="0"/>
            </a:endParaRPr>
          </a:p>
          <a:p>
            <a:pPr>
              <a:lnSpc>
                <a:spcPct val="150000"/>
              </a:lnSpc>
            </a:pPr>
            <a:endParaRPr lang="en-US" sz="2400" dirty="0">
              <a:latin typeface="Eras Medium ITC" panose="020B0602030504020804" pitchFamily="34" charset="0"/>
            </a:endParaRPr>
          </a:p>
          <a:p>
            <a:pPr>
              <a:lnSpc>
                <a:spcPct val="150000"/>
              </a:lnSpc>
            </a:pPr>
            <a:r>
              <a:rPr lang="en-US" sz="2400" dirty="0">
                <a:latin typeface="Eras Medium ITC" panose="020B0602030504020804" pitchFamily="34" charset="0"/>
              </a:rPr>
              <a:t>Statisticians said the most important innovation in all statistics history…</a:t>
            </a:r>
          </a:p>
          <a:p>
            <a:pPr>
              <a:lnSpc>
                <a:spcPct val="150000"/>
              </a:lnSpc>
            </a:pPr>
            <a:endParaRPr lang="en-US" sz="3200" dirty="0">
              <a:latin typeface="Eras Medium ITC" panose="020B0602030504020804" pitchFamily="34" charset="0"/>
            </a:endParaRPr>
          </a:p>
        </p:txBody>
      </p:sp>
      <p:pic>
        <p:nvPicPr>
          <p:cNvPr id="3" name="Content Placeholder 3"/>
          <p:cNvPicPr>
            <a:picLocks noChangeAspect="1"/>
          </p:cNvPicPr>
          <p:nvPr/>
        </p:nvPicPr>
        <p:blipFill>
          <a:blip r:embed="rId2"/>
          <a:stretch>
            <a:fillRect/>
          </a:stretch>
        </p:blipFill>
        <p:spPr>
          <a:xfrm>
            <a:off x="6324600" y="1676400"/>
            <a:ext cx="2500927" cy="3557805"/>
          </a:xfrm>
          <a:prstGeom prst="rect">
            <a:avLst/>
          </a:prstGeom>
        </p:spPr>
      </p:pic>
      <p:sp>
        <p:nvSpPr>
          <p:cNvPr id="4" name="TextBox 3"/>
          <p:cNvSpPr txBox="1"/>
          <p:nvPr/>
        </p:nvSpPr>
        <p:spPr>
          <a:xfrm>
            <a:off x="6400800" y="5410200"/>
            <a:ext cx="2424727" cy="369332"/>
          </a:xfrm>
          <a:prstGeom prst="rect">
            <a:avLst/>
          </a:prstGeom>
          <a:noFill/>
        </p:spPr>
        <p:txBody>
          <a:bodyPr wrap="square" rtlCol="0">
            <a:spAutoFit/>
          </a:bodyPr>
          <a:lstStyle/>
          <a:p>
            <a:r>
              <a:rPr lang="en-US" dirty="0">
                <a:latin typeface="Eras Medium ITC" panose="020B0602030504020804" pitchFamily="34" charset="0"/>
              </a:rPr>
              <a:t>Karl Pearson</a:t>
            </a:r>
          </a:p>
        </p:txBody>
      </p:sp>
    </p:spTree>
    <p:extLst>
      <p:ext uri="{BB962C8B-B14F-4D97-AF65-F5344CB8AC3E}">
        <p14:creationId xmlns:p14="http://schemas.microsoft.com/office/powerpoint/2010/main" val="3564301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381000" y="152400"/>
            <a:ext cx="8229600" cy="936104"/>
          </a:xfrm>
        </p:spPr>
        <p:txBody>
          <a:bodyPr>
            <a:noAutofit/>
          </a:bodyPr>
          <a:lstStyle/>
          <a:p>
            <a:r>
              <a:rPr lang="en-US" sz="4000" dirty="0">
                <a:solidFill>
                  <a:schemeClr val="tx1"/>
                </a:solidFill>
                <a:latin typeface="Eras Medium ITC" panose="020B0602030504020804" pitchFamily="34" charset="0"/>
              </a:rPr>
              <a:t>Example – Correlation</a:t>
            </a:r>
          </a:p>
        </p:txBody>
      </p:sp>
      <p:graphicFrame>
        <p:nvGraphicFramePr>
          <p:cNvPr id="4" name="Table 3"/>
          <p:cNvGraphicFramePr>
            <a:graphicFrameLocks noGrp="1"/>
          </p:cNvGraphicFramePr>
          <p:nvPr>
            <p:extLst>
              <p:ext uri="{D42A27DB-BD31-4B8C-83A1-F6EECF244321}">
                <p14:modId xmlns:p14="http://schemas.microsoft.com/office/powerpoint/2010/main" val="3909404380"/>
              </p:ext>
            </p:extLst>
          </p:nvPr>
        </p:nvGraphicFramePr>
        <p:xfrm>
          <a:off x="2051720" y="1188355"/>
          <a:ext cx="5040560" cy="5481005"/>
        </p:xfrm>
        <a:graphic>
          <a:graphicData uri="http://schemas.openxmlformats.org/drawingml/2006/table">
            <a:tbl>
              <a:tblPr/>
              <a:tblGrid>
                <a:gridCol w="1728192">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tblGrid>
              <a:tr h="977585">
                <a:tc>
                  <a:txBody>
                    <a:bodyPr/>
                    <a:lstStyle/>
                    <a:p>
                      <a:pPr algn="ctr" fontAlgn="ctr"/>
                      <a:r>
                        <a:rPr lang="en-US" sz="2400" b="0" i="0" u="none" strike="noStrike" dirty="0">
                          <a:solidFill>
                            <a:srgbClr val="000000"/>
                          </a:solidFill>
                          <a:latin typeface="Calibri"/>
                        </a:rPr>
                        <a:t>Market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2400" b="0" i="0" u="none" strike="noStrike" dirty="0">
                          <a:solidFill>
                            <a:srgbClr val="000000"/>
                          </a:solidFill>
                          <a:latin typeface="Calibri"/>
                        </a:rPr>
                        <a:t>Price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2400" b="0" i="0" u="none" strike="noStrike" dirty="0">
                          <a:solidFill>
                            <a:srgbClr val="000000"/>
                          </a:solidFill>
                          <a:latin typeface="Calibri"/>
                        </a:rPr>
                        <a:t>Sales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2581">
                <a:tc>
                  <a:txBody>
                    <a:bodyPr/>
                    <a:lstStyle/>
                    <a:p>
                      <a:pPr algn="ctr" fontAlgn="b"/>
                      <a:r>
                        <a:rPr lang="en-US" sz="2400" b="0" i="0" u="none" strike="noStrike" dirty="0">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en-US" sz="2400" b="0" i="0" u="none" strike="noStrike" dirty="0">
                          <a:solidFill>
                            <a:srgbClr val="000000"/>
                          </a:solidFill>
                          <a:latin typeface="Calibri"/>
                        </a:rPr>
                        <a:t>2.5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b"/>
                      <a:r>
                        <a:rPr lang="en-US" sz="2400" b="0" i="0" u="none" strike="noStrike">
                          <a:solidFill>
                            <a:srgbClr val="000000"/>
                          </a:solidFill>
                          <a:latin typeface="Calibri"/>
                        </a:rPr>
                        <a:t>182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32581">
                <a:tc>
                  <a:txBody>
                    <a:bodyPr/>
                    <a:lstStyle/>
                    <a:p>
                      <a:pPr algn="ctr" fontAlgn="b"/>
                      <a:r>
                        <a:rPr lang="en-US" sz="2400" b="0" i="0" u="none" strike="noStrike" dirty="0">
                          <a:solidFill>
                            <a:srgbClr val="000000"/>
                          </a:solidFill>
                          <a:latin typeface="Calibri"/>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2.5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169</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32581">
                <a:tc>
                  <a:txBody>
                    <a:bodyPr/>
                    <a:lstStyle/>
                    <a:p>
                      <a:pPr algn="ctr" fontAlgn="b"/>
                      <a:r>
                        <a:rPr lang="en-US" sz="2400" b="0" i="0" u="none" strike="noStrike">
                          <a:solidFill>
                            <a:srgbClr val="000000"/>
                          </a:solidFill>
                          <a:latin typeface="Calibri"/>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2.7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182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32581">
                <a:tc>
                  <a:txBody>
                    <a:bodyPr/>
                    <a:lstStyle/>
                    <a:p>
                      <a:pPr algn="ctr" fontAlgn="b"/>
                      <a:r>
                        <a:rPr lang="en-US" sz="2400" b="0" i="0" u="none" strike="noStrike">
                          <a:solidFill>
                            <a:srgbClr val="000000"/>
                          </a:solidFill>
                          <a:latin typeface="Calibri"/>
                        </a:rPr>
                        <a: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2.8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149</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332581">
                <a:tc>
                  <a:txBody>
                    <a:bodyPr/>
                    <a:lstStyle/>
                    <a:p>
                      <a:pPr algn="ctr" fontAlgn="b"/>
                      <a:r>
                        <a:rPr lang="en-US" sz="2400" b="0" i="0" u="none" strike="noStrike">
                          <a:solidFill>
                            <a:srgbClr val="000000"/>
                          </a:solidFill>
                          <a:latin typeface="Calibri"/>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a:solidFill>
                            <a:srgbClr val="000000"/>
                          </a:solidFill>
                          <a:latin typeface="Calibri"/>
                        </a:rPr>
                        <a:t>2.3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188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332581">
                <a:tc>
                  <a:txBody>
                    <a:bodyPr/>
                    <a:lstStyle/>
                    <a:p>
                      <a:pPr algn="ctr" fontAlgn="b"/>
                      <a:r>
                        <a:rPr lang="en-US" sz="2400" b="0" i="0" u="none" strike="noStrike">
                          <a:solidFill>
                            <a:srgbClr val="000000"/>
                          </a:solidFill>
                          <a:latin typeface="Calibri"/>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a:solidFill>
                            <a:srgbClr val="000000"/>
                          </a:solidFill>
                          <a:latin typeface="Calibri"/>
                        </a:rPr>
                        <a:t>2.2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200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332581">
                <a:tc>
                  <a:txBody>
                    <a:bodyPr/>
                    <a:lstStyle/>
                    <a:p>
                      <a:pPr algn="ctr" fontAlgn="b"/>
                      <a:r>
                        <a:rPr lang="en-US" sz="2400" b="0" i="0" u="none" strike="noStrike">
                          <a:solidFill>
                            <a:srgbClr val="000000"/>
                          </a:solidFill>
                          <a:latin typeface="Calibri"/>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a:solidFill>
                            <a:srgbClr val="000000"/>
                          </a:solidFill>
                          <a:latin typeface="Calibri"/>
                        </a:rPr>
                        <a:t>2.7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159</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332581">
                <a:tc>
                  <a:txBody>
                    <a:bodyPr/>
                    <a:lstStyle/>
                    <a:p>
                      <a:pPr algn="ctr" fontAlgn="b"/>
                      <a:r>
                        <a:rPr lang="en-US" sz="2400" b="0" i="0" u="none" strike="noStrike">
                          <a:solidFill>
                            <a:srgbClr val="000000"/>
                          </a:solidFill>
                          <a:latin typeface="Calibri"/>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a:solidFill>
                            <a:srgbClr val="000000"/>
                          </a:solidFill>
                          <a:latin typeface="Calibri"/>
                        </a:rPr>
                        <a:t>2.0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212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332581">
                <a:tc>
                  <a:txBody>
                    <a:bodyPr/>
                    <a:lstStyle/>
                    <a:p>
                      <a:pPr algn="ctr" fontAlgn="b"/>
                      <a:r>
                        <a:rPr lang="en-US" sz="2400" b="0" i="0" u="none" strike="noStrike">
                          <a:solidFill>
                            <a:srgbClr val="000000"/>
                          </a:solidFill>
                          <a:latin typeface="Calibri"/>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a:solidFill>
                            <a:srgbClr val="000000"/>
                          </a:solidFill>
                          <a:latin typeface="Calibri"/>
                        </a:rPr>
                        <a:t>2.8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161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332581">
                <a:tc>
                  <a:txBody>
                    <a:bodyPr/>
                    <a:lstStyle/>
                    <a:p>
                      <a:pPr algn="ctr" fontAlgn="b"/>
                      <a:r>
                        <a:rPr lang="en-US" sz="2400" b="0" i="0" u="none" strike="noStrike">
                          <a:solidFill>
                            <a:srgbClr val="000000"/>
                          </a:solidFill>
                          <a:latin typeface="Calibri"/>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a:solidFill>
                            <a:srgbClr val="000000"/>
                          </a:solidFill>
                          <a:latin typeface="Calibri"/>
                        </a:rPr>
                        <a:t>2.6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145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332581">
                <a:tc>
                  <a:txBody>
                    <a:bodyPr/>
                    <a:lstStyle/>
                    <a:p>
                      <a:pPr algn="ctr" fontAlgn="b"/>
                      <a:r>
                        <a:rPr lang="en-US" sz="2400" b="0" i="0" u="none" strike="noStrike">
                          <a:solidFill>
                            <a:srgbClr val="000000"/>
                          </a:solidFill>
                          <a:latin typeface="Calibri"/>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a:solidFill>
                            <a:srgbClr val="000000"/>
                          </a:solidFill>
                          <a:latin typeface="Calibri"/>
                        </a:rPr>
                        <a:t>2.7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2400" b="0" i="0" u="none" strike="noStrike" dirty="0">
                          <a:solidFill>
                            <a:srgbClr val="000000"/>
                          </a:solidFill>
                          <a:latin typeface="Calibri"/>
                        </a:rPr>
                        <a:t>187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332581">
                <a:tc>
                  <a:txBody>
                    <a:bodyPr/>
                    <a:lstStyle/>
                    <a:p>
                      <a:pPr algn="ctr" fontAlgn="b"/>
                      <a:r>
                        <a:rPr lang="en-US" sz="2400" b="0" i="0" u="none" strike="noStrike" dirty="0">
                          <a:solidFill>
                            <a:srgbClr val="000000"/>
                          </a:solidFill>
                          <a:latin typeface="Calibri"/>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en-US" sz="2400" b="0" i="0" u="none" strike="noStrike">
                          <a:solidFill>
                            <a:srgbClr val="000000"/>
                          </a:solidFill>
                          <a:latin typeface="Calibri"/>
                        </a:rPr>
                        <a:t>1.9</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b"/>
                      <a:r>
                        <a:rPr lang="en-US" sz="2400" b="0" i="0" u="none" strike="noStrike" dirty="0">
                          <a:solidFill>
                            <a:srgbClr val="000000"/>
                          </a:solidFill>
                          <a:latin typeface="Calibri"/>
                        </a:rPr>
                        <a:t>194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381000" y="381000"/>
            <a:ext cx="8229600" cy="936104"/>
          </a:xfrm>
        </p:spPr>
        <p:txBody>
          <a:bodyPr>
            <a:noAutofit/>
          </a:bodyPr>
          <a:lstStyle/>
          <a:p>
            <a:r>
              <a:rPr lang="en-US" dirty="0">
                <a:solidFill>
                  <a:schemeClr val="tx1"/>
                </a:solidFill>
                <a:latin typeface="Eras Medium ITC" panose="020B0602030504020804" pitchFamily="34" charset="0"/>
              </a:rPr>
              <a:t>Scatter Plot</a:t>
            </a:r>
            <a:r>
              <a:rPr lang="en-US" sz="4000" dirty="0">
                <a:solidFill>
                  <a:schemeClr val="tx1"/>
                </a:solidFill>
                <a:latin typeface="Eras Medium ITC" panose="020B0602030504020804" pitchFamily="34" charset="0"/>
              </a:rPr>
              <a:t> – Sales Data</a:t>
            </a:r>
          </a:p>
        </p:txBody>
      </p:sp>
      <p:pic>
        <p:nvPicPr>
          <p:cNvPr id="2" name="Picture 1"/>
          <p:cNvPicPr>
            <a:picLocks noChangeAspect="1"/>
          </p:cNvPicPr>
          <p:nvPr/>
        </p:nvPicPr>
        <p:blipFill>
          <a:blip r:embed="rId3"/>
          <a:stretch>
            <a:fillRect/>
          </a:stretch>
        </p:blipFill>
        <p:spPr>
          <a:xfrm>
            <a:off x="1981200" y="1345679"/>
            <a:ext cx="4655127" cy="4648200"/>
          </a:xfrm>
          <a:prstGeom prst="rect">
            <a:avLst/>
          </a:prstGeom>
        </p:spPr>
      </p:pic>
      <p:sp>
        <p:nvSpPr>
          <p:cNvPr id="3" name="TextBox 2"/>
          <p:cNvSpPr txBox="1"/>
          <p:nvPr/>
        </p:nvSpPr>
        <p:spPr>
          <a:xfrm>
            <a:off x="609600" y="6248400"/>
            <a:ext cx="7696200" cy="369332"/>
          </a:xfrm>
          <a:prstGeom prst="rect">
            <a:avLst/>
          </a:prstGeom>
          <a:noFill/>
        </p:spPr>
        <p:txBody>
          <a:bodyPr wrap="square" rtlCol="0">
            <a:spAutoFit/>
          </a:bodyPr>
          <a:lstStyle/>
          <a:p>
            <a:pPr algn="ctr"/>
            <a:r>
              <a:rPr lang="en-US" dirty="0">
                <a:solidFill>
                  <a:srgbClr val="FF0000"/>
                </a:solidFill>
                <a:latin typeface="Eras Medium ITC" panose="020B0602030504020804" pitchFamily="34" charset="0"/>
              </a:rPr>
              <a:t>Can you see any pattern from this plot?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xfrm>
            <a:off x="457200" y="457200"/>
            <a:ext cx="8229600" cy="990600"/>
          </a:xfrm>
          <a:noFill/>
        </p:spPr>
        <p:txBody>
          <a:bodyPr lIns="90488" tIns="44450" rIns="90488" bIns="44450">
            <a:normAutofit/>
          </a:bodyPr>
          <a:lstStyle/>
          <a:p>
            <a:r>
              <a:rPr lang="en-US" b="1" dirty="0">
                <a:solidFill>
                  <a:schemeClr val="tx1"/>
                </a:solidFill>
                <a:latin typeface="Candara" pitchFamily="34" charset="0"/>
              </a:rPr>
              <a:t>Pearson Correlation (</a:t>
            </a:r>
            <a:r>
              <a:rPr lang="en-US" b="1" i="1" dirty="0" err="1">
                <a:solidFill>
                  <a:schemeClr val="tx1"/>
                </a:solidFill>
                <a:latin typeface="Candara" pitchFamily="34" charset="0"/>
              </a:rPr>
              <a:t>r</a:t>
            </a:r>
            <a:r>
              <a:rPr lang="en-US" b="1" i="1" baseline="-25000" dirty="0" err="1">
                <a:solidFill>
                  <a:schemeClr val="tx1"/>
                </a:solidFill>
                <a:latin typeface="Candara" pitchFamily="34" charset="0"/>
              </a:rPr>
              <a:t>xy</a:t>
            </a:r>
            <a:r>
              <a:rPr lang="en-US" b="1" dirty="0">
                <a:solidFill>
                  <a:schemeClr val="tx1"/>
                </a:solidFill>
                <a:latin typeface="Candara" pitchFamily="34" charset="0"/>
              </a:rPr>
              <a:t>)</a:t>
            </a:r>
          </a:p>
        </p:txBody>
      </p:sp>
      <p:sp>
        <p:nvSpPr>
          <p:cNvPr id="6" name="Content Placeholder 5"/>
          <p:cNvSpPr>
            <a:spLocks noGrp="1"/>
          </p:cNvSpPr>
          <p:nvPr>
            <p:ph idx="1"/>
          </p:nvPr>
        </p:nvSpPr>
        <p:spPr>
          <a:xfrm>
            <a:off x="304800" y="1676400"/>
            <a:ext cx="8229600" cy="4876800"/>
          </a:xfrm>
        </p:spPr>
        <p:txBody>
          <a:bodyPr>
            <a:normAutofit/>
          </a:bodyPr>
          <a:lstStyle/>
          <a:p>
            <a:pPr marL="273050" indent="-273050"/>
            <a:r>
              <a:rPr lang="en-US" dirty="0">
                <a:latin typeface="Candara" pitchFamily="34" charset="0"/>
              </a:rPr>
              <a:t>Uses two variables, X and Y, that are </a:t>
            </a:r>
            <a:r>
              <a:rPr lang="en-US" dirty="0">
                <a:solidFill>
                  <a:srgbClr val="FF0000"/>
                </a:solidFill>
                <a:latin typeface="Candara" pitchFamily="34" charset="0"/>
              </a:rPr>
              <a:t>continuous</a:t>
            </a:r>
            <a:r>
              <a:rPr lang="en-US" dirty="0">
                <a:latin typeface="Candara" pitchFamily="34" charset="0"/>
              </a:rPr>
              <a:t> (interval or ratio scales), and examines whether they are significantly </a:t>
            </a:r>
            <a:r>
              <a:rPr lang="en-US" u="sng" dirty="0">
                <a:latin typeface="Candara" pitchFamily="34" charset="0"/>
              </a:rPr>
              <a:t>linearly</a:t>
            </a:r>
            <a:r>
              <a:rPr lang="en-US" dirty="0">
                <a:latin typeface="Candara" pitchFamily="34" charset="0"/>
              </a:rPr>
              <a:t> associated.</a:t>
            </a:r>
          </a:p>
          <a:p>
            <a:pPr marL="273050" indent="-273050" algn="ctr">
              <a:spcBef>
                <a:spcPts val="1200"/>
              </a:spcBef>
              <a:spcAft>
                <a:spcPts val="1200"/>
              </a:spcAft>
              <a:buNone/>
            </a:pPr>
            <a:r>
              <a:rPr lang="en-US" dirty="0">
                <a:latin typeface="Candara" pitchFamily="34" charset="0"/>
                <a:ea typeface="Cambria Math" pitchFamily="18" charset="0"/>
              </a:rPr>
              <a:t>−1 ≤ r</a:t>
            </a:r>
            <a:r>
              <a:rPr lang="en-US" baseline="-25000" dirty="0">
                <a:latin typeface="Candara" pitchFamily="34" charset="0"/>
                <a:ea typeface="Cambria Math" pitchFamily="18" charset="0"/>
              </a:rPr>
              <a:t>xy</a:t>
            </a:r>
            <a:r>
              <a:rPr lang="en-US" dirty="0">
                <a:latin typeface="Candara" pitchFamily="34" charset="0"/>
                <a:ea typeface="Cambria Math" pitchFamily="18" charset="0"/>
              </a:rPr>
              <a:t> ≤ 1</a:t>
            </a:r>
          </a:p>
          <a:p>
            <a:pPr marL="273050" indent="-273050"/>
            <a:r>
              <a:rPr lang="en-US" dirty="0">
                <a:latin typeface="Candara" pitchFamily="34" charset="0"/>
              </a:rPr>
              <a:t>Allows us to calculate </a:t>
            </a:r>
            <a:r>
              <a:rPr lang="en-US" u="sng" dirty="0">
                <a:solidFill>
                  <a:srgbClr val="FF0000"/>
                </a:solidFill>
                <a:latin typeface="Candara" pitchFamily="34" charset="0"/>
              </a:rPr>
              <a:t>one number summary</a:t>
            </a:r>
            <a:r>
              <a:rPr lang="en-US" u="sng" dirty="0">
                <a:latin typeface="Candara" pitchFamily="34" charset="0"/>
              </a:rPr>
              <a:t> </a:t>
            </a:r>
            <a:r>
              <a:rPr lang="en-US" dirty="0">
                <a:latin typeface="Candara" pitchFamily="34" charset="0"/>
              </a:rPr>
              <a:t>to reflect the level of association between X and Y.</a:t>
            </a:r>
          </a:p>
          <a:p>
            <a:pPr marL="273050" indent="-273050"/>
            <a:endParaRPr lang="en-US" dirty="0">
              <a:latin typeface="Candara" pitchFamily="34" charset="0"/>
            </a:endParaRPr>
          </a:p>
          <a:p>
            <a:pPr marL="273050" indent="-273050"/>
            <a:r>
              <a:rPr lang="en-US" dirty="0">
                <a:latin typeface="Candara" pitchFamily="34" charset="0"/>
              </a:rPr>
              <a:t>Researchers can first examine </a:t>
            </a:r>
            <a:r>
              <a:rPr lang="en-US" u="sng" dirty="0">
                <a:latin typeface="Candara" pitchFamily="34" charset="0"/>
              </a:rPr>
              <a:t>scatterplot</a:t>
            </a:r>
            <a:r>
              <a:rPr lang="en-US" dirty="0">
                <a:latin typeface="Candara" pitchFamily="34" charset="0"/>
              </a:rPr>
              <a:t> of X vs. Y to see if any discernable patterns emerge visually – though this is not always precise.</a:t>
            </a:r>
          </a:p>
        </p:txBody>
      </p:sp>
    </p:spTree>
    <p:extLst>
      <p:ext uri="{BB962C8B-B14F-4D97-AF65-F5344CB8AC3E}">
        <p14:creationId xmlns:p14="http://schemas.microsoft.com/office/powerpoint/2010/main" val="2797284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529208" y="385614"/>
            <a:ext cx="8229600" cy="864096"/>
          </a:xfrm>
        </p:spPr>
        <p:txBody>
          <a:bodyPr>
            <a:normAutofit/>
          </a:bodyPr>
          <a:lstStyle/>
          <a:p>
            <a:r>
              <a:rPr lang="en-US" sz="4000" dirty="0">
                <a:solidFill>
                  <a:schemeClr val="tx1"/>
                </a:solidFill>
                <a:latin typeface="Eras Medium ITC" panose="020B0602030504020804" pitchFamily="34" charset="0"/>
              </a:rPr>
              <a:t>Hypothesis Testing for Correlation</a:t>
            </a:r>
          </a:p>
        </p:txBody>
      </p:sp>
      <p:sp>
        <p:nvSpPr>
          <p:cNvPr id="6" name="Content Placeholder 5"/>
          <p:cNvSpPr>
            <a:spLocks noGrp="1"/>
          </p:cNvSpPr>
          <p:nvPr>
            <p:ph idx="1"/>
          </p:nvPr>
        </p:nvSpPr>
        <p:spPr>
          <a:xfrm>
            <a:off x="323528" y="1268760"/>
            <a:ext cx="8640960" cy="4464496"/>
          </a:xfrm>
        </p:spPr>
        <p:txBody>
          <a:bodyPr>
            <a:normAutofit/>
          </a:bodyPr>
          <a:lstStyle/>
          <a:p>
            <a:pPr marL="0" indent="0">
              <a:buNone/>
            </a:pPr>
            <a:endParaRPr lang="en-US" sz="3600" dirty="0">
              <a:latin typeface="Eras Medium ITC" panose="020B0602030504020804" pitchFamily="34" charset="0"/>
            </a:endParaRPr>
          </a:p>
          <a:p>
            <a:pPr marL="514350" indent="-514350"/>
            <a:r>
              <a:rPr lang="en-US" sz="3600" dirty="0">
                <a:latin typeface="Eras Medium ITC" panose="020B0602030504020804" pitchFamily="34" charset="0"/>
              </a:rPr>
              <a:t>H</a:t>
            </a:r>
            <a:r>
              <a:rPr lang="en-US" sz="2800" dirty="0">
                <a:latin typeface="Eras Medium ITC" panose="020B0602030504020804" pitchFamily="34" charset="0"/>
              </a:rPr>
              <a:t>0</a:t>
            </a:r>
            <a:r>
              <a:rPr lang="en-US" sz="3600" dirty="0">
                <a:latin typeface="Eras Medium ITC" panose="020B0602030504020804" pitchFamily="34" charset="0"/>
              </a:rPr>
              <a:t>: </a:t>
            </a:r>
            <a:r>
              <a:rPr lang="en-US" sz="3600" i="1" dirty="0">
                <a:latin typeface="Eras Medium ITC" panose="020B0602030504020804" pitchFamily="34" charset="0"/>
              </a:rPr>
              <a:t>ρ</a:t>
            </a:r>
            <a:r>
              <a:rPr lang="en-US" sz="3600" dirty="0">
                <a:latin typeface="Eras Medium ITC" panose="020B0602030504020804" pitchFamily="34" charset="0"/>
              </a:rPr>
              <a:t> is equal to 0</a:t>
            </a:r>
          </a:p>
          <a:p>
            <a:pPr marL="514350" indent="-514350"/>
            <a:r>
              <a:rPr lang="en-US" sz="3600" dirty="0">
                <a:latin typeface="Eras Medium ITC" panose="020B0602030504020804" pitchFamily="34" charset="0"/>
              </a:rPr>
              <a:t>Ha: </a:t>
            </a:r>
            <a:r>
              <a:rPr lang="en-US" sz="3600" i="1" dirty="0">
                <a:latin typeface="Eras Medium ITC" panose="020B0602030504020804" pitchFamily="34" charset="0"/>
              </a:rPr>
              <a:t>ρ</a:t>
            </a:r>
            <a:r>
              <a:rPr lang="en-US" sz="3600" dirty="0">
                <a:latin typeface="Eras Medium ITC" panose="020B0602030504020804" pitchFamily="34" charset="0"/>
              </a:rPr>
              <a:t> is significantly different from 0</a:t>
            </a:r>
          </a:p>
          <a:p>
            <a:pPr marL="514350" indent="-514350"/>
            <a:endParaRPr lang="en-US" sz="3500" dirty="0">
              <a:latin typeface="Eras Medium ITC" panose="020B0602030504020804"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Eras Medium ITC" panose="020B0602030504020804" pitchFamily="34" charset="0"/>
              </a:rPr>
              <a:t>Let’s do this in R</a:t>
            </a:r>
          </a:p>
        </p:txBody>
      </p:sp>
      <p:sp>
        <p:nvSpPr>
          <p:cNvPr id="3" name="Content Placeholder 2"/>
          <p:cNvSpPr>
            <a:spLocks noGrp="1"/>
          </p:cNvSpPr>
          <p:nvPr>
            <p:ph idx="1"/>
          </p:nvPr>
        </p:nvSpPr>
        <p:spPr/>
        <p:txBody>
          <a:bodyPr/>
          <a:lstStyle/>
          <a:p>
            <a:r>
              <a:rPr lang="en-US" dirty="0">
                <a:latin typeface="Eras Medium ITC" panose="020B0602030504020804" pitchFamily="34" charset="0"/>
              </a:rPr>
              <a:t>Let’s draw scatter plot first. </a:t>
            </a:r>
          </a:p>
          <a:p>
            <a:r>
              <a:rPr lang="en-US" dirty="0">
                <a:latin typeface="Eras Medium ITC" panose="020B0602030504020804" pitchFamily="34" charset="0"/>
              </a:rPr>
              <a:t>What is the estimated correlation?</a:t>
            </a:r>
          </a:p>
          <a:p>
            <a:r>
              <a:rPr lang="en-US" dirty="0">
                <a:latin typeface="Eras Medium ITC" panose="020B0602030504020804" pitchFamily="34" charset="0"/>
              </a:rPr>
              <a:t>Is this statistically significant?</a:t>
            </a:r>
          </a:p>
          <a:p>
            <a:endParaRPr lang="en-US" dirty="0">
              <a:latin typeface="Eras Medium ITC" panose="020B0602030504020804" pitchFamily="34" charset="0"/>
            </a:endParaRPr>
          </a:p>
          <a:p>
            <a:endParaRPr lang="en-US" dirty="0">
              <a:latin typeface="Eras Medium ITC" panose="020B0602030504020804" pitchFamily="34" charset="0"/>
            </a:endParaRPr>
          </a:p>
          <a:p>
            <a:r>
              <a:rPr lang="en-US" dirty="0">
                <a:latin typeface="Eras Medium ITC" panose="020B0602030504020804" pitchFamily="34" charset="0"/>
              </a:rPr>
              <a:t>Let’s use the package.</a:t>
            </a:r>
          </a:p>
          <a:p>
            <a:r>
              <a:rPr lang="en-US" dirty="0">
                <a:latin typeface="Eras Medium ITC" panose="020B0602030504020804" pitchFamily="34" charset="0"/>
              </a:rPr>
              <a:t>What is your conclusion?</a:t>
            </a:r>
          </a:p>
          <a:p>
            <a:r>
              <a:rPr lang="en-US" dirty="0">
                <a:latin typeface="Eras Medium ITC" panose="020B0602030504020804" pitchFamily="34" charset="0"/>
              </a:rPr>
              <a:t>What is managerial implications?</a:t>
            </a:r>
          </a:p>
          <a:p>
            <a:endParaRPr lang="en-US" dirty="0">
              <a:latin typeface="Eras Medium ITC" panose="020B0602030504020804" pitchFamily="34" charset="0"/>
            </a:endParaRPr>
          </a:p>
        </p:txBody>
      </p:sp>
    </p:spTree>
    <p:extLst>
      <p:ext uri="{BB962C8B-B14F-4D97-AF65-F5344CB8AC3E}">
        <p14:creationId xmlns:p14="http://schemas.microsoft.com/office/powerpoint/2010/main" val="2591939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noFill/>
        </p:spPr>
        <p:txBody>
          <a:bodyPr lIns="90488" tIns="44450" rIns="90488" bIns="44450">
            <a:normAutofit fontScale="90000"/>
          </a:bodyPr>
          <a:lstStyle/>
          <a:p>
            <a:r>
              <a:rPr lang="en-US" dirty="0">
                <a:solidFill>
                  <a:schemeClr val="tx1"/>
                </a:solidFill>
                <a:latin typeface="Eras Medium ITC" panose="020B0602030504020804" pitchFamily="34" charset="0"/>
              </a:rPr>
              <a:t>Pearson Product-Moment Correlation Coefficient</a:t>
            </a:r>
          </a:p>
        </p:txBody>
      </p:sp>
      <p:sp>
        <p:nvSpPr>
          <p:cNvPr id="7" name="Content Placeholder 6"/>
          <p:cNvSpPr>
            <a:spLocks noGrp="1"/>
          </p:cNvSpPr>
          <p:nvPr>
            <p:ph idx="1"/>
          </p:nvPr>
        </p:nvSpPr>
        <p:spPr/>
        <p:txBody>
          <a:bodyPr/>
          <a:lstStyle/>
          <a:p>
            <a:pPr>
              <a:buNone/>
            </a:pPr>
            <a:r>
              <a:rPr lang="en-US" dirty="0">
                <a:latin typeface="Eras Medium ITC" panose="020B0602030504020804" pitchFamily="34" charset="0"/>
              </a:rPr>
              <a:t>A one number summary of the association between two continuous (metric) variables (varies between –1 and +1).</a:t>
            </a:r>
          </a:p>
        </p:txBody>
      </p:sp>
      <p:sp>
        <p:nvSpPr>
          <p:cNvPr id="2051" name="Slide Number Placeholder 3"/>
          <p:cNvSpPr>
            <a:spLocks noGrp="1"/>
          </p:cNvSpPr>
          <p:nvPr>
            <p:ph type="sldNum" sz="quarter" idx="12"/>
          </p:nvPr>
        </p:nvSpPr>
        <p:spPr>
          <a:noFill/>
        </p:spPr>
        <p:txBody>
          <a:bodyPr/>
          <a:lstStyle/>
          <a:p>
            <a:fld id="{531761D1-A073-4927-912D-48AD161C8BBC}" type="slidenum">
              <a:rPr lang="en-US" smtClean="0"/>
              <a:pPr/>
              <a:t>38</a:t>
            </a:fld>
            <a:endParaRPr lang="en-US"/>
          </a:p>
        </p:txBody>
      </p:sp>
      <p:graphicFrame>
        <p:nvGraphicFramePr>
          <p:cNvPr id="2" name="Object 4"/>
          <p:cNvGraphicFramePr>
            <a:graphicFrameLocks noChangeAspect="1"/>
          </p:cNvGraphicFramePr>
          <p:nvPr/>
        </p:nvGraphicFramePr>
        <p:xfrm>
          <a:off x="152400" y="2743200"/>
          <a:ext cx="5724525" cy="3771900"/>
        </p:xfrm>
        <a:graphic>
          <a:graphicData uri="http://schemas.openxmlformats.org/presentationml/2006/ole">
            <mc:AlternateContent xmlns:mc="http://schemas.openxmlformats.org/markup-compatibility/2006">
              <mc:Choice xmlns:v="urn:schemas-microsoft-com:vml" Requires="v">
                <p:oleObj spid="_x0000_s43208" name="Document" r:id="rId4" imgW="5915277" imgH="3896761" progId="Word.Document.12">
                  <p:embed/>
                </p:oleObj>
              </mc:Choice>
              <mc:Fallback>
                <p:oleObj name="Document" r:id="rId4" imgW="5915277" imgH="3896761"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743200"/>
                        <a:ext cx="5724525" cy="3771900"/>
                      </a:xfrm>
                      <a:prstGeom prst="rect">
                        <a:avLst/>
                      </a:prstGeom>
                      <a:solidFill>
                        <a:schemeClr val="bg2"/>
                      </a:solidFill>
                      <a:ln w="38100">
                        <a:solidFill>
                          <a:schemeClr val="accent1"/>
                        </a:solidFill>
                        <a:miter lim="800000"/>
                        <a:headEnd/>
                        <a:tailEnd/>
                      </a:ln>
                    </p:spPr>
                  </p:pic>
                </p:oleObj>
              </mc:Fallback>
            </mc:AlternateContent>
          </a:graphicData>
        </a:graphic>
      </p:graphicFrame>
      <p:graphicFrame>
        <p:nvGraphicFramePr>
          <p:cNvPr id="3" name="Object 5"/>
          <p:cNvGraphicFramePr>
            <a:graphicFrameLocks noChangeAspect="1"/>
          </p:cNvGraphicFramePr>
          <p:nvPr/>
        </p:nvGraphicFramePr>
        <p:xfrm>
          <a:off x="6096000" y="3429000"/>
          <a:ext cx="2884488" cy="1222375"/>
        </p:xfrm>
        <a:graphic>
          <a:graphicData uri="http://schemas.openxmlformats.org/presentationml/2006/ole">
            <mc:AlternateContent xmlns:mc="http://schemas.openxmlformats.org/markup-compatibility/2006">
              <mc:Choice xmlns:v="urn:schemas-microsoft-com:vml" Requires="v">
                <p:oleObj spid="_x0000_s43209" name="Document" r:id="rId6" imgW="1814951" imgH="765892" progId="Word.Document.12">
                  <p:embed/>
                </p:oleObj>
              </mc:Choice>
              <mc:Fallback>
                <p:oleObj name="Document" r:id="rId6" imgW="1814951" imgH="765892" progId="Word.Document.1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429000"/>
                        <a:ext cx="2884488" cy="1222375"/>
                      </a:xfrm>
                      <a:prstGeom prst="rect">
                        <a:avLst/>
                      </a:prstGeom>
                      <a:solidFill>
                        <a:schemeClr val="bg2"/>
                      </a:solidFill>
                      <a:ln w="38100">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636695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304800"/>
            <a:ext cx="8229600" cy="990600"/>
          </a:xfrm>
        </p:spPr>
        <p:txBody>
          <a:bodyPr/>
          <a:lstStyle/>
          <a:p>
            <a:pPr eaLnBrk="1" hangingPunct="1"/>
            <a:r>
              <a:rPr lang="en-US" dirty="0">
                <a:latin typeface="Eras Medium ITC" pitchFamily="34" charset="0"/>
              </a:rPr>
              <a:t>Correlations: two warnings</a:t>
            </a:r>
          </a:p>
        </p:txBody>
      </p:sp>
      <p:sp>
        <p:nvSpPr>
          <p:cNvPr id="19459" name="Content Placeholder 2"/>
          <p:cNvSpPr>
            <a:spLocks noGrp="1"/>
          </p:cNvSpPr>
          <p:nvPr>
            <p:ph idx="1"/>
          </p:nvPr>
        </p:nvSpPr>
        <p:spPr>
          <a:xfrm>
            <a:off x="152400" y="1447800"/>
            <a:ext cx="8763000" cy="5029200"/>
          </a:xfrm>
        </p:spPr>
        <p:txBody>
          <a:bodyPr/>
          <a:lstStyle/>
          <a:p>
            <a:pPr marL="0" indent="0" eaLnBrk="1" hangingPunct="1">
              <a:lnSpc>
                <a:spcPct val="90000"/>
              </a:lnSpc>
              <a:buNone/>
            </a:pPr>
            <a:r>
              <a:rPr lang="en-US" sz="2400" dirty="0">
                <a:latin typeface="Eras Medium ITC" pitchFamily="34" charset="0"/>
              </a:rPr>
              <a:t>1. Only for a </a:t>
            </a:r>
            <a:r>
              <a:rPr lang="en-US" sz="2400" u="sng" dirty="0">
                <a:latin typeface="Eras Medium ITC" pitchFamily="34" charset="0"/>
              </a:rPr>
              <a:t>linear relationship</a:t>
            </a:r>
            <a:r>
              <a:rPr lang="en-US" sz="2400" dirty="0">
                <a:latin typeface="Eras Medium ITC" pitchFamily="34" charset="0"/>
              </a:rPr>
              <a:t> between two variables.</a:t>
            </a:r>
          </a:p>
          <a:p>
            <a:pPr lvl="1" eaLnBrk="1" hangingPunct="1">
              <a:lnSpc>
                <a:spcPct val="90000"/>
              </a:lnSpc>
            </a:pPr>
            <a:r>
              <a:rPr lang="en-US" sz="2000" u="sng" dirty="0">
                <a:latin typeface="Eras Medium ITC" pitchFamily="34" charset="0"/>
              </a:rPr>
              <a:t>Non-linear</a:t>
            </a:r>
            <a:r>
              <a:rPr lang="en-US" sz="2000" dirty="0">
                <a:latin typeface="Eras Medium ITC" pitchFamily="34" charset="0"/>
              </a:rPr>
              <a:t> relationships (regardless of strength) </a:t>
            </a:r>
            <a:r>
              <a:rPr lang="en-US" sz="2000" u="sng" dirty="0">
                <a:latin typeface="Eras Medium ITC" pitchFamily="34" charset="0"/>
              </a:rPr>
              <a:t>cannot</a:t>
            </a:r>
            <a:r>
              <a:rPr lang="en-US" sz="2000" dirty="0">
                <a:latin typeface="Eras Medium ITC" pitchFamily="34" charset="0"/>
              </a:rPr>
              <a:t> be measured by a correlation coefficient</a:t>
            </a:r>
          </a:p>
          <a:p>
            <a:pPr marL="0" indent="0" eaLnBrk="1" hangingPunct="1">
              <a:lnSpc>
                <a:spcPct val="90000"/>
              </a:lnSpc>
              <a:buNone/>
            </a:pPr>
            <a:r>
              <a:rPr lang="en-US" sz="2400" dirty="0">
                <a:latin typeface="Eras Medium ITC" pitchFamily="34" charset="0"/>
              </a:rPr>
              <a:t>2. Correlations do NOT mean causation:</a:t>
            </a:r>
          </a:p>
          <a:p>
            <a:pPr lvl="1" eaLnBrk="1" hangingPunct="1">
              <a:spcBef>
                <a:spcPts val="400"/>
              </a:spcBef>
              <a:spcAft>
                <a:spcPts val="400"/>
              </a:spcAft>
            </a:pPr>
            <a:r>
              <a:rPr lang="en-US" sz="2200" dirty="0">
                <a:latin typeface="Eras Medium ITC" pitchFamily="34" charset="0"/>
              </a:rPr>
              <a:t>… the number of Churches in a city correlates with the number of crimes</a:t>
            </a:r>
          </a:p>
          <a:p>
            <a:pPr lvl="1" eaLnBrk="1" hangingPunct="1">
              <a:spcBef>
                <a:spcPts val="400"/>
              </a:spcBef>
              <a:spcAft>
                <a:spcPts val="400"/>
              </a:spcAft>
            </a:pPr>
            <a:r>
              <a:rPr lang="en-US" sz="2200" dirty="0">
                <a:latin typeface="Eras Medium ITC" pitchFamily="34" charset="0"/>
              </a:rPr>
              <a:t>…  students in a psychology class who had long hair got higher scores on the midterm than those who had short hair </a:t>
            </a:r>
          </a:p>
          <a:p>
            <a:pPr lvl="1" eaLnBrk="1" hangingPunct="1">
              <a:spcBef>
                <a:spcPts val="400"/>
              </a:spcBef>
              <a:spcAft>
                <a:spcPts val="400"/>
              </a:spcAft>
            </a:pPr>
            <a:r>
              <a:rPr lang="en-US" sz="2200" dirty="0">
                <a:latin typeface="Eras Medium ITC" pitchFamily="34" charset="0"/>
              </a:rPr>
              <a:t>… the correlation between teacher’s salaries and the consumption of liquor over a period of years is 0.9</a:t>
            </a:r>
          </a:p>
          <a:p>
            <a:pPr eaLnBrk="1" hangingPunct="1"/>
            <a:r>
              <a:rPr lang="en-US" sz="2400" dirty="0">
                <a:latin typeface="Eras Medium ITC" pitchFamily="34" charset="0"/>
              </a:rPr>
              <a:t>These kinds of correlations are known as ‘</a:t>
            </a:r>
            <a:r>
              <a:rPr lang="en-US" sz="2400" u="sng" dirty="0">
                <a:latin typeface="Eras Medium ITC" pitchFamily="34" charset="0"/>
              </a:rPr>
              <a:t>spurious correlations</a:t>
            </a:r>
            <a:r>
              <a:rPr lang="en-US" sz="2400" dirty="0">
                <a:latin typeface="Eras Medium ITC" pitchFamily="34" charset="0"/>
              </a:rPr>
              <a:t>’ or ‘</a:t>
            </a:r>
            <a:r>
              <a:rPr lang="en-US" sz="2400" u="sng" dirty="0">
                <a:latin typeface="Eras Medium ITC" pitchFamily="34" charset="0"/>
              </a:rPr>
              <a:t>nonsense correlations</a:t>
            </a:r>
            <a:r>
              <a:rPr lang="en-US" sz="2400" dirty="0">
                <a:latin typeface="Eras Medium ITC" pitchFamily="34" charset="0"/>
              </a:rPr>
              <a:t>’</a:t>
            </a:r>
          </a:p>
          <a:p>
            <a:pPr eaLnBrk="1" hangingPunct="1">
              <a:lnSpc>
                <a:spcPct val="90000"/>
              </a:lnSpc>
            </a:pPr>
            <a:endParaRPr lang="en-US" dirty="0">
              <a:latin typeface="Eras Medium ITC" pitchFamily="34" charset="0"/>
            </a:endParaRPr>
          </a:p>
          <a:p>
            <a:pPr eaLnBrk="1" hangingPunct="1"/>
            <a:endParaRPr lang="en-US" dirty="0">
              <a:latin typeface="Eras Medium ITC" pitchFamily="34" charset="0"/>
            </a:endParaRPr>
          </a:p>
        </p:txBody>
      </p:sp>
    </p:spTree>
    <p:extLst>
      <p:ext uri="{BB962C8B-B14F-4D97-AF65-F5344CB8AC3E}">
        <p14:creationId xmlns:p14="http://schemas.microsoft.com/office/powerpoint/2010/main" val="412652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Eras Medium ITC" panose="020B0602030504020804" pitchFamily="34" charset="0"/>
              </a:rPr>
              <a:t>Measurement </a:t>
            </a:r>
            <a:br>
              <a:rPr lang="en-US" dirty="0">
                <a:latin typeface="Eras Medium ITC" panose="020B0602030504020804" pitchFamily="34" charset="0"/>
              </a:rPr>
            </a:br>
            <a:r>
              <a:rPr lang="en-US" dirty="0">
                <a:latin typeface="Eras Medium ITC" panose="020B0602030504020804" pitchFamily="34" charset="0"/>
              </a:rPr>
              <a:t>Scales</a:t>
            </a:r>
          </a:p>
        </p:txBody>
      </p:sp>
      <p:sp>
        <p:nvSpPr>
          <p:cNvPr id="3" name="TextBox 2">
            <a:extLst>
              <a:ext uri="{FF2B5EF4-FFF2-40B4-BE49-F238E27FC236}">
                <a16:creationId xmlns:a16="http://schemas.microsoft.com/office/drawing/2014/main" id="{AA15E940-24C1-4F3D-BAE4-E339A0890297}"/>
              </a:ext>
            </a:extLst>
          </p:cNvPr>
          <p:cNvSpPr txBox="1"/>
          <p:nvPr/>
        </p:nvSpPr>
        <p:spPr>
          <a:xfrm>
            <a:off x="4343400" y="5410200"/>
            <a:ext cx="4495800" cy="400110"/>
          </a:xfrm>
          <a:prstGeom prst="rect">
            <a:avLst/>
          </a:prstGeom>
          <a:noFill/>
        </p:spPr>
        <p:txBody>
          <a:bodyPr wrap="square" rtlCol="0">
            <a:spAutoFit/>
          </a:bodyPr>
          <a:lstStyle/>
          <a:p>
            <a:r>
              <a:rPr lang="en-US" sz="2000" dirty="0">
                <a:latin typeface="Eras Medium ITC" panose="020B0602030504020804" pitchFamily="34" charset="0"/>
              </a:rPr>
              <a:t>Quant starts with measurement…</a:t>
            </a:r>
          </a:p>
        </p:txBody>
      </p:sp>
    </p:spTree>
    <p:extLst>
      <p:ext uri="{BB962C8B-B14F-4D97-AF65-F5344CB8AC3E}">
        <p14:creationId xmlns:p14="http://schemas.microsoft.com/office/powerpoint/2010/main" val="2765058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a:noFill/>
        </p:spPr>
        <p:txBody>
          <a:bodyPr lIns="90488" tIns="44450" rIns="90488" bIns="44450">
            <a:normAutofit/>
          </a:bodyPr>
          <a:lstStyle/>
          <a:p>
            <a:r>
              <a:rPr lang="en-US" dirty="0">
                <a:latin typeface="Candara" pitchFamily="34" charset="0"/>
              </a:rPr>
              <a:t>Three Prototypes of Linear Association</a:t>
            </a:r>
          </a:p>
        </p:txBody>
      </p:sp>
      <p:sp>
        <p:nvSpPr>
          <p:cNvPr id="33015" name="Rectangle 69"/>
          <p:cNvSpPr>
            <a:spLocks noChangeArrowheads="1"/>
          </p:cNvSpPr>
          <p:nvPr/>
        </p:nvSpPr>
        <p:spPr bwMode="auto">
          <a:xfrm>
            <a:off x="1143000" y="2089150"/>
            <a:ext cx="3187700" cy="2101850"/>
          </a:xfrm>
          <a:prstGeom prst="rect">
            <a:avLst/>
          </a:prstGeom>
          <a:solidFill>
            <a:schemeClr val="bg2"/>
          </a:solidFill>
          <a:ln w="50799">
            <a:solidFill>
              <a:schemeClr val="accent1"/>
            </a:solidFill>
            <a:miter lim="800000"/>
            <a:headEnd/>
            <a:tailEnd/>
          </a:ln>
        </p:spPr>
        <p:txBody>
          <a:bodyPr wrap="none" anchor="ctr"/>
          <a:lstStyle/>
          <a:p>
            <a:endParaRPr lang="en-US">
              <a:latin typeface="Candara" pitchFamily="34" charset="0"/>
              <a:ea typeface="Cambria Math" pitchFamily="18" charset="0"/>
            </a:endParaRPr>
          </a:p>
        </p:txBody>
      </p:sp>
      <p:grpSp>
        <p:nvGrpSpPr>
          <p:cNvPr id="33016" name="Group 70"/>
          <p:cNvGrpSpPr>
            <a:grpSpLocks/>
          </p:cNvGrpSpPr>
          <p:nvPr/>
        </p:nvGrpSpPr>
        <p:grpSpPr bwMode="auto">
          <a:xfrm>
            <a:off x="1447800" y="2349500"/>
            <a:ext cx="2263775" cy="1311275"/>
            <a:chOff x="3292" y="1272"/>
            <a:chExt cx="1426" cy="826"/>
          </a:xfrm>
        </p:grpSpPr>
        <p:sp>
          <p:nvSpPr>
            <p:cNvPr id="33019" name="Oval 72"/>
            <p:cNvSpPr>
              <a:spLocks noChangeArrowheads="1"/>
            </p:cNvSpPr>
            <p:nvPr/>
          </p:nvSpPr>
          <p:spPr bwMode="auto">
            <a:xfrm>
              <a:off x="4695" y="127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0" name="Oval 73"/>
            <p:cNvSpPr>
              <a:spLocks noChangeArrowheads="1"/>
            </p:cNvSpPr>
            <p:nvPr/>
          </p:nvSpPr>
          <p:spPr bwMode="auto">
            <a:xfrm>
              <a:off x="4593" y="131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1" name="Oval 74"/>
            <p:cNvSpPr>
              <a:spLocks noChangeArrowheads="1"/>
            </p:cNvSpPr>
            <p:nvPr/>
          </p:nvSpPr>
          <p:spPr bwMode="auto">
            <a:xfrm>
              <a:off x="4620" y="132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2" name="Oval 75"/>
            <p:cNvSpPr>
              <a:spLocks noChangeArrowheads="1"/>
            </p:cNvSpPr>
            <p:nvPr/>
          </p:nvSpPr>
          <p:spPr bwMode="auto">
            <a:xfrm>
              <a:off x="4510" y="133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3" name="Oval 76"/>
            <p:cNvSpPr>
              <a:spLocks noChangeArrowheads="1"/>
            </p:cNvSpPr>
            <p:nvPr/>
          </p:nvSpPr>
          <p:spPr bwMode="auto">
            <a:xfrm>
              <a:off x="4506" y="1429"/>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4" name="Oval 77"/>
            <p:cNvSpPr>
              <a:spLocks noChangeArrowheads="1"/>
            </p:cNvSpPr>
            <p:nvPr/>
          </p:nvSpPr>
          <p:spPr bwMode="auto">
            <a:xfrm>
              <a:off x="4559" y="134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5" name="Oval 78"/>
            <p:cNvSpPr>
              <a:spLocks noChangeArrowheads="1"/>
            </p:cNvSpPr>
            <p:nvPr/>
          </p:nvSpPr>
          <p:spPr bwMode="auto">
            <a:xfrm>
              <a:off x="4404" y="1375"/>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6" name="Oval 79"/>
            <p:cNvSpPr>
              <a:spLocks noChangeArrowheads="1"/>
            </p:cNvSpPr>
            <p:nvPr/>
          </p:nvSpPr>
          <p:spPr bwMode="auto">
            <a:xfrm>
              <a:off x="4378" y="1450"/>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7" name="Oval 80"/>
            <p:cNvSpPr>
              <a:spLocks noChangeArrowheads="1"/>
            </p:cNvSpPr>
            <p:nvPr/>
          </p:nvSpPr>
          <p:spPr bwMode="auto">
            <a:xfrm>
              <a:off x="4335" y="1527"/>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8" name="Oval 81"/>
            <p:cNvSpPr>
              <a:spLocks noChangeArrowheads="1"/>
            </p:cNvSpPr>
            <p:nvPr/>
          </p:nvSpPr>
          <p:spPr bwMode="auto">
            <a:xfrm>
              <a:off x="4278" y="152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29" name="Oval 82"/>
            <p:cNvSpPr>
              <a:spLocks noChangeArrowheads="1"/>
            </p:cNvSpPr>
            <p:nvPr/>
          </p:nvSpPr>
          <p:spPr bwMode="auto">
            <a:xfrm>
              <a:off x="4256" y="159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0" name="Oval 83"/>
            <p:cNvSpPr>
              <a:spLocks noChangeArrowheads="1"/>
            </p:cNvSpPr>
            <p:nvPr/>
          </p:nvSpPr>
          <p:spPr bwMode="auto">
            <a:xfrm>
              <a:off x="4178" y="164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1" name="Oval 84"/>
            <p:cNvSpPr>
              <a:spLocks noChangeArrowheads="1"/>
            </p:cNvSpPr>
            <p:nvPr/>
          </p:nvSpPr>
          <p:spPr bwMode="auto">
            <a:xfrm>
              <a:off x="3889" y="175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2" name="Oval 85"/>
            <p:cNvSpPr>
              <a:spLocks noChangeArrowheads="1"/>
            </p:cNvSpPr>
            <p:nvPr/>
          </p:nvSpPr>
          <p:spPr bwMode="auto">
            <a:xfrm>
              <a:off x="3979" y="173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3" name="Oval 86"/>
            <p:cNvSpPr>
              <a:spLocks noChangeArrowheads="1"/>
            </p:cNvSpPr>
            <p:nvPr/>
          </p:nvSpPr>
          <p:spPr bwMode="auto">
            <a:xfrm>
              <a:off x="3824" y="171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4" name="Oval 87"/>
            <p:cNvSpPr>
              <a:spLocks noChangeArrowheads="1"/>
            </p:cNvSpPr>
            <p:nvPr/>
          </p:nvSpPr>
          <p:spPr bwMode="auto">
            <a:xfrm>
              <a:off x="3902" y="1655"/>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5" name="Oval 88"/>
            <p:cNvSpPr>
              <a:spLocks noChangeArrowheads="1"/>
            </p:cNvSpPr>
            <p:nvPr/>
          </p:nvSpPr>
          <p:spPr bwMode="auto">
            <a:xfrm>
              <a:off x="3745" y="179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6" name="Oval 89"/>
            <p:cNvSpPr>
              <a:spLocks noChangeArrowheads="1"/>
            </p:cNvSpPr>
            <p:nvPr/>
          </p:nvSpPr>
          <p:spPr bwMode="auto">
            <a:xfrm>
              <a:off x="3657" y="189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7" name="Oval 90"/>
            <p:cNvSpPr>
              <a:spLocks noChangeArrowheads="1"/>
            </p:cNvSpPr>
            <p:nvPr/>
          </p:nvSpPr>
          <p:spPr bwMode="auto">
            <a:xfrm>
              <a:off x="3502" y="1905"/>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8" name="Oval 91"/>
            <p:cNvSpPr>
              <a:spLocks noChangeArrowheads="1"/>
            </p:cNvSpPr>
            <p:nvPr/>
          </p:nvSpPr>
          <p:spPr bwMode="auto">
            <a:xfrm>
              <a:off x="3594" y="190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39" name="Oval 92"/>
            <p:cNvSpPr>
              <a:spLocks noChangeArrowheads="1"/>
            </p:cNvSpPr>
            <p:nvPr/>
          </p:nvSpPr>
          <p:spPr bwMode="auto">
            <a:xfrm>
              <a:off x="3414" y="192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0" name="Oval 93"/>
            <p:cNvSpPr>
              <a:spLocks noChangeArrowheads="1"/>
            </p:cNvSpPr>
            <p:nvPr/>
          </p:nvSpPr>
          <p:spPr bwMode="auto">
            <a:xfrm>
              <a:off x="3420" y="199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1" name="Oval 94"/>
            <p:cNvSpPr>
              <a:spLocks noChangeArrowheads="1"/>
            </p:cNvSpPr>
            <p:nvPr/>
          </p:nvSpPr>
          <p:spPr bwMode="auto">
            <a:xfrm>
              <a:off x="3496" y="195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2" name="Oval 95"/>
            <p:cNvSpPr>
              <a:spLocks noChangeArrowheads="1"/>
            </p:cNvSpPr>
            <p:nvPr/>
          </p:nvSpPr>
          <p:spPr bwMode="auto">
            <a:xfrm>
              <a:off x="3360" y="197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3" name="Oval 96"/>
            <p:cNvSpPr>
              <a:spLocks noChangeArrowheads="1"/>
            </p:cNvSpPr>
            <p:nvPr/>
          </p:nvSpPr>
          <p:spPr bwMode="auto">
            <a:xfrm>
              <a:off x="3292" y="206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4" name="Oval 97"/>
            <p:cNvSpPr>
              <a:spLocks noChangeArrowheads="1"/>
            </p:cNvSpPr>
            <p:nvPr/>
          </p:nvSpPr>
          <p:spPr bwMode="auto">
            <a:xfrm>
              <a:off x="3375" y="205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5" name="Oval 98"/>
            <p:cNvSpPr>
              <a:spLocks noChangeArrowheads="1"/>
            </p:cNvSpPr>
            <p:nvPr/>
          </p:nvSpPr>
          <p:spPr bwMode="auto">
            <a:xfrm>
              <a:off x="3333" y="2007"/>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6" name="Oval 99"/>
            <p:cNvSpPr>
              <a:spLocks noChangeArrowheads="1"/>
            </p:cNvSpPr>
            <p:nvPr/>
          </p:nvSpPr>
          <p:spPr bwMode="auto">
            <a:xfrm>
              <a:off x="3449" y="200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7" name="Oval 100"/>
            <p:cNvSpPr>
              <a:spLocks noChangeArrowheads="1"/>
            </p:cNvSpPr>
            <p:nvPr/>
          </p:nvSpPr>
          <p:spPr bwMode="auto">
            <a:xfrm>
              <a:off x="3447" y="1906"/>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8" name="Oval 101"/>
            <p:cNvSpPr>
              <a:spLocks noChangeArrowheads="1"/>
            </p:cNvSpPr>
            <p:nvPr/>
          </p:nvSpPr>
          <p:spPr bwMode="auto">
            <a:xfrm>
              <a:off x="3544" y="182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49" name="Oval 102"/>
            <p:cNvSpPr>
              <a:spLocks noChangeArrowheads="1"/>
            </p:cNvSpPr>
            <p:nvPr/>
          </p:nvSpPr>
          <p:spPr bwMode="auto">
            <a:xfrm>
              <a:off x="3549" y="196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0" name="Oval 103"/>
            <p:cNvSpPr>
              <a:spLocks noChangeArrowheads="1"/>
            </p:cNvSpPr>
            <p:nvPr/>
          </p:nvSpPr>
          <p:spPr bwMode="auto">
            <a:xfrm>
              <a:off x="3612" y="196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1" name="Oval 104"/>
            <p:cNvSpPr>
              <a:spLocks noChangeArrowheads="1"/>
            </p:cNvSpPr>
            <p:nvPr/>
          </p:nvSpPr>
          <p:spPr bwMode="auto">
            <a:xfrm>
              <a:off x="3624" y="183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2" name="Oval 105"/>
            <p:cNvSpPr>
              <a:spLocks noChangeArrowheads="1"/>
            </p:cNvSpPr>
            <p:nvPr/>
          </p:nvSpPr>
          <p:spPr bwMode="auto">
            <a:xfrm>
              <a:off x="3675" y="1786"/>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3" name="Oval 106"/>
            <p:cNvSpPr>
              <a:spLocks noChangeArrowheads="1"/>
            </p:cNvSpPr>
            <p:nvPr/>
          </p:nvSpPr>
          <p:spPr bwMode="auto">
            <a:xfrm>
              <a:off x="3725" y="173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4" name="Oval 107"/>
            <p:cNvSpPr>
              <a:spLocks noChangeArrowheads="1"/>
            </p:cNvSpPr>
            <p:nvPr/>
          </p:nvSpPr>
          <p:spPr bwMode="auto">
            <a:xfrm>
              <a:off x="3775" y="168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5" name="Oval 108"/>
            <p:cNvSpPr>
              <a:spLocks noChangeArrowheads="1"/>
            </p:cNvSpPr>
            <p:nvPr/>
          </p:nvSpPr>
          <p:spPr bwMode="auto">
            <a:xfrm>
              <a:off x="4064" y="158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6" name="Oval 109"/>
            <p:cNvSpPr>
              <a:spLocks noChangeArrowheads="1"/>
            </p:cNvSpPr>
            <p:nvPr/>
          </p:nvSpPr>
          <p:spPr bwMode="auto">
            <a:xfrm>
              <a:off x="3974" y="160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7" name="Oval 110"/>
            <p:cNvSpPr>
              <a:spLocks noChangeArrowheads="1"/>
            </p:cNvSpPr>
            <p:nvPr/>
          </p:nvSpPr>
          <p:spPr bwMode="auto">
            <a:xfrm>
              <a:off x="4097" y="168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8" name="Oval 111"/>
            <p:cNvSpPr>
              <a:spLocks noChangeArrowheads="1"/>
            </p:cNvSpPr>
            <p:nvPr/>
          </p:nvSpPr>
          <p:spPr bwMode="auto">
            <a:xfrm>
              <a:off x="4042" y="1758"/>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59" name="Oval 112"/>
            <p:cNvSpPr>
              <a:spLocks noChangeArrowheads="1"/>
            </p:cNvSpPr>
            <p:nvPr/>
          </p:nvSpPr>
          <p:spPr bwMode="auto">
            <a:xfrm>
              <a:off x="4208" y="154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0" name="Oval 113"/>
            <p:cNvSpPr>
              <a:spLocks noChangeArrowheads="1"/>
            </p:cNvSpPr>
            <p:nvPr/>
          </p:nvSpPr>
          <p:spPr bwMode="auto">
            <a:xfrm>
              <a:off x="4296" y="144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1" name="Oval 114"/>
            <p:cNvSpPr>
              <a:spLocks noChangeArrowheads="1"/>
            </p:cNvSpPr>
            <p:nvPr/>
          </p:nvSpPr>
          <p:spPr bwMode="auto">
            <a:xfrm>
              <a:off x="4451" y="1430"/>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2" name="Oval 115"/>
            <p:cNvSpPr>
              <a:spLocks noChangeArrowheads="1"/>
            </p:cNvSpPr>
            <p:nvPr/>
          </p:nvSpPr>
          <p:spPr bwMode="auto">
            <a:xfrm>
              <a:off x="4359" y="1435"/>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3" name="Oval 116"/>
            <p:cNvSpPr>
              <a:spLocks noChangeArrowheads="1"/>
            </p:cNvSpPr>
            <p:nvPr/>
          </p:nvSpPr>
          <p:spPr bwMode="auto">
            <a:xfrm>
              <a:off x="4538" y="140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4" name="Oval 117"/>
            <p:cNvSpPr>
              <a:spLocks noChangeArrowheads="1"/>
            </p:cNvSpPr>
            <p:nvPr/>
          </p:nvSpPr>
          <p:spPr bwMode="auto">
            <a:xfrm>
              <a:off x="4532" y="133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5" name="Oval 118"/>
            <p:cNvSpPr>
              <a:spLocks noChangeArrowheads="1"/>
            </p:cNvSpPr>
            <p:nvPr/>
          </p:nvSpPr>
          <p:spPr bwMode="auto">
            <a:xfrm>
              <a:off x="4457" y="1381"/>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6" name="Oval 119"/>
            <p:cNvSpPr>
              <a:spLocks noChangeArrowheads="1"/>
            </p:cNvSpPr>
            <p:nvPr/>
          </p:nvSpPr>
          <p:spPr bwMode="auto">
            <a:xfrm>
              <a:off x="4596" y="138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7" name="Oval 120"/>
            <p:cNvSpPr>
              <a:spLocks noChangeArrowheads="1"/>
            </p:cNvSpPr>
            <p:nvPr/>
          </p:nvSpPr>
          <p:spPr bwMode="auto">
            <a:xfrm>
              <a:off x="4230" y="149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8" name="Oval 121"/>
            <p:cNvSpPr>
              <a:spLocks noChangeArrowheads="1"/>
            </p:cNvSpPr>
            <p:nvPr/>
          </p:nvSpPr>
          <p:spPr bwMode="auto">
            <a:xfrm>
              <a:off x="4120" y="1542"/>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69" name="Oval 122"/>
            <p:cNvSpPr>
              <a:spLocks noChangeArrowheads="1"/>
            </p:cNvSpPr>
            <p:nvPr/>
          </p:nvSpPr>
          <p:spPr bwMode="auto">
            <a:xfrm>
              <a:off x="4145" y="159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70" name="Oval 123"/>
            <p:cNvSpPr>
              <a:spLocks noChangeArrowheads="1"/>
            </p:cNvSpPr>
            <p:nvPr/>
          </p:nvSpPr>
          <p:spPr bwMode="auto">
            <a:xfrm>
              <a:off x="4095" y="164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71" name="Oval 124"/>
            <p:cNvSpPr>
              <a:spLocks noChangeArrowheads="1"/>
            </p:cNvSpPr>
            <p:nvPr/>
          </p:nvSpPr>
          <p:spPr bwMode="auto">
            <a:xfrm>
              <a:off x="3988" y="164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72" name="Oval 125"/>
            <p:cNvSpPr>
              <a:spLocks noChangeArrowheads="1"/>
            </p:cNvSpPr>
            <p:nvPr/>
          </p:nvSpPr>
          <p:spPr bwMode="auto">
            <a:xfrm>
              <a:off x="3938" y="169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73" name="Oval 126"/>
            <p:cNvSpPr>
              <a:spLocks noChangeArrowheads="1"/>
            </p:cNvSpPr>
            <p:nvPr/>
          </p:nvSpPr>
          <p:spPr bwMode="auto">
            <a:xfrm>
              <a:off x="3938" y="179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74" name="Oval 127"/>
            <p:cNvSpPr>
              <a:spLocks noChangeArrowheads="1"/>
            </p:cNvSpPr>
            <p:nvPr/>
          </p:nvSpPr>
          <p:spPr bwMode="auto">
            <a:xfrm>
              <a:off x="3863" y="179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75" name="Oval 128"/>
            <p:cNvSpPr>
              <a:spLocks noChangeArrowheads="1"/>
            </p:cNvSpPr>
            <p:nvPr/>
          </p:nvSpPr>
          <p:spPr bwMode="auto">
            <a:xfrm>
              <a:off x="3788" y="1841"/>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sp>
          <p:nvSpPr>
            <p:cNvPr id="33076" name="Oval 129"/>
            <p:cNvSpPr>
              <a:spLocks noChangeArrowheads="1"/>
            </p:cNvSpPr>
            <p:nvPr/>
          </p:nvSpPr>
          <p:spPr bwMode="auto">
            <a:xfrm>
              <a:off x="3750" y="190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a typeface="Cambria Math" pitchFamily="18" charset="0"/>
              </a:endParaRPr>
            </a:p>
          </p:txBody>
        </p:sp>
      </p:grpSp>
      <p:sp>
        <p:nvSpPr>
          <p:cNvPr id="33018" name="Rectangle 131"/>
          <p:cNvSpPr>
            <a:spLocks noChangeArrowheads="1"/>
          </p:cNvSpPr>
          <p:nvPr/>
        </p:nvSpPr>
        <p:spPr bwMode="auto">
          <a:xfrm>
            <a:off x="2436813" y="3756025"/>
            <a:ext cx="610746" cy="366767"/>
          </a:xfrm>
          <a:prstGeom prst="rect">
            <a:avLst/>
          </a:prstGeom>
          <a:noFill/>
          <a:ln w="12699">
            <a:noFill/>
            <a:miter lim="800000"/>
            <a:headEnd/>
            <a:tailEnd/>
          </a:ln>
        </p:spPr>
        <p:txBody>
          <a:bodyPr wrap="none" lIns="90488" tIns="44450" rIns="90488" bIns="44450">
            <a:spAutoFit/>
          </a:bodyPr>
          <a:lstStyle/>
          <a:p>
            <a:r>
              <a:rPr lang="en-US" sz="1800" b="1" dirty="0">
                <a:latin typeface="Candara" pitchFamily="34" charset="0"/>
                <a:ea typeface="Cambria Math" pitchFamily="18" charset="0"/>
              </a:rPr>
              <a:t>r &gt; 0</a:t>
            </a:r>
          </a:p>
        </p:txBody>
      </p:sp>
      <p:sp>
        <p:nvSpPr>
          <p:cNvPr id="32786" name="Text Box 364"/>
          <p:cNvSpPr txBox="1">
            <a:spLocks noChangeArrowheads="1"/>
          </p:cNvSpPr>
          <p:nvPr/>
        </p:nvSpPr>
        <p:spPr bwMode="auto">
          <a:xfrm>
            <a:off x="1098550" y="2235200"/>
            <a:ext cx="457200" cy="397545"/>
          </a:xfrm>
          <a:prstGeom prst="rect">
            <a:avLst/>
          </a:prstGeom>
          <a:noFill/>
          <a:ln>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90488" tIns="44450" rIns="90488" bIns="44450">
            <a:spAutoFit/>
          </a:bodyPr>
          <a:lstStyle/>
          <a:p>
            <a:pPr>
              <a:spcBef>
                <a:spcPct val="50000"/>
              </a:spcBef>
            </a:pPr>
            <a:r>
              <a:rPr lang="en-US" sz="2000">
                <a:solidFill>
                  <a:schemeClr val="tx1"/>
                </a:solidFill>
                <a:latin typeface="Candara" pitchFamily="34" charset="0"/>
              </a:rPr>
              <a:t>Y</a:t>
            </a:r>
          </a:p>
        </p:txBody>
      </p:sp>
      <p:sp>
        <p:nvSpPr>
          <p:cNvPr id="32787" name="Text Box 365"/>
          <p:cNvSpPr txBox="1">
            <a:spLocks noChangeArrowheads="1"/>
          </p:cNvSpPr>
          <p:nvPr/>
        </p:nvSpPr>
        <p:spPr bwMode="auto">
          <a:xfrm>
            <a:off x="3917950" y="3683000"/>
            <a:ext cx="457200" cy="397545"/>
          </a:xfrm>
          <a:prstGeom prst="rect">
            <a:avLst/>
          </a:prstGeom>
          <a:noFill/>
          <a:ln>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90488" tIns="44450" rIns="90488" bIns="44450">
            <a:spAutoFit/>
          </a:bodyPr>
          <a:lstStyle/>
          <a:p>
            <a:pPr>
              <a:spcBef>
                <a:spcPct val="50000"/>
              </a:spcBef>
            </a:pPr>
            <a:r>
              <a:rPr lang="en-US" sz="2000" dirty="0">
                <a:solidFill>
                  <a:schemeClr val="tx1"/>
                </a:solidFill>
                <a:latin typeface="Candara" pitchFamily="34" charset="0"/>
              </a:rPr>
              <a:t>X</a:t>
            </a:r>
          </a:p>
        </p:txBody>
      </p:sp>
      <p:sp>
        <p:nvSpPr>
          <p:cNvPr id="32790" name="Text Box 368"/>
          <p:cNvSpPr txBox="1">
            <a:spLocks noChangeArrowheads="1"/>
          </p:cNvSpPr>
          <p:nvPr/>
        </p:nvSpPr>
        <p:spPr bwMode="auto">
          <a:xfrm>
            <a:off x="3886200" y="2165350"/>
            <a:ext cx="381000" cy="520655"/>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90488" tIns="44450" rIns="90488" bIns="44450">
            <a:spAutoFit/>
          </a:bodyPr>
          <a:lstStyle/>
          <a:p>
            <a:pPr>
              <a:spcBef>
                <a:spcPct val="50000"/>
              </a:spcBef>
            </a:pPr>
            <a:r>
              <a:rPr lang="en-US" sz="2800" dirty="0">
                <a:solidFill>
                  <a:schemeClr val="tx1"/>
                </a:solidFill>
                <a:latin typeface="Candara" pitchFamily="34" charset="0"/>
              </a:rPr>
              <a:t>A</a:t>
            </a:r>
          </a:p>
        </p:txBody>
      </p:sp>
      <p:cxnSp>
        <p:nvCxnSpPr>
          <p:cNvPr id="372" name="Straight Connector 371"/>
          <p:cNvCxnSpPr/>
          <p:nvPr/>
        </p:nvCxnSpPr>
        <p:spPr>
          <a:xfrm rot="5400000">
            <a:off x="701040" y="2957830"/>
            <a:ext cx="1463040" cy="0"/>
          </a:xfrm>
          <a:prstGeom prst="line">
            <a:avLst/>
          </a:prstGeom>
        </p:spPr>
        <p:style>
          <a:lnRef idx="3">
            <a:schemeClr val="dk1"/>
          </a:lnRef>
          <a:fillRef idx="0">
            <a:schemeClr val="dk1"/>
          </a:fillRef>
          <a:effectRef idx="2">
            <a:schemeClr val="dk1"/>
          </a:effectRef>
          <a:fontRef idx="minor">
            <a:schemeClr val="tx1"/>
          </a:fontRef>
        </p:style>
      </p:cxnSp>
      <p:cxnSp>
        <p:nvCxnSpPr>
          <p:cNvPr id="373" name="Straight Connector 372"/>
          <p:cNvCxnSpPr/>
          <p:nvPr/>
        </p:nvCxnSpPr>
        <p:spPr>
          <a:xfrm>
            <a:off x="1432560" y="3689350"/>
            <a:ext cx="2834640" cy="0"/>
          </a:xfrm>
          <a:prstGeom prst="line">
            <a:avLst/>
          </a:prstGeom>
        </p:spPr>
        <p:style>
          <a:lnRef idx="3">
            <a:schemeClr val="dk1"/>
          </a:lnRef>
          <a:fillRef idx="0">
            <a:schemeClr val="dk1"/>
          </a:fillRef>
          <a:effectRef idx="2">
            <a:schemeClr val="dk1"/>
          </a:effectRef>
          <a:fontRef idx="minor">
            <a:schemeClr val="tx1"/>
          </a:fontRef>
        </p:style>
      </p:cxnSp>
      <p:sp>
        <p:nvSpPr>
          <p:cNvPr id="365" name="Rectangle 9"/>
          <p:cNvSpPr>
            <a:spLocks noChangeArrowheads="1"/>
          </p:cNvSpPr>
          <p:nvPr/>
        </p:nvSpPr>
        <p:spPr bwMode="auto">
          <a:xfrm>
            <a:off x="5059363" y="1870075"/>
            <a:ext cx="3048000" cy="3616375"/>
          </a:xfrm>
          <a:prstGeom prst="rect">
            <a:avLst/>
          </a:prstGeom>
          <a:noFill/>
          <a:ln w="9525" algn="ctr">
            <a:noFill/>
            <a:miter lim="800000"/>
            <a:headEnd/>
            <a:tailEnd/>
          </a:ln>
        </p:spPr>
        <p:txBody>
          <a:bodyPr wrap="square">
            <a:spAutoFit/>
          </a:bodyPr>
          <a:lstStyle/>
          <a:p>
            <a:pPr marL="61913" indent="-61913">
              <a:lnSpc>
                <a:spcPct val="100000"/>
              </a:lnSpc>
            </a:pPr>
            <a:r>
              <a:rPr lang="en-US" sz="2400" u="sng" dirty="0">
                <a:latin typeface="Eras Medium ITC" pitchFamily="34" charset="0"/>
              </a:rPr>
              <a:t>Positive correlation</a:t>
            </a:r>
            <a:r>
              <a:rPr lang="en-US" sz="2400" dirty="0">
                <a:latin typeface="Eras Medium ITC" pitchFamily="34" charset="0"/>
              </a:rPr>
              <a:t>: the correlation coefficient is </a:t>
            </a:r>
            <a:r>
              <a:rPr lang="en-US" sz="2400" u="sng" dirty="0">
                <a:latin typeface="Eras Medium ITC" pitchFamily="34" charset="0"/>
              </a:rPr>
              <a:t>larger </a:t>
            </a:r>
            <a:r>
              <a:rPr lang="en-US" sz="2400" dirty="0">
                <a:latin typeface="Eras Medium ITC" pitchFamily="34" charset="0"/>
              </a:rPr>
              <a:t>than 0 </a:t>
            </a:r>
          </a:p>
          <a:p>
            <a:pPr lvl="3">
              <a:buFontTx/>
              <a:buChar char="•"/>
            </a:pPr>
            <a:endParaRPr lang="en-US" dirty="0">
              <a:latin typeface="Eras Medium ITC" pitchFamily="34" charset="0"/>
            </a:endParaRPr>
          </a:p>
          <a:p>
            <a:pPr marL="457200" lvl="3">
              <a:spcBef>
                <a:spcPct val="25000"/>
              </a:spcBef>
              <a:spcAft>
                <a:spcPct val="25000"/>
              </a:spcAft>
              <a:buFontTx/>
              <a:buChar char="•"/>
            </a:pPr>
            <a:r>
              <a:rPr lang="en-US" dirty="0">
                <a:latin typeface="Eras Medium ITC" pitchFamily="34" charset="0"/>
              </a:rPr>
              <a:t> </a:t>
            </a:r>
            <a:r>
              <a:rPr lang="en-US" sz="2000" dirty="0">
                <a:latin typeface="Eras Medium ITC" pitchFamily="34" charset="0"/>
              </a:rPr>
              <a:t>When X </a:t>
            </a:r>
            <a:r>
              <a:rPr lang="en-US" sz="2000" b="1" dirty="0">
                <a:latin typeface="Eras Medium ITC" pitchFamily="34" charset="0"/>
              </a:rPr>
              <a:t>increases</a:t>
            </a:r>
            <a:r>
              <a:rPr lang="en-US" sz="2000" dirty="0">
                <a:latin typeface="Eras Medium ITC" pitchFamily="34" charset="0"/>
              </a:rPr>
              <a:t>, Y tends to </a:t>
            </a:r>
            <a:r>
              <a:rPr lang="en-US" sz="2000" b="1" dirty="0">
                <a:latin typeface="Eras Medium ITC" pitchFamily="34" charset="0"/>
              </a:rPr>
              <a:t>increase</a:t>
            </a:r>
            <a:endParaRPr lang="en-US" sz="2000" dirty="0">
              <a:latin typeface="Eras Medium ITC" pitchFamily="34" charset="0"/>
            </a:endParaRPr>
          </a:p>
          <a:p>
            <a:pPr marL="457200" lvl="3">
              <a:spcBef>
                <a:spcPct val="25000"/>
              </a:spcBef>
              <a:spcAft>
                <a:spcPct val="25000"/>
              </a:spcAft>
              <a:buFontTx/>
              <a:buChar char="•"/>
            </a:pPr>
            <a:r>
              <a:rPr lang="en-US" sz="2000" dirty="0">
                <a:latin typeface="Eras Medium ITC" pitchFamily="34" charset="0"/>
              </a:rPr>
              <a:t> </a:t>
            </a:r>
            <a:r>
              <a:rPr lang="en-US" sz="2000" b="1" dirty="0">
                <a:latin typeface="Eras Medium ITC" pitchFamily="34" charset="0"/>
              </a:rPr>
              <a:t>Higher</a:t>
            </a:r>
            <a:r>
              <a:rPr lang="en-US" sz="2000" dirty="0">
                <a:latin typeface="Eras Medium ITC" pitchFamily="34" charset="0"/>
              </a:rPr>
              <a:t> values of X are associated with </a:t>
            </a:r>
            <a:r>
              <a:rPr lang="en-US" sz="2000" b="1" dirty="0">
                <a:latin typeface="Eras Medium ITC" pitchFamily="34" charset="0"/>
              </a:rPr>
              <a:t>higher</a:t>
            </a:r>
            <a:r>
              <a:rPr lang="en-US" sz="2000" dirty="0">
                <a:latin typeface="Eras Medium ITC" pitchFamily="34" charset="0"/>
              </a:rPr>
              <a:t> values of Y</a:t>
            </a:r>
          </a:p>
        </p:txBody>
      </p:sp>
    </p:spTree>
    <p:extLst>
      <p:ext uri="{BB962C8B-B14F-4D97-AF65-F5344CB8AC3E}">
        <p14:creationId xmlns:p14="http://schemas.microsoft.com/office/powerpoint/2010/main" val="166388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a:noFill/>
        </p:spPr>
        <p:txBody>
          <a:bodyPr lIns="90488" tIns="44450" rIns="90488" bIns="44450">
            <a:normAutofit/>
          </a:bodyPr>
          <a:lstStyle/>
          <a:p>
            <a:r>
              <a:rPr lang="en-US" dirty="0">
                <a:latin typeface="Candara" pitchFamily="34" charset="0"/>
              </a:rPr>
              <a:t>Three Prototypes of Linear Association</a:t>
            </a:r>
          </a:p>
        </p:txBody>
      </p:sp>
      <p:sp>
        <p:nvSpPr>
          <p:cNvPr id="32772" name="Rectangle 5"/>
          <p:cNvSpPr>
            <a:spLocks noChangeArrowheads="1"/>
          </p:cNvSpPr>
          <p:nvPr/>
        </p:nvSpPr>
        <p:spPr bwMode="auto">
          <a:xfrm>
            <a:off x="693738" y="1936750"/>
            <a:ext cx="3192462" cy="2101850"/>
          </a:xfrm>
          <a:prstGeom prst="rect">
            <a:avLst/>
          </a:prstGeom>
          <a:solidFill>
            <a:schemeClr val="bg2"/>
          </a:solidFill>
          <a:ln w="50799">
            <a:solidFill>
              <a:schemeClr val="accent2"/>
            </a:solidFill>
            <a:miter lim="800000"/>
            <a:headEnd/>
            <a:tailEnd/>
          </a:ln>
        </p:spPr>
        <p:txBody>
          <a:bodyPr wrap="none" anchor="ctr"/>
          <a:lstStyle/>
          <a:p>
            <a:endParaRPr lang="en-US">
              <a:latin typeface="Candara" pitchFamily="34" charset="0"/>
            </a:endParaRPr>
          </a:p>
        </p:txBody>
      </p:sp>
      <p:grpSp>
        <p:nvGrpSpPr>
          <p:cNvPr id="32773" name="Group 6"/>
          <p:cNvGrpSpPr>
            <a:grpSpLocks/>
          </p:cNvGrpSpPr>
          <p:nvPr/>
        </p:nvGrpSpPr>
        <p:grpSpPr bwMode="auto">
          <a:xfrm>
            <a:off x="1008062" y="2198688"/>
            <a:ext cx="2268538" cy="1311275"/>
            <a:chOff x="857" y="1273"/>
            <a:chExt cx="1426" cy="826"/>
          </a:xfrm>
        </p:grpSpPr>
        <p:sp>
          <p:nvSpPr>
            <p:cNvPr id="33077" name="Oval 8"/>
            <p:cNvSpPr>
              <a:spLocks noChangeArrowheads="1"/>
            </p:cNvSpPr>
            <p:nvPr/>
          </p:nvSpPr>
          <p:spPr bwMode="auto">
            <a:xfrm>
              <a:off x="857" y="127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78" name="Oval 9"/>
            <p:cNvSpPr>
              <a:spLocks noChangeArrowheads="1"/>
            </p:cNvSpPr>
            <p:nvPr/>
          </p:nvSpPr>
          <p:spPr bwMode="auto">
            <a:xfrm>
              <a:off x="959" y="131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79" name="Oval 10"/>
            <p:cNvSpPr>
              <a:spLocks noChangeArrowheads="1"/>
            </p:cNvSpPr>
            <p:nvPr/>
          </p:nvSpPr>
          <p:spPr bwMode="auto">
            <a:xfrm>
              <a:off x="932" y="132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0" name="Oval 11"/>
            <p:cNvSpPr>
              <a:spLocks noChangeArrowheads="1"/>
            </p:cNvSpPr>
            <p:nvPr/>
          </p:nvSpPr>
          <p:spPr bwMode="auto">
            <a:xfrm>
              <a:off x="1042" y="133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1" name="Oval 12"/>
            <p:cNvSpPr>
              <a:spLocks noChangeArrowheads="1"/>
            </p:cNvSpPr>
            <p:nvPr/>
          </p:nvSpPr>
          <p:spPr bwMode="auto">
            <a:xfrm>
              <a:off x="1047" y="1430"/>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2" name="Oval 13"/>
            <p:cNvSpPr>
              <a:spLocks noChangeArrowheads="1"/>
            </p:cNvSpPr>
            <p:nvPr/>
          </p:nvSpPr>
          <p:spPr bwMode="auto">
            <a:xfrm>
              <a:off x="993" y="134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3" name="Oval 14"/>
            <p:cNvSpPr>
              <a:spLocks noChangeArrowheads="1"/>
            </p:cNvSpPr>
            <p:nvPr/>
          </p:nvSpPr>
          <p:spPr bwMode="auto">
            <a:xfrm>
              <a:off x="1149" y="1376"/>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4" name="Oval 15"/>
            <p:cNvSpPr>
              <a:spLocks noChangeArrowheads="1"/>
            </p:cNvSpPr>
            <p:nvPr/>
          </p:nvSpPr>
          <p:spPr bwMode="auto">
            <a:xfrm>
              <a:off x="1174" y="1451"/>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5" name="Oval 16"/>
            <p:cNvSpPr>
              <a:spLocks noChangeArrowheads="1"/>
            </p:cNvSpPr>
            <p:nvPr/>
          </p:nvSpPr>
          <p:spPr bwMode="auto">
            <a:xfrm>
              <a:off x="1218" y="1528"/>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6" name="Oval 17"/>
            <p:cNvSpPr>
              <a:spLocks noChangeArrowheads="1"/>
            </p:cNvSpPr>
            <p:nvPr/>
          </p:nvSpPr>
          <p:spPr bwMode="auto">
            <a:xfrm>
              <a:off x="1274" y="152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7" name="Oval 18"/>
            <p:cNvSpPr>
              <a:spLocks noChangeArrowheads="1"/>
            </p:cNvSpPr>
            <p:nvPr/>
          </p:nvSpPr>
          <p:spPr bwMode="auto">
            <a:xfrm>
              <a:off x="1296" y="160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8" name="Oval 19"/>
            <p:cNvSpPr>
              <a:spLocks noChangeArrowheads="1"/>
            </p:cNvSpPr>
            <p:nvPr/>
          </p:nvSpPr>
          <p:spPr bwMode="auto">
            <a:xfrm>
              <a:off x="1374" y="165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89" name="Oval 20"/>
            <p:cNvSpPr>
              <a:spLocks noChangeArrowheads="1"/>
            </p:cNvSpPr>
            <p:nvPr/>
          </p:nvSpPr>
          <p:spPr bwMode="auto">
            <a:xfrm>
              <a:off x="1663" y="175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0" name="Oval 21"/>
            <p:cNvSpPr>
              <a:spLocks noChangeArrowheads="1"/>
            </p:cNvSpPr>
            <p:nvPr/>
          </p:nvSpPr>
          <p:spPr bwMode="auto">
            <a:xfrm>
              <a:off x="1573" y="173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1" name="Oval 22"/>
            <p:cNvSpPr>
              <a:spLocks noChangeArrowheads="1"/>
            </p:cNvSpPr>
            <p:nvPr/>
          </p:nvSpPr>
          <p:spPr bwMode="auto">
            <a:xfrm>
              <a:off x="1728" y="171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2" name="Oval 23"/>
            <p:cNvSpPr>
              <a:spLocks noChangeArrowheads="1"/>
            </p:cNvSpPr>
            <p:nvPr/>
          </p:nvSpPr>
          <p:spPr bwMode="auto">
            <a:xfrm>
              <a:off x="1651" y="1656"/>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3" name="Oval 24"/>
            <p:cNvSpPr>
              <a:spLocks noChangeArrowheads="1"/>
            </p:cNvSpPr>
            <p:nvPr/>
          </p:nvSpPr>
          <p:spPr bwMode="auto">
            <a:xfrm>
              <a:off x="1807" y="179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4" name="Oval 25"/>
            <p:cNvSpPr>
              <a:spLocks noChangeArrowheads="1"/>
            </p:cNvSpPr>
            <p:nvPr/>
          </p:nvSpPr>
          <p:spPr bwMode="auto">
            <a:xfrm>
              <a:off x="1895" y="189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5" name="Oval 26"/>
            <p:cNvSpPr>
              <a:spLocks noChangeArrowheads="1"/>
            </p:cNvSpPr>
            <p:nvPr/>
          </p:nvSpPr>
          <p:spPr bwMode="auto">
            <a:xfrm>
              <a:off x="2050" y="1906"/>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6" name="Oval 27"/>
            <p:cNvSpPr>
              <a:spLocks noChangeArrowheads="1"/>
            </p:cNvSpPr>
            <p:nvPr/>
          </p:nvSpPr>
          <p:spPr bwMode="auto">
            <a:xfrm>
              <a:off x="1958" y="190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7" name="Oval 28"/>
            <p:cNvSpPr>
              <a:spLocks noChangeArrowheads="1"/>
            </p:cNvSpPr>
            <p:nvPr/>
          </p:nvSpPr>
          <p:spPr bwMode="auto">
            <a:xfrm>
              <a:off x="2138" y="193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8" name="Oval 29"/>
            <p:cNvSpPr>
              <a:spLocks noChangeArrowheads="1"/>
            </p:cNvSpPr>
            <p:nvPr/>
          </p:nvSpPr>
          <p:spPr bwMode="auto">
            <a:xfrm>
              <a:off x="2132" y="199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99" name="Oval 30"/>
            <p:cNvSpPr>
              <a:spLocks noChangeArrowheads="1"/>
            </p:cNvSpPr>
            <p:nvPr/>
          </p:nvSpPr>
          <p:spPr bwMode="auto">
            <a:xfrm>
              <a:off x="2056" y="195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0" name="Oval 31"/>
            <p:cNvSpPr>
              <a:spLocks noChangeArrowheads="1"/>
            </p:cNvSpPr>
            <p:nvPr/>
          </p:nvSpPr>
          <p:spPr bwMode="auto">
            <a:xfrm>
              <a:off x="2192" y="198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1" name="Oval 32"/>
            <p:cNvSpPr>
              <a:spLocks noChangeArrowheads="1"/>
            </p:cNvSpPr>
            <p:nvPr/>
          </p:nvSpPr>
          <p:spPr bwMode="auto">
            <a:xfrm>
              <a:off x="2260" y="207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2" name="Oval 33"/>
            <p:cNvSpPr>
              <a:spLocks noChangeArrowheads="1"/>
            </p:cNvSpPr>
            <p:nvPr/>
          </p:nvSpPr>
          <p:spPr bwMode="auto">
            <a:xfrm>
              <a:off x="2177" y="205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3" name="Oval 34"/>
            <p:cNvSpPr>
              <a:spLocks noChangeArrowheads="1"/>
            </p:cNvSpPr>
            <p:nvPr/>
          </p:nvSpPr>
          <p:spPr bwMode="auto">
            <a:xfrm>
              <a:off x="2220" y="2008"/>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4" name="Oval 35"/>
            <p:cNvSpPr>
              <a:spLocks noChangeArrowheads="1"/>
            </p:cNvSpPr>
            <p:nvPr/>
          </p:nvSpPr>
          <p:spPr bwMode="auto">
            <a:xfrm>
              <a:off x="2103" y="200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5" name="Oval 36"/>
            <p:cNvSpPr>
              <a:spLocks noChangeArrowheads="1"/>
            </p:cNvSpPr>
            <p:nvPr/>
          </p:nvSpPr>
          <p:spPr bwMode="auto">
            <a:xfrm>
              <a:off x="2105" y="1907"/>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6" name="Oval 37"/>
            <p:cNvSpPr>
              <a:spLocks noChangeArrowheads="1"/>
            </p:cNvSpPr>
            <p:nvPr/>
          </p:nvSpPr>
          <p:spPr bwMode="auto">
            <a:xfrm>
              <a:off x="2008" y="182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7" name="Oval 38"/>
            <p:cNvSpPr>
              <a:spLocks noChangeArrowheads="1"/>
            </p:cNvSpPr>
            <p:nvPr/>
          </p:nvSpPr>
          <p:spPr bwMode="auto">
            <a:xfrm>
              <a:off x="2003" y="196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8" name="Oval 39"/>
            <p:cNvSpPr>
              <a:spLocks noChangeArrowheads="1"/>
            </p:cNvSpPr>
            <p:nvPr/>
          </p:nvSpPr>
          <p:spPr bwMode="auto">
            <a:xfrm>
              <a:off x="1940" y="196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09" name="Oval 40"/>
            <p:cNvSpPr>
              <a:spLocks noChangeArrowheads="1"/>
            </p:cNvSpPr>
            <p:nvPr/>
          </p:nvSpPr>
          <p:spPr bwMode="auto">
            <a:xfrm>
              <a:off x="1928" y="183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0" name="Oval 41"/>
            <p:cNvSpPr>
              <a:spLocks noChangeArrowheads="1"/>
            </p:cNvSpPr>
            <p:nvPr/>
          </p:nvSpPr>
          <p:spPr bwMode="auto">
            <a:xfrm>
              <a:off x="1878" y="1787"/>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1" name="Oval 42"/>
            <p:cNvSpPr>
              <a:spLocks noChangeArrowheads="1"/>
            </p:cNvSpPr>
            <p:nvPr/>
          </p:nvSpPr>
          <p:spPr bwMode="auto">
            <a:xfrm>
              <a:off x="1827" y="173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2" name="Oval 43"/>
            <p:cNvSpPr>
              <a:spLocks noChangeArrowheads="1"/>
            </p:cNvSpPr>
            <p:nvPr/>
          </p:nvSpPr>
          <p:spPr bwMode="auto">
            <a:xfrm>
              <a:off x="1777" y="168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3" name="Oval 44"/>
            <p:cNvSpPr>
              <a:spLocks noChangeArrowheads="1"/>
            </p:cNvSpPr>
            <p:nvPr/>
          </p:nvSpPr>
          <p:spPr bwMode="auto">
            <a:xfrm>
              <a:off x="1488" y="158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4" name="Oval 45"/>
            <p:cNvSpPr>
              <a:spLocks noChangeArrowheads="1"/>
            </p:cNvSpPr>
            <p:nvPr/>
          </p:nvSpPr>
          <p:spPr bwMode="auto">
            <a:xfrm>
              <a:off x="1578" y="160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5" name="Oval 46"/>
            <p:cNvSpPr>
              <a:spLocks noChangeArrowheads="1"/>
            </p:cNvSpPr>
            <p:nvPr/>
          </p:nvSpPr>
          <p:spPr bwMode="auto">
            <a:xfrm>
              <a:off x="1455" y="168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6" name="Oval 47"/>
            <p:cNvSpPr>
              <a:spLocks noChangeArrowheads="1"/>
            </p:cNvSpPr>
            <p:nvPr/>
          </p:nvSpPr>
          <p:spPr bwMode="auto">
            <a:xfrm>
              <a:off x="1510" y="1759"/>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7" name="Oval 48"/>
            <p:cNvSpPr>
              <a:spLocks noChangeArrowheads="1"/>
            </p:cNvSpPr>
            <p:nvPr/>
          </p:nvSpPr>
          <p:spPr bwMode="auto">
            <a:xfrm>
              <a:off x="1344" y="154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8" name="Oval 49"/>
            <p:cNvSpPr>
              <a:spLocks noChangeArrowheads="1"/>
            </p:cNvSpPr>
            <p:nvPr/>
          </p:nvSpPr>
          <p:spPr bwMode="auto">
            <a:xfrm>
              <a:off x="1256" y="144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19" name="Oval 50"/>
            <p:cNvSpPr>
              <a:spLocks noChangeArrowheads="1"/>
            </p:cNvSpPr>
            <p:nvPr/>
          </p:nvSpPr>
          <p:spPr bwMode="auto">
            <a:xfrm>
              <a:off x="1102" y="1431"/>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0" name="Oval 51"/>
            <p:cNvSpPr>
              <a:spLocks noChangeArrowheads="1"/>
            </p:cNvSpPr>
            <p:nvPr/>
          </p:nvSpPr>
          <p:spPr bwMode="auto">
            <a:xfrm>
              <a:off x="1194" y="1436"/>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1" name="Oval 52"/>
            <p:cNvSpPr>
              <a:spLocks noChangeArrowheads="1"/>
            </p:cNvSpPr>
            <p:nvPr/>
          </p:nvSpPr>
          <p:spPr bwMode="auto">
            <a:xfrm>
              <a:off x="1014" y="140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2" name="Oval 53"/>
            <p:cNvSpPr>
              <a:spLocks noChangeArrowheads="1"/>
            </p:cNvSpPr>
            <p:nvPr/>
          </p:nvSpPr>
          <p:spPr bwMode="auto">
            <a:xfrm>
              <a:off x="1020" y="134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3" name="Oval 54"/>
            <p:cNvSpPr>
              <a:spLocks noChangeArrowheads="1"/>
            </p:cNvSpPr>
            <p:nvPr/>
          </p:nvSpPr>
          <p:spPr bwMode="auto">
            <a:xfrm>
              <a:off x="1095" y="1382"/>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4" name="Oval 55"/>
            <p:cNvSpPr>
              <a:spLocks noChangeArrowheads="1"/>
            </p:cNvSpPr>
            <p:nvPr/>
          </p:nvSpPr>
          <p:spPr bwMode="auto">
            <a:xfrm>
              <a:off x="956" y="138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5" name="Oval 56"/>
            <p:cNvSpPr>
              <a:spLocks noChangeArrowheads="1"/>
            </p:cNvSpPr>
            <p:nvPr/>
          </p:nvSpPr>
          <p:spPr bwMode="auto">
            <a:xfrm>
              <a:off x="1322" y="149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6" name="Oval 57"/>
            <p:cNvSpPr>
              <a:spLocks noChangeArrowheads="1"/>
            </p:cNvSpPr>
            <p:nvPr/>
          </p:nvSpPr>
          <p:spPr bwMode="auto">
            <a:xfrm>
              <a:off x="1432" y="1543"/>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7" name="Oval 58"/>
            <p:cNvSpPr>
              <a:spLocks noChangeArrowheads="1"/>
            </p:cNvSpPr>
            <p:nvPr/>
          </p:nvSpPr>
          <p:spPr bwMode="auto">
            <a:xfrm>
              <a:off x="1407" y="159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8" name="Oval 59"/>
            <p:cNvSpPr>
              <a:spLocks noChangeArrowheads="1"/>
            </p:cNvSpPr>
            <p:nvPr/>
          </p:nvSpPr>
          <p:spPr bwMode="auto">
            <a:xfrm>
              <a:off x="1457" y="164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29" name="Oval 60"/>
            <p:cNvSpPr>
              <a:spLocks noChangeArrowheads="1"/>
            </p:cNvSpPr>
            <p:nvPr/>
          </p:nvSpPr>
          <p:spPr bwMode="auto">
            <a:xfrm>
              <a:off x="1564" y="164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30" name="Oval 61"/>
            <p:cNvSpPr>
              <a:spLocks noChangeArrowheads="1"/>
            </p:cNvSpPr>
            <p:nvPr/>
          </p:nvSpPr>
          <p:spPr bwMode="auto">
            <a:xfrm>
              <a:off x="1614" y="169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31" name="Oval 62"/>
            <p:cNvSpPr>
              <a:spLocks noChangeArrowheads="1"/>
            </p:cNvSpPr>
            <p:nvPr/>
          </p:nvSpPr>
          <p:spPr bwMode="auto">
            <a:xfrm>
              <a:off x="1614" y="179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32" name="Oval 63"/>
            <p:cNvSpPr>
              <a:spLocks noChangeArrowheads="1"/>
            </p:cNvSpPr>
            <p:nvPr/>
          </p:nvSpPr>
          <p:spPr bwMode="auto">
            <a:xfrm>
              <a:off x="1689" y="179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33" name="Oval 64"/>
            <p:cNvSpPr>
              <a:spLocks noChangeArrowheads="1"/>
            </p:cNvSpPr>
            <p:nvPr/>
          </p:nvSpPr>
          <p:spPr bwMode="auto">
            <a:xfrm>
              <a:off x="1765" y="1842"/>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134" name="Oval 65"/>
            <p:cNvSpPr>
              <a:spLocks noChangeArrowheads="1"/>
            </p:cNvSpPr>
            <p:nvPr/>
          </p:nvSpPr>
          <p:spPr bwMode="auto">
            <a:xfrm>
              <a:off x="1802" y="190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sp>
        <p:nvSpPr>
          <p:cNvPr id="32775" name="Rectangle 67"/>
          <p:cNvSpPr>
            <a:spLocks noChangeArrowheads="1"/>
          </p:cNvSpPr>
          <p:nvPr/>
        </p:nvSpPr>
        <p:spPr bwMode="auto">
          <a:xfrm>
            <a:off x="1925638" y="3603625"/>
            <a:ext cx="610746" cy="366767"/>
          </a:xfrm>
          <a:prstGeom prst="rect">
            <a:avLst/>
          </a:prstGeom>
          <a:noFill/>
          <a:ln w="12699">
            <a:noFill/>
            <a:miter lim="800000"/>
            <a:headEnd/>
            <a:tailEnd/>
          </a:ln>
        </p:spPr>
        <p:txBody>
          <a:bodyPr wrap="none" lIns="90488" tIns="44450" rIns="90488" bIns="44450">
            <a:spAutoFit/>
          </a:bodyPr>
          <a:lstStyle/>
          <a:p>
            <a:r>
              <a:rPr lang="en-US" sz="1800" b="1" dirty="0">
                <a:latin typeface="Candara" pitchFamily="34" charset="0"/>
                <a:ea typeface="Cambria Math" pitchFamily="18" charset="0"/>
              </a:rPr>
              <a:t>r &lt; 0</a:t>
            </a:r>
          </a:p>
        </p:txBody>
      </p:sp>
      <p:sp>
        <p:nvSpPr>
          <p:cNvPr id="32791" name="Text Box 369"/>
          <p:cNvSpPr txBox="1">
            <a:spLocks noChangeArrowheads="1"/>
          </p:cNvSpPr>
          <p:nvPr/>
        </p:nvSpPr>
        <p:spPr bwMode="auto">
          <a:xfrm>
            <a:off x="3429000" y="2012950"/>
            <a:ext cx="381000" cy="52065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lIns="90488" tIns="44450" rIns="90488" bIns="44450">
            <a:spAutoFit/>
          </a:bodyPr>
          <a:lstStyle/>
          <a:p>
            <a:pPr>
              <a:spcBef>
                <a:spcPct val="50000"/>
              </a:spcBef>
            </a:pPr>
            <a:r>
              <a:rPr lang="en-US" sz="2800">
                <a:solidFill>
                  <a:schemeClr val="tx1"/>
                </a:solidFill>
                <a:latin typeface="Candara" pitchFamily="34" charset="0"/>
              </a:rPr>
              <a:t>B</a:t>
            </a:r>
          </a:p>
        </p:txBody>
      </p:sp>
      <p:sp>
        <p:nvSpPr>
          <p:cNvPr id="367" name="Text Box 364"/>
          <p:cNvSpPr txBox="1">
            <a:spLocks noChangeArrowheads="1"/>
          </p:cNvSpPr>
          <p:nvPr/>
        </p:nvSpPr>
        <p:spPr bwMode="auto">
          <a:xfrm>
            <a:off x="685800" y="2072605"/>
            <a:ext cx="457200" cy="397545"/>
          </a:xfrm>
          <a:prstGeom prst="rect">
            <a:avLst/>
          </a:prstGeom>
          <a:noFill/>
          <a:ln>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90488" tIns="44450" rIns="90488" bIns="44450">
            <a:spAutoFit/>
          </a:bodyPr>
          <a:lstStyle/>
          <a:p>
            <a:pPr>
              <a:spcBef>
                <a:spcPct val="50000"/>
              </a:spcBef>
            </a:pPr>
            <a:r>
              <a:rPr lang="en-US" sz="2000" dirty="0">
                <a:solidFill>
                  <a:schemeClr val="tx1"/>
                </a:solidFill>
                <a:latin typeface="Candara" pitchFamily="34" charset="0"/>
              </a:rPr>
              <a:t>Y</a:t>
            </a:r>
          </a:p>
        </p:txBody>
      </p:sp>
      <p:sp>
        <p:nvSpPr>
          <p:cNvPr id="368" name="Text Box 365"/>
          <p:cNvSpPr txBox="1">
            <a:spLocks noChangeArrowheads="1"/>
          </p:cNvSpPr>
          <p:nvPr/>
        </p:nvSpPr>
        <p:spPr bwMode="auto">
          <a:xfrm>
            <a:off x="3505200" y="3520405"/>
            <a:ext cx="457200" cy="397545"/>
          </a:xfrm>
          <a:prstGeom prst="rect">
            <a:avLst/>
          </a:prstGeom>
          <a:noFill/>
          <a:ln>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90488" tIns="44450" rIns="90488" bIns="44450">
            <a:spAutoFit/>
          </a:bodyPr>
          <a:lstStyle/>
          <a:p>
            <a:pPr>
              <a:spcBef>
                <a:spcPct val="50000"/>
              </a:spcBef>
            </a:pPr>
            <a:r>
              <a:rPr lang="en-US" sz="2000" dirty="0">
                <a:solidFill>
                  <a:schemeClr val="tx1"/>
                </a:solidFill>
                <a:latin typeface="Candara" pitchFamily="34" charset="0"/>
              </a:rPr>
              <a:t>X</a:t>
            </a:r>
          </a:p>
        </p:txBody>
      </p:sp>
      <p:cxnSp>
        <p:nvCxnSpPr>
          <p:cNvPr id="383" name="Straight Connector 382"/>
          <p:cNvCxnSpPr/>
          <p:nvPr/>
        </p:nvCxnSpPr>
        <p:spPr>
          <a:xfrm rot="5400000">
            <a:off x="243840" y="2805430"/>
            <a:ext cx="1463040" cy="0"/>
          </a:xfrm>
          <a:prstGeom prst="line">
            <a:avLst/>
          </a:prstGeom>
        </p:spPr>
        <p:style>
          <a:lnRef idx="3">
            <a:schemeClr val="dk1"/>
          </a:lnRef>
          <a:fillRef idx="0">
            <a:schemeClr val="dk1"/>
          </a:fillRef>
          <a:effectRef idx="2">
            <a:schemeClr val="dk1"/>
          </a:effectRef>
          <a:fontRef idx="minor">
            <a:schemeClr val="tx1"/>
          </a:fontRef>
        </p:style>
      </p:cxnSp>
      <p:cxnSp>
        <p:nvCxnSpPr>
          <p:cNvPr id="384" name="Straight Connector 383"/>
          <p:cNvCxnSpPr/>
          <p:nvPr/>
        </p:nvCxnSpPr>
        <p:spPr>
          <a:xfrm>
            <a:off x="975360" y="3536950"/>
            <a:ext cx="2834640" cy="0"/>
          </a:xfrm>
          <a:prstGeom prst="line">
            <a:avLst/>
          </a:prstGeom>
        </p:spPr>
        <p:style>
          <a:lnRef idx="3">
            <a:schemeClr val="dk1"/>
          </a:lnRef>
          <a:fillRef idx="0">
            <a:schemeClr val="dk1"/>
          </a:fillRef>
          <a:effectRef idx="2">
            <a:schemeClr val="dk1"/>
          </a:effectRef>
          <a:fontRef idx="minor">
            <a:schemeClr val="tx1"/>
          </a:fontRef>
        </p:style>
      </p:cxnSp>
      <p:sp>
        <p:nvSpPr>
          <p:cNvPr id="365" name="Rectangle 9"/>
          <p:cNvSpPr>
            <a:spLocks noChangeArrowheads="1"/>
          </p:cNvSpPr>
          <p:nvPr/>
        </p:nvSpPr>
        <p:spPr bwMode="auto">
          <a:xfrm>
            <a:off x="4935466" y="1908175"/>
            <a:ext cx="3200400" cy="3339376"/>
          </a:xfrm>
          <a:prstGeom prst="rect">
            <a:avLst/>
          </a:prstGeom>
          <a:noFill/>
          <a:ln w="9525" algn="ctr">
            <a:noFill/>
            <a:miter lim="800000"/>
            <a:headEnd/>
            <a:tailEnd/>
          </a:ln>
        </p:spPr>
        <p:txBody>
          <a:bodyPr>
            <a:spAutoFit/>
          </a:bodyPr>
          <a:lstStyle/>
          <a:p>
            <a:pPr marL="61913" indent="-61913">
              <a:lnSpc>
                <a:spcPct val="100000"/>
              </a:lnSpc>
            </a:pPr>
            <a:r>
              <a:rPr lang="en-US" sz="2400" u="sng" dirty="0">
                <a:latin typeface="Eras Medium ITC" pitchFamily="34" charset="0"/>
              </a:rPr>
              <a:t>Negative correlation</a:t>
            </a:r>
            <a:r>
              <a:rPr lang="en-US" sz="2400" dirty="0">
                <a:latin typeface="Eras Medium ITC" pitchFamily="34" charset="0"/>
              </a:rPr>
              <a:t>: the correlation coefficient is </a:t>
            </a:r>
            <a:r>
              <a:rPr lang="en-US" sz="2400" u="sng" dirty="0">
                <a:latin typeface="Eras Medium ITC" pitchFamily="34" charset="0"/>
              </a:rPr>
              <a:t>smaller</a:t>
            </a:r>
            <a:r>
              <a:rPr lang="en-US" sz="2400" dirty="0">
                <a:latin typeface="Eras Medium ITC" pitchFamily="34" charset="0"/>
              </a:rPr>
              <a:t> than 0 </a:t>
            </a:r>
            <a:endParaRPr lang="en-US" dirty="0">
              <a:latin typeface="Eras Medium ITC" pitchFamily="34" charset="0"/>
            </a:endParaRPr>
          </a:p>
          <a:p>
            <a:pPr marL="457200" lvl="3">
              <a:spcBef>
                <a:spcPct val="25000"/>
              </a:spcBef>
              <a:spcAft>
                <a:spcPct val="25000"/>
              </a:spcAft>
              <a:buFontTx/>
              <a:buChar char="•"/>
            </a:pPr>
            <a:r>
              <a:rPr lang="en-US" dirty="0">
                <a:latin typeface="Eras Medium ITC" pitchFamily="34" charset="0"/>
              </a:rPr>
              <a:t> </a:t>
            </a:r>
            <a:r>
              <a:rPr lang="en-US" sz="2000" dirty="0">
                <a:latin typeface="Eras Medium ITC" pitchFamily="34" charset="0"/>
              </a:rPr>
              <a:t>When X </a:t>
            </a:r>
            <a:r>
              <a:rPr lang="en-US" sz="2000" b="1" dirty="0">
                <a:latin typeface="Eras Medium ITC" pitchFamily="34" charset="0"/>
              </a:rPr>
              <a:t>increases</a:t>
            </a:r>
            <a:r>
              <a:rPr lang="en-US" sz="2000" dirty="0">
                <a:latin typeface="Eras Medium ITC" pitchFamily="34" charset="0"/>
              </a:rPr>
              <a:t>, Y tends to </a:t>
            </a:r>
            <a:r>
              <a:rPr lang="en-US" sz="2000" b="1" dirty="0">
                <a:latin typeface="Eras Medium ITC" pitchFamily="34" charset="0"/>
              </a:rPr>
              <a:t>decrease</a:t>
            </a:r>
          </a:p>
          <a:p>
            <a:pPr marL="457200" lvl="3">
              <a:spcBef>
                <a:spcPct val="25000"/>
              </a:spcBef>
              <a:spcAft>
                <a:spcPct val="25000"/>
              </a:spcAft>
              <a:buFontTx/>
              <a:buChar char="•"/>
            </a:pPr>
            <a:r>
              <a:rPr lang="en-US" sz="2000" dirty="0">
                <a:latin typeface="Eras Medium ITC" pitchFamily="34" charset="0"/>
              </a:rPr>
              <a:t> </a:t>
            </a:r>
            <a:r>
              <a:rPr lang="en-US" sz="2000" b="1" dirty="0">
                <a:latin typeface="Eras Medium ITC" pitchFamily="34" charset="0"/>
              </a:rPr>
              <a:t>Higher</a:t>
            </a:r>
            <a:r>
              <a:rPr lang="en-US" sz="2000" dirty="0">
                <a:latin typeface="Eras Medium ITC" pitchFamily="34" charset="0"/>
              </a:rPr>
              <a:t> values of X are associated with </a:t>
            </a:r>
            <a:r>
              <a:rPr lang="en-US" sz="2000" b="1" dirty="0">
                <a:latin typeface="Eras Medium ITC" pitchFamily="34" charset="0"/>
              </a:rPr>
              <a:t>lower</a:t>
            </a:r>
            <a:r>
              <a:rPr lang="en-US" sz="2000" dirty="0">
                <a:latin typeface="Eras Medium ITC" pitchFamily="34" charset="0"/>
              </a:rPr>
              <a:t> values of Y</a:t>
            </a:r>
          </a:p>
        </p:txBody>
      </p:sp>
    </p:spTree>
    <p:extLst>
      <p:ext uri="{BB962C8B-B14F-4D97-AF65-F5344CB8AC3E}">
        <p14:creationId xmlns:p14="http://schemas.microsoft.com/office/powerpoint/2010/main" val="3222878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a:noFill/>
        </p:spPr>
        <p:txBody>
          <a:bodyPr lIns="90488" tIns="44450" rIns="90488" bIns="44450">
            <a:normAutofit/>
          </a:bodyPr>
          <a:lstStyle/>
          <a:p>
            <a:r>
              <a:rPr lang="en-US" dirty="0">
                <a:latin typeface="Candara" pitchFamily="34" charset="0"/>
              </a:rPr>
              <a:t>Three Prototypes of Linear Association</a:t>
            </a:r>
          </a:p>
        </p:txBody>
      </p:sp>
      <p:sp>
        <p:nvSpPr>
          <p:cNvPr id="32777" name="Rectangle 132"/>
          <p:cNvSpPr>
            <a:spLocks noChangeArrowheads="1"/>
          </p:cNvSpPr>
          <p:nvPr/>
        </p:nvSpPr>
        <p:spPr bwMode="auto">
          <a:xfrm>
            <a:off x="1038224" y="2157293"/>
            <a:ext cx="3187700" cy="2101850"/>
          </a:xfrm>
          <a:prstGeom prst="rect">
            <a:avLst/>
          </a:prstGeom>
          <a:solidFill>
            <a:schemeClr val="bg2"/>
          </a:solidFill>
          <a:ln w="50799">
            <a:solidFill>
              <a:schemeClr val="accent3"/>
            </a:solidFill>
            <a:miter lim="800000"/>
            <a:headEnd/>
            <a:tailEnd/>
          </a:ln>
        </p:spPr>
        <p:txBody>
          <a:bodyPr wrap="none" anchor="ctr"/>
          <a:lstStyle/>
          <a:p>
            <a:endParaRPr lang="en-US">
              <a:latin typeface="Candara" pitchFamily="34" charset="0"/>
            </a:endParaRPr>
          </a:p>
        </p:txBody>
      </p:sp>
      <p:sp>
        <p:nvSpPr>
          <p:cNvPr id="32779" name="Rectangle 134"/>
          <p:cNvSpPr>
            <a:spLocks noChangeArrowheads="1"/>
          </p:cNvSpPr>
          <p:nvPr/>
        </p:nvSpPr>
        <p:spPr bwMode="auto">
          <a:xfrm>
            <a:off x="2354262" y="3874968"/>
            <a:ext cx="610746" cy="366767"/>
          </a:xfrm>
          <a:prstGeom prst="rect">
            <a:avLst/>
          </a:prstGeom>
          <a:noFill/>
          <a:ln w="12699">
            <a:noFill/>
            <a:miter lim="800000"/>
            <a:headEnd/>
            <a:tailEnd/>
          </a:ln>
        </p:spPr>
        <p:txBody>
          <a:bodyPr wrap="none" lIns="90488" tIns="44450" rIns="90488" bIns="44450">
            <a:spAutoFit/>
          </a:bodyPr>
          <a:lstStyle/>
          <a:p>
            <a:r>
              <a:rPr lang="en-US" sz="1800" b="1" dirty="0">
                <a:latin typeface="Candara" pitchFamily="34" charset="0"/>
                <a:ea typeface="Cambria Math" pitchFamily="18" charset="0"/>
              </a:rPr>
              <a:t>r = 0</a:t>
            </a:r>
          </a:p>
        </p:txBody>
      </p:sp>
      <p:grpSp>
        <p:nvGrpSpPr>
          <p:cNvPr id="32780" name="Group 135"/>
          <p:cNvGrpSpPr>
            <a:grpSpLocks/>
          </p:cNvGrpSpPr>
          <p:nvPr/>
        </p:nvGrpSpPr>
        <p:grpSpPr bwMode="auto">
          <a:xfrm>
            <a:off x="1949449" y="2549406"/>
            <a:ext cx="1247775" cy="1069975"/>
            <a:chOff x="2454" y="2763"/>
            <a:chExt cx="786" cy="674"/>
          </a:xfrm>
        </p:grpSpPr>
        <p:grpSp>
          <p:nvGrpSpPr>
            <p:cNvPr id="32793" name="Group 137"/>
            <p:cNvGrpSpPr>
              <a:grpSpLocks/>
            </p:cNvGrpSpPr>
            <p:nvPr/>
          </p:nvGrpSpPr>
          <p:grpSpPr bwMode="auto">
            <a:xfrm>
              <a:off x="2733" y="2916"/>
              <a:ext cx="125" cy="85"/>
              <a:chOff x="2733" y="2916"/>
              <a:chExt cx="125" cy="85"/>
            </a:xfrm>
          </p:grpSpPr>
          <p:sp>
            <p:nvSpPr>
              <p:cNvPr id="33012" name="Oval 138"/>
              <p:cNvSpPr>
                <a:spLocks noChangeArrowheads="1"/>
              </p:cNvSpPr>
              <p:nvPr/>
            </p:nvSpPr>
            <p:spPr bwMode="auto">
              <a:xfrm>
                <a:off x="2835" y="291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13" name="Oval 139"/>
              <p:cNvSpPr>
                <a:spLocks noChangeArrowheads="1"/>
              </p:cNvSpPr>
              <p:nvPr/>
            </p:nvSpPr>
            <p:spPr bwMode="auto">
              <a:xfrm>
                <a:off x="2733" y="295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14" name="Oval 140"/>
              <p:cNvSpPr>
                <a:spLocks noChangeArrowheads="1"/>
              </p:cNvSpPr>
              <p:nvPr/>
            </p:nvSpPr>
            <p:spPr bwMode="auto">
              <a:xfrm>
                <a:off x="2760" y="297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sp>
          <p:nvSpPr>
            <p:cNvPr id="32794" name="Oval 141"/>
            <p:cNvSpPr>
              <a:spLocks noChangeArrowheads="1"/>
            </p:cNvSpPr>
            <p:nvPr/>
          </p:nvSpPr>
          <p:spPr bwMode="auto">
            <a:xfrm>
              <a:off x="2806" y="3096"/>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795" name="Oval 142"/>
            <p:cNvSpPr>
              <a:spLocks noChangeArrowheads="1"/>
            </p:cNvSpPr>
            <p:nvPr/>
          </p:nvSpPr>
          <p:spPr bwMode="auto">
            <a:xfrm>
              <a:off x="2718" y="312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796" name="Oval 143"/>
            <p:cNvSpPr>
              <a:spLocks noChangeArrowheads="1"/>
            </p:cNvSpPr>
            <p:nvPr/>
          </p:nvSpPr>
          <p:spPr bwMode="auto">
            <a:xfrm>
              <a:off x="2724" y="318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797" name="Oval 144"/>
            <p:cNvSpPr>
              <a:spLocks noChangeArrowheads="1"/>
            </p:cNvSpPr>
            <p:nvPr/>
          </p:nvSpPr>
          <p:spPr bwMode="auto">
            <a:xfrm>
              <a:off x="2800" y="314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798" name="Oval 145"/>
            <p:cNvSpPr>
              <a:spLocks noChangeArrowheads="1"/>
            </p:cNvSpPr>
            <p:nvPr/>
          </p:nvSpPr>
          <p:spPr bwMode="auto">
            <a:xfrm>
              <a:off x="2664" y="317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799" name="Oval 146"/>
            <p:cNvSpPr>
              <a:spLocks noChangeArrowheads="1"/>
            </p:cNvSpPr>
            <p:nvPr/>
          </p:nvSpPr>
          <p:spPr bwMode="auto">
            <a:xfrm>
              <a:off x="2596" y="326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00" name="Oval 147"/>
            <p:cNvSpPr>
              <a:spLocks noChangeArrowheads="1"/>
            </p:cNvSpPr>
            <p:nvPr/>
          </p:nvSpPr>
          <p:spPr bwMode="auto">
            <a:xfrm>
              <a:off x="2679" y="324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01" name="Oval 148"/>
            <p:cNvSpPr>
              <a:spLocks noChangeArrowheads="1"/>
            </p:cNvSpPr>
            <p:nvPr/>
          </p:nvSpPr>
          <p:spPr bwMode="auto">
            <a:xfrm>
              <a:off x="2637" y="3198"/>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02" name="Oval 149"/>
            <p:cNvSpPr>
              <a:spLocks noChangeArrowheads="1"/>
            </p:cNvSpPr>
            <p:nvPr/>
          </p:nvSpPr>
          <p:spPr bwMode="auto">
            <a:xfrm>
              <a:off x="2753" y="319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03" name="Oval 150"/>
            <p:cNvSpPr>
              <a:spLocks noChangeArrowheads="1"/>
            </p:cNvSpPr>
            <p:nvPr/>
          </p:nvSpPr>
          <p:spPr bwMode="auto">
            <a:xfrm>
              <a:off x="2751" y="3097"/>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04" name="Oval 151"/>
            <p:cNvSpPr>
              <a:spLocks noChangeArrowheads="1"/>
            </p:cNvSpPr>
            <p:nvPr/>
          </p:nvSpPr>
          <p:spPr bwMode="auto">
            <a:xfrm>
              <a:off x="2848" y="301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05" name="Oval 152"/>
            <p:cNvSpPr>
              <a:spLocks noChangeArrowheads="1"/>
            </p:cNvSpPr>
            <p:nvPr/>
          </p:nvSpPr>
          <p:spPr bwMode="auto">
            <a:xfrm>
              <a:off x="2853" y="315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06" name="Oval 153"/>
            <p:cNvSpPr>
              <a:spLocks noChangeArrowheads="1"/>
            </p:cNvSpPr>
            <p:nvPr/>
          </p:nvSpPr>
          <p:spPr bwMode="auto">
            <a:xfrm>
              <a:off x="2916" y="315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nvGrpSpPr>
            <p:cNvPr id="32807" name="Group 154"/>
            <p:cNvGrpSpPr>
              <a:grpSpLocks/>
            </p:cNvGrpSpPr>
            <p:nvPr/>
          </p:nvGrpSpPr>
          <p:grpSpPr bwMode="auto">
            <a:xfrm>
              <a:off x="2522" y="2764"/>
              <a:ext cx="411" cy="292"/>
              <a:chOff x="2522" y="2764"/>
              <a:chExt cx="411" cy="292"/>
            </a:xfrm>
          </p:grpSpPr>
          <p:sp>
            <p:nvSpPr>
              <p:cNvPr id="32995" name="Oval 155"/>
              <p:cNvSpPr>
                <a:spLocks noChangeArrowheads="1"/>
              </p:cNvSpPr>
              <p:nvPr/>
            </p:nvSpPr>
            <p:spPr bwMode="auto">
              <a:xfrm>
                <a:off x="2824" y="276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96" name="Oval 156"/>
              <p:cNvSpPr>
                <a:spLocks noChangeArrowheads="1"/>
              </p:cNvSpPr>
              <p:nvPr/>
            </p:nvSpPr>
            <p:spPr bwMode="auto">
              <a:xfrm>
                <a:off x="2820" y="2857"/>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97" name="Oval 157"/>
              <p:cNvSpPr>
                <a:spLocks noChangeArrowheads="1"/>
              </p:cNvSpPr>
              <p:nvPr/>
            </p:nvSpPr>
            <p:spPr bwMode="auto">
              <a:xfrm>
                <a:off x="2873" y="277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98" name="Oval 158"/>
              <p:cNvSpPr>
                <a:spLocks noChangeArrowheads="1"/>
              </p:cNvSpPr>
              <p:nvPr/>
            </p:nvSpPr>
            <p:spPr bwMode="auto">
              <a:xfrm>
                <a:off x="2718" y="2803"/>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99" name="Oval 159"/>
              <p:cNvSpPr>
                <a:spLocks noChangeArrowheads="1"/>
              </p:cNvSpPr>
              <p:nvPr/>
            </p:nvSpPr>
            <p:spPr bwMode="auto">
              <a:xfrm>
                <a:off x="2692" y="2878"/>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0" name="Oval 160"/>
              <p:cNvSpPr>
                <a:spLocks noChangeArrowheads="1"/>
              </p:cNvSpPr>
              <p:nvPr/>
            </p:nvSpPr>
            <p:spPr bwMode="auto">
              <a:xfrm>
                <a:off x="2649" y="2955"/>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1" name="Oval 161"/>
              <p:cNvSpPr>
                <a:spLocks noChangeArrowheads="1"/>
              </p:cNvSpPr>
              <p:nvPr/>
            </p:nvSpPr>
            <p:spPr bwMode="auto">
              <a:xfrm>
                <a:off x="2592" y="295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2" name="Oval 162"/>
              <p:cNvSpPr>
                <a:spLocks noChangeArrowheads="1"/>
              </p:cNvSpPr>
              <p:nvPr/>
            </p:nvSpPr>
            <p:spPr bwMode="auto">
              <a:xfrm>
                <a:off x="2570" y="302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3" name="Oval 163"/>
              <p:cNvSpPr>
                <a:spLocks noChangeArrowheads="1"/>
              </p:cNvSpPr>
              <p:nvPr/>
            </p:nvSpPr>
            <p:spPr bwMode="auto">
              <a:xfrm>
                <a:off x="2522" y="297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4" name="Oval 164"/>
              <p:cNvSpPr>
                <a:spLocks noChangeArrowheads="1"/>
              </p:cNvSpPr>
              <p:nvPr/>
            </p:nvSpPr>
            <p:spPr bwMode="auto">
              <a:xfrm>
                <a:off x="2610" y="287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5" name="Oval 165"/>
              <p:cNvSpPr>
                <a:spLocks noChangeArrowheads="1"/>
              </p:cNvSpPr>
              <p:nvPr/>
            </p:nvSpPr>
            <p:spPr bwMode="auto">
              <a:xfrm>
                <a:off x="2765" y="2858"/>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6" name="Oval 166"/>
              <p:cNvSpPr>
                <a:spLocks noChangeArrowheads="1"/>
              </p:cNvSpPr>
              <p:nvPr/>
            </p:nvSpPr>
            <p:spPr bwMode="auto">
              <a:xfrm>
                <a:off x="2673" y="2863"/>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7" name="Oval 167"/>
              <p:cNvSpPr>
                <a:spLocks noChangeArrowheads="1"/>
              </p:cNvSpPr>
              <p:nvPr/>
            </p:nvSpPr>
            <p:spPr bwMode="auto">
              <a:xfrm>
                <a:off x="2852" y="283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8" name="Oval 168"/>
              <p:cNvSpPr>
                <a:spLocks noChangeArrowheads="1"/>
              </p:cNvSpPr>
              <p:nvPr/>
            </p:nvSpPr>
            <p:spPr bwMode="auto">
              <a:xfrm>
                <a:off x="2846" y="276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09" name="Oval 169"/>
              <p:cNvSpPr>
                <a:spLocks noChangeArrowheads="1"/>
              </p:cNvSpPr>
              <p:nvPr/>
            </p:nvSpPr>
            <p:spPr bwMode="auto">
              <a:xfrm>
                <a:off x="2771" y="2809"/>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10" name="Oval 170"/>
              <p:cNvSpPr>
                <a:spLocks noChangeArrowheads="1"/>
              </p:cNvSpPr>
              <p:nvPr/>
            </p:nvSpPr>
            <p:spPr bwMode="auto">
              <a:xfrm>
                <a:off x="2910" y="281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3011" name="Oval 171"/>
              <p:cNvSpPr>
                <a:spLocks noChangeArrowheads="1"/>
              </p:cNvSpPr>
              <p:nvPr/>
            </p:nvSpPr>
            <p:spPr bwMode="auto">
              <a:xfrm>
                <a:off x="2544" y="292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grpSp>
          <p:nvGrpSpPr>
            <p:cNvPr id="32808" name="Group 172"/>
            <p:cNvGrpSpPr>
              <a:grpSpLocks/>
            </p:cNvGrpSpPr>
            <p:nvPr/>
          </p:nvGrpSpPr>
          <p:grpSpPr bwMode="auto">
            <a:xfrm>
              <a:off x="2472" y="2763"/>
              <a:ext cx="607" cy="387"/>
              <a:chOff x="2472" y="2763"/>
              <a:chExt cx="607" cy="387"/>
            </a:xfrm>
          </p:grpSpPr>
          <p:sp>
            <p:nvSpPr>
              <p:cNvPr id="32970" name="Oval 173"/>
              <p:cNvSpPr>
                <a:spLocks noChangeArrowheads="1"/>
              </p:cNvSpPr>
              <p:nvPr/>
            </p:nvSpPr>
            <p:spPr bwMode="auto">
              <a:xfrm>
                <a:off x="3056" y="287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71" name="Oval 174"/>
              <p:cNvSpPr>
                <a:spLocks noChangeArrowheads="1"/>
              </p:cNvSpPr>
              <p:nvPr/>
            </p:nvSpPr>
            <p:spPr bwMode="auto">
              <a:xfrm>
                <a:off x="2767" y="297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72" name="Oval 175"/>
              <p:cNvSpPr>
                <a:spLocks noChangeArrowheads="1"/>
              </p:cNvSpPr>
              <p:nvPr/>
            </p:nvSpPr>
            <p:spPr bwMode="auto">
              <a:xfrm>
                <a:off x="2857" y="295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73" name="Oval 176"/>
              <p:cNvSpPr>
                <a:spLocks noChangeArrowheads="1"/>
              </p:cNvSpPr>
              <p:nvPr/>
            </p:nvSpPr>
            <p:spPr bwMode="auto">
              <a:xfrm>
                <a:off x="2702" y="293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74" name="Oval 177"/>
              <p:cNvSpPr>
                <a:spLocks noChangeArrowheads="1"/>
              </p:cNvSpPr>
              <p:nvPr/>
            </p:nvSpPr>
            <p:spPr bwMode="auto">
              <a:xfrm>
                <a:off x="2780" y="2876"/>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75" name="Oval 178"/>
              <p:cNvSpPr>
                <a:spLocks noChangeArrowheads="1"/>
              </p:cNvSpPr>
              <p:nvPr/>
            </p:nvSpPr>
            <p:spPr bwMode="auto">
              <a:xfrm>
                <a:off x="2623" y="301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76" name="Oval 179"/>
              <p:cNvSpPr>
                <a:spLocks noChangeArrowheads="1"/>
              </p:cNvSpPr>
              <p:nvPr/>
            </p:nvSpPr>
            <p:spPr bwMode="auto">
              <a:xfrm>
                <a:off x="2535" y="311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77" name="Oval 180"/>
              <p:cNvSpPr>
                <a:spLocks noChangeArrowheads="1"/>
              </p:cNvSpPr>
              <p:nvPr/>
            </p:nvSpPr>
            <p:spPr bwMode="auto">
              <a:xfrm>
                <a:off x="2472" y="312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78" name="Oval 181"/>
              <p:cNvSpPr>
                <a:spLocks noChangeArrowheads="1"/>
              </p:cNvSpPr>
              <p:nvPr/>
            </p:nvSpPr>
            <p:spPr bwMode="auto">
              <a:xfrm>
                <a:off x="2502" y="305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79" name="Oval 182"/>
              <p:cNvSpPr>
                <a:spLocks noChangeArrowheads="1"/>
              </p:cNvSpPr>
              <p:nvPr/>
            </p:nvSpPr>
            <p:spPr bwMode="auto">
              <a:xfrm>
                <a:off x="2553" y="3007"/>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0" name="Oval 183"/>
              <p:cNvSpPr>
                <a:spLocks noChangeArrowheads="1"/>
              </p:cNvSpPr>
              <p:nvPr/>
            </p:nvSpPr>
            <p:spPr bwMode="auto">
              <a:xfrm>
                <a:off x="2603" y="295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1" name="Oval 184"/>
              <p:cNvSpPr>
                <a:spLocks noChangeArrowheads="1"/>
              </p:cNvSpPr>
              <p:nvPr/>
            </p:nvSpPr>
            <p:spPr bwMode="auto">
              <a:xfrm>
                <a:off x="2653" y="290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2" name="Oval 185"/>
              <p:cNvSpPr>
                <a:spLocks noChangeArrowheads="1"/>
              </p:cNvSpPr>
              <p:nvPr/>
            </p:nvSpPr>
            <p:spPr bwMode="auto">
              <a:xfrm>
                <a:off x="2942" y="280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3" name="Oval 186"/>
              <p:cNvSpPr>
                <a:spLocks noChangeArrowheads="1"/>
              </p:cNvSpPr>
              <p:nvPr/>
            </p:nvSpPr>
            <p:spPr bwMode="auto">
              <a:xfrm>
                <a:off x="2852" y="282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4" name="Oval 187"/>
              <p:cNvSpPr>
                <a:spLocks noChangeArrowheads="1"/>
              </p:cNvSpPr>
              <p:nvPr/>
            </p:nvSpPr>
            <p:spPr bwMode="auto">
              <a:xfrm>
                <a:off x="2975" y="290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5" name="Oval 188"/>
              <p:cNvSpPr>
                <a:spLocks noChangeArrowheads="1"/>
              </p:cNvSpPr>
              <p:nvPr/>
            </p:nvSpPr>
            <p:spPr bwMode="auto">
              <a:xfrm>
                <a:off x="2920" y="2979"/>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6" name="Oval 189"/>
              <p:cNvSpPr>
                <a:spLocks noChangeArrowheads="1"/>
              </p:cNvSpPr>
              <p:nvPr/>
            </p:nvSpPr>
            <p:spPr bwMode="auto">
              <a:xfrm>
                <a:off x="2998" y="2763"/>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7" name="Oval 190"/>
              <p:cNvSpPr>
                <a:spLocks noChangeArrowheads="1"/>
              </p:cNvSpPr>
              <p:nvPr/>
            </p:nvSpPr>
            <p:spPr bwMode="auto">
              <a:xfrm>
                <a:off x="3023" y="281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8" name="Oval 191"/>
              <p:cNvSpPr>
                <a:spLocks noChangeArrowheads="1"/>
              </p:cNvSpPr>
              <p:nvPr/>
            </p:nvSpPr>
            <p:spPr bwMode="auto">
              <a:xfrm>
                <a:off x="2973" y="286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89" name="Oval 192"/>
              <p:cNvSpPr>
                <a:spLocks noChangeArrowheads="1"/>
              </p:cNvSpPr>
              <p:nvPr/>
            </p:nvSpPr>
            <p:spPr bwMode="auto">
              <a:xfrm>
                <a:off x="2866" y="286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90" name="Oval 193"/>
              <p:cNvSpPr>
                <a:spLocks noChangeArrowheads="1"/>
              </p:cNvSpPr>
              <p:nvPr/>
            </p:nvSpPr>
            <p:spPr bwMode="auto">
              <a:xfrm>
                <a:off x="2816" y="291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91" name="Oval 194"/>
              <p:cNvSpPr>
                <a:spLocks noChangeArrowheads="1"/>
              </p:cNvSpPr>
              <p:nvPr/>
            </p:nvSpPr>
            <p:spPr bwMode="auto">
              <a:xfrm>
                <a:off x="2816" y="301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92" name="Oval 195"/>
              <p:cNvSpPr>
                <a:spLocks noChangeArrowheads="1"/>
              </p:cNvSpPr>
              <p:nvPr/>
            </p:nvSpPr>
            <p:spPr bwMode="auto">
              <a:xfrm>
                <a:off x="2741" y="301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93" name="Oval 196"/>
              <p:cNvSpPr>
                <a:spLocks noChangeArrowheads="1"/>
              </p:cNvSpPr>
              <p:nvPr/>
            </p:nvSpPr>
            <p:spPr bwMode="auto">
              <a:xfrm>
                <a:off x="2666" y="3062"/>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94" name="Oval 197"/>
              <p:cNvSpPr>
                <a:spLocks noChangeArrowheads="1"/>
              </p:cNvSpPr>
              <p:nvPr/>
            </p:nvSpPr>
            <p:spPr bwMode="auto">
              <a:xfrm>
                <a:off x="2628" y="312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grpSp>
          <p:nvGrpSpPr>
            <p:cNvPr id="32809" name="Group 198"/>
            <p:cNvGrpSpPr>
              <a:grpSpLocks/>
            </p:cNvGrpSpPr>
            <p:nvPr/>
          </p:nvGrpSpPr>
          <p:grpSpPr bwMode="auto">
            <a:xfrm>
              <a:off x="2568" y="2859"/>
              <a:ext cx="607" cy="387"/>
              <a:chOff x="2568" y="2859"/>
              <a:chExt cx="607" cy="387"/>
            </a:xfrm>
          </p:grpSpPr>
          <p:sp>
            <p:nvSpPr>
              <p:cNvPr id="32945" name="Oval 199"/>
              <p:cNvSpPr>
                <a:spLocks noChangeArrowheads="1"/>
              </p:cNvSpPr>
              <p:nvPr/>
            </p:nvSpPr>
            <p:spPr bwMode="auto">
              <a:xfrm>
                <a:off x="3152" y="296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46" name="Oval 200"/>
              <p:cNvSpPr>
                <a:spLocks noChangeArrowheads="1"/>
              </p:cNvSpPr>
              <p:nvPr/>
            </p:nvSpPr>
            <p:spPr bwMode="auto">
              <a:xfrm>
                <a:off x="2863" y="307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47" name="Oval 201"/>
              <p:cNvSpPr>
                <a:spLocks noChangeArrowheads="1"/>
              </p:cNvSpPr>
              <p:nvPr/>
            </p:nvSpPr>
            <p:spPr bwMode="auto">
              <a:xfrm>
                <a:off x="2953" y="305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48" name="Oval 202"/>
              <p:cNvSpPr>
                <a:spLocks noChangeArrowheads="1"/>
              </p:cNvSpPr>
              <p:nvPr/>
            </p:nvSpPr>
            <p:spPr bwMode="auto">
              <a:xfrm>
                <a:off x="2798" y="303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49" name="Oval 203"/>
              <p:cNvSpPr>
                <a:spLocks noChangeArrowheads="1"/>
              </p:cNvSpPr>
              <p:nvPr/>
            </p:nvSpPr>
            <p:spPr bwMode="auto">
              <a:xfrm>
                <a:off x="2876" y="2972"/>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0" name="Oval 204"/>
              <p:cNvSpPr>
                <a:spLocks noChangeArrowheads="1"/>
              </p:cNvSpPr>
              <p:nvPr/>
            </p:nvSpPr>
            <p:spPr bwMode="auto">
              <a:xfrm>
                <a:off x="2719" y="310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1" name="Oval 205"/>
              <p:cNvSpPr>
                <a:spLocks noChangeArrowheads="1"/>
              </p:cNvSpPr>
              <p:nvPr/>
            </p:nvSpPr>
            <p:spPr bwMode="auto">
              <a:xfrm>
                <a:off x="2631" y="320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2" name="Oval 206"/>
              <p:cNvSpPr>
                <a:spLocks noChangeArrowheads="1"/>
              </p:cNvSpPr>
              <p:nvPr/>
            </p:nvSpPr>
            <p:spPr bwMode="auto">
              <a:xfrm>
                <a:off x="2568" y="321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3" name="Oval 207"/>
              <p:cNvSpPr>
                <a:spLocks noChangeArrowheads="1"/>
              </p:cNvSpPr>
              <p:nvPr/>
            </p:nvSpPr>
            <p:spPr bwMode="auto">
              <a:xfrm>
                <a:off x="2598" y="315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4" name="Oval 208"/>
              <p:cNvSpPr>
                <a:spLocks noChangeArrowheads="1"/>
              </p:cNvSpPr>
              <p:nvPr/>
            </p:nvSpPr>
            <p:spPr bwMode="auto">
              <a:xfrm>
                <a:off x="2649" y="3103"/>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5" name="Oval 209"/>
              <p:cNvSpPr>
                <a:spLocks noChangeArrowheads="1"/>
              </p:cNvSpPr>
              <p:nvPr/>
            </p:nvSpPr>
            <p:spPr bwMode="auto">
              <a:xfrm>
                <a:off x="2699" y="305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6" name="Oval 210"/>
              <p:cNvSpPr>
                <a:spLocks noChangeArrowheads="1"/>
              </p:cNvSpPr>
              <p:nvPr/>
            </p:nvSpPr>
            <p:spPr bwMode="auto">
              <a:xfrm>
                <a:off x="2749" y="300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7" name="Oval 211"/>
              <p:cNvSpPr>
                <a:spLocks noChangeArrowheads="1"/>
              </p:cNvSpPr>
              <p:nvPr/>
            </p:nvSpPr>
            <p:spPr bwMode="auto">
              <a:xfrm>
                <a:off x="3038" y="289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8" name="Oval 212"/>
              <p:cNvSpPr>
                <a:spLocks noChangeArrowheads="1"/>
              </p:cNvSpPr>
              <p:nvPr/>
            </p:nvSpPr>
            <p:spPr bwMode="auto">
              <a:xfrm>
                <a:off x="2948" y="291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59" name="Oval 213"/>
              <p:cNvSpPr>
                <a:spLocks noChangeArrowheads="1"/>
              </p:cNvSpPr>
              <p:nvPr/>
            </p:nvSpPr>
            <p:spPr bwMode="auto">
              <a:xfrm>
                <a:off x="3071" y="300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0" name="Oval 214"/>
              <p:cNvSpPr>
                <a:spLocks noChangeArrowheads="1"/>
              </p:cNvSpPr>
              <p:nvPr/>
            </p:nvSpPr>
            <p:spPr bwMode="auto">
              <a:xfrm>
                <a:off x="3016" y="3075"/>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1" name="Oval 215"/>
              <p:cNvSpPr>
                <a:spLocks noChangeArrowheads="1"/>
              </p:cNvSpPr>
              <p:nvPr/>
            </p:nvSpPr>
            <p:spPr bwMode="auto">
              <a:xfrm>
                <a:off x="3094" y="2859"/>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2" name="Oval 216"/>
              <p:cNvSpPr>
                <a:spLocks noChangeArrowheads="1"/>
              </p:cNvSpPr>
              <p:nvPr/>
            </p:nvSpPr>
            <p:spPr bwMode="auto">
              <a:xfrm>
                <a:off x="3119" y="291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3" name="Oval 217"/>
              <p:cNvSpPr>
                <a:spLocks noChangeArrowheads="1"/>
              </p:cNvSpPr>
              <p:nvPr/>
            </p:nvSpPr>
            <p:spPr bwMode="auto">
              <a:xfrm>
                <a:off x="3069" y="296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4" name="Oval 218"/>
              <p:cNvSpPr>
                <a:spLocks noChangeArrowheads="1"/>
              </p:cNvSpPr>
              <p:nvPr/>
            </p:nvSpPr>
            <p:spPr bwMode="auto">
              <a:xfrm>
                <a:off x="2962" y="295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5" name="Oval 219"/>
              <p:cNvSpPr>
                <a:spLocks noChangeArrowheads="1"/>
              </p:cNvSpPr>
              <p:nvPr/>
            </p:nvSpPr>
            <p:spPr bwMode="auto">
              <a:xfrm>
                <a:off x="2912" y="300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6" name="Oval 220"/>
              <p:cNvSpPr>
                <a:spLocks noChangeArrowheads="1"/>
              </p:cNvSpPr>
              <p:nvPr/>
            </p:nvSpPr>
            <p:spPr bwMode="auto">
              <a:xfrm>
                <a:off x="2912" y="311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7" name="Oval 221"/>
              <p:cNvSpPr>
                <a:spLocks noChangeArrowheads="1"/>
              </p:cNvSpPr>
              <p:nvPr/>
            </p:nvSpPr>
            <p:spPr bwMode="auto">
              <a:xfrm>
                <a:off x="2837" y="311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8" name="Oval 222"/>
              <p:cNvSpPr>
                <a:spLocks noChangeArrowheads="1"/>
              </p:cNvSpPr>
              <p:nvPr/>
            </p:nvSpPr>
            <p:spPr bwMode="auto">
              <a:xfrm>
                <a:off x="2762" y="3158"/>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69" name="Oval 223"/>
              <p:cNvSpPr>
                <a:spLocks noChangeArrowheads="1"/>
              </p:cNvSpPr>
              <p:nvPr/>
            </p:nvSpPr>
            <p:spPr bwMode="auto">
              <a:xfrm>
                <a:off x="2724" y="321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sp>
          <p:nvSpPr>
            <p:cNvPr id="32810" name="Oval 224"/>
            <p:cNvSpPr>
              <a:spLocks noChangeArrowheads="1"/>
            </p:cNvSpPr>
            <p:nvPr/>
          </p:nvSpPr>
          <p:spPr bwMode="auto">
            <a:xfrm>
              <a:off x="2663" y="320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11" name="Oval 225"/>
            <p:cNvSpPr>
              <a:spLocks noChangeArrowheads="1"/>
            </p:cNvSpPr>
            <p:nvPr/>
          </p:nvSpPr>
          <p:spPr bwMode="auto">
            <a:xfrm>
              <a:off x="2952" y="309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12" name="Oval 226"/>
            <p:cNvSpPr>
              <a:spLocks noChangeArrowheads="1"/>
            </p:cNvSpPr>
            <p:nvPr/>
          </p:nvSpPr>
          <p:spPr bwMode="auto">
            <a:xfrm>
              <a:off x="2862" y="312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13" name="Oval 227"/>
            <p:cNvSpPr>
              <a:spLocks noChangeArrowheads="1"/>
            </p:cNvSpPr>
            <p:nvPr/>
          </p:nvSpPr>
          <p:spPr bwMode="auto">
            <a:xfrm>
              <a:off x="3017" y="314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14" name="Oval 228"/>
            <p:cNvSpPr>
              <a:spLocks noChangeArrowheads="1"/>
            </p:cNvSpPr>
            <p:nvPr/>
          </p:nvSpPr>
          <p:spPr bwMode="auto">
            <a:xfrm>
              <a:off x="2940" y="3199"/>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15" name="Oval 229"/>
            <p:cNvSpPr>
              <a:spLocks noChangeArrowheads="1"/>
            </p:cNvSpPr>
            <p:nvPr/>
          </p:nvSpPr>
          <p:spPr bwMode="auto">
            <a:xfrm>
              <a:off x="3096" y="306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16" name="Oval 230"/>
            <p:cNvSpPr>
              <a:spLocks noChangeArrowheads="1"/>
            </p:cNvSpPr>
            <p:nvPr/>
          </p:nvSpPr>
          <p:spPr bwMode="auto">
            <a:xfrm>
              <a:off x="3184" y="296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17" name="Oval 231"/>
            <p:cNvSpPr>
              <a:spLocks noChangeArrowheads="1"/>
            </p:cNvSpPr>
            <p:nvPr/>
          </p:nvSpPr>
          <p:spPr bwMode="auto">
            <a:xfrm>
              <a:off x="3217" y="301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18" name="Oval 232"/>
            <p:cNvSpPr>
              <a:spLocks noChangeArrowheads="1"/>
            </p:cNvSpPr>
            <p:nvPr/>
          </p:nvSpPr>
          <p:spPr bwMode="auto">
            <a:xfrm>
              <a:off x="3167" y="3069"/>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19" name="Oval 233"/>
            <p:cNvSpPr>
              <a:spLocks noChangeArrowheads="1"/>
            </p:cNvSpPr>
            <p:nvPr/>
          </p:nvSpPr>
          <p:spPr bwMode="auto">
            <a:xfrm>
              <a:off x="3116" y="311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0" name="Oval 234"/>
            <p:cNvSpPr>
              <a:spLocks noChangeArrowheads="1"/>
            </p:cNvSpPr>
            <p:nvPr/>
          </p:nvSpPr>
          <p:spPr bwMode="auto">
            <a:xfrm>
              <a:off x="3066" y="316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1" name="Oval 235"/>
            <p:cNvSpPr>
              <a:spLocks noChangeArrowheads="1"/>
            </p:cNvSpPr>
            <p:nvPr/>
          </p:nvSpPr>
          <p:spPr bwMode="auto">
            <a:xfrm>
              <a:off x="2777" y="327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2" name="Oval 236"/>
            <p:cNvSpPr>
              <a:spLocks noChangeArrowheads="1"/>
            </p:cNvSpPr>
            <p:nvPr/>
          </p:nvSpPr>
          <p:spPr bwMode="auto">
            <a:xfrm>
              <a:off x="2867" y="325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3" name="Oval 237"/>
            <p:cNvSpPr>
              <a:spLocks noChangeArrowheads="1"/>
            </p:cNvSpPr>
            <p:nvPr/>
          </p:nvSpPr>
          <p:spPr bwMode="auto">
            <a:xfrm>
              <a:off x="2744" y="317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4" name="Oval 238"/>
            <p:cNvSpPr>
              <a:spLocks noChangeArrowheads="1"/>
            </p:cNvSpPr>
            <p:nvPr/>
          </p:nvSpPr>
          <p:spPr bwMode="auto">
            <a:xfrm>
              <a:off x="2799" y="3097"/>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5" name="Oval 239"/>
            <p:cNvSpPr>
              <a:spLocks noChangeArrowheads="1"/>
            </p:cNvSpPr>
            <p:nvPr/>
          </p:nvSpPr>
          <p:spPr bwMode="auto">
            <a:xfrm>
              <a:off x="2721" y="3313"/>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6" name="Oval 240"/>
            <p:cNvSpPr>
              <a:spLocks noChangeArrowheads="1"/>
            </p:cNvSpPr>
            <p:nvPr/>
          </p:nvSpPr>
          <p:spPr bwMode="auto">
            <a:xfrm>
              <a:off x="2696" y="326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7" name="Oval 241"/>
            <p:cNvSpPr>
              <a:spLocks noChangeArrowheads="1"/>
            </p:cNvSpPr>
            <p:nvPr/>
          </p:nvSpPr>
          <p:spPr bwMode="auto">
            <a:xfrm>
              <a:off x="2746" y="321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8" name="Oval 242"/>
            <p:cNvSpPr>
              <a:spLocks noChangeArrowheads="1"/>
            </p:cNvSpPr>
            <p:nvPr/>
          </p:nvSpPr>
          <p:spPr bwMode="auto">
            <a:xfrm>
              <a:off x="2853" y="321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29" name="Oval 243"/>
            <p:cNvSpPr>
              <a:spLocks noChangeArrowheads="1"/>
            </p:cNvSpPr>
            <p:nvPr/>
          </p:nvSpPr>
          <p:spPr bwMode="auto">
            <a:xfrm>
              <a:off x="2903" y="316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30" name="Oval 244"/>
            <p:cNvSpPr>
              <a:spLocks noChangeArrowheads="1"/>
            </p:cNvSpPr>
            <p:nvPr/>
          </p:nvSpPr>
          <p:spPr bwMode="auto">
            <a:xfrm>
              <a:off x="2903" y="305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31" name="Oval 245"/>
            <p:cNvSpPr>
              <a:spLocks noChangeArrowheads="1"/>
            </p:cNvSpPr>
            <p:nvPr/>
          </p:nvSpPr>
          <p:spPr bwMode="auto">
            <a:xfrm>
              <a:off x="2978" y="306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32" name="Oval 246"/>
            <p:cNvSpPr>
              <a:spLocks noChangeArrowheads="1"/>
            </p:cNvSpPr>
            <p:nvPr/>
          </p:nvSpPr>
          <p:spPr bwMode="auto">
            <a:xfrm>
              <a:off x="3054" y="3013"/>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33" name="Oval 247"/>
            <p:cNvSpPr>
              <a:spLocks noChangeArrowheads="1"/>
            </p:cNvSpPr>
            <p:nvPr/>
          </p:nvSpPr>
          <p:spPr bwMode="auto">
            <a:xfrm>
              <a:off x="3091" y="295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nvGrpSpPr>
            <p:cNvPr id="32834" name="Group 248"/>
            <p:cNvGrpSpPr>
              <a:grpSpLocks/>
            </p:cNvGrpSpPr>
            <p:nvPr/>
          </p:nvGrpSpPr>
          <p:grpSpPr bwMode="auto">
            <a:xfrm>
              <a:off x="2836" y="3199"/>
              <a:ext cx="125" cy="85"/>
              <a:chOff x="2836" y="3199"/>
              <a:chExt cx="125" cy="85"/>
            </a:xfrm>
          </p:grpSpPr>
          <p:sp>
            <p:nvSpPr>
              <p:cNvPr id="32942" name="Oval 249"/>
              <p:cNvSpPr>
                <a:spLocks noChangeArrowheads="1"/>
              </p:cNvSpPr>
              <p:nvPr/>
            </p:nvSpPr>
            <p:spPr bwMode="auto">
              <a:xfrm>
                <a:off x="2836" y="325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43" name="Oval 250"/>
              <p:cNvSpPr>
                <a:spLocks noChangeArrowheads="1"/>
              </p:cNvSpPr>
              <p:nvPr/>
            </p:nvSpPr>
            <p:spPr bwMode="auto">
              <a:xfrm>
                <a:off x="2938" y="321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44" name="Oval 251"/>
              <p:cNvSpPr>
                <a:spLocks noChangeArrowheads="1"/>
              </p:cNvSpPr>
              <p:nvPr/>
            </p:nvSpPr>
            <p:spPr bwMode="auto">
              <a:xfrm>
                <a:off x="2911" y="319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sp>
          <p:nvSpPr>
            <p:cNvPr id="32835" name="Oval 252"/>
            <p:cNvSpPr>
              <a:spLocks noChangeArrowheads="1"/>
            </p:cNvSpPr>
            <p:nvPr/>
          </p:nvSpPr>
          <p:spPr bwMode="auto">
            <a:xfrm>
              <a:off x="2865" y="3076"/>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36" name="Oval 253"/>
            <p:cNvSpPr>
              <a:spLocks noChangeArrowheads="1"/>
            </p:cNvSpPr>
            <p:nvPr/>
          </p:nvSpPr>
          <p:spPr bwMode="auto">
            <a:xfrm>
              <a:off x="2953" y="305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37" name="Oval 254"/>
            <p:cNvSpPr>
              <a:spLocks noChangeArrowheads="1"/>
            </p:cNvSpPr>
            <p:nvPr/>
          </p:nvSpPr>
          <p:spPr bwMode="auto">
            <a:xfrm>
              <a:off x="2947" y="298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38" name="Oval 255"/>
            <p:cNvSpPr>
              <a:spLocks noChangeArrowheads="1"/>
            </p:cNvSpPr>
            <p:nvPr/>
          </p:nvSpPr>
          <p:spPr bwMode="auto">
            <a:xfrm>
              <a:off x="2871" y="302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39" name="Oval 256"/>
            <p:cNvSpPr>
              <a:spLocks noChangeArrowheads="1"/>
            </p:cNvSpPr>
            <p:nvPr/>
          </p:nvSpPr>
          <p:spPr bwMode="auto">
            <a:xfrm>
              <a:off x="3007" y="300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40" name="Oval 257"/>
            <p:cNvSpPr>
              <a:spLocks noChangeArrowheads="1"/>
            </p:cNvSpPr>
            <p:nvPr/>
          </p:nvSpPr>
          <p:spPr bwMode="auto">
            <a:xfrm>
              <a:off x="3075" y="291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41" name="Oval 258"/>
            <p:cNvSpPr>
              <a:spLocks noChangeArrowheads="1"/>
            </p:cNvSpPr>
            <p:nvPr/>
          </p:nvSpPr>
          <p:spPr bwMode="auto">
            <a:xfrm>
              <a:off x="2992" y="292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42" name="Oval 259"/>
            <p:cNvSpPr>
              <a:spLocks noChangeArrowheads="1"/>
            </p:cNvSpPr>
            <p:nvPr/>
          </p:nvSpPr>
          <p:spPr bwMode="auto">
            <a:xfrm>
              <a:off x="3035" y="2973"/>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43" name="Oval 260"/>
            <p:cNvSpPr>
              <a:spLocks noChangeArrowheads="1"/>
            </p:cNvSpPr>
            <p:nvPr/>
          </p:nvSpPr>
          <p:spPr bwMode="auto">
            <a:xfrm>
              <a:off x="2918" y="297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44" name="Oval 261"/>
            <p:cNvSpPr>
              <a:spLocks noChangeArrowheads="1"/>
            </p:cNvSpPr>
            <p:nvPr/>
          </p:nvSpPr>
          <p:spPr bwMode="auto">
            <a:xfrm>
              <a:off x="2920" y="3075"/>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45" name="Oval 262"/>
            <p:cNvSpPr>
              <a:spLocks noChangeArrowheads="1"/>
            </p:cNvSpPr>
            <p:nvPr/>
          </p:nvSpPr>
          <p:spPr bwMode="auto">
            <a:xfrm>
              <a:off x="2823" y="315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46" name="Oval 263"/>
            <p:cNvSpPr>
              <a:spLocks noChangeArrowheads="1"/>
            </p:cNvSpPr>
            <p:nvPr/>
          </p:nvSpPr>
          <p:spPr bwMode="auto">
            <a:xfrm>
              <a:off x="2818" y="302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47" name="Oval 264"/>
            <p:cNvSpPr>
              <a:spLocks noChangeArrowheads="1"/>
            </p:cNvSpPr>
            <p:nvPr/>
          </p:nvSpPr>
          <p:spPr bwMode="auto">
            <a:xfrm>
              <a:off x="2755" y="301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nvGrpSpPr>
            <p:cNvPr id="32848" name="Group 265"/>
            <p:cNvGrpSpPr>
              <a:grpSpLocks/>
            </p:cNvGrpSpPr>
            <p:nvPr/>
          </p:nvGrpSpPr>
          <p:grpSpPr bwMode="auto">
            <a:xfrm>
              <a:off x="2761" y="3144"/>
              <a:ext cx="411" cy="292"/>
              <a:chOff x="2761" y="3144"/>
              <a:chExt cx="411" cy="292"/>
            </a:xfrm>
          </p:grpSpPr>
          <p:sp>
            <p:nvSpPr>
              <p:cNvPr id="32925" name="Oval 266"/>
              <p:cNvSpPr>
                <a:spLocks noChangeArrowheads="1"/>
              </p:cNvSpPr>
              <p:nvPr/>
            </p:nvSpPr>
            <p:spPr bwMode="auto">
              <a:xfrm>
                <a:off x="2847" y="340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26" name="Oval 267"/>
              <p:cNvSpPr>
                <a:spLocks noChangeArrowheads="1"/>
              </p:cNvSpPr>
              <p:nvPr/>
            </p:nvSpPr>
            <p:spPr bwMode="auto">
              <a:xfrm>
                <a:off x="2852" y="3314"/>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27" name="Oval 268"/>
              <p:cNvSpPr>
                <a:spLocks noChangeArrowheads="1"/>
              </p:cNvSpPr>
              <p:nvPr/>
            </p:nvSpPr>
            <p:spPr bwMode="auto">
              <a:xfrm>
                <a:off x="2798" y="339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28" name="Oval 269"/>
              <p:cNvSpPr>
                <a:spLocks noChangeArrowheads="1"/>
              </p:cNvSpPr>
              <p:nvPr/>
            </p:nvSpPr>
            <p:spPr bwMode="auto">
              <a:xfrm>
                <a:off x="2954" y="3368"/>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29" name="Oval 270"/>
              <p:cNvSpPr>
                <a:spLocks noChangeArrowheads="1"/>
              </p:cNvSpPr>
              <p:nvPr/>
            </p:nvSpPr>
            <p:spPr bwMode="auto">
              <a:xfrm>
                <a:off x="2979" y="3294"/>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0" name="Oval 271"/>
              <p:cNvSpPr>
                <a:spLocks noChangeArrowheads="1"/>
              </p:cNvSpPr>
              <p:nvPr/>
            </p:nvSpPr>
            <p:spPr bwMode="auto">
              <a:xfrm>
                <a:off x="3023" y="3216"/>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1" name="Oval 272"/>
              <p:cNvSpPr>
                <a:spLocks noChangeArrowheads="1"/>
              </p:cNvSpPr>
              <p:nvPr/>
            </p:nvSpPr>
            <p:spPr bwMode="auto">
              <a:xfrm>
                <a:off x="3079" y="321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2" name="Oval 273"/>
              <p:cNvSpPr>
                <a:spLocks noChangeArrowheads="1"/>
              </p:cNvSpPr>
              <p:nvPr/>
            </p:nvSpPr>
            <p:spPr bwMode="auto">
              <a:xfrm>
                <a:off x="3101" y="314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3" name="Oval 274"/>
              <p:cNvSpPr>
                <a:spLocks noChangeArrowheads="1"/>
              </p:cNvSpPr>
              <p:nvPr/>
            </p:nvSpPr>
            <p:spPr bwMode="auto">
              <a:xfrm>
                <a:off x="3149" y="319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4" name="Oval 275"/>
              <p:cNvSpPr>
                <a:spLocks noChangeArrowheads="1"/>
              </p:cNvSpPr>
              <p:nvPr/>
            </p:nvSpPr>
            <p:spPr bwMode="auto">
              <a:xfrm>
                <a:off x="3061" y="329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5" name="Oval 276"/>
              <p:cNvSpPr>
                <a:spLocks noChangeArrowheads="1"/>
              </p:cNvSpPr>
              <p:nvPr/>
            </p:nvSpPr>
            <p:spPr bwMode="auto">
              <a:xfrm>
                <a:off x="2907" y="3313"/>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6" name="Oval 277"/>
              <p:cNvSpPr>
                <a:spLocks noChangeArrowheads="1"/>
              </p:cNvSpPr>
              <p:nvPr/>
            </p:nvSpPr>
            <p:spPr bwMode="auto">
              <a:xfrm>
                <a:off x="2999" y="3309"/>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7" name="Oval 278"/>
              <p:cNvSpPr>
                <a:spLocks noChangeArrowheads="1"/>
              </p:cNvSpPr>
              <p:nvPr/>
            </p:nvSpPr>
            <p:spPr bwMode="auto">
              <a:xfrm>
                <a:off x="2819" y="333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8" name="Oval 279"/>
              <p:cNvSpPr>
                <a:spLocks noChangeArrowheads="1"/>
              </p:cNvSpPr>
              <p:nvPr/>
            </p:nvSpPr>
            <p:spPr bwMode="auto">
              <a:xfrm>
                <a:off x="2825" y="340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39" name="Oval 280"/>
              <p:cNvSpPr>
                <a:spLocks noChangeArrowheads="1"/>
              </p:cNvSpPr>
              <p:nvPr/>
            </p:nvSpPr>
            <p:spPr bwMode="auto">
              <a:xfrm>
                <a:off x="2900" y="3363"/>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40" name="Oval 281"/>
              <p:cNvSpPr>
                <a:spLocks noChangeArrowheads="1"/>
              </p:cNvSpPr>
              <p:nvPr/>
            </p:nvSpPr>
            <p:spPr bwMode="auto">
              <a:xfrm>
                <a:off x="2761" y="335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41" name="Oval 282"/>
              <p:cNvSpPr>
                <a:spLocks noChangeArrowheads="1"/>
              </p:cNvSpPr>
              <p:nvPr/>
            </p:nvSpPr>
            <p:spPr bwMode="auto">
              <a:xfrm>
                <a:off x="3127" y="324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grpSp>
          <p:nvGrpSpPr>
            <p:cNvPr id="32849" name="Group 283"/>
            <p:cNvGrpSpPr>
              <a:grpSpLocks/>
            </p:cNvGrpSpPr>
            <p:nvPr/>
          </p:nvGrpSpPr>
          <p:grpSpPr bwMode="auto">
            <a:xfrm>
              <a:off x="2615" y="3050"/>
              <a:ext cx="607" cy="387"/>
              <a:chOff x="2615" y="3050"/>
              <a:chExt cx="607" cy="387"/>
            </a:xfrm>
          </p:grpSpPr>
          <p:sp>
            <p:nvSpPr>
              <p:cNvPr id="32900" name="Oval 284"/>
              <p:cNvSpPr>
                <a:spLocks noChangeArrowheads="1"/>
              </p:cNvSpPr>
              <p:nvPr/>
            </p:nvSpPr>
            <p:spPr bwMode="auto">
              <a:xfrm>
                <a:off x="2615" y="330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01" name="Oval 285"/>
              <p:cNvSpPr>
                <a:spLocks noChangeArrowheads="1"/>
              </p:cNvSpPr>
              <p:nvPr/>
            </p:nvSpPr>
            <p:spPr bwMode="auto">
              <a:xfrm>
                <a:off x="2904" y="319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02" name="Oval 286"/>
              <p:cNvSpPr>
                <a:spLocks noChangeArrowheads="1"/>
              </p:cNvSpPr>
              <p:nvPr/>
            </p:nvSpPr>
            <p:spPr bwMode="auto">
              <a:xfrm>
                <a:off x="2814" y="321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03" name="Oval 287"/>
              <p:cNvSpPr>
                <a:spLocks noChangeArrowheads="1"/>
              </p:cNvSpPr>
              <p:nvPr/>
            </p:nvSpPr>
            <p:spPr bwMode="auto">
              <a:xfrm>
                <a:off x="2969" y="323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04" name="Oval 288"/>
              <p:cNvSpPr>
                <a:spLocks noChangeArrowheads="1"/>
              </p:cNvSpPr>
              <p:nvPr/>
            </p:nvSpPr>
            <p:spPr bwMode="auto">
              <a:xfrm>
                <a:off x="2892" y="3295"/>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05" name="Oval 289"/>
              <p:cNvSpPr>
                <a:spLocks noChangeArrowheads="1"/>
              </p:cNvSpPr>
              <p:nvPr/>
            </p:nvSpPr>
            <p:spPr bwMode="auto">
              <a:xfrm>
                <a:off x="3048" y="316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06" name="Oval 290"/>
              <p:cNvSpPr>
                <a:spLocks noChangeArrowheads="1"/>
              </p:cNvSpPr>
              <p:nvPr/>
            </p:nvSpPr>
            <p:spPr bwMode="auto">
              <a:xfrm>
                <a:off x="3136" y="306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07" name="Oval 291"/>
              <p:cNvSpPr>
                <a:spLocks noChangeArrowheads="1"/>
              </p:cNvSpPr>
              <p:nvPr/>
            </p:nvSpPr>
            <p:spPr bwMode="auto">
              <a:xfrm>
                <a:off x="3199" y="305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08" name="Oval 292"/>
              <p:cNvSpPr>
                <a:spLocks noChangeArrowheads="1"/>
              </p:cNvSpPr>
              <p:nvPr/>
            </p:nvSpPr>
            <p:spPr bwMode="auto">
              <a:xfrm>
                <a:off x="3169" y="311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09" name="Oval 293"/>
              <p:cNvSpPr>
                <a:spLocks noChangeArrowheads="1"/>
              </p:cNvSpPr>
              <p:nvPr/>
            </p:nvSpPr>
            <p:spPr bwMode="auto">
              <a:xfrm>
                <a:off x="3119" y="3165"/>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0" name="Oval 294"/>
              <p:cNvSpPr>
                <a:spLocks noChangeArrowheads="1"/>
              </p:cNvSpPr>
              <p:nvPr/>
            </p:nvSpPr>
            <p:spPr bwMode="auto">
              <a:xfrm>
                <a:off x="3068" y="321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1" name="Oval 295"/>
              <p:cNvSpPr>
                <a:spLocks noChangeArrowheads="1"/>
              </p:cNvSpPr>
              <p:nvPr/>
            </p:nvSpPr>
            <p:spPr bwMode="auto">
              <a:xfrm>
                <a:off x="3018" y="326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2" name="Oval 296"/>
              <p:cNvSpPr>
                <a:spLocks noChangeArrowheads="1"/>
              </p:cNvSpPr>
              <p:nvPr/>
            </p:nvSpPr>
            <p:spPr bwMode="auto">
              <a:xfrm>
                <a:off x="2729" y="337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3" name="Oval 297"/>
              <p:cNvSpPr>
                <a:spLocks noChangeArrowheads="1"/>
              </p:cNvSpPr>
              <p:nvPr/>
            </p:nvSpPr>
            <p:spPr bwMode="auto">
              <a:xfrm>
                <a:off x="2819" y="334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4" name="Oval 298"/>
              <p:cNvSpPr>
                <a:spLocks noChangeArrowheads="1"/>
              </p:cNvSpPr>
              <p:nvPr/>
            </p:nvSpPr>
            <p:spPr bwMode="auto">
              <a:xfrm>
                <a:off x="2696" y="326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5" name="Oval 299"/>
              <p:cNvSpPr>
                <a:spLocks noChangeArrowheads="1"/>
              </p:cNvSpPr>
              <p:nvPr/>
            </p:nvSpPr>
            <p:spPr bwMode="auto">
              <a:xfrm>
                <a:off x="2751" y="3193"/>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6" name="Oval 300"/>
              <p:cNvSpPr>
                <a:spLocks noChangeArrowheads="1"/>
              </p:cNvSpPr>
              <p:nvPr/>
            </p:nvSpPr>
            <p:spPr bwMode="auto">
              <a:xfrm>
                <a:off x="2673" y="3409"/>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7" name="Oval 301"/>
              <p:cNvSpPr>
                <a:spLocks noChangeArrowheads="1"/>
              </p:cNvSpPr>
              <p:nvPr/>
            </p:nvSpPr>
            <p:spPr bwMode="auto">
              <a:xfrm>
                <a:off x="2648" y="335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8" name="Oval 302"/>
              <p:cNvSpPr>
                <a:spLocks noChangeArrowheads="1"/>
              </p:cNvSpPr>
              <p:nvPr/>
            </p:nvSpPr>
            <p:spPr bwMode="auto">
              <a:xfrm>
                <a:off x="2698" y="330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19" name="Oval 303"/>
              <p:cNvSpPr>
                <a:spLocks noChangeArrowheads="1"/>
              </p:cNvSpPr>
              <p:nvPr/>
            </p:nvSpPr>
            <p:spPr bwMode="auto">
              <a:xfrm>
                <a:off x="2805" y="330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20" name="Oval 304"/>
              <p:cNvSpPr>
                <a:spLocks noChangeArrowheads="1"/>
              </p:cNvSpPr>
              <p:nvPr/>
            </p:nvSpPr>
            <p:spPr bwMode="auto">
              <a:xfrm>
                <a:off x="2855" y="325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21" name="Oval 305"/>
              <p:cNvSpPr>
                <a:spLocks noChangeArrowheads="1"/>
              </p:cNvSpPr>
              <p:nvPr/>
            </p:nvSpPr>
            <p:spPr bwMode="auto">
              <a:xfrm>
                <a:off x="2855" y="315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22" name="Oval 306"/>
              <p:cNvSpPr>
                <a:spLocks noChangeArrowheads="1"/>
              </p:cNvSpPr>
              <p:nvPr/>
            </p:nvSpPr>
            <p:spPr bwMode="auto">
              <a:xfrm>
                <a:off x="2930" y="315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23" name="Oval 307"/>
              <p:cNvSpPr>
                <a:spLocks noChangeArrowheads="1"/>
              </p:cNvSpPr>
              <p:nvPr/>
            </p:nvSpPr>
            <p:spPr bwMode="auto">
              <a:xfrm>
                <a:off x="3006" y="3109"/>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924" name="Oval 308"/>
              <p:cNvSpPr>
                <a:spLocks noChangeArrowheads="1"/>
              </p:cNvSpPr>
              <p:nvPr/>
            </p:nvSpPr>
            <p:spPr bwMode="auto">
              <a:xfrm>
                <a:off x="3043" y="305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grpSp>
          <p:nvGrpSpPr>
            <p:cNvPr id="32850" name="Group 309"/>
            <p:cNvGrpSpPr>
              <a:grpSpLocks/>
            </p:cNvGrpSpPr>
            <p:nvPr/>
          </p:nvGrpSpPr>
          <p:grpSpPr bwMode="auto">
            <a:xfrm>
              <a:off x="2519" y="2954"/>
              <a:ext cx="607" cy="387"/>
              <a:chOff x="2519" y="2954"/>
              <a:chExt cx="607" cy="387"/>
            </a:xfrm>
          </p:grpSpPr>
          <p:sp>
            <p:nvSpPr>
              <p:cNvPr id="32875" name="Oval 310"/>
              <p:cNvSpPr>
                <a:spLocks noChangeArrowheads="1"/>
              </p:cNvSpPr>
              <p:nvPr/>
            </p:nvSpPr>
            <p:spPr bwMode="auto">
              <a:xfrm>
                <a:off x="2519" y="3205"/>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76" name="Oval 311"/>
              <p:cNvSpPr>
                <a:spLocks noChangeArrowheads="1"/>
              </p:cNvSpPr>
              <p:nvPr/>
            </p:nvSpPr>
            <p:spPr bwMode="auto">
              <a:xfrm>
                <a:off x="2808" y="309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77" name="Oval 312"/>
              <p:cNvSpPr>
                <a:spLocks noChangeArrowheads="1"/>
              </p:cNvSpPr>
              <p:nvPr/>
            </p:nvSpPr>
            <p:spPr bwMode="auto">
              <a:xfrm>
                <a:off x="2718" y="312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78" name="Oval 313"/>
              <p:cNvSpPr>
                <a:spLocks noChangeArrowheads="1"/>
              </p:cNvSpPr>
              <p:nvPr/>
            </p:nvSpPr>
            <p:spPr bwMode="auto">
              <a:xfrm>
                <a:off x="2873" y="314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79" name="Oval 314"/>
              <p:cNvSpPr>
                <a:spLocks noChangeArrowheads="1"/>
              </p:cNvSpPr>
              <p:nvPr/>
            </p:nvSpPr>
            <p:spPr bwMode="auto">
              <a:xfrm>
                <a:off x="2796" y="3199"/>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0" name="Oval 315"/>
              <p:cNvSpPr>
                <a:spLocks noChangeArrowheads="1"/>
              </p:cNvSpPr>
              <p:nvPr/>
            </p:nvSpPr>
            <p:spPr bwMode="auto">
              <a:xfrm>
                <a:off x="2952" y="306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1" name="Oval 316"/>
              <p:cNvSpPr>
                <a:spLocks noChangeArrowheads="1"/>
              </p:cNvSpPr>
              <p:nvPr/>
            </p:nvSpPr>
            <p:spPr bwMode="auto">
              <a:xfrm>
                <a:off x="3040" y="296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2" name="Oval 317"/>
              <p:cNvSpPr>
                <a:spLocks noChangeArrowheads="1"/>
              </p:cNvSpPr>
              <p:nvPr/>
            </p:nvSpPr>
            <p:spPr bwMode="auto">
              <a:xfrm>
                <a:off x="3103" y="295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3" name="Oval 318"/>
              <p:cNvSpPr>
                <a:spLocks noChangeArrowheads="1"/>
              </p:cNvSpPr>
              <p:nvPr/>
            </p:nvSpPr>
            <p:spPr bwMode="auto">
              <a:xfrm>
                <a:off x="3073" y="3019"/>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4" name="Oval 319"/>
              <p:cNvSpPr>
                <a:spLocks noChangeArrowheads="1"/>
              </p:cNvSpPr>
              <p:nvPr/>
            </p:nvSpPr>
            <p:spPr bwMode="auto">
              <a:xfrm>
                <a:off x="3023" y="3069"/>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5" name="Oval 320"/>
              <p:cNvSpPr>
                <a:spLocks noChangeArrowheads="1"/>
              </p:cNvSpPr>
              <p:nvPr/>
            </p:nvSpPr>
            <p:spPr bwMode="auto">
              <a:xfrm>
                <a:off x="2972" y="311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6" name="Oval 321"/>
              <p:cNvSpPr>
                <a:spLocks noChangeArrowheads="1"/>
              </p:cNvSpPr>
              <p:nvPr/>
            </p:nvSpPr>
            <p:spPr bwMode="auto">
              <a:xfrm>
                <a:off x="2922" y="316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7" name="Oval 322"/>
              <p:cNvSpPr>
                <a:spLocks noChangeArrowheads="1"/>
              </p:cNvSpPr>
              <p:nvPr/>
            </p:nvSpPr>
            <p:spPr bwMode="auto">
              <a:xfrm>
                <a:off x="2633" y="327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8" name="Oval 323"/>
              <p:cNvSpPr>
                <a:spLocks noChangeArrowheads="1"/>
              </p:cNvSpPr>
              <p:nvPr/>
            </p:nvSpPr>
            <p:spPr bwMode="auto">
              <a:xfrm>
                <a:off x="2723" y="325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89" name="Oval 324"/>
              <p:cNvSpPr>
                <a:spLocks noChangeArrowheads="1"/>
              </p:cNvSpPr>
              <p:nvPr/>
            </p:nvSpPr>
            <p:spPr bwMode="auto">
              <a:xfrm>
                <a:off x="2600" y="317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0" name="Oval 325"/>
              <p:cNvSpPr>
                <a:spLocks noChangeArrowheads="1"/>
              </p:cNvSpPr>
              <p:nvPr/>
            </p:nvSpPr>
            <p:spPr bwMode="auto">
              <a:xfrm>
                <a:off x="2655" y="3097"/>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1" name="Oval 326"/>
              <p:cNvSpPr>
                <a:spLocks noChangeArrowheads="1"/>
              </p:cNvSpPr>
              <p:nvPr/>
            </p:nvSpPr>
            <p:spPr bwMode="auto">
              <a:xfrm>
                <a:off x="2577" y="3313"/>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2" name="Oval 327"/>
              <p:cNvSpPr>
                <a:spLocks noChangeArrowheads="1"/>
              </p:cNvSpPr>
              <p:nvPr/>
            </p:nvSpPr>
            <p:spPr bwMode="auto">
              <a:xfrm>
                <a:off x="2552" y="326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3" name="Oval 328"/>
              <p:cNvSpPr>
                <a:spLocks noChangeArrowheads="1"/>
              </p:cNvSpPr>
              <p:nvPr/>
            </p:nvSpPr>
            <p:spPr bwMode="auto">
              <a:xfrm>
                <a:off x="2602" y="321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4" name="Oval 329"/>
              <p:cNvSpPr>
                <a:spLocks noChangeArrowheads="1"/>
              </p:cNvSpPr>
              <p:nvPr/>
            </p:nvSpPr>
            <p:spPr bwMode="auto">
              <a:xfrm>
                <a:off x="2709" y="321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5" name="Oval 330"/>
              <p:cNvSpPr>
                <a:spLocks noChangeArrowheads="1"/>
              </p:cNvSpPr>
              <p:nvPr/>
            </p:nvSpPr>
            <p:spPr bwMode="auto">
              <a:xfrm>
                <a:off x="2759" y="316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6" name="Oval 331"/>
              <p:cNvSpPr>
                <a:spLocks noChangeArrowheads="1"/>
              </p:cNvSpPr>
              <p:nvPr/>
            </p:nvSpPr>
            <p:spPr bwMode="auto">
              <a:xfrm>
                <a:off x="2759" y="305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7" name="Oval 332"/>
              <p:cNvSpPr>
                <a:spLocks noChangeArrowheads="1"/>
              </p:cNvSpPr>
              <p:nvPr/>
            </p:nvSpPr>
            <p:spPr bwMode="auto">
              <a:xfrm>
                <a:off x="2834" y="306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8" name="Oval 333"/>
              <p:cNvSpPr>
                <a:spLocks noChangeArrowheads="1"/>
              </p:cNvSpPr>
              <p:nvPr/>
            </p:nvSpPr>
            <p:spPr bwMode="auto">
              <a:xfrm>
                <a:off x="2910" y="3013"/>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99" name="Oval 334"/>
              <p:cNvSpPr>
                <a:spLocks noChangeArrowheads="1"/>
              </p:cNvSpPr>
              <p:nvPr/>
            </p:nvSpPr>
            <p:spPr bwMode="auto">
              <a:xfrm>
                <a:off x="2947" y="295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sp>
          <p:nvSpPr>
            <p:cNvPr id="32851" name="Oval 335"/>
            <p:cNvSpPr>
              <a:spLocks noChangeArrowheads="1"/>
            </p:cNvSpPr>
            <p:nvPr/>
          </p:nvSpPr>
          <p:spPr bwMode="auto">
            <a:xfrm>
              <a:off x="3008" y="2966"/>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52" name="Oval 336"/>
            <p:cNvSpPr>
              <a:spLocks noChangeArrowheads="1"/>
            </p:cNvSpPr>
            <p:nvPr/>
          </p:nvSpPr>
          <p:spPr bwMode="auto">
            <a:xfrm>
              <a:off x="2719" y="307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53" name="Oval 337"/>
            <p:cNvSpPr>
              <a:spLocks noChangeArrowheads="1"/>
            </p:cNvSpPr>
            <p:nvPr/>
          </p:nvSpPr>
          <p:spPr bwMode="auto">
            <a:xfrm>
              <a:off x="2809" y="305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54" name="Oval 338"/>
            <p:cNvSpPr>
              <a:spLocks noChangeArrowheads="1"/>
            </p:cNvSpPr>
            <p:nvPr/>
          </p:nvSpPr>
          <p:spPr bwMode="auto">
            <a:xfrm>
              <a:off x="2654" y="3030"/>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55" name="Oval 339"/>
            <p:cNvSpPr>
              <a:spLocks noChangeArrowheads="1"/>
            </p:cNvSpPr>
            <p:nvPr/>
          </p:nvSpPr>
          <p:spPr bwMode="auto">
            <a:xfrm>
              <a:off x="2732" y="2972"/>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56" name="Oval 340"/>
            <p:cNvSpPr>
              <a:spLocks noChangeArrowheads="1"/>
            </p:cNvSpPr>
            <p:nvPr/>
          </p:nvSpPr>
          <p:spPr bwMode="auto">
            <a:xfrm>
              <a:off x="2575" y="310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57" name="Oval 341"/>
            <p:cNvSpPr>
              <a:spLocks noChangeArrowheads="1"/>
            </p:cNvSpPr>
            <p:nvPr/>
          </p:nvSpPr>
          <p:spPr bwMode="auto">
            <a:xfrm>
              <a:off x="2487" y="320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58" name="Oval 342"/>
            <p:cNvSpPr>
              <a:spLocks noChangeArrowheads="1"/>
            </p:cNvSpPr>
            <p:nvPr/>
          </p:nvSpPr>
          <p:spPr bwMode="auto">
            <a:xfrm>
              <a:off x="2454" y="3152"/>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59" name="Oval 343"/>
            <p:cNvSpPr>
              <a:spLocks noChangeArrowheads="1"/>
            </p:cNvSpPr>
            <p:nvPr/>
          </p:nvSpPr>
          <p:spPr bwMode="auto">
            <a:xfrm>
              <a:off x="2505" y="3103"/>
              <a:ext cx="22"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0" name="Oval 344"/>
            <p:cNvSpPr>
              <a:spLocks noChangeArrowheads="1"/>
            </p:cNvSpPr>
            <p:nvPr/>
          </p:nvSpPr>
          <p:spPr bwMode="auto">
            <a:xfrm>
              <a:off x="2555" y="305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1" name="Oval 345"/>
            <p:cNvSpPr>
              <a:spLocks noChangeArrowheads="1"/>
            </p:cNvSpPr>
            <p:nvPr/>
          </p:nvSpPr>
          <p:spPr bwMode="auto">
            <a:xfrm>
              <a:off x="2605" y="3003"/>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2" name="Oval 346"/>
            <p:cNvSpPr>
              <a:spLocks noChangeArrowheads="1"/>
            </p:cNvSpPr>
            <p:nvPr/>
          </p:nvSpPr>
          <p:spPr bwMode="auto">
            <a:xfrm>
              <a:off x="2894" y="289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3" name="Oval 347"/>
            <p:cNvSpPr>
              <a:spLocks noChangeArrowheads="1"/>
            </p:cNvSpPr>
            <p:nvPr/>
          </p:nvSpPr>
          <p:spPr bwMode="auto">
            <a:xfrm>
              <a:off x="2804" y="291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4" name="Oval 348"/>
            <p:cNvSpPr>
              <a:spLocks noChangeArrowheads="1"/>
            </p:cNvSpPr>
            <p:nvPr/>
          </p:nvSpPr>
          <p:spPr bwMode="auto">
            <a:xfrm>
              <a:off x="2927" y="300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5" name="Oval 349"/>
            <p:cNvSpPr>
              <a:spLocks noChangeArrowheads="1"/>
            </p:cNvSpPr>
            <p:nvPr/>
          </p:nvSpPr>
          <p:spPr bwMode="auto">
            <a:xfrm>
              <a:off x="2872" y="3075"/>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6" name="Oval 350"/>
            <p:cNvSpPr>
              <a:spLocks noChangeArrowheads="1"/>
            </p:cNvSpPr>
            <p:nvPr/>
          </p:nvSpPr>
          <p:spPr bwMode="auto">
            <a:xfrm>
              <a:off x="2950" y="2859"/>
              <a:ext cx="23" cy="28"/>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7" name="Oval 351"/>
            <p:cNvSpPr>
              <a:spLocks noChangeArrowheads="1"/>
            </p:cNvSpPr>
            <p:nvPr/>
          </p:nvSpPr>
          <p:spPr bwMode="auto">
            <a:xfrm>
              <a:off x="2975" y="291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8" name="Oval 352"/>
            <p:cNvSpPr>
              <a:spLocks noChangeArrowheads="1"/>
            </p:cNvSpPr>
            <p:nvPr/>
          </p:nvSpPr>
          <p:spPr bwMode="auto">
            <a:xfrm>
              <a:off x="2925" y="296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69" name="Oval 353"/>
            <p:cNvSpPr>
              <a:spLocks noChangeArrowheads="1"/>
            </p:cNvSpPr>
            <p:nvPr/>
          </p:nvSpPr>
          <p:spPr bwMode="auto">
            <a:xfrm>
              <a:off x="2818" y="295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70" name="Oval 354"/>
            <p:cNvSpPr>
              <a:spLocks noChangeArrowheads="1"/>
            </p:cNvSpPr>
            <p:nvPr/>
          </p:nvSpPr>
          <p:spPr bwMode="auto">
            <a:xfrm>
              <a:off x="2768" y="3008"/>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71" name="Oval 355"/>
            <p:cNvSpPr>
              <a:spLocks noChangeArrowheads="1"/>
            </p:cNvSpPr>
            <p:nvPr/>
          </p:nvSpPr>
          <p:spPr bwMode="auto">
            <a:xfrm>
              <a:off x="2768" y="3114"/>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72" name="Oval 356"/>
            <p:cNvSpPr>
              <a:spLocks noChangeArrowheads="1"/>
            </p:cNvSpPr>
            <p:nvPr/>
          </p:nvSpPr>
          <p:spPr bwMode="auto">
            <a:xfrm>
              <a:off x="2693" y="3111"/>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73" name="Oval 357"/>
            <p:cNvSpPr>
              <a:spLocks noChangeArrowheads="1"/>
            </p:cNvSpPr>
            <p:nvPr/>
          </p:nvSpPr>
          <p:spPr bwMode="auto">
            <a:xfrm>
              <a:off x="2618" y="3158"/>
              <a:ext cx="22"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sp>
          <p:nvSpPr>
            <p:cNvPr id="32874" name="Oval 358"/>
            <p:cNvSpPr>
              <a:spLocks noChangeArrowheads="1"/>
            </p:cNvSpPr>
            <p:nvPr/>
          </p:nvSpPr>
          <p:spPr bwMode="auto">
            <a:xfrm>
              <a:off x="2580" y="3217"/>
              <a:ext cx="23" cy="29"/>
            </a:xfrm>
            <a:prstGeom prst="ellipse">
              <a:avLst/>
            </a:prstGeom>
            <a:solidFill>
              <a:srgbClr val="000000"/>
            </a:solidFill>
            <a:ln w="12699">
              <a:solidFill>
                <a:srgbClr val="000000"/>
              </a:solidFill>
              <a:round/>
              <a:headEnd/>
              <a:tailEnd/>
            </a:ln>
          </p:spPr>
          <p:txBody>
            <a:bodyPr wrap="none" anchor="ctr"/>
            <a:lstStyle/>
            <a:p>
              <a:endParaRPr lang="en-US">
                <a:latin typeface="Candara" pitchFamily="34" charset="0"/>
              </a:endParaRPr>
            </a:p>
          </p:txBody>
        </p:sp>
      </p:grpSp>
      <p:sp>
        <p:nvSpPr>
          <p:cNvPr id="32792" name="Text Box 370"/>
          <p:cNvSpPr txBox="1">
            <a:spLocks noChangeArrowheads="1"/>
          </p:cNvSpPr>
          <p:nvPr/>
        </p:nvSpPr>
        <p:spPr bwMode="auto">
          <a:xfrm>
            <a:off x="3768724" y="2201743"/>
            <a:ext cx="381000" cy="520655"/>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a:spcBef>
                <a:spcPct val="50000"/>
              </a:spcBef>
            </a:pPr>
            <a:r>
              <a:rPr lang="en-US" sz="2800">
                <a:solidFill>
                  <a:schemeClr val="tx1"/>
                </a:solidFill>
                <a:latin typeface="Candara" pitchFamily="34" charset="0"/>
              </a:rPr>
              <a:t>C</a:t>
            </a:r>
          </a:p>
        </p:txBody>
      </p:sp>
      <p:sp>
        <p:nvSpPr>
          <p:cNvPr id="369" name="Text Box 364"/>
          <p:cNvSpPr txBox="1">
            <a:spLocks noChangeArrowheads="1"/>
          </p:cNvSpPr>
          <p:nvPr/>
        </p:nvSpPr>
        <p:spPr bwMode="auto">
          <a:xfrm>
            <a:off x="1025524" y="2337598"/>
            <a:ext cx="457200" cy="397545"/>
          </a:xfrm>
          <a:prstGeom prst="rect">
            <a:avLst/>
          </a:prstGeom>
          <a:noFill/>
          <a:ln>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90488" tIns="44450" rIns="90488" bIns="44450">
            <a:spAutoFit/>
          </a:bodyPr>
          <a:lstStyle/>
          <a:p>
            <a:pPr>
              <a:spcBef>
                <a:spcPct val="50000"/>
              </a:spcBef>
            </a:pPr>
            <a:r>
              <a:rPr lang="en-US" sz="2000">
                <a:solidFill>
                  <a:schemeClr val="tx1"/>
                </a:solidFill>
                <a:latin typeface="Candara" pitchFamily="34" charset="0"/>
              </a:rPr>
              <a:t>Y</a:t>
            </a:r>
          </a:p>
        </p:txBody>
      </p:sp>
      <p:sp>
        <p:nvSpPr>
          <p:cNvPr id="370" name="Text Box 365"/>
          <p:cNvSpPr txBox="1">
            <a:spLocks noChangeArrowheads="1"/>
          </p:cNvSpPr>
          <p:nvPr/>
        </p:nvSpPr>
        <p:spPr bwMode="auto">
          <a:xfrm>
            <a:off x="3844924" y="3785398"/>
            <a:ext cx="457200" cy="397545"/>
          </a:xfrm>
          <a:prstGeom prst="rect">
            <a:avLst/>
          </a:prstGeom>
          <a:noFill/>
          <a:ln>
            <a:no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90488" tIns="44450" rIns="90488" bIns="44450">
            <a:spAutoFit/>
          </a:bodyPr>
          <a:lstStyle/>
          <a:p>
            <a:pPr>
              <a:spcBef>
                <a:spcPct val="50000"/>
              </a:spcBef>
            </a:pPr>
            <a:r>
              <a:rPr lang="en-US" sz="2000" dirty="0">
                <a:solidFill>
                  <a:schemeClr val="tx1"/>
                </a:solidFill>
                <a:latin typeface="Candara" pitchFamily="34" charset="0"/>
              </a:rPr>
              <a:t>X</a:t>
            </a:r>
          </a:p>
        </p:txBody>
      </p:sp>
      <p:cxnSp>
        <p:nvCxnSpPr>
          <p:cNvPr id="385" name="Straight Connector 384"/>
          <p:cNvCxnSpPr/>
          <p:nvPr/>
        </p:nvCxnSpPr>
        <p:spPr>
          <a:xfrm rot="5400000">
            <a:off x="598804" y="3085663"/>
            <a:ext cx="1463040" cy="0"/>
          </a:xfrm>
          <a:prstGeom prst="line">
            <a:avLst/>
          </a:prstGeom>
        </p:spPr>
        <p:style>
          <a:lnRef idx="3">
            <a:schemeClr val="dk1"/>
          </a:lnRef>
          <a:fillRef idx="0">
            <a:schemeClr val="dk1"/>
          </a:fillRef>
          <a:effectRef idx="2">
            <a:schemeClr val="dk1"/>
          </a:effectRef>
          <a:fontRef idx="minor">
            <a:schemeClr val="tx1"/>
          </a:fontRef>
        </p:style>
      </p:cxnSp>
      <p:cxnSp>
        <p:nvCxnSpPr>
          <p:cNvPr id="386" name="Straight Connector 385"/>
          <p:cNvCxnSpPr/>
          <p:nvPr/>
        </p:nvCxnSpPr>
        <p:spPr>
          <a:xfrm>
            <a:off x="1330324" y="3817183"/>
            <a:ext cx="2834640" cy="0"/>
          </a:xfrm>
          <a:prstGeom prst="line">
            <a:avLst/>
          </a:prstGeom>
        </p:spPr>
        <p:style>
          <a:lnRef idx="3">
            <a:schemeClr val="dk1"/>
          </a:lnRef>
          <a:fillRef idx="0">
            <a:schemeClr val="dk1"/>
          </a:fillRef>
          <a:effectRef idx="2">
            <a:schemeClr val="dk1"/>
          </a:effectRef>
          <a:fontRef idx="minor">
            <a:schemeClr val="tx1"/>
          </a:fontRef>
        </p:style>
      </p:cxnSp>
      <p:sp>
        <p:nvSpPr>
          <p:cNvPr id="366" name="Rectangle 9"/>
          <p:cNvSpPr>
            <a:spLocks noChangeArrowheads="1"/>
          </p:cNvSpPr>
          <p:nvPr/>
        </p:nvSpPr>
        <p:spPr bwMode="auto">
          <a:xfrm>
            <a:off x="5181600" y="1828800"/>
            <a:ext cx="2971800" cy="3323987"/>
          </a:xfrm>
          <a:prstGeom prst="rect">
            <a:avLst/>
          </a:prstGeom>
          <a:noFill/>
          <a:ln w="9525" algn="ctr">
            <a:noFill/>
            <a:miter lim="800000"/>
            <a:headEnd/>
            <a:tailEnd/>
          </a:ln>
          <a:effectLst/>
        </p:spPr>
        <p:txBody>
          <a:bodyPr wrap="square">
            <a:spAutoFit/>
          </a:bodyPr>
          <a:lstStyle/>
          <a:p>
            <a:pPr marL="61913" indent="-61913">
              <a:lnSpc>
                <a:spcPct val="100000"/>
              </a:lnSpc>
            </a:pPr>
            <a:r>
              <a:rPr lang="en-US" sz="2400" u="sng" dirty="0">
                <a:latin typeface="Eras Medium ITC" pitchFamily="34" charset="0"/>
              </a:rPr>
              <a:t>No correlation</a:t>
            </a:r>
            <a:r>
              <a:rPr lang="en-US" sz="2400" dirty="0">
                <a:latin typeface="Eras Medium ITC" pitchFamily="34" charset="0"/>
              </a:rPr>
              <a:t>:        the correlation coefficient is (</a:t>
            </a:r>
            <a:r>
              <a:rPr lang="en-US" sz="2400" u="sng" dirty="0">
                <a:latin typeface="Eras Medium ITC" pitchFamily="34" charset="0"/>
              </a:rPr>
              <a:t>close to) zero</a:t>
            </a:r>
          </a:p>
          <a:p>
            <a:pPr lvl="3">
              <a:buFontTx/>
              <a:buChar char="•"/>
            </a:pPr>
            <a:endParaRPr lang="en-US" dirty="0">
              <a:latin typeface="Eras Medium ITC" pitchFamily="34" charset="0"/>
            </a:endParaRPr>
          </a:p>
          <a:p>
            <a:pPr marL="61913" indent="-61913">
              <a:lnSpc>
                <a:spcPct val="100000"/>
              </a:lnSpc>
              <a:buClr>
                <a:schemeClr val="folHlink"/>
              </a:buClr>
              <a:buSzPct val="60000"/>
              <a:buFont typeface="Wingdings" pitchFamily="2" charset="2"/>
              <a:buNone/>
            </a:pPr>
            <a:r>
              <a:rPr lang="en-US" sz="2400" dirty="0">
                <a:latin typeface="Eras Medium ITC" pitchFamily="34" charset="0"/>
              </a:rPr>
              <a:t> </a:t>
            </a:r>
          </a:p>
          <a:p>
            <a:pPr marL="61913" indent="-61913">
              <a:lnSpc>
                <a:spcPct val="100000"/>
              </a:lnSpc>
              <a:buClr>
                <a:schemeClr val="folHlink"/>
              </a:buClr>
              <a:buSzPct val="60000"/>
              <a:buFont typeface="Wingdings" pitchFamily="2" charset="2"/>
              <a:buNone/>
            </a:pPr>
            <a:r>
              <a:rPr lang="en-US" sz="2400" dirty="0">
                <a:latin typeface="Eras Medium ITC" pitchFamily="34" charset="0"/>
                <a:cs typeface="Times New Roman" pitchFamily="18" charset="0"/>
              </a:rPr>
              <a:t>“Knowing X does not help you know anything about Y”</a:t>
            </a:r>
            <a:endParaRPr lang="en-US" sz="2400" dirty="0">
              <a:solidFill>
                <a:srgbClr val="000000"/>
              </a:solidFill>
              <a:latin typeface="Eras Medium ITC" pitchFamily="34" charset="0"/>
              <a:cs typeface="Times New Roman" pitchFamily="18" charset="0"/>
            </a:endParaRPr>
          </a:p>
        </p:txBody>
      </p:sp>
      <p:sp>
        <p:nvSpPr>
          <p:cNvPr id="2" name="TextBox 1"/>
          <p:cNvSpPr txBox="1"/>
          <p:nvPr/>
        </p:nvSpPr>
        <p:spPr>
          <a:xfrm>
            <a:off x="762000" y="5514813"/>
            <a:ext cx="7772400" cy="1200329"/>
          </a:xfrm>
          <a:prstGeom prst="rect">
            <a:avLst/>
          </a:prstGeom>
          <a:noFill/>
        </p:spPr>
        <p:txBody>
          <a:bodyPr wrap="square" rtlCol="0">
            <a:spAutoFit/>
          </a:bodyPr>
          <a:lstStyle/>
          <a:p>
            <a:r>
              <a:rPr lang="en-US" dirty="0">
                <a:latin typeface="Eras Medium ITC" panose="020B0602030504020804" pitchFamily="34" charset="0"/>
              </a:rPr>
              <a:t>Question for you: </a:t>
            </a:r>
          </a:p>
          <a:p>
            <a:pPr marL="342900" indent="-342900">
              <a:buAutoNum type="arabicParenR"/>
            </a:pPr>
            <a:r>
              <a:rPr lang="en-US" dirty="0">
                <a:latin typeface="Eras Medium ITC" panose="020B0602030504020804" pitchFamily="34" charset="0"/>
              </a:rPr>
              <a:t>If we find r=0.03 (with p&lt;0.005), is this significant?</a:t>
            </a:r>
          </a:p>
          <a:p>
            <a:pPr marL="342900" indent="-342900">
              <a:buAutoNum type="arabicParenR"/>
            </a:pPr>
            <a:r>
              <a:rPr lang="en-US" dirty="0">
                <a:latin typeface="Eras Medium ITC" panose="020B0602030504020804" pitchFamily="34" charset="0"/>
              </a:rPr>
              <a:t>If we find r=0.8 (with p=0.2), is this significant?</a:t>
            </a:r>
          </a:p>
          <a:p>
            <a:r>
              <a:rPr lang="en-US" dirty="0">
                <a:latin typeface="Eras Medium ITC" panose="020B0602030504020804" pitchFamily="34" charset="0"/>
              </a:rPr>
              <a:t>This point tells us an important concept of statistics…</a:t>
            </a:r>
          </a:p>
        </p:txBody>
      </p:sp>
      <p:pic>
        <p:nvPicPr>
          <p:cNvPr id="3" name="Picture 2"/>
          <p:cNvPicPr>
            <a:picLocks noChangeAspect="1"/>
          </p:cNvPicPr>
          <p:nvPr/>
        </p:nvPicPr>
        <p:blipFill>
          <a:blip r:embed="rId3"/>
          <a:stretch>
            <a:fillRect/>
          </a:stretch>
        </p:blipFill>
        <p:spPr>
          <a:xfrm>
            <a:off x="6701777" y="5576806"/>
            <a:ext cx="1461148" cy="1076342"/>
          </a:xfrm>
          <a:prstGeom prst="rect">
            <a:avLst/>
          </a:prstGeom>
        </p:spPr>
      </p:pic>
    </p:spTree>
    <p:extLst>
      <p:ext uri="{BB962C8B-B14F-4D97-AF65-F5344CB8AC3E}">
        <p14:creationId xmlns:p14="http://schemas.microsoft.com/office/powerpoint/2010/main" val="977332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Eras Medium ITC" panose="020B0602030504020804" pitchFamily="34" charset="0"/>
              </a:rPr>
              <a:t>LifeStyle</a:t>
            </a:r>
            <a:r>
              <a:rPr lang="en-US" dirty="0">
                <a:latin typeface="Eras Medium ITC" panose="020B0602030504020804" pitchFamily="34" charset="0"/>
              </a:rPr>
              <a:t> Study Data</a:t>
            </a:r>
          </a:p>
        </p:txBody>
      </p:sp>
      <p:sp>
        <p:nvSpPr>
          <p:cNvPr id="4" name="Content Placeholder 3"/>
          <p:cNvSpPr>
            <a:spLocks noGrp="1"/>
          </p:cNvSpPr>
          <p:nvPr>
            <p:ph idx="1"/>
          </p:nvPr>
        </p:nvSpPr>
        <p:spPr>
          <a:xfrm>
            <a:off x="457200" y="1600200"/>
            <a:ext cx="8229600" cy="4672048"/>
          </a:xfrm>
          <a:prstGeom prst="rect">
            <a:avLst/>
          </a:prstGeom>
        </p:spPr>
        <p:txBody>
          <a:bodyPr wrap="square">
            <a:spAutoFit/>
          </a:bodyPr>
          <a:lstStyle/>
          <a:p>
            <a:r>
              <a:rPr lang="en-US" dirty="0">
                <a:latin typeface="Eras Medium ITC" panose="020B0602030504020804" pitchFamily="34" charset="0"/>
                <a:ea typeface="Batang" panose="02030600000101010101" pitchFamily="18" charset="-127"/>
              </a:rPr>
              <a:t>We will use the data from a questionnaire collected in 1998 by Prof. Putnam at Harvard (http://bowlingalone.com/). It contains information on </a:t>
            </a:r>
            <a:r>
              <a:rPr lang="en-US" u="sng" dirty="0">
                <a:latin typeface="Eras Medium ITC" panose="020B0602030504020804" pitchFamily="34" charset="0"/>
                <a:ea typeface="Batang" panose="02030600000101010101" pitchFamily="18" charset="-127"/>
              </a:rPr>
              <a:t>internet usage</a:t>
            </a:r>
            <a:r>
              <a:rPr lang="en-US" dirty="0">
                <a:latin typeface="Eras Medium ITC" panose="020B0602030504020804" pitchFamily="34" charset="0"/>
                <a:ea typeface="Batang" panose="02030600000101010101" pitchFamily="18" charset="-127"/>
              </a:rPr>
              <a:t>, </a:t>
            </a:r>
            <a:r>
              <a:rPr lang="en-US" u="sng" dirty="0">
                <a:latin typeface="Eras Medium ITC" panose="020B0602030504020804" pitchFamily="34" charset="0"/>
                <a:ea typeface="Batang" panose="02030600000101010101" pitchFamily="18" charset="-127"/>
              </a:rPr>
              <a:t>political sensitive topics</a:t>
            </a:r>
            <a:r>
              <a:rPr lang="en-US" dirty="0">
                <a:latin typeface="Eras Medium ITC" panose="020B0602030504020804" pitchFamily="34" charset="0"/>
                <a:ea typeface="Batang" panose="02030600000101010101" pitchFamily="18" charset="-127"/>
              </a:rPr>
              <a:t>, and </a:t>
            </a:r>
            <a:r>
              <a:rPr lang="en-US" u="sng" dirty="0">
                <a:latin typeface="Eras Medium ITC" panose="020B0602030504020804" pitchFamily="34" charset="0"/>
                <a:ea typeface="Batang" panose="02030600000101010101" pitchFamily="18" charset="-127"/>
              </a:rPr>
              <a:t>demographics</a:t>
            </a:r>
            <a:r>
              <a:rPr lang="en-US" dirty="0">
                <a:latin typeface="Eras Medium ITC" panose="020B0602030504020804" pitchFamily="34" charset="0"/>
                <a:ea typeface="Batang" panose="02030600000101010101" pitchFamily="18" charset="-127"/>
              </a:rPr>
              <a:t>. </a:t>
            </a:r>
          </a:p>
          <a:p>
            <a:r>
              <a:rPr lang="en-US" i="1" dirty="0">
                <a:latin typeface="Eras Medium ITC" panose="020B0602030504020804" pitchFamily="34" charset="0"/>
                <a:ea typeface="Batang" panose="02030600000101010101" pitchFamily="18" charset="-127"/>
              </a:rPr>
              <a:t> </a:t>
            </a:r>
            <a:endParaRPr lang="en-US" dirty="0">
              <a:latin typeface="Eras Medium ITC" panose="020B0602030504020804" pitchFamily="34" charset="0"/>
              <a:ea typeface="Batang" panose="02030600000101010101" pitchFamily="18" charset="-127"/>
            </a:endParaRPr>
          </a:p>
          <a:p>
            <a:r>
              <a:rPr lang="en-US" dirty="0">
                <a:latin typeface="Eras Medium ITC" panose="020B0602030504020804" pitchFamily="34" charset="0"/>
                <a:ea typeface="Batang" panose="02030600000101010101" pitchFamily="18" charset="-127"/>
              </a:rPr>
              <a:t>Suppose you are the </a:t>
            </a:r>
            <a:r>
              <a:rPr lang="en-US" u="sng" dirty="0">
                <a:latin typeface="Eras Medium ITC" panose="020B0602030504020804" pitchFamily="34" charset="0"/>
                <a:ea typeface="Batang" panose="02030600000101010101" pitchFamily="18" charset="-127"/>
              </a:rPr>
              <a:t>marketing manager</a:t>
            </a:r>
            <a:r>
              <a:rPr lang="en-US" dirty="0">
                <a:latin typeface="Eras Medium ITC" panose="020B0602030504020804" pitchFamily="34" charset="0"/>
                <a:ea typeface="Batang" panose="02030600000101010101" pitchFamily="18" charset="-127"/>
              </a:rPr>
              <a:t> of your favorite political party and management team asks you to </a:t>
            </a:r>
            <a:r>
              <a:rPr lang="en-US" u="sng" dirty="0">
                <a:latin typeface="Eras Medium ITC" panose="020B0602030504020804" pitchFamily="34" charset="0"/>
                <a:ea typeface="Batang" panose="02030600000101010101" pitchFamily="18" charset="-127"/>
              </a:rPr>
              <a:t>investigate</a:t>
            </a:r>
            <a:r>
              <a:rPr lang="en-US" dirty="0">
                <a:latin typeface="Eras Medium ITC" panose="020B0602030504020804" pitchFamily="34" charset="0"/>
                <a:ea typeface="Batang" panose="02030600000101010101" pitchFamily="18" charset="-127"/>
              </a:rPr>
              <a:t> whether the party should redirect their PR and discussion of sensitive topics to the internet. The internet is an excellent medium to further elaborate on sensitive topics. </a:t>
            </a:r>
            <a:endParaRPr lang="en-US" dirty="0">
              <a:effectLst/>
              <a:latin typeface="Eras Medium ITC" panose="020B0602030504020804" pitchFamily="34" charset="0"/>
              <a:ea typeface="Batang" panose="02030600000101010101" pitchFamily="18" charset="-127"/>
            </a:endParaRPr>
          </a:p>
        </p:txBody>
      </p:sp>
    </p:spTree>
    <p:extLst>
      <p:ext uri="{BB962C8B-B14F-4D97-AF65-F5344CB8AC3E}">
        <p14:creationId xmlns:p14="http://schemas.microsoft.com/office/powerpoint/2010/main" val="713629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561975" y="2515144"/>
            <a:ext cx="7696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Eras Medium ITC" panose="020B0602030504020804" pitchFamily="34" charset="0"/>
                <a:ea typeface="Batang" pitchFamily="18" charset="-127"/>
                <a:cs typeface="Times New Roman" pitchFamily="18" charset="0"/>
              </a:rPr>
              <a:t>Suppose that management wants to understand possible relationships between following variables: E.g., ‘</a:t>
            </a:r>
            <a:r>
              <a:rPr kumimoji="0" lang="en-US" altLang="ko-KR" sz="2000" b="0" i="0" u="none" strike="noStrike" cap="none" normalizeH="0" baseline="0" dirty="0" err="1">
                <a:ln>
                  <a:noFill/>
                </a:ln>
                <a:solidFill>
                  <a:schemeClr val="tx1"/>
                </a:solidFill>
                <a:effectLst/>
                <a:latin typeface="Eras Medium ITC" panose="020B0602030504020804" pitchFamily="34" charset="0"/>
                <a:ea typeface="Batang" pitchFamily="18" charset="-127"/>
                <a:cs typeface="Times New Roman" pitchFamily="18" charset="0"/>
              </a:rPr>
              <a:t>buyamer</a:t>
            </a:r>
            <a:r>
              <a:rPr kumimoji="0" lang="en-US" altLang="ko-KR" sz="2000" b="0" i="0" u="none" strike="noStrike" cap="none" normalizeH="0" baseline="0" dirty="0">
                <a:ln>
                  <a:noFill/>
                </a:ln>
                <a:solidFill>
                  <a:schemeClr val="tx1"/>
                </a:solidFill>
                <a:effectLst/>
                <a:latin typeface="Eras Medium ITC" panose="020B0602030504020804" pitchFamily="34" charset="0"/>
                <a:ea typeface="Batang" pitchFamily="18" charset="-127"/>
                <a:cs typeface="Times New Roman" pitchFamily="18" charset="0"/>
              </a:rPr>
              <a:t>’ (i.e., Americans should always try to buy American products), ‘politic’ (i.e., I am interested in politics) and ‘Respondent’s age’.</a:t>
            </a:r>
            <a:endParaRPr kumimoji="0" lang="en-US" altLang="ko-KR" sz="3200" b="0" i="0" u="none" strike="noStrike" cap="none" normalizeH="0" baseline="0" dirty="0">
              <a:ln>
                <a:noFill/>
              </a:ln>
              <a:solidFill>
                <a:schemeClr val="tx1"/>
              </a:solidFill>
              <a:effectLst/>
              <a:latin typeface="Eras Medium ITC" panose="020B0602030504020804" pitchFamily="34" charset="0"/>
              <a:cs typeface="Arial" pitchFamily="34" charset="0"/>
            </a:endParaRPr>
          </a:p>
        </p:txBody>
      </p:sp>
      <p:sp>
        <p:nvSpPr>
          <p:cNvPr id="4" name="TextBox 3"/>
          <p:cNvSpPr txBox="1"/>
          <p:nvPr/>
        </p:nvSpPr>
        <p:spPr>
          <a:xfrm>
            <a:off x="1295399" y="1757429"/>
            <a:ext cx="6657975" cy="400110"/>
          </a:xfrm>
          <a:prstGeom prst="rect">
            <a:avLst/>
          </a:prstGeom>
          <a:noFill/>
        </p:spPr>
        <p:txBody>
          <a:bodyPr wrap="square" rtlCol="0">
            <a:spAutoFit/>
          </a:bodyPr>
          <a:lstStyle/>
          <a:p>
            <a:r>
              <a:rPr lang="en-US" sz="2000" dirty="0">
                <a:latin typeface="Eras Medium ITC" panose="020B0602030504020804" pitchFamily="34" charset="0"/>
              </a:rPr>
              <a:t>Please use </a:t>
            </a:r>
            <a:r>
              <a:rPr lang="en-US" sz="2000" dirty="0" err="1">
                <a:latin typeface="Eras Medium ITC" panose="020B0602030504020804" pitchFamily="34" charset="0"/>
              </a:rPr>
              <a:t>LifeStyle</a:t>
            </a:r>
            <a:r>
              <a:rPr lang="en-US" sz="2000" dirty="0">
                <a:latin typeface="Eras Medium ITC" panose="020B0602030504020804" pitchFamily="34" charset="0"/>
              </a:rPr>
              <a:t> Data for this In-Class exercise.</a:t>
            </a:r>
          </a:p>
        </p:txBody>
      </p:sp>
      <p:sp>
        <p:nvSpPr>
          <p:cNvPr id="6" name="Title 5"/>
          <p:cNvSpPr txBox="1">
            <a:spLocks/>
          </p:cNvSpPr>
          <p:nvPr/>
        </p:nvSpPr>
        <p:spPr>
          <a:xfrm>
            <a:off x="295275" y="421794"/>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dirty="0">
                <a:ln>
                  <a:noFill/>
                </a:ln>
                <a:solidFill>
                  <a:schemeClr val="tx1"/>
                </a:solidFill>
                <a:effectLst/>
                <a:uLnTx/>
                <a:uFillTx/>
                <a:latin typeface="Eras Medium ITC" panose="020B0602030504020804" pitchFamily="34" charset="0"/>
                <a:ea typeface="+mj-ea"/>
                <a:cs typeface="+mj-cs"/>
              </a:rPr>
              <a:t>In-Class Exercise</a:t>
            </a:r>
          </a:p>
        </p:txBody>
      </p:sp>
      <p:sp>
        <p:nvSpPr>
          <p:cNvPr id="2" name="TextBox 1"/>
          <p:cNvSpPr txBox="1"/>
          <p:nvPr/>
        </p:nvSpPr>
        <p:spPr>
          <a:xfrm>
            <a:off x="685800" y="4226966"/>
            <a:ext cx="7267575"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Eras Medium ITC" panose="020B0602030504020804" pitchFamily="34" charset="0"/>
              </a:rPr>
              <a:t>What is the estimated correlation value? </a:t>
            </a:r>
          </a:p>
          <a:p>
            <a:pPr marL="285750" indent="-285750">
              <a:lnSpc>
                <a:spcPct val="200000"/>
              </a:lnSpc>
              <a:buFont typeface="Arial" panose="020B0604020202020204" pitchFamily="34" charset="0"/>
              <a:buChar char="•"/>
            </a:pPr>
            <a:r>
              <a:rPr lang="en-US" sz="2000" dirty="0">
                <a:latin typeface="Eras Medium ITC" panose="020B0602030504020804" pitchFamily="34" charset="0"/>
              </a:rPr>
              <a:t>Can we say that the relationship is significant?</a:t>
            </a:r>
          </a:p>
          <a:p>
            <a:pPr marL="285750" indent="-285750">
              <a:lnSpc>
                <a:spcPct val="200000"/>
              </a:lnSpc>
              <a:buFont typeface="Arial" panose="020B0604020202020204" pitchFamily="34" charset="0"/>
              <a:buChar char="•"/>
            </a:pPr>
            <a:r>
              <a:rPr lang="en-US" sz="2000" dirty="0">
                <a:latin typeface="Eras Medium ITC" panose="020B0602030504020804" pitchFamily="34" charset="0"/>
              </a:rPr>
              <a:t>What is your interpretation?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457200" y="2276872"/>
            <a:ext cx="8229600" cy="1143000"/>
          </a:xfrm>
        </p:spPr>
        <p:txBody>
          <a:bodyPr>
            <a:normAutofit/>
          </a:bodyPr>
          <a:lstStyle/>
          <a:p>
            <a:pPr algn="ctr"/>
            <a:r>
              <a:rPr lang="en-US" dirty="0">
                <a:solidFill>
                  <a:schemeClr val="tx1"/>
                </a:solidFill>
                <a:latin typeface="Eras Medium ITC" panose="020B0602030504020804" pitchFamily="34" charset="0"/>
              </a:rPr>
              <a:t>Connection with Regression Model</a:t>
            </a:r>
          </a:p>
        </p:txBody>
      </p:sp>
      <p:sp>
        <p:nvSpPr>
          <p:cNvPr id="2" name="Rectangle 1"/>
          <p:cNvSpPr/>
          <p:nvPr/>
        </p:nvSpPr>
        <p:spPr>
          <a:xfrm>
            <a:off x="914400" y="3581400"/>
            <a:ext cx="7467600" cy="707886"/>
          </a:xfrm>
          <a:prstGeom prst="rect">
            <a:avLst/>
          </a:prstGeom>
        </p:spPr>
        <p:txBody>
          <a:bodyPr wrap="square">
            <a:spAutoFit/>
          </a:bodyPr>
          <a:lstStyle/>
          <a:p>
            <a:r>
              <a:rPr lang="en-US" sz="2000" i="1" dirty="0">
                <a:latin typeface="Candara" pitchFamily="34" charset="0"/>
              </a:rPr>
              <a:t>The process of constructing a mathematical model that can be used </a:t>
            </a:r>
            <a:r>
              <a:rPr lang="en-US" sz="2000" b="1" i="1" dirty="0">
                <a:latin typeface="Candara" pitchFamily="34" charset="0"/>
              </a:rPr>
              <a:t>to predict one variable (DV) by another variable (IV)</a:t>
            </a:r>
            <a:endParaRPr lang="en-US" sz="20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Figures Five and Six: Perfect positive/negative Linear Correlations"/>
          <p:cNvPicPr>
            <a:picLocks noChangeAspect="1" noChangeArrowheads="1"/>
          </p:cNvPicPr>
          <p:nvPr/>
        </p:nvPicPr>
        <p:blipFill>
          <a:blip r:embed="rId2" cstate="print"/>
          <a:srcRect/>
          <a:stretch>
            <a:fillRect/>
          </a:stretch>
        </p:blipFill>
        <p:spPr bwMode="auto">
          <a:xfrm>
            <a:off x="533400" y="1828800"/>
            <a:ext cx="7528820" cy="3048000"/>
          </a:xfrm>
          <a:prstGeom prst="rect">
            <a:avLst/>
          </a:prstGeom>
          <a:noFill/>
        </p:spPr>
      </p:pic>
      <p:sp>
        <p:nvSpPr>
          <p:cNvPr id="3" name="TextBox 2"/>
          <p:cNvSpPr txBox="1"/>
          <p:nvPr/>
        </p:nvSpPr>
        <p:spPr>
          <a:xfrm>
            <a:off x="838200" y="685800"/>
            <a:ext cx="7315200" cy="707886"/>
          </a:xfrm>
          <a:prstGeom prst="rect">
            <a:avLst/>
          </a:prstGeom>
          <a:noFill/>
        </p:spPr>
        <p:txBody>
          <a:bodyPr wrap="square" rtlCol="0">
            <a:spAutoFit/>
          </a:bodyPr>
          <a:lstStyle/>
          <a:p>
            <a:r>
              <a:rPr lang="en-US" sz="2000" dirty="0">
                <a:latin typeface="Eras Medium ITC" panose="020B0602030504020804" pitchFamily="34" charset="0"/>
              </a:rPr>
              <a:t>One Hypothetical Example: what if we observed perfect positive correlation or negative correlation in population?</a:t>
            </a:r>
          </a:p>
        </p:txBody>
      </p:sp>
      <p:sp>
        <p:nvSpPr>
          <p:cNvPr id="4" name="TextBox 3"/>
          <p:cNvSpPr txBox="1"/>
          <p:nvPr/>
        </p:nvSpPr>
        <p:spPr>
          <a:xfrm>
            <a:off x="1143000" y="5181600"/>
            <a:ext cx="6705600" cy="1200329"/>
          </a:xfrm>
          <a:prstGeom prst="rect">
            <a:avLst/>
          </a:prstGeom>
          <a:noFill/>
        </p:spPr>
        <p:txBody>
          <a:bodyPr wrap="square" rtlCol="0">
            <a:spAutoFit/>
          </a:bodyPr>
          <a:lstStyle/>
          <a:p>
            <a:pPr marL="342900" indent="-342900">
              <a:buAutoNum type="arabicPeriod"/>
            </a:pPr>
            <a:r>
              <a:rPr lang="en-US" dirty="0">
                <a:latin typeface="Eras Medium ITC" panose="020B0602030504020804" pitchFamily="34" charset="0"/>
              </a:rPr>
              <a:t>Assuming the perfect positive correlation between Sales and Promotion, how can you predict Sales?</a:t>
            </a:r>
          </a:p>
          <a:p>
            <a:pPr marL="342900" indent="-342900">
              <a:buAutoNum type="arabicPeriod"/>
            </a:pPr>
            <a:r>
              <a:rPr lang="en-US" dirty="0">
                <a:latin typeface="Eras Medium ITC" panose="020B0602030504020804" pitchFamily="34" charset="0"/>
              </a:rPr>
              <a:t>Assuming the perfect negative correlation between Sales and Price, how can you predict Sales?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0" y="152400"/>
            <a:ext cx="9144000" cy="936104"/>
          </a:xfrm>
        </p:spPr>
        <p:txBody>
          <a:bodyPr>
            <a:noAutofit/>
          </a:bodyPr>
          <a:lstStyle/>
          <a:p>
            <a:r>
              <a:rPr lang="en-US" sz="3600" dirty="0">
                <a:solidFill>
                  <a:schemeClr val="tx1"/>
                </a:solidFill>
              </a:rPr>
              <a:t>Sales Data Example </a:t>
            </a:r>
            <a:r>
              <a:rPr lang="en-US" sz="2000" dirty="0">
                <a:solidFill>
                  <a:schemeClr val="tx1"/>
                </a:solidFill>
              </a:rPr>
              <a:t>(In real world, no perfect correlation in Marketing!)</a:t>
            </a:r>
            <a:endParaRPr lang="en-US" sz="3600" dirty="0">
              <a:solidFill>
                <a:schemeClr val="tx1"/>
              </a:solidFill>
            </a:endParaRPr>
          </a:p>
        </p:txBody>
      </p:sp>
      <p:sp>
        <p:nvSpPr>
          <p:cNvPr id="6" name="TextBox 5"/>
          <p:cNvSpPr txBox="1"/>
          <p:nvPr/>
        </p:nvSpPr>
        <p:spPr>
          <a:xfrm>
            <a:off x="714004" y="1088976"/>
            <a:ext cx="1553740" cy="523220"/>
          </a:xfrm>
          <a:prstGeom prst="rect">
            <a:avLst/>
          </a:prstGeom>
          <a:noFill/>
        </p:spPr>
        <p:txBody>
          <a:bodyPr wrap="square" rtlCol="0">
            <a:spAutoFit/>
          </a:bodyPr>
          <a:lstStyle/>
          <a:p>
            <a:r>
              <a:rPr lang="en-US" sz="2800" dirty="0"/>
              <a:t>SALES</a:t>
            </a:r>
          </a:p>
        </p:txBody>
      </p:sp>
      <p:sp>
        <p:nvSpPr>
          <p:cNvPr id="7" name="TextBox 6"/>
          <p:cNvSpPr txBox="1"/>
          <p:nvPr/>
        </p:nvSpPr>
        <p:spPr>
          <a:xfrm>
            <a:off x="6690668" y="4791001"/>
            <a:ext cx="1553740" cy="523220"/>
          </a:xfrm>
          <a:prstGeom prst="rect">
            <a:avLst/>
          </a:prstGeom>
          <a:noFill/>
        </p:spPr>
        <p:txBody>
          <a:bodyPr wrap="square" rtlCol="0">
            <a:spAutoFit/>
          </a:bodyPr>
          <a:lstStyle/>
          <a:p>
            <a:pPr algn="ctr"/>
            <a:r>
              <a:rPr lang="en-US" sz="2800" dirty="0"/>
              <a:t>PRICE</a:t>
            </a:r>
          </a:p>
        </p:txBody>
      </p:sp>
      <p:graphicFrame>
        <p:nvGraphicFramePr>
          <p:cNvPr id="8" name="Chart 7"/>
          <p:cNvGraphicFramePr/>
          <p:nvPr/>
        </p:nvGraphicFramePr>
        <p:xfrm>
          <a:off x="1218061" y="1232992"/>
          <a:ext cx="6552728" cy="4176464"/>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23528" y="5628382"/>
            <a:ext cx="8568952" cy="1077218"/>
          </a:xfrm>
          <a:prstGeom prst="rect">
            <a:avLst/>
          </a:prstGeom>
          <a:noFill/>
          <a:ln w="28575">
            <a:solidFill>
              <a:schemeClr val="tx1"/>
            </a:solidFill>
          </a:ln>
        </p:spPr>
        <p:txBody>
          <a:bodyPr wrap="square" rtlCol="0">
            <a:spAutoFit/>
          </a:bodyPr>
          <a:lstStyle/>
          <a:p>
            <a:r>
              <a:rPr lang="en-US" sz="3200" dirty="0"/>
              <a:t>If we increase our price to $3, what will happen to out sales (best guess)?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87263" y="299763"/>
            <a:ext cx="8229600" cy="936104"/>
          </a:xfrm>
        </p:spPr>
        <p:txBody>
          <a:bodyPr>
            <a:noAutofit/>
          </a:bodyPr>
          <a:lstStyle/>
          <a:p>
            <a:r>
              <a:rPr lang="en-US" sz="4000" dirty="0">
                <a:solidFill>
                  <a:schemeClr val="tx1"/>
                </a:solidFill>
              </a:rPr>
              <a:t>Example – Sales Data</a:t>
            </a:r>
          </a:p>
        </p:txBody>
      </p:sp>
      <p:sp>
        <p:nvSpPr>
          <p:cNvPr id="6" name="TextBox 5"/>
          <p:cNvSpPr txBox="1"/>
          <p:nvPr/>
        </p:nvSpPr>
        <p:spPr>
          <a:xfrm>
            <a:off x="1522122" y="1733171"/>
            <a:ext cx="1491243" cy="523220"/>
          </a:xfrm>
          <a:prstGeom prst="rect">
            <a:avLst/>
          </a:prstGeom>
          <a:noFill/>
        </p:spPr>
        <p:txBody>
          <a:bodyPr wrap="square" rtlCol="0">
            <a:spAutoFit/>
          </a:bodyPr>
          <a:lstStyle/>
          <a:p>
            <a:pPr algn="ctr"/>
            <a:r>
              <a:rPr lang="en-US" sz="2800" dirty="0"/>
              <a:t>SALES</a:t>
            </a:r>
          </a:p>
        </p:txBody>
      </p:sp>
      <p:sp>
        <p:nvSpPr>
          <p:cNvPr id="9" name="Oval 8"/>
          <p:cNvSpPr/>
          <p:nvPr/>
        </p:nvSpPr>
        <p:spPr>
          <a:xfrm>
            <a:off x="1187624" y="1484784"/>
            <a:ext cx="2160240" cy="1008112"/>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847920" y="1724498"/>
            <a:ext cx="1480607" cy="523220"/>
          </a:xfrm>
          <a:prstGeom prst="rect">
            <a:avLst/>
          </a:prstGeom>
          <a:noFill/>
        </p:spPr>
        <p:txBody>
          <a:bodyPr wrap="square" rtlCol="0">
            <a:spAutoFit/>
          </a:bodyPr>
          <a:lstStyle/>
          <a:p>
            <a:pPr algn="ctr"/>
            <a:r>
              <a:rPr lang="en-US" sz="2800" dirty="0"/>
              <a:t>PRICE</a:t>
            </a:r>
          </a:p>
        </p:txBody>
      </p:sp>
      <p:sp>
        <p:nvSpPr>
          <p:cNvPr id="11" name="Oval 10"/>
          <p:cNvSpPr/>
          <p:nvPr/>
        </p:nvSpPr>
        <p:spPr>
          <a:xfrm>
            <a:off x="5508104" y="1509951"/>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90800" y="4267200"/>
            <a:ext cx="2536988" cy="461665"/>
          </a:xfrm>
          <a:prstGeom prst="rect">
            <a:avLst/>
          </a:prstGeom>
          <a:noFill/>
        </p:spPr>
        <p:txBody>
          <a:bodyPr wrap="square" rtlCol="0">
            <a:spAutoFit/>
          </a:bodyPr>
          <a:lstStyle/>
          <a:p>
            <a:pPr algn="ctr"/>
            <a:r>
              <a:rPr lang="en-US" sz="2400" dirty="0"/>
              <a:t>ADVERTISING</a:t>
            </a:r>
          </a:p>
        </p:txBody>
      </p:sp>
      <p:sp>
        <p:nvSpPr>
          <p:cNvPr id="13" name="Oval 12"/>
          <p:cNvSpPr/>
          <p:nvPr/>
        </p:nvSpPr>
        <p:spPr>
          <a:xfrm>
            <a:off x="2815148" y="400506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4962103" y="3874333"/>
            <a:ext cx="2304256" cy="461665"/>
          </a:xfrm>
          <a:prstGeom prst="rect">
            <a:avLst/>
          </a:prstGeom>
          <a:noFill/>
        </p:spPr>
        <p:txBody>
          <a:bodyPr wrap="square" rtlCol="0">
            <a:spAutoFit/>
          </a:bodyPr>
          <a:lstStyle/>
          <a:p>
            <a:pPr algn="ctr"/>
            <a:r>
              <a:rPr lang="en-US" sz="2400" dirty="0"/>
              <a:t>PROMOTION</a:t>
            </a:r>
          </a:p>
        </p:txBody>
      </p:sp>
      <p:sp>
        <p:nvSpPr>
          <p:cNvPr id="16" name="Oval 15"/>
          <p:cNvSpPr/>
          <p:nvPr/>
        </p:nvSpPr>
        <p:spPr>
          <a:xfrm>
            <a:off x="5034111" y="364502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02063" y="4954453"/>
            <a:ext cx="2304256" cy="461665"/>
          </a:xfrm>
          <a:prstGeom prst="rect">
            <a:avLst/>
          </a:prstGeom>
          <a:noFill/>
        </p:spPr>
        <p:txBody>
          <a:bodyPr wrap="square" rtlCol="0">
            <a:spAutoFit/>
          </a:bodyPr>
          <a:lstStyle/>
          <a:p>
            <a:pPr algn="ctr"/>
            <a:r>
              <a:rPr lang="en-US" sz="2400" dirty="0"/>
              <a:t>COUPON</a:t>
            </a:r>
          </a:p>
        </p:txBody>
      </p:sp>
      <p:sp>
        <p:nvSpPr>
          <p:cNvPr id="18" name="Oval 17"/>
          <p:cNvSpPr/>
          <p:nvPr/>
        </p:nvSpPr>
        <p:spPr>
          <a:xfrm>
            <a:off x="4674071" y="472514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83768" y="5322882"/>
            <a:ext cx="2304256" cy="461665"/>
          </a:xfrm>
          <a:prstGeom prst="rect">
            <a:avLst/>
          </a:prstGeom>
          <a:noFill/>
        </p:spPr>
        <p:txBody>
          <a:bodyPr wrap="square" rtlCol="0">
            <a:spAutoFit/>
          </a:bodyPr>
          <a:lstStyle/>
          <a:p>
            <a:pPr algn="ctr"/>
            <a:r>
              <a:rPr lang="en-US" sz="2400" dirty="0"/>
              <a:t>DISPLAY</a:t>
            </a:r>
          </a:p>
        </p:txBody>
      </p:sp>
      <p:sp>
        <p:nvSpPr>
          <p:cNvPr id="20" name="Oval 19"/>
          <p:cNvSpPr/>
          <p:nvPr/>
        </p:nvSpPr>
        <p:spPr>
          <a:xfrm>
            <a:off x="2555776" y="5093573"/>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20"/>
          <p:cNvSpPr/>
          <p:nvPr/>
        </p:nvSpPr>
        <p:spPr>
          <a:xfrm>
            <a:off x="3707904" y="1382713"/>
            <a:ext cx="1440160"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21115764">
            <a:off x="1909139" y="3332425"/>
            <a:ext cx="5976664" cy="3140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rot="4296594">
            <a:off x="2274629" y="2544263"/>
            <a:ext cx="1072341"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39952" y="5786100"/>
            <a:ext cx="2304256" cy="400110"/>
          </a:xfrm>
          <a:prstGeom prst="rect">
            <a:avLst/>
          </a:prstGeom>
          <a:noFill/>
        </p:spPr>
        <p:txBody>
          <a:bodyPr wrap="square" rtlCol="0">
            <a:spAutoFit/>
          </a:bodyPr>
          <a:lstStyle/>
          <a:p>
            <a:pPr algn="ctr"/>
            <a:r>
              <a:rPr lang="en-US" sz="2000" dirty="0"/>
              <a:t>••••••</a:t>
            </a:r>
          </a:p>
        </p:txBody>
      </p:sp>
      <p:sp>
        <p:nvSpPr>
          <p:cNvPr id="2" name="TextBox 1"/>
          <p:cNvSpPr txBox="1"/>
          <p:nvPr/>
        </p:nvSpPr>
        <p:spPr>
          <a:xfrm>
            <a:off x="6085148" y="5890111"/>
            <a:ext cx="2970618" cy="646331"/>
          </a:xfrm>
          <a:prstGeom prst="rect">
            <a:avLst/>
          </a:prstGeom>
          <a:solidFill>
            <a:srgbClr val="FFFF00"/>
          </a:solidFill>
        </p:spPr>
        <p:txBody>
          <a:bodyPr wrap="square" rtlCol="0">
            <a:spAutoFit/>
          </a:bodyPr>
          <a:lstStyle/>
          <a:p>
            <a:r>
              <a:rPr lang="en-US" dirty="0">
                <a:latin typeface="Eras Medium ITC" panose="020B0602030504020804" pitchFamily="34" charset="0"/>
              </a:rPr>
              <a:t>Many other possible factors which can affect sales.</a:t>
            </a:r>
          </a:p>
        </p:txBody>
      </p:sp>
      <p:sp>
        <p:nvSpPr>
          <p:cNvPr id="24" name="TextBox 23"/>
          <p:cNvSpPr txBox="1"/>
          <p:nvPr/>
        </p:nvSpPr>
        <p:spPr>
          <a:xfrm>
            <a:off x="6702870" y="989193"/>
            <a:ext cx="2013993" cy="646331"/>
          </a:xfrm>
          <a:prstGeom prst="rect">
            <a:avLst/>
          </a:prstGeom>
          <a:solidFill>
            <a:srgbClr val="FFFF00"/>
          </a:solidFill>
        </p:spPr>
        <p:txBody>
          <a:bodyPr wrap="square" rtlCol="0">
            <a:spAutoFit/>
          </a:bodyPr>
          <a:lstStyle/>
          <a:p>
            <a:r>
              <a:rPr lang="en-US" dirty="0">
                <a:latin typeface="Eras Medium ITC" panose="020B0602030504020804" pitchFamily="34" charset="0"/>
              </a:rPr>
              <a:t>What we observe from data.</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a:xfrm>
            <a:off x="2483768" y="517104"/>
            <a:ext cx="4104456" cy="2952329"/>
            <a:chOff x="1187624" y="1382713"/>
            <a:chExt cx="6698179" cy="5090680"/>
          </a:xfrm>
        </p:grpSpPr>
        <p:sp>
          <p:nvSpPr>
            <p:cNvPr id="6" name="TextBox 5"/>
            <p:cNvSpPr txBox="1"/>
            <p:nvPr/>
          </p:nvSpPr>
          <p:spPr>
            <a:xfrm>
              <a:off x="1632958" y="1714093"/>
              <a:ext cx="1594629" cy="636837"/>
            </a:xfrm>
            <a:prstGeom prst="rect">
              <a:avLst/>
            </a:prstGeom>
            <a:noFill/>
          </p:spPr>
          <p:txBody>
            <a:bodyPr wrap="square" rtlCol="0">
              <a:spAutoFit/>
            </a:bodyPr>
            <a:lstStyle/>
            <a:p>
              <a:pPr algn="ctr"/>
              <a:r>
                <a:rPr lang="en-US" dirty="0"/>
                <a:t>SALES</a:t>
              </a:r>
            </a:p>
          </p:txBody>
        </p:sp>
        <p:sp>
          <p:nvSpPr>
            <p:cNvPr id="9" name="Oval 8"/>
            <p:cNvSpPr/>
            <p:nvPr/>
          </p:nvSpPr>
          <p:spPr>
            <a:xfrm>
              <a:off x="1187624" y="1484784"/>
              <a:ext cx="2160240" cy="1008112"/>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5986992" y="1722481"/>
              <a:ext cx="1592947" cy="636837"/>
            </a:xfrm>
            <a:prstGeom prst="rect">
              <a:avLst/>
            </a:prstGeom>
            <a:noFill/>
          </p:spPr>
          <p:txBody>
            <a:bodyPr wrap="square" rtlCol="0">
              <a:spAutoFit/>
            </a:bodyPr>
            <a:lstStyle/>
            <a:p>
              <a:pPr algn="ctr"/>
              <a:r>
                <a:rPr lang="en-US" dirty="0"/>
                <a:t>PRICE</a:t>
              </a:r>
            </a:p>
          </p:txBody>
        </p:sp>
        <p:sp>
          <p:nvSpPr>
            <p:cNvPr id="11" name="Oval 10"/>
            <p:cNvSpPr/>
            <p:nvPr/>
          </p:nvSpPr>
          <p:spPr>
            <a:xfrm>
              <a:off x="5508104" y="1509951"/>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TextBox 11"/>
            <p:cNvSpPr txBox="1"/>
            <p:nvPr/>
          </p:nvSpPr>
          <p:spPr>
            <a:xfrm>
              <a:off x="2698418" y="4217595"/>
              <a:ext cx="2388145" cy="530698"/>
            </a:xfrm>
            <a:prstGeom prst="rect">
              <a:avLst/>
            </a:prstGeom>
            <a:noFill/>
          </p:spPr>
          <p:txBody>
            <a:bodyPr wrap="square" rtlCol="0">
              <a:spAutoFit/>
            </a:bodyPr>
            <a:lstStyle/>
            <a:p>
              <a:pPr algn="ctr"/>
              <a:r>
                <a:rPr lang="en-US" sz="1400" dirty="0"/>
                <a:t>ADVERTISING</a:t>
              </a:r>
            </a:p>
          </p:txBody>
        </p:sp>
        <p:sp>
          <p:nvSpPr>
            <p:cNvPr id="13" name="Oval 12"/>
            <p:cNvSpPr/>
            <p:nvPr/>
          </p:nvSpPr>
          <p:spPr>
            <a:xfrm>
              <a:off x="2815148" y="400506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4"/>
            <p:cNvSpPr txBox="1"/>
            <p:nvPr/>
          </p:nvSpPr>
          <p:spPr>
            <a:xfrm>
              <a:off x="4962103" y="3874334"/>
              <a:ext cx="2369131" cy="530698"/>
            </a:xfrm>
            <a:prstGeom prst="rect">
              <a:avLst/>
            </a:prstGeom>
            <a:noFill/>
          </p:spPr>
          <p:txBody>
            <a:bodyPr wrap="square" rtlCol="0">
              <a:spAutoFit/>
            </a:bodyPr>
            <a:lstStyle/>
            <a:p>
              <a:pPr algn="ctr"/>
              <a:r>
                <a:rPr lang="en-US" sz="1400" dirty="0"/>
                <a:t>PROMOTION</a:t>
              </a:r>
            </a:p>
          </p:txBody>
        </p:sp>
        <p:sp>
          <p:nvSpPr>
            <p:cNvPr id="16" name="Oval 15"/>
            <p:cNvSpPr/>
            <p:nvPr/>
          </p:nvSpPr>
          <p:spPr>
            <a:xfrm>
              <a:off x="5034111" y="364502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6"/>
            <p:cNvSpPr txBox="1"/>
            <p:nvPr/>
          </p:nvSpPr>
          <p:spPr>
            <a:xfrm>
              <a:off x="4602062" y="4954453"/>
              <a:ext cx="2304255" cy="530698"/>
            </a:xfrm>
            <a:prstGeom prst="rect">
              <a:avLst/>
            </a:prstGeom>
            <a:noFill/>
          </p:spPr>
          <p:txBody>
            <a:bodyPr wrap="square" rtlCol="0">
              <a:spAutoFit/>
            </a:bodyPr>
            <a:lstStyle/>
            <a:p>
              <a:pPr algn="ctr"/>
              <a:r>
                <a:rPr lang="en-US" sz="1400" dirty="0"/>
                <a:t>COUPON</a:t>
              </a:r>
            </a:p>
          </p:txBody>
        </p:sp>
        <p:sp>
          <p:nvSpPr>
            <p:cNvPr id="18" name="Oval 17"/>
            <p:cNvSpPr/>
            <p:nvPr/>
          </p:nvSpPr>
          <p:spPr>
            <a:xfrm>
              <a:off x="4674071" y="472514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p:cNvSpPr txBox="1"/>
            <p:nvPr/>
          </p:nvSpPr>
          <p:spPr>
            <a:xfrm>
              <a:off x="2483769" y="5322881"/>
              <a:ext cx="2304255" cy="530698"/>
            </a:xfrm>
            <a:prstGeom prst="rect">
              <a:avLst/>
            </a:prstGeom>
            <a:noFill/>
          </p:spPr>
          <p:txBody>
            <a:bodyPr wrap="square" rtlCol="0">
              <a:spAutoFit/>
            </a:bodyPr>
            <a:lstStyle/>
            <a:p>
              <a:pPr algn="ctr"/>
              <a:r>
                <a:rPr lang="en-US" sz="1400" dirty="0"/>
                <a:t>DISPLAY</a:t>
              </a:r>
            </a:p>
          </p:txBody>
        </p:sp>
        <p:sp>
          <p:nvSpPr>
            <p:cNvPr id="20" name="Oval 19"/>
            <p:cNvSpPr/>
            <p:nvPr/>
          </p:nvSpPr>
          <p:spPr>
            <a:xfrm>
              <a:off x="2555776" y="5093573"/>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Left-Right Arrow 20"/>
            <p:cNvSpPr/>
            <p:nvPr/>
          </p:nvSpPr>
          <p:spPr>
            <a:xfrm>
              <a:off x="3707904" y="1382713"/>
              <a:ext cx="1440160"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Oval 22"/>
            <p:cNvSpPr/>
            <p:nvPr/>
          </p:nvSpPr>
          <p:spPr>
            <a:xfrm rot="21115764">
              <a:off x="1909139" y="3332425"/>
              <a:ext cx="5976664" cy="3140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Left-Right Arrow 24"/>
            <p:cNvSpPr/>
            <p:nvPr/>
          </p:nvSpPr>
          <p:spPr>
            <a:xfrm rot="4296594">
              <a:off x="2274629" y="2544263"/>
              <a:ext cx="1072341"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24" name="Rectangle 2"/>
          <p:cNvSpPr txBox="1">
            <a:spLocks noChangeArrowheads="1"/>
          </p:cNvSpPr>
          <p:nvPr/>
        </p:nvSpPr>
        <p:spPr>
          <a:xfrm>
            <a:off x="611560" y="3613448"/>
            <a:ext cx="8208912" cy="316835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SALES = f (</a:t>
            </a:r>
            <a:r>
              <a:rPr kumimoji="0" lang="en-US" sz="2800" b="0" i="0" u="none" strike="noStrike" kern="1200" cap="none" spc="0" normalizeH="0" noProof="0" dirty="0">
                <a:ln>
                  <a:noFill/>
                </a:ln>
                <a:solidFill>
                  <a:schemeClr val="tx1"/>
                </a:solidFill>
                <a:effectLst/>
                <a:uLnTx/>
                <a:uFillTx/>
                <a:latin typeface="+mj-lt"/>
                <a:ea typeface="+mj-ea"/>
                <a:cs typeface="+mj-cs"/>
              </a:rPr>
              <a:t> </a:t>
            </a:r>
            <a:r>
              <a:rPr kumimoji="0" lang="en-US" sz="2800" b="0" i="0" u="none" strike="noStrike" kern="1200" cap="none" spc="0" normalizeH="0" baseline="0" noProof="0" dirty="0">
                <a:ln>
                  <a:noFill/>
                </a:ln>
                <a:solidFill>
                  <a:schemeClr val="tx1"/>
                </a:solidFill>
                <a:effectLst/>
                <a:uLnTx/>
                <a:uFillTx/>
                <a:latin typeface="+mj-lt"/>
                <a:ea typeface="+mj-ea"/>
                <a:cs typeface="+mj-cs"/>
              </a:rPr>
              <a:t>PRICE, Some other factors )</a:t>
            </a:r>
          </a:p>
          <a:p>
            <a:pPr marL="0" marR="0" lvl="0" indent="0" defTabSz="914400" rtl="0" eaLnBrk="1" fontAlgn="auto" latinLnBrk="0" hangingPunct="1">
              <a:lnSpc>
                <a:spcPct val="100000"/>
              </a:lnSpc>
              <a:spcBef>
                <a:spcPct val="0"/>
              </a:spcBef>
              <a:spcAft>
                <a:spcPts val="0"/>
              </a:spcAft>
              <a:buClrTx/>
              <a:buSzTx/>
              <a:buFontTx/>
              <a:buNone/>
              <a:tabLst/>
              <a:defRPr/>
            </a:pPr>
            <a:endParaRPr lang="en-US" sz="28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2800" dirty="0">
                <a:latin typeface="+mj-lt"/>
                <a:ea typeface="+mj-ea"/>
                <a:cs typeface="+mj-cs"/>
              </a:rPr>
              <a:t> Two Assumptions of Regression Model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a:p>
            <a:pPr marL="971550" lvl="1" indent="-514350">
              <a:spcBef>
                <a:spcPct val="0"/>
              </a:spcBef>
              <a:buFontTx/>
              <a:buAutoNum type="arabicParenR"/>
              <a:defRPr/>
            </a:pPr>
            <a:r>
              <a:rPr lang="en-US" sz="2800" noProof="0" dirty="0">
                <a:latin typeface="+mj-lt"/>
                <a:ea typeface="+mj-ea"/>
                <a:cs typeface="+mj-cs"/>
              </a:rPr>
              <a:t>Linear Relationship Between SALES and PRICE</a:t>
            </a:r>
          </a:p>
          <a:p>
            <a:pPr marL="971550" lvl="1" indent="-514350">
              <a:spcBef>
                <a:spcPct val="0"/>
              </a:spcBef>
              <a:buFontTx/>
              <a:buAutoNum type="arabicParenR"/>
              <a:defRPr/>
            </a:pPr>
            <a:r>
              <a:rPr kumimoji="0" lang="en-US" sz="2800" b="0" i="0" u="none" strike="noStrike" kern="1200" cap="none" spc="0" normalizeH="0" baseline="0" dirty="0">
                <a:ln>
                  <a:noFill/>
                </a:ln>
                <a:solidFill>
                  <a:schemeClr val="tx1"/>
                </a:solidFill>
                <a:effectLst/>
                <a:uLnTx/>
                <a:uFillTx/>
                <a:latin typeface="+mj-lt"/>
                <a:ea typeface="+mj-ea"/>
                <a:cs typeface="+mj-cs"/>
              </a:rPr>
              <a:t>Other factors</a:t>
            </a:r>
            <a:r>
              <a:rPr kumimoji="0" lang="en-US" sz="2800" b="0" i="0" u="none" strike="noStrike" kern="1200" cap="none" spc="0" normalizeH="0" dirty="0">
                <a:ln>
                  <a:noFill/>
                </a:ln>
                <a:solidFill>
                  <a:schemeClr val="tx1"/>
                </a:solidFill>
                <a:effectLst/>
                <a:uLnTx/>
                <a:uFillTx/>
                <a:latin typeface="+mj-lt"/>
                <a:ea typeface="+mj-ea"/>
                <a:cs typeface="+mj-cs"/>
              </a:rPr>
              <a:t> follow N(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27" name="Object 26"/>
          <p:cNvGraphicFramePr>
            <a:graphicFrameLocks noChangeAspect="1"/>
          </p:cNvGraphicFramePr>
          <p:nvPr/>
        </p:nvGraphicFramePr>
        <p:xfrm>
          <a:off x="5334000" y="5742856"/>
          <a:ext cx="960106" cy="576064"/>
        </p:xfrm>
        <a:graphic>
          <a:graphicData uri="http://schemas.openxmlformats.org/presentationml/2006/ole">
            <mc:AlternateContent xmlns:mc="http://schemas.openxmlformats.org/markup-compatibility/2006">
              <mc:Choice xmlns:v="urn:schemas-microsoft-com:vml" Requires="v">
                <p:oleObj spid="_x0000_s39044" name="Equation" r:id="rId4" imgW="381000" imgH="228600" progId="Equation.3">
                  <p:embed/>
                </p:oleObj>
              </mc:Choice>
              <mc:Fallback>
                <p:oleObj name="Equation" r:id="rId4" imgW="381000" imgH="228600" progId="Equation.3">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742856"/>
                        <a:ext cx="96010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6536110" y="1952113"/>
            <a:ext cx="2114873" cy="923330"/>
          </a:xfrm>
          <a:prstGeom prst="rect">
            <a:avLst/>
          </a:prstGeom>
          <a:noFill/>
        </p:spPr>
        <p:txBody>
          <a:bodyPr wrap="square" rtlCol="0">
            <a:spAutoFit/>
          </a:bodyPr>
          <a:lstStyle/>
          <a:p>
            <a:r>
              <a:rPr lang="en-US" dirty="0"/>
              <a:t>We consider all other factors as a random variable.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3337" y="228600"/>
            <a:ext cx="8991600" cy="762000"/>
          </a:xfrm>
        </p:spPr>
        <p:txBody>
          <a:bodyPr>
            <a:normAutofit/>
          </a:bodyPr>
          <a:lstStyle/>
          <a:p>
            <a:pPr algn="ctr" eaLnBrk="1" hangingPunct="1"/>
            <a:r>
              <a:rPr lang="en-US" sz="3200" b="1" dirty="0">
                <a:solidFill>
                  <a:schemeClr val="tx1"/>
                </a:solidFill>
                <a:latin typeface="Eras Medium ITC" pitchFamily="34" charset="0"/>
              </a:rPr>
              <a:t>Starting Measurements</a:t>
            </a:r>
          </a:p>
        </p:txBody>
      </p:sp>
      <p:sp>
        <p:nvSpPr>
          <p:cNvPr id="11267" name="Rectangle 3"/>
          <p:cNvSpPr>
            <a:spLocks noGrp="1" noChangeArrowheads="1"/>
          </p:cNvSpPr>
          <p:nvPr>
            <p:ph type="body" idx="1"/>
          </p:nvPr>
        </p:nvSpPr>
        <p:spPr>
          <a:xfrm>
            <a:off x="103336" y="1143000"/>
            <a:ext cx="8812063" cy="5257800"/>
          </a:xfrm>
        </p:spPr>
        <p:txBody>
          <a:bodyPr>
            <a:normAutofit fontScale="77500" lnSpcReduction="20000"/>
          </a:bodyPr>
          <a:lstStyle/>
          <a:p>
            <a:pPr marL="514350" indent="-514350">
              <a:lnSpc>
                <a:spcPct val="150000"/>
              </a:lnSpc>
              <a:buFontTx/>
              <a:buAutoNum type="arabicPeriod"/>
            </a:pPr>
            <a:r>
              <a:rPr lang="en-US" dirty="0">
                <a:latin typeface="Eras Medium ITC" pitchFamily="34" charset="0"/>
              </a:rPr>
              <a:t>Suppose you are a marketing manager in Unilever company. There are potential consumers in the waiting room to participate in your marketing study and one of them is Michael. Let’s think of possible ways to measure the income of Michael. </a:t>
            </a:r>
          </a:p>
          <a:p>
            <a:pPr marL="514350" indent="-514350">
              <a:lnSpc>
                <a:spcPct val="150000"/>
              </a:lnSpc>
              <a:buFontTx/>
              <a:buAutoNum type="arabicPeriod"/>
            </a:pPr>
            <a:r>
              <a:rPr lang="en-US" dirty="0">
                <a:latin typeface="Eras Medium ITC" pitchFamily="34" charset="0"/>
              </a:rPr>
              <a:t>Three ways to measure Michael’s income</a:t>
            </a:r>
          </a:p>
          <a:p>
            <a:pPr marL="914400" lvl="1" indent="-514350">
              <a:lnSpc>
                <a:spcPct val="150000"/>
              </a:lnSpc>
            </a:pPr>
            <a:r>
              <a:rPr lang="en-US" dirty="0">
                <a:latin typeface="Eras Medium ITC" pitchFamily="34" charset="0"/>
              </a:rPr>
              <a:t>Ask for his exact income (e.g. $87500) </a:t>
            </a:r>
          </a:p>
          <a:p>
            <a:pPr marL="914400" lvl="1" indent="-514350">
              <a:lnSpc>
                <a:spcPct val="150000"/>
              </a:lnSpc>
            </a:pPr>
            <a:r>
              <a:rPr lang="en-US" dirty="0">
                <a:latin typeface="Eras Medium ITC" pitchFamily="34" charset="0"/>
              </a:rPr>
              <a:t>Ask for selecting a range (e.g. ___ less than $25K  __ $25K -- $50K  __ $50K -- $100K  __ more than $100K) </a:t>
            </a:r>
          </a:p>
          <a:p>
            <a:pPr marL="914400" lvl="1" indent="-514350">
              <a:lnSpc>
                <a:spcPct val="150000"/>
              </a:lnSpc>
            </a:pPr>
            <a:r>
              <a:rPr lang="en-US" dirty="0">
                <a:latin typeface="Eras Medium ITC" pitchFamily="34" charset="0"/>
              </a:rPr>
              <a:t>Comparison scales: Michael to the 24 others: assign the person with highest income the number 1, then 2, …., lowest gets 25. Michael gets a XX rank. Any proxy (e.g., car, tax payment, etc.). </a:t>
            </a:r>
          </a:p>
        </p:txBody>
      </p:sp>
    </p:spTree>
    <p:extLst>
      <p:ext uri="{BB962C8B-B14F-4D97-AF65-F5344CB8AC3E}">
        <p14:creationId xmlns:p14="http://schemas.microsoft.com/office/powerpoint/2010/main" val="20855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fade">
                                      <p:cBhvr>
                                        <p:cTn id="15" dur="500"/>
                                        <p:tgtEl>
                                          <p:spTgt spid="1126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fade">
                                      <p:cBhvr>
                                        <p:cTn id="18" dur="500"/>
                                        <p:tgtEl>
                                          <p:spTgt spid="112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fade">
                                      <p:cBhvr>
                                        <p:cTn id="21"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595354" y="4925656"/>
            <a:ext cx="490771" cy="49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p:cNvSpPr txBox="1">
            <a:spLocks noChangeArrowheads="1"/>
          </p:cNvSpPr>
          <p:nvPr/>
        </p:nvSpPr>
        <p:spPr>
          <a:xfrm>
            <a:off x="590872" y="188640"/>
            <a:ext cx="8229600" cy="2304256"/>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 SALES = f (</a:t>
            </a:r>
            <a:r>
              <a:rPr kumimoji="0" lang="en-US" sz="2400" b="0" i="0" u="none" strike="noStrike" kern="1200" cap="none" spc="0" normalizeH="0" noProof="0" dirty="0">
                <a:ln>
                  <a:noFill/>
                </a:ln>
                <a:solidFill>
                  <a:schemeClr val="tx1"/>
                </a:solidFill>
                <a:effectLst/>
                <a:uLnTx/>
                <a:uFillTx/>
                <a:latin typeface="+mj-lt"/>
                <a:ea typeface="+mj-ea"/>
                <a:cs typeface="+mj-cs"/>
              </a:rPr>
              <a:t> </a:t>
            </a:r>
            <a:r>
              <a:rPr kumimoji="0" lang="en-US" sz="2400" b="0" i="0" u="none" strike="noStrike" kern="1200" cap="none" spc="0" normalizeH="0" baseline="0" noProof="0" dirty="0">
                <a:ln>
                  <a:noFill/>
                </a:ln>
                <a:solidFill>
                  <a:schemeClr val="tx1"/>
                </a:solidFill>
                <a:effectLst/>
                <a:uLnTx/>
                <a:uFillTx/>
                <a:latin typeface="+mj-lt"/>
                <a:ea typeface="+mj-ea"/>
                <a:cs typeface="+mj-cs"/>
              </a:rPr>
              <a:t>PRICE, Other factors )</a:t>
            </a:r>
            <a:endParaRPr lang="en-US" sz="2400" dirty="0">
              <a:latin typeface="+mj-lt"/>
              <a:ea typeface="+mj-ea"/>
              <a:cs typeface="+mj-cs"/>
            </a:endParaRPr>
          </a:p>
          <a:p>
            <a:pPr lvl="0">
              <a:spcBef>
                <a:spcPct val="0"/>
              </a:spcBef>
              <a:buFont typeface="Arial" pitchFamily="34" charset="0"/>
              <a:buChar char="•"/>
              <a:defRPr/>
            </a:pPr>
            <a:r>
              <a:rPr lang="en-US" sz="2400" dirty="0"/>
              <a:t> Assumptions of Regression Model </a:t>
            </a:r>
          </a:p>
          <a:p>
            <a:pPr marL="971550" lvl="1" indent="-514350">
              <a:spcBef>
                <a:spcPct val="0"/>
              </a:spcBef>
              <a:buFont typeface="+mj-lt"/>
              <a:buAutoNum type="arabicPeriod"/>
              <a:defRPr/>
            </a:pPr>
            <a:r>
              <a:rPr lang="en-US" sz="2400" noProof="0" dirty="0">
                <a:latin typeface="+mj-lt"/>
                <a:ea typeface="+mj-ea"/>
                <a:cs typeface="+mj-cs"/>
              </a:rPr>
              <a:t>Linear Relationship Between SALES and PRICE</a:t>
            </a:r>
          </a:p>
          <a:p>
            <a:pPr marL="971550" lvl="1" indent="-514350">
              <a:spcBef>
                <a:spcPct val="0"/>
              </a:spcBef>
              <a:buFont typeface="+mj-lt"/>
              <a:buAutoNum type="arabicPeriod"/>
              <a:defRPr/>
            </a:pPr>
            <a:r>
              <a:rPr kumimoji="0" lang="en-US" sz="2400" b="0" i="0" u="none" strike="noStrike" kern="1200" cap="none" spc="0" normalizeH="0" baseline="0" dirty="0">
                <a:ln>
                  <a:noFill/>
                </a:ln>
                <a:solidFill>
                  <a:schemeClr val="tx1"/>
                </a:solidFill>
                <a:effectLst/>
                <a:uLnTx/>
                <a:uFillTx/>
                <a:latin typeface="+mj-lt"/>
                <a:ea typeface="+mj-ea"/>
                <a:cs typeface="+mj-cs"/>
              </a:rPr>
              <a:t>Other factors</a:t>
            </a:r>
            <a:r>
              <a:rPr kumimoji="0" lang="en-US" sz="2400" b="0" i="0" u="none" strike="noStrike" kern="1200" cap="none" spc="0" normalizeH="0" dirty="0">
                <a:ln>
                  <a:noFill/>
                </a:ln>
                <a:solidFill>
                  <a:schemeClr val="tx1"/>
                </a:solidFill>
                <a:effectLst/>
                <a:uLnTx/>
                <a:uFillTx/>
                <a:latin typeface="+mj-lt"/>
                <a:ea typeface="+mj-ea"/>
                <a:cs typeface="+mj-cs"/>
              </a:rPr>
              <a:t> follow N(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27" name="Object 26"/>
          <p:cNvGraphicFramePr>
            <a:graphicFrameLocks noChangeAspect="1"/>
          </p:cNvGraphicFramePr>
          <p:nvPr/>
        </p:nvGraphicFramePr>
        <p:xfrm>
          <a:off x="4724400" y="1447800"/>
          <a:ext cx="960106" cy="576064"/>
        </p:xfrm>
        <a:graphic>
          <a:graphicData uri="http://schemas.openxmlformats.org/presentationml/2006/ole">
            <mc:AlternateContent xmlns:mc="http://schemas.openxmlformats.org/markup-compatibility/2006">
              <mc:Choice xmlns:v="urn:schemas-microsoft-com:vml" Requires="v">
                <p:oleObj spid="_x0000_s40328" name="Equation" r:id="rId4" imgW="381000" imgH="228600" progId="Equation.3">
                  <p:embed/>
                </p:oleObj>
              </mc:Choice>
              <mc:Fallback>
                <p:oleObj name="Equation" r:id="rId4" imgW="381000" imgH="228600" progId="Equation.3">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447800"/>
                        <a:ext cx="96010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485900" y="2330450"/>
          <a:ext cx="5956300" cy="1217613"/>
        </p:xfrm>
        <a:graphic>
          <a:graphicData uri="http://schemas.openxmlformats.org/presentationml/2006/ole">
            <mc:AlternateContent xmlns:mc="http://schemas.openxmlformats.org/markup-compatibility/2006">
              <mc:Choice xmlns:v="urn:schemas-microsoft-com:vml" Requires="v">
                <p:oleObj spid="_x0000_s40329" name="Equation" r:id="rId6" imgW="2362200" imgH="482600" progId="Equation.3">
                  <p:embed/>
                </p:oleObj>
              </mc:Choice>
              <mc:Fallback>
                <p:oleObj name="Equation" r:id="rId6" imgW="2362200" imgH="482600" progId="Equation.3">
                  <p:embed/>
                  <p:pic>
                    <p:nvPicPr>
                      <p:cNvPr id="0"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5900" y="2330450"/>
                        <a:ext cx="5956300"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5203294" y="5764585"/>
            <a:ext cx="1592565" cy="646331"/>
          </a:xfrm>
          <a:prstGeom prst="rect">
            <a:avLst/>
          </a:prstGeom>
          <a:noFill/>
          <a:ln>
            <a:solidFill>
              <a:srgbClr val="FF0000"/>
            </a:solidFill>
          </a:ln>
        </p:spPr>
        <p:txBody>
          <a:bodyPr wrap="square" rtlCol="0">
            <a:spAutoFit/>
          </a:bodyPr>
          <a:lstStyle/>
          <a:p>
            <a:pPr algn="ctr"/>
            <a:r>
              <a:rPr lang="en-US" sz="3600" dirty="0">
                <a:solidFill>
                  <a:srgbClr val="FF0000"/>
                </a:solidFill>
              </a:rPr>
              <a:t>“error”</a:t>
            </a:r>
          </a:p>
        </p:txBody>
      </p:sp>
      <p:sp>
        <p:nvSpPr>
          <p:cNvPr id="7" name="Right Arrow 6"/>
          <p:cNvSpPr/>
          <p:nvPr/>
        </p:nvSpPr>
        <p:spPr>
          <a:xfrm>
            <a:off x="633234" y="2362165"/>
            <a:ext cx="648072" cy="108012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11560" y="4604068"/>
            <a:ext cx="648072" cy="108012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53" name="Object 5"/>
          <p:cNvGraphicFramePr>
            <a:graphicFrameLocks noChangeAspect="1"/>
          </p:cNvGraphicFramePr>
          <p:nvPr/>
        </p:nvGraphicFramePr>
        <p:xfrm>
          <a:off x="1444625" y="4849813"/>
          <a:ext cx="7299325" cy="608012"/>
        </p:xfrm>
        <a:graphic>
          <a:graphicData uri="http://schemas.openxmlformats.org/presentationml/2006/ole">
            <mc:AlternateContent xmlns:mc="http://schemas.openxmlformats.org/markup-compatibility/2006">
              <mc:Choice xmlns:v="urn:schemas-microsoft-com:vml" Requires="v">
                <p:oleObj spid="_x0000_s40330" name="Equation" r:id="rId8" imgW="2895600" imgH="241300" progId="Equation.3">
                  <p:embed/>
                </p:oleObj>
              </mc:Choice>
              <mc:Fallback>
                <p:oleObj name="Equation" r:id="rId8" imgW="2895600" imgH="241300" progId="Equation.3">
                  <p:embed/>
                  <p:pic>
                    <p:nvPicPr>
                      <p:cNvPr id="0" name="Picture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4625" y="4849813"/>
                        <a:ext cx="7299325"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762580" y="4960614"/>
            <a:ext cx="490771" cy="49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66150" y="4930551"/>
            <a:ext cx="490771" cy="49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22" idx="0"/>
            <a:endCxn id="11" idx="4"/>
          </p:cNvCxnSpPr>
          <p:nvPr/>
        </p:nvCxnSpPr>
        <p:spPr>
          <a:xfrm rot="5400000" flipH="1" flipV="1">
            <a:off x="5849619" y="5606239"/>
            <a:ext cx="308304" cy="83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79712" y="5771573"/>
            <a:ext cx="2808311" cy="646331"/>
          </a:xfrm>
          <a:prstGeom prst="rect">
            <a:avLst/>
          </a:prstGeom>
          <a:noFill/>
          <a:ln>
            <a:solidFill>
              <a:srgbClr val="FF0000"/>
            </a:solidFill>
          </a:ln>
        </p:spPr>
        <p:txBody>
          <a:bodyPr wrap="square" rtlCol="0">
            <a:spAutoFit/>
          </a:bodyPr>
          <a:lstStyle/>
          <a:p>
            <a:pPr algn="ctr"/>
            <a:r>
              <a:rPr lang="en-US" sz="3600" dirty="0">
                <a:solidFill>
                  <a:srgbClr val="FF0000"/>
                </a:solidFill>
              </a:rPr>
              <a:t>“coefficients”</a:t>
            </a:r>
          </a:p>
        </p:txBody>
      </p:sp>
      <p:cxnSp>
        <p:nvCxnSpPr>
          <p:cNvPr id="17" name="Straight Arrow Connector 16"/>
          <p:cNvCxnSpPr>
            <a:stCxn id="16" idx="0"/>
            <a:endCxn id="12" idx="4"/>
          </p:cNvCxnSpPr>
          <p:nvPr/>
        </p:nvCxnSpPr>
        <p:spPr>
          <a:xfrm rot="16200000" flipV="1">
            <a:off x="3125025" y="5512730"/>
            <a:ext cx="345355" cy="1723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3604262" y="5533354"/>
            <a:ext cx="340120" cy="1328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40152" y="3121804"/>
            <a:ext cx="2880320" cy="461665"/>
          </a:xfrm>
          <a:prstGeom prst="rect">
            <a:avLst/>
          </a:prstGeom>
          <a:noFill/>
          <a:ln>
            <a:solidFill>
              <a:srgbClr val="FF0000"/>
            </a:solidFill>
          </a:ln>
        </p:spPr>
        <p:txBody>
          <a:bodyPr wrap="square" rtlCol="0">
            <a:spAutoFit/>
          </a:bodyPr>
          <a:lstStyle/>
          <a:p>
            <a:pPr algn="ctr"/>
            <a:r>
              <a:rPr lang="en-US" sz="2400" dirty="0" err="1">
                <a:solidFill>
                  <a:srgbClr val="FF0000"/>
                </a:solidFill>
              </a:rPr>
              <a:t>i-th</a:t>
            </a:r>
            <a:r>
              <a:rPr lang="en-US" sz="2400" dirty="0">
                <a:solidFill>
                  <a:srgbClr val="FF0000"/>
                </a:solidFill>
              </a:rPr>
              <a:t> market or unit </a:t>
            </a:r>
          </a:p>
        </p:txBody>
      </p:sp>
      <p:sp>
        <p:nvSpPr>
          <p:cNvPr id="26" name="Oval 25"/>
          <p:cNvSpPr/>
          <p:nvPr/>
        </p:nvSpPr>
        <p:spPr>
          <a:xfrm>
            <a:off x="7241192" y="2625030"/>
            <a:ext cx="288032" cy="2796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5" idx="0"/>
          </p:cNvCxnSpPr>
          <p:nvPr/>
        </p:nvCxnSpPr>
        <p:spPr>
          <a:xfrm flipV="1">
            <a:off x="7380312" y="2896285"/>
            <a:ext cx="18181" cy="2255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0" y="4006805"/>
            <a:ext cx="4032448" cy="584775"/>
          </a:xfrm>
          <a:prstGeom prst="rect">
            <a:avLst/>
          </a:prstGeom>
          <a:noFill/>
          <a:ln>
            <a:solidFill>
              <a:srgbClr val="FF0000"/>
            </a:solidFill>
          </a:ln>
        </p:spPr>
        <p:txBody>
          <a:bodyPr wrap="square" rtlCol="0">
            <a:spAutoFit/>
          </a:bodyPr>
          <a:lstStyle/>
          <a:p>
            <a:pPr algn="ctr"/>
            <a:r>
              <a:rPr lang="en-US" sz="3200" dirty="0">
                <a:solidFill>
                  <a:srgbClr val="FF0000"/>
                </a:solidFill>
              </a:rPr>
              <a:t>Independent Variable</a:t>
            </a:r>
          </a:p>
        </p:txBody>
      </p:sp>
      <p:sp>
        <p:nvSpPr>
          <p:cNvPr id="23" name="TextBox 22"/>
          <p:cNvSpPr txBox="1"/>
          <p:nvPr/>
        </p:nvSpPr>
        <p:spPr>
          <a:xfrm>
            <a:off x="228600" y="4005064"/>
            <a:ext cx="4127376" cy="584775"/>
          </a:xfrm>
          <a:prstGeom prst="rect">
            <a:avLst/>
          </a:prstGeom>
          <a:noFill/>
          <a:ln>
            <a:solidFill>
              <a:srgbClr val="FF0000"/>
            </a:solidFill>
          </a:ln>
        </p:spPr>
        <p:txBody>
          <a:bodyPr wrap="square" rtlCol="0">
            <a:spAutoFit/>
          </a:bodyPr>
          <a:lstStyle/>
          <a:p>
            <a:pPr algn="ctr"/>
            <a:r>
              <a:rPr lang="en-US" sz="3200" dirty="0">
                <a:solidFill>
                  <a:srgbClr val="FF0000"/>
                </a:solidFill>
              </a:rPr>
              <a:t>Dependent Variable</a:t>
            </a:r>
          </a:p>
        </p:txBody>
      </p:sp>
      <p:cxnSp>
        <p:nvCxnSpPr>
          <p:cNvPr id="29" name="Straight Arrow Connector 28"/>
          <p:cNvCxnSpPr/>
          <p:nvPr/>
        </p:nvCxnSpPr>
        <p:spPr>
          <a:xfrm rot="5400000">
            <a:off x="2022532" y="4739649"/>
            <a:ext cx="302718" cy="1003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4946542" y="4754333"/>
            <a:ext cx="302718" cy="1003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4"/>
          <p:cNvGraphicFramePr>
            <a:graphicFrameLocks noChangeAspect="1"/>
          </p:cNvGraphicFramePr>
          <p:nvPr/>
        </p:nvGraphicFramePr>
        <p:xfrm>
          <a:off x="1979712" y="1124744"/>
          <a:ext cx="4737100" cy="544513"/>
        </p:xfrm>
        <a:graphic>
          <a:graphicData uri="http://schemas.openxmlformats.org/presentationml/2006/ole">
            <mc:AlternateContent xmlns:mc="http://schemas.openxmlformats.org/markup-compatibility/2006">
              <mc:Choice xmlns:v="urn:schemas-microsoft-com:vml" Requires="v">
                <p:oleObj spid="_x0000_s41648" name="Equation" r:id="rId4" imgW="1879600" imgH="215900" progId="Equation.3">
                  <p:embed/>
                </p:oleObj>
              </mc:Choice>
              <mc:Fallback>
                <p:oleObj name="Equation" r:id="rId4" imgW="1879600" imgH="215900" progId="Equation.3">
                  <p:embed/>
                  <p:pic>
                    <p:nvPicPr>
                      <p:cNvPr id="0"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124744"/>
                        <a:ext cx="47371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idx="1"/>
          </p:nvPr>
        </p:nvSpPr>
        <p:spPr>
          <a:xfrm>
            <a:off x="467544" y="404664"/>
            <a:ext cx="8229600" cy="4925144"/>
          </a:xfrm>
        </p:spPr>
        <p:txBody>
          <a:bodyPr>
            <a:normAutofit/>
          </a:bodyPr>
          <a:lstStyle/>
          <a:p>
            <a:r>
              <a:rPr lang="en-US" dirty="0"/>
              <a:t>Regression Model</a:t>
            </a:r>
          </a:p>
          <a:p>
            <a:endParaRPr lang="en-US" dirty="0"/>
          </a:p>
          <a:p>
            <a:pPr>
              <a:buNone/>
            </a:pPr>
            <a:r>
              <a:rPr lang="en-US" dirty="0"/>
              <a:t> </a:t>
            </a:r>
          </a:p>
          <a:p>
            <a:r>
              <a:rPr lang="en-US" dirty="0"/>
              <a:t>This model specifies the </a:t>
            </a:r>
            <a:r>
              <a:rPr lang="en-US" b="1" u="sng" dirty="0"/>
              <a:t>population-level</a:t>
            </a:r>
            <a:r>
              <a:rPr lang="en-US" dirty="0"/>
              <a:t> relationship among sales, price, and other factors. </a:t>
            </a:r>
            <a:r>
              <a:rPr lang="en-US" dirty="0">
                <a:sym typeface="Wingdings" panose="05000000000000000000" pitchFamily="2" charset="2"/>
              </a:rPr>
              <a:t> our best guess using the observed data.</a:t>
            </a:r>
            <a:endParaRPr lang="en-US" dirty="0"/>
          </a:p>
          <a:p>
            <a:r>
              <a:rPr lang="en-US" dirty="0"/>
              <a:t>To use this model, we should know  ____ and ____.</a:t>
            </a:r>
          </a:p>
          <a:p>
            <a:endParaRPr lang="en-US" dirty="0"/>
          </a:p>
        </p:txBody>
      </p:sp>
      <p:sp>
        <p:nvSpPr>
          <p:cNvPr id="10" name="Content Placeholder 5"/>
          <p:cNvSpPr txBox="1">
            <a:spLocks/>
          </p:cNvSpPr>
          <p:nvPr/>
        </p:nvSpPr>
        <p:spPr>
          <a:xfrm>
            <a:off x="518864" y="3626066"/>
            <a:ext cx="8178280" cy="698376"/>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Using sample data, we make inferences on     and    . </a:t>
            </a:r>
          </a:p>
        </p:txBody>
      </p:sp>
      <p:graphicFrame>
        <p:nvGraphicFramePr>
          <p:cNvPr id="11" name="Object 5"/>
          <p:cNvGraphicFramePr>
            <a:graphicFrameLocks noChangeAspect="1"/>
          </p:cNvGraphicFramePr>
          <p:nvPr>
            <p:extLst>
              <p:ext uri="{D42A27DB-BD31-4B8C-83A1-F6EECF244321}">
                <p14:modId xmlns:p14="http://schemas.microsoft.com/office/powerpoint/2010/main" val="1217037176"/>
              </p:ext>
            </p:extLst>
          </p:nvPr>
        </p:nvGraphicFramePr>
        <p:xfrm>
          <a:off x="6858000" y="3657598"/>
          <a:ext cx="377825" cy="373335"/>
        </p:xfrm>
        <a:graphic>
          <a:graphicData uri="http://schemas.openxmlformats.org/presentationml/2006/ole">
            <mc:AlternateContent xmlns:mc="http://schemas.openxmlformats.org/markup-compatibility/2006">
              <mc:Choice xmlns:v="urn:schemas-microsoft-com:vml" Requires="v">
                <p:oleObj spid="_x0000_s41649" name="Equation" r:id="rId6" imgW="152334" imgH="139639" progId="Equation.3">
                  <p:embed/>
                </p:oleObj>
              </mc:Choice>
              <mc:Fallback>
                <p:oleObj name="Equation" r:id="rId6" imgW="152334" imgH="139639" progId="Equation.3">
                  <p:embed/>
                  <p:pic>
                    <p:nvPicPr>
                      <p:cNvPr id="0" name="Picture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657598"/>
                        <a:ext cx="377825" cy="37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2493889128"/>
              </p:ext>
            </p:extLst>
          </p:nvPr>
        </p:nvGraphicFramePr>
        <p:xfrm>
          <a:off x="7739472" y="3591854"/>
          <a:ext cx="377825" cy="504825"/>
        </p:xfrm>
        <a:graphic>
          <a:graphicData uri="http://schemas.openxmlformats.org/presentationml/2006/ole">
            <mc:AlternateContent xmlns:mc="http://schemas.openxmlformats.org/markup-compatibility/2006">
              <mc:Choice xmlns:v="urn:schemas-microsoft-com:vml" Requires="v">
                <p:oleObj spid="_x0000_s41650" name="Equation" r:id="rId8" imgW="152268" imgH="203024" progId="Equation.3">
                  <p:embed/>
                </p:oleObj>
              </mc:Choice>
              <mc:Fallback>
                <p:oleObj name="Equation" r:id="rId8" imgW="152268" imgH="203024" progId="Equation.3">
                  <p:embed/>
                  <p:pic>
                    <p:nvPicPr>
                      <p:cNvPr id="0" name="Picture 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9472" y="3591854"/>
                        <a:ext cx="377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98126778"/>
              </p:ext>
            </p:extLst>
          </p:nvPr>
        </p:nvGraphicFramePr>
        <p:xfrm>
          <a:off x="5715000" y="2879998"/>
          <a:ext cx="377825" cy="373335"/>
        </p:xfrm>
        <a:graphic>
          <a:graphicData uri="http://schemas.openxmlformats.org/presentationml/2006/ole">
            <mc:AlternateContent xmlns:mc="http://schemas.openxmlformats.org/markup-compatibility/2006">
              <mc:Choice xmlns:v="urn:schemas-microsoft-com:vml" Requires="v">
                <p:oleObj spid="_x0000_s41651" name="Equation" r:id="rId10" imgW="152334" imgH="139639" progId="Equation.3">
                  <p:embed/>
                </p:oleObj>
              </mc:Choice>
              <mc:Fallback>
                <p:oleObj name="Equation" r:id="rId10" imgW="152334" imgH="13963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2879998"/>
                        <a:ext cx="377825" cy="37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752572062"/>
              </p:ext>
            </p:extLst>
          </p:nvPr>
        </p:nvGraphicFramePr>
        <p:xfrm>
          <a:off x="7067959" y="2814252"/>
          <a:ext cx="377825" cy="504825"/>
        </p:xfrm>
        <a:graphic>
          <a:graphicData uri="http://schemas.openxmlformats.org/presentationml/2006/ole">
            <mc:AlternateContent xmlns:mc="http://schemas.openxmlformats.org/markup-compatibility/2006">
              <mc:Choice xmlns:v="urn:schemas-microsoft-com:vml" Requires="v">
                <p:oleObj spid="_x0000_s41652" name="Equation" r:id="rId11" imgW="152268" imgH="203024" progId="Equation.3">
                  <p:embed/>
                </p:oleObj>
              </mc:Choice>
              <mc:Fallback>
                <p:oleObj name="Equation" r:id="rId11" imgW="152268"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7959" y="2814252"/>
                        <a:ext cx="377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Content Placeholder 5"/>
          <p:cNvSpPr txBox="1">
            <a:spLocks/>
          </p:cNvSpPr>
          <p:nvPr/>
        </p:nvSpPr>
        <p:spPr>
          <a:xfrm>
            <a:off x="493204" y="4324442"/>
            <a:ext cx="8178280" cy="69837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Here,     and      are </a:t>
            </a:r>
            <a:r>
              <a:rPr kumimoji="0" lang="en-US" sz="2800" b="0" i="0" u="none" strike="noStrike" kern="1200" cap="none" spc="0" normalizeH="0" noProof="0" dirty="0">
                <a:ln>
                  <a:noFill/>
                </a:ln>
                <a:solidFill>
                  <a:schemeClr val="tx1"/>
                </a:solidFill>
                <a:effectLst/>
                <a:uLnTx/>
                <a:uFillTx/>
                <a:latin typeface="+mn-lt"/>
                <a:ea typeface="+mn-ea"/>
                <a:cs typeface="+mn-cs"/>
              </a:rPr>
              <a:t>parameters.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4" name="Object 5"/>
          <p:cNvGraphicFramePr>
            <a:graphicFrameLocks noChangeAspect="1"/>
          </p:cNvGraphicFramePr>
          <p:nvPr>
            <p:extLst>
              <p:ext uri="{D42A27DB-BD31-4B8C-83A1-F6EECF244321}">
                <p14:modId xmlns:p14="http://schemas.microsoft.com/office/powerpoint/2010/main" val="4073310399"/>
              </p:ext>
            </p:extLst>
          </p:nvPr>
        </p:nvGraphicFramePr>
        <p:xfrm>
          <a:off x="1918898" y="4444763"/>
          <a:ext cx="377825" cy="373335"/>
        </p:xfrm>
        <a:graphic>
          <a:graphicData uri="http://schemas.openxmlformats.org/presentationml/2006/ole">
            <mc:AlternateContent xmlns:mc="http://schemas.openxmlformats.org/markup-compatibility/2006">
              <mc:Choice xmlns:v="urn:schemas-microsoft-com:vml" Requires="v">
                <p:oleObj spid="_x0000_s41653" name="Equation" r:id="rId12" imgW="152334" imgH="139639" progId="Equation.3">
                  <p:embed/>
                </p:oleObj>
              </mc:Choice>
              <mc:Fallback>
                <p:oleObj name="Equation" r:id="rId12" imgW="152334" imgH="13963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8898" y="4444763"/>
                        <a:ext cx="377825" cy="37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1038407791"/>
              </p:ext>
            </p:extLst>
          </p:nvPr>
        </p:nvGraphicFramePr>
        <p:xfrm>
          <a:off x="2974975" y="4385834"/>
          <a:ext cx="377825" cy="504825"/>
        </p:xfrm>
        <a:graphic>
          <a:graphicData uri="http://schemas.openxmlformats.org/presentationml/2006/ole">
            <mc:AlternateContent xmlns:mc="http://schemas.openxmlformats.org/markup-compatibility/2006">
              <mc:Choice xmlns:v="urn:schemas-microsoft-com:vml" Requires="v">
                <p:oleObj spid="_x0000_s41654" name="Equation" r:id="rId13" imgW="152268" imgH="203024" progId="Equation.3">
                  <p:embed/>
                </p:oleObj>
              </mc:Choice>
              <mc:Fallback>
                <p:oleObj name="Equation" r:id="rId13" imgW="152268"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4975" y="4385834"/>
                        <a:ext cx="377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303" y="28099"/>
            <a:ext cx="6647936" cy="1325563"/>
          </a:xfrm>
        </p:spPr>
        <p:txBody>
          <a:bodyPr/>
          <a:lstStyle/>
          <a:p>
            <a:r>
              <a:rPr lang="en-US" dirty="0"/>
              <a:t>MKT 591: Course Roadmap</a:t>
            </a:r>
          </a:p>
        </p:txBody>
      </p:sp>
      <p:sp>
        <p:nvSpPr>
          <p:cNvPr id="214" name="Slide Number Placeholder 213"/>
          <p:cNvSpPr>
            <a:spLocks noGrp="1"/>
          </p:cNvSpPr>
          <p:nvPr>
            <p:ph type="sldNum" sz="quarter" idx="12"/>
          </p:nvPr>
        </p:nvSpPr>
        <p:spPr/>
        <p:txBody>
          <a:bodyPr/>
          <a:lstStyle/>
          <a:p>
            <a:fld id="{0D6C48BB-8914-42F6-A238-FACE9FB4ACA6}" type="slidenum">
              <a:rPr lang="en-US" smtClean="0">
                <a:solidFill>
                  <a:prstClr val="black">
                    <a:tint val="75000"/>
                  </a:prstClr>
                </a:solidFill>
              </a:rPr>
              <a:pPr/>
              <a:t>52</a:t>
            </a:fld>
            <a:endParaRPr lang="en-US" dirty="0">
              <a:solidFill>
                <a:prstClr val="black">
                  <a:tint val="75000"/>
                </a:prstClr>
              </a:solidFill>
            </a:endParaRPr>
          </a:p>
        </p:txBody>
      </p:sp>
      <p:cxnSp>
        <p:nvCxnSpPr>
          <p:cNvPr id="143" name="Straight Connector 142"/>
          <p:cNvCxnSpPr/>
          <p:nvPr/>
        </p:nvCxnSpPr>
        <p:spPr>
          <a:xfrm flipH="1">
            <a:off x="246056" y="1913930"/>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1696824"/>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1913929"/>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2581382"/>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3986033"/>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2573429"/>
            <a:ext cx="1281067"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Measurement Scales</a:t>
            </a:r>
          </a:p>
        </p:txBody>
      </p:sp>
      <p:sp>
        <p:nvSpPr>
          <p:cNvPr id="83" name="TextBox 82"/>
          <p:cNvSpPr txBox="1"/>
          <p:nvPr/>
        </p:nvSpPr>
        <p:spPr>
          <a:xfrm>
            <a:off x="2149812" y="1390709"/>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Prediction / Regression</a:t>
            </a:r>
          </a:p>
        </p:txBody>
      </p:sp>
      <p:sp>
        <p:nvSpPr>
          <p:cNvPr id="84" name="TextBox 83"/>
          <p:cNvSpPr txBox="1"/>
          <p:nvPr/>
        </p:nvSpPr>
        <p:spPr>
          <a:xfrm>
            <a:off x="3516918" y="2224585"/>
            <a:ext cx="120081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Demand Forecasting</a:t>
            </a:r>
          </a:p>
        </p:txBody>
      </p:sp>
      <p:sp>
        <p:nvSpPr>
          <p:cNvPr id="87" name="TextBox 86"/>
          <p:cNvSpPr txBox="1"/>
          <p:nvPr/>
        </p:nvSpPr>
        <p:spPr>
          <a:xfrm>
            <a:off x="4279764" y="1389047"/>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Forecasting</a:t>
            </a:r>
          </a:p>
        </p:txBody>
      </p:sp>
      <p:sp>
        <p:nvSpPr>
          <p:cNvPr id="91" name="TextBox 90"/>
          <p:cNvSpPr txBox="1"/>
          <p:nvPr/>
        </p:nvSpPr>
        <p:spPr>
          <a:xfrm>
            <a:off x="2326421" y="2200382"/>
            <a:ext cx="1066800" cy="738664"/>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dirty="0">
                <a:solidFill>
                  <a:prstClr val="black"/>
                </a:solidFill>
              </a:rPr>
              <a:t>Simple Linear Regression</a:t>
            </a:r>
          </a:p>
        </p:txBody>
      </p:sp>
      <p:sp>
        <p:nvSpPr>
          <p:cNvPr id="92" name="TextBox 91"/>
          <p:cNvSpPr txBox="1"/>
          <p:nvPr/>
        </p:nvSpPr>
        <p:spPr>
          <a:xfrm>
            <a:off x="2335298" y="3695316"/>
            <a:ext cx="1066800"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Multiple Regression</a:t>
            </a:r>
          </a:p>
        </p:txBody>
      </p:sp>
      <p:sp>
        <p:nvSpPr>
          <p:cNvPr id="93" name="TextBox 92"/>
          <p:cNvSpPr txBox="1"/>
          <p:nvPr/>
        </p:nvSpPr>
        <p:spPr>
          <a:xfrm>
            <a:off x="2335298" y="5103147"/>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Logistic Regression</a:t>
            </a:r>
          </a:p>
        </p:txBody>
      </p:sp>
      <p:sp>
        <p:nvSpPr>
          <p:cNvPr id="71" name="TextBox 70"/>
          <p:cNvSpPr txBox="1"/>
          <p:nvPr/>
        </p:nvSpPr>
        <p:spPr>
          <a:xfrm>
            <a:off x="250844" y="1390709"/>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Review of Quant Market Research</a:t>
            </a:r>
          </a:p>
        </p:txBody>
      </p:sp>
      <p:cxnSp>
        <p:nvCxnSpPr>
          <p:cNvPr id="61" name="Straight Connector 60"/>
          <p:cNvCxnSpPr/>
          <p:nvPr/>
        </p:nvCxnSpPr>
        <p:spPr>
          <a:xfrm>
            <a:off x="2168334" y="2563101"/>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358259"/>
            <a:ext cx="1414201"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Discrete Analysis (</a:t>
            </a:r>
            <a:r>
              <a:rPr lang="en-US" sz="1400" dirty="0" err="1">
                <a:solidFill>
                  <a:prstClr val="black"/>
                </a:solidFill>
              </a:rPr>
              <a:t>CrossTab</a:t>
            </a:r>
            <a:r>
              <a:rPr lang="en-US" sz="1400" dirty="0">
                <a:solidFill>
                  <a:prstClr val="black"/>
                </a:solidFill>
              </a:rPr>
              <a:t>)</a:t>
            </a:r>
          </a:p>
        </p:txBody>
      </p:sp>
      <p:cxnSp>
        <p:nvCxnSpPr>
          <p:cNvPr id="77" name="Straight Connector 76"/>
          <p:cNvCxnSpPr>
            <a:cxnSpLocks/>
          </p:cNvCxnSpPr>
          <p:nvPr/>
        </p:nvCxnSpPr>
        <p:spPr>
          <a:xfrm>
            <a:off x="254002" y="2835039"/>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196750"/>
            <a:ext cx="1302369" cy="738664"/>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Continuous Analysis (Correlation)</a:t>
            </a:r>
          </a:p>
        </p:txBody>
      </p:sp>
      <p:cxnSp>
        <p:nvCxnSpPr>
          <p:cNvPr id="94" name="Straight Connector 93"/>
          <p:cNvCxnSpPr>
            <a:endCxn id="75" idx="1"/>
          </p:cNvCxnSpPr>
          <p:nvPr/>
        </p:nvCxnSpPr>
        <p:spPr>
          <a:xfrm flipV="1">
            <a:off x="263834" y="3619869"/>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4566082"/>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411455"/>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Market Segmentation</a:t>
            </a:r>
          </a:p>
        </p:txBody>
      </p:sp>
      <p:cxnSp>
        <p:nvCxnSpPr>
          <p:cNvPr id="59" name="Straight Connector 58"/>
          <p:cNvCxnSpPr/>
          <p:nvPr/>
        </p:nvCxnSpPr>
        <p:spPr>
          <a:xfrm>
            <a:off x="2182898" y="3986034"/>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460153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224585"/>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Customer Classification</a:t>
            </a:r>
          </a:p>
        </p:txBody>
      </p:sp>
      <p:cxnSp>
        <p:nvCxnSpPr>
          <p:cNvPr id="76" name="Straight Connector 75"/>
          <p:cNvCxnSpPr>
            <a:stCxn id="91" idx="2"/>
            <a:endCxn id="78" idx="0"/>
          </p:cNvCxnSpPr>
          <p:nvPr/>
        </p:nvCxnSpPr>
        <p:spPr>
          <a:xfrm flipH="1">
            <a:off x="2859819" y="2939047"/>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054501"/>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Categorical Variables</a:t>
            </a:r>
          </a:p>
        </p:txBody>
      </p:sp>
      <p:sp>
        <p:nvSpPr>
          <p:cNvPr id="96" name="TextBox 95"/>
          <p:cNvSpPr txBox="1"/>
          <p:nvPr/>
        </p:nvSpPr>
        <p:spPr>
          <a:xfrm>
            <a:off x="4973477" y="3054501"/>
            <a:ext cx="1114286"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Discriminant Analysis </a:t>
            </a:r>
          </a:p>
        </p:txBody>
      </p:sp>
      <p:sp>
        <p:nvSpPr>
          <p:cNvPr id="97" name="TextBox 96"/>
          <p:cNvSpPr txBox="1"/>
          <p:nvPr/>
        </p:nvSpPr>
        <p:spPr>
          <a:xfrm>
            <a:off x="4997833" y="3687493"/>
            <a:ext cx="108919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Bayesian Classifier</a:t>
            </a:r>
          </a:p>
        </p:txBody>
      </p:sp>
      <p:sp>
        <p:nvSpPr>
          <p:cNvPr id="112" name="TextBox 111"/>
          <p:cNvSpPr txBox="1"/>
          <p:nvPr/>
        </p:nvSpPr>
        <p:spPr>
          <a:xfrm>
            <a:off x="6212897" y="3523196"/>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Extracting Features by Text Analytics</a:t>
            </a:r>
          </a:p>
        </p:txBody>
      </p:sp>
      <p:sp>
        <p:nvSpPr>
          <p:cNvPr id="113" name="TextBox 112"/>
          <p:cNvSpPr txBox="1"/>
          <p:nvPr/>
        </p:nvSpPr>
        <p:spPr>
          <a:xfrm>
            <a:off x="6218932" y="2227673"/>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Factor Analysis</a:t>
            </a:r>
          </a:p>
        </p:txBody>
      </p:sp>
      <p:cxnSp>
        <p:nvCxnSpPr>
          <p:cNvPr id="125" name="Straight Connector 124"/>
          <p:cNvCxnSpPr>
            <a:stCxn id="87" idx="2"/>
            <a:endCxn id="68" idx="0"/>
          </p:cNvCxnSpPr>
          <p:nvPr/>
        </p:nvCxnSpPr>
        <p:spPr>
          <a:xfrm>
            <a:off x="4791284" y="1696824"/>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313217"/>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426269"/>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Features &amp; Dimensions</a:t>
            </a:r>
          </a:p>
        </p:txBody>
      </p:sp>
      <p:cxnSp>
        <p:nvCxnSpPr>
          <p:cNvPr id="145" name="Straight Connector 144"/>
          <p:cNvCxnSpPr>
            <a:stCxn id="142" idx="2"/>
            <a:endCxn id="113" idx="0"/>
          </p:cNvCxnSpPr>
          <p:nvPr/>
        </p:nvCxnSpPr>
        <p:spPr>
          <a:xfrm>
            <a:off x="6833738" y="1949489"/>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275089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2993989"/>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Advanced Model-based Segmentation</a:t>
            </a:r>
          </a:p>
        </p:txBody>
      </p:sp>
      <p:sp>
        <p:nvSpPr>
          <p:cNvPr id="149" name="TextBox 148"/>
          <p:cNvSpPr txBox="1"/>
          <p:nvPr/>
        </p:nvSpPr>
        <p:spPr>
          <a:xfrm>
            <a:off x="7700583" y="2212859"/>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Segmentation Basic</a:t>
            </a:r>
          </a:p>
        </p:txBody>
      </p:sp>
      <p:cxnSp>
        <p:nvCxnSpPr>
          <p:cNvPr id="150" name="Straight Connector 149"/>
          <p:cNvCxnSpPr>
            <a:endCxn id="149" idx="0"/>
          </p:cNvCxnSpPr>
          <p:nvPr/>
        </p:nvCxnSpPr>
        <p:spPr>
          <a:xfrm>
            <a:off x="8315389" y="1934675"/>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000250"/>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Spatial Segmentation</a:t>
            </a:r>
          </a:p>
        </p:txBody>
      </p:sp>
      <p:cxnSp>
        <p:nvCxnSpPr>
          <p:cNvPr id="49" name="Straight Connector 48"/>
          <p:cNvCxnSpPr/>
          <p:nvPr/>
        </p:nvCxnSpPr>
        <p:spPr>
          <a:xfrm>
            <a:off x="8315389" y="3747467"/>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5472955" y="5958579"/>
            <a:ext cx="2517112" cy="580334"/>
          </a:xfrm>
          <a:prstGeom prst="rect">
            <a:avLst/>
          </a:prstGeom>
        </p:spPr>
      </p:pic>
      <p:cxnSp>
        <p:nvCxnSpPr>
          <p:cNvPr id="50" name="Straight Connector 49"/>
          <p:cNvCxnSpPr/>
          <p:nvPr/>
        </p:nvCxnSpPr>
        <p:spPr>
          <a:xfrm>
            <a:off x="4021874"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2993989"/>
            <a:ext cx="1089191"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BASS Diffusion Model</a:t>
            </a:r>
          </a:p>
        </p:txBody>
      </p:sp>
      <p:sp>
        <p:nvSpPr>
          <p:cNvPr id="54" name="TextBox 53"/>
          <p:cNvSpPr txBox="1"/>
          <p:nvPr/>
        </p:nvSpPr>
        <p:spPr>
          <a:xfrm>
            <a:off x="4985287" y="4384434"/>
            <a:ext cx="1114284"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Tree Models</a:t>
            </a:r>
          </a:p>
        </p:txBody>
      </p:sp>
      <p:cxnSp>
        <p:nvCxnSpPr>
          <p:cNvPr id="63" name="Straight Connector 62"/>
          <p:cNvCxnSpPr>
            <a:cxnSpLocks/>
          </p:cNvCxnSpPr>
          <p:nvPr/>
        </p:nvCxnSpPr>
        <p:spPr>
          <a:xfrm flipH="1">
            <a:off x="4858149" y="4560846"/>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3947053"/>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a:off x="4854789" y="2530773"/>
            <a:ext cx="3360" cy="26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2965286"/>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a:solidFill>
                  <a:prstClr val="black"/>
                </a:solidFill>
              </a:rPr>
              <a:t>MDS</a:t>
            </a:r>
          </a:p>
        </p:txBody>
      </p:sp>
      <p:cxnSp>
        <p:nvCxnSpPr>
          <p:cNvPr id="53" name="Straight Connector 52"/>
          <p:cNvCxnSpPr/>
          <p:nvPr/>
        </p:nvCxnSpPr>
        <p:spPr>
          <a:xfrm>
            <a:off x="6810380" y="327642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85287" y="4897980"/>
            <a:ext cx="1114284"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Intro Deep Learning</a:t>
            </a:r>
          </a:p>
        </p:txBody>
      </p:sp>
      <p:cxnSp>
        <p:nvCxnSpPr>
          <p:cNvPr id="57" name="Straight Connector 56"/>
          <p:cNvCxnSpPr>
            <a:cxnSpLocks/>
          </p:cNvCxnSpPr>
          <p:nvPr/>
        </p:nvCxnSpPr>
        <p:spPr>
          <a:xfrm flipH="1">
            <a:off x="4854789" y="5155173"/>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92569" y="5880827"/>
            <a:ext cx="1302369"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Intro Bayesian Statistics</a:t>
            </a:r>
          </a:p>
        </p:txBody>
      </p:sp>
      <p:sp>
        <p:nvSpPr>
          <p:cNvPr id="56" name="TextBox 55"/>
          <p:cNvSpPr txBox="1"/>
          <p:nvPr/>
        </p:nvSpPr>
        <p:spPr>
          <a:xfrm>
            <a:off x="2326419" y="4412194"/>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Issues in Regression</a:t>
            </a:r>
          </a:p>
        </p:txBody>
      </p:sp>
      <p:cxnSp>
        <p:nvCxnSpPr>
          <p:cNvPr id="60" name="Straight Connector 59"/>
          <p:cNvCxnSpPr/>
          <p:nvPr/>
        </p:nvCxnSpPr>
        <p:spPr>
          <a:xfrm>
            <a:off x="2182898" y="4566082"/>
            <a:ext cx="0" cy="793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193132" y="534906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83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 y="304800"/>
            <a:ext cx="8991600" cy="762000"/>
          </a:xfrm>
        </p:spPr>
        <p:txBody>
          <a:bodyPr>
            <a:normAutofit/>
          </a:bodyPr>
          <a:lstStyle/>
          <a:p>
            <a:pPr algn="ctr" eaLnBrk="1" hangingPunct="1"/>
            <a:r>
              <a:rPr lang="en-US" sz="3200" b="1" dirty="0">
                <a:solidFill>
                  <a:schemeClr val="tx1"/>
                </a:solidFill>
                <a:latin typeface="Eras Medium ITC" pitchFamily="34" charset="0"/>
              </a:rPr>
              <a:t>Discussion: Building Customer Loyalty</a:t>
            </a:r>
          </a:p>
        </p:txBody>
      </p:sp>
      <p:sp>
        <p:nvSpPr>
          <p:cNvPr id="11267" name="Rectangle 3"/>
          <p:cNvSpPr>
            <a:spLocks noGrp="1" noChangeArrowheads="1"/>
          </p:cNvSpPr>
          <p:nvPr>
            <p:ph type="body" idx="1"/>
          </p:nvPr>
        </p:nvSpPr>
        <p:spPr>
          <a:xfrm>
            <a:off x="228600" y="1676400"/>
            <a:ext cx="8591550" cy="2209800"/>
          </a:xfrm>
        </p:spPr>
        <p:txBody>
          <a:bodyPr>
            <a:normAutofit fontScale="85000" lnSpcReduction="10000"/>
          </a:bodyPr>
          <a:lstStyle/>
          <a:p>
            <a:pPr marL="0" indent="0">
              <a:lnSpc>
                <a:spcPct val="150000"/>
              </a:lnSpc>
              <a:buNone/>
            </a:pPr>
            <a:r>
              <a:rPr lang="en-US" dirty="0">
                <a:latin typeface="Eras Medium ITC" pitchFamily="34" charset="0"/>
              </a:rPr>
              <a:t>Unilever wants to understand and measure customer loyalty.</a:t>
            </a:r>
          </a:p>
          <a:p>
            <a:pPr marL="914400" lvl="1" indent="-514350" eaLnBrk="1" hangingPunct="1">
              <a:lnSpc>
                <a:spcPct val="150000"/>
              </a:lnSpc>
            </a:pPr>
            <a:r>
              <a:rPr lang="en-US" dirty="0">
                <a:latin typeface="Eras Medium ITC" pitchFamily="34" charset="0"/>
              </a:rPr>
              <a:t>How would you measure “loyalty” among these respondents? In other wards, what questions will you ask to measure the “loyalty”?</a:t>
            </a:r>
          </a:p>
        </p:txBody>
      </p:sp>
      <p:pic>
        <p:nvPicPr>
          <p:cNvPr id="1638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301" y="4638942"/>
            <a:ext cx="27527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0026" y="4648200"/>
            <a:ext cx="2436310" cy="1648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07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400" y="342900"/>
            <a:ext cx="8534400" cy="990600"/>
          </a:xfrm>
        </p:spPr>
        <p:txBody>
          <a:bodyPr>
            <a:noAutofit/>
          </a:bodyPr>
          <a:lstStyle/>
          <a:p>
            <a:r>
              <a:rPr lang="it-IT" sz="3200" dirty="0">
                <a:solidFill>
                  <a:schemeClr val="tx1"/>
                </a:solidFill>
                <a:latin typeface="Eras Medium ITC" pitchFamily="34" charset="0"/>
              </a:rPr>
              <a:t>Measurement Steps</a:t>
            </a:r>
            <a:endParaRPr lang="en-US" sz="3200" b="1" dirty="0">
              <a:solidFill>
                <a:schemeClr val="tx1"/>
              </a:solidFill>
              <a:latin typeface="Eras Medium ITC" pitchFamily="34" charset="0"/>
            </a:endParaRPr>
          </a:p>
        </p:txBody>
      </p:sp>
      <p:sp>
        <p:nvSpPr>
          <p:cNvPr id="21507" name="Content Placeholder 2"/>
          <p:cNvSpPr>
            <a:spLocks noGrp="1"/>
          </p:cNvSpPr>
          <p:nvPr>
            <p:ph idx="1"/>
          </p:nvPr>
        </p:nvSpPr>
        <p:spPr>
          <a:xfrm>
            <a:off x="304800" y="1676400"/>
            <a:ext cx="8382000" cy="4038600"/>
          </a:xfrm>
        </p:spPr>
        <p:txBody>
          <a:bodyPr>
            <a:normAutofit/>
          </a:bodyPr>
          <a:lstStyle/>
          <a:p>
            <a:pPr marL="914400" lvl="1" indent="-457200">
              <a:lnSpc>
                <a:spcPct val="150000"/>
              </a:lnSpc>
              <a:buFont typeface="Arial" pitchFamily="34" charset="0"/>
              <a:buAutoNum type="arabicPeriod"/>
            </a:pPr>
            <a:r>
              <a:rPr lang="it-IT" sz="2400" dirty="0">
                <a:latin typeface="Eras Medium ITC" pitchFamily="34" charset="0"/>
              </a:rPr>
              <a:t>Understand </a:t>
            </a:r>
            <a:r>
              <a:rPr lang="it-IT" sz="2400" u="sng" dirty="0">
                <a:latin typeface="Eras Medium ITC" pitchFamily="34" charset="0"/>
              </a:rPr>
              <a:t>the concept of interest (construct</a:t>
            </a:r>
            <a:r>
              <a:rPr lang="it-IT" sz="2400" dirty="0">
                <a:latin typeface="Eras Medium ITC" pitchFamily="34" charset="0"/>
              </a:rPr>
              <a:t>) </a:t>
            </a:r>
          </a:p>
          <a:p>
            <a:pPr marL="914400" lvl="1" indent="-457200">
              <a:lnSpc>
                <a:spcPct val="150000"/>
              </a:lnSpc>
              <a:buFont typeface="Arial" pitchFamily="34" charset="0"/>
              <a:buAutoNum type="arabicPeriod"/>
            </a:pPr>
            <a:r>
              <a:rPr lang="it-IT" sz="2400" dirty="0">
                <a:latin typeface="Eras Medium ITC" pitchFamily="34" charset="0"/>
              </a:rPr>
              <a:t>Create an </a:t>
            </a:r>
            <a:r>
              <a:rPr lang="it-IT" sz="2400" u="sng" dirty="0">
                <a:latin typeface="Eras Medium ITC" pitchFamily="34" charset="0"/>
              </a:rPr>
              <a:t>operational definition</a:t>
            </a:r>
            <a:r>
              <a:rPr lang="it-IT" sz="2400" dirty="0">
                <a:latin typeface="Eras Medium ITC" pitchFamily="34" charset="0"/>
              </a:rPr>
              <a:t> of the concept</a:t>
            </a:r>
          </a:p>
          <a:p>
            <a:pPr marL="914400" lvl="1" indent="-457200">
              <a:lnSpc>
                <a:spcPct val="150000"/>
              </a:lnSpc>
              <a:buFont typeface="Arial" pitchFamily="34" charset="0"/>
              <a:buAutoNum type="arabicPeriod"/>
            </a:pPr>
            <a:r>
              <a:rPr lang="it-IT" sz="2400" dirty="0">
                <a:latin typeface="Eras Medium ITC" pitchFamily="34" charset="0"/>
              </a:rPr>
              <a:t>Develop the measurement scale(s) </a:t>
            </a:r>
          </a:p>
          <a:p>
            <a:pPr marL="914400" lvl="1" indent="-457200">
              <a:lnSpc>
                <a:spcPct val="150000"/>
              </a:lnSpc>
              <a:buFont typeface="Arial" pitchFamily="34" charset="0"/>
              <a:buAutoNum type="arabicPeriod"/>
            </a:pPr>
            <a:r>
              <a:rPr lang="it-IT" sz="2400" dirty="0">
                <a:latin typeface="Eras Medium ITC" pitchFamily="34" charset="0"/>
              </a:rPr>
              <a:t>Make sure the scale is reliable and valid </a:t>
            </a:r>
          </a:p>
          <a:p>
            <a:pPr marL="914400" lvl="1" indent="-457200">
              <a:lnSpc>
                <a:spcPct val="150000"/>
              </a:lnSpc>
              <a:buFont typeface="Arial" pitchFamily="34" charset="0"/>
              <a:buAutoNum type="arabicPeriod"/>
            </a:pPr>
            <a:r>
              <a:rPr lang="it-IT" sz="2400" dirty="0">
                <a:latin typeface="Eras Medium ITC" pitchFamily="34" charset="0"/>
              </a:rPr>
              <a:t>Implement the scales in the field (‘measurement rule’)</a:t>
            </a:r>
          </a:p>
          <a:p>
            <a:pPr lvl="1" indent="0">
              <a:lnSpc>
                <a:spcPct val="150000"/>
              </a:lnSpc>
              <a:buNone/>
            </a:pPr>
            <a:r>
              <a:rPr lang="it-IT" sz="2400" dirty="0">
                <a:latin typeface="Eras Medium ITC" pitchFamily="34" charset="0"/>
              </a:rPr>
              <a:t>* 4 &amp; 5 are not covered this class...</a:t>
            </a:r>
          </a:p>
        </p:txBody>
      </p:sp>
    </p:spTree>
    <p:extLst>
      <p:ext uri="{BB962C8B-B14F-4D97-AF65-F5344CB8AC3E}">
        <p14:creationId xmlns:p14="http://schemas.microsoft.com/office/powerpoint/2010/main" val="426966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 y="304800"/>
            <a:ext cx="8229600" cy="762000"/>
          </a:xfrm>
          <a:noFill/>
        </p:spPr>
        <p:txBody>
          <a:bodyPr lIns="92075" tIns="46038" rIns="92075" bIns="46038" anchor="b"/>
          <a:lstStyle/>
          <a:p>
            <a:r>
              <a:rPr lang="en-US" dirty="0">
                <a:solidFill>
                  <a:schemeClr val="tx1"/>
                </a:solidFill>
                <a:latin typeface="Eras Medium ITC" pitchFamily="34" charset="0"/>
              </a:rPr>
              <a:t>Step 1: Think about the ‘concept’</a:t>
            </a:r>
          </a:p>
        </p:txBody>
      </p:sp>
      <p:sp>
        <p:nvSpPr>
          <p:cNvPr id="23555" name="Rectangle 4"/>
          <p:cNvSpPr>
            <a:spLocks noChangeArrowheads="1"/>
          </p:cNvSpPr>
          <p:nvPr/>
        </p:nvSpPr>
        <p:spPr bwMode="auto">
          <a:xfrm>
            <a:off x="459364" y="1447800"/>
            <a:ext cx="8530839" cy="1219200"/>
          </a:xfrm>
          <a:prstGeom prst="rect">
            <a:avLst/>
          </a:prstGeom>
          <a:noFill/>
          <a:ln w="9525">
            <a:noFill/>
            <a:miter lim="800000"/>
            <a:headEnd/>
            <a:tailEnd/>
          </a:ln>
        </p:spPr>
        <p:txBody>
          <a:bodyPr lIns="92075" tIns="46038" rIns="92075" bIns="46038"/>
          <a:lstStyle/>
          <a:p>
            <a:pPr marL="342900" indent="-342900" eaLnBrk="0" hangingPunct="0">
              <a:lnSpc>
                <a:spcPct val="100000"/>
              </a:lnSpc>
            </a:pPr>
            <a:r>
              <a:rPr lang="en-US" sz="2400" dirty="0">
                <a:latin typeface="Eras Medium ITC" pitchFamily="34" charset="0"/>
              </a:rPr>
              <a:t>Concept</a:t>
            </a:r>
            <a:r>
              <a:rPr lang="en-US" sz="2400" u="none" dirty="0">
                <a:latin typeface="Eras Medium ITC" pitchFamily="34" charset="0"/>
              </a:rPr>
              <a:t>: </a:t>
            </a:r>
            <a:r>
              <a:rPr lang="en-US" sz="2400" u="sng" dirty="0">
                <a:latin typeface="Eras Medium ITC" pitchFamily="34" charset="0"/>
              </a:rPr>
              <a:t>a generalized idea </a:t>
            </a:r>
            <a:r>
              <a:rPr lang="en-US" sz="2400" u="none" dirty="0">
                <a:latin typeface="Eras Medium ITC" pitchFamily="34" charset="0"/>
              </a:rPr>
              <a:t>about a class of objects, attributes, occurrences, or processes relevant to the problem</a:t>
            </a:r>
            <a:r>
              <a:rPr lang="en-US" sz="2400" u="none" dirty="0">
                <a:latin typeface="Eras Medium ITC" pitchFamily="34" charset="0"/>
                <a:sym typeface="Wingdings" pitchFamily="2" charset="2"/>
              </a:rPr>
              <a:t>.</a:t>
            </a:r>
            <a:endParaRPr lang="en-US" u="none" dirty="0">
              <a:latin typeface="Eras Medium ITC" pitchFamily="34" charset="0"/>
            </a:endParaRPr>
          </a:p>
        </p:txBody>
      </p:sp>
      <p:sp>
        <p:nvSpPr>
          <p:cNvPr id="23556" name="Text Box 1028"/>
          <p:cNvSpPr txBox="1">
            <a:spLocks noChangeArrowheads="1"/>
          </p:cNvSpPr>
          <p:nvPr/>
        </p:nvSpPr>
        <p:spPr bwMode="auto">
          <a:xfrm>
            <a:off x="1355725" y="3781365"/>
            <a:ext cx="4230645" cy="400110"/>
          </a:xfrm>
          <a:prstGeom prst="rect">
            <a:avLst/>
          </a:prstGeom>
          <a:noFill/>
          <a:ln w="9525" algn="ctr">
            <a:noFill/>
            <a:miter lim="800000"/>
            <a:headEnd type="none" w="sm" len="sm"/>
            <a:tailEnd type="none" w="sm" len="sm"/>
          </a:ln>
        </p:spPr>
        <p:txBody>
          <a:bodyPr wrap="none">
            <a:spAutoFit/>
          </a:bodyPr>
          <a:lstStyle/>
          <a:p>
            <a:r>
              <a:rPr lang="en-US" sz="2000" u="none" dirty="0">
                <a:latin typeface="Eras Medium ITC" pitchFamily="34" charset="0"/>
              </a:rPr>
              <a:t>Easy concepts: age, gender, income</a:t>
            </a:r>
          </a:p>
        </p:txBody>
      </p:sp>
      <p:sp>
        <p:nvSpPr>
          <p:cNvPr id="23557" name="Text Box 1029"/>
          <p:cNvSpPr txBox="1">
            <a:spLocks noChangeArrowheads="1"/>
          </p:cNvSpPr>
          <p:nvPr/>
        </p:nvSpPr>
        <p:spPr bwMode="auto">
          <a:xfrm>
            <a:off x="816954" y="4988838"/>
            <a:ext cx="5426075" cy="861774"/>
          </a:xfrm>
          <a:prstGeom prst="rect">
            <a:avLst/>
          </a:prstGeom>
          <a:noFill/>
          <a:ln w="9525" algn="ctr">
            <a:noFill/>
            <a:miter lim="800000"/>
            <a:headEnd type="none" w="sm" len="sm"/>
            <a:tailEnd type="none" w="sm" len="sm"/>
          </a:ln>
        </p:spPr>
        <p:txBody>
          <a:bodyPr wrap="square">
            <a:spAutoFit/>
          </a:bodyPr>
          <a:lstStyle/>
          <a:p>
            <a:pPr>
              <a:lnSpc>
                <a:spcPct val="125000"/>
              </a:lnSpc>
              <a:spcBef>
                <a:spcPct val="40000"/>
              </a:spcBef>
              <a:spcAft>
                <a:spcPct val="20000"/>
              </a:spcAft>
            </a:pPr>
            <a:r>
              <a:rPr lang="en-US" sz="2000" u="none" dirty="0">
                <a:latin typeface="Eras Medium ITC" pitchFamily="34" charset="0"/>
              </a:rPr>
              <a:t>Difficult (abstract) concepts: e.g. brand loyalty (attitude, preference, satisfaction, etc.)</a:t>
            </a:r>
            <a:endParaRPr lang="en-US" u="none" dirty="0">
              <a:latin typeface="Eras Medium ITC" pitchFamily="34" charset="0"/>
            </a:endParaRPr>
          </a:p>
        </p:txBody>
      </p:sp>
      <p:sp>
        <p:nvSpPr>
          <p:cNvPr id="23558" name="Text Box 1028"/>
          <p:cNvSpPr txBox="1">
            <a:spLocks noChangeArrowheads="1"/>
          </p:cNvSpPr>
          <p:nvPr/>
        </p:nvSpPr>
        <p:spPr bwMode="auto">
          <a:xfrm>
            <a:off x="1066800" y="2933670"/>
            <a:ext cx="3523722" cy="400110"/>
          </a:xfrm>
          <a:prstGeom prst="rect">
            <a:avLst/>
          </a:prstGeom>
          <a:noFill/>
          <a:ln w="9525" algn="ctr">
            <a:noFill/>
            <a:miter lim="800000"/>
            <a:headEnd type="none" w="sm" len="sm"/>
            <a:tailEnd type="none" w="sm" len="sm"/>
          </a:ln>
        </p:spPr>
        <p:txBody>
          <a:bodyPr wrap="none">
            <a:spAutoFit/>
          </a:bodyPr>
          <a:lstStyle/>
          <a:p>
            <a:r>
              <a:rPr lang="en-US" sz="2000" u="none" dirty="0">
                <a:latin typeface="Eras Medium ITC" pitchFamily="34" charset="0"/>
              </a:rPr>
              <a:t>What you want to measure?</a:t>
            </a:r>
          </a:p>
        </p:txBody>
      </p:sp>
      <p:pic>
        <p:nvPicPr>
          <p:cNvPr id="23559" name="Picture 7"/>
          <p:cNvPicPr>
            <a:picLocks noChangeAspect="1" noChangeArrowheads="1"/>
          </p:cNvPicPr>
          <p:nvPr/>
        </p:nvPicPr>
        <p:blipFill>
          <a:blip r:embed="rId3" cstate="print"/>
          <a:srcRect/>
          <a:stretch>
            <a:fillRect/>
          </a:stretch>
        </p:blipFill>
        <p:spPr bwMode="auto">
          <a:xfrm>
            <a:off x="7626116" y="4818194"/>
            <a:ext cx="1314209" cy="1754886"/>
          </a:xfrm>
          <a:prstGeom prst="rect">
            <a:avLst/>
          </a:prstGeom>
          <a:noFill/>
          <a:ln w="9525" algn="ctr">
            <a:noFill/>
            <a:miter lim="800000"/>
            <a:headEnd type="none" w="sm" len="sm"/>
            <a:tailEnd type="none" w="sm" len="sm"/>
          </a:ln>
        </p:spPr>
      </p:pic>
      <p:pic>
        <p:nvPicPr>
          <p:cNvPr id="8" name="Picture 8"/>
          <p:cNvPicPr>
            <a:picLocks noChangeAspect="1" noChangeArrowheads="1"/>
          </p:cNvPicPr>
          <p:nvPr/>
        </p:nvPicPr>
        <p:blipFill>
          <a:blip r:embed="rId4" cstate="print"/>
          <a:srcRect/>
          <a:stretch>
            <a:fillRect/>
          </a:stretch>
        </p:blipFill>
        <p:spPr bwMode="auto">
          <a:xfrm>
            <a:off x="6223979" y="3511550"/>
            <a:ext cx="1276350" cy="1063625"/>
          </a:xfrm>
          <a:prstGeom prst="rect">
            <a:avLst/>
          </a:prstGeom>
          <a:noFill/>
          <a:ln w="9525" algn="ctr">
            <a:noFill/>
            <a:miter lim="800000"/>
            <a:headEnd type="none" w="sm" len="sm"/>
            <a:tailEnd type="none" w="sm" len="sm"/>
          </a:ln>
        </p:spPr>
      </p:pic>
    </p:spTree>
    <p:extLst>
      <p:ext uri="{BB962C8B-B14F-4D97-AF65-F5344CB8AC3E}">
        <p14:creationId xmlns:p14="http://schemas.microsoft.com/office/powerpoint/2010/main" val="2323479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fade">
                                      <p:cBhvr>
                                        <p:cTn id="7" dur="500"/>
                                        <p:tgtEl>
                                          <p:spTgt spid="235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6"/>
                                        </p:tgtEl>
                                        <p:attrNameLst>
                                          <p:attrName>style.visibility</p:attrName>
                                        </p:attrNameLst>
                                      </p:cBhvr>
                                      <p:to>
                                        <p:strVal val="visible"/>
                                      </p:to>
                                    </p:set>
                                    <p:animEffect transition="in" filter="fade">
                                      <p:cBhvr>
                                        <p:cTn id="10" dur="500"/>
                                        <p:tgtEl>
                                          <p:spTgt spid="235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557"/>
                                        </p:tgtEl>
                                        <p:attrNameLst>
                                          <p:attrName>style.visibility</p:attrName>
                                        </p:attrNameLst>
                                      </p:cBhvr>
                                      <p:to>
                                        <p:strVal val="visible"/>
                                      </p:to>
                                    </p:set>
                                    <p:animEffect transition="in" filter="fade">
                                      <p:cBhvr>
                                        <p:cTn id="13"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7" grpId="0"/>
      <p:bldP spid="235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304800"/>
            <a:ext cx="8229600" cy="762000"/>
          </a:xfrm>
          <a:noFill/>
        </p:spPr>
        <p:txBody>
          <a:bodyPr lIns="92075" tIns="46038" rIns="92075" bIns="46038" anchor="b">
            <a:normAutofit fontScale="90000"/>
          </a:bodyPr>
          <a:lstStyle/>
          <a:p>
            <a:r>
              <a:rPr lang="en-US" dirty="0">
                <a:solidFill>
                  <a:schemeClr val="tx1"/>
                </a:solidFill>
                <a:latin typeface="Eras Medium ITC" pitchFamily="34" charset="0"/>
              </a:rPr>
              <a:t>Step 2: create an ‘operational definition’</a:t>
            </a:r>
          </a:p>
        </p:txBody>
      </p:sp>
      <p:sp>
        <p:nvSpPr>
          <p:cNvPr id="24579" name="Rectangle 3"/>
          <p:cNvSpPr>
            <a:spLocks noGrp="1" noChangeArrowheads="1"/>
          </p:cNvSpPr>
          <p:nvPr>
            <p:ph type="subTitle" idx="4294967295"/>
          </p:nvPr>
        </p:nvSpPr>
        <p:spPr>
          <a:xfrm>
            <a:off x="368745" y="1447800"/>
            <a:ext cx="8458200" cy="1447800"/>
          </a:xfrm>
          <a:noFill/>
        </p:spPr>
        <p:txBody>
          <a:bodyPr lIns="92075" tIns="46038" rIns="92075" bIns="46038">
            <a:normAutofit fontScale="85000" lnSpcReduction="10000"/>
          </a:bodyPr>
          <a:lstStyle/>
          <a:p>
            <a:pPr marL="0" indent="0">
              <a:lnSpc>
                <a:spcPct val="150000"/>
              </a:lnSpc>
              <a:buFontTx/>
              <a:buNone/>
            </a:pPr>
            <a:r>
              <a:rPr lang="en-US" dirty="0">
                <a:latin typeface="Eras Medium ITC" pitchFamily="34" charset="0"/>
              </a:rPr>
              <a:t>Operational definition: which “</a:t>
            </a:r>
            <a:r>
              <a:rPr lang="en-US" u="sng" dirty="0">
                <a:latin typeface="Eras Medium ITC" pitchFamily="34" charset="0"/>
              </a:rPr>
              <a:t>observable characteristics</a:t>
            </a:r>
            <a:r>
              <a:rPr lang="en-US" dirty="0">
                <a:latin typeface="Eras Medium ITC" pitchFamily="34" charset="0"/>
              </a:rPr>
              <a:t>” will be measured and </a:t>
            </a:r>
            <a:r>
              <a:rPr lang="en-US" u="sng" dirty="0">
                <a:latin typeface="Eras Medium ITC" pitchFamily="34" charset="0"/>
              </a:rPr>
              <a:t>the process for assigning a value </a:t>
            </a:r>
            <a:r>
              <a:rPr lang="en-US" dirty="0">
                <a:latin typeface="Eras Medium ITC" pitchFamily="34" charset="0"/>
              </a:rPr>
              <a:t>to the concept </a:t>
            </a:r>
            <a:r>
              <a:rPr lang="en-US" dirty="0">
                <a:latin typeface="Eras Medium ITC" pitchFamily="34" charset="0"/>
                <a:sym typeface="Wingdings" pitchFamily="2" charset="2"/>
              </a:rPr>
              <a:t> Making </a:t>
            </a:r>
            <a:r>
              <a:rPr lang="en-US" dirty="0">
                <a:solidFill>
                  <a:srgbClr val="FF0000"/>
                </a:solidFill>
                <a:latin typeface="Eras Medium ITC" pitchFamily="34" charset="0"/>
                <a:sym typeface="Wingdings" pitchFamily="2" charset="2"/>
              </a:rPr>
              <a:t>a bridge between a theoretical concept and real-world events or factors.</a:t>
            </a:r>
            <a:endParaRPr lang="en-US" dirty="0">
              <a:latin typeface="Eras Medium ITC" pitchFamily="34" charset="0"/>
            </a:endParaRPr>
          </a:p>
        </p:txBody>
      </p:sp>
      <p:sp>
        <p:nvSpPr>
          <p:cNvPr id="24580" name="Text Box 1028"/>
          <p:cNvSpPr txBox="1">
            <a:spLocks noChangeArrowheads="1"/>
          </p:cNvSpPr>
          <p:nvPr/>
        </p:nvSpPr>
        <p:spPr bwMode="auto">
          <a:xfrm>
            <a:off x="365125" y="2883337"/>
            <a:ext cx="7386959" cy="415498"/>
          </a:xfrm>
          <a:prstGeom prst="rect">
            <a:avLst/>
          </a:prstGeom>
          <a:noFill/>
          <a:ln w="9525" algn="ctr">
            <a:noFill/>
            <a:miter lim="800000"/>
            <a:headEnd type="none" w="sm" len="sm"/>
            <a:tailEnd type="none" w="sm" len="sm"/>
          </a:ln>
        </p:spPr>
        <p:txBody>
          <a:bodyPr wrap="none">
            <a:spAutoFit/>
          </a:bodyPr>
          <a:lstStyle/>
          <a:p>
            <a:r>
              <a:rPr lang="en-US" sz="2100" dirty="0">
                <a:latin typeface="Eras Medium ITC" pitchFamily="34" charset="0"/>
              </a:rPr>
              <a:t>Example 1</a:t>
            </a:r>
            <a:r>
              <a:rPr lang="en-US" sz="2100" u="none" dirty="0">
                <a:latin typeface="Eras Medium ITC" pitchFamily="34" charset="0"/>
              </a:rPr>
              <a:t>:  to measure ‘gender’, ask for respondents gender</a:t>
            </a: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447385"/>
            <a:ext cx="3271812" cy="227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5125" y="3581608"/>
            <a:ext cx="6801862" cy="415498"/>
          </a:xfrm>
          <a:prstGeom prst="rect">
            <a:avLst/>
          </a:prstGeom>
          <a:noFill/>
          <a:ln w="9525" algn="ctr">
            <a:noFill/>
            <a:miter lim="800000"/>
            <a:headEnd type="none" w="sm" len="sm"/>
            <a:tailEnd type="none" w="sm" len="sm"/>
          </a:ln>
        </p:spPr>
        <p:txBody>
          <a:bodyPr wrap="none">
            <a:spAutoFit/>
          </a:bodyPr>
          <a:lstStyle/>
          <a:p>
            <a:r>
              <a:rPr lang="en-US" sz="2100" dirty="0">
                <a:latin typeface="Eras Medium ITC" pitchFamily="34" charset="0"/>
              </a:rPr>
              <a:t>Example 2: How to measure brand loyalty of Toyota??? </a:t>
            </a:r>
          </a:p>
        </p:txBody>
      </p:sp>
    </p:spTree>
    <p:extLst>
      <p:ext uri="{BB962C8B-B14F-4D97-AF65-F5344CB8AC3E}">
        <p14:creationId xmlns:p14="http://schemas.microsoft.com/office/powerpoint/2010/main" val="172480665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Hum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1765</TotalTime>
  <Words>2913</Words>
  <Application>Microsoft Office PowerPoint</Application>
  <PresentationFormat>On-screen Show (4:3)</PresentationFormat>
  <Paragraphs>500</Paragraphs>
  <Slides>52</Slides>
  <Notes>33</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3</vt:i4>
      </vt:variant>
      <vt:variant>
        <vt:lpstr>Slide Titles</vt:lpstr>
      </vt:variant>
      <vt:variant>
        <vt:i4>52</vt:i4>
      </vt:variant>
    </vt:vector>
  </HeadingPairs>
  <TitlesOfParts>
    <vt:vector size="66" baseType="lpstr">
      <vt:lpstr>Arial</vt:lpstr>
      <vt:lpstr>Calibri</vt:lpstr>
      <vt:lpstr>Calibri Light</vt:lpstr>
      <vt:lpstr>Candara</vt:lpstr>
      <vt:lpstr>Eras Medium ITC</vt:lpstr>
      <vt:lpstr>Times New Roman</vt:lpstr>
      <vt:lpstr>Wingdings</vt:lpstr>
      <vt:lpstr>Wingdings 2</vt:lpstr>
      <vt:lpstr>Clarity</vt:lpstr>
      <vt:lpstr>Human</vt:lpstr>
      <vt:lpstr>Office Theme</vt:lpstr>
      <vt:lpstr>Document</vt:lpstr>
      <vt:lpstr>Equation</vt:lpstr>
      <vt:lpstr>수식</vt:lpstr>
      <vt:lpstr>PowerPoint Presentation</vt:lpstr>
      <vt:lpstr>Agenda for Today</vt:lpstr>
      <vt:lpstr>MKT 591: Course Roadmap</vt:lpstr>
      <vt:lpstr>Measurement  Scales</vt:lpstr>
      <vt:lpstr>Starting Measurements</vt:lpstr>
      <vt:lpstr>Discussion: Building Customer Loyalty</vt:lpstr>
      <vt:lpstr>Measurement Steps</vt:lpstr>
      <vt:lpstr>Step 1: Think about the ‘concept’</vt:lpstr>
      <vt:lpstr>Step 2: create an ‘operational definition’</vt:lpstr>
      <vt:lpstr>PowerPoint Presentation</vt:lpstr>
      <vt:lpstr>Scale type 1: nominal scale</vt:lpstr>
      <vt:lpstr>Scale type 2: ordinal scale</vt:lpstr>
      <vt:lpstr>Scale type 3: interval scale</vt:lpstr>
      <vt:lpstr>Scale type 4: ratio scale</vt:lpstr>
      <vt:lpstr>Four types of scales: in sum…</vt:lpstr>
      <vt:lpstr>Usage Potential of Various Levels of Data</vt:lpstr>
      <vt:lpstr>Data Level, Operations,  and Analytics Methods</vt:lpstr>
      <vt:lpstr>Two representative measurements</vt:lpstr>
      <vt:lpstr>PowerPoint Presentation</vt:lpstr>
      <vt:lpstr>Intuitive Example of CrossTab</vt:lpstr>
      <vt:lpstr>Cross-tabulation (CrossTab)</vt:lpstr>
      <vt:lpstr>B-to-B electric utility industry example</vt:lpstr>
      <vt:lpstr>Cross tabulation = freq. table 1 + freq. table 2</vt:lpstr>
      <vt:lpstr>Let’s do this with R.</vt:lpstr>
      <vt:lpstr>PowerPoint Presentation</vt:lpstr>
      <vt:lpstr>Let’s understand what is going on behind...</vt:lpstr>
      <vt:lpstr>computing Ei (Expected Counts)</vt:lpstr>
      <vt:lpstr>Step 3: compute a test statistic</vt:lpstr>
      <vt:lpstr>Structure of all kinds of hypothesis testing</vt:lpstr>
      <vt:lpstr>In class practice</vt:lpstr>
      <vt:lpstr>Announcement </vt:lpstr>
      <vt:lpstr>PowerPoint Presentation</vt:lpstr>
      <vt:lpstr>Example – Correlation</vt:lpstr>
      <vt:lpstr>Scatter Plot – Sales Data</vt:lpstr>
      <vt:lpstr>Pearson Correlation (rxy)</vt:lpstr>
      <vt:lpstr>Hypothesis Testing for Correlation</vt:lpstr>
      <vt:lpstr>Let’s do this in R</vt:lpstr>
      <vt:lpstr>Pearson Product-Moment Correlation Coefficient</vt:lpstr>
      <vt:lpstr>Correlations: two warnings</vt:lpstr>
      <vt:lpstr>Three Prototypes of Linear Association</vt:lpstr>
      <vt:lpstr>Three Prototypes of Linear Association</vt:lpstr>
      <vt:lpstr>Three Prototypes of Linear Association</vt:lpstr>
      <vt:lpstr>LifeStyle Study Data</vt:lpstr>
      <vt:lpstr>PowerPoint Presentation</vt:lpstr>
      <vt:lpstr>Connection with Regression Model</vt:lpstr>
      <vt:lpstr>PowerPoint Presentation</vt:lpstr>
      <vt:lpstr>Sales Data Example (In real world, no perfect correlation in Marketing!)</vt:lpstr>
      <vt:lpstr>Example – Sales Data</vt:lpstr>
      <vt:lpstr>PowerPoint Presentation</vt:lpstr>
      <vt:lpstr>PowerPoint Presentation</vt:lpstr>
      <vt:lpstr>PowerPoint Presentation</vt:lpstr>
      <vt:lpstr>MKT 591: Course Roadmap</vt:lpstr>
    </vt:vector>
  </TitlesOfParts>
  <Company>Penn State University - Smeal College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SungHoon Kim</dc:creator>
  <cp:lastModifiedBy>Sunghoon Kim</cp:lastModifiedBy>
  <cp:revision>332</cp:revision>
  <cp:lastPrinted>2017-03-15T17:15:16Z</cp:lastPrinted>
  <dcterms:created xsi:type="dcterms:W3CDTF">2012-05-08T19:26:42Z</dcterms:created>
  <dcterms:modified xsi:type="dcterms:W3CDTF">2019-03-10T18:05:11Z</dcterms:modified>
</cp:coreProperties>
</file>