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339" r:id="rId3"/>
    <p:sldId id="493" r:id="rId4"/>
    <p:sldId id="283" r:id="rId5"/>
    <p:sldId id="285" r:id="rId6"/>
    <p:sldId id="340" r:id="rId7"/>
    <p:sldId id="328" r:id="rId8"/>
    <p:sldId id="288" r:id="rId9"/>
    <p:sldId id="341" r:id="rId10"/>
    <p:sldId id="311" r:id="rId11"/>
    <p:sldId id="342" r:id="rId12"/>
    <p:sldId id="343" r:id="rId13"/>
    <p:sldId id="344" r:id="rId14"/>
    <p:sldId id="345" r:id="rId15"/>
    <p:sldId id="315" r:id="rId16"/>
    <p:sldId id="316" r:id="rId17"/>
    <p:sldId id="317" r:id="rId18"/>
    <p:sldId id="318" r:id="rId19"/>
    <p:sldId id="319" r:id="rId20"/>
    <p:sldId id="320" r:id="rId21"/>
    <p:sldId id="347" r:id="rId22"/>
    <p:sldId id="348" r:id="rId23"/>
    <p:sldId id="349" r:id="rId24"/>
    <p:sldId id="350" r:id="rId25"/>
    <p:sldId id="403" r:id="rId26"/>
    <p:sldId id="398" r:id="rId27"/>
    <p:sldId id="399" r:id="rId28"/>
    <p:sldId id="494" r:id="rId29"/>
    <p:sldId id="495" r:id="rId30"/>
    <p:sldId id="496" r:id="rId31"/>
    <p:sldId id="389" r:id="rId32"/>
    <p:sldId id="393" r:id="rId33"/>
    <p:sldId id="314" r:id="rId34"/>
    <p:sldId id="397" r:id="rId35"/>
    <p:sldId id="312" r:id="rId36"/>
    <p:sldId id="390" r:id="rId37"/>
    <p:sldId id="391" r:id="rId38"/>
    <p:sldId id="394" r:id="rId39"/>
    <p:sldId id="396" r:id="rId40"/>
    <p:sldId id="366" r:id="rId41"/>
    <p:sldId id="395" r:id="rId42"/>
    <p:sldId id="392" r:id="rId43"/>
    <p:sldId id="379" r:id="rId44"/>
    <p:sldId id="352" r:id="rId45"/>
    <p:sldId id="354" r:id="rId46"/>
    <p:sldId id="355" r:id="rId47"/>
    <p:sldId id="356" r:id="rId48"/>
    <p:sldId id="357" r:id="rId49"/>
    <p:sldId id="358" r:id="rId50"/>
    <p:sldId id="388" r:id="rId51"/>
    <p:sldId id="359" r:id="rId52"/>
    <p:sldId id="360" r:id="rId53"/>
    <p:sldId id="361" r:id="rId54"/>
    <p:sldId id="362" r:id="rId55"/>
    <p:sldId id="363" r:id="rId56"/>
    <p:sldId id="364" r:id="rId57"/>
    <p:sldId id="486" r:id="rId58"/>
    <p:sldId id="400" r:id="rId59"/>
    <p:sldId id="491" r:id="rId60"/>
    <p:sldId id="401" r:id="rId61"/>
    <p:sldId id="290" r:id="rId62"/>
    <p:sldId id="402" r:id="rId63"/>
    <p:sldId id="488" r:id="rId64"/>
    <p:sldId id="387" r:id="rId65"/>
    <p:sldId id="386"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54" autoAdjust="0"/>
  </p:normalViewPr>
  <p:slideViewPr>
    <p:cSldViewPr snapToGrid="0">
      <p:cViewPr varScale="1">
        <p:scale>
          <a:sx n="74" d="100"/>
          <a:sy n="74" d="100"/>
        </p:scale>
        <p:origin x="151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file:///C:\Documents%20and%20Settings\sg248\My%20Documents\gupta\KIVA\Diffusion%20Model%20to%20Predict%20New%20Lenders.xlsm"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b="1" i="0" u="none" strike="noStrike" baseline="0">
                <a:solidFill>
                  <a:srgbClr val="000000"/>
                </a:solidFill>
                <a:latin typeface="Arial"/>
                <a:ea typeface="Arial"/>
                <a:cs typeface="Arial"/>
              </a:defRPr>
            </a:pPr>
            <a:r>
              <a:rPr lang="en-US" sz="1800" dirty="0">
                <a:solidFill>
                  <a:srgbClr val="FF0000"/>
                </a:solidFill>
              </a:rPr>
              <a:t>Forecasting</a:t>
            </a:r>
            <a:r>
              <a:rPr lang="en-US" sz="1800" dirty="0"/>
              <a:t> Cumulative Number of New Lenders for Microfinance</a:t>
            </a:r>
            <a:r>
              <a:rPr lang="en-US" sz="1800" baseline="0" dirty="0"/>
              <a:t> site</a:t>
            </a:r>
            <a:r>
              <a:rPr lang="en-US" sz="1800" dirty="0"/>
              <a:t> using Bass Diffusion Model</a:t>
            </a:r>
          </a:p>
          <a:p>
            <a:pPr>
              <a:defRPr sz="1400" b="1" i="0" u="none" strike="noStrike" baseline="0">
                <a:solidFill>
                  <a:srgbClr val="000000"/>
                </a:solidFill>
                <a:latin typeface="Arial"/>
                <a:ea typeface="Arial"/>
                <a:cs typeface="Arial"/>
              </a:defRPr>
            </a:pPr>
            <a:r>
              <a:rPr lang="en-US" sz="1400" dirty="0"/>
              <a:t>(name</a:t>
            </a:r>
            <a:r>
              <a:rPr lang="en-US" sz="1400" baseline="0" dirty="0"/>
              <a:t> of organization and scale disguised)</a:t>
            </a:r>
            <a:endParaRPr lang="en-US" sz="1400" dirty="0"/>
          </a:p>
        </c:rich>
      </c:tx>
      <c:layout>
        <c:manualLayout>
          <c:xMode val="edge"/>
          <c:yMode val="edge"/>
          <c:x val="0.16177136563228539"/>
          <c:y val="2.1581798943830751E-3"/>
        </c:manualLayout>
      </c:layout>
      <c:overlay val="0"/>
      <c:spPr>
        <a:noFill/>
        <a:ln w="25400">
          <a:noFill/>
        </a:ln>
      </c:spPr>
    </c:title>
    <c:autoTitleDeleted val="0"/>
    <c:plotArea>
      <c:layout>
        <c:manualLayout>
          <c:layoutTarget val="inner"/>
          <c:xMode val="edge"/>
          <c:yMode val="edge"/>
          <c:x val="0.14828104309072423"/>
          <c:y val="0.14355847846345959"/>
          <c:w val="0.79282278949315577"/>
          <c:h val="0.7498640565524769"/>
        </c:manualLayout>
      </c:layout>
      <c:lineChart>
        <c:grouping val="standard"/>
        <c:varyColors val="0"/>
        <c:ser>
          <c:idx val="0"/>
          <c:order val="0"/>
          <c:tx>
            <c:strRef>
              <c:f>Data!$J$2</c:f>
              <c:strCache>
                <c:ptCount val="1"/>
                <c:pt idx="0">
                  <c:v>Cum New Lenders (predicted)</c:v>
                </c:pt>
              </c:strCache>
            </c:strRef>
          </c:tx>
          <c:spPr>
            <a:ln w="12700">
              <a:solidFill>
                <a:srgbClr val="000080"/>
              </a:solidFill>
              <a:prstDash val="solid"/>
            </a:ln>
          </c:spPr>
          <c:marker>
            <c:symbol val="diamond"/>
            <c:size val="8"/>
            <c:spPr>
              <a:solidFill>
                <a:srgbClr val="000080"/>
              </a:solidFill>
              <a:ln>
                <a:solidFill>
                  <a:srgbClr val="000080"/>
                </a:solidFill>
                <a:prstDash val="solid"/>
              </a:ln>
            </c:spPr>
          </c:marker>
          <c:cat>
            <c:strRef>
              <c:f>Data!$C$3:$C$28</c:f>
              <c:strCache>
                <c:ptCount val="26"/>
                <c:pt idx="0">
                  <c:v>Apr</c:v>
                </c:pt>
                <c:pt idx="1">
                  <c:v>May</c:v>
                </c:pt>
                <c:pt idx="2">
                  <c:v>Jun</c:v>
                </c:pt>
                <c:pt idx="3">
                  <c:v>Jul</c:v>
                </c:pt>
                <c:pt idx="4">
                  <c:v>Aug</c:v>
                </c:pt>
                <c:pt idx="5">
                  <c:v>Sep</c:v>
                </c:pt>
                <c:pt idx="6">
                  <c:v>Oct</c:v>
                </c:pt>
                <c:pt idx="7">
                  <c:v>Nov</c:v>
                </c:pt>
                <c:pt idx="8">
                  <c:v>Dec</c:v>
                </c:pt>
                <c:pt idx="9">
                  <c:v>Jan</c:v>
                </c:pt>
                <c:pt idx="10">
                  <c:v>Feb</c:v>
                </c:pt>
                <c:pt idx="11">
                  <c:v>Mar</c:v>
                </c:pt>
                <c:pt idx="12">
                  <c:v>Apr</c:v>
                </c:pt>
                <c:pt idx="13">
                  <c:v>May</c:v>
                </c:pt>
                <c:pt idx="14">
                  <c:v>Jun</c:v>
                </c:pt>
                <c:pt idx="15">
                  <c:v>Jul</c:v>
                </c:pt>
                <c:pt idx="16">
                  <c:v>Aug</c:v>
                </c:pt>
                <c:pt idx="17">
                  <c:v>Sep</c:v>
                </c:pt>
                <c:pt idx="18">
                  <c:v>Oct</c:v>
                </c:pt>
                <c:pt idx="19">
                  <c:v>Nov</c:v>
                </c:pt>
                <c:pt idx="20">
                  <c:v>Dec</c:v>
                </c:pt>
                <c:pt idx="21">
                  <c:v>Jan</c:v>
                </c:pt>
                <c:pt idx="22">
                  <c:v>Feb</c:v>
                </c:pt>
                <c:pt idx="23">
                  <c:v>Mar</c:v>
                </c:pt>
                <c:pt idx="24">
                  <c:v>Apr</c:v>
                </c:pt>
                <c:pt idx="25">
                  <c:v>May</c:v>
                </c:pt>
              </c:strCache>
            </c:strRef>
          </c:cat>
          <c:val>
            <c:numRef>
              <c:f>Data!$J$3:$J$28</c:f>
              <c:numCache>
                <c:formatCode>0.0</c:formatCode>
                <c:ptCount val="26"/>
                <c:pt idx="0">
                  <c:v>595.33547717229612</c:v>
                </c:pt>
                <c:pt idx="1">
                  <c:v>1220.3260273619351</c:v>
                </c:pt>
                <c:pt idx="2">
                  <c:v>1893.8871151223109</c:v>
                </c:pt>
                <c:pt idx="3">
                  <c:v>2602.4552003247095</c:v>
                </c:pt>
                <c:pt idx="4">
                  <c:v>3413.4333297709732</c:v>
                </c:pt>
                <c:pt idx="5">
                  <c:v>4322.2950657665224</c:v>
                </c:pt>
                <c:pt idx="6">
                  <c:v>5306.6266287844146</c:v>
                </c:pt>
                <c:pt idx="7">
                  <c:v>6425.9237979875052</c:v>
                </c:pt>
                <c:pt idx="8">
                  <c:v>9038.5317784369727</c:v>
                </c:pt>
                <c:pt idx="9">
                  <c:v>13066.340939061805</c:v>
                </c:pt>
                <c:pt idx="10">
                  <c:v>18009.514861315256</c:v>
                </c:pt>
                <c:pt idx="11">
                  <c:v>23515.334582357686</c:v>
                </c:pt>
                <c:pt idx="12">
                  <c:v>30221.073228821097</c:v>
                </c:pt>
                <c:pt idx="13">
                  <c:v>38770.398757324292</c:v>
                </c:pt>
                <c:pt idx="14">
                  <c:v>48140.231319451086</c:v>
                </c:pt>
                <c:pt idx="15">
                  <c:v>58431.339049649199</c:v>
                </c:pt>
                <c:pt idx="16">
                  <c:v>69273.488705711163</c:v>
                </c:pt>
                <c:pt idx="17">
                  <c:v>80615.085083466518</c:v>
                </c:pt>
                <c:pt idx="18">
                  <c:v>93311.716375354314</c:v>
                </c:pt>
                <c:pt idx="19">
                  <c:v>106480.18507990427</c:v>
                </c:pt>
                <c:pt idx="20">
                  <c:v>119917.31843063579</c:v>
                </c:pt>
                <c:pt idx="21">
                  <c:v>132792.48954448308</c:v>
                </c:pt>
                <c:pt idx="22">
                  <c:v>144197.70567113411</c:v>
                </c:pt>
                <c:pt idx="23">
                  <c:v>154393.80366418645</c:v>
                </c:pt>
                <c:pt idx="24">
                  <c:v>163301</c:v>
                </c:pt>
                <c:pt idx="25">
                  <c:v>171252.76351000828</c:v>
                </c:pt>
              </c:numCache>
            </c:numRef>
          </c:val>
          <c:smooth val="0"/>
          <c:extLst>
            <c:ext xmlns:c16="http://schemas.microsoft.com/office/drawing/2014/chart" uri="{C3380CC4-5D6E-409C-BE32-E72D297353CC}">
              <c16:uniqueId val="{00000000-176E-4695-A4A4-65C6A1EAD340}"/>
            </c:ext>
          </c:extLst>
        </c:ser>
        <c:ser>
          <c:idx val="1"/>
          <c:order val="1"/>
          <c:tx>
            <c:strRef>
              <c:f>Data!$H$2</c:f>
              <c:strCache>
                <c:ptCount val="1"/>
                <c:pt idx="0">
                  <c:v>Cum New Lenders (actual)</c:v>
                </c:pt>
              </c:strCache>
            </c:strRef>
          </c:tx>
          <c:spPr>
            <a:ln w="12700">
              <a:solidFill>
                <a:srgbClr val="000000"/>
              </a:solidFill>
              <a:prstDash val="solid"/>
            </a:ln>
          </c:spPr>
          <c:marker>
            <c:symbol val="triangle"/>
            <c:size val="8"/>
            <c:spPr>
              <a:solidFill>
                <a:srgbClr val="FF0000"/>
              </a:solidFill>
              <a:ln>
                <a:solidFill>
                  <a:srgbClr val="000000"/>
                </a:solidFill>
                <a:prstDash val="solid"/>
              </a:ln>
            </c:spPr>
          </c:marker>
          <c:cat>
            <c:strRef>
              <c:f>Data!$C$3:$C$28</c:f>
              <c:strCache>
                <c:ptCount val="26"/>
                <c:pt idx="0">
                  <c:v>Apr</c:v>
                </c:pt>
                <c:pt idx="1">
                  <c:v>May</c:v>
                </c:pt>
                <c:pt idx="2">
                  <c:v>Jun</c:v>
                </c:pt>
                <c:pt idx="3">
                  <c:v>Jul</c:v>
                </c:pt>
                <c:pt idx="4">
                  <c:v>Aug</c:v>
                </c:pt>
                <c:pt idx="5">
                  <c:v>Sep</c:v>
                </c:pt>
                <c:pt idx="6">
                  <c:v>Oct</c:v>
                </c:pt>
                <c:pt idx="7">
                  <c:v>Nov</c:v>
                </c:pt>
                <c:pt idx="8">
                  <c:v>Dec</c:v>
                </c:pt>
                <c:pt idx="9">
                  <c:v>Jan</c:v>
                </c:pt>
                <c:pt idx="10">
                  <c:v>Feb</c:v>
                </c:pt>
                <c:pt idx="11">
                  <c:v>Mar</c:v>
                </c:pt>
                <c:pt idx="12">
                  <c:v>Apr</c:v>
                </c:pt>
                <c:pt idx="13">
                  <c:v>May</c:v>
                </c:pt>
                <c:pt idx="14">
                  <c:v>Jun</c:v>
                </c:pt>
                <c:pt idx="15">
                  <c:v>Jul</c:v>
                </c:pt>
                <c:pt idx="16">
                  <c:v>Aug</c:v>
                </c:pt>
                <c:pt idx="17">
                  <c:v>Sep</c:v>
                </c:pt>
                <c:pt idx="18">
                  <c:v>Oct</c:v>
                </c:pt>
                <c:pt idx="19">
                  <c:v>Nov</c:v>
                </c:pt>
                <c:pt idx="20">
                  <c:v>Dec</c:v>
                </c:pt>
                <c:pt idx="21">
                  <c:v>Jan</c:v>
                </c:pt>
                <c:pt idx="22">
                  <c:v>Feb</c:v>
                </c:pt>
                <c:pt idx="23">
                  <c:v>Mar</c:v>
                </c:pt>
                <c:pt idx="24">
                  <c:v>Apr</c:v>
                </c:pt>
                <c:pt idx="25">
                  <c:v>May</c:v>
                </c:pt>
              </c:strCache>
            </c:strRef>
          </c:cat>
          <c:val>
            <c:numRef>
              <c:f>Data!$H$3:$H$27</c:f>
              <c:numCache>
                <c:formatCode>_(* #,##0_);_(* \(#,##0\);_(* "-"??_);_(@_)</c:formatCode>
                <c:ptCount val="25"/>
                <c:pt idx="0">
                  <c:v>114</c:v>
                </c:pt>
                <c:pt idx="1">
                  <c:v>301</c:v>
                </c:pt>
                <c:pt idx="2">
                  <c:v>436</c:v>
                </c:pt>
                <c:pt idx="3">
                  <c:v>832</c:v>
                </c:pt>
                <c:pt idx="4">
                  <c:v>1212</c:v>
                </c:pt>
                <c:pt idx="5">
                  <c:v>1506</c:v>
                </c:pt>
                <c:pt idx="6">
                  <c:v>2034</c:v>
                </c:pt>
                <c:pt idx="7">
                  <c:v>8081</c:v>
                </c:pt>
                <c:pt idx="8">
                  <c:v>14210</c:v>
                </c:pt>
                <c:pt idx="9">
                  <c:v>18423</c:v>
                </c:pt>
                <c:pt idx="10">
                  <c:v>21126</c:v>
                </c:pt>
                <c:pt idx="11">
                  <c:v>27231</c:v>
                </c:pt>
                <c:pt idx="12">
                  <c:v>37791</c:v>
                </c:pt>
                <c:pt idx="13">
                  <c:v>43132</c:v>
                </c:pt>
                <c:pt idx="14">
                  <c:v>49819</c:v>
                </c:pt>
                <c:pt idx="15">
                  <c:v>54297</c:v>
                </c:pt>
                <c:pt idx="16">
                  <c:v>58787</c:v>
                </c:pt>
                <c:pt idx="17">
                  <c:v>74904</c:v>
                </c:pt>
                <c:pt idx="18">
                  <c:v>84243</c:v>
                </c:pt>
                <c:pt idx="19">
                  <c:v>96226</c:v>
                </c:pt>
                <c:pt idx="20">
                  <c:v>119541</c:v>
                </c:pt>
                <c:pt idx="21">
                  <c:v>138084</c:v>
                </c:pt>
                <c:pt idx="22">
                  <c:v>148392</c:v>
                </c:pt>
                <c:pt idx="23">
                  <c:v>157419</c:v>
                </c:pt>
                <c:pt idx="24">
                  <c:v>163301</c:v>
                </c:pt>
              </c:numCache>
            </c:numRef>
          </c:val>
          <c:smooth val="0"/>
          <c:extLst>
            <c:ext xmlns:c16="http://schemas.microsoft.com/office/drawing/2014/chart" uri="{C3380CC4-5D6E-409C-BE32-E72D297353CC}">
              <c16:uniqueId val="{00000001-176E-4695-A4A4-65C6A1EAD340}"/>
            </c:ext>
          </c:extLst>
        </c:ser>
        <c:dLbls>
          <c:showLegendKey val="0"/>
          <c:showVal val="0"/>
          <c:showCatName val="0"/>
          <c:showSerName val="0"/>
          <c:showPercent val="0"/>
          <c:showBubbleSize val="0"/>
        </c:dLbls>
        <c:marker val="1"/>
        <c:smooth val="0"/>
        <c:axId val="290258528"/>
        <c:axId val="328277480"/>
      </c:lineChart>
      <c:catAx>
        <c:axId val="290258528"/>
        <c:scaling>
          <c:orientation val="minMax"/>
        </c:scaling>
        <c:delete val="0"/>
        <c:axPos val="b"/>
        <c:numFmt formatCode="General" sourceLinked="1"/>
        <c:majorTickMark val="out"/>
        <c:minorTickMark val="none"/>
        <c:tickLblPos val="nextTo"/>
        <c:spPr>
          <a:ln w="3175">
            <a:solidFill>
              <a:srgbClr val="000000"/>
            </a:solidFill>
            <a:prstDash val="solid"/>
          </a:ln>
        </c:spPr>
        <c:txPr>
          <a:bodyPr rot="-2700000" vert="horz"/>
          <a:lstStyle/>
          <a:p>
            <a:pPr>
              <a:defRPr sz="1100" b="0" i="0" u="none" strike="noStrike" baseline="0">
                <a:solidFill>
                  <a:srgbClr val="000000"/>
                </a:solidFill>
                <a:latin typeface="Arial"/>
                <a:ea typeface="Arial"/>
                <a:cs typeface="Arial"/>
              </a:defRPr>
            </a:pPr>
            <a:endParaRPr lang="en-US"/>
          </a:p>
        </c:txPr>
        <c:crossAx val="328277480"/>
        <c:crosses val="autoZero"/>
        <c:auto val="1"/>
        <c:lblAlgn val="ctr"/>
        <c:lblOffset val="100"/>
        <c:tickLblSkip val="2"/>
        <c:tickMarkSkip val="1"/>
        <c:noMultiLvlLbl val="0"/>
      </c:catAx>
      <c:valAx>
        <c:axId val="328277480"/>
        <c:scaling>
          <c:orientation val="minMax"/>
        </c:scaling>
        <c:delete val="1"/>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a:t>Cumulative Number of New Lenders</a:t>
                </a:r>
              </a:p>
            </c:rich>
          </c:tx>
          <c:layout>
            <c:manualLayout>
              <c:xMode val="edge"/>
              <c:yMode val="edge"/>
              <c:x val="7.0303178361382695E-2"/>
              <c:y val="0.19784692883235083"/>
            </c:manualLayout>
          </c:layout>
          <c:overlay val="0"/>
          <c:spPr>
            <a:noFill/>
            <a:ln w="25400">
              <a:noFill/>
            </a:ln>
          </c:spPr>
        </c:title>
        <c:numFmt formatCode="0.0" sourceLinked="1"/>
        <c:majorTickMark val="out"/>
        <c:minorTickMark val="none"/>
        <c:tickLblPos val="none"/>
        <c:crossAx val="290258528"/>
        <c:crosses val="autoZero"/>
        <c:crossBetween val="between"/>
      </c:valAx>
      <c:spPr>
        <a:solidFill>
          <a:srgbClr val="C0C0C0"/>
        </a:solidFill>
        <a:ln w="12700">
          <a:solidFill>
            <a:srgbClr val="808080"/>
          </a:solidFill>
          <a:prstDash val="solid"/>
        </a:ln>
      </c:spPr>
    </c:plotArea>
    <c:legend>
      <c:legendPos val="r"/>
      <c:layout>
        <c:manualLayout>
          <c:xMode val="edge"/>
          <c:yMode val="edge"/>
          <c:x val="0.15008248090291706"/>
          <c:y val="0.22231687271864492"/>
          <c:w val="0.4173733970992784"/>
          <c:h val="0.16756897981127197"/>
        </c:manualLayout>
      </c:layout>
      <c:overlay val="0"/>
      <c:spPr>
        <a:solidFill>
          <a:srgbClr val="FFFFFF"/>
        </a:solidFill>
        <a:ln w="3175">
          <a:solidFill>
            <a:srgbClr val="000000"/>
          </a:solidFill>
          <a:prstDash val="solid"/>
        </a:ln>
      </c:spPr>
      <c:txPr>
        <a:bodyPr/>
        <a:lstStyle/>
        <a:p>
          <a:pPr>
            <a:defRPr sz="1600" b="0" i="0" u="none" strike="noStrike" baseline="0">
              <a:solidFill>
                <a:srgbClr val="000000"/>
              </a:solidFill>
              <a:latin typeface="Arial"/>
              <a:ea typeface="Arial"/>
              <a:cs typeface="Arial"/>
            </a:defRPr>
          </a:pPr>
          <a:endParaRPr lang="en-US"/>
        </a:p>
      </c:txPr>
    </c:legend>
    <c:plotVisOnly val="1"/>
    <c:dispBlanksAs val="gap"/>
    <c:showDLblsOverMax val="0"/>
  </c:chart>
  <c:spPr>
    <a:noFill/>
    <a:ln w="9525">
      <a:noFill/>
    </a:ln>
  </c:spPr>
  <c:txPr>
    <a:bodyPr/>
    <a:lstStyle/>
    <a:p>
      <a:pPr>
        <a:defRPr sz="1100" b="0" i="0" u="none" strike="noStrike" baseline="0">
          <a:solidFill>
            <a:srgbClr val="000000"/>
          </a:solidFill>
          <a:latin typeface="Arial"/>
          <a:ea typeface="Arial"/>
          <a:cs typeface="Arial"/>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240A4-3E0F-47DD-A4EC-3E13B70A054B}" type="datetimeFigureOut">
              <a:rPr lang="en-US" smtClean="0"/>
              <a:t>3/12/2019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63838A-4364-4F58-AE4C-FA48978C0970}" type="slidenum">
              <a:rPr lang="en-US" smtClean="0"/>
              <a:t>‹#›</a:t>
            </a:fld>
            <a:endParaRPr lang="en-US"/>
          </a:p>
        </p:txBody>
      </p:sp>
    </p:spTree>
    <p:extLst>
      <p:ext uri="{BB962C8B-B14F-4D97-AF65-F5344CB8AC3E}">
        <p14:creationId xmlns:p14="http://schemas.microsoft.com/office/powerpoint/2010/main" val="3042669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en.wikipedia.org/wiki/Tim_Robbins"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en.wikipedia.org/wiki/Stock" TargetMode="External"/><Relationship Id="rId5" Type="http://schemas.openxmlformats.org/officeDocument/2006/relationships/hyperlink" Target="http://en.wikipedia.org/wiki/Paul_Newman" TargetMode="External"/><Relationship Id="rId4" Type="http://schemas.openxmlformats.org/officeDocument/2006/relationships/hyperlink" Target="http://en.wikipedia.org/wiki/Jennifer_Jason_Leigh"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more!</a:t>
            </a:r>
          </a:p>
        </p:txBody>
      </p:sp>
      <p:sp>
        <p:nvSpPr>
          <p:cNvPr id="4" name="Slide Number Placeholder 3"/>
          <p:cNvSpPr>
            <a:spLocks noGrp="1"/>
          </p:cNvSpPr>
          <p:nvPr>
            <p:ph type="sldNum" sz="quarter" idx="5"/>
          </p:nvPr>
        </p:nvSpPr>
        <p:spPr/>
        <p:txBody>
          <a:bodyPr/>
          <a:lstStyle/>
          <a:p>
            <a:fld id="{0B63838A-4364-4F58-AE4C-FA48978C0970}" type="slidenum">
              <a:rPr lang="en-US" smtClean="0"/>
              <a:t>3</a:t>
            </a:fld>
            <a:endParaRPr lang="en-US"/>
          </a:p>
        </p:txBody>
      </p:sp>
    </p:spTree>
    <p:extLst>
      <p:ext uri="{BB962C8B-B14F-4D97-AF65-F5344CB8AC3E}">
        <p14:creationId xmlns:p14="http://schemas.microsoft.com/office/powerpoint/2010/main" val="1633397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63838A-4364-4F58-AE4C-FA48978C0970}" type="slidenum">
              <a:rPr lang="en-US" smtClean="0"/>
              <a:t>37</a:t>
            </a:fld>
            <a:endParaRPr lang="en-US"/>
          </a:p>
        </p:txBody>
      </p:sp>
    </p:spTree>
    <p:extLst>
      <p:ext uri="{BB962C8B-B14F-4D97-AF65-F5344CB8AC3E}">
        <p14:creationId xmlns:p14="http://schemas.microsoft.com/office/powerpoint/2010/main" val="982263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63838A-4364-4F58-AE4C-FA48978C0970}" type="slidenum">
              <a:rPr lang="en-US" smtClean="0"/>
              <a:t>38</a:t>
            </a:fld>
            <a:endParaRPr lang="en-US"/>
          </a:p>
        </p:txBody>
      </p:sp>
    </p:spTree>
    <p:extLst>
      <p:ext uri="{BB962C8B-B14F-4D97-AF65-F5344CB8AC3E}">
        <p14:creationId xmlns:p14="http://schemas.microsoft.com/office/powerpoint/2010/main" val="2106287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49E7816-1675-4334-8E46-4AD0C2F08E14}" type="slidenum">
              <a:rPr lang="en-US"/>
              <a:pPr/>
              <a:t>41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a:buFontTx/>
              <a:buChar char="•"/>
            </a:pPr>
            <a:endParaRPr lang="en-US"/>
          </a:p>
        </p:txBody>
      </p:sp>
    </p:spTree>
    <p:extLst>
      <p:ext uri="{BB962C8B-B14F-4D97-AF65-F5344CB8AC3E}">
        <p14:creationId xmlns:p14="http://schemas.microsoft.com/office/powerpoint/2010/main" val="1852687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15363"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4"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3</a:t>
            </a:r>
          </a:p>
        </p:txBody>
      </p:sp>
      <p:sp>
        <p:nvSpPr>
          <p:cNvPr id="15365"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6"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7" name="Rectangle 6"/>
          <p:cNvSpPr>
            <a:spLocks noGrp="1" noRot="1" noChangeAspect="1" noChangeArrowheads="1" noTextEdit="1"/>
          </p:cNvSpPr>
          <p:nvPr>
            <p:ph type="sldImg"/>
          </p:nvPr>
        </p:nvSpPr>
        <p:spPr>
          <a:xfrm>
            <a:off x="1265238" y="725488"/>
            <a:ext cx="4784725" cy="3587750"/>
          </a:xfrm>
          <a:ln w="12700" cap="flat">
            <a:solidFill>
              <a:schemeClr val="tx1"/>
            </a:solidFill>
          </a:ln>
        </p:spPr>
      </p:sp>
      <p:sp>
        <p:nvSpPr>
          <p:cNvPr id="15368" name="Rectangle 7"/>
          <p:cNvSpPr>
            <a:spLocks noGrp="1" noChangeArrowheads="1"/>
          </p:cNvSpPr>
          <p:nvPr>
            <p:ph type="body" idx="1"/>
          </p:nvPr>
        </p:nvSpPr>
        <p:spPr>
          <a:xfrm>
            <a:off x="682625" y="4713288"/>
            <a:ext cx="5792788" cy="5283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r>
              <a:rPr lang="en-US" altLang="en-US"/>
              <a:t>Example of Integrating marketing concepts and practice:</a:t>
            </a:r>
          </a:p>
          <a:p>
            <a:r>
              <a:rPr lang="en-US" altLang="en-US"/>
              <a:t>4Ps – developing a marketing plan to position the product in the target segments. Once that is done, how do you assess the relative effectiveness of the different elements of the marketing mix. That is where a marketing-mix model comes in.</a:t>
            </a:r>
          </a:p>
          <a:p>
            <a:r>
              <a:rPr lang="en-US" altLang="en-US"/>
              <a:t>Segmentation – learn conceptually in Marketing Core.  In this class, learn the analytical tools to develop segmentation schemes using data – e.g. clustering and choice models.</a:t>
            </a:r>
          </a:p>
          <a:p>
            <a:r>
              <a:rPr lang="en-US" altLang="en-US"/>
              <a:t>Heavy emphasis on hands-on learning.  Entirely based on Excel, because it is a tool that every manager has access to in the workplace.  </a:t>
            </a:r>
          </a:p>
        </p:txBody>
      </p:sp>
    </p:spTree>
    <p:extLst>
      <p:ext uri="{BB962C8B-B14F-4D97-AF65-F5344CB8AC3E}">
        <p14:creationId xmlns:p14="http://schemas.microsoft.com/office/powerpoint/2010/main" val="2335265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17411"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2"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7</a:t>
            </a:r>
          </a:p>
        </p:txBody>
      </p:sp>
      <p:sp>
        <p:nvSpPr>
          <p:cNvPr id="17413"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4"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5" name="Rectangle 6"/>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6" name="Rectangle 7"/>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6</a:t>
            </a:r>
          </a:p>
        </p:txBody>
      </p:sp>
      <p:sp>
        <p:nvSpPr>
          <p:cNvPr id="17417" name="Rectangle 8"/>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8" name="Rectangle 9"/>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9" name="Rectangle 10"/>
          <p:cNvSpPr>
            <a:spLocks noGrp="1" noChangeArrowheads="1"/>
          </p:cNvSpPr>
          <p:nvPr>
            <p:ph type="body" idx="1"/>
          </p:nvPr>
        </p:nvSpPr>
        <p:spPr>
          <a:xfrm>
            <a:off x="608013" y="4427538"/>
            <a:ext cx="5791200" cy="5283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r>
              <a:rPr lang="en-US" altLang="en-US" dirty="0"/>
              <a:t>Models are necessarily abstractions and simplifications of the real world. They try to capture what is really essential to represent the relationships at hand. For instance, for a predictive model, there may be many, many factors that are potentially relevant predictors, but in a model we want to capture some of them, not all.</a:t>
            </a:r>
          </a:p>
          <a:p>
            <a:r>
              <a:rPr lang="en-US" altLang="en-US" dirty="0"/>
              <a:t>Both examples are for forecasting but two different kinds of products.</a:t>
            </a:r>
          </a:p>
        </p:txBody>
      </p:sp>
      <p:sp>
        <p:nvSpPr>
          <p:cNvPr id="17420" name="Rectangle 11"/>
          <p:cNvSpPr>
            <a:spLocks noGrp="1" noRot="1" noChangeAspect="1" noChangeArrowheads="1" noTextEdit="1"/>
          </p:cNvSpPr>
          <p:nvPr>
            <p:ph type="sldImg"/>
          </p:nvPr>
        </p:nvSpPr>
        <p:spPr>
          <a:xfrm>
            <a:off x="1265238" y="725488"/>
            <a:ext cx="4784725" cy="3587750"/>
          </a:xfrm>
          <a:ln w="12700" cap="flat">
            <a:solidFill>
              <a:schemeClr val="tx1"/>
            </a:solidFill>
          </a:ln>
        </p:spPr>
      </p:sp>
    </p:spTree>
    <p:extLst>
      <p:ext uri="{BB962C8B-B14F-4D97-AF65-F5344CB8AC3E}">
        <p14:creationId xmlns:p14="http://schemas.microsoft.com/office/powerpoint/2010/main" val="807968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19459"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0"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19461"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2"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3" name="Rectangle 6"/>
          <p:cNvSpPr>
            <a:spLocks noGrp="1" noChangeArrowheads="1"/>
          </p:cNvSpPr>
          <p:nvPr>
            <p:ph type="body" idx="1"/>
          </p:nvPr>
        </p:nvSpPr>
        <p:spPr>
          <a:xfrm>
            <a:off x="636588" y="4368800"/>
            <a:ext cx="5792787" cy="5283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r>
              <a:rPr lang="en-US" altLang="en-US" dirty="0"/>
              <a:t>Diffusion refers to change over time. How the product gets adopted in a population.</a:t>
            </a:r>
          </a:p>
          <a:p>
            <a:r>
              <a:rPr lang="en-US" altLang="en-US" dirty="0"/>
              <a:t>Focus on new categories not brands within, and durables (longer lifetime) not frequently purchased products. Examples: solar cars, all-electric cars, smartphones, DIY tax software, 3D printers, Greek yogurt, microfinance organizations, etc.</a:t>
            </a:r>
          </a:p>
          <a:p>
            <a:r>
              <a:rPr lang="en-US" altLang="en-US" dirty="0"/>
              <a:t>Abstraction.  This model focuses on a few elements of the new product diffusion process, leaving out many others.  If the elements that it focuses on are big and important determinants of the process, then this is going to be a good model.  How will we know?  It will then fit the data well, have good predictive ability, have face validity, etc.</a:t>
            </a:r>
          </a:p>
          <a:p>
            <a:r>
              <a:rPr lang="en-US" altLang="en-US" dirty="0"/>
              <a:t>Some phenomena that have been left out in this model: regulation, marketing activities, network effects, availability of infrastructure (e.g. “range anxiety” in the case of all-electric vehicles).</a:t>
            </a:r>
          </a:p>
          <a:p>
            <a:r>
              <a:rPr lang="en-US" altLang="en-US" dirty="0"/>
              <a:t>“Social contagion”</a:t>
            </a:r>
          </a:p>
        </p:txBody>
      </p:sp>
      <p:sp>
        <p:nvSpPr>
          <p:cNvPr id="19464" name="Rectangle 7"/>
          <p:cNvSpPr>
            <a:spLocks noGrp="1" noRot="1" noChangeAspect="1" noChangeArrowheads="1" noTextEdit="1"/>
          </p:cNvSpPr>
          <p:nvPr>
            <p:ph type="sldImg"/>
          </p:nvPr>
        </p:nvSpPr>
        <p:spPr>
          <a:xfrm>
            <a:off x="1265238" y="725488"/>
            <a:ext cx="4784725" cy="3587750"/>
          </a:xfrm>
          <a:ln w="12700" cap="flat">
            <a:solidFill>
              <a:schemeClr val="tx1"/>
            </a:solidFill>
          </a:ln>
        </p:spPr>
      </p:sp>
    </p:spTree>
    <p:extLst>
      <p:ext uri="{BB962C8B-B14F-4D97-AF65-F5344CB8AC3E}">
        <p14:creationId xmlns:p14="http://schemas.microsoft.com/office/powerpoint/2010/main" val="3619044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19459"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0"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19461"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2"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3" name="Rectangle 6"/>
          <p:cNvSpPr>
            <a:spLocks noGrp="1" noChangeArrowheads="1"/>
          </p:cNvSpPr>
          <p:nvPr>
            <p:ph type="body" idx="1"/>
          </p:nvPr>
        </p:nvSpPr>
        <p:spPr>
          <a:xfrm>
            <a:off x="636588" y="4368800"/>
            <a:ext cx="5792787" cy="5283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r>
              <a:rPr lang="en-US" altLang="en-US" dirty="0"/>
              <a:t>Diffusion refers to change over time. How the product gets adopted in a population.</a:t>
            </a:r>
          </a:p>
          <a:p>
            <a:r>
              <a:rPr lang="en-US" altLang="en-US" dirty="0"/>
              <a:t>Focus on new categories not brands within, and durables (longer lifetime) not frequently purchased products. Examples: solar cars, all-electric cars, smartphones, DIY tax software, 3D printers, Greek yogurt, microfinance organizations, etc.</a:t>
            </a:r>
          </a:p>
          <a:p>
            <a:r>
              <a:rPr lang="en-US" altLang="en-US" dirty="0"/>
              <a:t>Abstraction.  This model focuses on a few elements of the new product diffusion process, leaving out many others.  If the elements that it focuses on are big and important determinants of the process, then this is going to be a good model.  How will we know?  It will then fit the data well, have good predictive ability, have face validity, etc.</a:t>
            </a:r>
          </a:p>
          <a:p>
            <a:r>
              <a:rPr lang="en-US" altLang="en-US" dirty="0"/>
              <a:t>Some phenomena that have been left out in this model: regulation, marketing activities, network effects, availability of infrastructure (e.g. “range anxiety” in the case of all-electric vehicles).</a:t>
            </a:r>
          </a:p>
          <a:p>
            <a:r>
              <a:rPr lang="en-US" altLang="en-US" dirty="0"/>
              <a:t>“Social contagion”</a:t>
            </a:r>
          </a:p>
        </p:txBody>
      </p:sp>
      <p:sp>
        <p:nvSpPr>
          <p:cNvPr id="19464" name="Rectangle 7"/>
          <p:cNvSpPr>
            <a:spLocks noGrp="1" noRot="1" noChangeAspect="1" noChangeArrowheads="1" noTextEdit="1"/>
          </p:cNvSpPr>
          <p:nvPr>
            <p:ph type="sldImg"/>
          </p:nvPr>
        </p:nvSpPr>
        <p:spPr>
          <a:xfrm>
            <a:off x="1265238" y="725488"/>
            <a:ext cx="4784725" cy="3587750"/>
          </a:xfrm>
          <a:ln w="12700" cap="flat">
            <a:solidFill>
              <a:schemeClr val="tx1"/>
            </a:solidFill>
          </a:ln>
        </p:spPr>
      </p:sp>
    </p:spTree>
    <p:extLst>
      <p:ext uri="{BB962C8B-B14F-4D97-AF65-F5344CB8AC3E}">
        <p14:creationId xmlns:p14="http://schemas.microsoft.com/office/powerpoint/2010/main" val="3796686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21507"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08"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9</a:t>
            </a:r>
          </a:p>
        </p:txBody>
      </p:sp>
      <p:sp>
        <p:nvSpPr>
          <p:cNvPr id="21509"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10"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11"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endParaRPr lang="en-US" altLang="en-US"/>
          </a:p>
        </p:txBody>
      </p:sp>
      <p:sp>
        <p:nvSpPr>
          <p:cNvPr id="21512" name="Rectangle 7"/>
          <p:cNvSpPr>
            <a:spLocks noGrp="1" noRot="1" noChangeAspect="1" noChangeArrowheads="1" noTextEdit="1"/>
          </p:cNvSpPr>
          <p:nvPr>
            <p:ph type="sldImg"/>
          </p:nvPr>
        </p:nvSpPr>
        <p:spPr>
          <a:xfrm>
            <a:off x="1265238" y="725488"/>
            <a:ext cx="4784725" cy="3587750"/>
          </a:xfrm>
          <a:ln w="12700" cap="flat">
            <a:solidFill>
              <a:schemeClr val="tx1"/>
            </a:solidFill>
          </a:ln>
        </p:spPr>
      </p:sp>
    </p:spTree>
    <p:extLst>
      <p:ext uri="{BB962C8B-B14F-4D97-AF65-F5344CB8AC3E}">
        <p14:creationId xmlns:p14="http://schemas.microsoft.com/office/powerpoint/2010/main" val="2502188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23555"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6"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10</a:t>
            </a:r>
          </a:p>
        </p:txBody>
      </p:sp>
      <p:sp>
        <p:nvSpPr>
          <p:cNvPr id="23557"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8"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9" name="Rectangle 6"/>
          <p:cNvSpPr>
            <a:spLocks noGrp="1" noChangeArrowheads="1"/>
          </p:cNvSpPr>
          <p:nvPr>
            <p:ph type="body" idx="1"/>
          </p:nvPr>
        </p:nvSpPr>
        <p:spPr>
          <a:xfrm>
            <a:off x="636588" y="4562475"/>
            <a:ext cx="5792787" cy="52847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r>
              <a:rPr lang="en-US" altLang="en-US"/>
              <a:t>Cumulative sales on vertical axis, time on horizontal axis. This basic S-shape has been found to apply in a lot of categories. The exact curvature of the S varies. The point of inflexion is different. Some products are sleepers, with a long tail. Others take-off very quickly.  For instance, color TVs had a long tail because color programming was very scanty for a long time.</a:t>
            </a:r>
          </a:p>
        </p:txBody>
      </p:sp>
      <p:sp>
        <p:nvSpPr>
          <p:cNvPr id="23560" name="Rectangle 7"/>
          <p:cNvSpPr>
            <a:spLocks noGrp="1" noRot="1" noChangeAspect="1" noChangeArrowheads="1" noTextEdit="1"/>
          </p:cNvSpPr>
          <p:nvPr>
            <p:ph type="sldImg"/>
          </p:nvPr>
        </p:nvSpPr>
        <p:spPr>
          <a:xfrm>
            <a:off x="1265238" y="725488"/>
            <a:ext cx="4784725" cy="3587750"/>
          </a:xfrm>
          <a:ln w="12700" cap="flat">
            <a:solidFill>
              <a:schemeClr val="tx1"/>
            </a:solidFill>
          </a:ln>
        </p:spPr>
      </p:sp>
    </p:spTree>
    <p:extLst>
      <p:ext uri="{BB962C8B-B14F-4D97-AF65-F5344CB8AC3E}">
        <p14:creationId xmlns:p14="http://schemas.microsoft.com/office/powerpoint/2010/main" val="1508690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25603"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4"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12</a:t>
            </a:r>
          </a:p>
        </p:txBody>
      </p:sp>
      <p:sp>
        <p:nvSpPr>
          <p:cNvPr id="25605"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6"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7" name="Rectangle 6"/>
          <p:cNvSpPr>
            <a:spLocks noGrp="1" noChangeArrowheads="1"/>
          </p:cNvSpPr>
          <p:nvPr>
            <p:ph type="body" idx="1"/>
          </p:nvPr>
        </p:nvSpPr>
        <p:spPr>
          <a:xfrm>
            <a:off x="636588" y="4427538"/>
            <a:ext cx="5792787" cy="5283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r>
              <a:rPr lang="en-US" altLang="en-US" dirty="0"/>
              <a:t>Changes in x over time are determined by this mathematical process. How does it capture the phenomena that we described in the verbal and graphical models? What is (N-</a:t>
            </a:r>
            <a:r>
              <a:rPr lang="en-US" altLang="en-US" dirty="0" err="1"/>
              <a:t>x_t</a:t>
            </a:r>
            <a:r>
              <a:rPr lang="en-US" altLang="en-US" dirty="0"/>
              <a:t>)? What will happen to that over time? </a:t>
            </a:r>
          </a:p>
          <a:p>
            <a:endParaRPr lang="en-US" altLang="en-US" dirty="0"/>
          </a:p>
          <a:p>
            <a:r>
              <a:rPr lang="en-US" altLang="en-US" dirty="0"/>
              <a:t>(</a:t>
            </a:r>
            <a:r>
              <a:rPr lang="en-US" altLang="en-US" dirty="0" err="1"/>
              <a:t>a+b</a:t>
            </a:r>
            <a:r>
              <a:rPr lang="en-US" altLang="en-US" dirty="0"/>
              <a:t>*</a:t>
            </a:r>
            <a:r>
              <a:rPr lang="en-US" altLang="en-US" dirty="0" err="1"/>
              <a:t>x_t</a:t>
            </a:r>
            <a:r>
              <a:rPr lang="en-US" altLang="en-US" dirty="0"/>
              <a:t>) is the fraction of the remaining market that buys in period t. The first part, a, is called the coefficient of innovation. The second part, b*</a:t>
            </a:r>
            <a:r>
              <a:rPr lang="en-US" altLang="en-US" dirty="0" err="1"/>
              <a:t>x_t</a:t>
            </a:r>
            <a:r>
              <a:rPr lang="en-US" altLang="en-US" dirty="0"/>
              <a:t>, is the part due to imitation. B is the coefficient of imitation. As </a:t>
            </a:r>
            <a:r>
              <a:rPr lang="en-US" altLang="en-US" dirty="0" err="1"/>
              <a:t>x_t</a:t>
            </a:r>
            <a:r>
              <a:rPr lang="en-US" altLang="en-US" dirty="0"/>
              <a:t> grows, b*</a:t>
            </a:r>
            <a:r>
              <a:rPr lang="en-US" altLang="en-US" dirty="0" err="1"/>
              <a:t>x_t</a:t>
            </a:r>
            <a:r>
              <a:rPr lang="en-US" altLang="en-US" dirty="0"/>
              <a:t> grows. So there is increasing pressure to imitate.</a:t>
            </a:r>
          </a:p>
          <a:p>
            <a:endParaRPr lang="en-US" altLang="en-US" dirty="0"/>
          </a:p>
          <a:p>
            <a:r>
              <a:rPr lang="en-US" altLang="en-US" b="1" dirty="0"/>
              <a:t>If a and b are positive, what causes sales growth to slow down? </a:t>
            </a:r>
          </a:p>
          <a:p>
            <a:r>
              <a:rPr lang="en-US" altLang="en-US" dirty="0"/>
              <a:t>Answer: Remaining potential (N-</a:t>
            </a:r>
            <a:r>
              <a:rPr lang="en-US" altLang="en-US" dirty="0" err="1"/>
              <a:t>x_t</a:t>
            </a:r>
            <a:r>
              <a:rPr lang="en-US" altLang="en-US" dirty="0"/>
              <a:t>) shrinks since N is fixed.</a:t>
            </a:r>
          </a:p>
          <a:p>
            <a:endParaRPr lang="en-US" altLang="en-US" dirty="0"/>
          </a:p>
          <a:p>
            <a:r>
              <a:rPr lang="en-US" altLang="en-US" dirty="0"/>
              <a:t>As </a:t>
            </a:r>
            <a:r>
              <a:rPr lang="en-US" altLang="en-US" dirty="0" err="1"/>
              <a:t>x_t</a:t>
            </a:r>
            <a:r>
              <a:rPr lang="en-US" altLang="en-US" dirty="0"/>
              <a:t> grows, b*</a:t>
            </a:r>
            <a:r>
              <a:rPr lang="en-US" altLang="en-US" dirty="0" err="1"/>
              <a:t>x_t</a:t>
            </a:r>
            <a:r>
              <a:rPr lang="en-US" altLang="en-US" dirty="0"/>
              <a:t> grows (if b is positive), therefore the pressure to imitate is large. This causes sales to grow in later periods.</a:t>
            </a:r>
          </a:p>
        </p:txBody>
      </p:sp>
      <p:sp>
        <p:nvSpPr>
          <p:cNvPr id="25608" name="Rectangle 7"/>
          <p:cNvSpPr>
            <a:spLocks noGrp="1" noRot="1" noChangeAspect="1" noChangeArrowheads="1" noTextEdit="1"/>
          </p:cNvSpPr>
          <p:nvPr>
            <p:ph type="sldImg"/>
          </p:nvPr>
        </p:nvSpPr>
        <p:spPr>
          <a:xfrm>
            <a:off x="1265238" y="725488"/>
            <a:ext cx="4784725" cy="3587750"/>
          </a:xfrm>
          <a:ln w="12700" cap="flat">
            <a:solidFill>
              <a:schemeClr val="tx1"/>
            </a:solidFill>
          </a:ln>
        </p:spPr>
      </p:sp>
    </p:spTree>
    <p:extLst>
      <p:ext uri="{BB962C8B-B14F-4D97-AF65-F5344CB8AC3E}">
        <p14:creationId xmlns:p14="http://schemas.microsoft.com/office/powerpoint/2010/main" val="528299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more!</a:t>
            </a:r>
          </a:p>
        </p:txBody>
      </p:sp>
      <p:sp>
        <p:nvSpPr>
          <p:cNvPr id="4" name="Slide Number Placeholder 3"/>
          <p:cNvSpPr>
            <a:spLocks noGrp="1"/>
          </p:cNvSpPr>
          <p:nvPr>
            <p:ph type="sldNum" sz="quarter" idx="5"/>
          </p:nvPr>
        </p:nvSpPr>
        <p:spPr/>
        <p:txBody>
          <a:bodyPr/>
          <a:lstStyle/>
          <a:p>
            <a:fld id="{0B63838A-4364-4F58-AE4C-FA48978C0970}" type="slidenum">
              <a:rPr lang="en-US" smtClean="0"/>
              <a:t>4</a:t>
            </a:fld>
            <a:endParaRPr lang="en-US"/>
          </a:p>
        </p:txBody>
      </p:sp>
    </p:spTree>
    <p:extLst>
      <p:ext uri="{BB962C8B-B14F-4D97-AF65-F5344CB8AC3E}">
        <p14:creationId xmlns:p14="http://schemas.microsoft.com/office/powerpoint/2010/main" val="2220532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KIVA</a:t>
            </a:r>
          </a:p>
          <a:p>
            <a:r>
              <a:rPr lang="en-US" altLang="en-US"/>
              <a:t>Useful in this case for one-period ahead. If had only the first few months of data, we could still try to forecast how big this will ever become (i.e. Max possible number of adopters).</a:t>
            </a:r>
          </a:p>
        </p:txBody>
      </p:sp>
      <p:sp>
        <p:nvSpPr>
          <p:cNvPr id="27652" name="Footer Placeholder 3"/>
          <p:cNvSpPr>
            <a:spLocks noGrp="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Tree>
    <p:extLst>
      <p:ext uri="{BB962C8B-B14F-4D97-AF65-F5344CB8AC3E}">
        <p14:creationId xmlns:p14="http://schemas.microsoft.com/office/powerpoint/2010/main" val="3305586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FF0000"/>
                </a:solidFill>
              </a:rPr>
              <a:t>The film stars </a:t>
            </a:r>
            <a:r>
              <a:rPr lang="en-US" altLang="en-US">
                <a:solidFill>
                  <a:srgbClr val="FF0000"/>
                </a:solidFill>
                <a:hlinkClick r:id="rId3" tooltip="Tim Robbins"/>
              </a:rPr>
              <a:t>Tim Robbins</a:t>
            </a:r>
            <a:r>
              <a:rPr lang="en-US" altLang="en-US">
                <a:solidFill>
                  <a:srgbClr val="FF0000"/>
                </a:solidFill>
              </a:rPr>
              <a:t> as a naïve business-school graduate who is installed as president of a manufacturing company, </a:t>
            </a:r>
            <a:r>
              <a:rPr lang="en-US" altLang="en-US">
                <a:solidFill>
                  <a:srgbClr val="FF0000"/>
                </a:solidFill>
                <a:hlinkClick r:id="rId4" tooltip="Jennifer Jason Leigh"/>
              </a:rPr>
              <a:t>Jennifer Jason Leigh</a:t>
            </a:r>
            <a:r>
              <a:rPr lang="en-US" altLang="en-US">
                <a:solidFill>
                  <a:srgbClr val="FF0000"/>
                </a:solidFill>
              </a:rPr>
              <a:t> as a newspaper reporter, and </a:t>
            </a:r>
            <a:r>
              <a:rPr lang="en-US" altLang="en-US">
                <a:solidFill>
                  <a:srgbClr val="FF0000"/>
                </a:solidFill>
                <a:hlinkClick r:id="rId5" tooltip="Paul Newman"/>
              </a:rPr>
              <a:t>Paul Newman</a:t>
            </a:r>
            <a:r>
              <a:rPr lang="en-US" altLang="en-US">
                <a:solidFill>
                  <a:srgbClr val="FF0000"/>
                </a:solidFill>
              </a:rPr>
              <a:t> as a company director who hires the young man as part of a </a:t>
            </a:r>
            <a:r>
              <a:rPr lang="en-US" altLang="en-US">
                <a:solidFill>
                  <a:srgbClr val="FF0000"/>
                </a:solidFill>
                <a:hlinkClick r:id="rId6" tooltip="Stock"/>
              </a:rPr>
              <a:t>stock</a:t>
            </a:r>
            <a:r>
              <a:rPr lang="en-US" altLang="en-US">
                <a:solidFill>
                  <a:srgbClr val="FF0000"/>
                </a:solidFill>
              </a:rPr>
              <a:t> scam.</a:t>
            </a:r>
          </a:p>
        </p:txBody>
      </p:sp>
      <p:sp>
        <p:nvSpPr>
          <p:cNvPr id="29700" name="Footer Placeholder 3"/>
          <p:cNvSpPr>
            <a:spLocks noGrp="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a:defRPr sz="2400">
                <a:solidFill>
                  <a:schemeClr val="tx1"/>
                </a:solidFill>
                <a:latin typeface="Times New Roman" panose="02020603050405020304" pitchFamily="18" charset="0"/>
              </a:defRPr>
            </a:lvl1pPr>
            <a:lvl2pPr marL="771525" indent="-296863">
              <a:defRPr sz="2400">
                <a:solidFill>
                  <a:schemeClr val="tx1"/>
                </a:solidFill>
                <a:latin typeface="Times New Roman" panose="02020603050405020304" pitchFamily="18" charset="0"/>
              </a:defRPr>
            </a:lvl2pPr>
            <a:lvl3pPr marL="1187450" indent="-236538">
              <a:defRPr sz="2400">
                <a:solidFill>
                  <a:schemeClr val="tx1"/>
                </a:solidFill>
                <a:latin typeface="Times New Roman" panose="02020603050405020304" pitchFamily="18" charset="0"/>
              </a:defRPr>
            </a:lvl3pPr>
            <a:lvl4pPr marL="1662113" indent="-236538">
              <a:defRPr sz="2400">
                <a:solidFill>
                  <a:schemeClr val="tx1"/>
                </a:solidFill>
                <a:latin typeface="Times New Roman" panose="02020603050405020304" pitchFamily="18" charset="0"/>
              </a:defRPr>
            </a:lvl4pPr>
            <a:lvl5pPr marL="2136775" indent="-236538">
              <a:defRPr sz="2400">
                <a:solidFill>
                  <a:schemeClr val="tx1"/>
                </a:solidFill>
                <a:latin typeface="Times New Roman" panose="02020603050405020304" pitchFamily="18" charset="0"/>
              </a:defRPr>
            </a:lvl5pPr>
            <a:lvl6pPr marL="2593975" indent="-236538"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t>© Sachin Gupta 2000</a:t>
            </a:r>
          </a:p>
        </p:txBody>
      </p:sp>
    </p:spTree>
    <p:extLst>
      <p:ext uri="{BB962C8B-B14F-4D97-AF65-F5344CB8AC3E}">
        <p14:creationId xmlns:p14="http://schemas.microsoft.com/office/powerpoint/2010/main" val="4132117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37891"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2"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14</a:t>
            </a:r>
          </a:p>
        </p:txBody>
      </p:sp>
      <p:sp>
        <p:nvSpPr>
          <p:cNvPr id="37893"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4"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5" name="Rectangle 6"/>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6" name="Rectangle 7"/>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14</a:t>
            </a:r>
          </a:p>
        </p:txBody>
      </p:sp>
      <p:sp>
        <p:nvSpPr>
          <p:cNvPr id="37897" name="Rectangle 8"/>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8" name="Rectangle 9"/>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9" name="Rectangle 10"/>
          <p:cNvSpPr>
            <a:spLocks noGrp="1" noChangeArrowheads="1"/>
          </p:cNvSpPr>
          <p:nvPr>
            <p:ph type="body" idx="1"/>
          </p:nvPr>
        </p:nvSpPr>
        <p:spPr>
          <a:xfrm>
            <a:off x="636588" y="4608513"/>
            <a:ext cx="5792787" cy="5283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r>
              <a:rPr lang="en-US" altLang="en-US" dirty="0"/>
              <a:t>Provide analogy – looking at data, and trying to see relationships. For instance, which is bigger.</a:t>
            </a:r>
          </a:p>
        </p:txBody>
      </p:sp>
      <p:sp>
        <p:nvSpPr>
          <p:cNvPr id="37900" name="Rectangle 11"/>
          <p:cNvSpPr>
            <a:spLocks noGrp="1" noRot="1" noChangeAspect="1" noChangeArrowheads="1" noTextEdit="1"/>
          </p:cNvSpPr>
          <p:nvPr>
            <p:ph type="sldImg"/>
          </p:nvPr>
        </p:nvSpPr>
        <p:spPr>
          <a:xfrm>
            <a:off x="1265238" y="725488"/>
            <a:ext cx="4784725" cy="3587750"/>
          </a:xfrm>
          <a:ln w="12700" cap="flat">
            <a:solidFill>
              <a:schemeClr val="tx1"/>
            </a:solidFill>
          </a:ln>
        </p:spPr>
      </p:sp>
    </p:spTree>
    <p:extLst>
      <p:ext uri="{BB962C8B-B14F-4D97-AF65-F5344CB8AC3E}">
        <p14:creationId xmlns:p14="http://schemas.microsoft.com/office/powerpoint/2010/main" val="3014356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defRPr>
            </a:lvl1pPr>
            <a:lvl2pPr marL="742950" indent="-285750" defTabSz="965200">
              <a:defRPr sz="2400">
                <a:solidFill>
                  <a:schemeClr val="tx1"/>
                </a:solidFill>
                <a:latin typeface="Times New Roman" panose="02020603050405020304" pitchFamily="18" charset="0"/>
              </a:defRPr>
            </a:lvl2pPr>
            <a:lvl3pPr marL="1143000" indent="-228600" defTabSz="965200">
              <a:defRPr sz="2400">
                <a:solidFill>
                  <a:schemeClr val="tx1"/>
                </a:solidFill>
                <a:latin typeface="Times New Roman" panose="02020603050405020304" pitchFamily="18" charset="0"/>
              </a:defRPr>
            </a:lvl3pPr>
            <a:lvl4pPr marL="1600200" indent="-228600" defTabSz="965200">
              <a:defRPr sz="2400">
                <a:solidFill>
                  <a:schemeClr val="tx1"/>
                </a:solidFill>
                <a:latin typeface="Times New Roman" panose="02020603050405020304" pitchFamily="18" charset="0"/>
              </a:defRPr>
            </a:lvl4pPr>
            <a:lvl5pPr marL="2057400" indent="-228600" defTabSz="965200">
              <a:defRPr sz="2400">
                <a:solidFill>
                  <a:schemeClr val="tx1"/>
                </a:solidFill>
                <a:latin typeface="Times New Roman" panose="02020603050405020304" pitchFamily="18" charset="0"/>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00"/>
              <a:t>© Sachin Gupta 2000</a:t>
            </a:r>
          </a:p>
        </p:txBody>
      </p:sp>
      <p:sp>
        <p:nvSpPr>
          <p:cNvPr id="37891"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2"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9" tIns="0" rIns="19909"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a:t>
            </a:r>
          </a:p>
        </p:txBody>
      </p:sp>
      <p:sp>
        <p:nvSpPr>
          <p:cNvPr id="37893"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4"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5" name="Rectangle 6"/>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6" name="Rectangle 7"/>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9" tIns="0" rIns="19909"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a:t>
            </a:r>
          </a:p>
        </p:txBody>
      </p:sp>
      <p:sp>
        <p:nvSpPr>
          <p:cNvPr id="37897" name="Rectangle 8"/>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8" name="Rectangle 9"/>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9" name="Rectangle 10"/>
          <p:cNvSpPr>
            <a:spLocks noChangeArrowheads="1"/>
          </p:cNvSpPr>
          <p:nvPr/>
        </p:nvSpPr>
        <p:spPr bwMode="auto">
          <a:xfrm>
            <a:off x="4144963" y="0"/>
            <a:ext cx="31702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900" name="Rectangle 11"/>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9" tIns="0" rIns="19909"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a:t>
            </a:r>
          </a:p>
        </p:txBody>
      </p:sp>
      <p:sp>
        <p:nvSpPr>
          <p:cNvPr id="37901" name="Rectangle 12"/>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902" name="Rectangle 13"/>
          <p:cNvSpPr>
            <a:spLocks noChangeArrowheads="1"/>
          </p:cNvSpPr>
          <p:nvPr/>
        </p:nvSpPr>
        <p:spPr bwMode="auto">
          <a:xfrm>
            <a:off x="0" y="0"/>
            <a:ext cx="317023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903" name="Rectangle 14"/>
          <p:cNvSpPr>
            <a:spLocks noGrp="1" noRot="1" noChangeAspect="1" noChangeArrowheads="1" noTextEdit="1"/>
          </p:cNvSpPr>
          <p:nvPr>
            <p:ph type="sldImg"/>
          </p:nvPr>
        </p:nvSpPr>
        <p:spPr>
          <a:xfrm>
            <a:off x="1266825" y="725488"/>
            <a:ext cx="4783138" cy="3587750"/>
          </a:xfrm>
          <a:ln w="12700" cap="flat">
            <a:solidFill>
              <a:schemeClr val="tx1"/>
            </a:solidFill>
          </a:ln>
        </p:spPr>
      </p:sp>
      <p:sp>
        <p:nvSpPr>
          <p:cNvPr id="37904" name="Rectangle 1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8" tIns="48114" rIns="96228" bIns="48114"/>
          <a:lstStyle/>
          <a:p>
            <a:r>
              <a:rPr lang="en-US" altLang="en-US" dirty="0"/>
              <a:t>Let’s skip if we</a:t>
            </a:r>
            <a:r>
              <a:rPr lang="en-US" altLang="en-US" baseline="0" dirty="0"/>
              <a:t> don’t have time…</a:t>
            </a:r>
            <a:endParaRPr lang="en-US" altLang="en-US" dirty="0"/>
          </a:p>
        </p:txBody>
      </p:sp>
    </p:spTree>
    <p:extLst>
      <p:ext uri="{BB962C8B-B14F-4D97-AF65-F5344CB8AC3E}">
        <p14:creationId xmlns:p14="http://schemas.microsoft.com/office/powerpoint/2010/main" val="1422938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Parameters can give some characters of population</a:t>
            </a:r>
          </a:p>
          <a:p>
            <a:r>
              <a:rPr lang="en-US" dirty="0"/>
              <a:t>Parameters on sample can cause over-fit problem</a:t>
            </a:r>
          </a:p>
        </p:txBody>
      </p:sp>
      <p:sp>
        <p:nvSpPr>
          <p:cNvPr id="4" name="Slide Number Placeholder 3"/>
          <p:cNvSpPr>
            <a:spLocks noGrp="1"/>
          </p:cNvSpPr>
          <p:nvPr>
            <p:ph type="sldNum" sz="quarter" idx="5"/>
          </p:nvPr>
        </p:nvSpPr>
        <p:spPr/>
        <p:txBody>
          <a:bodyPr/>
          <a:lstStyle/>
          <a:p>
            <a:fld id="{0B63838A-4364-4F58-AE4C-FA48978C0970}" type="slidenum">
              <a:rPr lang="en-US" smtClean="0"/>
              <a:t>58</a:t>
            </a:fld>
            <a:endParaRPr lang="en-US"/>
          </a:p>
        </p:txBody>
      </p:sp>
    </p:spTree>
    <p:extLst>
      <p:ext uri="{BB962C8B-B14F-4D97-AF65-F5344CB8AC3E}">
        <p14:creationId xmlns:p14="http://schemas.microsoft.com/office/powerpoint/2010/main" val="3078083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defRPr>
            </a:lvl1pPr>
            <a:lvl2pPr marL="742950" indent="-285750" defTabSz="965200">
              <a:defRPr sz="2400">
                <a:solidFill>
                  <a:schemeClr val="tx1"/>
                </a:solidFill>
                <a:latin typeface="Times New Roman" panose="02020603050405020304" pitchFamily="18" charset="0"/>
              </a:defRPr>
            </a:lvl2pPr>
            <a:lvl3pPr marL="1143000" indent="-228600" defTabSz="965200">
              <a:defRPr sz="2400">
                <a:solidFill>
                  <a:schemeClr val="tx1"/>
                </a:solidFill>
                <a:latin typeface="Times New Roman" panose="02020603050405020304" pitchFamily="18" charset="0"/>
              </a:defRPr>
            </a:lvl3pPr>
            <a:lvl4pPr marL="1600200" indent="-228600" defTabSz="965200">
              <a:defRPr sz="2400">
                <a:solidFill>
                  <a:schemeClr val="tx1"/>
                </a:solidFill>
                <a:latin typeface="Times New Roman" panose="02020603050405020304" pitchFamily="18" charset="0"/>
              </a:defRPr>
            </a:lvl4pPr>
            <a:lvl5pPr marL="2057400" indent="-228600" defTabSz="965200">
              <a:defRPr sz="2400">
                <a:solidFill>
                  <a:schemeClr val="tx1"/>
                </a:solidFill>
                <a:latin typeface="Times New Roman" panose="02020603050405020304" pitchFamily="18" charset="0"/>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00"/>
              <a:t>© Sachin Gupta 2000</a:t>
            </a: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72768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63838A-4364-4F58-AE4C-FA48978C0970}" type="slidenum">
              <a:rPr lang="en-US" smtClean="0"/>
              <a:t>62</a:t>
            </a:fld>
            <a:endParaRPr lang="en-US"/>
          </a:p>
        </p:txBody>
      </p:sp>
    </p:spTree>
    <p:extLst>
      <p:ext uri="{BB962C8B-B14F-4D97-AF65-F5344CB8AC3E}">
        <p14:creationId xmlns:p14="http://schemas.microsoft.com/office/powerpoint/2010/main" val="4056493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defRPr>
            </a:lvl1pPr>
            <a:lvl2pPr marL="742950" indent="-285750" defTabSz="965200">
              <a:defRPr sz="2400">
                <a:solidFill>
                  <a:schemeClr val="tx1"/>
                </a:solidFill>
                <a:latin typeface="Times New Roman" panose="02020603050405020304" pitchFamily="18" charset="0"/>
              </a:defRPr>
            </a:lvl2pPr>
            <a:lvl3pPr marL="1143000" indent="-228600" defTabSz="965200">
              <a:defRPr sz="2400">
                <a:solidFill>
                  <a:schemeClr val="tx1"/>
                </a:solidFill>
                <a:latin typeface="Times New Roman" panose="02020603050405020304" pitchFamily="18" charset="0"/>
              </a:defRPr>
            </a:lvl3pPr>
            <a:lvl4pPr marL="1600200" indent="-228600" defTabSz="965200">
              <a:defRPr sz="2400">
                <a:solidFill>
                  <a:schemeClr val="tx1"/>
                </a:solidFill>
                <a:latin typeface="Times New Roman" panose="02020603050405020304" pitchFamily="18" charset="0"/>
              </a:defRPr>
            </a:lvl4pPr>
            <a:lvl5pPr marL="2057400" indent="-228600" defTabSz="965200">
              <a:defRPr sz="2400">
                <a:solidFill>
                  <a:schemeClr val="tx1"/>
                </a:solidFill>
                <a:latin typeface="Times New Roman" panose="02020603050405020304" pitchFamily="18" charset="0"/>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00"/>
              <a:t>© Sachin Gupta 2000</a:t>
            </a: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general, simpler models (i.e. models with fewer predictor variables) are more robust. </a:t>
            </a:r>
          </a:p>
        </p:txBody>
      </p:sp>
    </p:spTree>
    <p:extLst>
      <p:ext uri="{BB962C8B-B14F-4D97-AF65-F5344CB8AC3E}">
        <p14:creationId xmlns:p14="http://schemas.microsoft.com/office/powerpoint/2010/main" val="3805297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Basic knowledge of Excel is assumed. I will show a bunch of spreadsheets in class, and often have video-recorded versions of the demo on BB.</a:t>
            </a:r>
          </a:p>
        </p:txBody>
      </p:sp>
      <p:sp>
        <p:nvSpPr>
          <p:cNvPr id="56324" name="Footer Placeholder 3"/>
          <p:cNvSpPr>
            <a:spLocks noGrp="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a:defRPr sz="2400">
                <a:solidFill>
                  <a:schemeClr val="tx1"/>
                </a:solidFill>
                <a:latin typeface="Times New Roman" panose="02020603050405020304" pitchFamily="18" charset="0"/>
              </a:defRPr>
            </a:lvl1pPr>
            <a:lvl2pPr marL="771525" indent="-296863">
              <a:defRPr sz="2400">
                <a:solidFill>
                  <a:schemeClr val="tx1"/>
                </a:solidFill>
                <a:latin typeface="Times New Roman" panose="02020603050405020304" pitchFamily="18" charset="0"/>
              </a:defRPr>
            </a:lvl2pPr>
            <a:lvl3pPr marL="1187450" indent="-236538">
              <a:defRPr sz="2400">
                <a:solidFill>
                  <a:schemeClr val="tx1"/>
                </a:solidFill>
                <a:latin typeface="Times New Roman" panose="02020603050405020304" pitchFamily="18" charset="0"/>
              </a:defRPr>
            </a:lvl3pPr>
            <a:lvl4pPr marL="1662113" indent="-236538">
              <a:defRPr sz="2400">
                <a:solidFill>
                  <a:schemeClr val="tx1"/>
                </a:solidFill>
                <a:latin typeface="Times New Roman" panose="02020603050405020304" pitchFamily="18" charset="0"/>
              </a:defRPr>
            </a:lvl4pPr>
            <a:lvl5pPr marL="2136775" indent="-236538">
              <a:defRPr sz="2400">
                <a:solidFill>
                  <a:schemeClr val="tx1"/>
                </a:solidFill>
                <a:latin typeface="Times New Roman" panose="02020603050405020304" pitchFamily="18" charset="0"/>
              </a:defRPr>
            </a:lvl5pPr>
            <a:lvl6pPr marL="2593975" indent="-236538"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t>© Sachin Gupta 2000</a:t>
            </a:r>
          </a:p>
        </p:txBody>
      </p:sp>
    </p:spTree>
    <p:extLst>
      <p:ext uri="{BB962C8B-B14F-4D97-AF65-F5344CB8AC3E}">
        <p14:creationId xmlns:p14="http://schemas.microsoft.com/office/powerpoint/2010/main" val="132728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F31548-0316-47FF-B31D-EABAC33C9C54}" type="slidenum">
              <a:rPr lang="en-US"/>
              <a:pPr/>
              <a:t>23</a:t>
            </a:fld>
            <a:endParaRPr lang="en-US"/>
          </a:p>
        </p:txBody>
      </p:sp>
      <p:sp>
        <p:nvSpPr>
          <p:cNvPr id="67586"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67587" name="Rectangle 3"/>
          <p:cNvSpPr>
            <a:spLocks noGrp="1" noChangeArrowheads="1"/>
          </p:cNvSpPr>
          <p:nvPr>
            <p:ph type="body" idx="1"/>
          </p:nvPr>
        </p:nvSpPr>
        <p:spPr bwMode="auto">
          <a:xfrm>
            <a:off x="934720" y="4415790"/>
            <a:ext cx="5140960" cy="4183380"/>
          </a:xfrm>
          <a:prstGeom prst="rect">
            <a:avLst/>
          </a:prstGeom>
          <a:solidFill>
            <a:srgbClr val="FFFFFF"/>
          </a:solidFill>
          <a:ln>
            <a:solidFill>
              <a:srgbClr val="000000"/>
            </a:solidFill>
            <a:miter lim="800000"/>
            <a:headEnd/>
            <a:tailEnd/>
          </a:ln>
        </p:spPr>
        <p:txBody>
          <a:bodyPr lIns="93177" tIns="46589" rIns="93177" bIns="46589"/>
          <a:lstStyle/>
          <a:p>
            <a:endParaRPr lang="en-US"/>
          </a:p>
        </p:txBody>
      </p:sp>
    </p:spTree>
    <p:extLst>
      <p:ext uri="{BB962C8B-B14F-4D97-AF65-F5344CB8AC3E}">
        <p14:creationId xmlns:p14="http://schemas.microsoft.com/office/powerpoint/2010/main" val="1271296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15363"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4"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3</a:t>
            </a:r>
          </a:p>
        </p:txBody>
      </p:sp>
      <p:sp>
        <p:nvSpPr>
          <p:cNvPr id="15365"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6"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7" name="Rectangle 6"/>
          <p:cNvSpPr>
            <a:spLocks noGrp="1" noRot="1" noChangeAspect="1" noChangeArrowheads="1" noTextEdit="1"/>
          </p:cNvSpPr>
          <p:nvPr>
            <p:ph type="sldImg"/>
          </p:nvPr>
        </p:nvSpPr>
        <p:spPr>
          <a:xfrm>
            <a:off x="1265238" y="725488"/>
            <a:ext cx="4784725" cy="3587750"/>
          </a:xfrm>
          <a:ln w="12700" cap="flat">
            <a:solidFill>
              <a:schemeClr val="tx1"/>
            </a:solidFill>
          </a:ln>
        </p:spPr>
      </p:sp>
      <p:sp>
        <p:nvSpPr>
          <p:cNvPr id="15368" name="Rectangle 7"/>
          <p:cNvSpPr>
            <a:spLocks noGrp="1" noChangeArrowheads="1"/>
          </p:cNvSpPr>
          <p:nvPr>
            <p:ph type="body" idx="1"/>
          </p:nvPr>
        </p:nvSpPr>
        <p:spPr>
          <a:xfrm>
            <a:off x="682625" y="4713288"/>
            <a:ext cx="5792788" cy="5283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r>
              <a:rPr lang="en-US" altLang="en-US"/>
              <a:t>Example of Integrating marketing concepts and practice:</a:t>
            </a:r>
          </a:p>
          <a:p>
            <a:r>
              <a:rPr lang="en-US" altLang="en-US"/>
              <a:t>4Ps – developing a marketing plan to position the product in the target segments. Once that is done, how do you assess the relative effectiveness of the different elements of the marketing mix. That is where a marketing-mix model comes in.</a:t>
            </a:r>
          </a:p>
          <a:p>
            <a:r>
              <a:rPr lang="en-US" altLang="en-US"/>
              <a:t>Segmentation – learn conceptually in Marketing Core.  In this class, learn the analytical tools to develop segmentation schemes using data – e.g. clustering and choice models.</a:t>
            </a:r>
          </a:p>
          <a:p>
            <a:r>
              <a:rPr lang="en-US" altLang="en-US"/>
              <a:t>Heavy emphasis on hands-on learning.  Entirely based on Excel, because it is a tool that every manager has access to in the workplace.  </a:t>
            </a:r>
          </a:p>
        </p:txBody>
      </p:sp>
    </p:spTree>
    <p:extLst>
      <p:ext uri="{BB962C8B-B14F-4D97-AF65-F5344CB8AC3E}">
        <p14:creationId xmlns:p14="http://schemas.microsoft.com/office/powerpoint/2010/main" val="3106094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sz="1200" dirty="0"/>
              <a:t>Creating; communicating; delivering; </a:t>
            </a:r>
            <a:r>
              <a:rPr lang="en-US" sz="1200" u="sng" dirty="0"/>
              <a:t>exchanging; </a:t>
            </a:r>
            <a:r>
              <a:rPr lang="en-US" sz="1200" dirty="0"/>
              <a:t> </a:t>
            </a:r>
            <a:r>
              <a:rPr lang="en-US" dirty="0"/>
              <a:t>Value</a:t>
            </a:r>
          </a:p>
          <a:p>
            <a:r>
              <a:rPr lang="en-US" dirty="0"/>
              <a:t>Value can</a:t>
            </a:r>
            <a:r>
              <a:rPr lang="en-US" baseline="0" dirty="0"/>
              <a:t> be somewhat abstract and it is important to correctly measure the value. </a:t>
            </a:r>
            <a:endParaRPr lang="en-US" dirty="0"/>
          </a:p>
        </p:txBody>
      </p:sp>
      <p:sp>
        <p:nvSpPr>
          <p:cNvPr id="4" name="슬라이드 번호 개체 틀 3"/>
          <p:cNvSpPr>
            <a:spLocks noGrp="1"/>
          </p:cNvSpPr>
          <p:nvPr>
            <p:ph type="sldNum" sz="quarter" idx="10"/>
          </p:nvPr>
        </p:nvSpPr>
        <p:spPr/>
        <p:txBody>
          <a:bodyPr/>
          <a:lstStyle/>
          <a:p>
            <a:fld id="{98F319AF-6780-4C56-A1BD-0DB8F785316A}" type="slidenum">
              <a:rPr lang="en-US" smtClean="0"/>
              <a:pPr/>
              <a:t>32</a:t>
            </a:fld>
            <a:endParaRPr lang="en-US"/>
          </a:p>
        </p:txBody>
      </p:sp>
    </p:spTree>
    <p:extLst>
      <p:ext uri="{BB962C8B-B14F-4D97-AF65-F5344CB8AC3E}">
        <p14:creationId xmlns:p14="http://schemas.microsoft.com/office/powerpoint/2010/main" val="1767842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dirty="0"/>
              <a:t>No. 24 </a:t>
            </a:r>
          </a:p>
          <a:p>
            <a:r>
              <a:rPr lang="en-US" sz="1200" b="0" i="0" kern="1200" dirty="0">
                <a:solidFill>
                  <a:schemeClr val="tx1"/>
                </a:solidFill>
                <a:effectLst/>
                <a:latin typeface="+mn-lt"/>
                <a:ea typeface="+mn-ea"/>
                <a:cs typeface="+mn-cs"/>
              </a:rPr>
              <a:t>The products were intended to extend the Cosmopolitan brand into the health food sector, and were aimed at women aged between 15 and 44.</a:t>
            </a:r>
          </a:p>
          <a:p>
            <a:r>
              <a:rPr lang="en-US" sz="1200" b="0" i="0" kern="1200" dirty="0">
                <a:solidFill>
                  <a:schemeClr val="tx1"/>
                </a:solidFill>
                <a:effectLst/>
                <a:latin typeface="+mn-lt"/>
                <a:ea typeface="+mn-ea"/>
                <a:cs typeface="+mn-cs"/>
              </a:rPr>
              <a:t>We have to understand consumers’ needs. Sometimes, marketers create new consumer needs.</a:t>
            </a:r>
            <a:endParaRPr lang="en-US" dirty="0"/>
          </a:p>
        </p:txBody>
      </p:sp>
      <p:sp>
        <p:nvSpPr>
          <p:cNvPr id="4" name="슬라이드 번호 개체 틀 3"/>
          <p:cNvSpPr>
            <a:spLocks noGrp="1"/>
          </p:cNvSpPr>
          <p:nvPr>
            <p:ph type="sldNum" sz="quarter" idx="10"/>
          </p:nvPr>
        </p:nvSpPr>
        <p:spPr/>
        <p:txBody>
          <a:bodyPr/>
          <a:lstStyle/>
          <a:p>
            <a:fld id="{98F319AF-6780-4C56-A1BD-0DB8F785316A}" type="slidenum">
              <a:rPr lang="en-US" smtClean="0"/>
              <a:pPr/>
              <a:t>33</a:t>
            </a:fld>
            <a:endParaRPr lang="en-US"/>
          </a:p>
        </p:txBody>
      </p:sp>
    </p:spTree>
    <p:extLst>
      <p:ext uri="{BB962C8B-B14F-4D97-AF65-F5344CB8AC3E}">
        <p14:creationId xmlns:p14="http://schemas.microsoft.com/office/powerpoint/2010/main" val="1869657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dirty="0"/>
              <a:t>No. 20: </a:t>
            </a:r>
          </a:p>
          <a:p>
            <a:r>
              <a:rPr lang="en-US" dirty="0"/>
              <a:t>If they have strong synergy effect, they need to use a new brand name… (maybe)</a:t>
            </a:r>
          </a:p>
        </p:txBody>
      </p:sp>
      <p:sp>
        <p:nvSpPr>
          <p:cNvPr id="4" name="슬라이드 번호 개체 틀 3"/>
          <p:cNvSpPr>
            <a:spLocks noGrp="1"/>
          </p:cNvSpPr>
          <p:nvPr>
            <p:ph type="sldNum" sz="quarter" idx="10"/>
          </p:nvPr>
        </p:nvSpPr>
        <p:spPr/>
        <p:txBody>
          <a:bodyPr/>
          <a:lstStyle/>
          <a:p>
            <a:fld id="{98F319AF-6780-4C56-A1BD-0DB8F785316A}" type="slidenum">
              <a:rPr lang="en-US" smtClean="0"/>
              <a:pPr/>
              <a:t>34</a:t>
            </a:fld>
            <a:endParaRPr lang="en-US"/>
          </a:p>
        </p:txBody>
      </p:sp>
    </p:spTree>
    <p:extLst>
      <p:ext uri="{BB962C8B-B14F-4D97-AF65-F5344CB8AC3E}">
        <p14:creationId xmlns:p14="http://schemas.microsoft.com/office/powerpoint/2010/main" val="3719102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dirty="0"/>
              <a:t>No. 17: </a:t>
            </a:r>
          </a:p>
        </p:txBody>
      </p:sp>
      <p:sp>
        <p:nvSpPr>
          <p:cNvPr id="4" name="슬라이드 번호 개체 틀 3"/>
          <p:cNvSpPr>
            <a:spLocks noGrp="1"/>
          </p:cNvSpPr>
          <p:nvPr>
            <p:ph type="sldNum" sz="quarter" idx="10"/>
          </p:nvPr>
        </p:nvSpPr>
        <p:spPr/>
        <p:txBody>
          <a:bodyPr/>
          <a:lstStyle/>
          <a:p>
            <a:fld id="{98F319AF-6780-4C56-A1BD-0DB8F785316A}" type="slidenum">
              <a:rPr lang="en-US" smtClean="0"/>
              <a:pPr/>
              <a:t>35</a:t>
            </a:fld>
            <a:endParaRPr lang="en-US"/>
          </a:p>
        </p:txBody>
      </p:sp>
    </p:spTree>
    <p:extLst>
      <p:ext uri="{BB962C8B-B14F-4D97-AF65-F5344CB8AC3E}">
        <p14:creationId xmlns:p14="http://schemas.microsoft.com/office/powerpoint/2010/main" val="1300979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9450BF-19FF-4BC9-83ED-286F8511FF0A}"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2023958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450BF-19FF-4BC9-83ED-286F8511FF0A}"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3240382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450BF-19FF-4BC9-83ED-286F8511FF0A}"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3311856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762000"/>
          </a:xfrm>
        </p:spPr>
        <p:txBody>
          <a:bodyPr/>
          <a:lstStyle/>
          <a:p>
            <a:r>
              <a:rPr lang="en-US"/>
              <a:t>Click to edit Master title style</a:t>
            </a:r>
          </a:p>
        </p:txBody>
      </p:sp>
      <p:sp>
        <p:nvSpPr>
          <p:cNvPr id="3" name="Content Placeholder 2"/>
          <p:cNvSpPr>
            <a:spLocks noGrp="1"/>
          </p:cNvSpPr>
          <p:nvPr>
            <p:ph sz="half" idx="1"/>
          </p:nvPr>
        </p:nvSpPr>
        <p:spPr>
          <a:xfrm>
            <a:off x="381000" y="9906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9906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4826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450BF-19FF-4BC9-83ED-286F8511FF0A}"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192811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450BF-19FF-4BC9-83ED-286F8511FF0A}"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1929553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9450BF-19FF-4BC9-83ED-286F8511FF0A}"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47572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9450BF-19FF-4BC9-83ED-286F8511FF0A}" type="datetimeFigureOut">
              <a:rPr lang="en-US" smtClean="0"/>
              <a:t>3/12/2019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1959342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9450BF-19FF-4BC9-83ED-286F8511FF0A}" type="datetimeFigureOut">
              <a:rPr lang="en-US" smtClean="0"/>
              <a:t>3/12/2019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2076094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450BF-19FF-4BC9-83ED-286F8511FF0A}" type="datetimeFigureOut">
              <a:rPr lang="en-US" smtClean="0"/>
              <a:t>3/12/2019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7838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9450BF-19FF-4BC9-83ED-286F8511FF0A}"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65674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9450BF-19FF-4BC9-83ED-286F8511FF0A}"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4038644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450BF-19FF-4BC9-83ED-286F8511FF0A}" type="datetimeFigureOut">
              <a:rPr lang="en-US" smtClean="0"/>
              <a:t>3/12/2019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501D7-84C1-480C-8ED8-9451B0F74497}" type="slidenum">
              <a:rPr lang="en-US" smtClean="0"/>
              <a:t>‹#›</a:t>
            </a:fld>
            <a:endParaRPr lang="en-US"/>
          </a:p>
        </p:txBody>
      </p:sp>
    </p:spTree>
    <p:extLst>
      <p:ext uri="{BB962C8B-B14F-4D97-AF65-F5344CB8AC3E}">
        <p14:creationId xmlns:p14="http://schemas.microsoft.com/office/powerpoint/2010/main" val="1768402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elp.com/dataset_challenge"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4" Type="http://schemas.openxmlformats.org/officeDocument/2006/relationships/hyperlink" Target="http://www.teradatauniversitynetwork.com/Community/Student-Competitions/2018/Data-Challenge/Datase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kim348@asu.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www.youtube.com/watch?v=hKXJI7pkuH8&amp;feature=related"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hyperlink" Target="https://www.youtube.com/watch?v=j_cUnlQl29Q&amp;feature=related" TargetMode="External"/><Relationship Id="rId4" Type="http://schemas.openxmlformats.org/officeDocument/2006/relationships/image" Target="../media/image9.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3.bin"/><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microsoft.com/office/2007/relationships/hdphoto" Target="../media/hdphoto1.wdp"/><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5608"/>
            <a:ext cx="9144000" cy="1989575"/>
          </a:xfrm>
        </p:spPr>
        <p:txBody>
          <a:bodyPr>
            <a:normAutofit fontScale="90000"/>
          </a:bodyPr>
          <a:lstStyle/>
          <a:p>
            <a:pPr>
              <a:lnSpc>
                <a:spcPct val="150000"/>
              </a:lnSpc>
            </a:pPr>
            <a:r>
              <a:rPr lang="en-US" sz="4800" b="1" dirty="0">
                <a:latin typeface="Garamond" panose="02020404030301010803" pitchFamily="18" charset="0"/>
              </a:rPr>
              <a:t>Welcome to Marketing Analytics! </a:t>
            </a:r>
            <a:br>
              <a:rPr lang="en-US" sz="4800" b="1" dirty="0">
                <a:latin typeface="Garamond" panose="02020404030301010803" pitchFamily="18" charset="0"/>
              </a:rPr>
            </a:br>
            <a:r>
              <a:rPr lang="en-US" sz="4800" b="1" dirty="0">
                <a:latin typeface="Garamond" panose="02020404030301010803" pitchFamily="18" charset="0"/>
              </a:rPr>
              <a:t>Introduction</a:t>
            </a:r>
          </a:p>
        </p:txBody>
      </p:sp>
      <p:pic>
        <p:nvPicPr>
          <p:cNvPr id="5" name="Picture 4"/>
          <p:cNvPicPr>
            <a:picLocks noChangeAspect="1"/>
          </p:cNvPicPr>
          <p:nvPr/>
        </p:nvPicPr>
        <p:blipFill>
          <a:blip r:embed="rId2"/>
          <a:stretch>
            <a:fillRect/>
          </a:stretch>
        </p:blipFill>
        <p:spPr>
          <a:xfrm>
            <a:off x="2803713" y="4877016"/>
            <a:ext cx="3536573" cy="815376"/>
          </a:xfrm>
          <a:prstGeom prst="rect">
            <a:avLst/>
          </a:prstGeom>
        </p:spPr>
      </p:pic>
    </p:spTree>
    <p:extLst>
      <p:ext uri="{BB962C8B-B14F-4D97-AF65-F5344CB8AC3E}">
        <p14:creationId xmlns:p14="http://schemas.microsoft.com/office/powerpoint/2010/main" val="3780081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Eras Medium ITC" panose="020B0602030504020804" pitchFamily="34" charset="0"/>
              </a:rPr>
              <a:t>Course Prerequisites</a:t>
            </a:r>
            <a:endParaRPr lang="en-US" dirty="0">
              <a:latin typeface="Eras Medium ITC" panose="020B0602030504020804" pitchFamily="34" charset="0"/>
            </a:endParaRPr>
          </a:p>
        </p:txBody>
      </p:sp>
      <p:sp>
        <p:nvSpPr>
          <p:cNvPr id="3" name="Content Placeholder 2"/>
          <p:cNvSpPr>
            <a:spLocks noGrp="1"/>
          </p:cNvSpPr>
          <p:nvPr>
            <p:ph idx="1"/>
          </p:nvPr>
        </p:nvSpPr>
        <p:spPr>
          <a:xfrm>
            <a:off x="628650" y="1690689"/>
            <a:ext cx="7886700" cy="4896722"/>
          </a:xfrm>
        </p:spPr>
        <p:txBody>
          <a:bodyPr>
            <a:normAutofit fontScale="77500" lnSpcReduction="20000"/>
          </a:bodyPr>
          <a:lstStyle/>
          <a:p>
            <a:pPr>
              <a:lnSpc>
                <a:spcPct val="160000"/>
              </a:lnSpc>
            </a:pPr>
            <a:r>
              <a:rPr lang="en-US" dirty="0">
                <a:latin typeface="Eras Medium ITC" panose="020B0602030504020804" pitchFamily="34" charset="0"/>
              </a:rPr>
              <a:t>You should be interested in quantitative analysis of various marketing data. Also, this course assumes that you already have some basic statistical knowledge such as correlations, probability distributions, and linear regressions. </a:t>
            </a:r>
          </a:p>
          <a:p>
            <a:pPr>
              <a:lnSpc>
                <a:spcPct val="160000"/>
              </a:lnSpc>
            </a:pPr>
            <a:r>
              <a:rPr lang="en-US" dirty="0">
                <a:latin typeface="Eras Medium ITC" panose="020B0602030504020804" pitchFamily="34" charset="0"/>
              </a:rPr>
              <a:t>Finally, you are willing to learn analysis software, </a:t>
            </a:r>
            <a:r>
              <a:rPr lang="en-US" b="1" dirty="0">
                <a:effectLst>
                  <a:outerShdw blurRad="38100" dist="38100" dir="2700000" algn="tl">
                    <a:srgbClr val="000000">
                      <a:alpha val="43137"/>
                    </a:srgbClr>
                  </a:outerShdw>
                </a:effectLst>
                <a:latin typeface="Eras Medium ITC" panose="020B0602030504020804" pitchFamily="34" charset="0"/>
              </a:rPr>
              <a:t>R</a:t>
            </a:r>
            <a:r>
              <a:rPr lang="en-US" dirty="0">
                <a:latin typeface="Eras Medium ITC" panose="020B0602030504020804" pitchFamily="34" charset="0"/>
              </a:rPr>
              <a:t> through hands-on learning. I believe deep understanding of one analysis software will provide strong learning capability to easily learn other kinds of analytics software. Please bring a Laptop computer to class.</a:t>
            </a:r>
          </a:p>
          <a:p>
            <a:pPr>
              <a:lnSpc>
                <a:spcPct val="160000"/>
              </a:lnSpc>
            </a:pPr>
            <a:endParaRPr lang="en-US" dirty="0">
              <a:latin typeface="Eras Medium ITC" panose="020B0602030504020804" pitchFamily="34" charset="0"/>
            </a:endParaRPr>
          </a:p>
        </p:txBody>
      </p:sp>
    </p:spTree>
    <p:extLst>
      <p:ext uri="{BB962C8B-B14F-4D97-AF65-F5344CB8AC3E}">
        <p14:creationId xmlns:p14="http://schemas.microsoft.com/office/powerpoint/2010/main" val="314776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49276"/>
            <a:ext cx="7886700" cy="1325563"/>
          </a:xfrm>
        </p:spPr>
        <p:txBody>
          <a:bodyPr/>
          <a:lstStyle/>
          <a:p>
            <a:r>
              <a:rPr lang="en-US" b="1" cap="small" dirty="0">
                <a:latin typeface="Eras Medium ITC" panose="020B0602030504020804" pitchFamily="34" charset="0"/>
              </a:rPr>
              <a:t>Required: </a:t>
            </a:r>
            <a:endParaRPr lang="en-US" b="1" dirty="0">
              <a:latin typeface="Eras Medium ITC" panose="020B0602030504020804" pitchFamily="34" charset="0"/>
            </a:endParaRPr>
          </a:p>
        </p:txBody>
      </p:sp>
      <p:sp>
        <p:nvSpPr>
          <p:cNvPr id="3" name="Content Placeholder 2"/>
          <p:cNvSpPr>
            <a:spLocks noGrp="1"/>
          </p:cNvSpPr>
          <p:nvPr>
            <p:ph idx="1"/>
          </p:nvPr>
        </p:nvSpPr>
        <p:spPr>
          <a:xfrm>
            <a:off x="628649" y="1651819"/>
            <a:ext cx="8193803" cy="5004620"/>
          </a:xfrm>
        </p:spPr>
        <p:txBody>
          <a:bodyPr>
            <a:normAutofit fontScale="92500" lnSpcReduction="10000"/>
          </a:bodyPr>
          <a:lstStyle/>
          <a:p>
            <a:pPr lvl="0"/>
            <a:r>
              <a:rPr lang="en-US" dirty="0">
                <a:latin typeface="Eras Medium ITC" panose="020B0602030504020804" pitchFamily="34" charset="0"/>
              </a:rPr>
              <a:t>Textbook: R for Marketing Research and Analytics by Christopher N. Chapman, Elea McDonnell </a:t>
            </a:r>
            <a:r>
              <a:rPr lang="en-US" dirty="0" err="1">
                <a:latin typeface="Eras Medium ITC" panose="020B0602030504020804" pitchFamily="34" charset="0"/>
              </a:rPr>
              <a:t>Feit</a:t>
            </a:r>
            <a:r>
              <a:rPr lang="en-US" dirty="0">
                <a:latin typeface="Eras Medium ITC" panose="020B0602030504020804" pitchFamily="34" charset="0"/>
              </a:rPr>
              <a:t>, Springer 2015th Edition</a:t>
            </a:r>
          </a:p>
          <a:p>
            <a:pPr lvl="0"/>
            <a:r>
              <a:rPr lang="en-US" dirty="0">
                <a:latin typeface="Eras Medium ITC" panose="020B0602030504020804" pitchFamily="34" charset="0"/>
              </a:rPr>
              <a:t>Laptop computer</a:t>
            </a:r>
          </a:p>
          <a:p>
            <a:pPr lvl="0"/>
            <a:r>
              <a:rPr lang="en-US" dirty="0">
                <a:latin typeface="Eras Medium ITC" panose="020B0602030504020804" pitchFamily="34" charset="0"/>
              </a:rPr>
              <a:t>Software: R (free download) and Excel</a:t>
            </a:r>
          </a:p>
          <a:p>
            <a:pPr lvl="0"/>
            <a:r>
              <a:rPr lang="en-US" dirty="0">
                <a:latin typeface="Eras Medium ITC" panose="020B0602030504020804" pitchFamily="34" charset="0"/>
              </a:rPr>
              <a:t>All other class materials (e.g., ppt slides, R code scripts or reading materials) will be available in our blackboard</a:t>
            </a:r>
          </a:p>
          <a:p>
            <a:pPr lvl="0"/>
            <a:r>
              <a:rPr lang="en-US" dirty="0">
                <a:latin typeface="Eras Medium ITC" panose="020B0602030504020804" pitchFamily="34" charset="0"/>
              </a:rPr>
              <a:t>All R code scripts will be available 2-3 days before the classes in our BB. I will post them with “image” file, because students need to type the code for themselves (simply “copy and paste” is not helpful). Please type and practice the R scripts before classes.</a:t>
            </a:r>
          </a:p>
          <a:p>
            <a:pPr marL="0" indent="0">
              <a:buNone/>
            </a:pPr>
            <a:endParaRPr lang="en-US" dirty="0">
              <a:latin typeface="Eras Medium ITC" panose="020B0602030504020804" pitchFamily="34" charset="0"/>
            </a:endParaRPr>
          </a:p>
        </p:txBody>
      </p:sp>
    </p:spTree>
    <p:extLst>
      <p:ext uri="{BB962C8B-B14F-4D97-AF65-F5344CB8AC3E}">
        <p14:creationId xmlns:p14="http://schemas.microsoft.com/office/powerpoint/2010/main" val="2168255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Eras Medium ITC" panose="020B0602030504020804" pitchFamily="34" charset="0"/>
              </a:rPr>
              <a:t>Grading Policy</a:t>
            </a:r>
            <a:endParaRPr lang="en-US" dirty="0">
              <a:latin typeface="Eras Medium ITC" panose="020B0602030504020804" pitchFamily="34" charset="0"/>
            </a:endParaRPr>
          </a:p>
        </p:txBody>
      </p:sp>
      <p:sp>
        <p:nvSpPr>
          <p:cNvPr id="3" name="Content Placeholder 2"/>
          <p:cNvSpPr>
            <a:spLocks noGrp="1"/>
          </p:cNvSpPr>
          <p:nvPr>
            <p:ph idx="1"/>
          </p:nvPr>
        </p:nvSpPr>
        <p:spPr>
          <a:xfrm>
            <a:off x="340544" y="1825625"/>
            <a:ext cx="8803456" cy="4351338"/>
          </a:xfrm>
        </p:spPr>
        <p:txBody>
          <a:bodyPr/>
          <a:lstStyle/>
          <a:p>
            <a:pPr marL="0" lvl="0" indent="0">
              <a:buNone/>
            </a:pPr>
            <a:r>
              <a:rPr lang="en-US" dirty="0">
                <a:latin typeface="Eras Medium ITC" panose="020B0602030504020804" pitchFamily="34" charset="0"/>
              </a:rPr>
              <a:t>Data Analysis Exercises using R: 150 (3 Assignments).</a:t>
            </a:r>
          </a:p>
          <a:p>
            <a:pPr marL="0" lvl="0" indent="0">
              <a:buNone/>
            </a:pPr>
            <a:r>
              <a:rPr lang="en-US" dirty="0">
                <a:latin typeface="Eras Medium ITC" panose="020B0602030504020804" pitchFamily="34" charset="0"/>
              </a:rPr>
              <a:t>Marketing Analytics Team Project: 150.</a:t>
            </a:r>
          </a:p>
          <a:p>
            <a:pPr lvl="1"/>
            <a:r>
              <a:rPr lang="en-US" dirty="0">
                <a:latin typeface="Eras Medium ITC" panose="020B0602030504020804" pitchFamily="34" charset="0"/>
              </a:rPr>
              <a:t>Final Presentation: 50</a:t>
            </a:r>
          </a:p>
          <a:p>
            <a:pPr lvl="1"/>
            <a:r>
              <a:rPr lang="en-US" dirty="0">
                <a:latin typeface="Eras Medium ITC" panose="020B0602030504020804" pitchFamily="34" charset="0"/>
              </a:rPr>
              <a:t>Final Report: 100</a:t>
            </a:r>
          </a:p>
          <a:p>
            <a:pPr marL="0" lvl="0" indent="0">
              <a:buNone/>
            </a:pPr>
            <a:r>
              <a:rPr lang="en-US" dirty="0">
                <a:latin typeface="Eras Medium ITC" panose="020B0602030504020804" pitchFamily="34" charset="0"/>
              </a:rPr>
              <a:t>Final Exam: 150.</a:t>
            </a:r>
          </a:p>
          <a:p>
            <a:pPr marL="0" indent="0">
              <a:buNone/>
            </a:pPr>
            <a:r>
              <a:rPr lang="en-US" dirty="0">
                <a:latin typeface="Eras Medium ITC" panose="020B0602030504020804" pitchFamily="34" charset="0"/>
              </a:rPr>
              <a:t>Total: 450 points.</a:t>
            </a:r>
          </a:p>
          <a:p>
            <a:pPr marL="0" indent="0">
              <a:buNone/>
            </a:pPr>
            <a:endParaRPr lang="en-US" dirty="0">
              <a:latin typeface="Eras Medium ITC" panose="020B0602030504020804" pitchFamily="34" charset="0"/>
            </a:endParaRPr>
          </a:p>
        </p:txBody>
      </p:sp>
      <p:pic>
        <p:nvPicPr>
          <p:cNvPr id="4" name="Picture 3"/>
          <p:cNvPicPr>
            <a:picLocks noChangeAspect="1"/>
          </p:cNvPicPr>
          <p:nvPr/>
        </p:nvPicPr>
        <p:blipFill>
          <a:blip r:embed="rId2"/>
          <a:stretch>
            <a:fillRect/>
          </a:stretch>
        </p:blipFill>
        <p:spPr>
          <a:xfrm>
            <a:off x="-512466" y="4935393"/>
            <a:ext cx="15547199" cy="1565890"/>
          </a:xfrm>
          <a:prstGeom prst="rect">
            <a:avLst/>
          </a:prstGeom>
        </p:spPr>
      </p:pic>
    </p:spTree>
    <p:extLst>
      <p:ext uri="{BB962C8B-B14F-4D97-AF65-F5344CB8AC3E}">
        <p14:creationId xmlns:p14="http://schemas.microsoft.com/office/powerpoint/2010/main" val="117939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Eras Medium ITC" panose="020B0602030504020804" pitchFamily="34" charset="0"/>
              </a:rPr>
              <a:t>Important Notes about Grading</a:t>
            </a:r>
          </a:p>
        </p:txBody>
      </p:sp>
      <p:sp>
        <p:nvSpPr>
          <p:cNvPr id="3" name="Content Placeholder 2"/>
          <p:cNvSpPr>
            <a:spLocks noGrp="1"/>
          </p:cNvSpPr>
          <p:nvPr>
            <p:ph idx="1"/>
          </p:nvPr>
        </p:nvSpPr>
        <p:spPr>
          <a:xfrm>
            <a:off x="429881" y="1785431"/>
            <a:ext cx="8284238" cy="4766094"/>
          </a:xfrm>
        </p:spPr>
        <p:txBody>
          <a:bodyPr>
            <a:normAutofit/>
          </a:bodyPr>
          <a:lstStyle/>
          <a:p>
            <a:r>
              <a:rPr lang="en-US" dirty="0">
                <a:latin typeface="Eras Medium ITC" panose="020B0602030504020804" pitchFamily="34" charset="0"/>
              </a:rPr>
              <a:t>Categorical/discrete grading system (e.g., A, A-, B+, B, C). Intuitively, some students will be just above any cutoff lines but some other students will be just below cutoff lines. </a:t>
            </a:r>
            <a:r>
              <a:rPr lang="en-US" dirty="0">
                <a:solidFill>
                  <a:srgbClr val="FF0000"/>
                </a:solidFill>
                <a:latin typeface="Eras Medium ITC" panose="020B0602030504020804" pitchFamily="34" charset="0"/>
              </a:rPr>
              <a:t>You MUST NOT ask me to round up your grade when your score is bit below cutoff line </a:t>
            </a:r>
            <a:r>
              <a:rPr lang="en-US" dirty="0">
                <a:latin typeface="Eras Medium ITC" panose="020B0602030504020804" pitchFamily="34" charset="0"/>
              </a:rPr>
              <a:t>(e.g., a grade of 89.75% is really a B+).</a:t>
            </a:r>
          </a:p>
          <a:p>
            <a:r>
              <a:rPr lang="en-US" dirty="0">
                <a:latin typeface="Eras Medium ITC" panose="020B0602030504020804" pitchFamily="34" charset="0"/>
              </a:rPr>
              <a:t>At the end of the semester, please do not ask me to add points to your grade or offer you extra credit opportunities. – Fairness is very important in this class!</a:t>
            </a:r>
          </a:p>
        </p:txBody>
      </p:sp>
    </p:spTree>
    <p:extLst>
      <p:ext uri="{BB962C8B-B14F-4D97-AF65-F5344CB8AC3E}">
        <p14:creationId xmlns:p14="http://schemas.microsoft.com/office/powerpoint/2010/main" val="223563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47" y="365126"/>
            <a:ext cx="8551148" cy="1325563"/>
          </a:xfrm>
        </p:spPr>
        <p:txBody>
          <a:bodyPr>
            <a:normAutofit/>
          </a:bodyPr>
          <a:lstStyle/>
          <a:p>
            <a:r>
              <a:rPr lang="en-US" sz="4000" b="1" cap="small" dirty="0">
                <a:latin typeface="Eras Medium ITC" panose="020B0602030504020804" pitchFamily="34" charset="0"/>
              </a:rPr>
              <a:t>Data Analysis Exercise using R (150)</a:t>
            </a:r>
            <a:endParaRPr lang="en-US" sz="4000" dirty="0">
              <a:latin typeface="Eras Medium ITC" panose="020B0602030504020804" pitchFamily="34" charset="0"/>
            </a:endParaRPr>
          </a:p>
        </p:txBody>
      </p:sp>
      <p:sp>
        <p:nvSpPr>
          <p:cNvPr id="3" name="Content Placeholder 2"/>
          <p:cNvSpPr>
            <a:spLocks noGrp="1"/>
          </p:cNvSpPr>
          <p:nvPr>
            <p:ph idx="1"/>
          </p:nvPr>
        </p:nvSpPr>
        <p:spPr>
          <a:xfrm>
            <a:off x="447780" y="1966301"/>
            <a:ext cx="7886700" cy="4806287"/>
          </a:xfrm>
        </p:spPr>
        <p:txBody>
          <a:bodyPr>
            <a:normAutofit fontScale="92500" lnSpcReduction="10000"/>
          </a:bodyPr>
          <a:lstStyle/>
          <a:p>
            <a:r>
              <a:rPr lang="en-US" dirty="0">
                <a:latin typeface="Eras Medium ITC" panose="020B0602030504020804" pitchFamily="34" charset="0"/>
              </a:rPr>
              <a:t>There will be 3 </a:t>
            </a:r>
            <a:r>
              <a:rPr lang="en-US" b="1" dirty="0">
                <a:latin typeface="Eras Medium ITC" panose="020B0602030504020804" pitchFamily="34" charset="0"/>
              </a:rPr>
              <a:t>individual</a:t>
            </a:r>
            <a:r>
              <a:rPr lang="en-US" dirty="0">
                <a:latin typeface="Eras Medium ITC" panose="020B0602030504020804" pitchFamily="34" charset="0"/>
              </a:rPr>
              <a:t> assignments (50 per each assignment) for data analytics exercises (Mostly using R; some conceptual questions).</a:t>
            </a:r>
          </a:p>
          <a:p>
            <a:r>
              <a:rPr lang="en-US" dirty="0">
                <a:latin typeface="Eras Medium ITC" panose="020B0602030504020804" pitchFamily="34" charset="0"/>
              </a:rPr>
              <a:t>The objective of these exercises/mini-cases is to let you study the analytics method you learned during classes and practice the tools commonly used in the industry with real example data.</a:t>
            </a:r>
          </a:p>
          <a:p>
            <a:r>
              <a:rPr lang="en-US" dirty="0">
                <a:latin typeface="Eras Medium ITC" panose="020B0602030504020804" pitchFamily="34" charset="0"/>
              </a:rPr>
              <a:t>For multiple choices exam or assignment, you will be asked to submit your R code. I will generously provide allocated credits for submitting your R script. But, </a:t>
            </a:r>
            <a:r>
              <a:rPr lang="en-US" dirty="0">
                <a:solidFill>
                  <a:srgbClr val="FF0000"/>
                </a:solidFill>
                <a:latin typeface="Eras Medium ITC" panose="020B0602030504020804" pitchFamily="34" charset="0"/>
              </a:rPr>
              <a:t>I don’t consider your R code for providing any extra points to your incorrect choices in multiple choice questions. </a:t>
            </a:r>
          </a:p>
        </p:txBody>
      </p:sp>
    </p:spTree>
    <p:extLst>
      <p:ext uri="{BB962C8B-B14F-4D97-AF65-F5344CB8AC3E}">
        <p14:creationId xmlns:p14="http://schemas.microsoft.com/office/powerpoint/2010/main" val="416608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3966"/>
            <a:ext cx="8073223" cy="1325563"/>
          </a:xfrm>
        </p:spPr>
        <p:txBody>
          <a:bodyPr>
            <a:normAutofit fontScale="90000"/>
          </a:bodyPr>
          <a:lstStyle/>
          <a:p>
            <a:pPr lvl="0"/>
            <a:r>
              <a:rPr lang="en-US" b="1" cap="small" dirty="0">
                <a:latin typeface="Eras Medium ITC" panose="020B0602030504020804" pitchFamily="34" charset="0"/>
              </a:rPr>
              <a:t>Marketing Analytics Team Project</a:t>
            </a:r>
            <a:br>
              <a:rPr lang="en-US" dirty="0">
                <a:latin typeface="Eras Medium ITC" panose="020B0602030504020804" pitchFamily="34" charset="0"/>
              </a:rPr>
            </a:br>
            <a:endParaRPr lang="en-US" dirty="0">
              <a:latin typeface="Eras Medium ITC" panose="020B0602030504020804" pitchFamily="34" charset="0"/>
            </a:endParaRPr>
          </a:p>
        </p:txBody>
      </p:sp>
      <p:sp>
        <p:nvSpPr>
          <p:cNvPr id="3" name="Content Placeholder 2"/>
          <p:cNvSpPr>
            <a:spLocks noGrp="1"/>
          </p:cNvSpPr>
          <p:nvPr>
            <p:ph idx="1"/>
          </p:nvPr>
        </p:nvSpPr>
        <p:spPr>
          <a:xfrm>
            <a:off x="377442" y="1159209"/>
            <a:ext cx="8451926" cy="5649631"/>
          </a:xfrm>
        </p:spPr>
        <p:txBody>
          <a:bodyPr>
            <a:normAutofit fontScale="70000" lnSpcReduction="20000"/>
          </a:bodyPr>
          <a:lstStyle/>
          <a:p>
            <a:pPr>
              <a:lnSpc>
                <a:spcPct val="160000"/>
              </a:lnSpc>
            </a:pPr>
            <a:r>
              <a:rPr lang="en-US" dirty="0">
                <a:latin typeface="Eras Medium ITC" panose="020B0602030504020804" pitchFamily="34" charset="0"/>
              </a:rPr>
              <a:t>We will make a project team of 4 to 6 members to work on a joint project. We will discuss how we can formulate the project teams in our first class.</a:t>
            </a:r>
          </a:p>
          <a:p>
            <a:pPr>
              <a:lnSpc>
                <a:spcPct val="160000"/>
              </a:lnSpc>
            </a:pPr>
            <a:r>
              <a:rPr lang="en-US" dirty="0">
                <a:latin typeface="Eras Medium ITC" panose="020B0602030504020804" pitchFamily="34" charset="0"/>
              </a:rPr>
              <a:t>Once we build project teams, your team should select an interesting project of your choice with practical importance to solving a specific marketing problem, for instance, consumer segmentation &amp; targeting, social media-based promotion campaign, prospective new customer identification, identifying key drivers for resource allocation strategy, etc. for a specific brand or organization. </a:t>
            </a:r>
          </a:p>
          <a:p>
            <a:pPr>
              <a:lnSpc>
                <a:spcPct val="160000"/>
              </a:lnSpc>
            </a:pPr>
            <a:r>
              <a:rPr lang="en-US" dirty="0">
                <a:latin typeface="Eras Medium ITC" panose="020B0602030504020804" pitchFamily="34" charset="0"/>
              </a:rPr>
              <a:t>For your project, you can use multiple methods with various software. But, considering objectives of this course, you have to apply any method and R you will learn in this class to your project. </a:t>
            </a:r>
          </a:p>
        </p:txBody>
      </p:sp>
    </p:spTree>
    <p:extLst>
      <p:ext uri="{BB962C8B-B14F-4D97-AF65-F5344CB8AC3E}">
        <p14:creationId xmlns:p14="http://schemas.microsoft.com/office/powerpoint/2010/main" val="177875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595" y="224449"/>
            <a:ext cx="8732018" cy="1325563"/>
          </a:xfrm>
        </p:spPr>
        <p:txBody>
          <a:bodyPr/>
          <a:lstStyle/>
          <a:p>
            <a:r>
              <a:rPr lang="en-US" b="1" cap="small" dirty="0">
                <a:latin typeface="Eras Medium ITC" panose="020B0602030504020804" pitchFamily="34" charset="0"/>
              </a:rPr>
              <a:t>Marketing Analytics Team Project</a:t>
            </a:r>
            <a:endParaRPr lang="en-US" dirty="0">
              <a:latin typeface="Eras Medium ITC" panose="020B0602030504020804" pitchFamily="34" charset="0"/>
            </a:endParaRPr>
          </a:p>
        </p:txBody>
      </p:sp>
      <p:sp>
        <p:nvSpPr>
          <p:cNvPr id="3" name="Content Placeholder 2"/>
          <p:cNvSpPr>
            <a:spLocks noGrp="1"/>
          </p:cNvSpPr>
          <p:nvPr>
            <p:ph idx="1"/>
          </p:nvPr>
        </p:nvSpPr>
        <p:spPr>
          <a:xfrm>
            <a:off x="628650" y="1550012"/>
            <a:ext cx="7886700" cy="4860835"/>
          </a:xfrm>
        </p:spPr>
        <p:txBody>
          <a:bodyPr>
            <a:normAutofit fontScale="92500" lnSpcReduction="10000"/>
          </a:bodyPr>
          <a:lstStyle/>
          <a:p>
            <a:r>
              <a:rPr lang="en-US" dirty="0">
                <a:latin typeface="Eras Medium ITC" panose="020B0602030504020804" pitchFamily="34" charset="0"/>
              </a:rPr>
              <a:t>Recently, you can get data from multiple sources in Internet…</a:t>
            </a:r>
          </a:p>
          <a:p>
            <a:r>
              <a:rPr lang="en-US" dirty="0">
                <a:latin typeface="Eras Medium ITC" panose="020B0602030504020804" pitchFamily="34" charset="0"/>
              </a:rPr>
              <a:t>Public Secondary Data Sources: </a:t>
            </a:r>
          </a:p>
          <a:p>
            <a:pPr lvl="1"/>
            <a:r>
              <a:rPr lang="en-US" dirty="0" err="1">
                <a:latin typeface="Eras Medium ITC" panose="020B0602030504020804" pitchFamily="34" charset="0"/>
              </a:rPr>
              <a:t>Kaggle</a:t>
            </a:r>
            <a:r>
              <a:rPr lang="en-US" dirty="0">
                <a:latin typeface="Eras Medium ITC" panose="020B0602030504020804" pitchFamily="34" charset="0"/>
              </a:rPr>
              <a:t> Datasets: </a:t>
            </a:r>
            <a:r>
              <a:rPr lang="en-US" dirty="0">
                <a:latin typeface="Eras Medium ITC" panose="020B0602030504020804" pitchFamily="34" charset="0"/>
                <a:hlinkClick r:id="rId2"/>
              </a:rPr>
              <a:t>https://www.kaggle.com/datasets</a:t>
            </a:r>
            <a:r>
              <a:rPr lang="en-US" dirty="0">
                <a:latin typeface="Eras Medium ITC" panose="020B0602030504020804" pitchFamily="34" charset="0"/>
              </a:rPr>
              <a:t> </a:t>
            </a:r>
          </a:p>
          <a:p>
            <a:pPr lvl="1"/>
            <a:r>
              <a:rPr lang="en-US" dirty="0">
                <a:latin typeface="Eras Medium ITC" panose="020B0602030504020804" pitchFamily="34" charset="0"/>
              </a:rPr>
              <a:t>Yelp Challenge: </a:t>
            </a:r>
            <a:r>
              <a:rPr lang="en-US" dirty="0">
                <a:latin typeface="Eras Medium ITC" panose="020B0602030504020804" pitchFamily="34" charset="0"/>
                <a:hlinkClick r:id="rId3"/>
              </a:rPr>
              <a:t>https://www.yelp.com/dataset_challenge</a:t>
            </a:r>
            <a:endParaRPr lang="en-US" dirty="0">
              <a:latin typeface="Eras Medium ITC" panose="020B0602030504020804" pitchFamily="34" charset="0"/>
            </a:endParaRPr>
          </a:p>
          <a:p>
            <a:pPr lvl="1"/>
            <a:r>
              <a:rPr lang="en-US" dirty="0" err="1">
                <a:latin typeface="Eras Medium ITC" panose="020B0602030504020804" pitchFamily="34" charset="0"/>
              </a:rPr>
              <a:t>TERAData</a:t>
            </a:r>
            <a:r>
              <a:rPr lang="en-US" dirty="0">
                <a:latin typeface="Eras Medium ITC" panose="020B0602030504020804" pitchFamily="34" charset="0"/>
              </a:rPr>
              <a:t>: </a:t>
            </a:r>
            <a:r>
              <a:rPr lang="en-US" dirty="0">
                <a:latin typeface="Eras Medium ITC" panose="020B0602030504020804" pitchFamily="34" charset="0"/>
                <a:hlinkClick r:id="rId4"/>
              </a:rPr>
              <a:t>http://www.teradatauniversitynetwork.com/Community/Student-Competitions/2018/Data-Challenge/Datasets/</a:t>
            </a:r>
            <a:r>
              <a:rPr lang="en-US" dirty="0">
                <a:latin typeface="Eras Medium ITC" panose="020B0602030504020804" pitchFamily="34" charset="0"/>
              </a:rPr>
              <a:t> </a:t>
            </a:r>
          </a:p>
          <a:p>
            <a:r>
              <a:rPr lang="en-US" dirty="0">
                <a:latin typeface="Eras Medium ITC" panose="020B0602030504020804" pitchFamily="34" charset="0"/>
              </a:rPr>
              <a:t>Online review data: Star ratings and textual review data (e.g., Amazon.com, TripAdvisor.com or Yelp.com).</a:t>
            </a:r>
          </a:p>
          <a:p>
            <a:r>
              <a:rPr lang="en-US" dirty="0">
                <a:latin typeface="Eras Medium ITC" panose="020B0602030504020804" pitchFamily="34" charset="0"/>
              </a:rPr>
              <a:t>Others: your company (client) data or survey data.</a:t>
            </a:r>
          </a:p>
        </p:txBody>
      </p:sp>
    </p:spTree>
    <p:extLst>
      <p:ext uri="{BB962C8B-B14F-4D97-AF65-F5344CB8AC3E}">
        <p14:creationId xmlns:p14="http://schemas.microsoft.com/office/powerpoint/2010/main" val="736890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896" y="324933"/>
            <a:ext cx="8687427" cy="1325563"/>
          </a:xfrm>
        </p:spPr>
        <p:txBody>
          <a:bodyPr/>
          <a:lstStyle/>
          <a:p>
            <a:r>
              <a:rPr lang="en-US" b="1" cap="small" dirty="0">
                <a:latin typeface="Eras Medium ITC" panose="020B0602030504020804" pitchFamily="34" charset="0"/>
              </a:rPr>
              <a:t>Marketing Analytics Team Project</a:t>
            </a:r>
            <a:endParaRPr lang="en-US" dirty="0">
              <a:latin typeface="Eras Medium ITC" panose="020B0602030504020804" pitchFamily="34" charset="0"/>
            </a:endParaRPr>
          </a:p>
        </p:txBody>
      </p:sp>
      <p:sp>
        <p:nvSpPr>
          <p:cNvPr id="3" name="Content Placeholder 2"/>
          <p:cNvSpPr>
            <a:spLocks noGrp="1"/>
          </p:cNvSpPr>
          <p:nvPr>
            <p:ph idx="1"/>
          </p:nvPr>
        </p:nvSpPr>
        <p:spPr/>
        <p:txBody>
          <a:bodyPr>
            <a:normAutofit fontScale="92500"/>
          </a:bodyPr>
          <a:lstStyle/>
          <a:p>
            <a:r>
              <a:rPr lang="en-US" dirty="0">
                <a:latin typeface="Eras Medium ITC" panose="020B0602030504020804" pitchFamily="34" charset="0"/>
              </a:rPr>
              <a:t>Your team will present the results to the entire class (see your syllabus for the presentation dates). This presentation is expected to last approximately15 minutes. Detail will be announced later… </a:t>
            </a:r>
          </a:p>
          <a:p>
            <a:r>
              <a:rPr lang="en-US" dirty="0">
                <a:latin typeface="Eras Medium ITC" panose="020B0602030504020804" pitchFamily="34" charset="0"/>
              </a:rPr>
              <a:t>You can organize the presentation using sections such as an introduction (e.g., background, problem descriptions), data and methodology, analysis results, managerial implications &amp; suggestions, summary and learning points. </a:t>
            </a:r>
          </a:p>
          <a:p>
            <a:r>
              <a:rPr lang="en-US" dirty="0">
                <a:latin typeface="Eras Medium ITC" panose="020B0602030504020804" pitchFamily="34" charset="0"/>
              </a:rPr>
              <a:t>You should submit a hard copy of your PowerPoint slides to the instructor before your presentation.</a:t>
            </a:r>
          </a:p>
        </p:txBody>
      </p:sp>
    </p:spTree>
    <p:extLst>
      <p:ext uri="{BB962C8B-B14F-4D97-AF65-F5344CB8AC3E}">
        <p14:creationId xmlns:p14="http://schemas.microsoft.com/office/powerpoint/2010/main" val="2019276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334480" cy="1325563"/>
          </a:xfrm>
        </p:spPr>
        <p:txBody>
          <a:bodyPr/>
          <a:lstStyle/>
          <a:p>
            <a:r>
              <a:rPr lang="en-US" b="1" cap="small" dirty="0">
                <a:latin typeface="Eras Medium ITC" panose="020B0602030504020804" pitchFamily="34" charset="0"/>
              </a:rPr>
              <a:t>Team Project Report</a:t>
            </a:r>
            <a:endParaRPr lang="en-US" dirty="0">
              <a:latin typeface="Eras Medium ITC" panose="020B0602030504020804" pitchFamily="34" charset="0"/>
            </a:endParaRPr>
          </a:p>
        </p:txBody>
      </p:sp>
      <p:sp>
        <p:nvSpPr>
          <p:cNvPr id="3" name="Content Placeholder 2"/>
          <p:cNvSpPr>
            <a:spLocks noGrp="1"/>
          </p:cNvSpPr>
          <p:nvPr>
            <p:ph idx="1"/>
          </p:nvPr>
        </p:nvSpPr>
        <p:spPr>
          <a:xfrm>
            <a:off x="628650" y="1825625"/>
            <a:ext cx="7886700" cy="4514885"/>
          </a:xfrm>
        </p:spPr>
        <p:txBody>
          <a:bodyPr>
            <a:normAutofit fontScale="70000" lnSpcReduction="20000"/>
          </a:bodyPr>
          <a:lstStyle/>
          <a:p>
            <a:pPr>
              <a:lnSpc>
                <a:spcPct val="160000"/>
              </a:lnSpc>
            </a:pPr>
            <a:r>
              <a:rPr lang="en-US" dirty="0">
                <a:latin typeface="Eras Medium ITC" panose="020B0602030504020804" pitchFamily="34" charset="0"/>
              </a:rPr>
              <a:t>You will have to submit your final report by Noon, 29</a:t>
            </a:r>
            <a:r>
              <a:rPr lang="en-US" baseline="30000" dirty="0">
                <a:latin typeface="Eras Medium ITC" panose="020B0602030504020804" pitchFamily="34" charset="0"/>
              </a:rPr>
              <a:t>th</a:t>
            </a:r>
            <a:r>
              <a:rPr lang="en-US" dirty="0">
                <a:latin typeface="Eras Medium ITC" panose="020B0602030504020804" pitchFamily="34" charset="0"/>
              </a:rPr>
              <a:t> of April. Please do not exceed 10 pages using a 12 point font size. If you need more space for the analysis results, tables or graphs, you may use appendix section. Please include the sections of executive summary, introduction, descriptions about data and methodology, analysis results/interpretations, and actionable marketing implications.</a:t>
            </a:r>
          </a:p>
          <a:p>
            <a:pPr>
              <a:lnSpc>
                <a:spcPct val="160000"/>
              </a:lnSpc>
            </a:pPr>
            <a:r>
              <a:rPr lang="en-US" dirty="0">
                <a:latin typeface="Eras Medium ITC" panose="020B0602030504020804" pitchFamily="34" charset="0"/>
              </a:rPr>
              <a:t>At the end of the semester, you will be asked to evaluate each of your members’ contribution to the team project. You should be honest and impartial in your peer evaluation. </a:t>
            </a:r>
          </a:p>
        </p:txBody>
      </p:sp>
    </p:spTree>
    <p:extLst>
      <p:ext uri="{BB962C8B-B14F-4D97-AF65-F5344CB8AC3E}">
        <p14:creationId xmlns:p14="http://schemas.microsoft.com/office/powerpoint/2010/main" val="1320360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cap="small" dirty="0">
                <a:latin typeface="Eras Medium ITC" panose="020B0602030504020804" pitchFamily="34" charset="0"/>
              </a:rPr>
              <a:t>Final exam </a:t>
            </a:r>
            <a:r>
              <a:rPr lang="en-US" b="1" dirty="0">
                <a:latin typeface="Eras Medium ITC" panose="020B0602030504020804" pitchFamily="34" charset="0"/>
              </a:rPr>
              <a:t>(150)</a:t>
            </a:r>
            <a:endParaRPr lang="en-US" dirty="0">
              <a:latin typeface="Eras Medium ITC" panose="020B0602030504020804" pitchFamily="34" charset="0"/>
            </a:endParaRPr>
          </a:p>
        </p:txBody>
      </p:sp>
      <p:sp>
        <p:nvSpPr>
          <p:cNvPr id="3" name="Content Placeholder 2"/>
          <p:cNvSpPr>
            <a:spLocks noGrp="1"/>
          </p:cNvSpPr>
          <p:nvPr>
            <p:ph idx="1"/>
          </p:nvPr>
        </p:nvSpPr>
        <p:spPr/>
        <p:txBody>
          <a:bodyPr>
            <a:normAutofit fontScale="92500"/>
          </a:bodyPr>
          <a:lstStyle/>
          <a:p>
            <a:pPr>
              <a:lnSpc>
                <a:spcPct val="150000"/>
              </a:lnSpc>
            </a:pPr>
            <a:r>
              <a:rPr lang="en-US" dirty="0">
                <a:latin typeface="Eras Medium ITC" panose="020B0602030504020804" pitchFamily="34" charset="0"/>
              </a:rPr>
              <a:t>There will be a comprehensive in-class exam that covers all the materials discussed in this course. The purpose of the exams is to assess your understanding of concepts/methods, analysis skills and your ability to apply concepts learned during classes, class exercises and the group project.</a:t>
            </a:r>
          </a:p>
          <a:p>
            <a:pPr>
              <a:lnSpc>
                <a:spcPct val="150000"/>
              </a:lnSpc>
            </a:pPr>
            <a:r>
              <a:rPr lang="en-US" dirty="0">
                <a:latin typeface="Eras Medium ITC" panose="020B0602030504020804" pitchFamily="34" charset="0"/>
              </a:rPr>
              <a:t>Time and Place will be announced later.</a:t>
            </a:r>
          </a:p>
        </p:txBody>
      </p:sp>
    </p:spTree>
    <p:extLst>
      <p:ext uri="{BB962C8B-B14F-4D97-AF65-F5344CB8AC3E}">
        <p14:creationId xmlns:p14="http://schemas.microsoft.com/office/powerpoint/2010/main" val="68728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ras Medium ITC" panose="020B0602030504020804" pitchFamily="34" charset="0"/>
              </a:rPr>
              <a:t>Today’s Agenda</a:t>
            </a:r>
          </a:p>
        </p:txBody>
      </p:sp>
      <p:sp>
        <p:nvSpPr>
          <p:cNvPr id="3" name="Content Placeholder 2"/>
          <p:cNvSpPr>
            <a:spLocks noGrp="1"/>
          </p:cNvSpPr>
          <p:nvPr>
            <p:ph idx="1"/>
          </p:nvPr>
        </p:nvSpPr>
        <p:spPr>
          <a:xfrm>
            <a:off x="477925" y="1835673"/>
            <a:ext cx="8344528" cy="4351338"/>
          </a:xfrm>
        </p:spPr>
        <p:txBody>
          <a:bodyPr>
            <a:normAutofit/>
          </a:bodyPr>
          <a:lstStyle/>
          <a:p>
            <a:r>
              <a:rPr lang="en-US" dirty="0">
                <a:latin typeface="Eras Medium ITC" panose="020B0602030504020804" pitchFamily="34" charset="0"/>
              </a:rPr>
              <a:t>Great to meet you ALL!! Let’s introduce ourselves</a:t>
            </a:r>
          </a:p>
          <a:p>
            <a:r>
              <a:rPr lang="en-US" dirty="0">
                <a:latin typeface="Eras Medium ITC" panose="020B0602030504020804" pitchFamily="34" charset="0"/>
              </a:rPr>
              <a:t>Class syllabus </a:t>
            </a:r>
          </a:p>
          <a:p>
            <a:pPr lvl="1"/>
            <a:r>
              <a:rPr lang="en-US" dirty="0">
                <a:latin typeface="Eras Medium ITC" panose="020B0602030504020804" pitchFamily="34" charset="0"/>
              </a:rPr>
              <a:t>Grading policy</a:t>
            </a:r>
          </a:p>
          <a:p>
            <a:pPr lvl="1"/>
            <a:r>
              <a:rPr lang="en-US" dirty="0">
                <a:latin typeface="Eras Medium ITC" panose="020B0602030504020804" pitchFamily="34" charset="0"/>
              </a:rPr>
              <a:t>Class roadmap</a:t>
            </a:r>
          </a:p>
          <a:p>
            <a:r>
              <a:rPr lang="en-US" dirty="0">
                <a:latin typeface="Eras Medium ITC" panose="020B0602030504020804" pitchFamily="34" charset="0"/>
              </a:rPr>
              <a:t>Discussion</a:t>
            </a:r>
          </a:p>
          <a:p>
            <a:pPr lvl="1"/>
            <a:r>
              <a:rPr lang="en-US" dirty="0">
                <a:latin typeface="Eras Medium ITC" panose="020B0602030504020804" pitchFamily="34" charset="0"/>
              </a:rPr>
              <a:t>What is Marketing Analytics?</a:t>
            </a:r>
          </a:p>
          <a:p>
            <a:pPr lvl="1"/>
            <a:r>
              <a:rPr lang="en-US" dirty="0">
                <a:latin typeface="Eras Medium ITC" panose="020B0602030504020804" pitchFamily="34" charset="0"/>
              </a:rPr>
              <a:t>What is Models?</a:t>
            </a:r>
          </a:p>
          <a:p>
            <a:r>
              <a:rPr lang="en-US" dirty="0">
                <a:latin typeface="Eras Medium ITC" panose="020B0602030504020804" pitchFamily="34" charset="0"/>
              </a:rPr>
              <a:t>Overview of </a:t>
            </a:r>
            <a:r>
              <a:rPr lang="en-US" b="1" dirty="0">
                <a:effectLst>
                  <a:outerShdw blurRad="38100" dist="38100" dir="2700000" algn="tl">
                    <a:srgbClr val="000000">
                      <a:alpha val="43137"/>
                    </a:srgbClr>
                  </a:outerShdw>
                </a:effectLst>
                <a:latin typeface="Eras Medium ITC" panose="020B0602030504020804" pitchFamily="34" charset="0"/>
              </a:rPr>
              <a:t>R</a:t>
            </a:r>
            <a:r>
              <a:rPr lang="en-US" dirty="0">
                <a:latin typeface="Eras Medium ITC" panose="020B0602030504020804" pitchFamily="34" charset="0"/>
              </a:rPr>
              <a:t> software</a:t>
            </a:r>
          </a:p>
          <a:p>
            <a:pPr lvl="1"/>
            <a:r>
              <a:rPr lang="en-US" dirty="0">
                <a:latin typeface="Eras Medium ITC" panose="020B0602030504020804" pitchFamily="34" charset="0"/>
              </a:rPr>
              <a:t>Basic Introduction/Review</a:t>
            </a:r>
          </a:p>
          <a:p>
            <a:endParaRPr lang="en-US" dirty="0">
              <a:latin typeface="Eras Medium ITC" panose="020B0602030504020804" pitchFamily="34" charset="0"/>
            </a:endParaRPr>
          </a:p>
          <a:p>
            <a:endParaRPr lang="en-US" dirty="0">
              <a:latin typeface="Eras Medium ITC" panose="020B0602030504020804" pitchFamily="34" charset="0"/>
            </a:endParaRPr>
          </a:p>
          <a:p>
            <a:endParaRPr lang="en-US" dirty="0">
              <a:latin typeface="Eras Medium ITC" panose="020B0602030504020804" pitchFamily="34" charset="0"/>
            </a:endParaRPr>
          </a:p>
        </p:txBody>
      </p:sp>
    </p:spTree>
    <p:extLst>
      <p:ext uri="{BB962C8B-B14F-4D97-AF65-F5344CB8AC3E}">
        <p14:creationId xmlns:p14="http://schemas.microsoft.com/office/powerpoint/2010/main" val="2045634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0897" y="585503"/>
            <a:ext cx="1557495" cy="646331"/>
          </a:xfrm>
          <a:prstGeom prst="rect">
            <a:avLst/>
          </a:prstGeom>
          <a:noFill/>
        </p:spPr>
        <p:txBody>
          <a:bodyPr wrap="square" rtlCol="0">
            <a:spAutoFit/>
          </a:bodyPr>
          <a:lstStyle/>
          <a:p>
            <a:r>
              <a:rPr lang="en-US" b="1" cap="small" dirty="0"/>
              <a:t>Tentative Schedule </a:t>
            </a:r>
            <a:endParaRPr lang="en-US" dirty="0"/>
          </a:p>
        </p:txBody>
      </p:sp>
      <p:sp>
        <p:nvSpPr>
          <p:cNvPr id="9" name="Rectangle 8"/>
          <p:cNvSpPr/>
          <p:nvPr/>
        </p:nvSpPr>
        <p:spPr>
          <a:xfrm>
            <a:off x="241160" y="4464885"/>
            <a:ext cx="1386672" cy="2233688"/>
          </a:xfrm>
          <a:prstGeom prst="rect">
            <a:avLst/>
          </a:prstGeom>
        </p:spPr>
        <p:txBody>
          <a:bodyPr wrap="square">
            <a:spAutoFit/>
          </a:bodyPr>
          <a:lstStyle/>
          <a:p>
            <a:pPr>
              <a:lnSpc>
                <a:spcPct val="115000"/>
              </a:lnSpc>
              <a:spcAft>
                <a:spcPts val="1000"/>
              </a:spcAft>
            </a:pPr>
            <a:r>
              <a:rPr lang="en-US" sz="1100" dirty="0">
                <a:latin typeface="Times New Roman" panose="02020603050405020304" pitchFamily="18" charset="0"/>
                <a:ea typeface="Malgun Gothic" panose="020B0503020000020004" pitchFamily="34" charset="-127"/>
                <a:cs typeface="Times New Roman" panose="02020603050405020304" pitchFamily="18" charset="0"/>
              </a:rPr>
              <a:t>The content of this syllabus is tentative and is subject to change based on the needs of the class, the interest of class students and any other reason that may arise during the course of the semester. </a:t>
            </a:r>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1C54A7F4-13E2-490A-B7D3-FD928EC21967}"/>
              </a:ext>
            </a:extLst>
          </p:cNvPr>
          <p:cNvGraphicFramePr>
            <a:graphicFrameLocks noGrp="1"/>
          </p:cNvGraphicFramePr>
          <p:nvPr>
            <p:ph idx="1"/>
            <p:extLst>
              <p:ext uri="{D42A27DB-BD31-4B8C-83A1-F6EECF244321}">
                <p14:modId xmlns:p14="http://schemas.microsoft.com/office/powerpoint/2010/main" val="2128557807"/>
              </p:ext>
            </p:extLst>
          </p:nvPr>
        </p:nvGraphicFramePr>
        <p:xfrm>
          <a:off x="1948952" y="0"/>
          <a:ext cx="6953889" cy="6858004"/>
        </p:xfrm>
        <a:graphic>
          <a:graphicData uri="http://schemas.openxmlformats.org/drawingml/2006/table">
            <a:tbl>
              <a:tblPr firstRow="1" firstCol="1" lastRow="1" lastCol="1" bandRow="1" bandCol="1"/>
              <a:tblGrid>
                <a:gridCol w="668060">
                  <a:extLst>
                    <a:ext uri="{9D8B030D-6E8A-4147-A177-3AD203B41FA5}">
                      <a16:colId xmlns:a16="http://schemas.microsoft.com/office/drawing/2014/main" val="2452414168"/>
                    </a:ext>
                  </a:extLst>
                </a:gridCol>
                <a:gridCol w="664685">
                  <a:extLst>
                    <a:ext uri="{9D8B030D-6E8A-4147-A177-3AD203B41FA5}">
                      <a16:colId xmlns:a16="http://schemas.microsoft.com/office/drawing/2014/main" val="2448827166"/>
                    </a:ext>
                  </a:extLst>
                </a:gridCol>
                <a:gridCol w="2384093">
                  <a:extLst>
                    <a:ext uri="{9D8B030D-6E8A-4147-A177-3AD203B41FA5}">
                      <a16:colId xmlns:a16="http://schemas.microsoft.com/office/drawing/2014/main" val="213465683"/>
                    </a:ext>
                  </a:extLst>
                </a:gridCol>
                <a:gridCol w="2052764">
                  <a:extLst>
                    <a:ext uri="{9D8B030D-6E8A-4147-A177-3AD203B41FA5}">
                      <a16:colId xmlns:a16="http://schemas.microsoft.com/office/drawing/2014/main" val="3522716872"/>
                    </a:ext>
                  </a:extLst>
                </a:gridCol>
                <a:gridCol w="1184287">
                  <a:extLst>
                    <a:ext uri="{9D8B030D-6E8A-4147-A177-3AD203B41FA5}">
                      <a16:colId xmlns:a16="http://schemas.microsoft.com/office/drawing/2014/main" val="3026389508"/>
                    </a:ext>
                  </a:extLst>
                </a:gridCol>
              </a:tblGrid>
              <a:tr h="207408">
                <a:tc>
                  <a:txBody>
                    <a:bodyPr/>
                    <a:lstStyle/>
                    <a:p>
                      <a:pPr marL="0" marR="0" algn="ctr">
                        <a:lnSpc>
                          <a:spcPct val="115000"/>
                        </a:lnSpc>
                        <a:spcBef>
                          <a:spcPts val="0"/>
                        </a:spcBef>
                        <a:spcAft>
                          <a:spcPts val="1000"/>
                        </a:spcAft>
                      </a:pPr>
                      <a:r>
                        <a:rPr lang="en-US" sz="1050" b="1">
                          <a:effectLst/>
                          <a:latin typeface="Times New Roman" panose="02020603050405020304" pitchFamily="18" charset="0"/>
                          <a:ea typeface="Malgun Gothic" panose="020B0503020000020004" pitchFamily="34" charset="-127"/>
                          <a:cs typeface="Times New Roman" panose="02020603050405020304" pitchFamily="18" charset="0"/>
                        </a:rPr>
                        <a:t>WEEK</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b="1">
                          <a:effectLst/>
                          <a:latin typeface="Times New Roman" panose="02020603050405020304" pitchFamily="18" charset="0"/>
                          <a:ea typeface="Malgun Gothic" panose="020B0503020000020004" pitchFamily="34" charset="-127"/>
                          <a:cs typeface="Times New Roman" panose="02020603050405020304" pitchFamily="18" charset="0"/>
                        </a:rPr>
                        <a:t>DATES</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050" b="1">
                          <a:effectLst/>
                          <a:latin typeface="Times New Roman" panose="02020603050405020304" pitchFamily="18" charset="0"/>
                          <a:ea typeface="Malgun Gothic" panose="020B0503020000020004" pitchFamily="34" charset="-127"/>
                          <a:cs typeface="Times New Roman" panose="02020603050405020304" pitchFamily="18" charset="0"/>
                        </a:rPr>
                        <a:t>MANAGERIAL APPLICATIONS</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b="1">
                          <a:effectLst/>
                          <a:latin typeface="Times New Roman" panose="02020603050405020304" pitchFamily="18" charset="0"/>
                          <a:ea typeface="Malgun Gothic" panose="020B0503020000020004" pitchFamily="34" charset="-127"/>
                          <a:cs typeface="Times New Roman" panose="02020603050405020304" pitchFamily="18" charset="0"/>
                        </a:rPr>
                        <a:t>ANALYSIS SKILLS</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b="1">
                          <a:effectLst/>
                          <a:latin typeface="Times New Roman" panose="02020603050405020304" pitchFamily="18" charset="0"/>
                          <a:ea typeface="Malgun Gothic" panose="020B0503020000020004" pitchFamily="34" charset="-127"/>
                          <a:cs typeface="Times New Roman" panose="02020603050405020304" pitchFamily="18" charset="0"/>
                        </a:rPr>
                        <a:t>Notes </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5223216"/>
                  </a:ext>
                </a:extLst>
              </a:tr>
              <a:tr h="428856">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1</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12-Mar.</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Course Overview, Introduction, Modeling Overview</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9612868"/>
                  </a:ext>
                </a:extLst>
              </a:tr>
              <a:tr h="425164">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1</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14-Mar.</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pPr>
                      <a:r>
                        <a:rPr lang="en-US" sz="105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981" marR="549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pPr>
                      <a:r>
                        <a:rPr lang="en-US" sz="1050">
                          <a:effectLst/>
                          <a:latin typeface="Times New Roman" panose="02020603050405020304" pitchFamily="18" charset="0"/>
                          <a:ea typeface="Times New Roman" panose="02020603050405020304" pitchFamily="18" charset="0"/>
                          <a:cs typeface="Times New Roman" panose="02020603050405020304" pitchFamily="18" charset="0"/>
                        </a:rPr>
                        <a:t>Review of Market Research and Quantitative Analysis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0479384"/>
                  </a:ext>
                </a:extLst>
              </a:tr>
              <a:tr h="428856">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2</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19-Mar.</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Prediction for Customer Satisfaction or Market Demand</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Linear Regression General</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3941188"/>
                  </a:ext>
                </a:extLst>
              </a:tr>
              <a:tr h="650304">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2</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21-Mar.</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Searching Key Drivers and Marketing Resource Allocation</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More Topics in Regression (Categorical Predictors, Variable Selection/Lasso)</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2218451"/>
                  </a:ext>
                </a:extLst>
              </a:tr>
              <a:tr h="428856">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3</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26-Mar.</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Choice Prediction and Basic Classification of Consumers</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Choice Regression Models with Cross Validations</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0429764"/>
                  </a:ext>
                </a:extLst>
              </a:tr>
              <a:tr h="207408">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3</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28-Mar.</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Demand Forecasting/Product Life Cycle</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Bass Diffusion Model</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Assignment 1 Due</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8633002"/>
                  </a:ext>
                </a:extLst>
              </a:tr>
              <a:tr h="428856">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4</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2-Apr.</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Consumer Classification &amp; Segmentation</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Various Classification Methods Applications in Marketing </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9550447"/>
                  </a:ext>
                </a:extLst>
              </a:tr>
              <a:tr h="428856">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4</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4-Apr.</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Exploring Underlying Dimensions from Multiple Attributes</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Dimension Reduction Methods: Factor Analysis</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Assignment 2 Due</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6664505"/>
                  </a:ext>
                </a:extLst>
              </a:tr>
              <a:tr h="428856">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5</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9-Apr.</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Data Visualization, Market Structure Analysis &amp; Brand Positioning Map</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Multidimensional Scale Methods </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highlight>
                            <a:srgbClr val="FFFF00"/>
                          </a:highlight>
                          <a:latin typeface="Times New Roman" panose="02020603050405020304" pitchFamily="18" charset="0"/>
                          <a:ea typeface="Malgun Gothic" panose="020B0503020000020004" pitchFamily="34" charset="-127"/>
                          <a:cs typeface="Times New Roman" panose="02020603050405020304" pitchFamily="18" charset="0"/>
                        </a:rPr>
                        <a:t> </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162197"/>
                  </a:ext>
                </a:extLst>
              </a:tr>
              <a:tr h="428856">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5</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11-Apr.</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Extracting Product/Service Attributes from Unstructured Textual Data</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Text Mining: Online Review Data Analysis</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Assignment 3 Due</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7504521"/>
                  </a:ext>
                </a:extLst>
              </a:tr>
              <a:tr h="428856">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6</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16-Apr.</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Market Segmentation (by Understanding Latent Structure of Market)</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Market Segmentation: Concepts and Basic Methods</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highlight>
                            <a:srgbClr val="FFFF00"/>
                          </a:highlight>
                          <a:latin typeface="Times New Roman" panose="02020603050405020304" pitchFamily="18" charset="0"/>
                          <a:ea typeface="Malgun Gothic" panose="020B0503020000020004" pitchFamily="34" charset="-127"/>
                          <a:cs typeface="Times New Roman" panose="02020603050405020304" pitchFamily="18" charset="0"/>
                        </a:rPr>
                        <a:t> </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5626765"/>
                  </a:ext>
                </a:extLst>
              </a:tr>
              <a:tr h="428856">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6</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18-Apr.</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Market Segmentation</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Market Segmentation: Advanced techniques</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Project Data Analysis</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9170426"/>
                  </a:ext>
                </a:extLst>
              </a:tr>
              <a:tr h="428856">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7</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23-Apr.</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Geographic Pattern Analysis / Spatial Segmentation</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Spatial Model Analysis (&amp; </a:t>
                      </a:r>
                      <a:r>
                        <a:rPr lang="en-US" sz="1050" i="1">
                          <a:effectLst/>
                          <a:latin typeface="Times New Roman" panose="02020603050405020304" pitchFamily="18" charset="0"/>
                          <a:ea typeface="Malgun Gothic" panose="020B0503020000020004" pitchFamily="34" charset="-127"/>
                          <a:cs typeface="Times New Roman" panose="02020603050405020304" pitchFamily="18" charset="0"/>
                        </a:rPr>
                        <a:t>Final Presentation Part 1</a:t>
                      </a: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Project Data Analysis</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3078876"/>
                  </a:ext>
                </a:extLst>
              </a:tr>
              <a:tr h="650304">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7</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25-Apr.</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050" i="1">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i="1">
                          <a:effectLst/>
                          <a:latin typeface="Times New Roman" panose="02020603050405020304" pitchFamily="18" charset="0"/>
                          <a:ea typeface="Malgun Gothic" panose="020B0503020000020004" pitchFamily="34" charset="-127"/>
                          <a:cs typeface="Times New Roman" panose="02020603050405020304" pitchFamily="18" charset="0"/>
                        </a:rPr>
                        <a:t>Final Presentations Part 2</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Due for the final paper: Noon, 29</a:t>
                      </a:r>
                      <a:r>
                        <a:rPr lang="en-US" sz="1050" baseline="30000">
                          <a:effectLst/>
                          <a:latin typeface="Times New Roman" panose="02020603050405020304" pitchFamily="18" charset="0"/>
                          <a:ea typeface="Malgun Gothic" panose="020B0503020000020004" pitchFamily="34" charset="-127"/>
                          <a:cs typeface="Times New Roman" panose="02020603050405020304" pitchFamily="18" charset="0"/>
                        </a:rPr>
                        <a:t>th</a:t>
                      </a: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 of April</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1489445"/>
                  </a:ext>
                </a:extLst>
              </a:tr>
              <a:tr h="428856">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a:effectLst/>
                          <a:latin typeface="Times New Roman" panose="02020603050405020304" pitchFamily="18" charset="0"/>
                          <a:ea typeface="Malgun Gothic" panose="020B0503020000020004" pitchFamily="34" charset="-127"/>
                          <a:cs typeface="Times New Roman" panose="02020603050405020304" pitchFamily="18" charset="0"/>
                        </a:rPr>
                        <a:t>29/Apr to 3/May</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050" b="1">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b="1">
                          <a:effectLst/>
                          <a:latin typeface="Times New Roman" panose="02020603050405020304" pitchFamily="18" charset="0"/>
                          <a:ea typeface="Malgun Gothic" panose="020B0503020000020004" pitchFamily="34" charset="-127"/>
                          <a:cs typeface="Times New Roman" panose="02020603050405020304" pitchFamily="18" charset="0"/>
                        </a:rPr>
                        <a:t>FINAL EXAM</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50" dirty="0">
                          <a:effectLst/>
                          <a:latin typeface="Times New Roman" panose="02020603050405020304" pitchFamily="18" charset="0"/>
                          <a:ea typeface="Malgun Gothic" panose="020B0503020000020004" pitchFamily="34" charset="-127"/>
                          <a:cs typeface="Times New Roman" panose="02020603050405020304" pitchFamily="18" charset="0"/>
                        </a:rPr>
                        <a:t>Time and Place: TBA</a:t>
                      </a:r>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4981" marR="549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444059"/>
                  </a:ext>
                </a:extLst>
              </a:tr>
            </a:tbl>
          </a:graphicData>
        </a:graphic>
      </p:graphicFrame>
    </p:spTree>
    <p:extLst>
      <p:ext uri="{BB962C8B-B14F-4D97-AF65-F5344CB8AC3E}">
        <p14:creationId xmlns:p14="http://schemas.microsoft.com/office/powerpoint/2010/main" val="3792136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36" y="-23298"/>
            <a:ext cx="6647936" cy="1325563"/>
          </a:xfrm>
        </p:spPr>
        <p:txBody>
          <a:bodyPr/>
          <a:lstStyle/>
          <a:p>
            <a:r>
              <a:rPr lang="en-US" dirty="0"/>
              <a:t>MKT 591: Course Roadmap</a:t>
            </a:r>
          </a:p>
        </p:txBody>
      </p:sp>
      <p:sp>
        <p:nvSpPr>
          <p:cNvPr id="214" name="Slide Number Placeholder 213"/>
          <p:cNvSpPr>
            <a:spLocks noGrp="1"/>
          </p:cNvSpPr>
          <p:nvPr>
            <p:ph type="sldNum" sz="quarter" idx="12"/>
          </p:nvPr>
        </p:nvSpPr>
        <p:spPr/>
        <p:txBody>
          <a:bodyPr/>
          <a:lstStyle/>
          <a:p>
            <a:fld id="{0D6C48BB-8914-42F6-A238-FACE9FB4ACA6}" type="slidenum">
              <a:rPr lang="en-US" i="0" smtClean="0"/>
              <a:pPr/>
              <a:t>21</a:t>
            </a:fld>
            <a:endParaRPr lang="en-US" i="0" dirty="0"/>
          </a:p>
        </p:txBody>
      </p:sp>
      <p:cxnSp>
        <p:nvCxnSpPr>
          <p:cNvPr id="143" name="Straight Connector 142"/>
          <p:cNvCxnSpPr/>
          <p:nvPr/>
        </p:nvCxnSpPr>
        <p:spPr>
          <a:xfrm flipH="1">
            <a:off x="246056" y="1913930"/>
            <a:ext cx="3999" cy="2652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87" idx="2"/>
            <a:endCxn id="84" idx="0"/>
          </p:cNvCxnSpPr>
          <p:nvPr/>
        </p:nvCxnSpPr>
        <p:spPr>
          <a:xfrm flipH="1">
            <a:off x="4117325" y="1696824"/>
            <a:ext cx="673959"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83" idx="2"/>
          </p:cNvCxnSpPr>
          <p:nvPr/>
        </p:nvCxnSpPr>
        <p:spPr>
          <a:xfrm>
            <a:off x="2835612" y="1913929"/>
            <a:ext cx="4078" cy="286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2174021" y="2581382"/>
            <a:ext cx="152398" cy="158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10" name="Straight Connector 209"/>
          <p:cNvCxnSpPr/>
          <p:nvPr/>
        </p:nvCxnSpPr>
        <p:spPr>
          <a:xfrm>
            <a:off x="2182898" y="3986033"/>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27636" y="2573429"/>
            <a:ext cx="1281067"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Measurement Scales</a:t>
            </a:r>
          </a:p>
        </p:txBody>
      </p:sp>
      <p:sp>
        <p:nvSpPr>
          <p:cNvPr id="83" name="TextBox 82"/>
          <p:cNvSpPr txBox="1"/>
          <p:nvPr/>
        </p:nvSpPr>
        <p:spPr>
          <a:xfrm>
            <a:off x="2149812" y="1390709"/>
            <a:ext cx="1371600"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t>Prediction / Regression</a:t>
            </a:r>
          </a:p>
        </p:txBody>
      </p:sp>
      <p:sp>
        <p:nvSpPr>
          <p:cNvPr id="84" name="TextBox 83"/>
          <p:cNvSpPr txBox="1"/>
          <p:nvPr/>
        </p:nvSpPr>
        <p:spPr>
          <a:xfrm>
            <a:off x="3516918" y="2224585"/>
            <a:ext cx="120081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Demand Forecasting</a:t>
            </a:r>
          </a:p>
        </p:txBody>
      </p:sp>
      <p:sp>
        <p:nvSpPr>
          <p:cNvPr id="87" name="TextBox 86"/>
          <p:cNvSpPr txBox="1"/>
          <p:nvPr/>
        </p:nvSpPr>
        <p:spPr>
          <a:xfrm>
            <a:off x="4279764" y="1389047"/>
            <a:ext cx="1023039" cy="307777"/>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t>Forecasting</a:t>
            </a:r>
          </a:p>
        </p:txBody>
      </p:sp>
      <p:sp>
        <p:nvSpPr>
          <p:cNvPr id="91" name="TextBox 90"/>
          <p:cNvSpPr txBox="1"/>
          <p:nvPr/>
        </p:nvSpPr>
        <p:spPr>
          <a:xfrm>
            <a:off x="2326421" y="2200382"/>
            <a:ext cx="1066800"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400" dirty="0">
                <a:solidFill>
                  <a:schemeClr val="tx1"/>
                </a:solidFill>
              </a:rPr>
              <a:t>Simple Linear Regression</a:t>
            </a:r>
          </a:p>
        </p:txBody>
      </p:sp>
      <p:sp>
        <p:nvSpPr>
          <p:cNvPr id="92" name="TextBox 91"/>
          <p:cNvSpPr txBox="1"/>
          <p:nvPr/>
        </p:nvSpPr>
        <p:spPr>
          <a:xfrm>
            <a:off x="2335298" y="3695316"/>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Multiple Regression</a:t>
            </a:r>
          </a:p>
        </p:txBody>
      </p:sp>
      <p:sp>
        <p:nvSpPr>
          <p:cNvPr id="93" name="TextBox 92"/>
          <p:cNvSpPr txBox="1"/>
          <p:nvPr/>
        </p:nvSpPr>
        <p:spPr>
          <a:xfrm>
            <a:off x="2335298" y="5103147"/>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Logistic Regression</a:t>
            </a:r>
          </a:p>
        </p:txBody>
      </p:sp>
      <p:sp>
        <p:nvSpPr>
          <p:cNvPr id="71" name="TextBox 70"/>
          <p:cNvSpPr txBox="1"/>
          <p:nvPr/>
        </p:nvSpPr>
        <p:spPr>
          <a:xfrm>
            <a:off x="250844" y="1390709"/>
            <a:ext cx="1557859"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Review of Quant Market Research</a:t>
            </a:r>
          </a:p>
        </p:txBody>
      </p:sp>
      <p:cxnSp>
        <p:nvCxnSpPr>
          <p:cNvPr id="61" name="Straight Connector 60"/>
          <p:cNvCxnSpPr/>
          <p:nvPr/>
        </p:nvCxnSpPr>
        <p:spPr>
          <a:xfrm>
            <a:off x="2168334" y="2563101"/>
            <a:ext cx="3255" cy="1437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02094" y="3358259"/>
            <a:ext cx="1414201"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Discrete Analysis (</a:t>
            </a:r>
            <a:r>
              <a:rPr lang="en-US" sz="1400" dirty="0" err="1">
                <a:solidFill>
                  <a:schemeClr val="tx1"/>
                </a:solidFill>
              </a:rPr>
              <a:t>CrossTab</a:t>
            </a:r>
            <a:r>
              <a:rPr lang="en-US" sz="1400" dirty="0">
                <a:solidFill>
                  <a:schemeClr val="tx1"/>
                </a:solidFill>
              </a:rPr>
              <a:t>)</a:t>
            </a:r>
          </a:p>
        </p:txBody>
      </p:sp>
      <p:cxnSp>
        <p:nvCxnSpPr>
          <p:cNvPr id="77" name="Straight Connector 76"/>
          <p:cNvCxnSpPr>
            <a:cxnSpLocks/>
          </p:cNvCxnSpPr>
          <p:nvPr/>
        </p:nvCxnSpPr>
        <p:spPr>
          <a:xfrm>
            <a:off x="254002" y="2835039"/>
            <a:ext cx="263802"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90" name="TextBox 89"/>
          <p:cNvSpPr txBox="1"/>
          <p:nvPr/>
        </p:nvSpPr>
        <p:spPr>
          <a:xfrm>
            <a:off x="506334" y="4196750"/>
            <a:ext cx="1302369"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Continuous Analysis (Correlation)</a:t>
            </a:r>
          </a:p>
        </p:txBody>
      </p:sp>
      <p:cxnSp>
        <p:nvCxnSpPr>
          <p:cNvPr id="94" name="Straight Connector 93"/>
          <p:cNvCxnSpPr>
            <a:endCxn id="75" idx="1"/>
          </p:cNvCxnSpPr>
          <p:nvPr/>
        </p:nvCxnSpPr>
        <p:spPr>
          <a:xfrm flipV="1">
            <a:off x="263834" y="3619869"/>
            <a:ext cx="238260" cy="8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5" name="Straight Connector 94"/>
          <p:cNvCxnSpPr>
            <a:endCxn id="90" idx="1"/>
          </p:cNvCxnSpPr>
          <p:nvPr/>
        </p:nvCxnSpPr>
        <p:spPr>
          <a:xfrm flipV="1">
            <a:off x="250052" y="4566082"/>
            <a:ext cx="256282" cy="362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109" name="TextBox 108"/>
          <p:cNvSpPr txBox="1"/>
          <p:nvPr/>
        </p:nvSpPr>
        <p:spPr>
          <a:xfrm>
            <a:off x="7700583" y="1411455"/>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t>Market Segmentation</a:t>
            </a:r>
          </a:p>
        </p:txBody>
      </p:sp>
      <p:cxnSp>
        <p:nvCxnSpPr>
          <p:cNvPr id="59" name="Straight Connector 58"/>
          <p:cNvCxnSpPr/>
          <p:nvPr/>
        </p:nvCxnSpPr>
        <p:spPr>
          <a:xfrm>
            <a:off x="2182898" y="3986034"/>
            <a:ext cx="0" cy="61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176416" y="4601530"/>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858149" y="2224585"/>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Customer Classification</a:t>
            </a:r>
          </a:p>
        </p:txBody>
      </p:sp>
      <p:cxnSp>
        <p:nvCxnSpPr>
          <p:cNvPr id="76" name="Straight Connector 75"/>
          <p:cNvCxnSpPr>
            <a:stCxn id="91" idx="2"/>
            <a:endCxn id="78" idx="0"/>
          </p:cNvCxnSpPr>
          <p:nvPr/>
        </p:nvCxnSpPr>
        <p:spPr>
          <a:xfrm flipH="1">
            <a:off x="2859819" y="2939047"/>
            <a:ext cx="2" cy="115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326419" y="3054501"/>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Categorical Variables</a:t>
            </a:r>
          </a:p>
        </p:txBody>
      </p:sp>
      <p:sp>
        <p:nvSpPr>
          <p:cNvPr id="96" name="TextBox 95"/>
          <p:cNvSpPr txBox="1"/>
          <p:nvPr/>
        </p:nvSpPr>
        <p:spPr>
          <a:xfrm>
            <a:off x="4973477" y="3054501"/>
            <a:ext cx="1114286"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Discriminant Analysis </a:t>
            </a:r>
          </a:p>
        </p:txBody>
      </p:sp>
      <p:sp>
        <p:nvSpPr>
          <p:cNvPr id="97" name="TextBox 96"/>
          <p:cNvSpPr txBox="1"/>
          <p:nvPr/>
        </p:nvSpPr>
        <p:spPr>
          <a:xfrm>
            <a:off x="4997833" y="3687493"/>
            <a:ext cx="108919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Bayesian Classifier</a:t>
            </a:r>
          </a:p>
        </p:txBody>
      </p:sp>
      <p:sp>
        <p:nvSpPr>
          <p:cNvPr id="112" name="TextBox 111"/>
          <p:cNvSpPr txBox="1"/>
          <p:nvPr/>
        </p:nvSpPr>
        <p:spPr>
          <a:xfrm>
            <a:off x="6212897" y="3523196"/>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Extracting Features by Text Analytics</a:t>
            </a:r>
          </a:p>
        </p:txBody>
      </p:sp>
      <p:sp>
        <p:nvSpPr>
          <p:cNvPr id="113" name="TextBox 112"/>
          <p:cNvSpPr txBox="1"/>
          <p:nvPr/>
        </p:nvSpPr>
        <p:spPr>
          <a:xfrm>
            <a:off x="6218932" y="2227673"/>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Factor Analysis</a:t>
            </a:r>
          </a:p>
        </p:txBody>
      </p:sp>
      <p:cxnSp>
        <p:nvCxnSpPr>
          <p:cNvPr id="125" name="Straight Connector 124"/>
          <p:cNvCxnSpPr>
            <a:stCxn id="87" idx="2"/>
            <a:endCxn id="68" idx="0"/>
          </p:cNvCxnSpPr>
          <p:nvPr/>
        </p:nvCxnSpPr>
        <p:spPr>
          <a:xfrm>
            <a:off x="4791284" y="1696824"/>
            <a:ext cx="681671"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96" idx="1"/>
          </p:cNvCxnSpPr>
          <p:nvPr/>
        </p:nvCxnSpPr>
        <p:spPr>
          <a:xfrm flipH="1" flipV="1">
            <a:off x="4858151" y="3313217"/>
            <a:ext cx="115326" cy="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218932" y="1426269"/>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t>Features &amp; Dimensions</a:t>
            </a:r>
          </a:p>
        </p:txBody>
      </p:sp>
      <p:cxnSp>
        <p:nvCxnSpPr>
          <p:cNvPr id="145" name="Straight Connector 144"/>
          <p:cNvCxnSpPr>
            <a:stCxn id="142" idx="2"/>
            <a:endCxn id="113" idx="0"/>
          </p:cNvCxnSpPr>
          <p:nvPr/>
        </p:nvCxnSpPr>
        <p:spPr>
          <a:xfrm>
            <a:off x="6833738" y="1949489"/>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833738" y="2750893"/>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7700583" y="2993989"/>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Advanced Model-based Segmentation</a:t>
            </a:r>
          </a:p>
        </p:txBody>
      </p:sp>
      <p:sp>
        <p:nvSpPr>
          <p:cNvPr id="149" name="TextBox 148"/>
          <p:cNvSpPr txBox="1"/>
          <p:nvPr/>
        </p:nvSpPr>
        <p:spPr>
          <a:xfrm>
            <a:off x="7700583" y="2212859"/>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Segmentation Basic</a:t>
            </a:r>
          </a:p>
        </p:txBody>
      </p:sp>
      <p:cxnSp>
        <p:nvCxnSpPr>
          <p:cNvPr id="150" name="Straight Connector 149"/>
          <p:cNvCxnSpPr>
            <a:endCxn id="149" idx="0"/>
          </p:cNvCxnSpPr>
          <p:nvPr/>
        </p:nvCxnSpPr>
        <p:spPr>
          <a:xfrm>
            <a:off x="8315389" y="1934675"/>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315389" y="2736079"/>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7700583" y="4000250"/>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Spatial Segmentation</a:t>
            </a:r>
          </a:p>
        </p:txBody>
      </p:sp>
      <p:cxnSp>
        <p:nvCxnSpPr>
          <p:cNvPr id="49" name="Straight Connector 48"/>
          <p:cNvCxnSpPr/>
          <p:nvPr/>
        </p:nvCxnSpPr>
        <p:spPr>
          <a:xfrm>
            <a:off x="8315389" y="3747467"/>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2"/>
          <a:stretch>
            <a:fillRect/>
          </a:stretch>
        </p:blipFill>
        <p:spPr>
          <a:xfrm>
            <a:off x="5472955" y="5958579"/>
            <a:ext cx="2517112" cy="580334"/>
          </a:xfrm>
          <a:prstGeom prst="rect">
            <a:avLst/>
          </a:prstGeom>
        </p:spPr>
      </p:pic>
      <p:cxnSp>
        <p:nvCxnSpPr>
          <p:cNvPr id="50" name="Straight Connector 49"/>
          <p:cNvCxnSpPr/>
          <p:nvPr/>
        </p:nvCxnSpPr>
        <p:spPr>
          <a:xfrm>
            <a:off x="4021874" y="2736079"/>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16919" y="2993989"/>
            <a:ext cx="1089191"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BASS Diffusion Model</a:t>
            </a:r>
          </a:p>
        </p:txBody>
      </p:sp>
      <p:sp>
        <p:nvSpPr>
          <p:cNvPr id="54" name="TextBox 53"/>
          <p:cNvSpPr txBox="1"/>
          <p:nvPr/>
        </p:nvSpPr>
        <p:spPr>
          <a:xfrm>
            <a:off x="4985287" y="4384434"/>
            <a:ext cx="1114284"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Tree Models</a:t>
            </a:r>
          </a:p>
        </p:txBody>
      </p:sp>
      <p:cxnSp>
        <p:nvCxnSpPr>
          <p:cNvPr id="63" name="Straight Connector 62"/>
          <p:cNvCxnSpPr>
            <a:cxnSpLocks/>
          </p:cNvCxnSpPr>
          <p:nvPr/>
        </p:nvCxnSpPr>
        <p:spPr>
          <a:xfrm flipH="1">
            <a:off x="4858149" y="4560846"/>
            <a:ext cx="130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7" idx="1"/>
          </p:cNvCxnSpPr>
          <p:nvPr/>
        </p:nvCxnSpPr>
        <p:spPr>
          <a:xfrm flipH="1" flipV="1">
            <a:off x="4858149" y="3947053"/>
            <a:ext cx="139684" cy="2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H="1">
            <a:off x="4854789" y="2530773"/>
            <a:ext cx="3360" cy="262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03089" y="2965286"/>
            <a:ext cx="1229612"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a:solidFill>
                  <a:schemeClr val="tx1"/>
                </a:solidFill>
              </a:rPr>
              <a:t>MDS</a:t>
            </a:r>
          </a:p>
        </p:txBody>
      </p:sp>
      <p:cxnSp>
        <p:nvCxnSpPr>
          <p:cNvPr id="53" name="Straight Connector 52"/>
          <p:cNvCxnSpPr/>
          <p:nvPr/>
        </p:nvCxnSpPr>
        <p:spPr>
          <a:xfrm>
            <a:off x="6810380" y="3276423"/>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985287" y="4897980"/>
            <a:ext cx="1114284"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Intro Deep Learning</a:t>
            </a:r>
          </a:p>
        </p:txBody>
      </p:sp>
      <p:cxnSp>
        <p:nvCxnSpPr>
          <p:cNvPr id="57" name="Straight Connector 56"/>
          <p:cNvCxnSpPr>
            <a:cxnSpLocks/>
          </p:cNvCxnSpPr>
          <p:nvPr/>
        </p:nvCxnSpPr>
        <p:spPr>
          <a:xfrm flipH="1">
            <a:off x="4854789" y="5155173"/>
            <a:ext cx="130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54611" y="4897325"/>
            <a:ext cx="1302369"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Intro Bayesian Statistics</a:t>
            </a:r>
          </a:p>
        </p:txBody>
      </p:sp>
      <p:sp>
        <p:nvSpPr>
          <p:cNvPr id="56" name="TextBox 55"/>
          <p:cNvSpPr txBox="1"/>
          <p:nvPr/>
        </p:nvSpPr>
        <p:spPr>
          <a:xfrm>
            <a:off x="2326419" y="4412194"/>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Issues in Regression</a:t>
            </a:r>
          </a:p>
        </p:txBody>
      </p:sp>
      <p:cxnSp>
        <p:nvCxnSpPr>
          <p:cNvPr id="60" name="Straight Connector 59"/>
          <p:cNvCxnSpPr/>
          <p:nvPr/>
        </p:nvCxnSpPr>
        <p:spPr>
          <a:xfrm>
            <a:off x="2182898" y="4566082"/>
            <a:ext cx="0" cy="793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193132" y="5349060"/>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944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28650" y="0"/>
            <a:ext cx="7886700" cy="1325563"/>
          </a:xfrm>
        </p:spPr>
        <p:txBody>
          <a:bodyPr/>
          <a:lstStyle/>
          <a:p>
            <a:r>
              <a:rPr lang="en-US" altLang="en-US" sz="3600" dirty="0">
                <a:latin typeface="Eras Medium ITC" panose="020B0602030504020804" pitchFamily="34" charset="0"/>
              </a:rPr>
              <a:t>Class overall</a:t>
            </a:r>
          </a:p>
        </p:txBody>
      </p:sp>
      <p:sp>
        <p:nvSpPr>
          <p:cNvPr id="55299" name="Content Placeholder 2"/>
          <p:cNvSpPr>
            <a:spLocks noGrp="1"/>
          </p:cNvSpPr>
          <p:nvPr>
            <p:ph idx="1"/>
          </p:nvPr>
        </p:nvSpPr>
        <p:spPr>
          <a:xfrm>
            <a:off x="628650" y="1287073"/>
            <a:ext cx="8093075" cy="4733418"/>
          </a:xfrm>
        </p:spPr>
        <p:txBody>
          <a:bodyPr>
            <a:normAutofit lnSpcReduction="10000"/>
          </a:bodyPr>
          <a:lstStyle/>
          <a:p>
            <a:r>
              <a:rPr lang="en-US" altLang="en-US" sz="2400" dirty="0">
                <a:latin typeface="Eras Medium ITC" panose="020B0602030504020804" pitchFamily="34" charset="0"/>
              </a:rPr>
              <a:t>Class Design: (1) Review of core quant market research + (2) Useful Analytics methods in Marketing + (3) New techniques/algorithms from my recent research.</a:t>
            </a:r>
          </a:p>
          <a:p>
            <a:r>
              <a:rPr lang="en-US" altLang="en-US" sz="2400" dirty="0">
                <a:latin typeface="Eras Medium ITC" panose="020B0602030504020804" pitchFamily="34" charset="0"/>
              </a:rPr>
              <a:t>Lectures/discussions to learn marketing concepts, substantive issues, and analysis methods/skills.</a:t>
            </a:r>
          </a:p>
          <a:p>
            <a:r>
              <a:rPr lang="en-US" altLang="en-US" sz="2400" dirty="0">
                <a:latin typeface="Eras Medium ITC" panose="020B0602030504020804" pitchFamily="34" charset="0"/>
              </a:rPr>
              <a:t>Cases and assignments for hands-on work with data, models, and interpretations.</a:t>
            </a:r>
          </a:p>
          <a:p>
            <a:r>
              <a:rPr lang="en-US" altLang="en-US" sz="2400" dirty="0">
                <a:latin typeface="Eras Medium ITC" panose="020B0602030504020804" pitchFamily="34" charset="0"/>
              </a:rPr>
              <a:t>Analysis practice using </a:t>
            </a:r>
            <a:r>
              <a:rPr lang="en-US" altLang="en-US" sz="2400" b="1" dirty="0">
                <a:effectLst>
                  <a:outerShdw blurRad="38100" dist="38100" dir="2700000" algn="tl">
                    <a:srgbClr val="000000">
                      <a:alpha val="43137"/>
                    </a:srgbClr>
                  </a:outerShdw>
                </a:effectLst>
                <a:latin typeface="Eras Medium ITC" panose="020B0602030504020804" pitchFamily="34" charset="0"/>
              </a:rPr>
              <a:t>R</a:t>
            </a:r>
            <a:r>
              <a:rPr lang="en-US" altLang="en-US" sz="2400" dirty="0">
                <a:latin typeface="Eras Medium ITC" panose="020B0602030504020804" pitchFamily="34" charset="0"/>
              </a:rPr>
              <a:t>. I will demonstrate use of </a:t>
            </a:r>
            <a:r>
              <a:rPr lang="en-US" altLang="en-US" sz="2400" b="1" dirty="0">
                <a:effectLst>
                  <a:outerShdw blurRad="38100" dist="38100" dir="2700000" algn="tl">
                    <a:srgbClr val="000000">
                      <a:alpha val="43137"/>
                    </a:srgbClr>
                  </a:outerShdw>
                </a:effectLst>
                <a:latin typeface="Eras Medium ITC" panose="020B0602030504020804" pitchFamily="34" charset="0"/>
              </a:rPr>
              <a:t>R</a:t>
            </a:r>
            <a:r>
              <a:rPr lang="en-US" altLang="en-US" sz="2400" dirty="0">
                <a:latin typeface="Eras Medium ITC" panose="020B0602030504020804" pitchFamily="34" charset="0"/>
              </a:rPr>
              <a:t> for analysis and interpret results. You will do in-class practices with your laptop. </a:t>
            </a:r>
          </a:p>
          <a:p>
            <a:r>
              <a:rPr lang="en-US" altLang="en-US" sz="2400" dirty="0">
                <a:latin typeface="Eras Medium ITC" panose="020B0602030504020804" pitchFamily="34" charset="0"/>
              </a:rPr>
              <a:t>PLEASE FEEL FREE TO ASK QUESTIONS IN CLASS AND OUTSIDE CLASS. Remember, your questions benefit others as well.</a:t>
            </a:r>
          </a:p>
        </p:txBody>
      </p:sp>
      <p:sp>
        <p:nvSpPr>
          <p:cNvPr id="553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15AB087D-7765-4E0C-8425-A5B804B8BB7E}" type="slidenum">
              <a:rPr lang="en-US" altLang="en-US" sz="1200" smtClean="0">
                <a:solidFill>
                  <a:srgbClr val="003399"/>
                </a:solidFill>
              </a:rPr>
              <a:pPr>
                <a:spcBef>
                  <a:spcPct val="0"/>
                </a:spcBef>
                <a:buClrTx/>
                <a:buFontTx/>
                <a:buNone/>
              </a:pPr>
              <a:t>22</a:t>
            </a:fld>
            <a:endParaRPr lang="en-US" altLang="en-US" sz="1200">
              <a:solidFill>
                <a:srgbClr val="003399"/>
              </a:solidFill>
            </a:endParaRPr>
          </a:p>
        </p:txBody>
      </p:sp>
      <p:pic>
        <p:nvPicPr>
          <p:cNvPr id="5" name="Picture 4"/>
          <p:cNvPicPr>
            <a:picLocks noChangeAspect="1"/>
          </p:cNvPicPr>
          <p:nvPr/>
        </p:nvPicPr>
        <p:blipFill>
          <a:blip r:embed="rId3"/>
          <a:stretch>
            <a:fillRect/>
          </a:stretch>
        </p:blipFill>
        <p:spPr>
          <a:xfrm>
            <a:off x="6430945" y="6020491"/>
            <a:ext cx="2517112" cy="580334"/>
          </a:xfrm>
          <a:prstGeom prst="rect">
            <a:avLst/>
          </a:prstGeom>
        </p:spPr>
      </p:pic>
    </p:spTree>
    <p:extLst>
      <p:ext uri="{BB962C8B-B14F-4D97-AF65-F5344CB8AC3E}">
        <p14:creationId xmlns:p14="http://schemas.microsoft.com/office/powerpoint/2010/main" val="1471807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401097" y="180870"/>
            <a:ext cx="8458200" cy="6013206"/>
          </a:xfrm>
        </p:spPr>
        <p:txBody>
          <a:bodyPr>
            <a:noAutofit/>
          </a:bodyPr>
          <a:lstStyle/>
          <a:p>
            <a:pPr>
              <a:lnSpc>
                <a:spcPct val="150000"/>
              </a:lnSpc>
              <a:spcBef>
                <a:spcPts val="0"/>
              </a:spcBef>
            </a:pPr>
            <a:r>
              <a:rPr lang="en-US" sz="2800" dirty="0">
                <a:latin typeface="Eras Medium ITC" panose="020B0602030504020804" pitchFamily="34" charset="0"/>
              </a:rPr>
              <a:t>Laptop Computer</a:t>
            </a:r>
          </a:p>
          <a:p>
            <a:pPr>
              <a:lnSpc>
                <a:spcPct val="150000"/>
              </a:lnSpc>
              <a:spcBef>
                <a:spcPts val="0"/>
              </a:spcBef>
            </a:pPr>
            <a:r>
              <a:rPr lang="en-US" sz="2800" b="1" dirty="0">
                <a:solidFill>
                  <a:schemeClr val="tx1"/>
                </a:solidFill>
                <a:effectLst>
                  <a:outerShdw blurRad="38100" dist="38100" dir="2700000" algn="tl">
                    <a:srgbClr val="000000">
                      <a:alpha val="43137"/>
                    </a:srgbClr>
                  </a:outerShdw>
                </a:effectLst>
                <a:latin typeface="Eras Medium ITC" panose="020B0602030504020804" pitchFamily="34" charset="0"/>
              </a:rPr>
              <a:t>R</a:t>
            </a:r>
            <a:r>
              <a:rPr lang="en-US" sz="2800" dirty="0">
                <a:solidFill>
                  <a:schemeClr val="tx1"/>
                </a:solidFill>
                <a:latin typeface="Eras Medium ITC" panose="020B0602030504020804" pitchFamily="34" charset="0"/>
              </a:rPr>
              <a:t> or </a:t>
            </a:r>
            <a:r>
              <a:rPr lang="en-US" b="1" dirty="0">
                <a:effectLst>
                  <a:outerShdw blurRad="38100" dist="38100" dir="2700000" algn="tl">
                    <a:srgbClr val="000000">
                      <a:alpha val="43137"/>
                    </a:srgbClr>
                  </a:outerShdw>
                </a:effectLst>
                <a:latin typeface="Eras Medium ITC" panose="020B0602030504020804" pitchFamily="34" charset="0"/>
              </a:rPr>
              <a:t>R studio</a:t>
            </a:r>
            <a:r>
              <a:rPr lang="en-US" sz="2800" dirty="0">
                <a:solidFill>
                  <a:schemeClr val="tx1"/>
                </a:solidFill>
                <a:latin typeface="Eras Medium ITC" panose="020B0602030504020804" pitchFamily="34" charset="0"/>
              </a:rPr>
              <a:t> </a:t>
            </a:r>
          </a:p>
          <a:p>
            <a:pPr>
              <a:lnSpc>
                <a:spcPct val="150000"/>
              </a:lnSpc>
              <a:spcBef>
                <a:spcPts val="0"/>
              </a:spcBef>
            </a:pPr>
            <a:r>
              <a:rPr lang="en-US" sz="2800" dirty="0">
                <a:latin typeface="Eras Medium ITC" panose="020B0602030504020804" pitchFamily="34" charset="0"/>
              </a:rPr>
              <a:t>Excel </a:t>
            </a:r>
          </a:p>
          <a:p>
            <a:pPr>
              <a:lnSpc>
                <a:spcPct val="150000"/>
              </a:lnSpc>
              <a:spcBef>
                <a:spcPts val="0"/>
              </a:spcBef>
            </a:pPr>
            <a:r>
              <a:rPr lang="en-US" sz="2800" dirty="0">
                <a:latin typeface="Eras Medium ITC" panose="020B0602030504020804" pitchFamily="34" charset="0"/>
              </a:rPr>
              <a:t>Blackboard</a:t>
            </a:r>
          </a:p>
          <a:p>
            <a:pPr>
              <a:lnSpc>
                <a:spcPct val="150000"/>
              </a:lnSpc>
              <a:spcBef>
                <a:spcPts val="0"/>
              </a:spcBef>
            </a:pPr>
            <a:r>
              <a:rPr lang="en-US" sz="2800" dirty="0">
                <a:latin typeface="Eras Medium ITC" panose="020B0602030504020804" pitchFamily="34" charset="0"/>
              </a:rPr>
              <a:t>Class PPT Handouts and picture file of R code (posted at Blackboard)</a:t>
            </a:r>
            <a:endParaRPr lang="en-US" sz="2800" dirty="0">
              <a:solidFill>
                <a:schemeClr val="tx1"/>
              </a:solidFill>
              <a:latin typeface="Eras Medium ITC" panose="020B0602030504020804" pitchFamily="34" charset="0"/>
            </a:endParaRPr>
          </a:p>
          <a:p>
            <a:pPr lvl="0">
              <a:lnSpc>
                <a:spcPct val="150000"/>
              </a:lnSpc>
              <a:spcBef>
                <a:spcPts val="0"/>
              </a:spcBef>
            </a:pPr>
            <a:r>
              <a:rPr lang="en-US" dirty="0">
                <a:latin typeface="Eras Medium ITC" panose="020B0602030504020804" pitchFamily="34" charset="0"/>
              </a:rPr>
              <a:t>Textbook: R for Marketing Research and Analytics by Christopher N. Chapman, Elea McDonnell </a:t>
            </a:r>
            <a:r>
              <a:rPr lang="en-US" dirty="0" err="1">
                <a:latin typeface="Eras Medium ITC" panose="020B0602030504020804" pitchFamily="34" charset="0"/>
              </a:rPr>
              <a:t>Feit</a:t>
            </a:r>
            <a:r>
              <a:rPr lang="en-US" dirty="0">
                <a:latin typeface="Eras Medium ITC" panose="020B0602030504020804" pitchFamily="34" charset="0"/>
              </a:rPr>
              <a:t>, Springer</a:t>
            </a:r>
            <a:endParaRPr lang="en-US" sz="2800" dirty="0">
              <a:latin typeface="Eras Medium ITC" panose="020B0602030504020804" pitchFamily="34" charset="0"/>
            </a:endParaRPr>
          </a:p>
          <a:p>
            <a:pPr>
              <a:lnSpc>
                <a:spcPct val="150000"/>
              </a:lnSpc>
              <a:spcBef>
                <a:spcPts val="0"/>
              </a:spcBef>
            </a:pPr>
            <a:endParaRPr lang="en-US" sz="2400" dirty="0">
              <a:latin typeface="Eras Medium ITC" panose="020B0602030504020804" pitchFamily="34" charset="0"/>
            </a:endParaRPr>
          </a:p>
        </p:txBody>
      </p:sp>
    </p:spTree>
    <p:extLst>
      <p:ext uri="{BB962C8B-B14F-4D97-AF65-F5344CB8AC3E}">
        <p14:creationId xmlns:p14="http://schemas.microsoft.com/office/powerpoint/2010/main" val="161806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563">
                                            <p:txEl>
                                              <p:pRg st="2" end="2"/>
                                            </p:txEl>
                                          </p:spTgt>
                                        </p:tgtEl>
                                        <p:attrNameLst>
                                          <p:attrName>style.visibility</p:attrName>
                                        </p:attrNameLst>
                                      </p:cBhvr>
                                      <p:to>
                                        <p:strVal val="visible"/>
                                      </p:to>
                                    </p:set>
                                    <p:anim calcmode="lin" valueType="num">
                                      <p:cBhvr additive="base">
                                        <p:cTn id="19" dur="500" fill="hold"/>
                                        <p:tgtEl>
                                          <p:spTgt spid="665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65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563">
                                            <p:txEl>
                                              <p:pRg st="3" end="3"/>
                                            </p:txEl>
                                          </p:spTgt>
                                        </p:tgtEl>
                                        <p:attrNameLst>
                                          <p:attrName>style.visibility</p:attrName>
                                        </p:attrNameLst>
                                      </p:cBhvr>
                                      <p:to>
                                        <p:strVal val="visible"/>
                                      </p:to>
                                    </p:set>
                                    <p:anim calcmode="lin" valueType="num">
                                      <p:cBhvr additive="base">
                                        <p:cTn id="25" dur="500" fill="hold"/>
                                        <p:tgtEl>
                                          <p:spTgt spid="665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65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563">
                                            <p:txEl>
                                              <p:pRg st="4" end="4"/>
                                            </p:txEl>
                                          </p:spTgt>
                                        </p:tgtEl>
                                        <p:attrNameLst>
                                          <p:attrName>style.visibility</p:attrName>
                                        </p:attrNameLst>
                                      </p:cBhvr>
                                      <p:to>
                                        <p:strVal val="visible"/>
                                      </p:to>
                                    </p:set>
                                    <p:anim calcmode="lin" valueType="num">
                                      <p:cBhvr additive="base">
                                        <p:cTn id="31" dur="500" fill="hold"/>
                                        <p:tgtEl>
                                          <p:spTgt spid="665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65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563">
                                            <p:txEl>
                                              <p:pRg st="5" end="5"/>
                                            </p:txEl>
                                          </p:spTgt>
                                        </p:tgtEl>
                                        <p:attrNameLst>
                                          <p:attrName>style.visibility</p:attrName>
                                        </p:attrNameLst>
                                      </p:cBhvr>
                                      <p:to>
                                        <p:strVal val="visible"/>
                                      </p:to>
                                    </p:set>
                                    <p:anim calcmode="lin" valueType="num">
                                      <p:cBhvr additive="base">
                                        <p:cTn id="37" dur="500" fill="hold"/>
                                        <p:tgtEl>
                                          <p:spTgt spid="665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656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433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4340" name="Rectangle 4"/>
          <p:cNvSpPr>
            <a:spLocks noGrp="1" noChangeArrowheads="1"/>
          </p:cNvSpPr>
          <p:nvPr>
            <p:ph type="title"/>
          </p:nvPr>
        </p:nvSpPr>
        <p:spPr>
          <a:xfrm>
            <a:off x="781050" y="352425"/>
            <a:ext cx="7281863" cy="1084263"/>
          </a:xfrm>
        </p:spPr>
        <p:txBody>
          <a:bodyPr>
            <a:normAutofit/>
          </a:bodyPr>
          <a:lstStyle/>
          <a:p>
            <a:r>
              <a:rPr lang="en-US" altLang="en-US" sz="3600" b="1" dirty="0">
                <a:latin typeface="Eras Medium ITC" panose="020B0602030504020804" pitchFamily="34" charset="0"/>
              </a:rPr>
              <a:t>Tentative Plan for In-class</a:t>
            </a:r>
          </a:p>
        </p:txBody>
      </p:sp>
      <p:sp>
        <p:nvSpPr>
          <p:cNvPr id="14341" name="Rectangle 5"/>
          <p:cNvSpPr>
            <a:spLocks noGrp="1" noChangeArrowheads="1"/>
          </p:cNvSpPr>
          <p:nvPr>
            <p:ph type="body" idx="1"/>
          </p:nvPr>
        </p:nvSpPr>
        <p:spPr>
          <a:xfrm>
            <a:off x="331596" y="1544639"/>
            <a:ext cx="8480808" cy="3719470"/>
          </a:xfrm>
        </p:spPr>
        <p:txBody>
          <a:bodyPr>
            <a:normAutofit fontScale="92500" lnSpcReduction="20000"/>
          </a:bodyPr>
          <a:lstStyle/>
          <a:p>
            <a:pPr>
              <a:spcAft>
                <a:spcPct val="100000"/>
              </a:spcAft>
            </a:pPr>
            <a:r>
              <a:rPr lang="en-US" altLang="en-US" dirty="0">
                <a:latin typeface="Eras Medium ITC" panose="020B0602030504020804" pitchFamily="34" charset="0"/>
              </a:rPr>
              <a:t>Learn Analytics Methods (Lecture type discussion) : 60 minutes</a:t>
            </a:r>
          </a:p>
          <a:p>
            <a:pPr>
              <a:spcAft>
                <a:spcPct val="100000"/>
              </a:spcAft>
            </a:pPr>
            <a:r>
              <a:rPr lang="en-US" altLang="en-US" dirty="0">
                <a:latin typeface="Eras Medium ITC" panose="020B0602030504020804" pitchFamily="34" charset="0"/>
              </a:rPr>
              <a:t>Emphasizes “learning by doing.” (In-Class Practice R) : 50 Minutes</a:t>
            </a:r>
          </a:p>
          <a:p>
            <a:pPr>
              <a:spcAft>
                <a:spcPct val="100000"/>
              </a:spcAft>
            </a:pPr>
            <a:r>
              <a:rPr lang="en-US" altLang="en-US" dirty="0">
                <a:latin typeface="Eras Medium ITC" panose="020B0602030504020804" pitchFamily="34" charset="0"/>
              </a:rPr>
              <a:t>Discuss results interpretations and Marketing implications : 30 Minutes</a:t>
            </a:r>
          </a:p>
          <a:p>
            <a:pPr>
              <a:spcAft>
                <a:spcPct val="100000"/>
              </a:spcAft>
            </a:pPr>
            <a:r>
              <a:rPr lang="en-US" altLang="en-US" dirty="0">
                <a:latin typeface="Eras Medium ITC" panose="020B0602030504020804" pitchFamily="34" charset="0"/>
              </a:rPr>
              <a:t>+ 10 Minutes Break.</a:t>
            </a:r>
          </a:p>
        </p:txBody>
      </p:sp>
      <p:sp>
        <p:nvSpPr>
          <p:cNvPr id="14342"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7BBE1DFE-16B4-4BF4-9681-D41191201D7A}" type="slidenum">
              <a:rPr lang="en-US" altLang="en-US" sz="1200" smtClean="0">
                <a:solidFill>
                  <a:srgbClr val="003399"/>
                </a:solidFill>
              </a:rPr>
              <a:pPr>
                <a:spcBef>
                  <a:spcPct val="0"/>
                </a:spcBef>
                <a:buClrTx/>
                <a:buFontTx/>
                <a:buNone/>
              </a:pPr>
              <a:t>24</a:t>
            </a:fld>
            <a:endParaRPr lang="en-US" altLang="en-US" sz="1200" dirty="0">
              <a:solidFill>
                <a:srgbClr val="003399"/>
              </a:solidFill>
            </a:endParaRPr>
          </a:p>
        </p:txBody>
      </p:sp>
      <p:pic>
        <p:nvPicPr>
          <p:cNvPr id="7" name="Picture 6"/>
          <p:cNvPicPr>
            <a:picLocks noChangeAspect="1"/>
          </p:cNvPicPr>
          <p:nvPr/>
        </p:nvPicPr>
        <p:blipFill>
          <a:blip r:embed="rId3"/>
          <a:stretch>
            <a:fillRect/>
          </a:stretch>
        </p:blipFill>
        <p:spPr>
          <a:xfrm>
            <a:off x="6430945" y="6020491"/>
            <a:ext cx="2517112" cy="580334"/>
          </a:xfrm>
          <a:prstGeom prst="rect">
            <a:avLst/>
          </a:prstGeom>
        </p:spPr>
      </p:pic>
    </p:spTree>
    <p:extLst>
      <p:ext uri="{BB962C8B-B14F-4D97-AF65-F5344CB8AC3E}">
        <p14:creationId xmlns:p14="http://schemas.microsoft.com/office/powerpoint/2010/main" val="351318791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latin typeface="Eras Medium ITC" panose="020B0602030504020804" pitchFamily="34" charset="0"/>
              </a:rPr>
              <a:t>Some comments…</a:t>
            </a:r>
          </a:p>
        </p:txBody>
      </p:sp>
      <p:sp>
        <p:nvSpPr>
          <p:cNvPr id="3" name="Content Placeholder 2"/>
          <p:cNvSpPr>
            <a:spLocks noGrp="1"/>
          </p:cNvSpPr>
          <p:nvPr>
            <p:ph idx="1"/>
          </p:nvPr>
        </p:nvSpPr>
        <p:spPr>
          <a:xfrm>
            <a:off x="500830" y="1288026"/>
            <a:ext cx="8328537" cy="5260258"/>
          </a:xfrm>
        </p:spPr>
        <p:txBody>
          <a:bodyPr>
            <a:normAutofit lnSpcReduction="10000"/>
          </a:bodyPr>
          <a:lstStyle/>
          <a:p>
            <a:pPr marL="514350" indent="-514350">
              <a:buAutoNum type="arabicPeriod"/>
            </a:pPr>
            <a:r>
              <a:rPr lang="en-US" dirty="0">
                <a:latin typeface="Eras Medium ITC" panose="020B0602030504020804" pitchFamily="34" charset="0"/>
              </a:rPr>
              <a:t>Please help a nice atmosphere for learning and discussing in classroom.</a:t>
            </a:r>
          </a:p>
          <a:p>
            <a:pPr lvl="1"/>
            <a:r>
              <a:rPr lang="en-US" dirty="0">
                <a:latin typeface="Eras Medium ITC" panose="020B0602030504020804" pitchFamily="34" charset="0"/>
              </a:rPr>
              <a:t>Don’t make noises</a:t>
            </a:r>
          </a:p>
          <a:p>
            <a:pPr lvl="1"/>
            <a:r>
              <a:rPr lang="en-US" dirty="0">
                <a:latin typeface="Eras Medium ITC" panose="020B0602030504020804" pitchFamily="34" charset="0"/>
              </a:rPr>
              <a:t>Don’t talk with neighbors</a:t>
            </a:r>
          </a:p>
          <a:p>
            <a:pPr marL="514350" indent="-514350">
              <a:buAutoNum type="arabicPeriod"/>
            </a:pPr>
            <a:r>
              <a:rPr lang="en-US" dirty="0">
                <a:latin typeface="Eras Medium ITC" panose="020B0602030504020804" pitchFamily="34" charset="0"/>
              </a:rPr>
              <a:t>If you face any error in your R, try to resolve (debug) it as best as you can first. </a:t>
            </a:r>
          </a:p>
          <a:p>
            <a:pPr lvl="1"/>
            <a:r>
              <a:rPr lang="en-US" dirty="0">
                <a:latin typeface="Eras Medium ITC" panose="020B0602030504020804" pitchFamily="34" charset="0"/>
              </a:rPr>
              <a:t>R script (image file) will be available at least 2 days before the class in BB. So, please type and practice in advance. </a:t>
            </a:r>
          </a:p>
          <a:p>
            <a:pPr lvl="1"/>
            <a:r>
              <a:rPr lang="en-US" dirty="0">
                <a:latin typeface="Eras Medium ITC" panose="020B0602030504020804" pitchFamily="34" charset="0"/>
              </a:rPr>
              <a:t>Check any typos, run the code piece-by-piece, and search solutions in online discussion sites: “debugging” is painful but I am sure that it really helps your skill improvement.</a:t>
            </a:r>
          </a:p>
          <a:p>
            <a:pPr lvl="1"/>
            <a:r>
              <a:rPr lang="en-US" dirty="0">
                <a:latin typeface="Eras Medium ITC" panose="020B0602030504020804" pitchFamily="34" charset="0"/>
              </a:rPr>
              <a:t>If you still have any error, please feel free to bring it to me during office hours.  </a:t>
            </a:r>
          </a:p>
          <a:p>
            <a:pPr marL="0" indent="0">
              <a:buNone/>
            </a:pPr>
            <a:endParaRPr lang="en-US" dirty="0">
              <a:latin typeface="Eras Medium ITC" panose="020B0602030504020804" pitchFamily="34" charset="0"/>
            </a:endParaRPr>
          </a:p>
        </p:txBody>
      </p:sp>
    </p:spTree>
    <p:extLst>
      <p:ext uri="{BB962C8B-B14F-4D97-AF65-F5344CB8AC3E}">
        <p14:creationId xmlns:p14="http://schemas.microsoft.com/office/powerpoint/2010/main" val="3381663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06616"/>
            <a:ext cx="7886700" cy="2852737"/>
          </a:xfrm>
        </p:spPr>
        <p:txBody>
          <a:bodyPr>
            <a:normAutofit/>
          </a:bodyPr>
          <a:lstStyle/>
          <a:p>
            <a:pPr algn="r"/>
            <a:r>
              <a:rPr lang="en-US" sz="4800" b="1" dirty="0">
                <a:latin typeface="Eras Medium ITC" panose="020B0602030504020804" pitchFamily="34" charset="0"/>
              </a:rPr>
              <a:t>Brief Review/Summary </a:t>
            </a:r>
            <a:br>
              <a:rPr lang="en-US" sz="4800" b="1" dirty="0">
                <a:latin typeface="Eras Medium ITC" panose="020B0602030504020804" pitchFamily="34" charset="0"/>
              </a:rPr>
            </a:br>
            <a:r>
              <a:rPr lang="en-US" sz="4800" b="1" dirty="0">
                <a:latin typeface="Eras Medium ITC" panose="020B0602030504020804" pitchFamily="34" charset="0"/>
              </a:rPr>
              <a:t>of R Workshop</a:t>
            </a:r>
          </a:p>
        </p:txBody>
      </p:sp>
      <p:sp>
        <p:nvSpPr>
          <p:cNvPr id="3" name="TextBox 2">
            <a:extLst>
              <a:ext uri="{FF2B5EF4-FFF2-40B4-BE49-F238E27FC236}">
                <a16:creationId xmlns:a16="http://schemas.microsoft.com/office/drawing/2014/main" id="{A97B2F41-E586-4171-B365-A1E1E4767723}"/>
              </a:ext>
            </a:extLst>
          </p:cNvPr>
          <p:cNvSpPr txBox="1"/>
          <p:nvPr/>
        </p:nvSpPr>
        <p:spPr>
          <a:xfrm>
            <a:off x="446599" y="5565058"/>
            <a:ext cx="8697401" cy="830997"/>
          </a:xfrm>
          <a:prstGeom prst="rect">
            <a:avLst/>
          </a:prstGeom>
          <a:noFill/>
        </p:spPr>
        <p:txBody>
          <a:bodyPr wrap="square" rtlCol="0">
            <a:spAutoFit/>
          </a:bodyPr>
          <a:lstStyle/>
          <a:p>
            <a:r>
              <a:rPr lang="en-US" sz="2400" dirty="0">
                <a:latin typeface="Eras Medium ITC" panose="020B0602030504020804" pitchFamily="34" charset="0"/>
              </a:rPr>
              <a:t>As announced before the workshop, the materials are required for this class. Materials are available in BB for your review. </a:t>
            </a:r>
          </a:p>
        </p:txBody>
      </p:sp>
    </p:spTree>
    <p:extLst>
      <p:ext uri="{BB962C8B-B14F-4D97-AF65-F5344CB8AC3E}">
        <p14:creationId xmlns:p14="http://schemas.microsoft.com/office/powerpoint/2010/main" val="3620753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ras Medium ITC" panose="020B0602030504020804" pitchFamily="34" charset="0"/>
              </a:rPr>
              <a:t>R workshop materials (A)</a:t>
            </a:r>
          </a:p>
        </p:txBody>
      </p:sp>
      <p:sp>
        <p:nvSpPr>
          <p:cNvPr id="3" name="Content Placeholder 2"/>
          <p:cNvSpPr>
            <a:spLocks noGrp="1"/>
          </p:cNvSpPr>
          <p:nvPr>
            <p:ph idx="1"/>
          </p:nvPr>
        </p:nvSpPr>
        <p:spPr/>
        <p:txBody>
          <a:bodyPr>
            <a:normAutofit/>
          </a:bodyPr>
          <a:lstStyle/>
          <a:p>
            <a:pPr>
              <a:lnSpc>
                <a:spcPct val="150000"/>
              </a:lnSpc>
            </a:pPr>
            <a:r>
              <a:rPr lang="en-US" dirty="0">
                <a:latin typeface="Candara" panose="020E0502030303020204" pitchFamily="34" charset="0"/>
              </a:rPr>
              <a:t>Workshop Session (A): R Introduction</a:t>
            </a:r>
          </a:p>
          <a:p>
            <a:pPr lvl="1">
              <a:lnSpc>
                <a:spcPct val="150000"/>
              </a:lnSpc>
            </a:pPr>
            <a:r>
              <a:rPr lang="en-US" dirty="0">
                <a:latin typeface="Candara" panose="020E0502030303020204" pitchFamily="34" charset="0"/>
              </a:rPr>
              <a:t>Change your working directory, Using R Libraries</a:t>
            </a:r>
          </a:p>
          <a:p>
            <a:pPr lvl="1">
              <a:lnSpc>
                <a:spcPct val="150000"/>
              </a:lnSpc>
            </a:pPr>
            <a:r>
              <a:rPr lang="en-US" dirty="0">
                <a:latin typeface="Candara" panose="020E0502030303020204" pitchFamily="34" charset="0"/>
              </a:rPr>
              <a:t>Scalar, Vector, Matrix</a:t>
            </a:r>
          </a:p>
          <a:p>
            <a:pPr lvl="1">
              <a:lnSpc>
                <a:spcPct val="150000"/>
              </a:lnSpc>
            </a:pPr>
            <a:r>
              <a:rPr lang="en-US" dirty="0">
                <a:latin typeface="Candara" panose="020E0502030303020204" pitchFamily="34" charset="0"/>
              </a:rPr>
              <a:t>How to handle vector and matrix (e.g. indexing)</a:t>
            </a:r>
          </a:p>
          <a:p>
            <a:pPr lvl="1">
              <a:lnSpc>
                <a:spcPct val="150000"/>
              </a:lnSpc>
            </a:pPr>
            <a:r>
              <a:rPr lang="en-US" dirty="0">
                <a:latin typeface="Candara" panose="020E0502030303020204" pitchFamily="34" charset="0"/>
              </a:rPr>
              <a:t>For Looping</a:t>
            </a:r>
          </a:p>
          <a:p>
            <a:pPr lvl="1">
              <a:lnSpc>
                <a:spcPct val="150000"/>
              </a:lnSpc>
            </a:pPr>
            <a:r>
              <a:rPr lang="en-US" dirty="0">
                <a:latin typeface="Candara" panose="020E0502030303020204" pitchFamily="34" charset="0"/>
              </a:rPr>
              <a:t>If-Else Statement</a:t>
            </a:r>
          </a:p>
          <a:p>
            <a:pPr lvl="1">
              <a:lnSpc>
                <a:spcPct val="150000"/>
              </a:lnSpc>
            </a:pPr>
            <a:r>
              <a:rPr lang="en-US" dirty="0">
                <a:latin typeface="Candara" panose="020E0502030303020204" pitchFamily="34" charset="0"/>
              </a:rPr>
              <a:t>Generating data (e.g., ‘</a:t>
            </a:r>
            <a:r>
              <a:rPr lang="en-US" dirty="0" err="1">
                <a:latin typeface="Candara" panose="020E0502030303020204" pitchFamily="34" charset="0"/>
              </a:rPr>
              <a:t>rnorm</a:t>
            </a:r>
            <a:r>
              <a:rPr lang="en-US" dirty="0">
                <a:latin typeface="Candara" panose="020E0502030303020204" pitchFamily="34" charset="0"/>
              </a:rPr>
              <a:t>’, ‘sample’, etc.)</a:t>
            </a:r>
          </a:p>
        </p:txBody>
      </p:sp>
    </p:spTree>
    <p:extLst>
      <p:ext uri="{BB962C8B-B14F-4D97-AF65-F5344CB8AC3E}">
        <p14:creationId xmlns:p14="http://schemas.microsoft.com/office/powerpoint/2010/main" val="397158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ras Medium ITC" panose="020B0602030504020804" pitchFamily="34" charset="0"/>
              </a:rPr>
              <a:t>R workshop materials (B)</a:t>
            </a:r>
          </a:p>
        </p:txBody>
      </p:sp>
      <p:sp>
        <p:nvSpPr>
          <p:cNvPr id="3" name="Content Placeholder 2"/>
          <p:cNvSpPr>
            <a:spLocks noGrp="1"/>
          </p:cNvSpPr>
          <p:nvPr>
            <p:ph idx="1"/>
          </p:nvPr>
        </p:nvSpPr>
        <p:spPr>
          <a:xfrm>
            <a:off x="456892" y="1825625"/>
            <a:ext cx="8230215" cy="4667249"/>
          </a:xfrm>
        </p:spPr>
        <p:txBody>
          <a:bodyPr>
            <a:normAutofit/>
          </a:bodyPr>
          <a:lstStyle/>
          <a:p>
            <a:pPr>
              <a:lnSpc>
                <a:spcPct val="150000"/>
              </a:lnSpc>
            </a:pPr>
            <a:r>
              <a:rPr lang="en-US" dirty="0">
                <a:latin typeface="Candara" panose="020E0502030303020204" pitchFamily="34" charset="0"/>
              </a:rPr>
              <a:t>Workshop Session (B): Data Processing</a:t>
            </a:r>
          </a:p>
          <a:p>
            <a:pPr lvl="1">
              <a:lnSpc>
                <a:spcPct val="150000"/>
              </a:lnSpc>
            </a:pPr>
            <a:r>
              <a:rPr lang="en-US" dirty="0">
                <a:latin typeface="Candara" panose="020E0502030303020204" pitchFamily="34" charset="0"/>
              </a:rPr>
              <a:t>Importing &amp; exporting data (mostly .csv file in this class)</a:t>
            </a:r>
          </a:p>
          <a:p>
            <a:pPr lvl="1">
              <a:lnSpc>
                <a:spcPct val="150000"/>
              </a:lnSpc>
            </a:pPr>
            <a:r>
              <a:rPr lang="en-US" dirty="0">
                <a:latin typeface="Candara" panose="020E0502030303020204" pitchFamily="34" charset="0"/>
              </a:rPr>
              <a:t>Check the imported data (checking dimension, column names of the data, etc.)</a:t>
            </a:r>
          </a:p>
          <a:p>
            <a:pPr lvl="1">
              <a:lnSpc>
                <a:spcPct val="150000"/>
              </a:lnSpc>
            </a:pPr>
            <a:r>
              <a:rPr lang="en-US" dirty="0">
                <a:latin typeface="Candara" panose="020E0502030303020204" pitchFamily="34" charset="0"/>
              </a:rPr>
              <a:t>Subset of the data</a:t>
            </a:r>
          </a:p>
          <a:p>
            <a:pPr lvl="1">
              <a:lnSpc>
                <a:spcPct val="150000"/>
              </a:lnSpc>
            </a:pPr>
            <a:r>
              <a:rPr lang="en-US" dirty="0">
                <a:latin typeface="Candara" panose="020E0502030303020204" pitchFamily="34" charset="0"/>
              </a:rPr>
              <a:t>Diagnosis for missing data and data imputation with R</a:t>
            </a:r>
          </a:p>
          <a:p>
            <a:pPr lvl="1">
              <a:lnSpc>
                <a:spcPct val="150000"/>
              </a:lnSpc>
            </a:pPr>
            <a:r>
              <a:rPr lang="en-US" dirty="0">
                <a:latin typeface="Candara" panose="020E0502030303020204" pitchFamily="34" charset="0"/>
              </a:rPr>
              <a:t>Convert continuous variable to discrete variable</a:t>
            </a:r>
          </a:p>
        </p:txBody>
      </p:sp>
    </p:spTree>
    <p:extLst>
      <p:ext uri="{BB962C8B-B14F-4D97-AF65-F5344CB8AC3E}">
        <p14:creationId xmlns:p14="http://schemas.microsoft.com/office/powerpoint/2010/main" val="2116276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ras Medium ITC" panose="020B0602030504020804" pitchFamily="34" charset="0"/>
              </a:rPr>
              <a:t>R workshop materials (C) </a:t>
            </a:r>
          </a:p>
        </p:txBody>
      </p:sp>
      <p:sp>
        <p:nvSpPr>
          <p:cNvPr id="3" name="Content Placeholder 2"/>
          <p:cNvSpPr>
            <a:spLocks noGrp="1"/>
          </p:cNvSpPr>
          <p:nvPr>
            <p:ph idx="1"/>
          </p:nvPr>
        </p:nvSpPr>
        <p:spPr/>
        <p:txBody>
          <a:bodyPr>
            <a:normAutofit lnSpcReduction="10000"/>
          </a:bodyPr>
          <a:lstStyle/>
          <a:p>
            <a:pPr>
              <a:lnSpc>
                <a:spcPct val="150000"/>
              </a:lnSpc>
            </a:pPr>
            <a:r>
              <a:rPr lang="en-US" dirty="0">
                <a:latin typeface="Candara" panose="020E0502030303020204" pitchFamily="34" charset="0"/>
              </a:rPr>
              <a:t>Workshop Session (C): Fundamental Business Statistics with R</a:t>
            </a:r>
          </a:p>
          <a:p>
            <a:pPr lvl="1">
              <a:lnSpc>
                <a:spcPct val="150000"/>
              </a:lnSpc>
            </a:pPr>
            <a:r>
              <a:rPr lang="en-US" dirty="0">
                <a:latin typeface="Candara" panose="020E0502030303020204" pitchFamily="34" charset="0"/>
              </a:rPr>
              <a:t>Probability &amp; Distributions </a:t>
            </a:r>
          </a:p>
          <a:p>
            <a:pPr lvl="1">
              <a:lnSpc>
                <a:spcPct val="150000"/>
              </a:lnSpc>
            </a:pPr>
            <a:r>
              <a:rPr lang="en-US" dirty="0">
                <a:latin typeface="Candara" panose="020E0502030303020204" pitchFamily="34" charset="0"/>
              </a:rPr>
              <a:t>Normal distribution (e.g., ‘</a:t>
            </a:r>
            <a:r>
              <a:rPr lang="en-US" dirty="0" err="1">
                <a:latin typeface="Candara" panose="020E0502030303020204" pitchFamily="34" charset="0"/>
              </a:rPr>
              <a:t>pnorm</a:t>
            </a:r>
            <a:r>
              <a:rPr lang="en-US" dirty="0">
                <a:latin typeface="Candara" panose="020E0502030303020204" pitchFamily="34" charset="0"/>
              </a:rPr>
              <a:t>’, ‘</a:t>
            </a:r>
            <a:r>
              <a:rPr lang="en-US" dirty="0" err="1">
                <a:latin typeface="Candara" panose="020E0502030303020204" pitchFamily="34" charset="0"/>
              </a:rPr>
              <a:t>qnorm</a:t>
            </a:r>
            <a:r>
              <a:rPr lang="en-US" dirty="0">
                <a:latin typeface="Candara" panose="020E0502030303020204" pitchFamily="34" charset="0"/>
              </a:rPr>
              <a:t>’, ‘</a:t>
            </a:r>
            <a:r>
              <a:rPr lang="en-US" dirty="0" err="1">
                <a:latin typeface="Candara" panose="020E0502030303020204" pitchFamily="34" charset="0"/>
              </a:rPr>
              <a:t>rnorm</a:t>
            </a:r>
            <a:r>
              <a:rPr lang="en-US" dirty="0">
                <a:latin typeface="Candara" panose="020E0502030303020204" pitchFamily="34" charset="0"/>
              </a:rPr>
              <a:t>’)</a:t>
            </a:r>
          </a:p>
          <a:p>
            <a:pPr lvl="1">
              <a:lnSpc>
                <a:spcPct val="150000"/>
              </a:lnSpc>
            </a:pPr>
            <a:r>
              <a:rPr lang="en-US" dirty="0">
                <a:latin typeface="Candara" panose="020E0502030303020204" pitchFamily="34" charset="0"/>
              </a:rPr>
              <a:t>(Population) Parameters and sample data</a:t>
            </a:r>
          </a:p>
          <a:p>
            <a:pPr lvl="1">
              <a:lnSpc>
                <a:spcPct val="150000"/>
              </a:lnSpc>
            </a:pPr>
            <a:r>
              <a:rPr lang="en-US" dirty="0">
                <a:latin typeface="Candara" panose="020E0502030303020204" pitchFamily="34" charset="0"/>
              </a:rPr>
              <a:t>Central Limit theorem and Sampling distribution</a:t>
            </a:r>
          </a:p>
          <a:p>
            <a:pPr lvl="1">
              <a:lnSpc>
                <a:spcPct val="150000"/>
              </a:lnSpc>
            </a:pPr>
            <a:r>
              <a:rPr lang="en-US" dirty="0">
                <a:latin typeface="Candara" panose="020E0502030303020204" pitchFamily="34" charset="0"/>
              </a:rPr>
              <a:t>Descriptive Statistics; Plots &amp; Graphics</a:t>
            </a:r>
          </a:p>
        </p:txBody>
      </p:sp>
    </p:spTree>
    <p:extLst>
      <p:ext uri="{BB962C8B-B14F-4D97-AF65-F5344CB8AC3E}">
        <p14:creationId xmlns:p14="http://schemas.microsoft.com/office/powerpoint/2010/main" val="302740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207125"/>
            <a:ext cx="7886700" cy="1325563"/>
          </a:xfrm>
        </p:spPr>
        <p:txBody>
          <a:bodyPr/>
          <a:lstStyle/>
          <a:p>
            <a:r>
              <a:rPr lang="en-US" dirty="0">
                <a:latin typeface="Eras Medium ITC" panose="020B0602030504020804" pitchFamily="34" charset="0"/>
              </a:rPr>
              <a:t>Logistics</a:t>
            </a:r>
          </a:p>
        </p:txBody>
      </p:sp>
      <p:sp>
        <p:nvSpPr>
          <p:cNvPr id="3" name="내용 개체 틀 2"/>
          <p:cNvSpPr>
            <a:spLocks noGrp="1"/>
          </p:cNvSpPr>
          <p:nvPr>
            <p:ph idx="1"/>
          </p:nvPr>
        </p:nvSpPr>
        <p:spPr>
          <a:xfrm>
            <a:off x="628650" y="1620350"/>
            <a:ext cx="7349741" cy="4351338"/>
          </a:xfrm>
        </p:spPr>
        <p:txBody>
          <a:bodyPr/>
          <a:lstStyle/>
          <a:p>
            <a:pPr>
              <a:lnSpc>
                <a:spcPct val="150000"/>
              </a:lnSpc>
            </a:pPr>
            <a:r>
              <a:rPr lang="en-US" dirty="0">
                <a:latin typeface="Eras Medium ITC" panose="020B0602030504020804" pitchFamily="34" charset="0"/>
              </a:rPr>
              <a:t>Sunghoon Kim</a:t>
            </a:r>
          </a:p>
          <a:p>
            <a:pPr lvl="1">
              <a:lnSpc>
                <a:spcPct val="150000"/>
              </a:lnSpc>
            </a:pPr>
            <a:r>
              <a:rPr lang="en-US" dirty="0">
                <a:latin typeface="Eras Medium ITC" panose="020B0602030504020804" pitchFamily="34" charset="0"/>
              </a:rPr>
              <a:t>Email: </a:t>
            </a:r>
            <a:r>
              <a:rPr lang="en-US" dirty="0">
                <a:latin typeface="Eras Medium ITC" panose="020B0602030504020804" pitchFamily="34" charset="0"/>
                <a:hlinkClick r:id="rId3"/>
              </a:rPr>
              <a:t>Skim348@asu.edu</a:t>
            </a:r>
            <a:endParaRPr lang="en-US" dirty="0">
              <a:latin typeface="Eras Medium ITC" panose="020B0602030504020804" pitchFamily="34" charset="0"/>
            </a:endParaRPr>
          </a:p>
          <a:p>
            <a:pPr lvl="1">
              <a:lnSpc>
                <a:spcPct val="150000"/>
              </a:lnSpc>
            </a:pPr>
            <a:r>
              <a:rPr lang="en-US" dirty="0">
                <a:latin typeface="Eras Medium ITC" panose="020B0602030504020804" pitchFamily="34" charset="0"/>
              </a:rPr>
              <a:t>Phone: 480-965-6205</a:t>
            </a:r>
          </a:p>
          <a:p>
            <a:pPr lvl="1">
              <a:lnSpc>
                <a:spcPct val="150000"/>
              </a:lnSpc>
            </a:pPr>
            <a:r>
              <a:rPr lang="en-US" dirty="0">
                <a:latin typeface="Eras Medium ITC" panose="020B0602030504020804" pitchFamily="34" charset="0"/>
              </a:rPr>
              <a:t>Class Schedules</a:t>
            </a:r>
          </a:p>
          <a:p>
            <a:pPr lvl="2">
              <a:lnSpc>
                <a:spcPct val="150000"/>
              </a:lnSpc>
            </a:pPr>
            <a:r>
              <a:rPr lang="en-US" dirty="0">
                <a:latin typeface="Eras Medium ITC" panose="020B0602030504020804" pitchFamily="34" charset="0"/>
              </a:rPr>
              <a:t>7:20 am to 9:50 am for Class A</a:t>
            </a:r>
          </a:p>
          <a:p>
            <a:pPr lvl="2">
              <a:lnSpc>
                <a:spcPct val="150000"/>
              </a:lnSpc>
            </a:pPr>
            <a:r>
              <a:rPr lang="en-US" dirty="0">
                <a:latin typeface="Eras Medium ITC" panose="020B0602030504020804" pitchFamily="34" charset="0"/>
              </a:rPr>
              <a:t>10:10 am to 12:40 am for Class B</a:t>
            </a:r>
          </a:p>
          <a:p>
            <a:pPr lvl="2">
              <a:lnSpc>
                <a:spcPct val="150000"/>
              </a:lnSpc>
            </a:pPr>
            <a:r>
              <a:rPr lang="en-US" dirty="0">
                <a:latin typeface="Eras Medium ITC" panose="020B0602030504020804" pitchFamily="34" charset="0"/>
              </a:rPr>
              <a:t>2:00 pm to 4:30 pm for Class C</a:t>
            </a:r>
          </a:p>
        </p:txBody>
      </p:sp>
      <p:pic>
        <p:nvPicPr>
          <p:cNvPr id="5" name="Picture 4"/>
          <p:cNvPicPr>
            <a:picLocks noChangeAspect="1"/>
          </p:cNvPicPr>
          <p:nvPr/>
        </p:nvPicPr>
        <p:blipFill>
          <a:blip r:embed="rId4"/>
          <a:stretch>
            <a:fillRect/>
          </a:stretch>
        </p:blipFill>
        <p:spPr>
          <a:xfrm>
            <a:off x="6109398" y="5886796"/>
            <a:ext cx="2517112" cy="58033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9328" y="617230"/>
            <a:ext cx="1338088" cy="2006240"/>
          </a:xfrm>
          <a:prstGeom prst="rect">
            <a:avLst/>
          </a:prstGeom>
        </p:spPr>
      </p:pic>
    </p:spTree>
    <p:extLst>
      <p:ext uri="{BB962C8B-B14F-4D97-AF65-F5344CB8AC3E}">
        <p14:creationId xmlns:p14="http://schemas.microsoft.com/office/powerpoint/2010/main" val="1135710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ras Medium ITC" panose="020B0602030504020804" pitchFamily="34" charset="0"/>
              </a:rPr>
              <a:t>R workshop materials (D)</a:t>
            </a:r>
          </a:p>
        </p:txBody>
      </p:sp>
      <p:sp>
        <p:nvSpPr>
          <p:cNvPr id="3" name="Content Placeholder 2"/>
          <p:cNvSpPr>
            <a:spLocks noGrp="1"/>
          </p:cNvSpPr>
          <p:nvPr>
            <p:ph idx="1"/>
          </p:nvPr>
        </p:nvSpPr>
        <p:spPr>
          <a:xfrm>
            <a:off x="628649" y="1825625"/>
            <a:ext cx="8033569" cy="4351338"/>
          </a:xfrm>
        </p:spPr>
        <p:txBody>
          <a:bodyPr>
            <a:normAutofit/>
          </a:bodyPr>
          <a:lstStyle/>
          <a:p>
            <a:pPr>
              <a:lnSpc>
                <a:spcPct val="150000"/>
              </a:lnSpc>
            </a:pPr>
            <a:r>
              <a:rPr lang="en-US" dirty="0">
                <a:latin typeface="Candara" panose="020E0502030303020204" pitchFamily="34" charset="0"/>
              </a:rPr>
              <a:t>Workshop Session (D): Basic Business Statistics testing with R</a:t>
            </a:r>
          </a:p>
          <a:p>
            <a:pPr lvl="1">
              <a:lnSpc>
                <a:spcPct val="150000"/>
              </a:lnSpc>
            </a:pPr>
            <a:r>
              <a:rPr lang="en-US" dirty="0">
                <a:latin typeface="Candara" panose="020E0502030303020204" pitchFamily="34" charset="0"/>
              </a:rPr>
              <a:t>Confidence Intervals: Interval measure for parameters</a:t>
            </a:r>
          </a:p>
          <a:p>
            <a:pPr lvl="1">
              <a:lnSpc>
                <a:spcPct val="150000"/>
              </a:lnSpc>
            </a:pPr>
            <a:r>
              <a:rPr lang="en-US" dirty="0">
                <a:latin typeface="Candara" panose="020E0502030303020204" pitchFamily="34" charset="0"/>
              </a:rPr>
              <a:t>One mean comparison and two independent sample means.</a:t>
            </a:r>
          </a:p>
        </p:txBody>
      </p:sp>
    </p:spTree>
    <p:extLst>
      <p:ext uri="{BB962C8B-B14F-4D97-AF65-F5344CB8AC3E}">
        <p14:creationId xmlns:p14="http://schemas.microsoft.com/office/powerpoint/2010/main" val="2599303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4800" b="1" dirty="0">
                <a:latin typeface="Eras Medium ITC" panose="020B0602030504020804" pitchFamily="34" charset="0"/>
              </a:rPr>
              <a:t>Marketing?</a:t>
            </a:r>
          </a:p>
        </p:txBody>
      </p:sp>
    </p:spTree>
    <p:extLst>
      <p:ext uri="{BB962C8B-B14F-4D97-AF65-F5344CB8AC3E}">
        <p14:creationId xmlns:p14="http://schemas.microsoft.com/office/powerpoint/2010/main" val="759354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2"/>
          <p:cNvSpPr txBox="1">
            <a:spLocks/>
          </p:cNvSpPr>
          <p:nvPr/>
        </p:nvSpPr>
        <p:spPr>
          <a:xfrm>
            <a:off x="381000" y="1156465"/>
            <a:ext cx="8229600" cy="289187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400" dirty="0">
                <a:latin typeface="Eras Medium ITC" panose="020B0602030504020804" pitchFamily="34" charset="0"/>
              </a:rPr>
              <a:t>Marketing is the activity, set of institutions, and processes for Creating, Communicating, Delivering, and Exchanging offerings that have Value for customers, clients, partners, and society at large. </a:t>
            </a:r>
            <a:r>
              <a:rPr lang="en-US" sz="2400" i="1" dirty="0">
                <a:latin typeface="Eras Medium ITC" panose="020B0602030504020804" pitchFamily="34" charset="0"/>
              </a:rPr>
              <a:t>(Approved October 2007: American Marketing Association)</a:t>
            </a:r>
            <a:endParaRPr lang="en-US" sz="2400" dirty="0">
              <a:latin typeface="Eras Medium ITC" panose="020B0602030504020804" pitchFamily="34" charset="0"/>
            </a:endParaRPr>
          </a:p>
        </p:txBody>
      </p:sp>
      <p:pic>
        <p:nvPicPr>
          <p:cNvPr id="3" name="Picture 9" descr="Bullseye_marketing.bmp"/>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3952875"/>
            <a:ext cx="3124200" cy="217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3714970"/>
            <a:ext cx="3581400" cy="2372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직사각형 4"/>
          <p:cNvSpPr/>
          <p:nvPr/>
        </p:nvSpPr>
        <p:spPr>
          <a:xfrm>
            <a:off x="597650" y="350842"/>
            <a:ext cx="7948699" cy="523220"/>
          </a:xfrm>
          <a:prstGeom prst="rect">
            <a:avLst/>
          </a:prstGeom>
        </p:spPr>
        <p:txBody>
          <a:bodyPr wrap="square">
            <a:spAutoFit/>
          </a:bodyPr>
          <a:lstStyle/>
          <a:p>
            <a:r>
              <a:rPr lang="en-US" sz="2800" dirty="0">
                <a:latin typeface="Eras Medium ITC" panose="020B0602030504020804" pitchFamily="34" charset="0"/>
              </a:rPr>
              <a:t>What is Marketing? (Broad definition by AMA)</a:t>
            </a:r>
          </a:p>
        </p:txBody>
      </p:sp>
      <p:sp>
        <p:nvSpPr>
          <p:cNvPr id="6" name="TextBox 5"/>
          <p:cNvSpPr txBox="1"/>
          <p:nvPr/>
        </p:nvSpPr>
        <p:spPr>
          <a:xfrm>
            <a:off x="5105400" y="6129235"/>
            <a:ext cx="3810000" cy="646331"/>
          </a:xfrm>
          <a:prstGeom prst="rect">
            <a:avLst/>
          </a:prstGeom>
          <a:noFill/>
        </p:spPr>
        <p:txBody>
          <a:bodyPr wrap="square" rtlCol="0">
            <a:spAutoFit/>
          </a:bodyPr>
          <a:lstStyle/>
          <a:p>
            <a:r>
              <a:rPr lang="en-US" dirty="0">
                <a:solidFill>
                  <a:srgbClr val="FF0000"/>
                </a:solidFill>
                <a:latin typeface="Eras Medium ITC" panose="020B0602030504020804" pitchFamily="34" charset="0"/>
              </a:rPr>
              <a:t>4P of Marketing: Very classic framework in Marketing</a:t>
            </a:r>
          </a:p>
        </p:txBody>
      </p:sp>
    </p:spTree>
    <p:extLst>
      <p:ext uri="{BB962C8B-B14F-4D97-AF65-F5344CB8AC3E}">
        <p14:creationId xmlns:p14="http://schemas.microsoft.com/office/powerpoint/2010/main" val="55026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39148"/>
            <a:ext cx="8229600" cy="1143000"/>
          </a:xfrm>
        </p:spPr>
        <p:txBody>
          <a:bodyPr>
            <a:noAutofit/>
          </a:bodyPr>
          <a:lstStyle/>
          <a:p>
            <a:r>
              <a:rPr lang="en-US" sz="3600" dirty="0">
                <a:latin typeface="Eras Medium ITC" panose="020B0602030504020804" pitchFamily="34" charset="0"/>
              </a:rPr>
              <a:t>What marketing managers are doing?: A Case of Launching A New Product</a:t>
            </a:r>
          </a:p>
        </p:txBody>
      </p:sp>
      <p:sp>
        <p:nvSpPr>
          <p:cNvPr id="3" name="내용 개체 틀 2"/>
          <p:cNvSpPr>
            <a:spLocks noGrp="1"/>
          </p:cNvSpPr>
          <p:nvPr>
            <p:ph idx="1"/>
          </p:nvPr>
        </p:nvSpPr>
        <p:spPr>
          <a:xfrm>
            <a:off x="3647768" y="1762692"/>
            <a:ext cx="4812609" cy="4194313"/>
          </a:xfrm>
        </p:spPr>
        <p:txBody>
          <a:bodyPr>
            <a:noAutofit/>
          </a:bodyPr>
          <a:lstStyle/>
          <a:p>
            <a:r>
              <a:rPr lang="en-US" sz="2000" dirty="0">
                <a:latin typeface="Eras Medium ITC" panose="020B0602030504020804" pitchFamily="34" charset="0"/>
              </a:rPr>
              <a:t>Cosmopolitan Yogurt!!</a:t>
            </a:r>
          </a:p>
          <a:p>
            <a:r>
              <a:rPr lang="en-US" sz="2000" dirty="0">
                <a:latin typeface="Eras Medium ITC" panose="020B0602030504020804" pitchFamily="34" charset="0"/>
              </a:rPr>
              <a:t>What do you think? </a:t>
            </a:r>
          </a:p>
          <a:p>
            <a:r>
              <a:rPr lang="en-US" sz="2000" dirty="0">
                <a:latin typeface="Eras Medium ITC" panose="020B0602030504020804" pitchFamily="34" charset="0"/>
              </a:rPr>
              <a:t>Certainly, they believed this product would be successful. Why do you think they believed so?  How about “4 P” framework?</a:t>
            </a:r>
          </a:p>
          <a:p>
            <a:r>
              <a:rPr lang="en-US" sz="2000" dirty="0">
                <a:latin typeface="Eras Medium ITC" panose="020B0602030504020804" pitchFamily="34" charset="0"/>
              </a:rPr>
              <a:t>Cosmopolitan has 58 international editions, is published in 36 languages and is distributed in more than 100 countries, making it one of the most dynamic brands on the planet. </a:t>
            </a:r>
          </a:p>
          <a:p>
            <a:r>
              <a:rPr lang="en-US" sz="2000" dirty="0">
                <a:latin typeface="Eras Medium ITC" panose="020B0602030504020804" pitchFamily="34" charset="0"/>
              </a:rPr>
              <a:t>From the time of its release, the yogurt was supposedly off of the shelves in 18 months.</a:t>
            </a:r>
            <a:br>
              <a:rPr lang="en-US" sz="2000" dirty="0">
                <a:latin typeface="Eras Medium ITC" panose="020B0602030504020804" pitchFamily="34" charset="0"/>
              </a:rPr>
            </a:br>
            <a:endParaRPr lang="en-US" sz="2000" dirty="0">
              <a:latin typeface="Eras Medium ITC" panose="020B0602030504020804" pitchFamily="34" charset="0"/>
            </a:endParaRPr>
          </a:p>
          <a:p>
            <a:endParaRPr lang="en-US" sz="2000" dirty="0">
              <a:latin typeface="Eras Medium ITC" panose="020B0602030504020804" pitchFamily="34" charset="0"/>
            </a:endParaRPr>
          </a:p>
        </p:txBody>
      </p:sp>
      <p:pic>
        <p:nvPicPr>
          <p:cNvPr id="20482" name="Picture 2"/>
          <p:cNvPicPr>
            <a:picLocks noChangeAspect="1" noChangeArrowheads="1"/>
          </p:cNvPicPr>
          <p:nvPr/>
        </p:nvPicPr>
        <p:blipFill>
          <a:blip r:embed="rId3"/>
          <a:srcRect/>
          <a:stretch>
            <a:fillRect/>
          </a:stretch>
        </p:blipFill>
        <p:spPr bwMode="auto">
          <a:xfrm>
            <a:off x="457200" y="1844123"/>
            <a:ext cx="2971800" cy="3905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118944"/>
            <a:ext cx="7571025" cy="1325563"/>
          </a:xfrm>
        </p:spPr>
        <p:txBody>
          <a:bodyPr>
            <a:normAutofit/>
          </a:bodyPr>
          <a:lstStyle/>
          <a:p>
            <a:r>
              <a:rPr lang="en-US" dirty="0">
                <a:latin typeface="Eras Medium ITC" panose="020B0602030504020804" pitchFamily="34" charset="0"/>
              </a:rPr>
              <a:t>Brand Extension Story</a:t>
            </a:r>
          </a:p>
        </p:txBody>
      </p:sp>
      <p:sp>
        <p:nvSpPr>
          <p:cNvPr id="3" name="내용 개체 틀 2"/>
          <p:cNvSpPr>
            <a:spLocks noGrp="1"/>
          </p:cNvSpPr>
          <p:nvPr>
            <p:ph idx="1"/>
          </p:nvPr>
        </p:nvSpPr>
        <p:spPr>
          <a:xfrm>
            <a:off x="90095" y="1471546"/>
            <a:ext cx="5681441" cy="5106235"/>
          </a:xfrm>
        </p:spPr>
        <p:txBody>
          <a:bodyPr>
            <a:normAutofit fontScale="77500" lnSpcReduction="20000"/>
          </a:bodyPr>
          <a:lstStyle/>
          <a:p>
            <a:r>
              <a:rPr lang="en-US" dirty="0">
                <a:latin typeface="Eras Medium ITC" panose="020B0602030504020804" pitchFamily="34" charset="0"/>
              </a:rPr>
              <a:t>Coors Rocky Mountain Spring Water!!</a:t>
            </a:r>
          </a:p>
          <a:p>
            <a:r>
              <a:rPr lang="en-US" dirty="0">
                <a:latin typeface="Eras Medium ITC" panose="020B0602030504020804" pitchFamily="34" charset="0"/>
              </a:rPr>
              <a:t>Spring water from the Rocky Mountains is indeed used during the brewing process of some Coors products. </a:t>
            </a:r>
          </a:p>
          <a:p>
            <a:r>
              <a:rPr lang="en-US" dirty="0">
                <a:latin typeface="Eras Medium ITC" panose="020B0602030504020804" pitchFamily="34" charset="0"/>
              </a:rPr>
              <a:t>What do you think? Why do you think they believed it will be successful?  How about “4 P” framework?</a:t>
            </a:r>
          </a:p>
          <a:p>
            <a:r>
              <a:rPr lang="en-US" dirty="0">
                <a:latin typeface="Eras Medium ITC" panose="020B0602030504020804" pitchFamily="34" charset="0"/>
              </a:rPr>
              <a:t>Apparently Coors customers just didn’t want to buy this water when it wasn't enhanced by additional ingredients like barley and yeast.</a:t>
            </a:r>
          </a:p>
          <a:p>
            <a:r>
              <a:rPr lang="en-US" dirty="0">
                <a:latin typeface="Eras Medium ITC" panose="020B0602030504020804" pitchFamily="34" charset="0"/>
              </a:rPr>
              <a:t>Marketing managers should forecast success probability and marketing analytics should uncover this from primary or secondary data. I guess they should consider a new brand name. </a:t>
            </a:r>
            <a:r>
              <a:rPr lang="en-US" dirty="0">
                <a:latin typeface="Eras Medium ITC" panose="020B0602030504020804" pitchFamily="34" charset="0"/>
                <a:sym typeface="Wingdings" panose="05000000000000000000" pitchFamily="2" charset="2"/>
              </a:rPr>
              <a:t> </a:t>
            </a:r>
            <a:br>
              <a:rPr lang="en-US" dirty="0">
                <a:latin typeface="Eras Medium ITC" panose="020B0602030504020804" pitchFamily="34" charset="0"/>
              </a:rPr>
            </a:br>
            <a:br>
              <a:rPr lang="en-US" dirty="0">
                <a:latin typeface="Eras Medium ITC" panose="020B0602030504020804" pitchFamily="34" charset="0"/>
              </a:rPr>
            </a:br>
            <a:endParaRPr lang="en-US" dirty="0">
              <a:latin typeface="Eras Medium ITC" panose="020B0602030504020804" pitchFamily="34" charset="0"/>
            </a:endParaRPr>
          </a:p>
          <a:p>
            <a:endParaRPr lang="en-US" dirty="0">
              <a:latin typeface="Eras Medium ITC" panose="020B0602030504020804" pitchFamily="34" charset="0"/>
            </a:endParaRPr>
          </a:p>
        </p:txBody>
      </p:sp>
      <p:pic>
        <p:nvPicPr>
          <p:cNvPr id="21506" name="Picture 2"/>
          <p:cNvPicPr>
            <a:picLocks noChangeAspect="1" noChangeArrowheads="1"/>
          </p:cNvPicPr>
          <p:nvPr/>
        </p:nvPicPr>
        <p:blipFill>
          <a:blip r:embed="rId3"/>
          <a:srcRect/>
          <a:stretch>
            <a:fillRect/>
          </a:stretch>
        </p:blipFill>
        <p:spPr bwMode="auto">
          <a:xfrm>
            <a:off x="5913784" y="1600200"/>
            <a:ext cx="3057525" cy="3933825"/>
          </a:xfrm>
          <a:prstGeom prst="rect">
            <a:avLst/>
          </a:prstGeom>
          <a:noFill/>
          <a:ln w="9525">
            <a:noFill/>
            <a:miter lim="800000"/>
            <a:headEnd/>
            <a:tailEnd/>
          </a:ln>
        </p:spPr>
      </p:pic>
      <p:sp>
        <p:nvSpPr>
          <p:cNvPr id="5" name="직사각형 4"/>
          <p:cNvSpPr/>
          <p:nvPr/>
        </p:nvSpPr>
        <p:spPr>
          <a:xfrm>
            <a:off x="3210340" y="6437549"/>
            <a:ext cx="5933660" cy="369332"/>
          </a:xfrm>
          <a:prstGeom prst="rect">
            <a:avLst/>
          </a:prstGeom>
        </p:spPr>
        <p:txBody>
          <a:bodyPr wrap="square">
            <a:spAutoFit/>
          </a:bodyPr>
          <a:lstStyle/>
          <a:p>
            <a:r>
              <a:rPr lang="en-US" dirty="0"/>
              <a:t>www.dailyfinance.com/photos/top-25-biggest-product-flops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latin typeface="Eras Medium ITC" panose="020B0602030504020804" pitchFamily="34" charset="0"/>
              </a:rPr>
              <a:t>(Bizarre) Brand Extension</a:t>
            </a:r>
          </a:p>
        </p:txBody>
      </p:sp>
      <p:sp>
        <p:nvSpPr>
          <p:cNvPr id="3" name="내용 개체 틀 2"/>
          <p:cNvSpPr>
            <a:spLocks noGrp="1"/>
          </p:cNvSpPr>
          <p:nvPr>
            <p:ph idx="1"/>
          </p:nvPr>
        </p:nvSpPr>
        <p:spPr>
          <a:xfrm>
            <a:off x="218661" y="1600200"/>
            <a:ext cx="5412514" cy="4525963"/>
          </a:xfrm>
        </p:spPr>
        <p:txBody>
          <a:bodyPr>
            <a:normAutofit/>
          </a:bodyPr>
          <a:lstStyle/>
          <a:p>
            <a:r>
              <a:rPr lang="en-US" dirty="0">
                <a:latin typeface="Eras Medium ITC" panose="020B0602030504020804" pitchFamily="34" charset="0"/>
              </a:rPr>
              <a:t>Colgate Kitchen Entrees</a:t>
            </a:r>
          </a:p>
          <a:p>
            <a:r>
              <a:rPr lang="en-US" dirty="0">
                <a:latin typeface="Eras Medium ITC" panose="020B0602030504020804" pitchFamily="34" charset="0"/>
              </a:rPr>
              <a:t>The idea must have been that consumers would eat their Colgate meal, then brush their teeth with Colgate toothpaste. </a:t>
            </a:r>
          </a:p>
          <a:p>
            <a:r>
              <a:rPr lang="en-US" dirty="0">
                <a:latin typeface="Eras Medium ITC" panose="020B0602030504020804" pitchFamily="34" charset="0"/>
              </a:rPr>
              <a:t>Do you think marketing managers are fool??? Not really…</a:t>
            </a:r>
          </a:p>
          <a:p>
            <a:r>
              <a:rPr lang="en-US" dirty="0">
                <a:latin typeface="Eras Medium ITC" panose="020B0602030504020804" pitchFamily="34" charset="0"/>
              </a:rPr>
              <a:t>Educated decision = insights supported by “data science”</a:t>
            </a:r>
          </a:p>
          <a:p>
            <a:endParaRPr lang="en-US" dirty="0">
              <a:latin typeface="Eras Medium ITC" panose="020B0602030504020804" pitchFamily="34" charset="0"/>
            </a:endParaRPr>
          </a:p>
        </p:txBody>
      </p:sp>
      <p:pic>
        <p:nvPicPr>
          <p:cNvPr id="23554" name="Picture 2"/>
          <p:cNvPicPr>
            <a:picLocks noChangeAspect="1" noChangeArrowheads="1"/>
          </p:cNvPicPr>
          <p:nvPr/>
        </p:nvPicPr>
        <p:blipFill>
          <a:blip r:embed="rId3"/>
          <a:srcRect/>
          <a:stretch>
            <a:fillRect/>
          </a:stretch>
        </p:blipFill>
        <p:spPr bwMode="auto">
          <a:xfrm>
            <a:off x="5869714" y="1681163"/>
            <a:ext cx="2943225" cy="3495675"/>
          </a:xfrm>
          <a:prstGeom prst="rect">
            <a:avLst/>
          </a:prstGeom>
          <a:noFill/>
          <a:ln w="9525">
            <a:noFill/>
            <a:miter lim="800000"/>
            <a:headEnd/>
            <a:tailEnd/>
          </a:ln>
        </p:spPr>
      </p:pic>
      <p:sp>
        <p:nvSpPr>
          <p:cNvPr id="5" name="직사각형 4"/>
          <p:cNvSpPr/>
          <p:nvPr/>
        </p:nvSpPr>
        <p:spPr>
          <a:xfrm>
            <a:off x="3210340" y="6437549"/>
            <a:ext cx="5933660" cy="369332"/>
          </a:xfrm>
          <a:prstGeom prst="rect">
            <a:avLst/>
          </a:prstGeom>
        </p:spPr>
        <p:txBody>
          <a:bodyPr wrap="square">
            <a:spAutoFit/>
          </a:bodyPr>
          <a:lstStyle/>
          <a:p>
            <a:r>
              <a:rPr lang="en-US" dirty="0"/>
              <a:t>www.dailyfinance.com/photos/top-25-biggest-product-flops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625" y="266803"/>
            <a:ext cx="8632721" cy="1325563"/>
          </a:xfrm>
        </p:spPr>
        <p:txBody>
          <a:bodyPr/>
          <a:lstStyle/>
          <a:p>
            <a:r>
              <a:rPr lang="en-US" dirty="0">
                <a:latin typeface="Eras Medium ITC" panose="020B0602030504020804" pitchFamily="34" charset="0"/>
              </a:rPr>
              <a:t>Marketing in Business School (Academia research)</a:t>
            </a:r>
          </a:p>
        </p:txBody>
      </p:sp>
      <p:sp>
        <p:nvSpPr>
          <p:cNvPr id="3" name="Content Placeholder 2"/>
          <p:cNvSpPr>
            <a:spLocks noGrp="1"/>
          </p:cNvSpPr>
          <p:nvPr>
            <p:ph idx="1"/>
          </p:nvPr>
        </p:nvSpPr>
        <p:spPr>
          <a:xfrm>
            <a:off x="373626" y="1887793"/>
            <a:ext cx="8632721" cy="4299217"/>
          </a:xfrm>
        </p:spPr>
        <p:txBody>
          <a:bodyPr>
            <a:normAutofit lnSpcReduction="10000"/>
          </a:bodyPr>
          <a:lstStyle/>
          <a:p>
            <a:r>
              <a:rPr lang="en-US" dirty="0">
                <a:latin typeface="Eras Medium ITC" panose="020B0602030504020804" pitchFamily="34" charset="0"/>
              </a:rPr>
              <a:t>Behavioral Marketing (Closely related to psychology)</a:t>
            </a:r>
          </a:p>
          <a:p>
            <a:pPr lvl="1"/>
            <a:r>
              <a:rPr lang="en-US" dirty="0">
                <a:latin typeface="Eras Medium ITC" panose="020B0602030504020804" pitchFamily="34" charset="0"/>
              </a:rPr>
              <a:t>Consumer Behavior (related to consumer psychology)</a:t>
            </a:r>
          </a:p>
          <a:p>
            <a:pPr lvl="1"/>
            <a:r>
              <a:rPr lang="en-US" dirty="0">
                <a:latin typeface="Eras Medium ITC" panose="020B0602030504020804" pitchFamily="34" charset="0"/>
              </a:rPr>
              <a:t>Buyer Behavior (related to micro organizational theory)</a:t>
            </a:r>
          </a:p>
          <a:p>
            <a:r>
              <a:rPr lang="en-US" dirty="0">
                <a:latin typeface="Eras Medium ITC" panose="020B0602030504020804" pitchFamily="34" charset="0"/>
              </a:rPr>
              <a:t>Quantitative Marketing </a:t>
            </a:r>
          </a:p>
          <a:p>
            <a:pPr lvl="1"/>
            <a:r>
              <a:rPr lang="en-US" dirty="0">
                <a:latin typeface="Eras Medium ITC" panose="020B0602030504020804" pitchFamily="34" charset="0"/>
              </a:rPr>
              <a:t>Empirical Modeling </a:t>
            </a:r>
          </a:p>
          <a:p>
            <a:pPr lvl="1"/>
            <a:r>
              <a:rPr lang="en-US" dirty="0">
                <a:latin typeface="Eras Medium ITC" panose="020B0602030504020804" pitchFamily="34" charset="0"/>
              </a:rPr>
              <a:t>Theoretical Modeling (Analytical or mathematical modeling, e.g., game theory, micro econ theory) </a:t>
            </a:r>
          </a:p>
          <a:p>
            <a:r>
              <a:rPr lang="en-US" dirty="0">
                <a:latin typeface="Eras Medium ITC" panose="020B0602030504020804" pitchFamily="34" charset="0"/>
              </a:rPr>
              <a:t>Marketing Strategy (Sociology or Economics)</a:t>
            </a:r>
          </a:p>
          <a:p>
            <a:pPr lvl="1"/>
            <a:r>
              <a:rPr lang="en-US" dirty="0">
                <a:latin typeface="Eras Medium ITC" panose="020B0602030504020804" pitchFamily="34" charset="0"/>
              </a:rPr>
              <a:t>B-to-B Relationship Marketing </a:t>
            </a:r>
          </a:p>
          <a:p>
            <a:pPr lvl="1"/>
            <a:r>
              <a:rPr lang="en-US" dirty="0">
                <a:latin typeface="Eras Medium ITC" panose="020B0602030504020804" pitchFamily="34" charset="0"/>
              </a:rPr>
              <a:t>Channel Marketing, etc.</a:t>
            </a:r>
          </a:p>
          <a:p>
            <a:endParaRPr lang="en-US" dirty="0">
              <a:latin typeface="Eras Medium ITC" panose="020B0602030504020804" pitchFamily="34" charset="0"/>
            </a:endParaRPr>
          </a:p>
          <a:p>
            <a:endParaRPr lang="en-US" dirty="0">
              <a:latin typeface="Eras Medium ITC" panose="020B0602030504020804" pitchFamily="34" charset="0"/>
            </a:endParaRPr>
          </a:p>
          <a:p>
            <a:endParaRPr lang="en-US" dirty="0">
              <a:latin typeface="Eras Medium ITC" panose="020B0602030504020804" pitchFamily="34" charset="0"/>
            </a:endParaRPr>
          </a:p>
        </p:txBody>
      </p:sp>
    </p:spTree>
    <p:extLst>
      <p:ext uri="{BB962C8B-B14F-4D97-AF65-F5344CB8AC3E}">
        <p14:creationId xmlns:p14="http://schemas.microsoft.com/office/powerpoint/2010/main" val="2450766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ACED-CEBC-44DD-873C-855E5BD272A8}"/>
              </a:ext>
            </a:extLst>
          </p:cNvPr>
          <p:cNvSpPr>
            <a:spLocks noGrp="1"/>
          </p:cNvSpPr>
          <p:nvPr>
            <p:ph type="title"/>
          </p:nvPr>
        </p:nvSpPr>
        <p:spPr/>
        <p:txBody>
          <a:bodyPr/>
          <a:lstStyle/>
          <a:p>
            <a:r>
              <a:rPr lang="en-US" dirty="0">
                <a:latin typeface="Eras Medium ITC" panose="020B0602030504020804" pitchFamily="34" charset="0"/>
              </a:rPr>
              <a:t>Consumer Behavior</a:t>
            </a:r>
          </a:p>
        </p:txBody>
      </p:sp>
      <p:sp>
        <p:nvSpPr>
          <p:cNvPr id="3" name="Content Placeholder 2">
            <a:extLst>
              <a:ext uri="{FF2B5EF4-FFF2-40B4-BE49-F238E27FC236}">
                <a16:creationId xmlns:a16="http://schemas.microsoft.com/office/drawing/2014/main" id="{993F82E0-281F-495F-9AE2-E19CD985B826}"/>
              </a:ext>
            </a:extLst>
          </p:cNvPr>
          <p:cNvSpPr>
            <a:spLocks noGrp="1"/>
          </p:cNvSpPr>
          <p:nvPr>
            <p:ph idx="1"/>
          </p:nvPr>
        </p:nvSpPr>
        <p:spPr>
          <a:xfrm>
            <a:off x="628650" y="1690689"/>
            <a:ext cx="7964744" cy="4351338"/>
          </a:xfrm>
        </p:spPr>
        <p:txBody>
          <a:bodyPr>
            <a:normAutofit fontScale="92500"/>
          </a:bodyPr>
          <a:lstStyle/>
          <a:p>
            <a:r>
              <a:rPr lang="en-US" dirty="0">
                <a:latin typeface="Eras Medium ITC" panose="020B0602030504020804" pitchFamily="34" charset="0"/>
              </a:rPr>
              <a:t>The study of individuals and organizations and how they select and use products and services. It is mainly concerned with psychology.</a:t>
            </a:r>
          </a:p>
          <a:p>
            <a:pPr lvl="1"/>
            <a:r>
              <a:rPr lang="en-US" dirty="0">
                <a:latin typeface="Eras Medium ITC" panose="020B0602030504020804" pitchFamily="34" charset="0"/>
              </a:rPr>
              <a:t>Example topics: Consumer goal, Cross-Culture, Mortality, etc. </a:t>
            </a:r>
          </a:p>
          <a:p>
            <a:pPr lvl="1"/>
            <a:r>
              <a:rPr lang="en-US" dirty="0">
                <a:latin typeface="Eras Medium ITC" panose="020B0602030504020804" pitchFamily="34" charset="0"/>
              </a:rPr>
              <a:t>Applied to: Consumers’ choice, Advertising communication, etc. </a:t>
            </a:r>
          </a:p>
          <a:p>
            <a:r>
              <a:rPr lang="en-US" dirty="0">
                <a:latin typeface="Eras Medium ITC" panose="020B0602030504020804" pitchFamily="34" charset="0"/>
              </a:rPr>
              <a:t>Data: Experimental Data Collection, Observations</a:t>
            </a:r>
          </a:p>
          <a:p>
            <a:r>
              <a:rPr lang="en-US" dirty="0">
                <a:latin typeface="Eras Medium ITC" panose="020B0602030504020804" pitchFamily="34" charset="0"/>
              </a:rPr>
              <a:t>Methods:	</a:t>
            </a:r>
          </a:p>
          <a:p>
            <a:pPr lvl="1"/>
            <a:r>
              <a:rPr lang="en-US" dirty="0">
                <a:latin typeface="Eras Medium ITC" panose="020B0602030504020804" pitchFamily="34" charset="0"/>
              </a:rPr>
              <a:t>Mean Comparison (e.g., ANOVA test) </a:t>
            </a:r>
          </a:p>
          <a:p>
            <a:pPr lvl="1"/>
            <a:r>
              <a:rPr lang="en-US" dirty="0">
                <a:latin typeface="Eras Medium ITC" panose="020B0602030504020804" pitchFamily="34" charset="0"/>
              </a:rPr>
              <a:t>Interaction and Mediating Effect.</a:t>
            </a:r>
          </a:p>
          <a:p>
            <a:pPr marL="0" indent="0">
              <a:buNone/>
            </a:pPr>
            <a:endParaRPr lang="en-US" dirty="0">
              <a:latin typeface="Eras Medium ITC" panose="020B0602030504020804" pitchFamily="34" charset="0"/>
            </a:endParaRPr>
          </a:p>
        </p:txBody>
      </p:sp>
    </p:spTree>
    <p:extLst>
      <p:ext uri="{BB962C8B-B14F-4D97-AF65-F5344CB8AC3E}">
        <p14:creationId xmlns:p14="http://schemas.microsoft.com/office/powerpoint/2010/main" val="1960982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E2A1-86E5-46E0-AA20-369E214AFD2D}"/>
              </a:ext>
            </a:extLst>
          </p:cNvPr>
          <p:cNvSpPr>
            <a:spLocks noGrp="1"/>
          </p:cNvSpPr>
          <p:nvPr>
            <p:ph type="title"/>
          </p:nvPr>
        </p:nvSpPr>
        <p:spPr>
          <a:xfrm>
            <a:off x="628650" y="315964"/>
            <a:ext cx="7886700" cy="1325563"/>
          </a:xfrm>
        </p:spPr>
        <p:txBody>
          <a:bodyPr/>
          <a:lstStyle/>
          <a:p>
            <a:r>
              <a:rPr lang="en-US" dirty="0">
                <a:latin typeface="Eras Medium ITC" panose="020B0602030504020804" pitchFamily="34" charset="0"/>
              </a:rPr>
              <a:t>Marketing Strategy (Managerial Marketing)</a:t>
            </a:r>
            <a:endParaRPr lang="en-US" dirty="0"/>
          </a:p>
        </p:txBody>
      </p:sp>
      <p:sp>
        <p:nvSpPr>
          <p:cNvPr id="3" name="Content Placeholder 2">
            <a:extLst>
              <a:ext uri="{FF2B5EF4-FFF2-40B4-BE49-F238E27FC236}">
                <a16:creationId xmlns:a16="http://schemas.microsoft.com/office/drawing/2014/main" id="{52D09403-1FE4-49B1-B701-99EAE0D0828B}"/>
              </a:ext>
            </a:extLst>
          </p:cNvPr>
          <p:cNvSpPr>
            <a:spLocks noGrp="1"/>
          </p:cNvSpPr>
          <p:nvPr>
            <p:ph idx="1"/>
          </p:nvPr>
        </p:nvSpPr>
        <p:spPr>
          <a:xfrm>
            <a:off x="628650" y="1995947"/>
            <a:ext cx="7886700" cy="4689988"/>
          </a:xfrm>
        </p:spPr>
        <p:txBody>
          <a:bodyPr>
            <a:normAutofit lnSpcReduction="10000"/>
          </a:bodyPr>
          <a:lstStyle/>
          <a:p>
            <a:r>
              <a:rPr lang="en-US" dirty="0">
                <a:latin typeface="Eras Medium ITC" panose="020B0602030504020804" pitchFamily="34" charset="0"/>
              </a:rPr>
              <a:t>It highlights the role of marketing to create value as a link between the organization and its customer or between organizations…</a:t>
            </a:r>
          </a:p>
          <a:p>
            <a:pPr lvl="1"/>
            <a:r>
              <a:rPr lang="en-US" dirty="0">
                <a:latin typeface="Eras Medium ITC" panose="020B0602030504020804" pitchFamily="34" charset="0"/>
              </a:rPr>
              <a:t>Example Topics: Inter-organizational issues (e.g., the relationship between Marketing and R&amp;D within firms), B-to-B marketing, Channel issues in Marketing</a:t>
            </a:r>
          </a:p>
          <a:p>
            <a:pPr lvl="1"/>
            <a:r>
              <a:rPr lang="en-US" dirty="0">
                <a:latin typeface="Eras Medium ITC" panose="020B0602030504020804" pitchFamily="34" charset="0"/>
              </a:rPr>
              <a:t>A long-term strategy for achieving a sustainable competitive advantage. </a:t>
            </a:r>
          </a:p>
          <a:p>
            <a:r>
              <a:rPr lang="en-US" dirty="0">
                <a:latin typeface="Eras Medium ITC" panose="020B0602030504020804" pitchFamily="34" charset="0"/>
              </a:rPr>
              <a:t>Data: Secondary sales data, survey data, etc.</a:t>
            </a:r>
          </a:p>
          <a:p>
            <a:r>
              <a:rPr lang="en-US" dirty="0">
                <a:latin typeface="Eras Medium ITC" panose="020B0602030504020804" pitchFamily="34" charset="0"/>
              </a:rPr>
              <a:t>Methods:</a:t>
            </a:r>
          </a:p>
          <a:p>
            <a:pPr lvl="1"/>
            <a:r>
              <a:rPr lang="en-US" dirty="0">
                <a:latin typeface="Eras Medium ITC" panose="020B0602030504020804" pitchFamily="34" charset="0"/>
              </a:rPr>
              <a:t>Econometrics/statistical analysis</a:t>
            </a:r>
          </a:p>
          <a:p>
            <a:endParaRPr lang="en-US" dirty="0">
              <a:latin typeface="Eras Medium ITC" panose="020B0602030504020804" pitchFamily="34" charset="0"/>
            </a:endParaRPr>
          </a:p>
        </p:txBody>
      </p:sp>
    </p:spTree>
    <p:extLst>
      <p:ext uri="{BB962C8B-B14F-4D97-AF65-F5344CB8AC3E}">
        <p14:creationId xmlns:p14="http://schemas.microsoft.com/office/powerpoint/2010/main" val="181114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E2A1-86E5-46E0-AA20-369E214AFD2D}"/>
              </a:ext>
            </a:extLst>
          </p:cNvPr>
          <p:cNvSpPr>
            <a:spLocks noGrp="1"/>
          </p:cNvSpPr>
          <p:nvPr>
            <p:ph type="title"/>
          </p:nvPr>
        </p:nvSpPr>
        <p:spPr/>
        <p:txBody>
          <a:bodyPr/>
          <a:lstStyle/>
          <a:p>
            <a:r>
              <a:rPr lang="en-US" dirty="0">
                <a:latin typeface="Eras Medium ITC" panose="020B0602030504020804" pitchFamily="34" charset="0"/>
              </a:rPr>
              <a:t>Quantitative Marketing </a:t>
            </a:r>
            <a:endParaRPr lang="en-US" dirty="0"/>
          </a:p>
        </p:txBody>
      </p:sp>
      <p:sp>
        <p:nvSpPr>
          <p:cNvPr id="3" name="Content Placeholder 2">
            <a:extLst>
              <a:ext uri="{FF2B5EF4-FFF2-40B4-BE49-F238E27FC236}">
                <a16:creationId xmlns:a16="http://schemas.microsoft.com/office/drawing/2014/main" id="{52D09403-1FE4-49B1-B701-99EAE0D0828B}"/>
              </a:ext>
            </a:extLst>
          </p:cNvPr>
          <p:cNvSpPr>
            <a:spLocks noGrp="1"/>
          </p:cNvSpPr>
          <p:nvPr>
            <p:ph idx="1"/>
          </p:nvPr>
        </p:nvSpPr>
        <p:spPr>
          <a:xfrm>
            <a:off x="628650" y="1825625"/>
            <a:ext cx="8072898" cy="4351338"/>
          </a:xfrm>
        </p:spPr>
        <p:txBody>
          <a:bodyPr>
            <a:normAutofit/>
          </a:bodyPr>
          <a:lstStyle/>
          <a:p>
            <a:r>
              <a:rPr lang="en-US" dirty="0">
                <a:latin typeface="Eras Medium ITC" panose="020B0602030504020804" pitchFamily="34" charset="0"/>
              </a:rPr>
              <a:t>Empirical Modeling (</a:t>
            </a:r>
            <a:r>
              <a:rPr lang="en-US" dirty="0">
                <a:solidFill>
                  <a:srgbClr val="FF0000"/>
                </a:solidFill>
                <a:latin typeface="Eras Medium ITC" panose="020B0602030504020804" pitchFamily="34" charset="0"/>
              </a:rPr>
              <a:t>my research</a:t>
            </a:r>
            <a:r>
              <a:rPr lang="en-US" dirty="0">
                <a:latin typeface="Eras Medium ITC" panose="020B0602030504020804" pitchFamily="34" charset="0"/>
              </a:rPr>
              <a:t>)</a:t>
            </a:r>
          </a:p>
          <a:p>
            <a:pPr lvl="1"/>
            <a:r>
              <a:rPr lang="en-US" dirty="0">
                <a:latin typeface="Eras Medium ITC" panose="020B0602030504020804" pitchFamily="34" charset="0"/>
              </a:rPr>
              <a:t>Identifying interesting pattern from various empirical data by developing (new) models</a:t>
            </a:r>
          </a:p>
          <a:p>
            <a:pPr lvl="1"/>
            <a:r>
              <a:rPr lang="en-US" dirty="0">
                <a:latin typeface="Eras Medium ITC" panose="020B0602030504020804" pitchFamily="34" charset="0"/>
              </a:rPr>
              <a:t>Related to statistics, economics (e.g., econometrics, empirical IO), computer Science, industrial engineering, etc.</a:t>
            </a:r>
          </a:p>
          <a:p>
            <a:r>
              <a:rPr lang="en-US" dirty="0">
                <a:latin typeface="Eras Medium ITC" panose="020B0602030504020804" pitchFamily="34" charset="0"/>
              </a:rPr>
              <a:t>Analytical Modeling (Theoretical Modeling)</a:t>
            </a:r>
          </a:p>
          <a:p>
            <a:pPr lvl="1"/>
            <a:r>
              <a:rPr lang="en-US" dirty="0">
                <a:latin typeface="Eras Medium ITC" panose="020B0602030504020804" pitchFamily="34" charset="0"/>
              </a:rPr>
              <a:t>Economics (e.g., Micro Economics, Game Theory), Mathematics, etc.</a:t>
            </a:r>
          </a:p>
          <a:p>
            <a:pPr lvl="1"/>
            <a:r>
              <a:rPr lang="en-US" dirty="0">
                <a:latin typeface="Eras Medium ITC" panose="020B0602030504020804" pitchFamily="34" charset="0"/>
              </a:rPr>
              <a:t>Aims to provide new business insight by solving mathematical problems.</a:t>
            </a:r>
            <a:endParaRPr lang="en-US" dirty="0"/>
          </a:p>
        </p:txBody>
      </p:sp>
    </p:spTree>
    <p:extLst>
      <p:ext uri="{BB962C8B-B14F-4D97-AF65-F5344CB8AC3E}">
        <p14:creationId xmlns:p14="http://schemas.microsoft.com/office/powerpoint/2010/main" val="390702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207125"/>
            <a:ext cx="7886700" cy="854759"/>
          </a:xfrm>
        </p:spPr>
        <p:txBody>
          <a:bodyPr/>
          <a:lstStyle/>
          <a:p>
            <a:r>
              <a:rPr lang="en-US" dirty="0">
                <a:latin typeface="Eras Medium ITC" panose="020B0602030504020804" pitchFamily="34" charset="0"/>
              </a:rPr>
              <a:t>Meeting or discussion with me</a:t>
            </a:r>
          </a:p>
        </p:txBody>
      </p:sp>
      <p:sp>
        <p:nvSpPr>
          <p:cNvPr id="3" name="내용 개체 틀 2"/>
          <p:cNvSpPr>
            <a:spLocks noGrp="1"/>
          </p:cNvSpPr>
          <p:nvPr>
            <p:ph idx="1"/>
          </p:nvPr>
        </p:nvSpPr>
        <p:spPr>
          <a:xfrm>
            <a:off x="481473" y="1545708"/>
            <a:ext cx="8181053" cy="4894422"/>
          </a:xfrm>
        </p:spPr>
        <p:txBody>
          <a:bodyPr>
            <a:normAutofit fontScale="70000" lnSpcReduction="20000"/>
          </a:bodyPr>
          <a:lstStyle/>
          <a:p>
            <a:pPr>
              <a:lnSpc>
                <a:spcPct val="150000"/>
              </a:lnSpc>
            </a:pPr>
            <a:r>
              <a:rPr lang="en-US" dirty="0">
                <a:latin typeface="Eras Medium ITC" panose="020B0602030504020804" pitchFamily="34" charset="0"/>
              </a:rPr>
              <a:t>Last year, we had one class on Monday and Wednesday and two classes on Tuesday and Thursday. But, this year graduate school scheduled the tight class schedules (i.e., three straight classes) in one day, Tuesday and Thursday. It is difficult to discuss any question after classes on Tuesday and Thursday… Instead, I will wait for you to discuss anything on Monday, Wednesday and Friday. </a:t>
            </a:r>
          </a:p>
          <a:p>
            <a:pPr>
              <a:lnSpc>
                <a:spcPct val="150000"/>
              </a:lnSpc>
            </a:pPr>
            <a:r>
              <a:rPr lang="en-US" dirty="0">
                <a:latin typeface="Eras Medium ITC" panose="020B0602030504020804" pitchFamily="34" charset="0"/>
              </a:rPr>
              <a:t>Office Hours</a:t>
            </a:r>
          </a:p>
          <a:p>
            <a:pPr lvl="1">
              <a:lnSpc>
                <a:spcPct val="150000"/>
              </a:lnSpc>
            </a:pPr>
            <a:r>
              <a:rPr lang="en-US" dirty="0">
                <a:latin typeface="Eras Medium ITC" panose="020B0602030504020804" pitchFamily="34" charset="0"/>
              </a:rPr>
              <a:t>My Office: BAC 491 (4</a:t>
            </a:r>
            <a:r>
              <a:rPr lang="en-US" baseline="30000" dirty="0">
                <a:latin typeface="Eras Medium ITC" panose="020B0602030504020804" pitchFamily="34" charset="0"/>
              </a:rPr>
              <a:t>th</a:t>
            </a:r>
            <a:r>
              <a:rPr lang="en-US" dirty="0">
                <a:latin typeface="Eras Medium ITC" panose="020B0602030504020804" pitchFamily="34" charset="0"/>
              </a:rPr>
              <a:t> Floor of BAC building)</a:t>
            </a:r>
          </a:p>
          <a:p>
            <a:pPr lvl="1">
              <a:lnSpc>
                <a:spcPct val="150000"/>
              </a:lnSpc>
            </a:pPr>
            <a:r>
              <a:rPr lang="en-US" dirty="0">
                <a:latin typeface="Eras Medium ITC" panose="020B0602030504020804" pitchFamily="34" charset="0"/>
              </a:rPr>
              <a:t>Office Hours: Monday/Wednesday Noon – 3:00pm  or by appointment</a:t>
            </a:r>
          </a:p>
          <a:p>
            <a:pPr>
              <a:lnSpc>
                <a:spcPct val="150000"/>
              </a:lnSpc>
            </a:pPr>
            <a:r>
              <a:rPr lang="en-US" dirty="0">
                <a:latin typeface="Eras Medium ITC" panose="020B0602030504020804" pitchFamily="34" charset="0"/>
              </a:rPr>
              <a:t>Official office hours are above but please feel free to stop by anytime.</a:t>
            </a:r>
          </a:p>
        </p:txBody>
      </p:sp>
    </p:spTree>
    <p:extLst>
      <p:ext uri="{BB962C8B-B14F-4D97-AF65-F5344CB8AC3E}">
        <p14:creationId xmlns:p14="http://schemas.microsoft.com/office/powerpoint/2010/main" val="3828321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35663717"/>
              </p:ext>
            </p:extLst>
          </p:nvPr>
        </p:nvGraphicFramePr>
        <p:xfrm>
          <a:off x="937821" y="1105843"/>
          <a:ext cx="6839731" cy="3007410"/>
        </p:xfrm>
        <a:graphic>
          <a:graphicData uri="http://schemas.openxmlformats.org/drawingml/2006/table">
            <a:tbl>
              <a:tblPr>
                <a:tableStyleId>{5C22544A-7EE6-4342-B048-85BDC9FD1C3A}</a:tableStyleId>
              </a:tblPr>
              <a:tblGrid>
                <a:gridCol w="2995082">
                  <a:extLst>
                    <a:ext uri="{9D8B030D-6E8A-4147-A177-3AD203B41FA5}">
                      <a16:colId xmlns:a16="http://schemas.microsoft.com/office/drawing/2014/main" val="20000"/>
                    </a:ext>
                  </a:extLst>
                </a:gridCol>
                <a:gridCol w="3844649">
                  <a:extLst>
                    <a:ext uri="{9D8B030D-6E8A-4147-A177-3AD203B41FA5}">
                      <a16:colId xmlns:a16="http://schemas.microsoft.com/office/drawing/2014/main" val="20001"/>
                    </a:ext>
                  </a:extLst>
                </a:gridCol>
              </a:tblGrid>
              <a:tr h="368901">
                <a:tc>
                  <a:txBody>
                    <a:bodyPr/>
                    <a:lstStyle/>
                    <a:p>
                      <a:pPr algn="ctr" fontAlgn="b"/>
                      <a:r>
                        <a:rPr lang="en-US" sz="1800" b="1" u="none" strike="noStrike" dirty="0">
                          <a:effectLst/>
                          <a:latin typeface="Eras Medium ITC" pitchFamily="34" charset="0"/>
                        </a:rPr>
                        <a:t>Research Types</a:t>
                      </a:r>
                      <a:endParaRPr lang="en-US" sz="1800" b="1" i="0" u="none" strike="noStrike" dirty="0">
                        <a:solidFill>
                          <a:srgbClr val="000000"/>
                        </a:solidFill>
                        <a:effectLst/>
                        <a:latin typeface="Eras Medium ITC"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800" b="1" i="0" u="none" strike="noStrike" dirty="0">
                          <a:solidFill>
                            <a:srgbClr val="000000"/>
                          </a:solidFill>
                          <a:effectLst/>
                          <a:latin typeface="Eras Medium ITC" pitchFamily="34" charset="0"/>
                        </a:rPr>
                        <a:t>Characteristics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331065">
                <a:tc>
                  <a:txBody>
                    <a:bodyPr/>
                    <a:lstStyle/>
                    <a:p>
                      <a:pPr algn="ctr" fontAlgn="b"/>
                      <a:r>
                        <a:rPr lang="en-US" sz="1600" u="none" strike="noStrike" dirty="0">
                          <a:effectLst/>
                          <a:latin typeface="Eras Medium ITC" pitchFamily="34" charset="0"/>
                        </a:rPr>
                        <a:t>In-Depth-Interview</a:t>
                      </a:r>
                      <a:endParaRPr lang="en-US" sz="1600" b="0" i="0" u="none" strike="noStrike" dirty="0">
                        <a:solidFill>
                          <a:srgbClr val="000000"/>
                        </a:solidFill>
                        <a:effectLst/>
                        <a:latin typeface="Eras Medium ITC"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u="none" strike="noStrike" dirty="0">
                          <a:effectLst/>
                          <a:latin typeface="Eras Medium ITC" pitchFamily="34" charset="0"/>
                        </a:rPr>
                        <a:t>Exploratory, Qualitative</a:t>
                      </a:r>
                      <a:endParaRPr lang="en-US" sz="1600" b="0" i="0" u="none" strike="noStrike" dirty="0">
                        <a:solidFill>
                          <a:srgbClr val="000000"/>
                        </a:solidFill>
                        <a:effectLst/>
                        <a:latin typeface="Eras Medium ITC"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31065">
                <a:tc>
                  <a:txBody>
                    <a:bodyPr/>
                    <a:lstStyle/>
                    <a:p>
                      <a:pPr algn="ctr" fontAlgn="b"/>
                      <a:r>
                        <a:rPr lang="en-US" sz="1600" u="none" strike="noStrike" dirty="0">
                          <a:effectLst/>
                          <a:latin typeface="Eras Medium ITC" pitchFamily="34" charset="0"/>
                        </a:rPr>
                        <a:t>Projective Technique</a:t>
                      </a:r>
                      <a:endParaRPr lang="en-US" sz="1600" b="0" i="0" u="none" strike="noStrike" dirty="0">
                        <a:solidFill>
                          <a:srgbClr val="000000"/>
                        </a:solidFill>
                        <a:effectLst/>
                        <a:latin typeface="Eras Medium ITC"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u="none" strike="noStrike" dirty="0">
                          <a:effectLst/>
                          <a:latin typeface="Eras Medium ITC" pitchFamily="34" charset="0"/>
                        </a:rPr>
                        <a:t>Exploratory, Qualitative</a:t>
                      </a:r>
                      <a:endParaRPr lang="en-US" sz="1600" b="0" i="0" u="none" strike="noStrike" dirty="0">
                        <a:solidFill>
                          <a:srgbClr val="000000"/>
                        </a:solidFill>
                        <a:effectLst/>
                        <a:latin typeface="Eras Medium ITC"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31065">
                <a:tc>
                  <a:txBody>
                    <a:bodyPr/>
                    <a:lstStyle/>
                    <a:p>
                      <a:pPr algn="ctr" fontAlgn="b"/>
                      <a:r>
                        <a:rPr lang="en-US" sz="1600" u="none" strike="noStrike" dirty="0">
                          <a:effectLst/>
                          <a:latin typeface="Eras Medium ITC" pitchFamily="34" charset="0"/>
                        </a:rPr>
                        <a:t>Focus Group</a:t>
                      </a:r>
                      <a:endParaRPr lang="en-US" sz="1600" b="0" i="0" u="none" strike="noStrike" dirty="0">
                        <a:solidFill>
                          <a:srgbClr val="000000"/>
                        </a:solidFill>
                        <a:effectLst/>
                        <a:latin typeface="Eras Medium ITC"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u="none" strike="noStrike" dirty="0">
                          <a:effectLst/>
                          <a:latin typeface="Eras Medium ITC" pitchFamily="34" charset="0"/>
                        </a:rPr>
                        <a:t>Exploratory, Qualitative</a:t>
                      </a:r>
                      <a:endParaRPr lang="en-US" sz="1600" b="0" i="0" u="none" strike="noStrike" dirty="0">
                        <a:solidFill>
                          <a:srgbClr val="000000"/>
                        </a:solidFill>
                        <a:effectLst/>
                        <a:latin typeface="Eras Medium ITC"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621140">
                <a:tc>
                  <a:txBody>
                    <a:bodyPr/>
                    <a:lstStyle/>
                    <a:p>
                      <a:pPr algn="ctr" fontAlgn="b"/>
                      <a:r>
                        <a:rPr lang="en-US" sz="1600" u="none" strike="noStrike" dirty="0">
                          <a:effectLst/>
                          <a:latin typeface="Eras Medium ITC" pitchFamily="34" charset="0"/>
                        </a:rPr>
                        <a:t>Secondary Data (e.g., census Data, sales data)</a:t>
                      </a:r>
                      <a:endParaRPr lang="en-US" sz="1600" b="0" i="0" u="none" strike="noStrike" dirty="0">
                        <a:solidFill>
                          <a:srgbClr val="000000"/>
                        </a:solidFill>
                        <a:effectLst/>
                        <a:latin typeface="Eras Medium ITC"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u="none" strike="noStrike" dirty="0">
                          <a:effectLst/>
                          <a:latin typeface="Eras Medium ITC" pitchFamily="34" charset="0"/>
                        </a:rPr>
                        <a:t>Exploratory, </a:t>
                      </a:r>
                      <a:r>
                        <a:rPr lang="en-US" sz="1600" b="1" u="none" strike="noStrike" dirty="0">
                          <a:solidFill>
                            <a:srgbClr val="FF0000"/>
                          </a:solidFill>
                          <a:effectLst/>
                          <a:latin typeface="Eras Medium ITC" pitchFamily="34" charset="0"/>
                        </a:rPr>
                        <a:t>Quantitative</a:t>
                      </a:r>
                      <a:endParaRPr lang="en-US" sz="1600" b="0" i="0" u="none" strike="noStrike" dirty="0">
                        <a:solidFill>
                          <a:srgbClr val="000000"/>
                        </a:solidFill>
                        <a:effectLst/>
                        <a:latin typeface="Eras Medium ITC"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362044">
                <a:tc>
                  <a:txBody>
                    <a:bodyPr/>
                    <a:lstStyle/>
                    <a:p>
                      <a:pPr algn="ctr" fontAlgn="b"/>
                      <a:r>
                        <a:rPr lang="en-US" sz="1600" u="none" strike="noStrike" dirty="0">
                          <a:effectLst/>
                          <a:latin typeface="Eras Medium ITC" pitchFamily="34" charset="0"/>
                        </a:rPr>
                        <a:t>Observations</a:t>
                      </a:r>
                      <a:endParaRPr lang="en-US" sz="1600" b="0" i="0" u="none" strike="noStrike" dirty="0">
                        <a:solidFill>
                          <a:srgbClr val="000000"/>
                        </a:solidFill>
                        <a:effectLst/>
                        <a:latin typeface="Eras Medium ITC"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b="1" u="none" strike="noStrike" dirty="0">
                          <a:solidFill>
                            <a:srgbClr val="FF0000"/>
                          </a:solidFill>
                          <a:effectLst/>
                          <a:latin typeface="Eras Medium ITC" pitchFamily="34" charset="0"/>
                        </a:rPr>
                        <a:t>Quantitative </a:t>
                      </a:r>
                      <a:r>
                        <a:rPr lang="en-US" sz="1600" b="0" u="none" strike="noStrike" dirty="0">
                          <a:solidFill>
                            <a:schemeClr val="tx1"/>
                          </a:solidFill>
                          <a:effectLst/>
                          <a:latin typeface="Eras Medium ITC" pitchFamily="34" charset="0"/>
                        </a:rPr>
                        <a:t>and Qualitative analysis</a:t>
                      </a:r>
                      <a:endParaRPr lang="en-US" sz="1600" b="0" i="0" u="none" strike="noStrike" dirty="0">
                        <a:solidFill>
                          <a:schemeClr val="tx1"/>
                        </a:solidFill>
                        <a:effectLst/>
                        <a:latin typeface="Eras Medium ITC"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331065">
                <a:tc>
                  <a:txBody>
                    <a:bodyPr/>
                    <a:lstStyle/>
                    <a:p>
                      <a:pPr algn="ctr" fontAlgn="b"/>
                      <a:r>
                        <a:rPr lang="en-US" sz="1600" u="none" strike="noStrike" dirty="0">
                          <a:effectLst/>
                          <a:latin typeface="Eras Medium ITC" pitchFamily="34" charset="0"/>
                        </a:rPr>
                        <a:t>Experimental Research</a:t>
                      </a:r>
                      <a:endParaRPr lang="en-US" sz="1600" b="0" i="0" u="none" strike="noStrike" dirty="0">
                        <a:solidFill>
                          <a:srgbClr val="000000"/>
                        </a:solidFill>
                        <a:effectLst/>
                        <a:latin typeface="Eras Medium ITC"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u="none" strike="noStrike" dirty="0">
                          <a:effectLst/>
                          <a:latin typeface="Eras Medium ITC" pitchFamily="34" charset="0"/>
                        </a:rPr>
                        <a:t>Causal relationship, Quantitative</a:t>
                      </a:r>
                      <a:endParaRPr lang="en-US" sz="1600" b="0" i="0" u="none" strike="noStrike" dirty="0">
                        <a:solidFill>
                          <a:srgbClr val="000000"/>
                        </a:solidFill>
                        <a:effectLst/>
                        <a:latin typeface="Eras Medium ITC"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331065">
                <a:tc>
                  <a:txBody>
                    <a:bodyPr/>
                    <a:lstStyle/>
                    <a:p>
                      <a:pPr algn="ctr" fontAlgn="b"/>
                      <a:r>
                        <a:rPr lang="en-US" sz="1600" u="none" strike="noStrike" dirty="0">
                          <a:effectLst/>
                          <a:latin typeface="Eras Medium ITC" pitchFamily="34" charset="0"/>
                        </a:rPr>
                        <a:t>Survey</a:t>
                      </a:r>
                      <a:endParaRPr lang="en-US" sz="1600" b="0" i="0" u="none" strike="noStrike" dirty="0">
                        <a:solidFill>
                          <a:srgbClr val="000000"/>
                        </a:solidFill>
                        <a:effectLst/>
                        <a:latin typeface="Eras Medium ITC"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600" u="none" strike="noStrike" dirty="0">
                          <a:effectLst/>
                          <a:latin typeface="Eras Medium ITC" pitchFamily="34" charset="0"/>
                        </a:rPr>
                        <a:t>Descriptive, </a:t>
                      </a:r>
                      <a:r>
                        <a:rPr lang="en-US" sz="1600" b="1" u="none" strike="noStrike" dirty="0">
                          <a:solidFill>
                            <a:srgbClr val="FF0000"/>
                          </a:solidFill>
                          <a:effectLst/>
                          <a:latin typeface="Eras Medium ITC" pitchFamily="34" charset="0"/>
                        </a:rPr>
                        <a:t>Quantitative </a:t>
                      </a:r>
                      <a:r>
                        <a:rPr lang="en-US" sz="1600" b="0" u="none" strike="noStrike" dirty="0">
                          <a:solidFill>
                            <a:schemeClr val="tx1"/>
                          </a:solidFill>
                          <a:effectLst/>
                          <a:latin typeface="Eras Medium ITC" pitchFamily="34" charset="0"/>
                        </a:rPr>
                        <a:t>analysis</a:t>
                      </a:r>
                      <a:endParaRPr lang="en-US" sz="1600" b="0" i="0" u="none" strike="noStrike" dirty="0">
                        <a:solidFill>
                          <a:schemeClr val="tx1"/>
                        </a:solidFill>
                        <a:effectLst/>
                        <a:latin typeface="Eras Medium ITC"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bl>
          </a:graphicData>
        </a:graphic>
      </p:graphicFrame>
      <p:sp>
        <p:nvSpPr>
          <p:cNvPr id="3" name="TextBox 2"/>
          <p:cNvSpPr txBox="1"/>
          <p:nvPr/>
        </p:nvSpPr>
        <p:spPr>
          <a:xfrm>
            <a:off x="685800" y="313165"/>
            <a:ext cx="7343775" cy="400110"/>
          </a:xfrm>
          <a:prstGeom prst="rect">
            <a:avLst/>
          </a:prstGeom>
          <a:noFill/>
        </p:spPr>
        <p:txBody>
          <a:bodyPr wrap="square" rtlCol="0">
            <a:spAutoFit/>
          </a:bodyPr>
          <a:lstStyle/>
          <a:p>
            <a:pPr algn="ctr"/>
            <a:r>
              <a:rPr lang="en-US" sz="2000" b="1" dirty="0">
                <a:latin typeface="Eras Medium ITC" pitchFamily="34" charset="0"/>
              </a:rPr>
              <a:t>Types of Data Collection used for Marketing Research</a:t>
            </a:r>
          </a:p>
        </p:txBody>
      </p:sp>
      <p:sp>
        <p:nvSpPr>
          <p:cNvPr id="4" name="TextBox 3"/>
          <p:cNvSpPr txBox="1"/>
          <p:nvPr/>
        </p:nvSpPr>
        <p:spPr>
          <a:xfrm>
            <a:off x="616974" y="4885181"/>
            <a:ext cx="7772400" cy="1323439"/>
          </a:xfrm>
          <a:prstGeom prst="rect">
            <a:avLst/>
          </a:prstGeom>
          <a:noFill/>
        </p:spPr>
        <p:txBody>
          <a:bodyPr wrap="square" rtlCol="0">
            <a:spAutoFit/>
          </a:bodyPr>
          <a:lstStyle/>
          <a:p>
            <a:r>
              <a:rPr lang="en-US" sz="2000" dirty="0">
                <a:latin typeface="Eras Medium ITC" panose="020B0602030504020804" pitchFamily="34" charset="0"/>
              </a:rPr>
              <a:t>Recently thanks to technology, we have more such as consumer generated data (e.g., unstructured review data),  more observation data (e.g., click-stream data [log data], picture data), spatial data, etc. </a:t>
            </a:r>
          </a:p>
        </p:txBody>
      </p:sp>
      <p:sp>
        <p:nvSpPr>
          <p:cNvPr id="11" name="Right Arrow 10"/>
          <p:cNvSpPr/>
          <p:nvPr/>
        </p:nvSpPr>
        <p:spPr>
          <a:xfrm rot="10800000">
            <a:off x="7729145" y="3824731"/>
            <a:ext cx="410356" cy="28205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0800000">
            <a:off x="7729144" y="3153476"/>
            <a:ext cx="410356" cy="28205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0800000">
            <a:off x="7729145" y="2615706"/>
            <a:ext cx="410356" cy="28205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536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34297" y="304800"/>
            <a:ext cx="8681103" cy="762000"/>
          </a:xfrm>
          <a:noFill/>
        </p:spPr>
        <p:txBody>
          <a:bodyPr lIns="92075" tIns="46038" rIns="92075" bIns="46038">
            <a:normAutofit fontScale="90000"/>
          </a:bodyPr>
          <a:lstStyle/>
          <a:p>
            <a:pPr algn="l" eaLnBrk="1" hangingPunct="1"/>
            <a:r>
              <a:rPr lang="en-US" sz="2800" dirty="0">
                <a:latin typeface="Eras Demi ITC" pitchFamily="34" charset="0"/>
              </a:rPr>
              <a:t>Example: Focus group interviews (usually not for Quantitative analysis)</a:t>
            </a:r>
            <a:endParaRPr lang="en-US" sz="2800" b="1" dirty="0">
              <a:latin typeface="Eras Demi ITC" pitchFamily="34" charset="0"/>
            </a:endParaRPr>
          </a:p>
        </p:txBody>
      </p:sp>
      <p:pic>
        <p:nvPicPr>
          <p:cNvPr id="25604" name="Picture 8" descr="j0090344">
            <a:hlinkClick r:id="rId3"/>
          </p:cNvPr>
          <p:cNvPicPr>
            <a:picLocks noGrp="1" noChangeAspect="1" noChangeArrowheads="1"/>
          </p:cNvPicPr>
          <p:nvPr>
            <p:ph sz="half" idx="1"/>
          </p:nvPr>
        </p:nvPicPr>
        <p:blipFill>
          <a:blip r:embed="rId4" cstate="print"/>
          <a:srcRect/>
          <a:stretch>
            <a:fillRect/>
          </a:stretch>
        </p:blipFill>
        <p:spPr>
          <a:xfrm>
            <a:off x="152400" y="1371600"/>
            <a:ext cx="2819400" cy="2106613"/>
          </a:xfrm>
          <a:noFill/>
        </p:spPr>
      </p:pic>
      <p:sp>
        <p:nvSpPr>
          <p:cNvPr id="25603" name="Rectangle 3"/>
          <p:cNvSpPr>
            <a:spLocks noGrp="1" noChangeArrowheads="1"/>
          </p:cNvSpPr>
          <p:nvPr>
            <p:ph type="body" sz="half" idx="2"/>
          </p:nvPr>
        </p:nvSpPr>
        <p:spPr>
          <a:xfrm>
            <a:off x="3200400" y="1371600"/>
            <a:ext cx="4953000" cy="2133600"/>
          </a:xfrm>
          <a:noFill/>
        </p:spPr>
        <p:txBody>
          <a:bodyPr lIns="92075" tIns="46038" rIns="92075" bIns="46038">
            <a:normAutofit lnSpcReduction="10000"/>
          </a:bodyPr>
          <a:lstStyle/>
          <a:p>
            <a:pPr eaLnBrk="1" hangingPunct="1"/>
            <a:r>
              <a:rPr lang="en-US" sz="2200" dirty="0">
                <a:latin typeface="Eras Demi ITC" pitchFamily="34" charset="0"/>
              </a:rPr>
              <a:t>Probably the </a:t>
            </a:r>
            <a:r>
              <a:rPr lang="en-US" sz="2200" dirty="0">
                <a:solidFill>
                  <a:srgbClr val="FF0000"/>
                </a:solidFill>
                <a:latin typeface="Eras Demi ITC" pitchFamily="34" charset="0"/>
              </a:rPr>
              <a:t>most popular </a:t>
            </a:r>
            <a:r>
              <a:rPr lang="en-US" sz="2200" dirty="0">
                <a:latin typeface="Eras Demi ITC" pitchFamily="34" charset="0"/>
              </a:rPr>
              <a:t>of the qualitative studies</a:t>
            </a:r>
          </a:p>
          <a:p>
            <a:pPr eaLnBrk="1" hangingPunct="1"/>
            <a:endParaRPr lang="en-US" sz="2200" dirty="0">
              <a:latin typeface="Eras Demi ITC" pitchFamily="34" charset="0"/>
            </a:endParaRPr>
          </a:p>
          <a:p>
            <a:pPr eaLnBrk="1" hangingPunct="1"/>
            <a:r>
              <a:rPr lang="en-US" sz="2200" dirty="0">
                <a:latin typeface="Eras Demi ITC" pitchFamily="34" charset="0"/>
              </a:rPr>
              <a:t>Key: group dynamics (interaction): The moderator must manage this factor deftly</a:t>
            </a:r>
          </a:p>
          <a:p>
            <a:pPr eaLnBrk="1" hangingPunct="1"/>
            <a:endParaRPr lang="en-US" sz="2200" dirty="0">
              <a:latin typeface="Eras Demi ITC" pitchFamily="34" charset="0"/>
            </a:endParaRPr>
          </a:p>
        </p:txBody>
      </p:sp>
      <p:sp>
        <p:nvSpPr>
          <p:cNvPr id="6" name="Text Box 15"/>
          <p:cNvSpPr txBox="1">
            <a:spLocks noChangeArrowheads="1"/>
          </p:cNvSpPr>
          <p:nvPr/>
        </p:nvSpPr>
        <p:spPr bwMode="auto">
          <a:xfrm>
            <a:off x="381000" y="5307923"/>
            <a:ext cx="8534400" cy="430887"/>
          </a:xfrm>
          <a:prstGeom prst="rect">
            <a:avLst/>
          </a:prstGeom>
          <a:noFill/>
          <a:ln w="9525" algn="ctr">
            <a:noFill/>
            <a:miter lim="800000"/>
            <a:headEnd/>
            <a:tailEnd/>
          </a:ln>
        </p:spPr>
        <p:txBody>
          <a:bodyPr>
            <a:spAutoFit/>
          </a:bodyPr>
          <a:lstStyle/>
          <a:p>
            <a:pPr>
              <a:defRPr/>
            </a:pPr>
            <a:r>
              <a:rPr lang="en-US" sz="2200" dirty="0">
                <a:latin typeface="Eras Demi ITC" pitchFamily="34" charset="0"/>
              </a:rPr>
              <a:t>FG example:  	</a:t>
            </a:r>
          </a:p>
        </p:txBody>
      </p:sp>
      <p:pic>
        <p:nvPicPr>
          <p:cNvPr id="7" name="Picture 6">
            <a:hlinkClick r:id="rId5"/>
          </p:cNvPr>
          <p:cNvPicPr>
            <a:picLocks noChangeAspect="1"/>
          </p:cNvPicPr>
          <p:nvPr/>
        </p:nvPicPr>
        <p:blipFill>
          <a:blip r:embed="rId6"/>
          <a:stretch>
            <a:fillRect/>
          </a:stretch>
        </p:blipFill>
        <p:spPr>
          <a:xfrm>
            <a:off x="3352800" y="3810000"/>
            <a:ext cx="4381500" cy="2628900"/>
          </a:xfrm>
          <a:prstGeom prst="rect">
            <a:avLst/>
          </a:prstGeom>
        </p:spPr>
      </p:pic>
    </p:spTree>
    <p:extLst>
      <p:ext uri="{BB962C8B-B14F-4D97-AF65-F5344CB8AC3E}">
        <p14:creationId xmlns:p14="http://schemas.microsoft.com/office/powerpoint/2010/main" val="2509964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ras Medium ITC" panose="020B0602030504020804" pitchFamily="34" charset="0"/>
              </a:rPr>
              <a:t>Experimental Data</a:t>
            </a:r>
          </a:p>
        </p:txBody>
      </p:sp>
      <p:sp>
        <p:nvSpPr>
          <p:cNvPr id="3" name="Content Placeholder 2"/>
          <p:cNvSpPr>
            <a:spLocks noGrp="1"/>
          </p:cNvSpPr>
          <p:nvPr>
            <p:ph idx="1"/>
          </p:nvPr>
        </p:nvSpPr>
        <p:spPr/>
        <p:txBody>
          <a:bodyPr/>
          <a:lstStyle/>
          <a:p>
            <a:r>
              <a:rPr lang="en-US" dirty="0">
                <a:latin typeface="Eras Medium ITC" panose="020B0602030504020804" pitchFamily="34" charset="0"/>
              </a:rPr>
              <a:t>BEST for identifying “causal relationship”</a:t>
            </a:r>
          </a:p>
          <a:p>
            <a:r>
              <a:rPr lang="en-US" dirty="0">
                <a:latin typeface="Eras Medium ITC" panose="020B0602030504020804" pitchFamily="34" charset="0"/>
              </a:rPr>
              <a:t>Need “control” condition</a:t>
            </a:r>
          </a:p>
          <a:p>
            <a:r>
              <a:rPr lang="en-US" dirty="0">
                <a:latin typeface="Eras Medium ITC" panose="020B0602030504020804" pitchFamily="34" charset="0"/>
              </a:rPr>
              <a:t>External validity issue – i.e., generalizability to real world problems…</a:t>
            </a:r>
          </a:p>
        </p:txBody>
      </p:sp>
      <p:sp>
        <p:nvSpPr>
          <p:cNvPr id="4" name="타원 18">
            <a:extLst>
              <a:ext uri="{FF2B5EF4-FFF2-40B4-BE49-F238E27FC236}">
                <a16:creationId xmlns:a16="http://schemas.microsoft.com/office/drawing/2014/main" id="{9E576092-A177-485F-B1AA-749CF7EB57E7}"/>
              </a:ext>
            </a:extLst>
          </p:cNvPr>
          <p:cNvSpPr/>
          <p:nvPr/>
        </p:nvSpPr>
        <p:spPr>
          <a:xfrm>
            <a:off x="4057373" y="4313648"/>
            <a:ext cx="1264337" cy="686105"/>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50" dirty="0">
                <a:solidFill>
                  <a:schemeClr val="tx1"/>
                </a:solidFill>
                <a:latin typeface="Eras Bold ITC" pitchFamily="34" charset="0"/>
              </a:rPr>
              <a:t>Treatment </a:t>
            </a:r>
          </a:p>
        </p:txBody>
      </p:sp>
      <p:sp>
        <p:nvSpPr>
          <p:cNvPr id="5" name="오른쪽 화살표 19">
            <a:extLst>
              <a:ext uri="{FF2B5EF4-FFF2-40B4-BE49-F238E27FC236}">
                <a16:creationId xmlns:a16="http://schemas.microsoft.com/office/drawing/2014/main" id="{844591A0-D0F1-49F1-B23B-DF47E59C7B00}"/>
              </a:ext>
            </a:extLst>
          </p:cNvPr>
          <p:cNvSpPr/>
          <p:nvPr/>
        </p:nvSpPr>
        <p:spPr>
          <a:xfrm>
            <a:off x="3721510" y="4548640"/>
            <a:ext cx="363331" cy="241618"/>
          </a:xfrm>
          <a:prstGeom prst="rightArrow">
            <a:avLst/>
          </a:prstGeom>
          <a:solidFill>
            <a:schemeClr val="tx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a:p>
        </p:txBody>
      </p:sp>
      <p:sp>
        <p:nvSpPr>
          <p:cNvPr id="6" name="타원 20">
            <a:extLst>
              <a:ext uri="{FF2B5EF4-FFF2-40B4-BE49-F238E27FC236}">
                <a16:creationId xmlns:a16="http://schemas.microsoft.com/office/drawing/2014/main" id="{55F2E077-CF74-4B2B-880D-94D09DBF281A}"/>
              </a:ext>
            </a:extLst>
          </p:cNvPr>
          <p:cNvSpPr/>
          <p:nvPr/>
        </p:nvSpPr>
        <p:spPr>
          <a:xfrm>
            <a:off x="2502310" y="4334984"/>
            <a:ext cx="1195117" cy="672885"/>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solidFill>
                  <a:schemeClr val="tx1"/>
                </a:solidFill>
                <a:latin typeface="Eras Bold ITC" pitchFamily="34" charset="0"/>
              </a:rPr>
              <a:t>DV</a:t>
            </a:r>
          </a:p>
          <a:p>
            <a:pPr algn="ctr"/>
            <a:r>
              <a:rPr lang="en-US" sz="800" dirty="0">
                <a:solidFill>
                  <a:schemeClr val="tx1"/>
                </a:solidFill>
                <a:latin typeface="Eras Bold ITC" pitchFamily="34" charset="0"/>
              </a:rPr>
              <a:t>(# of Customers)</a:t>
            </a:r>
          </a:p>
          <a:p>
            <a:pPr algn="ctr"/>
            <a:r>
              <a:rPr lang="en-US" sz="800" dirty="0">
                <a:solidFill>
                  <a:schemeClr val="tx1"/>
                </a:solidFill>
                <a:latin typeface="Eras Bold ITC" pitchFamily="34" charset="0"/>
              </a:rPr>
              <a:t>At T 1</a:t>
            </a:r>
          </a:p>
        </p:txBody>
      </p:sp>
      <p:sp>
        <p:nvSpPr>
          <p:cNvPr id="7" name="오른쪽 화살표 21">
            <a:extLst>
              <a:ext uri="{FF2B5EF4-FFF2-40B4-BE49-F238E27FC236}">
                <a16:creationId xmlns:a16="http://schemas.microsoft.com/office/drawing/2014/main" id="{BA6CDBC2-CDC1-463C-96B9-C15D71041828}"/>
              </a:ext>
            </a:extLst>
          </p:cNvPr>
          <p:cNvSpPr/>
          <p:nvPr/>
        </p:nvSpPr>
        <p:spPr>
          <a:xfrm>
            <a:off x="5370442" y="4529230"/>
            <a:ext cx="363331" cy="241618"/>
          </a:xfrm>
          <a:prstGeom prst="rightArrow">
            <a:avLst/>
          </a:prstGeom>
          <a:solidFill>
            <a:schemeClr val="tx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a:p>
        </p:txBody>
      </p:sp>
      <p:sp>
        <p:nvSpPr>
          <p:cNvPr id="8" name="타원 22">
            <a:extLst>
              <a:ext uri="{FF2B5EF4-FFF2-40B4-BE49-F238E27FC236}">
                <a16:creationId xmlns:a16="http://schemas.microsoft.com/office/drawing/2014/main" id="{F564969F-1BAD-41A1-8BCC-AD45F28F8144}"/>
              </a:ext>
            </a:extLst>
          </p:cNvPr>
          <p:cNvSpPr/>
          <p:nvPr/>
        </p:nvSpPr>
        <p:spPr>
          <a:xfrm>
            <a:off x="5726793" y="4313648"/>
            <a:ext cx="1195117" cy="672885"/>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solidFill>
                  <a:schemeClr val="tx1"/>
                </a:solidFill>
                <a:latin typeface="Eras Bold ITC" pitchFamily="34" charset="0"/>
              </a:rPr>
              <a:t>DV</a:t>
            </a:r>
          </a:p>
          <a:p>
            <a:pPr algn="ctr"/>
            <a:r>
              <a:rPr lang="en-US" sz="800" dirty="0">
                <a:solidFill>
                  <a:schemeClr val="tx1"/>
                </a:solidFill>
                <a:latin typeface="Eras Bold ITC" pitchFamily="34" charset="0"/>
              </a:rPr>
              <a:t>(# of Customers)</a:t>
            </a:r>
          </a:p>
          <a:p>
            <a:pPr algn="ctr"/>
            <a:r>
              <a:rPr lang="en-US" sz="800" dirty="0">
                <a:solidFill>
                  <a:schemeClr val="tx1"/>
                </a:solidFill>
                <a:latin typeface="Eras Bold ITC" pitchFamily="34" charset="0"/>
              </a:rPr>
              <a:t>At T2</a:t>
            </a:r>
          </a:p>
        </p:txBody>
      </p:sp>
      <p:sp>
        <p:nvSpPr>
          <p:cNvPr id="9" name="타원 23">
            <a:extLst>
              <a:ext uri="{FF2B5EF4-FFF2-40B4-BE49-F238E27FC236}">
                <a16:creationId xmlns:a16="http://schemas.microsoft.com/office/drawing/2014/main" id="{BAE95612-05F5-4156-A1EF-CE0B269782CF}"/>
              </a:ext>
            </a:extLst>
          </p:cNvPr>
          <p:cNvSpPr/>
          <p:nvPr/>
        </p:nvSpPr>
        <p:spPr>
          <a:xfrm>
            <a:off x="2521000" y="5504078"/>
            <a:ext cx="1195117" cy="672885"/>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solidFill>
                  <a:schemeClr val="tx1"/>
                </a:solidFill>
                <a:latin typeface="Eras Bold ITC" pitchFamily="34" charset="0"/>
              </a:rPr>
              <a:t>DV</a:t>
            </a:r>
          </a:p>
          <a:p>
            <a:pPr algn="ctr"/>
            <a:r>
              <a:rPr lang="en-US" sz="800" dirty="0">
                <a:solidFill>
                  <a:schemeClr val="tx1"/>
                </a:solidFill>
                <a:latin typeface="Eras Bold ITC" pitchFamily="34" charset="0"/>
              </a:rPr>
              <a:t>(# of Customers)</a:t>
            </a:r>
          </a:p>
          <a:p>
            <a:pPr algn="ctr"/>
            <a:r>
              <a:rPr lang="en-US" sz="800" dirty="0">
                <a:solidFill>
                  <a:schemeClr val="tx1"/>
                </a:solidFill>
                <a:latin typeface="Eras Bold ITC" pitchFamily="34" charset="0"/>
              </a:rPr>
              <a:t>At T 1</a:t>
            </a:r>
          </a:p>
        </p:txBody>
      </p:sp>
      <p:sp>
        <p:nvSpPr>
          <p:cNvPr id="10" name="오른쪽 화살표 24">
            <a:extLst>
              <a:ext uri="{FF2B5EF4-FFF2-40B4-BE49-F238E27FC236}">
                <a16:creationId xmlns:a16="http://schemas.microsoft.com/office/drawing/2014/main" id="{205D9728-359D-417C-B0B2-3D9D33E245C2}"/>
              </a:ext>
            </a:extLst>
          </p:cNvPr>
          <p:cNvSpPr/>
          <p:nvPr/>
        </p:nvSpPr>
        <p:spPr>
          <a:xfrm>
            <a:off x="4532242" y="5748430"/>
            <a:ext cx="363331" cy="241618"/>
          </a:xfrm>
          <a:prstGeom prst="rightArrow">
            <a:avLst/>
          </a:prstGeom>
          <a:solidFill>
            <a:schemeClr val="tx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a:p>
        </p:txBody>
      </p:sp>
      <p:sp>
        <p:nvSpPr>
          <p:cNvPr id="11" name="타원 25">
            <a:extLst>
              <a:ext uri="{FF2B5EF4-FFF2-40B4-BE49-F238E27FC236}">
                <a16:creationId xmlns:a16="http://schemas.microsoft.com/office/drawing/2014/main" id="{36423B48-0971-4318-9FE1-AEBD215364D1}"/>
              </a:ext>
            </a:extLst>
          </p:cNvPr>
          <p:cNvSpPr/>
          <p:nvPr/>
        </p:nvSpPr>
        <p:spPr>
          <a:xfrm>
            <a:off x="5716549" y="5456648"/>
            <a:ext cx="1195117" cy="672885"/>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solidFill>
                  <a:schemeClr val="tx1"/>
                </a:solidFill>
                <a:latin typeface="Eras Bold ITC" pitchFamily="34" charset="0"/>
              </a:rPr>
              <a:t>DV</a:t>
            </a:r>
          </a:p>
          <a:p>
            <a:pPr algn="ctr"/>
            <a:r>
              <a:rPr lang="en-US" sz="800" dirty="0">
                <a:solidFill>
                  <a:schemeClr val="tx1"/>
                </a:solidFill>
                <a:latin typeface="Eras Bold ITC" pitchFamily="34" charset="0"/>
              </a:rPr>
              <a:t>(# of Customers)</a:t>
            </a:r>
          </a:p>
          <a:p>
            <a:pPr algn="ctr"/>
            <a:r>
              <a:rPr lang="en-US" sz="800" dirty="0">
                <a:solidFill>
                  <a:schemeClr val="tx1"/>
                </a:solidFill>
                <a:latin typeface="Eras Bold ITC" pitchFamily="34" charset="0"/>
              </a:rPr>
              <a:t>At T2</a:t>
            </a:r>
          </a:p>
        </p:txBody>
      </p:sp>
    </p:spTree>
    <p:extLst>
      <p:ext uri="{BB962C8B-B14F-4D97-AF65-F5344CB8AC3E}">
        <p14:creationId xmlns:p14="http://schemas.microsoft.com/office/powerpoint/2010/main" val="585794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87287"/>
            <a:ext cx="8229600" cy="990600"/>
          </a:xfrm>
        </p:spPr>
        <p:txBody>
          <a:bodyPr>
            <a:noAutofit/>
          </a:bodyPr>
          <a:lstStyle/>
          <a:p>
            <a:r>
              <a:rPr lang="en-US" sz="3200" dirty="0">
                <a:latin typeface="Eras Medium ITC" pitchFamily="34" charset="0"/>
              </a:rPr>
              <a:t>Secondary Data.</a:t>
            </a:r>
          </a:p>
        </p:txBody>
      </p:sp>
      <p:sp>
        <p:nvSpPr>
          <p:cNvPr id="3" name="내용 개체 틀 2"/>
          <p:cNvSpPr>
            <a:spLocks noGrp="1"/>
          </p:cNvSpPr>
          <p:nvPr>
            <p:ph idx="1"/>
          </p:nvPr>
        </p:nvSpPr>
        <p:spPr>
          <a:xfrm>
            <a:off x="304800" y="1539837"/>
            <a:ext cx="8229600" cy="4419600"/>
          </a:xfrm>
        </p:spPr>
        <p:txBody>
          <a:bodyPr>
            <a:normAutofit lnSpcReduction="10000"/>
          </a:bodyPr>
          <a:lstStyle/>
          <a:p>
            <a:r>
              <a:rPr lang="en-US" dirty="0">
                <a:latin typeface="Eras Medium ITC" pitchFamily="34" charset="0"/>
              </a:rPr>
              <a:t>We have various sources for secondary data:</a:t>
            </a:r>
          </a:p>
          <a:p>
            <a:pPr lvl="1"/>
            <a:r>
              <a:rPr lang="en-US" dirty="0">
                <a:latin typeface="Eras Medium ITC" pitchFamily="34" charset="0"/>
              </a:rPr>
              <a:t>Commercial Sources (E.g., AC Nielson: Scanner-based Sales Data; IRI household sales data); </a:t>
            </a:r>
            <a:r>
              <a:rPr lang="en-US" sz="2000" dirty="0">
                <a:latin typeface="Eras Medium ITC" pitchFamily="34" charset="0"/>
              </a:rPr>
              <a:t>some MSBA students got jobs from these companies last year… </a:t>
            </a:r>
            <a:r>
              <a:rPr lang="en-US" sz="2000" dirty="0">
                <a:latin typeface="Eras Medium ITC" pitchFamily="34" charset="0"/>
                <a:sym typeface="Wingdings" panose="05000000000000000000" pitchFamily="2" charset="2"/>
              </a:rPr>
              <a:t> </a:t>
            </a:r>
            <a:endParaRPr lang="en-US" sz="2000" dirty="0">
              <a:latin typeface="Eras Medium ITC" pitchFamily="34" charset="0"/>
            </a:endParaRPr>
          </a:p>
          <a:p>
            <a:pPr lvl="1"/>
            <a:r>
              <a:rPr lang="en-US" dirty="0">
                <a:latin typeface="Eras Medium ITC" pitchFamily="34" charset="0"/>
              </a:rPr>
              <a:t>Review sites – by Web scrapping technique</a:t>
            </a:r>
          </a:p>
          <a:p>
            <a:pPr lvl="1"/>
            <a:r>
              <a:rPr lang="en-US" dirty="0">
                <a:latin typeface="Eras Medium ITC" pitchFamily="34" charset="0"/>
              </a:rPr>
              <a:t>Government Sources (E.g., US Census of Population)</a:t>
            </a:r>
          </a:p>
          <a:p>
            <a:pPr lvl="1"/>
            <a:r>
              <a:rPr lang="en-US" dirty="0">
                <a:latin typeface="Eras Medium ITC" pitchFamily="34" charset="0"/>
              </a:rPr>
              <a:t>Books and Periodicals; Media Sources (E.g., CNN Financial News)</a:t>
            </a:r>
          </a:p>
          <a:p>
            <a:pPr marL="274320" lvl="1" indent="0">
              <a:buNone/>
            </a:pPr>
            <a:endParaRPr lang="en-US" dirty="0">
              <a:latin typeface="Eras Medium ITC" pitchFamily="34" charset="0"/>
            </a:endParaRPr>
          </a:p>
          <a:p>
            <a:r>
              <a:rPr lang="en-US" dirty="0">
                <a:latin typeface="Eras Medium ITC" pitchFamily="34" charset="0"/>
              </a:rPr>
              <a:t>We can get those:</a:t>
            </a:r>
          </a:p>
          <a:p>
            <a:pPr lvl="1"/>
            <a:r>
              <a:rPr lang="en-US" dirty="0">
                <a:latin typeface="Eras Medium ITC" pitchFamily="34" charset="0"/>
              </a:rPr>
              <a:t>Libraries, Internet.</a:t>
            </a:r>
          </a:p>
          <a:p>
            <a:pPr lvl="1"/>
            <a:r>
              <a:rPr lang="en-US" dirty="0">
                <a:latin typeface="Eras Medium ITC" pitchFamily="34" charset="0"/>
              </a:rPr>
              <a:t>E.g., http://www.socialexplorer.com/</a:t>
            </a:r>
          </a:p>
          <a:p>
            <a:endParaRPr lang="en-US" dirty="0">
              <a:latin typeface="Eras Medium ITC" pitchFamily="34" charset="0"/>
            </a:endParaRPr>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3717" y="4474427"/>
            <a:ext cx="2460683" cy="1846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21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4800" b="1" dirty="0">
                <a:latin typeface="Eras Medium ITC" panose="020B0602030504020804" pitchFamily="34" charset="0"/>
              </a:rPr>
              <a:t>What is Marketing Analytics?</a:t>
            </a:r>
          </a:p>
        </p:txBody>
      </p:sp>
    </p:spTree>
    <p:extLst>
      <p:ext uri="{BB962C8B-B14F-4D97-AF65-F5344CB8AC3E}">
        <p14:creationId xmlns:p14="http://schemas.microsoft.com/office/powerpoint/2010/main" val="875548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normAutofit/>
          </a:bodyPr>
          <a:lstStyle/>
          <a:p>
            <a:r>
              <a:rPr lang="en-US" sz="3200" dirty="0">
                <a:latin typeface="Eras Medium ITC" panose="020B0602030504020804" pitchFamily="34" charset="0"/>
              </a:rPr>
              <a:t>Example </a:t>
            </a:r>
            <a:r>
              <a:rPr lang="en-US" sz="3000" dirty="0">
                <a:latin typeface="Eras Medium ITC" panose="020B0602030504020804" pitchFamily="34" charset="0"/>
              </a:rPr>
              <a:t>Descriptions</a:t>
            </a:r>
            <a:r>
              <a:rPr lang="en-US" sz="3200" dirty="0">
                <a:latin typeface="Eras Medium ITC" panose="020B0602030504020804" pitchFamily="34" charset="0"/>
              </a:rPr>
              <a:t> about “marketing analytics”.</a:t>
            </a:r>
          </a:p>
        </p:txBody>
      </p:sp>
      <p:sp>
        <p:nvSpPr>
          <p:cNvPr id="3" name="Content Placeholder 2"/>
          <p:cNvSpPr>
            <a:spLocks noGrp="1"/>
          </p:cNvSpPr>
          <p:nvPr>
            <p:ph idx="1"/>
          </p:nvPr>
        </p:nvSpPr>
        <p:spPr>
          <a:xfrm>
            <a:off x="628650" y="1195755"/>
            <a:ext cx="7886700" cy="5004078"/>
          </a:xfrm>
        </p:spPr>
        <p:txBody>
          <a:bodyPr>
            <a:normAutofit fontScale="85000" lnSpcReduction="20000"/>
          </a:bodyPr>
          <a:lstStyle/>
          <a:p>
            <a:r>
              <a:rPr lang="en-US" dirty="0">
                <a:latin typeface="Eras Medium ITC" panose="020B0602030504020804" pitchFamily="34" charset="0"/>
              </a:rPr>
              <a:t>T</a:t>
            </a:r>
            <a:r>
              <a:rPr lang="en-US" dirty="0">
                <a:effectLst/>
                <a:latin typeface="Eras Medium ITC" panose="020B0602030504020804" pitchFamily="34" charset="0"/>
              </a:rPr>
              <a:t>he practice of </a:t>
            </a:r>
            <a:r>
              <a:rPr lang="en-US" dirty="0">
                <a:solidFill>
                  <a:srgbClr val="FF0000"/>
                </a:solidFill>
                <a:effectLst/>
                <a:latin typeface="Eras Medium ITC" panose="020B0602030504020804" pitchFamily="34" charset="0"/>
              </a:rPr>
              <a:t>measuring, managing and analyzing marketing performance</a:t>
            </a:r>
            <a:r>
              <a:rPr lang="en-US" dirty="0">
                <a:effectLst/>
                <a:latin typeface="Eras Medium ITC" panose="020B0602030504020804" pitchFamily="34" charset="0"/>
              </a:rPr>
              <a:t> to maximize its effectiveness and optimize return on investment (ROI) (wordstream.com)</a:t>
            </a:r>
          </a:p>
          <a:p>
            <a:endParaRPr lang="en-US" dirty="0">
              <a:latin typeface="Eras Medium ITC" panose="020B0602030504020804" pitchFamily="34" charset="0"/>
            </a:endParaRPr>
          </a:p>
          <a:p>
            <a:r>
              <a:rPr lang="en-US" dirty="0">
                <a:latin typeface="Eras Medium ITC" panose="020B0602030504020804" pitchFamily="34" charset="0"/>
              </a:rPr>
              <a:t>It comprises the </a:t>
            </a:r>
            <a:r>
              <a:rPr lang="en-US" dirty="0">
                <a:solidFill>
                  <a:srgbClr val="FF0000"/>
                </a:solidFill>
                <a:latin typeface="Eras Medium ITC" panose="020B0602030504020804" pitchFamily="34" charset="0"/>
              </a:rPr>
              <a:t>processes and technologies </a:t>
            </a:r>
            <a:r>
              <a:rPr lang="en-US" dirty="0">
                <a:latin typeface="Eras Medium ITC" panose="020B0602030504020804" pitchFamily="34" charset="0"/>
              </a:rPr>
              <a:t>that enable marketers to evaluate the success of their marketing initiatives by </a:t>
            </a:r>
            <a:r>
              <a:rPr lang="en-US" dirty="0">
                <a:solidFill>
                  <a:srgbClr val="FF0000"/>
                </a:solidFill>
                <a:latin typeface="Eras Medium ITC" panose="020B0602030504020804" pitchFamily="34" charset="0"/>
              </a:rPr>
              <a:t>measuring performance </a:t>
            </a:r>
            <a:r>
              <a:rPr lang="en-US" dirty="0">
                <a:latin typeface="Eras Medium ITC" panose="020B0602030504020804" pitchFamily="34" charset="0"/>
              </a:rPr>
              <a:t>using important business metrics, such as ROI, marketing attribution and overall marketing effectiveness (SAS.com)</a:t>
            </a:r>
          </a:p>
          <a:p>
            <a:endParaRPr lang="en-US" dirty="0">
              <a:latin typeface="Eras Medium ITC" panose="020B0602030504020804" pitchFamily="34" charset="0"/>
            </a:endParaRPr>
          </a:p>
          <a:p>
            <a:r>
              <a:rPr lang="en-US" dirty="0">
                <a:latin typeface="Eras Medium ITC" panose="020B0602030504020804" pitchFamily="34" charset="0"/>
              </a:rPr>
              <a:t>It includes models and metrics that provide actionable insight. Here, models are </a:t>
            </a:r>
            <a:r>
              <a:rPr lang="en-US" dirty="0">
                <a:solidFill>
                  <a:srgbClr val="FF0000"/>
                </a:solidFill>
                <a:latin typeface="Eras Medium ITC" panose="020B0602030504020804" pitchFamily="34" charset="0"/>
              </a:rPr>
              <a:t>decision tools that aid decision-making, and metrics are key performance indicators</a:t>
            </a:r>
            <a:r>
              <a:rPr lang="en-US" dirty="0">
                <a:latin typeface="Eras Medium ITC" panose="020B0602030504020804" pitchFamily="34" charset="0"/>
              </a:rPr>
              <a:t> that provide insight into business operations (Marketing Analytics by Stephan </a:t>
            </a:r>
            <a:r>
              <a:rPr lang="en-US" dirty="0" err="1">
                <a:latin typeface="Eras Medium ITC" panose="020B0602030504020804" pitchFamily="34" charset="0"/>
              </a:rPr>
              <a:t>Sorger</a:t>
            </a:r>
            <a:r>
              <a:rPr lang="en-US" dirty="0">
                <a:latin typeface="Eras Medium ITC" panose="020B0602030504020804" pitchFamily="34" charset="0"/>
              </a:rPr>
              <a:t>)</a:t>
            </a:r>
          </a:p>
        </p:txBody>
      </p:sp>
      <p:sp>
        <p:nvSpPr>
          <p:cNvPr id="4" name="TextBox 3"/>
          <p:cNvSpPr txBox="1"/>
          <p:nvPr/>
        </p:nvSpPr>
        <p:spPr>
          <a:xfrm>
            <a:off x="955304" y="6290269"/>
            <a:ext cx="3616696" cy="400110"/>
          </a:xfrm>
          <a:prstGeom prst="rect">
            <a:avLst/>
          </a:prstGeom>
          <a:noFill/>
        </p:spPr>
        <p:txBody>
          <a:bodyPr wrap="none" rtlCol="0">
            <a:spAutoFit/>
          </a:bodyPr>
          <a:lstStyle/>
          <a:p>
            <a:r>
              <a:rPr lang="en-US" sz="2000" b="1" dirty="0">
                <a:effectLst>
                  <a:outerShdw blurRad="38100" dist="38100" dir="2700000" algn="tl">
                    <a:srgbClr val="000000">
                      <a:alpha val="43137"/>
                    </a:srgbClr>
                  </a:outerShdw>
                </a:effectLst>
                <a:latin typeface="Eras Medium ITC" panose="020B0602030504020804" pitchFamily="34" charset="0"/>
              </a:rPr>
              <a:t>Measure &amp; Marketing decision</a:t>
            </a:r>
          </a:p>
        </p:txBody>
      </p:sp>
    </p:spTree>
    <p:extLst>
      <p:ext uri="{BB962C8B-B14F-4D97-AF65-F5344CB8AC3E}">
        <p14:creationId xmlns:p14="http://schemas.microsoft.com/office/powerpoint/2010/main" val="207654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099664" y="1959429"/>
            <a:ext cx="2612572" cy="3486778"/>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Eras Medium ITC" panose="020B0602030504020804" pitchFamily="34" charset="0"/>
              </a:rPr>
              <a:t>Models, Technologies &amp; Metrics</a:t>
            </a:r>
          </a:p>
        </p:txBody>
      </p:sp>
      <p:sp>
        <p:nvSpPr>
          <p:cNvPr id="2" name="Title 1"/>
          <p:cNvSpPr>
            <a:spLocks noGrp="1"/>
          </p:cNvSpPr>
          <p:nvPr>
            <p:ph type="title"/>
          </p:nvPr>
        </p:nvSpPr>
        <p:spPr/>
        <p:txBody>
          <a:bodyPr/>
          <a:lstStyle/>
          <a:p>
            <a:r>
              <a:rPr lang="en-US" dirty="0">
                <a:latin typeface="Eras Medium ITC" panose="020B0602030504020804" pitchFamily="34" charset="0"/>
              </a:rPr>
              <a:t>My Interpretation</a:t>
            </a:r>
          </a:p>
        </p:txBody>
      </p:sp>
      <p:sp>
        <p:nvSpPr>
          <p:cNvPr id="5" name="Pentagon 4"/>
          <p:cNvSpPr/>
          <p:nvPr/>
        </p:nvSpPr>
        <p:spPr>
          <a:xfrm>
            <a:off x="3501221" y="1959429"/>
            <a:ext cx="2612572" cy="3486778"/>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latin typeface="Eras Medium ITC" panose="020B0602030504020804" pitchFamily="34" charset="0"/>
              </a:rPr>
              <a:t>Measuring </a:t>
            </a:r>
            <a:r>
              <a:rPr lang="en-US" sz="2000" dirty="0">
                <a:solidFill>
                  <a:sysClr val="windowText" lastClr="000000"/>
                </a:solidFill>
                <a:latin typeface="Eras Medium ITC" panose="020B0602030504020804" pitchFamily="34" charset="0"/>
              </a:rPr>
              <a:t>Performances (e.g. ROI, Satisfaction), Meaningful pattern from Data</a:t>
            </a:r>
          </a:p>
        </p:txBody>
      </p:sp>
      <p:sp>
        <p:nvSpPr>
          <p:cNvPr id="6" name="Pentagon 5"/>
          <p:cNvSpPr/>
          <p:nvPr/>
        </p:nvSpPr>
        <p:spPr>
          <a:xfrm>
            <a:off x="5902778" y="1959429"/>
            <a:ext cx="2612572" cy="3486778"/>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Eras Medium ITC" panose="020B0602030504020804" pitchFamily="34" charset="0"/>
              </a:rPr>
              <a:t>Strategic </a:t>
            </a:r>
            <a:r>
              <a:rPr lang="en-US" sz="2000" dirty="0">
                <a:solidFill>
                  <a:srgbClr val="FF0000"/>
                </a:solidFill>
                <a:latin typeface="Eras Medium ITC" panose="020B0602030504020804" pitchFamily="34" charset="0"/>
              </a:rPr>
              <a:t>Decisions</a:t>
            </a:r>
            <a:r>
              <a:rPr lang="en-US" sz="2000" dirty="0">
                <a:solidFill>
                  <a:sysClr val="windowText" lastClr="000000"/>
                </a:solidFill>
                <a:latin typeface="Eras Medium ITC" panose="020B0602030504020804" pitchFamily="34" charset="0"/>
              </a:rPr>
              <a:t>/ Actionable </a:t>
            </a:r>
            <a:r>
              <a:rPr lang="en-US" sz="2000" dirty="0">
                <a:solidFill>
                  <a:srgbClr val="FF0000"/>
                </a:solidFill>
                <a:latin typeface="Eras Medium ITC" panose="020B0602030504020804" pitchFamily="34" charset="0"/>
              </a:rPr>
              <a:t>Insights</a:t>
            </a:r>
          </a:p>
        </p:txBody>
      </p:sp>
      <p:sp>
        <p:nvSpPr>
          <p:cNvPr id="7" name="Curved Up Arrow 6"/>
          <p:cNvSpPr/>
          <p:nvPr/>
        </p:nvSpPr>
        <p:spPr>
          <a:xfrm>
            <a:off x="1708220" y="5124659"/>
            <a:ext cx="2863780" cy="834013"/>
          </a:xfrm>
          <a:prstGeom prst="curved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1099664" y="5958672"/>
            <a:ext cx="3446584" cy="646331"/>
          </a:xfrm>
          <a:prstGeom prst="rect">
            <a:avLst/>
          </a:prstGeom>
          <a:noFill/>
        </p:spPr>
        <p:txBody>
          <a:bodyPr wrap="square" rtlCol="0">
            <a:spAutoFit/>
          </a:bodyPr>
          <a:lstStyle/>
          <a:p>
            <a:r>
              <a:rPr lang="en-US" dirty="0">
                <a:latin typeface="Eras Medium ITC" panose="020B0602030504020804" pitchFamily="34" charset="0"/>
              </a:rPr>
              <a:t>Integrating various methods targeting a marketing problem</a:t>
            </a:r>
          </a:p>
        </p:txBody>
      </p:sp>
      <p:sp>
        <p:nvSpPr>
          <p:cNvPr id="9" name="Curved Up Arrow 8"/>
          <p:cNvSpPr/>
          <p:nvPr/>
        </p:nvSpPr>
        <p:spPr>
          <a:xfrm>
            <a:off x="4445136" y="5124659"/>
            <a:ext cx="2863780" cy="834013"/>
          </a:xfrm>
          <a:prstGeom prst="curved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4718745" y="5958672"/>
            <a:ext cx="3446584" cy="646331"/>
          </a:xfrm>
          <a:prstGeom prst="rect">
            <a:avLst/>
          </a:prstGeom>
          <a:noFill/>
        </p:spPr>
        <p:txBody>
          <a:bodyPr wrap="square" rtlCol="0">
            <a:spAutoFit/>
          </a:bodyPr>
          <a:lstStyle/>
          <a:p>
            <a:r>
              <a:rPr lang="en-US" dirty="0">
                <a:latin typeface="Eras Medium ITC" panose="020B0602030504020804" pitchFamily="34" charset="0"/>
              </a:rPr>
              <a:t>Developing strategic decision making in Marketing</a:t>
            </a:r>
          </a:p>
        </p:txBody>
      </p:sp>
    </p:spTree>
    <p:extLst>
      <p:ext uri="{BB962C8B-B14F-4D97-AF65-F5344CB8AC3E}">
        <p14:creationId xmlns:p14="http://schemas.microsoft.com/office/powerpoint/2010/main" val="1707998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433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4340" name="Rectangle 4"/>
          <p:cNvSpPr>
            <a:spLocks noGrp="1" noChangeArrowheads="1"/>
          </p:cNvSpPr>
          <p:nvPr>
            <p:ph type="title"/>
          </p:nvPr>
        </p:nvSpPr>
        <p:spPr>
          <a:xfrm>
            <a:off x="529840" y="413543"/>
            <a:ext cx="8041403" cy="1084263"/>
          </a:xfrm>
        </p:spPr>
        <p:txBody>
          <a:bodyPr>
            <a:normAutofit/>
          </a:bodyPr>
          <a:lstStyle/>
          <a:p>
            <a:r>
              <a:rPr lang="en-US" altLang="en-US" sz="3200" dirty="0">
                <a:latin typeface="Eras Medium ITC" panose="020B0602030504020804" pitchFamily="34" charset="0"/>
              </a:rPr>
              <a:t>How Does This Course Differ From Other Business Analytics Courses?</a:t>
            </a:r>
          </a:p>
        </p:txBody>
      </p:sp>
      <p:sp>
        <p:nvSpPr>
          <p:cNvPr id="14341" name="Rectangle 5"/>
          <p:cNvSpPr>
            <a:spLocks noGrp="1" noChangeArrowheads="1"/>
          </p:cNvSpPr>
          <p:nvPr>
            <p:ph type="body" idx="1"/>
          </p:nvPr>
        </p:nvSpPr>
        <p:spPr>
          <a:xfrm>
            <a:off x="1088664" y="1536362"/>
            <a:ext cx="6828928" cy="1583900"/>
          </a:xfrm>
        </p:spPr>
        <p:txBody>
          <a:bodyPr>
            <a:noAutofit/>
          </a:bodyPr>
          <a:lstStyle/>
          <a:p>
            <a:pPr>
              <a:spcAft>
                <a:spcPct val="100000"/>
              </a:spcAft>
            </a:pPr>
            <a:r>
              <a:rPr lang="en-US" altLang="en-US" sz="2000" dirty="0">
                <a:latin typeface="Eras Medium ITC" panose="020B0602030504020804" pitchFamily="34" charset="0"/>
              </a:rPr>
              <a:t>Some techniques/methods are similar but this course integrates marketing concepts, practice and metrics.</a:t>
            </a:r>
          </a:p>
          <a:p>
            <a:pPr>
              <a:spcAft>
                <a:spcPct val="100000"/>
              </a:spcAft>
            </a:pPr>
            <a:r>
              <a:rPr lang="en-US" altLang="en-US" sz="2000" dirty="0">
                <a:latin typeface="Eras Medium ITC" panose="020B0602030504020804" pitchFamily="34" charset="0"/>
              </a:rPr>
              <a:t>Provides analytics (quantitative) tools to apply marketing concepts to decision situations. </a:t>
            </a:r>
          </a:p>
        </p:txBody>
      </p:sp>
      <p:sp>
        <p:nvSpPr>
          <p:cNvPr id="14342"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7BBE1DFE-16B4-4BF4-9681-D41191201D7A}" type="slidenum">
              <a:rPr lang="en-US" altLang="en-US" sz="1200" smtClean="0">
                <a:solidFill>
                  <a:srgbClr val="003399"/>
                </a:solidFill>
              </a:rPr>
              <a:pPr>
                <a:spcBef>
                  <a:spcPct val="0"/>
                </a:spcBef>
                <a:buClrTx/>
                <a:buFontTx/>
                <a:buNone/>
              </a:pPr>
              <a:t>47</a:t>
            </a:fld>
            <a:endParaRPr lang="en-US" altLang="en-US" sz="1200">
              <a:solidFill>
                <a:srgbClr val="003399"/>
              </a:solidFill>
            </a:endParaRPr>
          </a:p>
        </p:txBody>
      </p:sp>
      <p:sp>
        <p:nvSpPr>
          <p:cNvPr id="2" name="Rectangle 1"/>
          <p:cNvSpPr/>
          <p:nvPr/>
        </p:nvSpPr>
        <p:spPr>
          <a:xfrm>
            <a:off x="1088664" y="4507456"/>
            <a:ext cx="7878110" cy="2214019"/>
          </a:xfrm>
          <a:prstGeom prst="rect">
            <a:avLst/>
          </a:prstGeom>
        </p:spPr>
        <p:txBody>
          <a:bodyPr vert="horz" lIns="91440" tIns="45720" rIns="91440" bIns="45720" rtlCol="0">
            <a:noAutofit/>
          </a:bodyPr>
          <a:lstStyle/>
          <a:p>
            <a:pPr marL="228600" indent="-228600">
              <a:lnSpc>
                <a:spcPct val="90000"/>
              </a:lnSpc>
              <a:spcBef>
                <a:spcPts val="1000"/>
              </a:spcBef>
              <a:spcAft>
                <a:spcPct val="100000"/>
              </a:spcAft>
              <a:buFont typeface="Arial" panose="020B0604020202020204" pitchFamily="34" charset="0"/>
              <a:buChar char="•"/>
            </a:pPr>
            <a:r>
              <a:rPr lang="en-US" altLang="en-US" sz="2000" dirty="0">
                <a:latin typeface="Eras Medium ITC" panose="020B0602030504020804" pitchFamily="34" charset="0"/>
              </a:rPr>
              <a:t>Traditional marketing fields/courses: </a:t>
            </a:r>
            <a:r>
              <a:rPr lang="en-US" altLang="en-US" sz="1600" dirty="0">
                <a:latin typeface="Eras Medium ITC" panose="020B0602030504020804" pitchFamily="34" charset="0"/>
              </a:rPr>
              <a:t>Marketing Management, Consumer Behavior, Marketing Strategy, B-to-B marketing, Quantitative Marketing (Marketing Research), Digital marketing etc. </a:t>
            </a:r>
          </a:p>
          <a:p>
            <a:pPr marL="228600" indent="-228600">
              <a:lnSpc>
                <a:spcPct val="90000"/>
              </a:lnSpc>
              <a:spcBef>
                <a:spcPts val="1000"/>
              </a:spcBef>
              <a:spcAft>
                <a:spcPct val="100000"/>
              </a:spcAft>
              <a:buFont typeface="Arial" panose="020B0604020202020204" pitchFamily="34" charset="0"/>
              <a:buChar char="•"/>
            </a:pPr>
            <a:r>
              <a:rPr lang="en-US" altLang="en-US" sz="2000" dirty="0">
                <a:latin typeface="Eras Medium ITC" panose="020B0602030504020804" pitchFamily="34" charset="0"/>
              </a:rPr>
              <a:t>Emphasizes “learning by doing” – practical/quantitative analysis. </a:t>
            </a:r>
          </a:p>
          <a:p>
            <a:pPr marL="228600" indent="-228600">
              <a:lnSpc>
                <a:spcPct val="90000"/>
              </a:lnSpc>
              <a:spcBef>
                <a:spcPts val="1000"/>
              </a:spcBef>
              <a:spcAft>
                <a:spcPct val="100000"/>
              </a:spcAft>
              <a:buFont typeface="Arial" panose="020B0604020202020204" pitchFamily="34" charset="0"/>
              <a:buChar char="•"/>
            </a:pPr>
            <a:r>
              <a:rPr lang="en-US" altLang="en-US" sz="2000" dirty="0">
                <a:latin typeface="Eras Medium ITC" panose="020B0602030504020804" pitchFamily="34" charset="0"/>
              </a:rPr>
              <a:t>Learning and using practical analytics tools for marketing data.</a:t>
            </a:r>
          </a:p>
        </p:txBody>
      </p:sp>
      <p:sp>
        <p:nvSpPr>
          <p:cNvPr id="8" name="Rectangle 4"/>
          <p:cNvSpPr txBox="1">
            <a:spLocks noChangeArrowheads="1"/>
          </p:cNvSpPr>
          <p:nvPr/>
        </p:nvSpPr>
        <p:spPr>
          <a:xfrm>
            <a:off x="671761" y="3315243"/>
            <a:ext cx="7662734" cy="1084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Eras Medium ITC" panose="020B0602030504020804" pitchFamily="34" charset="0"/>
              </a:rPr>
              <a:t>How Does This Course Differ From Other Marketing Courses?</a:t>
            </a:r>
          </a:p>
        </p:txBody>
      </p:sp>
    </p:spTree>
    <p:extLst>
      <p:ext uri="{BB962C8B-B14F-4D97-AF65-F5344CB8AC3E}">
        <p14:creationId xmlns:p14="http://schemas.microsoft.com/office/powerpoint/2010/main" val="331092432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638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6388" name="Rectangle 4"/>
          <p:cNvSpPr>
            <a:spLocks noChangeArrowheads="1"/>
          </p:cNvSpPr>
          <p:nvPr/>
        </p:nvSpPr>
        <p:spPr bwMode="auto">
          <a:xfrm>
            <a:off x="711200" y="6229350"/>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6389" name="Rectangle 5"/>
          <p:cNvSpPr>
            <a:spLocks noChangeArrowheads="1"/>
          </p:cNvSpPr>
          <p:nvPr/>
        </p:nvSpPr>
        <p:spPr bwMode="auto">
          <a:xfrm>
            <a:off x="3149600" y="6229350"/>
            <a:ext cx="2844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6390" name="Rectangle 6"/>
          <p:cNvSpPr>
            <a:spLocks noChangeArrowheads="1"/>
          </p:cNvSpPr>
          <p:nvPr/>
        </p:nvSpPr>
        <p:spPr bwMode="auto">
          <a:xfrm>
            <a:off x="711200" y="6229350"/>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6391" name="Rectangle 7"/>
          <p:cNvSpPr>
            <a:spLocks noChangeArrowheads="1"/>
          </p:cNvSpPr>
          <p:nvPr/>
        </p:nvSpPr>
        <p:spPr bwMode="auto">
          <a:xfrm>
            <a:off x="3149600" y="6229350"/>
            <a:ext cx="2844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6392" name="Rectangle 8"/>
          <p:cNvSpPr>
            <a:spLocks noGrp="1" noChangeArrowheads="1"/>
          </p:cNvSpPr>
          <p:nvPr>
            <p:ph type="title"/>
          </p:nvPr>
        </p:nvSpPr>
        <p:spPr>
          <a:xfrm>
            <a:off x="533400" y="152400"/>
            <a:ext cx="8137525" cy="1104900"/>
          </a:xfrm>
        </p:spPr>
        <p:txBody>
          <a:bodyPr/>
          <a:lstStyle/>
          <a:p>
            <a:r>
              <a:rPr lang="en-US" altLang="en-US" sz="3600" dirty="0">
                <a:latin typeface="Eras Medium ITC" panose="020B0602030504020804" pitchFamily="34" charset="0"/>
              </a:rPr>
              <a:t>Models??? in Marketing</a:t>
            </a:r>
          </a:p>
        </p:txBody>
      </p:sp>
      <p:sp>
        <p:nvSpPr>
          <p:cNvPr id="8201" name="Rectangle 9"/>
          <p:cNvSpPr>
            <a:spLocks noGrp="1" noChangeArrowheads="1"/>
          </p:cNvSpPr>
          <p:nvPr>
            <p:ph type="body" idx="1"/>
          </p:nvPr>
        </p:nvSpPr>
        <p:spPr>
          <a:xfrm>
            <a:off x="741362" y="1394071"/>
            <a:ext cx="7661275" cy="3883025"/>
          </a:xfrm>
        </p:spPr>
        <p:txBody>
          <a:bodyPr>
            <a:noAutofit/>
          </a:bodyPr>
          <a:lstStyle/>
          <a:p>
            <a:pPr marL="381000" indent="-381000">
              <a:spcAft>
                <a:spcPct val="80000"/>
              </a:spcAft>
              <a:buFont typeface="Wingdings" panose="05000000000000000000" pitchFamily="2" charset="2"/>
              <a:buNone/>
              <a:tabLst>
                <a:tab pos="1517650" algn="l"/>
                <a:tab pos="1998663" algn="l"/>
              </a:tabLst>
              <a:defRPr/>
            </a:pPr>
            <a:r>
              <a:rPr lang="en-US" sz="2400" b="1" dirty="0">
                <a:latin typeface="Eras Medium ITC" panose="020B0602030504020804" pitchFamily="34" charset="0"/>
              </a:rPr>
              <a:t>A model </a:t>
            </a:r>
            <a:r>
              <a:rPr lang="en-US" sz="2400" dirty="0">
                <a:latin typeface="Eras Medium ITC" panose="020B0602030504020804" pitchFamily="34" charset="0"/>
              </a:rPr>
              <a:t>is a </a:t>
            </a:r>
            <a:r>
              <a:rPr lang="en-US" sz="2400" dirty="0">
                <a:solidFill>
                  <a:srgbClr val="FF0000"/>
                </a:solidFill>
                <a:latin typeface="Eras Medium ITC" panose="020B0602030504020804" pitchFamily="34" charset="0"/>
              </a:rPr>
              <a:t>stylized representation of reality </a:t>
            </a:r>
            <a:r>
              <a:rPr lang="en-US" sz="2400" dirty="0">
                <a:latin typeface="Eras Medium ITC" panose="020B0602030504020804" pitchFamily="34" charset="0"/>
              </a:rPr>
              <a:t>that is easier to deal with and explore for a specific purpose than reality itself.</a:t>
            </a:r>
          </a:p>
          <a:p>
            <a:pPr marL="381000" indent="-381000">
              <a:spcAft>
                <a:spcPct val="75000"/>
              </a:spcAft>
              <a:buFont typeface="Wingdings" panose="05000000000000000000" pitchFamily="2" charset="2"/>
              <a:buNone/>
              <a:tabLst>
                <a:tab pos="1517650" algn="l"/>
                <a:tab pos="1998663" algn="l"/>
              </a:tabLst>
              <a:defRPr/>
            </a:pPr>
            <a:r>
              <a:rPr lang="en-US" sz="2400" dirty="0">
                <a:latin typeface="Eras Medium ITC" panose="020B0602030504020804" pitchFamily="34" charset="0"/>
              </a:rPr>
              <a:t>Broad types of models:</a:t>
            </a:r>
          </a:p>
          <a:p>
            <a:pPr marL="838200" lvl="1" indent="-381000">
              <a:tabLst>
                <a:tab pos="1517650" algn="l"/>
                <a:tab pos="1998663" algn="l"/>
              </a:tabLst>
              <a:defRPr/>
            </a:pPr>
            <a:r>
              <a:rPr lang="en-US" dirty="0">
                <a:latin typeface="Eras Medium ITC" panose="020B0602030504020804" pitchFamily="34" charset="0"/>
              </a:rPr>
              <a:t>  verbal</a:t>
            </a:r>
          </a:p>
          <a:p>
            <a:pPr marL="838200" lvl="1" indent="-381000">
              <a:tabLst>
                <a:tab pos="1517650" algn="l"/>
                <a:tab pos="1998663" algn="l"/>
              </a:tabLst>
              <a:defRPr/>
            </a:pPr>
            <a:r>
              <a:rPr lang="en-US" dirty="0">
                <a:latin typeface="Eras Medium ITC" panose="020B0602030504020804" pitchFamily="34" charset="0"/>
              </a:rPr>
              <a:t>  boxes and arrows</a:t>
            </a:r>
          </a:p>
          <a:p>
            <a:pPr marL="838200" lvl="1" indent="-381000">
              <a:tabLst>
                <a:tab pos="1517650" algn="l"/>
                <a:tab pos="1998663" algn="l"/>
              </a:tabLst>
              <a:defRPr/>
            </a:pPr>
            <a:r>
              <a:rPr lang="en-US" dirty="0">
                <a:latin typeface="Eras Medium ITC" panose="020B0602030504020804" pitchFamily="34" charset="0"/>
              </a:rPr>
              <a:t>  mathematical</a:t>
            </a:r>
          </a:p>
          <a:p>
            <a:pPr marL="838200" lvl="1" indent="-381000">
              <a:tabLst>
                <a:tab pos="1517650" algn="l"/>
                <a:tab pos="1998663" algn="l"/>
              </a:tabLst>
              <a:defRPr/>
            </a:pPr>
            <a:r>
              <a:rPr lang="en-US" dirty="0">
                <a:latin typeface="Eras Medium ITC" panose="020B0602030504020804" pitchFamily="34" charset="0"/>
              </a:rPr>
              <a:t>  graphical</a:t>
            </a:r>
          </a:p>
          <a:p>
            <a:pPr marL="838200" lvl="1" indent="-381000">
              <a:tabLst>
                <a:tab pos="1517650" algn="l"/>
                <a:tab pos="1998663" algn="l"/>
              </a:tabLst>
              <a:defRPr/>
            </a:pPr>
            <a:endParaRPr lang="en-US" dirty="0">
              <a:latin typeface="Eras Medium ITC" panose="020B0602030504020804" pitchFamily="34" charset="0"/>
            </a:endParaRPr>
          </a:p>
          <a:p>
            <a:pPr marL="57150" indent="0">
              <a:buFont typeface="Wingdings" panose="05000000000000000000" pitchFamily="2" charset="2"/>
              <a:buNone/>
              <a:tabLst>
                <a:tab pos="1517650" algn="l"/>
                <a:tab pos="1998663" algn="l"/>
              </a:tabLst>
              <a:defRPr/>
            </a:pPr>
            <a:r>
              <a:rPr lang="en-US" sz="2400" dirty="0">
                <a:latin typeface="Eras Medium ITC" panose="020B0602030504020804" pitchFamily="34" charset="0"/>
              </a:rPr>
              <a:t>Let’s see an example of marketing models.</a:t>
            </a:r>
          </a:p>
        </p:txBody>
      </p:sp>
      <p:sp>
        <p:nvSpPr>
          <p:cNvPr id="16394" name="Slide Number Placeholder 9"/>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6FB63885-CF51-47F0-96DD-BA6695FAC28E}" type="slidenum">
              <a:rPr lang="en-US" altLang="en-US" sz="1200" smtClean="0">
                <a:solidFill>
                  <a:srgbClr val="003399"/>
                </a:solidFill>
              </a:rPr>
              <a:pPr>
                <a:spcBef>
                  <a:spcPct val="0"/>
                </a:spcBef>
                <a:buClrTx/>
                <a:buFontTx/>
                <a:buNone/>
              </a:pPr>
              <a:t>48</a:t>
            </a:fld>
            <a:endParaRPr lang="en-US" altLang="en-US" sz="1200">
              <a:solidFill>
                <a:srgbClr val="003399"/>
              </a:solidFill>
            </a:endParaRPr>
          </a:p>
        </p:txBody>
      </p:sp>
      <p:pic>
        <p:nvPicPr>
          <p:cNvPr id="11" name="Picture 10"/>
          <p:cNvPicPr>
            <a:picLocks noChangeAspect="1"/>
          </p:cNvPicPr>
          <p:nvPr/>
        </p:nvPicPr>
        <p:blipFill>
          <a:blip r:embed="rId3"/>
          <a:stretch>
            <a:fillRect/>
          </a:stretch>
        </p:blipFill>
        <p:spPr>
          <a:xfrm>
            <a:off x="6430945" y="6020491"/>
            <a:ext cx="2517112" cy="580334"/>
          </a:xfrm>
          <a:prstGeom prst="rect">
            <a:avLst/>
          </a:prstGeom>
        </p:spPr>
      </p:pic>
    </p:spTree>
    <p:extLst>
      <p:ext uri="{BB962C8B-B14F-4D97-AF65-F5344CB8AC3E}">
        <p14:creationId xmlns:p14="http://schemas.microsoft.com/office/powerpoint/2010/main" val="84540420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843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8436" name="Rectangle 4"/>
          <p:cNvSpPr>
            <a:spLocks noChangeArrowheads="1"/>
          </p:cNvSpPr>
          <p:nvPr/>
        </p:nvSpPr>
        <p:spPr bwMode="auto">
          <a:xfrm>
            <a:off x="711200" y="6229350"/>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8437" name="Rectangle 5"/>
          <p:cNvSpPr>
            <a:spLocks noChangeArrowheads="1"/>
          </p:cNvSpPr>
          <p:nvPr/>
        </p:nvSpPr>
        <p:spPr bwMode="auto">
          <a:xfrm>
            <a:off x="3149600" y="6229350"/>
            <a:ext cx="2844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8438" name="Rectangle 6"/>
          <p:cNvSpPr>
            <a:spLocks noGrp="1" noChangeArrowheads="1"/>
          </p:cNvSpPr>
          <p:nvPr>
            <p:ph type="title"/>
          </p:nvPr>
        </p:nvSpPr>
        <p:spPr>
          <a:xfrm>
            <a:off x="533400" y="152400"/>
            <a:ext cx="8396288" cy="1104900"/>
          </a:xfrm>
        </p:spPr>
        <p:txBody>
          <a:bodyPr/>
          <a:lstStyle/>
          <a:p>
            <a:pPr algn="ctr"/>
            <a:r>
              <a:rPr lang="en-US" altLang="en-US" sz="3600" dirty="0">
                <a:latin typeface="Eras Medium ITC" panose="020B0602030504020804" pitchFamily="34" charset="0"/>
              </a:rPr>
              <a:t>A Case Example : </a:t>
            </a:r>
            <a:br>
              <a:rPr lang="en-US" altLang="en-US" sz="3600" dirty="0">
                <a:latin typeface="Eras Medium ITC" panose="020B0602030504020804" pitchFamily="34" charset="0"/>
              </a:rPr>
            </a:br>
            <a:r>
              <a:rPr lang="en-US" altLang="en-US" sz="3600" dirty="0">
                <a:latin typeface="Eras Medium ITC" panose="020B0602030504020804" pitchFamily="34" charset="0"/>
              </a:rPr>
              <a:t>New Product “Diffusion”</a:t>
            </a:r>
          </a:p>
        </p:txBody>
      </p:sp>
      <p:sp>
        <p:nvSpPr>
          <p:cNvPr id="18440"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36DC5DBF-BACD-46C6-BA88-5287953DB6D4}" type="slidenum">
              <a:rPr lang="en-US" altLang="en-US" sz="1200" smtClean="0">
                <a:solidFill>
                  <a:srgbClr val="003399"/>
                </a:solidFill>
              </a:rPr>
              <a:pPr>
                <a:spcBef>
                  <a:spcPct val="0"/>
                </a:spcBef>
                <a:buClrTx/>
                <a:buFontTx/>
                <a:buNone/>
              </a:pPr>
              <a:t>49</a:t>
            </a:fld>
            <a:endParaRPr lang="en-US" altLang="en-US" sz="1200">
              <a:solidFill>
                <a:srgbClr val="003399"/>
              </a:solidFill>
            </a:endParaRPr>
          </a:p>
        </p:txBody>
      </p:sp>
      <p:pic>
        <p:nvPicPr>
          <p:cNvPr id="9" name="Picture 8"/>
          <p:cNvPicPr>
            <a:picLocks noChangeAspect="1"/>
          </p:cNvPicPr>
          <p:nvPr/>
        </p:nvPicPr>
        <p:blipFill>
          <a:blip r:embed="rId3"/>
          <a:stretch>
            <a:fillRect/>
          </a:stretch>
        </p:blipFill>
        <p:spPr>
          <a:xfrm>
            <a:off x="6430945" y="6020491"/>
            <a:ext cx="2517112" cy="580334"/>
          </a:xfrm>
          <a:prstGeom prst="rect">
            <a:avLst/>
          </a:prstGeom>
        </p:spPr>
      </p:pic>
      <p:sp>
        <p:nvSpPr>
          <p:cNvPr id="3" name="Content Placeholder 2"/>
          <p:cNvSpPr>
            <a:spLocks noGrp="1"/>
          </p:cNvSpPr>
          <p:nvPr>
            <p:ph idx="1"/>
          </p:nvPr>
        </p:nvSpPr>
        <p:spPr>
          <a:xfrm>
            <a:off x="193416" y="1435332"/>
            <a:ext cx="3293361" cy="4755917"/>
          </a:xfrm>
        </p:spPr>
        <p:txBody>
          <a:bodyPr>
            <a:normAutofit fontScale="92500"/>
          </a:bodyPr>
          <a:lstStyle/>
          <a:p>
            <a:r>
              <a:rPr lang="en-US" dirty="0">
                <a:latin typeface="Eras Medium ITC" panose="020B0602030504020804" pitchFamily="34" charset="0"/>
              </a:rPr>
              <a:t>Diffusion of Innovations (New Product) modeled by Everett Rogers. </a:t>
            </a:r>
          </a:p>
          <a:p>
            <a:endParaRPr lang="en-US" dirty="0">
              <a:latin typeface="Eras Medium ITC" panose="020B0602030504020804" pitchFamily="34" charset="0"/>
            </a:endParaRPr>
          </a:p>
          <a:p>
            <a:r>
              <a:rPr lang="en-US" dirty="0">
                <a:latin typeface="Eras Medium ITC" panose="020B0602030504020804" pitchFamily="34" charset="0"/>
              </a:rPr>
              <a:t>In marketing, Frank Bass developed New Product Diffusion Model in 1969 (We will learn this model a few weeks later…).</a:t>
            </a:r>
          </a:p>
        </p:txBody>
      </p:sp>
      <p:pic>
        <p:nvPicPr>
          <p:cNvPr id="5" name="Picture 4"/>
          <p:cNvPicPr>
            <a:picLocks noChangeAspect="1"/>
          </p:cNvPicPr>
          <p:nvPr/>
        </p:nvPicPr>
        <p:blipFill>
          <a:blip r:embed="rId4"/>
          <a:stretch>
            <a:fillRect/>
          </a:stretch>
        </p:blipFill>
        <p:spPr>
          <a:xfrm>
            <a:off x="3630247" y="1445819"/>
            <a:ext cx="5388149" cy="4158245"/>
          </a:xfrm>
          <a:prstGeom prst="rect">
            <a:avLst/>
          </a:prstGeom>
        </p:spPr>
      </p:pic>
    </p:spTree>
    <p:extLst>
      <p:ext uri="{BB962C8B-B14F-4D97-AF65-F5344CB8AC3E}">
        <p14:creationId xmlns:p14="http://schemas.microsoft.com/office/powerpoint/2010/main" val="390858130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11485"/>
            <a:ext cx="8229600" cy="1143000"/>
          </a:xfrm>
        </p:spPr>
        <p:txBody>
          <a:bodyPr>
            <a:normAutofit/>
          </a:bodyPr>
          <a:lstStyle/>
          <a:p>
            <a:r>
              <a:rPr lang="en-US" dirty="0" err="1">
                <a:latin typeface="Eras Medium ITC" panose="020B0602030504020804" pitchFamily="34" charset="0"/>
              </a:rPr>
              <a:t>Sunghoon’s</a:t>
            </a:r>
            <a:r>
              <a:rPr lang="en-US" dirty="0">
                <a:latin typeface="Eras Medium ITC" panose="020B0602030504020804" pitchFamily="34" charset="0"/>
              </a:rPr>
              <a:t> Background</a:t>
            </a:r>
          </a:p>
        </p:txBody>
      </p:sp>
      <p:sp>
        <p:nvSpPr>
          <p:cNvPr id="3" name="내용 개체 틀 2"/>
          <p:cNvSpPr>
            <a:spLocks noGrp="1"/>
          </p:cNvSpPr>
          <p:nvPr>
            <p:ph idx="1"/>
          </p:nvPr>
        </p:nvSpPr>
        <p:spPr>
          <a:xfrm>
            <a:off x="611746" y="1233525"/>
            <a:ext cx="8339070" cy="5476876"/>
          </a:xfrm>
        </p:spPr>
        <p:txBody>
          <a:bodyPr>
            <a:normAutofit fontScale="85000" lnSpcReduction="20000"/>
          </a:bodyPr>
          <a:lstStyle/>
          <a:p>
            <a:pPr>
              <a:lnSpc>
                <a:spcPct val="120000"/>
              </a:lnSpc>
            </a:pPr>
            <a:r>
              <a:rPr lang="en-US" u="sng" dirty="0">
                <a:latin typeface="Eras Medium ITC" panose="020B0602030504020804" pitchFamily="34" charset="0"/>
              </a:rPr>
              <a:t>Research Areas</a:t>
            </a:r>
            <a:r>
              <a:rPr lang="en-US" dirty="0">
                <a:latin typeface="Eras Medium ITC" panose="020B0602030504020804" pitchFamily="34" charset="0"/>
              </a:rPr>
              <a:t>: Empirical Modeling in Marketing</a:t>
            </a:r>
          </a:p>
          <a:p>
            <a:pPr lvl="1">
              <a:lnSpc>
                <a:spcPct val="120000"/>
              </a:lnSpc>
            </a:pPr>
            <a:r>
              <a:rPr lang="en-US" dirty="0">
                <a:latin typeface="Eras Medium ITC" panose="020B0602030504020804" pitchFamily="34" charset="0"/>
              </a:rPr>
              <a:t>Developing New Methods for Market Segmentation</a:t>
            </a:r>
          </a:p>
          <a:p>
            <a:pPr lvl="1">
              <a:lnSpc>
                <a:spcPct val="120000"/>
              </a:lnSpc>
            </a:pPr>
            <a:r>
              <a:rPr lang="en-US" dirty="0">
                <a:latin typeface="Eras Medium ITC" panose="020B0602030504020804" pitchFamily="34" charset="0"/>
              </a:rPr>
              <a:t>Analyzing Unstructured Data using Text Analytics</a:t>
            </a:r>
          </a:p>
          <a:p>
            <a:pPr lvl="1">
              <a:lnSpc>
                <a:spcPct val="120000"/>
              </a:lnSpc>
            </a:pPr>
            <a:r>
              <a:rPr lang="en-US" dirty="0">
                <a:latin typeface="Eras Medium ITC" panose="020B0602030504020804" pitchFamily="34" charset="0"/>
              </a:rPr>
              <a:t>Modeling for Spatial Data &amp; Geographical Analysis</a:t>
            </a:r>
          </a:p>
          <a:p>
            <a:pPr>
              <a:lnSpc>
                <a:spcPct val="120000"/>
              </a:lnSpc>
            </a:pPr>
            <a:r>
              <a:rPr lang="en-US" dirty="0">
                <a:latin typeface="Eras Medium ITC" panose="020B0602030504020804" pitchFamily="34" charset="0"/>
              </a:rPr>
              <a:t>Quantitative Skills and Training</a:t>
            </a:r>
          </a:p>
          <a:p>
            <a:pPr lvl="1">
              <a:lnSpc>
                <a:spcPct val="120000"/>
              </a:lnSpc>
            </a:pPr>
            <a:r>
              <a:rPr lang="en-US" dirty="0">
                <a:latin typeface="Eras Medium ITC" panose="020B0602030504020804" pitchFamily="34" charset="0"/>
              </a:rPr>
              <a:t>Statistics &amp; Bayesian Statistics, Data Mining/Machine Learning, Clustering Algorithm, Quantitative Psychology (Psychometrics). </a:t>
            </a:r>
          </a:p>
          <a:p>
            <a:pPr lvl="1">
              <a:lnSpc>
                <a:spcPct val="120000"/>
              </a:lnSpc>
            </a:pPr>
            <a:r>
              <a:rPr lang="en-US" dirty="0">
                <a:latin typeface="Eras Medium ITC" panose="020B0602030504020804" pitchFamily="34" charset="0"/>
              </a:rPr>
              <a:t>PhD in Marketing and Operation Research, Master in Statistics (Pennsylvania State University); MS in Marketing (UIUC); MBA focusing on Marketing (U of Minnesota).</a:t>
            </a:r>
            <a:endParaRPr lang="en-US" i="1" dirty="0">
              <a:latin typeface="Eras Medium ITC" panose="020B0602030504020804" pitchFamily="34" charset="0"/>
            </a:endParaRPr>
          </a:p>
          <a:p>
            <a:pPr>
              <a:lnSpc>
                <a:spcPct val="120000"/>
              </a:lnSpc>
            </a:pPr>
            <a:r>
              <a:rPr lang="en-US" dirty="0">
                <a:latin typeface="Eras Medium ITC" panose="020B0602030504020804" pitchFamily="34" charset="0"/>
              </a:rPr>
              <a:t>Industry Experience</a:t>
            </a:r>
          </a:p>
          <a:p>
            <a:pPr lvl="1">
              <a:lnSpc>
                <a:spcPct val="120000"/>
              </a:lnSpc>
            </a:pPr>
            <a:r>
              <a:rPr lang="en-US" dirty="0">
                <a:latin typeface="Eras Medium ITC" panose="020B0602030504020804" pitchFamily="34" charset="0"/>
              </a:rPr>
              <a:t>Brand Manager in Food Industry and Service Industry</a:t>
            </a:r>
          </a:p>
          <a:p>
            <a:pPr>
              <a:lnSpc>
                <a:spcPct val="120000"/>
              </a:lnSpc>
            </a:pPr>
            <a:r>
              <a:rPr lang="en-US" dirty="0">
                <a:latin typeface="Eras Medium ITC" panose="020B0602030504020804" pitchFamily="34" charset="0"/>
              </a:rPr>
              <a:t>Teaching</a:t>
            </a:r>
          </a:p>
          <a:p>
            <a:pPr lvl="1">
              <a:lnSpc>
                <a:spcPct val="120000"/>
              </a:lnSpc>
            </a:pPr>
            <a:r>
              <a:rPr lang="en-US" dirty="0">
                <a:latin typeface="Eras Medium ITC" panose="020B0602030504020804" pitchFamily="34" charset="0"/>
              </a:rPr>
              <a:t>Marketing Analytics, Marketing Research</a:t>
            </a:r>
          </a:p>
        </p:txBody>
      </p:sp>
      <p:pic>
        <p:nvPicPr>
          <p:cNvPr id="4" name="Picture 3"/>
          <p:cNvPicPr>
            <a:picLocks noChangeAspect="1"/>
          </p:cNvPicPr>
          <p:nvPr/>
        </p:nvPicPr>
        <p:blipFill>
          <a:blip r:embed="rId2"/>
          <a:stretch>
            <a:fillRect/>
          </a:stretch>
        </p:blipFill>
        <p:spPr>
          <a:xfrm>
            <a:off x="6433704" y="6017424"/>
            <a:ext cx="2517112" cy="580334"/>
          </a:xfrm>
          <a:prstGeom prst="rect">
            <a:avLst/>
          </a:prstGeom>
        </p:spPr>
      </p:pic>
    </p:spTree>
    <p:extLst>
      <p:ext uri="{BB962C8B-B14F-4D97-AF65-F5344CB8AC3E}">
        <p14:creationId xmlns:p14="http://schemas.microsoft.com/office/powerpoint/2010/main" val="101728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843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8436" name="Rectangle 4"/>
          <p:cNvSpPr>
            <a:spLocks noChangeArrowheads="1"/>
          </p:cNvSpPr>
          <p:nvPr/>
        </p:nvSpPr>
        <p:spPr bwMode="auto">
          <a:xfrm>
            <a:off x="711200" y="6229350"/>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8437" name="Rectangle 5"/>
          <p:cNvSpPr>
            <a:spLocks noChangeArrowheads="1"/>
          </p:cNvSpPr>
          <p:nvPr/>
        </p:nvSpPr>
        <p:spPr bwMode="auto">
          <a:xfrm>
            <a:off x="3149600" y="6229350"/>
            <a:ext cx="2844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8438" name="Rectangle 6"/>
          <p:cNvSpPr>
            <a:spLocks noGrp="1" noChangeArrowheads="1"/>
          </p:cNvSpPr>
          <p:nvPr>
            <p:ph type="title"/>
          </p:nvPr>
        </p:nvSpPr>
        <p:spPr>
          <a:xfrm>
            <a:off x="533400" y="152400"/>
            <a:ext cx="8396288" cy="1104900"/>
          </a:xfrm>
        </p:spPr>
        <p:txBody>
          <a:bodyPr/>
          <a:lstStyle/>
          <a:p>
            <a:pPr algn="ctr"/>
            <a:r>
              <a:rPr lang="en-US" altLang="en-US" sz="3600" dirty="0">
                <a:latin typeface="Eras Medium ITC" panose="020B0602030504020804" pitchFamily="34" charset="0"/>
              </a:rPr>
              <a:t>Let’s model it verbally…</a:t>
            </a:r>
          </a:p>
        </p:txBody>
      </p:sp>
      <p:sp>
        <p:nvSpPr>
          <p:cNvPr id="18439" name="Rectangle 7"/>
          <p:cNvSpPr>
            <a:spLocks noGrp="1" noChangeArrowheads="1"/>
          </p:cNvSpPr>
          <p:nvPr>
            <p:ph type="body" idx="1"/>
          </p:nvPr>
        </p:nvSpPr>
        <p:spPr>
          <a:xfrm>
            <a:off x="685800" y="1577592"/>
            <a:ext cx="7810500" cy="3646872"/>
          </a:xfrm>
        </p:spPr>
        <p:txBody>
          <a:bodyPr>
            <a:normAutofit fontScale="92500" lnSpcReduction="10000"/>
          </a:bodyPr>
          <a:lstStyle/>
          <a:p>
            <a:pPr marL="0" indent="0">
              <a:lnSpc>
                <a:spcPct val="125000"/>
              </a:lnSpc>
              <a:buFont typeface="Wingdings" panose="05000000000000000000" pitchFamily="2" charset="2"/>
              <a:buNone/>
            </a:pPr>
            <a:r>
              <a:rPr lang="en-US" altLang="en-US" u="sng" dirty="0">
                <a:latin typeface="Eras Medium ITC" panose="020B0602030504020804" pitchFamily="34" charset="0"/>
              </a:rPr>
              <a:t>Verbal Model Example</a:t>
            </a:r>
          </a:p>
          <a:p>
            <a:pPr marL="0" indent="0">
              <a:lnSpc>
                <a:spcPct val="125000"/>
              </a:lnSpc>
              <a:buFont typeface="Wingdings" panose="05000000000000000000" pitchFamily="2" charset="2"/>
              <a:buNone/>
            </a:pPr>
            <a:r>
              <a:rPr lang="en-US" altLang="en-US" dirty="0">
                <a:latin typeface="Eras Medium ITC" panose="020B0602030504020804" pitchFamily="34" charset="0"/>
              </a:rPr>
              <a:t>Sales of a new product often start slowly as “innovators” in the population adopt the product. The innovators influence “imitators,” leading to accelerated sales growth. As more people in the population purchase the product, sales continue to increase but sales growth slows down.</a:t>
            </a:r>
          </a:p>
          <a:p>
            <a:pPr marL="0" indent="0">
              <a:lnSpc>
                <a:spcPct val="125000"/>
              </a:lnSpc>
              <a:buFont typeface="Wingdings" panose="05000000000000000000" pitchFamily="2" charset="2"/>
              <a:buNone/>
            </a:pPr>
            <a:endParaRPr lang="en-US" altLang="en-US" dirty="0">
              <a:latin typeface="Eras Medium ITC" panose="020B0602030504020804" pitchFamily="34" charset="0"/>
            </a:endParaRPr>
          </a:p>
        </p:txBody>
      </p:sp>
      <p:sp>
        <p:nvSpPr>
          <p:cNvPr id="18440"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36DC5DBF-BACD-46C6-BA88-5287953DB6D4}" type="slidenum">
              <a:rPr lang="en-US" altLang="en-US" sz="1200" smtClean="0">
                <a:solidFill>
                  <a:srgbClr val="003399"/>
                </a:solidFill>
              </a:rPr>
              <a:pPr>
                <a:spcBef>
                  <a:spcPct val="0"/>
                </a:spcBef>
                <a:buClrTx/>
                <a:buFontTx/>
                <a:buNone/>
              </a:pPr>
              <a:t>50</a:t>
            </a:fld>
            <a:endParaRPr lang="en-US" altLang="en-US" sz="1200">
              <a:solidFill>
                <a:srgbClr val="003399"/>
              </a:solidFill>
            </a:endParaRPr>
          </a:p>
        </p:txBody>
      </p:sp>
      <p:pic>
        <p:nvPicPr>
          <p:cNvPr id="9" name="Picture 8"/>
          <p:cNvPicPr>
            <a:picLocks noChangeAspect="1"/>
          </p:cNvPicPr>
          <p:nvPr/>
        </p:nvPicPr>
        <p:blipFill>
          <a:blip r:embed="rId3"/>
          <a:stretch>
            <a:fillRect/>
          </a:stretch>
        </p:blipFill>
        <p:spPr>
          <a:xfrm>
            <a:off x="6430945" y="6020491"/>
            <a:ext cx="2517112" cy="580334"/>
          </a:xfrm>
          <a:prstGeom prst="rect">
            <a:avLst/>
          </a:prstGeom>
        </p:spPr>
      </p:pic>
      <p:sp>
        <p:nvSpPr>
          <p:cNvPr id="2" name="Rectangle 1"/>
          <p:cNvSpPr/>
          <p:nvPr/>
        </p:nvSpPr>
        <p:spPr>
          <a:xfrm>
            <a:off x="898541" y="5437811"/>
            <a:ext cx="4378122" cy="369332"/>
          </a:xfrm>
          <a:prstGeom prst="rect">
            <a:avLst/>
          </a:prstGeom>
        </p:spPr>
        <p:txBody>
          <a:bodyPr wrap="none">
            <a:spAutoFit/>
          </a:bodyPr>
          <a:lstStyle/>
          <a:p>
            <a:r>
              <a:rPr lang="en-US" dirty="0">
                <a:latin typeface="Eras Medium ITC" panose="020B0602030504020804" pitchFamily="34" charset="0"/>
              </a:rPr>
              <a:t>Is this a stylized representation of reality? </a:t>
            </a:r>
            <a:endParaRPr lang="en-US" dirty="0"/>
          </a:p>
        </p:txBody>
      </p:sp>
    </p:spTree>
    <p:extLst>
      <p:ext uri="{BB962C8B-B14F-4D97-AF65-F5344CB8AC3E}">
        <p14:creationId xmlns:p14="http://schemas.microsoft.com/office/powerpoint/2010/main" val="156397602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Eras Medium ITC" panose="020B0602030504020804" pitchFamily="34" charset="0"/>
            </a:endParaRPr>
          </a:p>
        </p:txBody>
      </p:sp>
      <p:sp>
        <p:nvSpPr>
          <p:cNvPr id="2048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Eras Medium ITC" panose="020B0602030504020804" pitchFamily="34" charset="0"/>
            </a:endParaRPr>
          </a:p>
        </p:txBody>
      </p:sp>
      <p:sp>
        <p:nvSpPr>
          <p:cNvPr id="20484" name="Line 4"/>
          <p:cNvSpPr>
            <a:spLocks noChangeShapeType="1"/>
          </p:cNvSpPr>
          <p:nvPr/>
        </p:nvSpPr>
        <p:spPr bwMode="auto">
          <a:xfrm>
            <a:off x="1941513" y="3784600"/>
            <a:ext cx="0" cy="646113"/>
          </a:xfrm>
          <a:prstGeom prst="line">
            <a:avLst/>
          </a:prstGeom>
          <a:noFill/>
          <a:ln w="25400">
            <a:solidFill>
              <a:srgbClr val="3366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latin typeface="Eras Medium ITC" panose="020B0602030504020804" pitchFamily="34" charset="0"/>
            </a:endParaRPr>
          </a:p>
        </p:txBody>
      </p:sp>
      <p:sp>
        <p:nvSpPr>
          <p:cNvPr id="20485" name="Rectangle 5"/>
          <p:cNvSpPr>
            <a:spLocks noGrp="1" noChangeArrowheads="1"/>
          </p:cNvSpPr>
          <p:nvPr>
            <p:ph type="title"/>
          </p:nvPr>
        </p:nvSpPr>
        <p:spPr/>
        <p:txBody>
          <a:bodyPr/>
          <a:lstStyle/>
          <a:p>
            <a:r>
              <a:rPr lang="en-US" altLang="en-US" sz="3600" dirty="0">
                <a:latin typeface="Eras Medium ITC" panose="020B0602030504020804" pitchFamily="34" charset="0"/>
              </a:rPr>
              <a:t>Boxes and Arrows Model</a:t>
            </a:r>
          </a:p>
        </p:txBody>
      </p:sp>
      <p:sp>
        <p:nvSpPr>
          <p:cNvPr id="20486" name="Line 6"/>
          <p:cNvSpPr>
            <a:spLocks noChangeShapeType="1"/>
          </p:cNvSpPr>
          <p:nvPr/>
        </p:nvSpPr>
        <p:spPr bwMode="auto">
          <a:xfrm flipH="1">
            <a:off x="1916113" y="2711450"/>
            <a:ext cx="2641600" cy="388938"/>
          </a:xfrm>
          <a:prstGeom prst="line">
            <a:avLst/>
          </a:prstGeom>
          <a:noFill/>
          <a:ln w="25400">
            <a:solidFill>
              <a:srgbClr val="3366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Eras Medium ITC" panose="020B0602030504020804" pitchFamily="34" charset="0"/>
            </a:endParaRPr>
          </a:p>
        </p:txBody>
      </p:sp>
      <p:sp>
        <p:nvSpPr>
          <p:cNvPr id="20487" name="Line 7"/>
          <p:cNvSpPr>
            <a:spLocks noChangeShapeType="1"/>
          </p:cNvSpPr>
          <p:nvPr/>
        </p:nvSpPr>
        <p:spPr bwMode="auto">
          <a:xfrm>
            <a:off x="7169150" y="3752850"/>
            <a:ext cx="0" cy="679450"/>
          </a:xfrm>
          <a:prstGeom prst="line">
            <a:avLst/>
          </a:prstGeom>
          <a:noFill/>
          <a:ln w="25400">
            <a:solidFill>
              <a:srgbClr val="3366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latin typeface="Eras Medium ITC" panose="020B0602030504020804" pitchFamily="34" charset="0"/>
            </a:endParaRPr>
          </a:p>
        </p:txBody>
      </p:sp>
      <p:sp>
        <p:nvSpPr>
          <p:cNvPr id="20488" name="Line 8"/>
          <p:cNvSpPr>
            <a:spLocks noChangeShapeType="1"/>
          </p:cNvSpPr>
          <p:nvPr/>
        </p:nvSpPr>
        <p:spPr bwMode="auto">
          <a:xfrm>
            <a:off x="3505200" y="3443288"/>
            <a:ext cx="2133600" cy="0"/>
          </a:xfrm>
          <a:prstGeom prst="line">
            <a:avLst/>
          </a:prstGeom>
          <a:noFill/>
          <a:ln w="25400">
            <a:solidFill>
              <a:srgbClr val="3366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latin typeface="Eras Medium ITC" panose="020B0602030504020804" pitchFamily="34" charset="0"/>
            </a:endParaRPr>
          </a:p>
        </p:txBody>
      </p:sp>
      <p:sp>
        <p:nvSpPr>
          <p:cNvPr id="20489" name="Line 9"/>
          <p:cNvSpPr>
            <a:spLocks noChangeShapeType="1"/>
          </p:cNvSpPr>
          <p:nvPr/>
        </p:nvSpPr>
        <p:spPr bwMode="auto">
          <a:xfrm>
            <a:off x="4551363" y="2720975"/>
            <a:ext cx="2641600" cy="388938"/>
          </a:xfrm>
          <a:prstGeom prst="line">
            <a:avLst/>
          </a:prstGeom>
          <a:noFill/>
          <a:ln w="25400">
            <a:solidFill>
              <a:srgbClr val="3366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Eras Medium ITC" panose="020B0602030504020804" pitchFamily="34" charset="0"/>
            </a:endParaRPr>
          </a:p>
        </p:txBody>
      </p:sp>
      <p:sp>
        <p:nvSpPr>
          <p:cNvPr id="20490" name="Rectangle 10"/>
          <p:cNvSpPr>
            <a:spLocks noChangeArrowheads="1"/>
          </p:cNvSpPr>
          <p:nvPr/>
        </p:nvSpPr>
        <p:spPr bwMode="auto">
          <a:xfrm>
            <a:off x="3030538" y="1893888"/>
            <a:ext cx="3022600" cy="793750"/>
          </a:xfrm>
          <a:prstGeom prst="rect">
            <a:avLst/>
          </a:prstGeom>
          <a:solidFill>
            <a:schemeClr val="bg1"/>
          </a:solidFill>
          <a:ln w="25400">
            <a:solidFill>
              <a:schemeClr val="tx2"/>
            </a:solidFill>
            <a:miter lim="800000"/>
            <a:headEnd/>
            <a:tailEnd/>
          </a:ln>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Eras Medium ITC" panose="020B0602030504020804" pitchFamily="34" charset="0"/>
            </a:endParaRPr>
          </a:p>
        </p:txBody>
      </p:sp>
      <p:sp>
        <p:nvSpPr>
          <p:cNvPr id="20491" name="Rectangle 11"/>
          <p:cNvSpPr>
            <a:spLocks noChangeArrowheads="1"/>
          </p:cNvSpPr>
          <p:nvPr/>
        </p:nvSpPr>
        <p:spPr bwMode="auto">
          <a:xfrm>
            <a:off x="5657850" y="4446588"/>
            <a:ext cx="3022600" cy="641350"/>
          </a:xfrm>
          <a:prstGeom prst="rect">
            <a:avLst/>
          </a:prstGeom>
          <a:solidFill>
            <a:schemeClr val="bg1"/>
          </a:solidFill>
          <a:ln w="25400">
            <a:solidFill>
              <a:schemeClr val="tx2"/>
            </a:solidFill>
            <a:miter lim="800000"/>
            <a:headEnd/>
            <a:tailEnd/>
          </a:ln>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Eras Medium ITC" panose="020B0602030504020804" pitchFamily="34" charset="0"/>
            </a:endParaRPr>
          </a:p>
        </p:txBody>
      </p:sp>
      <p:sp>
        <p:nvSpPr>
          <p:cNvPr id="20492" name="Rectangle 12"/>
          <p:cNvSpPr>
            <a:spLocks noChangeArrowheads="1"/>
          </p:cNvSpPr>
          <p:nvPr/>
        </p:nvSpPr>
        <p:spPr bwMode="auto">
          <a:xfrm>
            <a:off x="5657850" y="3132138"/>
            <a:ext cx="3022600" cy="641350"/>
          </a:xfrm>
          <a:prstGeom prst="rect">
            <a:avLst/>
          </a:prstGeom>
          <a:solidFill>
            <a:schemeClr val="bg1"/>
          </a:solidFill>
          <a:ln w="25400">
            <a:solidFill>
              <a:schemeClr val="tx2"/>
            </a:solidFill>
            <a:miter lim="800000"/>
            <a:headEnd/>
            <a:tailEnd/>
          </a:ln>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Eras Medium ITC" panose="020B0602030504020804" pitchFamily="34" charset="0"/>
            </a:endParaRPr>
          </a:p>
        </p:txBody>
      </p:sp>
      <p:sp>
        <p:nvSpPr>
          <p:cNvPr id="20493" name="Rectangle 13"/>
          <p:cNvSpPr>
            <a:spLocks noChangeArrowheads="1"/>
          </p:cNvSpPr>
          <p:nvPr/>
        </p:nvSpPr>
        <p:spPr bwMode="auto">
          <a:xfrm>
            <a:off x="436563" y="3127375"/>
            <a:ext cx="3022600" cy="641350"/>
          </a:xfrm>
          <a:prstGeom prst="rect">
            <a:avLst/>
          </a:prstGeom>
          <a:solidFill>
            <a:schemeClr val="bg1"/>
          </a:solidFill>
          <a:ln w="25400">
            <a:solidFill>
              <a:schemeClr val="tx2"/>
            </a:solidFill>
            <a:miter lim="800000"/>
            <a:headEnd/>
            <a:tailEnd/>
          </a:ln>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Eras Medium ITC" panose="020B0602030504020804" pitchFamily="34" charset="0"/>
            </a:endParaRPr>
          </a:p>
        </p:txBody>
      </p:sp>
      <p:sp>
        <p:nvSpPr>
          <p:cNvPr id="20494" name="Rectangle 14"/>
          <p:cNvSpPr>
            <a:spLocks noChangeArrowheads="1"/>
          </p:cNvSpPr>
          <p:nvPr/>
        </p:nvSpPr>
        <p:spPr bwMode="auto">
          <a:xfrm>
            <a:off x="430213" y="4445000"/>
            <a:ext cx="3022600" cy="641350"/>
          </a:xfrm>
          <a:prstGeom prst="rect">
            <a:avLst/>
          </a:prstGeom>
          <a:solidFill>
            <a:schemeClr val="bg1"/>
          </a:solidFill>
          <a:ln w="25400">
            <a:solidFill>
              <a:schemeClr val="tx2"/>
            </a:solidFill>
            <a:miter lim="800000"/>
            <a:headEnd/>
            <a:tailEnd/>
          </a:ln>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Eras Medium ITC" panose="020B0602030504020804" pitchFamily="34" charset="0"/>
            </a:endParaRPr>
          </a:p>
        </p:txBody>
      </p:sp>
      <p:sp>
        <p:nvSpPr>
          <p:cNvPr id="20495" name="Rectangle 15"/>
          <p:cNvSpPr>
            <a:spLocks noChangeArrowheads="1"/>
          </p:cNvSpPr>
          <p:nvPr/>
        </p:nvSpPr>
        <p:spPr bwMode="auto">
          <a:xfrm>
            <a:off x="3267075" y="1941513"/>
            <a:ext cx="25542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a:solidFill>
                  <a:schemeClr val="tx2"/>
                </a:solidFill>
                <a:latin typeface="Eras Medium ITC" panose="020B0602030504020804" pitchFamily="34" charset="0"/>
              </a:rPr>
              <a:t>Fixed </a:t>
            </a:r>
          </a:p>
          <a:p>
            <a:pPr algn="ctr">
              <a:spcBef>
                <a:spcPct val="0"/>
              </a:spcBef>
              <a:buClrTx/>
              <a:buFontTx/>
              <a:buNone/>
            </a:pPr>
            <a:r>
              <a:rPr lang="en-US" altLang="en-US" sz="1800" b="1">
                <a:solidFill>
                  <a:schemeClr val="tx2"/>
                </a:solidFill>
                <a:latin typeface="Eras Medium ITC" panose="020B0602030504020804" pitchFamily="34" charset="0"/>
              </a:rPr>
              <a:t>Population Size</a:t>
            </a:r>
          </a:p>
        </p:txBody>
      </p:sp>
      <p:sp>
        <p:nvSpPr>
          <p:cNvPr id="20496" name="Rectangle 16"/>
          <p:cNvSpPr>
            <a:spLocks noChangeArrowheads="1"/>
          </p:cNvSpPr>
          <p:nvPr/>
        </p:nvSpPr>
        <p:spPr bwMode="auto">
          <a:xfrm>
            <a:off x="6569075" y="3248025"/>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a:solidFill>
                  <a:schemeClr val="tx2"/>
                </a:solidFill>
                <a:latin typeface="Eras Medium ITC" panose="020B0602030504020804" pitchFamily="34" charset="0"/>
              </a:rPr>
              <a:t>Imitators</a:t>
            </a:r>
          </a:p>
        </p:txBody>
      </p:sp>
      <p:sp>
        <p:nvSpPr>
          <p:cNvPr id="20497" name="Rectangle 17"/>
          <p:cNvSpPr>
            <a:spLocks noChangeArrowheads="1"/>
          </p:cNvSpPr>
          <p:nvPr/>
        </p:nvSpPr>
        <p:spPr bwMode="auto">
          <a:xfrm>
            <a:off x="571500" y="4414838"/>
            <a:ext cx="297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a:solidFill>
                  <a:schemeClr val="tx2"/>
                </a:solidFill>
                <a:latin typeface="Eras Medium ITC" panose="020B0602030504020804" pitchFamily="34" charset="0"/>
              </a:rPr>
              <a:t>Timing of  Purchases by</a:t>
            </a:r>
          </a:p>
          <a:p>
            <a:pPr algn="ctr">
              <a:spcBef>
                <a:spcPct val="0"/>
              </a:spcBef>
              <a:buClrTx/>
              <a:buFontTx/>
              <a:buNone/>
            </a:pPr>
            <a:r>
              <a:rPr lang="en-US" altLang="en-US" sz="1800" b="1">
                <a:solidFill>
                  <a:schemeClr val="tx2"/>
                </a:solidFill>
                <a:latin typeface="Eras Medium ITC" panose="020B0602030504020804" pitchFamily="34" charset="0"/>
              </a:rPr>
              <a:t>Innovators</a:t>
            </a:r>
          </a:p>
        </p:txBody>
      </p:sp>
      <p:sp>
        <p:nvSpPr>
          <p:cNvPr id="20498" name="Rectangle 18"/>
          <p:cNvSpPr>
            <a:spLocks noChangeArrowheads="1"/>
          </p:cNvSpPr>
          <p:nvPr/>
        </p:nvSpPr>
        <p:spPr bwMode="auto">
          <a:xfrm>
            <a:off x="5607050" y="4410075"/>
            <a:ext cx="312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a:solidFill>
                  <a:schemeClr val="tx2"/>
                </a:solidFill>
                <a:latin typeface="Eras Medium ITC" panose="020B0602030504020804" pitchFamily="34" charset="0"/>
              </a:rPr>
              <a:t>Timing of Purchases by</a:t>
            </a:r>
          </a:p>
          <a:p>
            <a:pPr algn="ctr">
              <a:spcBef>
                <a:spcPct val="0"/>
              </a:spcBef>
              <a:buClrTx/>
              <a:buFontTx/>
              <a:buNone/>
            </a:pPr>
            <a:r>
              <a:rPr lang="en-US" altLang="en-US" sz="1800" b="1">
                <a:solidFill>
                  <a:schemeClr val="tx2"/>
                </a:solidFill>
                <a:latin typeface="Eras Medium ITC" panose="020B0602030504020804" pitchFamily="34" charset="0"/>
              </a:rPr>
              <a:t>Imitators</a:t>
            </a:r>
          </a:p>
        </p:txBody>
      </p:sp>
      <p:sp>
        <p:nvSpPr>
          <p:cNvPr id="20499" name="Rectangle 19"/>
          <p:cNvSpPr>
            <a:spLocks noChangeArrowheads="1"/>
          </p:cNvSpPr>
          <p:nvPr/>
        </p:nvSpPr>
        <p:spPr bwMode="auto">
          <a:xfrm>
            <a:off x="3014663" y="5603875"/>
            <a:ext cx="3225800" cy="66675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a:solidFill>
                  <a:schemeClr val="tx2"/>
                </a:solidFill>
                <a:latin typeface="Eras Medium ITC" panose="020B0602030504020804" pitchFamily="34" charset="0"/>
              </a:rPr>
              <a:t>Pattern of Sales Growth</a:t>
            </a:r>
          </a:p>
          <a:p>
            <a:pPr algn="ctr">
              <a:spcBef>
                <a:spcPct val="0"/>
              </a:spcBef>
              <a:buClrTx/>
              <a:buFontTx/>
              <a:buNone/>
            </a:pPr>
            <a:r>
              <a:rPr lang="en-US" altLang="en-US" sz="1800" b="1">
                <a:solidFill>
                  <a:schemeClr val="tx2"/>
                </a:solidFill>
                <a:latin typeface="Eras Medium ITC" panose="020B0602030504020804" pitchFamily="34" charset="0"/>
              </a:rPr>
              <a:t>of New Product</a:t>
            </a:r>
          </a:p>
        </p:txBody>
      </p:sp>
      <p:sp>
        <p:nvSpPr>
          <p:cNvPr id="20500" name="Rectangle 20"/>
          <p:cNvSpPr>
            <a:spLocks noChangeArrowheads="1"/>
          </p:cNvSpPr>
          <p:nvPr/>
        </p:nvSpPr>
        <p:spPr bwMode="auto">
          <a:xfrm>
            <a:off x="3903663" y="3436938"/>
            <a:ext cx="13716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a:solidFill>
                  <a:schemeClr val="tx2"/>
                </a:solidFill>
                <a:latin typeface="Eras Medium ITC" panose="020B0602030504020804" pitchFamily="34" charset="0"/>
              </a:rPr>
              <a:t>Innovators</a:t>
            </a:r>
          </a:p>
          <a:p>
            <a:pPr algn="ctr">
              <a:spcBef>
                <a:spcPct val="0"/>
              </a:spcBef>
              <a:buClrTx/>
              <a:buFontTx/>
              <a:buNone/>
            </a:pPr>
            <a:r>
              <a:rPr lang="en-US" altLang="en-US" sz="1800" b="1">
                <a:solidFill>
                  <a:schemeClr val="tx2"/>
                </a:solidFill>
                <a:latin typeface="Eras Medium ITC" panose="020B0602030504020804" pitchFamily="34" charset="0"/>
              </a:rPr>
              <a:t>Influence</a:t>
            </a:r>
          </a:p>
          <a:p>
            <a:pPr algn="ctr">
              <a:spcBef>
                <a:spcPct val="0"/>
              </a:spcBef>
              <a:buClrTx/>
              <a:buFontTx/>
              <a:buNone/>
            </a:pPr>
            <a:r>
              <a:rPr lang="en-US" altLang="en-US" sz="1800" b="1">
                <a:solidFill>
                  <a:schemeClr val="tx2"/>
                </a:solidFill>
                <a:latin typeface="Eras Medium ITC" panose="020B0602030504020804" pitchFamily="34" charset="0"/>
              </a:rPr>
              <a:t>Imitators</a:t>
            </a:r>
          </a:p>
        </p:txBody>
      </p:sp>
      <p:sp>
        <p:nvSpPr>
          <p:cNvPr id="20501" name="Rectangle 21"/>
          <p:cNvSpPr>
            <a:spLocks noChangeArrowheads="1"/>
          </p:cNvSpPr>
          <p:nvPr/>
        </p:nvSpPr>
        <p:spPr bwMode="auto">
          <a:xfrm>
            <a:off x="1258888" y="3249613"/>
            <a:ext cx="13700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a:solidFill>
                  <a:schemeClr val="tx2"/>
                </a:solidFill>
                <a:latin typeface="Eras Medium ITC" panose="020B0602030504020804" pitchFamily="34" charset="0"/>
              </a:rPr>
              <a:t>Innovators</a:t>
            </a:r>
          </a:p>
        </p:txBody>
      </p:sp>
      <p:sp>
        <p:nvSpPr>
          <p:cNvPr id="20502" name="Line 22"/>
          <p:cNvSpPr>
            <a:spLocks noChangeShapeType="1"/>
          </p:cNvSpPr>
          <p:nvPr/>
        </p:nvSpPr>
        <p:spPr bwMode="auto">
          <a:xfrm>
            <a:off x="1925638" y="5111750"/>
            <a:ext cx="2197100" cy="469900"/>
          </a:xfrm>
          <a:prstGeom prst="line">
            <a:avLst/>
          </a:prstGeom>
          <a:noFill/>
          <a:ln w="25400">
            <a:solidFill>
              <a:srgbClr val="3366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latin typeface="Eras Medium ITC" panose="020B0602030504020804" pitchFamily="34" charset="0"/>
            </a:endParaRPr>
          </a:p>
        </p:txBody>
      </p:sp>
      <p:sp>
        <p:nvSpPr>
          <p:cNvPr id="20503" name="Line 23"/>
          <p:cNvSpPr>
            <a:spLocks noChangeShapeType="1"/>
          </p:cNvSpPr>
          <p:nvPr/>
        </p:nvSpPr>
        <p:spPr bwMode="auto">
          <a:xfrm flipH="1">
            <a:off x="5049838" y="5111750"/>
            <a:ext cx="2197100" cy="469900"/>
          </a:xfrm>
          <a:prstGeom prst="line">
            <a:avLst/>
          </a:prstGeom>
          <a:noFill/>
          <a:ln w="25400">
            <a:solidFill>
              <a:srgbClr val="3366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latin typeface="Eras Medium ITC" panose="020B0602030504020804" pitchFamily="34" charset="0"/>
            </a:endParaRPr>
          </a:p>
        </p:txBody>
      </p:sp>
      <p:sp>
        <p:nvSpPr>
          <p:cNvPr id="20504" name="Slide Number Placeholder 2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30DBCB77-1ACB-4385-B30B-BC9808F6C3B2}" type="slidenum">
              <a:rPr lang="en-US" altLang="en-US" sz="1200" smtClean="0">
                <a:solidFill>
                  <a:srgbClr val="003399"/>
                </a:solidFill>
                <a:latin typeface="Eras Medium ITC" panose="020B0602030504020804" pitchFamily="34" charset="0"/>
              </a:rPr>
              <a:pPr>
                <a:spcBef>
                  <a:spcPct val="0"/>
                </a:spcBef>
                <a:buClrTx/>
                <a:buFontTx/>
                <a:buNone/>
              </a:pPr>
              <a:t>51</a:t>
            </a:fld>
            <a:endParaRPr lang="en-US" altLang="en-US" sz="1200">
              <a:solidFill>
                <a:srgbClr val="003399"/>
              </a:solidFill>
              <a:latin typeface="Eras Medium ITC" panose="020B0602030504020804" pitchFamily="34" charset="0"/>
            </a:endParaRPr>
          </a:p>
        </p:txBody>
      </p:sp>
      <p:pic>
        <p:nvPicPr>
          <p:cNvPr id="25" name="Picture 24"/>
          <p:cNvPicPr>
            <a:picLocks noChangeAspect="1"/>
          </p:cNvPicPr>
          <p:nvPr/>
        </p:nvPicPr>
        <p:blipFill>
          <a:blip r:embed="rId3"/>
          <a:stretch>
            <a:fillRect/>
          </a:stretch>
        </p:blipFill>
        <p:spPr>
          <a:xfrm>
            <a:off x="6510669" y="227014"/>
            <a:ext cx="2517112" cy="580334"/>
          </a:xfrm>
          <a:prstGeom prst="rect">
            <a:avLst/>
          </a:prstGeom>
        </p:spPr>
      </p:pic>
      <p:sp>
        <p:nvSpPr>
          <p:cNvPr id="26" name="Rectangle 25"/>
          <p:cNvSpPr/>
          <p:nvPr/>
        </p:nvSpPr>
        <p:spPr>
          <a:xfrm>
            <a:off x="4380014" y="6488668"/>
            <a:ext cx="4378122" cy="369332"/>
          </a:xfrm>
          <a:prstGeom prst="rect">
            <a:avLst/>
          </a:prstGeom>
        </p:spPr>
        <p:txBody>
          <a:bodyPr wrap="none">
            <a:spAutoFit/>
          </a:bodyPr>
          <a:lstStyle/>
          <a:p>
            <a:r>
              <a:rPr lang="en-US" dirty="0">
                <a:latin typeface="Eras Medium ITC" panose="020B0602030504020804" pitchFamily="34" charset="0"/>
              </a:rPr>
              <a:t>Is this a stylized representation of reality? </a:t>
            </a:r>
            <a:endParaRPr lang="en-US" dirty="0"/>
          </a:p>
        </p:txBody>
      </p:sp>
    </p:spTree>
    <p:extLst>
      <p:ext uri="{BB962C8B-B14F-4D97-AF65-F5344CB8AC3E}">
        <p14:creationId xmlns:p14="http://schemas.microsoft.com/office/powerpoint/2010/main" val="397521918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22531" name="Rectangle 102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22532" name="Rectangle 1028"/>
          <p:cNvSpPr>
            <a:spLocks noChangeArrowheads="1"/>
          </p:cNvSpPr>
          <p:nvPr/>
        </p:nvSpPr>
        <p:spPr bwMode="auto">
          <a:xfrm>
            <a:off x="711200" y="6229350"/>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22533" name="Rectangle 1029"/>
          <p:cNvSpPr>
            <a:spLocks noGrp="1" noChangeArrowheads="1"/>
          </p:cNvSpPr>
          <p:nvPr>
            <p:ph type="title"/>
          </p:nvPr>
        </p:nvSpPr>
        <p:spPr>
          <a:xfrm>
            <a:off x="4732689" y="1158877"/>
            <a:ext cx="4146584" cy="1325563"/>
          </a:xfrm>
        </p:spPr>
        <p:txBody>
          <a:bodyPr/>
          <a:lstStyle/>
          <a:p>
            <a:r>
              <a:rPr lang="en-US" altLang="en-US" sz="3600" dirty="0">
                <a:latin typeface="Eras Medium ITC" panose="020B0602030504020804" pitchFamily="34" charset="0"/>
              </a:rPr>
              <a:t>Graphical Model</a:t>
            </a:r>
          </a:p>
        </p:txBody>
      </p:sp>
      <p:grpSp>
        <p:nvGrpSpPr>
          <p:cNvPr id="2" name="Group 1"/>
          <p:cNvGrpSpPr/>
          <p:nvPr/>
        </p:nvGrpSpPr>
        <p:grpSpPr>
          <a:xfrm>
            <a:off x="3124199" y="3602861"/>
            <a:ext cx="5755074" cy="2253468"/>
            <a:chOff x="320675" y="2436573"/>
            <a:chExt cx="8159594" cy="3289540"/>
          </a:xfrm>
        </p:grpSpPr>
        <p:sp>
          <p:nvSpPr>
            <p:cNvPr id="22534" name="Rectangle 1030"/>
            <p:cNvSpPr>
              <a:spLocks noChangeArrowheads="1"/>
            </p:cNvSpPr>
            <p:nvPr/>
          </p:nvSpPr>
          <p:spPr bwMode="auto">
            <a:xfrm>
              <a:off x="320675" y="3171825"/>
              <a:ext cx="1784350" cy="878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lnSpc>
                  <a:spcPct val="90000"/>
                </a:lnSpc>
                <a:spcBef>
                  <a:spcPct val="0"/>
                </a:spcBef>
                <a:buClrTx/>
                <a:buFontTx/>
                <a:buNone/>
              </a:pPr>
              <a:r>
                <a:rPr lang="en-US" altLang="en-US" sz="1400" b="1" dirty="0">
                  <a:solidFill>
                    <a:schemeClr val="tx1"/>
                  </a:solidFill>
                </a:rPr>
                <a:t>Cumulative Sales</a:t>
              </a:r>
            </a:p>
            <a:p>
              <a:pPr algn="ctr">
                <a:lnSpc>
                  <a:spcPct val="90000"/>
                </a:lnSpc>
                <a:spcBef>
                  <a:spcPct val="0"/>
                </a:spcBef>
                <a:buClrTx/>
                <a:buFontTx/>
                <a:buNone/>
              </a:pPr>
              <a:r>
                <a:rPr lang="en-US" altLang="en-US" sz="1400" b="1" dirty="0">
                  <a:solidFill>
                    <a:schemeClr val="tx1"/>
                  </a:solidFill>
                </a:rPr>
                <a:t>of a Product</a:t>
              </a:r>
            </a:p>
          </p:txBody>
        </p:sp>
        <p:sp>
          <p:nvSpPr>
            <p:cNvPr id="22535" name="Line 1031"/>
            <p:cNvSpPr>
              <a:spLocks noChangeShapeType="1"/>
            </p:cNvSpPr>
            <p:nvPr/>
          </p:nvSpPr>
          <p:spPr bwMode="auto">
            <a:xfrm>
              <a:off x="2195513" y="3281363"/>
              <a:ext cx="6196012" cy="0"/>
            </a:xfrm>
            <a:prstGeom prst="line">
              <a:avLst/>
            </a:prstGeom>
            <a:noFill/>
            <a:ln w="25400">
              <a:solidFill>
                <a:srgbClr val="3366FF"/>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536" name="Line 1032"/>
            <p:cNvSpPr>
              <a:spLocks noChangeShapeType="1"/>
            </p:cNvSpPr>
            <p:nvPr/>
          </p:nvSpPr>
          <p:spPr bwMode="auto">
            <a:xfrm>
              <a:off x="2195513" y="2595563"/>
              <a:ext cx="0" cy="2514600"/>
            </a:xfrm>
            <a:prstGeom prst="line">
              <a:avLst/>
            </a:prstGeom>
            <a:noFill/>
            <a:ln w="25400">
              <a:solidFill>
                <a:schemeClr val="tx2"/>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537" name="Line 1033"/>
            <p:cNvSpPr>
              <a:spLocks noChangeShapeType="1"/>
            </p:cNvSpPr>
            <p:nvPr/>
          </p:nvSpPr>
          <p:spPr bwMode="auto">
            <a:xfrm>
              <a:off x="2195513" y="5110163"/>
              <a:ext cx="6196012"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538" name="Rectangle 1034"/>
            <p:cNvSpPr>
              <a:spLocks noChangeArrowheads="1"/>
            </p:cNvSpPr>
            <p:nvPr/>
          </p:nvSpPr>
          <p:spPr bwMode="auto">
            <a:xfrm>
              <a:off x="4629150" y="5329238"/>
              <a:ext cx="776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a:solidFill>
                    <a:schemeClr val="tx1"/>
                  </a:solidFill>
                </a:rPr>
                <a:t>Time</a:t>
              </a:r>
            </a:p>
          </p:txBody>
        </p:sp>
        <p:sp>
          <p:nvSpPr>
            <p:cNvPr id="22539" name="Rectangle 1035"/>
            <p:cNvSpPr>
              <a:spLocks noChangeArrowheads="1"/>
            </p:cNvSpPr>
            <p:nvPr/>
          </p:nvSpPr>
          <p:spPr bwMode="auto">
            <a:xfrm>
              <a:off x="6573994" y="2436573"/>
              <a:ext cx="1906275" cy="625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lnSpc>
                  <a:spcPct val="90000"/>
                </a:lnSpc>
                <a:spcBef>
                  <a:spcPct val="0"/>
                </a:spcBef>
                <a:buClrTx/>
                <a:buFontTx/>
                <a:buNone/>
              </a:pPr>
              <a:r>
                <a:rPr lang="en-US" altLang="en-US" sz="1400" b="1" dirty="0">
                  <a:solidFill>
                    <a:schemeClr val="tx1"/>
                  </a:solidFill>
                </a:rPr>
                <a:t>Fixed</a:t>
              </a:r>
            </a:p>
            <a:p>
              <a:pPr algn="ctr">
                <a:lnSpc>
                  <a:spcPct val="90000"/>
                </a:lnSpc>
                <a:spcBef>
                  <a:spcPct val="0"/>
                </a:spcBef>
                <a:buClrTx/>
                <a:buFontTx/>
                <a:buNone/>
              </a:pPr>
              <a:r>
                <a:rPr lang="en-US" altLang="en-US" sz="1400" b="1" dirty="0">
                  <a:solidFill>
                    <a:schemeClr val="tx1"/>
                  </a:solidFill>
                </a:rPr>
                <a:t>Population Size</a:t>
              </a:r>
            </a:p>
          </p:txBody>
        </p:sp>
        <p:sp>
          <p:nvSpPr>
            <p:cNvPr id="22540" name="Freeform 1036"/>
            <p:cNvSpPr>
              <a:spLocks/>
            </p:cNvSpPr>
            <p:nvPr/>
          </p:nvSpPr>
          <p:spPr bwMode="auto">
            <a:xfrm>
              <a:off x="2816225" y="3282950"/>
              <a:ext cx="5078413" cy="1798638"/>
            </a:xfrm>
            <a:custGeom>
              <a:avLst/>
              <a:gdLst>
                <a:gd name="T0" fmla="*/ 0 w 3199"/>
                <a:gd name="T1" fmla="*/ 2147483646 h 1133"/>
                <a:gd name="T2" fmla="*/ 2147483646 w 3199"/>
                <a:gd name="T3" fmla="*/ 2147483646 h 1133"/>
                <a:gd name="T4" fmla="*/ 2147483646 w 3199"/>
                <a:gd name="T5" fmla="*/ 2147483646 h 1133"/>
                <a:gd name="T6" fmla="*/ 2147483646 w 3199"/>
                <a:gd name="T7" fmla="*/ 2147483646 h 1133"/>
                <a:gd name="T8" fmla="*/ 2147483646 w 3199"/>
                <a:gd name="T9" fmla="*/ 2147483646 h 1133"/>
                <a:gd name="T10" fmla="*/ 2147483646 w 3199"/>
                <a:gd name="T11" fmla="*/ 2147483646 h 1133"/>
                <a:gd name="T12" fmla="*/ 2147483646 w 3199"/>
                <a:gd name="T13" fmla="*/ 2147483646 h 1133"/>
                <a:gd name="T14" fmla="*/ 2147483646 w 3199"/>
                <a:gd name="T15" fmla="*/ 2147483646 h 1133"/>
                <a:gd name="T16" fmla="*/ 2147483646 w 3199"/>
                <a:gd name="T17" fmla="*/ 2147483646 h 1133"/>
                <a:gd name="T18" fmla="*/ 2147483646 w 3199"/>
                <a:gd name="T19" fmla="*/ 2147483646 h 1133"/>
                <a:gd name="T20" fmla="*/ 2147483646 w 3199"/>
                <a:gd name="T21" fmla="*/ 2147483646 h 1133"/>
                <a:gd name="T22" fmla="*/ 2147483646 w 3199"/>
                <a:gd name="T23" fmla="*/ 2147483646 h 1133"/>
                <a:gd name="T24" fmla="*/ 2147483646 w 3199"/>
                <a:gd name="T25" fmla="*/ 2147483646 h 1133"/>
                <a:gd name="T26" fmla="*/ 2147483646 w 3199"/>
                <a:gd name="T27" fmla="*/ 0 h 11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199"/>
                <a:gd name="T43" fmla="*/ 0 h 1133"/>
                <a:gd name="T44" fmla="*/ 3199 w 3199"/>
                <a:gd name="T45" fmla="*/ 1133 h 11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199" h="1133">
                  <a:moveTo>
                    <a:pt x="0" y="1132"/>
                  </a:moveTo>
                  <a:lnTo>
                    <a:pt x="298" y="1112"/>
                  </a:lnTo>
                  <a:lnTo>
                    <a:pt x="465" y="1093"/>
                  </a:lnTo>
                  <a:lnTo>
                    <a:pt x="651" y="1054"/>
                  </a:lnTo>
                  <a:lnTo>
                    <a:pt x="791" y="1005"/>
                  </a:lnTo>
                  <a:lnTo>
                    <a:pt x="1042" y="897"/>
                  </a:lnTo>
                  <a:lnTo>
                    <a:pt x="1294" y="746"/>
                  </a:lnTo>
                  <a:lnTo>
                    <a:pt x="1683" y="439"/>
                  </a:lnTo>
                  <a:lnTo>
                    <a:pt x="1980" y="224"/>
                  </a:lnTo>
                  <a:lnTo>
                    <a:pt x="2176" y="127"/>
                  </a:lnTo>
                  <a:lnTo>
                    <a:pt x="2436" y="58"/>
                  </a:lnTo>
                  <a:lnTo>
                    <a:pt x="2724" y="29"/>
                  </a:lnTo>
                  <a:lnTo>
                    <a:pt x="2938" y="10"/>
                  </a:lnTo>
                  <a:lnTo>
                    <a:pt x="3198"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2541" name="Slide Number Placeholder 1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52C1A992-B519-463D-994C-AB4B2F47A999}" type="slidenum">
              <a:rPr lang="en-US" altLang="en-US" sz="1200" smtClean="0">
                <a:solidFill>
                  <a:srgbClr val="003399"/>
                </a:solidFill>
              </a:rPr>
              <a:pPr>
                <a:spcBef>
                  <a:spcPct val="0"/>
                </a:spcBef>
                <a:buClrTx/>
                <a:buFontTx/>
                <a:buNone/>
              </a:pPr>
              <a:t>52</a:t>
            </a:fld>
            <a:endParaRPr lang="en-US" altLang="en-US" sz="1200">
              <a:solidFill>
                <a:srgbClr val="003399"/>
              </a:solidFill>
            </a:endParaRPr>
          </a:p>
        </p:txBody>
      </p:sp>
      <p:pic>
        <p:nvPicPr>
          <p:cNvPr id="14" name="Picture 13"/>
          <p:cNvPicPr>
            <a:picLocks noChangeAspect="1"/>
          </p:cNvPicPr>
          <p:nvPr/>
        </p:nvPicPr>
        <p:blipFill>
          <a:blip r:embed="rId3"/>
          <a:stretch>
            <a:fillRect/>
          </a:stretch>
        </p:blipFill>
        <p:spPr>
          <a:xfrm>
            <a:off x="6489700" y="205714"/>
            <a:ext cx="2517112" cy="580334"/>
          </a:xfrm>
          <a:prstGeom prst="rect">
            <a:avLst/>
          </a:prstGeom>
        </p:spPr>
      </p:pic>
      <p:sp>
        <p:nvSpPr>
          <p:cNvPr id="15" name="Rectangle 14"/>
          <p:cNvSpPr/>
          <p:nvPr/>
        </p:nvSpPr>
        <p:spPr>
          <a:xfrm>
            <a:off x="3626388" y="5987019"/>
            <a:ext cx="4378122" cy="369332"/>
          </a:xfrm>
          <a:prstGeom prst="rect">
            <a:avLst/>
          </a:prstGeom>
        </p:spPr>
        <p:txBody>
          <a:bodyPr wrap="none">
            <a:spAutoFit/>
          </a:bodyPr>
          <a:lstStyle/>
          <a:p>
            <a:r>
              <a:rPr lang="en-US" dirty="0">
                <a:latin typeface="Eras Medium ITC" panose="020B0602030504020804" pitchFamily="34" charset="0"/>
              </a:rPr>
              <a:t>Is this a stylized representation of reality? </a:t>
            </a:r>
            <a:endParaRPr lang="en-US" dirty="0"/>
          </a:p>
        </p:txBody>
      </p:sp>
      <p:pic>
        <p:nvPicPr>
          <p:cNvPr id="16" name="Picture 15"/>
          <p:cNvPicPr>
            <a:picLocks noChangeAspect="1"/>
          </p:cNvPicPr>
          <p:nvPr/>
        </p:nvPicPr>
        <p:blipFill>
          <a:blip r:embed="rId4"/>
          <a:stretch>
            <a:fillRect/>
          </a:stretch>
        </p:blipFill>
        <p:spPr>
          <a:xfrm>
            <a:off x="323487" y="276053"/>
            <a:ext cx="3906869" cy="3229678"/>
          </a:xfrm>
          <a:prstGeom prst="rect">
            <a:avLst/>
          </a:prstGeom>
        </p:spPr>
      </p:pic>
    </p:spTree>
    <p:extLst>
      <p:ext uri="{BB962C8B-B14F-4D97-AF65-F5344CB8AC3E}">
        <p14:creationId xmlns:p14="http://schemas.microsoft.com/office/powerpoint/2010/main" val="2706569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85800" y="59928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24579" name="Rectangle 3"/>
          <p:cNvSpPr>
            <a:spLocks noChangeArrowheads="1"/>
          </p:cNvSpPr>
          <p:nvPr/>
        </p:nvSpPr>
        <p:spPr bwMode="auto">
          <a:xfrm>
            <a:off x="3124200" y="599281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24580" name="Rectangle 4"/>
          <p:cNvSpPr>
            <a:spLocks noChangeArrowheads="1"/>
          </p:cNvSpPr>
          <p:nvPr/>
        </p:nvSpPr>
        <p:spPr bwMode="auto">
          <a:xfrm>
            <a:off x="711200" y="5973763"/>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24581" name="Rectangle 5"/>
          <p:cNvSpPr>
            <a:spLocks noChangeArrowheads="1"/>
          </p:cNvSpPr>
          <p:nvPr/>
        </p:nvSpPr>
        <p:spPr bwMode="auto">
          <a:xfrm>
            <a:off x="3149600" y="5973763"/>
            <a:ext cx="2844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24582" name="Rectangle 6"/>
          <p:cNvSpPr>
            <a:spLocks noGrp="1" noChangeArrowheads="1"/>
          </p:cNvSpPr>
          <p:nvPr>
            <p:ph type="title"/>
          </p:nvPr>
        </p:nvSpPr>
        <p:spPr>
          <a:xfrm>
            <a:off x="533400" y="36513"/>
            <a:ext cx="7772400" cy="1104900"/>
          </a:xfrm>
        </p:spPr>
        <p:txBody>
          <a:bodyPr/>
          <a:lstStyle/>
          <a:p>
            <a:r>
              <a:rPr lang="en-US" altLang="en-US" sz="3600" dirty="0">
                <a:latin typeface="Eras Medium ITC" panose="020B0602030504020804" pitchFamily="34" charset="0"/>
              </a:rPr>
              <a:t>Mathematical Model (Bass Model)</a:t>
            </a:r>
          </a:p>
        </p:txBody>
      </p:sp>
      <p:sp>
        <p:nvSpPr>
          <p:cNvPr id="12295" name="Rectangle 7"/>
          <p:cNvSpPr>
            <a:spLocks noGrp="1" noChangeArrowheads="1"/>
          </p:cNvSpPr>
          <p:nvPr>
            <p:ph type="body" idx="1"/>
          </p:nvPr>
        </p:nvSpPr>
        <p:spPr>
          <a:xfrm>
            <a:off x="1047750" y="2314575"/>
            <a:ext cx="7162800" cy="2914650"/>
          </a:xfrm>
        </p:spPr>
        <p:txBody>
          <a:bodyPr>
            <a:normAutofit fontScale="85000" lnSpcReduction="20000"/>
          </a:bodyPr>
          <a:lstStyle/>
          <a:p>
            <a:pPr marL="1143000" indent="-1143000" defTabSz="685800">
              <a:spcAft>
                <a:spcPct val="80000"/>
              </a:spcAft>
              <a:buFont typeface="Wingdings" panose="05000000000000000000" pitchFamily="2" charset="2"/>
              <a:buNone/>
              <a:tabLst>
                <a:tab pos="571500" algn="r"/>
                <a:tab pos="762000" algn="l"/>
              </a:tabLst>
              <a:defRPr/>
            </a:pPr>
            <a:r>
              <a:rPr lang="en-US" sz="2000" i="1" dirty="0">
                <a:latin typeface="Eras Medium ITC" panose="020B0602030504020804" pitchFamily="34" charset="0"/>
              </a:rPr>
              <a:t>where</a:t>
            </a:r>
            <a:r>
              <a:rPr lang="en-US" sz="2000" dirty="0">
                <a:latin typeface="Eras Medium ITC" panose="020B0602030504020804" pitchFamily="34" charset="0"/>
              </a:rPr>
              <a:t>:</a:t>
            </a:r>
            <a:endParaRPr lang="en-US" sz="2000" i="1" dirty="0">
              <a:latin typeface="Eras Medium ITC" panose="020B0602030504020804" pitchFamily="34" charset="0"/>
            </a:endParaRPr>
          </a:p>
          <a:p>
            <a:pPr marL="1143000" indent="-1143000" defTabSz="685800">
              <a:spcAft>
                <a:spcPct val="80000"/>
              </a:spcAft>
              <a:buFont typeface="Wingdings" panose="05000000000000000000" pitchFamily="2" charset="2"/>
              <a:buNone/>
              <a:tabLst>
                <a:tab pos="571500" algn="r"/>
                <a:tab pos="762000" algn="l"/>
              </a:tabLst>
              <a:defRPr/>
            </a:pPr>
            <a:r>
              <a:rPr lang="en-US" sz="2000" i="1" dirty="0">
                <a:latin typeface="Eras Medium ITC" panose="020B0602030504020804" pitchFamily="34" charset="0"/>
              </a:rPr>
              <a:t>	</a:t>
            </a:r>
            <a:r>
              <a:rPr lang="en-US" sz="2000" i="1" dirty="0" err="1">
                <a:latin typeface="Eras Medium ITC" panose="020B0602030504020804" pitchFamily="34" charset="0"/>
              </a:rPr>
              <a:t>x</a:t>
            </a:r>
            <a:r>
              <a:rPr lang="en-US" sz="2000" i="1" baseline="-25000" dirty="0" err="1">
                <a:latin typeface="Eras Medium ITC" panose="020B0602030504020804" pitchFamily="34" charset="0"/>
              </a:rPr>
              <a:t>t</a:t>
            </a:r>
            <a:r>
              <a:rPr lang="en-US" sz="2000" dirty="0">
                <a:latin typeface="Eras Medium ITC" panose="020B0602030504020804" pitchFamily="34" charset="0"/>
              </a:rPr>
              <a:t>	=	total number of people who have adopted product by time </a:t>
            </a:r>
            <a:r>
              <a:rPr lang="en-US" sz="2000" i="1" dirty="0">
                <a:latin typeface="Eras Medium ITC" panose="020B0602030504020804" pitchFamily="34" charset="0"/>
              </a:rPr>
              <a:t>t</a:t>
            </a:r>
            <a:endParaRPr lang="en-US" sz="2000" dirty="0">
              <a:latin typeface="Eras Medium ITC" panose="020B0602030504020804" pitchFamily="34" charset="0"/>
            </a:endParaRPr>
          </a:p>
          <a:p>
            <a:pPr marL="1143000" indent="-1143000" defTabSz="685800">
              <a:spcAft>
                <a:spcPct val="80000"/>
              </a:spcAft>
              <a:buFont typeface="Wingdings" panose="05000000000000000000" pitchFamily="2" charset="2"/>
              <a:buNone/>
              <a:tabLst>
                <a:tab pos="571500" algn="r"/>
                <a:tab pos="762000" algn="l"/>
              </a:tabLst>
              <a:defRPr/>
            </a:pPr>
            <a:r>
              <a:rPr lang="en-US" sz="2000" i="1" dirty="0">
                <a:latin typeface="Eras Medium ITC" panose="020B0602030504020804" pitchFamily="34" charset="0"/>
              </a:rPr>
              <a:t>	N</a:t>
            </a:r>
            <a:r>
              <a:rPr lang="en-US" sz="2000" dirty="0">
                <a:latin typeface="Eras Medium ITC" panose="020B0602030504020804" pitchFamily="34" charset="0"/>
              </a:rPr>
              <a:t>	=	population size</a:t>
            </a:r>
          </a:p>
          <a:p>
            <a:pPr marL="1143000" indent="-1143000" defTabSz="685800">
              <a:buFont typeface="Wingdings" panose="05000000000000000000" pitchFamily="2" charset="2"/>
              <a:buNone/>
              <a:tabLst>
                <a:tab pos="571500" algn="r"/>
                <a:tab pos="762000" algn="l"/>
              </a:tabLst>
              <a:defRPr/>
            </a:pPr>
            <a:r>
              <a:rPr lang="en-US" sz="2000" i="1" dirty="0">
                <a:latin typeface="Eras Medium ITC" panose="020B0602030504020804" pitchFamily="34" charset="0"/>
              </a:rPr>
              <a:t>	</a:t>
            </a:r>
            <a:r>
              <a:rPr lang="en-US" sz="2000" i="1" dirty="0" err="1">
                <a:latin typeface="Eras Medium ITC" panose="020B0602030504020804" pitchFamily="34" charset="0"/>
              </a:rPr>
              <a:t>a</a:t>
            </a:r>
            <a:r>
              <a:rPr lang="en-US" sz="2000" dirty="0" err="1">
                <a:latin typeface="Eras Medium ITC" panose="020B0602030504020804" pitchFamily="34" charset="0"/>
              </a:rPr>
              <a:t>,</a:t>
            </a:r>
            <a:r>
              <a:rPr lang="en-US" sz="2000" i="1" dirty="0" err="1">
                <a:latin typeface="Eras Medium ITC" panose="020B0602030504020804" pitchFamily="34" charset="0"/>
              </a:rPr>
              <a:t>b</a:t>
            </a:r>
            <a:r>
              <a:rPr lang="en-US" sz="2000" dirty="0">
                <a:latin typeface="Eras Medium ITC" panose="020B0602030504020804" pitchFamily="34" charset="0"/>
              </a:rPr>
              <a:t>	=	constants to be determined. The actual path of the curve will depend on these constants</a:t>
            </a:r>
          </a:p>
          <a:p>
            <a:pPr marL="1143000" indent="-1143000" defTabSz="685800">
              <a:buFont typeface="Wingdings" panose="05000000000000000000" pitchFamily="2" charset="2"/>
              <a:buNone/>
              <a:tabLst>
                <a:tab pos="571500" algn="r"/>
                <a:tab pos="762000" algn="l"/>
              </a:tabLst>
              <a:defRPr/>
            </a:pPr>
            <a:endParaRPr lang="en-US" sz="2000" dirty="0">
              <a:latin typeface="Eras Medium ITC" panose="020B0602030504020804" pitchFamily="34" charset="0"/>
            </a:endParaRPr>
          </a:p>
          <a:p>
            <a:pPr marL="63500" indent="-63500" defTabSz="685800">
              <a:buFont typeface="Wingdings" panose="05000000000000000000" pitchFamily="2" charset="2"/>
              <a:buNone/>
              <a:defRPr/>
            </a:pPr>
            <a:r>
              <a:rPr lang="en-US" sz="2000" dirty="0">
                <a:latin typeface="Eras Medium ITC" panose="020B0602030504020804" pitchFamily="34" charset="0"/>
              </a:rPr>
              <a:t>This translates to a regression model with three parameters (N, a, b) that can be estimated using historical data or analogous products.</a:t>
            </a:r>
          </a:p>
          <a:p>
            <a:pPr marL="1143000" indent="-1143000" defTabSz="685800">
              <a:buFont typeface="Wingdings" panose="05000000000000000000" pitchFamily="2" charset="2"/>
              <a:buNone/>
              <a:tabLst>
                <a:tab pos="571500" algn="r"/>
                <a:tab pos="762000" algn="l"/>
              </a:tabLst>
              <a:defRPr/>
            </a:pPr>
            <a:endParaRPr lang="en-US" sz="2000" dirty="0">
              <a:latin typeface="Eras Medium ITC" panose="020B0602030504020804" pitchFamily="34" charset="0"/>
            </a:endParaRPr>
          </a:p>
        </p:txBody>
      </p:sp>
      <p:grpSp>
        <p:nvGrpSpPr>
          <p:cNvPr id="24584" name="Group 8"/>
          <p:cNvGrpSpPr>
            <a:grpSpLocks/>
          </p:cNvGrpSpPr>
          <p:nvPr/>
        </p:nvGrpSpPr>
        <p:grpSpPr bwMode="auto">
          <a:xfrm>
            <a:off x="3006725" y="1312864"/>
            <a:ext cx="3195638" cy="842963"/>
            <a:chOff x="1894" y="1290"/>
            <a:chExt cx="2013" cy="531"/>
          </a:xfrm>
        </p:grpSpPr>
        <p:grpSp>
          <p:nvGrpSpPr>
            <p:cNvPr id="24586" name="Group 9"/>
            <p:cNvGrpSpPr>
              <a:grpSpLocks/>
            </p:cNvGrpSpPr>
            <p:nvPr/>
          </p:nvGrpSpPr>
          <p:grpSpPr bwMode="auto">
            <a:xfrm>
              <a:off x="1894" y="1290"/>
              <a:ext cx="353" cy="531"/>
              <a:chOff x="1894" y="1290"/>
              <a:chExt cx="353" cy="531"/>
            </a:xfrm>
          </p:grpSpPr>
          <p:sp>
            <p:nvSpPr>
              <p:cNvPr id="24588" name="Rectangle 10"/>
              <p:cNvSpPr>
                <a:spLocks noChangeArrowheads="1"/>
              </p:cNvSpPr>
              <p:nvPr/>
            </p:nvSpPr>
            <p:spPr bwMode="auto">
              <a:xfrm>
                <a:off x="1894" y="1290"/>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i="1">
                    <a:solidFill>
                      <a:schemeClr val="tx1"/>
                    </a:solidFill>
                    <a:latin typeface="Eras Medium ITC" panose="020B0602030504020804" pitchFamily="34" charset="0"/>
                  </a:rPr>
                  <a:t>dx</a:t>
                </a:r>
                <a:r>
                  <a:rPr lang="en-US" altLang="en-US" sz="1600" i="1" baseline="-25000">
                    <a:solidFill>
                      <a:schemeClr val="tx1"/>
                    </a:solidFill>
                    <a:latin typeface="Eras Medium ITC" panose="020B0602030504020804" pitchFamily="34" charset="0"/>
                  </a:rPr>
                  <a:t>t</a:t>
                </a:r>
              </a:p>
            </p:txBody>
          </p:sp>
          <p:sp>
            <p:nvSpPr>
              <p:cNvPr id="24589" name="Line 11"/>
              <p:cNvSpPr>
                <a:spLocks noChangeShapeType="1"/>
              </p:cNvSpPr>
              <p:nvPr/>
            </p:nvSpPr>
            <p:spPr bwMode="auto">
              <a:xfrm>
                <a:off x="1898" y="1535"/>
                <a:ext cx="343"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Eras Medium ITC" panose="020B0602030504020804" pitchFamily="34" charset="0"/>
                </a:endParaRPr>
              </a:p>
            </p:txBody>
          </p:sp>
          <p:sp>
            <p:nvSpPr>
              <p:cNvPr id="24590" name="Rectangle 12"/>
              <p:cNvSpPr>
                <a:spLocks noChangeArrowheads="1"/>
              </p:cNvSpPr>
              <p:nvPr/>
            </p:nvSpPr>
            <p:spPr bwMode="auto">
              <a:xfrm>
                <a:off x="1924" y="1530"/>
                <a:ext cx="2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i="1">
                    <a:solidFill>
                      <a:schemeClr val="tx1"/>
                    </a:solidFill>
                    <a:latin typeface="Eras Medium ITC" panose="020B0602030504020804" pitchFamily="34" charset="0"/>
                  </a:rPr>
                  <a:t>dt</a:t>
                </a:r>
              </a:p>
            </p:txBody>
          </p:sp>
        </p:grpSp>
        <p:sp>
          <p:nvSpPr>
            <p:cNvPr id="24587" name="Rectangle 13"/>
            <p:cNvSpPr>
              <a:spLocks noChangeArrowheads="1"/>
            </p:cNvSpPr>
            <p:nvPr/>
          </p:nvSpPr>
          <p:spPr bwMode="auto">
            <a:xfrm>
              <a:off x="2262" y="1372"/>
              <a:ext cx="164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a:solidFill>
                    <a:schemeClr val="tx1"/>
                  </a:solidFill>
                  <a:latin typeface="Eras Medium ITC" panose="020B0602030504020804" pitchFamily="34" charset="0"/>
                </a:rPr>
                <a:t>=   (</a:t>
              </a:r>
              <a:r>
                <a:rPr lang="en-US" altLang="en-US" i="1">
                  <a:solidFill>
                    <a:schemeClr val="tx1"/>
                  </a:solidFill>
                  <a:latin typeface="Eras Medium ITC" panose="020B0602030504020804" pitchFamily="34" charset="0"/>
                </a:rPr>
                <a:t>a </a:t>
              </a:r>
              <a:r>
                <a:rPr lang="en-US" altLang="en-US">
                  <a:solidFill>
                    <a:schemeClr val="tx1"/>
                  </a:solidFill>
                  <a:latin typeface="Eras Medium ITC" panose="020B0602030504020804" pitchFamily="34" charset="0"/>
                </a:rPr>
                <a:t>+ </a:t>
              </a:r>
              <a:r>
                <a:rPr lang="en-US" altLang="en-US" i="1">
                  <a:solidFill>
                    <a:schemeClr val="tx1"/>
                  </a:solidFill>
                  <a:latin typeface="Eras Medium ITC" panose="020B0602030504020804" pitchFamily="34" charset="0"/>
                </a:rPr>
                <a:t>bx</a:t>
              </a:r>
              <a:r>
                <a:rPr lang="en-US" altLang="en-US" sz="1600" i="1" baseline="-25000">
                  <a:solidFill>
                    <a:schemeClr val="tx1"/>
                  </a:solidFill>
                  <a:latin typeface="Eras Medium ITC" panose="020B0602030504020804" pitchFamily="34" charset="0"/>
                </a:rPr>
                <a:t>t</a:t>
              </a:r>
              <a:r>
                <a:rPr lang="en-US" altLang="en-US">
                  <a:solidFill>
                    <a:schemeClr val="tx1"/>
                  </a:solidFill>
                  <a:latin typeface="Eras Medium ITC" panose="020B0602030504020804" pitchFamily="34" charset="0"/>
                </a:rPr>
                <a:t>)(</a:t>
              </a:r>
              <a:r>
                <a:rPr lang="en-US" altLang="en-US" i="1">
                  <a:solidFill>
                    <a:schemeClr val="tx1"/>
                  </a:solidFill>
                  <a:latin typeface="Eras Medium ITC" panose="020B0602030504020804" pitchFamily="34" charset="0"/>
                </a:rPr>
                <a:t>N </a:t>
              </a:r>
              <a:r>
                <a:rPr lang="en-US" altLang="en-US">
                  <a:solidFill>
                    <a:schemeClr val="tx1"/>
                  </a:solidFill>
                  <a:latin typeface="Eras Medium ITC" panose="020B0602030504020804" pitchFamily="34" charset="0"/>
                </a:rPr>
                <a:t>– </a:t>
              </a:r>
              <a:r>
                <a:rPr lang="en-US" altLang="en-US" i="1">
                  <a:solidFill>
                    <a:schemeClr val="tx1"/>
                  </a:solidFill>
                  <a:latin typeface="Eras Medium ITC" panose="020B0602030504020804" pitchFamily="34" charset="0"/>
                </a:rPr>
                <a:t>x</a:t>
              </a:r>
              <a:r>
                <a:rPr lang="en-US" altLang="en-US" sz="1600" i="1" baseline="-25000">
                  <a:solidFill>
                    <a:schemeClr val="tx1"/>
                  </a:solidFill>
                  <a:latin typeface="Eras Medium ITC" panose="020B0602030504020804" pitchFamily="34" charset="0"/>
                </a:rPr>
                <a:t>t</a:t>
              </a:r>
              <a:r>
                <a:rPr lang="en-US" altLang="en-US">
                  <a:solidFill>
                    <a:schemeClr val="tx1"/>
                  </a:solidFill>
                  <a:latin typeface="Eras Medium ITC" panose="020B0602030504020804" pitchFamily="34" charset="0"/>
                </a:rPr>
                <a:t>)</a:t>
              </a:r>
            </a:p>
          </p:txBody>
        </p:sp>
      </p:grpSp>
      <p:sp>
        <p:nvSpPr>
          <p:cNvPr id="24585" name="Slide Number Placeholder 13"/>
          <p:cNvSpPr>
            <a:spLocks noGrp="1"/>
          </p:cNvSpPr>
          <p:nvPr>
            <p:ph type="sldNum" sz="quarter" idx="10"/>
          </p:nvPr>
        </p:nvSpPr>
        <p:spPr>
          <a:xfrm>
            <a:off x="7239000" y="61452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3CC37004-34D9-45E9-94FB-A7FDA09DF25A}" type="slidenum">
              <a:rPr lang="en-US" altLang="en-US" sz="1200" smtClean="0">
                <a:solidFill>
                  <a:srgbClr val="003399"/>
                </a:solidFill>
              </a:rPr>
              <a:pPr>
                <a:spcBef>
                  <a:spcPct val="0"/>
                </a:spcBef>
                <a:buClrTx/>
                <a:buFontTx/>
                <a:buNone/>
              </a:pPr>
              <a:t>53</a:t>
            </a:fld>
            <a:endParaRPr lang="en-US" altLang="en-US" sz="1200">
              <a:solidFill>
                <a:srgbClr val="003399"/>
              </a:solidFill>
            </a:endParaRPr>
          </a:p>
        </p:txBody>
      </p:sp>
      <p:sp>
        <p:nvSpPr>
          <p:cNvPr id="16" name="Rectangle 15"/>
          <p:cNvSpPr/>
          <p:nvPr/>
        </p:nvSpPr>
        <p:spPr>
          <a:xfrm>
            <a:off x="790335" y="5498882"/>
            <a:ext cx="6074099" cy="923330"/>
          </a:xfrm>
          <a:prstGeom prst="rect">
            <a:avLst/>
          </a:prstGeom>
        </p:spPr>
        <p:txBody>
          <a:bodyPr wrap="none">
            <a:spAutoFit/>
          </a:bodyPr>
          <a:lstStyle/>
          <a:p>
            <a:r>
              <a:rPr lang="en-US" b="1" dirty="0">
                <a:latin typeface="Eras Medium ITC" panose="020B0602030504020804" pitchFamily="34" charset="0"/>
              </a:rPr>
              <a:t>Is this a stylized representation of reality? Yes.</a:t>
            </a:r>
          </a:p>
          <a:p>
            <a:r>
              <a:rPr lang="en-US" b="1" dirty="0">
                <a:latin typeface="Eras Medium ITC" panose="020B0602030504020804" pitchFamily="34" charset="0"/>
              </a:rPr>
              <a:t>In addition to the conceptual explanations, </a:t>
            </a:r>
          </a:p>
          <a:p>
            <a:r>
              <a:rPr lang="en-US" b="1" dirty="0">
                <a:latin typeface="Eras Medium ITC" panose="020B0602030504020804" pitchFamily="34" charset="0"/>
              </a:rPr>
              <a:t>It also can have </a:t>
            </a:r>
            <a:r>
              <a:rPr lang="en-US" b="1" u="sng" dirty="0">
                <a:latin typeface="Eras Medium ITC" panose="020B0602030504020804" pitchFamily="34" charset="0"/>
              </a:rPr>
              <a:t>power to predict external sample (future)</a:t>
            </a:r>
            <a:r>
              <a:rPr lang="en-US" b="1" dirty="0">
                <a:latin typeface="Eras Medium ITC" panose="020B0602030504020804" pitchFamily="34" charset="0"/>
              </a:rPr>
              <a:t>.</a:t>
            </a:r>
            <a:endParaRPr lang="en-US" b="1" dirty="0"/>
          </a:p>
        </p:txBody>
      </p:sp>
    </p:spTree>
    <p:extLst>
      <p:ext uri="{BB962C8B-B14F-4D97-AF65-F5344CB8AC3E}">
        <p14:creationId xmlns:p14="http://schemas.microsoft.com/office/powerpoint/2010/main" val="74515223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0"/>
          </p:nvPr>
        </p:nvSpPr>
        <p:spPr>
          <a:xfrm>
            <a:off x="6967485" y="6179736"/>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1BCCBE6B-9221-4922-A5BC-DC716F72B7A5}" type="slidenum">
              <a:rPr lang="en-US" altLang="en-US" sz="1200" smtClean="0">
                <a:solidFill>
                  <a:srgbClr val="003399"/>
                </a:solidFill>
              </a:rPr>
              <a:pPr>
                <a:spcBef>
                  <a:spcPct val="0"/>
                </a:spcBef>
                <a:buClrTx/>
                <a:buFontTx/>
                <a:buNone/>
              </a:pPr>
              <a:t>54</a:t>
            </a:fld>
            <a:endParaRPr lang="en-US" altLang="en-US" sz="1200">
              <a:solidFill>
                <a:srgbClr val="003399"/>
              </a:solidFill>
            </a:endParaRPr>
          </a:p>
        </p:txBody>
      </p:sp>
      <p:graphicFrame>
        <p:nvGraphicFramePr>
          <p:cNvPr id="4" name="Shape"/>
          <p:cNvGraphicFramePr>
            <a:graphicFrameLocks noGrp="1"/>
          </p:cNvGraphicFramePr>
          <p:nvPr>
            <p:extLst/>
          </p:nvPr>
        </p:nvGraphicFramePr>
        <p:xfrm>
          <a:off x="173678" y="462695"/>
          <a:ext cx="8088539" cy="583315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7705673" y="1953811"/>
            <a:ext cx="1544637" cy="1570038"/>
          </a:xfrm>
          <a:prstGeom prst="rect">
            <a:avLst/>
          </a:prstGeom>
          <a:noFill/>
        </p:spPr>
        <p:txBody>
          <a:bodyPr>
            <a:spAutoFit/>
          </a:bodyPr>
          <a:lstStyle/>
          <a:p>
            <a:pPr algn="ctr">
              <a:defRPr/>
            </a:pPr>
            <a:r>
              <a:rPr lang="en-US" dirty="0">
                <a:latin typeface="+mn-lt"/>
                <a:ea typeface="SimSun-ExtB" pitchFamily="49" charset="-122"/>
              </a:rPr>
              <a:t>One month ahead forecast</a:t>
            </a:r>
          </a:p>
        </p:txBody>
      </p:sp>
      <p:cxnSp>
        <p:nvCxnSpPr>
          <p:cNvPr id="26629" name="Straight Arrow Connector 5"/>
          <p:cNvCxnSpPr>
            <a:cxnSpLocks noChangeShapeType="1"/>
          </p:cNvCxnSpPr>
          <p:nvPr/>
        </p:nvCxnSpPr>
        <p:spPr bwMode="auto">
          <a:xfrm flipH="1" flipV="1">
            <a:off x="7831085" y="1575986"/>
            <a:ext cx="409575" cy="377825"/>
          </a:xfrm>
          <a:prstGeom prst="straightConnector1">
            <a:avLst/>
          </a:prstGeom>
          <a:noFill/>
          <a:ln w="34925"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sp>
        <p:nvSpPr>
          <p:cNvPr id="3" name="TextBox 2"/>
          <p:cNvSpPr txBox="1"/>
          <p:nvPr/>
        </p:nvSpPr>
        <p:spPr>
          <a:xfrm>
            <a:off x="173678" y="6179736"/>
            <a:ext cx="6940555" cy="369332"/>
          </a:xfrm>
          <a:prstGeom prst="rect">
            <a:avLst/>
          </a:prstGeom>
          <a:noFill/>
        </p:spPr>
        <p:txBody>
          <a:bodyPr wrap="square" rtlCol="0">
            <a:spAutoFit/>
          </a:bodyPr>
          <a:lstStyle/>
          <a:p>
            <a:r>
              <a:rPr lang="en-US" dirty="0">
                <a:latin typeface="Eras Medium ITC" panose="020B0602030504020804" pitchFamily="34" charset="0"/>
              </a:rPr>
              <a:t>This can help marketing managers to make demand forecasting…</a:t>
            </a:r>
          </a:p>
        </p:txBody>
      </p:sp>
    </p:spTree>
    <p:extLst>
      <p:ext uri="{BB962C8B-B14F-4D97-AF65-F5344CB8AC3E}">
        <p14:creationId xmlns:p14="http://schemas.microsoft.com/office/powerpoint/2010/main" val="869666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z="3600" dirty="0">
                <a:effectLst/>
              </a:rPr>
              <a:t>Forecasting New Product Sales</a:t>
            </a:r>
          </a:p>
        </p:txBody>
      </p:sp>
      <p:sp>
        <p:nvSpPr>
          <p:cNvPr id="2867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2D783279-D4E5-42DE-9068-35115E732369}" type="slidenum">
              <a:rPr lang="en-US" altLang="en-US" sz="1200" smtClean="0">
                <a:solidFill>
                  <a:srgbClr val="003399"/>
                </a:solidFill>
              </a:rPr>
              <a:pPr>
                <a:spcBef>
                  <a:spcPct val="0"/>
                </a:spcBef>
                <a:buClrTx/>
                <a:buFontTx/>
                <a:buNone/>
              </a:pPr>
              <a:t>55</a:t>
            </a:fld>
            <a:endParaRPr lang="en-US" altLang="en-US" sz="1200">
              <a:solidFill>
                <a:srgbClr val="003399"/>
              </a:solidFill>
            </a:endParaRPr>
          </a:p>
        </p:txBody>
      </p:sp>
      <p:pic>
        <p:nvPicPr>
          <p:cNvPr id="2" name="Picture 1"/>
          <p:cNvPicPr>
            <a:picLocks noChangeAspect="1"/>
          </p:cNvPicPr>
          <p:nvPr/>
        </p:nvPicPr>
        <p:blipFill>
          <a:blip r:embed="rId3"/>
          <a:stretch>
            <a:fillRect/>
          </a:stretch>
        </p:blipFill>
        <p:spPr>
          <a:xfrm>
            <a:off x="2120201" y="2183057"/>
            <a:ext cx="4944429" cy="3340831"/>
          </a:xfrm>
          <a:prstGeom prst="rect">
            <a:avLst/>
          </a:prstGeom>
        </p:spPr>
      </p:pic>
      <p:sp>
        <p:nvSpPr>
          <p:cNvPr id="3" name="TextBox 2"/>
          <p:cNvSpPr txBox="1"/>
          <p:nvPr/>
        </p:nvSpPr>
        <p:spPr>
          <a:xfrm>
            <a:off x="1555141" y="5831590"/>
            <a:ext cx="6292622" cy="369332"/>
          </a:xfrm>
          <a:prstGeom prst="rect">
            <a:avLst/>
          </a:prstGeom>
          <a:noFill/>
        </p:spPr>
        <p:txBody>
          <a:bodyPr wrap="square" rtlCol="0">
            <a:spAutoFit/>
          </a:bodyPr>
          <a:lstStyle/>
          <a:p>
            <a:r>
              <a:rPr lang="en-US" dirty="0">
                <a:latin typeface="Eras Medium ITC" panose="020B0602030504020804" pitchFamily="34" charset="0"/>
              </a:rPr>
              <a:t>Did you watch the movie “Minority Report”? Any relevance? </a:t>
            </a:r>
          </a:p>
        </p:txBody>
      </p:sp>
    </p:spTree>
    <p:extLst>
      <p:ext uri="{BB962C8B-B14F-4D97-AF65-F5344CB8AC3E}">
        <p14:creationId xmlns:p14="http://schemas.microsoft.com/office/powerpoint/2010/main" val="437926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686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6868"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6869"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6870" name="Rectangle 6"/>
          <p:cNvSpPr>
            <a:spLocks noChangeArrowheads="1"/>
          </p:cNvSpPr>
          <p:nvPr/>
        </p:nvSpPr>
        <p:spPr bwMode="auto">
          <a:xfrm>
            <a:off x="711200" y="6229350"/>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6871" name="Rectangle 7"/>
          <p:cNvSpPr>
            <a:spLocks noChangeArrowheads="1"/>
          </p:cNvSpPr>
          <p:nvPr/>
        </p:nvSpPr>
        <p:spPr bwMode="auto">
          <a:xfrm>
            <a:off x="3149600" y="6229350"/>
            <a:ext cx="2844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6872" name="Rectangle 8"/>
          <p:cNvSpPr>
            <a:spLocks noGrp="1" noChangeArrowheads="1"/>
          </p:cNvSpPr>
          <p:nvPr>
            <p:ph type="title"/>
          </p:nvPr>
        </p:nvSpPr>
        <p:spPr>
          <a:xfrm>
            <a:off x="522514" y="242888"/>
            <a:ext cx="8068827" cy="1047750"/>
          </a:xfrm>
        </p:spPr>
        <p:txBody>
          <a:bodyPr>
            <a:normAutofit/>
          </a:bodyPr>
          <a:lstStyle/>
          <a:p>
            <a:r>
              <a:rPr lang="en-US" altLang="en-US" sz="3600" dirty="0">
                <a:latin typeface="Eras Medium ITC" panose="020B0602030504020804" pitchFamily="34" charset="0"/>
              </a:rPr>
              <a:t>Which one is longer? Top? or Bottom?</a:t>
            </a:r>
          </a:p>
        </p:txBody>
      </p:sp>
      <p:grpSp>
        <p:nvGrpSpPr>
          <p:cNvPr id="36873" name="Group 9"/>
          <p:cNvGrpSpPr>
            <a:grpSpLocks/>
          </p:cNvGrpSpPr>
          <p:nvPr/>
        </p:nvGrpSpPr>
        <p:grpSpPr bwMode="auto">
          <a:xfrm>
            <a:off x="2324100" y="2471738"/>
            <a:ext cx="4497388" cy="3184525"/>
            <a:chOff x="1464" y="1557"/>
            <a:chExt cx="2833" cy="2006"/>
          </a:xfrm>
        </p:grpSpPr>
        <p:grpSp>
          <p:nvGrpSpPr>
            <p:cNvPr id="36875" name="Group 10"/>
            <p:cNvGrpSpPr>
              <a:grpSpLocks/>
            </p:cNvGrpSpPr>
            <p:nvPr/>
          </p:nvGrpSpPr>
          <p:grpSpPr bwMode="auto">
            <a:xfrm>
              <a:off x="1896" y="2884"/>
              <a:ext cx="1968" cy="679"/>
              <a:chOff x="1896" y="2884"/>
              <a:chExt cx="1968" cy="679"/>
            </a:xfrm>
          </p:grpSpPr>
          <p:grpSp>
            <p:nvGrpSpPr>
              <p:cNvPr id="36884" name="Group 11"/>
              <p:cNvGrpSpPr>
                <a:grpSpLocks/>
              </p:cNvGrpSpPr>
              <p:nvPr/>
            </p:nvGrpSpPr>
            <p:grpSpPr bwMode="auto">
              <a:xfrm>
                <a:off x="1896" y="2884"/>
                <a:ext cx="568" cy="679"/>
                <a:chOff x="1896" y="2884"/>
                <a:chExt cx="568" cy="679"/>
              </a:xfrm>
            </p:grpSpPr>
            <p:sp>
              <p:nvSpPr>
                <p:cNvPr id="36889" name="Line 12"/>
                <p:cNvSpPr>
                  <a:spLocks noChangeShapeType="1"/>
                </p:cNvSpPr>
                <p:nvPr/>
              </p:nvSpPr>
              <p:spPr bwMode="auto">
                <a:xfrm flipV="1">
                  <a:off x="1896" y="2884"/>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90" name="Line 13"/>
                <p:cNvSpPr>
                  <a:spLocks noChangeShapeType="1"/>
                </p:cNvSpPr>
                <p:nvPr/>
              </p:nvSpPr>
              <p:spPr bwMode="auto">
                <a:xfrm>
                  <a:off x="1896" y="3225"/>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6885" name="Group 14"/>
              <p:cNvGrpSpPr>
                <a:grpSpLocks/>
              </p:cNvGrpSpPr>
              <p:nvPr/>
            </p:nvGrpSpPr>
            <p:grpSpPr bwMode="auto">
              <a:xfrm>
                <a:off x="3296" y="2884"/>
                <a:ext cx="568" cy="679"/>
                <a:chOff x="3296" y="2884"/>
                <a:chExt cx="568" cy="679"/>
              </a:xfrm>
            </p:grpSpPr>
            <p:sp>
              <p:nvSpPr>
                <p:cNvPr id="36887" name="Line 15"/>
                <p:cNvSpPr>
                  <a:spLocks noChangeShapeType="1"/>
                </p:cNvSpPr>
                <p:nvPr/>
              </p:nvSpPr>
              <p:spPr bwMode="auto">
                <a:xfrm flipH="1" flipV="1">
                  <a:off x="3296" y="2884"/>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8" name="Line 16"/>
                <p:cNvSpPr>
                  <a:spLocks noChangeShapeType="1"/>
                </p:cNvSpPr>
                <p:nvPr/>
              </p:nvSpPr>
              <p:spPr bwMode="auto">
                <a:xfrm flipH="1">
                  <a:off x="3296" y="3225"/>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6886" name="Line 17"/>
              <p:cNvSpPr>
                <a:spLocks noChangeShapeType="1"/>
              </p:cNvSpPr>
              <p:nvPr/>
            </p:nvSpPr>
            <p:spPr bwMode="auto">
              <a:xfrm>
                <a:off x="1896" y="3225"/>
                <a:ext cx="1968" cy="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6876" name="Group 18"/>
            <p:cNvGrpSpPr>
              <a:grpSpLocks/>
            </p:cNvGrpSpPr>
            <p:nvPr/>
          </p:nvGrpSpPr>
          <p:grpSpPr bwMode="auto">
            <a:xfrm>
              <a:off x="1464" y="1557"/>
              <a:ext cx="2833" cy="679"/>
              <a:chOff x="1464" y="1557"/>
              <a:chExt cx="2833" cy="679"/>
            </a:xfrm>
          </p:grpSpPr>
          <p:grpSp>
            <p:nvGrpSpPr>
              <p:cNvPr id="36877" name="Group 19"/>
              <p:cNvGrpSpPr>
                <a:grpSpLocks/>
              </p:cNvGrpSpPr>
              <p:nvPr/>
            </p:nvGrpSpPr>
            <p:grpSpPr bwMode="auto">
              <a:xfrm>
                <a:off x="1464" y="1557"/>
                <a:ext cx="568" cy="679"/>
                <a:chOff x="1464" y="1557"/>
                <a:chExt cx="568" cy="679"/>
              </a:xfrm>
            </p:grpSpPr>
            <p:sp>
              <p:nvSpPr>
                <p:cNvPr id="36882" name="Line 20"/>
                <p:cNvSpPr>
                  <a:spLocks noChangeShapeType="1"/>
                </p:cNvSpPr>
                <p:nvPr/>
              </p:nvSpPr>
              <p:spPr bwMode="auto">
                <a:xfrm flipH="1" flipV="1">
                  <a:off x="1464" y="1557"/>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3" name="Line 21"/>
                <p:cNvSpPr>
                  <a:spLocks noChangeShapeType="1"/>
                </p:cNvSpPr>
                <p:nvPr/>
              </p:nvSpPr>
              <p:spPr bwMode="auto">
                <a:xfrm flipH="1">
                  <a:off x="1464" y="1898"/>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6878" name="Line 22"/>
              <p:cNvSpPr>
                <a:spLocks noChangeShapeType="1"/>
              </p:cNvSpPr>
              <p:nvPr/>
            </p:nvSpPr>
            <p:spPr bwMode="auto">
              <a:xfrm>
                <a:off x="2035" y="1896"/>
                <a:ext cx="1700" cy="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36879" name="Group 23"/>
              <p:cNvGrpSpPr>
                <a:grpSpLocks/>
              </p:cNvGrpSpPr>
              <p:nvPr/>
            </p:nvGrpSpPr>
            <p:grpSpPr bwMode="auto">
              <a:xfrm>
                <a:off x="3729" y="1557"/>
                <a:ext cx="568" cy="679"/>
                <a:chOff x="3729" y="1557"/>
                <a:chExt cx="568" cy="679"/>
              </a:xfrm>
            </p:grpSpPr>
            <p:sp>
              <p:nvSpPr>
                <p:cNvPr id="36880" name="Line 24"/>
                <p:cNvSpPr>
                  <a:spLocks noChangeShapeType="1"/>
                </p:cNvSpPr>
                <p:nvPr/>
              </p:nvSpPr>
              <p:spPr bwMode="auto">
                <a:xfrm flipV="1">
                  <a:off x="3729" y="1557"/>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1" name="Line 25"/>
                <p:cNvSpPr>
                  <a:spLocks noChangeShapeType="1"/>
                </p:cNvSpPr>
                <p:nvPr/>
              </p:nvSpPr>
              <p:spPr bwMode="auto">
                <a:xfrm>
                  <a:off x="3729" y="1898"/>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grpSp>
      <p:sp>
        <p:nvSpPr>
          <p:cNvPr id="36874" name="Slide Number Placeholder 2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0E11C1ED-51C9-4B20-B85D-0A06B57F3CAC}" type="slidenum">
              <a:rPr lang="en-US" altLang="en-US" sz="1200" smtClean="0">
                <a:solidFill>
                  <a:srgbClr val="003399"/>
                </a:solidFill>
              </a:rPr>
              <a:pPr>
                <a:spcBef>
                  <a:spcPct val="0"/>
                </a:spcBef>
                <a:buClrTx/>
                <a:buFontTx/>
                <a:buNone/>
              </a:pPr>
              <a:t>56</a:t>
            </a:fld>
            <a:endParaRPr lang="en-US" altLang="en-US" sz="1200">
              <a:solidFill>
                <a:srgbClr val="003399"/>
              </a:solidFill>
            </a:endParaRPr>
          </a:p>
        </p:txBody>
      </p:sp>
    </p:spTree>
    <p:extLst>
      <p:ext uri="{BB962C8B-B14F-4D97-AF65-F5344CB8AC3E}">
        <p14:creationId xmlns:p14="http://schemas.microsoft.com/office/powerpoint/2010/main" val="99927441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p:cNvSpPr>
            <a:spLocks noGrp="1" noChangeArrowheads="1"/>
          </p:cNvSpPr>
          <p:nvPr>
            <p:ph type="title"/>
          </p:nvPr>
        </p:nvSpPr>
        <p:spPr>
          <a:xfrm>
            <a:off x="381000" y="446882"/>
            <a:ext cx="8534399" cy="990600"/>
          </a:xfrm>
        </p:spPr>
        <p:txBody>
          <a:bodyPr>
            <a:normAutofit fontScale="90000"/>
          </a:bodyPr>
          <a:lstStyle/>
          <a:p>
            <a:r>
              <a:rPr lang="en-US" altLang="en-US" sz="3600" dirty="0">
                <a:solidFill>
                  <a:schemeClr val="tx1"/>
                </a:solidFill>
                <a:latin typeface="Eras Medium ITC" panose="020B0602030504020804" pitchFamily="34" charset="0"/>
              </a:rPr>
              <a:t>How to develop a Model?</a:t>
            </a:r>
            <a:br>
              <a:rPr lang="en-US" altLang="en-US" sz="3600" dirty="0">
                <a:solidFill>
                  <a:schemeClr val="tx1"/>
                </a:solidFill>
                <a:latin typeface="Eras Medium ITC" panose="020B0602030504020804" pitchFamily="34" charset="0"/>
              </a:rPr>
            </a:br>
            <a:r>
              <a:rPr lang="en-US" altLang="en-US" sz="2700" dirty="0">
                <a:solidFill>
                  <a:schemeClr val="tx1"/>
                </a:solidFill>
                <a:latin typeface="Eras Medium ITC" panose="020B0602030504020804" pitchFamily="34" charset="0"/>
              </a:rPr>
              <a:t>General Model Building Process (Searching a best/better model)</a:t>
            </a:r>
          </a:p>
        </p:txBody>
      </p:sp>
      <p:sp>
        <p:nvSpPr>
          <p:cNvPr id="10249" name="Rectangle 12"/>
          <p:cNvSpPr>
            <a:spLocks noChangeArrowheads="1"/>
          </p:cNvSpPr>
          <p:nvPr/>
        </p:nvSpPr>
        <p:spPr bwMode="auto">
          <a:xfrm>
            <a:off x="1224757" y="1729979"/>
            <a:ext cx="2688431" cy="1816100"/>
          </a:xfrm>
          <a:prstGeom prst="rect">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dirty="0">
                <a:latin typeface="Eras Medium ITC" panose="020B0602030504020804" pitchFamily="34" charset="0"/>
              </a:rPr>
              <a:t>Model</a:t>
            </a:r>
          </a:p>
          <a:p>
            <a:pPr algn="ctr"/>
            <a:r>
              <a:rPr lang="en-US" altLang="en-US" sz="1800" dirty="0">
                <a:latin typeface="Eras Medium ITC" panose="020B0602030504020804" pitchFamily="34" charset="0"/>
              </a:rPr>
              <a:t>Structure 1</a:t>
            </a:r>
          </a:p>
          <a:p>
            <a:pPr algn="ctr"/>
            <a:endParaRPr lang="en-US" altLang="en-US" sz="1800" dirty="0">
              <a:latin typeface="Eras Medium ITC" panose="020B0602030504020804" pitchFamily="34" charset="0"/>
            </a:endParaRPr>
          </a:p>
          <a:p>
            <a:pPr algn="ctr"/>
            <a:r>
              <a:rPr lang="en-US" altLang="en-US" sz="1800" dirty="0">
                <a:latin typeface="Eras Medium ITC" panose="020B0602030504020804" pitchFamily="34" charset="0"/>
              </a:rPr>
              <a:t>Dependent Variable </a:t>
            </a:r>
          </a:p>
          <a:p>
            <a:pPr algn="ctr"/>
            <a:r>
              <a:rPr lang="en-US" altLang="en-US" sz="1800" dirty="0">
                <a:latin typeface="Eras Medium ITC" panose="020B0602030504020804" pitchFamily="34" charset="0"/>
              </a:rPr>
              <a:t>(Continuous or Discrete?)</a:t>
            </a:r>
          </a:p>
          <a:p>
            <a:pPr algn="ctr"/>
            <a:r>
              <a:rPr lang="en-US" altLang="en-US" sz="1800" dirty="0">
                <a:latin typeface="Eras Medium ITC" panose="020B0602030504020804" pitchFamily="34" charset="0"/>
              </a:rPr>
              <a:t>Independent Variables</a:t>
            </a:r>
          </a:p>
        </p:txBody>
      </p:sp>
      <p:sp>
        <p:nvSpPr>
          <p:cNvPr id="10250" name="Rectangle 13"/>
          <p:cNvSpPr>
            <a:spLocks noChangeArrowheads="1"/>
          </p:cNvSpPr>
          <p:nvPr/>
        </p:nvSpPr>
        <p:spPr bwMode="auto">
          <a:xfrm>
            <a:off x="5211763" y="1729979"/>
            <a:ext cx="2506662" cy="1816100"/>
          </a:xfrm>
          <a:prstGeom prst="rect">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dirty="0">
                <a:latin typeface="Eras Medium ITC" panose="020B0602030504020804" pitchFamily="34" charset="0"/>
              </a:rPr>
              <a:t>Model Structure 2</a:t>
            </a:r>
          </a:p>
          <a:p>
            <a:pPr algn="ctr"/>
            <a:endParaRPr lang="en-US" altLang="en-US" sz="1800" dirty="0">
              <a:latin typeface="Eras Medium ITC" panose="020B0602030504020804" pitchFamily="34" charset="0"/>
            </a:endParaRPr>
          </a:p>
          <a:p>
            <a:pPr algn="ctr"/>
            <a:r>
              <a:rPr lang="en-US" altLang="en-US" sz="1800" dirty="0">
                <a:latin typeface="Eras Medium ITC" panose="020B0602030504020804" pitchFamily="34" charset="0"/>
              </a:rPr>
              <a:t>Functional form of</a:t>
            </a:r>
          </a:p>
          <a:p>
            <a:pPr algn="ctr"/>
            <a:r>
              <a:rPr lang="en-US" altLang="en-US" sz="1800" dirty="0">
                <a:latin typeface="Eras Medium ITC" panose="020B0602030504020804" pitchFamily="34" charset="0"/>
              </a:rPr>
              <a:t>relationship</a:t>
            </a:r>
          </a:p>
          <a:p>
            <a:pPr algn="ctr"/>
            <a:r>
              <a:rPr lang="en-US" altLang="en-US" sz="1800" dirty="0">
                <a:latin typeface="Eras Medium ITC" panose="020B0602030504020804" pitchFamily="34" charset="0"/>
              </a:rPr>
              <a:t>between</a:t>
            </a:r>
          </a:p>
          <a:p>
            <a:pPr algn="ctr"/>
            <a:r>
              <a:rPr lang="en-US" altLang="en-US" sz="1800" dirty="0">
                <a:latin typeface="Eras Medium ITC" panose="020B0602030504020804" pitchFamily="34" charset="0"/>
              </a:rPr>
              <a:t>Variables</a:t>
            </a:r>
          </a:p>
        </p:txBody>
      </p:sp>
      <p:sp>
        <p:nvSpPr>
          <p:cNvPr id="10251" name="Rectangle 14"/>
          <p:cNvSpPr>
            <a:spLocks noChangeArrowheads="1"/>
          </p:cNvSpPr>
          <p:nvPr/>
        </p:nvSpPr>
        <p:spPr bwMode="auto">
          <a:xfrm>
            <a:off x="4113213" y="4387850"/>
            <a:ext cx="2197100" cy="1816100"/>
          </a:xfrm>
          <a:prstGeom prst="rect">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sz="1800" dirty="0">
              <a:latin typeface="Eras Medium ITC" panose="020B0602030504020804" pitchFamily="34" charset="0"/>
            </a:endParaRPr>
          </a:p>
          <a:p>
            <a:pPr algn="ctr"/>
            <a:endParaRPr lang="en-US" altLang="en-US" sz="1800" dirty="0">
              <a:latin typeface="Eras Medium ITC" panose="020B0602030504020804" pitchFamily="34" charset="0"/>
            </a:endParaRPr>
          </a:p>
          <a:p>
            <a:pPr algn="ctr"/>
            <a:r>
              <a:rPr lang="en-US" altLang="en-US" sz="1800" dirty="0">
                <a:latin typeface="Eras Medium ITC" panose="020B0602030504020804" pitchFamily="34" charset="0"/>
              </a:rPr>
              <a:t>Application</a:t>
            </a:r>
          </a:p>
          <a:p>
            <a:pPr algn="ctr"/>
            <a:r>
              <a:rPr lang="en-US" altLang="en-US" sz="1800" dirty="0">
                <a:latin typeface="Eras Medium ITC" panose="020B0602030504020804" pitchFamily="34" charset="0"/>
              </a:rPr>
              <a:t>to Data</a:t>
            </a:r>
          </a:p>
          <a:p>
            <a:pPr algn="ctr"/>
            <a:endParaRPr lang="en-US" altLang="en-US" sz="1800" dirty="0">
              <a:latin typeface="Eras Medium ITC" panose="020B0602030504020804" pitchFamily="34" charset="0"/>
            </a:endParaRPr>
          </a:p>
          <a:p>
            <a:pPr algn="ctr"/>
            <a:r>
              <a:rPr lang="en-US" altLang="en-US" sz="1800" dirty="0">
                <a:latin typeface="Eras Medium ITC" panose="020B0602030504020804" pitchFamily="34" charset="0"/>
              </a:rPr>
              <a:t>Empirical </a:t>
            </a:r>
          </a:p>
          <a:p>
            <a:pPr algn="ctr"/>
            <a:r>
              <a:rPr lang="en-US" altLang="en-US" sz="1800" dirty="0">
                <a:latin typeface="Eras Medium ITC" panose="020B0602030504020804" pitchFamily="34" charset="0"/>
              </a:rPr>
              <a:t>Estimation</a:t>
            </a:r>
          </a:p>
          <a:p>
            <a:pPr algn="ctr"/>
            <a:endParaRPr lang="en-US" altLang="en-US" sz="1800" dirty="0">
              <a:latin typeface="Eras Medium ITC" panose="020B0602030504020804" pitchFamily="34" charset="0"/>
            </a:endParaRPr>
          </a:p>
          <a:p>
            <a:pPr algn="ctr"/>
            <a:endParaRPr lang="en-US" altLang="en-US" sz="1800" dirty="0">
              <a:latin typeface="Eras Medium ITC" panose="020B0602030504020804" pitchFamily="34" charset="0"/>
            </a:endParaRPr>
          </a:p>
        </p:txBody>
      </p:sp>
      <p:sp>
        <p:nvSpPr>
          <p:cNvPr id="10253" name="Rectangle 16"/>
          <p:cNvSpPr>
            <a:spLocks noChangeArrowheads="1"/>
          </p:cNvSpPr>
          <p:nvPr/>
        </p:nvSpPr>
        <p:spPr bwMode="auto">
          <a:xfrm>
            <a:off x="7085013" y="4564063"/>
            <a:ext cx="1663700" cy="1282700"/>
          </a:xfrm>
          <a:prstGeom prst="rect">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Eras Medium ITC" panose="020B0602030504020804" pitchFamily="34" charset="0"/>
              </a:rPr>
              <a:t>Gathering </a:t>
            </a:r>
          </a:p>
          <a:p>
            <a:pPr algn="ctr"/>
            <a:r>
              <a:rPr lang="en-US" altLang="en-US" sz="1800">
                <a:latin typeface="Eras Medium ITC" panose="020B0602030504020804" pitchFamily="34" charset="0"/>
              </a:rPr>
              <a:t>Data</a:t>
            </a:r>
          </a:p>
        </p:txBody>
      </p:sp>
      <p:sp>
        <p:nvSpPr>
          <p:cNvPr id="10254" name="Rectangle 17"/>
          <p:cNvSpPr>
            <a:spLocks noChangeArrowheads="1"/>
          </p:cNvSpPr>
          <p:nvPr/>
        </p:nvSpPr>
        <p:spPr bwMode="auto">
          <a:xfrm>
            <a:off x="1050131" y="4352825"/>
            <a:ext cx="2173288" cy="2006799"/>
          </a:xfrm>
          <a:prstGeom prst="rect">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dirty="0">
                <a:latin typeface="Eras Medium ITC" panose="020B0602030504020804" pitchFamily="34" charset="0"/>
              </a:rPr>
              <a:t>Revising Model </a:t>
            </a:r>
          </a:p>
          <a:p>
            <a:pPr algn="ctr"/>
            <a:r>
              <a:rPr lang="en-US" altLang="en-US" sz="1800" dirty="0">
                <a:latin typeface="Eras Medium ITC" panose="020B0602030504020804" pitchFamily="34" charset="0"/>
              </a:rPr>
              <a:t>to improve it </a:t>
            </a:r>
          </a:p>
          <a:p>
            <a:pPr algn="ctr"/>
            <a:endParaRPr lang="en-US" altLang="en-US" sz="1800" dirty="0">
              <a:latin typeface="Eras Medium ITC" panose="020B0602030504020804" pitchFamily="34" charset="0"/>
            </a:endParaRPr>
          </a:p>
          <a:p>
            <a:pPr algn="ctr"/>
            <a:r>
              <a:rPr lang="en-US" altLang="en-US" sz="1800" dirty="0">
                <a:latin typeface="Eras Medium ITC" panose="020B0602030504020804" pitchFamily="34" charset="0"/>
              </a:rPr>
              <a:t>New Variables</a:t>
            </a:r>
          </a:p>
          <a:p>
            <a:pPr algn="ctr"/>
            <a:r>
              <a:rPr lang="en-US" altLang="en-US" sz="1800" dirty="0">
                <a:latin typeface="Eras Medium ITC" panose="020B0602030504020804" pitchFamily="34" charset="0"/>
              </a:rPr>
              <a:t>(Statistical Fitting)</a:t>
            </a:r>
          </a:p>
        </p:txBody>
      </p:sp>
      <p:sp>
        <p:nvSpPr>
          <p:cNvPr id="10255" name="AutoShape 19"/>
          <p:cNvSpPr>
            <a:spLocks noChangeArrowheads="1"/>
          </p:cNvSpPr>
          <p:nvPr/>
        </p:nvSpPr>
        <p:spPr bwMode="auto">
          <a:xfrm>
            <a:off x="4309666" y="2530079"/>
            <a:ext cx="292100" cy="215900"/>
          </a:xfrm>
          <a:prstGeom prst="rightArrow">
            <a:avLst>
              <a:gd name="adj1" fmla="val 50000"/>
              <a:gd name="adj2" fmla="val 67653"/>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Eras Medium ITC" panose="020B0602030504020804" pitchFamily="34" charset="0"/>
            </a:endParaRPr>
          </a:p>
        </p:txBody>
      </p:sp>
      <p:sp>
        <p:nvSpPr>
          <p:cNvPr id="10256" name="AutoShape 20"/>
          <p:cNvSpPr>
            <a:spLocks noChangeArrowheads="1"/>
          </p:cNvSpPr>
          <p:nvPr/>
        </p:nvSpPr>
        <p:spPr bwMode="auto">
          <a:xfrm>
            <a:off x="7391400" y="3865364"/>
            <a:ext cx="215900" cy="368300"/>
          </a:xfrm>
          <a:prstGeom prst="downArrow">
            <a:avLst>
              <a:gd name="adj1" fmla="val 50000"/>
              <a:gd name="adj2" fmla="val 85302"/>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Eras Medium ITC" panose="020B0602030504020804" pitchFamily="34" charset="0"/>
            </a:endParaRPr>
          </a:p>
        </p:txBody>
      </p:sp>
      <p:sp>
        <p:nvSpPr>
          <p:cNvPr id="10257" name="AutoShape 21"/>
          <p:cNvSpPr>
            <a:spLocks noChangeArrowheads="1"/>
          </p:cNvSpPr>
          <p:nvPr/>
        </p:nvSpPr>
        <p:spPr bwMode="auto">
          <a:xfrm>
            <a:off x="6565900" y="5289550"/>
            <a:ext cx="374650" cy="217488"/>
          </a:xfrm>
          <a:prstGeom prst="leftArrow">
            <a:avLst>
              <a:gd name="adj1" fmla="val 50000"/>
              <a:gd name="adj2" fmla="val 104538"/>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Eras Medium ITC" panose="020B0602030504020804" pitchFamily="34" charset="0"/>
            </a:endParaRPr>
          </a:p>
        </p:txBody>
      </p:sp>
      <p:sp>
        <p:nvSpPr>
          <p:cNvPr id="10258" name="AutoShape 23"/>
          <p:cNvSpPr>
            <a:spLocks noChangeArrowheads="1"/>
          </p:cNvSpPr>
          <p:nvPr/>
        </p:nvSpPr>
        <p:spPr bwMode="auto">
          <a:xfrm>
            <a:off x="3486150" y="5356225"/>
            <a:ext cx="427038" cy="207963"/>
          </a:xfrm>
          <a:prstGeom prst="leftArrow">
            <a:avLst>
              <a:gd name="adj1" fmla="val 50000"/>
              <a:gd name="adj2" fmla="val 104535"/>
            </a:avLst>
          </a:prstGeom>
          <a:solidFill>
            <a:schemeClr val="bg1"/>
          </a:solidFill>
          <a:ln w="12700">
            <a:solidFill>
              <a:schemeClr val="tx1"/>
            </a:solidFill>
            <a:miter lim="800000"/>
            <a:headEnd/>
            <a:tailEnd/>
          </a:ln>
          <a:effectLst>
            <a:outerShdw dist="107763" dir="2700000" algn="ctr" rotWithShape="0">
              <a:schemeClr val="folHlink"/>
            </a:outer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Eras Medium ITC" panose="020B0602030504020804" pitchFamily="34" charset="0"/>
            </a:endParaRPr>
          </a:p>
        </p:txBody>
      </p:sp>
    </p:spTree>
    <p:extLst>
      <p:ext uri="{BB962C8B-B14F-4D97-AF65-F5344CB8AC3E}">
        <p14:creationId xmlns:p14="http://schemas.microsoft.com/office/powerpoint/2010/main" val="56445172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C5B4-B4EB-45AC-A150-6D1818F24970}"/>
              </a:ext>
            </a:extLst>
          </p:cNvPr>
          <p:cNvSpPr>
            <a:spLocks noGrp="1"/>
          </p:cNvSpPr>
          <p:nvPr>
            <p:ph type="title"/>
          </p:nvPr>
        </p:nvSpPr>
        <p:spPr/>
        <p:txBody>
          <a:bodyPr/>
          <a:lstStyle/>
          <a:p>
            <a:r>
              <a:rPr lang="en-US" dirty="0">
                <a:latin typeface="Eras Medium ITC" panose="020B0602030504020804" pitchFamily="34" charset="0"/>
              </a:rPr>
              <a:t>Model Parameters</a:t>
            </a:r>
          </a:p>
        </p:txBody>
      </p:sp>
      <p:sp>
        <p:nvSpPr>
          <p:cNvPr id="3" name="Content Placeholder 2">
            <a:extLst>
              <a:ext uri="{FF2B5EF4-FFF2-40B4-BE49-F238E27FC236}">
                <a16:creationId xmlns:a16="http://schemas.microsoft.com/office/drawing/2014/main" id="{67735225-F8CA-4E85-A8C9-08F95D95C446}"/>
              </a:ext>
            </a:extLst>
          </p:cNvPr>
          <p:cNvSpPr>
            <a:spLocks noGrp="1"/>
          </p:cNvSpPr>
          <p:nvPr>
            <p:ph idx="1"/>
          </p:nvPr>
        </p:nvSpPr>
        <p:spPr>
          <a:xfrm>
            <a:off x="628650" y="1825625"/>
            <a:ext cx="8210550" cy="4351338"/>
          </a:xfrm>
        </p:spPr>
        <p:txBody>
          <a:bodyPr/>
          <a:lstStyle/>
          <a:p>
            <a:r>
              <a:rPr lang="en-US" dirty="0">
                <a:latin typeface="Eras Medium ITC" panose="020B0602030504020804" pitchFamily="34" charset="0"/>
              </a:rPr>
              <a:t>Characterize a given population using your model (It can tell us something about the target population).</a:t>
            </a:r>
          </a:p>
          <a:p>
            <a:r>
              <a:rPr lang="en-US" dirty="0">
                <a:latin typeface="Eras Medium ITC" panose="020B0602030504020804" pitchFamily="34" charset="0"/>
              </a:rPr>
              <a:t>They are very important for description and prediction.</a:t>
            </a:r>
          </a:p>
          <a:p>
            <a:r>
              <a:rPr lang="en-US" dirty="0">
                <a:latin typeface="Eras Medium ITC" panose="020B0602030504020804" pitchFamily="34" charset="0"/>
              </a:rPr>
              <a:t>Various Examples</a:t>
            </a:r>
          </a:p>
          <a:p>
            <a:pPr lvl="1"/>
            <a:r>
              <a:rPr lang="en-US" dirty="0">
                <a:latin typeface="Eras Medium ITC" panose="020B0602030504020804" pitchFamily="34" charset="0"/>
              </a:rPr>
              <a:t>Mean and standard deviation</a:t>
            </a:r>
          </a:p>
          <a:p>
            <a:pPr lvl="1"/>
            <a:r>
              <a:rPr lang="en-US" dirty="0">
                <a:latin typeface="Eras Medium ITC" panose="020B0602030504020804" pitchFamily="34" charset="0"/>
              </a:rPr>
              <a:t>The coefficients in a linear regression or logistic regression.</a:t>
            </a:r>
          </a:p>
          <a:p>
            <a:pPr lvl="1"/>
            <a:r>
              <a:rPr lang="en-US" dirty="0">
                <a:latin typeface="Eras Medium ITC" panose="020B0602030504020804" pitchFamily="34" charset="0"/>
              </a:rPr>
              <a:t>The weights in an artificial neural network.</a:t>
            </a:r>
          </a:p>
          <a:p>
            <a:pPr lvl="1"/>
            <a:endParaRPr lang="en-US" dirty="0">
              <a:latin typeface="Eras Medium ITC" panose="020B0602030504020804" pitchFamily="34" charset="0"/>
            </a:endParaRPr>
          </a:p>
        </p:txBody>
      </p:sp>
    </p:spTree>
    <p:extLst>
      <p:ext uri="{BB962C8B-B14F-4D97-AF65-F5344CB8AC3E}">
        <p14:creationId xmlns:p14="http://schemas.microsoft.com/office/powerpoint/2010/main" val="5629093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430CA5-0C24-44AA-8864-04342581E378}" type="slidenum">
              <a:rPr lang="en-US" altLang="en-US" sz="1200">
                <a:solidFill>
                  <a:srgbClr val="003399"/>
                </a:solidFill>
                <a:latin typeface="Arial" panose="020B0604020202020204" pitchFamily="34" charset="0"/>
              </a:rPr>
              <a:pPr/>
              <a:t>59</a:t>
            </a:fld>
            <a:endParaRPr lang="en-US" altLang="en-US" sz="1200">
              <a:solidFill>
                <a:srgbClr val="003399"/>
              </a:solidFill>
              <a:latin typeface="Arial" panose="020B0604020202020204" pitchFamily="34" charset="0"/>
            </a:endParaRPr>
          </a:p>
        </p:txBody>
      </p:sp>
      <p:sp>
        <p:nvSpPr>
          <p:cNvPr id="19459" name="Rectangle 2"/>
          <p:cNvSpPr>
            <a:spLocks noGrp="1" noChangeArrowheads="1"/>
          </p:cNvSpPr>
          <p:nvPr>
            <p:ph type="title"/>
          </p:nvPr>
        </p:nvSpPr>
        <p:spPr/>
        <p:txBody>
          <a:bodyPr/>
          <a:lstStyle/>
          <a:p>
            <a:r>
              <a:rPr lang="en-US" altLang="en-US" sz="3600" dirty="0">
                <a:solidFill>
                  <a:schemeClr val="tx1"/>
                </a:solidFill>
                <a:latin typeface="Eras Medium ITC" panose="020B0602030504020804" pitchFamily="34" charset="0"/>
              </a:rPr>
              <a:t>Model Estimation Step…</a:t>
            </a:r>
          </a:p>
        </p:txBody>
      </p:sp>
      <p:sp>
        <p:nvSpPr>
          <p:cNvPr id="19460" name="Rectangle 3"/>
          <p:cNvSpPr>
            <a:spLocks noGrp="1" noChangeArrowheads="1"/>
          </p:cNvSpPr>
          <p:nvPr>
            <p:ph type="body" idx="1"/>
          </p:nvPr>
        </p:nvSpPr>
        <p:spPr/>
        <p:txBody>
          <a:bodyPr>
            <a:normAutofit fontScale="92500" lnSpcReduction="20000"/>
          </a:bodyPr>
          <a:lstStyle/>
          <a:p>
            <a:r>
              <a:rPr lang="en-US" altLang="en-US" dirty="0">
                <a:latin typeface="Eras Medium ITC" panose="020B0602030504020804" pitchFamily="34" charset="0"/>
              </a:rPr>
              <a:t>Estimation (or calibration) is the process of assigning values to the parameters or unknowns in the model.</a:t>
            </a:r>
          </a:p>
          <a:p>
            <a:endParaRPr lang="en-US" altLang="en-US" dirty="0">
              <a:latin typeface="Eras Medium ITC" panose="020B0602030504020804" pitchFamily="34" charset="0"/>
            </a:endParaRPr>
          </a:p>
          <a:p>
            <a:r>
              <a:rPr lang="en-US" altLang="en-US" dirty="0">
                <a:latin typeface="Eras Medium ITC" panose="020B0602030504020804" pitchFamily="34" charset="0"/>
              </a:rPr>
              <a:t>Parameters: 				</a:t>
            </a:r>
          </a:p>
          <a:p>
            <a:endParaRPr lang="en-US" altLang="en-US" dirty="0">
              <a:latin typeface="Eras Medium ITC" panose="020B0602030504020804" pitchFamily="34" charset="0"/>
            </a:endParaRPr>
          </a:p>
          <a:p>
            <a:r>
              <a:rPr lang="en-US" altLang="en-US" dirty="0">
                <a:latin typeface="Eras Medium ITC" panose="020B0602030504020804" pitchFamily="34" charset="0"/>
              </a:rPr>
              <a:t>Data:</a:t>
            </a:r>
          </a:p>
          <a:p>
            <a:endParaRPr lang="en-US" altLang="en-US" dirty="0">
              <a:latin typeface="Eras Medium ITC" panose="020B0602030504020804" pitchFamily="34" charset="0"/>
            </a:endParaRPr>
          </a:p>
          <a:p>
            <a:r>
              <a:rPr lang="en-US" altLang="en-US" dirty="0">
                <a:latin typeface="Eras Medium ITC" panose="020B0602030504020804" pitchFamily="34" charset="0"/>
              </a:rPr>
              <a:t>Various Estimation approaches:	</a:t>
            </a:r>
          </a:p>
          <a:p>
            <a:pPr marL="274320" lvl="1" indent="0">
              <a:buNone/>
            </a:pPr>
            <a:r>
              <a:rPr lang="en-US" altLang="en-US" dirty="0">
                <a:latin typeface="Eras Medium ITC" panose="020B0602030504020804" pitchFamily="34" charset="0"/>
              </a:rPr>
              <a:t>Ordinary Least Squares in regression, Maximum Likelihood Method, Generalized Method of Moments (GMM), or Markov Chain Monte Carlo (MCMC) for Bayesian methods.</a:t>
            </a:r>
          </a:p>
        </p:txBody>
      </p:sp>
      <p:graphicFrame>
        <p:nvGraphicFramePr>
          <p:cNvPr id="19461" name="Object 0"/>
          <p:cNvGraphicFramePr>
            <a:graphicFrameLocks noChangeAspect="1"/>
          </p:cNvGraphicFramePr>
          <p:nvPr/>
        </p:nvGraphicFramePr>
        <p:xfrm>
          <a:off x="3387725" y="3016250"/>
          <a:ext cx="1890713" cy="441325"/>
        </p:xfrm>
        <a:graphic>
          <a:graphicData uri="http://schemas.openxmlformats.org/presentationml/2006/ole">
            <mc:AlternateContent xmlns:mc="http://schemas.openxmlformats.org/markup-compatibility/2006">
              <mc:Choice xmlns:v="urn:schemas-microsoft-com:vml" Requires="v">
                <p:oleObj spid="_x0000_s4144" name="Equation" r:id="rId4" imgW="1739900" imgH="406400" progId="Equation.3">
                  <p:embed/>
                </p:oleObj>
              </mc:Choice>
              <mc:Fallback>
                <p:oleObj name="Equation" r:id="rId4" imgW="1739900" imgH="406400" progId="Equation.3">
                  <p:embed/>
                  <p:pic>
                    <p:nvPicPr>
                      <p:cNvPr id="19461"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725" y="3016250"/>
                        <a:ext cx="18907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2" name="Object 1"/>
          <p:cNvGraphicFramePr>
            <a:graphicFrameLocks noChangeAspect="1"/>
          </p:cNvGraphicFramePr>
          <p:nvPr/>
        </p:nvGraphicFramePr>
        <p:xfrm>
          <a:off x="3281363" y="3878263"/>
          <a:ext cx="5105400" cy="406400"/>
        </p:xfrm>
        <a:graphic>
          <a:graphicData uri="http://schemas.openxmlformats.org/presentationml/2006/ole">
            <mc:AlternateContent xmlns:mc="http://schemas.openxmlformats.org/markup-compatibility/2006">
              <mc:Choice xmlns:v="urn:schemas-microsoft-com:vml" Requires="v">
                <p:oleObj spid="_x0000_s4145" name="Equation" r:id="rId6" imgW="5105400" imgH="406400" progId="Equation.3">
                  <p:embed/>
                </p:oleObj>
              </mc:Choice>
              <mc:Fallback>
                <p:oleObj name="Equation" r:id="rId6" imgW="5105400" imgH="406400" progId="Equation.3">
                  <p:embed/>
                  <p:pic>
                    <p:nvPicPr>
                      <p:cNvPr id="19462"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1363" y="3878263"/>
                        <a:ext cx="5105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0206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ras Medium ITC" panose="020B0602030504020804" pitchFamily="34" charset="0"/>
              </a:rPr>
              <a:t>Please introduce yourself</a:t>
            </a:r>
          </a:p>
        </p:txBody>
      </p:sp>
      <p:sp>
        <p:nvSpPr>
          <p:cNvPr id="3" name="Content Placeholder 2"/>
          <p:cNvSpPr>
            <a:spLocks noGrp="1"/>
          </p:cNvSpPr>
          <p:nvPr>
            <p:ph idx="1"/>
          </p:nvPr>
        </p:nvSpPr>
        <p:spPr/>
        <p:txBody>
          <a:bodyPr/>
          <a:lstStyle/>
          <a:p>
            <a:r>
              <a:rPr lang="en-US" dirty="0">
                <a:latin typeface="Eras Medium ITC" panose="020B0602030504020804" pitchFamily="34" charset="0"/>
              </a:rPr>
              <a:t>Name</a:t>
            </a:r>
          </a:p>
          <a:p>
            <a:r>
              <a:rPr lang="en-US" dirty="0">
                <a:latin typeface="Eras Medium ITC" panose="020B0602030504020804" pitchFamily="34" charset="0"/>
              </a:rPr>
              <a:t>Brief Background (e.g., college major or any previous job experience)</a:t>
            </a:r>
          </a:p>
          <a:p>
            <a:r>
              <a:rPr lang="en-US" dirty="0">
                <a:latin typeface="Eras Medium ITC" panose="020B0602030504020804" pitchFamily="34" charset="0"/>
              </a:rPr>
              <a:t>Future career goal</a:t>
            </a:r>
          </a:p>
          <a:p>
            <a:r>
              <a:rPr lang="en-US" dirty="0">
                <a:latin typeface="Eras Medium ITC" panose="020B0602030504020804" pitchFamily="34" charset="0"/>
              </a:rPr>
              <a:t>Hobby</a:t>
            </a:r>
          </a:p>
          <a:p>
            <a:pPr marL="0" indent="0">
              <a:buNone/>
            </a:pPr>
            <a:endParaRPr lang="en-US" dirty="0">
              <a:latin typeface="Eras Medium ITC" panose="020B0602030504020804" pitchFamily="34" charset="0"/>
            </a:endParaRPr>
          </a:p>
        </p:txBody>
      </p:sp>
    </p:spTree>
    <p:extLst>
      <p:ext uri="{BB962C8B-B14F-4D97-AF65-F5344CB8AC3E}">
        <p14:creationId xmlns:p14="http://schemas.microsoft.com/office/powerpoint/2010/main" val="16625452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175E-844E-4048-9610-683D7FC92708}"/>
              </a:ext>
            </a:extLst>
          </p:cNvPr>
          <p:cNvSpPr>
            <a:spLocks noGrp="1"/>
          </p:cNvSpPr>
          <p:nvPr>
            <p:ph type="title"/>
          </p:nvPr>
        </p:nvSpPr>
        <p:spPr>
          <a:xfrm>
            <a:off x="628650" y="197978"/>
            <a:ext cx="7886700" cy="1325563"/>
          </a:xfrm>
        </p:spPr>
        <p:txBody>
          <a:bodyPr/>
          <a:lstStyle/>
          <a:p>
            <a:r>
              <a:rPr lang="en-US" dirty="0">
                <a:latin typeface="Eras Medium ITC" panose="020B0602030504020804" pitchFamily="34" charset="0"/>
              </a:rPr>
              <a:t>Model Estimation</a:t>
            </a:r>
          </a:p>
        </p:txBody>
      </p:sp>
      <p:sp>
        <p:nvSpPr>
          <p:cNvPr id="3" name="Content Placeholder 2">
            <a:extLst>
              <a:ext uri="{FF2B5EF4-FFF2-40B4-BE49-F238E27FC236}">
                <a16:creationId xmlns:a16="http://schemas.microsoft.com/office/drawing/2014/main" id="{EFA23EF3-CB2D-4F3A-8159-00525EA1F5F1}"/>
              </a:ext>
            </a:extLst>
          </p:cNvPr>
          <p:cNvSpPr>
            <a:spLocks noGrp="1"/>
          </p:cNvSpPr>
          <p:nvPr>
            <p:ph idx="1"/>
          </p:nvPr>
        </p:nvSpPr>
        <p:spPr>
          <a:xfrm>
            <a:off x="628650" y="1690689"/>
            <a:ext cx="8269544" cy="4496106"/>
          </a:xfrm>
        </p:spPr>
        <p:txBody>
          <a:bodyPr>
            <a:normAutofit fontScale="92500" lnSpcReduction="10000"/>
          </a:bodyPr>
          <a:lstStyle/>
          <a:p>
            <a:r>
              <a:rPr lang="en-US" dirty="0">
                <a:latin typeface="Eras Medium ITC" panose="020B0602030504020804" pitchFamily="34" charset="0"/>
              </a:rPr>
              <a:t>A process to determine a particular population characteristic by finding (estimating, calibrating, training, fitting, …) model parameters. </a:t>
            </a:r>
          </a:p>
          <a:p>
            <a:r>
              <a:rPr lang="en-US" dirty="0">
                <a:latin typeface="Eras Medium ITC" panose="020B0602030504020804" pitchFamily="34" charset="0"/>
              </a:rPr>
              <a:t>Various Types of Estimation Techniques</a:t>
            </a:r>
          </a:p>
          <a:p>
            <a:pPr lvl="1"/>
            <a:r>
              <a:rPr lang="en-US" dirty="0">
                <a:latin typeface="Eras Medium ITC" panose="020B0602030504020804" pitchFamily="34" charset="0"/>
              </a:rPr>
              <a:t>Least Square (i.e., finding parameters by minimizing errors)</a:t>
            </a:r>
          </a:p>
          <a:p>
            <a:pPr lvl="1"/>
            <a:r>
              <a:rPr lang="en-US" dirty="0">
                <a:latin typeface="Eras Medium ITC" panose="020B0602030504020804" pitchFamily="34" charset="0"/>
              </a:rPr>
              <a:t>Maximum likelihood</a:t>
            </a:r>
          </a:p>
          <a:p>
            <a:pPr lvl="1"/>
            <a:r>
              <a:rPr lang="en-US" dirty="0">
                <a:highlight>
                  <a:srgbClr val="FFFF00"/>
                </a:highlight>
                <a:latin typeface="Eras Medium ITC" panose="020B0602030504020804" pitchFamily="34" charset="0"/>
              </a:rPr>
              <a:t>Markov Chain Monte Carlo</a:t>
            </a:r>
            <a:r>
              <a:rPr lang="en-US" dirty="0">
                <a:latin typeface="Eras Medium ITC" panose="020B0602030504020804" pitchFamily="34" charset="0"/>
              </a:rPr>
              <a:t> (Kind of simulation technique, frequently used for Bayesian Models)</a:t>
            </a:r>
          </a:p>
          <a:p>
            <a:pPr lvl="1"/>
            <a:r>
              <a:rPr lang="en-US" dirty="0">
                <a:latin typeface="Eras Medium ITC" panose="020B0602030504020804" pitchFamily="34" charset="0"/>
              </a:rPr>
              <a:t>*assume parameters random</a:t>
            </a:r>
          </a:p>
          <a:p>
            <a:pPr lvl="1"/>
            <a:r>
              <a:rPr lang="en-US" dirty="0">
                <a:latin typeface="Eras Medium ITC" panose="020B0602030504020804" pitchFamily="34" charset="0"/>
              </a:rPr>
              <a:t>(Generalized) Method of Moments, etc.</a:t>
            </a:r>
          </a:p>
          <a:p>
            <a:r>
              <a:rPr lang="en-US" dirty="0">
                <a:latin typeface="Eras Medium ITC" panose="020B0602030504020804" pitchFamily="34" charset="0"/>
              </a:rPr>
              <a:t>It is not easy sometimes… This topic is out of scope in this course.</a:t>
            </a:r>
          </a:p>
        </p:txBody>
      </p:sp>
    </p:spTree>
    <p:extLst>
      <p:ext uri="{BB962C8B-B14F-4D97-AF65-F5344CB8AC3E}">
        <p14:creationId xmlns:p14="http://schemas.microsoft.com/office/powerpoint/2010/main" val="20215433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9" descr="http://www.bionicturtle.com/images/uploads/WindowsLiveWriterSampleversuspopulationmeasures_F391population_venn_17_thumb.png"/>
          <p:cNvPicPr>
            <a:picLocks noGrp="1" noChangeAspect="1" noChangeArrowheads="1"/>
          </p:cNvPicPr>
          <p:nvPr>
            <p:ph idx="1"/>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51437" y="2513815"/>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362917" y="2097623"/>
            <a:ext cx="400050" cy="600164"/>
          </a:xfrm>
          <a:prstGeom prst="rect">
            <a:avLst/>
          </a:prstGeom>
        </p:spPr>
        <p:txBody>
          <a:bodyPr wrap="square">
            <a:spAutoFit/>
          </a:bodyPr>
          <a:lstStyle/>
          <a:p>
            <a:r>
              <a:rPr lang="el-GR" sz="3300" b="1" dirty="0">
                <a:cs typeface="Arial" charset="0"/>
              </a:rPr>
              <a:t>μ</a:t>
            </a:r>
            <a:endParaRPr lang="en-US" sz="3300" dirty="0"/>
          </a:p>
        </p:txBody>
      </p:sp>
      <p:graphicFrame>
        <p:nvGraphicFramePr>
          <p:cNvPr id="6" name="Object 5"/>
          <p:cNvGraphicFramePr>
            <a:graphicFrameLocks noChangeAspect="1"/>
          </p:cNvGraphicFramePr>
          <p:nvPr>
            <p:extLst>
              <p:ext uri="{D42A27DB-BD31-4B8C-83A1-F6EECF244321}">
                <p14:modId xmlns:p14="http://schemas.microsoft.com/office/powerpoint/2010/main" val="857468506"/>
              </p:ext>
            </p:extLst>
          </p:nvPr>
        </p:nvGraphicFramePr>
        <p:xfrm>
          <a:off x="7427913" y="4246563"/>
          <a:ext cx="377825" cy="457200"/>
        </p:xfrm>
        <a:graphic>
          <a:graphicData uri="http://schemas.openxmlformats.org/presentationml/2006/ole">
            <mc:AlternateContent xmlns:mc="http://schemas.openxmlformats.org/markup-compatibility/2006">
              <mc:Choice xmlns:v="urn:schemas-microsoft-com:vml" Requires="v">
                <p:oleObj spid="_x0000_s2081" r:id="rId5" imgW="228600" imgH="279400" progId="">
                  <p:embed/>
                </p:oleObj>
              </mc:Choice>
              <mc:Fallback>
                <p:oleObj r:id="rId5" imgW="228600" imgH="279400" progId="">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7913" y="4246563"/>
                        <a:ext cx="3778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3600299" y="1943101"/>
            <a:ext cx="3580626" cy="92333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latin typeface="Eras Medium ITC" pitchFamily="34" charset="0"/>
              </a:rPr>
              <a:t>What managers really want to know (e.g., mean satisfaction of target population)</a:t>
            </a:r>
          </a:p>
        </p:txBody>
      </p:sp>
      <p:sp>
        <p:nvSpPr>
          <p:cNvPr id="8" name="TextBox 7"/>
          <p:cNvSpPr txBox="1"/>
          <p:nvPr/>
        </p:nvSpPr>
        <p:spPr>
          <a:xfrm>
            <a:off x="4715317" y="4254711"/>
            <a:ext cx="2343150"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latin typeface="Eras Medium ITC" pitchFamily="34" charset="0"/>
              </a:rPr>
              <a:t>For Sample Data</a:t>
            </a:r>
          </a:p>
        </p:txBody>
      </p:sp>
      <p:cxnSp>
        <p:nvCxnSpPr>
          <p:cNvPr id="10" name="Straight Arrow Connector 9"/>
          <p:cNvCxnSpPr/>
          <p:nvPr/>
        </p:nvCxnSpPr>
        <p:spPr>
          <a:xfrm flipV="1">
            <a:off x="7562942" y="2843347"/>
            <a:ext cx="0" cy="1257300"/>
          </a:xfrm>
          <a:prstGeom prst="straightConnector1">
            <a:avLst/>
          </a:prstGeom>
          <a:ln w="38100">
            <a:solidFill>
              <a:schemeClr val="tx2">
                <a:lumMod val="40000"/>
                <a:lumOff val="6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1007297" y="429624"/>
            <a:ext cx="6755670" cy="742950"/>
          </a:xfrm>
        </p:spPr>
        <p:txBody>
          <a:bodyPr>
            <a:normAutofit/>
          </a:bodyPr>
          <a:lstStyle/>
          <a:p>
            <a:r>
              <a:rPr lang="en-US" dirty="0">
                <a:latin typeface="Eras Medium ITC" pitchFamily="34" charset="0"/>
              </a:rPr>
              <a:t>Estimation issue</a:t>
            </a:r>
          </a:p>
        </p:txBody>
      </p:sp>
      <mc:AlternateContent xmlns:mc="http://schemas.openxmlformats.org/markup-compatibility/2006" xmlns:a14="http://schemas.microsoft.com/office/drawing/2010/main">
        <mc:Choice Requires="a14">
          <p:sp>
            <p:nvSpPr>
              <p:cNvPr id="2" name="TextBox 1"/>
              <p:cNvSpPr txBox="1"/>
              <p:nvPr/>
            </p:nvSpPr>
            <p:spPr>
              <a:xfrm>
                <a:off x="1007297" y="5382581"/>
                <a:ext cx="6996743" cy="923330"/>
              </a:xfrm>
              <a:prstGeom prst="rect">
                <a:avLst/>
              </a:prstGeom>
              <a:noFill/>
            </p:spPr>
            <p:txBody>
              <a:bodyPr wrap="square" rtlCol="0">
                <a:spAutoFit/>
              </a:bodyPr>
              <a:lstStyle/>
              <a:p>
                <a:r>
                  <a:rPr lang="en-US" dirty="0">
                    <a:solidFill>
                      <a:srgbClr val="FF0000"/>
                    </a:solidFill>
                    <a:latin typeface="Eras Demi ITC" pitchFamily="34" charset="0"/>
                  </a:rPr>
                  <a:t>Question: If our estimated parameters (</a:t>
                </a:r>
                <a14:m>
                  <m:oMath xmlns:m="http://schemas.openxmlformats.org/officeDocument/2006/math">
                    <m:acc>
                      <m:accPr>
                        <m:chr m:val="̂"/>
                        <m:ctrlPr>
                          <a:rPr lang="en-US" b="1" i="1" smtClean="0">
                            <a:solidFill>
                              <a:srgbClr val="FF0000"/>
                            </a:solidFill>
                            <a:latin typeface="Cambria Math" panose="02040503050406030204" pitchFamily="18" charset="0"/>
                            <a:ea typeface="Cambria Math" panose="02040503050406030204" pitchFamily="18" charset="0"/>
                          </a:rPr>
                        </m:ctrlPr>
                      </m:accPr>
                      <m:e>
                        <m:r>
                          <a:rPr lang="en-US" b="1" i="1">
                            <a:solidFill>
                              <a:srgbClr val="FF0000"/>
                            </a:solidFill>
                            <a:latin typeface="Cambria Math" panose="02040503050406030204" pitchFamily="18" charset="0"/>
                            <a:ea typeface="Cambria Math" panose="02040503050406030204" pitchFamily="18" charset="0"/>
                          </a:rPr>
                          <m:t>𝝁</m:t>
                        </m:r>
                      </m:e>
                    </m:acc>
                  </m:oMath>
                </a14:m>
                <a:r>
                  <a:rPr lang="en-US" dirty="0">
                    <a:solidFill>
                      <a:srgbClr val="FF0000"/>
                    </a:solidFill>
                    <a:latin typeface="Eras Demi ITC" pitchFamily="34" charset="0"/>
                  </a:rPr>
                  <a:t>) is not reflecting population data, what can be a problem? Think about predictive ability for out-of-sample…</a:t>
                </a:r>
              </a:p>
            </p:txBody>
          </p:sp>
        </mc:Choice>
        <mc:Fallback xmlns="">
          <p:sp>
            <p:nvSpPr>
              <p:cNvPr id="2" name="TextBox 1"/>
              <p:cNvSpPr txBox="1">
                <a:spLocks noRot="1" noChangeAspect="1" noMove="1" noResize="1" noEditPoints="1" noAdjustHandles="1" noChangeArrowheads="1" noChangeShapeType="1" noTextEdit="1"/>
              </p:cNvSpPr>
              <p:nvPr/>
            </p:nvSpPr>
            <p:spPr>
              <a:xfrm>
                <a:off x="1007297" y="5382581"/>
                <a:ext cx="6996743" cy="923330"/>
              </a:xfrm>
              <a:prstGeom prst="rect">
                <a:avLst/>
              </a:prstGeom>
              <a:blipFill>
                <a:blip r:embed="rId7"/>
                <a:stretch>
                  <a:fillRect l="-697" t="-3311" b="-10596"/>
                </a:stretch>
              </a:blipFill>
            </p:spPr>
            <p:txBody>
              <a:bodyPr/>
              <a:lstStyle/>
              <a:p>
                <a:r>
                  <a:rPr lang="en-US">
                    <a:noFill/>
                  </a:rPr>
                  <a:t> </a:t>
                </a:r>
              </a:p>
            </p:txBody>
          </p:sp>
        </mc:Fallback>
      </mc:AlternateContent>
    </p:spTree>
    <p:extLst>
      <p:ext uri="{BB962C8B-B14F-4D97-AF65-F5344CB8AC3E}">
        <p14:creationId xmlns:p14="http://schemas.microsoft.com/office/powerpoint/2010/main" val="377730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9" descr="http://www.bionicturtle.com/images/uploads/WindowsLiveWriterSampleversuspopulationmeasures_F391population_venn_17_thumb.png"/>
          <p:cNvPicPr>
            <a:picLocks noGrp="1" noChangeAspect="1" noChangeArrowheads="1"/>
          </p:cNvPicPr>
          <p:nvPr>
            <p:ph idx="1"/>
          </p:nvPr>
        </p:nvPicPr>
        <p:blipFill>
          <a:blip r:embed="rId4" cstate="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51437" y="2513815"/>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362917" y="2097623"/>
            <a:ext cx="400050" cy="600164"/>
          </a:xfrm>
          <a:prstGeom prst="rect">
            <a:avLst/>
          </a:prstGeom>
        </p:spPr>
        <p:txBody>
          <a:bodyPr wrap="square">
            <a:spAutoFit/>
          </a:bodyPr>
          <a:lstStyle/>
          <a:p>
            <a:r>
              <a:rPr lang="el-GR" sz="3300" b="1" dirty="0">
                <a:cs typeface="Arial" charset="0"/>
              </a:rPr>
              <a:t>μ</a:t>
            </a:r>
            <a:endParaRPr lang="en-US" sz="3300" dirty="0"/>
          </a:p>
        </p:txBody>
      </p:sp>
      <p:graphicFrame>
        <p:nvGraphicFramePr>
          <p:cNvPr id="6" name="Object 5"/>
          <p:cNvGraphicFramePr>
            <a:graphicFrameLocks noChangeAspect="1"/>
          </p:cNvGraphicFramePr>
          <p:nvPr>
            <p:extLst/>
          </p:nvPr>
        </p:nvGraphicFramePr>
        <p:xfrm>
          <a:off x="7427913" y="4246563"/>
          <a:ext cx="377825" cy="457200"/>
        </p:xfrm>
        <a:graphic>
          <a:graphicData uri="http://schemas.openxmlformats.org/presentationml/2006/ole">
            <mc:AlternateContent xmlns:mc="http://schemas.openxmlformats.org/markup-compatibility/2006">
              <mc:Choice xmlns:v="urn:schemas-microsoft-com:vml" Requires="v">
                <p:oleObj spid="_x0000_s3105" r:id="rId6" imgW="228600" imgH="279400" progId="">
                  <p:embed/>
                </p:oleObj>
              </mc:Choice>
              <mc:Fallback>
                <p:oleObj r:id="rId6" imgW="228600" imgH="279400" progId="">
                  <p:embed/>
                  <p:pic>
                    <p:nvPicPr>
                      <p:cNvPr id="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7913" y="4246563"/>
                        <a:ext cx="3778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3600299" y="1943101"/>
            <a:ext cx="3580626" cy="92333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latin typeface="Eras Medium ITC" pitchFamily="34" charset="0"/>
              </a:rPr>
              <a:t>What managers really want to know (e.g., mean satisfaction of target population)</a:t>
            </a:r>
          </a:p>
        </p:txBody>
      </p:sp>
      <p:sp>
        <p:nvSpPr>
          <p:cNvPr id="8" name="TextBox 7"/>
          <p:cNvSpPr txBox="1"/>
          <p:nvPr/>
        </p:nvSpPr>
        <p:spPr>
          <a:xfrm>
            <a:off x="4715317" y="4254711"/>
            <a:ext cx="2343150"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latin typeface="Eras Medium ITC" pitchFamily="34" charset="0"/>
              </a:rPr>
              <a:t>For Sample Data</a:t>
            </a:r>
          </a:p>
        </p:txBody>
      </p:sp>
      <p:cxnSp>
        <p:nvCxnSpPr>
          <p:cNvPr id="10" name="Straight Arrow Connector 9"/>
          <p:cNvCxnSpPr/>
          <p:nvPr/>
        </p:nvCxnSpPr>
        <p:spPr>
          <a:xfrm flipV="1">
            <a:off x="7562942" y="2843347"/>
            <a:ext cx="0" cy="1257300"/>
          </a:xfrm>
          <a:prstGeom prst="straightConnector1">
            <a:avLst/>
          </a:prstGeom>
          <a:ln w="38100">
            <a:solidFill>
              <a:schemeClr val="tx2">
                <a:lumMod val="40000"/>
                <a:lumOff val="6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1007297" y="429624"/>
            <a:ext cx="6755670" cy="742950"/>
          </a:xfrm>
        </p:spPr>
        <p:txBody>
          <a:bodyPr>
            <a:normAutofit/>
          </a:bodyPr>
          <a:lstStyle/>
          <a:p>
            <a:r>
              <a:rPr lang="en-US" dirty="0">
                <a:latin typeface="Eras Medium ITC" pitchFamily="34" charset="0"/>
              </a:rPr>
              <a:t>Estimation issue</a:t>
            </a:r>
          </a:p>
        </p:txBody>
      </p:sp>
      <p:sp>
        <p:nvSpPr>
          <p:cNvPr id="2" name="TextBox 1"/>
          <p:cNvSpPr txBox="1"/>
          <p:nvPr/>
        </p:nvSpPr>
        <p:spPr>
          <a:xfrm>
            <a:off x="1007297" y="5382581"/>
            <a:ext cx="6996743" cy="646331"/>
          </a:xfrm>
          <a:prstGeom prst="rect">
            <a:avLst/>
          </a:prstGeom>
          <a:noFill/>
        </p:spPr>
        <p:txBody>
          <a:bodyPr wrap="square" rtlCol="0">
            <a:spAutoFit/>
          </a:bodyPr>
          <a:lstStyle/>
          <a:p>
            <a:r>
              <a:rPr lang="en-US" dirty="0">
                <a:solidFill>
                  <a:srgbClr val="FF0000"/>
                </a:solidFill>
                <a:latin typeface="Eras Demi ITC" pitchFamily="34" charset="0"/>
              </a:rPr>
              <a:t>Prediction error can be decomposed with two components: bias and variance… (we will discuss more about this later)</a:t>
            </a:r>
          </a:p>
        </p:txBody>
      </p:sp>
    </p:spTree>
    <p:extLst>
      <p:ext uri="{BB962C8B-B14F-4D97-AF65-F5344CB8AC3E}">
        <p14:creationId xmlns:p14="http://schemas.microsoft.com/office/powerpoint/2010/main" val="172519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1FD507-8786-421E-8A43-E27231C3FA99}" type="slidenum">
              <a:rPr lang="en-US" altLang="en-US" sz="1200">
                <a:solidFill>
                  <a:srgbClr val="003399"/>
                </a:solidFill>
                <a:latin typeface="Arial" panose="020B0604020202020204" pitchFamily="34" charset="0"/>
              </a:rPr>
              <a:pPr/>
              <a:t>63</a:t>
            </a:fld>
            <a:endParaRPr lang="en-US" altLang="en-US" sz="1200">
              <a:solidFill>
                <a:srgbClr val="003399"/>
              </a:solidFill>
              <a:latin typeface="Arial" panose="020B0604020202020204" pitchFamily="34" charset="0"/>
            </a:endParaRPr>
          </a:p>
        </p:txBody>
      </p:sp>
      <p:sp>
        <p:nvSpPr>
          <p:cNvPr id="12291" name="Rectangle 2"/>
          <p:cNvSpPr>
            <a:spLocks noGrp="1" noChangeArrowheads="1"/>
          </p:cNvSpPr>
          <p:nvPr>
            <p:ph type="title"/>
          </p:nvPr>
        </p:nvSpPr>
        <p:spPr/>
        <p:txBody>
          <a:bodyPr>
            <a:normAutofit fontScale="90000"/>
          </a:bodyPr>
          <a:lstStyle/>
          <a:p>
            <a:r>
              <a:rPr lang="en-US" altLang="en-US" sz="3600" dirty="0">
                <a:solidFill>
                  <a:schemeClr val="tx1"/>
                </a:solidFill>
                <a:latin typeface="Eras Medium ITC" panose="020B0602030504020804" pitchFamily="34" charset="0"/>
              </a:rPr>
              <a:t>Revising and deciding your final model: </a:t>
            </a:r>
            <a:br>
              <a:rPr lang="en-US" altLang="en-US" sz="3600" dirty="0">
                <a:solidFill>
                  <a:schemeClr val="tx1"/>
                </a:solidFill>
                <a:latin typeface="Eras Medium ITC" panose="020B0602030504020804" pitchFamily="34" charset="0"/>
              </a:rPr>
            </a:br>
            <a:r>
              <a:rPr lang="en-US" altLang="en-US" sz="3600" dirty="0">
                <a:solidFill>
                  <a:schemeClr val="tx1"/>
                </a:solidFill>
                <a:latin typeface="Eras Medium ITC" panose="020B0602030504020804" pitchFamily="34" charset="0"/>
              </a:rPr>
              <a:t>Which Independent Variables to Include?</a:t>
            </a:r>
          </a:p>
        </p:txBody>
      </p:sp>
      <p:sp>
        <p:nvSpPr>
          <p:cNvPr id="12292" name="Rectangle 4"/>
          <p:cNvSpPr>
            <a:spLocks noGrp="1" noChangeArrowheads="1"/>
          </p:cNvSpPr>
          <p:nvPr>
            <p:ph type="body" idx="1"/>
          </p:nvPr>
        </p:nvSpPr>
        <p:spPr>
          <a:xfrm>
            <a:off x="457200" y="1709928"/>
            <a:ext cx="8229600" cy="4876800"/>
          </a:xfrm>
          <a:noFill/>
        </p:spPr>
        <p:txBody>
          <a:bodyPr>
            <a:normAutofit fontScale="77500" lnSpcReduction="20000"/>
          </a:bodyPr>
          <a:lstStyle/>
          <a:p>
            <a:pPr>
              <a:lnSpc>
                <a:spcPct val="150000"/>
              </a:lnSpc>
              <a:buFont typeface="Wingdings" panose="05000000000000000000" pitchFamily="2" charset="2"/>
              <a:buNone/>
            </a:pPr>
            <a:r>
              <a:rPr lang="en-US" altLang="en-US" dirty="0">
                <a:latin typeface="Eras Medium ITC" panose="020B0602030504020804" pitchFamily="34" charset="0"/>
              </a:rPr>
              <a:t>Include a variable if:</a:t>
            </a:r>
          </a:p>
          <a:p>
            <a:pPr>
              <a:lnSpc>
                <a:spcPct val="150000"/>
              </a:lnSpc>
            </a:pPr>
            <a:r>
              <a:rPr lang="en-US" altLang="en-US" dirty="0">
                <a:latin typeface="Eras Medium ITC" panose="020B0602030504020804" pitchFamily="34" charset="0"/>
              </a:rPr>
              <a:t>The variable of main interests in making a managerial decision.</a:t>
            </a:r>
          </a:p>
          <a:p>
            <a:pPr lvl="1">
              <a:lnSpc>
                <a:spcPct val="150000"/>
              </a:lnSpc>
            </a:pPr>
            <a:r>
              <a:rPr lang="en-US" altLang="en-US" dirty="0">
                <a:latin typeface="Eras Medium ITC" panose="020B0602030504020804" pitchFamily="34" charset="0"/>
              </a:rPr>
              <a:t>Example for advertising development in auto marketing: Manufacturer cares about sales and spending, Ad Firm cares about specifics of creative and media</a:t>
            </a:r>
          </a:p>
          <a:p>
            <a:pPr>
              <a:lnSpc>
                <a:spcPct val="150000"/>
              </a:lnSpc>
            </a:pPr>
            <a:r>
              <a:rPr lang="en-US" altLang="en-US" dirty="0">
                <a:latin typeface="Eras Medium ITC" panose="020B0602030504020804" pitchFamily="34" charset="0"/>
              </a:rPr>
              <a:t>The variable helps to control for other important factors.</a:t>
            </a:r>
          </a:p>
          <a:p>
            <a:pPr lvl="1">
              <a:lnSpc>
                <a:spcPct val="150000"/>
              </a:lnSpc>
            </a:pPr>
            <a:r>
              <a:rPr lang="en-US" altLang="en-US" dirty="0">
                <a:latin typeface="Eras Medium ITC" panose="020B0602030504020804" pitchFamily="34" charset="0"/>
              </a:rPr>
              <a:t>Example: seasonality (</a:t>
            </a:r>
            <a:r>
              <a:rPr lang="en-US" altLang="en-US" dirty="0">
                <a:solidFill>
                  <a:srgbClr val="FF0000"/>
                </a:solidFill>
                <a:latin typeface="Eras Medium ITC" panose="020B0602030504020804" pitchFamily="34" charset="0"/>
              </a:rPr>
              <a:t>control any alternative explanations</a:t>
            </a:r>
            <a:r>
              <a:rPr lang="en-US" altLang="en-US" dirty="0">
                <a:latin typeface="Eras Medium ITC" panose="020B0602030504020804" pitchFamily="34" charset="0"/>
              </a:rPr>
              <a:t>)</a:t>
            </a:r>
          </a:p>
          <a:p>
            <a:pPr>
              <a:lnSpc>
                <a:spcPct val="150000"/>
              </a:lnSpc>
            </a:pPr>
            <a:r>
              <a:rPr lang="en-US" altLang="en-US" dirty="0">
                <a:latin typeface="Eras Medium ITC" panose="020B0602030504020804" pitchFamily="34" charset="0"/>
              </a:rPr>
              <a:t>The model remains parsimonious. Is it necessary to include the variable? (Model Selection Criteria (Statistically), AIC, BIC, etc.)  </a:t>
            </a:r>
          </a:p>
          <a:p>
            <a:pPr>
              <a:lnSpc>
                <a:spcPct val="150000"/>
              </a:lnSpc>
            </a:pPr>
            <a:r>
              <a:rPr lang="en-US" altLang="en-US" dirty="0">
                <a:latin typeface="Eras Medium ITC" panose="020B0602030504020804" pitchFamily="34" charset="0"/>
              </a:rPr>
              <a:t>Restriction: availability of the data.</a:t>
            </a:r>
          </a:p>
        </p:txBody>
      </p:sp>
    </p:spTree>
    <p:extLst>
      <p:ext uri="{BB962C8B-B14F-4D97-AF65-F5344CB8AC3E}">
        <p14:creationId xmlns:p14="http://schemas.microsoft.com/office/powerpoint/2010/main" val="26397873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303" y="28099"/>
            <a:ext cx="6647936" cy="1325563"/>
          </a:xfrm>
        </p:spPr>
        <p:txBody>
          <a:bodyPr/>
          <a:lstStyle/>
          <a:p>
            <a:r>
              <a:rPr lang="en-US" dirty="0"/>
              <a:t>MKT 591: Course Roadmap</a:t>
            </a:r>
          </a:p>
        </p:txBody>
      </p:sp>
      <p:sp>
        <p:nvSpPr>
          <p:cNvPr id="214" name="Slide Number Placeholder 213"/>
          <p:cNvSpPr>
            <a:spLocks noGrp="1"/>
          </p:cNvSpPr>
          <p:nvPr>
            <p:ph type="sldNum" sz="quarter" idx="12"/>
          </p:nvPr>
        </p:nvSpPr>
        <p:spPr/>
        <p:txBody>
          <a:bodyPr/>
          <a:lstStyle/>
          <a:p>
            <a:fld id="{0D6C48BB-8914-42F6-A238-FACE9FB4ACA6}" type="slidenum">
              <a:rPr lang="en-US" i="0" smtClean="0"/>
              <a:pPr/>
              <a:t>64</a:t>
            </a:fld>
            <a:endParaRPr lang="en-US" i="0" dirty="0"/>
          </a:p>
        </p:txBody>
      </p:sp>
      <p:cxnSp>
        <p:nvCxnSpPr>
          <p:cNvPr id="143" name="Straight Connector 142"/>
          <p:cNvCxnSpPr/>
          <p:nvPr/>
        </p:nvCxnSpPr>
        <p:spPr>
          <a:xfrm flipH="1">
            <a:off x="246056" y="1913930"/>
            <a:ext cx="3999" cy="2652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87" idx="2"/>
            <a:endCxn id="84" idx="0"/>
          </p:cNvCxnSpPr>
          <p:nvPr/>
        </p:nvCxnSpPr>
        <p:spPr>
          <a:xfrm flipH="1">
            <a:off x="4117325" y="1696824"/>
            <a:ext cx="673959"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83" idx="2"/>
          </p:cNvCxnSpPr>
          <p:nvPr/>
        </p:nvCxnSpPr>
        <p:spPr>
          <a:xfrm>
            <a:off x="2835612" y="1913929"/>
            <a:ext cx="4078" cy="286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2174021" y="2581382"/>
            <a:ext cx="152398" cy="158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10" name="Straight Connector 209"/>
          <p:cNvCxnSpPr/>
          <p:nvPr/>
        </p:nvCxnSpPr>
        <p:spPr>
          <a:xfrm>
            <a:off x="2182898" y="3986033"/>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27636" y="2573429"/>
            <a:ext cx="1281067" cy="523220"/>
          </a:xfrm>
          <a:prstGeom prst="rect">
            <a:avLst/>
          </a:prstGeom>
          <a:solidFill>
            <a:srgbClr val="FFFF00"/>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Measurement Scales</a:t>
            </a:r>
          </a:p>
        </p:txBody>
      </p:sp>
      <p:sp>
        <p:nvSpPr>
          <p:cNvPr id="83" name="TextBox 82"/>
          <p:cNvSpPr txBox="1"/>
          <p:nvPr/>
        </p:nvSpPr>
        <p:spPr>
          <a:xfrm>
            <a:off x="2149812" y="1390709"/>
            <a:ext cx="1371600"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t>Prediction / Regression</a:t>
            </a:r>
          </a:p>
        </p:txBody>
      </p:sp>
      <p:sp>
        <p:nvSpPr>
          <p:cNvPr id="84" name="TextBox 83"/>
          <p:cNvSpPr txBox="1"/>
          <p:nvPr/>
        </p:nvSpPr>
        <p:spPr>
          <a:xfrm>
            <a:off x="3516918" y="2224585"/>
            <a:ext cx="120081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Demand Forecasting</a:t>
            </a:r>
          </a:p>
        </p:txBody>
      </p:sp>
      <p:sp>
        <p:nvSpPr>
          <p:cNvPr id="87" name="TextBox 86"/>
          <p:cNvSpPr txBox="1"/>
          <p:nvPr/>
        </p:nvSpPr>
        <p:spPr>
          <a:xfrm>
            <a:off x="4279764" y="1389047"/>
            <a:ext cx="1023039" cy="307777"/>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t>Forecasting</a:t>
            </a:r>
          </a:p>
        </p:txBody>
      </p:sp>
      <p:sp>
        <p:nvSpPr>
          <p:cNvPr id="91" name="TextBox 90"/>
          <p:cNvSpPr txBox="1"/>
          <p:nvPr/>
        </p:nvSpPr>
        <p:spPr>
          <a:xfrm>
            <a:off x="2326421" y="2200382"/>
            <a:ext cx="1066800"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400" dirty="0">
                <a:solidFill>
                  <a:schemeClr val="tx1"/>
                </a:solidFill>
              </a:rPr>
              <a:t>Simple Linear Regression</a:t>
            </a:r>
          </a:p>
        </p:txBody>
      </p:sp>
      <p:sp>
        <p:nvSpPr>
          <p:cNvPr id="92" name="TextBox 91"/>
          <p:cNvSpPr txBox="1"/>
          <p:nvPr/>
        </p:nvSpPr>
        <p:spPr>
          <a:xfrm>
            <a:off x="2335298" y="3695316"/>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Multiple Regression</a:t>
            </a:r>
          </a:p>
        </p:txBody>
      </p:sp>
      <p:sp>
        <p:nvSpPr>
          <p:cNvPr id="93" name="TextBox 92"/>
          <p:cNvSpPr txBox="1"/>
          <p:nvPr/>
        </p:nvSpPr>
        <p:spPr>
          <a:xfrm>
            <a:off x="2335298" y="5103147"/>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Logistic Regression</a:t>
            </a:r>
          </a:p>
        </p:txBody>
      </p:sp>
      <p:sp>
        <p:nvSpPr>
          <p:cNvPr id="71" name="TextBox 70"/>
          <p:cNvSpPr txBox="1"/>
          <p:nvPr/>
        </p:nvSpPr>
        <p:spPr>
          <a:xfrm>
            <a:off x="250844" y="1390709"/>
            <a:ext cx="1557859"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Review of Quant Market Research</a:t>
            </a:r>
          </a:p>
        </p:txBody>
      </p:sp>
      <p:cxnSp>
        <p:nvCxnSpPr>
          <p:cNvPr id="61" name="Straight Connector 60"/>
          <p:cNvCxnSpPr/>
          <p:nvPr/>
        </p:nvCxnSpPr>
        <p:spPr>
          <a:xfrm>
            <a:off x="2168334" y="2563101"/>
            <a:ext cx="3255" cy="1437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02094" y="3358259"/>
            <a:ext cx="1414201" cy="523220"/>
          </a:xfrm>
          <a:prstGeom prst="rect">
            <a:avLst/>
          </a:prstGeom>
          <a:solidFill>
            <a:srgbClr val="FFFF00"/>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Discrete Analysis (</a:t>
            </a:r>
            <a:r>
              <a:rPr lang="en-US" sz="1400" dirty="0" err="1">
                <a:solidFill>
                  <a:schemeClr val="tx1"/>
                </a:solidFill>
              </a:rPr>
              <a:t>CrossTab</a:t>
            </a:r>
            <a:r>
              <a:rPr lang="en-US" sz="1400" dirty="0">
                <a:solidFill>
                  <a:schemeClr val="tx1"/>
                </a:solidFill>
              </a:rPr>
              <a:t>)</a:t>
            </a:r>
          </a:p>
        </p:txBody>
      </p:sp>
      <p:cxnSp>
        <p:nvCxnSpPr>
          <p:cNvPr id="77" name="Straight Connector 76"/>
          <p:cNvCxnSpPr>
            <a:cxnSpLocks/>
          </p:cNvCxnSpPr>
          <p:nvPr/>
        </p:nvCxnSpPr>
        <p:spPr>
          <a:xfrm>
            <a:off x="254002" y="2835039"/>
            <a:ext cx="263802"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90" name="TextBox 89"/>
          <p:cNvSpPr txBox="1"/>
          <p:nvPr/>
        </p:nvSpPr>
        <p:spPr>
          <a:xfrm>
            <a:off x="506334" y="4196750"/>
            <a:ext cx="1302369" cy="738664"/>
          </a:xfrm>
          <a:prstGeom prst="rect">
            <a:avLst/>
          </a:prstGeom>
          <a:solidFill>
            <a:srgbClr val="FFFF00"/>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Continuous Analysis (Correlation)</a:t>
            </a:r>
          </a:p>
        </p:txBody>
      </p:sp>
      <p:cxnSp>
        <p:nvCxnSpPr>
          <p:cNvPr id="94" name="Straight Connector 93"/>
          <p:cNvCxnSpPr>
            <a:endCxn id="75" idx="1"/>
          </p:cNvCxnSpPr>
          <p:nvPr/>
        </p:nvCxnSpPr>
        <p:spPr>
          <a:xfrm flipV="1">
            <a:off x="263834" y="3619869"/>
            <a:ext cx="238260" cy="8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5" name="Straight Connector 94"/>
          <p:cNvCxnSpPr>
            <a:endCxn id="90" idx="1"/>
          </p:cNvCxnSpPr>
          <p:nvPr/>
        </p:nvCxnSpPr>
        <p:spPr>
          <a:xfrm flipV="1">
            <a:off x="250052" y="4566082"/>
            <a:ext cx="256282" cy="362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109" name="TextBox 108"/>
          <p:cNvSpPr txBox="1"/>
          <p:nvPr/>
        </p:nvSpPr>
        <p:spPr>
          <a:xfrm>
            <a:off x="7700583" y="1411455"/>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t>Market Segmentation</a:t>
            </a:r>
          </a:p>
        </p:txBody>
      </p:sp>
      <p:cxnSp>
        <p:nvCxnSpPr>
          <p:cNvPr id="59" name="Straight Connector 58"/>
          <p:cNvCxnSpPr/>
          <p:nvPr/>
        </p:nvCxnSpPr>
        <p:spPr>
          <a:xfrm>
            <a:off x="2182898" y="3986034"/>
            <a:ext cx="0" cy="61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176416" y="4601530"/>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858149" y="2224585"/>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Customer Classification</a:t>
            </a:r>
          </a:p>
        </p:txBody>
      </p:sp>
      <p:cxnSp>
        <p:nvCxnSpPr>
          <p:cNvPr id="76" name="Straight Connector 75"/>
          <p:cNvCxnSpPr>
            <a:stCxn id="91" idx="2"/>
            <a:endCxn id="78" idx="0"/>
          </p:cNvCxnSpPr>
          <p:nvPr/>
        </p:nvCxnSpPr>
        <p:spPr>
          <a:xfrm flipH="1">
            <a:off x="2859819" y="2939047"/>
            <a:ext cx="2" cy="115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326419" y="3054501"/>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Categorical Variables</a:t>
            </a:r>
          </a:p>
        </p:txBody>
      </p:sp>
      <p:sp>
        <p:nvSpPr>
          <p:cNvPr id="96" name="TextBox 95"/>
          <p:cNvSpPr txBox="1"/>
          <p:nvPr/>
        </p:nvSpPr>
        <p:spPr>
          <a:xfrm>
            <a:off x="4973477" y="3054501"/>
            <a:ext cx="1114286"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Discriminant Analysis </a:t>
            </a:r>
          </a:p>
        </p:txBody>
      </p:sp>
      <p:sp>
        <p:nvSpPr>
          <p:cNvPr id="97" name="TextBox 96"/>
          <p:cNvSpPr txBox="1"/>
          <p:nvPr/>
        </p:nvSpPr>
        <p:spPr>
          <a:xfrm>
            <a:off x="4997833" y="3687493"/>
            <a:ext cx="108919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Bayesian Classifier</a:t>
            </a:r>
          </a:p>
        </p:txBody>
      </p:sp>
      <p:sp>
        <p:nvSpPr>
          <p:cNvPr id="112" name="TextBox 111"/>
          <p:cNvSpPr txBox="1"/>
          <p:nvPr/>
        </p:nvSpPr>
        <p:spPr>
          <a:xfrm>
            <a:off x="6212897" y="3523196"/>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Extracting Features by Text Analytics</a:t>
            </a:r>
          </a:p>
        </p:txBody>
      </p:sp>
      <p:sp>
        <p:nvSpPr>
          <p:cNvPr id="113" name="TextBox 112"/>
          <p:cNvSpPr txBox="1"/>
          <p:nvPr/>
        </p:nvSpPr>
        <p:spPr>
          <a:xfrm>
            <a:off x="6218932" y="2227673"/>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Factor Analysis</a:t>
            </a:r>
          </a:p>
        </p:txBody>
      </p:sp>
      <p:cxnSp>
        <p:nvCxnSpPr>
          <p:cNvPr id="125" name="Straight Connector 124"/>
          <p:cNvCxnSpPr>
            <a:stCxn id="87" idx="2"/>
            <a:endCxn id="68" idx="0"/>
          </p:cNvCxnSpPr>
          <p:nvPr/>
        </p:nvCxnSpPr>
        <p:spPr>
          <a:xfrm>
            <a:off x="4791284" y="1696824"/>
            <a:ext cx="681671"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96" idx="1"/>
          </p:cNvCxnSpPr>
          <p:nvPr/>
        </p:nvCxnSpPr>
        <p:spPr>
          <a:xfrm flipH="1" flipV="1">
            <a:off x="4858151" y="3313217"/>
            <a:ext cx="115326" cy="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218932" y="1426269"/>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t>Features &amp; Dimensions</a:t>
            </a:r>
          </a:p>
        </p:txBody>
      </p:sp>
      <p:cxnSp>
        <p:nvCxnSpPr>
          <p:cNvPr id="145" name="Straight Connector 144"/>
          <p:cNvCxnSpPr>
            <a:stCxn id="142" idx="2"/>
            <a:endCxn id="113" idx="0"/>
          </p:cNvCxnSpPr>
          <p:nvPr/>
        </p:nvCxnSpPr>
        <p:spPr>
          <a:xfrm>
            <a:off x="6833738" y="1949489"/>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833738" y="2750893"/>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7700583" y="2993989"/>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Advanced Model-based Segmentation</a:t>
            </a:r>
          </a:p>
        </p:txBody>
      </p:sp>
      <p:sp>
        <p:nvSpPr>
          <p:cNvPr id="149" name="TextBox 148"/>
          <p:cNvSpPr txBox="1"/>
          <p:nvPr/>
        </p:nvSpPr>
        <p:spPr>
          <a:xfrm>
            <a:off x="7700583" y="2212859"/>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Segmentation Basic</a:t>
            </a:r>
          </a:p>
        </p:txBody>
      </p:sp>
      <p:cxnSp>
        <p:nvCxnSpPr>
          <p:cNvPr id="150" name="Straight Connector 149"/>
          <p:cNvCxnSpPr>
            <a:endCxn id="149" idx="0"/>
          </p:cNvCxnSpPr>
          <p:nvPr/>
        </p:nvCxnSpPr>
        <p:spPr>
          <a:xfrm>
            <a:off x="8315389" y="1934675"/>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315389" y="2736079"/>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7700583" y="4000250"/>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Spatial Segmentation</a:t>
            </a:r>
          </a:p>
        </p:txBody>
      </p:sp>
      <p:cxnSp>
        <p:nvCxnSpPr>
          <p:cNvPr id="49" name="Straight Connector 48"/>
          <p:cNvCxnSpPr/>
          <p:nvPr/>
        </p:nvCxnSpPr>
        <p:spPr>
          <a:xfrm>
            <a:off x="8315389" y="3747467"/>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2"/>
          <a:stretch>
            <a:fillRect/>
          </a:stretch>
        </p:blipFill>
        <p:spPr>
          <a:xfrm>
            <a:off x="5472955" y="5958579"/>
            <a:ext cx="2517112" cy="580334"/>
          </a:xfrm>
          <a:prstGeom prst="rect">
            <a:avLst/>
          </a:prstGeom>
        </p:spPr>
      </p:pic>
      <p:cxnSp>
        <p:nvCxnSpPr>
          <p:cNvPr id="50" name="Straight Connector 49"/>
          <p:cNvCxnSpPr/>
          <p:nvPr/>
        </p:nvCxnSpPr>
        <p:spPr>
          <a:xfrm>
            <a:off x="4021874" y="2736079"/>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16919" y="2993989"/>
            <a:ext cx="1089191"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BASS Diffusion Model</a:t>
            </a:r>
          </a:p>
        </p:txBody>
      </p:sp>
      <p:sp>
        <p:nvSpPr>
          <p:cNvPr id="54" name="TextBox 53"/>
          <p:cNvSpPr txBox="1"/>
          <p:nvPr/>
        </p:nvSpPr>
        <p:spPr>
          <a:xfrm>
            <a:off x="4985287" y="4384434"/>
            <a:ext cx="1114284"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Tree Models</a:t>
            </a:r>
          </a:p>
        </p:txBody>
      </p:sp>
      <p:cxnSp>
        <p:nvCxnSpPr>
          <p:cNvPr id="63" name="Straight Connector 62"/>
          <p:cNvCxnSpPr>
            <a:cxnSpLocks/>
          </p:cNvCxnSpPr>
          <p:nvPr/>
        </p:nvCxnSpPr>
        <p:spPr>
          <a:xfrm flipH="1">
            <a:off x="4858149" y="4560846"/>
            <a:ext cx="130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7" idx="1"/>
          </p:cNvCxnSpPr>
          <p:nvPr/>
        </p:nvCxnSpPr>
        <p:spPr>
          <a:xfrm flipH="1" flipV="1">
            <a:off x="4858149" y="3947053"/>
            <a:ext cx="139684" cy="2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H="1">
            <a:off x="4854789" y="2530773"/>
            <a:ext cx="3360" cy="262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03089" y="2965286"/>
            <a:ext cx="1229612"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a:solidFill>
                  <a:schemeClr val="tx1"/>
                </a:solidFill>
              </a:rPr>
              <a:t>MDS</a:t>
            </a:r>
          </a:p>
        </p:txBody>
      </p:sp>
      <p:cxnSp>
        <p:nvCxnSpPr>
          <p:cNvPr id="53" name="Straight Connector 52"/>
          <p:cNvCxnSpPr/>
          <p:nvPr/>
        </p:nvCxnSpPr>
        <p:spPr>
          <a:xfrm>
            <a:off x="6810380" y="3276423"/>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985287" y="4897980"/>
            <a:ext cx="1114284"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Intro Deep Learning</a:t>
            </a:r>
          </a:p>
        </p:txBody>
      </p:sp>
      <p:cxnSp>
        <p:nvCxnSpPr>
          <p:cNvPr id="57" name="Straight Connector 56"/>
          <p:cNvCxnSpPr>
            <a:cxnSpLocks/>
          </p:cNvCxnSpPr>
          <p:nvPr/>
        </p:nvCxnSpPr>
        <p:spPr>
          <a:xfrm flipH="1">
            <a:off x="4854789" y="5155173"/>
            <a:ext cx="130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54611" y="4897325"/>
            <a:ext cx="1302369"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Intro Bayesian Statistics</a:t>
            </a:r>
          </a:p>
        </p:txBody>
      </p:sp>
      <p:sp>
        <p:nvSpPr>
          <p:cNvPr id="56" name="TextBox 55"/>
          <p:cNvSpPr txBox="1"/>
          <p:nvPr/>
        </p:nvSpPr>
        <p:spPr>
          <a:xfrm>
            <a:off x="2326419" y="4412194"/>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Issues in Regression</a:t>
            </a:r>
          </a:p>
        </p:txBody>
      </p:sp>
      <p:cxnSp>
        <p:nvCxnSpPr>
          <p:cNvPr id="60" name="Straight Connector 59"/>
          <p:cNvCxnSpPr/>
          <p:nvPr/>
        </p:nvCxnSpPr>
        <p:spPr>
          <a:xfrm>
            <a:off x="2182898" y="4566082"/>
            <a:ext cx="0" cy="793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193132" y="5349060"/>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290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ras Medium ITC" panose="020B0602030504020804" pitchFamily="34" charset="0"/>
              </a:rPr>
              <a:t>Next Class</a:t>
            </a:r>
          </a:p>
        </p:txBody>
      </p:sp>
      <p:sp>
        <p:nvSpPr>
          <p:cNvPr id="3" name="Content Placeholder 2"/>
          <p:cNvSpPr>
            <a:spLocks noGrp="1"/>
          </p:cNvSpPr>
          <p:nvPr>
            <p:ph idx="1"/>
          </p:nvPr>
        </p:nvSpPr>
        <p:spPr/>
        <p:txBody>
          <a:bodyPr/>
          <a:lstStyle/>
          <a:p>
            <a:pPr marL="0" indent="0">
              <a:buNone/>
            </a:pPr>
            <a:r>
              <a:rPr lang="en-US" sz="3200" dirty="0">
                <a:latin typeface="Eras Medium ITC" panose="020B0602030504020804" pitchFamily="34" charset="0"/>
              </a:rPr>
              <a:t>Core Quantitative Analytics Procedures in Marketing</a:t>
            </a:r>
          </a:p>
          <a:p>
            <a:r>
              <a:rPr lang="en-US" dirty="0">
                <a:latin typeface="Eras Medium ITC" panose="020B0602030504020804" pitchFamily="34" charset="0"/>
              </a:rPr>
              <a:t>Measurement Scales (Continuous Vs. Discrete).</a:t>
            </a:r>
          </a:p>
          <a:p>
            <a:r>
              <a:rPr lang="en-US" dirty="0">
                <a:latin typeface="Eras Medium ITC" panose="020B0602030504020804" pitchFamily="34" charset="0"/>
              </a:rPr>
              <a:t>Bivariate Discrete Analysis: </a:t>
            </a:r>
            <a:r>
              <a:rPr lang="en-US" dirty="0" err="1">
                <a:latin typeface="Eras Medium ITC" panose="020B0602030504020804" pitchFamily="34" charset="0"/>
              </a:rPr>
              <a:t>CrossTab</a:t>
            </a:r>
            <a:endParaRPr lang="en-US" dirty="0">
              <a:latin typeface="Eras Medium ITC" panose="020B0602030504020804" pitchFamily="34" charset="0"/>
            </a:endParaRPr>
          </a:p>
          <a:p>
            <a:r>
              <a:rPr lang="en-US" dirty="0">
                <a:latin typeface="Eras Medium ITC" panose="020B0602030504020804" pitchFamily="34" charset="0"/>
              </a:rPr>
              <a:t>Bivariate Continuous Analysis: Correlation</a:t>
            </a:r>
          </a:p>
        </p:txBody>
      </p:sp>
    </p:spTree>
    <p:extLst>
      <p:ext uri="{BB962C8B-B14F-4D97-AF65-F5344CB8AC3E}">
        <p14:creationId xmlns:p14="http://schemas.microsoft.com/office/powerpoint/2010/main" val="390266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6600" b="1" dirty="0"/>
              <a:t>Syllabus</a:t>
            </a:r>
          </a:p>
        </p:txBody>
      </p:sp>
    </p:spTree>
    <p:extLst>
      <p:ext uri="{BB962C8B-B14F-4D97-AF65-F5344CB8AC3E}">
        <p14:creationId xmlns:p14="http://schemas.microsoft.com/office/powerpoint/2010/main" val="40932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00100" y="341644"/>
            <a:ext cx="7886700" cy="977256"/>
          </a:xfrm>
        </p:spPr>
        <p:txBody>
          <a:bodyPr>
            <a:normAutofit/>
          </a:bodyPr>
          <a:lstStyle/>
          <a:p>
            <a:r>
              <a:rPr lang="en-US" sz="4000" dirty="0">
                <a:latin typeface="Eras Medium ITC" panose="020B0602030504020804" pitchFamily="34" charset="0"/>
              </a:rPr>
              <a:t>Class Objectives</a:t>
            </a:r>
          </a:p>
        </p:txBody>
      </p:sp>
      <p:sp>
        <p:nvSpPr>
          <p:cNvPr id="3" name="내용 개체 틀 2"/>
          <p:cNvSpPr>
            <a:spLocks noGrp="1"/>
          </p:cNvSpPr>
          <p:nvPr>
            <p:ph idx="1"/>
          </p:nvPr>
        </p:nvSpPr>
        <p:spPr>
          <a:xfrm>
            <a:off x="457200" y="1522432"/>
            <a:ext cx="8229600" cy="4003297"/>
          </a:xfrm>
        </p:spPr>
        <p:txBody>
          <a:bodyPr>
            <a:normAutofit fontScale="70000" lnSpcReduction="20000"/>
          </a:bodyPr>
          <a:lstStyle/>
          <a:p>
            <a:pPr>
              <a:lnSpc>
                <a:spcPct val="120000"/>
              </a:lnSpc>
            </a:pPr>
            <a:r>
              <a:rPr lang="en-US" dirty="0">
                <a:latin typeface="Eras Medium ITC" panose="020B0602030504020804" pitchFamily="34" charset="0"/>
              </a:rPr>
              <a:t>Modern data analytics come from various quantitative disciplines such as statistics, computer science, economics, industrial engineering, etc., and the main difference of this course from other analytics courses will be the </a:t>
            </a:r>
            <a:r>
              <a:rPr lang="en-US" dirty="0">
                <a:solidFill>
                  <a:srgbClr val="FF0000"/>
                </a:solidFill>
                <a:latin typeface="Eras Medium ITC" panose="020B0602030504020804" pitchFamily="34" charset="0"/>
              </a:rPr>
              <a:t>marketing-oriented methods and their associated marketing applications</a:t>
            </a:r>
            <a:r>
              <a:rPr lang="en-US" dirty="0">
                <a:latin typeface="Eras Medium ITC" panose="020B0602030504020804" pitchFamily="34" charset="0"/>
              </a:rPr>
              <a:t>. </a:t>
            </a:r>
            <a:endParaRPr lang="en-US" altLang="en-US" dirty="0">
              <a:latin typeface="Eras Medium ITC" panose="020B0602030504020804" pitchFamily="34" charset="0"/>
            </a:endParaRPr>
          </a:p>
          <a:p>
            <a:pPr>
              <a:lnSpc>
                <a:spcPct val="120000"/>
              </a:lnSpc>
            </a:pPr>
            <a:r>
              <a:rPr lang="en-US" dirty="0">
                <a:latin typeface="Eras Medium ITC" panose="020B0602030504020804" pitchFamily="34" charset="0"/>
              </a:rPr>
              <a:t>The essence of marketing analytics is to help marketing managers make </a:t>
            </a:r>
            <a:r>
              <a:rPr lang="en-US" dirty="0">
                <a:solidFill>
                  <a:srgbClr val="FF0000"/>
                </a:solidFill>
                <a:latin typeface="Eras Medium ITC" panose="020B0602030504020804" pitchFamily="34" charset="0"/>
              </a:rPr>
              <a:t>informed decisions </a:t>
            </a:r>
            <a:r>
              <a:rPr lang="en-US" dirty="0">
                <a:latin typeface="Eras Medium ITC" panose="020B0602030504020804" pitchFamily="34" charset="0"/>
              </a:rPr>
              <a:t>by finding and understanding </a:t>
            </a:r>
            <a:r>
              <a:rPr lang="en-US" dirty="0">
                <a:solidFill>
                  <a:srgbClr val="FF0000"/>
                </a:solidFill>
                <a:latin typeface="Eras Medium ITC" panose="020B0602030504020804" pitchFamily="34" charset="0"/>
              </a:rPr>
              <a:t>meaningful patterns in the various types of marketing-focused data</a:t>
            </a:r>
            <a:r>
              <a:rPr lang="en-US" dirty="0">
                <a:latin typeface="Eras Medium ITC" panose="020B0602030504020804" pitchFamily="34" charset="0"/>
              </a:rPr>
              <a:t>.</a:t>
            </a:r>
          </a:p>
          <a:p>
            <a:pPr>
              <a:lnSpc>
                <a:spcPct val="120000"/>
              </a:lnSpc>
            </a:pPr>
            <a:r>
              <a:rPr lang="en-US" dirty="0">
                <a:latin typeface="Eras Medium ITC" panose="020B0602030504020804" pitchFamily="34" charset="0"/>
              </a:rPr>
              <a:t>I want to help you to have more fundamental </a:t>
            </a:r>
            <a:r>
              <a:rPr lang="en-US" b="1" dirty="0">
                <a:solidFill>
                  <a:srgbClr val="FF0000"/>
                </a:solidFill>
                <a:latin typeface="Eras Medium ITC" panose="020B0602030504020804" pitchFamily="34" charset="0"/>
              </a:rPr>
              <a:t>capability</a:t>
            </a:r>
            <a:r>
              <a:rPr lang="en-US" dirty="0">
                <a:latin typeface="Eras Medium ITC" panose="020B0602030504020804" pitchFamily="34" charset="0"/>
              </a:rPr>
              <a:t> to keep studying for yourselves after graduation. To this end, we need to try to understand “what is going on behind the coded package” of the model as best as you can. </a:t>
            </a:r>
          </a:p>
        </p:txBody>
      </p:sp>
      <p:pic>
        <p:nvPicPr>
          <p:cNvPr id="4" name="Picture 3"/>
          <p:cNvPicPr>
            <a:picLocks noChangeAspect="1"/>
          </p:cNvPicPr>
          <p:nvPr/>
        </p:nvPicPr>
        <p:blipFill>
          <a:blip r:embed="rId2"/>
          <a:stretch>
            <a:fillRect/>
          </a:stretch>
        </p:blipFill>
        <p:spPr>
          <a:xfrm>
            <a:off x="6501284" y="6151120"/>
            <a:ext cx="2517112" cy="580334"/>
          </a:xfrm>
          <a:prstGeom prst="rect">
            <a:avLst/>
          </a:prstGeom>
        </p:spPr>
      </p:pic>
    </p:spTree>
    <p:extLst>
      <p:ext uri="{BB962C8B-B14F-4D97-AF65-F5344CB8AC3E}">
        <p14:creationId xmlns:p14="http://schemas.microsoft.com/office/powerpoint/2010/main" val="194388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8673"/>
            <a:ext cx="7886700" cy="1325563"/>
          </a:xfrm>
        </p:spPr>
        <p:txBody>
          <a:bodyPr>
            <a:normAutofit/>
          </a:bodyPr>
          <a:lstStyle/>
          <a:p>
            <a:r>
              <a:rPr lang="en-US" sz="4000" dirty="0">
                <a:latin typeface="Eras Medium ITC" panose="020B0602030504020804" pitchFamily="34" charset="0"/>
              </a:rPr>
              <a:t>Action Goals</a:t>
            </a:r>
          </a:p>
        </p:txBody>
      </p:sp>
      <p:sp>
        <p:nvSpPr>
          <p:cNvPr id="3" name="Content Placeholder 2"/>
          <p:cNvSpPr>
            <a:spLocks noGrp="1"/>
          </p:cNvSpPr>
          <p:nvPr>
            <p:ph idx="1"/>
          </p:nvPr>
        </p:nvSpPr>
        <p:spPr>
          <a:xfrm>
            <a:off x="628650" y="1543205"/>
            <a:ext cx="7886700" cy="4911078"/>
          </a:xfrm>
        </p:spPr>
        <p:txBody>
          <a:bodyPr>
            <a:normAutofit fontScale="85000" lnSpcReduction="20000"/>
          </a:bodyPr>
          <a:lstStyle/>
          <a:p>
            <a:pPr marL="0" indent="0">
              <a:lnSpc>
                <a:spcPct val="120000"/>
              </a:lnSpc>
              <a:buNone/>
            </a:pPr>
            <a:r>
              <a:rPr lang="en-US" dirty="0">
                <a:latin typeface="Eras Medium ITC" panose="020B0602030504020804" pitchFamily="34" charset="0"/>
              </a:rPr>
              <a:t>1. Understanding core quantitative approaches &amp; methods useful in marketing analytics – relevant marketing concepts, models and technical terms.</a:t>
            </a:r>
          </a:p>
          <a:p>
            <a:pPr marL="0" indent="0">
              <a:lnSpc>
                <a:spcPct val="120000"/>
              </a:lnSpc>
              <a:buNone/>
            </a:pPr>
            <a:r>
              <a:rPr lang="en-US" dirty="0">
                <a:latin typeface="Eras Medium ITC" panose="020B0602030504020804" pitchFamily="34" charset="0"/>
              </a:rPr>
              <a:t>2. Learning how to practically analyze the data using tools/software (we’ll use </a:t>
            </a:r>
            <a:r>
              <a:rPr lang="en-US" b="1" dirty="0">
                <a:effectLst>
                  <a:outerShdw blurRad="38100" dist="38100" dir="2700000" algn="tl">
                    <a:srgbClr val="000000">
                      <a:alpha val="43137"/>
                    </a:srgbClr>
                  </a:outerShdw>
                </a:effectLst>
                <a:latin typeface="Eras Medium ITC" panose="020B0602030504020804" pitchFamily="34" charset="0"/>
              </a:rPr>
              <a:t>R</a:t>
            </a:r>
            <a:r>
              <a:rPr lang="en-US" dirty="0">
                <a:latin typeface="Eras Medium ITC" panose="020B0602030504020804" pitchFamily="34" charset="0"/>
              </a:rPr>
              <a:t> in this course).</a:t>
            </a:r>
          </a:p>
          <a:p>
            <a:pPr marL="0" indent="0">
              <a:lnSpc>
                <a:spcPct val="120000"/>
              </a:lnSpc>
              <a:buNone/>
            </a:pPr>
            <a:r>
              <a:rPr lang="en-US" dirty="0">
                <a:latin typeface="Eras Medium ITC" panose="020B0602030504020804" pitchFamily="34" charset="0"/>
              </a:rPr>
              <a:t>3. Applying/combining the results of various analyses to solve marketing problems (e.g., finding meaningful patterns, correct interpretation, discussion of managerial implications etc.)</a:t>
            </a:r>
          </a:p>
          <a:p>
            <a:pPr marL="0" indent="0">
              <a:lnSpc>
                <a:spcPct val="120000"/>
              </a:lnSpc>
              <a:buNone/>
            </a:pPr>
            <a:r>
              <a:rPr lang="en-US" dirty="0">
                <a:latin typeface="Eras Medium ITC" panose="020B0602030504020804" pitchFamily="34" charset="0"/>
              </a:rPr>
              <a:t>	E.g., For real world problems, we usually need to use </a:t>
            </a:r>
            <a:r>
              <a:rPr lang="en-US" dirty="0">
                <a:solidFill>
                  <a:srgbClr val="FF0000"/>
                </a:solidFill>
                <a:latin typeface="Eras Medium ITC" panose="020B0602030504020804" pitchFamily="34" charset="0"/>
              </a:rPr>
              <a:t>(integrate) multiple analytics </a:t>
            </a:r>
            <a:r>
              <a:rPr lang="en-US" dirty="0">
                <a:latin typeface="Eras Medium ITC" panose="020B0602030504020804" pitchFamily="34" charset="0"/>
              </a:rPr>
              <a:t>methods to solve one big marketing problem.</a:t>
            </a:r>
          </a:p>
        </p:txBody>
      </p:sp>
    </p:spTree>
    <p:extLst>
      <p:ext uri="{BB962C8B-B14F-4D97-AF65-F5344CB8AC3E}">
        <p14:creationId xmlns:p14="http://schemas.microsoft.com/office/powerpoint/2010/main" val="36365870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CECECE"/>
    </a:lt2>
    <a:accent1>
      <a:srgbClr val="474747"/>
    </a:accent1>
    <a:accent2>
      <a:srgbClr val="DADADA"/>
    </a:accent2>
    <a:accent3>
      <a:srgbClr val="FFFFFF"/>
    </a:accent3>
    <a:accent4>
      <a:srgbClr val="000000"/>
    </a:accent4>
    <a:accent5>
      <a:srgbClr val="B1B1B1"/>
    </a:accent5>
    <a:accent6>
      <a:srgbClr val="C5C5C5"/>
    </a:accent6>
    <a:hlink>
      <a:srgbClr val="000000"/>
    </a:hlink>
    <a:folHlink>
      <a:srgbClr val="919191"/>
    </a:folHlink>
  </a:clrScheme>
  <a:fontScheme name="Philips Presentation - June 9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1755</TotalTime>
  <Words>5687</Words>
  <Application>Microsoft Office PowerPoint</Application>
  <PresentationFormat>On-screen Show (4:3)</PresentationFormat>
  <Paragraphs>656</Paragraphs>
  <Slides>65</Slides>
  <Notes>27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8" baseType="lpstr">
      <vt:lpstr>Arial</vt:lpstr>
      <vt:lpstr>Calibri</vt:lpstr>
      <vt:lpstr>Calibri Light</vt:lpstr>
      <vt:lpstr>Cambria Math</vt:lpstr>
      <vt:lpstr>Candara</vt:lpstr>
      <vt:lpstr>Eras Bold ITC</vt:lpstr>
      <vt:lpstr>Eras Demi ITC</vt:lpstr>
      <vt:lpstr>Eras Medium ITC</vt:lpstr>
      <vt:lpstr>Garamond</vt:lpstr>
      <vt:lpstr>Times New Roman</vt:lpstr>
      <vt:lpstr>Wingdings</vt:lpstr>
      <vt:lpstr>Office Theme</vt:lpstr>
      <vt:lpstr>Equation</vt:lpstr>
      <vt:lpstr>Welcome to Marketing Analytics!  Introduction</vt:lpstr>
      <vt:lpstr>Today’s Agenda</vt:lpstr>
      <vt:lpstr>Logistics</vt:lpstr>
      <vt:lpstr>Meeting or discussion with me</vt:lpstr>
      <vt:lpstr>Sunghoon’s Background</vt:lpstr>
      <vt:lpstr>Please introduce yourself</vt:lpstr>
      <vt:lpstr>Syllabus</vt:lpstr>
      <vt:lpstr>Class Objectives</vt:lpstr>
      <vt:lpstr>Action Goals</vt:lpstr>
      <vt:lpstr>Course Prerequisites</vt:lpstr>
      <vt:lpstr>Required: </vt:lpstr>
      <vt:lpstr>Grading Policy</vt:lpstr>
      <vt:lpstr>Important Notes about Grading</vt:lpstr>
      <vt:lpstr>Data Analysis Exercise using R (150)</vt:lpstr>
      <vt:lpstr>Marketing Analytics Team Project </vt:lpstr>
      <vt:lpstr>Marketing Analytics Team Project</vt:lpstr>
      <vt:lpstr>Marketing Analytics Team Project</vt:lpstr>
      <vt:lpstr>Team Project Report</vt:lpstr>
      <vt:lpstr>Final exam (150)</vt:lpstr>
      <vt:lpstr>PowerPoint Presentation</vt:lpstr>
      <vt:lpstr>MKT 591: Course Roadmap</vt:lpstr>
      <vt:lpstr>Class overall</vt:lpstr>
      <vt:lpstr>PowerPoint Presentation</vt:lpstr>
      <vt:lpstr>Tentative Plan for In-class</vt:lpstr>
      <vt:lpstr>Some comments…</vt:lpstr>
      <vt:lpstr>Brief Review/Summary  of R Workshop</vt:lpstr>
      <vt:lpstr>R workshop materials (A)</vt:lpstr>
      <vt:lpstr>R workshop materials (B)</vt:lpstr>
      <vt:lpstr>R workshop materials (C) </vt:lpstr>
      <vt:lpstr>R workshop materials (D)</vt:lpstr>
      <vt:lpstr>Marketing?</vt:lpstr>
      <vt:lpstr>PowerPoint Presentation</vt:lpstr>
      <vt:lpstr>What marketing managers are doing?: A Case of Launching A New Product</vt:lpstr>
      <vt:lpstr>Brand Extension Story</vt:lpstr>
      <vt:lpstr>(Bizarre) Brand Extension</vt:lpstr>
      <vt:lpstr>Marketing in Business School (Academia research)</vt:lpstr>
      <vt:lpstr>Consumer Behavior</vt:lpstr>
      <vt:lpstr>Marketing Strategy (Managerial Marketing)</vt:lpstr>
      <vt:lpstr>Quantitative Marketing </vt:lpstr>
      <vt:lpstr>PowerPoint Presentation</vt:lpstr>
      <vt:lpstr>Example: Focus group interviews (usually not for Quantitative analysis)</vt:lpstr>
      <vt:lpstr>Experimental Data</vt:lpstr>
      <vt:lpstr>Secondary Data.</vt:lpstr>
      <vt:lpstr>What is Marketing Analytics?</vt:lpstr>
      <vt:lpstr>Example Descriptions about “marketing analytics”.</vt:lpstr>
      <vt:lpstr>My Interpretation</vt:lpstr>
      <vt:lpstr>How Does This Course Differ From Other Business Analytics Courses?</vt:lpstr>
      <vt:lpstr>Models??? in Marketing</vt:lpstr>
      <vt:lpstr>A Case Example :  New Product “Diffusion”</vt:lpstr>
      <vt:lpstr>Let’s model it verbally…</vt:lpstr>
      <vt:lpstr>Boxes and Arrows Model</vt:lpstr>
      <vt:lpstr>Graphical Model</vt:lpstr>
      <vt:lpstr>Mathematical Model (Bass Model)</vt:lpstr>
      <vt:lpstr>PowerPoint Presentation</vt:lpstr>
      <vt:lpstr>Forecasting New Product Sales</vt:lpstr>
      <vt:lpstr>Which one is longer? Top? or Bottom?</vt:lpstr>
      <vt:lpstr>How to develop a Model? General Model Building Process (Searching a best/better model)</vt:lpstr>
      <vt:lpstr>Model Parameters</vt:lpstr>
      <vt:lpstr>Model Estimation Step…</vt:lpstr>
      <vt:lpstr>Model Estimation</vt:lpstr>
      <vt:lpstr>Estimation issue</vt:lpstr>
      <vt:lpstr>Estimation issue</vt:lpstr>
      <vt:lpstr>Revising and deciding your final model:  Which Independent Variables to Include?</vt:lpstr>
      <vt:lpstr>MKT 591: Course Roadmap</vt:lpstr>
      <vt:lpstr>Next Class</vt:lpstr>
    </vt:vector>
  </TitlesOfParts>
  <Company>Arizona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 Introduction</dc:title>
  <dc:creator>Sunghoon Kim</dc:creator>
  <cp:lastModifiedBy>武璠 孙</cp:lastModifiedBy>
  <cp:revision>283</cp:revision>
  <dcterms:created xsi:type="dcterms:W3CDTF">2015-10-06T21:26:57Z</dcterms:created>
  <dcterms:modified xsi:type="dcterms:W3CDTF">2019-03-12T19:39:14Z</dcterms:modified>
</cp:coreProperties>
</file>