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57" r:id="rId4"/>
    <p:sldId id="259" r:id="rId5"/>
    <p:sldId id="260" r:id="rId6"/>
    <p:sldId id="297" r:id="rId7"/>
    <p:sldId id="295" r:id="rId8"/>
    <p:sldId id="261" r:id="rId9"/>
    <p:sldId id="262" r:id="rId10"/>
    <p:sldId id="263" r:id="rId11"/>
    <p:sldId id="264" r:id="rId12"/>
    <p:sldId id="296" r:id="rId13"/>
    <p:sldId id="265" r:id="rId14"/>
    <p:sldId id="266" r:id="rId15"/>
    <p:sldId id="267" r:id="rId16"/>
    <p:sldId id="298" r:id="rId17"/>
    <p:sldId id="269" r:id="rId18"/>
    <p:sldId id="270" r:id="rId19"/>
    <p:sldId id="268" r:id="rId20"/>
    <p:sldId id="280" r:id="rId21"/>
    <p:sldId id="281" r:id="rId22"/>
    <p:sldId id="271" r:id="rId23"/>
    <p:sldId id="302" r:id="rId24"/>
    <p:sldId id="274" r:id="rId25"/>
    <p:sldId id="299" r:id="rId26"/>
    <p:sldId id="288" r:id="rId27"/>
    <p:sldId id="282" r:id="rId28"/>
    <p:sldId id="289" r:id="rId29"/>
    <p:sldId id="283" r:id="rId30"/>
    <p:sldId id="290" r:id="rId31"/>
    <p:sldId id="284" r:id="rId32"/>
    <p:sldId id="291" r:id="rId33"/>
    <p:sldId id="285" r:id="rId34"/>
    <p:sldId id="286" r:id="rId35"/>
    <p:sldId id="292" r:id="rId36"/>
    <p:sldId id="300" r:id="rId37"/>
    <p:sldId id="301" r:id="rId38"/>
    <p:sldId id="287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97C-292A-4725-B2D5-8A71AD2D137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53E5-7CB7-422A-96CE-D55B69B7B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are, of course, very different languages and a quick scan of job descriptions will show that the R jobs are much more focused on the use of existing methods of analysis (it’s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possible for programming though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while the Python jobs have more of a custom-programming angle to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3838A-4364-4F58-AE4C-FA48978C0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are, of course, very different languages and a quick scan of job descriptions will show that the R jobs are much more focused on the use of existing methods of analysis (it’s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possible for programming though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while the Python jobs have more of a custom-programming angle to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3838A-4364-4F58-AE4C-FA48978C09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3838A-4364-4F58-AE4C-FA48978C09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8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5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4C09-29DA-4581-A5D0-45316292C73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8E27-36B0-4FCA-A79B-7EAA244E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rstudio.com/" TargetMode="External"/><Relationship Id="rId4" Type="http://schemas.openxmlformats.org/officeDocument/2006/relationships/hyperlink" Target="https://cran.cnr.berkeley.edu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6729" y="1364410"/>
            <a:ext cx="9144000" cy="133844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ndara" panose="020E0502030303020204" pitchFamily="34" charset="0"/>
              </a:rPr>
              <a:t>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729" y="4047565"/>
            <a:ext cx="9144000" cy="14791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Sunghoon Kim</a:t>
            </a:r>
          </a:p>
          <a:p>
            <a:r>
              <a:rPr lang="en-US" sz="2000" dirty="0">
                <a:latin typeface="Candara" panose="020E0502030303020204" pitchFamily="34" charset="0"/>
              </a:rPr>
              <a:t>(I will introduce myself at the first class of Marketing Analytics)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216" y="5745170"/>
            <a:ext cx="3820985" cy="8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790" y="150459"/>
            <a:ext cx="859134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Eras Medium ITC" panose="020B0602030504020804" pitchFamily="34" charset="0"/>
              </a:rPr>
              <a:t>Number of analytics jobs available for R Compared with SAS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41" y="1435473"/>
            <a:ext cx="6768815" cy="4201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6377" y="5868144"/>
            <a:ext cx="65716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ras Medium ITC" panose="020B0602030504020804" pitchFamily="34" charset="0"/>
              </a:rPr>
              <a:t>R (Blue); </a:t>
            </a:r>
            <a:r>
              <a:rPr lang="en-US" b="1" dirty="0">
                <a:solidFill>
                  <a:schemeClr val="accent2"/>
                </a:solidFill>
                <a:latin typeface="Eras Medium ITC" panose="020B0602030504020804" pitchFamily="34" charset="0"/>
              </a:rPr>
              <a:t>SAS (Orange), </a:t>
            </a:r>
            <a:r>
              <a:rPr lang="en-US" sz="1600" dirty="0">
                <a:latin typeface="Eras Medium ITC" panose="020B0602030504020804" pitchFamily="34" charset="0"/>
              </a:rPr>
              <a:t>from r4stats.com/articles/popularity</a:t>
            </a:r>
          </a:p>
          <a:p>
            <a:r>
              <a:rPr lang="en-US" sz="1600" dirty="0">
                <a:latin typeface="Eras Medium ITC" panose="020B0602030504020804" pitchFamily="34" charset="0"/>
              </a:rPr>
              <a:t>I think SAS is a powerful tool… </a:t>
            </a:r>
          </a:p>
        </p:txBody>
      </p:sp>
    </p:spTree>
    <p:extLst>
      <p:ext uri="{BB962C8B-B14F-4D97-AF65-F5344CB8AC3E}">
        <p14:creationId xmlns:p14="http://schemas.microsoft.com/office/powerpoint/2010/main" val="418510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591"/>
            <a:ext cx="9144001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Eras Medium ITC" panose="020B0602030504020804" pitchFamily="34" charset="0"/>
              </a:rPr>
              <a:t>What programming languages you used for data mining /data analysis in the past 12 months? (by </a:t>
            </a:r>
            <a:r>
              <a:rPr lang="en-US" sz="2800" dirty="0" err="1">
                <a:latin typeface="Eras Medium ITC" panose="020B0602030504020804" pitchFamily="34" charset="0"/>
              </a:rPr>
              <a:t>KDnuggets</a:t>
            </a:r>
            <a:r>
              <a:rPr lang="en-US" sz="2800" dirty="0">
                <a:latin typeface="Eras Medium ITC" panose="020B0602030504020804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01" y="1469430"/>
            <a:ext cx="7449397" cy="48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5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So, which software we have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97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It depends on which software your employer or boss will be mainly using…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Eras Medium ITC" panose="020B06020305040208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So, you have to be prepared for both and others!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R, Python and other software can be complimentary each other…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If you have proficiency with R, you can easily learn other software…</a:t>
            </a:r>
          </a:p>
        </p:txBody>
      </p:sp>
    </p:spTree>
    <p:extLst>
      <p:ext uri="{BB962C8B-B14F-4D97-AF65-F5344CB8AC3E}">
        <p14:creationId xmlns:p14="http://schemas.microsoft.com/office/powerpoint/2010/main" val="428842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380" y="228477"/>
            <a:ext cx="7651135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Learning Curve Comparison</a:t>
            </a:r>
            <a:br>
              <a:rPr lang="en-US" dirty="0">
                <a:latin typeface="Eras Medium ITC" panose="020B0602030504020804" pitchFamily="34" charset="0"/>
              </a:rPr>
            </a:br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57" y="1426953"/>
            <a:ext cx="5739934" cy="4118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7254" y="6005384"/>
            <a:ext cx="7035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Eras Medium ITC" panose="020B0602030504020804" pitchFamily="34" charset="0"/>
              </a:rPr>
              <a:t>We need some patience and efforts at the beginning…</a:t>
            </a:r>
          </a:p>
        </p:txBody>
      </p:sp>
    </p:spTree>
    <p:extLst>
      <p:ext uri="{BB962C8B-B14F-4D97-AF65-F5344CB8AC3E}">
        <p14:creationId xmlns:p14="http://schemas.microsoft.com/office/powerpoint/2010/main" val="252816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75065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Now, let’s install 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034" y="2499388"/>
            <a:ext cx="7886700" cy="1859224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Download from: </a:t>
            </a:r>
            <a:r>
              <a:rPr lang="en-US" dirty="0">
                <a:latin typeface="Eras Medium ITC" panose="020B0602030504020804" pitchFamily="34" charset="0"/>
                <a:hlinkClick r:id="rId2"/>
              </a:rPr>
              <a:t>http://cran.us.r-project.org/</a:t>
            </a:r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For R Studio,  https://www.rstudio.com/products/rstudio/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5054" y="4908177"/>
            <a:ext cx="938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Given all comments and functionality are same, I will use R for class lecture... </a:t>
            </a:r>
          </a:p>
        </p:txBody>
      </p:sp>
    </p:spTree>
    <p:extLst>
      <p:ext uri="{BB962C8B-B14F-4D97-AF65-F5344CB8AC3E}">
        <p14:creationId xmlns:p14="http://schemas.microsoft.com/office/powerpoint/2010/main" val="75064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038" y="2"/>
            <a:ext cx="8992327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R instillation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2303" y="999300"/>
            <a:ext cx="8814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Medium ITC" panose="020B0602030504020804" pitchFamily="34" charset="0"/>
                <a:hlinkClick r:id="rId3"/>
              </a:rPr>
              <a:t>www.r-project.org</a:t>
            </a:r>
            <a:r>
              <a:rPr lang="en-US" dirty="0">
                <a:latin typeface="Eras Medium ITC" panose="020B0602030504020804" pitchFamily="34" charset="0"/>
              </a:rPr>
              <a:t>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 click “download R”  choose any link (e.g., </a:t>
            </a:r>
            <a:r>
              <a:rPr lang="en-US" dirty="0">
                <a:latin typeface="Eras Medium ITC" panose="020B0602030504020804" pitchFamily="34" charset="0"/>
                <a:hlinkClick r:id="rId4"/>
              </a:rPr>
              <a:t>https://cran.cnr.Berkeley.edu/</a:t>
            </a:r>
            <a:r>
              <a:rPr lang="en-US" dirty="0">
                <a:latin typeface="Eras Medium ITC" panose="020B0602030504020804" pitchFamily="34" charset="0"/>
              </a:rPr>
              <a:t>  here)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 we will move to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  <a:hlinkClick r:id="rId4"/>
              </a:rPr>
              <a:t>https://cran.cnr.berkeley.edu/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  click “Download R for Windows” here (you may choose other OS such as Linux or Mac).  click “install R for the first time”  click “Download R 3.5.2 for Windows” (see the screen shot below)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092" y="6342298"/>
            <a:ext cx="903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Eras Medium ITC" panose="020B0602030504020804" pitchFamily="34" charset="0"/>
              </a:rPr>
              <a:t>Rstudio</a:t>
            </a:r>
            <a:r>
              <a:rPr lang="en-US" dirty="0">
                <a:latin typeface="Eras Medium ITC" panose="020B0602030504020804" pitchFamily="34" charset="0"/>
              </a:rPr>
              <a:t> is also available for Windows, Mac OS X and Linux at </a:t>
            </a:r>
            <a:r>
              <a:rPr lang="en-US" dirty="0">
                <a:latin typeface="Eras Medium ITC" panose="020B0602030504020804" pitchFamily="34" charset="0"/>
                <a:hlinkClick r:id="rId5"/>
              </a:rPr>
              <a:t>http://www.rstudio.com</a:t>
            </a:r>
            <a:r>
              <a:rPr lang="en-US" dirty="0">
                <a:latin typeface="Eras Medium ITC" panose="020B06020305040208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31DC4-A336-4E53-82DE-0398BF500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095" y="2575958"/>
            <a:ext cx="7794901" cy="3667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47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C45-C370-4CA4-89C8-B05ACBA6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298013"/>
            <a:ext cx="10948332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Now, you have “R” (or “R studio”)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D9ED-78A6-4D9D-A2DE-3FF6C49E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run and open R…</a:t>
            </a:r>
          </a:p>
          <a:p>
            <a:r>
              <a:rPr lang="en-US" dirty="0">
                <a:latin typeface="Eras Medium ITC" panose="020B0602030504020804" pitchFamily="34" charset="0"/>
              </a:rPr>
              <a:t>I am mainly using “R Editor” Window and run the comments from “Editor” to “R Console” window.</a:t>
            </a:r>
          </a:p>
          <a:p>
            <a:r>
              <a:rPr lang="en-US" dirty="0">
                <a:latin typeface="Eras Medium ITC" panose="020B0602030504020804" pitchFamily="34" charset="0"/>
              </a:rPr>
              <a:t>From Editor, I strongly recommend you to save your comments into txt file with your own R folders.</a:t>
            </a:r>
          </a:p>
          <a:p>
            <a:r>
              <a:rPr lang="en-US" dirty="0">
                <a:latin typeface="Eras Medium ITC" panose="020B0602030504020804" pitchFamily="34" charset="0"/>
              </a:rPr>
              <a:t>Also, you can add your own comments with “#”. This help you remind what you did with R when you reuse your R script.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E.g., # regression analysis; ## Combining columns; </a:t>
            </a:r>
          </a:p>
          <a:p>
            <a:pPr marL="457200" lvl="1" indent="0">
              <a:buNone/>
            </a:pPr>
            <a:r>
              <a:rPr lang="en-US" dirty="0">
                <a:latin typeface="Eras Medium ITC" panose="020B0602030504020804" pitchFamily="34" charset="0"/>
              </a:rPr>
              <a:t>## https://blog.rstudio.com/2018/09/12/getting-started-with-deep-learning-in-r/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9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272" y="1"/>
            <a:ext cx="7886700" cy="884430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start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563" y="1084220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You can directly work in console window but I prefer to work in script</a:t>
            </a:r>
            <a:r>
              <a:rPr lang="en-US" i="1" dirty="0">
                <a:latin typeface="Eras Medium ITC" panose="020B0602030504020804" pitchFamily="34" charset="0"/>
              </a:rPr>
              <a:t> </a:t>
            </a:r>
            <a:r>
              <a:rPr lang="en-US" dirty="0">
                <a:latin typeface="Eras Medium ITC" panose="020B0602030504020804" pitchFamily="34" charset="0"/>
              </a:rPr>
              <a:t>window, because we can save the script history for future R programming: 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go to save (or save as)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 select directory  write file name and click save. </a:t>
            </a:r>
          </a:p>
          <a:p>
            <a:pPr lvl="1"/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As an alternative, you can “</a:t>
            </a:r>
            <a:r>
              <a:rPr lang="en-US" i="1" dirty="0">
                <a:latin typeface="Eras Medium ITC" panose="020B0602030504020804" pitchFamily="34" charset="0"/>
                <a:sym typeface="Wingdings" panose="05000000000000000000" pitchFamily="2" charset="2"/>
              </a:rPr>
              <a:t>copy and paste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” all commands in a text file.</a:t>
            </a:r>
          </a:p>
          <a:p>
            <a:pPr marL="457200" lvl="1" indent="0">
              <a:buNone/>
            </a:pPr>
            <a:endParaRPr lang="en-US" dirty="0">
              <a:latin typeface="Eras Medium ITC" panose="020B06020305040208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The selected R commands can be executed by using </a:t>
            </a: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  or “             + R”</a:t>
            </a:r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18" y="4655237"/>
            <a:ext cx="3329985" cy="20842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7492154" y="4905141"/>
            <a:ext cx="1010911" cy="448277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9122" r="17777"/>
          <a:stretch/>
        </p:blipFill>
        <p:spPr>
          <a:xfrm>
            <a:off x="2807770" y="4730956"/>
            <a:ext cx="842682" cy="9043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180366" y="4905139"/>
            <a:ext cx="311786" cy="4482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2563" y="5902078"/>
            <a:ext cx="387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For R studio, click </a:t>
            </a:r>
            <a:r>
              <a:rPr lang="en-US" sz="2000" b="1" dirty="0">
                <a:latin typeface="Eras Medium ITC" panose="020B0602030504020804" pitchFamily="34" charset="0"/>
              </a:rPr>
              <a:t>“Run” </a:t>
            </a:r>
            <a:r>
              <a:rPr lang="en-US" sz="2000" dirty="0">
                <a:latin typeface="Eras Medium ITC" panose="020B0602030504020804" pitchFamily="34" charset="0"/>
              </a:rPr>
              <a:t>icon or </a:t>
            </a:r>
            <a:r>
              <a:rPr lang="en-US" sz="2000" b="1" dirty="0">
                <a:latin typeface="Eras Medium ITC" panose="020B0602030504020804" pitchFamily="34" charset="0"/>
              </a:rPr>
              <a:t>“Ctrl + Enter”.</a:t>
            </a:r>
          </a:p>
        </p:txBody>
      </p:sp>
    </p:spTree>
    <p:extLst>
      <p:ext uri="{BB962C8B-B14F-4D97-AF65-F5344CB8AC3E}">
        <p14:creationId xmlns:p14="http://schemas.microsoft.com/office/powerpoint/2010/main" val="299014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416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Change working directory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396051"/>
            <a:ext cx="6905625" cy="3829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3958161" y="4558553"/>
            <a:ext cx="1277471" cy="558847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33005" y="1216012"/>
            <a:ext cx="7718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Use R command: </a:t>
            </a:r>
            <a:r>
              <a:rPr lang="en-US" sz="2000" b="1" i="1" dirty="0" err="1">
                <a:latin typeface="Eras Medium ITC" panose="020B0602030504020804" pitchFamily="34" charset="0"/>
              </a:rPr>
              <a:t>setwd</a:t>
            </a:r>
            <a:r>
              <a:rPr lang="en-US" sz="2000" b="1" dirty="0">
                <a:latin typeface="Eras Medium ITC" panose="020B0602030504020804" pitchFamily="34" charset="0"/>
              </a:rPr>
              <a:t>, E.g., </a:t>
            </a:r>
            <a:r>
              <a:rPr lang="en-US" sz="2000" b="1" i="1" dirty="0" err="1">
                <a:latin typeface="Eras Medium ITC" panose="020B0602030504020804" pitchFamily="34" charset="0"/>
              </a:rPr>
              <a:t>setwd</a:t>
            </a:r>
            <a:r>
              <a:rPr lang="en-US" sz="2000" b="1" i="1" dirty="0">
                <a:latin typeface="Eras Medium ITC" panose="020B0602030504020804" pitchFamily="34" charset="0"/>
              </a:rPr>
              <a:t>("D:/ASU_Marketing/")</a:t>
            </a:r>
            <a:r>
              <a:rPr lang="en-US" sz="2000" b="1" dirty="0">
                <a:latin typeface="Eras Medium ITC" panose="020B0602030504020804" pitchFamily="34" charset="0"/>
              </a:rPr>
              <a:t>; 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r>
              <a:rPr lang="en-US" sz="2000" dirty="0">
                <a:latin typeface="Eras Medium ITC" panose="020B0602030504020804" pitchFamily="34" charset="0"/>
              </a:rPr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339742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423" y="1"/>
            <a:ext cx="8476735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Install Packages (with 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157" y="1440421"/>
            <a:ext cx="5936313" cy="4771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97" y="1101878"/>
            <a:ext cx="5404493" cy="544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ras Medium ITC" panose="020B0602030504020804" pitchFamily="34" charset="0"/>
              </a:rPr>
              <a:t>Frist, you decided which method you will use for your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ras Medium ITC" panose="020B0602030504020804" pitchFamily="34" charset="0"/>
              </a:rPr>
              <a:t>Then, please search the analytics method in Internet (e.g., Google): for example, </a:t>
            </a:r>
            <a:r>
              <a:rPr lang="en-US" dirty="0" err="1">
                <a:latin typeface="Eras Medium ITC" panose="020B0602030504020804" pitchFamily="34" charset="0"/>
              </a:rPr>
              <a:t>Probit</a:t>
            </a:r>
            <a:r>
              <a:rPr lang="en-US" dirty="0">
                <a:latin typeface="Eras Medium ITC" panose="020B0602030504020804" pitchFamily="34" charset="0"/>
              </a:rPr>
              <a:t> Regression in R package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 find the “package name” of the method.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Then, you can install any package using: </a:t>
            </a:r>
            <a:r>
              <a:rPr lang="en-US" i="1" dirty="0" err="1">
                <a:latin typeface="Eras Medium ITC" panose="020B0602030504020804" pitchFamily="34" charset="0"/>
                <a:sym typeface="Wingdings" panose="05000000000000000000" pitchFamily="2" charset="2"/>
              </a:rPr>
              <a:t>install.packages</a:t>
            </a:r>
            <a:r>
              <a:rPr lang="en-US" i="1" dirty="0">
                <a:latin typeface="Eras Medium ITC" panose="020B0602030504020804" pitchFamily="34" charset="0"/>
                <a:sym typeface="Wingdings" panose="05000000000000000000" pitchFamily="2" charset="2"/>
              </a:rPr>
              <a:t>(c("</a:t>
            </a:r>
            <a:r>
              <a:rPr lang="en-US" i="1" dirty="0" err="1">
                <a:latin typeface="Eras Medium ITC" panose="020B0602030504020804" pitchFamily="34" charset="0"/>
                <a:sym typeface="Wingdings" panose="05000000000000000000" pitchFamily="2" charset="2"/>
              </a:rPr>
              <a:t>MASS","tm</a:t>
            </a:r>
            <a:r>
              <a:rPr lang="en-US" i="1" dirty="0">
                <a:latin typeface="Eras Medium ITC" panose="020B0602030504020804" pitchFamily="34" charset="0"/>
                <a:sym typeface="Wingdings" panose="05000000000000000000" pitchFamily="2" charset="2"/>
              </a:rPr>
              <a:t>"))</a:t>
            </a:r>
            <a:endParaRPr lang="en-US" dirty="0">
              <a:latin typeface="Eras Medium ITC" panose="020B06020305040208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Eras Medium ITC" panose="020B0602030504020804" pitchFamily="34" charset="0"/>
              </a:rPr>
              <a:t>As alternative, please go to “Packages”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 “Install Package(s)”  Choose any link (e.g., USA (CA1))  Select any package you want to install  call the installed package using command “</a:t>
            </a:r>
            <a:r>
              <a:rPr lang="en-US" i="1" dirty="0">
                <a:latin typeface="Eras Medium ITC" panose="020B0602030504020804" pitchFamily="34" charset="0"/>
                <a:sym typeface="Wingdings" panose="05000000000000000000" pitchFamily="2" charset="2"/>
              </a:rPr>
              <a:t>library (MASS)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0054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479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Workshop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628"/>
            <a:ext cx="10515600" cy="5372901"/>
          </a:xfrm>
        </p:spPr>
        <p:txBody>
          <a:bodyPr>
            <a:normAutofit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Introduce R.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What is R? Why R?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How to run basic and useful commands.</a:t>
            </a:r>
          </a:p>
          <a:p>
            <a:r>
              <a:rPr lang="en-US" dirty="0">
                <a:latin typeface="Eras Medium ITC" panose="020B0602030504020804" pitchFamily="34" charset="0"/>
              </a:rPr>
              <a:t>It’s boring to learn any software itself! So, I’ll try to use many relevant business examples.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Also, let’s review some fundamental, relevant statistics with R!</a:t>
            </a:r>
          </a:p>
          <a:p>
            <a:r>
              <a:rPr lang="en-US" dirty="0">
                <a:latin typeface="Eras Medium ITC" panose="020B0602030504020804" pitchFamily="34" charset="0"/>
              </a:rPr>
              <a:t>I will help you practice R in this workshop!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I will do minimum lecture and demonstrate some examples first (50% of class time)…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Then, I will give you practice problems and time (50% of class time).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As my guess, there are some variances for R skills (familiarity) between students. So, let’s build teams (3 or 4 people). You discuss the practice problems within team, which will be helpful. 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424" y="2"/>
            <a:ext cx="8035140" cy="989900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Install Packages (with </a:t>
            </a:r>
            <a:r>
              <a:rPr lang="en-US" dirty="0" err="1">
                <a:latin typeface="Eras Medium ITC" panose="020B0602030504020804" pitchFamily="34" charset="0"/>
              </a:rPr>
              <a:t>RStudio</a:t>
            </a:r>
            <a:r>
              <a:rPr lang="en-US" dirty="0">
                <a:latin typeface="Eras Medium ITC" panose="020B06020305040208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3" y="1073895"/>
            <a:ext cx="7278995" cy="56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1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4" y="497539"/>
            <a:ext cx="7754765" cy="598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2" y="93463"/>
            <a:ext cx="8012932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Suggested Steps for using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1591865"/>
            <a:ext cx="11268635" cy="52272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Identify your problem (i.e., managerial problem &amp; technical problem).</a:t>
            </a:r>
          </a:p>
          <a:p>
            <a:r>
              <a:rPr lang="en-US" dirty="0">
                <a:latin typeface="Eras Medium ITC" panose="020B0602030504020804" pitchFamily="34" charset="0"/>
              </a:rPr>
              <a:t>Decide analytics method (e.g., </a:t>
            </a:r>
            <a:r>
              <a:rPr lang="en-US" dirty="0" err="1">
                <a:latin typeface="Eras Medium ITC" panose="020B0602030504020804" pitchFamily="34" charset="0"/>
              </a:rPr>
              <a:t>CrossTab</a:t>
            </a:r>
            <a:r>
              <a:rPr lang="en-US" dirty="0">
                <a:latin typeface="Eras Medium ITC" panose="020B0602030504020804" pitchFamily="34" charset="0"/>
              </a:rPr>
              <a:t> or Regression?) you need to try.</a:t>
            </a:r>
          </a:p>
          <a:p>
            <a:r>
              <a:rPr lang="en-US" dirty="0">
                <a:latin typeface="Eras Medium ITC" panose="020B0602030504020804" pitchFamily="34" charset="0"/>
              </a:rPr>
              <a:t>If you don’t remember, please searching references (e.g., Internet, textbook) and find relevant commands in R. </a:t>
            </a:r>
          </a:p>
          <a:p>
            <a:pPr lvl="1"/>
            <a:r>
              <a:rPr lang="en-US" sz="2600" dirty="0">
                <a:latin typeface="Eras Medium ITC" panose="020B0602030504020804" pitchFamily="34" charset="0"/>
              </a:rPr>
              <a:t>Usually, example commands is very helpful! (Follow it…)</a:t>
            </a: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Eras Medium ITC" panose="020B0602030504020804" pitchFamily="34" charset="0"/>
              </a:rPr>
              <a:t>Notes:1) Nobody memorizes all </a:t>
            </a:r>
            <a:r>
              <a:rPr lang="en-US" sz="26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R </a:t>
            </a:r>
            <a:r>
              <a:rPr lang="en-US" sz="2600" dirty="0">
                <a:solidFill>
                  <a:srgbClr val="FF0000"/>
                </a:solidFill>
                <a:latin typeface="Eras Medium ITC" panose="020B0602030504020804" pitchFamily="34" charset="0"/>
              </a:rPr>
              <a:t>commands. 2) There are no one way 	for any R commands.</a:t>
            </a:r>
          </a:p>
          <a:p>
            <a:r>
              <a:rPr lang="en-US" dirty="0">
                <a:latin typeface="Eras Medium ITC" panose="020B0602030504020804" pitchFamily="34" charset="0"/>
              </a:rPr>
              <a:t>Running and interpreting the results by R.</a:t>
            </a:r>
          </a:p>
          <a:p>
            <a:r>
              <a:rPr lang="en-US" dirty="0">
                <a:latin typeface="Eras Medium ITC" panose="020B0602030504020804" pitchFamily="34" charset="0"/>
              </a:rPr>
              <a:t>Apply the results to solve your business problem.</a:t>
            </a: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My suggestions: Build your own R codes library during this class: Save any R codes you’ve used with procedure titles for future use (keep adding new useful codes and reuse it for new data).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I will explain details more later, when we use and practice R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77" y="128179"/>
            <a:ext cx="1528330" cy="11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B706-6C12-4844-89C5-AD1AABB3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 this session, from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BBF9-1CAC-4C6F-8B4F-163D7DB0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We need to learn basic things in R…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start with useful objects and operations in R first…</a:t>
            </a:r>
          </a:p>
        </p:txBody>
      </p:sp>
    </p:spTree>
    <p:extLst>
      <p:ext uri="{BB962C8B-B14F-4D97-AF65-F5344CB8AC3E}">
        <p14:creationId xmlns:p14="http://schemas.microsoft.com/office/powerpoint/2010/main" val="58914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1 in Workshop (A):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Scalar – Vector – Matrix – Array </a:t>
            </a:r>
            <a:r>
              <a:rPr lang="en-US" dirty="0">
                <a:latin typeface="Eras Medium ITC" panose="020B0602030504020804" pitchFamily="34" charset="0"/>
              </a:rPr>
              <a:t>(Way to handle data in R)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briefly see single scalers (e.g., 3+5).</a:t>
            </a:r>
          </a:p>
          <a:p>
            <a:r>
              <a:rPr lang="en-US" dirty="0">
                <a:latin typeface="Eras Medium ITC" panose="020B0602030504020804" pitchFamily="34" charset="0"/>
              </a:rPr>
              <a:t>R is case sensitive and so “x” and “X” are different objects.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Next, create Vectors.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Some useful commands for generating Vectors.</a:t>
            </a:r>
          </a:p>
          <a:p>
            <a:r>
              <a:rPr lang="en-US" dirty="0">
                <a:latin typeface="Eras Medium ITC" panose="020B0602030504020804" pitchFamily="34" charset="0"/>
              </a:rPr>
              <a:t>Vector computations: element-wise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8295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97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Vector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976" cy="38221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Create vectors with second half sales of 2019:  </a:t>
            </a: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       150, 200, 250, 160, 110, and 220.</a:t>
            </a: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2.   Now, let’s get a vector for sales of 2019 and get a vector of total sales of 2019</a:t>
            </a:r>
          </a:p>
        </p:txBody>
      </p:sp>
    </p:spTree>
    <p:extLst>
      <p:ext uri="{BB962C8B-B14F-4D97-AF65-F5344CB8AC3E}">
        <p14:creationId xmlns:p14="http://schemas.microsoft.com/office/powerpoint/2010/main" val="23920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Vector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976" cy="38221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Using seq(), generate a vector of sequence numbers: 2, 5, 8, 11</a:t>
            </a:r>
          </a:p>
          <a:p>
            <a:pPr marL="514350" indent="-514350">
              <a:buAutoNum type="arabicPeriod"/>
            </a:pPr>
            <a:r>
              <a:rPr lang="en-US" dirty="0">
                <a:latin typeface="Eras Medium ITC" panose="020B0602030504020804" pitchFamily="34" charset="0"/>
              </a:rPr>
              <a:t>Generate a vector of sequential numbers from 1 to 15000 by 3, what is 100th number of this vector?</a:t>
            </a:r>
          </a:p>
        </p:txBody>
      </p:sp>
    </p:spTree>
    <p:extLst>
      <p:ext uri="{BB962C8B-B14F-4D97-AF65-F5344CB8AC3E}">
        <p14:creationId xmlns:p14="http://schemas.microsoft.com/office/powerpoint/2010/main" val="3894212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2 in Workshop (A): Random Number of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341"/>
            <a:ext cx="10515600" cy="3850622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Let’s generate integer numbers.</a:t>
            </a:r>
          </a:p>
          <a:p>
            <a:r>
              <a:rPr lang="en-US" dirty="0">
                <a:latin typeface="Eras Medium ITC" panose="020B0602030504020804" pitchFamily="34" charset="0"/>
              </a:rPr>
              <a:t>Searching certain number(s) from the generated vector.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Certain position (e.g., 10</a:t>
            </a:r>
            <a:r>
              <a:rPr lang="en-US" baseline="30000" dirty="0">
                <a:latin typeface="Eras Medium ITC" panose="020B0602030504020804" pitchFamily="34" charset="0"/>
              </a:rPr>
              <a:t>th</a:t>
            </a:r>
            <a:r>
              <a:rPr lang="en-US" dirty="0">
                <a:latin typeface="Eras Medium ITC" panose="020B0602030504020804" pitchFamily="34" charset="0"/>
              </a:rPr>
              <a:t> or 20</a:t>
            </a:r>
            <a:r>
              <a:rPr lang="en-US" baseline="30000" dirty="0">
                <a:latin typeface="Eras Medium ITC" panose="020B0602030504020804" pitchFamily="34" charset="0"/>
              </a:rPr>
              <a:t>th</a:t>
            </a:r>
            <a:r>
              <a:rPr lang="en-US" dirty="0">
                <a:latin typeface="Eras Medium ITC" panose="020B0602030504020804" pitchFamily="34" charset="0"/>
              </a:rPr>
              <a:t>), Max/Min</a:t>
            </a:r>
          </a:p>
        </p:txBody>
      </p:sp>
    </p:spTree>
    <p:extLst>
      <p:ext uri="{BB962C8B-B14F-4D97-AF65-F5344CB8AC3E}">
        <p14:creationId xmlns:p14="http://schemas.microsoft.com/office/powerpoint/2010/main" val="424085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Random Number of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6341"/>
            <a:ext cx="10515600" cy="3850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1. Generate 1000 numbers from 1 to 100. with the </a:t>
            </a:r>
            <a:r>
              <a:rPr lang="en-US" dirty="0" err="1">
                <a:latin typeface="Eras Medium ITC" panose="020B0602030504020804" pitchFamily="34" charset="0"/>
              </a:rPr>
              <a:t>set.seed</a:t>
            </a:r>
            <a:r>
              <a:rPr lang="en-US" dirty="0">
                <a:latin typeface="Eras Medium ITC" panose="020B0602030504020804" pitchFamily="34" charset="0"/>
              </a:rPr>
              <a:t>(100) number. What is the last number?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3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3 in Workshop (A): Check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893"/>
            <a:ext cx="10515600" cy="3864069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Numeric, Factor, Logical or Character?</a:t>
            </a:r>
          </a:p>
          <a:p>
            <a:r>
              <a:rPr lang="en-US" dirty="0">
                <a:latin typeface="Eras Medium ITC" panose="020B0602030504020804" pitchFamily="34" charset="0"/>
              </a:rPr>
              <a:t>Mostly,  we will analyze numeric or factor. But, we have to understand other types of object. </a:t>
            </a:r>
          </a:p>
        </p:txBody>
      </p:sp>
    </p:spTree>
    <p:extLst>
      <p:ext uri="{BB962C8B-B14F-4D97-AF65-F5344CB8AC3E}">
        <p14:creationId xmlns:p14="http://schemas.microsoft.com/office/powerpoint/2010/main" val="10107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3" y="244101"/>
            <a:ext cx="10515600" cy="1325563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Workshop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790" y="1741544"/>
            <a:ext cx="10477233" cy="4699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Workshop Session (A): R 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Workshop Session (B): Data 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Workshop Session (C): Fundamental Business Statistics with 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Probability &amp; Distributions, Descriptive Statistics, Plots &amp; Graphics with 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Workshop Session (D): Basic Business Statistics with 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Confidence Intervals, Mean Comparison Hypothesis </a:t>
            </a:r>
            <a:r>
              <a:rPr lang="en-US" dirty="0" err="1">
                <a:latin typeface="Candara" panose="020E0502030303020204" pitchFamily="34" charset="0"/>
              </a:rPr>
              <a:t>Testings</a:t>
            </a:r>
            <a:endParaRPr lang="en-US" dirty="0">
              <a:latin typeface="Candara" panose="020E0502030303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11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3 in Workshop (A): Check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2893"/>
            <a:ext cx="10515600" cy="3864069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Create a vector with a number (e.g., 100) and character "Arizona“. </a:t>
            </a:r>
          </a:p>
          <a:p>
            <a:r>
              <a:rPr lang="en-US" dirty="0">
                <a:latin typeface="Eras Medium ITC" panose="020B0602030504020804" pitchFamily="34" charset="0"/>
              </a:rPr>
              <a:t>Check this object is numeric or character.</a:t>
            </a:r>
          </a:p>
          <a:p>
            <a:r>
              <a:rPr lang="en-US" dirty="0">
                <a:latin typeface="Eras Medium ITC" panose="020B0602030504020804" pitchFamily="34" charset="0"/>
              </a:rPr>
              <a:t>Is this numeric? Or character?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6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4 in Workshop (A): Working with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73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ras Medium ITC" panose="020B0602030504020804" pitchFamily="34" charset="0"/>
              </a:rPr>
              <a:t>If anyone is not familiar with matrix, I recommend you to study “linear algebra” or “matrix algebra” using online materials or book.</a:t>
            </a:r>
          </a:p>
          <a:p>
            <a:r>
              <a:rPr lang="en-US" dirty="0">
                <a:latin typeface="Eras Medium ITC" panose="020B0602030504020804" pitchFamily="34" charset="0"/>
              </a:rPr>
              <a:t>Build matrix. </a:t>
            </a:r>
          </a:p>
          <a:p>
            <a:r>
              <a:rPr lang="en-US" dirty="0">
                <a:latin typeface="Eras Medium ITC" panose="020B0602030504020804" pitchFamily="34" charset="0"/>
              </a:rPr>
              <a:t>Generate matrix.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Matrix Indexing: E.g., how to select a value in 10</a:t>
            </a:r>
            <a:r>
              <a:rPr lang="en-US" baseline="30000" dirty="0">
                <a:latin typeface="Eras Medium ITC" panose="020B0602030504020804" pitchFamily="34" charset="0"/>
              </a:rPr>
              <a:t>th</a:t>
            </a:r>
            <a:r>
              <a:rPr lang="en-US" dirty="0">
                <a:latin typeface="Eras Medium ITC" panose="020B0602030504020804" pitchFamily="34" charset="0"/>
              </a:rPr>
              <a:t> row and 5</a:t>
            </a:r>
            <a:r>
              <a:rPr lang="en-US" baseline="30000" dirty="0">
                <a:latin typeface="Eras Medium ITC" panose="020B0602030504020804" pitchFamily="34" charset="0"/>
              </a:rPr>
              <a:t>th</a:t>
            </a:r>
            <a:r>
              <a:rPr lang="en-US" dirty="0">
                <a:latin typeface="Eras Medium ITC" panose="020B0602030504020804" pitchFamily="34" charset="0"/>
              </a:rPr>
              <a:t> column?</a:t>
            </a:r>
          </a:p>
          <a:p>
            <a:r>
              <a:rPr lang="en-US" dirty="0">
                <a:latin typeface="Eras Medium ITC" panose="020B0602030504020804" pitchFamily="34" charset="0"/>
              </a:rPr>
              <a:t>Combining Matrices by columns or by rows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r>
              <a:rPr lang="en-US" dirty="0">
                <a:latin typeface="Eras Medium ITC" panose="020B0602030504020804" pitchFamily="34" charset="0"/>
              </a:rPr>
              <a:t>Matrix Operations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89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4 in Workshop (A): Working with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Create a vector "C" with: 71  3 84 89 88 12 50 38  1 55. </a:t>
            </a:r>
          </a:p>
          <a:p>
            <a:r>
              <a:rPr lang="en-US" dirty="0">
                <a:latin typeface="Eras Medium ITC" panose="020B0602030504020804" pitchFamily="34" charset="0"/>
              </a:rPr>
              <a:t>Create another vector "D" with: 20 97 53 54 36 29 29 44 40 28.</a:t>
            </a:r>
          </a:p>
          <a:p>
            <a:r>
              <a:rPr lang="en-US" dirty="0">
                <a:latin typeface="Eras Medium ITC" panose="020B0602030504020804" pitchFamily="34" charset="0"/>
              </a:rPr>
              <a:t>Conduct matrix multiplication with two (10 X 1) matrices. </a:t>
            </a:r>
          </a:p>
          <a:p>
            <a:r>
              <a:rPr lang="en-US" dirty="0">
                <a:latin typeface="Eras Medium ITC" panose="020B0602030504020804" pitchFamily="34" charset="0"/>
              </a:rPr>
              <a:t>Generate a (10 X 10) matrix “E” of sequential numbers from 1 to 100. </a:t>
            </a:r>
          </a:p>
          <a:p>
            <a:r>
              <a:rPr lang="en-US" dirty="0">
                <a:latin typeface="Eras Medium ITC" panose="020B0602030504020804" pitchFamily="34" charset="0"/>
              </a:rPr>
              <a:t>Conduct matrix multiplication (i.e., use %*%) E by C. What will be output dimension?</a:t>
            </a:r>
          </a:p>
          <a:p>
            <a:r>
              <a:rPr lang="en-US" dirty="0">
                <a:latin typeface="Eras Medium ITC" panose="020B0602030504020804" pitchFamily="34" charset="0"/>
              </a:rPr>
              <a:t>Conduct matrix multiplication C by E. What will be output dimension? </a:t>
            </a:r>
          </a:p>
        </p:txBody>
      </p:sp>
    </p:spTree>
    <p:extLst>
      <p:ext uri="{BB962C8B-B14F-4D97-AF65-F5344CB8AC3E}">
        <p14:creationId xmlns:p14="http://schemas.microsoft.com/office/powerpoint/2010/main" val="9280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5 in Workshop (A): Introducing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High-dimensional matrices (e.g., multiple sets of matrices)</a:t>
            </a:r>
          </a:p>
          <a:p>
            <a:r>
              <a:rPr lang="en-US" dirty="0">
                <a:latin typeface="Eras Medium ITC" panose="020B0602030504020804" pitchFamily="34" charset="0"/>
              </a:rPr>
              <a:t>Sometimes useful to handling multisets of data and useful for programming.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60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6 in Workshop (A): (For) Looping, if else statement.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3083"/>
            <a:ext cx="10515600" cy="3953880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Basically, we mainly use “for” looping and “while” looping. I will cover “for” looping in this workshop. If you understand “for” looping, it is not difficult to use “while” looping.</a:t>
            </a:r>
          </a:p>
          <a:p>
            <a:r>
              <a:rPr lang="en-US" dirty="0">
                <a:latin typeface="Eras Medium ITC" panose="020B0602030504020804" pitchFamily="34" charset="0"/>
              </a:rPr>
              <a:t>At the beginning, please think “what is going on inside of looping”… Later, you will be familiar with it. 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see R class examples.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5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Eras Medium ITC" panose="020B0602030504020804" pitchFamily="34" charset="0"/>
              </a:rPr>
              <a:t>Practice: </a:t>
            </a:r>
            <a:r>
              <a:rPr lang="en-US" dirty="0">
                <a:latin typeface="Eras Medium ITC" panose="020B0602030504020804" pitchFamily="34" charset="0"/>
              </a:rPr>
              <a:t>Topic 6 in Workshop (A): (For) Looping, if else statement.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Make a R code for following (hint use for looping and if-else commands)</a:t>
            </a: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Generate a integer number of 1 and 0 with probability 0.2 and 0.8 100 times (hint: use "sample" function for this). Then, if the generated number is 1, you can win $1000, otherwise you lose $300. With 100 trials, what is your expected return (i.e., money) you can get...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01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ADA1-4A8C-456D-911D-34DD104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7: Useful ‘apply’ function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03EF-3EB4-4826-9DB7-1051A5CF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This is useful for reduce the lines of R code. Good to know… I will show some examples.</a:t>
            </a:r>
          </a:p>
          <a:p>
            <a:r>
              <a:rPr lang="en-US" dirty="0">
                <a:latin typeface="Eras Medium ITC" panose="020B0602030504020804" pitchFamily="34" charset="0"/>
              </a:rPr>
              <a:t>‘</a:t>
            </a:r>
            <a:r>
              <a:rPr lang="en-US" dirty="0" err="1">
                <a:latin typeface="Eras Medium ITC" panose="020B0602030504020804" pitchFamily="34" charset="0"/>
              </a:rPr>
              <a:t>lapply</a:t>
            </a:r>
            <a:r>
              <a:rPr lang="en-US" dirty="0">
                <a:latin typeface="Eras Medium ITC" panose="020B0602030504020804" pitchFamily="34" charset="0"/>
              </a:rPr>
              <a:t>’ – it’s useful for handling list</a:t>
            </a:r>
          </a:p>
          <a:p>
            <a:r>
              <a:rPr lang="en-US" dirty="0">
                <a:latin typeface="Eras Medium ITC" panose="020B0602030504020804" pitchFamily="34" charset="0"/>
              </a:rPr>
              <a:t>‘apply’ – it’s useful for matrix computation programming</a:t>
            </a:r>
          </a:p>
          <a:p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34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ADA1-4A8C-456D-911D-34DD1047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8: Measure time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03EF-3EB4-4826-9DB7-1051A5CF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Sometimes, computing time is important to modelers!</a:t>
            </a:r>
          </a:p>
          <a:p>
            <a:pPr marL="0" indent="0">
              <a:buNone/>
            </a:pPr>
            <a:r>
              <a:rPr lang="en-US" dirty="0">
                <a:latin typeface="Eras Medium ITC" panose="020B0602030504020804" pitchFamily="34" charset="0"/>
              </a:rPr>
              <a:t>For developing any function, you might be interested in computation efficiency </a:t>
            </a:r>
          </a:p>
          <a:p>
            <a:r>
              <a:rPr lang="en-US" dirty="0">
                <a:latin typeface="Eras Medium ITC" panose="020B0602030504020804" pitchFamily="34" charset="0"/>
              </a:rPr>
              <a:t>‘</a:t>
            </a:r>
            <a:r>
              <a:rPr lang="en-US" dirty="0" err="1">
                <a:latin typeface="Eras Medium ITC" panose="020B0602030504020804" pitchFamily="34" charset="0"/>
              </a:rPr>
              <a:t>system.time</a:t>
            </a:r>
            <a:r>
              <a:rPr lang="en-US" dirty="0">
                <a:latin typeface="Eras Medium ITC" panose="020B0602030504020804" pitchFamily="34" charset="0"/>
              </a:rPr>
              <a:t>()’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user (time): time charged to the CPU(s) for this expression</a:t>
            </a:r>
          </a:p>
          <a:p>
            <a:pPr lvl="1"/>
            <a:r>
              <a:rPr lang="en-US" dirty="0">
                <a:latin typeface="Eras Medium ITC" panose="020B0602030504020804" pitchFamily="34" charset="0"/>
              </a:rPr>
              <a:t>elapsed (time): “wall clock” time</a:t>
            </a:r>
          </a:p>
          <a:p>
            <a:r>
              <a:rPr lang="en-US" dirty="0">
                <a:latin typeface="Eras Medium ITC" panose="020B0602030504020804" pitchFamily="34" charset="0"/>
              </a:rPr>
              <a:t>Usually user time and elapsed time are similar…</a:t>
            </a:r>
          </a:p>
        </p:txBody>
      </p:sp>
    </p:spTree>
    <p:extLst>
      <p:ext uri="{BB962C8B-B14F-4D97-AF65-F5344CB8AC3E}">
        <p14:creationId xmlns:p14="http://schemas.microsoft.com/office/powerpoint/2010/main" val="435624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Topic 9 in Workshop (A): function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It is useful to reuse your programmed scripts with input data and outputs.</a:t>
            </a:r>
          </a:p>
          <a:p>
            <a:r>
              <a:rPr lang="en-US" dirty="0">
                <a:latin typeface="Eras Medium ITC" panose="020B0602030504020804" pitchFamily="34" charset="0"/>
              </a:rPr>
              <a:t>Once you save your function as a separate file, you can easily import and use it. </a:t>
            </a:r>
          </a:p>
          <a:p>
            <a:r>
              <a:rPr lang="en-US" dirty="0">
                <a:latin typeface="Eras Medium ITC" panose="020B0602030504020804" pitchFamily="34" charset="0"/>
              </a:rPr>
              <a:t>Let’s see the example…</a:t>
            </a:r>
          </a:p>
          <a:p>
            <a:endParaRPr lang="en-US" dirty="0">
              <a:latin typeface="Eras Medium ITC" panose="020B0602030504020804" pitchFamily="34" charset="0"/>
            </a:endParaRPr>
          </a:p>
          <a:p>
            <a:pPr marL="0" indent="0"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2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Session Ending Practice!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51905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Work this practice as a team. Once any team makes correct answer, please come to front and explain your coding and answer! I have a small prize (e.g., cookie </a:t>
            </a:r>
            <a:r>
              <a:rPr lang="en-US" dirty="0">
                <a:latin typeface="Eras Medium ITC" panose="020B0602030504020804" pitchFamily="34" charset="0"/>
                <a:sym typeface="Wingdings" panose="05000000000000000000" pitchFamily="2" charset="2"/>
              </a:rPr>
              <a:t>).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Use the two data sets of “</a:t>
            </a:r>
            <a:r>
              <a:rPr lang="en-US" dirty="0" err="1">
                <a:latin typeface="Eras Medium ITC" panose="020B0602030504020804" pitchFamily="34" charset="0"/>
              </a:rPr>
              <a:t>car_prices</a:t>
            </a:r>
            <a:r>
              <a:rPr lang="en-US" dirty="0">
                <a:latin typeface="Eras Medium ITC" panose="020B0602030504020804" pitchFamily="34" charset="0"/>
              </a:rPr>
              <a:t>” and “</a:t>
            </a:r>
            <a:r>
              <a:rPr lang="en-US" dirty="0" err="1">
                <a:latin typeface="Eras Medium ITC" panose="020B0602030504020804" pitchFamily="34" charset="0"/>
              </a:rPr>
              <a:t>Car_discount_rate</a:t>
            </a:r>
            <a:r>
              <a:rPr lang="en-US" dirty="0">
                <a:latin typeface="Eras Medium ITC" panose="020B0602030504020804" pitchFamily="34" charset="0"/>
              </a:rPr>
              <a:t>”, where you can find discounted rates for different types of cars.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Please compute discounted car prices for all cars...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(Hint 1) use for looping! First, your R code should search discount rate.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(Hint 2) for discounted price, you should multiply the price * (1-discount_rate), E.g., 15*(1-0.05),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Eras Medium ITC" panose="020B0602030504020804" pitchFamily="34" charset="0"/>
              </a:rPr>
              <a:t>Don't do this by your hand line by line...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9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58" y="5307297"/>
            <a:ext cx="4572000" cy="1054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256150"/>
            <a:ext cx="10246659" cy="3194423"/>
          </a:xfrm>
        </p:spPr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(A) Introduction</a:t>
            </a:r>
          </a:p>
        </p:txBody>
      </p:sp>
      <p:sp>
        <p:nvSpPr>
          <p:cNvPr id="2" name="AutoShape 2" descr="Image result for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36" y="2166616"/>
            <a:ext cx="1653580" cy="12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267" y="54039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Introduction of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30" y="1637789"/>
            <a:ext cx="10684574" cy="480335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R is a free software for statistical computing and graphs supported by the R foundation for statistical computing and data analytics and also is used as a programming language. The R language is widely used among statistician and data scientists for developing statistical solutions. 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R is used by many companies such as Google, IBM, </a:t>
            </a:r>
            <a:r>
              <a:rPr lang="en-US" sz="2400" dirty="0" err="1">
                <a:latin typeface="Eras Medium ITC" panose="020B0602030504020804" pitchFamily="34" charset="0"/>
              </a:rPr>
              <a:t>MicroSoft</a:t>
            </a:r>
            <a:r>
              <a:rPr lang="en-US" sz="2400" dirty="0">
                <a:latin typeface="Eras Medium ITC" panose="020B0602030504020804" pitchFamily="34" charset="0"/>
              </a:rPr>
              <a:t>, and many other companies.</a:t>
            </a:r>
          </a:p>
          <a:p>
            <a:pPr>
              <a:lnSpc>
                <a:spcPct val="160000"/>
              </a:lnSpc>
            </a:pPr>
            <a:r>
              <a:rPr lang="en-US" sz="2400" dirty="0">
                <a:latin typeface="Eras Medium ITC" panose="020B0602030504020804" pitchFamily="34" charset="0"/>
              </a:rPr>
              <a:t>R has a HUGE users community – please search any problem from online community! We cannot memorize solutions… and so I do this every time.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>
              <a:latin typeface="Eras Medium ITC" panose="020B06020305040208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65" y="95352"/>
            <a:ext cx="1600751" cy="12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267" y="54039"/>
            <a:ext cx="7886700" cy="1325563"/>
          </a:xfrm>
        </p:spPr>
        <p:txBody>
          <a:bodyPr/>
          <a:lstStyle/>
          <a:p>
            <a:r>
              <a:rPr lang="en-US" dirty="0">
                <a:latin typeface="Eras Medium ITC" panose="020B0602030504020804" pitchFamily="34" charset="0"/>
              </a:rPr>
              <a:t>Introduction of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855" y="1983836"/>
            <a:ext cx="10266727" cy="41401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effectLst/>
                <a:latin typeface="Eras Medium ITC" panose="020B0602030504020804" pitchFamily="34" charset="0"/>
              </a:rPr>
              <a:t>R is an interpreted language with a command-line interpreter. (We don’t need compiler)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Eras Medium ITC" panose="020B0602030504020804" pitchFamily="34" charset="0"/>
              </a:rPr>
              <a:t>It helps to understand what is going on in our analysis (vs. compared with user-friendly software such as SPSS, SAS)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Eras Medium ITC" panose="020B0602030504020804" pitchFamily="34" charset="0"/>
              </a:rPr>
              <a:t>We can reuse the commands for a certain type of analysis; I strongly recommend your R analysis library with your own comments!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Eras Medium ITC" panose="020B06020305040208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65" y="95352"/>
            <a:ext cx="1600751" cy="12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424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8874" y="1313129"/>
            <a:ext cx="41106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Medium ITC" panose="020B0602030504020804" pitchFamily="34" charset="0"/>
              </a:rPr>
              <a:t>As I know, R was </a:t>
            </a:r>
            <a:r>
              <a:rPr lang="en-US" sz="2000" b="1" dirty="0">
                <a:latin typeface="Eras Medium ITC" panose="020B0602030504020804" pitchFamily="34" charset="0"/>
              </a:rPr>
              <a:t>not</a:t>
            </a:r>
            <a:r>
              <a:rPr lang="en-US" sz="2000" dirty="0">
                <a:latin typeface="Eras Medium ITC" panose="020B0602030504020804" pitchFamily="34" charset="0"/>
              </a:rPr>
              <a:t> originally developed as a programming language but originally it has been developed as a statistical analytics. But, it is recently growing as a language as well… You will experience why R is convenient for many kinds of statistical analysis. </a:t>
            </a:r>
          </a:p>
          <a:p>
            <a:endParaRPr lang="en-US" sz="2000" dirty="0">
              <a:latin typeface="Eras Medium ITC" panose="020B0602030504020804" pitchFamily="34" charset="0"/>
            </a:endParaRPr>
          </a:p>
          <a:p>
            <a:r>
              <a:rPr lang="en-US" sz="2000" dirty="0">
                <a:latin typeface="Eras Medium ITC" panose="020B0602030504020804" pitchFamily="34" charset="0"/>
              </a:rPr>
              <a:t>In my opinion, R and Python are complimentary these days. </a:t>
            </a:r>
          </a:p>
        </p:txBody>
      </p:sp>
    </p:spTree>
    <p:extLst>
      <p:ext uri="{BB962C8B-B14F-4D97-AF65-F5344CB8AC3E}">
        <p14:creationId xmlns:p14="http://schemas.microsoft.com/office/powerpoint/2010/main" val="30565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863" y="390691"/>
            <a:ext cx="8336964" cy="62419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Discussions Forum Activity (LinkedIn and </a:t>
            </a:r>
            <a:r>
              <a:rPr lang="en-US" sz="3200" dirty="0" err="1">
                <a:latin typeface="Eras Medium ITC" panose="020B0602030504020804" pitchFamily="34" charset="0"/>
              </a:rPr>
              <a:t>Quora</a:t>
            </a:r>
            <a:r>
              <a:rPr lang="en-US" sz="3200" dirty="0">
                <a:latin typeface="Eras Medium ITC" panose="020B0602030504020804" pitchFamily="34" charset="0"/>
              </a:rPr>
              <a:t>) for Statistical Analysis, 10/17/2015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9863" y="5570066"/>
            <a:ext cx="8442482" cy="128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Eras Medium ITC" panose="020B0602030504020804" pitchFamily="34" charset="0"/>
              </a:rPr>
              <a:t>Large community is helpful for your learning!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(Some general purpose languages like JAVA, </a:t>
            </a:r>
            <a:r>
              <a:rPr lang="en-US" sz="1800" dirty="0" err="1">
                <a:latin typeface="Eras Medium ITC" panose="020B0602030504020804" pitchFamily="34" charset="0"/>
              </a:rPr>
              <a:t>Matlab</a:t>
            </a:r>
            <a:r>
              <a:rPr lang="en-US" sz="1800" dirty="0">
                <a:latin typeface="Eras Medium ITC" panose="020B0602030504020804" pitchFamily="34" charset="0"/>
              </a:rPr>
              <a:t>, C or Python are not included.)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18" y="1256044"/>
            <a:ext cx="6823469" cy="44151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58905" y="6519446"/>
            <a:ext cx="3417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from r4stats.com/articles/popularity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89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863" y="390691"/>
            <a:ext cx="8336964" cy="62419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Eras Medium ITC" panose="020B0602030504020804" pitchFamily="34" charset="0"/>
              </a:rPr>
              <a:t>Statistical Discussions Forum Activity (</a:t>
            </a:r>
            <a:r>
              <a:rPr lang="en-US" sz="3200" dirty="0" err="1">
                <a:latin typeface="Eras Medium ITC" panose="020B0602030504020804" pitchFamily="34" charset="0"/>
              </a:rPr>
              <a:t>Cross_Validated</a:t>
            </a:r>
            <a:r>
              <a:rPr lang="en-US" sz="3200" dirty="0">
                <a:latin typeface="Eras Medium ITC" panose="020B0602030504020804" pitchFamily="34" charset="0"/>
              </a:rPr>
              <a:t>, </a:t>
            </a:r>
            <a:r>
              <a:rPr lang="en-US" sz="3200" dirty="0" err="1">
                <a:latin typeface="Eras Medium ITC" panose="020B0602030504020804" pitchFamily="34" charset="0"/>
              </a:rPr>
              <a:t>Talk_Stats</a:t>
            </a:r>
            <a:r>
              <a:rPr lang="en-US" sz="3200" dirty="0">
                <a:latin typeface="Eras Medium ITC" panose="020B0602030504020804" pitchFamily="34" charset="0"/>
              </a:rPr>
              <a:t>) on 10/17/2015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9863" y="5400789"/>
            <a:ext cx="8442482" cy="1287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Eras Medium ITC" panose="020B0602030504020804" pitchFamily="34" charset="0"/>
              </a:rPr>
              <a:t>Large community is helpful for your learning!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762125"/>
            <a:ext cx="8096250" cy="3333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58905" y="6519446"/>
            <a:ext cx="3417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Eras Medium ITC" panose="020B0602030504020804" pitchFamily="34" charset="0"/>
              </a:rPr>
              <a:t>from r4stats.com/articles/popularity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228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2418</Words>
  <Application>Microsoft Office PowerPoint</Application>
  <PresentationFormat>Widescreen</PresentationFormat>
  <Paragraphs>178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Candara</vt:lpstr>
      <vt:lpstr>Eras Medium ITC</vt:lpstr>
      <vt:lpstr>Office Theme</vt:lpstr>
      <vt:lpstr>R workshop</vt:lpstr>
      <vt:lpstr>Workshop Objectives</vt:lpstr>
      <vt:lpstr>Workshop Agenda</vt:lpstr>
      <vt:lpstr>(A) Introduction</vt:lpstr>
      <vt:lpstr>Introduction of Software </vt:lpstr>
      <vt:lpstr>Introduction of Software </vt:lpstr>
      <vt:lpstr>PowerPoint Presentation</vt:lpstr>
      <vt:lpstr>Discussions Forum Activity (LinkedIn and Quora) for Statistical Analysis, 10/17/2015</vt:lpstr>
      <vt:lpstr>Statistical Discussions Forum Activity (Cross_Validated, Talk_Stats) on 10/17/2015</vt:lpstr>
      <vt:lpstr>Number of analytics jobs available for R Compared with SAS</vt:lpstr>
      <vt:lpstr>What programming languages you used for data mining /data analysis in the past 12 months? (by KDnuggets)</vt:lpstr>
      <vt:lpstr>So, which software we have to use?</vt:lpstr>
      <vt:lpstr>Learning Curve Comparison </vt:lpstr>
      <vt:lpstr>Now, let’s install R </vt:lpstr>
      <vt:lpstr>R instillation</vt:lpstr>
      <vt:lpstr>Now, you have “R” (or “R studio”)</vt:lpstr>
      <vt:lpstr>Let’s start R</vt:lpstr>
      <vt:lpstr>Change working directory</vt:lpstr>
      <vt:lpstr>Install Packages (with R)</vt:lpstr>
      <vt:lpstr>Install Packages (with RStudio)</vt:lpstr>
      <vt:lpstr>PowerPoint Presentation</vt:lpstr>
      <vt:lpstr>Suggested Steps for using </vt:lpstr>
      <vt:lpstr>In this session, from now…</vt:lpstr>
      <vt:lpstr>Topic 1 in Workshop (A): Vector</vt:lpstr>
      <vt:lpstr>Practice: Vector (1)</vt:lpstr>
      <vt:lpstr>Practice: Vector (2)</vt:lpstr>
      <vt:lpstr>Topic 2 in Workshop (A): Random Number of generations</vt:lpstr>
      <vt:lpstr>Practice: Random Number of generations</vt:lpstr>
      <vt:lpstr>Topic 3 in Workshop (A): Check object types</vt:lpstr>
      <vt:lpstr>Practice: Topic 3 in Workshop (A): Check object types</vt:lpstr>
      <vt:lpstr>Topic 4 in Workshop (A): Working with Matrix</vt:lpstr>
      <vt:lpstr>Practice: Topic 4 in Workshop (A): Working with Matrix</vt:lpstr>
      <vt:lpstr>Topic 5 in Workshop (A): Introducing Array</vt:lpstr>
      <vt:lpstr>Topic 6 in Workshop (A): (For) Looping, if else statement. </vt:lpstr>
      <vt:lpstr>Practice: Topic 6 in Workshop (A): (For) Looping, if else statement. </vt:lpstr>
      <vt:lpstr>Topic 7: Useful ‘apply’ function feature</vt:lpstr>
      <vt:lpstr>Topic 8: Measure time for R</vt:lpstr>
      <vt:lpstr>Topic 9 in Workshop (A): function in R</vt:lpstr>
      <vt:lpstr>Session Ending Practice! 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 </dc:title>
  <dc:creator>Sunghoon Kim</dc:creator>
  <cp:lastModifiedBy>Sunghoon Kim</cp:lastModifiedBy>
  <cp:revision>88</cp:revision>
  <dcterms:created xsi:type="dcterms:W3CDTF">2019-01-14T17:10:51Z</dcterms:created>
  <dcterms:modified xsi:type="dcterms:W3CDTF">2019-02-28T02:56:22Z</dcterms:modified>
</cp:coreProperties>
</file>