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320" r:id="rId3"/>
    <p:sldId id="297" r:id="rId4"/>
    <p:sldId id="299" r:id="rId5"/>
    <p:sldId id="260" r:id="rId6"/>
    <p:sldId id="261" r:id="rId7"/>
    <p:sldId id="298" r:id="rId8"/>
    <p:sldId id="314" r:id="rId9"/>
    <p:sldId id="262" r:id="rId10"/>
    <p:sldId id="300" r:id="rId11"/>
    <p:sldId id="301" r:id="rId12"/>
    <p:sldId id="315" r:id="rId13"/>
    <p:sldId id="302" r:id="rId14"/>
    <p:sldId id="304" r:id="rId15"/>
    <p:sldId id="275" r:id="rId16"/>
    <p:sldId id="276" r:id="rId17"/>
    <p:sldId id="277" r:id="rId18"/>
    <p:sldId id="287" r:id="rId19"/>
    <p:sldId id="306" r:id="rId20"/>
    <p:sldId id="305" r:id="rId21"/>
    <p:sldId id="307" r:id="rId22"/>
    <p:sldId id="316" r:id="rId23"/>
    <p:sldId id="289" r:id="rId24"/>
    <p:sldId id="290" r:id="rId25"/>
    <p:sldId id="309" r:id="rId26"/>
    <p:sldId id="291" r:id="rId27"/>
    <p:sldId id="308" r:id="rId28"/>
    <p:sldId id="310" r:id="rId29"/>
    <p:sldId id="295" r:id="rId30"/>
    <p:sldId id="311" r:id="rId31"/>
    <p:sldId id="319" r:id="rId32"/>
    <p:sldId id="312" r:id="rId33"/>
    <p:sldId id="313" r:id="rId34"/>
    <p:sldId id="31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3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037C4-A5FB-477C-8FAD-4150A024DEE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6F3E-256C-4888-8B7E-48EC2BAA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AFEE9-2BAA-4198-B57B-CF654A4EB699}" type="slidenum">
              <a:rPr lang="en-US"/>
              <a:pPr/>
              <a:t>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69" tIns="46036" rIns="92069" bIns="46036"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70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15AB7C-A270-404E-93C2-CFBA143CC54D}" type="slidenum">
              <a:rPr lang="en-US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938CA-F750-4779-93DB-536358E458C2}" type="slidenum">
              <a:rPr lang="en-US"/>
              <a:pPr/>
              <a:t>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69" tIns="46036" rIns="92069" bIns="46036"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BD1D6-6082-4FA5-9CEA-506C3B8F62AB}" type="slidenum">
              <a:rPr lang="en-US"/>
              <a:pPr/>
              <a:t>9</a:t>
            </a:fld>
            <a:endParaRPr lang="en-US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69" tIns="46036" rIns="92069" bIns="4603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C52C66-9426-40F9-96AD-C5D91A35CC68}" type="slidenum">
              <a:rPr lang="en-US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FB340C-E60C-43AC-9426-2EF0450146AE}" type="slidenum">
              <a:rPr lang="en-US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1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71EC94-5A9D-48DC-AF50-B17D2C041FA9}" type="slidenum">
              <a:rPr lang="en-US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343400"/>
            <a:ext cx="5410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2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11B61D-CED7-4E0F-A173-95AFA16AEB5E}" type="slidenum">
              <a:rPr lang="en-US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93C7EC-2AF2-4EED-B427-8BE6278384D2}" type="slidenum">
              <a:rPr lang="en-US">
                <a:latin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57150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26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E7BB5A-1E2B-4523-9C5E-D17E191923D3}" type="slidenum">
              <a:rPr lang="en-US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6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8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620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990600"/>
            <a:ext cx="5486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486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2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1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2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3652-FE89-452C-8797-8DA9E5E101F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4A03-A3DC-43BC-90D1-3E6BD5F7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4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iq.harvard.edu/R/Rgraphics/Rgraphics.html" TargetMode="External"/><Relationship Id="rId2" Type="http://schemas.openxmlformats.org/officeDocument/2006/relationships/hyperlink" Target="https://www.r-exercises.com/tag/data-visualizatio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0176" y="1872138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(C) Basic Business Statistics with R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86" y="5419783"/>
            <a:ext cx="4235380" cy="976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659" y="256150"/>
            <a:ext cx="1653580" cy="12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2 in Workshop (C): Basic descriptive summary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5799"/>
            <a:ext cx="10515600" cy="42211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Let’s use Professor Salary Data…</a:t>
            </a:r>
          </a:p>
          <a:p>
            <a:r>
              <a:rPr lang="en-US" dirty="0">
                <a:latin typeface="Eras Medium ITC" panose="020B0602030504020804" pitchFamily="34" charset="0"/>
              </a:rPr>
              <a:t>Basic descriptive statistics with R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Mean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Median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Range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Variance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Standard deviation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Quantiles (25%, 75%)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You don’t have to memorize the R commands… You can easily search these online. </a:t>
            </a:r>
          </a:p>
        </p:txBody>
      </p:sp>
    </p:spTree>
    <p:extLst>
      <p:ext uri="{BB962C8B-B14F-4D97-AF65-F5344CB8AC3E}">
        <p14:creationId xmlns:p14="http://schemas.microsoft.com/office/powerpoint/2010/main" val="288926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4181" y="131619"/>
            <a:ext cx="11014363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>
                <a:latin typeface="Eras Medium ITC" pitchFamily="34" charset="0"/>
              </a:rPr>
              <a:t>Example Data: </a:t>
            </a:r>
            <a:r>
              <a:rPr lang="en-US" sz="3200" dirty="0">
                <a:latin typeface="Eras Medium ITC" pitchFamily="34" charset="0"/>
              </a:rPr>
              <a:t>Average Usage Time (minutes) per Day for Instagram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434" y="1398253"/>
            <a:ext cx="9206348" cy="460076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>
                <a:latin typeface="Eras Medium ITC" pitchFamily="34" charset="0"/>
              </a:rPr>
              <a:t>A Question of Marketing Manager of Instagram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Eras Medium ITC" pitchFamily="34" charset="0"/>
              </a:rPr>
              <a:t>“Are the teen-age girls in US spending more time per day in Instagram than the teen-age girls in Europe?”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Eras Medium ITC" pitchFamily="34" charset="0"/>
              </a:rPr>
              <a:t>Let’s do descriptive summaries first.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227" y="2632796"/>
            <a:ext cx="2228050" cy="39585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227" y="1136073"/>
            <a:ext cx="2227831" cy="125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Topic 2 in Workshop (C):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6341"/>
            <a:ext cx="10515600" cy="385062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Do descriptive summary with the Instagram data…</a:t>
            </a:r>
          </a:p>
          <a:p>
            <a:pPr marL="514350" indent="-514350"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What is mean value, 40%, 60% quantiles of using Instagram by US teen girls?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What is min/max, 90% quantile value of using Instagram by US teen girls?</a:t>
            </a:r>
          </a:p>
          <a:p>
            <a:pPr marL="514350" indent="-514350"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7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42009"/>
            <a:ext cx="8686800" cy="11975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 smtClean="0">
                <a:latin typeface="Eras Medium ITC" pitchFamily="34" charset="0"/>
              </a:rPr>
              <a:t>Let’s review the concept of distributions: </a:t>
            </a:r>
            <a:br>
              <a:rPr lang="en-US" sz="3200" dirty="0" smtClean="0">
                <a:latin typeface="Eras Medium ITC" pitchFamily="34" charset="0"/>
              </a:rPr>
            </a:br>
            <a:r>
              <a:rPr lang="en-US" sz="3200" dirty="0" smtClean="0">
                <a:latin typeface="Eras Medium ITC" pitchFamily="34" charset="0"/>
              </a:rPr>
              <a:t>Histogram </a:t>
            </a:r>
            <a:r>
              <a:rPr lang="en-US" sz="3200" dirty="0">
                <a:latin typeface="Eras Medium ITC" pitchFamily="34" charset="0"/>
              </a:rPr>
              <a:t>by small sample (n=100)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763" y="1588943"/>
            <a:ext cx="4946073" cy="4938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178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772" y="342900"/>
            <a:ext cx="10148455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Eras Medium ITC" pitchFamily="34" charset="0"/>
              </a:rPr>
              <a:t>Histogram with population… (smooth line)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2026" y="1444337"/>
            <a:ext cx="4949537" cy="5276850"/>
          </a:xfrm>
        </p:spPr>
        <p:txBody>
          <a:bodyPr>
            <a:noAutofit/>
          </a:bodyPr>
          <a:lstStyle/>
          <a:p>
            <a:pPr marL="168275" indent="-168275"/>
            <a:r>
              <a:rPr lang="en-US" sz="2400" dirty="0">
                <a:latin typeface="Eras Medium ITC" pitchFamily="34" charset="0"/>
              </a:rPr>
              <a:t>Let’s assume we can increase sample to almost whole population!</a:t>
            </a:r>
          </a:p>
          <a:p>
            <a:pPr marL="168275" indent="-168275"/>
            <a:r>
              <a:rPr lang="en-US" sz="2400" dirty="0">
                <a:latin typeface="Eras Medium ITC" pitchFamily="34" charset="0"/>
              </a:rPr>
              <a:t>We want to learn about these ‘smooth lines’. </a:t>
            </a:r>
          </a:p>
          <a:p>
            <a:pPr marL="520700" lvl="1" indent="-295275"/>
            <a:r>
              <a:rPr lang="en-US" dirty="0">
                <a:latin typeface="Eras Medium ITC" pitchFamily="34" charset="0"/>
              </a:rPr>
              <a:t>Because managerial decisions should be made </a:t>
            </a:r>
            <a:r>
              <a:rPr lang="en-US" b="1" dirty="0">
                <a:solidFill>
                  <a:srgbClr val="FF0000"/>
                </a:solidFill>
                <a:latin typeface="Eras Medium ITC" pitchFamily="34" charset="0"/>
              </a:rPr>
              <a:t>for a population</a:t>
            </a:r>
            <a:r>
              <a:rPr lang="en-US" dirty="0">
                <a:latin typeface="Eras Medium ITC" pitchFamily="34" charset="0"/>
              </a:rPr>
              <a:t> (Not for samples).</a:t>
            </a:r>
          </a:p>
          <a:p>
            <a:pPr marL="168275" indent="-168275"/>
            <a:endParaRPr lang="en-US" sz="2400" dirty="0">
              <a:latin typeface="Eras Medium ITC" pitchFamily="34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99" b="6351"/>
          <a:stretch/>
        </p:blipFill>
        <p:spPr bwMode="auto">
          <a:xfrm>
            <a:off x="737616" y="1276350"/>
            <a:ext cx="523358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1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73381" y="200891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Eras Demi ITC" pitchFamily="34" charset="0"/>
              </a:rPr>
              <a:t>Statistical definitions: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2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90947" y="1343891"/>
                <a:ext cx="11679382" cy="5389418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u="sng" dirty="0">
                    <a:latin typeface="Eras Medium ITC" pitchFamily="34" charset="0"/>
                  </a:rPr>
                  <a:t>Population distribution</a:t>
                </a:r>
                <a:r>
                  <a:rPr lang="en-US" dirty="0">
                    <a:latin typeface="Eras Medium ITC" pitchFamily="34" charset="0"/>
                  </a:rPr>
                  <a:t> is the frequency distribution </a:t>
                </a:r>
                <a:r>
                  <a:rPr lang="en-US" sz="2000" dirty="0">
                    <a:latin typeface="Eras Medium ITC" pitchFamily="34" charset="0"/>
                  </a:rPr>
                  <a:t>( = histogram)</a:t>
                </a:r>
                <a:r>
                  <a:rPr lang="en-US" dirty="0">
                    <a:latin typeface="Eras Medium ITC" pitchFamily="34" charset="0"/>
                  </a:rPr>
                  <a:t> of all elements </a:t>
                </a:r>
                <a:r>
                  <a:rPr lang="en-US" sz="2000" dirty="0">
                    <a:latin typeface="Eras Medium ITC" pitchFamily="34" charset="0"/>
                  </a:rPr>
                  <a:t>(people) </a:t>
                </a:r>
                <a:r>
                  <a:rPr lang="en-US" dirty="0">
                    <a:latin typeface="Eras Medium ITC" pitchFamily="34" charset="0"/>
                  </a:rPr>
                  <a:t>of the population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>
                    <a:latin typeface="Eras Medium ITC" pitchFamily="34" charset="0"/>
                  </a:rPr>
                  <a:t>Looks like a smooth line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>
                    <a:latin typeface="Eras Medium ITC" pitchFamily="34" charset="0"/>
                  </a:rPr>
                  <a:t>Mean denoted by the Greek letter </a:t>
                </a:r>
                <a:r>
                  <a:rPr lang="el-GR" sz="2000" b="1" dirty="0">
                    <a:cs typeface="Arial" charset="0"/>
                  </a:rPr>
                  <a:t>μ</a:t>
                </a:r>
                <a:r>
                  <a:rPr lang="en-US" sz="2000" dirty="0">
                    <a:latin typeface="Eras Medium ITC" pitchFamily="34" charset="0"/>
                  </a:rPr>
                  <a:t>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>
                    <a:latin typeface="Eras Medium ITC" pitchFamily="34" charset="0"/>
                  </a:rPr>
                  <a:t>Standard deviation denoted by the Greek letter </a:t>
                </a:r>
                <a:r>
                  <a:rPr lang="el-GR" sz="2000" b="1" dirty="0">
                    <a:cs typeface="Arial" charset="0"/>
                  </a:rPr>
                  <a:t>σ</a:t>
                </a:r>
                <a:endParaRPr lang="en-US" sz="2000" b="1" dirty="0">
                  <a:latin typeface="Eras Medium ITC" pitchFamily="34" charset="0"/>
                  <a:cs typeface="Arial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FF0000"/>
                    </a:solidFill>
                    <a:latin typeface="Eras Medium ITC" pitchFamily="34" charset="0"/>
                    <a:cs typeface="Arial" charset="0"/>
                  </a:rPr>
                  <a:t>Very difficult to know </a:t>
                </a:r>
                <a:r>
                  <a:rPr lang="en-US" sz="2000" dirty="0">
                    <a:latin typeface="Eras Medium ITC" pitchFamily="34" charset="0"/>
                    <a:cs typeface="Arial" charset="0"/>
                  </a:rPr>
                  <a:t>– we can only guess about it (i.e., statistical inference!)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u="sng" dirty="0">
                    <a:latin typeface="Eras Medium ITC" pitchFamily="34" charset="0"/>
                  </a:rPr>
                  <a:t>Sample distribution</a:t>
                </a:r>
                <a:r>
                  <a:rPr lang="en-US" dirty="0">
                    <a:latin typeface="Eras Medium ITC" pitchFamily="34" charset="0"/>
                  </a:rPr>
                  <a:t> is the frequency distribution </a:t>
                </a:r>
                <a:r>
                  <a:rPr lang="en-US" sz="2000" dirty="0">
                    <a:latin typeface="Eras Medium ITC" pitchFamily="34" charset="0"/>
                  </a:rPr>
                  <a:t>( = histogram)</a:t>
                </a:r>
                <a:r>
                  <a:rPr lang="en-US" dirty="0">
                    <a:latin typeface="Eras Medium ITC" pitchFamily="34" charset="0"/>
                  </a:rPr>
                  <a:t> of all observations in your sample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>
                    <a:latin typeface="Eras Medium ITC" pitchFamily="34" charset="0"/>
                  </a:rPr>
                  <a:t>It is known exactly once you have your sample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>
                    <a:latin typeface="Eras Medium ITC" pitchFamily="34" charset="0"/>
                  </a:rPr>
                  <a:t>Might not be a smooth line</a:t>
                </a:r>
              </a:p>
              <a:p>
                <a:pPr lvl="1"/>
                <a:r>
                  <a:rPr lang="en-US" sz="2000" dirty="0">
                    <a:latin typeface="Eras Medium ITC" pitchFamily="34" charset="0"/>
                  </a:rPr>
                  <a:t>Mean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sz="2000" dirty="0">
                  <a:latin typeface="Eras Medium ITC" pitchFamily="34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>
                    <a:latin typeface="Eras Medium ITC" pitchFamily="34" charset="0"/>
                  </a:rPr>
                  <a:t>Standard deviation denoted by </a:t>
                </a:r>
                <a:r>
                  <a:rPr lang="en-US" sz="2000" i="1" dirty="0">
                    <a:latin typeface="Eras Medium ITC" pitchFamily="34" charset="0"/>
                  </a:rPr>
                  <a:t>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>
                    <a:latin typeface="Eras Medium ITC" pitchFamily="34" charset="0"/>
                  </a:rPr>
                  <a:t>It is used to </a:t>
                </a:r>
                <a:r>
                  <a:rPr lang="en-US" sz="2000" u="sng" dirty="0">
                    <a:solidFill>
                      <a:srgbClr val="FF0000"/>
                    </a:solidFill>
                    <a:latin typeface="Eras Medium ITC" pitchFamily="34" charset="0"/>
                  </a:rPr>
                  <a:t>guess</a:t>
                </a:r>
                <a:r>
                  <a:rPr lang="en-US" sz="2000" dirty="0">
                    <a:latin typeface="Eras Medium ITC" pitchFamily="34" charset="0"/>
                  </a:rPr>
                  <a:t> about the population distribution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dirty="0">
                    <a:latin typeface="Eras Medium ITC" pitchFamily="34" charset="0"/>
                    <a:cs typeface="Arial" charset="0"/>
                  </a:rPr>
                  <a:t>We need a good GUESS (i.e., logical and sound inference by using your skills)!</a:t>
                </a:r>
                <a:endParaRPr lang="en-US" sz="2000" dirty="0">
                  <a:latin typeface="Eras Medium ITC" pitchFamily="34" charset="0"/>
                  <a:cs typeface="Arial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>
                  <a:latin typeface="Eras Medium ITC" pitchFamily="34" charset="0"/>
                </a:endParaRPr>
              </a:p>
            </p:txBody>
          </p:sp>
        </mc:Choice>
        <mc:Fallback xmlns="">
          <p:sp>
            <p:nvSpPr>
              <p:cNvPr id="179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947" y="1343891"/>
                <a:ext cx="11679382" cy="5389418"/>
              </a:xfrm>
              <a:blipFill>
                <a:blip r:embed="rId3"/>
                <a:stretch>
                  <a:fillRect l="-939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1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74637"/>
            <a:ext cx="10515600" cy="1325563"/>
          </a:xfrm>
        </p:spPr>
        <p:txBody>
          <a:bodyPr/>
          <a:lstStyle/>
          <a:p>
            <a:r>
              <a:rPr lang="en-US" dirty="0">
                <a:latin typeface="Eras Medium ITC" pitchFamily="34" charset="0"/>
              </a:rPr>
              <a:t>Random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236" y="1600199"/>
            <a:ext cx="10557164" cy="496685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itchFamily="34" charset="0"/>
              </a:rPr>
              <a:t>Its value is subject to </a:t>
            </a:r>
            <a:r>
              <a:rPr lang="en-US" u="sng" dirty="0">
                <a:latin typeface="Eras Medium ITC" pitchFamily="34" charset="0"/>
              </a:rPr>
              <a:t>variations due to chance</a:t>
            </a:r>
            <a:r>
              <a:rPr lang="en-US" dirty="0">
                <a:latin typeface="Eras Medium ITC" pitchFamily="34" charset="0"/>
              </a:rPr>
              <a:t> (i.e. randomness, in a mathematical sense). A random variable conceptually does not have a single, fixed value (even if unknown); rather, it can take on </a:t>
            </a:r>
            <a:r>
              <a:rPr lang="en-US" u="sng" dirty="0">
                <a:latin typeface="Eras Medium ITC" pitchFamily="34" charset="0"/>
              </a:rPr>
              <a:t>a set of possible different values</a:t>
            </a:r>
            <a:r>
              <a:rPr lang="en-US" dirty="0">
                <a:latin typeface="Eras Medium ITC" pitchFamily="34" charset="0"/>
              </a:rPr>
              <a:t>, each with an associated probability.</a:t>
            </a:r>
          </a:p>
          <a:p>
            <a:pPr marL="182880" lvl="1">
              <a:lnSpc>
                <a:spcPct val="150000"/>
              </a:lnSpc>
            </a:pPr>
            <a:r>
              <a:rPr lang="en-US" dirty="0">
                <a:latin typeface="Eras Medium ITC" pitchFamily="34" charset="0"/>
              </a:rPr>
              <a:t>Discrete RV : E.g., Number of new subscribers to a magazine.</a:t>
            </a:r>
          </a:p>
          <a:p>
            <a:pPr marL="182880" lvl="1">
              <a:lnSpc>
                <a:spcPct val="150000"/>
              </a:lnSpc>
            </a:pPr>
            <a:r>
              <a:rPr lang="en-US" dirty="0">
                <a:latin typeface="Eras Medium ITC" pitchFamily="34" charset="0"/>
              </a:rPr>
              <a:t>Continuous RV: E.g., Time (a day) of Instagram by teen-girls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itchFamily="34" charset="0"/>
              </a:rPr>
              <a:t>Usually, we can assume a </a:t>
            </a:r>
            <a:r>
              <a:rPr lang="en-US" u="sng" dirty="0">
                <a:latin typeface="Eras Medium ITC" pitchFamily="34" charset="0"/>
              </a:rPr>
              <a:t>probability distribution for this random variable</a:t>
            </a:r>
            <a:r>
              <a:rPr lang="en-US" dirty="0">
                <a:latin typeface="Eras Medium ITC" pitchFamily="34" charset="0"/>
              </a:rPr>
              <a:t>.  --  Parametric approach (why?)</a:t>
            </a:r>
          </a:p>
        </p:txBody>
      </p:sp>
    </p:spTree>
    <p:extLst>
      <p:ext uri="{BB962C8B-B14F-4D97-AF65-F5344CB8AC3E}">
        <p14:creationId xmlns:p14="http://schemas.microsoft.com/office/powerpoint/2010/main" val="415979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7463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Eras Medium ITC" pitchFamily="34" charset="0"/>
              </a:rPr>
              <a:t>(Special) Probability </a:t>
            </a:r>
            <a:r>
              <a:rPr lang="en-US" dirty="0">
                <a:latin typeface="Eras Medium ITC" pitchFamily="34" charset="0"/>
              </a:rPr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600200"/>
            <a:ext cx="10754591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itchFamily="34" charset="0"/>
              </a:rPr>
              <a:t>A probability distribution assigns a probability to each of the possible outcomes (events).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itchFamily="34" charset="0"/>
              </a:rPr>
              <a:t>E.g., Uniform distributions, </a:t>
            </a:r>
            <a:r>
              <a:rPr lang="en-US" u="sng" dirty="0">
                <a:latin typeface="Eras Medium ITC" pitchFamily="34" charset="0"/>
              </a:rPr>
              <a:t>Normal Distribution</a:t>
            </a:r>
            <a:r>
              <a:rPr lang="en-US" dirty="0">
                <a:latin typeface="Eras Medium ITC" pitchFamily="34" charset="0"/>
              </a:rPr>
              <a:t>, Bernoulli Distribution, etc.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itchFamily="34" charset="0"/>
              </a:rPr>
              <a:t>In most cases, if we know its parameter(s), we can know how the distributions look like.</a:t>
            </a:r>
          </a:p>
        </p:txBody>
      </p:sp>
    </p:spTree>
    <p:extLst>
      <p:ext uri="{BB962C8B-B14F-4D97-AF65-F5344CB8AC3E}">
        <p14:creationId xmlns:p14="http://schemas.microsoft.com/office/powerpoint/2010/main" val="197836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Special Distributions –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b="1" dirty="0">
                <a:latin typeface="Candara" pitchFamily="34" charset="0"/>
              </a:rPr>
              <a:t>Discrete</a:t>
            </a:r>
          </a:p>
          <a:p>
            <a:pPr lvl="1"/>
            <a:r>
              <a:rPr lang="en-US" dirty="0">
                <a:latin typeface="Candara" pitchFamily="34" charset="0"/>
              </a:rPr>
              <a:t>binomial</a:t>
            </a:r>
          </a:p>
          <a:p>
            <a:pPr lvl="1"/>
            <a:r>
              <a:rPr lang="en-US" dirty="0">
                <a:latin typeface="Candara" pitchFamily="34" charset="0"/>
              </a:rPr>
              <a:t>Poisson</a:t>
            </a:r>
          </a:p>
          <a:p>
            <a:pPr lvl="1"/>
            <a:r>
              <a:rPr lang="en-US" dirty="0">
                <a:latin typeface="Candara" pitchFamily="34" charset="0"/>
              </a:rPr>
              <a:t>Geometric, etc…</a:t>
            </a:r>
          </a:p>
          <a:p>
            <a:pPr marL="273050" indent="-273050"/>
            <a:r>
              <a:rPr lang="en-US" b="1" dirty="0">
                <a:latin typeface="Candara" pitchFamily="34" charset="0"/>
              </a:rPr>
              <a:t>Continuous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ndara" pitchFamily="34" charset="0"/>
              </a:rPr>
              <a:t>Normal</a:t>
            </a:r>
          </a:p>
          <a:p>
            <a:pPr lvl="1"/>
            <a:r>
              <a:rPr lang="en-US" dirty="0">
                <a:latin typeface="Candara" pitchFamily="34" charset="0"/>
              </a:rPr>
              <a:t>gamma</a:t>
            </a:r>
          </a:p>
          <a:p>
            <a:pPr lvl="1"/>
            <a:r>
              <a:rPr lang="en-US" dirty="0">
                <a:latin typeface="Candara" pitchFamily="34" charset="0"/>
              </a:rPr>
              <a:t>exponential</a:t>
            </a:r>
          </a:p>
          <a:p>
            <a:pPr lvl="1"/>
            <a:r>
              <a:rPr lang="en-US" dirty="0">
                <a:latin typeface="Candara" pitchFamily="34" charset="0"/>
              </a:rPr>
              <a:t>Student’s t</a:t>
            </a:r>
          </a:p>
          <a:p>
            <a:pPr lvl="1"/>
            <a:r>
              <a:rPr lang="en-US" dirty="0">
                <a:latin typeface="Candara" pitchFamily="34" charset="0"/>
              </a:rPr>
              <a:t>chi-square	</a:t>
            </a:r>
          </a:p>
          <a:p>
            <a:pPr lvl="1"/>
            <a:r>
              <a:rPr lang="en-US" dirty="0">
                <a:latin typeface="Candara" pitchFamily="34" charset="0"/>
              </a:rPr>
              <a:t>Uniform, etc…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0035" y="1993512"/>
            <a:ext cx="599901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ndara" pitchFamily="34" charset="0"/>
              </a:rPr>
              <a:t>Note</a:t>
            </a:r>
            <a:r>
              <a:rPr lang="en-US" sz="3200" dirty="0">
                <a:latin typeface="Candara" pitchFamily="34" charset="0"/>
              </a:rPr>
              <a:t>: Choice of distribution to use depends upon the characterization of the random variable as well as the particular properties of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1188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436" y="581891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Eras Medium ITC" pitchFamily="34" charset="0"/>
              </a:rPr>
              <a:t>Normal distribution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036" y="2923308"/>
            <a:ext cx="11042074" cy="37822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Eras Medium ITC" pitchFamily="34" charset="0"/>
              </a:rPr>
              <a:t>The most useful and popular distribution: Used for confidence Interval or Hypothesis Testing </a:t>
            </a:r>
            <a:r>
              <a:rPr lang="en-US" dirty="0">
                <a:latin typeface="Eras Medium ITC" pitchFamily="34" charset="0"/>
                <a:sym typeface="Wingdings" pitchFamily="2" charset="2"/>
              </a:rPr>
              <a:t> Inferential statistics</a:t>
            </a:r>
            <a:r>
              <a:rPr lang="en-US" dirty="0">
                <a:latin typeface="Eras Medium ITC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Eras Medium ITC" pitchFamily="34" charset="0"/>
              </a:rPr>
              <a:t>An important characteristic (population):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Eras Medium ITC" pitchFamily="34" charset="0"/>
              </a:rPr>
              <a:t>Fully described by its </a:t>
            </a:r>
            <a:r>
              <a:rPr lang="en-US" u="sng" dirty="0">
                <a:latin typeface="Eras Medium ITC" pitchFamily="34" charset="0"/>
              </a:rPr>
              <a:t>mean </a:t>
            </a:r>
            <a:r>
              <a:rPr lang="el-GR" u="sng" dirty="0">
                <a:cs typeface="Arial" charset="0"/>
              </a:rPr>
              <a:t>μ</a:t>
            </a:r>
            <a:r>
              <a:rPr lang="en-US" dirty="0">
                <a:latin typeface="Eras Medium ITC" pitchFamily="34" charset="0"/>
                <a:cs typeface="Arial" charset="0"/>
              </a:rPr>
              <a:t> and </a:t>
            </a:r>
            <a:r>
              <a:rPr lang="en-US" u="sng" dirty="0">
                <a:latin typeface="Eras Medium ITC" pitchFamily="34" charset="0"/>
                <a:cs typeface="Arial" charset="0"/>
              </a:rPr>
              <a:t>standard deviation </a:t>
            </a:r>
            <a:r>
              <a:rPr lang="el-GR" u="sng" dirty="0">
                <a:cs typeface="Arial" charset="0"/>
              </a:rPr>
              <a:t>σ</a:t>
            </a:r>
            <a:r>
              <a:rPr lang="en-US" dirty="0">
                <a:latin typeface="Eras Medium ITC" pitchFamily="34" charset="0"/>
                <a:cs typeface="Arial" charset="0"/>
              </a:rPr>
              <a:t>: you only need to know these two parameters to draw the smooth line.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Eras Medium ITC" pitchFamily="34" charset="0"/>
              </a:rPr>
              <a:t>With </a:t>
            </a:r>
            <a:r>
              <a:rPr lang="el-GR" dirty="0">
                <a:cs typeface="Arial" charset="0"/>
              </a:rPr>
              <a:t>μ</a:t>
            </a:r>
            <a:r>
              <a:rPr lang="en-US" dirty="0">
                <a:latin typeface="Eras Medium ITC" pitchFamily="34" charset="0"/>
                <a:cs typeface="Arial" charset="0"/>
              </a:rPr>
              <a:t> and </a:t>
            </a:r>
            <a:r>
              <a:rPr lang="el-GR" dirty="0">
                <a:cs typeface="Arial" charset="0"/>
              </a:rPr>
              <a:t>σ</a:t>
            </a:r>
            <a:r>
              <a:rPr lang="en-US" dirty="0">
                <a:cs typeface="Arial" charset="0"/>
              </a:rPr>
              <a:t>,</a:t>
            </a:r>
            <a:r>
              <a:rPr lang="en-US" dirty="0">
                <a:latin typeface="Eras Medium ITC" pitchFamily="34" charset="0"/>
                <a:cs typeface="Arial" charset="0"/>
              </a:rPr>
              <a:t> we can compute </a:t>
            </a:r>
            <a:r>
              <a:rPr lang="en-US" dirty="0">
                <a:latin typeface="Eras Medium ITC" pitchFamily="34" charset="0"/>
              </a:rPr>
              <a:t>probability values: computing Area.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Eras Medium ITC" pitchFamily="34" charset="0"/>
              </a:rPr>
              <a:t>Normal distribution example in Real Life: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Eras Medium ITC" pitchFamily="34" charset="0"/>
              </a:rPr>
              <a:t>Amount of time watching television, Height, or I.Q. </a:t>
            </a:r>
            <a:r>
              <a:rPr lang="en-US" sz="1800" dirty="0">
                <a:latin typeface="Eras Medium ITC" pitchFamily="34" charset="0"/>
              </a:rPr>
              <a:t>(but not income)</a:t>
            </a:r>
            <a:r>
              <a:rPr lang="en-US" dirty="0">
                <a:latin typeface="Eras Medium ITC" pitchFamily="34" charset="0"/>
              </a:rPr>
              <a:t>. </a:t>
            </a:r>
          </a:p>
        </p:txBody>
      </p:sp>
      <p:pic>
        <p:nvPicPr>
          <p:cNvPr id="19458" name="Picture 2" descr="Image result for normal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03" y="412488"/>
            <a:ext cx="3447207" cy="232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3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0BEE4-0872-42F8-B763-FD2CA62A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In this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64200E-E435-4E36-8C0A-F9128079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 would like to review useful </a:t>
            </a:r>
            <a:r>
              <a:rPr lang="en-US" dirty="0" smtClean="0">
                <a:latin typeface="Eras Medium ITC" panose="020B0602030504020804" pitchFamily="34" charset="0"/>
              </a:rPr>
              <a:t>concepts </a:t>
            </a:r>
            <a:r>
              <a:rPr lang="en-US" dirty="0">
                <a:latin typeface="Eras Medium ITC" panose="020B0602030504020804" pitchFamily="34" charset="0"/>
              </a:rPr>
              <a:t>in </a:t>
            </a:r>
            <a:r>
              <a:rPr lang="en-US" dirty="0" smtClean="0">
                <a:latin typeface="Eras Medium ITC" panose="020B0602030504020804" pitchFamily="34" charset="0"/>
              </a:rPr>
              <a:t>statistics (with R) </a:t>
            </a:r>
            <a:r>
              <a:rPr lang="en-US" dirty="0">
                <a:latin typeface="Eras Medium ITC" panose="020B0602030504020804" pitchFamily="34" charset="0"/>
              </a:rPr>
              <a:t>before starting marketing analytics using R.</a:t>
            </a:r>
          </a:p>
        </p:txBody>
      </p:sp>
    </p:spTree>
    <p:extLst>
      <p:ext uri="{BB962C8B-B14F-4D97-AF65-F5344CB8AC3E}">
        <p14:creationId xmlns:p14="http://schemas.microsoft.com/office/powerpoint/2010/main" val="63942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365125"/>
            <a:ext cx="11443853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</a:t>
            </a:r>
            <a:r>
              <a:rPr lang="en-US" dirty="0" smtClean="0">
                <a:latin typeface="Eras Medium ITC" panose="020B0602030504020804" pitchFamily="34" charset="0"/>
              </a:rPr>
              <a:t>3 </a:t>
            </a:r>
            <a:r>
              <a:rPr lang="en-US" dirty="0">
                <a:latin typeface="Eras Medium ITC" panose="020B0602030504020804" pitchFamily="34" charset="0"/>
              </a:rPr>
              <a:t>in Workshop (C):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5799"/>
            <a:ext cx="10093036" cy="4221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Let’s use Normal Distribution in 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Probability (‘</a:t>
            </a:r>
            <a:r>
              <a:rPr lang="en-US" dirty="0" err="1">
                <a:latin typeface="Eras Medium ITC" panose="020B0602030504020804" pitchFamily="34" charset="0"/>
              </a:rPr>
              <a:t>pnorm</a:t>
            </a:r>
            <a:r>
              <a:rPr lang="en-US" dirty="0">
                <a:latin typeface="Eras Medium ITC" panose="020B0602030504020804" pitchFamily="34" charset="0"/>
              </a:rPr>
              <a:t>’ in R).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Quantile (‘</a:t>
            </a:r>
            <a:r>
              <a:rPr lang="en-US" dirty="0" err="1">
                <a:latin typeface="Eras Medium ITC" panose="020B0602030504020804" pitchFamily="34" charset="0"/>
              </a:rPr>
              <a:t>qnorm</a:t>
            </a:r>
            <a:r>
              <a:rPr lang="en-US" dirty="0">
                <a:latin typeface="Eras Medium ITC" panose="020B0602030504020804" pitchFamily="34" charset="0"/>
              </a:rPr>
              <a:t>’ in R).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Random number generation from Normal Distribution (‘</a:t>
            </a:r>
            <a:r>
              <a:rPr lang="en-US" dirty="0" err="1">
                <a:latin typeface="Eras Medium ITC" panose="020B0602030504020804" pitchFamily="34" charset="0"/>
              </a:rPr>
              <a:t>rnorm</a:t>
            </a:r>
            <a:r>
              <a:rPr lang="en-US" dirty="0">
                <a:latin typeface="Eras Medium ITC" panose="020B0602030504020804" pitchFamily="34" charset="0"/>
              </a:rPr>
              <a:t>’ in R): in modern analytics, simulation technique is important!</a:t>
            </a:r>
          </a:p>
        </p:txBody>
      </p:sp>
    </p:spTree>
    <p:extLst>
      <p:ext uri="{BB962C8B-B14F-4D97-AF65-F5344CB8AC3E}">
        <p14:creationId xmlns:p14="http://schemas.microsoft.com/office/powerpoint/2010/main" val="297324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406"/>
          <a:stretch/>
        </p:blipFill>
        <p:spPr>
          <a:xfrm>
            <a:off x="849889" y="684744"/>
            <a:ext cx="5255202" cy="5864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4183" y="5565824"/>
            <a:ext cx="24938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ras Medium ITC" panose="020B0602030504020804" pitchFamily="34" charset="0"/>
              </a:rPr>
              <a:t>Quantiles values (</a:t>
            </a:r>
            <a:r>
              <a:rPr lang="en-US" sz="2400" b="1" dirty="0" err="1">
                <a:latin typeface="Eras Medium ITC" panose="020B0602030504020804" pitchFamily="34" charset="0"/>
              </a:rPr>
              <a:t>qnorm</a:t>
            </a:r>
            <a:r>
              <a:rPr lang="en-US" sz="2400" b="1" dirty="0">
                <a:latin typeface="Eras Medium ITC" panose="020B0602030504020804" pitchFamily="34" charset="0"/>
              </a:rPr>
              <a:t> in R)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749637" y="5969946"/>
            <a:ext cx="2424546" cy="1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61564" y="1413517"/>
            <a:ext cx="24938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ras Medium ITC" panose="020B0602030504020804" pitchFamily="34" charset="0"/>
              </a:rPr>
              <a:t>Probability (area) (</a:t>
            </a:r>
            <a:r>
              <a:rPr lang="en-US" sz="2400" b="1" dirty="0" err="1">
                <a:latin typeface="Eras Medium ITC" panose="020B0602030504020804" pitchFamily="34" charset="0"/>
              </a:rPr>
              <a:t>pnorm</a:t>
            </a:r>
            <a:r>
              <a:rPr lang="en-US" sz="2400" b="1" dirty="0">
                <a:latin typeface="Eras Medium ITC" panose="020B0602030504020804" pitchFamily="34" charset="0"/>
              </a:rPr>
              <a:t> in R)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893127" y="1829016"/>
            <a:ext cx="3768437" cy="202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13163" y="5791200"/>
            <a:ext cx="4336473" cy="3325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61746" y="3813039"/>
            <a:ext cx="12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1.96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07527" y="2862383"/>
            <a:ext cx="942109" cy="10641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4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</a:t>
            </a:r>
            <a:r>
              <a:rPr lang="en-US" dirty="0">
                <a:latin typeface="Eras Medium ITC" panose="020B0602030504020804" pitchFamily="34" charset="0"/>
              </a:rPr>
              <a:t>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Using R, what is quantile values for 95% and 99.5% probability in standard normal distribution?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Probability using normal distribution: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What is probability with quantile value of 0 in normal distribution with mean 1 and </a:t>
            </a:r>
            <a:r>
              <a:rPr lang="en-US" dirty="0" err="1">
                <a:latin typeface="Eras Medium ITC" panose="020B0602030504020804" pitchFamily="34" charset="0"/>
              </a:rPr>
              <a:t>sd</a:t>
            </a:r>
            <a:r>
              <a:rPr lang="en-US" dirty="0">
                <a:latin typeface="Eras Medium ITC" panose="020B0602030504020804" pitchFamily="34" charset="0"/>
              </a:rPr>
              <a:t> 1?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What is probability with quantile value of 0 in normal distribution with mean 1 and </a:t>
            </a:r>
            <a:r>
              <a:rPr lang="en-US" dirty="0" err="1">
                <a:latin typeface="Eras Medium ITC" panose="020B0602030504020804" pitchFamily="34" charset="0"/>
              </a:rPr>
              <a:t>sd</a:t>
            </a:r>
            <a:r>
              <a:rPr lang="en-US" dirty="0">
                <a:latin typeface="Eras Medium ITC" panose="020B0602030504020804" pitchFamily="34" charset="0"/>
              </a:rPr>
              <a:t> 2?</a:t>
            </a:r>
          </a:p>
        </p:txBody>
      </p:sp>
    </p:spTree>
    <p:extLst>
      <p:ext uri="{BB962C8B-B14F-4D97-AF65-F5344CB8AC3E}">
        <p14:creationId xmlns:p14="http://schemas.microsoft.com/office/powerpoint/2010/main" val="45490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57200"/>
            <a:ext cx="8763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Eras Medium ITC" pitchFamily="34" charset="0"/>
              </a:rPr>
              <a:t>Objective of statistical inference</a:t>
            </a:r>
            <a:endParaRPr lang="en-US" sz="2400" dirty="0">
              <a:latin typeface="Eras Medium ITC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61653" y="1752600"/>
                <a:ext cx="10065327" cy="4232564"/>
              </a:xfrm>
            </p:spPr>
            <p:txBody>
              <a:bodyPr/>
              <a:lstStyle/>
              <a:p>
                <a:r>
                  <a:rPr lang="en-US" dirty="0">
                    <a:latin typeface="Eras Medium ITC" pitchFamily="34" charset="0"/>
                  </a:rPr>
                  <a:t>Analysts usually observe a sample. But, usually we are interested in </a:t>
                </a:r>
                <a:r>
                  <a:rPr lang="en-US" dirty="0">
                    <a:latin typeface="Eras Medium ITC" pitchFamily="34" charset="0"/>
                    <a:cs typeface="Arial" charset="0"/>
                  </a:rPr>
                  <a:t>population-level parameters (e.g.,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𝜇</m:t>
                    </m:r>
                  </m:oMath>
                </a14:m>
                <a:r>
                  <a:rPr lang="en-US" dirty="0">
                    <a:latin typeface="Eras Medium ITC" pitchFamily="34" charset="0"/>
                    <a:cs typeface="Arial" charset="0"/>
                  </a:rPr>
                  <a:t>).</a:t>
                </a:r>
                <a:endParaRPr lang="en-US" dirty="0">
                  <a:latin typeface="Eras Medium ITC" pitchFamily="34" charset="0"/>
                </a:endParaRPr>
              </a:p>
              <a:p>
                <a:pPr eaLnBrk="1" hangingPunct="1"/>
                <a:endParaRPr lang="en-US" dirty="0">
                  <a:latin typeface="Eras Medium ITC" pitchFamily="34" charset="0"/>
                </a:endParaRPr>
              </a:p>
              <a:p>
                <a:pPr eaLnBrk="1" hangingPunct="1"/>
                <a:r>
                  <a:rPr lang="en-US" u="sng" dirty="0">
                    <a:latin typeface="Eras Medium ITC" pitchFamily="34" charset="0"/>
                  </a:rPr>
                  <a:t>Sample distribution</a:t>
                </a:r>
                <a:r>
                  <a:rPr lang="en-US" dirty="0">
                    <a:latin typeface="Eras Medium ITC" pitchFamily="34" charset="0"/>
                  </a:rPr>
                  <a:t>: frequency distribution (histogram) of sample data (is constructed from our sample). </a:t>
                </a:r>
              </a:p>
              <a:p>
                <a:pPr lvl="1" eaLnBrk="1" hangingPunct="1"/>
                <a:r>
                  <a:rPr lang="en-US" dirty="0">
                    <a:latin typeface="Eras Medium ITC" pitchFamily="34" charset="0"/>
                  </a:rPr>
                  <a:t>Is generally not so smooth but will look like the population distribution</a:t>
                </a:r>
              </a:p>
              <a:p>
                <a:pPr lvl="1"/>
                <a:r>
                  <a:rPr lang="en-US" dirty="0">
                    <a:latin typeface="Eras Medium ITC" pitchFamily="34" charset="0"/>
                  </a:rPr>
                  <a:t>The </a:t>
                </a:r>
                <a:r>
                  <a:rPr lang="en-US" u="sng" dirty="0">
                    <a:latin typeface="Eras Medium ITC" pitchFamily="34" charset="0"/>
                  </a:rPr>
                  <a:t>mean</a:t>
                </a:r>
                <a:r>
                  <a:rPr lang="en-US" dirty="0">
                    <a:latin typeface="Eras Medium ITC" pitchFamily="34" charset="0"/>
                  </a:rPr>
                  <a:t> of the </a:t>
                </a:r>
                <a:r>
                  <a:rPr lang="en-US" u="sng" dirty="0">
                    <a:latin typeface="Eras Medium ITC" pitchFamily="34" charset="0"/>
                  </a:rPr>
                  <a:t>sample distribution</a:t>
                </a:r>
                <a:r>
                  <a:rPr lang="en-US" dirty="0">
                    <a:latin typeface="Eras Medium ITC" pitchFamily="34" charset="0"/>
                  </a:rPr>
                  <a:t> is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latin typeface="Eras Medium ITC" pitchFamily="34" charset="0"/>
                          </a:rPr>
                          <m:t> </m:t>
                        </m:r>
                      </m:e>
                    </m:acc>
                  </m:oMath>
                </a14:m>
                <a:endParaRPr lang="en-US" dirty="0">
                  <a:latin typeface="Eras Medium ITC" pitchFamily="34" charset="0"/>
                </a:endParaRPr>
              </a:p>
              <a:p>
                <a:pPr lvl="1"/>
                <a:r>
                  <a:rPr lang="en-US" dirty="0">
                    <a:latin typeface="Eras Medium ITC" pitchFamily="34" charset="0"/>
                  </a:rPr>
                  <a:t>The </a:t>
                </a:r>
                <a:r>
                  <a:rPr lang="en-US" u="sng" dirty="0">
                    <a:latin typeface="Eras Medium ITC" pitchFamily="34" charset="0"/>
                  </a:rPr>
                  <a:t>standard deviation</a:t>
                </a:r>
                <a:r>
                  <a:rPr lang="en-US" dirty="0">
                    <a:latin typeface="Eras Medium ITC" pitchFamily="34" charset="0"/>
                  </a:rPr>
                  <a:t> of the </a:t>
                </a:r>
                <a:r>
                  <a:rPr lang="en-US" u="sng" dirty="0">
                    <a:latin typeface="Eras Medium ITC" pitchFamily="34" charset="0"/>
                  </a:rPr>
                  <a:t>sample distribution</a:t>
                </a:r>
                <a:r>
                  <a:rPr lang="en-US" dirty="0">
                    <a:latin typeface="Eras Medium ITC" pitchFamily="34" charset="0"/>
                  </a:rPr>
                  <a:t> is S</a:t>
                </a: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61653" y="1752600"/>
                <a:ext cx="10065327" cy="4232564"/>
              </a:xfrm>
              <a:blipFill>
                <a:blip r:embed="rId3"/>
                <a:stretch>
                  <a:fillRect l="-1090" t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62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http://www.bionicturtle.com/images/uploads/WindowsLiveWriterSampleversuspopulationmeasures_F391population_venn_17_thumb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9" y="2208753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817222" y="1653831"/>
            <a:ext cx="53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400" b="1" dirty="0">
                <a:cs typeface="Arial" charset="0"/>
              </a:rPr>
              <a:t>μ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567693"/>
              </p:ext>
            </p:extLst>
          </p:nvPr>
        </p:nvGraphicFramePr>
        <p:xfrm>
          <a:off x="9858703" y="4400729"/>
          <a:ext cx="50449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r:id="rId5" imgW="228600" imgH="279400" progId="">
                  <p:embed/>
                </p:oleObj>
              </mc:Choice>
              <mc:Fallback>
                <p:oleObj r:id="rId5" imgW="228600" imgH="279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703" y="4400729"/>
                        <a:ext cx="504496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0398" y="1447800"/>
            <a:ext cx="4774168" cy="120032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Eras Medium ITC" pitchFamily="34" charset="0"/>
              </a:rPr>
              <a:t>What managers really want to know (e.g., mean satisfaction of target population)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0366" y="4388153"/>
            <a:ext cx="3124200" cy="83099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Eras Medium ITC" pitchFamily="34" charset="0"/>
              </a:rPr>
              <a:t>What we observed from Sample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083922" y="2648129"/>
            <a:ext cx="0" cy="1676400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3391" y="204652"/>
            <a:ext cx="9007560" cy="990600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itchFamily="34" charset="0"/>
              </a:rPr>
              <a:t>Now, what? Let’s think about this!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28345" y="5724247"/>
            <a:ext cx="8769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Eras Demi ITC" pitchFamily="34" charset="0"/>
              </a:rPr>
              <a:t>Question: Can we say that sample mean correctly measure population mean? </a:t>
            </a:r>
          </a:p>
        </p:txBody>
      </p:sp>
    </p:spTree>
    <p:extLst>
      <p:ext uri="{BB962C8B-B14F-4D97-AF65-F5344CB8AC3E}">
        <p14:creationId xmlns:p14="http://schemas.microsoft.com/office/powerpoint/2010/main" val="37773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365125"/>
            <a:ext cx="11443853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4 in Workshop (C): Sampling Distribution and CLT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55799"/>
                <a:ext cx="10093036" cy="42211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Eras Medium ITC" panose="020B0602030504020804" pitchFamily="34" charset="0"/>
                  </a:rPr>
                  <a:t>In R, let’s compute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latin typeface="Eras Medium ITC" panose="020B06020305040208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(sample mean) with one sample (sample size=1) form uniform distribution and then increase the sample size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latin typeface="Eras Medium ITC" panose="020B06020305040208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Eras Medium ITC" panose="020B0602030504020804" pitchFamily="34" charset="0"/>
                  </a:rPr>
                  <a:t>I will try binary distribution (like tossing coin) as well…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55799"/>
                <a:ext cx="10093036" cy="4221163"/>
              </a:xfrm>
              <a:blipFill>
                <a:blip r:embed="rId2"/>
                <a:stretch>
                  <a:fillRect l="-1088" r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335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So, we have “Central Limit Theorem”!!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73050" indent="-273050">
                  <a:spcAft>
                    <a:spcPts val="600"/>
                  </a:spcAft>
                </a:pPr>
                <a:r>
                  <a:rPr lang="en-US" dirty="0">
                    <a:latin typeface="Candara" pitchFamily="34" charset="0"/>
                  </a:rPr>
                  <a:t>For sufficiently large sample sizes </a:t>
                </a:r>
                <a:r>
                  <a:rPr lang="en-US" dirty="0">
                    <a:latin typeface="Candara" pitchFamily="34" charset="0"/>
                    <a:ea typeface="Cambria Math" pitchFamily="18" charset="0"/>
                  </a:rPr>
                  <a:t>(n  ≥  30)</a:t>
                </a:r>
                <a:r>
                  <a:rPr lang="en-US" dirty="0">
                    <a:latin typeface="Candara" pitchFamily="34" charset="0"/>
                  </a:rPr>
                  <a:t>,</a:t>
                </a:r>
              </a:p>
              <a:p>
                <a:pPr marL="273050" indent="-273050">
                  <a:spcAft>
                    <a:spcPts val="600"/>
                  </a:spcAft>
                  <a:tabLst>
                    <a:tab pos="5715000" algn="l"/>
                  </a:tabLst>
                </a:pPr>
                <a:r>
                  <a:rPr lang="en-US" dirty="0">
                    <a:latin typeface="Candara" pitchFamily="34" charset="0"/>
                  </a:rPr>
                  <a:t>I would introduce </a:t>
                </a:r>
                <a:r>
                  <a:rPr lang="en-US" sz="3600" dirty="0">
                    <a:solidFill>
                      <a:srgbClr val="FF0000"/>
                    </a:solidFill>
                    <a:latin typeface="Candara" pitchFamily="34" charset="0"/>
                  </a:rPr>
                  <a:t>the distribution of sample means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3600" dirty="0">
                    <a:latin typeface="Candara" pitchFamily="34" charset="0"/>
                  </a:rPr>
                  <a:t> </a:t>
                </a:r>
                <a:r>
                  <a:rPr lang="en-US" dirty="0">
                    <a:latin typeface="Candara" pitchFamily="34" charset="0"/>
                  </a:rPr>
                  <a:t>(i.e., Sampling Distribution)</a:t>
                </a:r>
              </a:p>
              <a:p>
                <a:pPr marL="273050" indent="-273050">
                  <a:spcAft>
                    <a:spcPts val="600"/>
                  </a:spcAft>
                  <a:tabLst>
                    <a:tab pos="5715000" algn="l"/>
                  </a:tabLst>
                </a:pPr>
                <a:r>
                  <a:rPr lang="en-US" dirty="0">
                    <a:latin typeface="Candara" pitchFamily="34" charset="0"/>
                  </a:rPr>
                  <a:t>The mean of this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Candara" pitchFamily="34" charset="0"/>
                  </a:rPr>
                  <a:t> is equal to </a:t>
                </a:r>
                <a:r>
                  <a:rPr lang="el-GR" i="1" dirty="0">
                    <a:latin typeface="Candara" pitchFamily="34" charset="0"/>
                    <a:ea typeface="Cambria Math" pitchFamily="18" charset="0"/>
                  </a:rPr>
                  <a:t>μ</a:t>
                </a:r>
                <a:r>
                  <a:rPr lang="en-US" dirty="0">
                    <a:latin typeface="Candara" pitchFamily="34" charset="0"/>
                  </a:rPr>
                  <a:t>, the population mean; and		</a:t>
                </a:r>
              </a:p>
              <a:p>
                <a:pPr marL="273050" indent="-273050">
                  <a:spcAft>
                    <a:spcPts val="600"/>
                  </a:spcAft>
                  <a:tabLst>
                    <a:tab pos="4572000" algn="l"/>
                  </a:tabLst>
                </a:pPr>
                <a:r>
                  <a:rPr lang="en-US" dirty="0">
                    <a:latin typeface="Candara" pitchFamily="34" charset="0"/>
                  </a:rPr>
                  <a:t>Its standard deviation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Candara" pitchFamily="34" charset="0"/>
                  </a:rPr>
                  <a:t> ,</a:t>
                </a:r>
              </a:p>
              <a:p>
                <a:pPr marL="273050" indent="-273050">
                  <a:spcAft>
                    <a:spcPts val="600"/>
                  </a:spcAft>
                </a:pPr>
                <a:r>
                  <a:rPr lang="en-US" u="sng" dirty="0">
                    <a:latin typeface="Candara" pitchFamily="34" charset="0"/>
                  </a:rPr>
                  <a:t>Regardless</a:t>
                </a:r>
                <a:r>
                  <a:rPr lang="en-US" dirty="0">
                    <a:latin typeface="Candara" pitchFamily="34" charset="0"/>
                  </a:rPr>
                  <a:t> of the shape of the population distribution.</a:t>
                </a:r>
              </a:p>
              <a:p>
                <a:pPr marL="273050" indent="-273050">
                  <a:spcAft>
                    <a:spcPts val="600"/>
                  </a:spcAft>
                </a:pPr>
                <a:r>
                  <a:rPr lang="en-US" dirty="0">
                    <a:latin typeface="Candara" pitchFamily="34" charset="0"/>
                  </a:rPr>
                  <a:t>I will show this with R!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64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http://www.bionicturtle.com/images/uploads/WindowsLiveWriterSampleversuspopulationmeasures_F391population_venn_17_thumb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9" y="2208753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76897" y="1653831"/>
            <a:ext cx="53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400" b="1" dirty="0">
                <a:cs typeface="Arial" charset="0"/>
              </a:rPr>
              <a:t>μ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745034"/>
              </p:ext>
            </p:extLst>
          </p:nvPr>
        </p:nvGraphicFramePr>
        <p:xfrm>
          <a:off x="9318378" y="4400729"/>
          <a:ext cx="50449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r:id="rId5" imgW="228600" imgH="279400" progId="">
                  <p:embed/>
                </p:oleObj>
              </mc:Choice>
              <mc:Fallback>
                <p:oleObj r:id="rId5" imgW="228600" imgH="279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378" y="4400729"/>
                        <a:ext cx="504496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0073" y="1447800"/>
            <a:ext cx="4774168" cy="120032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Eras Medium ITC" pitchFamily="34" charset="0"/>
              </a:rPr>
              <a:t>What managers really want to know (e.g., mean satisfaction of target population)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0041" y="4388153"/>
            <a:ext cx="3124200" cy="83099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Eras Medium ITC" pitchFamily="34" charset="0"/>
              </a:rPr>
              <a:t>What we observed from Sample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543597" y="2648129"/>
            <a:ext cx="0" cy="1676400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2714" y="185960"/>
            <a:ext cx="8001319" cy="990600"/>
          </a:xfrm>
        </p:spPr>
        <p:txBody>
          <a:bodyPr/>
          <a:lstStyle/>
          <a:p>
            <a:r>
              <a:rPr lang="en-US" dirty="0">
                <a:latin typeface="Eras Medium ITC" pitchFamily="34" charset="0"/>
              </a:rPr>
              <a:t>Now, what?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31493" y="5552810"/>
                <a:ext cx="4290808" cy="1023485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800" b="1" dirty="0">
                            <a:latin typeface="Eras Medium ITC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800" b="1" dirty="0">
                    <a:latin typeface="Eras Medium ITC" pitchFamily="34" charset="0"/>
                  </a:rPr>
                  <a:t>~ Normal 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𝝈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800" b="1" dirty="0">
                    <a:latin typeface="Eras Medium ITC" pitchFamily="34" charset="0"/>
                  </a:rPr>
                  <a:t>):</a:t>
                </a:r>
              </a:p>
              <a:p>
                <a:r>
                  <a:rPr lang="en-US" sz="1600" dirty="0">
                    <a:latin typeface="Eras Medium ITC" pitchFamily="34" charset="0"/>
                  </a:rPr>
                  <a:t>Theoretical Distribution by multiple sampling from Population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493" y="5552810"/>
                <a:ext cx="4290808" cy="1023485"/>
              </a:xfrm>
              <a:prstGeom prst="rect">
                <a:avLst/>
              </a:prstGeom>
              <a:blipFill rotWithShape="0">
                <a:blip r:embed="rId7"/>
                <a:stretch>
                  <a:fillRect l="-851" t="-5325" b="-6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5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365125"/>
            <a:ext cx="1144385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R Practice: </a:t>
            </a:r>
            <a:r>
              <a:rPr lang="en-US" dirty="0">
                <a:latin typeface="Eras Medium ITC" panose="020B0602030504020804" pitchFamily="34" charset="0"/>
              </a:rPr>
              <a:t>CLT simulation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55799"/>
                <a:ext cx="11076708" cy="42211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Eras Medium ITC" panose="020B0602030504020804" pitchFamily="34" charset="0"/>
                  </a:rPr>
                  <a:t>Draw histogram by drawing 1000 sample means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latin typeface="Eras Medium ITC" panose="020B06020305040208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) with one sample for each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latin typeface="Eras Medium ITC" panose="020B06020305040208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.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latin typeface="Eras Medium ITC" panose="020B06020305040208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, use standard normal distribution.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Eras Medium ITC" panose="020B0602030504020804" pitchFamily="34" charset="0"/>
                  </a:rPr>
                  <a:t>Draw histogram by drawing 1000 sample means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latin typeface="Eras Medium ITC" panose="020B06020305040208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) with 30 sample for each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latin typeface="Eras Medium ITC" panose="020B06020305040208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.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>
                            <a:latin typeface="Eras Medium ITC" panose="020B06020305040208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, use standard Poisson distribution (parameter lambda = 5).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55799"/>
                <a:ext cx="11076708" cy="4221163"/>
              </a:xfrm>
              <a:blipFill>
                <a:blip r:embed="rId2"/>
                <a:stretch>
                  <a:fillRect l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06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054" y="353291"/>
            <a:ext cx="11305309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>
                <a:latin typeface="Eras Medium ITC" pitchFamily="34" charset="0"/>
              </a:rPr>
              <a:t>Recap: Sampling distribution and the central limit theorem (CLT)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82781" y="1801090"/>
                <a:ext cx="10681854" cy="4765964"/>
              </a:xfrm>
            </p:spPr>
            <p:txBody>
              <a:bodyPr>
                <a:noAutofit/>
              </a:bodyPr>
              <a:lstStyle/>
              <a:p>
                <a:pPr marL="225425" indent="-225425"/>
                <a:r>
                  <a:rPr lang="en-US" sz="3200" dirty="0">
                    <a:latin typeface="Eras Medium ITC" pitchFamily="34" charset="0"/>
                  </a:rPr>
                  <a:t>Definition of </a:t>
                </a:r>
                <a:r>
                  <a:rPr lang="en-US" sz="3200" dirty="0">
                    <a:solidFill>
                      <a:srgbClr val="FF3300"/>
                    </a:solidFill>
                    <a:latin typeface="Eras Medium ITC" pitchFamily="34" charset="0"/>
                  </a:rPr>
                  <a:t>sampling distribution</a:t>
                </a:r>
                <a:r>
                  <a:rPr lang="en-US" sz="3200" dirty="0">
                    <a:latin typeface="Eras Medium ITC" pitchFamily="34" charset="0"/>
                  </a:rPr>
                  <a:t>:</a:t>
                </a:r>
              </a:p>
              <a:p>
                <a:pPr marL="520700" lvl="1" indent="-295275"/>
                <a:r>
                  <a:rPr lang="en-US" dirty="0">
                    <a:latin typeface="Eras Medium ITC" pitchFamily="34" charset="0"/>
                  </a:rPr>
                  <a:t>The </a:t>
                </a:r>
                <a:r>
                  <a:rPr lang="en-US" u="sng" dirty="0">
                    <a:latin typeface="Eras Medium ITC" pitchFamily="34" charset="0"/>
                  </a:rPr>
                  <a:t>sampling distribution </a:t>
                </a:r>
                <a:r>
                  <a:rPr lang="en-US" dirty="0">
                    <a:latin typeface="Eras Medium ITC" pitchFamily="34" charset="0"/>
                  </a:rPr>
                  <a:t>is the distribution (histogram) of the sample means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Eras Medium ITC" pitchFamily="34" charset="0"/>
                  </a:rPr>
                  <a:t> ):  here,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Eras Medium ITC" pitchFamily="34" charset="0"/>
                  </a:rPr>
                  <a:t> is a random variable</a:t>
                </a:r>
                <a:r>
                  <a:rPr lang="en-US" dirty="0">
                    <a:latin typeface="Eras Medium ITC" pitchFamily="34" charset="0"/>
                  </a:rPr>
                  <a:t>.</a:t>
                </a:r>
              </a:p>
              <a:p>
                <a:pPr marL="520700" lvl="1" indent="-295275"/>
                <a:r>
                  <a:rPr lang="en-US" dirty="0">
                    <a:latin typeface="Eras Medium ITC" pitchFamily="34" charset="0"/>
                  </a:rPr>
                  <a:t>When the sample size to compute the sample means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Eras Medium ITC" pitchFamily="34" charset="0"/>
                  </a:rPr>
                  <a:t>) is large, the sampling distribution goes to a normal distribution (bell shaped), with</a:t>
                </a:r>
              </a:p>
              <a:p>
                <a:pPr lvl="2"/>
                <a:r>
                  <a:rPr lang="en-US" sz="2400" dirty="0">
                    <a:latin typeface="Eras Medium ITC" pitchFamily="34" charset="0"/>
                  </a:rPr>
                  <a:t>Mean: </a:t>
                </a:r>
                <a:r>
                  <a:rPr lang="el-GR" sz="2400" dirty="0">
                    <a:cs typeface="Arial" charset="0"/>
                  </a:rPr>
                  <a:t>μ</a:t>
                </a:r>
                <a:r>
                  <a:rPr lang="en-US" sz="2400" dirty="0">
                    <a:latin typeface="Eras Medium ITC" pitchFamily="34" charset="0"/>
                    <a:cs typeface="Arial" charset="0"/>
                  </a:rPr>
                  <a:t> , Standard deviation: </a:t>
                </a:r>
                <a:r>
                  <a:rPr lang="el-GR" sz="2400" dirty="0">
                    <a:solidFill>
                      <a:srgbClr val="000000"/>
                    </a:solidFill>
                    <a:cs typeface="Arial" charset="0"/>
                  </a:rPr>
                  <a:t>σ</a:t>
                </a:r>
                <a:r>
                  <a:rPr lang="en-US" sz="2400" dirty="0">
                    <a:solidFill>
                      <a:srgbClr val="000000"/>
                    </a:solidFill>
                    <a:latin typeface="Eras Medium ITC" pitchFamily="34" charset="0"/>
                    <a:cs typeface="Arial" charset="0"/>
                  </a:rPr>
                  <a:t>/</a:t>
                </a:r>
                <a:r>
                  <a:rPr lang="en-US" sz="2400" dirty="0">
                    <a:solidFill>
                      <a:srgbClr val="000000"/>
                    </a:solidFill>
                    <a:latin typeface="Eras Medium ITC" pitchFamily="34" charset="0"/>
                    <a:cs typeface="Arial" charset="0"/>
                    <a:sym typeface="Symbol" pitchFamily="18" charset="2"/>
                  </a:rPr>
                  <a:t>n (but </a:t>
                </a:r>
                <a:r>
                  <a:rPr lang="en-US" sz="2400" dirty="0">
                    <a:solidFill>
                      <a:srgbClr val="000000"/>
                    </a:solidFill>
                    <a:latin typeface="Eras Medium ITC" pitchFamily="34" charset="0"/>
                  </a:rPr>
                  <a:t>practically, S </a:t>
                </a:r>
                <a:r>
                  <a:rPr lang="en-US" sz="2400" dirty="0">
                    <a:solidFill>
                      <a:srgbClr val="000000"/>
                    </a:solidFill>
                    <a:latin typeface="Eras Medium ITC" pitchFamily="34" charset="0"/>
                    <a:cs typeface="Arial" charset="0"/>
                  </a:rPr>
                  <a:t>/</a:t>
                </a:r>
                <a:r>
                  <a:rPr lang="en-US" sz="2400" dirty="0">
                    <a:solidFill>
                      <a:srgbClr val="000000"/>
                    </a:solidFill>
                    <a:latin typeface="Eras Medium ITC" pitchFamily="34" charset="0"/>
                    <a:cs typeface="Arial" charset="0"/>
                    <a:sym typeface="Symbol" pitchFamily="18" charset="2"/>
                  </a:rPr>
                  <a:t>n</a:t>
                </a:r>
                <a:r>
                  <a:rPr lang="en-US" sz="2400" dirty="0">
                    <a:solidFill>
                      <a:srgbClr val="000000"/>
                    </a:solidFill>
                    <a:latin typeface="Eras Medium ITC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Eras Medium ITC" pitchFamily="34" charset="0"/>
                    <a:cs typeface="Arial" charset="0"/>
                    <a:sym typeface="Symbol" pitchFamily="18" charset="2"/>
                  </a:rPr>
                  <a:t>)</a:t>
                </a:r>
                <a:r>
                  <a:rPr lang="en-US" sz="2400" dirty="0">
                    <a:solidFill>
                      <a:srgbClr val="000000"/>
                    </a:solidFill>
                    <a:latin typeface="Eras Medium ITC" pitchFamily="34" charset="0"/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Eras Medium ITC" pitchFamily="34" charset="0"/>
                  </a:rPr>
                  <a:t>Given sample size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Eras Medium ITC" pitchFamily="34" charset="0"/>
                  </a:rPr>
                  <a:t> is large (e.g., n&gt;30), although we sample from ANY distributions (e.g., uniform distribution), it goes to NORMAL distribution… (VERY POWERFUL..)</a:t>
                </a:r>
              </a:p>
              <a:p>
                <a:pPr marL="225425" indent="-225425">
                  <a:spcBef>
                    <a:spcPct val="55000"/>
                  </a:spcBef>
                </a:pPr>
                <a:r>
                  <a:rPr lang="en-US" dirty="0">
                    <a:solidFill>
                      <a:srgbClr val="000000"/>
                    </a:solidFill>
                    <a:latin typeface="Eras Medium ITC" pitchFamily="34" charset="0"/>
                  </a:rPr>
                  <a:t>This result is the </a:t>
                </a:r>
                <a:r>
                  <a:rPr lang="en-US" dirty="0">
                    <a:solidFill>
                      <a:srgbClr val="FF3300"/>
                    </a:solidFill>
                    <a:latin typeface="Eras Medium ITC" pitchFamily="34" charset="0"/>
                  </a:rPr>
                  <a:t>Central Limit Theorem</a:t>
                </a:r>
                <a:r>
                  <a:rPr lang="en-US" dirty="0">
                    <a:solidFill>
                      <a:srgbClr val="000000"/>
                    </a:solidFill>
                    <a:latin typeface="Eras Medium ITC" pitchFamily="34" charset="0"/>
                  </a:rPr>
                  <a:t> (CLT) </a:t>
                </a:r>
                <a:r>
                  <a:rPr lang="en-US" dirty="0">
                    <a:solidFill>
                      <a:srgbClr val="000000"/>
                    </a:solidFill>
                    <a:latin typeface="Eras Medium ITC" pitchFamily="34" charset="0"/>
                    <a:sym typeface="Wingdings" pitchFamily="2" charset="2"/>
                  </a:rPr>
                  <a:t> Thanks to this, </a:t>
                </a:r>
                <a:r>
                  <a:rPr lang="en-US" sz="3200" dirty="0">
                    <a:solidFill>
                      <a:srgbClr val="000000"/>
                    </a:solidFill>
                    <a:latin typeface="Eras Medium ITC" pitchFamily="34" charset="0"/>
                    <a:sym typeface="Wingdings" pitchFamily="2" charset="2"/>
                  </a:rPr>
                  <a:t>statistical inference and hypothesis testing is possible.</a:t>
                </a:r>
                <a:endParaRPr lang="en-US" sz="2000" dirty="0">
                  <a:solidFill>
                    <a:srgbClr val="000000"/>
                  </a:solidFill>
                  <a:latin typeface="Eras Medium ITC" pitchFamily="34" charset="0"/>
                </a:endParaRPr>
              </a:p>
            </p:txBody>
          </p:sp>
        </mc:Choice>
        <mc:Fallback xmlns="">
          <p:sp>
            <p:nvSpPr>
              <p:cNvPr id="717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2781" y="1801090"/>
                <a:ext cx="10681854" cy="4765964"/>
              </a:xfrm>
              <a:blipFill>
                <a:blip r:embed="rId3"/>
                <a:stretch>
                  <a:fillRect l="-1312" t="-2685" b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Probability and distribution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Sampling distribution and Central Limit Theorem (CLT)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Descriptive summary for data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Data visualization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Frequency analysis</a:t>
            </a:r>
          </a:p>
        </p:txBody>
      </p:sp>
    </p:spTree>
    <p:extLst>
      <p:ext uri="{BB962C8B-B14F-4D97-AF65-F5344CB8AC3E}">
        <p14:creationId xmlns:p14="http://schemas.microsoft.com/office/powerpoint/2010/main" val="653229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365125"/>
            <a:ext cx="11443853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5 in Workshop (C): Basic Plots of Descriptive </a:t>
            </a:r>
            <a:r>
              <a:rPr lang="en-US" dirty="0" smtClean="0">
                <a:latin typeface="Eras Medium ITC" panose="020B0602030504020804" pitchFamily="34" charset="0"/>
              </a:rPr>
              <a:t>Statistics with Professor Data</a:t>
            </a: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955798"/>
            <a:ext cx="11443853" cy="48052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Histogram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Boxplot, grouped boxplot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R includes great packages for data visualization (e.g., ggplot2, lattice, etc.). For example,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Eras Medium ITC" panose="020B0602030504020804" pitchFamily="34" charset="0"/>
                <a:hlinkClick r:id="rId2"/>
              </a:rPr>
              <a:t>https://www.r-exercises.com/tag/data-visualization/</a:t>
            </a:r>
            <a:r>
              <a:rPr lang="en-US" dirty="0">
                <a:latin typeface="Eras Medium ITC" panose="020B0602030504020804" pitchFamily="34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Eras Medium ITC" panose="020B0602030504020804" pitchFamily="34" charset="0"/>
                <a:hlinkClick r:id="rId3"/>
              </a:rPr>
              <a:t>https://tutorials.iq.harvard.edu/R/Rgraphics/Rgraphics.html</a:t>
            </a:r>
            <a:r>
              <a:rPr lang="en-US" dirty="0">
                <a:latin typeface="Eras Medium ITC" panose="020B06020305040208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Eras Medium ITC" panose="020B0602030504020804" pitchFamily="34" charset="0"/>
              </a:rPr>
              <a:t>I personally prefer simple black and white plots… but these R packages help you draw fancy ones. </a:t>
            </a:r>
          </a:p>
          <a:p>
            <a:pPr>
              <a:lnSpc>
                <a:spcPct val="150000"/>
              </a:lnSpc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1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365125"/>
            <a:ext cx="1144385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R Practice: </a:t>
            </a:r>
            <a:r>
              <a:rPr lang="en-US" dirty="0">
                <a:latin typeface="Eras Medium ITC" panose="020B0602030504020804" pitchFamily="34" charset="0"/>
              </a:rP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5799"/>
            <a:ext cx="11076708" cy="42211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Practice </a:t>
            </a:r>
            <a:r>
              <a:rPr lang="en-US" dirty="0" smtClean="0">
                <a:latin typeface="Eras Medium ITC" panose="020B0602030504020804" pitchFamily="34" charset="0"/>
              </a:rPr>
              <a:t>same </a:t>
            </a:r>
            <a:r>
              <a:rPr lang="en-US" dirty="0">
                <a:latin typeface="Eras Medium ITC" panose="020B0602030504020804" pitchFamily="34" charset="0"/>
              </a:rPr>
              <a:t>graphical summaries with the Instagram data…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smtClean="0">
                <a:latin typeface="Eras Medium ITC" panose="020B0602030504020804" pitchFamily="34" charset="0"/>
              </a:rPr>
              <a:t>Challenge: Draw </a:t>
            </a:r>
            <a:r>
              <a:rPr lang="en-US" dirty="0">
                <a:latin typeface="Eras Medium ITC" panose="020B0602030504020804" pitchFamily="34" charset="0"/>
              </a:rPr>
              <a:t>two histogram plots in one figure (by searching this online) – You can use any package (e.g., ggplot2)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76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365125"/>
            <a:ext cx="11443853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6 in Workshop (C): Frequency 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5799"/>
            <a:ext cx="10093036" cy="4221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Frequency Table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Cross Table (We will learn details about this with marketing implications soon.)</a:t>
            </a:r>
          </a:p>
          <a:p>
            <a:pPr>
              <a:lnSpc>
                <a:spcPct val="150000"/>
              </a:lnSpc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7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365125"/>
            <a:ext cx="11443853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7 in Workshop (C): Multiple Panels in a window for your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5799"/>
            <a:ext cx="10093036" cy="4221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For helping </a:t>
            </a:r>
            <a:r>
              <a:rPr lang="en-US">
                <a:latin typeface="Eras Medium ITC" panose="020B0602030504020804" pitchFamily="34" charset="0"/>
              </a:rPr>
              <a:t>your report, </a:t>
            </a:r>
            <a:r>
              <a:rPr lang="en-US" dirty="0">
                <a:latin typeface="Eras Medium ITC" panose="020B0602030504020804" pitchFamily="34" charset="0"/>
              </a:rPr>
              <a:t>you can draw multiple panels in a plot, which is useful for your report.</a:t>
            </a:r>
          </a:p>
        </p:txBody>
      </p:sp>
    </p:spTree>
    <p:extLst>
      <p:ext uri="{BB962C8B-B14F-4D97-AF65-F5344CB8AC3E}">
        <p14:creationId xmlns:p14="http://schemas.microsoft.com/office/powerpoint/2010/main" val="2979054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365125"/>
            <a:ext cx="1144385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R Practice: </a:t>
            </a:r>
            <a:r>
              <a:rPr lang="en-US" dirty="0">
                <a:latin typeface="Eras Medium ITC" panose="020B0602030504020804" pitchFamily="34" charset="0"/>
              </a:rPr>
              <a:t>Multiple plots in a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5799"/>
            <a:ext cx="11076708" cy="4221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Draw 2 X 2 panel plots in a window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On top two histograms of </a:t>
            </a:r>
            <a:r>
              <a:rPr lang="en-US" dirty="0" err="1">
                <a:latin typeface="Eras Medium ITC" panose="020B0602030504020804" pitchFamily="34" charset="0"/>
              </a:rPr>
              <a:t>yrs.service</a:t>
            </a:r>
            <a:r>
              <a:rPr lang="en-US" dirty="0">
                <a:latin typeface="Eras Medium ITC" panose="020B0602030504020804" pitchFamily="34" charset="0"/>
              </a:rPr>
              <a:t> and salary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On bottom two scatter plots of (1) </a:t>
            </a:r>
            <a:r>
              <a:rPr lang="en-US" dirty="0" err="1">
                <a:latin typeface="Eras Medium ITC" panose="020B0602030504020804" pitchFamily="34" charset="0"/>
              </a:rPr>
              <a:t>yrs.since.phd</a:t>
            </a:r>
            <a:r>
              <a:rPr lang="en-US" dirty="0">
                <a:latin typeface="Eras Medium ITC" panose="020B0602030504020804" pitchFamily="34" charset="0"/>
              </a:rPr>
              <a:t> and salary; (2) </a:t>
            </a:r>
            <a:r>
              <a:rPr lang="en-US" dirty="0" err="1">
                <a:latin typeface="Eras Medium ITC" panose="020B0602030504020804" pitchFamily="34" charset="0"/>
              </a:rPr>
              <a:t>yrs.service</a:t>
            </a:r>
            <a:r>
              <a:rPr lang="en-US" dirty="0">
                <a:latin typeface="Eras Medium ITC" panose="020B0602030504020804" pitchFamily="34" charset="0"/>
              </a:rPr>
              <a:t> and salary.</a:t>
            </a:r>
          </a:p>
        </p:txBody>
      </p:sp>
    </p:spTree>
    <p:extLst>
      <p:ext uri="{BB962C8B-B14F-4D97-AF65-F5344CB8AC3E}">
        <p14:creationId xmlns:p14="http://schemas.microsoft.com/office/powerpoint/2010/main" val="101788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Brief review of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1306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Eras Medium ITC" panose="020B0602030504020804" pitchFamily="34" charset="0"/>
                  </a:rPr>
                  <a:t>The probability of an </a:t>
                </a:r>
                <a:r>
                  <a:rPr lang="en-US" dirty="0" smtClean="0">
                    <a:latin typeface="Eras Medium ITC" panose="020B0602030504020804" pitchFamily="34" charset="0"/>
                  </a:rPr>
                  <a:t>event </a:t>
                </a:r>
                <a:r>
                  <a:rPr lang="en-US" dirty="0">
                    <a:latin typeface="Eras Medium ITC" panose="020B0602030504020804" pitchFamily="34" charset="0"/>
                  </a:rPr>
                  <a:t>A: P(A) or </a:t>
                </a:r>
                <a:r>
                  <a:rPr lang="en-US" dirty="0" err="1">
                    <a:latin typeface="Eras Medium ITC" panose="020B0602030504020804" pitchFamily="34" charset="0"/>
                  </a:rPr>
                  <a:t>Pr</a:t>
                </a:r>
                <a:r>
                  <a:rPr lang="en-US" dirty="0">
                    <a:latin typeface="Eras Medium ITC" panose="020B0602030504020804" pitchFamily="34" charset="0"/>
                  </a:rPr>
                  <a:t>(A)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Eras Medium ITC" panose="020B0602030504020804" pitchFamily="34" charset="0"/>
                  </a:rPr>
                  <a:t>If two events, A and B are independent, the occurrence of B does not affect the probability of A occurring: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Eras Medium ITC" panose="020B0602030504020804" pitchFamily="34" charset="0"/>
                  </a:rPr>
                  <a:t>		P(A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Eras Medium ITC" panose="020B0602030504020804" pitchFamily="34" charset="0"/>
                  </a:rPr>
                  <a:t>B)=P(A)P(B)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Eras Medium ITC" panose="020B0602030504020804" pitchFamily="34" charset="0"/>
                  </a:rPr>
                  <a:t>Conditional probability of A given B (connected to Bayesian Statistics):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Eras Medium ITC" panose="020B06020305040208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1306"/>
                <a:ext cx="10515600" cy="4351338"/>
              </a:xfrm>
              <a:blipFill rotWithShape="0">
                <a:blip r:embed="rId3"/>
                <a:stretch>
                  <a:fillRect l="-1043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01858"/>
              </p:ext>
            </p:extLst>
          </p:nvPr>
        </p:nvGraphicFramePr>
        <p:xfrm>
          <a:off x="3768363" y="5373110"/>
          <a:ext cx="40179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Document" r:id="rId4" imgW="4012851" imgH="1140272" progId="Word.Document.12">
                  <p:embed/>
                </p:oleObj>
              </mc:Choice>
              <mc:Fallback>
                <p:oleObj name="Document" r:id="rId4" imgW="4012851" imgH="114027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363" y="5373110"/>
                        <a:ext cx="4017963" cy="11366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42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8504" y="5022026"/>
            <a:ext cx="5095365" cy="1447800"/>
          </a:xfrm>
          <a:noFill/>
        </p:spPr>
        <p:txBody>
          <a:bodyPr vert="horz" lIns="92075" tIns="46038" rIns="92075" bIns="46038" rtlCol="0" anchor="b">
            <a:noAutofit/>
          </a:bodyPr>
          <a:lstStyle/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Population: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</a:b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-- Total of all elements (people) that share some common characteristic(s)</a:t>
            </a:r>
            <a:b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</a:b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-- Goal of Statistics: learn about it (‘Truth’)</a:t>
            </a:r>
            <a:endParaRPr lang="en-US" sz="2400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676400" y="103217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200" dirty="0">
                <a:latin typeface="Candara" panose="020E0502030303020204" pitchFamily="34" charset="0"/>
              </a:rPr>
              <a:t>The two ‘key’ concepts in Statistics</a:t>
            </a:r>
          </a:p>
        </p:txBody>
      </p:sp>
      <p:pic>
        <p:nvPicPr>
          <p:cNvPr id="22532" name="Picture 4" descr="popsample"/>
          <p:cNvPicPr>
            <a:picLocks noChangeAspect="1" noChangeArrowheads="1"/>
          </p:cNvPicPr>
          <p:nvPr/>
        </p:nvPicPr>
        <p:blipFill>
          <a:blip r:embed="rId3" cstate="print"/>
          <a:srcRect l="22000" t="35777" r="24667" b="14444"/>
          <a:stretch>
            <a:fillRect/>
          </a:stretch>
        </p:blipFill>
        <p:spPr bwMode="auto">
          <a:xfrm>
            <a:off x="3494809" y="1112074"/>
            <a:ext cx="4592782" cy="3214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605899" y="4835236"/>
            <a:ext cx="497649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latin typeface="Candara" panose="020E0502030303020204" pitchFamily="34" charset="0"/>
              </a:rPr>
              <a:t>Sample:</a:t>
            </a:r>
            <a:r>
              <a:rPr lang="en-US" sz="2400" dirty="0">
                <a:latin typeface="Candara" panose="020E0502030303020204" pitchFamily="34" charset="0"/>
              </a:rPr>
              <a:t/>
            </a:r>
            <a:br>
              <a:rPr lang="en-US" sz="2400" dirty="0">
                <a:latin typeface="Candara" panose="020E0502030303020204" pitchFamily="34" charset="0"/>
              </a:rPr>
            </a:br>
            <a:r>
              <a:rPr lang="en-US" sz="2400" dirty="0">
                <a:latin typeface="Candara" panose="020E0502030303020204" pitchFamily="34" charset="0"/>
              </a:rPr>
              <a:t>-- A subset of a population</a:t>
            </a:r>
            <a:br>
              <a:rPr lang="en-US" sz="2400" dirty="0">
                <a:latin typeface="Candara" panose="020E0502030303020204" pitchFamily="34" charset="0"/>
              </a:rPr>
            </a:br>
            <a:r>
              <a:rPr lang="en-US" sz="2400" dirty="0">
                <a:latin typeface="Candara" panose="020E0502030303020204" pitchFamily="34" charset="0"/>
              </a:rPr>
              <a:t>-- Goal of Sample Analytics: use sample to learn about population</a:t>
            </a:r>
            <a:endParaRPr lang="en-US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6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6366" y="180976"/>
            <a:ext cx="9385093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dirty="0">
                <a:latin typeface="Candara" panose="020E0502030303020204" pitchFamily="34" charset="0"/>
              </a:rPr>
              <a:t>The two ‘key’ concepts in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98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3963" y="1205346"/>
                <a:ext cx="9448800" cy="4876800"/>
              </a:xfrm>
              <a:noFill/>
            </p:spPr>
            <p:txBody>
              <a:bodyPr vert="horz" lIns="92075" tIns="46038" rIns="92075" bIns="46038" rtlCol="0">
                <a:no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3200" dirty="0">
                    <a:latin typeface="Candara" panose="020E0502030303020204" pitchFamily="34" charset="0"/>
                  </a:rPr>
                  <a:t>Population Parameters are: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Candara" panose="020E0502030303020204" pitchFamily="34" charset="0"/>
                    <a:cs typeface="Arial" charset="0"/>
                  </a:rPr>
                  <a:t>A </a:t>
                </a:r>
                <a:r>
                  <a:rPr lang="en-US" dirty="0">
                    <a:solidFill>
                      <a:srgbClr val="FF0000"/>
                    </a:solidFill>
                    <a:latin typeface="Candara" panose="020E0502030303020204" pitchFamily="34" charset="0"/>
                    <a:cs typeface="Arial" charset="0"/>
                  </a:rPr>
                  <a:t>summary descriptions</a:t>
                </a:r>
                <a:r>
                  <a:rPr lang="en-US" dirty="0">
                    <a:solidFill>
                      <a:srgbClr val="000000"/>
                    </a:solidFill>
                    <a:latin typeface="Candara" panose="020E0502030303020204" pitchFamily="34" charset="0"/>
                    <a:cs typeface="Arial" charset="0"/>
                  </a:rPr>
                  <a:t> of understanding the </a:t>
                </a:r>
                <a:r>
                  <a:rPr lang="en-US" u="sng" dirty="0">
                    <a:solidFill>
                      <a:srgbClr val="000000"/>
                    </a:solidFill>
                    <a:latin typeface="Candara" panose="020E0502030303020204" pitchFamily="34" charset="0"/>
                    <a:cs typeface="Arial" charset="0"/>
                  </a:rPr>
                  <a:t>population</a:t>
                </a:r>
                <a:endParaRPr lang="en-US" u="sng" dirty="0">
                  <a:latin typeface="Candara" panose="020E0502030303020204" pitchFamily="34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Candara" panose="020E0502030303020204" pitchFamily="34" charset="0"/>
                    <a:cs typeface="Arial" charset="0"/>
                  </a:rPr>
                  <a:t>This parameter denotes the ‘true value’ from a census (‘total population’) rather than a sample </a:t>
                </a:r>
                <a:endParaRPr lang="en-US" dirty="0">
                  <a:latin typeface="Candara" panose="020E0502030303020204" pitchFamily="34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dirty="0">
                    <a:latin typeface="Candara" panose="020E0502030303020204" pitchFamily="34" charset="0"/>
                  </a:rPr>
                  <a:t>Greek letters as notation, e.g. </a:t>
                </a:r>
                <a:r>
                  <a:rPr lang="el-GR" i="1" dirty="0">
                    <a:latin typeface="Candara" panose="020E0502030303020204" pitchFamily="34" charset="0"/>
                    <a:cs typeface="Arial" charset="0"/>
                  </a:rPr>
                  <a:t>μ</a:t>
                </a:r>
                <a:r>
                  <a:rPr lang="en-US" dirty="0">
                    <a:latin typeface="Candara" panose="020E0502030303020204" pitchFamily="34" charset="0"/>
                    <a:cs typeface="Arial" charset="0"/>
                  </a:rPr>
                  <a:t> or </a:t>
                </a:r>
                <a:r>
                  <a:rPr lang="el-GR" i="1" dirty="0">
                    <a:latin typeface="Candara" panose="020E0502030303020204" pitchFamily="34" charset="0"/>
                    <a:cs typeface="Arial" charset="0"/>
                  </a:rPr>
                  <a:t>σ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sz="2800" dirty="0">
                  <a:latin typeface="Candara" panose="020E0502030303020204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3200" dirty="0">
                    <a:latin typeface="Candara" panose="020E0502030303020204" pitchFamily="34" charset="0"/>
                  </a:rPr>
                  <a:t>Sample Statistics are: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Candara" panose="020E0502030303020204" pitchFamily="34" charset="0"/>
                    <a:cs typeface="Arial" charset="0"/>
                  </a:rPr>
                  <a:t>A summary description of a variable of the </a:t>
                </a:r>
                <a:r>
                  <a:rPr lang="en-US" u="sng" dirty="0">
                    <a:solidFill>
                      <a:srgbClr val="000000"/>
                    </a:solidFill>
                    <a:latin typeface="Candara" panose="020E0502030303020204" pitchFamily="34" charset="0"/>
                    <a:cs typeface="Arial" charset="0"/>
                  </a:rPr>
                  <a:t>sample</a:t>
                </a:r>
                <a:r>
                  <a:rPr lang="en-US" dirty="0">
                    <a:solidFill>
                      <a:srgbClr val="000000"/>
                    </a:solidFill>
                    <a:latin typeface="Candara" panose="020E0502030303020204" pitchFamily="34" charset="0"/>
                    <a:cs typeface="Arial" charset="0"/>
                  </a:rPr>
                  <a:t>, hence is </a:t>
                </a:r>
                <a:r>
                  <a:rPr lang="en-US" dirty="0">
                    <a:latin typeface="Candara" panose="020E0502030303020204" pitchFamily="34" charset="0"/>
                  </a:rPr>
                  <a:t>computed from your data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Candara" panose="020E0502030303020204" pitchFamily="34" charset="0"/>
                    <a:cs typeface="Arial" charset="0"/>
                  </a:rPr>
                  <a:t>The sample statistic is used as an estimate for the population parameter</a:t>
                </a:r>
                <a:endParaRPr lang="en-US" dirty="0">
                  <a:latin typeface="Candara" panose="020E0502030303020204" pitchFamily="34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dirty="0">
                    <a:latin typeface="Candara" panose="020E0502030303020204" pitchFamily="34" charset="0"/>
                  </a:rPr>
                  <a:t>English letters for notation, e.g.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Candara" panose="020E0502030303020204" pitchFamily="34" charset="0"/>
                  </a:rPr>
                  <a:t> or </a:t>
                </a:r>
                <a:r>
                  <a:rPr lang="en-US" i="1" dirty="0">
                    <a:latin typeface="Candara" panose="020E0502030303020204" pitchFamily="34" charset="0"/>
                  </a:rPr>
                  <a:t>S.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3200" dirty="0">
                  <a:latin typeface="Candara" panose="020E0502030303020204" pitchFamily="34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69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3963" y="1205346"/>
                <a:ext cx="9448800" cy="4876800"/>
              </a:xfrm>
              <a:blipFill>
                <a:blip r:embed="rId3"/>
                <a:stretch>
                  <a:fillRect l="-1484" t="-262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ectangle 1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2097" name="Picture 49" descr="http://www.bionicturtle.com/images/uploads/WindowsLiveWriterSampleversuspopulationmeasures_F391population_venn_17_thum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91" y="2386445"/>
            <a:ext cx="251460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2617" y="6307253"/>
            <a:ext cx="987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Eras Medium ITC" panose="020B0602030504020804" pitchFamily="34" charset="0"/>
              </a:rPr>
              <a:t>Thus, we want to infer the true (population) parameters! E.g., it is our best guess!!!</a:t>
            </a:r>
          </a:p>
        </p:txBody>
      </p:sp>
    </p:spTree>
    <p:extLst>
      <p:ext uri="{BB962C8B-B14F-4D97-AF65-F5344CB8AC3E}">
        <p14:creationId xmlns:p14="http://schemas.microsoft.com/office/powerpoint/2010/main" val="2050940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1 in Workshop (C):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5799"/>
            <a:ext cx="10515600" cy="42211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Probability by generating random number with R</a:t>
            </a:r>
          </a:p>
          <a:p>
            <a:pPr lvl="1"/>
            <a:r>
              <a:rPr lang="en-US" dirty="0" smtClean="0">
                <a:latin typeface="Eras Medium ITC" panose="020B0602030504020804" pitchFamily="34" charset="0"/>
              </a:rPr>
              <a:t>Using </a:t>
            </a:r>
            <a:r>
              <a:rPr lang="en-US" dirty="0" smtClean="0">
                <a:latin typeface="Eras Medium ITC" panose="020B0602030504020804" pitchFamily="34" charset="0"/>
              </a:rPr>
              <a:t>R</a:t>
            </a:r>
            <a:r>
              <a:rPr lang="en-US" dirty="0">
                <a:latin typeface="Eras Medium ITC" panose="020B0602030504020804" pitchFamily="34" charset="0"/>
              </a:rPr>
              <a:t>, with 100 coin tosses, what is probability for having ‘head</a:t>
            </a:r>
            <a:r>
              <a:rPr lang="en-US" dirty="0" smtClean="0">
                <a:latin typeface="Eras Medium ITC" panose="020B0602030504020804" pitchFamily="34" charset="0"/>
              </a:rPr>
              <a:t>’?\</a:t>
            </a:r>
          </a:p>
          <a:p>
            <a:pPr lvl="1"/>
            <a:r>
              <a:rPr lang="en-US" dirty="0" smtClean="0">
                <a:latin typeface="Eras Medium ITC" panose="020B0602030504020804" pitchFamily="34" charset="0"/>
              </a:rPr>
              <a:t>How about 1000 coin tosses? How about 100,000?</a:t>
            </a:r>
            <a:endParaRPr lang="en-US" dirty="0">
              <a:latin typeface="Eras Medium ITC" panose="020B0602030504020804" pitchFamily="34" charset="0"/>
            </a:endParaRPr>
          </a:p>
          <a:p>
            <a:pPr lvl="1"/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8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Topic 1 in Workshop (C):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6341"/>
            <a:ext cx="10515600" cy="385062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Eras Medium ITC" panose="020B0602030504020804" pitchFamily="34" charset="0"/>
              </a:rPr>
              <a:t>Using </a:t>
            </a:r>
            <a:r>
              <a:rPr lang="en-US" dirty="0" smtClean="0">
                <a:latin typeface="Eras Medium ITC" panose="020B0602030504020804" pitchFamily="34" charset="0"/>
              </a:rPr>
              <a:t>R</a:t>
            </a:r>
            <a:r>
              <a:rPr lang="en-US" dirty="0">
                <a:latin typeface="Eras Medium ITC" panose="020B0602030504020804" pitchFamily="34" charset="0"/>
              </a:rPr>
              <a:t>, do a simulation study. With 1000 times toss of a fair dice, what is probability for having ‘1’? Before running R, what probability can you expect? Can you observe what you expect?</a:t>
            </a:r>
          </a:p>
          <a:p>
            <a:pPr marL="514350" indent="-514350"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Increase the number of times to 1000,000. What proportion can you observe?</a:t>
            </a:r>
          </a:p>
        </p:txBody>
      </p:sp>
    </p:spTree>
    <p:extLst>
      <p:ext uri="{BB962C8B-B14F-4D97-AF65-F5344CB8AC3E}">
        <p14:creationId xmlns:p14="http://schemas.microsoft.com/office/powerpoint/2010/main" val="417286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76015" y="8546"/>
            <a:ext cx="11403325" cy="762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sz="3600" dirty="0">
                <a:latin typeface="Eras Medium ITC" pitchFamily="34" charset="0"/>
              </a:rPr>
              <a:t>Descriptive </a:t>
            </a:r>
            <a:r>
              <a:rPr lang="en-US" sz="3600" dirty="0" smtClean="0">
                <a:latin typeface="Eras Medium ITC" pitchFamily="34" charset="0"/>
              </a:rPr>
              <a:t>statistics: </a:t>
            </a:r>
            <a:r>
              <a:rPr lang="en-US" sz="3600" dirty="0" smtClean="0">
                <a:latin typeface="Eras Medium ITC" pitchFamily="34" charset="0"/>
              </a:rPr>
              <a:t>Let’s </a:t>
            </a:r>
            <a:r>
              <a:rPr lang="en-US" sz="3600" dirty="0">
                <a:latin typeface="Eras Medium ITC" pitchFamily="34" charset="0"/>
              </a:rPr>
              <a:t>first see how data looks like</a:t>
            </a:r>
            <a:r>
              <a:rPr lang="en-US" sz="3600" dirty="0" smtClean="0">
                <a:latin typeface="Eras Medium ITC" pitchFamily="34" charset="0"/>
              </a:rPr>
              <a:t>…</a:t>
            </a:r>
            <a:endParaRPr lang="en-US" sz="3600" b="1" dirty="0">
              <a:latin typeface="Eras Medium ITC" pitchFamily="34" charset="0"/>
            </a:endParaRP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89707" y="876300"/>
            <a:ext cx="11083637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19100" indent="-419100"/>
            <a:r>
              <a:rPr lang="en-US" dirty="0">
                <a:latin typeface="Eras Medium ITC" pitchFamily="34" charset="0"/>
              </a:rPr>
              <a:t>Descriptive statistics: Summarize the data with a few revealing numbers (e.g., parameters): How data looks like? (Intuitively and </a:t>
            </a:r>
            <a:r>
              <a:rPr lang="en-US" dirty="0" smtClean="0">
                <a:latin typeface="Eras Medium ITC" pitchFamily="34" charset="0"/>
              </a:rPr>
              <a:t>visually…)</a:t>
            </a:r>
            <a:endParaRPr lang="en-US" dirty="0">
              <a:latin typeface="Eras Medium ITC" pitchFamily="34" charset="0"/>
            </a:endParaRPr>
          </a:p>
          <a:p>
            <a:pPr marL="419100" indent="-419100"/>
            <a:r>
              <a:rPr lang="en-US" dirty="0">
                <a:latin typeface="Eras Medium ITC" pitchFamily="34" charset="0"/>
              </a:rPr>
              <a:t>Numerical summaries</a:t>
            </a:r>
          </a:p>
          <a:p>
            <a:pPr marL="800100" lvl="1" indent="-342900"/>
            <a:r>
              <a:rPr lang="en-US" u="sng" dirty="0">
                <a:latin typeface="Eras Medium ITC" pitchFamily="34" charset="0"/>
              </a:rPr>
              <a:t>Central tendency</a:t>
            </a:r>
            <a:r>
              <a:rPr lang="en-US" dirty="0">
                <a:latin typeface="Eras Medium ITC" pitchFamily="34" charset="0"/>
              </a:rPr>
              <a:t>: E.g., Mean, Proportion and Median.</a:t>
            </a:r>
          </a:p>
          <a:p>
            <a:pPr marL="800100" lvl="1" indent="-342900"/>
            <a:r>
              <a:rPr lang="en-US" u="sng" dirty="0">
                <a:latin typeface="Eras Medium ITC" pitchFamily="34" charset="0"/>
              </a:rPr>
              <a:t>Measures of dispersion</a:t>
            </a:r>
            <a:r>
              <a:rPr lang="en-US" dirty="0">
                <a:latin typeface="Eras Medium ITC" pitchFamily="34" charset="0"/>
              </a:rPr>
              <a:t>: E.g., Standard Deviation, Variance, Range.</a:t>
            </a:r>
          </a:p>
          <a:p>
            <a:pPr marL="800100" lvl="1" indent="-342900"/>
            <a:r>
              <a:rPr lang="en-US" dirty="0">
                <a:latin typeface="Eras Medium ITC" pitchFamily="34" charset="0"/>
              </a:rPr>
              <a:t>Those are also kinds of parameters.</a:t>
            </a:r>
          </a:p>
          <a:p>
            <a:pPr marL="419100" indent="-419100"/>
            <a:r>
              <a:rPr lang="en-US" dirty="0">
                <a:latin typeface="Eras Medium ITC" pitchFamily="34" charset="0"/>
              </a:rPr>
              <a:t>Graphical summaries </a:t>
            </a:r>
          </a:p>
          <a:p>
            <a:pPr marL="0" indent="0">
              <a:buNone/>
            </a:pPr>
            <a:r>
              <a:rPr lang="en-US" sz="2400" dirty="0">
                <a:latin typeface="Eras Medium ITC" pitchFamily="34" charset="0"/>
              </a:rPr>
              <a:t>	e.g. Histogram</a:t>
            </a:r>
            <a:r>
              <a:rPr lang="en-US" sz="2400" dirty="0" smtClean="0">
                <a:latin typeface="Eras Medium ITC" pitchFamily="34" charset="0"/>
              </a:rPr>
              <a:t>, </a:t>
            </a:r>
            <a:r>
              <a:rPr lang="en-US" sz="2400" dirty="0" err="1" smtClean="0">
                <a:latin typeface="Eras Medium ITC" pitchFamily="34" charset="0"/>
              </a:rPr>
              <a:t>Varous</a:t>
            </a:r>
            <a:r>
              <a:rPr lang="en-US" sz="2400" dirty="0" smtClean="0">
                <a:latin typeface="Eras Medium ITC" pitchFamily="34" charset="0"/>
              </a:rPr>
              <a:t> </a:t>
            </a:r>
            <a:r>
              <a:rPr lang="en-US" sz="2400" dirty="0">
                <a:latin typeface="Eras Medium ITC" pitchFamily="34" charset="0"/>
              </a:rPr>
              <a:t>Plots</a:t>
            </a:r>
          </a:p>
          <a:p>
            <a:pPr marL="419100" indent="-419100"/>
            <a:endParaRPr lang="en-US" sz="2400" dirty="0">
              <a:latin typeface="Eras Medium ITC" pitchFamily="34" charset="0"/>
            </a:endParaRPr>
          </a:p>
          <a:p>
            <a:pPr marL="419100" indent="-419100"/>
            <a:r>
              <a:rPr lang="en-US" sz="2400" dirty="0" smtClean="0">
                <a:latin typeface="Eras Medium ITC" pitchFamily="34" charset="0"/>
              </a:rPr>
              <a:t>We</a:t>
            </a:r>
            <a:r>
              <a:rPr lang="en-US" sz="2400" dirty="0" smtClean="0">
                <a:latin typeface="Eras Medium ITC" pitchFamily="34" charset="0"/>
              </a:rPr>
              <a:t> </a:t>
            </a:r>
            <a:r>
              <a:rPr lang="en-US" sz="2400" dirty="0">
                <a:latin typeface="Eras Medium ITC" pitchFamily="34" charset="0"/>
              </a:rPr>
              <a:t>would like </a:t>
            </a:r>
            <a:r>
              <a:rPr lang="en-US" sz="2400" dirty="0" smtClean="0">
                <a:latin typeface="Eras Medium ITC" pitchFamily="34" charset="0"/>
              </a:rPr>
              <a:t>to </a:t>
            </a:r>
            <a:r>
              <a:rPr lang="en-US" sz="2400" dirty="0">
                <a:latin typeface="Eras Medium ITC" pitchFamily="34" charset="0"/>
              </a:rPr>
              <a:t>think about concepts but I don’t think we have to discuss how to compute those… Nobody doesn’t know mean and variance… </a:t>
            </a:r>
            <a:r>
              <a:rPr lang="en-US" sz="2400" dirty="0">
                <a:latin typeface="Eras Medium ITC" pitchFamily="34" charset="0"/>
                <a:sym typeface="Wingdings" panose="05000000000000000000" pitchFamily="2" charset="2"/>
              </a:rPr>
              <a:t> </a:t>
            </a:r>
            <a:endParaRPr lang="en-US" sz="2400" dirty="0">
              <a:latin typeface="Eras Medium ITC" pitchFamily="34" charset="0"/>
            </a:endParaRPr>
          </a:p>
          <a:p>
            <a:pPr marL="419100" indent="-419100"/>
            <a:r>
              <a:rPr lang="en-US" sz="2400" dirty="0">
                <a:latin typeface="Eras Medium ITC" pitchFamily="34" charset="0"/>
              </a:rPr>
              <a:t>We will see how to do this with R soon!</a:t>
            </a:r>
          </a:p>
          <a:p>
            <a:pPr marL="419100" indent="-419100"/>
            <a:endParaRPr lang="en-US" sz="2400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392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1545</Words>
  <Application>Microsoft Office PowerPoint</Application>
  <PresentationFormat>Widescreen</PresentationFormat>
  <Paragraphs>192</Paragraphs>
  <Slides>34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Candara</vt:lpstr>
      <vt:lpstr>Eras Demi ITC</vt:lpstr>
      <vt:lpstr>Eras Medium ITC</vt:lpstr>
      <vt:lpstr>Symbol</vt:lpstr>
      <vt:lpstr>Times New Roman</vt:lpstr>
      <vt:lpstr>Wingdings</vt:lpstr>
      <vt:lpstr>Office Theme</vt:lpstr>
      <vt:lpstr>Document</vt:lpstr>
      <vt:lpstr>(C) Basic Business Statistics with R</vt:lpstr>
      <vt:lpstr>In this session…</vt:lpstr>
      <vt:lpstr>Topics</vt:lpstr>
      <vt:lpstr>Brief review of probability</vt:lpstr>
      <vt:lpstr>Population:  -- Total of all elements (people) that share some common characteristic(s) -- Goal of Statistics: learn about it (‘Truth’)</vt:lpstr>
      <vt:lpstr>The two ‘key’ concepts in Statistics</vt:lpstr>
      <vt:lpstr>Topic 1 in Workshop (C): Probability</vt:lpstr>
      <vt:lpstr>Practice: Topic 1 in Workshop (C):</vt:lpstr>
      <vt:lpstr>Descriptive statistics: Let’s first see how data looks like…</vt:lpstr>
      <vt:lpstr>Topic 2 in Workshop (C): Basic descriptive summary with R</vt:lpstr>
      <vt:lpstr>Example Data: Average Usage Time (minutes) per Day for Instagram</vt:lpstr>
      <vt:lpstr>Practice: Topic 2 in Workshop (C):</vt:lpstr>
      <vt:lpstr>Let’s review the concept of distributions:  Histogram by small sample (n=100)</vt:lpstr>
      <vt:lpstr>Histogram with population… (smooth line)</vt:lpstr>
      <vt:lpstr>Statistical definitions: Summary</vt:lpstr>
      <vt:lpstr>Random Variable</vt:lpstr>
      <vt:lpstr>(Special) Probability Distributions</vt:lpstr>
      <vt:lpstr>Special Distributions – Examples</vt:lpstr>
      <vt:lpstr>Normal distribution</vt:lpstr>
      <vt:lpstr>Topic 3 in Workshop (C): Normal Distribution</vt:lpstr>
      <vt:lpstr>PowerPoint Presentation</vt:lpstr>
      <vt:lpstr>Practice: Normal Distribution</vt:lpstr>
      <vt:lpstr>Objective of statistical inference</vt:lpstr>
      <vt:lpstr>Now, what? Let’s think about this!</vt:lpstr>
      <vt:lpstr>Topic 4 in Workshop (C): Sampling Distribution and CLT</vt:lpstr>
      <vt:lpstr>So, we have “Central Limit Theorem”!!</vt:lpstr>
      <vt:lpstr>Now, what?</vt:lpstr>
      <vt:lpstr>R Practice: CLT simulation  </vt:lpstr>
      <vt:lpstr>Recap: Sampling distribution and the central limit theorem (CLT)</vt:lpstr>
      <vt:lpstr>Topic 5 in Workshop (C): Basic Plots of Descriptive Statistics with Professor Data</vt:lpstr>
      <vt:lpstr>R Practice: Data visualization</vt:lpstr>
      <vt:lpstr>Topic 6 in Workshop (C): Frequency Descriptive Analysis</vt:lpstr>
      <vt:lpstr>Topic 7 in Workshop (C): Multiple Panels in a window for your report</vt:lpstr>
      <vt:lpstr>R Practice: Multiple plots in a window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workshop: Basic Statistics in Business with R</dc:title>
  <dc:creator>Sunghoon Kim</dc:creator>
  <cp:lastModifiedBy>Sunghoon Kim</cp:lastModifiedBy>
  <cp:revision>77</cp:revision>
  <dcterms:created xsi:type="dcterms:W3CDTF">2019-01-14T17:32:44Z</dcterms:created>
  <dcterms:modified xsi:type="dcterms:W3CDTF">2019-02-28T19:25:52Z</dcterms:modified>
</cp:coreProperties>
</file>