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91" r:id="rId3"/>
    <p:sldId id="289" r:id="rId4"/>
    <p:sldId id="292" r:id="rId5"/>
    <p:sldId id="293" r:id="rId6"/>
    <p:sldId id="275" r:id="rId7"/>
    <p:sldId id="276" r:id="rId8"/>
    <p:sldId id="277" r:id="rId9"/>
    <p:sldId id="278" r:id="rId10"/>
    <p:sldId id="279" r:id="rId11"/>
    <p:sldId id="280" r:id="rId12"/>
    <p:sldId id="274" r:id="rId13"/>
    <p:sldId id="281" r:id="rId14"/>
    <p:sldId id="282" r:id="rId15"/>
    <p:sldId id="286" r:id="rId16"/>
    <p:sldId id="283" r:id="rId17"/>
    <p:sldId id="290" r:id="rId18"/>
    <p:sldId id="284" r:id="rId19"/>
    <p:sldId id="285" r:id="rId20"/>
    <p:sldId id="288" r:id="rId21"/>
    <p:sldId id="287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05" autoAdjust="0"/>
  </p:normalViewPr>
  <p:slideViewPr>
    <p:cSldViewPr snapToGrid="0">
      <p:cViewPr varScale="1">
        <p:scale>
          <a:sx n="80" d="100"/>
          <a:sy n="80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31F4-2ABE-4FE6-ACE2-B911F58C9D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F050-AC4A-4A41-BE50-4B5704949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covered this before… but it’s good</a:t>
            </a:r>
            <a:r>
              <a:rPr lang="en-US" baseline="0" dirty="0"/>
              <a:t> to review in the data transformation section…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1F050-AC4A-4A41-BE50-4B5704949B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0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can directly show solution for this practice…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1F050-AC4A-4A41-BE50-4B5704949B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52D8-DF6A-483C-A0B9-C9A4DC37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5215E-FB10-495D-B862-7BFF3947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1BA9-6C00-4D38-ABCF-CCCD4BA0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86DD-CABB-4EFD-8B0C-55690550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7119C-FA83-47B3-ABAF-366203C9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A4B9-EA55-4238-8391-D678543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0589A-96D8-4674-8061-E1442A2E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05C3-6493-4401-8EBA-9B210B95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1D8C-9181-4541-8D4D-F15C2AB1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E7441-12DF-4C78-AB18-DE4697C6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CA159-6BD3-46E7-B747-2D6BE74A3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B0492-DF04-47EC-BD98-C96B3067A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C5D-0CF1-446F-BCBB-1BDE9656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A19F-D030-4536-8BCA-9B19C8C7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50EB-15F5-4BFA-8EAB-8F917E6E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1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ACD4-B2A6-4C4F-8D3B-FB516894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507D-DF66-4B3E-9FBB-D8E486C2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DED5-2D34-49FD-9F40-9ED9F880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4F0F-6977-47CA-A934-1BA4173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9788-AC91-4C57-9E22-F9EB267A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BA2E-4228-4731-AF34-11A61877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4EFC-5510-4B2E-960B-779B183E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6435-0CFC-4EFB-A25C-A2E5C529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EEBB-101F-4677-A9C4-60109D8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7CDE-3552-4F67-8328-B2043543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BFA8-8AD1-467D-9EC0-4300CF86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375B-9C2B-4B00-8EF0-61E82AB3C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689F7-1B0A-4230-ACD3-24996F1E8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3CD2D-9DEF-4919-B1C3-A67C144E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EA06-D59A-40C9-AE61-41BF00E5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F972B-F893-4540-ACEC-86576831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1895-757B-4A48-BD6E-9A574E0C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E933-5A06-4A1F-92C8-45A009A4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F7A2A-F22E-4987-8E06-48C69A5C9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CB945-6DC5-4993-810F-D7A36827E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3BF8A-3CC0-48BB-A3D0-5B7EC64FC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B9767-9B30-4548-AE2A-9326A23E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04520-1A9F-44BF-BEC4-C42556E0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8CD3A-54E0-4B71-BB87-993CBB41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0C3C-296E-4AB7-9B09-B6E94D91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CF85B-D652-4AB8-86EB-B222D907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9C1FE-2194-47EB-B369-1CDA8F68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CA86-E490-4525-9A56-0697F66A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5245B-A897-4AD2-997F-63369B3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38949-54C1-48D9-B41A-D88C35F4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1AB91-91B9-4CC8-94C7-5C219251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4C33-8BC2-43DD-BB26-9959567B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97AF-1226-4CAA-827B-F21B986E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C6A2D-2F48-4557-AF97-65E2BBEA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87BA2-1973-4446-A6D7-E633C5BC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9B45C-B6CA-4915-A8D5-9FE0095D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60006-8520-489A-AE29-A0464161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850D-9A25-4CCD-BCF6-44BBDFB0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DDE38-520F-4427-842B-F5C770B26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91331-2CDF-4EF6-9EB5-7FAFA9901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22CF-52B8-4756-961C-1CBD2152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80E90-6430-4565-9882-DEB68F01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D37CE-2F06-485C-9851-CBD63C26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5140C-ADFB-419A-B6A9-288EC5FF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9ABCC-7087-4C2D-8286-0FEA9F0E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7B42-3F3B-461C-9BBC-6CB5EB27A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68B8-E653-40EA-84C2-1D64B7ADBB0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3D5F-ABA3-43CF-A814-AD8DFE5A6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D280-40BA-4EFC-B3E0-7A5FBC6DE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F065-C801-49A0-913A-528A8A90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6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58" y="5307297"/>
            <a:ext cx="4572000" cy="10541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60928" y="380809"/>
            <a:ext cx="10246659" cy="3194423"/>
          </a:xfrm>
        </p:spPr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(B) Data Processing</a:t>
            </a:r>
          </a:p>
        </p:txBody>
      </p:sp>
      <p:sp>
        <p:nvSpPr>
          <p:cNvPr id="2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659" y="256150"/>
            <a:ext cx="1653580" cy="12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3 in Workshop (B): a subset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1"/>
            <a:ext cx="10515600" cy="4233862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This is very useful for data transformation</a:t>
            </a:r>
          </a:p>
          <a:p>
            <a:r>
              <a:rPr lang="en-US" dirty="0">
                <a:latin typeface="Eras Medium ITC" panose="020B0602030504020804" pitchFamily="34" charset="0"/>
              </a:rPr>
              <a:t>Select some columns of the data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Select one column of the data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Select multiple columns of the data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Exclude one (or multiple) column(s) of the data</a:t>
            </a:r>
          </a:p>
          <a:p>
            <a:r>
              <a:rPr lang="en-US" dirty="0">
                <a:latin typeface="Eras Medium ITC" panose="020B0602030504020804" pitchFamily="34" charset="0"/>
              </a:rPr>
              <a:t>Select some rows of the data</a:t>
            </a:r>
          </a:p>
          <a:p>
            <a:r>
              <a:rPr lang="en-US" dirty="0">
                <a:latin typeface="Eras Medium ITC" panose="020B0602030504020804" pitchFamily="34" charset="0"/>
              </a:rPr>
              <a:t>Create a new dataset with the menus with any conditions (e.g., menus of which prices are higher than $7).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5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Topic 3 in Workshop (B): a subset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2893"/>
            <a:ext cx="10515600" cy="3864069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Generate a subset data with calories 500 or higher. what is mean price of the new subset data?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Generate a subset data only with Cobb Salad and Omelet. 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1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081" y="1232798"/>
            <a:ext cx="1042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Eras Medium ITC" panose="020B0602030504020804" pitchFamily="34" charset="0"/>
              </a:rPr>
              <a:t>The ‘</a:t>
            </a:r>
            <a:r>
              <a:rPr lang="en-US" sz="2400" dirty="0" err="1">
                <a:solidFill>
                  <a:srgbClr val="333333"/>
                </a:solidFill>
                <a:latin typeface="Eras Medium ITC" panose="020B0602030504020804" pitchFamily="34" charset="0"/>
              </a:rPr>
              <a:t>dplyr</a:t>
            </a:r>
            <a:r>
              <a:rPr lang="en-US" sz="2400" dirty="0">
                <a:solidFill>
                  <a:srgbClr val="333333"/>
                </a:solidFill>
                <a:latin typeface="Eras Medium ITC" panose="020B0602030504020804" pitchFamily="34" charset="0"/>
              </a:rPr>
              <a:t>’ is an R-package that is used for transformation and summarization of tabular data with rows and columns.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Eras Medium ITC" panose="020B0602030504020804" pitchFamily="34" charset="0"/>
              </a:rPr>
              <a:t>It includes a set of functions that filter rows, select specific columns, re-order rows, adds new columns and summarizes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Eras Medium ITC" panose="020B0602030504020804" pitchFamily="34" charset="0"/>
              </a:rPr>
              <a:t>Compared to base functions in R, the functions in ‘</a:t>
            </a:r>
            <a:r>
              <a:rPr lang="en-US" sz="2400" dirty="0" err="1">
                <a:solidFill>
                  <a:srgbClr val="333333"/>
                </a:solidFill>
                <a:latin typeface="Eras Medium ITC" panose="020B0602030504020804" pitchFamily="34" charset="0"/>
              </a:rPr>
              <a:t>dplyr</a:t>
            </a:r>
            <a:r>
              <a:rPr lang="en-US" sz="2400" dirty="0">
                <a:solidFill>
                  <a:srgbClr val="333333"/>
                </a:solidFill>
                <a:latin typeface="Eras Medium ITC" panose="020B0602030504020804" pitchFamily="34" charset="0"/>
              </a:rPr>
              <a:t>’ might have an advantage in the sense that they are easier to use, more consistent in the syntax, and aim to analyze data frames instead of just vectors.</a:t>
            </a:r>
            <a:endParaRPr lang="en-US" sz="2400" b="0" i="0" dirty="0">
              <a:solidFill>
                <a:srgbClr val="333333"/>
              </a:solidFill>
              <a:effectLst/>
              <a:latin typeface="Eras Medium ITC" panose="020B06020305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750" y="6049853"/>
            <a:ext cx="1060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Eras Medium ITC" panose="020B0602030504020804" pitchFamily="34" charset="0"/>
              </a:rPr>
              <a:t>I don’t personally use this much because I am doing my own coding for data processing. But, it is up to you… I think this is a very useful package…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50" y="87437"/>
            <a:ext cx="490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Eras Medium ITC" panose="020B0602030504020804" pitchFamily="34" charset="0"/>
              </a:rPr>
              <a:t>The ‘</a:t>
            </a:r>
            <a:r>
              <a:rPr lang="en-US" sz="2800" dirty="0" err="1">
                <a:latin typeface="Eras Medium ITC" panose="020B0602030504020804" pitchFamily="34" charset="0"/>
              </a:rPr>
              <a:t>dplyr</a:t>
            </a:r>
            <a:r>
              <a:rPr lang="en-US" sz="2800" dirty="0">
                <a:latin typeface="Eras Medium ITC" panose="020B0602030504020804" pitchFamily="34" charset="0"/>
              </a:rPr>
              <a:t>’ package in R</a:t>
            </a:r>
          </a:p>
        </p:txBody>
      </p:sp>
      <p:pic>
        <p:nvPicPr>
          <p:cNvPr id="1026" name="Picture 2" descr="Image result for dplyr r">
            <a:extLst>
              <a:ext uri="{FF2B5EF4-FFF2-40B4-BE49-F238E27FC236}">
                <a16:creationId xmlns:a16="http://schemas.microsoft.com/office/drawing/2014/main" id="{2C14F943-462B-4F92-87F8-C9EAAC46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568" y="87437"/>
            <a:ext cx="1728982" cy="20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8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4 in Workshop (B): Data processing examples with ‘</a:t>
            </a:r>
            <a:r>
              <a:rPr lang="en-US" dirty="0" err="1">
                <a:latin typeface="Eras Medium ITC" panose="020B0602030504020804" pitchFamily="34" charset="0"/>
              </a:rPr>
              <a:t>dplyr</a:t>
            </a:r>
            <a:r>
              <a:rPr lang="en-US" dirty="0">
                <a:latin typeface="Eras Medium ITC" panose="020B0602030504020804" pitchFamily="34" charset="0"/>
              </a:rPr>
              <a:t>’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For example, If I need to use a subset of data with ‘hour’ and ‘calories’ columns.</a:t>
            </a:r>
          </a:p>
          <a:p>
            <a:r>
              <a:rPr lang="en-US" dirty="0">
                <a:latin typeface="Eras Medium ITC" panose="020B0602030504020804" pitchFamily="34" charset="0"/>
              </a:rPr>
              <a:t>If I want to use a subset of data of price is $7 or higher… </a:t>
            </a:r>
          </a:p>
          <a:p>
            <a:r>
              <a:rPr lang="en-US" dirty="0">
                <a:latin typeface="Eras Medium ITC" panose="020B0602030504020804" pitchFamily="34" charset="0"/>
              </a:rPr>
              <a:t>You can use your own coding or you can use this package. You can search more online about his package…</a:t>
            </a:r>
          </a:p>
          <a:p>
            <a:pPr marL="0" indent="0">
              <a:buNone/>
            </a:pPr>
            <a:endParaRPr lang="en-US" b="1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Eras Medium ITC" panose="020B0602030504020804" pitchFamily="34" charset="0"/>
              </a:rPr>
              <a:t>C.F., </a:t>
            </a:r>
          </a:p>
          <a:p>
            <a:pPr marL="0" indent="0">
              <a:buNone/>
            </a:pPr>
            <a:r>
              <a:rPr lang="en-US" b="1" dirty="0">
                <a:latin typeface="Eras Medium ITC" panose="020B0602030504020804" pitchFamily="34" charset="0"/>
              </a:rPr>
              <a:t>https://cran.r-project.org/web/packages/dplyr/dplyr.pdf</a:t>
            </a:r>
          </a:p>
          <a:p>
            <a:pPr marL="0" indent="0">
              <a:buNone/>
            </a:pPr>
            <a:r>
              <a:rPr lang="en-US" b="1" dirty="0">
                <a:latin typeface="Eras Medium ITC" panose="020B0602030504020804" pitchFamily="34" charset="0"/>
              </a:rPr>
              <a:t>https://cran.r-project.org/web/packages/dplyr/vignettes/dplyr.html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1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in Workshop (B): </a:t>
            </a:r>
            <a:r>
              <a:rPr lang="en-US" dirty="0" err="1">
                <a:latin typeface="Eras Medium ITC" panose="020B0602030504020804" pitchFamily="34" charset="0"/>
              </a:rPr>
              <a:t>dplyr</a:t>
            </a:r>
            <a:r>
              <a:rPr lang="en-US" dirty="0">
                <a:latin typeface="Eras Medium ITC" panose="020B0602030504020804" pitchFamily="34" charset="0"/>
              </a:rPr>
              <a:t> application practice – search it for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445"/>
            <a:ext cx="10515600" cy="4749282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(Restaurant Data) Using ‘</a:t>
            </a:r>
            <a:r>
              <a:rPr lang="en-US" dirty="0" err="1">
                <a:latin typeface="Eras Medium ITC" panose="020B0602030504020804" pitchFamily="34" charset="0"/>
              </a:rPr>
              <a:t>dplyr</a:t>
            </a:r>
            <a:r>
              <a:rPr lang="en-US" dirty="0">
                <a:latin typeface="Eras Medium ITC" panose="020B0602030504020804" pitchFamily="34" charset="0"/>
              </a:rPr>
              <a:t>’ package, select rows 30 to 50 and print to console its Price and Calories.</a:t>
            </a:r>
          </a:p>
          <a:p>
            <a:r>
              <a:rPr lang="en-US" dirty="0">
                <a:latin typeface="Eras Medium ITC" panose="020B0602030504020804" pitchFamily="34" charset="0"/>
              </a:rPr>
              <a:t>(Professor Data) Using ‘</a:t>
            </a:r>
            <a:r>
              <a:rPr lang="en-US" dirty="0" err="1">
                <a:latin typeface="Eras Medium ITC" panose="020B0602030504020804" pitchFamily="34" charset="0"/>
              </a:rPr>
              <a:t>dplyr</a:t>
            </a:r>
            <a:r>
              <a:rPr lang="en-US" dirty="0">
                <a:latin typeface="Eras Medium ITC" panose="020B0602030504020804" pitchFamily="34" charset="0"/>
              </a:rPr>
              <a:t>’ package, count how many Female professors are in discipline B? </a:t>
            </a:r>
          </a:p>
          <a:p>
            <a:r>
              <a:rPr lang="en-US" dirty="0">
                <a:latin typeface="Eras Medium ITC" panose="020B0602030504020804" pitchFamily="34" charset="0"/>
              </a:rPr>
              <a:t>(Professor Data) Using ‘</a:t>
            </a:r>
            <a:r>
              <a:rPr lang="en-US" dirty="0" err="1">
                <a:latin typeface="Eras Medium ITC" panose="020B0602030504020804" pitchFamily="34" charset="0"/>
              </a:rPr>
              <a:t>dplyr</a:t>
            </a:r>
            <a:r>
              <a:rPr lang="en-US" dirty="0">
                <a:latin typeface="Eras Medium ITC" panose="020B0602030504020804" pitchFamily="34" charset="0"/>
              </a:rPr>
              <a:t>’ package, filter out a subset of professors between the ‘</a:t>
            </a:r>
            <a:r>
              <a:rPr lang="en-US" dirty="0" err="1">
                <a:latin typeface="Eras Medium ITC" panose="020B0602030504020804" pitchFamily="34" charset="0"/>
              </a:rPr>
              <a:t>yrs.since.phd</a:t>
            </a:r>
            <a:r>
              <a:rPr lang="en-US" dirty="0">
                <a:latin typeface="Eras Medium ITC" panose="020B0602030504020804" pitchFamily="34" charset="0"/>
              </a:rPr>
              <a:t>’ 10 and 20 and calculate the proportion of Male?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Eras Medium ITC" panose="020B0602030504020804" pitchFamily="34" charset="0"/>
              </a:rPr>
              <a:t>Again, there are so many way for doing this but let’s use ‘</a:t>
            </a:r>
            <a:r>
              <a:rPr lang="en-US" b="1" dirty="0" err="1">
                <a:latin typeface="Eras Medium ITC" panose="020B0602030504020804" pitchFamily="34" charset="0"/>
              </a:rPr>
              <a:t>dplyr</a:t>
            </a:r>
            <a:r>
              <a:rPr lang="en-US" b="1" dirty="0">
                <a:latin typeface="Eras Medium ITC" panose="020B0602030504020804" pitchFamily="34" charset="0"/>
              </a:rPr>
              <a:t>’ in this practice!</a:t>
            </a:r>
          </a:p>
        </p:txBody>
      </p:sp>
    </p:spTree>
    <p:extLst>
      <p:ext uri="{BB962C8B-B14F-4D97-AF65-F5344CB8AC3E}">
        <p14:creationId xmlns:p14="http://schemas.microsoft.com/office/powerpoint/2010/main" val="101517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5 in Workshop (B): Check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Once we get (or download) a dataset, we frequently have some strange results. Many possible reasons… e.g., missing values or data object format is different from our assumption (expectation).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You have to check the format object is what you expect (e.g., numeric, factor, character)… This is simple but sometimes very critical.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You can convert your object (e.g., from numeric to factor), if you really need…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6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6 in Workshop (B):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299"/>
            <a:ext cx="10515600" cy="45212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Data frequently include missing values and they can make errors.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Find missing values (diagnostics)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Impute the missing values: if there are too many missing values, you have to be careful…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Eras Medium ITC" panose="020B0602030504020804" pitchFamily="34" charset="0"/>
              </a:rPr>
              <a:t>Imputation means estimate (i.e., guessing) most “likely” value using other data points.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You have to report the proportion of missing values – we will use R package ‘mice’ in this class.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Imputation techniques provide multiple datasets (i.e., estimating missing values with estimation with random number generation).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9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</a:t>
            </a:r>
            <a:r>
              <a:rPr lang="en-US" dirty="0">
                <a:latin typeface="Eras Medium ITC" panose="020B0602030504020804" pitchFamily="34" charset="0"/>
              </a:rPr>
              <a:t> in Workshop (B):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Use data ‘Prof_Salaries_missing.csv’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Search missing values per column without package (hint, use ‘is.na’ command in R or you can search any possible commands in Website…)</a:t>
            </a:r>
          </a:p>
        </p:txBody>
      </p:sp>
    </p:spTree>
    <p:extLst>
      <p:ext uri="{BB962C8B-B14F-4D97-AF65-F5344CB8AC3E}">
        <p14:creationId xmlns:p14="http://schemas.microsoft.com/office/powerpoint/2010/main" val="152206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7 in Workshop (B): Create new columns.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Let’s use the imputed (professor salaries) data from previous step. </a:t>
            </a:r>
          </a:p>
          <a:p>
            <a:r>
              <a:rPr lang="en-US" dirty="0">
                <a:latin typeface="Eras Medium ITC" panose="020B0602030504020804" pitchFamily="34" charset="0"/>
              </a:rPr>
              <a:t>Create a new data column of discrete variable from continuous variable.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E.g., Salary variable to ordinal salary or binary salary. Sometimes, it’s easy to interpret. 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4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</a:t>
            </a:r>
            <a:r>
              <a:rPr lang="en-US" dirty="0">
                <a:latin typeface="Eras Medium ITC" panose="020B0602030504020804" pitchFamily="34" charset="0"/>
              </a:rPr>
              <a:t> in Workshop (B): Create new columns 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Let’s keep using the imputed (Professor Salary) data for this practice.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Create 5 level ordinal variable with prof salary column: Use 5 quantile values (i.e.,  .2, .4, .6, .8, and 1). Now, what is a mean difference of service years of the group salary level = 1 vs. the group salary level = 5?</a:t>
            </a:r>
          </a:p>
        </p:txBody>
      </p:sp>
    </p:spTree>
    <p:extLst>
      <p:ext uri="{BB962C8B-B14F-4D97-AF65-F5344CB8AC3E}">
        <p14:creationId xmlns:p14="http://schemas.microsoft.com/office/powerpoint/2010/main" val="131728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0172-A9BB-4D20-9E6B-3B9D7B0E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78"/>
            <a:ext cx="105156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  <a:cs typeface="Times New Roman" panose="02020603050405020304" pitchFamily="18" charset="0"/>
              </a:rPr>
              <a:t>Example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06DE-EE28-437F-91B1-C49FD332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  <a:cs typeface="Times New Roman" panose="02020603050405020304" pitchFamily="18" charset="0"/>
              </a:rPr>
              <a:t>Your data includes observations from 2015 to 2019, but you want use a subset of data (based on certain variables). </a:t>
            </a:r>
          </a:p>
          <a:p>
            <a:r>
              <a:rPr lang="en-US" dirty="0">
                <a:latin typeface="Eras Medium ITC" panose="020B0602030504020804" pitchFamily="34" charset="0"/>
                <a:cs typeface="Times New Roman" panose="02020603050405020304" pitchFamily="18" charset="0"/>
              </a:rPr>
              <a:t>Analysis goal is the effect of age of “lower than 20 or higher than 20” and “lower than 40 and higher than 40”. But, your data includes continuous age variable.  </a:t>
            </a:r>
          </a:p>
        </p:txBody>
      </p:sp>
      <p:pic>
        <p:nvPicPr>
          <p:cNvPr id="2050" name="Picture 2" descr="Image result for data processing">
            <a:extLst>
              <a:ext uri="{FF2B5EF4-FFF2-40B4-BE49-F238E27FC236}">
                <a16:creationId xmlns:a16="http://schemas.microsoft.com/office/drawing/2014/main" id="{6A6FFAFB-C400-4237-8F53-35CF9C52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5" y="4482840"/>
            <a:ext cx="3931396" cy="18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9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8 in Workshop (B): Add small error on discrete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082799"/>
            <a:ext cx="11677260" cy="458470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There are some cases you need to add some (small) random errors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You need to add some (small) random errors for simulation data generations: E.g., for simulation study, simulated data (in real world) needs to include some errors.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Sometimes, if you have error with discrete variable, it is helpful add small continuous error (e.g., small random errors from normal distribution) for avoiding model estimation error.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Data core pattern should be basically same,  but it can do ‘smoothing’ for your data.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But, be careful! If you add too much error, your data can be different from your original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3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1325563"/>
          </a:xfrm>
        </p:spPr>
        <p:txBody>
          <a:bodyPr/>
          <a:lstStyle/>
          <a:p>
            <a:r>
              <a:rPr lang="en-US">
                <a:latin typeface="Eras Medium ITC" panose="020B0602030504020804" pitchFamily="34" charset="0"/>
              </a:rPr>
              <a:t>A Session </a:t>
            </a:r>
            <a:r>
              <a:rPr lang="en-US" dirty="0">
                <a:latin typeface="Eras Medium ITC" panose="020B0602030504020804" pitchFamily="34" charset="0"/>
              </a:rPr>
              <a:t>Ending Challenging Practice!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519056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Work this practice as a team. Once any team finish, please come to front and explain your answer! I have a small prize (e.g., cookie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).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Use the data set of ‘</a:t>
            </a:r>
            <a:r>
              <a:rPr lang="en-US" dirty="0" err="1">
                <a:latin typeface="Eras Medium ITC" panose="020B0602030504020804" pitchFamily="34" charset="0"/>
              </a:rPr>
              <a:t>WData_R</a:t>
            </a:r>
            <a:r>
              <a:rPr lang="en-US" dirty="0">
                <a:latin typeface="Eras Medium ITC" panose="020B0602030504020804" pitchFamily="34" charset="0"/>
              </a:rPr>
              <a:t> Workshop2019_EndingChallenge’ which includes sales data of a restaurant for March 2016.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Please create a new dataset with hourly sales data per date (e.g., 3 columns : date, hour, sales)...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(Hint) sales = sum of all prices at the hour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When was max sales (i.e., what hour of which date)?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8148"/>
          <a:stretch/>
        </p:blipFill>
        <p:spPr>
          <a:xfrm>
            <a:off x="145794" y="787400"/>
            <a:ext cx="11840420" cy="586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12800" y="889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Eras Medium ITC" panose="020B0602030504020804" pitchFamily="34" charset="0"/>
                <a:cs typeface="Times New Roman" panose="02020603050405020304" pitchFamily="18" charset="0"/>
              </a:rPr>
              <a:t>Something like this… </a:t>
            </a:r>
            <a:r>
              <a:rPr lang="en-US" sz="2800" dirty="0">
                <a:latin typeface="Eras Medium ITC" panose="020B06020305040208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en-US" sz="2800" dirty="0">
              <a:latin typeface="Eras Medium ITC" panose="020B06020305040208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What is data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300"/>
            <a:ext cx="10515600" cy="44116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A series of operations on data to retrieve, transform, or classify data information (from dictionary). – </a:t>
            </a:r>
            <a:r>
              <a:rPr lang="en-US" b="1" dirty="0">
                <a:solidFill>
                  <a:srgbClr val="FF0000"/>
                </a:solidFill>
                <a:latin typeface="Eras Medium ITC" panose="020B0602030504020804" pitchFamily="34" charset="0"/>
              </a:rPr>
              <a:t>Very useful </a:t>
            </a:r>
            <a:r>
              <a:rPr lang="en-US" dirty="0">
                <a:latin typeface="Eras Medium ITC" panose="020B0602030504020804" pitchFamily="34" charset="0"/>
              </a:rPr>
              <a:t>for your analysis!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In this session,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Check data (understand how your data looks like…).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Select a subset of data.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Missing values (How to find missing values, and how to impute them…).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Transforming data (e.g., continuous variables to discrete variables).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7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C9F7-3B1D-4ED6-B218-B4124CA7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Restaurant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1049-911B-42DD-9233-7FA9F42C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This is a transaction-level sales data in a restaurant in Florida for one year (we are using only small sample for our practice).</a:t>
            </a:r>
          </a:p>
          <a:p>
            <a:r>
              <a:rPr lang="en-US" dirty="0">
                <a:latin typeface="Eras Medium ITC" panose="020B0602030504020804" pitchFamily="34" charset="0"/>
              </a:rPr>
              <a:t>The data includes: time (year, month, day and hour). Table id, Menu, Price of each menu, approximate calories.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D47FC-BE89-4817-8C62-35D3A4DA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9" y="3797559"/>
            <a:ext cx="3930159" cy="26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7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AF07-D251-4B0A-8BCD-9B250501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Professor Salary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1A0D-0983-4866-B3D2-EA668904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 found this data from R practice data Website</a:t>
            </a:r>
          </a:p>
          <a:p>
            <a:r>
              <a:rPr lang="en-US" dirty="0">
                <a:latin typeface="Eras Medium ITC" panose="020B0602030504020804" pitchFamily="34" charset="0"/>
              </a:rPr>
              <a:t>I don’t know if this data includes real salary information of professors or not…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 But, I thought this data looks good for our R practices. So I choose this. </a:t>
            </a:r>
          </a:p>
          <a:p>
            <a:r>
              <a:rPr lang="en-US" dirty="0">
                <a:latin typeface="Eras Medium ITC" panose="020B0602030504020804" pitchFamily="34" charset="0"/>
              </a:rPr>
              <a:t>https://vincentarelbundock.github.io/Rdatasets/doc/carData/Salaries.html</a:t>
            </a:r>
          </a:p>
        </p:txBody>
      </p:sp>
    </p:spTree>
    <p:extLst>
      <p:ext uri="{BB962C8B-B14F-4D97-AF65-F5344CB8AC3E}">
        <p14:creationId xmlns:p14="http://schemas.microsoft.com/office/powerpoint/2010/main" val="340619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1 in Workshop (B): Import and export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799"/>
            <a:ext cx="10515600" cy="42211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You can use multiple types of data in R, but we will use “.csv” type files in this Workshop and our marketing analytics class.</a:t>
            </a:r>
          </a:p>
          <a:p>
            <a:r>
              <a:rPr lang="en-US" dirty="0">
                <a:latin typeface="Eras Medium ITC" panose="020B0602030504020804" pitchFamily="34" charset="0"/>
              </a:rPr>
              <a:t>Change directory: </a:t>
            </a:r>
            <a:r>
              <a:rPr lang="en-US" dirty="0" err="1">
                <a:latin typeface="Eras Medium ITC" panose="020B0602030504020804" pitchFamily="34" charset="0"/>
              </a:rPr>
              <a:t>setwd</a:t>
            </a:r>
            <a:r>
              <a:rPr lang="en-US" dirty="0">
                <a:latin typeface="Eras Medium ITC" panose="020B0602030504020804" pitchFamily="34" charset="0"/>
              </a:rPr>
              <a:t>(“C:/”) is convenient before analysis. </a:t>
            </a:r>
          </a:p>
          <a:p>
            <a:r>
              <a:rPr lang="en-US" dirty="0">
                <a:latin typeface="Eras Medium ITC" panose="020B0602030504020804" pitchFamily="34" charset="0"/>
              </a:rPr>
              <a:t>Import data and export data examples in R.</a:t>
            </a:r>
          </a:p>
          <a:p>
            <a:r>
              <a:rPr lang="en-US" dirty="0">
                <a:latin typeface="Eras Medium ITC" panose="020B0602030504020804" pitchFamily="34" charset="0"/>
              </a:rPr>
              <a:t>Assign (simple and recognizable) any file name for the imported data: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E.g., Store1&lt;-read.csv(“store-df.csv”)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Topic 1 in Workshop (B): Import and export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976" cy="382214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Export the </a:t>
            </a:r>
            <a:r>
              <a:rPr lang="en-US" dirty="0" err="1">
                <a:latin typeface="Eras Medium ITC" panose="020B0602030504020804" pitchFamily="34" charset="0"/>
              </a:rPr>
              <a:t>R_data</a:t>
            </a:r>
            <a:r>
              <a:rPr lang="en-US" dirty="0">
                <a:latin typeface="Eras Medium ITC" panose="020B0602030504020804" pitchFamily="34" charset="0"/>
              </a:rPr>
              <a:t> as a different name of "R_data_1" as csv file or R data format (RDS). Also, import the exported RDS data. </a:t>
            </a:r>
          </a:p>
        </p:txBody>
      </p:sp>
    </p:spTree>
    <p:extLst>
      <p:ext uri="{BB962C8B-B14F-4D97-AF65-F5344CB8AC3E}">
        <p14:creationId xmlns:p14="http://schemas.microsoft.com/office/powerpoint/2010/main" val="21200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40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2 in Workshop (B): Check the imported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6341"/>
            <a:ext cx="10515600" cy="3850622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Check dimension (size) of the data.</a:t>
            </a:r>
          </a:p>
          <a:p>
            <a:r>
              <a:rPr lang="en-US" dirty="0">
                <a:latin typeface="Eras Medium ITC" panose="020B0602030504020804" pitchFamily="34" charset="0"/>
              </a:rPr>
              <a:t>See only first row of the imported data.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What variables (columns) are available in the data?</a:t>
            </a:r>
          </a:p>
          <a:p>
            <a:r>
              <a:rPr lang="en-US" dirty="0">
                <a:latin typeface="Eras Medium ITC" panose="020B0602030504020804" pitchFamily="34" charset="0"/>
              </a:rPr>
              <a:t>See summary of data</a:t>
            </a:r>
          </a:p>
          <a:p>
            <a:r>
              <a:rPr lang="en-US" dirty="0">
                <a:latin typeface="Eras Medium ITC" panose="020B0602030504020804" pitchFamily="34" charset="0"/>
              </a:rPr>
              <a:t>Use str() : Compactly display the internal structure of an R object</a:t>
            </a:r>
          </a:p>
          <a:p>
            <a:r>
              <a:rPr lang="en-US" dirty="0">
                <a:latin typeface="Eras Medium ITC" panose="020B0602030504020804" pitchFamily="34" charset="0"/>
              </a:rPr>
              <a:t>How to understand the summary report of your data?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We can see range, quantiles and mean values per column</a:t>
            </a:r>
          </a:p>
        </p:txBody>
      </p:sp>
    </p:spTree>
    <p:extLst>
      <p:ext uri="{BB962C8B-B14F-4D97-AF65-F5344CB8AC3E}">
        <p14:creationId xmlns:p14="http://schemas.microsoft.com/office/powerpoint/2010/main" val="26520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Topic 2 in Workshop (B):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6341"/>
            <a:ext cx="10515600" cy="3850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If you have many columns in your data, summary report provides too many information… </a:t>
            </a:r>
          </a:p>
          <a:p>
            <a:pPr marL="514350" indent="-514350"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Without using ‘summary’ report, what are minimum and maximum price of the menus?</a:t>
            </a:r>
          </a:p>
          <a:p>
            <a:pPr marL="514350" indent="-514350"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Without using ‘summary’ report, what are median and mean values of the Calories?</a:t>
            </a:r>
          </a:p>
        </p:txBody>
      </p:sp>
    </p:spTree>
    <p:extLst>
      <p:ext uri="{BB962C8B-B14F-4D97-AF65-F5344CB8AC3E}">
        <p14:creationId xmlns:p14="http://schemas.microsoft.com/office/powerpoint/2010/main" val="306945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1707</Words>
  <Application>Microsoft Office PowerPoint</Application>
  <PresentationFormat>Widescreen</PresentationFormat>
  <Paragraphs>106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Eras Medium ITC</vt:lpstr>
      <vt:lpstr>Office Theme</vt:lpstr>
      <vt:lpstr>(B) Data Processing</vt:lpstr>
      <vt:lpstr>Example cases</vt:lpstr>
      <vt:lpstr>What is data processing?</vt:lpstr>
      <vt:lpstr>Restaurant Sales data</vt:lpstr>
      <vt:lpstr>Professor Salary Data</vt:lpstr>
      <vt:lpstr>Topic 1 in Workshop (B): Import and export data file</vt:lpstr>
      <vt:lpstr>Practice: Topic 1 in Workshop (B): Import and export data</vt:lpstr>
      <vt:lpstr>Topic 2 in Workshop (B): Check the imported data file</vt:lpstr>
      <vt:lpstr>Practice: Topic 2 in Workshop (B):</vt:lpstr>
      <vt:lpstr>Topic 3 in Workshop (B): a subset of data</vt:lpstr>
      <vt:lpstr>Practice: Topic 3 in Workshop (B): a subset of data</vt:lpstr>
      <vt:lpstr>PowerPoint Presentation</vt:lpstr>
      <vt:lpstr>Topic 4 in Workshop (B): Data processing examples with ‘dplyr’ package</vt:lpstr>
      <vt:lpstr>Practice: in Workshop (B): dplyr application practice – search it for yourself</vt:lpstr>
      <vt:lpstr>Topic 5 in Workshop (B): Check objects</vt:lpstr>
      <vt:lpstr>Topic 6 in Workshop (B): Missing Values</vt:lpstr>
      <vt:lpstr>Practice: in Workshop (B): Missing Values</vt:lpstr>
      <vt:lpstr>Topic 7 in Workshop (B): Create new columns. </vt:lpstr>
      <vt:lpstr>Practice: in Workshop (B): Create new columns in dataset</vt:lpstr>
      <vt:lpstr>Topic 8 in Workshop (B): Add small error on discrete variable</vt:lpstr>
      <vt:lpstr>A Session Ending Challenging Practice!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Sunghoon Kim</dc:creator>
  <cp:lastModifiedBy>武璠 孙</cp:lastModifiedBy>
  <cp:revision>78</cp:revision>
  <dcterms:created xsi:type="dcterms:W3CDTF">2019-01-30T03:25:08Z</dcterms:created>
  <dcterms:modified xsi:type="dcterms:W3CDTF">2019-03-01T20:47:07Z</dcterms:modified>
</cp:coreProperties>
</file>