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361" r:id="rId3"/>
    <p:sldId id="257" r:id="rId4"/>
    <p:sldId id="265" r:id="rId5"/>
    <p:sldId id="348" r:id="rId6"/>
    <p:sldId id="259" r:id="rId7"/>
    <p:sldId id="317" r:id="rId8"/>
    <p:sldId id="298" r:id="rId9"/>
    <p:sldId id="310" r:id="rId10"/>
    <p:sldId id="300" r:id="rId11"/>
    <p:sldId id="301" r:id="rId12"/>
    <p:sldId id="304" r:id="rId13"/>
    <p:sldId id="346" r:id="rId14"/>
    <p:sldId id="306" r:id="rId15"/>
    <p:sldId id="362" r:id="rId16"/>
    <p:sldId id="360" r:id="rId17"/>
    <p:sldId id="327" r:id="rId18"/>
    <p:sldId id="318" r:id="rId19"/>
    <p:sldId id="343" r:id="rId20"/>
    <p:sldId id="262" r:id="rId21"/>
    <p:sldId id="263" r:id="rId22"/>
    <p:sldId id="264" r:id="rId23"/>
    <p:sldId id="328" r:id="rId24"/>
    <p:sldId id="330" r:id="rId25"/>
    <p:sldId id="319" r:id="rId26"/>
    <p:sldId id="335" r:id="rId27"/>
    <p:sldId id="344" r:id="rId28"/>
    <p:sldId id="266" r:id="rId29"/>
    <p:sldId id="267" r:id="rId30"/>
    <p:sldId id="338" r:id="rId31"/>
    <p:sldId id="337" r:id="rId32"/>
    <p:sldId id="336" r:id="rId33"/>
    <p:sldId id="283" r:id="rId34"/>
    <p:sldId id="284" r:id="rId35"/>
    <p:sldId id="286" r:id="rId36"/>
    <p:sldId id="287" r:id="rId37"/>
    <p:sldId id="288" r:id="rId38"/>
    <p:sldId id="289" r:id="rId39"/>
    <p:sldId id="290" r:id="rId40"/>
    <p:sldId id="320" r:id="rId41"/>
    <p:sldId id="292" r:id="rId42"/>
    <p:sldId id="293" r:id="rId43"/>
    <p:sldId id="295" r:id="rId44"/>
    <p:sldId id="260" r:id="rId45"/>
    <p:sldId id="321" r:id="rId46"/>
    <p:sldId id="261" r:id="rId47"/>
    <p:sldId id="324" r:id="rId48"/>
    <p:sldId id="325" r:id="rId49"/>
    <p:sldId id="363" r:id="rId50"/>
    <p:sldId id="364" r:id="rId51"/>
    <p:sldId id="350" r:id="rId52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7" autoAdjust="0"/>
    <p:restoredTop sz="88598" autoAdjust="0"/>
  </p:normalViewPr>
  <p:slideViewPr>
    <p:cSldViewPr snapToGrid="0">
      <p:cViewPr varScale="1">
        <p:scale>
          <a:sx n="77" d="100"/>
          <a:sy n="77" d="100"/>
        </p:scale>
        <p:origin x="14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3A579E48-3959-4A2F-A0E8-27D5FE8C920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7E1E2EF1-1703-491A-B437-63937D19B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2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focus on</a:t>
            </a:r>
            <a:r>
              <a:rPr lang="en-US" baseline="0" dirty="0"/>
              <a:t> R application for this class….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2EF1-1703-491A-B437-63937D19B0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3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89.6%</a:t>
            </a:r>
          </a:p>
          <a:p>
            <a:r>
              <a:rPr lang="en-US" dirty="0"/>
              <a:t>23%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2EF1-1703-491A-B437-63937D19B0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18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Right one is more informative.</a:t>
            </a:r>
          </a:p>
          <a:p>
            <a:r>
              <a:rPr lang="en-US" dirty="0"/>
              <a:t>Good to</a:t>
            </a:r>
            <a:r>
              <a:rPr lang="en-US" baseline="0" dirty="0"/>
              <a:t> review to understand the mechanism of CART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2EF1-1703-491A-B437-63937D19B0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61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classify a new object from an input vector, put the input vector down each of the trees in the forest. Each tree gives a classification, and we say the tree "votes" for that class. The forest chooses the classification having the most votes (over all the trees in the forest).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2EF1-1703-491A-B437-63937D19B0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0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5A7872-CF7E-4421-B20E-4A46CECF835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444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Normalization</a:t>
            </a:r>
            <a:r>
              <a:rPr lang="en-US" baseline="0" dirty="0"/>
              <a:t> of X… (check 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2EF1-1703-491A-B437-63937D19B0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6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Low:</a:t>
            </a:r>
            <a:r>
              <a:rPr lang="en-US" baseline="0" dirty="0"/>
              <a:t> Z=0, High: Z=1</a:t>
            </a:r>
          </a:p>
          <a:p>
            <a:r>
              <a:rPr lang="en-US" baseline="0" dirty="0"/>
              <a:t>Predict Y using X (Linear combinations of explanatory variables).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2EF1-1703-491A-B437-63937D19B0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02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M00 </a:t>
            </a:r>
            <a:r>
              <a:rPr lang="zh-CN" altLang="en-US" dirty="0"/>
              <a:t>过大 干扰 </a:t>
            </a:r>
            <a:r>
              <a:rPr lang="en-US" altLang="zh-CN" dirty="0"/>
              <a:t>classification</a:t>
            </a:r>
            <a:r>
              <a:rPr lang="zh-CN" altLang="en-US" dirty="0"/>
              <a:t>的结果测量</a:t>
            </a:r>
            <a:endParaRPr lang="en-US" altLang="zh-CN" dirty="0"/>
          </a:p>
          <a:p>
            <a:r>
              <a:rPr lang="en-US" dirty="0"/>
              <a:t>M11/(M11+M10+M01)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E2EF1-1703-491A-B437-63937D19B0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52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Conceptually, Not difficult… but if anyone is not familiar with Bayesian Statistics, it might not be easy. So, I will briefly explain the model, but let’s practice how to utilize this method in 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2EF1-1703-491A-B437-63937D19B0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61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2EF1-1703-491A-B437-63937D19B0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41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 represents</a:t>
            </a:r>
            <a:r>
              <a:rPr lang="en-US" baseline="0" dirty="0"/>
              <a:t> ‘Complexity Parameter’.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2EF1-1703-491A-B437-63937D19B0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13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35+3=38; 14+8=22</a:t>
            </a:r>
          </a:p>
          <a:p>
            <a:r>
              <a:rPr lang="en-US" dirty="0"/>
              <a:t>14/22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2EF1-1703-491A-B437-63937D19B0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2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0BF-19FF-4BC9-83ED-286F8511FF0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1D7-84C1-480C-8ED8-9451B0F74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8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0BF-19FF-4BC9-83ED-286F8511FF0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1D7-84C1-480C-8ED8-9451B0F74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0BF-19FF-4BC9-83ED-286F8511FF0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1D7-84C1-480C-8ED8-9451B0F74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0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0BF-19FF-4BC9-83ED-286F8511FF0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1D7-84C1-480C-8ED8-9451B0F7449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28483" y="6253502"/>
            <a:ext cx="2029767" cy="46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3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0BF-19FF-4BC9-83ED-286F8511FF0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1D7-84C1-480C-8ED8-9451B0F74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0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0BF-19FF-4BC9-83ED-286F8511FF0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1D7-84C1-480C-8ED8-9451B0F74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9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0BF-19FF-4BC9-83ED-286F8511FF0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1D7-84C1-480C-8ED8-9451B0F74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0BF-19FF-4BC9-83ED-286F8511FF0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1D7-84C1-480C-8ED8-9451B0F74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5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0BF-19FF-4BC9-83ED-286F8511FF0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1D7-84C1-480C-8ED8-9451B0F74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0BF-19FF-4BC9-83ED-286F8511FF0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1D7-84C1-480C-8ED8-9451B0F74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0BF-19FF-4BC9-83ED-286F8511FF0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1D7-84C1-480C-8ED8-9451B0F74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1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450BF-19FF-4BC9-83ED-286F8511FF0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01D7-84C1-480C-8ED8-9451B0F74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3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bsnews.com/videos/netflix-taggers-fuel-companys-stream-of-succes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math.asu.edu/node/2277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Bank+Market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7E5F58-4F37-4022-9862-67F4F2626C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/>
          </a:blip>
          <a:srcRect r="22332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0511" y="1200152"/>
            <a:ext cx="5172879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  <a:latin typeface="Eras Demi ITC" panose="020B0805030504020804" pitchFamily="34" charset="0"/>
              </a:rPr>
              <a:t>Classification Models and Marketing Applications with 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081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93077"/>
            <a:ext cx="7800870" cy="1143000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latin typeface="Eras Medium ITC" panose="020B0602030504020804" pitchFamily="34" charset="0"/>
              </a:rPr>
              <a:t>Linear Discriminant Analysis and Function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8640" y="1616111"/>
            <a:ext cx="8373626" cy="4694255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2400" dirty="0">
                <a:latin typeface="Eras Medium ITC" panose="020B0602030504020804" pitchFamily="34" charset="0"/>
              </a:rPr>
              <a:t>LDA involves deriving the linear combination of the two (or more) independent variables that will discriminate between  the </a:t>
            </a:r>
            <a:r>
              <a:rPr lang="en-US" altLang="en-US" sz="2400" i="1" dirty="0">
                <a:latin typeface="Eras Medium ITC" panose="020B0602030504020804" pitchFamily="34" charset="0"/>
              </a:rPr>
              <a:t>a priori</a:t>
            </a:r>
            <a:r>
              <a:rPr lang="en-US" altLang="en-US" sz="2400" dirty="0">
                <a:latin typeface="Eras Medium ITC" panose="020B0602030504020804" pitchFamily="34" charset="0"/>
              </a:rPr>
              <a:t> defined groups.</a:t>
            </a:r>
          </a:p>
          <a:p>
            <a:r>
              <a:rPr lang="en-US" altLang="en-US" sz="2400" dirty="0">
                <a:latin typeface="Eras Medium ITC" panose="020B0602030504020804" pitchFamily="34" charset="0"/>
              </a:rPr>
              <a:t>The linear combination (known as the discriminant function or axis) takes the following form:</a:t>
            </a:r>
          </a:p>
          <a:p>
            <a:endParaRPr lang="en-US" altLang="en-US" sz="2400" dirty="0">
              <a:latin typeface="Eras Medium ITC" panose="020B0602030504020804" pitchFamily="34" charset="0"/>
            </a:endParaRPr>
          </a:p>
          <a:p>
            <a:endParaRPr lang="en-US" altLang="en-US" sz="2400" dirty="0">
              <a:latin typeface="Eras Medium ITC" panose="020B0602030504020804" pitchFamily="34" charset="0"/>
            </a:endParaRPr>
          </a:p>
          <a:p>
            <a:r>
              <a:rPr lang="en-US" altLang="en-US" sz="2400" dirty="0">
                <a:latin typeface="Eras Medium ITC" panose="020B0602030504020804" pitchFamily="34" charset="0"/>
              </a:rPr>
              <a:t>The discriminant weights (</a:t>
            </a:r>
            <a:r>
              <a:rPr lang="en-US" altLang="en-US" sz="2400" i="1" dirty="0">
                <a:latin typeface="Eras Medium ITC" panose="020B0602030504020804" pitchFamily="34" charset="0"/>
              </a:rPr>
              <a:t>b</a:t>
            </a:r>
            <a:r>
              <a:rPr lang="en-US" altLang="en-US" sz="2400" i="1" baseline="-25000" dirty="0">
                <a:latin typeface="Eras Medium ITC" panose="020B0602030504020804" pitchFamily="34" charset="0"/>
              </a:rPr>
              <a:t>i</a:t>
            </a:r>
            <a:r>
              <a:rPr lang="en-US" altLang="en-US" sz="2400" dirty="0">
                <a:latin typeface="Eras Medium ITC" panose="020B0602030504020804" pitchFamily="34" charset="0"/>
              </a:rPr>
              <a:t>) are chosen </a:t>
            </a:r>
            <a:r>
              <a:rPr lang="en-US" altLang="en-US" sz="2400" u="sng" dirty="0">
                <a:latin typeface="Eras Medium ITC" panose="020B0602030504020804" pitchFamily="34" charset="0"/>
              </a:rPr>
              <a:t>so as to maximize the ratio of the </a:t>
            </a:r>
            <a:r>
              <a:rPr lang="en-US" altLang="en-US" sz="2400" i="1" u="sng" dirty="0">
                <a:latin typeface="Eras Medium ITC" panose="020B0602030504020804" pitchFamily="34" charset="0"/>
              </a:rPr>
              <a:t>between-group variance</a:t>
            </a:r>
            <a:r>
              <a:rPr lang="en-US" altLang="en-US" sz="2400" u="sng" dirty="0">
                <a:latin typeface="Eras Medium ITC" panose="020B0602030504020804" pitchFamily="34" charset="0"/>
              </a:rPr>
              <a:t> relative to the </a:t>
            </a:r>
            <a:r>
              <a:rPr lang="en-US" altLang="en-US" sz="2400" i="1" u="sng" dirty="0">
                <a:latin typeface="Eras Medium ITC" panose="020B0602030504020804" pitchFamily="34" charset="0"/>
              </a:rPr>
              <a:t>within-group variance</a:t>
            </a:r>
            <a:endParaRPr lang="en-US" altLang="en-US" sz="2400" u="sng" dirty="0">
              <a:latin typeface="Eras Medium ITC" panose="020B0602030504020804" pitchFamily="34" charset="0"/>
            </a:endParaRPr>
          </a:p>
          <a:p>
            <a:r>
              <a:rPr lang="en-US" altLang="en-US" sz="2400" dirty="0">
                <a:latin typeface="Eras Medium ITC" panose="020B0602030504020804" pitchFamily="34" charset="0"/>
              </a:rPr>
              <a:t>Let’s see how to find the weights/coefficients (</a:t>
            </a:r>
            <a:r>
              <a:rPr lang="en-US" altLang="en-US" sz="2400" i="1" dirty="0">
                <a:latin typeface="Eras Medium ITC" panose="020B0602030504020804" pitchFamily="34" charset="0"/>
              </a:rPr>
              <a:t>b</a:t>
            </a:r>
            <a:r>
              <a:rPr lang="en-US" altLang="en-US" sz="2400" i="1" baseline="-25000" dirty="0">
                <a:latin typeface="Eras Medium ITC" panose="020B0602030504020804" pitchFamily="34" charset="0"/>
              </a:rPr>
              <a:t>i</a:t>
            </a:r>
            <a:r>
              <a:rPr lang="en-US" altLang="en-US" sz="2400" dirty="0">
                <a:latin typeface="Eras Medium ITC" panose="020B0602030504020804" pitchFamily="34" charset="0"/>
              </a:rPr>
              <a:t>) in R </a:t>
            </a:r>
          </a:p>
        </p:txBody>
      </p:sp>
      <p:graphicFrame>
        <p:nvGraphicFramePr>
          <p:cNvPr id="310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79313"/>
              </p:ext>
            </p:extLst>
          </p:nvPr>
        </p:nvGraphicFramePr>
        <p:xfrm>
          <a:off x="1739767" y="3727522"/>
          <a:ext cx="4839509" cy="442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Equation" r:id="rId3" imgW="2145960" imgH="228600" progId="Equation.3">
                  <p:embed/>
                </p:oleObj>
              </mc:Choice>
              <mc:Fallback>
                <p:oleObj name="Equation" r:id="rId3" imgW="2145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767" y="3727522"/>
                        <a:ext cx="4839509" cy="4425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8538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21567" y="594827"/>
            <a:ext cx="7772400" cy="1143000"/>
          </a:xfrm>
        </p:spPr>
        <p:txBody>
          <a:bodyPr/>
          <a:lstStyle/>
          <a:p>
            <a:r>
              <a:rPr lang="en-US" altLang="en-US" sz="3600" dirty="0">
                <a:latin typeface="Eras Medium ITC" panose="020B0602030504020804" pitchFamily="34" charset="0"/>
              </a:rPr>
              <a:t>Example with R</a:t>
            </a:r>
            <a:endParaRPr lang="en-US" altLang="en-US" dirty="0">
              <a:latin typeface="Eras Medium ITC" panose="020B0602030504020804" pitchFamily="34" charset="0"/>
            </a:endParaRP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363039"/>
            <a:ext cx="8313336" cy="3306864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latin typeface="Eras Medium ITC" panose="020B0602030504020804" pitchFamily="34" charset="0"/>
              </a:rPr>
              <a:t>An IT venture company has a historical data of 60 potential client firms with discrete (binary investment intentions: No=1, Yes=2)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latin typeface="Eras Medium ITC" panose="020B0602030504020804" pitchFamily="34" charset="0"/>
              </a:rPr>
              <a:t>The goal is to classify the potential client firms in terms of investment intentions by using “employee size”, “firm revenue”, “years of operation”, and “number of products”.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793" y="186613"/>
            <a:ext cx="2939143" cy="19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38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53" y="2959447"/>
            <a:ext cx="5373126" cy="3662416"/>
          </a:xfrm>
          <a:prstGeom prst="rect">
            <a:avLst/>
          </a:prstGeom>
          <a:ln>
            <a:noFill/>
          </a:ln>
        </p:spPr>
      </p:pic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z="3600" dirty="0">
                <a:latin typeface="Eras Medium ITC" panose="020B0602030504020804" pitchFamily="34" charset="0"/>
              </a:rPr>
              <a:t>Steps in Discriminant Analysis </a:t>
            </a:r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3360" y="1284514"/>
            <a:ext cx="8679237" cy="4351338"/>
          </a:xfrm>
          <a:noFill/>
          <a:ln/>
        </p:spPr>
        <p:txBody>
          <a:bodyPr/>
          <a:lstStyle/>
          <a:p>
            <a:endParaRPr lang="en-US" altLang="en-US" dirty="0">
              <a:latin typeface="Eras Medium ITC" panose="020B06020305040208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Eras Medium ITC" panose="020B0602030504020804" pitchFamily="34" charset="0"/>
              </a:rPr>
              <a:t>Run </a:t>
            </a:r>
            <a:r>
              <a:rPr lang="en-US" altLang="en-US" i="1" dirty="0" err="1">
                <a:latin typeface="Eras Medium ITC" panose="020B0602030504020804" pitchFamily="34" charset="0"/>
              </a:rPr>
              <a:t>lda</a:t>
            </a:r>
            <a:r>
              <a:rPr lang="en-US" altLang="en-US" dirty="0">
                <a:latin typeface="Eras Medium ITC" panose="020B0602030504020804" pitchFamily="34" charset="0"/>
              </a:rPr>
              <a:t> in R package “MASS”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Eras Medium ITC" panose="020B0602030504020804" pitchFamily="34" charset="0"/>
              </a:rPr>
              <a:t>Examine the Coefficients of Linear Discriminants</a:t>
            </a:r>
          </a:p>
          <a:p>
            <a:endParaRPr lang="en-US" altLang="en-US" dirty="0">
              <a:latin typeface="Eras Medium ITC" panose="020B06020305040208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81822" y="5575292"/>
            <a:ext cx="2964263" cy="119267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973626"/>
              </p:ext>
            </p:extLst>
          </p:nvPr>
        </p:nvGraphicFramePr>
        <p:xfrm>
          <a:off x="4674637" y="5235935"/>
          <a:ext cx="4373334" cy="399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" name="Equation" r:id="rId5" imgW="2145960" imgH="228600" progId="Equation.3">
                  <p:embed/>
                </p:oleObj>
              </mc:Choice>
              <mc:Fallback>
                <p:oleObj name="Equation" r:id="rId5" imgW="2145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4637" y="5235935"/>
                        <a:ext cx="4373334" cy="399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>
            <a:stCxn id="3" idx="6"/>
            <a:endCxn id="6" idx="2"/>
          </p:cNvCxnSpPr>
          <p:nvPr/>
        </p:nvCxnSpPr>
        <p:spPr>
          <a:xfrm flipV="1">
            <a:off x="3046085" y="5635852"/>
            <a:ext cx="3815219" cy="535777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36155" y="4006003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Proportions by sample data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9F0E16-E57D-47DB-B43A-61E777C50A01}"/>
              </a:ext>
            </a:extLst>
          </p:cNvPr>
          <p:cNvCxnSpPr>
            <a:cxnSpLocks/>
          </p:cNvCxnSpPr>
          <p:nvPr/>
        </p:nvCxnSpPr>
        <p:spPr>
          <a:xfrm flipV="1">
            <a:off x="4953694" y="4375336"/>
            <a:ext cx="1216430" cy="569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D88640-AA26-4437-8F4D-AAE48FEFC516}"/>
              </a:ext>
            </a:extLst>
          </p:cNvPr>
          <p:cNvSpPr txBox="1"/>
          <p:nvPr/>
        </p:nvSpPr>
        <p:spPr>
          <a:xfrm>
            <a:off x="6161603" y="4021488"/>
            <a:ext cx="292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Eras Medium ITC" panose="020B0602030504020804" pitchFamily="34" charset="0"/>
              </a:rPr>
              <a:t>Mean of each X when Z=0 or Z=1</a:t>
            </a:r>
          </a:p>
        </p:txBody>
      </p:sp>
    </p:spTree>
    <p:extLst>
      <p:ext uri="{BB962C8B-B14F-4D97-AF65-F5344CB8AC3E}">
        <p14:creationId xmlns:p14="http://schemas.microsoft.com/office/powerpoint/2010/main" val="3154693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1441"/>
            <a:ext cx="7721530" cy="1325563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latin typeface="Eras Medium ITC" panose="020B0602030504020804" pitchFamily="34" charset="0"/>
              </a:rPr>
              <a:t>LDA Cutoff value Decision </a:t>
            </a:r>
            <a:br>
              <a:rPr lang="en-US" sz="4000" dirty="0">
                <a:latin typeface="Eras Medium ITC" panose="020B0602030504020804" pitchFamily="34" charset="0"/>
              </a:rPr>
            </a:br>
            <a:r>
              <a:rPr lang="en-US" sz="4000" dirty="0">
                <a:latin typeface="Eras Medium ITC" panose="020B0602030504020804" pitchFamily="34" charset="0"/>
              </a:rPr>
              <a:t>for Prediction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28650" y="1334759"/>
            <a:ext cx="8182917" cy="16764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latin typeface="Eras Medium ITC" panose="020B0602030504020804" pitchFamily="34" charset="0"/>
              </a:rPr>
              <a:t>Individuals are assigned based on the cutoff value, </a:t>
            </a:r>
            <a:r>
              <a:rPr lang="en-US" altLang="en-US" sz="2400" i="1" dirty="0" err="1">
                <a:latin typeface="Eras Medium ITC" panose="020B0602030504020804" pitchFamily="34" charset="0"/>
              </a:rPr>
              <a:t>Z</a:t>
            </a:r>
            <a:r>
              <a:rPr lang="en-US" altLang="en-US" sz="2400" i="1" baseline="-25000" dirty="0" err="1">
                <a:latin typeface="Eras Medium ITC" panose="020B0602030504020804" pitchFamily="34" charset="0"/>
              </a:rPr>
              <a:t>cutoff</a:t>
            </a:r>
            <a:endParaRPr lang="en-US" altLang="en-US" sz="2400" baseline="-25000" dirty="0">
              <a:latin typeface="Eras Medium ITC" panose="020B0602030504020804" pitchFamily="34" charset="0"/>
            </a:endParaRPr>
          </a:p>
          <a:p>
            <a:endParaRPr lang="en-US" altLang="en-US" sz="2400" baseline="-25000" dirty="0">
              <a:latin typeface="Eras Medium ITC" panose="020B0602030504020804" pitchFamily="34" charset="0"/>
            </a:endParaRPr>
          </a:p>
          <a:p>
            <a:r>
              <a:rPr lang="en-US" altLang="en-US" sz="2400" dirty="0">
                <a:latin typeface="Eras Medium ITC" panose="020B0602030504020804" pitchFamily="34" charset="0"/>
              </a:rPr>
              <a:t>The cutoff value for equal group sizes is:</a:t>
            </a:r>
            <a:endParaRPr lang="en-US" altLang="en-US" sz="2400" i="1" dirty="0">
              <a:latin typeface="Eras Medium ITC" panose="020B0602030504020804" pitchFamily="34" charset="0"/>
            </a:endParaRPr>
          </a:p>
          <a:p>
            <a:endParaRPr lang="en-US" altLang="en-US" sz="2400" dirty="0">
              <a:latin typeface="Eras Medium ITC" panose="020B0602030504020804" pitchFamily="34" charset="0"/>
            </a:endParaRPr>
          </a:p>
          <a:p>
            <a:endParaRPr lang="en-US" altLang="en-US" sz="2400" dirty="0">
              <a:latin typeface="Eras Medium ITC" panose="020B0602030504020804" pitchFamily="34" charset="0"/>
            </a:endParaRPr>
          </a:p>
          <a:p>
            <a:endParaRPr lang="en-US" altLang="en-US" sz="2400" dirty="0">
              <a:latin typeface="Eras Medium ITC" panose="020B06020305040208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677967" y="2172959"/>
          <a:ext cx="2133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" name="Equation" r:id="rId4" imgW="1269720" imgH="507960" progId="Equation.3">
                  <p:embed/>
                </p:oleObj>
              </mc:Choice>
              <mc:Fallback>
                <p:oleObj name="Equation" r:id="rId4" imgW="126972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7967" y="2172959"/>
                        <a:ext cx="2133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28650" y="2680959"/>
            <a:ext cx="8182917" cy="16764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400" baseline="-25000" dirty="0">
              <a:latin typeface="Eras Medium ITC" panose="020B0602030504020804" pitchFamily="34" charset="0"/>
            </a:endParaRPr>
          </a:p>
          <a:p>
            <a:r>
              <a:rPr lang="en-US" altLang="en-US" sz="2400" dirty="0">
                <a:latin typeface="Eras Medium ITC" panose="020B0602030504020804" pitchFamily="34" charset="0"/>
              </a:rPr>
              <a:t>The cutoff value for unequal group sizes is:</a:t>
            </a:r>
            <a:endParaRPr lang="en-US" altLang="en-US" sz="2400" i="1" dirty="0">
              <a:latin typeface="Eras Medium ITC" panose="020B0602030504020804" pitchFamily="34" charset="0"/>
            </a:endParaRPr>
          </a:p>
          <a:p>
            <a:endParaRPr lang="en-US" altLang="en-US" sz="2400" dirty="0">
              <a:latin typeface="Eras Medium ITC" panose="020B0602030504020804" pitchFamily="34" charset="0"/>
            </a:endParaRPr>
          </a:p>
          <a:p>
            <a:endParaRPr lang="en-US" altLang="en-US" sz="2400" dirty="0">
              <a:latin typeface="Eras Medium ITC" panose="020B0602030504020804" pitchFamily="34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/>
          </p:nvPr>
        </p:nvGraphicFramePr>
        <p:xfrm>
          <a:off x="5421312" y="3546146"/>
          <a:ext cx="309403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" name="Equation" r:id="rId6" imgW="1841400" imgH="558720" progId="Equation.3">
                  <p:embed/>
                </p:oleObj>
              </mc:Choice>
              <mc:Fallback>
                <p:oleObj name="Equation" r:id="rId6" imgW="184140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312" y="3546146"/>
                        <a:ext cx="3094038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/>
          </p:nvPr>
        </p:nvGraphicFramePr>
        <p:xfrm>
          <a:off x="927894" y="4865359"/>
          <a:ext cx="604043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" name="Equation" r:id="rId8" imgW="3695400" imgH="253800" progId="Equation.3">
                  <p:embed/>
                </p:oleObj>
              </mc:Choice>
              <mc:Fallback>
                <p:oleObj name="Equation" r:id="rId8" imgW="3695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894" y="4865359"/>
                        <a:ext cx="6040437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/>
          </p:nvPr>
        </p:nvGraphicFramePr>
        <p:xfrm>
          <a:off x="1909170" y="5615773"/>
          <a:ext cx="4373562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" name="Equation" r:id="rId10" imgW="3035160" imgH="457200" progId="Equation.3">
                  <p:embed/>
                </p:oleObj>
              </mc:Choice>
              <mc:Fallback>
                <p:oleObj name="Equation" r:id="rId10" imgW="3035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170" y="5615773"/>
                        <a:ext cx="4373562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27894" y="4172693"/>
            <a:ext cx="223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Example)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8668"/>
            <a:ext cx="571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Eras Medium ITC" panose="020B0602030504020804" pitchFamily="34" charset="0"/>
              </a:rPr>
              <a:t>E.g., ‘Low’ represents Z=0; ‘High’ represents Z=1</a:t>
            </a:r>
          </a:p>
        </p:txBody>
      </p:sp>
    </p:spTree>
    <p:extLst>
      <p:ext uri="{BB962C8B-B14F-4D97-AF65-F5344CB8AC3E}">
        <p14:creationId xmlns:p14="http://schemas.microsoft.com/office/powerpoint/2010/main" val="2990751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z="3600" dirty="0">
                <a:latin typeface="Eras Medium ITC" panose="020B0602030504020804" pitchFamily="34" charset="0"/>
              </a:rPr>
              <a:t>Steps in Discriminant Analysis 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3119385" cy="4351338"/>
          </a:xfrm>
          <a:noFill/>
          <a:ln/>
        </p:spPr>
        <p:txBody>
          <a:bodyPr/>
          <a:lstStyle/>
          <a:p>
            <a:r>
              <a:rPr lang="en-US" altLang="en-US" dirty="0">
                <a:latin typeface="Eras Medium ITC" panose="020B0602030504020804" pitchFamily="34" charset="0"/>
              </a:rPr>
              <a:t>Hit rate = 70% (% correctly classified) </a:t>
            </a:r>
          </a:p>
          <a:p>
            <a:pPr marL="0" indent="0">
              <a:buNone/>
            </a:pPr>
            <a:endParaRPr lang="en-US" altLang="en-US" dirty="0">
              <a:latin typeface="Eras Medium ITC" panose="020B06020305040208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E9735E-9D08-4876-9E69-61CFEBBCC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612" y="1686584"/>
            <a:ext cx="4713738" cy="38420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6181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Eras Medium ITC" panose="020B0602030504020804" pitchFamily="34" charset="0"/>
              </a:rPr>
              <a:t>Quadratic Discriminant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The predictor variables are not assumed as same covariance matrix across groups.</a:t>
            </a:r>
          </a:p>
          <a:p>
            <a:r>
              <a:rPr lang="en-US" dirty="0">
                <a:latin typeface="Eras Medium ITC" panose="020B0602030504020804" pitchFamily="34" charset="0"/>
              </a:rPr>
              <a:t>QDA provides a </a:t>
            </a:r>
            <a:r>
              <a:rPr lang="en-US" u="sng" dirty="0">
                <a:latin typeface="Eras Medium ITC" panose="020B0602030504020804" pitchFamily="34" charset="0"/>
              </a:rPr>
              <a:t>non-linear quadratic decision </a:t>
            </a:r>
            <a:r>
              <a:rPr lang="en-US" dirty="0">
                <a:latin typeface="Eras Medium ITC" panose="020B0602030504020804" pitchFamily="34" charset="0"/>
              </a:rPr>
              <a:t>boundary. Thus, when the decision boundary is moderately non-linear, QDA may give better results. (Let’s do this in R…)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192" y="4659376"/>
            <a:ext cx="3986998" cy="18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00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1644"/>
            <a:ext cx="7886700" cy="1325563"/>
          </a:xfrm>
        </p:spPr>
        <p:txBody>
          <a:bodyPr/>
          <a:lstStyle/>
          <a:p>
            <a:r>
              <a:rPr lang="en-US" dirty="0" err="1">
                <a:latin typeface="Eras Medium ITC" panose="020B0602030504020804" pitchFamily="34" charset="0"/>
              </a:rPr>
              <a:t>Jaccard</a:t>
            </a:r>
            <a:r>
              <a:rPr lang="en-US" dirty="0">
                <a:latin typeface="Eras Medium ITC" panose="020B0602030504020804" pitchFamily="34" charset="0"/>
              </a:rPr>
              <a:t> Similarity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9360" y="2246345"/>
                <a:ext cx="8244762" cy="318573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latin typeface="Eras Medium ITC" panose="020B0602030504020804" pitchFamily="34" charset="0"/>
                  </a:rPr>
                  <a:t>Similarity of asymmetric binary attributes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latin typeface="Eras Medium ITC" panose="020B0602030504020804" pitchFamily="34" charset="0"/>
                  </a:rPr>
                  <a:t>: the total number of attributes where </a:t>
                </a:r>
                <a:r>
                  <a:rPr lang="en-US" i="1" dirty="0">
                    <a:latin typeface="Eras Medium ITC" panose="020B0602030504020804" pitchFamily="34" charset="0"/>
                  </a:rPr>
                  <a:t>A</a:t>
                </a:r>
                <a:r>
                  <a:rPr lang="en-US" dirty="0">
                    <a:latin typeface="Eras Medium ITC" panose="020B0602030504020804" pitchFamily="34" charset="0"/>
                  </a:rPr>
                  <a:t> and </a:t>
                </a:r>
                <a:r>
                  <a:rPr lang="en-US" i="1" dirty="0">
                    <a:latin typeface="Eras Medium ITC" panose="020B0602030504020804" pitchFamily="34" charset="0"/>
                  </a:rPr>
                  <a:t>B</a:t>
                </a:r>
                <a:r>
                  <a:rPr lang="en-US" dirty="0">
                    <a:latin typeface="Eras Medium ITC" panose="020B0602030504020804" pitchFamily="34" charset="0"/>
                  </a:rPr>
                  <a:t> both have a value of 1.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Eras Medium ITC" panose="020B0602030504020804" pitchFamily="34" charset="0"/>
                  </a:rPr>
                  <a:t>: the total number of attributes where the attribute of </a:t>
                </a:r>
                <a:r>
                  <a:rPr lang="en-US" i="1" dirty="0">
                    <a:latin typeface="Eras Medium ITC" panose="020B0602030504020804" pitchFamily="34" charset="0"/>
                  </a:rPr>
                  <a:t>A</a:t>
                </a:r>
                <a:r>
                  <a:rPr lang="en-US" dirty="0">
                    <a:latin typeface="Eras Medium ITC" panose="020B0602030504020804" pitchFamily="34" charset="0"/>
                  </a:rPr>
                  <a:t> is 0 and the attribute of </a:t>
                </a:r>
                <a:r>
                  <a:rPr lang="en-US" i="1" dirty="0">
                    <a:latin typeface="Eras Medium ITC" panose="020B0602030504020804" pitchFamily="34" charset="0"/>
                  </a:rPr>
                  <a:t>B</a:t>
                </a:r>
                <a:r>
                  <a:rPr lang="en-US" dirty="0">
                    <a:latin typeface="Eras Medium ITC" panose="020B0602030504020804" pitchFamily="34" charset="0"/>
                  </a:rPr>
                  <a:t> is 1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>
                    <a:latin typeface="Eras Medium ITC" panose="020B0602030504020804" pitchFamily="34" charset="0"/>
                  </a:rPr>
                  <a:t> the other way around).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Eras Medium ITC" panose="020B0602030504020804" pitchFamily="34" charset="0"/>
                  </a:rPr>
                  <a:t>: the total number of attributes where </a:t>
                </a:r>
                <a:r>
                  <a:rPr lang="en-US" i="1" dirty="0">
                    <a:latin typeface="Eras Medium ITC" panose="020B0602030504020804" pitchFamily="34" charset="0"/>
                  </a:rPr>
                  <a:t>A</a:t>
                </a:r>
                <a:r>
                  <a:rPr lang="en-US" dirty="0">
                    <a:latin typeface="Eras Medium ITC" panose="020B0602030504020804" pitchFamily="34" charset="0"/>
                  </a:rPr>
                  <a:t> and </a:t>
                </a:r>
                <a:r>
                  <a:rPr lang="en-US" i="1" dirty="0">
                    <a:latin typeface="Eras Medium ITC" panose="020B0602030504020804" pitchFamily="34" charset="0"/>
                  </a:rPr>
                  <a:t>B</a:t>
                </a:r>
                <a:r>
                  <a:rPr lang="en-US" dirty="0">
                    <a:latin typeface="Eras Medium ITC" panose="020B0602030504020804" pitchFamily="34" charset="0"/>
                  </a:rPr>
                  <a:t> both have a value of 0.</a:t>
                </a:r>
              </a:p>
              <a:p>
                <a:r>
                  <a:rPr lang="en-US" dirty="0">
                    <a:latin typeface="Eras Medium ITC" panose="020B0602030504020804" pitchFamily="34" charset="0"/>
                  </a:rPr>
                  <a:t>Firms might be more interested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latin typeface="Eras Medium ITC" panose="020B0602030504020804" pitchFamily="34" charset="0"/>
                  </a:rPr>
                  <a:t>, and many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dirty="0">
                    <a:latin typeface="Eras Medium ITC" panose="020B0602030504020804" pitchFamily="34" charset="0"/>
                  </a:rPr>
                  <a:t> might be inflated.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60" y="2246345"/>
                <a:ext cx="8244762" cy="3185734"/>
              </a:xfrm>
              <a:blipFill>
                <a:blip r:embed="rId3"/>
                <a:stretch>
                  <a:fillRect l="-1036" t="-4398" r="-296" b="-4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0"/>
            <a:ext cx="2819400" cy="2228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9360" y="5534494"/>
            <a:ext cx="832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ras Medium ITC" panose="020B0602030504020804" pitchFamily="34" charset="0"/>
              </a:rPr>
              <a:t>Please calculate </a:t>
            </a:r>
            <a:r>
              <a:rPr lang="en-US" sz="2000" dirty="0" err="1">
                <a:latin typeface="Eras Medium ITC" panose="020B0602030504020804" pitchFamily="34" charset="0"/>
              </a:rPr>
              <a:t>Jaccard</a:t>
            </a:r>
            <a:r>
              <a:rPr lang="en-US" sz="2000" dirty="0">
                <a:latin typeface="Eras Medium ITC" panose="020B0602030504020804" pitchFamily="34" charset="0"/>
              </a:rPr>
              <a:t> Similarity index for the IT Venture Example.</a:t>
            </a:r>
          </a:p>
        </p:txBody>
      </p:sp>
    </p:spTree>
    <p:extLst>
      <p:ext uri="{BB962C8B-B14F-4D97-AF65-F5344CB8AC3E}">
        <p14:creationId xmlns:p14="http://schemas.microsoft.com/office/powerpoint/2010/main" val="1198088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Managerial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For external (new) firms, they can classify the potential target investor firms and focus on our resources. </a:t>
            </a:r>
          </a:p>
          <a:p>
            <a:r>
              <a:rPr lang="en-US" dirty="0">
                <a:latin typeface="Eras Medium ITC" panose="020B0602030504020804" pitchFamily="34" charset="0"/>
              </a:rPr>
              <a:t>Using firmographic information for the target firms, we can develop efficient marketing strategies. </a:t>
            </a:r>
          </a:p>
          <a:p>
            <a:r>
              <a:rPr lang="en-US" dirty="0">
                <a:latin typeface="Eras Medium ITC" panose="020B0602030504020804" pitchFamily="34" charset="0"/>
              </a:rPr>
              <a:t>By tracking and updating the supervised information, the model (and parameters) can be improved for future decisions.</a:t>
            </a:r>
          </a:p>
        </p:txBody>
      </p:sp>
    </p:spTree>
    <p:extLst>
      <p:ext uri="{BB962C8B-B14F-4D97-AF65-F5344CB8AC3E}">
        <p14:creationId xmlns:p14="http://schemas.microsoft.com/office/powerpoint/2010/main" val="88612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dirty="0">
                <a:latin typeface="Eras Medium ITC" panose="020B0602030504020804" pitchFamily="34" charset="0"/>
              </a:rPr>
              <a:t>(Naïve) Bayesian Classifier</a:t>
            </a:r>
          </a:p>
        </p:txBody>
      </p:sp>
    </p:spTree>
    <p:extLst>
      <p:ext uri="{BB962C8B-B14F-4D97-AF65-F5344CB8AC3E}">
        <p14:creationId xmlns:p14="http://schemas.microsoft.com/office/powerpoint/2010/main" val="838934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Bayesian methodology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29893"/>
                <a:ext cx="7886700" cy="385183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latin typeface="Eras Medium ITC" panose="020B0602030504020804" pitchFamily="34" charset="0"/>
                  </a:rPr>
                  <a:t>The need to determine the </a:t>
                </a:r>
                <a:r>
                  <a:rPr lang="en-US" u="sng" dirty="0">
                    <a:latin typeface="Eras Medium ITC" panose="020B0602030504020804" pitchFamily="34" charset="0"/>
                  </a:rPr>
                  <a:t>prior probability distribution </a:t>
                </a:r>
                <a:r>
                  <a:rPr lang="en-US" dirty="0">
                    <a:latin typeface="Eras Medium ITC" panose="020B0602030504020804" pitchFamily="34" charset="0"/>
                  </a:rPr>
                  <a:t>taking into account the available (prior) information.</a:t>
                </a:r>
              </a:p>
              <a:p>
                <a:r>
                  <a:rPr lang="en-US" dirty="0">
                    <a:latin typeface="Eras Medium ITC" panose="020B0602030504020804" pitchFamily="34" charset="0"/>
                  </a:rPr>
                  <a:t>Bayesian Priors: the probability distribution that would express one's beliefs about quantity before some evidence is taken into account</a:t>
                </a:r>
              </a:p>
              <a:p>
                <a:r>
                  <a:rPr lang="en-US" dirty="0">
                    <a:latin typeface="Eras Medium ITC" panose="020B0602030504020804" pitchFamily="34" charset="0"/>
                  </a:rPr>
                  <a:t>The use of random variables to model all sources of uncertainty in statistical models. </a:t>
                </a:r>
              </a:p>
              <a:p>
                <a:r>
                  <a:rPr lang="en-US" b="0" dirty="0">
                    <a:latin typeface="Eras Medium ITC" panose="020B0602030504020804" pitchFamily="34" charset="0"/>
                  </a:rPr>
                  <a:t>Statement of Bayes Theorem: </a:t>
                </a:r>
              </a:p>
              <a:p>
                <a:endParaRPr lang="en-US" b="0" dirty="0">
                  <a:latin typeface="Eras Medium ITC" panose="020B06020305040208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>
                  <a:latin typeface="Eras Medium ITC" panose="020B0602030504020804" pitchFamily="34" charset="0"/>
                </a:endParaRPr>
              </a:p>
              <a:p>
                <a:endParaRPr lang="en-US" b="0" dirty="0">
                  <a:latin typeface="Eras Medium ITC" panose="020B0602030504020804" pitchFamily="34" charset="0"/>
                </a:endParaRPr>
              </a:p>
              <a:p>
                <a:endParaRPr lang="en-US" dirty="0">
                  <a:latin typeface="Eras Medium ITC" panose="020B06020305040208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29893"/>
                <a:ext cx="7886700" cy="3851832"/>
              </a:xfrm>
              <a:blipFill>
                <a:blip r:embed="rId2"/>
                <a:stretch>
                  <a:fillRect l="-1005" t="-3639" r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623" y="134936"/>
            <a:ext cx="1678999" cy="17983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79625" y="1920879"/>
            <a:ext cx="1830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Eras Medium ITC" panose="020B0602030504020804" pitchFamily="34" charset="0"/>
              </a:rPr>
              <a:t>Thomas Bayes</a:t>
            </a:r>
          </a:p>
        </p:txBody>
      </p:sp>
    </p:spTree>
    <p:extLst>
      <p:ext uri="{BB962C8B-B14F-4D97-AF65-F5344CB8AC3E}">
        <p14:creationId xmlns:p14="http://schemas.microsoft.com/office/powerpoint/2010/main" val="121060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303" y="28099"/>
            <a:ext cx="6647936" cy="1325563"/>
          </a:xfrm>
        </p:spPr>
        <p:txBody>
          <a:bodyPr/>
          <a:lstStyle/>
          <a:p>
            <a:r>
              <a:rPr lang="en-US" dirty="0"/>
              <a:t>MKT 591: Course Roadmap</a:t>
            </a:r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6C48BB-8914-42F6-A238-FACE9FB4AC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246056" y="1913930"/>
            <a:ext cx="3999" cy="26521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87" idx="2"/>
            <a:endCxn id="84" idx="0"/>
          </p:cNvCxnSpPr>
          <p:nvPr/>
        </p:nvCxnSpPr>
        <p:spPr>
          <a:xfrm flipH="1">
            <a:off x="4117325" y="1696824"/>
            <a:ext cx="673959" cy="527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83" idx="2"/>
          </p:cNvCxnSpPr>
          <p:nvPr/>
        </p:nvCxnSpPr>
        <p:spPr>
          <a:xfrm>
            <a:off x="2835612" y="1913929"/>
            <a:ext cx="4078" cy="286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2174021" y="2581382"/>
            <a:ext cx="1523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2182898" y="3986033"/>
            <a:ext cx="1523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27636" y="2573429"/>
            <a:ext cx="1281067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Measurement Scales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49812" y="1390709"/>
            <a:ext cx="1371600" cy="52322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Prediction / Regression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516918" y="2224585"/>
            <a:ext cx="1200813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Demand Forecasting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279764" y="1389047"/>
            <a:ext cx="1023039" cy="307777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Forecasting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326421" y="2200382"/>
            <a:ext cx="1066800" cy="73866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Simple Linear Regression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335298" y="3695316"/>
            <a:ext cx="1066800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Multiple Regression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335298" y="5103147"/>
            <a:ext cx="1066800" cy="95410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Logistic Regression (Consumer Choice)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0844" y="1390709"/>
            <a:ext cx="1557859" cy="52322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Review of Quant Market Research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2168334" y="2563101"/>
            <a:ext cx="3255" cy="1437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2094" y="3358259"/>
            <a:ext cx="1414201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Discrete Analysis (</a:t>
            </a:r>
            <a:r>
              <a:rPr lang="en-US" dirty="0" err="1"/>
              <a:t>CrossTab</a:t>
            </a:r>
            <a:r>
              <a:rPr lang="en-US" dirty="0"/>
              <a:t>)</a:t>
            </a:r>
          </a:p>
        </p:txBody>
      </p:sp>
      <p:cxnSp>
        <p:nvCxnSpPr>
          <p:cNvPr id="77" name="Straight Connector 76"/>
          <p:cNvCxnSpPr>
            <a:cxnSpLocks/>
          </p:cNvCxnSpPr>
          <p:nvPr/>
        </p:nvCxnSpPr>
        <p:spPr>
          <a:xfrm>
            <a:off x="254002" y="2835039"/>
            <a:ext cx="263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06334" y="4196750"/>
            <a:ext cx="1302369" cy="73866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Continuous Analysis (Correlation)</a:t>
            </a:r>
          </a:p>
        </p:txBody>
      </p:sp>
      <p:cxnSp>
        <p:nvCxnSpPr>
          <p:cNvPr id="94" name="Straight Connector 93"/>
          <p:cNvCxnSpPr>
            <a:endCxn id="75" idx="1"/>
          </p:cNvCxnSpPr>
          <p:nvPr/>
        </p:nvCxnSpPr>
        <p:spPr>
          <a:xfrm flipV="1">
            <a:off x="263834" y="3619869"/>
            <a:ext cx="238260" cy="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90" idx="1"/>
          </p:cNvCxnSpPr>
          <p:nvPr/>
        </p:nvCxnSpPr>
        <p:spPr>
          <a:xfrm flipV="1">
            <a:off x="250052" y="4566082"/>
            <a:ext cx="256282" cy="3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700583" y="1411455"/>
            <a:ext cx="1229612" cy="52322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Market Segmentation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2182898" y="3986034"/>
            <a:ext cx="0" cy="615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176416" y="4601530"/>
            <a:ext cx="1523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858149" y="2224585"/>
            <a:ext cx="1229612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Customer Classification</a:t>
            </a:r>
          </a:p>
        </p:txBody>
      </p:sp>
      <p:cxnSp>
        <p:nvCxnSpPr>
          <p:cNvPr id="76" name="Straight Connector 75"/>
          <p:cNvCxnSpPr>
            <a:stCxn id="91" idx="2"/>
            <a:endCxn id="78" idx="0"/>
          </p:cNvCxnSpPr>
          <p:nvPr/>
        </p:nvCxnSpPr>
        <p:spPr>
          <a:xfrm flipH="1">
            <a:off x="2859819" y="2939047"/>
            <a:ext cx="2" cy="115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26419" y="3054501"/>
            <a:ext cx="1066800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Categorical Variables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973477" y="3054501"/>
            <a:ext cx="111428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Discriminant Analysis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997833" y="3687493"/>
            <a:ext cx="1089193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Bayesian Classifier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212897" y="3523196"/>
            <a:ext cx="1229612" cy="73866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Extracting Features by Text Analytics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218932" y="2227673"/>
            <a:ext cx="1229612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Factor Analysis</a:t>
            </a:r>
          </a:p>
        </p:txBody>
      </p:sp>
      <p:cxnSp>
        <p:nvCxnSpPr>
          <p:cNvPr id="125" name="Straight Connector 124"/>
          <p:cNvCxnSpPr>
            <a:stCxn id="87" idx="2"/>
            <a:endCxn id="68" idx="0"/>
          </p:cNvCxnSpPr>
          <p:nvPr/>
        </p:nvCxnSpPr>
        <p:spPr>
          <a:xfrm>
            <a:off x="4791284" y="1696824"/>
            <a:ext cx="681671" cy="527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6" idx="1"/>
          </p:cNvCxnSpPr>
          <p:nvPr/>
        </p:nvCxnSpPr>
        <p:spPr>
          <a:xfrm flipH="1" flipV="1">
            <a:off x="4858151" y="3313217"/>
            <a:ext cx="115326" cy="2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218932" y="1426269"/>
            <a:ext cx="1229612" cy="52322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Features &amp; Dimensions</a:t>
            </a:r>
          </a:p>
        </p:txBody>
      </p:sp>
      <p:cxnSp>
        <p:nvCxnSpPr>
          <p:cNvPr id="145" name="Straight Connector 144"/>
          <p:cNvCxnSpPr>
            <a:stCxn id="142" idx="2"/>
            <a:endCxn id="113" idx="0"/>
          </p:cNvCxnSpPr>
          <p:nvPr/>
        </p:nvCxnSpPr>
        <p:spPr>
          <a:xfrm>
            <a:off x="6833738" y="1949489"/>
            <a:ext cx="0" cy="278184"/>
          </a:xfrm>
          <a:prstGeom prst="lin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6833738" y="2750893"/>
            <a:ext cx="0" cy="257910"/>
          </a:xfrm>
          <a:prstGeom prst="lin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8" name="TextBox 147"/>
          <p:cNvSpPr txBox="1"/>
          <p:nvPr/>
        </p:nvSpPr>
        <p:spPr>
          <a:xfrm>
            <a:off x="7700583" y="2993989"/>
            <a:ext cx="1229612" cy="73866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Advanced Model-based Segmentation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700583" y="2212859"/>
            <a:ext cx="1229612" cy="5232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Segmentation Basic</a:t>
            </a:r>
          </a:p>
        </p:txBody>
      </p:sp>
      <p:cxnSp>
        <p:nvCxnSpPr>
          <p:cNvPr id="150" name="Straight Connector 149"/>
          <p:cNvCxnSpPr>
            <a:endCxn id="149" idx="0"/>
          </p:cNvCxnSpPr>
          <p:nvPr/>
        </p:nvCxnSpPr>
        <p:spPr>
          <a:xfrm>
            <a:off x="8315389" y="1934675"/>
            <a:ext cx="0" cy="278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8315389" y="2736079"/>
            <a:ext cx="0" cy="257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700583" y="4000250"/>
            <a:ext cx="1229612" cy="5232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Spatial Segmentation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8315389" y="3747467"/>
            <a:ext cx="0" cy="257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955" y="5958579"/>
            <a:ext cx="2517112" cy="580334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4021874" y="2736079"/>
            <a:ext cx="0" cy="257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516919" y="2993989"/>
            <a:ext cx="1089191" cy="73866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BASS Diffusion Model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985287" y="4384434"/>
            <a:ext cx="111428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Tree Models</a:t>
            </a:r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 flipH="1">
            <a:off x="4858149" y="4560846"/>
            <a:ext cx="130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7" idx="1"/>
          </p:cNvCxnSpPr>
          <p:nvPr/>
        </p:nvCxnSpPr>
        <p:spPr>
          <a:xfrm flipH="1" flipV="1">
            <a:off x="4858149" y="3947053"/>
            <a:ext cx="139684" cy="2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cxnSpLocks/>
          </p:cNvCxnSpPr>
          <p:nvPr/>
        </p:nvCxnSpPr>
        <p:spPr>
          <a:xfrm flipH="1">
            <a:off x="4854789" y="2530773"/>
            <a:ext cx="3360" cy="262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203089" y="2965286"/>
            <a:ext cx="1229612" cy="30777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pPr algn="ctr"/>
            <a:r>
              <a:rPr lang="en-US" dirty="0"/>
              <a:t>MDS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6810380" y="3276423"/>
            <a:ext cx="0" cy="257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85287" y="4897980"/>
            <a:ext cx="1114284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Deep Learning</a:t>
            </a:r>
          </a:p>
        </p:txBody>
      </p:sp>
      <p:cxnSp>
        <p:nvCxnSpPr>
          <p:cNvPr id="57" name="Straight Connector 56"/>
          <p:cNvCxnSpPr>
            <a:cxnSpLocks/>
          </p:cNvCxnSpPr>
          <p:nvPr/>
        </p:nvCxnSpPr>
        <p:spPr>
          <a:xfrm flipH="1">
            <a:off x="4854789" y="5155173"/>
            <a:ext cx="130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2569" y="5880827"/>
            <a:ext cx="1302369" cy="5232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Bayesian Statistics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326419" y="4412194"/>
            <a:ext cx="1066800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Issues in Regression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2182898" y="4566082"/>
            <a:ext cx="0" cy="793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193132" y="5349060"/>
            <a:ext cx="1523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602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5027"/>
            <a:ext cx="7886700" cy="994172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33819"/>
                <a:ext cx="8020050" cy="4286249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7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latin typeface="Eras Medium ITC" panose="020B0602030504020804" pitchFamily="34" charset="0"/>
                  </a:rPr>
                  <a:t>for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𝑐𝑙𝑎𝑠𝑠𝑒𝑠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latin typeface="Eras Medium ITC" panose="020B0602030504020804" pitchFamily="34" charset="0"/>
                </a:endParaRPr>
              </a:p>
              <a:p>
                <a:pPr>
                  <a:lnSpc>
                    <a:spcPct val="17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>
                    <a:latin typeface="Eras Medium ITC" panose="020B0602030504020804" pitchFamily="34" charset="0"/>
                  </a:rPr>
                  <a:t> by Bayes Theorem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dirty="0">
                    <a:latin typeface="Eras Medium ITC" panose="020B0602030504020804" pitchFamily="34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Eras Medium ITC" panose="020B06020305040208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Eras Medium ITC" panose="020B0602030504020804" pitchFamily="34" charset="0"/>
                  </a:rPr>
                  <a:t> by 	</a:t>
                </a:r>
                <a:r>
                  <a:rPr lang="en-US" dirty="0">
                    <a:solidFill>
                      <a:srgbClr val="FF0000"/>
                    </a:solidFill>
                    <a:latin typeface="Eras Medium ITC" panose="020B0602030504020804" pitchFamily="34" charset="0"/>
                  </a:rPr>
                  <a:t>“conditional independence assumption”</a:t>
                </a:r>
                <a:r>
                  <a:rPr lang="en-US" dirty="0">
                    <a:latin typeface="Eras Medium ITC" panose="020B0602030504020804" pitchFamily="34" charset="0"/>
                  </a:rPr>
                  <a:t>.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dirty="0">
                    <a:latin typeface="Eras Medium ITC" panose="020B0602030504020804" pitchFamily="34" charset="0"/>
                  </a:rPr>
                  <a:t> Thus, posterior probability is: 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>
                          <a:latin typeface="Eras Medium ITC" panose="020B0602030504020804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Eras Medium ITC" panose="020B06020305040208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33819"/>
                <a:ext cx="8020050" cy="4286249"/>
              </a:xfrm>
              <a:blipFill rotWithShape="0">
                <a:blip r:embed="rId2"/>
                <a:stretch>
                  <a:fillRect l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383154" y="5245240"/>
            <a:ext cx="4973934" cy="674828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87744" y="5980022"/>
            <a:ext cx="238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Maximize this term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21A5A-9646-4C5B-B34E-E15C688446CE}"/>
              </a:ext>
            </a:extLst>
          </p:cNvPr>
          <p:cNvSpPr txBox="1"/>
          <p:nvPr/>
        </p:nvSpPr>
        <p:spPr>
          <a:xfrm>
            <a:off x="7190223" y="116906"/>
            <a:ext cx="161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Let’s skip this!</a:t>
            </a:r>
          </a:p>
        </p:txBody>
      </p:sp>
    </p:spTree>
    <p:extLst>
      <p:ext uri="{BB962C8B-B14F-4D97-AF65-F5344CB8AC3E}">
        <p14:creationId xmlns:p14="http://schemas.microsoft.com/office/powerpoint/2010/main" val="1274291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84739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Eras Medium ITC" panose="020B0602030504020804" pitchFamily="34" charset="0"/>
              </a:rPr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Eras Medium ITC" panose="020B0602030504020804" pitchFamily="34" charset="0"/>
                  </a:rPr>
                  <a:t>Now, the Bayes classifier is the function that assigns a class label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Eras Medium ITC" panose="020B0602030504020804" pitchFamily="34" charset="0"/>
                  </a:rPr>
                  <a:t> (here,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Eras Medium ITC" panose="020B0602030504020804" pitchFamily="34" charset="0"/>
                  </a:rPr>
                  <a:t>= 1,…, K) as follows: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,…,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latin typeface="Eras Medium ITC" panose="020B06020305040208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Eras Medium ITC" panose="020B0602030504020804" pitchFamily="34" charset="0"/>
                  </a:rPr>
                  <a:t>Here, prior probabilities,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Eras Medium ITC" panose="020B0602030504020804" pitchFamily="34" charset="0"/>
                  </a:rPr>
                  <a:t> is estimated by empirical frequencies of the training dataset: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𝑠𝑎𝑚𝑝𝑙𝑒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𝑐𝑙𝑎𝑠𝑠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𝑠𝑎𝑚𝑝𝑙𝑒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</m:den>
                    </m:f>
                  </m:oMath>
                </a14:m>
                <a:endParaRPr lang="en-US" dirty="0">
                  <a:latin typeface="Eras Medium ITC" panose="020B06020305040208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Eras Medium ITC" panose="020B0602030504020804" pitchFamily="34" charset="0"/>
                  </a:rPr>
                  <a:t>Let’s practice this in R package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 rotWithShape="0">
                <a:blip r:embed="rId2"/>
                <a:stretch>
                  <a:fillRect l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1B99262-D8CE-44E3-AA82-67A9E4D30991}"/>
              </a:ext>
            </a:extLst>
          </p:cNvPr>
          <p:cNvSpPr txBox="1"/>
          <p:nvPr/>
        </p:nvSpPr>
        <p:spPr>
          <a:xfrm>
            <a:off x="7190223" y="116906"/>
            <a:ext cx="161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Let’s skip this!</a:t>
            </a:r>
          </a:p>
        </p:txBody>
      </p:sp>
    </p:spTree>
    <p:extLst>
      <p:ext uri="{BB962C8B-B14F-4D97-AF65-F5344CB8AC3E}">
        <p14:creationId xmlns:p14="http://schemas.microsoft.com/office/powerpoint/2010/main" val="282390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9876"/>
            <a:ext cx="7886700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Naïve Bayes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5439"/>
            <a:ext cx="7886700" cy="462438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It uses training data to learn the probability  of class membership as a function of each predictor variable considered </a:t>
            </a:r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independently</a:t>
            </a:r>
            <a:r>
              <a:rPr lang="en-US" dirty="0">
                <a:latin typeface="Eras Medium ITC" panose="020B0602030504020804" pitchFamily="34" charset="0"/>
              </a:rPr>
              <a:t> (hence “naive”).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When assumption of independence holds, a Naive Bayes classifier performs better compare to other models like logistic regression and you need less training data. (This independence assumption can be a limitation in real world application…).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This method is easy to build and can be particularly useful for very large data sets (along with simplicity).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For predictors, you can use </a:t>
            </a:r>
            <a:r>
              <a:rPr lang="en-US" u="sng" dirty="0">
                <a:latin typeface="Eras Medium ITC" panose="020B0602030504020804" pitchFamily="34" charset="0"/>
              </a:rPr>
              <a:t>both continuous and discrete </a:t>
            </a:r>
            <a:r>
              <a:rPr lang="en-US" dirty="0">
                <a:latin typeface="Eras Medium ITC" panose="020B0602030504020804" pitchFamily="34" charset="0"/>
              </a:rPr>
              <a:t>variables : It helps to transform continuous variables to normal distribution.</a:t>
            </a:r>
          </a:p>
          <a:p>
            <a:pPr>
              <a:lnSpc>
                <a:spcPct val="150000"/>
              </a:lnSpc>
            </a:pPr>
            <a:endParaRPr lang="en-US" dirty="0">
              <a:latin typeface="Eras Medium ITC" panose="020B06020305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AE38E-0486-4E5F-97E7-07648496A399}"/>
              </a:ext>
            </a:extLst>
          </p:cNvPr>
          <p:cNvSpPr txBox="1"/>
          <p:nvPr/>
        </p:nvSpPr>
        <p:spPr>
          <a:xfrm>
            <a:off x="7190223" y="116906"/>
            <a:ext cx="161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Let’s skip this!</a:t>
            </a:r>
          </a:p>
        </p:txBody>
      </p:sp>
    </p:spTree>
    <p:extLst>
      <p:ext uri="{BB962C8B-B14F-4D97-AF65-F5344CB8AC3E}">
        <p14:creationId xmlns:p14="http://schemas.microsoft.com/office/powerpoint/2010/main" val="2910597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Eras Medium ITC" panose="020B0602030504020804" pitchFamily="34" charset="0"/>
              </a:rPr>
              <a:t>Bank Marketing Data (Moro et al. 2011) Example with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Let’s run Naïve Bayes classifier with two predictors of ‘age’ and ‘housing’. </a:t>
            </a:r>
          </a:p>
          <a:p>
            <a:r>
              <a:rPr lang="en-US" dirty="0">
                <a:latin typeface="Eras Medium ITC" panose="020B0602030504020804" pitchFamily="34" charset="0"/>
              </a:rPr>
              <a:t>Randomly hold 25% of sample as validation (test) samples for prediction validation purpose.</a:t>
            </a:r>
          </a:p>
          <a:p>
            <a:r>
              <a:rPr lang="en-US" dirty="0">
                <a:latin typeface="Eras Medium ITC" panose="020B0602030504020804" pitchFamily="34" charset="0"/>
              </a:rPr>
              <a:t>Predict the validation samples by training samples. What is hit rate?</a:t>
            </a:r>
          </a:p>
        </p:txBody>
      </p:sp>
    </p:spTree>
    <p:extLst>
      <p:ext uri="{BB962C8B-B14F-4D97-AF65-F5344CB8AC3E}">
        <p14:creationId xmlns:p14="http://schemas.microsoft.com/office/powerpoint/2010/main" val="1619316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474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Eras Medium ITC" panose="020B0602030504020804" pitchFamily="34" charset="0"/>
              </a:rPr>
              <a:t>Sample Results with Age and Housing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5037"/>
            <a:ext cx="7886700" cy="4351338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What is prediction hit rate? What is problem of prediction hit rate?</a:t>
            </a:r>
          </a:p>
          <a:p>
            <a:r>
              <a:rPr lang="en-US" dirty="0">
                <a:latin typeface="Eras Medium ITC" panose="020B0602030504020804" pitchFamily="34" charset="0"/>
              </a:rPr>
              <a:t>What is </a:t>
            </a:r>
            <a:r>
              <a:rPr lang="en-US" dirty="0" err="1">
                <a:latin typeface="Eras Medium ITC" panose="020B0602030504020804" pitchFamily="34" charset="0"/>
              </a:rPr>
              <a:t>Jaccard</a:t>
            </a:r>
            <a:r>
              <a:rPr lang="en-US" dirty="0">
                <a:latin typeface="Eras Medium ITC" panose="020B0602030504020804" pitchFamily="34" charset="0"/>
              </a:rPr>
              <a:t> similarity index?</a:t>
            </a:r>
          </a:p>
          <a:p>
            <a:r>
              <a:rPr lang="en-US" dirty="0">
                <a:latin typeface="Eras Medium ITC" panose="020B0602030504020804" pitchFamily="34" charset="0"/>
              </a:rPr>
              <a:t>Do you think the prediction works well?</a:t>
            </a:r>
          </a:p>
        </p:txBody>
      </p:sp>
    </p:spTree>
    <p:extLst>
      <p:ext uri="{BB962C8B-B14F-4D97-AF65-F5344CB8AC3E}">
        <p14:creationId xmlns:p14="http://schemas.microsoft.com/office/powerpoint/2010/main" val="2630812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72" y="2232254"/>
            <a:ext cx="7886700" cy="2852737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latin typeface="Eras Medium ITC" panose="020B0602030504020804" pitchFamily="34" charset="0"/>
              </a:rPr>
              <a:t>Classification and Regression Tree </a:t>
            </a:r>
            <a:br>
              <a:rPr lang="en-US" sz="4800" dirty="0">
                <a:latin typeface="Eras Medium ITC" panose="020B0602030504020804" pitchFamily="34" charset="0"/>
              </a:rPr>
            </a:br>
            <a:r>
              <a:rPr lang="en-US" sz="4800" dirty="0">
                <a:latin typeface="Eras Medium ITC" panose="020B0602030504020804" pitchFamily="34" charset="0"/>
              </a:rPr>
              <a:t>(CART)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5648325"/>
            <a:ext cx="713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Eras Medium ITC" panose="020B0602030504020804" pitchFamily="34" charset="0"/>
              </a:rPr>
              <a:t>As I heard, CART has been covered in previous classes, </a:t>
            </a:r>
          </a:p>
          <a:p>
            <a:pPr algn="r"/>
            <a:r>
              <a:rPr lang="en-US" dirty="0">
                <a:latin typeface="Eras Medium ITC" panose="020B0602030504020804" pitchFamily="34" charset="0"/>
              </a:rPr>
              <a:t>so I would focus on practical analysis with R.</a:t>
            </a:r>
          </a:p>
        </p:txBody>
      </p:sp>
    </p:spTree>
    <p:extLst>
      <p:ext uri="{BB962C8B-B14F-4D97-AF65-F5344CB8AC3E}">
        <p14:creationId xmlns:p14="http://schemas.microsoft.com/office/powerpoint/2010/main" val="4238007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Eras Medium ITC" panose="020B0602030504020804" pitchFamily="34" charset="0"/>
              </a:rPr>
              <a:t>Advantages; Decision Trees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17797"/>
            <a:ext cx="7886700" cy="375121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Eras Medium ITC" panose="020B0602030504020804" pitchFamily="34" charset="0"/>
              </a:rPr>
              <a:t>Computationally simple and quick to fit, even for large problems.</a:t>
            </a:r>
          </a:p>
          <a:p>
            <a:pPr eaLnBrk="1" hangingPunct="1"/>
            <a:r>
              <a:rPr lang="en-US" altLang="en-US" dirty="0">
                <a:latin typeface="Eras Medium ITC" panose="020B0602030504020804" pitchFamily="34" charset="0"/>
              </a:rPr>
              <a:t>Automatic variable selection.</a:t>
            </a:r>
          </a:p>
          <a:p>
            <a:pPr eaLnBrk="1" hangingPunct="1"/>
            <a:r>
              <a:rPr lang="en-US" altLang="en-US" dirty="0">
                <a:latin typeface="Eras Medium ITC" panose="020B0602030504020804" pitchFamily="34" charset="0"/>
              </a:rPr>
              <a:t>Very easy to interpret if the tree is small.</a:t>
            </a:r>
          </a:p>
          <a:p>
            <a:pPr eaLnBrk="1" hangingPunct="1"/>
            <a:r>
              <a:rPr lang="en-US" altLang="en-US" dirty="0">
                <a:latin typeface="Eras Medium ITC" panose="020B0602030504020804" pitchFamily="34" charset="0"/>
              </a:rPr>
              <a:t>Tree picture provides valuable insights.</a:t>
            </a:r>
          </a:p>
          <a:p>
            <a:pPr eaLnBrk="1" hangingPunct="1"/>
            <a:r>
              <a:rPr lang="en-US" altLang="en-US" dirty="0">
                <a:latin typeface="Eras Medium ITC" panose="020B0602030504020804" pitchFamily="34" charset="0"/>
              </a:rPr>
              <a:t>Terminal nodes suggest a clustering of data.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5F99E1-F4C3-4BE4-8171-B44EAF3E3EC6}" type="slidenum">
              <a:rPr lang="en-US" altLang="en-US" sz="105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050"/>
          </a:p>
        </p:txBody>
      </p:sp>
      <p:sp>
        <p:nvSpPr>
          <p:cNvPr id="2" name="TextBox 1"/>
          <p:cNvSpPr txBox="1"/>
          <p:nvPr/>
        </p:nvSpPr>
        <p:spPr>
          <a:xfrm>
            <a:off x="4257361" y="5696115"/>
            <a:ext cx="4401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(Adele Cutler 2010)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26725" y="116906"/>
            <a:ext cx="211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Read it for yourself</a:t>
            </a:r>
          </a:p>
        </p:txBody>
      </p:sp>
    </p:spTree>
    <p:extLst>
      <p:ext uri="{BB962C8B-B14F-4D97-AF65-F5344CB8AC3E}">
        <p14:creationId xmlns:p14="http://schemas.microsoft.com/office/powerpoint/2010/main" val="4278140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Eras Medium ITC" panose="020B0602030504020804" pitchFamily="34" charset="0"/>
              </a:rPr>
              <a:t>Disadvantages; Decision Trees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17797"/>
            <a:ext cx="7886700" cy="375121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Eras Medium ITC" panose="020B0602030504020804" pitchFamily="34" charset="0"/>
              </a:rPr>
              <a:t>Accuracy – relatively lower than other tree methods (e.g., Random forest or Boosting, etc.)</a:t>
            </a:r>
          </a:p>
          <a:p>
            <a:pPr eaLnBrk="1" hangingPunct="1"/>
            <a:r>
              <a:rPr lang="en-US" altLang="en-US" dirty="0">
                <a:latin typeface="Eras Medium ITC" panose="020B0602030504020804" pitchFamily="34" charset="0"/>
              </a:rPr>
              <a:t>Instability – if changing the data a little, the tree picture can change a lot. 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5F99E1-F4C3-4BE4-8171-B44EAF3E3EC6}" type="slidenum">
              <a:rPr lang="en-US" altLang="en-US" sz="105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050"/>
          </a:p>
        </p:txBody>
      </p:sp>
      <p:sp>
        <p:nvSpPr>
          <p:cNvPr id="2" name="TextBox 1"/>
          <p:cNvSpPr txBox="1"/>
          <p:nvPr/>
        </p:nvSpPr>
        <p:spPr>
          <a:xfrm>
            <a:off x="4257361" y="5696115"/>
            <a:ext cx="4401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(Adele Cutler 2010)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90223" y="116906"/>
            <a:ext cx="161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Let’s skip this!</a:t>
            </a:r>
          </a:p>
        </p:txBody>
      </p:sp>
    </p:spTree>
    <p:extLst>
      <p:ext uri="{BB962C8B-B14F-4D97-AF65-F5344CB8AC3E}">
        <p14:creationId xmlns:p14="http://schemas.microsoft.com/office/powerpoint/2010/main" val="2376221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7886701" cy="1325563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latin typeface="Eras Medium ITC" panose="020B0602030504020804" pitchFamily="34" charset="0"/>
              </a:rPr>
              <a:t>Classification and Regression Tree (CART)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16060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We denote the feature space by </a:t>
            </a:r>
            <a:r>
              <a:rPr lang="en-US" b="1" dirty="0">
                <a:latin typeface="Eras Medium ITC" panose="020B0602030504020804" pitchFamily="34" charset="0"/>
              </a:rPr>
              <a:t>X</a:t>
            </a:r>
            <a:r>
              <a:rPr lang="en-US" dirty="0">
                <a:latin typeface="Eras Medium ITC" panose="020B0602030504020804" pitchFamily="34" charset="0"/>
              </a:rPr>
              <a:t>.</a:t>
            </a:r>
          </a:p>
          <a:p>
            <a:r>
              <a:rPr lang="en-US" dirty="0">
                <a:latin typeface="Eras Medium ITC" panose="020B0602030504020804" pitchFamily="34" charset="0"/>
              </a:rPr>
              <a:t>Tree structured </a:t>
            </a:r>
            <a:r>
              <a:rPr lang="en-US" dirty="0" err="1">
                <a:latin typeface="Eras Medium ITC" panose="020B0602030504020804" pitchFamily="34" charset="0"/>
              </a:rPr>
              <a:t>classiers</a:t>
            </a:r>
            <a:r>
              <a:rPr lang="en-US" dirty="0">
                <a:latin typeface="Eras Medium ITC" panose="020B0602030504020804" pitchFamily="34" charset="0"/>
              </a:rPr>
              <a:t> are constructed by repeated splits of the space X into smaller and smaller subsets, beginning with X itself.</a:t>
            </a:r>
          </a:p>
          <a:p>
            <a:r>
              <a:rPr lang="en-US" dirty="0">
                <a:latin typeface="Eras Medium ITC" panose="020B0602030504020804" pitchFamily="34" charset="0"/>
              </a:rPr>
              <a:t>Definitions: parent node, child node, terminal node (leaf node).</a:t>
            </a:r>
          </a:p>
          <a:p>
            <a:pPr marL="0" indent="0">
              <a:buNone/>
            </a:pPr>
            <a:endParaRPr lang="en-US" dirty="0">
              <a:latin typeface="Eras Medium ITC" panose="020B06020305040208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Eras Medium ITC" panose="020B0602030504020804" pitchFamily="34" charset="0"/>
              </a:rPr>
              <a:t>Reference: Classification and Regression Trees by L. </a:t>
            </a:r>
            <a:r>
              <a:rPr lang="en-US" sz="2000" dirty="0" err="1">
                <a:latin typeface="Eras Medium ITC" panose="020B0602030504020804" pitchFamily="34" charset="0"/>
              </a:rPr>
              <a:t>Breiman</a:t>
            </a:r>
            <a:r>
              <a:rPr lang="en-US" sz="2000" dirty="0">
                <a:latin typeface="Eras Medium ITC" panose="020B0602030504020804" pitchFamily="34" charset="0"/>
              </a:rPr>
              <a:t>, J. H. Friedman, R. A. </a:t>
            </a:r>
            <a:r>
              <a:rPr lang="en-US" sz="2000" dirty="0" err="1">
                <a:latin typeface="Eras Medium ITC" panose="020B0602030504020804" pitchFamily="34" charset="0"/>
              </a:rPr>
              <a:t>Olshen</a:t>
            </a:r>
            <a:r>
              <a:rPr lang="en-US" sz="2000" dirty="0">
                <a:latin typeface="Eras Medium ITC" panose="020B0602030504020804" pitchFamily="34" charset="0"/>
              </a:rPr>
              <a:t>, and C. J. Stone, Chapman &amp; Hall, 1984.</a:t>
            </a:r>
          </a:p>
          <a:p>
            <a:pPr marL="0" indent="0">
              <a:buNone/>
            </a:pPr>
            <a:endParaRPr lang="en-US" dirty="0">
              <a:latin typeface="Eras Medium ITC" panose="020B06020305040208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90223" y="116906"/>
            <a:ext cx="161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Let’s skip this!</a:t>
            </a:r>
          </a:p>
        </p:txBody>
      </p:sp>
    </p:spTree>
    <p:extLst>
      <p:ext uri="{BB962C8B-B14F-4D97-AF65-F5344CB8AC3E}">
        <p14:creationId xmlns:p14="http://schemas.microsoft.com/office/powerpoint/2010/main" val="3017070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99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Eras Medium ITC" panose="020B0602030504020804" pitchFamily="34" charset="0"/>
              </a:rPr>
              <a:t>CART Split Procedure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352" y="1438762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ras Medium ITC" panose="020B0602030504020804" pitchFamily="34" charset="0"/>
              </a:rPr>
              <a:t>Whose space is represented by X.</a:t>
            </a:r>
          </a:p>
          <a:p>
            <a:r>
              <a:rPr lang="en-US" sz="2400" dirty="0">
                <a:latin typeface="Eras Medium ITC" panose="020B0602030504020804" pitchFamily="34" charset="0"/>
              </a:rPr>
              <a:t>It is split into two regions.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970" y="1983906"/>
            <a:ext cx="3813648" cy="156083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68001" y="354474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Eras Medium ITC" panose="020B0602030504020804" pitchFamily="34" charset="0"/>
              </a:rPr>
              <a:t>Next, the region represented by X1 is split into two.</a:t>
            </a:r>
          </a:p>
          <a:p>
            <a:r>
              <a:rPr lang="en-US" sz="2400" dirty="0">
                <a:latin typeface="Eras Medium ITC" panose="020B0602030504020804" pitchFamily="34" charset="0"/>
              </a:rPr>
              <a:t>And then the region represented by X2 is split.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58" y="4586247"/>
            <a:ext cx="5172275" cy="212895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866530" y="1788048"/>
            <a:ext cx="447870" cy="447869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30299" y="1449954"/>
            <a:ext cx="111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Eras Medium ITC" panose="020B0602030504020804" pitchFamily="34" charset="0"/>
              </a:rPr>
              <a:t>Node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90223" y="116906"/>
            <a:ext cx="161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Let’s skip this!</a:t>
            </a:r>
          </a:p>
        </p:txBody>
      </p:sp>
    </p:spTree>
    <p:extLst>
      <p:ext uri="{BB962C8B-B14F-4D97-AF65-F5344CB8AC3E}">
        <p14:creationId xmlns:p14="http://schemas.microsoft.com/office/powerpoint/2010/main" val="393551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Machine learning in Marketing</a:t>
            </a:r>
          </a:p>
          <a:p>
            <a:r>
              <a:rPr lang="en-US" dirty="0">
                <a:latin typeface="Eras Medium ITC" panose="020B0602030504020804" pitchFamily="34" charset="0"/>
              </a:rPr>
              <a:t>Linear/Quadratic Discriminant Analysis</a:t>
            </a:r>
          </a:p>
          <a:p>
            <a:r>
              <a:rPr lang="en-US" dirty="0">
                <a:latin typeface="Eras Medium ITC" panose="020B0602030504020804" pitchFamily="34" charset="0"/>
              </a:rPr>
              <a:t>(Naïve) Bayesian Classification</a:t>
            </a:r>
          </a:p>
          <a:p>
            <a:r>
              <a:rPr lang="en-US" dirty="0">
                <a:latin typeface="Eras Medium ITC" panose="020B0602030504020804" pitchFamily="34" charset="0"/>
              </a:rPr>
              <a:t>Classification and Regression Tree (CART) </a:t>
            </a:r>
          </a:p>
          <a:p>
            <a:r>
              <a:rPr lang="en-US" dirty="0">
                <a:latin typeface="Eras Medium ITC" panose="020B0602030504020804" pitchFamily="34" charset="0"/>
              </a:rPr>
              <a:t>Random Forest</a:t>
            </a:r>
          </a:p>
          <a:p>
            <a:pPr marL="0" indent="0">
              <a:buNone/>
            </a:pPr>
            <a:endParaRPr lang="en-US" dirty="0">
              <a:latin typeface="Eras Medium ITC" panose="020B06020305040208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Eras Medium ITC" panose="020B0602030504020804" pitchFamily="34" charset="0"/>
              </a:rPr>
              <a:t>We will focus on practical R utilizations for classification methods.  </a:t>
            </a:r>
          </a:p>
          <a:p>
            <a:pPr marL="0" indent="0">
              <a:buNone/>
            </a:pPr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287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32" y="197077"/>
            <a:ext cx="7886700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IT venture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Use </a:t>
            </a:r>
            <a:r>
              <a:rPr lang="en-US" dirty="0" err="1">
                <a:latin typeface="Eras Medium ITC" panose="020B0602030504020804" pitchFamily="34" charset="0"/>
              </a:rPr>
              <a:t>set.seed</a:t>
            </a:r>
            <a:r>
              <a:rPr lang="en-US" dirty="0">
                <a:latin typeface="Eras Medium ITC" panose="020B0602030504020804" pitchFamily="34" charset="0"/>
              </a:rPr>
              <a:t>(100)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32" y="2498661"/>
            <a:ext cx="5991225" cy="2476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521" y="197077"/>
            <a:ext cx="2001415" cy="133427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28650" y="3321698"/>
            <a:ext cx="1694672" cy="415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21521" y="3367579"/>
            <a:ext cx="2138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Variables used in tree constructions</a:t>
            </a:r>
          </a:p>
        </p:txBody>
      </p:sp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2323322" y="3536302"/>
            <a:ext cx="4598199" cy="154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804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028"/>
            <a:ext cx="7886700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IT venture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9908"/>
            <a:ext cx="7886700" cy="4477560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Using </a:t>
            </a:r>
            <a:r>
              <a:rPr lang="en-US" dirty="0" err="1">
                <a:latin typeface="Eras Medium ITC" panose="020B0602030504020804" pitchFamily="34" charset="0"/>
              </a:rPr>
              <a:t>rpart</a:t>
            </a:r>
            <a:r>
              <a:rPr lang="en-US" dirty="0">
                <a:latin typeface="Eras Medium ITC" panose="020B0602030504020804" pitchFamily="34" charset="0"/>
              </a:rPr>
              <a:t> in R, apply the tree model on IT venture company data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21" y="197077"/>
            <a:ext cx="2001415" cy="1334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9035"/>
          <a:stretch/>
        </p:blipFill>
        <p:spPr>
          <a:xfrm>
            <a:off x="628650" y="2606748"/>
            <a:ext cx="4680468" cy="425125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728521" y="3396343"/>
            <a:ext cx="3235929" cy="933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35282" y="3221007"/>
            <a:ext cx="161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0 is 38; 1 is 22</a:t>
            </a:r>
          </a:p>
        </p:txBody>
      </p:sp>
      <p:sp>
        <p:nvSpPr>
          <p:cNvPr id="10" name="Oval 9"/>
          <p:cNvSpPr/>
          <p:nvPr/>
        </p:nvSpPr>
        <p:spPr>
          <a:xfrm>
            <a:off x="1968759" y="4292081"/>
            <a:ext cx="457200" cy="3749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90382" y="4292081"/>
            <a:ext cx="457200" cy="3749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425959" y="4479570"/>
            <a:ext cx="2276670" cy="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147582" y="4479570"/>
            <a:ext cx="1773939" cy="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68218" y="4167276"/>
            <a:ext cx="161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0 is 35; 1 is 14</a:t>
            </a:r>
          </a:p>
          <a:p>
            <a:r>
              <a:rPr lang="en-US" dirty="0">
                <a:latin typeface="Eras Medium ITC" panose="020B0602030504020804" pitchFamily="34" charset="0"/>
              </a:rPr>
              <a:t>0 is 3; 1 is 8.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978" y="5577997"/>
            <a:ext cx="4000500" cy="933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4851118" y="5121553"/>
            <a:ext cx="236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Prediction: 78.3% hit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6821" y="3828102"/>
            <a:ext cx="1705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(E.g., 49 by </a:t>
            </a:r>
            <a:r>
              <a:rPr lang="en-US" sz="1200" dirty="0" err="1"/>
              <a:t>X.size</a:t>
            </a:r>
            <a:r>
              <a:rPr lang="en-US" sz="1200" dirty="0"/>
              <a:t>&lt;52.5)</a:t>
            </a:r>
          </a:p>
        </p:txBody>
      </p:sp>
    </p:spTree>
    <p:extLst>
      <p:ext uri="{BB962C8B-B14F-4D97-AF65-F5344CB8AC3E}">
        <p14:creationId xmlns:p14="http://schemas.microsoft.com/office/powerpoint/2010/main" val="1216804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3996"/>
            <a:ext cx="7974174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Eras Medium ITC" panose="020B0602030504020804" pitchFamily="34" charset="0"/>
              </a:rPr>
              <a:t>Bank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554" y="1190706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ras Medium ITC" panose="020B0602030504020804" pitchFamily="34" charset="0"/>
              </a:rPr>
              <a:t>Use 4 predictors: age, marital, housing, and duration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8065" y="5542044"/>
            <a:ext cx="572888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What is variable which is used in tree construction?</a:t>
            </a:r>
          </a:p>
          <a:p>
            <a:r>
              <a:rPr lang="en-US" dirty="0">
                <a:latin typeface="Eras Medium ITC" panose="020B0602030504020804" pitchFamily="34" charset="0"/>
              </a:rPr>
              <a:t>What is prediction hit ratio?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97" y="2080504"/>
            <a:ext cx="5828705" cy="290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16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Eras Medium ITC" panose="020B0602030504020804" pitchFamily="34" charset="0"/>
                <a:ea typeface="新細明體" panose="02020500000000000000" pitchFamily="18" charset="-120"/>
              </a:rPr>
              <a:t>Criterion for attribute selection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dirty="0">
                <a:latin typeface="Eras Medium ITC" panose="020B0602030504020804" pitchFamily="34" charset="0"/>
                <a:ea typeface="新細明體" panose="02020500000000000000" pitchFamily="18" charset="-120"/>
              </a:rPr>
              <a:t>Which is the best attribute?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>
                <a:latin typeface="Eras Medium ITC" panose="020B0602030504020804" pitchFamily="34" charset="0"/>
                <a:ea typeface="新細明體" panose="02020500000000000000" pitchFamily="18" charset="-120"/>
              </a:rPr>
              <a:t>The one which will result in the smallest tree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>
                <a:latin typeface="Eras Medium ITC" panose="020B0602030504020804" pitchFamily="34" charset="0"/>
                <a:ea typeface="新細明體" panose="02020500000000000000" pitchFamily="18" charset="-120"/>
              </a:rPr>
              <a:t>Heuristic: choose the attribute that produces the “purest” nodes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>
                <a:latin typeface="Eras Medium ITC" panose="020B0602030504020804" pitchFamily="34" charset="0"/>
                <a:ea typeface="新細明體" panose="02020500000000000000" pitchFamily="18" charset="-120"/>
              </a:rPr>
              <a:t>Need a good measure of purity!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>
                <a:latin typeface="Eras Medium ITC" panose="020B0602030504020804" pitchFamily="34" charset="0"/>
                <a:ea typeface="新細明體" panose="02020500000000000000" pitchFamily="18" charset="-120"/>
              </a:rPr>
              <a:t>Maximal when?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>
                <a:latin typeface="Eras Medium ITC" panose="020B0602030504020804" pitchFamily="34" charset="0"/>
                <a:ea typeface="新細明體" panose="02020500000000000000" pitchFamily="18" charset="-120"/>
              </a:rPr>
              <a:t>Minimal when?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endParaRPr lang="en-US" altLang="zh-TW" dirty="0">
              <a:latin typeface="Eras Medium ITC" panose="020B0602030504020804" pitchFamily="34" charset="0"/>
              <a:ea typeface="新細明體" panose="02020500000000000000" pitchFamily="18" charset="-120"/>
            </a:endParaRP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705420" y="6311899"/>
            <a:ext cx="2057400" cy="365125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3CA6BE-0107-4473-A697-33036201AA90}" type="slidenum">
              <a:rPr lang="en-US" altLang="en-US" sz="105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050"/>
          </a:p>
        </p:txBody>
      </p:sp>
      <p:sp>
        <p:nvSpPr>
          <p:cNvPr id="5" name="TextBox 4"/>
          <p:cNvSpPr txBox="1"/>
          <p:nvPr/>
        </p:nvSpPr>
        <p:spPr>
          <a:xfrm>
            <a:off x="7190223" y="116906"/>
            <a:ext cx="161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Let’s skip this!</a:t>
            </a:r>
          </a:p>
        </p:txBody>
      </p:sp>
    </p:spTree>
    <p:extLst>
      <p:ext uri="{BB962C8B-B14F-4D97-AF65-F5344CB8AC3E}">
        <p14:creationId xmlns:p14="http://schemas.microsoft.com/office/powerpoint/2010/main" val="166173182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965663" y="280836"/>
            <a:ext cx="7062660" cy="51435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000" dirty="0">
                <a:latin typeface="Eras Medium ITC" panose="020B0602030504020804" pitchFamily="34" charset="0"/>
              </a:rPr>
              <a:t>Information Gain (An impurity criteria)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411442" y="1186261"/>
            <a:ext cx="7632956" cy="682724"/>
          </a:xfrm>
        </p:spPr>
        <p:txBody>
          <a:bodyPr>
            <a:normAutofit fontScale="92500"/>
          </a:bodyPr>
          <a:lstStyle/>
          <a:p>
            <a:pPr eaLnBrk="1" hangingPunct="1">
              <a:buFontTx/>
              <a:buNone/>
            </a:pPr>
            <a:r>
              <a:rPr lang="en-US" altLang="en-US" dirty="0">
                <a:latin typeface="Eras Medium ITC" panose="020B0602030504020804" pitchFamily="34" charset="0"/>
              </a:rPr>
              <a:t>Starting example) Which test is more informative?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93FF37-3B8E-4CE6-802A-0AEC7A7A3C1D}" type="slidenum">
              <a:rPr lang="en-US" altLang="en-US" sz="105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050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600201" y="2165862"/>
            <a:ext cx="241220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en-US" altLang="en-US" sz="1500" b="1" dirty="0">
                <a:solidFill>
                  <a:srgbClr val="FF0000"/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Split over whether Balance exceeds 50K</a:t>
            </a:r>
          </a:p>
        </p:txBody>
      </p:sp>
      <p:grpSp>
        <p:nvGrpSpPr>
          <p:cNvPr id="15366" name="Group 5"/>
          <p:cNvGrpSpPr>
            <a:grpSpLocks/>
          </p:cNvGrpSpPr>
          <p:nvPr/>
        </p:nvGrpSpPr>
        <p:grpSpPr bwMode="auto">
          <a:xfrm>
            <a:off x="1140176" y="2794512"/>
            <a:ext cx="3273473" cy="2586734"/>
            <a:chOff x="-264" y="1632"/>
            <a:chExt cx="3384" cy="2617"/>
          </a:xfrm>
        </p:grpSpPr>
        <p:sp>
          <p:nvSpPr>
            <p:cNvPr id="15422" name="Line 6"/>
            <p:cNvSpPr>
              <a:spLocks noChangeShapeType="1"/>
            </p:cNvSpPr>
            <p:nvPr/>
          </p:nvSpPr>
          <p:spPr bwMode="auto">
            <a:xfrm>
              <a:off x="48" y="3897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423" name="Line 7"/>
            <p:cNvSpPr>
              <a:spLocks noChangeShapeType="1"/>
            </p:cNvSpPr>
            <p:nvPr/>
          </p:nvSpPr>
          <p:spPr bwMode="auto">
            <a:xfrm>
              <a:off x="2736" y="1881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424" name="Line 8"/>
            <p:cNvSpPr>
              <a:spLocks noChangeShapeType="1"/>
            </p:cNvSpPr>
            <p:nvPr/>
          </p:nvSpPr>
          <p:spPr bwMode="auto">
            <a:xfrm>
              <a:off x="2832" y="1785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425" name="Line 9"/>
            <p:cNvSpPr>
              <a:spLocks noChangeShapeType="1"/>
            </p:cNvSpPr>
            <p:nvPr/>
          </p:nvSpPr>
          <p:spPr bwMode="auto">
            <a:xfrm>
              <a:off x="2640" y="2265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426" name="Line 10"/>
            <p:cNvSpPr>
              <a:spLocks noChangeShapeType="1"/>
            </p:cNvSpPr>
            <p:nvPr/>
          </p:nvSpPr>
          <p:spPr bwMode="auto">
            <a:xfrm>
              <a:off x="2736" y="2169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427" name="Line 11"/>
            <p:cNvSpPr>
              <a:spLocks noChangeShapeType="1"/>
            </p:cNvSpPr>
            <p:nvPr/>
          </p:nvSpPr>
          <p:spPr bwMode="auto">
            <a:xfrm>
              <a:off x="2016" y="2265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428" name="Line 12"/>
            <p:cNvSpPr>
              <a:spLocks noChangeShapeType="1"/>
            </p:cNvSpPr>
            <p:nvPr/>
          </p:nvSpPr>
          <p:spPr bwMode="auto">
            <a:xfrm>
              <a:off x="2112" y="2169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429" name="Line 13"/>
            <p:cNvSpPr>
              <a:spLocks noChangeShapeType="1"/>
            </p:cNvSpPr>
            <p:nvPr/>
          </p:nvSpPr>
          <p:spPr bwMode="auto">
            <a:xfrm>
              <a:off x="2352" y="1977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430" name="Line 14"/>
            <p:cNvSpPr>
              <a:spLocks noChangeShapeType="1"/>
            </p:cNvSpPr>
            <p:nvPr/>
          </p:nvSpPr>
          <p:spPr bwMode="auto">
            <a:xfrm>
              <a:off x="2448" y="1881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431" name="Line 15"/>
            <p:cNvSpPr>
              <a:spLocks noChangeShapeType="1"/>
            </p:cNvSpPr>
            <p:nvPr/>
          </p:nvSpPr>
          <p:spPr bwMode="auto">
            <a:xfrm>
              <a:off x="2832" y="2121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432" name="Line 16"/>
            <p:cNvSpPr>
              <a:spLocks noChangeShapeType="1"/>
            </p:cNvSpPr>
            <p:nvPr/>
          </p:nvSpPr>
          <p:spPr bwMode="auto">
            <a:xfrm>
              <a:off x="2928" y="2025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433" name="Line 17"/>
            <p:cNvSpPr>
              <a:spLocks noChangeShapeType="1"/>
            </p:cNvSpPr>
            <p:nvPr/>
          </p:nvSpPr>
          <p:spPr bwMode="auto">
            <a:xfrm>
              <a:off x="2832" y="2505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434" name="Line 18"/>
            <p:cNvSpPr>
              <a:spLocks noChangeShapeType="1"/>
            </p:cNvSpPr>
            <p:nvPr/>
          </p:nvSpPr>
          <p:spPr bwMode="auto">
            <a:xfrm>
              <a:off x="2928" y="2409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435" name="Line 19"/>
            <p:cNvSpPr>
              <a:spLocks noChangeShapeType="1"/>
            </p:cNvSpPr>
            <p:nvPr/>
          </p:nvSpPr>
          <p:spPr bwMode="auto">
            <a:xfrm>
              <a:off x="1776" y="1977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436" name="Line 20"/>
            <p:cNvSpPr>
              <a:spLocks noChangeShapeType="1"/>
            </p:cNvSpPr>
            <p:nvPr/>
          </p:nvSpPr>
          <p:spPr bwMode="auto">
            <a:xfrm>
              <a:off x="1872" y="1881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437" name="Line 21"/>
            <p:cNvSpPr>
              <a:spLocks noChangeShapeType="1"/>
            </p:cNvSpPr>
            <p:nvPr/>
          </p:nvSpPr>
          <p:spPr bwMode="auto">
            <a:xfrm>
              <a:off x="2304" y="2457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438" name="Line 22"/>
            <p:cNvSpPr>
              <a:spLocks noChangeShapeType="1"/>
            </p:cNvSpPr>
            <p:nvPr/>
          </p:nvSpPr>
          <p:spPr bwMode="auto">
            <a:xfrm>
              <a:off x="2400" y="2361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439" name="Line 23"/>
            <p:cNvSpPr>
              <a:spLocks noChangeShapeType="1"/>
            </p:cNvSpPr>
            <p:nvPr/>
          </p:nvSpPr>
          <p:spPr bwMode="auto">
            <a:xfrm>
              <a:off x="2112" y="1737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440" name="Line 24"/>
            <p:cNvSpPr>
              <a:spLocks noChangeShapeType="1"/>
            </p:cNvSpPr>
            <p:nvPr/>
          </p:nvSpPr>
          <p:spPr bwMode="auto">
            <a:xfrm>
              <a:off x="2208" y="1632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441" name="Oval 25"/>
            <p:cNvSpPr>
              <a:spLocks noChangeArrowheads="1"/>
            </p:cNvSpPr>
            <p:nvPr/>
          </p:nvSpPr>
          <p:spPr bwMode="auto">
            <a:xfrm>
              <a:off x="1056" y="3129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15442" name="Group 26"/>
            <p:cNvGrpSpPr>
              <a:grpSpLocks/>
            </p:cNvGrpSpPr>
            <p:nvPr/>
          </p:nvGrpSpPr>
          <p:grpSpPr bwMode="auto">
            <a:xfrm>
              <a:off x="1248" y="2313"/>
              <a:ext cx="192" cy="192"/>
              <a:chOff x="2880" y="2160"/>
              <a:chExt cx="192" cy="192"/>
            </a:xfrm>
          </p:grpSpPr>
          <p:sp>
            <p:nvSpPr>
              <p:cNvPr id="15473" name="Line 27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5474" name="Line 28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15443" name="Group 29"/>
            <p:cNvGrpSpPr>
              <a:grpSpLocks/>
            </p:cNvGrpSpPr>
            <p:nvPr/>
          </p:nvGrpSpPr>
          <p:grpSpPr bwMode="auto">
            <a:xfrm>
              <a:off x="1776" y="2793"/>
              <a:ext cx="192" cy="192"/>
              <a:chOff x="2880" y="2160"/>
              <a:chExt cx="192" cy="192"/>
            </a:xfrm>
          </p:grpSpPr>
          <p:sp>
            <p:nvSpPr>
              <p:cNvPr id="15471" name="Line 30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5472" name="Line 31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15444" name="Group 32"/>
            <p:cNvGrpSpPr>
              <a:grpSpLocks/>
            </p:cNvGrpSpPr>
            <p:nvPr/>
          </p:nvGrpSpPr>
          <p:grpSpPr bwMode="auto">
            <a:xfrm>
              <a:off x="1680" y="2265"/>
              <a:ext cx="192" cy="192"/>
              <a:chOff x="2880" y="2160"/>
              <a:chExt cx="192" cy="192"/>
            </a:xfrm>
          </p:grpSpPr>
          <p:sp>
            <p:nvSpPr>
              <p:cNvPr id="15469" name="Line 33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5470" name="Line 34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15445" name="Oval 35"/>
            <p:cNvSpPr>
              <a:spLocks noChangeArrowheads="1"/>
            </p:cNvSpPr>
            <p:nvPr/>
          </p:nvSpPr>
          <p:spPr bwMode="auto">
            <a:xfrm>
              <a:off x="1248" y="2505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446" name="Oval 36"/>
            <p:cNvSpPr>
              <a:spLocks noChangeArrowheads="1"/>
            </p:cNvSpPr>
            <p:nvPr/>
          </p:nvSpPr>
          <p:spPr bwMode="auto">
            <a:xfrm>
              <a:off x="1248" y="3417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447" name="Oval 37"/>
            <p:cNvSpPr>
              <a:spLocks noChangeArrowheads="1"/>
            </p:cNvSpPr>
            <p:nvPr/>
          </p:nvSpPr>
          <p:spPr bwMode="auto">
            <a:xfrm>
              <a:off x="1200" y="2793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448" name="Oval 38"/>
            <p:cNvSpPr>
              <a:spLocks noChangeArrowheads="1"/>
            </p:cNvSpPr>
            <p:nvPr/>
          </p:nvSpPr>
          <p:spPr bwMode="auto">
            <a:xfrm>
              <a:off x="864" y="2361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449" name="Oval 39"/>
            <p:cNvSpPr>
              <a:spLocks noChangeArrowheads="1"/>
            </p:cNvSpPr>
            <p:nvPr/>
          </p:nvSpPr>
          <p:spPr bwMode="auto">
            <a:xfrm>
              <a:off x="672" y="3225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450" name="Oval 40"/>
            <p:cNvSpPr>
              <a:spLocks noChangeArrowheads="1"/>
            </p:cNvSpPr>
            <p:nvPr/>
          </p:nvSpPr>
          <p:spPr bwMode="auto">
            <a:xfrm>
              <a:off x="768" y="3609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451" name="Oval 41"/>
            <p:cNvSpPr>
              <a:spLocks noChangeArrowheads="1"/>
            </p:cNvSpPr>
            <p:nvPr/>
          </p:nvSpPr>
          <p:spPr bwMode="auto">
            <a:xfrm>
              <a:off x="528" y="3513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452" name="Oval 42"/>
            <p:cNvSpPr>
              <a:spLocks noChangeArrowheads="1"/>
            </p:cNvSpPr>
            <p:nvPr/>
          </p:nvSpPr>
          <p:spPr bwMode="auto">
            <a:xfrm>
              <a:off x="768" y="2793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453" name="Oval 43"/>
            <p:cNvSpPr>
              <a:spLocks noChangeArrowheads="1"/>
            </p:cNvSpPr>
            <p:nvPr/>
          </p:nvSpPr>
          <p:spPr bwMode="auto">
            <a:xfrm>
              <a:off x="384" y="3129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15454" name="Group 44"/>
            <p:cNvGrpSpPr>
              <a:grpSpLocks/>
            </p:cNvGrpSpPr>
            <p:nvPr/>
          </p:nvGrpSpPr>
          <p:grpSpPr bwMode="auto">
            <a:xfrm>
              <a:off x="2064" y="2841"/>
              <a:ext cx="192" cy="192"/>
              <a:chOff x="2880" y="2160"/>
              <a:chExt cx="192" cy="192"/>
            </a:xfrm>
          </p:grpSpPr>
          <p:sp>
            <p:nvSpPr>
              <p:cNvPr id="15467" name="Line 45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5468" name="Line 46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15455" name="Line 47"/>
            <p:cNvSpPr>
              <a:spLocks noChangeShapeType="1"/>
            </p:cNvSpPr>
            <p:nvPr/>
          </p:nvSpPr>
          <p:spPr bwMode="auto">
            <a:xfrm>
              <a:off x="1536" y="1689"/>
              <a:ext cx="0" cy="2112"/>
            </a:xfrm>
            <a:prstGeom prst="line">
              <a:avLst/>
            </a:prstGeom>
            <a:noFill/>
            <a:ln w="34925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456" name="Text Box 48"/>
            <p:cNvSpPr txBox="1">
              <a:spLocks noChangeArrowheads="1"/>
            </p:cNvSpPr>
            <p:nvPr/>
          </p:nvSpPr>
          <p:spPr bwMode="auto">
            <a:xfrm>
              <a:off x="1551" y="3945"/>
              <a:ext cx="92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rt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  <a:cs typeface="Arial" panose="020B0604020202020204" pitchFamily="34" charset="0"/>
                </a:rPr>
                <a:t>Over 50K</a:t>
              </a:r>
            </a:p>
          </p:txBody>
        </p:sp>
        <p:sp>
          <p:nvSpPr>
            <p:cNvPr id="15457" name="Oval 49"/>
            <p:cNvSpPr>
              <a:spLocks noChangeArrowheads="1"/>
            </p:cNvSpPr>
            <p:nvPr/>
          </p:nvSpPr>
          <p:spPr bwMode="auto">
            <a:xfrm>
              <a:off x="1632" y="2745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458" name="Oval 50"/>
            <p:cNvSpPr>
              <a:spLocks noChangeArrowheads="1"/>
            </p:cNvSpPr>
            <p:nvPr/>
          </p:nvSpPr>
          <p:spPr bwMode="auto">
            <a:xfrm>
              <a:off x="1728" y="3081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459" name="Oval 51"/>
            <p:cNvSpPr>
              <a:spLocks noChangeArrowheads="1"/>
            </p:cNvSpPr>
            <p:nvPr/>
          </p:nvSpPr>
          <p:spPr bwMode="auto">
            <a:xfrm>
              <a:off x="576" y="2361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460" name="Oval 52"/>
            <p:cNvSpPr>
              <a:spLocks noChangeArrowheads="1"/>
            </p:cNvSpPr>
            <p:nvPr/>
          </p:nvSpPr>
          <p:spPr bwMode="auto">
            <a:xfrm>
              <a:off x="1152" y="2169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461" name="Oval 53"/>
            <p:cNvSpPr>
              <a:spLocks noChangeArrowheads="1"/>
            </p:cNvSpPr>
            <p:nvPr/>
          </p:nvSpPr>
          <p:spPr bwMode="auto">
            <a:xfrm>
              <a:off x="1968" y="3225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462" name="Oval 54"/>
            <p:cNvSpPr>
              <a:spLocks noChangeArrowheads="1"/>
            </p:cNvSpPr>
            <p:nvPr/>
          </p:nvSpPr>
          <p:spPr bwMode="auto">
            <a:xfrm>
              <a:off x="1680" y="3417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15463" name="Group 55"/>
            <p:cNvGrpSpPr>
              <a:grpSpLocks/>
            </p:cNvGrpSpPr>
            <p:nvPr/>
          </p:nvGrpSpPr>
          <p:grpSpPr bwMode="auto">
            <a:xfrm>
              <a:off x="2160" y="3417"/>
              <a:ext cx="192" cy="192"/>
              <a:chOff x="2880" y="2160"/>
              <a:chExt cx="192" cy="192"/>
            </a:xfrm>
          </p:grpSpPr>
          <p:sp>
            <p:nvSpPr>
              <p:cNvPr id="15465" name="Line 56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5466" name="Line 57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15464" name="Text Box 58"/>
            <p:cNvSpPr txBox="1">
              <a:spLocks noChangeArrowheads="1"/>
            </p:cNvSpPr>
            <p:nvPr/>
          </p:nvSpPr>
          <p:spPr bwMode="auto">
            <a:xfrm>
              <a:off x="-264" y="3945"/>
              <a:ext cx="1594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rt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  <a:cs typeface="Arial" panose="020B0604020202020204" pitchFamily="34" charset="0"/>
                </a:rPr>
                <a:t>Less or equal 50K</a:t>
              </a:r>
            </a:p>
          </p:txBody>
        </p:sp>
      </p:grpSp>
      <p:grpSp>
        <p:nvGrpSpPr>
          <p:cNvPr id="15367" name="Group 59"/>
          <p:cNvGrpSpPr>
            <a:grpSpLocks/>
          </p:cNvGrpSpPr>
          <p:nvPr/>
        </p:nvGrpSpPr>
        <p:grpSpPr bwMode="auto">
          <a:xfrm>
            <a:off x="4858836" y="2908812"/>
            <a:ext cx="2724257" cy="2527324"/>
            <a:chOff x="3145" y="1488"/>
            <a:chExt cx="3207" cy="2668"/>
          </a:xfrm>
        </p:grpSpPr>
        <p:sp>
          <p:nvSpPr>
            <p:cNvPr id="15369" name="Line 60"/>
            <p:cNvSpPr>
              <a:spLocks noChangeShapeType="1"/>
            </p:cNvSpPr>
            <p:nvPr/>
          </p:nvSpPr>
          <p:spPr bwMode="auto">
            <a:xfrm>
              <a:off x="3280" y="3744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370" name="Text Box 61"/>
            <p:cNvSpPr txBox="1">
              <a:spLocks noChangeArrowheads="1"/>
            </p:cNvSpPr>
            <p:nvPr/>
          </p:nvSpPr>
          <p:spPr bwMode="auto">
            <a:xfrm>
              <a:off x="4873" y="3839"/>
              <a:ext cx="1096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rt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  <a:cs typeface="Arial" panose="020B0604020202020204" pitchFamily="34" charset="0"/>
                </a:rPr>
                <a:t>Employed</a:t>
              </a:r>
            </a:p>
          </p:txBody>
        </p:sp>
        <p:sp>
          <p:nvSpPr>
            <p:cNvPr id="15371" name="Line 62"/>
            <p:cNvSpPr>
              <a:spLocks noChangeShapeType="1"/>
            </p:cNvSpPr>
            <p:nvPr/>
          </p:nvSpPr>
          <p:spPr bwMode="auto">
            <a:xfrm>
              <a:off x="5968" y="1728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372" name="Line 63"/>
            <p:cNvSpPr>
              <a:spLocks noChangeShapeType="1"/>
            </p:cNvSpPr>
            <p:nvPr/>
          </p:nvSpPr>
          <p:spPr bwMode="auto">
            <a:xfrm>
              <a:off x="6064" y="1632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373" name="Line 64"/>
            <p:cNvSpPr>
              <a:spLocks noChangeShapeType="1"/>
            </p:cNvSpPr>
            <p:nvPr/>
          </p:nvSpPr>
          <p:spPr bwMode="auto">
            <a:xfrm>
              <a:off x="5872" y="2112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374" name="Line 65"/>
            <p:cNvSpPr>
              <a:spLocks noChangeShapeType="1"/>
            </p:cNvSpPr>
            <p:nvPr/>
          </p:nvSpPr>
          <p:spPr bwMode="auto">
            <a:xfrm>
              <a:off x="5968" y="2016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375" name="Line 66"/>
            <p:cNvSpPr>
              <a:spLocks noChangeShapeType="1"/>
            </p:cNvSpPr>
            <p:nvPr/>
          </p:nvSpPr>
          <p:spPr bwMode="auto">
            <a:xfrm>
              <a:off x="5248" y="2112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376" name="Line 67"/>
            <p:cNvSpPr>
              <a:spLocks noChangeShapeType="1"/>
            </p:cNvSpPr>
            <p:nvPr/>
          </p:nvSpPr>
          <p:spPr bwMode="auto">
            <a:xfrm>
              <a:off x="5344" y="2016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377" name="Line 68"/>
            <p:cNvSpPr>
              <a:spLocks noChangeShapeType="1"/>
            </p:cNvSpPr>
            <p:nvPr/>
          </p:nvSpPr>
          <p:spPr bwMode="auto">
            <a:xfrm>
              <a:off x="5584" y="1824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378" name="Line 69"/>
            <p:cNvSpPr>
              <a:spLocks noChangeShapeType="1"/>
            </p:cNvSpPr>
            <p:nvPr/>
          </p:nvSpPr>
          <p:spPr bwMode="auto">
            <a:xfrm>
              <a:off x="5680" y="1728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379" name="Line 70"/>
            <p:cNvSpPr>
              <a:spLocks noChangeShapeType="1"/>
            </p:cNvSpPr>
            <p:nvPr/>
          </p:nvSpPr>
          <p:spPr bwMode="auto">
            <a:xfrm>
              <a:off x="6064" y="1968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380" name="Line 71"/>
            <p:cNvSpPr>
              <a:spLocks noChangeShapeType="1"/>
            </p:cNvSpPr>
            <p:nvPr/>
          </p:nvSpPr>
          <p:spPr bwMode="auto">
            <a:xfrm>
              <a:off x="6160" y="1872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381" name="Line 72"/>
            <p:cNvSpPr>
              <a:spLocks noChangeShapeType="1"/>
            </p:cNvSpPr>
            <p:nvPr/>
          </p:nvSpPr>
          <p:spPr bwMode="auto">
            <a:xfrm>
              <a:off x="6064" y="2352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382" name="Line 73"/>
            <p:cNvSpPr>
              <a:spLocks noChangeShapeType="1"/>
            </p:cNvSpPr>
            <p:nvPr/>
          </p:nvSpPr>
          <p:spPr bwMode="auto">
            <a:xfrm>
              <a:off x="6160" y="2256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383" name="Line 74"/>
            <p:cNvSpPr>
              <a:spLocks noChangeShapeType="1"/>
            </p:cNvSpPr>
            <p:nvPr/>
          </p:nvSpPr>
          <p:spPr bwMode="auto">
            <a:xfrm>
              <a:off x="5008" y="1824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384" name="Line 75"/>
            <p:cNvSpPr>
              <a:spLocks noChangeShapeType="1"/>
            </p:cNvSpPr>
            <p:nvPr/>
          </p:nvSpPr>
          <p:spPr bwMode="auto">
            <a:xfrm>
              <a:off x="5104" y="1728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385" name="Line 76"/>
            <p:cNvSpPr>
              <a:spLocks noChangeShapeType="1"/>
            </p:cNvSpPr>
            <p:nvPr/>
          </p:nvSpPr>
          <p:spPr bwMode="auto">
            <a:xfrm>
              <a:off x="5536" y="2304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386" name="Line 77"/>
            <p:cNvSpPr>
              <a:spLocks noChangeShapeType="1"/>
            </p:cNvSpPr>
            <p:nvPr/>
          </p:nvSpPr>
          <p:spPr bwMode="auto">
            <a:xfrm>
              <a:off x="5632" y="2208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387" name="Line 78"/>
            <p:cNvSpPr>
              <a:spLocks noChangeShapeType="1"/>
            </p:cNvSpPr>
            <p:nvPr/>
          </p:nvSpPr>
          <p:spPr bwMode="auto">
            <a:xfrm>
              <a:off x="5344" y="1584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388" name="Line 79"/>
            <p:cNvSpPr>
              <a:spLocks noChangeShapeType="1"/>
            </p:cNvSpPr>
            <p:nvPr/>
          </p:nvSpPr>
          <p:spPr bwMode="auto">
            <a:xfrm>
              <a:off x="5440" y="1488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389" name="Oval 80"/>
            <p:cNvSpPr>
              <a:spLocks noChangeArrowheads="1"/>
            </p:cNvSpPr>
            <p:nvPr/>
          </p:nvSpPr>
          <p:spPr bwMode="auto">
            <a:xfrm>
              <a:off x="4288" y="297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15390" name="Group 81"/>
            <p:cNvGrpSpPr>
              <a:grpSpLocks/>
            </p:cNvGrpSpPr>
            <p:nvPr/>
          </p:nvGrpSpPr>
          <p:grpSpPr bwMode="auto">
            <a:xfrm>
              <a:off x="5184" y="2352"/>
              <a:ext cx="192" cy="192"/>
              <a:chOff x="2880" y="2160"/>
              <a:chExt cx="192" cy="192"/>
            </a:xfrm>
          </p:grpSpPr>
          <p:sp>
            <p:nvSpPr>
              <p:cNvPr id="15420" name="Line 82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5421" name="Line 83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15391" name="Group 84"/>
            <p:cNvGrpSpPr>
              <a:grpSpLocks/>
            </p:cNvGrpSpPr>
            <p:nvPr/>
          </p:nvGrpSpPr>
          <p:grpSpPr bwMode="auto">
            <a:xfrm>
              <a:off x="5008" y="2640"/>
              <a:ext cx="192" cy="192"/>
              <a:chOff x="2880" y="2160"/>
              <a:chExt cx="192" cy="192"/>
            </a:xfrm>
          </p:grpSpPr>
          <p:sp>
            <p:nvSpPr>
              <p:cNvPr id="15418" name="Line 85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5419" name="Line 86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15392" name="Group 87"/>
            <p:cNvGrpSpPr>
              <a:grpSpLocks/>
            </p:cNvGrpSpPr>
            <p:nvPr/>
          </p:nvGrpSpPr>
          <p:grpSpPr bwMode="auto">
            <a:xfrm>
              <a:off x="4912" y="2112"/>
              <a:ext cx="192" cy="192"/>
              <a:chOff x="2880" y="2160"/>
              <a:chExt cx="192" cy="192"/>
            </a:xfrm>
          </p:grpSpPr>
          <p:sp>
            <p:nvSpPr>
              <p:cNvPr id="15416" name="Line 88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5417" name="Line 89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15393" name="Oval 90"/>
            <p:cNvSpPr>
              <a:spLocks noChangeArrowheads="1"/>
            </p:cNvSpPr>
            <p:nvPr/>
          </p:nvSpPr>
          <p:spPr bwMode="auto">
            <a:xfrm>
              <a:off x="4480" y="235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94" name="Oval 91"/>
            <p:cNvSpPr>
              <a:spLocks noChangeArrowheads="1"/>
            </p:cNvSpPr>
            <p:nvPr/>
          </p:nvSpPr>
          <p:spPr bwMode="auto">
            <a:xfrm>
              <a:off x="4480" y="326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95" name="Oval 92"/>
            <p:cNvSpPr>
              <a:spLocks noChangeArrowheads="1"/>
            </p:cNvSpPr>
            <p:nvPr/>
          </p:nvSpPr>
          <p:spPr bwMode="auto">
            <a:xfrm>
              <a:off x="4432" y="264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96" name="Oval 93"/>
            <p:cNvSpPr>
              <a:spLocks noChangeArrowheads="1"/>
            </p:cNvSpPr>
            <p:nvPr/>
          </p:nvSpPr>
          <p:spPr bwMode="auto">
            <a:xfrm>
              <a:off x="4096" y="220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97" name="Oval 94"/>
            <p:cNvSpPr>
              <a:spLocks noChangeArrowheads="1"/>
            </p:cNvSpPr>
            <p:nvPr/>
          </p:nvSpPr>
          <p:spPr bwMode="auto">
            <a:xfrm>
              <a:off x="3904" y="307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98" name="Oval 95"/>
            <p:cNvSpPr>
              <a:spLocks noChangeArrowheads="1"/>
            </p:cNvSpPr>
            <p:nvPr/>
          </p:nvSpPr>
          <p:spPr bwMode="auto">
            <a:xfrm>
              <a:off x="4000" y="345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99" name="Oval 96"/>
            <p:cNvSpPr>
              <a:spLocks noChangeArrowheads="1"/>
            </p:cNvSpPr>
            <p:nvPr/>
          </p:nvSpPr>
          <p:spPr bwMode="auto">
            <a:xfrm>
              <a:off x="3760" y="336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400" name="Oval 97"/>
            <p:cNvSpPr>
              <a:spLocks noChangeArrowheads="1"/>
            </p:cNvSpPr>
            <p:nvPr/>
          </p:nvSpPr>
          <p:spPr bwMode="auto">
            <a:xfrm>
              <a:off x="4000" y="264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401" name="Oval 98"/>
            <p:cNvSpPr>
              <a:spLocks noChangeArrowheads="1"/>
            </p:cNvSpPr>
            <p:nvPr/>
          </p:nvSpPr>
          <p:spPr bwMode="auto">
            <a:xfrm>
              <a:off x="3616" y="297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15402" name="Group 99"/>
            <p:cNvGrpSpPr>
              <a:grpSpLocks/>
            </p:cNvGrpSpPr>
            <p:nvPr/>
          </p:nvGrpSpPr>
          <p:grpSpPr bwMode="auto">
            <a:xfrm>
              <a:off x="5296" y="2688"/>
              <a:ext cx="192" cy="192"/>
              <a:chOff x="2880" y="2160"/>
              <a:chExt cx="192" cy="192"/>
            </a:xfrm>
          </p:grpSpPr>
          <p:sp>
            <p:nvSpPr>
              <p:cNvPr id="15414" name="Line 100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5415" name="Line 101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15403" name="Line 102"/>
            <p:cNvSpPr>
              <a:spLocks noChangeShapeType="1"/>
            </p:cNvSpPr>
            <p:nvPr/>
          </p:nvSpPr>
          <p:spPr bwMode="auto">
            <a:xfrm>
              <a:off x="4768" y="1536"/>
              <a:ext cx="0" cy="2112"/>
            </a:xfrm>
            <a:prstGeom prst="line">
              <a:avLst/>
            </a:prstGeom>
            <a:noFill/>
            <a:ln w="34925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404" name="Oval 103"/>
            <p:cNvSpPr>
              <a:spLocks noChangeArrowheads="1"/>
            </p:cNvSpPr>
            <p:nvPr/>
          </p:nvSpPr>
          <p:spPr bwMode="auto">
            <a:xfrm>
              <a:off x="3456" y="220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405" name="Oval 104"/>
            <p:cNvSpPr>
              <a:spLocks noChangeArrowheads="1"/>
            </p:cNvSpPr>
            <p:nvPr/>
          </p:nvSpPr>
          <p:spPr bwMode="auto">
            <a:xfrm>
              <a:off x="3552" y="254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406" name="Oval 105"/>
            <p:cNvSpPr>
              <a:spLocks noChangeArrowheads="1"/>
            </p:cNvSpPr>
            <p:nvPr/>
          </p:nvSpPr>
          <p:spPr bwMode="auto">
            <a:xfrm>
              <a:off x="3808" y="220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407" name="Oval 106"/>
            <p:cNvSpPr>
              <a:spLocks noChangeArrowheads="1"/>
            </p:cNvSpPr>
            <p:nvPr/>
          </p:nvSpPr>
          <p:spPr bwMode="auto">
            <a:xfrm>
              <a:off x="4384" y="201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408" name="Oval 107"/>
            <p:cNvSpPr>
              <a:spLocks noChangeArrowheads="1"/>
            </p:cNvSpPr>
            <p:nvPr/>
          </p:nvSpPr>
          <p:spPr bwMode="auto">
            <a:xfrm>
              <a:off x="3792" y="268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409" name="Oval 108"/>
            <p:cNvSpPr>
              <a:spLocks noChangeArrowheads="1"/>
            </p:cNvSpPr>
            <p:nvPr/>
          </p:nvSpPr>
          <p:spPr bwMode="auto">
            <a:xfrm>
              <a:off x="3504" y="288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15410" name="Group 109"/>
            <p:cNvGrpSpPr>
              <a:grpSpLocks/>
            </p:cNvGrpSpPr>
            <p:nvPr/>
          </p:nvGrpSpPr>
          <p:grpSpPr bwMode="auto">
            <a:xfrm>
              <a:off x="5392" y="3264"/>
              <a:ext cx="192" cy="192"/>
              <a:chOff x="2880" y="2160"/>
              <a:chExt cx="192" cy="192"/>
            </a:xfrm>
          </p:grpSpPr>
          <p:sp>
            <p:nvSpPr>
              <p:cNvPr id="15412" name="Line 110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5413" name="Line 111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15411" name="Text Box 112"/>
            <p:cNvSpPr txBox="1">
              <a:spLocks noChangeArrowheads="1"/>
            </p:cNvSpPr>
            <p:nvPr/>
          </p:nvSpPr>
          <p:spPr bwMode="auto">
            <a:xfrm>
              <a:off x="3145" y="3792"/>
              <a:ext cx="1336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rt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  <a:cs typeface="Arial" panose="020B0604020202020204" pitchFamily="34" charset="0"/>
                </a:rPr>
                <a:t>Unemployed</a:t>
              </a:r>
            </a:p>
          </p:txBody>
        </p:sp>
      </p:grpSp>
      <p:sp>
        <p:nvSpPr>
          <p:cNvPr id="15368" name="Text Box 113"/>
          <p:cNvSpPr txBox="1">
            <a:spLocks noChangeArrowheads="1"/>
          </p:cNvSpPr>
          <p:nvPr/>
        </p:nvSpPr>
        <p:spPr bwMode="auto">
          <a:xfrm>
            <a:off x="5086351" y="2153955"/>
            <a:ext cx="241220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en-US" altLang="en-US" sz="1500" b="1" dirty="0">
                <a:solidFill>
                  <a:srgbClr val="FF0000"/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Split over whether applicant is employed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6308" y="6286928"/>
            <a:ext cx="4368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Eras Medium ITC" panose="020B0602030504020804" pitchFamily="34" charset="0"/>
              </a:rPr>
              <a:t>Reference: http://www.cs.washington.edu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531867" y="-14262"/>
            <a:ext cx="161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Let’s skip this!</a:t>
            </a:r>
          </a:p>
        </p:txBody>
      </p:sp>
    </p:spTree>
    <p:extLst>
      <p:ext uri="{BB962C8B-B14F-4D97-AF65-F5344CB8AC3E}">
        <p14:creationId xmlns:p14="http://schemas.microsoft.com/office/powerpoint/2010/main" val="3558225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1849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  <a:latin typeface="Eras Medium ITC" panose="020B0602030504020804" pitchFamily="34" charset="0"/>
              </a:rPr>
              <a:t>Impurity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207D8F-6E0C-4182-934B-0D46B873A33F}" type="slidenum">
              <a:rPr lang="en-US" altLang="en-US" sz="105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050"/>
          </a:p>
        </p:txBody>
      </p:sp>
      <p:grpSp>
        <p:nvGrpSpPr>
          <p:cNvPr id="103427" name="Group 3"/>
          <p:cNvGrpSpPr>
            <a:grpSpLocks/>
          </p:cNvGrpSpPr>
          <p:nvPr/>
        </p:nvGrpSpPr>
        <p:grpSpPr bwMode="auto">
          <a:xfrm>
            <a:off x="1485900" y="3028950"/>
            <a:ext cx="1600200" cy="1428750"/>
            <a:chOff x="288" y="1824"/>
            <a:chExt cx="1344" cy="1200"/>
          </a:xfrm>
        </p:grpSpPr>
        <p:sp>
          <p:nvSpPr>
            <p:cNvPr id="17450" name="Oval 4"/>
            <p:cNvSpPr>
              <a:spLocks noChangeArrowheads="1"/>
            </p:cNvSpPr>
            <p:nvPr/>
          </p:nvSpPr>
          <p:spPr bwMode="auto">
            <a:xfrm>
              <a:off x="288" y="1824"/>
              <a:ext cx="1344" cy="1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7451" name="Oval 5"/>
            <p:cNvSpPr>
              <a:spLocks noChangeArrowheads="1"/>
            </p:cNvSpPr>
            <p:nvPr/>
          </p:nvSpPr>
          <p:spPr bwMode="auto">
            <a:xfrm>
              <a:off x="1248" y="240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7452" name="Oval 6"/>
            <p:cNvSpPr>
              <a:spLocks noChangeArrowheads="1"/>
            </p:cNvSpPr>
            <p:nvPr/>
          </p:nvSpPr>
          <p:spPr bwMode="auto">
            <a:xfrm>
              <a:off x="1008" y="225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7453" name="Oval 7"/>
            <p:cNvSpPr>
              <a:spLocks noChangeArrowheads="1"/>
            </p:cNvSpPr>
            <p:nvPr/>
          </p:nvSpPr>
          <p:spPr bwMode="auto">
            <a:xfrm>
              <a:off x="528" y="201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7454" name="Oval 8"/>
            <p:cNvSpPr>
              <a:spLocks noChangeArrowheads="1"/>
            </p:cNvSpPr>
            <p:nvPr/>
          </p:nvSpPr>
          <p:spPr bwMode="auto">
            <a:xfrm>
              <a:off x="432" y="244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7455" name="Oval 9"/>
            <p:cNvSpPr>
              <a:spLocks noChangeArrowheads="1"/>
            </p:cNvSpPr>
            <p:nvPr/>
          </p:nvSpPr>
          <p:spPr bwMode="auto">
            <a:xfrm>
              <a:off x="624" y="240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7456" name="Oval 10"/>
            <p:cNvSpPr>
              <a:spLocks noChangeArrowheads="1"/>
            </p:cNvSpPr>
            <p:nvPr/>
          </p:nvSpPr>
          <p:spPr bwMode="auto">
            <a:xfrm>
              <a:off x="1008" y="187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7457" name="Oval 11"/>
            <p:cNvSpPr>
              <a:spLocks noChangeArrowheads="1"/>
            </p:cNvSpPr>
            <p:nvPr/>
          </p:nvSpPr>
          <p:spPr bwMode="auto">
            <a:xfrm>
              <a:off x="816" y="182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7458" name="Oval 12"/>
            <p:cNvSpPr>
              <a:spLocks noChangeArrowheads="1"/>
            </p:cNvSpPr>
            <p:nvPr/>
          </p:nvSpPr>
          <p:spPr bwMode="auto">
            <a:xfrm>
              <a:off x="864" y="201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grpSp>
          <p:nvGrpSpPr>
            <p:cNvPr id="17459" name="Group 13"/>
            <p:cNvGrpSpPr>
              <a:grpSpLocks/>
            </p:cNvGrpSpPr>
            <p:nvPr/>
          </p:nvGrpSpPr>
          <p:grpSpPr bwMode="auto">
            <a:xfrm>
              <a:off x="624" y="1872"/>
              <a:ext cx="144" cy="144"/>
              <a:chOff x="2880" y="2160"/>
              <a:chExt cx="192" cy="192"/>
            </a:xfrm>
          </p:grpSpPr>
          <p:sp>
            <p:nvSpPr>
              <p:cNvPr id="17504" name="Line 14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>
                  <a:latin typeface="Eras Medium ITC" panose="020B0602030504020804" pitchFamily="34" charset="0"/>
                </a:endParaRPr>
              </a:p>
            </p:txBody>
          </p:sp>
          <p:sp>
            <p:nvSpPr>
              <p:cNvPr id="17505" name="Line 15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>
                  <a:latin typeface="Eras Medium ITC" panose="020B0602030504020804" pitchFamily="34" charset="0"/>
                </a:endParaRPr>
              </a:p>
            </p:txBody>
          </p:sp>
        </p:grpSp>
        <p:sp>
          <p:nvSpPr>
            <p:cNvPr id="17460" name="Oval 16"/>
            <p:cNvSpPr>
              <a:spLocks noChangeArrowheads="1"/>
            </p:cNvSpPr>
            <p:nvPr/>
          </p:nvSpPr>
          <p:spPr bwMode="auto">
            <a:xfrm>
              <a:off x="1152" y="196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7461" name="Oval 17"/>
            <p:cNvSpPr>
              <a:spLocks noChangeArrowheads="1"/>
            </p:cNvSpPr>
            <p:nvPr/>
          </p:nvSpPr>
          <p:spPr bwMode="auto">
            <a:xfrm>
              <a:off x="1008" y="254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grpSp>
          <p:nvGrpSpPr>
            <p:cNvPr id="17462" name="Group 18"/>
            <p:cNvGrpSpPr>
              <a:grpSpLocks/>
            </p:cNvGrpSpPr>
            <p:nvPr/>
          </p:nvGrpSpPr>
          <p:grpSpPr bwMode="auto">
            <a:xfrm>
              <a:off x="816" y="2160"/>
              <a:ext cx="144" cy="144"/>
              <a:chOff x="2880" y="2160"/>
              <a:chExt cx="192" cy="192"/>
            </a:xfrm>
          </p:grpSpPr>
          <p:sp>
            <p:nvSpPr>
              <p:cNvPr id="17502" name="Line 19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>
                  <a:latin typeface="Eras Medium ITC" panose="020B0602030504020804" pitchFamily="34" charset="0"/>
                </a:endParaRPr>
              </a:p>
            </p:txBody>
          </p:sp>
          <p:sp>
            <p:nvSpPr>
              <p:cNvPr id="17503" name="Line 20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>
                  <a:latin typeface="Eras Medium ITC" panose="020B0602030504020804" pitchFamily="34" charset="0"/>
                </a:endParaRPr>
              </a:p>
            </p:txBody>
          </p:sp>
        </p:grpSp>
        <p:grpSp>
          <p:nvGrpSpPr>
            <p:cNvPr id="17463" name="Group 21"/>
            <p:cNvGrpSpPr>
              <a:grpSpLocks/>
            </p:cNvGrpSpPr>
            <p:nvPr/>
          </p:nvGrpSpPr>
          <p:grpSpPr bwMode="auto">
            <a:xfrm>
              <a:off x="816" y="2640"/>
              <a:ext cx="144" cy="144"/>
              <a:chOff x="2880" y="2160"/>
              <a:chExt cx="192" cy="192"/>
            </a:xfrm>
          </p:grpSpPr>
          <p:sp>
            <p:nvSpPr>
              <p:cNvPr id="17500" name="Line 22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>
                  <a:latin typeface="Eras Medium ITC" panose="020B0602030504020804" pitchFamily="34" charset="0"/>
                </a:endParaRPr>
              </a:p>
            </p:txBody>
          </p:sp>
          <p:sp>
            <p:nvSpPr>
              <p:cNvPr id="17501" name="Line 23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>
                  <a:latin typeface="Eras Medium ITC" panose="020B0602030504020804" pitchFamily="34" charset="0"/>
                </a:endParaRPr>
              </a:p>
            </p:txBody>
          </p:sp>
        </p:grpSp>
        <p:grpSp>
          <p:nvGrpSpPr>
            <p:cNvPr id="17464" name="Group 24"/>
            <p:cNvGrpSpPr>
              <a:grpSpLocks/>
            </p:cNvGrpSpPr>
            <p:nvPr/>
          </p:nvGrpSpPr>
          <p:grpSpPr bwMode="auto">
            <a:xfrm>
              <a:off x="1200" y="2064"/>
              <a:ext cx="144" cy="144"/>
              <a:chOff x="2880" y="2160"/>
              <a:chExt cx="192" cy="192"/>
            </a:xfrm>
          </p:grpSpPr>
          <p:sp>
            <p:nvSpPr>
              <p:cNvPr id="17498" name="Line 25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>
                  <a:latin typeface="Eras Medium ITC" panose="020B0602030504020804" pitchFamily="34" charset="0"/>
                </a:endParaRPr>
              </a:p>
            </p:txBody>
          </p:sp>
          <p:sp>
            <p:nvSpPr>
              <p:cNvPr id="17499" name="Line 26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>
                  <a:latin typeface="Eras Medium ITC" panose="020B0602030504020804" pitchFamily="34" charset="0"/>
                </a:endParaRPr>
              </a:p>
            </p:txBody>
          </p:sp>
        </p:grpSp>
        <p:grpSp>
          <p:nvGrpSpPr>
            <p:cNvPr id="17465" name="Group 27"/>
            <p:cNvGrpSpPr>
              <a:grpSpLocks/>
            </p:cNvGrpSpPr>
            <p:nvPr/>
          </p:nvGrpSpPr>
          <p:grpSpPr bwMode="auto">
            <a:xfrm>
              <a:off x="336" y="2208"/>
              <a:ext cx="144" cy="144"/>
              <a:chOff x="2880" y="2160"/>
              <a:chExt cx="192" cy="192"/>
            </a:xfrm>
          </p:grpSpPr>
          <p:sp>
            <p:nvSpPr>
              <p:cNvPr id="17496" name="Line 28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>
                  <a:latin typeface="Eras Medium ITC" panose="020B0602030504020804" pitchFamily="34" charset="0"/>
                </a:endParaRPr>
              </a:p>
            </p:txBody>
          </p:sp>
          <p:sp>
            <p:nvSpPr>
              <p:cNvPr id="17497" name="Line 29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>
                  <a:latin typeface="Eras Medium ITC" panose="020B0602030504020804" pitchFamily="34" charset="0"/>
                </a:endParaRPr>
              </a:p>
            </p:txBody>
          </p:sp>
        </p:grpSp>
        <p:sp>
          <p:nvSpPr>
            <p:cNvPr id="17466" name="Oval 30"/>
            <p:cNvSpPr>
              <a:spLocks noChangeArrowheads="1"/>
            </p:cNvSpPr>
            <p:nvPr/>
          </p:nvSpPr>
          <p:spPr bwMode="auto">
            <a:xfrm>
              <a:off x="528" y="254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7467" name="Oval 31"/>
            <p:cNvSpPr>
              <a:spLocks noChangeArrowheads="1"/>
            </p:cNvSpPr>
            <p:nvPr/>
          </p:nvSpPr>
          <p:spPr bwMode="auto">
            <a:xfrm>
              <a:off x="624" y="264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7468" name="Oval 32"/>
            <p:cNvSpPr>
              <a:spLocks noChangeArrowheads="1"/>
            </p:cNvSpPr>
            <p:nvPr/>
          </p:nvSpPr>
          <p:spPr bwMode="auto">
            <a:xfrm>
              <a:off x="768" y="249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7469" name="Oval 33"/>
            <p:cNvSpPr>
              <a:spLocks noChangeArrowheads="1"/>
            </p:cNvSpPr>
            <p:nvPr/>
          </p:nvSpPr>
          <p:spPr bwMode="auto">
            <a:xfrm>
              <a:off x="624" y="225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7470" name="Oval 34"/>
            <p:cNvSpPr>
              <a:spLocks noChangeArrowheads="1"/>
            </p:cNvSpPr>
            <p:nvPr/>
          </p:nvSpPr>
          <p:spPr bwMode="auto">
            <a:xfrm>
              <a:off x="480" y="230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7471" name="Oval 35"/>
            <p:cNvSpPr>
              <a:spLocks noChangeArrowheads="1"/>
            </p:cNvSpPr>
            <p:nvPr/>
          </p:nvSpPr>
          <p:spPr bwMode="auto">
            <a:xfrm>
              <a:off x="384" y="206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grpSp>
          <p:nvGrpSpPr>
            <p:cNvPr id="17472" name="Group 36"/>
            <p:cNvGrpSpPr>
              <a:grpSpLocks/>
            </p:cNvGrpSpPr>
            <p:nvPr/>
          </p:nvGrpSpPr>
          <p:grpSpPr bwMode="auto">
            <a:xfrm>
              <a:off x="1008" y="2736"/>
              <a:ext cx="144" cy="144"/>
              <a:chOff x="2880" y="2160"/>
              <a:chExt cx="192" cy="192"/>
            </a:xfrm>
          </p:grpSpPr>
          <p:sp>
            <p:nvSpPr>
              <p:cNvPr id="17494" name="Line 37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>
                  <a:latin typeface="Eras Medium ITC" panose="020B0602030504020804" pitchFamily="34" charset="0"/>
                </a:endParaRPr>
              </a:p>
            </p:txBody>
          </p:sp>
          <p:sp>
            <p:nvSpPr>
              <p:cNvPr id="17495" name="Line 38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>
                  <a:latin typeface="Eras Medium ITC" panose="020B0602030504020804" pitchFamily="34" charset="0"/>
                </a:endParaRPr>
              </a:p>
            </p:txBody>
          </p:sp>
        </p:grpSp>
        <p:grpSp>
          <p:nvGrpSpPr>
            <p:cNvPr id="17473" name="Group 39"/>
            <p:cNvGrpSpPr>
              <a:grpSpLocks/>
            </p:cNvGrpSpPr>
            <p:nvPr/>
          </p:nvGrpSpPr>
          <p:grpSpPr bwMode="auto">
            <a:xfrm>
              <a:off x="720" y="2832"/>
              <a:ext cx="144" cy="144"/>
              <a:chOff x="2880" y="2160"/>
              <a:chExt cx="192" cy="192"/>
            </a:xfrm>
          </p:grpSpPr>
          <p:sp>
            <p:nvSpPr>
              <p:cNvPr id="17492" name="Line 40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>
                  <a:latin typeface="Eras Medium ITC" panose="020B0602030504020804" pitchFamily="34" charset="0"/>
                </a:endParaRPr>
              </a:p>
            </p:txBody>
          </p:sp>
          <p:sp>
            <p:nvSpPr>
              <p:cNvPr id="17493" name="Line 41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>
                  <a:latin typeface="Eras Medium ITC" panose="020B0602030504020804" pitchFamily="34" charset="0"/>
                </a:endParaRPr>
              </a:p>
            </p:txBody>
          </p:sp>
        </p:grpSp>
        <p:grpSp>
          <p:nvGrpSpPr>
            <p:cNvPr id="17474" name="Group 42"/>
            <p:cNvGrpSpPr>
              <a:grpSpLocks/>
            </p:cNvGrpSpPr>
            <p:nvPr/>
          </p:nvGrpSpPr>
          <p:grpSpPr bwMode="auto">
            <a:xfrm>
              <a:off x="1296" y="2688"/>
              <a:ext cx="144" cy="144"/>
              <a:chOff x="2880" y="2160"/>
              <a:chExt cx="192" cy="192"/>
            </a:xfrm>
          </p:grpSpPr>
          <p:sp>
            <p:nvSpPr>
              <p:cNvPr id="17490" name="Line 43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>
                  <a:latin typeface="Eras Medium ITC" panose="020B0602030504020804" pitchFamily="34" charset="0"/>
                </a:endParaRPr>
              </a:p>
            </p:txBody>
          </p:sp>
          <p:sp>
            <p:nvSpPr>
              <p:cNvPr id="17491" name="Line 44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>
                  <a:latin typeface="Eras Medium ITC" panose="020B0602030504020804" pitchFamily="34" charset="0"/>
                </a:endParaRPr>
              </a:p>
            </p:txBody>
          </p:sp>
        </p:grpSp>
        <p:grpSp>
          <p:nvGrpSpPr>
            <p:cNvPr id="17475" name="Group 45"/>
            <p:cNvGrpSpPr>
              <a:grpSpLocks/>
            </p:cNvGrpSpPr>
            <p:nvPr/>
          </p:nvGrpSpPr>
          <p:grpSpPr bwMode="auto">
            <a:xfrm>
              <a:off x="864" y="2400"/>
              <a:ext cx="144" cy="144"/>
              <a:chOff x="2880" y="2160"/>
              <a:chExt cx="192" cy="192"/>
            </a:xfrm>
          </p:grpSpPr>
          <p:sp>
            <p:nvSpPr>
              <p:cNvPr id="17488" name="Line 46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>
                  <a:latin typeface="Eras Medium ITC" panose="020B0602030504020804" pitchFamily="34" charset="0"/>
                </a:endParaRPr>
              </a:p>
            </p:txBody>
          </p:sp>
          <p:sp>
            <p:nvSpPr>
              <p:cNvPr id="17489" name="Line 47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>
                  <a:latin typeface="Eras Medium ITC" panose="020B0602030504020804" pitchFamily="34" charset="0"/>
                </a:endParaRPr>
              </a:p>
            </p:txBody>
          </p:sp>
        </p:grpSp>
        <p:grpSp>
          <p:nvGrpSpPr>
            <p:cNvPr id="17476" name="Group 48"/>
            <p:cNvGrpSpPr>
              <a:grpSpLocks/>
            </p:cNvGrpSpPr>
            <p:nvPr/>
          </p:nvGrpSpPr>
          <p:grpSpPr bwMode="auto">
            <a:xfrm>
              <a:off x="1104" y="2592"/>
              <a:ext cx="144" cy="144"/>
              <a:chOff x="2880" y="2160"/>
              <a:chExt cx="192" cy="192"/>
            </a:xfrm>
          </p:grpSpPr>
          <p:sp>
            <p:nvSpPr>
              <p:cNvPr id="17486" name="Line 49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>
                  <a:latin typeface="Eras Medium ITC" panose="020B0602030504020804" pitchFamily="34" charset="0"/>
                </a:endParaRPr>
              </a:p>
            </p:txBody>
          </p:sp>
          <p:sp>
            <p:nvSpPr>
              <p:cNvPr id="17487" name="Line 50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>
                  <a:latin typeface="Eras Medium ITC" panose="020B0602030504020804" pitchFamily="34" charset="0"/>
                </a:endParaRPr>
              </a:p>
            </p:txBody>
          </p:sp>
        </p:grpSp>
        <p:grpSp>
          <p:nvGrpSpPr>
            <p:cNvPr id="17477" name="Group 51"/>
            <p:cNvGrpSpPr>
              <a:grpSpLocks/>
            </p:cNvGrpSpPr>
            <p:nvPr/>
          </p:nvGrpSpPr>
          <p:grpSpPr bwMode="auto">
            <a:xfrm>
              <a:off x="1152" y="2832"/>
              <a:ext cx="144" cy="144"/>
              <a:chOff x="2880" y="2160"/>
              <a:chExt cx="192" cy="192"/>
            </a:xfrm>
          </p:grpSpPr>
          <p:sp>
            <p:nvSpPr>
              <p:cNvPr id="17484" name="Line 52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>
                  <a:latin typeface="Eras Medium ITC" panose="020B0602030504020804" pitchFamily="34" charset="0"/>
                </a:endParaRPr>
              </a:p>
            </p:txBody>
          </p:sp>
          <p:sp>
            <p:nvSpPr>
              <p:cNvPr id="17485" name="Line 53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>
                  <a:latin typeface="Eras Medium ITC" panose="020B0602030504020804" pitchFamily="34" charset="0"/>
                </a:endParaRPr>
              </a:p>
            </p:txBody>
          </p:sp>
        </p:grpSp>
        <p:grpSp>
          <p:nvGrpSpPr>
            <p:cNvPr id="17478" name="Group 54"/>
            <p:cNvGrpSpPr>
              <a:grpSpLocks/>
            </p:cNvGrpSpPr>
            <p:nvPr/>
          </p:nvGrpSpPr>
          <p:grpSpPr bwMode="auto">
            <a:xfrm>
              <a:off x="1296" y="2208"/>
              <a:ext cx="144" cy="144"/>
              <a:chOff x="2880" y="2160"/>
              <a:chExt cx="192" cy="192"/>
            </a:xfrm>
          </p:grpSpPr>
          <p:sp>
            <p:nvSpPr>
              <p:cNvPr id="17482" name="Line 55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>
                  <a:latin typeface="Eras Medium ITC" panose="020B0602030504020804" pitchFamily="34" charset="0"/>
                </a:endParaRPr>
              </a:p>
            </p:txBody>
          </p:sp>
          <p:sp>
            <p:nvSpPr>
              <p:cNvPr id="17483" name="Line 56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>
                  <a:latin typeface="Eras Medium ITC" panose="020B0602030504020804" pitchFamily="34" charset="0"/>
                </a:endParaRPr>
              </a:p>
            </p:txBody>
          </p:sp>
        </p:grpSp>
        <p:grpSp>
          <p:nvGrpSpPr>
            <p:cNvPr id="17479" name="Group 57"/>
            <p:cNvGrpSpPr>
              <a:grpSpLocks/>
            </p:cNvGrpSpPr>
            <p:nvPr/>
          </p:nvGrpSpPr>
          <p:grpSpPr bwMode="auto">
            <a:xfrm>
              <a:off x="1440" y="2352"/>
              <a:ext cx="144" cy="144"/>
              <a:chOff x="2880" y="2160"/>
              <a:chExt cx="192" cy="192"/>
            </a:xfrm>
          </p:grpSpPr>
          <p:sp>
            <p:nvSpPr>
              <p:cNvPr id="17480" name="Line 58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>
                  <a:latin typeface="Eras Medium ITC" panose="020B0602030504020804" pitchFamily="34" charset="0"/>
                </a:endParaRPr>
              </a:p>
            </p:txBody>
          </p:sp>
          <p:sp>
            <p:nvSpPr>
              <p:cNvPr id="17481" name="Line 59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>
                  <a:latin typeface="Eras Medium ITC" panose="020B0602030504020804" pitchFamily="34" charset="0"/>
                </a:endParaRPr>
              </a:p>
            </p:txBody>
          </p:sp>
        </p:grpSp>
      </p:grpSp>
      <p:sp>
        <p:nvSpPr>
          <p:cNvPr id="103484" name="Text Box 60"/>
          <p:cNvSpPr txBox="1">
            <a:spLocks noChangeArrowheads="1"/>
          </p:cNvSpPr>
          <p:nvPr/>
        </p:nvSpPr>
        <p:spPr bwMode="auto">
          <a:xfrm>
            <a:off x="1314451" y="2457450"/>
            <a:ext cx="21307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Eras Medium ITC" panose="020B0602030504020804" pitchFamily="34" charset="0"/>
                <a:cs typeface="Arial" panose="020B0604020202020204" pitchFamily="34" charset="0"/>
              </a:rPr>
              <a:t>Very impure group</a:t>
            </a:r>
          </a:p>
        </p:txBody>
      </p:sp>
      <p:sp>
        <p:nvSpPr>
          <p:cNvPr id="103485" name="Text Box 61"/>
          <p:cNvSpPr txBox="1">
            <a:spLocks noChangeArrowheads="1"/>
          </p:cNvSpPr>
          <p:nvPr/>
        </p:nvSpPr>
        <p:spPr bwMode="auto">
          <a:xfrm>
            <a:off x="3994532" y="2514601"/>
            <a:ext cx="14478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Eras Medium ITC" panose="020B0602030504020804" pitchFamily="34" charset="0"/>
                <a:cs typeface="Arial" panose="020B0604020202020204" pitchFamily="34" charset="0"/>
              </a:rPr>
              <a:t>Less impure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1">
              <a:latin typeface="Eras Medium ITC" panose="020B0602030504020804" pitchFamily="34" charset="0"/>
              <a:cs typeface="Arial" panose="020B0604020202020204" pitchFamily="34" charset="0"/>
            </a:endParaRPr>
          </a:p>
        </p:txBody>
      </p:sp>
      <p:grpSp>
        <p:nvGrpSpPr>
          <p:cNvPr id="103486" name="Group 62"/>
          <p:cNvGrpSpPr>
            <a:grpSpLocks/>
          </p:cNvGrpSpPr>
          <p:nvPr/>
        </p:nvGrpSpPr>
        <p:grpSpPr bwMode="auto">
          <a:xfrm>
            <a:off x="5943600" y="3200400"/>
            <a:ext cx="1371600" cy="1314450"/>
            <a:chOff x="4032" y="1968"/>
            <a:chExt cx="1152" cy="1104"/>
          </a:xfrm>
        </p:grpSpPr>
        <p:sp>
          <p:nvSpPr>
            <p:cNvPr id="17437" name="Oval 63"/>
            <p:cNvSpPr>
              <a:spLocks noChangeArrowheads="1"/>
            </p:cNvSpPr>
            <p:nvPr/>
          </p:nvSpPr>
          <p:spPr bwMode="auto">
            <a:xfrm>
              <a:off x="4512" y="206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7438" name="Oval 64"/>
            <p:cNvSpPr>
              <a:spLocks noChangeArrowheads="1"/>
            </p:cNvSpPr>
            <p:nvPr/>
          </p:nvSpPr>
          <p:spPr bwMode="auto">
            <a:xfrm>
              <a:off x="4032" y="1968"/>
              <a:ext cx="1152" cy="11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7439" name="Oval 65"/>
            <p:cNvSpPr>
              <a:spLocks noChangeArrowheads="1"/>
            </p:cNvSpPr>
            <p:nvPr/>
          </p:nvSpPr>
          <p:spPr bwMode="auto">
            <a:xfrm>
              <a:off x="4800" y="249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7440" name="Oval 66"/>
            <p:cNvSpPr>
              <a:spLocks noChangeArrowheads="1"/>
            </p:cNvSpPr>
            <p:nvPr/>
          </p:nvSpPr>
          <p:spPr bwMode="auto">
            <a:xfrm>
              <a:off x="4656" y="249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7441" name="Oval 67"/>
            <p:cNvSpPr>
              <a:spLocks noChangeArrowheads="1"/>
            </p:cNvSpPr>
            <p:nvPr/>
          </p:nvSpPr>
          <p:spPr bwMode="auto">
            <a:xfrm>
              <a:off x="4416" y="216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7442" name="Oval 68"/>
            <p:cNvSpPr>
              <a:spLocks noChangeArrowheads="1"/>
            </p:cNvSpPr>
            <p:nvPr/>
          </p:nvSpPr>
          <p:spPr bwMode="auto">
            <a:xfrm>
              <a:off x="4800" y="264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7443" name="Oval 69"/>
            <p:cNvSpPr>
              <a:spLocks noChangeArrowheads="1"/>
            </p:cNvSpPr>
            <p:nvPr/>
          </p:nvSpPr>
          <p:spPr bwMode="auto">
            <a:xfrm>
              <a:off x="4800" y="225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7444" name="Oval 70"/>
            <p:cNvSpPr>
              <a:spLocks noChangeArrowheads="1"/>
            </p:cNvSpPr>
            <p:nvPr/>
          </p:nvSpPr>
          <p:spPr bwMode="auto">
            <a:xfrm>
              <a:off x="4224" y="244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7445" name="Oval 71"/>
            <p:cNvSpPr>
              <a:spLocks noChangeArrowheads="1"/>
            </p:cNvSpPr>
            <p:nvPr/>
          </p:nvSpPr>
          <p:spPr bwMode="auto">
            <a:xfrm>
              <a:off x="4320" y="259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7446" name="Oval 72"/>
            <p:cNvSpPr>
              <a:spLocks noChangeArrowheads="1"/>
            </p:cNvSpPr>
            <p:nvPr/>
          </p:nvSpPr>
          <p:spPr bwMode="auto">
            <a:xfrm>
              <a:off x="4416" y="268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7447" name="Oval 73"/>
            <p:cNvSpPr>
              <a:spLocks noChangeArrowheads="1"/>
            </p:cNvSpPr>
            <p:nvPr/>
          </p:nvSpPr>
          <p:spPr bwMode="auto">
            <a:xfrm>
              <a:off x="4608" y="216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7448" name="Oval 74"/>
            <p:cNvSpPr>
              <a:spLocks noChangeArrowheads="1"/>
            </p:cNvSpPr>
            <p:nvPr/>
          </p:nvSpPr>
          <p:spPr bwMode="auto">
            <a:xfrm>
              <a:off x="4656" y="240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7449" name="Oval 75"/>
            <p:cNvSpPr>
              <a:spLocks noChangeArrowheads="1"/>
            </p:cNvSpPr>
            <p:nvPr/>
          </p:nvSpPr>
          <p:spPr bwMode="auto">
            <a:xfrm>
              <a:off x="4896" y="244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</p:grpSp>
      <p:sp>
        <p:nvSpPr>
          <p:cNvPr id="103500" name="Text Box 76"/>
          <p:cNvSpPr txBox="1">
            <a:spLocks noChangeArrowheads="1"/>
          </p:cNvSpPr>
          <p:nvPr/>
        </p:nvSpPr>
        <p:spPr bwMode="auto">
          <a:xfrm>
            <a:off x="5772151" y="2571751"/>
            <a:ext cx="15037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Eras Medium ITC" panose="020B0602030504020804" pitchFamily="34" charset="0"/>
                <a:cs typeface="Arial" panose="020B0604020202020204" pitchFamily="34" charset="0"/>
              </a:rPr>
              <a:t>Minimum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Eras Medium ITC" panose="020B0602030504020804" pitchFamily="34" charset="0"/>
                <a:cs typeface="Arial" panose="020B0604020202020204" pitchFamily="34" charset="0"/>
              </a:rPr>
              <a:t>impurity</a:t>
            </a:r>
          </a:p>
        </p:txBody>
      </p:sp>
      <p:grpSp>
        <p:nvGrpSpPr>
          <p:cNvPr id="103501" name="Group 77"/>
          <p:cNvGrpSpPr>
            <a:grpSpLocks/>
          </p:cNvGrpSpPr>
          <p:nvPr/>
        </p:nvGrpSpPr>
        <p:grpSpPr bwMode="auto">
          <a:xfrm>
            <a:off x="3943350" y="3143250"/>
            <a:ext cx="1371600" cy="1314450"/>
            <a:chOff x="2352" y="1920"/>
            <a:chExt cx="1152" cy="1104"/>
          </a:xfrm>
        </p:grpSpPr>
        <p:sp>
          <p:nvSpPr>
            <p:cNvPr id="17418" name="Oval 78"/>
            <p:cNvSpPr>
              <a:spLocks noChangeArrowheads="1"/>
            </p:cNvSpPr>
            <p:nvPr/>
          </p:nvSpPr>
          <p:spPr bwMode="auto">
            <a:xfrm>
              <a:off x="2832" y="201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7419" name="Oval 79"/>
            <p:cNvSpPr>
              <a:spLocks noChangeArrowheads="1"/>
            </p:cNvSpPr>
            <p:nvPr/>
          </p:nvSpPr>
          <p:spPr bwMode="auto">
            <a:xfrm>
              <a:off x="2352" y="1920"/>
              <a:ext cx="1152" cy="11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7420" name="Oval 80"/>
            <p:cNvSpPr>
              <a:spLocks noChangeArrowheads="1"/>
            </p:cNvSpPr>
            <p:nvPr/>
          </p:nvSpPr>
          <p:spPr bwMode="auto">
            <a:xfrm>
              <a:off x="3120" y="244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7421" name="Oval 81"/>
            <p:cNvSpPr>
              <a:spLocks noChangeArrowheads="1"/>
            </p:cNvSpPr>
            <p:nvPr/>
          </p:nvSpPr>
          <p:spPr bwMode="auto">
            <a:xfrm>
              <a:off x="2976" y="244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7422" name="Oval 82"/>
            <p:cNvSpPr>
              <a:spLocks noChangeArrowheads="1"/>
            </p:cNvSpPr>
            <p:nvPr/>
          </p:nvSpPr>
          <p:spPr bwMode="auto">
            <a:xfrm>
              <a:off x="2736" y="211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7423" name="Oval 83"/>
            <p:cNvSpPr>
              <a:spLocks noChangeArrowheads="1"/>
            </p:cNvSpPr>
            <p:nvPr/>
          </p:nvSpPr>
          <p:spPr bwMode="auto">
            <a:xfrm>
              <a:off x="3120" y="259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7424" name="Oval 84"/>
            <p:cNvSpPr>
              <a:spLocks noChangeArrowheads="1"/>
            </p:cNvSpPr>
            <p:nvPr/>
          </p:nvSpPr>
          <p:spPr bwMode="auto">
            <a:xfrm>
              <a:off x="3120" y="220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7425" name="Oval 85"/>
            <p:cNvSpPr>
              <a:spLocks noChangeArrowheads="1"/>
            </p:cNvSpPr>
            <p:nvPr/>
          </p:nvSpPr>
          <p:spPr bwMode="auto">
            <a:xfrm>
              <a:off x="2544" y="240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7426" name="Oval 86"/>
            <p:cNvSpPr>
              <a:spLocks noChangeArrowheads="1"/>
            </p:cNvSpPr>
            <p:nvPr/>
          </p:nvSpPr>
          <p:spPr bwMode="auto">
            <a:xfrm>
              <a:off x="2640" y="254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7427" name="Oval 87"/>
            <p:cNvSpPr>
              <a:spLocks noChangeArrowheads="1"/>
            </p:cNvSpPr>
            <p:nvPr/>
          </p:nvSpPr>
          <p:spPr bwMode="auto">
            <a:xfrm>
              <a:off x="2736" y="264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7428" name="Oval 88"/>
            <p:cNvSpPr>
              <a:spLocks noChangeArrowheads="1"/>
            </p:cNvSpPr>
            <p:nvPr/>
          </p:nvSpPr>
          <p:spPr bwMode="auto">
            <a:xfrm>
              <a:off x="2928" y="211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7429" name="Oval 89"/>
            <p:cNvSpPr>
              <a:spLocks noChangeArrowheads="1"/>
            </p:cNvSpPr>
            <p:nvPr/>
          </p:nvSpPr>
          <p:spPr bwMode="auto">
            <a:xfrm>
              <a:off x="2976" y="235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7430" name="Oval 90"/>
            <p:cNvSpPr>
              <a:spLocks noChangeArrowheads="1"/>
            </p:cNvSpPr>
            <p:nvPr/>
          </p:nvSpPr>
          <p:spPr bwMode="auto">
            <a:xfrm>
              <a:off x="3216" y="240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grpSp>
          <p:nvGrpSpPr>
            <p:cNvPr id="17431" name="Group 91"/>
            <p:cNvGrpSpPr>
              <a:grpSpLocks/>
            </p:cNvGrpSpPr>
            <p:nvPr/>
          </p:nvGrpSpPr>
          <p:grpSpPr bwMode="auto">
            <a:xfrm>
              <a:off x="2880" y="2544"/>
              <a:ext cx="144" cy="144"/>
              <a:chOff x="2880" y="2160"/>
              <a:chExt cx="192" cy="192"/>
            </a:xfrm>
          </p:grpSpPr>
          <p:sp>
            <p:nvSpPr>
              <p:cNvPr id="17435" name="Line 92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>
                  <a:latin typeface="Eras Medium ITC" panose="020B0602030504020804" pitchFamily="34" charset="0"/>
                </a:endParaRPr>
              </a:p>
            </p:txBody>
          </p:sp>
          <p:sp>
            <p:nvSpPr>
              <p:cNvPr id="17436" name="Line 93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>
                  <a:latin typeface="Eras Medium ITC" panose="020B0602030504020804" pitchFamily="34" charset="0"/>
                </a:endParaRPr>
              </a:p>
            </p:txBody>
          </p:sp>
        </p:grpSp>
        <p:grpSp>
          <p:nvGrpSpPr>
            <p:cNvPr id="17432" name="Group 94"/>
            <p:cNvGrpSpPr>
              <a:grpSpLocks/>
            </p:cNvGrpSpPr>
            <p:nvPr/>
          </p:nvGrpSpPr>
          <p:grpSpPr bwMode="auto">
            <a:xfrm>
              <a:off x="2976" y="2736"/>
              <a:ext cx="144" cy="144"/>
              <a:chOff x="2880" y="2160"/>
              <a:chExt cx="192" cy="192"/>
            </a:xfrm>
          </p:grpSpPr>
          <p:sp>
            <p:nvSpPr>
              <p:cNvPr id="17433" name="Line 95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>
                  <a:latin typeface="Eras Medium ITC" panose="020B0602030504020804" pitchFamily="34" charset="0"/>
                </a:endParaRPr>
              </a:p>
            </p:txBody>
          </p:sp>
          <p:sp>
            <p:nvSpPr>
              <p:cNvPr id="17434" name="Line 96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>
                  <a:latin typeface="Eras Medium ITC" panose="020B0602030504020804" pitchFamily="34" charset="0"/>
                </a:endParaRPr>
              </a:p>
            </p:txBody>
          </p:sp>
        </p:grpSp>
      </p:grpSp>
      <p:sp>
        <p:nvSpPr>
          <p:cNvPr id="98" name="TextBox 97"/>
          <p:cNvSpPr txBox="1"/>
          <p:nvPr/>
        </p:nvSpPr>
        <p:spPr>
          <a:xfrm>
            <a:off x="1906308" y="6286928"/>
            <a:ext cx="4368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Eras Medium ITC" panose="020B0602030504020804" pitchFamily="34" charset="0"/>
              </a:rPr>
              <a:t>Reference: http://www.cs.washington.edu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190223" y="116906"/>
            <a:ext cx="161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Let’s skip this!</a:t>
            </a:r>
          </a:p>
        </p:txBody>
      </p:sp>
    </p:spTree>
    <p:extLst>
      <p:ext uri="{BB962C8B-B14F-4D97-AF65-F5344CB8AC3E}">
        <p14:creationId xmlns:p14="http://schemas.microsoft.com/office/powerpoint/2010/main" val="161710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3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35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35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34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84" grpId="0"/>
      <p:bldP spid="103485" grpId="0"/>
      <p:bldP spid="10350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D87376-C857-4F83-B774-F73745B19EF4}" type="slidenum">
              <a:rPr lang="en-US" altLang="en-US" sz="105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05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1450575" y="537013"/>
            <a:ext cx="6172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33CC"/>
                </a:solidFill>
                <a:latin typeface="Eras Medium ITC" panose="020B0602030504020804" pitchFamily="34" charset="0"/>
              </a:rPr>
              <a:t>Entropy: </a:t>
            </a:r>
            <a:r>
              <a:rPr lang="en-US" altLang="en-US" sz="2000" dirty="0">
                <a:solidFill>
                  <a:srgbClr val="0033CC"/>
                </a:solidFill>
                <a:latin typeface="Eras Medium ITC" panose="020B0602030504020804" pitchFamily="34" charset="0"/>
              </a:rPr>
              <a:t>a common way to measure impurity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485900" y="1600200"/>
            <a:ext cx="605790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1500" dirty="0">
              <a:solidFill>
                <a:srgbClr val="000000"/>
              </a:solidFill>
              <a:latin typeface="Eras Medium ITC" panose="020B0602030504020804" pitchFamily="34" charset="0"/>
            </a:endParaRPr>
          </a:p>
          <a:p>
            <a:pPr eaLnBrk="1" hangingPunct="1">
              <a:buClr>
                <a:schemeClr val="folHlink"/>
              </a:buClr>
            </a:pPr>
            <a:endParaRPr lang="en-US" altLang="en-US" sz="2100" dirty="0">
              <a:solidFill>
                <a:schemeClr val="bg2"/>
              </a:solidFill>
              <a:latin typeface="Eras Medium ITC" panose="020B0602030504020804" pitchFamily="34" charset="0"/>
            </a:endParaRPr>
          </a:p>
          <a:p>
            <a:pPr eaLnBrk="1" hangingPunct="1">
              <a:buClr>
                <a:schemeClr val="folHlink"/>
              </a:buClr>
            </a:pPr>
            <a:r>
              <a:rPr lang="en-US" altLang="en-US" sz="2100" dirty="0">
                <a:solidFill>
                  <a:srgbClr val="000000"/>
                </a:solidFill>
                <a:latin typeface="Eras Medium ITC" panose="020B0602030504020804" pitchFamily="34" charset="0"/>
              </a:rPr>
              <a:t>Entropy = </a:t>
            </a:r>
          </a:p>
          <a:p>
            <a:pPr lvl="1" eaLnBrk="1" hangingPunct="1">
              <a:buFontTx/>
              <a:buNone/>
            </a:pPr>
            <a:endParaRPr lang="en-US" altLang="en-US" sz="1500" dirty="0">
              <a:solidFill>
                <a:srgbClr val="000000"/>
              </a:solidFill>
              <a:latin typeface="Eras Medium ITC" panose="020B0602030504020804" pitchFamily="34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1500" dirty="0">
                <a:solidFill>
                  <a:srgbClr val="000000"/>
                </a:solidFill>
                <a:latin typeface="Eras Medium ITC" panose="020B0602030504020804" pitchFamily="34" charset="0"/>
              </a:rPr>
              <a:t>p</a:t>
            </a:r>
            <a:r>
              <a:rPr lang="en-US" altLang="en-US" sz="1500" baseline="-25000" dirty="0">
                <a:solidFill>
                  <a:srgbClr val="000000"/>
                </a:solidFill>
                <a:latin typeface="Eras Medium ITC" panose="020B0602030504020804" pitchFamily="34" charset="0"/>
              </a:rPr>
              <a:t>i</a:t>
            </a:r>
            <a:r>
              <a:rPr lang="en-US" altLang="en-US" sz="1500" dirty="0">
                <a:solidFill>
                  <a:srgbClr val="000000"/>
                </a:solidFill>
                <a:latin typeface="Eras Medium ITC" panose="020B0602030504020804" pitchFamily="34" charset="0"/>
              </a:rPr>
              <a:t> is the proportion of class </a:t>
            </a:r>
            <a:r>
              <a:rPr lang="en-US" altLang="en-US" sz="1500" dirty="0" err="1">
                <a:solidFill>
                  <a:srgbClr val="000000"/>
                </a:solidFill>
                <a:latin typeface="Eras Medium ITC" panose="020B0602030504020804" pitchFamily="34" charset="0"/>
              </a:rPr>
              <a:t>i</a:t>
            </a:r>
            <a:endParaRPr lang="en-US" altLang="en-US" sz="1500" dirty="0">
              <a:solidFill>
                <a:srgbClr val="000000"/>
              </a:solidFill>
              <a:latin typeface="Eras Medium ITC" panose="020B0602030504020804" pitchFamily="34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1500" dirty="0">
                <a:solidFill>
                  <a:srgbClr val="000000"/>
                </a:solidFill>
                <a:latin typeface="Eras Medium ITC" panose="020B0602030504020804" pitchFamily="34" charset="0"/>
              </a:rPr>
              <a:t>Compute it as the proportion of class </a:t>
            </a:r>
            <a:r>
              <a:rPr lang="en-US" altLang="en-US" sz="1500" dirty="0" err="1">
                <a:solidFill>
                  <a:srgbClr val="000000"/>
                </a:solidFill>
                <a:latin typeface="Eras Medium ITC" panose="020B0602030504020804" pitchFamily="34" charset="0"/>
              </a:rPr>
              <a:t>i</a:t>
            </a:r>
            <a:r>
              <a:rPr lang="en-US" altLang="en-US" sz="1500" dirty="0">
                <a:solidFill>
                  <a:srgbClr val="000000"/>
                </a:solidFill>
                <a:latin typeface="Eras Medium ITC" panose="020B0602030504020804" pitchFamily="34" charset="0"/>
              </a:rPr>
              <a:t> in the set.</a:t>
            </a:r>
          </a:p>
          <a:p>
            <a:pPr eaLnBrk="1" hangingPunct="1"/>
            <a:endParaRPr lang="en-US" altLang="en-US" sz="1500" dirty="0">
              <a:solidFill>
                <a:srgbClr val="000000"/>
              </a:solidFill>
              <a:latin typeface="Eras Medium ITC" panose="020B0602030504020804" pitchFamily="34" charset="0"/>
            </a:endParaRPr>
          </a:p>
          <a:p>
            <a:pPr eaLnBrk="1" hangingPunct="1">
              <a:buClr>
                <a:schemeClr val="folHlink"/>
              </a:buClr>
            </a:pPr>
            <a:endParaRPr lang="en-US" altLang="en-US" sz="1500" dirty="0">
              <a:solidFill>
                <a:srgbClr val="000000"/>
              </a:solidFill>
              <a:latin typeface="Eras Medium ITC" panose="020B0602030504020804" pitchFamily="34" charset="0"/>
            </a:endParaRPr>
          </a:p>
          <a:p>
            <a:pPr eaLnBrk="1" hangingPunct="1">
              <a:buClr>
                <a:schemeClr val="folHlink"/>
              </a:buClr>
            </a:pPr>
            <a:r>
              <a:rPr lang="en-US" altLang="en-US" sz="2100" dirty="0">
                <a:solidFill>
                  <a:srgbClr val="000000"/>
                </a:solidFill>
                <a:latin typeface="Eras Medium ITC" panose="020B0602030504020804" pitchFamily="34" charset="0"/>
              </a:rPr>
              <a:t>Entropy comes from information theory.  The higher the entropy the more the information content.</a:t>
            </a:r>
          </a:p>
        </p:txBody>
      </p:sp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3143250" y="2286001"/>
          <a:ext cx="1714500" cy="535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" name="Equation" r:id="rId3" imgW="914400" imgH="342900" progId="Equation.3">
                  <p:embed/>
                </p:oleObj>
              </mc:Choice>
              <mc:Fallback>
                <p:oleObj name="Equation" r:id="rId3" imgW="9144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2286001"/>
                        <a:ext cx="1714500" cy="535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8" name="Group 5"/>
          <p:cNvGrpSpPr>
            <a:grpSpLocks/>
          </p:cNvGrpSpPr>
          <p:nvPr/>
        </p:nvGrpSpPr>
        <p:grpSpPr bwMode="auto">
          <a:xfrm>
            <a:off x="5400675" y="1532374"/>
            <a:ext cx="1600200" cy="1428750"/>
            <a:chOff x="4272" y="2976"/>
            <a:chExt cx="1344" cy="1200"/>
          </a:xfrm>
        </p:grpSpPr>
        <p:sp>
          <p:nvSpPr>
            <p:cNvPr id="18440" name="Oval 6"/>
            <p:cNvSpPr>
              <a:spLocks noChangeArrowheads="1"/>
            </p:cNvSpPr>
            <p:nvPr/>
          </p:nvSpPr>
          <p:spPr bwMode="auto">
            <a:xfrm>
              <a:off x="4272" y="2976"/>
              <a:ext cx="1344" cy="1200"/>
            </a:xfrm>
            <a:prstGeom prst="ellips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41" name="Oval 7"/>
            <p:cNvSpPr>
              <a:spLocks noChangeArrowheads="1"/>
            </p:cNvSpPr>
            <p:nvPr/>
          </p:nvSpPr>
          <p:spPr bwMode="auto">
            <a:xfrm>
              <a:off x="5232" y="355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42" name="Oval 8"/>
            <p:cNvSpPr>
              <a:spLocks noChangeArrowheads="1"/>
            </p:cNvSpPr>
            <p:nvPr/>
          </p:nvSpPr>
          <p:spPr bwMode="auto">
            <a:xfrm>
              <a:off x="4992" y="340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43" name="Oval 9"/>
            <p:cNvSpPr>
              <a:spLocks noChangeArrowheads="1"/>
            </p:cNvSpPr>
            <p:nvPr/>
          </p:nvSpPr>
          <p:spPr bwMode="auto">
            <a:xfrm>
              <a:off x="4512" y="316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44" name="Oval 10"/>
            <p:cNvSpPr>
              <a:spLocks noChangeArrowheads="1"/>
            </p:cNvSpPr>
            <p:nvPr/>
          </p:nvSpPr>
          <p:spPr bwMode="auto">
            <a:xfrm>
              <a:off x="4416" y="360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45" name="Oval 11"/>
            <p:cNvSpPr>
              <a:spLocks noChangeArrowheads="1"/>
            </p:cNvSpPr>
            <p:nvPr/>
          </p:nvSpPr>
          <p:spPr bwMode="auto">
            <a:xfrm>
              <a:off x="4608" y="355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46" name="Oval 12"/>
            <p:cNvSpPr>
              <a:spLocks noChangeArrowheads="1"/>
            </p:cNvSpPr>
            <p:nvPr/>
          </p:nvSpPr>
          <p:spPr bwMode="auto">
            <a:xfrm>
              <a:off x="4992" y="302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47" name="Oval 13"/>
            <p:cNvSpPr>
              <a:spLocks noChangeArrowheads="1"/>
            </p:cNvSpPr>
            <p:nvPr/>
          </p:nvSpPr>
          <p:spPr bwMode="auto">
            <a:xfrm>
              <a:off x="4800" y="297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48" name="Oval 14"/>
            <p:cNvSpPr>
              <a:spLocks noChangeArrowheads="1"/>
            </p:cNvSpPr>
            <p:nvPr/>
          </p:nvSpPr>
          <p:spPr bwMode="auto">
            <a:xfrm>
              <a:off x="4848" y="316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18449" name="Group 15"/>
            <p:cNvGrpSpPr>
              <a:grpSpLocks/>
            </p:cNvGrpSpPr>
            <p:nvPr/>
          </p:nvGrpSpPr>
          <p:grpSpPr bwMode="auto">
            <a:xfrm>
              <a:off x="4608" y="3024"/>
              <a:ext cx="144" cy="144"/>
              <a:chOff x="2880" y="2160"/>
              <a:chExt cx="192" cy="192"/>
            </a:xfrm>
          </p:grpSpPr>
          <p:sp>
            <p:nvSpPr>
              <p:cNvPr id="18494" name="Line 16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8495" name="Line 17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18450" name="Oval 18"/>
            <p:cNvSpPr>
              <a:spLocks noChangeArrowheads="1"/>
            </p:cNvSpPr>
            <p:nvPr/>
          </p:nvSpPr>
          <p:spPr bwMode="auto">
            <a:xfrm>
              <a:off x="5136" y="312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51" name="Oval 19"/>
            <p:cNvSpPr>
              <a:spLocks noChangeArrowheads="1"/>
            </p:cNvSpPr>
            <p:nvPr/>
          </p:nvSpPr>
          <p:spPr bwMode="auto">
            <a:xfrm>
              <a:off x="4992" y="369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18452" name="Group 20"/>
            <p:cNvGrpSpPr>
              <a:grpSpLocks/>
            </p:cNvGrpSpPr>
            <p:nvPr/>
          </p:nvGrpSpPr>
          <p:grpSpPr bwMode="auto">
            <a:xfrm>
              <a:off x="4800" y="3312"/>
              <a:ext cx="144" cy="144"/>
              <a:chOff x="2880" y="2160"/>
              <a:chExt cx="192" cy="192"/>
            </a:xfrm>
          </p:grpSpPr>
          <p:sp>
            <p:nvSpPr>
              <p:cNvPr id="18492" name="Line 21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8493" name="Line 22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18453" name="Group 23"/>
            <p:cNvGrpSpPr>
              <a:grpSpLocks/>
            </p:cNvGrpSpPr>
            <p:nvPr/>
          </p:nvGrpSpPr>
          <p:grpSpPr bwMode="auto">
            <a:xfrm>
              <a:off x="4800" y="3792"/>
              <a:ext cx="144" cy="144"/>
              <a:chOff x="2880" y="2160"/>
              <a:chExt cx="192" cy="192"/>
            </a:xfrm>
          </p:grpSpPr>
          <p:sp>
            <p:nvSpPr>
              <p:cNvPr id="18490" name="Line 24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8491" name="Line 25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18454" name="Group 26"/>
            <p:cNvGrpSpPr>
              <a:grpSpLocks/>
            </p:cNvGrpSpPr>
            <p:nvPr/>
          </p:nvGrpSpPr>
          <p:grpSpPr bwMode="auto">
            <a:xfrm>
              <a:off x="5184" y="3216"/>
              <a:ext cx="144" cy="144"/>
              <a:chOff x="2880" y="2160"/>
              <a:chExt cx="192" cy="192"/>
            </a:xfrm>
          </p:grpSpPr>
          <p:sp>
            <p:nvSpPr>
              <p:cNvPr id="18488" name="Line 27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8489" name="Line 28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18455" name="Group 29"/>
            <p:cNvGrpSpPr>
              <a:grpSpLocks/>
            </p:cNvGrpSpPr>
            <p:nvPr/>
          </p:nvGrpSpPr>
          <p:grpSpPr bwMode="auto">
            <a:xfrm>
              <a:off x="4320" y="3360"/>
              <a:ext cx="144" cy="144"/>
              <a:chOff x="2880" y="2160"/>
              <a:chExt cx="192" cy="192"/>
            </a:xfrm>
          </p:grpSpPr>
          <p:sp>
            <p:nvSpPr>
              <p:cNvPr id="18486" name="Line 30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8487" name="Line 31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18456" name="Oval 32"/>
            <p:cNvSpPr>
              <a:spLocks noChangeArrowheads="1"/>
            </p:cNvSpPr>
            <p:nvPr/>
          </p:nvSpPr>
          <p:spPr bwMode="auto">
            <a:xfrm>
              <a:off x="4512" y="369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57" name="Oval 33"/>
            <p:cNvSpPr>
              <a:spLocks noChangeArrowheads="1"/>
            </p:cNvSpPr>
            <p:nvPr/>
          </p:nvSpPr>
          <p:spPr bwMode="auto">
            <a:xfrm>
              <a:off x="4608" y="379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58" name="Oval 34"/>
            <p:cNvSpPr>
              <a:spLocks noChangeArrowheads="1"/>
            </p:cNvSpPr>
            <p:nvPr/>
          </p:nvSpPr>
          <p:spPr bwMode="auto">
            <a:xfrm>
              <a:off x="4752" y="364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59" name="Oval 35"/>
            <p:cNvSpPr>
              <a:spLocks noChangeArrowheads="1"/>
            </p:cNvSpPr>
            <p:nvPr/>
          </p:nvSpPr>
          <p:spPr bwMode="auto">
            <a:xfrm>
              <a:off x="4608" y="340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60" name="Oval 36"/>
            <p:cNvSpPr>
              <a:spLocks noChangeArrowheads="1"/>
            </p:cNvSpPr>
            <p:nvPr/>
          </p:nvSpPr>
          <p:spPr bwMode="auto">
            <a:xfrm>
              <a:off x="4464" y="345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61" name="Oval 37"/>
            <p:cNvSpPr>
              <a:spLocks noChangeArrowheads="1"/>
            </p:cNvSpPr>
            <p:nvPr/>
          </p:nvSpPr>
          <p:spPr bwMode="auto">
            <a:xfrm>
              <a:off x="4368" y="321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18462" name="Group 38"/>
            <p:cNvGrpSpPr>
              <a:grpSpLocks/>
            </p:cNvGrpSpPr>
            <p:nvPr/>
          </p:nvGrpSpPr>
          <p:grpSpPr bwMode="auto">
            <a:xfrm>
              <a:off x="4992" y="3888"/>
              <a:ext cx="144" cy="144"/>
              <a:chOff x="2880" y="2160"/>
              <a:chExt cx="192" cy="192"/>
            </a:xfrm>
          </p:grpSpPr>
          <p:sp>
            <p:nvSpPr>
              <p:cNvPr id="18484" name="Line 39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8485" name="Line 40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18463" name="Group 41"/>
            <p:cNvGrpSpPr>
              <a:grpSpLocks/>
            </p:cNvGrpSpPr>
            <p:nvPr/>
          </p:nvGrpSpPr>
          <p:grpSpPr bwMode="auto">
            <a:xfrm>
              <a:off x="4704" y="3984"/>
              <a:ext cx="144" cy="144"/>
              <a:chOff x="2880" y="2160"/>
              <a:chExt cx="192" cy="192"/>
            </a:xfrm>
          </p:grpSpPr>
          <p:sp>
            <p:nvSpPr>
              <p:cNvPr id="18482" name="Line 42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8483" name="Line 43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18464" name="Group 44"/>
            <p:cNvGrpSpPr>
              <a:grpSpLocks/>
            </p:cNvGrpSpPr>
            <p:nvPr/>
          </p:nvGrpSpPr>
          <p:grpSpPr bwMode="auto">
            <a:xfrm>
              <a:off x="5280" y="3840"/>
              <a:ext cx="144" cy="144"/>
              <a:chOff x="2880" y="2160"/>
              <a:chExt cx="192" cy="192"/>
            </a:xfrm>
          </p:grpSpPr>
          <p:sp>
            <p:nvSpPr>
              <p:cNvPr id="18480" name="Line 45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8481" name="Line 46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18465" name="Group 47"/>
            <p:cNvGrpSpPr>
              <a:grpSpLocks/>
            </p:cNvGrpSpPr>
            <p:nvPr/>
          </p:nvGrpSpPr>
          <p:grpSpPr bwMode="auto">
            <a:xfrm>
              <a:off x="4848" y="3552"/>
              <a:ext cx="144" cy="144"/>
              <a:chOff x="2880" y="2160"/>
              <a:chExt cx="192" cy="192"/>
            </a:xfrm>
          </p:grpSpPr>
          <p:sp>
            <p:nvSpPr>
              <p:cNvPr id="18478" name="Line 48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8479" name="Line 49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18466" name="Group 50"/>
            <p:cNvGrpSpPr>
              <a:grpSpLocks/>
            </p:cNvGrpSpPr>
            <p:nvPr/>
          </p:nvGrpSpPr>
          <p:grpSpPr bwMode="auto">
            <a:xfrm>
              <a:off x="5088" y="3744"/>
              <a:ext cx="144" cy="144"/>
              <a:chOff x="2880" y="2160"/>
              <a:chExt cx="192" cy="192"/>
            </a:xfrm>
          </p:grpSpPr>
          <p:sp>
            <p:nvSpPr>
              <p:cNvPr id="18476" name="Line 51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8477" name="Line 52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18467" name="Group 53"/>
            <p:cNvGrpSpPr>
              <a:grpSpLocks/>
            </p:cNvGrpSpPr>
            <p:nvPr/>
          </p:nvGrpSpPr>
          <p:grpSpPr bwMode="auto">
            <a:xfrm>
              <a:off x="5136" y="3984"/>
              <a:ext cx="144" cy="144"/>
              <a:chOff x="2880" y="2160"/>
              <a:chExt cx="192" cy="192"/>
            </a:xfrm>
          </p:grpSpPr>
          <p:sp>
            <p:nvSpPr>
              <p:cNvPr id="18474" name="Line 54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8475" name="Line 55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18468" name="Group 56"/>
            <p:cNvGrpSpPr>
              <a:grpSpLocks/>
            </p:cNvGrpSpPr>
            <p:nvPr/>
          </p:nvGrpSpPr>
          <p:grpSpPr bwMode="auto">
            <a:xfrm>
              <a:off x="5280" y="3360"/>
              <a:ext cx="144" cy="144"/>
              <a:chOff x="2880" y="2160"/>
              <a:chExt cx="192" cy="192"/>
            </a:xfrm>
          </p:grpSpPr>
          <p:sp>
            <p:nvSpPr>
              <p:cNvPr id="18472" name="Line 57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8473" name="Line 58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18469" name="Group 59"/>
            <p:cNvGrpSpPr>
              <a:grpSpLocks/>
            </p:cNvGrpSpPr>
            <p:nvPr/>
          </p:nvGrpSpPr>
          <p:grpSpPr bwMode="auto">
            <a:xfrm>
              <a:off x="5424" y="3504"/>
              <a:ext cx="144" cy="144"/>
              <a:chOff x="2880" y="2160"/>
              <a:chExt cx="192" cy="192"/>
            </a:xfrm>
          </p:grpSpPr>
          <p:sp>
            <p:nvSpPr>
              <p:cNvPr id="18470" name="Line 60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8471" name="Line 61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1906308" y="6286928"/>
            <a:ext cx="4368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Eras Medium ITC" panose="020B0602030504020804" pitchFamily="34" charset="0"/>
              </a:rPr>
              <a:t>Reference: http://www.cs.washington.edu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190223" y="116906"/>
            <a:ext cx="161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Let’s skip this!</a:t>
            </a:r>
          </a:p>
        </p:txBody>
      </p:sp>
    </p:spTree>
    <p:extLst>
      <p:ext uri="{BB962C8B-B14F-4D97-AF65-F5344CB8AC3E}">
        <p14:creationId xmlns:p14="http://schemas.microsoft.com/office/powerpoint/2010/main" val="2959803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C9BEDD-6A38-4AC0-839B-423CF257ACA3}" type="slidenum">
              <a:rPr lang="en-US" altLang="en-US" sz="105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050"/>
          </a:p>
        </p:txBody>
      </p:sp>
      <p:sp>
        <p:nvSpPr>
          <p:cNvPr id="19459" name="Rectangle 2"/>
          <p:cNvSpPr>
            <a:spLocks noRot="1" noChangeArrowheads="1"/>
          </p:cNvSpPr>
          <p:nvPr/>
        </p:nvSpPr>
        <p:spPr bwMode="auto">
          <a:xfrm>
            <a:off x="1428750" y="708829"/>
            <a:ext cx="61722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300">
                <a:solidFill>
                  <a:srgbClr val="0033CC"/>
                </a:solidFill>
                <a:latin typeface="Eras Medium ITC" panose="020B0602030504020804" pitchFamily="34" charset="0"/>
              </a:rPr>
              <a:t>2-Class Cases: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1428750" y="1943100"/>
            <a:ext cx="5029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100" dirty="0">
                <a:latin typeface="Eras Medium ITC" panose="020B0602030504020804" pitchFamily="34" charset="0"/>
              </a:rPr>
              <a:t>What is the entropy of a group in which all examples belong to the same class?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1800" dirty="0">
                <a:latin typeface="Eras Medium ITC" panose="020B0602030504020804" pitchFamily="34" charset="0"/>
              </a:rPr>
              <a:t>entropy = - 1 log</a:t>
            </a:r>
            <a:r>
              <a:rPr lang="en-US" altLang="en-US" sz="1800" baseline="-25000" dirty="0">
                <a:latin typeface="Eras Medium ITC" panose="020B0602030504020804" pitchFamily="34" charset="0"/>
              </a:rPr>
              <a:t>2</a:t>
            </a:r>
            <a:r>
              <a:rPr lang="en-US" altLang="en-US" sz="1800" dirty="0">
                <a:latin typeface="Eras Medium ITC" panose="020B0602030504020804" pitchFamily="34" charset="0"/>
              </a:rPr>
              <a:t>1 = 0 (Entropy = 0)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Eras Medium ITC" panose="020B0602030504020804" pitchFamily="34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endParaRPr lang="en-US" altLang="en-US" sz="2100" dirty="0">
              <a:latin typeface="Eras Medium ITC" panose="020B06020305040208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100" dirty="0">
                <a:latin typeface="Eras Medium ITC" panose="020B0602030504020804" pitchFamily="34" charset="0"/>
              </a:rPr>
              <a:t>What is the entropy of a group with 50% in either class?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1800" dirty="0">
                <a:latin typeface="Eras Medium ITC" panose="020B0602030504020804" pitchFamily="34" charset="0"/>
              </a:rPr>
              <a:t>entropy = -0.5  log</a:t>
            </a:r>
            <a:r>
              <a:rPr lang="en-US" altLang="en-US" sz="1800" baseline="-25000" dirty="0">
                <a:latin typeface="Eras Medium ITC" panose="020B0602030504020804" pitchFamily="34" charset="0"/>
              </a:rPr>
              <a:t>2</a:t>
            </a:r>
            <a:r>
              <a:rPr lang="en-US" altLang="en-US" sz="1800" dirty="0">
                <a:latin typeface="Eras Medium ITC" panose="020B0602030504020804" pitchFamily="34" charset="0"/>
              </a:rPr>
              <a:t>0.5 – 0.5  log</a:t>
            </a:r>
            <a:r>
              <a:rPr lang="en-US" altLang="en-US" sz="1800" baseline="-25000" dirty="0">
                <a:latin typeface="Eras Medium ITC" panose="020B0602030504020804" pitchFamily="34" charset="0"/>
              </a:rPr>
              <a:t>2</a:t>
            </a:r>
            <a:r>
              <a:rPr lang="en-US" altLang="en-US" sz="1800" dirty="0">
                <a:latin typeface="Eras Medium ITC" panose="020B0602030504020804" pitchFamily="34" charset="0"/>
              </a:rPr>
              <a:t>0.5 =1</a:t>
            </a:r>
          </a:p>
          <a:p>
            <a:pPr eaLnBrk="1" hangingPunct="1">
              <a:lnSpc>
                <a:spcPct val="90000"/>
              </a:lnSpc>
            </a:pPr>
            <a:endParaRPr lang="en-US" altLang="en-US" sz="2100" dirty="0">
              <a:latin typeface="Eras Medium ITC" panose="020B06020305040208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100" dirty="0">
              <a:latin typeface="Eras Medium ITC" panose="020B0602030504020804" pitchFamily="34" charset="0"/>
            </a:endParaRPr>
          </a:p>
        </p:txBody>
      </p:sp>
      <p:grpSp>
        <p:nvGrpSpPr>
          <p:cNvPr id="105476" name="Group 4"/>
          <p:cNvGrpSpPr>
            <a:grpSpLocks/>
          </p:cNvGrpSpPr>
          <p:nvPr/>
        </p:nvGrpSpPr>
        <p:grpSpPr bwMode="auto">
          <a:xfrm>
            <a:off x="6572250" y="2400300"/>
            <a:ext cx="1200150" cy="1143000"/>
            <a:chOff x="4032" y="1968"/>
            <a:chExt cx="1152" cy="1104"/>
          </a:xfrm>
        </p:grpSpPr>
        <p:sp>
          <p:nvSpPr>
            <p:cNvPr id="19479" name="Oval 5"/>
            <p:cNvSpPr>
              <a:spLocks noChangeArrowheads="1"/>
            </p:cNvSpPr>
            <p:nvPr/>
          </p:nvSpPr>
          <p:spPr bwMode="auto">
            <a:xfrm>
              <a:off x="4512" y="206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9480" name="Oval 6"/>
            <p:cNvSpPr>
              <a:spLocks noChangeArrowheads="1"/>
            </p:cNvSpPr>
            <p:nvPr/>
          </p:nvSpPr>
          <p:spPr bwMode="auto">
            <a:xfrm>
              <a:off x="4032" y="1968"/>
              <a:ext cx="1152" cy="11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9481" name="Oval 7"/>
            <p:cNvSpPr>
              <a:spLocks noChangeArrowheads="1"/>
            </p:cNvSpPr>
            <p:nvPr/>
          </p:nvSpPr>
          <p:spPr bwMode="auto">
            <a:xfrm>
              <a:off x="4800" y="249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9482" name="Oval 8"/>
            <p:cNvSpPr>
              <a:spLocks noChangeArrowheads="1"/>
            </p:cNvSpPr>
            <p:nvPr/>
          </p:nvSpPr>
          <p:spPr bwMode="auto">
            <a:xfrm>
              <a:off x="4656" y="249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9483" name="Oval 9"/>
            <p:cNvSpPr>
              <a:spLocks noChangeArrowheads="1"/>
            </p:cNvSpPr>
            <p:nvPr/>
          </p:nvSpPr>
          <p:spPr bwMode="auto">
            <a:xfrm>
              <a:off x="4416" y="216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9484" name="Oval 10"/>
            <p:cNvSpPr>
              <a:spLocks noChangeArrowheads="1"/>
            </p:cNvSpPr>
            <p:nvPr/>
          </p:nvSpPr>
          <p:spPr bwMode="auto">
            <a:xfrm>
              <a:off x="4800" y="264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9485" name="Oval 11"/>
            <p:cNvSpPr>
              <a:spLocks noChangeArrowheads="1"/>
            </p:cNvSpPr>
            <p:nvPr/>
          </p:nvSpPr>
          <p:spPr bwMode="auto">
            <a:xfrm>
              <a:off x="4800" y="225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9486" name="Oval 12"/>
            <p:cNvSpPr>
              <a:spLocks noChangeArrowheads="1"/>
            </p:cNvSpPr>
            <p:nvPr/>
          </p:nvSpPr>
          <p:spPr bwMode="auto">
            <a:xfrm>
              <a:off x="4224" y="244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9487" name="Oval 13"/>
            <p:cNvSpPr>
              <a:spLocks noChangeArrowheads="1"/>
            </p:cNvSpPr>
            <p:nvPr/>
          </p:nvSpPr>
          <p:spPr bwMode="auto">
            <a:xfrm>
              <a:off x="4320" y="259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9488" name="Oval 14"/>
            <p:cNvSpPr>
              <a:spLocks noChangeArrowheads="1"/>
            </p:cNvSpPr>
            <p:nvPr/>
          </p:nvSpPr>
          <p:spPr bwMode="auto">
            <a:xfrm>
              <a:off x="4416" y="268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9489" name="Oval 15"/>
            <p:cNvSpPr>
              <a:spLocks noChangeArrowheads="1"/>
            </p:cNvSpPr>
            <p:nvPr/>
          </p:nvSpPr>
          <p:spPr bwMode="auto">
            <a:xfrm>
              <a:off x="4608" y="216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9490" name="Oval 16"/>
            <p:cNvSpPr>
              <a:spLocks noChangeArrowheads="1"/>
            </p:cNvSpPr>
            <p:nvPr/>
          </p:nvSpPr>
          <p:spPr bwMode="auto">
            <a:xfrm>
              <a:off x="4656" y="240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  <p:sp>
          <p:nvSpPr>
            <p:cNvPr id="19491" name="Oval 17"/>
            <p:cNvSpPr>
              <a:spLocks noChangeArrowheads="1"/>
            </p:cNvSpPr>
            <p:nvPr/>
          </p:nvSpPr>
          <p:spPr bwMode="auto">
            <a:xfrm>
              <a:off x="4896" y="244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Eras Medium ITC" panose="020B0602030504020804" pitchFamily="34" charset="0"/>
              </a:endParaRPr>
            </a:p>
          </p:txBody>
        </p:sp>
      </p:grpSp>
      <p:sp>
        <p:nvSpPr>
          <p:cNvPr id="105490" name="Text Box 18"/>
          <p:cNvSpPr txBox="1">
            <a:spLocks noChangeArrowheads="1"/>
          </p:cNvSpPr>
          <p:nvPr/>
        </p:nvSpPr>
        <p:spPr bwMode="auto">
          <a:xfrm>
            <a:off x="6400801" y="1828800"/>
            <a:ext cx="150376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50" b="1">
                <a:latin typeface="Eras Medium ITC" panose="020B0602030504020804" pitchFamily="34" charset="0"/>
                <a:cs typeface="Arial" panose="020B0604020202020204" pitchFamily="34" charset="0"/>
              </a:rPr>
              <a:t>Minimum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50" b="1">
                <a:latin typeface="Eras Medium ITC" panose="020B0602030504020804" pitchFamily="34" charset="0"/>
                <a:cs typeface="Arial" panose="020B0604020202020204" pitchFamily="34" charset="0"/>
              </a:rPr>
              <a:t>impurity</a:t>
            </a:r>
          </a:p>
        </p:txBody>
      </p:sp>
      <p:sp>
        <p:nvSpPr>
          <p:cNvPr id="105491" name="Text Box 19"/>
          <p:cNvSpPr txBox="1">
            <a:spLocks noChangeArrowheads="1"/>
          </p:cNvSpPr>
          <p:nvPr/>
        </p:nvSpPr>
        <p:spPr bwMode="auto">
          <a:xfrm>
            <a:off x="6457951" y="3886200"/>
            <a:ext cx="150376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50" b="1">
                <a:latin typeface="Eras Medium ITC" panose="020B0602030504020804" pitchFamily="34" charset="0"/>
                <a:cs typeface="Arial" panose="020B0604020202020204" pitchFamily="34" charset="0"/>
              </a:rPr>
              <a:t>Maximum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50" b="1">
                <a:latin typeface="Eras Medium ITC" panose="020B0602030504020804" pitchFamily="34" charset="0"/>
                <a:cs typeface="Arial" panose="020B0604020202020204" pitchFamily="34" charset="0"/>
              </a:rPr>
              <a:t>impurity</a:t>
            </a:r>
          </a:p>
        </p:txBody>
      </p:sp>
      <p:sp>
        <p:nvSpPr>
          <p:cNvPr id="19464" name="Oval 20"/>
          <p:cNvSpPr>
            <a:spLocks noChangeArrowheads="1"/>
          </p:cNvSpPr>
          <p:nvPr/>
        </p:nvSpPr>
        <p:spPr bwMode="auto">
          <a:xfrm>
            <a:off x="7200900" y="4686300"/>
            <a:ext cx="114300" cy="1143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Eras Medium ITC" panose="020B0602030504020804" pitchFamily="34" charset="0"/>
            </a:endParaRPr>
          </a:p>
        </p:txBody>
      </p:sp>
      <p:sp>
        <p:nvSpPr>
          <p:cNvPr id="19465" name="Oval 21"/>
          <p:cNvSpPr>
            <a:spLocks noChangeArrowheads="1"/>
          </p:cNvSpPr>
          <p:nvPr/>
        </p:nvSpPr>
        <p:spPr bwMode="auto">
          <a:xfrm>
            <a:off x="6629400" y="4457700"/>
            <a:ext cx="1085850" cy="1028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Eras Medium ITC" panose="020B0602030504020804" pitchFamily="34" charset="0"/>
            </a:endParaRPr>
          </a:p>
        </p:txBody>
      </p:sp>
      <p:sp>
        <p:nvSpPr>
          <p:cNvPr id="19466" name="Oval 22"/>
          <p:cNvSpPr>
            <a:spLocks noChangeArrowheads="1"/>
          </p:cNvSpPr>
          <p:nvPr/>
        </p:nvSpPr>
        <p:spPr bwMode="auto">
          <a:xfrm>
            <a:off x="7372350" y="4857750"/>
            <a:ext cx="114300" cy="1143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Eras Medium ITC" panose="020B0602030504020804" pitchFamily="34" charset="0"/>
            </a:endParaRPr>
          </a:p>
        </p:txBody>
      </p:sp>
      <p:sp>
        <p:nvSpPr>
          <p:cNvPr id="19467" name="Oval 23"/>
          <p:cNvSpPr>
            <a:spLocks noChangeArrowheads="1"/>
          </p:cNvSpPr>
          <p:nvPr/>
        </p:nvSpPr>
        <p:spPr bwMode="auto">
          <a:xfrm>
            <a:off x="7486650" y="5086350"/>
            <a:ext cx="114300" cy="1143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Eras Medium ITC" panose="020B0602030504020804" pitchFamily="34" charset="0"/>
            </a:endParaRPr>
          </a:p>
        </p:txBody>
      </p:sp>
      <p:grpSp>
        <p:nvGrpSpPr>
          <p:cNvPr id="19468" name="Group 24"/>
          <p:cNvGrpSpPr>
            <a:grpSpLocks/>
          </p:cNvGrpSpPr>
          <p:nvPr/>
        </p:nvGrpSpPr>
        <p:grpSpPr bwMode="auto">
          <a:xfrm>
            <a:off x="7086600" y="5257800"/>
            <a:ext cx="171450" cy="171450"/>
            <a:chOff x="2880" y="2160"/>
            <a:chExt cx="192" cy="192"/>
          </a:xfrm>
        </p:grpSpPr>
        <p:sp>
          <p:nvSpPr>
            <p:cNvPr id="19477" name="Line 25"/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>
                <a:latin typeface="Eras Medium ITC" panose="020B0602030504020804" pitchFamily="34" charset="0"/>
              </a:endParaRPr>
            </a:p>
          </p:txBody>
        </p:sp>
        <p:sp>
          <p:nvSpPr>
            <p:cNvPr id="19478" name="Line 26"/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>
                <a:latin typeface="Eras Medium ITC" panose="020B0602030504020804" pitchFamily="34" charset="0"/>
              </a:endParaRPr>
            </a:p>
          </p:txBody>
        </p:sp>
      </p:grpSp>
      <p:grpSp>
        <p:nvGrpSpPr>
          <p:cNvPr id="19469" name="Group 27"/>
          <p:cNvGrpSpPr>
            <a:grpSpLocks/>
          </p:cNvGrpSpPr>
          <p:nvPr/>
        </p:nvGrpSpPr>
        <p:grpSpPr bwMode="auto">
          <a:xfrm>
            <a:off x="6858000" y="5143500"/>
            <a:ext cx="171450" cy="171450"/>
            <a:chOff x="2880" y="2160"/>
            <a:chExt cx="192" cy="192"/>
          </a:xfrm>
        </p:grpSpPr>
        <p:sp>
          <p:nvSpPr>
            <p:cNvPr id="19475" name="Line 28"/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>
                <a:latin typeface="Eras Medium ITC" panose="020B0602030504020804" pitchFamily="34" charset="0"/>
              </a:endParaRPr>
            </a:p>
          </p:txBody>
        </p:sp>
        <p:sp>
          <p:nvSpPr>
            <p:cNvPr id="19476" name="Line 29"/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>
                <a:latin typeface="Eras Medium ITC" panose="020B0602030504020804" pitchFamily="34" charset="0"/>
              </a:endParaRPr>
            </a:p>
          </p:txBody>
        </p:sp>
      </p:grpSp>
      <p:grpSp>
        <p:nvGrpSpPr>
          <p:cNvPr id="19470" name="Group 30"/>
          <p:cNvGrpSpPr>
            <a:grpSpLocks/>
          </p:cNvGrpSpPr>
          <p:nvPr/>
        </p:nvGrpSpPr>
        <p:grpSpPr bwMode="auto">
          <a:xfrm>
            <a:off x="6800850" y="4914900"/>
            <a:ext cx="171450" cy="171450"/>
            <a:chOff x="2880" y="2160"/>
            <a:chExt cx="192" cy="192"/>
          </a:xfrm>
        </p:grpSpPr>
        <p:sp>
          <p:nvSpPr>
            <p:cNvPr id="19473" name="Line 31"/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>
                <a:latin typeface="Eras Medium ITC" panose="020B0602030504020804" pitchFamily="34" charset="0"/>
              </a:endParaRPr>
            </a:p>
          </p:txBody>
        </p:sp>
        <p:sp>
          <p:nvSpPr>
            <p:cNvPr id="19474" name="Line 32"/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>
                <a:latin typeface="Eras Medium ITC" panose="020B0602030504020804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906308" y="6286928"/>
            <a:ext cx="4368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Eras Medium ITC" panose="020B0602030504020804" pitchFamily="34" charset="0"/>
              </a:rPr>
              <a:t>Reference: http://www.cs.washington.edu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190223" y="116906"/>
            <a:ext cx="161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Let’s skip this!</a:t>
            </a:r>
          </a:p>
        </p:txBody>
      </p:sp>
    </p:spTree>
    <p:extLst>
      <p:ext uri="{BB962C8B-B14F-4D97-AF65-F5344CB8AC3E}">
        <p14:creationId xmlns:p14="http://schemas.microsoft.com/office/powerpoint/2010/main" val="389736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4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54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90" grpId="0"/>
      <p:bldP spid="10549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  <a:latin typeface="Eras Medium ITC" panose="020B0602030504020804" pitchFamily="34" charset="0"/>
              </a:rPr>
              <a:t>Information Gain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Eras Medium ITC" panose="020B0602030504020804" pitchFamily="34" charset="0"/>
              </a:rPr>
              <a:t>We want to determine </a:t>
            </a:r>
            <a:r>
              <a:rPr lang="en-US" alt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which attribute</a:t>
            </a:r>
            <a:r>
              <a:rPr lang="en-US" altLang="en-US" dirty="0">
                <a:latin typeface="Eras Medium ITC" panose="020B0602030504020804" pitchFamily="34" charset="0"/>
              </a:rPr>
              <a:t> in a given set of training feature vectors is </a:t>
            </a:r>
            <a:r>
              <a:rPr lang="en-US" alt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most useful</a:t>
            </a:r>
            <a:r>
              <a:rPr lang="en-US" altLang="en-US" dirty="0">
                <a:latin typeface="Eras Medium ITC" panose="020B0602030504020804" pitchFamily="34" charset="0"/>
              </a:rPr>
              <a:t> for discriminating between the classes to be learned.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Eras Medium ITC" panose="020B06020305040208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Information gain</a:t>
            </a:r>
            <a:r>
              <a:rPr lang="en-US" altLang="en-US" dirty="0">
                <a:latin typeface="Eras Medium ITC" panose="020B0602030504020804" pitchFamily="34" charset="0"/>
              </a:rPr>
              <a:t> tells us how important a given attribute of the feature vectors is.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Eras Medium ITC" panose="020B06020305040208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Eras Medium ITC" panose="020B0602030504020804" pitchFamily="34" charset="0"/>
              </a:rPr>
              <a:t>We will use it to decide the ordering of attributes in the nodes of a decision tree.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E4C793-97A0-4058-9E14-01ADF49BD7A2}" type="slidenum">
              <a:rPr lang="en-US" altLang="en-US" sz="105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050"/>
          </a:p>
        </p:txBody>
      </p:sp>
      <p:sp>
        <p:nvSpPr>
          <p:cNvPr id="5" name="TextBox 4"/>
          <p:cNvSpPr txBox="1"/>
          <p:nvPr/>
        </p:nvSpPr>
        <p:spPr>
          <a:xfrm>
            <a:off x="1906308" y="6286928"/>
            <a:ext cx="4368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Eras Medium ITC" panose="020B0602030504020804" pitchFamily="34" charset="0"/>
              </a:rPr>
              <a:t>Reference: http://www.cs.washington.edu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90223" y="116906"/>
            <a:ext cx="161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Let’s skip this!</a:t>
            </a:r>
          </a:p>
        </p:txBody>
      </p:sp>
    </p:spTree>
    <p:extLst>
      <p:ext uri="{BB962C8B-B14F-4D97-AF65-F5344CB8AC3E}">
        <p14:creationId xmlns:p14="http://schemas.microsoft.com/office/powerpoint/2010/main" val="23973386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7146AB-767D-441C-9D6E-CBF0BFDCF865}" type="slidenum">
              <a:rPr lang="en-US" altLang="en-US" sz="105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050"/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1428750" y="307225"/>
            <a:ext cx="6172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33CC"/>
                </a:solidFill>
                <a:latin typeface="Eras Medium ITC" panose="020B0602030504020804" pitchFamily="34" charset="0"/>
              </a:rPr>
              <a:t>Calculating Information Gain</a:t>
            </a:r>
          </a:p>
        </p:txBody>
      </p:sp>
      <p:graphicFrame>
        <p:nvGraphicFramePr>
          <p:cNvPr id="1064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131647"/>
              </p:ext>
            </p:extLst>
          </p:nvPr>
        </p:nvGraphicFramePr>
        <p:xfrm>
          <a:off x="1908401" y="4037475"/>
          <a:ext cx="2743200" cy="621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" name="Equation" r:id="rId3" imgW="3111500" imgH="431800" progId="Equation.3">
                  <p:embed/>
                </p:oleObj>
              </mc:Choice>
              <mc:Fallback>
                <p:oleObj name="Equation" r:id="rId3" imgW="3111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2424" b="-26698"/>
                      <a:stretch>
                        <a:fillRect/>
                      </a:stretch>
                    </p:blipFill>
                    <p:spPr bwMode="auto">
                      <a:xfrm>
                        <a:off x="1908401" y="4037475"/>
                        <a:ext cx="2743200" cy="621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5143500" y="1600200"/>
          <a:ext cx="2857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" name="Equation" r:id="rId5" imgW="3086100" imgH="431800" progId="Equation.3">
                  <p:embed/>
                </p:oleObj>
              </mc:Choice>
              <mc:Fallback>
                <p:oleObj name="Equation" r:id="rId5" imgW="3086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2705" b="-10345"/>
                      <a:stretch>
                        <a:fillRect/>
                      </a:stretch>
                    </p:blipFill>
                    <p:spPr bwMode="auto">
                      <a:xfrm>
                        <a:off x="5143500" y="1600200"/>
                        <a:ext cx="2857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1" name="Line 5"/>
          <p:cNvSpPr>
            <a:spLocks noChangeShapeType="1"/>
          </p:cNvSpPr>
          <p:nvPr/>
        </p:nvSpPr>
        <p:spPr bwMode="auto">
          <a:xfrm flipV="1">
            <a:off x="3086100" y="2693194"/>
            <a:ext cx="26289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>
            <a:off x="3086100" y="3378994"/>
            <a:ext cx="262890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1143001" y="2293144"/>
            <a:ext cx="2623603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Tahoma" panose="020B0604030504040204" pitchFamily="34" charset="0"/>
                <a:cs typeface="Arial" panose="020B0604020202020204" pitchFamily="34" charset="0"/>
              </a:rPr>
              <a:t>Entire population (30 instances)</a:t>
            </a:r>
          </a:p>
        </p:txBody>
      </p:sp>
      <p:grpSp>
        <p:nvGrpSpPr>
          <p:cNvPr id="106504" name="Group 8"/>
          <p:cNvGrpSpPr>
            <a:grpSpLocks/>
          </p:cNvGrpSpPr>
          <p:nvPr/>
        </p:nvGrpSpPr>
        <p:grpSpPr bwMode="auto">
          <a:xfrm>
            <a:off x="5715000" y="3836194"/>
            <a:ext cx="1085850" cy="1028700"/>
            <a:chOff x="3840" y="2502"/>
            <a:chExt cx="912" cy="864"/>
          </a:xfrm>
        </p:grpSpPr>
        <p:sp>
          <p:nvSpPr>
            <p:cNvPr id="21626" name="Oval 9"/>
            <p:cNvSpPr>
              <a:spLocks noChangeArrowheads="1"/>
            </p:cNvSpPr>
            <p:nvPr/>
          </p:nvSpPr>
          <p:spPr bwMode="auto">
            <a:xfrm>
              <a:off x="4176" y="259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627" name="Oval 10"/>
            <p:cNvSpPr>
              <a:spLocks noChangeArrowheads="1"/>
            </p:cNvSpPr>
            <p:nvPr/>
          </p:nvSpPr>
          <p:spPr bwMode="auto">
            <a:xfrm>
              <a:off x="3840" y="2502"/>
              <a:ext cx="912" cy="8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628" name="Oval 11"/>
            <p:cNvSpPr>
              <a:spLocks noChangeArrowheads="1"/>
            </p:cNvSpPr>
            <p:nvPr/>
          </p:nvSpPr>
          <p:spPr bwMode="auto">
            <a:xfrm>
              <a:off x="4464" y="303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629" name="Oval 12"/>
            <p:cNvSpPr>
              <a:spLocks noChangeArrowheads="1"/>
            </p:cNvSpPr>
            <p:nvPr/>
          </p:nvSpPr>
          <p:spPr bwMode="auto">
            <a:xfrm>
              <a:off x="4320" y="303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630" name="Oval 13"/>
            <p:cNvSpPr>
              <a:spLocks noChangeArrowheads="1"/>
            </p:cNvSpPr>
            <p:nvPr/>
          </p:nvSpPr>
          <p:spPr bwMode="auto">
            <a:xfrm>
              <a:off x="4080" y="269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631" name="Oval 14"/>
            <p:cNvSpPr>
              <a:spLocks noChangeArrowheads="1"/>
            </p:cNvSpPr>
            <p:nvPr/>
          </p:nvSpPr>
          <p:spPr bwMode="auto">
            <a:xfrm>
              <a:off x="4464" y="317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632" name="Oval 15"/>
            <p:cNvSpPr>
              <a:spLocks noChangeArrowheads="1"/>
            </p:cNvSpPr>
            <p:nvPr/>
          </p:nvSpPr>
          <p:spPr bwMode="auto">
            <a:xfrm>
              <a:off x="4464" y="279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633" name="Oval 16"/>
            <p:cNvSpPr>
              <a:spLocks noChangeArrowheads="1"/>
            </p:cNvSpPr>
            <p:nvPr/>
          </p:nvSpPr>
          <p:spPr bwMode="auto">
            <a:xfrm>
              <a:off x="3888" y="298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634" name="Oval 17"/>
            <p:cNvSpPr>
              <a:spLocks noChangeArrowheads="1"/>
            </p:cNvSpPr>
            <p:nvPr/>
          </p:nvSpPr>
          <p:spPr bwMode="auto">
            <a:xfrm>
              <a:off x="3984" y="312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635" name="Oval 18"/>
            <p:cNvSpPr>
              <a:spLocks noChangeArrowheads="1"/>
            </p:cNvSpPr>
            <p:nvPr/>
          </p:nvSpPr>
          <p:spPr bwMode="auto">
            <a:xfrm>
              <a:off x="4080" y="322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636" name="Oval 19"/>
            <p:cNvSpPr>
              <a:spLocks noChangeArrowheads="1"/>
            </p:cNvSpPr>
            <p:nvPr/>
          </p:nvSpPr>
          <p:spPr bwMode="auto">
            <a:xfrm>
              <a:off x="4272" y="269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637" name="Oval 20"/>
            <p:cNvSpPr>
              <a:spLocks noChangeArrowheads="1"/>
            </p:cNvSpPr>
            <p:nvPr/>
          </p:nvSpPr>
          <p:spPr bwMode="auto">
            <a:xfrm>
              <a:off x="4320" y="293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638" name="Oval 21"/>
            <p:cNvSpPr>
              <a:spLocks noChangeArrowheads="1"/>
            </p:cNvSpPr>
            <p:nvPr/>
          </p:nvSpPr>
          <p:spPr bwMode="auto">
            <a:xfrm>
              <a:off x="4560" y="298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21639" name="Group 22"/>
            <p:cNvGrpSpPr>
              <a:grpSpLocks/>
            </p:cNvGrpSpPr>
            <p:nvPr/>
          </p:nvGrpSpPr>
          <p:grpSpPr bwMode="auto">
            <a:xfrm>
              <a:off x="4224" y="3126"/>
              <a:ext cx="144" cy="144"/>
              <a:chOff x="2880" y="2160"/>
              <a:chExt cx="192" cy="192"/>
            </a:xfrm>
          </p:grpSpPr>
          <p:sp>
            <p:nvSpPr>
              <p:cNvPr id="21640" name="Line 23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1641" name="Line 24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</p:grpSp>
      <p:grpSp>
        <p:nvGrpSpPr>
          <p:cNvPr id="106521" name="Group 25"/>
          <p:cNvGrpSpPr>
            <a:grpSpLocks/>
          </p:cNvGrpSpPr>
          <p:nvPr/>
        </p:nvGrpSpPr>
        <p:grpSpPr bwMode="auto">
          <a:xfrm>
            <a:off x="5657850" y="2064544"/>
            <a:ext cx="1085850" cy="1028700"/>
            <a:chOff x="3792" y="1014"/>
            <a:chExt cx="912" cy="864"/>
          </a:xfrm>
        </p:grpSpPr>
        <p:grpSp>
          <p:nvGrpSpPr>
            <p:cNvPr id="21582" name="Group 26"/>
            <p:cNvGrpSpPr>
              <a:grpSpLocks/>
            </p:cNvGrpSpPr>
            <p:nvPr/>
          </p:nvGrpSpPr>
          <p:grpSpPr bwMode="auto">
            <a:xfrm>
              <a:off x="3888" y="1302"/>
              <a:ext cx="144" cy="144"/>
              <a:chOff x="2880" y="2160"/>
              <a:chExt cx="192" cy="192"/>
            </a:xfrm>
          </p:grpSpPr>
          <p:sp>
            <p:nvSpPr>
              <p:cNvPr id="21624" name="Line 27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1625" name="Line 28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583" name="Group 29"/>
            <p:cNvGrpSpPr>
              <a:grpSpLocks/>
            </p:cNvGrpSpPr>
            <p:nvPr/>
          </p:nvGrpSpPr>
          <p:grpSpPr bwMode="auto">
            <a:xfrm>
              <a:off x="3936" y="1638"/>
              <a:ext cx="144" cy="144"/>
              <a:chOff x="2880" y="2160"/>
              <a:chExt cx="192" cy="192"/>
            </a:xfrm>
          </p:grpSpPr>
          <p:sp>
            <p:nvSpPr>
              <p:cNvPr id="21622" name="Line 30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1623" name="Line 31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584" name="Group 32"/>
            <p:cNvGrpSpPr>
              <a:grpSpLocks/>
            </p:cNvGrpSpPr>
            <p:nvPr/>
          </p:nvGrpSpPr>
          <p:grpSpPr bwMode="auto">
            <a:xfrm>
              <a:off x="4224" y="1110"/>
              <a:ext cx="144" cy="144"/>
              <a:chOff x="2880" y="2160"/>
              <a:chExt cx="192" cy="192"/>
            </a:xfrm>
          </p:grpSpPr>
          <p:sp>
            <p:nvSpPr>
              <p:cNvPr id="21620" name="Line 33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1621" name="Line 34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585" name="Group 35"/>
            <p:cNvGrpSpPr>
              <a:grpSpLocks/>
            </p:cNvGrpSpPr>
            <p:nvPr/>
          </p:nvGrpSpPr>
          <p:grpSpPr bwMode="auto">
            <a:xfrm>
              <a:off x="4176" y="1542"/>
              <a:ext cx="144" cy="144"/>
              <a:chOff x="2880" y="2160"/>
              <a:chExt cx="192" cy="192"/>
            </a:xfrm>
          </p:grpSpPr>
          <p:sp>
            <p:nvSpPr>
              <p:cNvPr id="21618" name="Line 36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1619" name="Line 37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586" name="Group 38"/>
            <p:cNvGrpSpPr>
              <a:grpSpLocks/>
            </p:cNvGrpSpPr>
            <p:nvPr/>
          </p:nvGrpSpPr>
          <p:grpSpPr bwMode="auto">
            <a:xfrm>
              <a:off x="4416" y="1302"/>
              <a:ext cx="144" cy="144"/>
              <a:chOff x="2880" y="2160"/>
              <a:chExt cx="192" cy="192"/>
            </a:xfrm>
          </p:grpSpPr>
          <p:sp>
            <p:nvSpPr>
              <p:cNvPr id="21616" name="Line 39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1617" name="Line 40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1587" name="Oval 41"/>
            <p:cNvSpPr>
              <a:spLocks noChangeArrowheads="1"/>
            </p:cNvSpPr>
            <p:nvPr/>
          </p:nvSpPr>
          <p:spPr bwMode="auto">
            <a:xfrm>
              <a:off x="3792" y="1014"/>
              <a:ext cx="912" cy="8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21588" name="Group 42"/>
            <p:cNvGrpSpPr>
              <a:grpSpLocks/>
            </p:cNvGrpSpPr>
            <p:nvPr/>
          </p:nvGrpSpPr>
          <p:grpSpPr bwMode="auto">
            <a:xfrm>
              <a:off x="3936" y="1158"/>
              <a:ext cx="144" cy="144"/>
              <a:chOff x="2880" y="2160"/>
              <a:chExt cx="192" cy="192"/>
            </a:xfrm>
          </p:grpSpPr>
          <p:sp>
            <p:nvSpPr>
              <p:cNvPr id="21614" name="Line 43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1615" name="Line 44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589" name="Group 45"/>
            <p:cNvGrpSpPr>
              <a:grpSpLocks/>
            </p:cNvGrpSpPr>
            <p:nvPr/>
          </p:nvGrpSpPr>
          <p:grpSpPr bwMode="auto">
            <a:xfrm>
              <a:off x="4032" y="1398"/>
              <a:ext cx="144" cy="144"/>
              <a:chOff x="2880" y="2160"/>
              <a:chExt cx="192" cy="192"/>
            </a:xfrm>
          </p:grpSpPr>
          <p:sp>
            <p:nvSpPr>
              <p:cNvPr id="21612" name="Line 46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1613" name="Line 47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590" name="Group 48"/>
            <p:cNvGrpSpPr>
              <a:grpSpLocks/>
            </p:cNvGrpSpPr>
            <p:nvPr/>
          </p:nvGrpSpPr>
          <p:grpSpPr bwMode="auto">
            <a:xfrm>
              <a:off x="4272" y="1350"/>
              <a:ext cx="144" cy="144"/>
              <a:chOff x="2880" y="2160"/>
              <a:chExt cx="192" cy="192"/>
            </a:xfrm>
          </p:grpSpPr>
          <p:sp>
            <p:nvSpPr>
              <p:cNvPr id="21610" name="Line 49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1611" name="Line 50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591" name="Group 51"/>
            <p:cNvGrpSpPr>
              <a:grpSpLocks/>
            </p:cNvGrpSpPr>
            <p:nvPr/>
          </p:nvGrpSpPr>
          <p:grpSpPr bwMode="auto">
            <a:xfrm>
              <a:off x="4080" y="1686"/>
              <a:ext cx="144" cy="144"/>
              <a:chOff x="2880" y="2160"/>
              <a:chExt cx="192" cy="192"/>
            </a:xfrm>
          </p:grpSpPr>
          <p:sp>
            <p:nvSpPr>
              <p:cNvPr id="21608" name="Line 52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1609" name="Line 53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592" name="Group 54"/>
            <p:cNvGrpSpPr>
              <a:grpSpLocks/>
            </p:cNvGrpSpPr>
            <p:nvPr/>
          </p:nvGrpSpPr>
          <p:grpSpPr bwMode="auto">
            <a:xfrm>
              <a:off x="4464" y="1494"/>
              <a:ext cx="144" cy="144"/>
              <a:chOff x="2880" y="2160"/>
              <a:chExt cx="192" cy="192"/>
            </a:xfrm>
          </p:grpSpPr>
          <p:sp>
            <p:nvSpPr>
              <p:cNvPr id="21606" name="Line 55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1607" name="Line 56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593" name="Group 57"/>
            <p:cNvGrpSpPr>
              <a:grpSpLocks/>
            </p:cNvGrpSpPr>
            <p:nvPr/>
          </p:nvGrpSpPr>
          <p:grpSpPr bwMode="auto">
            <a:xfrm>
              <a:off x="3888" y="1494"/>
              <a:ext cx="144" cy="144"/>
              <a:chOff x="2880" y="2160"/>
              <a:chExt cx="192" cy="192"/>
            </a:xfrm>
          </p:grpSpPr>
          <p:sp>
            <p:nvSpPr>
              <p:cNvPr id="21604" name="Line 58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1605" name="Line 59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594" name="Group 60"/>
            <p:cNvGrpSpPr>
              <a:grpSpLocks/>
            </p:cNvGrpSpPr>
            <p:nvPr/>
          </p:nvGrpSpPr>
          <p:grpSpPr bwMode="auto">
            <a:xfrm>
              <a:off x="4320" y="1590"/>
              <a:ext cx="144" cy="144"/>
              <a:chOff x="2880" y="2160"/>
              <a:chExt cx="192" cy="192"/>
            </a:xfrm>
          </p:grpSpPr>
          <p:sp>
            <p:nvSpPr>
              <p:cNvPr id="21602" name="Line 61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1603" name="Line 62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1595" name="Oval 63"/>
            <p:cNvSpPr>
              <a:spLocks noChangeArrowheads="1"/>
            </p:cNvSpPr>
            <p:nvPr/>
          </p:nvSpPr>
          <p:spPr bwMode="auto">
            <a:xfrm>
              <a:off x="4416" y="115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96" name="Oval 64"/>
            <p:cNvSpPr>
              <a:spLocks noChangeArrowheads="1"/>
            </p:cNvSpPr>
            <p:nvPr/>
          </p:nvSpPr>
          <p:spPr bwMode="auto">
            <a:xfrm>
              <a:off x="4080" y="111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97" name="Oval 65"/>
            <p:cNvSpPr>
              <a:spLocks noChangeArrowheads="1"/>
            </p:cNvSpPr>
            <p:nvPr/>
          </p:nvSpPr>
          <p:spPr bwMode="auto">
            <a:xfrm>
              <a:off x="4272" y="168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98" name="Oval 66"/>
            <p:cNvSpPr>
              <a:spLocks noChangeArrowheads="1"/>
            </p:cNvSpPr>
            <p:nvPr/>
          </p:nvSpPr>
          <p:spPr bwMode="auto">
            <a:xfrm>
              <a:off x="4032" y="154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21599" name="Group 67"/>
            <p:cNvGrpSpPr>
              <a:grpSpLocks/>
            </p:cNvGrpSpPr>
            <p:nvPr/>
          </p:nvGrpSpPr>
          <p:grpSpPr bwMode="auto">
            <a:xfrm>
              <a:off x="4128" y="1254"/>
              <a:ext cx="144" cy="144"/>
              <a:chOff x="2880" y="2160"/>
              <a:chExt cx="192" cy="192"/>
            </a:xfrm>
          </p:grpSpPr>
          <p:sp>
            <p:nvSpPr>
              <p:cNvPr id="21600" name="Line 68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1601" name="Line 69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</p:grpSp>
      <p:sp>
        <p:nvSpPr>
          <p:cNvPr id="106566" name="Text Box 70"/>
          <p:cNvSpPr txBox="1">
            <a:spLocks noChangeArrowheads="1"/>
          </p:cNvSpPr>
          <p:nvPr/>
        </p:nvSpPr>
        <p:spPr bwMode="auto">
          <a:xfrm>
            <a:off x="6858001" y="2464594"/>
            <a:ext cx="1135247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>
                <a:latin typeface="Tahoma" panose="020B0604030504040204" pitchFamily="34" charset="0"/>
                <a:cs typeface="Arial" panose="020B0604020202020204" pitchFamily="34" charset="0"/>
              </a:rPr>
              <a:t>17 instances</a:t>
            </a:r>
          </a:p>
        </p:txBody>
      </p:sp>
      <p:sp>
        <p:nvSpPr>
          <p:cNvPr id="106567" name="Text Box 71"/>
          <p:cNvSpPr txBox="1">
            <a:spLocks noChangeArrowheads="1"/>
          </p:cNvSpPr>
          <p:nvPr/>
        </p:nvSpPr>
        <p:spPr bwMode="auto">
          <a:xfrm>
            <a:off x="6800851" y="4293394"/>
            <a:ext cx="1135247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>
                <a:latin typeface="Tahoma" panose="020B0604030504040204" pitchFamily="34" charset="0"/>
                <a:cs typeface="Arial" panose="020B0604020202020204" pitchFamily="34" charset="0"/>
              </a:rPr>
              <a:t>13 instances</a:t>
            </a:r>
          </a:p>
        </p:txBody>
      </p:sp>
      <p:sp>
        <p:nvSpPr>
          <p:cNvPr id="106568" name="Text Box 72"/>
          <p:cNvSpPr txBox="1">
            <a:spLocks noChangeArrowheads="1"/>
          </p:cNvSpPr>
          <p:nvPr/>
        </p:nvSpPr>
        <p:spPr bwMode="auto">
          <a:xfrm>
            <a:off x="1314450" y="5093495"/>
            <a:ext cx="376205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FF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(Weighted) Average Entropy of Children</a:t>
            </a:r>
            <a:r>
              <a:rPr lang="en-US" altLang="en-US" sz="15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 =</a:t>
            </a:r>
          </a:p>
        </p:txBody>
      </p:sp>
      <p:graphicFrame>
        <p:nvGraphicFramePr>
          <p:cNvPr id="106569" name="Object 73"/>
          <p:cNvGraphicFramePr>
            <a:graphicFrameLocks noChangeAspect="1"/>
          </p:cNvGraphicFramePr>
          <p:nvPr/>
        </p:nvGraphicFramePr>
        <p:xfrm>
          <a:off x="5029200" y="4957764"/>
          <a:ext cx="2628900" cy="535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" name="Equation" r:id="rId7" imgW="2120900" imgH="431800" progId="Equation.3">
                  <p:embed/>
                </p:oleObj>
              </mc:Choice>
              <mc:Fallback>
                <p:oleObj name="Equation" r:id="rId7" imgW="2120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957764"/>
                        <a:ext cx="2628900" cy="535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70" name="Text Box 74"/>
          <p:cNvSpPr txBox="1">
            <a:spLocks noChangeArrowheads="1"/>
          </p:cNvSpPr>
          <p:nvPr/>
        </p:nvSpPr>
        <p:spPr bwMode="auto">
          <a:xfrm>
            <a:off x="1371601" y="5531645"/>
            <a:ext cx="4051109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chemeClr val="folHlink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Information Gain= 0.996 - 0.615 = 0.38</a:t>
            </a:r>
          </a:p>
        </p:txBody>
      </p:sp>
      <p:graphicFrame>
        <p:nvGraphicFramePr>
          <p:cNvPr id="106571" name="Object 75"/>
          <p:cNvGraphicFramePr>
            <a:graphicFrameLocks noChangeAspect="1"/>
          </p:cNvGraphicFramePr>
          <p:nvPr/>
        </p:nvGraphicFramePr>
        <p:xfrm>
          <a:off x="5029200" y="3321845"/>
          <a:ext cx="2971800" cy="564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" name="Equation" r:id="rId9" imgW="3048000" imgH="431800" progId="Equation.3">
                  <p:embed/>
                </p:oleObj>
              </mc:Choice>
              <mc:Fallback>
                <p:oleObj name="Equation" r:id="rId9" imgW="3048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2725" b="-3493"/>
                      <a:stretch>
                        <a:fillRect/>
                      </a:stretch>
                    </p:blipFill>
                    <p:spPr bwMode="auto">
                      <a:xfrm>
                        <a:off x="5029200" y="3321845"/>
                        <a:ext cx="2971800" cy="564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572" name="Group 76"/>
          <p:cNvGrpSpPr>
            <a:grpSpLocks/>
          </p:cNvGrpSpPr>
          <p:nvPr/>
        </p:nvGrpSpPr>
        <p:grpSpPr bwMode="auto">
          <a:xfrm>
            <a:off x="1428750" y="2578894"/>
            <a:ext cx="1600200" cy="1428750"/>
            <a:chOff x="240" y="1446"/>
            <a:chExt cx="1344" cy="1200"/>
          </a:xfrm>
        </p:grpSpPr>
        <p:sp>
          <p:nvSpPr>
            <p:cNvPr id="21526" name="Oval 77"/>
            <p:cNvSpPr>
              <a:spLocks noChangeArrowheads="1"/>
            </p:cNvSpPr>
            <p:nvPr/>
          </p:nvSpPr>
          <p:spPr bwMode="auto">
            <a:xfrm>
              <a:off x="240" y="1446"/>
              <a:ext cx="1344" cy="1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27" name="Oval 78"/>
            <p:cNvSpPr>
              <a:spLocks noChangeArrowheads="1"/>
            </p:cNvSpPr>
            <p:nvPr/>
          </p:nvSpPr>
          <p:spPr bwMode="auto">
            <a:xfrm>
              <a:off x="768" y="144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28" name="Oval 79"/>
            <p:cNvSpPr>
              <a:spLocks noChangeArrowheads="1"/>
            </p:cNvSpPr>
            <p:nvPr/>
          </p:nvSpPr>
          <p:spPr bwMode="auto">
            <a:xfrm>
              <a:off x="1200" y="202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29" name="Oval 80"/>
            <p:cNvSpPr>
              <a:spLocks noChangeArrowheads="1"/>
            </p:cNvSpPr>
            <p:nvPr/>
          </p:nvSpPr>
          <p:spPr bwMode="auto">
            <a:xfrm>
              <a:off x="960" y="187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30" name="Oval 81"/>
            <p:cNvSpPr>
              <a:spLocks noChangeArrowheads="1"/>
            </p:cNvSpPr>
            <p:nvPr/>
          </p:nvSpPr>
          <p:spPr bwMode="auto">
            <a:xfrm>
              <a:off x="480" y="163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31" name="Oval 82"/>
            <p:cNvSpPr>
              <a:spLocks noChangeArrowheads="1"/>
            </p:cNvSpPr>
            <p:nvPr/>
          </p:nvSpPr>
          <p:spPr bwMode="auto">
            <a:xfrm>
              <a:off x="384" y="207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32" name="Oval 83"/>
            <p:cNvSpPr>
              <a:spLocks noChangeArrowheads="1"/>
            </p:cNvSpPr>
            <p:nvPr/>
          </p:nvSpPr>
          <p:spPr bwMode="auto">
            <a:xfrm>
              <a:off x="576" y="202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33" name="Oval 84"/>
            <p:cNvSpPr>
              <a:spLocks noChangeArrowheads="1"/>
            </p:cNvSpPr>
            <p:nvPr/>
          </p:nvSpPr>
          <p:spPr bwMode="auto">
            <a:xfrm>
              <a:off x="960" y="149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34" name="Oval 85"/>
            <p:cNvSpPr>
              <a:spLocks noChangeArrowheads="1"/>
            </p:cNvSpPr>
            <p:nvPr/>
          </p:nvSpPr>
          <p:spPr bwMode="auto">
            <a:xfrm>
              <a:off x="816" y="163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21535" name="Group 86"/>
            <p:cNvGrpSpPr>
              <a:grpSpLocks/>
            </p:cNvGrpSpPr>
            <p:nvPr/>
          </p:nvGrpSpPr>
          <p:grpSpPr bwMode="auto">
            <a:xfrm>
              <a:off x="576" y="1494"/>
              <a:ext cx="144" cy="144"/>
              <a:chOff x="2880" y="2160"/>
              <a:chExt cx="192" cy="192"/>
            </a:xfrm>
          </p:grpSpPr>
          <p:sp>
            <p:nvSpPr>
              <p:cNvPr id="21580" name="Line 87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1581" name="Line 88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1536" name="Oval 89"/>
            <p:cNvSpPr>
              <a:spLocks noChangeArrowheads="1"/>
            </p:cNvSpPr>
            <p:nvPr/>
          </p:nvSpPr>
          <p:spPr bwMode="auto">
            <a:xfrm>
              <a:off x="1104" y="159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37" name="Oval 90"/>
            <p:cNvSpPr>
              <a:spLocks noChangeArrowheads="1"/>
            </p:cNvSpPr>
            <p:nvPr/>
          </p:nvSpPr>
          <p:spPr bwMode="auto">
            <a:xfrm>
              <a:off x="960" y="216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21538" name="Group 91"/>
            <p:cNvGrpSpPr>
              <a:grpSpLocks/>
            </p:cNvGrpSpPr>
            <p:nvPr/>
          </p:nvGrpSpPr>
          <p:grpSpPr bwMode="auto">
            <a:xfrm>
              <a:off x="768" y="1782"/>
              <a:ext cx="144" cy="144"/>
              <a:chOff x="2880" y="2160"/>
              <a:chExt cx="192" cy="192"/>
            </a:xfrm>
          </p:grpSpPr>
          <p:sp>
            <p:nvSpPr>
              <p:cNvPr id="21578" name="Line 92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1579" name="Line 93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539" name="Group 94"/>
            <p:cNvGrpSpPr>
              <a:grpSpLocks/>
            </p:cNvGrpSpPr>
            <p:nvPr/>
          </p:nvGrpSpPr>
          <p:grpSpPr bwMode="auto">
            <a:xfrm>
              <a:off x="768" y="2262"/>
              <a:ext cx="144" cy="144"/>
              <a:chOff x="2880" y="2160"/>
              <a:chExt cx="192" cy="192"/>
            </a:xfrm>
          </p:grpSpPr>
          <p:sp>
            <p:nvSpPr>
              <p:cNvPr id="21576" name="Line 95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1577" name="Line 96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540" name="Group 97"/>
            <p:cNvGrpSpPr>
              <a:grpSpLocks/>
            </p:cNvGrpSpPr>
            <p:nvPr/>
          </p:nvGrpSpPr>
          <p:grpSpPr bwMode="auto">
            <a:xfrm>
              <a:off x="1152" y="1686"/>
              <a:ext cx="144" cy="144"/>
              <a:chOff x="2880" y="2160"/>
              <a:chExt cx="192" cy="192"/>
            </a:xfrm>
          </p:grpSpPr>
          <p:sp>
            <p:nvSpPr>
              <p:cNvPr id="21574" name="Line 98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1575" name="Line 99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541" name="Group 100"/>
            <p:cNvGrpSpPr>
              <a:grpSpLocks/>
            </p:cNvGrpSpPr>
            <p:nvPr/>
          </p:nvGrpSpPr>
          <p:grpSpPr bwMode="auto">
            <a:xfrm>
              <a:off x="288" y="1830"/>
              <a:ext cx="144" cy="144"/>
              <a:chOff x="2880" y="2160"/>
              <a:chExt cx="192" cy="192"/>
            </a:xfrm>
          </p:grpSpPr>
          <p:sp>
            <p:nvSpPr>
              <p:cNvPr id="21572" name="Line 101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1573" name="Line 102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1542" name="Oval 103"/>
            <p:cNvSpPr>
              <a:spLocks noChangeArrowheads="1"/>
            </p:cNvSpPr>
            <p:nvPr/>
          </p:nvSpPr>
          <p:spPr bwMode="auto">
            <a:xfrm>
              <a:off x="480" y="216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43" name="Oval 104"/>
            <p:cNvSpPr>
              <a:spLocks noChangeArrowheads="1"/>
            </p:cNvSpPr>
            <p:nvPr/>
          </p:nvSpPr>
          <p:spPr bwMode="auto">
            <a:xfrm>
              <a:off x="576" y="226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44" name="Oval 105"/>
            <p:cNvSpPr>
              <a:spLocks noChangeArrowheads="1"/>
            </p:cNvSpPr>
            <p:nvPr/>
          </p:nvSpPr>
          <p:spPr bwMode="auto">
            <a:xfrm>
              <a:off x="720" y="211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45" name="Oval 106"/>
            <p:cNvSpPr>
              <a:spLocks noChangeArrowheads="1"/>
            </p:cNvSpPr>
            <p:nvPr/>
          </p:nvSpPr>
          <p:spPr bwMode="auto">
            <a:xfrm>
              <a:off x="576" y="187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46" name="Oval 107"/>
            <p:cNvSpPr>
              <a:spLocks noChangeArrowheads="1"/>
            </p:cNvSpPr>
            <p:nvPr/>
          </p:nvSpPr>
          <p:spPr bwMode="auto">
            <a:xfrm>
              <a:off x="432" y="192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47" name="Oval 108"/>
            <p:cNvSpPr>
              <a:spLocks noChangeArrowheads="1"/>
            </p:cNvSpPr>
            <p:nvPr/>
          </p:nvSpPr>
          <p:spPr bwMode="auto">
            <a:xfrm>
              <a:off x="336" y="168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21548" name="Group 109"/>
            <p:cNvGrpSpPr>
              <a:grpSpLocks/>
            </p:cNvGrpSpPr>
            <p:nvPr/>
          </p:nvGrpSpPr>
          <p:grpSpPr bwMode="auto">
            <a:xfrm>
              <a:off x="960" y="2358"/>
              <a:ext cx="144" cy="144"/>
              <a:chOff x="2880" y="2160"/>
              <a:chExt cx="192" cy="192"/>
            </a:xfrm>
          </p:grpSpPr>
          <p:sp>
            <p:nvSpPr>
              <p:cNvPr id="21570" name="Line 110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1571" name="Line 111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549" name="Group 112"/>
            <p:cNvGrpSpPr>
              <a:grpSpLocks/>
            </p:cNvGrpSpPr>
            <p:nvPr/>
          </p:nvGrpSpPr>
          <p:grpSpPr bwMode="auto">
            <a:xfrm>
              <a:off x="672" y="2454"/>
              <a:ext cx="144" cy="144"/>
              <a:chOff x="2880" y="2160"/>
              <a:chExt cx="192" cy="192"/>
            </a:xfrm>
          </p:grpSpPr>
          <p:sp>
            <p:nvSpPr>
              <p:cNvPr id="21568" name="Line 113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1569" name="Line 114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550" name="Group 115"/>
            <p:cNvGrpSpPr>
              <a:grpSpLocks/>
            </p:cNvGrpSpPr>
            <p:nvPr/>
          </p:nvGrpSpPr>
          <p:grpSpPr bwMode="auto">
            <a:xfrm>
              <a:off x="1248" y="2310"/>
              <a:ext cx="144" cy="144"/>
              <a:chOff x="2880" y="2160"/>
              <a:chExt cx="192" cy="192"/>
            </a:xfrm>
          </p:grpSpPr>
          <p:sp>
            <p:nvSpPr>
              <p:cNvPr id="21566" name="Line 116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1567" name="Line 117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551" name="Group 118"/>
            <p:cNvGrpSpPr>
              <a:grpSpLocks/>
            </p:cNvGrpSpPr>
            <p:nvPr/>
          </p:nvGrpSpPr>
          <p:grpSpPr bwMode="auto">
            <a:xfrm>
              <a:off x="816" y="2022"/>
              <a:ext cx="144" cy="144"/>
              <a:chOff x="2880" y="2160"/>
              <a:chExt cx="192" cy="192"/>
            </a:xfrm>
          </p:grpSpPr>
          <p:sp>
            <p:nvSpPr>
              <p:cNvPr id="21564" name="Line 119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1565" name="Line 120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552" name="Group 121"/>
            <p:cNvGrpSpPr>
              <a:grpSpLocks/>
            </p:cNvGrpSpPr>
            <p:nvPr/>
          </p:nvGrpSpPr>
          <p:grpSpPr bwMode="auto">
            <a:xfrm>
              <a:off x="1056" y="2214"/>
              <a:ext cx="144" cy="144"/>
              <a:chOff x="2880" y="2160"/>
              <a:chExt cx="192" cy="192"/>
            </a:xfrm>
          </p:grpSpPr>
          <p:sp>
            <p:nvSpPr>
              <p:cNvPr id="21562" name="Line 122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1563" name="Line 123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553" name="Group 124"/>
            <p:cNvGrpSpPr>
              <a:grpSpLocks/>
            </p:cNvGrpSpPr>
            <p:nvPr/>
          </p:nvGrpSpPr>
          <p:grpSpPr bwMode="auto">
            <a:xfrm>
              <a:off x="1104" y="2454"/>
              <a:ext cx="144" cy="144"/>
              <a:chOff x="2880" y="2160"/>
              <a:chExt cx="192" cy="192"/>
            </a:xfrm>
          </p:grpSpPr>
          <p:sp>
            <p:nvSpPr>
              <p:cNvPr id="21560" name="Line 125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1561" name="Line 126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554" name="Group 127"/>
            <p:cNvGrpSpPr>
              <a:grpSpLocks/>
            </p:cNvGrpSpPr>
            <p:nvPr/>
          </p:nvGrpSpPr>
          <p:grpSpPr bwMode="auto">
            <a:xfrm>
              <a:off x="1248" y="1830"/>
              <a:ext cx="144" cy="144"/>
              <a:chOff x="2880" y="2160"/>
              <a:chExt cx="192" cy="192"/>
            </a:xfrm>
          </p:grpSpPr>
          <p:sp>
            <p:nvSpPr>
              <p:cNvPr id="21558" name="Line 128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1559" name="Line 129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555" name="Group 130"/>
            <p:cNvGrpSpPr>
              <a:grpSpLocks/>
            </p:cNvGrpSpPr>
            <p:nvPr/>
          </p:nvGrpSpPr>
          <p:grpSpPr bwMode="auto">
            <a:xfrm>
              <a:off x="1392" y="1974"/>
              <a:ext cx="144" cy="144"/>
              <a:chOff x="2880" y="2160"/>
              <a:chExt cx="192" cy="192"/>
            </a:xfrm>
          </p:grpSpPr>
          <p:sp>
            <p:nvSpPr>
              <p:cNvPr id="21556" name="Line 131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1557" name="Line 132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</p:grpSp>
      <p:sp>
        <p:nvSpPr>
          <p:cNvPr id="21522" name="Rectangle 133"/>
          <p:cNvSpPr>
            <a:spLocks noChangeArrowheads="1"/>
          </p:cNvSpPr>
          <p:nvPr/>
        </p:nvSpPr>
        <p:spPr bwMode="auto">
          <a:xfrm>
            <a:off x="1440887" y="1007268"/>
            <a:ext cx="63436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Eras Medium ITC" panose="020B0602030504020804" pitchFamily="34" charset="0"/>
              </a:rPr>
              <a:t>Information Gain</a:t>
            </a:r>
            <a:r>
              <a:rPr lang="en-US" altLang="en-US" sz="1600" dirty="0">
                <a:latin typeface="Eras Medium ITC" panose="020B0602030504020804" pitchFamily="34" charset="0"/>
              </a:rPr>
              <a:t> =    entropy(parent) – [average entropy(children)]</a:t>
            </a:r>
          </a:p>
        </p:txBody>
      </p:sp>
      <p:sp>
        <p:nvSpPr>
          <p:cNvPr id="21523" name="Text Box 135"/>
          <p:cNvSpPr txBox="1">
            <a:spLocks noChangeArrowheads="1"/>
          </p:cNvSpPr>
          <p:nvPr/>
        </p:nvSpPr>
        <p:spPr bwMode="auto">
          <a:xfrm>
            <a:off x="1209929" y="4107343"/>
            <a:ext cx="76174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solidFill>
                  <a:srgbClr val="FF0000"/>
                </a:solidFill>
              </a:rPr>
              <a:t>parent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solidFill>
                  <a:srgbClr val="FF0000"/>
                </a:solidFill>
              </a:rPr>
              <a:t>entropy</a:t>
            </a:r>
          </a:p>
        </p:txBody>
      </p:sp>
      <p:sp>
        <p:nvSpPr>
          <p:cNvPr id="21524" name="Text Box 136"/>
          <p:cNvSpPr txBox="1">
            <a:spLocks noChangeArrowheads="1"/>
          </p:cNvSpPr>
          <p:nvPr/>
        </p:nvSpPr>
        <p:spPr bwMode="auto">
          <a:xfrm>
            <a:off x="4457701" y="1657351"/>
            <a:ext cx="76174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>
                <a:solidFill>
                  <a:srgbClr val="FF0000"/>
                </a:solidFill>
              </a:rPr>
              <a:t>child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>
                <a:solidFill>
                  <a:srgbClr val="FF0000"/>
                </a:solidFill>
              </a:rPr>
              <a:t>entropy</a:t>
            </a:r>
          </a:p>
        </p:txBody>
      </p:sp>
      <p:sp>
        <p:nvSpPr>
          <p:cNvPr id="21525" name="Text Box 137"/>
          <p:cNvSpPr txBox="1">
            <a:spLocks noChangeArrowheads="1"/>
          </p:cNvSpPr>
          <p:nvPr/>
        </p:nvSpPr>
        <p:spPr bwMode="auto">
          <a:xfrm>
            <a:off x="4343401" y="3314701"/>
            <a:ext cx="76174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>
                <a:solidFill>
                  <a:srgbClr val="FF0000"/>
                </a:solidFill>
              </a:rPr>
              <a:t>child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>
                <a:solidFill>
                  <a:srgbClr val="FF0000"/>
                </a:solidFill>
              </a:rPr>
              <a:t>entropy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8859" y="6017738"/>
            <a:ext cx="574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Eras Medium ITC" panose="020B0602030504020804" pitchFamily="34" charset="0"/>
              </a:rPr>
              <a:t>Entropy has been reduced == purity increased!!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967746" y="6567587"/>
            <a:ext cx="4368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Eras Medium ITC" panose="020B0602030504020804" pitchFamily="34" charset="0"/>
              </a:rPr>
              <a:t>Reference: http://www.cs.washington.edu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190223" y="116906"/>
            <a:ext cx="161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Let’s skip this!</a:t>
            </a:r>
          </a:p>
        </p:txBody>
      </p:sp>
    </p:spTree>
    <p:extLst>
      <p:ext uri="{BB962C8B-B14F-4D97-AF65-F5344CB8AC3E}">
        <p14:creationId xmlns:p14="http://schemas.microsoft.com/office/powerpoint/2010/main" val="346743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1" grpId="0" animBg="1"/>
      <p:bldP spid="106502" grpId="0" animBg="1"/>
      <p:bldP spid="106503" grpId="0"/>
      <p:bldP spid="106566" grpId="0"/>
      <p:bldP spid="106567" grpId="0"/>
      <p:bldP spid="106568" grpId="0"/>
      <p:bldP spid="1065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451" y="365126"/>
            <a:ext cx="8721969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Eras Medium ITC" panose="020B0602030504020804" pitchFamily="34" charset="0"/>
              </a:rPr>
              <a:t>Classification problems in Marketing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Who are the target segment?</a:t>
            </a:r>
          </a:p>
          <a:p>
            <a:r>
              <a:rPr lang="en-US" dirty="0">
                <a:latin typeface="Eras Medium ITC" panose="020B0602030504020804" pitchFamily="34" charset="0"/>
              </a:rPr>
              <a:t>Who are the profitable consumers? </a:t>
            </a:r>
          </a:p>
          <a:p>
            <a:r>
              <a:rPr lang="en-US" dirty="0">
                <a:latin typeface="Eras Medium ITC" panose="020B0602030504020804" pitchFamily="34" charset="0"/>
              </a:rPr>
              <a:t>Will this person like this movie (for movie recommendation)? </a:t>
            </a:r>
            <a:r>
              <a:rPr lang="en-US" dirty="0">
                <a:latin typeface="Eras Medium ITC" panose="020B0602030504020804" pitchFamily="34" charset="0"/>
                <a:hlinkClick r:id="rId2"/>
              </a:rPr>
              <a:t>(e.g., Netflix) </a:t>
            </a:r>
            <a:endParaRPr lang="en-US" dirty="0">
              <a:latin typeface="Eras Medium ITC" panose="020B0602030504020804" pitchFamily="34" charset="0"/>
            </a:endParaRPr>
          </a:p>
          <a:p>
            <a:r>
              <a:rPr lang="en-US" dirty="0">
                <a:latin typeface="Eras Medium ITC" panose="020B0602030504020804" pitchFamily="34" charset="0"/>
              </a:rPr>
              <a:t>Others) Spam email? Potential customers who will open the bank account?</a:t>
            </a:r>
          </a:p>
        </p:txBody>
      </p:sp>
    </p:spTree>
    <p:extLst>
      <p:ext uri="{BB962C8B-B14F-4D97-AF65-F5344CB8AC3E}">
        <p14:creationId xmlns:p14="http://schemas.microsoft.com/office/powerpoint/2010/main" val="36293544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Eras Medium ITC" panose="020B0602030504020804" pitchFamily="34" charset="0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9085826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5735"/>
            <a:ext cx="7886700" cy="523590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Eras Medium ITC" panose="020B0602030504020804" pitchFamily="34" charset="0"/>
              </a:rPr>
              <a:t>Relatively good accuracy, robustness (resolving instability issue) and ease of use;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Eras Medium ITC" panose="020B0602030504020804" pitchFamily="34" charset="0"/>
              </a:rPr>
              <a:t>Grow a </a:t>
            </a:r>
            <a:r>
              <a:rPr lang="en-US" b="1" dirty="0">
                <a:latin typeface="Eras Medium ITC" panose="020B0602030504020804" pitchFamily="34" charset="0"/>
              </a:rPr>
              <a:t>forest </a:t>
            </a:r>
            <a:r>
              <a:rPr lang="en-US" dirty="0">
                <a:latin typeface="Eras Medium ITC" panose="020B0602030504020804" pitchFamily="34" charset="0"/>
              </a:rPr>
              <a:t>of many trees. (R default is 500) . Grow each tree on an independent </a:t>
            </a:r>
            <a:r>
              <a:rPr lang="en-US" b="1" dirty="0">
                <a:latin typeface="Eras Medium ITC" panose="020B0602030504020804" pitchFamily="34" charset="0"/>
              </a:rPr>
              <a:t>bootstrap sample </a:t>
            </a:r>
            <a:r>
              <a:rPr lang="en-US" dirty="0">
                <a:latin typeface="Eras Medium ITC" panose="020B0602030504020804" pitchFamily="34" charset="0"/>
              </a:rPr>
              <a:t>from the training data.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Eras Medium ITC" panose="020B0602030504020804" pitchFamily="34" charset="0"/>
              </a:rPr>
              <a:t>Provides variable importance. </a:t>
            </a:r>
          </a:p>
        </p:txBody>
      </p:sp>
    </p:spTree>
    <p:extLst>
      <p:ext uri="{BB962C8B-B14F-4D97-AF65-F5344CB8AC3E}">
        <p14:creationId xmlns:p14="http://schemas.microsoft.com/office/powerpoint/2010/main" val="8575667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303" y="0"/>
            <a:ext cx="6770526" cy="83975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Eras Medium ITC" panose="020B0602030504020804" pitchFamily="34" charset="0"/>
              </a:rPr>
              <a:t>How this works?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18" y="1373167"/>
            <a:ext cx="2954305" cy="2486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667" y="935592"/>
            <a:ext cx="3741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Eras Medium ITC" panose="020B0602030504020804" pitchFamily="34" charset="0"/>
              </a:rPr>
              <a:t>Single Tree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09" y="3928186"/>
            <a:ext cx="3445661" cy="2777033"/>
          </a:xfrm>
          <a:prstGeom prst="rect">
            <a:avLst/>
          </a:prstGeom>
        </p:spPr>
      </p:pic>
      <p:pic>
        <p:nvPicPr>
          <p:cNvPr id="9" name="Content Placeholder 6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134980" y="3928186"/>
            <a:ext cx="3242086" cy="27770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93267" y="3340066"/>
            <a:ext cx="3074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Eras Medium ITC" panose="020B0602030504020804" pitchFamily="34" charset="0"/>
              </a:rPr>
              <a:t>Random Forest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93267" y="2798113"/>
            <a:ext cx="4401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(Adele Cutler 2010)</a:t>
            </a:r>
          </a:p>
        </p:txBody>
      </p:sp>
    </p:spTree>
    <p:extLst>
      <p:ext uri="{BB962C8B-B14F-4D97-AF65-F5344CB8AC3E}">
        <p14:creationId xmlns:p14="http://schemas.microsoft.com/office/powerpoint/2010/main" val="33476896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58" y="2226469"/>
            <a:ext cx="3506255" cy="34390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844" y="2230345"/>
            <a:ext cx="3617207" cy="343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543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602" y="78030"/>
            <a:ext cx="7886700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602" y="1403594"/>
            <a:ext cx="7886700" cy="477767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Related to Computer Science and Computational Statistics, and machine learning explores the </a:t>
            </a:r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construction of algorithms</a:t>
            </a:r>
            <a:r>
              <a:rPr lang="en-US" dirty="0">
                <a:latin typeface="Eras Medium ITC" panose="020B0602030504020804" pitchFamily="34" charset="0"/>
              </a:rPr>
              <a:t> that can learn from and make predictions on data.</a:t>
            </a:r>
          </a:p>
          <a:p>
            <a:r>
              <a:rPr lang="en-US" dirty="0">
                <a:latin typeface="Eras Medium ITC" panose="020B0602030504020804" pitchFamily="34" charset="0"/>
              </a:rPr>
              <a:t>Not much worry about causal relationship between independent variables and dependent variables, but care </a:t>
            </a:r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how the response variable varies depending on the value of given predictors</a:t>
            </a:r>
            <a:r>
              <a:rPr lang="en-US" dirty="0">
                <a:latin typeface="Eras Medium ITC" panose="020B0602030504020804" pitchFamily="34" charset="0"/>
              </a:rPr>
              <a:t>. </a:t>
            </a:r>
          </a:p>
          <a:p>
            <a:r>
              <a:rPr lang="en-US" dirty="0">
                <a:latin typeface="Eras Medium ITC" panose="020B0602030504020804" pitchFamily="34" charset="0"/>
              </a:rPr>
              <a:t>For finding causal relationship (at least, exogenous drivers), we need more careful study design (e.g., randomized [field] experiments), but the learning procedure can be helpful for study design to establish possible causal relationships.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3577" y="6181272"/>
            <a:ext cx="575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We will discuss more for this in Deep Learning Section</a:t>
            </a:r>
          </a:p>
        </p:txBody>
      </p:sp>
    </p:spTree>
    <p:extLst>
      <p:ext uri="{BB962C8B-B14F-4D97-AF65-F5344CB8AC3E}">
        <p14:creationId xmlns:p14="http://schemas.microsoft.com/office/powerpoint/2010/main" val="1305459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5455" y="2028938"/>
            <a:ext cx="1905000" cy="284797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8216" y="294788"/>
            <a:ext cx="7886700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TED Talk </a:t>
            </a:r>
            <a:br>
              <a:rPr lang="en-US" dirty="0">
                <a:latin typeface="Eras Medium ITC" panose="020B0602030504020804" pitchFamily="34" charset="0"/>
              </a:rPr>
            </a:br>
            <a:r>
              <a:rPr lang="en-US" sz="2400" dirty="0">
                <a:latin typeface="Eras Medium ITC" panose="020B0602030504020804" pitchFamily="34" charset="0"/>
              </a:rPr>
              <a:t>(helpful to understand the concept of machine learning)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7781" y="2311491"/>
            <a:ext cx="60233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ras Medium ITC" panose="020B0602030504020804" pitchFamily="34" charset="0"/>
              </a:rPr>
              <a:t>Kenneth </a:t>
            </a:r>
            <a:r>
              <a:rPr lang="en-US" sz="2000" dirty="0" err="1">
                <a:latin typeface="Eras Medium ITC" panose="020B0602030504020804" pitchFamily="34" charset="0"/>
              </a:rPr>
              <a:t>Cukier</a:t>
            </a:r>
            <a:r>
              <a:rPr lang="en-US" sz="2000" dirty="0">
                <a:latin typeface="Eras Medium ITC" panose="020B0602030504020804" pitchFamily="34" charset="0"/>
              </a:rPr>
              <a:t>, Data Editor of The Economist.</a:t>
            </a:r>
          </a:p>
          <a:p>
            <a:endParaRPr lang="en-US" sz="2000" dirty="0">
              <a:latin typeface="Eras Medium ITC" panose="020B0602030504020804" pitchFamily="34" charset="0"/>
            </a:endParaRPr>
          </a:p>
          <a:p>
            <a:r>
              <a:rPr lang="en-US" sz="2000" dirty="0">
                <a:latin typeface="Eras Medium ITC" panose="020B0602030504020804" pitchFamily="34" charset="0"/>
              </a:rPr>
              <a:t>The era of Big Data: 1:40 -   6:00</a:t>
            </a:r>
          </a:p>
          <a:p>
            <a:endParaRPr lang="en-US" sz="2000" dirty="0">
              <a:latin typeface="Eras Medium ITC" panose="020B0602030504020804" pitchFamily="34" charset="0"/>
            </a:endParaRPr>
          </a:p>
          <a:p>
            <a:r>
              <a:rPr lang="en-US" sz="2000" dirty="0">
                <a:latin typeface="Eras Medium ITC" panose="020B0602030504020804" pitchFamily="34" charset="0"/>
              </a:rPr>
              <a:t>Machine learning Concepts:  7:30-10:30.</a:t>
            </a:r>
          </a:p>
          <a:p>
            <a:endParaRPr lang="en-US" sz="2000" dirty="0">
              <a:latin typeface="Eras Medium ITC" panose="020B0602030504020804" pitchFamily="34" charset="0"/>
            </a:endParaRPr>
          </a:p>
          <a:p>
            <a:r>
              <a:rPr lang="en-US" sz="2000" dirty="0">
                <a:latin typeface="Eras Medium ITC" panose="020B0602030504020804" pitchFamily="34" charset="0"/>
              </a:rPr>
              <a:t>Any other your thoughts about future machine learning? </a:t>
            </a:r>
          </a:p>
          <a:p>
            <a:endParaRPr lang="en-US" sz="2000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838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Eras Medium ITC" panose="020B0602030504020804" pitchFamily="34" charset="0"/>
              </a:rPr>
              <a:t>Main Interests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Usually, we can use cross validation approach to examine the predictive performances: e.g., Training dataset and Validation data set. </a:t>
            </a:r>
          </a:p>
          <a:p>
            <a:r>
              <a:rPr lang="en-US" dirty="0">
                <a:latin typeface="Eras Medium ITC" panose="020B0602030504020804" pitchFamily="34" charset="0"/>
              </a:rPr>
              <a:t>Main interests of this learning procedure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Prediction accuracy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Important predictors (i.e., feature selection) in terms of their contribution to the fit or forecast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Variable selection when a very large number of predictors. </a:t>
            </a:r>
          </a:p>
          <a:p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6096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98109" cy="1325563"/>
          </a:xfrm>
        </p:spPr>
        <p:txBody>
          <a:bodyPr>
            <a:normAutofit/>
          </a:bodyPr>
          <a:lstStyle/>
          <a:p>
            <a:r>
              <a:rPr lang="en-US" sz="4900" u="sng" dirty="0">
                <a:solidFill>
                  <a:srgbClr val="FF0000"/>
                </a:solidFill>
                <a:latin typeface="Eras Medium ITC" panose="020B0602030504020804" pitchFamily="34" charset="0"/>
              </a:rPr>
              <a:t>Supervised Learning </a:t>
            </a:r>
            <a:r>
              <a:rPr lang="en-US" sz="4000" dirty="0">
                <a:latin typeface="Eras Medium ITC" panose="020B0602030504020804" pitchFamily="34" charset="0"/>
              </a:rPr>
              <a:t>and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Machine learning task of inferring a function from </a:t>
            </a:r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labeled</a:t>
            </a:r>
            <a:r>
              <a:rPr lang="en-US" dirty="0">
                <a:latin typeface="Eras Medium ITC" panose="020B0602030504020804" pitchFamily="34" charset="0"/>
              </a:rPr>
              <a:t> training data.</a:t>
            </a:r>
          </a:p>
          <a:p>
            <a:r>
              <a:rPr lang="en-US" dirty="0">
                <a:latin typeface="Eras Medium ITC" panose="020B0602030504020804" pitchFamily="34" charset="0"/>
              </a:rPr>
              <a:t>Classification: inputs are divided into two or more categories, and the learner assigns unseen inputs to one category by using model. This is typically tackled in a supervised way. --- Spam filtering: the inputs are emails and the categories are "spam" and "not spam".</a:t>
            </a:r>
          </a:p>
          <a:p>
            <a:r>
              <a:rPr lang="en-US" dirty="0">
                <a:latin typeface="Eras Medium ITC" panose="020B0602030504020804" pitchFamily="34" charset="0"/>
              </a:rPr>
              <a:t>Classification Methods: Decision Trees, Ensembles (Bagging, Boosting, Random Forest), Naïve Bayes, Logistic Regression, Support Vector Machine.</a:t>
            </a:r>
          </a:p>
          <a:p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2050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768901" cy="11744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Supervised Learning and </a:t>
            </a:r>
            <a:r>
              <a:rPr lang="en-US" sz="5300" u="sng" dirty="0">
                <a:solidFill>
                  <a:srgbClr val="FF0000"/>
                </a:solidFill>
                <a:latin typeface="Eras Medium ITC" panose="020B0602030504020804" pitchFamily="34" charset="0"/>
              </a:rPr>
              <a:t>Unsupervised Learning</a:t>
            </a:r>
            <a:endParaRPr lang="en-US" u="sng" dirty="0">
              <a:solidFill>
                <a:srgbClr val="FF0000"/>
              </a:solidFill>
              <a:latin typeface="Eras Medium ITC" panose="020B06020305040208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749" y="1835674"/>
            <a:ext cx="8132123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No labels are given to the learning algorithm, leaving it on its own to find structure in its input -- discovering hidden patterns (latent structure) in data (wiki). </a:t>
            </a:r>
          </a:p>
          <a:p>
            <a:r>
              <a:rPr lang="en-US" dirty="0">
                <a:latin typeface="Eras Medium ITC" panose="020B0602030504020804" pitchFamily="34" charset="0"/>
              </a:rPr>
              <a:t>Clustering: a set of inputs is to be divided into groups (or segments). Unlike classification, the groups are not known beforehand (i.e., no label information), making this typically an unsupervised task – Searching hidden structure.</a:t>
            </a:r>
          </a:p>
          <a:p>
            <a:r>
              <a:rPr lang="en-US" dirty="0">
                <a:latin typeface="Eras Medium ITC" panose="020B0602030504020804" pitchFamily="34" charset="0"/>
              </a:rPr>
              <a:t>Hierarchical Clustering, K-means method, Model-based Clustering, Latent Class Regression, etc.</a:t>
            </a:r>
          </a:p>
        </p:txBody>
      </p:sp>
    </p:spTree>
    <p:extLst>
      <p:ext uri="{BB962C8B-B14F-4D97-AF65-F5344CB8AC3E}">
        <p14:creationId xmlns:p14="http://schemas.microsoft.com/office/powerpoint/2010/main" val="5429801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Eras Medium ITC" panose="020B0602030504020804" pitchFamily="34" charset="0"/>
              </a:rPr>
              <a:t>Bayesian Boosting</a:t>
            </a:r>
            <a:br>
              <a:rPr lang="en-US" dirty="0">
                <a:latin typeface="Eras Medium ITC" panose="020B0602030504020804" pitchFamily="34" charset="0"/>
              </a:rPr>
            </a:br>
            <a:r>
              <a:rPr lang="en-US" dirty="0">
                <a:latin typeface="Eras Medium ITC" panose="020B0602030504020804" pitchFamily="34" charset="0"/>
              </a:rPr>
              <a:t>(BART in R)</a:t>
            </a:r>
          </a:p>
        </p:txBody>
      </p:sp>
    </p:spTree>
    <p:extLst>
      <p:ext uri="{BB962C8B-B14F-4D97-AF65-F5344CB8AC3E}">
        <p14:creationId xmlns:p14="http://schemas.microsoft.com/office/powerpoint/2010/main" val="362563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altLang="en-US" sz="3600" dirty="0">
                <a:latin typeface="Eras Medium ITC" panose="020B0602030504020804" pitchFamily="34" charset="0"/>
              </a:rPr>
              <a:t>Classification Examples in Marketing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8055" y="1371600"/>
            <a:ext cx="7772400" cy="501580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latin typeface="Eras Medium ITC" panose="020B0602030504020804" pitchFamily="34" charset="0"/>
              </a:rPr>
              <a:t>Consumer Packaged Goods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Eras Medium ITC" panose="020B0602030504020804" pitchFamily="34" charset="0"/>
              </a:rPr>
              <a:t>Potential Purchasers vs. non-purchasers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Eras Medium ITC" panose="020B0602030504020804" pitchFamily="34" charset="0"/>
              </a:rPr>
              <a:t>Heavy versus light users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Eras Medium ITC" panose="020B0602030504020804" pitchFamily="34" charset="0"/>
              </a:rPr>
              <a:t>Profitable versus non-profitable customers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latin typeface="Eras Medium ITC" panose="020B0602030504020804" pitchFamily="34" charset="0"/>
              </a:rPr>
              <a:t>Financial Industries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Eras Medium ITC" panose="020B0602030504020804" pitchFamily="34" charset="0"/>
              </a:rPr>
              <a:t>Loan applications (potential loan contractors)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Eras Medium ITC" panose="020B0602030504020804" pitchFamily="34" charset="0"/>
              </a:rPr>
              <a:t>Credit card approval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latin typeface="Eras Medium ITC" panose="020B0602030504020804" pitchFamily="34" charset="0"/>
              </a:rPr>
              <a:t>High-tech Industries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Eras Medium ITC" panose="020B0602030504020804" pitchFamily="34" charset="0"/>
              </a:rPr>
              <a:t>Innovators versus imitators</a:t>
            </a:r>
          </a:p>
          <a:p>
            <a:pPr>
              <a:lnSpc>
                <a:spcPct val="150000"/>
              </a:lnSpc>
            </a:pPr>
            <a:endParaRPr lang="en-US" altLang="en-US" sz="2400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5818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Bayesian Boosting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7204"/>
            <a:ext cx="7886700" cy="48844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Eras Medium ITC" panose="020B0602030504020804" pitchFamily="34" charset="0"/>
              </a:rPr>
              <a:t>Bayesian Additive Regression Tree (BART) provide flexible </a:t>
            </a:r>
            <a:r>
              <a:rPr lang="en-US" dirty="0" err="1">
                <a:latin typeface="Eras Medium ITC" panose="020B0602030504020804" pitchFamily="34" charset="0"/>
              </a:rPr>
              <a:t>nonparameteric</a:t>
            </a:r>
            <a:r>
              <a:rPr lang="en-US" dirty="0">
                <a:latin typeface="Eras Medium ITC" panose="020B0602030504020804" pitchFamily="34" charset="0"/>
              </a:rPr>
              <a:t> modeling of covariates for continuous, binary, categorical and time-to-event outcomes.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Eras Medium ITC" panose="020B0602030504020804" pitchFamily="34" charset="0"/>
              </a:rPr>
              <a:t>Author of this method: </a:t>
            </a:r>
            <a:r>
              <a:rPr lang="en-US" dirty="0">
                <a:latin typeface="Eras Medium ITC" panose="020B0602030504020804" pitchFamily="34" charset="0"/>
                <a:hlinkClick r:id="rId2"/>
              </a:rPr>
              <a:t>https://math.asu.edu/node/2277</a:t>
            </a:r>
            <a:endParaRPr lang="en-US" dirty="0">
              <a:latin typeface="Eras Medium ITC" panose="020B0602030504020804" pitchFamily="34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Eras Medium ITC" panose="020B0602030504020804" pitchFamily="34" charset="0"/>
              </a:rPr>
              <a:t>Let’s see practical application example in R.</a:t>
            </a:r>
          </a:p>
        </p:txBody>
      </p:sp>
    </p:spTree>
    <p:extLst>
      <p:ext uri="{BB962C8B-B14F-4D97-AF65-F5344CB8AC3E}">
        <p14:creationId xmlns:p14="http://schemas.microsoft.com/office/powerpoint/2010/main" val="33335096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1" y="1299306"/>
            <a:ext cx="8201025" cy="2990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6189" y="6400800"/>
            <a:ext cx="5224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Eras Medium ITC" panose="020B0602030504020804" pitchFamily="34" charset="0"/>
              </a:rPr>
              <a:t>Example Reference: www.AnalyticsVidhya.com (2017)</a:t>
            </a:r>
          </a:p>
        </p:txBody>
      </p:sp>
      <p:sp>
        <p:nvSpPr>
          <p:cNvPr id="4" name="Rectangle 3"/>
          <p:cNvSpPr/>
          <p:nvPr/>
        </p:nvSpPr>
        <p:spPr>
          <a:xfrm>
            <a:off x="704850" y="4567401"/>
            <a:ext cx="651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80E14"/>
                </a:solidFill>
                <a:latin typeface="Eras Medium ITC" panose="020B0602030504020804" pitchFamily="34" charset="0"/>
              </a:rPr>
              <a:t>P(Yes | Sunny) = P( Sunny |Yes) * P(Yes) / P (Sunny)</a:t>
            </a:r>
            <a:endParaRPr lang="en-US" dirty="0">
              <a:latin typeface="Eras Medium ITC" panose="020B06020305040208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8162" y="67955"/>
            <a:ext cx="847248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80E14"/>
                </a:solidFill>
                <a:latin typeface="Eras Medium ITC" panose="020B0602030504020804" pitchFamily="34" charset="0"/>
              </a:rPr>
              <a:t>Simple Example to how Bayesian works</a:t>
            </a:r>
            <a:r>
              <a:rPr lang="en-US" dirty="0">
                <a:solidFill>
                  <a:srgbClr val="080E14"/>
                </a:solidFill>
                <a:latin typeface="Eras Medium ITC" panose="020B0602030504020804" pitchFamily="34" charset="0"/>
              </a:rPr>
              <a:t>: Below there is a training data set of weather and corresponding target variable ‘Play (H)’ (suggesting possibilities of playing). Let’s classify whether players will play or not based on weather condition. </a:t>
            </a:r>
            <a:endParaRPr lang="en-US" dirty="0">
              <a:latin typeface="Eras Medium ITC" panose="020B06020305040208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4850" y="5101799"/>
            <a:ext cx="803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80E14"/>
                </a:solidFill>
                <a:latin typeface="Eras Medium ITC" panose="020B0602030504020804" pitchFamily="34" charset="0"/>
              </a:rPr>
              <a:t>P (Sunny |Yes) = 3/9 = 0.33;  P(Sunny) = 5/14 = 0.36;  P(Yes)= 9/14 = 0.64</a:t>
            </a:r>
            <a:endParaRPr lang="en-US" dirty="0">
              <a:latin typeface="Eras Medium ITC" panose="020B06020305040208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4850" y="5636197"/>
            <a:ext cx="4542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80E14"/>
                </a:solidFill>
                <a:latin typeface="Eras Medium ITC" panose="020B0602030504020804" pitchFamily="34" charset="0"/>
              </a:rPr>
              <a:t>P (Yes | Sunny) = 0.33 * 0.64 / 0.36 = 0.60</a:t>
            </a:r>
            <a:endParaRPr lang="en-US" dirty="0">
              <a:latin typeface="Eras Medium ITC" panose="020B06020305040208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3345344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Eras Medium ITC" panose="020B0602030504020804" pitchFamily="34" charset="0"/>
              </a:rPr>
              <a:t>Effects of predictors </a:t>
            </a:r>
          </a:p>
          <a:p>
            <a:r>
              <a:rPr lang="en-US" sz="1600" dirty="0">
                <a:latin typeface="Eras Medium ITC" panose="020B0602030504020804" pitchFamily="34" charset="0"/>
              </a:rPr>
              <a:t>(e.g., Overcast, Rainy, Sunny)</a:t>
            </a:r>
          </a:p>
        </p:txBody>
      </p:sp>
    </p:spTree>
    <p:extLst>
      <p:ext uri="{BB962C8B-B14F-4D97-AF65-F5344CB8AC3E}">
        <p14:creationId xmlns:p14="http://schemas.microsoft.com/office/powerpoint/2010/main" val="51385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64" y="260871"/>
            <a:ext cx="8523688" cy="994172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Eras Medium ITC" panose="020B0602030504020804" pitchFamily="34" charset="0"/>
              </a:rPr>
              <a:t>Classification Application </a:t>
            </a:r>
            <a:r>
              <a:rPr lang="en-US" sz="2800" b="1" dirty="0">
                <a:latin typeface="Eras Medium ITC" panose="020B0602030504020804" pitchFamily="34" charset="0"/>
              </a:rPr>
              <a:t>Example</a:t>
            </a:r>
            <a:r>
              <a:rPr lang="en-US" sz="2800" dirty="0">
                <a:latin typeface="Eras Medium ITC" panose="020B0602030504020804" pitchFamily="34" charset="0"/>
              </a:rPr>
              <a:t> in Marketing</a:t>
            </a:r>
            <a:br>
              <a:rPr lang="en-US" sz="2800" dirty="0">
                <a:latin typeface="Eras Medium ITC" panose="020B0602030504020804" pitchFamily="34" charset="0"/>
              </a:rPr>
            </a:br>
            <a:r>
              <a:rPr lang="en-US" sz="2800" dirty="0">
                <a:latin typeface="Eras Medium ITC" panose="020B0602030504020804" pitchFamily="34" charset="0"/>
              </a:rPr>
              <a:t>(We are already using this data for your assignment)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93803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ras Medium ITC" panose="020B0602030504020804" pitchFamily="34" charset="0"/>
              </a:rPr>
              <a:t>Direct Marketing Campaign for Bank Loan in Portugal. (</a:t>
            </a:r>
            <a:r>
              <a:rPr lang="en-US" sz="2400" dirty="0">
                <a:latin typeface="Eras Medium ITC" panose="020B0602030504020804" pitchFamily="34" charset="0"/>
                <a:hlinkClick r:id="rId2"/>
              </a:rPr>
              <a:t>http://archive.ics.uci.edu/ml/datasets/Bank+Marketing</a:t>
            </a:r>
            <a:r>
              <a:rPr lang="en-US" sz="2400" dirty="0">
                <a:latin typeface="Eras Medium ITC" panose="020B0602030504020804" pitchFamily="34" charset="0"/>
              </a:rPr>
              <a:t>)</a:t>
            </a:r>
          </a:p>
          <a:p>
            <a:r>
              <a:rPr lang="en-US" sz="2400" dirty="0">
                <a:latin typeface="Eras Medium ITC" panose="020B0602030504020804" pitchFamily="34" charset="0"/>
              </a:rPr>
              <a:t>45211 observations; 17 features.</a:t>
            </a:r>
          </a:p>
          <a:p>
            <a:r>
              <a:rPr lang="en-US" sz="2400" dirty="0">
                <a:latin typeface="Eras Medium ITC" panose="020B0602030504020804" pitchFamily="34" charset="0"/>
              </a:rPr>
              <a:t>The classification goal is to predict if the client will subscribe (yes/no) a term deposit (variable y).</a:t>
            </a:r>
          </a:p>
          <a:p>
            <a:r>
              <a:rPr lang="en-US" sz="2400" dirty="0">
                <a:latin typeface="Eras Medium ITC" panose="020B0602030504020804" pitchFamily="34" charset="0"/>
              </a:rPr>
              <a:t>Input variables: age; job, marital, education, housing (i.e., has housing loan?), loan (i.e., has personal loan?), communication type (e.g., ‘cellular’ or ‘telephone’), last contact month of year, etc. </a:t>
            </a:r>
          </a:p>
          <a:p>
            <a:r>
              <a:rPr lang="en-US" sz="2400" dirty="0">
                <a:latin typeface="Eras Medium ITC" panose="020B0602030504020804" pitchFamily="34" charset="0"/>
              </a:rPr>
              <a:t>Output variable: y – has the client subscribed a term deposit? (‘yes’, ‘no’)</a:t>
            </a:r>
          </a:p>
        </p:txBody>
      </p:sp>
    </p:spTree>
    <p:extLst>
      <p:ext uri="{BB962C8B-B14F-4D97-AF65-F5344CB8AC3E}">
        <p14:creationId xmlns:p14="http://schemas.microsoft.com/office/powerpoint/2010/main" val="143130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435" y="2081527"/>
            <a:ext cx="7886700" cy="2852737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latin typeface="Eras Medium ITC" panose="020B0602030504020804" pitchFamily="34" charset="0"/>
              </a:rPr>
              <a:t>Linear Discriminant </a:t>
            </a:r>
            <a:br>
              <a:rPr lang="en-US" sz="4800" dirty="0">
                <a:latin typeface="Eras Medium ITC" panose="020B0602030504020804" pitchFamily="34" charset="0"/>
              </a:rPr>
            </a:br>
            <a:r>
              <a:rPr lang="en-US" sz="4800" dirty="0">
                <a:latin typeface="Eras Medium ITC" panose="020B0602030504020804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602764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148" y="546273"/>
            <a:ext cx="6945182" cy="1325563"/>
          </a:xfrm>
        </p:spPr>
        <p:txBody>
          <a:bodyPr/>
          <a:lstStyle/>
          <a:p>
            <a:pPr algn="r"/>
            <a:r>
              <a:rPr lang="en-US" dirty="0">
                <a:latin typeface="Eras Medium ITC" panose="020B0602030504020804" pitchFamily="34" charset="0"/>
              </a:rPr>
              <a:t>Linear Discriminant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141" y="2578907"/>
            <a:ext cx="8146388" cy="3048170"/>
          </a:xfrm>
        </p:spPr>
        <p:txBody>
          <a:bodyPr>
            <a:normAutofit fontScale="92500"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latin typeface="Eras Medium ITC" panose="020B0602030504020804" pitchFamily="34" charset="0"/>
              </a:rPr>
              <a:t>As a possible example, a predictor (X1) of “practical Business Application” attribute might be able to classify students between the “MSBA” group and the “statistics/engineering” group. </a:t>
            </a:r>
          </a:p>
          <a:p>
            <a:pPr>
              <a:spcBef>
                <a:spcPct val="0"/>
              </a:spcBef>
            </a:pPr>
            <a:endParaRPr lang="en-US" altLang="en-US" dirty="0">
              <a:latin typeface="Eras Medium ITC" panose="020B06020305040208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latin typeface="Eras Medium ITC" panose="020B0602030504020804" pitchFamily="34" charset="0"/>
              </a:rPr>
              <a:t>The goal of LDA is to find the </a:t>
            </a:r>
            <a:r>
              <a:rPr lang="en-US" altLang="en-US" u="sng" dirty="0">
                <a:latin typeface="Eras Medium ITC" panose="020B0602030504020804" pitchFamily="34" charset="0"/>
              </a:rPr>
              <a:t>discriminant function</a:t>
            </a:r>
            <a:r>
              <a:rPr lang="en-US" altLang="en-US" dirty="0">
                <a:latin typeface="Eras Medium ITC" panose="020B0602030504020804" pitchFamily="34" charset="0"/>
              </a:rPr>
              <a:t> </a:t>
            </a:r>
            <a:r>
              <a:rPr lang="en-US" altLang="en-US" i="1" dirty="0">
                <a:latin typeface="Eras Medium ITC" panose="020B0602030504020804" pitchFamily="34" charset="0"/>
              </a:rPr>
              <a:t>Z </a:t>
            </a:r>
            <a:r>
              <a:rPr lang="en-US" altLang="en-US" dirty="0">
                <a:latin typeface="Eras Medium ITC" panose="020B0602030504020804" pitchFamily="34" charset="0"/>
              </a:rPr>
              <a:t>(e.g., a linear combination of the predictors) that leads to an optimal division of the groups. </a:t>
            </a:r>
          </a:p>
          <a:p>
            <a:pPr>
              <a:spcBef>
                <a:spcPct val="0"/>
              </a:spcBef>
            </a:pPr>
            <a:endParaRPr lang="en-US" altLang="en-US" dirty="0">
              <a:latin typeface="Eras Medium ITC" panose="020B06020305040208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666" y="0"/>
            <a:ext cx="1817334" cy="221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3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23221"/>
            <a:ext cx="7772400" cy="1143000"/>
          </a:xfrm>
        </p:spPr>
        <p:txBody>
          <a:bodyPr/>
          <a:lstStyle/>
          <a:p>
            <a:r>
              <a:rPr lang="en-US" altLang="en-US" sz="3600" dirty="0">
                <a:latin typeface="Eras Medium ITC" panose="020B0602030504020804" pitchFamily="34" charset="0"/>
              </a:rPr>
              <a:t>Assumptions for LDA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55241"/>
            <a:ext cx="7772400" cy="4204399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Eras Medium ITC" panose="020B0602030504020804" pitchFamily="34" charset="0"/>
              </a:rPr>
              <a:t>Predictor variables are normally distributed (i.e., Multivariate Normal Distribution) – if not, we can consider other methods (e.g., logistic regression).</a:t>
            </a:r>
          </a:p>
          <a:p>
            <a:pPr lvl="1"/>
            <a:r>
              <a:rPr lang="en-US" altLang="en-US" dirty="0">
                <a:latin typeface="Eras Medium ITC" panose="020B0602030504020804" pitchFamily="34" charset="0"/>
              </a:rPr>
              <a:t>That is, predictors for LDA should be continuous variables.</a:t>
            </a:r>
          </a:p>
          <a:p>
            <a:endParaRPr lang="en-US" altLang="en-US" dirty="0">
              <a:latin typeface="Eras Medium ITC" panose="020B0602030504020804" pitchFamily="34" charset="0"/>
            </a:endParaRPr>
          </a:p>
          <a:p>
            <a:r>
              <a:rPr lang="en-US" altLang="en-US" dirty="0">
                <a:latin typeface="Eras Medium ITC" panose="020B0602030504020804" pitchFamily="34" charset="0"/>
              </a:rPr>
              <a:t>Equal variances across groups (This assumption can be relaxed with the Quadratic Discriminant Analysis (QDA)).</a:t>
            </a:r>
          </a:p>
        </p:txBody>
      </p:sp>
    </p:spTree>
    <p:extLst>
      <p:ext uri="{BB962C8B-B14F-4D97-AF65-F5344CB8AC3E}">
        <p14:creationId xmlns:p14="http://schemas.microsoft.com/office/powerpoint/2010/main" val="278957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2831</Words>
  <Application>Microsoft Office PowerPoint</Application>
  <PresentationFormat>On-screen Show (4:3)</PresentationFormat>
  <Paragraphs>350</Paragraphs>
  <Slides>51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Eras Demi ITC</vt:lpstr>
      <vt:lpstr>Eras Medium ITC</vt:lpstr>
      <vt:lpstr>Garamond</vt:lpstr>
      <vt:lpstr>Tahoma</vt:lpstr>
      <vt:lpstr>Office Theme</vt:lpstr>
      <vt:lpstr>Equation</vt:lpstr>
      <vt:lpstr>Classification Models and Marketing Applications with R</vt:lpstr>
      <vt:lpstr>MKT 591: Course Roadmap</vt:lpstr>
      <vt:lpstr>Agenda</vt:lpstr>
      <vt:lpstr>Classification problems in Marketing</vt:lpstr>
      <vt:lpstr>Classification Examples in Marketing</vt:lpstr>
      <vt:lpstr>Classification Application Example in Marketing (We are already using this data for your assignment)</vt:lpstr>
      <vt:lpstr>Linear Discriminant  Analysis</vt:lpstr>
      <vt:lpstr>Linear Discriminant Analysis </vt:lpstr>
      <vt:lpstr>Assumptions for LDA</vt:lpstr>
      <vt:lpstr>Linear Discriminant Analysis and Function</vt:lpstr>
      <vt:lpstr>Example with R</vt:lpstr>
      <vt:lpstr>Steps in Discriminant Analysis </vt:lpstr>
      <vt:lpstr>LDA Cutoff value Decision  for Prediction</vt:lpstr>
      <vt:lpstr>Steps in Discriminant Analysis </vt:lpstr>
      <vt:lpstr>Quadratic Discriminant Analysis</vt:lpstr>
      <vt:lpstr>Jaccard Similarity Index</vt:lpstr>
      <vt:lpstr>Managerial Implications</vt:lpstr>
      <vt:lpstr>(Naïve) Bayesian Classifier</vt:lpstr>
      <vt:lpstr>Bayesian methodology</vt:lpstr>
      <vt:lpstr>Naïve Bayes Classifier</vt:lpstr>
      <vt:lpstr>Naïve Bayes Classifier</vt:lpstr>
      <vt:lpstr>Naïve Bayes Classifier</vt:lpstr>
      <vt:lpstr>Bank Marketing Data (Moro et al. 2011) Example with R</vt:lpstr>
      <vt:lpstr>Sample Results with Age and Housing</vt:lpstr>
      <vt:lpstr>Classification and Regression Tree  (CART)</vt:lpstr>
      <vt:lpstr>Advantages; Decision Trees</vt:lpstr>
      <vt:lpstr>Disadvantages; Decision Trees</vt:lpstr>
      <vt:lpstr>Classification and Regression Tree (CART)</vt:lpstr>
      <vt:lpstr>CART Split Procedure (1)</vt:lpstr>
      <vt:lpstr>IT venture example</vt:lpstr>
      <vt:lpstr>IT venture example</vt:lpstr>
      <vt:lpstr>Bank Sample</vt:lpstr>
      <vt:lpstr>Criterion for attribute selection</vt:lpstr>
      <vt:lpstr>Information Gain (An impurity criteria)</vt:lpstr>
      <vt:lpstr>Impurity</vt:lpstr>
      <vt:lpstr>PowerPoint Presentation</vt:lpstr>
      <vt:lpstr>PowerPoint Presentation</vt:lpstr>
      <vt:lpstr>Information Gain</vt:lpstr>
      <vt:lpstr>PowerPoint Presentation</vt:lpstr>
      <vt:lpstr>Random Forest</vt:lpstr>
      <vt:lpstr>Random Forest</vt:lpstr>
      <vt:lpstr>How this works?</vt:lpstr>
      <vt:lpstr>Simulation Examples</vt:lpstr>
      <vt:lpstr>Machine Learning</vt:lpstr>
      <vt:lpstr>TED Talk  (helpful to understand the concept of machine learning)</vt:lpstr>
      <vt:lpstr>Main Interests of Machine Learning</vt:lpstr>
      <vt:lpstr>Supervised Learning and Unsupervised Learning</vt:lpstr>
      <vt:lpstr>Supervised Learning and Unsupervised Learning</vt:lpstr>
      <vt:lpstr>Bayesian Boosting (BART in R)</vt:lpstr>
      <vt:lpstr>Bayesian Boosting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Models and Marketing Applications with R</dc:title>
  <dc:creator>Sunghoon Kim</dc:creator>
  <cp:lastModifiedBy>武璠 孙</cp:lastModifiedBy>
  <cp:revision>6</cp:revision>
  <dcterms:created xsi:type="dcterms:W3CDTF">2019-04-07T04:11:41Z</dcterms:created>
  <dcterms:modified xsi:type="dcterms:W3CDTF">2019-04-11T18:54:07Z</dcterms:modified>
</cp:coreProperties>
</file>