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65"/>
  </p:notesMasterIdLst>
  <p:handoutMasterIdLst>
    <p:handoutMasterId r:id="rId66"/>
  </p:handoutMasterIdLst>
  <p:sldIdLst>
    <p:sldId id="256" r:id="rId3"/>
    <p:sldId id="500" r:id="rId4"/>
    <p:sldId id="495" r:id="rId5"/>
    <p:sldId id="446" r:id="rId6"/>
    <p:sldId id="501" r:id="rId7"/>
    <p:sldId id="473" r:id="rId8"/>
    <p:sldId id="474" r:id="rId9"/>
    <p:sldId id="475" r:id="rId10"/>
    <p:sldId id="476" r:id="rId11"/>
    <p:sldId id="490" r:id="rId12"/>
    <p:sldId id="478" r:id="rId13"/>
    <p:sldId id="336" r:id="rId14"/>
    <p:sldId id="300" r:id="rId15"/>
    <p:sldId id="301" r:id="rId16"/>
    <p:sldId id="302" r:id="rId17"/>
    <p:sldId id="303" r:id="rId18"/>
    <p:sldId id="304" r:id="rId19"/>
    <p:sldId id="306" r:id="rId20"/>
    <p:sldId id="385" r:id="rId21"/>
    <p:sldId id="386" r:id="rId22"/>
    <p:sldId id="387" r:id="rId23"/>
    <p:sldId id="389" r:id="rId24"/>
    <p:sldId id="391" r:id="rId25"/>
    <p:sldId id="392" r:id="rId26"/>
    <p:sldId id="393" r:id="rId27"/>
    <p:sldId id="394" r:id="rId28"/>
    <p:sldId id="395" r:id="rId29"/>
    <p:sldId id="396" r:id="rId30"/>
    <p:sldId id="397" r:id="rId31"/>
    <p:sldId id="398" r:id="rId32"/>
    <p:sldId id="496" r:id="rId33"/>
    <p:sldId id="485" r:id="rId34"/>
    <p:sldId id="399" r:id="rId35"/>
    <p:sldId id="454" r:id="rId36"/>
    <p:sldId id="373" r:id="rId37"/>
    <p:sldId id="384" r:id="rId38"/>
    <p:sldId id="338" r:id="rId39"/>
    <p:sldId id="328" r:id="rId40"/>
    <p:sldId id="332" r:id="rId41"/>
    <p:sldId id="382" r:id="rId42"/>
    <p:sldId id="487" r:id="rId43"/>
    <p:sldId id="497" r:id="rId44"/>
    <p:sldId id="401" r:id="rId45"/>
    <p:sldId id="403" r:id="rId46"/>
    <p:sldId id="406" r:id="rId47"/>
    <p:sldId id="407" r:id="rId48"/>
    <p:sldId id="408" r:id="rId49"/>
    <p:sldId id="409" r:id="rId50"/>
    <p:sldId id="410" r:id="rId51"/>
    <p:sldId id="411" r:id="rId52"/>
    <p:sldId id="412" r:id="rId53"/>
    <p:sldId id="415" r:id="rId54"/>
    <p:sldId id="486" r:id="rId55"/>
    <p:sldId id="417" r:id="rId56"/>
    <p:sldId id="418" r:id="rId57"/>
    <p:sldId id="502" r:id="rId58"/>
    <p:sldId id="488" r:id="rId59"/>
    <p:sldId id="492" r:id="rId60"/>
    <p:sldId id="499" r:id="rId61"/>
    <p:sldId id="470" r:id="rId62"/>
    <p:sldId id="425" r:id="rId63"/>
    <p:sldId id="498" r:id="rId6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2" autoAdjust="0"/>
    <p:restoredTop sz="81064" autoAdjust="0"/>
  </p:normalViewPr>
  <p:slideViewPr>
    <p:cSldViewPr>
      <p:cViewPr varScale="1">
        <p:scale>
          <a:sx n="70" d="100"/>
          <a:sy n="70" d="100"/>
        </p:scale>
        <p:origin x="162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Sungho%20Park\Local%20Settings\Temporary%20Internet%20Files\Content.IE5\IYN2QWD9\Regression%2520Exercise%25201%5b1%5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8575">
              <a:noFill/>
            </a:ln>
          </c:spPr>
          <c:marker>
            <c:symbol val="square"/>
            <c:size val="10"/>
          </c:marker>
          <c:xVal>
            <c:numRef>
              <c:f>Data1!$D$24:$D$35</c:f>
              <c:numCache>
                <c:formatCode>0.0</c:formatCode>
                <c:ptCount val="12"/>
                <c:pt idx="0">
                  <c:v>2.5</c:v>
                </c:pt>
                <c:pt idx="1">
                  <c:v>2.5</c:v>
                </c:pt>
                <c:pt idx="2">
                  <c:v>2.7</c:v>
                </c:pt>
                <c:pt idx="3">
                  <c:v>2.8</c:v>
                </c:pt>
                <c:pt idx="4">
                  <c:v>2.2999999999999998</c:v>
                </c:pt>
                <c:pt idx="5">
                  <c:v>2.2000000000000002</c:v>
                </c:pt>
                <c:pt idx="6">
                  <c:v>2.7</c:v>
                </c:pt>
                <c:pt idx="7">
                  <c:v>2</c:v>
                </c:pt>
                <c:pt idx="8">
                  <c:v>2.8</c:v>
                </c:pt>
                <c:pt idx="9">
                  <c:v>2.6</c:v>
                </c:pt>
                <c:pt idx="10">
                  <c:v>2.7</c:v>
                </c:pt>
                <c:pt idx="11">
                  <c:v>1.9000000000000001</c:v>
                </c:pt>
              </c:numCache>
            </c:numRef>
          </c:xVal>
          <c:yVal>
            <c:numRef>
              <c:f>Data1!$C$24:$C$35</c:f>
              <c:numCache>
                <c:formatCode>0</c:formatCode>
                <c:ptCount val="12"/>
                <c:pt idx="0">
                  <c:v>166.74552289637799</c:v>
                </c:pt>
                <c:pt idx="1">
                  <c:v>182.26602871029101</c:v>
                </c:pt>
                <c:pt idx="2">
                  <c:v>166.68858544186142</c:v>
                </c:pt>
                <c:pt idx="3">
                  <c:v>147.09536784453621</c:v>
                </c:pt>
                <c:pt idx="4">
                  <c:v>166.79748567891878</c:v>
                </c:pt>
                <c:pt idx="5">
                  <c:v>194.67470290666955</c:v>
                </c:pt>
                <c:pt idx="6">
                  <c:v>175.11235959511572</c:v>
                </c:pt>
                <c:pt idx="7">
                  <c:v>197.52545223177123</c:v>
                </c:pt>
                <c:pt idx="8">
                  <c:v>147.28862570150392</c:v>
                </c:pt>
                <c:pt idx="9">
                  <c:v>186.50052831696564</c:v>
                </c:pt>
                <c:pt idx="10">
                  <c:v>180.98473579779414</c:v>
                </c:pt>
                <c:pt idx="11">
                  <c:v>221.23138641637811</c:v>
                </c:pt>
              </c:numCache>
            </c:numRef>
          </c:yVal>
          <c:smooth val="0"/>
          <c:extLst>
            <c:ext xmlns:c16="http://schemas.microsoft.com/office/drawing/2014/chart" uri="{C3380CC4-5D6E-409C-BE32-E72D297353CC}">
              <c16:uniqueId val="{00000000-64CD-46EB-8304-E1F6860EB296}"/>
            </c:ext>
          </c:extLst>
        </c:ser>
        <c:dLbls>
          <c:showLegendKey val="0"/>
          <c:showVal val="0"/>
          <c:showCatName val="0"/>
          <c:showSerName val="0"/>
          <c:showPercent val="0"/>
          <c:showBubbleSize val="0"/>
        </c:dLbls>
        <c:axId val="6272080"/>
        <c:axId val="6276784"/>
      </c:scatterChart>
      <c:scatterChart>
        <c:scatterStyle val="smoothMarker"/>
        <c:varyColors val="0"/>
        <c:ser>
          <c:idx val="2"/>
          <c:order val="1"/>
          <c:xVal>
            <c:numRef>
              <c:f>Data1!$D$24:$D$35</c:f>
              <c:numCache>
                <c:formatCode>0.0</c:formatCode>
                <c:ptCount val="12"/>
                <c:pt idx="0">
                  <c:v>2.5</c:v>
                </c:pt>
                <c:pt idx="1">
                  <c:v>2.5</c:v>
                </c:pt>
                <c:pt idx="2">
                  <c:v>2.7</c:v>
                </c:pt>
                <c:pt idx="3">
                  <c:v>2.8</c:v>
                </c:pt>
                <c:pt idx="4">
                  <c:v>2.2999999999999998</c:v>
                </c:pt>
                <c:pt idx="5">
                  <c:v>2.2000000000000002</c:v>
                </c:pt>
                <c:pt idx="6">
                  <c:v>2.7</c:v>
                </c:pt>
                <c:pt idx="7">
                  <c:v>2</c:v>
                </c:pt>
                <c:pt idx="8">
                  <c:v>2.8</c:v>
                </c:pt>
                <c:pt idx="9">
                  <c:v>2.6</c:v>
                </c:pt>
                <c:pt idx="10">
                  <c:v>2.7</c:v>
                </c:pt>
                <c:pt idx="11">
                  <c:v>1.9000000000000001</c:v>
                </c:pt>
              </c:numCache>
            </c:numRef>
          </c:xVal>
          <c:yVal>
            <c:numRef>
              <c:f>Data1!$F$24:$F$35</c:f>
              <c:numCache>
                <c:formatCode>General</c:formatCode>
                <c:ptCount val="12"/>
              </c:numCache>
            </c:numRef>
          </c:yVal>
          <c:smooth val="1"/>
          <c:extLst>
            <c:ext xmlns:c16="http://schemas.microsoft.com/office/drawing/2014/chart" uri="{C3380CC4-5D6E-409C-BE32-E72D297353CC}">
              <c16:uniqueId val="{00000001-64CD-46EB-8304-E1F6860EB296}"/>
            </c:ext>
          </c:extLst>
        </c:ser>
        <c:dLbls>
          <c:showLegendKey val="0"/>
          <c:showVal val="0"/>
          <c:showCatName val="0"/>
          <c:showSerName val="0"/>
          <c:showPercent val="0"/>
          <c:showBubbleSize val="0"/>
        </c:dLbls>
        <c:axId val="6272080"/>
        <c:axId val="6276784"/>
      </c:scatterChart>
      <c:valAx>
        <c:axId val="6272080"/>
        <c:scaling>
          <c:orientation val="minMax"/>
          <c:max val="3"/>
          <c:min val="1.7"/>
        </c:scaling>
        <c:delete val="0"/>
        <c:axPos val="b"/>
        <c:numFmt formatCode="0.0" sourceLinked="1"/>
        <c:majorTickMark val="out"/>
        <c:minorTickMark val="none"/>
        <c:tickLblPos val="nextTo"/>
        <c:txPr>
          <a:bodyPr/>
          <a:lstStyle/>
          <a:p>
            <a:pPr>
              <a:defRPr sz="2400"/>
            </a:pPr>
            <a:endParaRPr lang="en-US"/>
          </a:p>
        </c:txPr>
        <c:crossAx val="6276784"/>
        <c:crosses val="autoZero"/>
        <c:crossBetween val="midCat"/>
      </c:valAx>
      <c:valAx>
        <c:axId val="6276784"/>
        <c:scaling>
          <c:orientation val="minMax"/>
          <c:max val="250"/>
          <c:min val="120"/>
        </c:scaling>
        <c:delete val="0"/>
        <c:axPos val="l"/>
        <c:majorGridlines/>
        <c:numFmt formatCode="0" sourceLinked="1"/>
        <c:majorTickMark val="out"/>
        <c:minorTickMark val="none"/>
        <c:tickLblPos val="nextTo"/>
        <c:txPr>
          <a:bodyPr/>
          <a:lstStyle/>
          <a:p>
            <a:pPr>
              <a:defRPr sz="2000"/>
            </a:pPr>
            <a:endParaRPr lang="en-US"/>
          </a:p>
        </c:txPr>
        <c:crossAx val="627208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12080477325241069"/>
          <c:y val="4.0999522718165066E-2"/>
          <c:w val="0.83429041592132713"/>
          <c:h val="0.83040641748953026"/>
        </c:manualLayout>
      </c:layout>
      <c:scatterChart>
        <c:scatterStyle val="lineMarker"/>
        <c:varyColors val="0"/>
        <c:ser>
          <c:idx val="0"/>
          <c:order val="0"/>
          <c:spPr>
            <a:ln w="28575">
              <a:noFill/>
            </a:ln>
          </c:spPr>
          <c:marker>
            <c:symbol val="diamond"/>
            <c:size val="12"/>
          </c:marker>
          <c:trendline>
            <c:spPr>
              <a:ln w="31750" cmpd="sng">
                <a:solidFill>
                  <a:schemeClr val="accent1"/>
                </a:solidFill>
              </a:ln>
            </c:spPr>
            <c:trendlineType val="linear"/>
            <c:dispRSqr val="0"/>
            <c:dispEq val="0"/>
          </c:trendline>
          <c:xVal>
            <c:numRef>
              <c:f>Sheet1!$A$2:$A$13</c:f>
              <c:numCache>
                <c:formatCode>0.0</c:formatCode>
                <c:ptCount val="12"/>
                <c:pt idx="0">
                  <c:v>2.5</c:v>
                </c:pt>
                <c:pt idx="1">
                  <c:v>2.5</c:v>
                </c:pt>
                <c:pt idx="2">
                  <c:v>2.7</c:v>
                </c:pt>
                <c:pt idx="3">
                  <c:v>2.8</c:v>
                </c:pt>
                <c:pt idx="4">
                  <c:v>2.2999999999999998</c:v>
                </c:pt>
                <c:pt idx="5">
                  <c:v>2.2000000000000002</c:v>
                </c:pt>
                <c:pt idx="6">
                  <c:v>2.7</c:v>
                </c:pt>
                <c:pt idx="7">
                  <c:v>2</c:v>
                </c:pt>
                <c:pt idx="8">
                  <c:v>2.8</c:v>
                </c:pt>
                <c:pt idx="9">
                  <c:v>2.6</c:v>
                </c:pt>
                <c:pt idx="10">
                  <c:v>2.7</c:v>
                </c:pt>
                <c:pt idx="11">
                  <c:v>1.9000000000000001</c:v>
                </c:pt>
              </c:numCache>
            </c:numRef>
          </c:xVal>
          <c:yVal>
            <c:numRef>
              <c:f>Sheet1!$B$2:$B$13</c:f>
              <c:numCache>
                <c:formatCode>0</c:formatCode>
                <c:ptCount val="12"/>
                <c:pt idx="0">
                  <c:v>166.7455228963772</c:v>
                </c:pt>
                <c:pt idx="1">
                  <c:v>182.26602871029101</c:v>
                </c:pt>
                <c:pt idx="2">
                  <c:v>166.68858544186102</c:v>
                </c:pt>
                <c:pt idx="3">
                  <c:v>147.09536784453621</c:v>
                </c:pt>
                <c:pt idx="4">
                  <c:v>166.79748567891878</c:v>
                </c:pt>
                <c:pt idx="5">
                  <c:v>194.67470290666955</c:v>
                </c:pt>
                <c:pt idx="6">
                  <c:v>175.11235959511572</c:v>
                </c:pt>
                <c:pt idx="7">
                  <c:v>197.52545223177083</c:v>
                </c:pt>
                <c:pt idx="8">
                  <c:v>147.28862570150392</c:v>
                </c:pt>
                <c:pt idx="9">
                  <c:v>186.50052831696564</c:v>
                </c:pt>
                <c:pt idx="10">
                  <c:v>180.98473579779414</c:v>
                </c:pt>
                <c:pt idx="11">
                  <c:v>221.23138641637811</c:v>
                </c:pt>
              </c:numCache>
            </c:numRef>
          </c:yVal>
          <c:smooth val="0"/>
          <c:extLst>
            <c:ext xmlns:c16="http://schemas.microsoft.com/office/drawing/2014/chart" uri="{C3380CC4-5D6E-409C-BE32-E72D297353CC}">
              <c16:uniqueId val="{00000001-7BD0-467E-93CF-48C2142DB63B}"/>
            </c:ext>
          </c:extLst>
        </c:ser>
        <c:dLbls>
          <c:showLegendKey val="0"/>
          <c:showVal val="0"/>
          <c:showCatName val="0"/>
          <c:showSerName val="0"/>
          <c:showPercent val="0"/>
          <c:showBubbleSize val="0"/>
        </c:dLbls>
        <c:axId val="6275216"/>
        <c:axId val="6276000"/>
      </c:scatterChart>
      <c:valAx>
        <c:axId val="6275216"/>
        <c:scaling>
          <c:orientation val="minMax"/>
          <c:max val="3"/>
          <c:min val="1.7"/>
        </c:scaling>
        <c:delete val="0"/>
        <c:axPos val="b"/>
        <c:numFmt formatCode="0.0" sourceLinked="1"/>
        <c:majorTickMark val="out"/>
        <c:minorTickMark val="none"/>
        <c:tickLblPos val="nextTo"/>
        <c:txPr>
          <a:bodyPr/>
          <a:lstStyle/>
          <a:p>
            <a:pPr>
              <a:defRPr sz="2000"/>
            </a:pPr>
            <a:endParaRPr lang="en-US"/>
          </a:p>
        </c:txPr>
        <c:crossAx val="6276000"/>
        <c:crosses val="autoZero"/>
        <c:crossBetween val="midCat"/>
      </c:valAx>
      <c:valAx>
        <c:axId val="6276000"/>
        <c:scaling>
          <c:orientation val="minMax"/>
          <c:max val="250"/>
          <c:min val="100"/>
        </c:scaling>
        <c:delete val="0"/>
        <c:axPos val="l"/>
        <c:majorGridlines/>
        <c:numFmt formatCode="0" sourceLinked="1"/>
        <c:majorTickMark val="out"/>
        <c:minorTickMark val="none"/>
        <c:tickLblPos val="nextTo"/>
        <c:txPr>
          <a:bodyPr/>
          <a:lstStyle/>
          <a:p>
            <a:pPr>
              <a:defRPr sz="2000"/>
            </a:pPr>
            <a:endParaRPr lang="en-US"/>
          </a:p>
        </c:txPr>
        <c:crossAx val="6275216"/>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9A1B0CB9-5723-441C-9438-3CB6DEE47A7F}" type="datetimeFigureOut">
              <a:rPr lang="en-US" smtClean="0"/>
              <a:t>3/19/2019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DE69BB3-B615-4166-8906-C1F7C50F8FF6}" type="slidenum">
              <a:rPr lang="en-US" smtClean="0"/>
              <a:t>‹#›</a:t>
            </a:fld>
            <a:endParaRPr lang="en-US"/>
          </a:p>
        </p:txBody>
      </p:sp>
    </p:spTree>
    <p:extLst>
      <p:ext uri="{BB962C8B-B14F-4D97-AF65-F5344CB8AC3E}">
        <p14:creationId xmlns:p14="http://schemas.microsoft.com/office/powerpoint/2010/main" val="3266141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BAEA3B2B-6F56-4A64-9DC7-E100F8A6D25F}" type="datetimeFigureOut">
              <a:rPr lang="en-US" smtClean="0"/>
              <a:pPr/>
              <a:t>3/19/2019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05A7872-CF7E-4421-B20E-4A46CECF8352}" type="slidenum">
              <a:rPr lang="en-US" smtClean="0"/>
              <a:pPr/>
              <a:t>‹#›</a:t>
            </a:fld>
            <a:endParaRPr lang="en-US"/>
          </a:p>
        </p:txBody>
      </p:sp>
    </p:spTree>
    <p:extLst>
      <p:ext uri="{BB962C8B-B14F-4D97-AF65-F5344CB8AC3E}">
        <p14:creationId xmlns:p14="http://schemas.microsoft.com/office/powerpoint/2010/main" val="297158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6</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77709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54275"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6</a:t>
            </a:r>
          </a:p>
        </p:txBody>
      </p:sp>
      <p:sp>
        <p:nvSpPr>
          <p:cNvPr id="54276"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4277"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4278" name="Rectangle 6"/>
          <p:cNvSpPr>
            <a:spLocks noGrp="1" noRot="1" noChangeAspect="1" noChangeArrowheads="1" noTextEdit="1"/>
          </p:cNvSpPr>
          <p:nvPr>
            <p:ph type="sldImg"/>
          </p:nvPr>
        </p:nvSpPr>
        <p:spPr>
          <a:ln cap="flat"/>
        </p:spPr>
      </p:sp>
      <p:sp>
        <p:nvSpPr>
          <p:cNvPr id="54279"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7114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55299"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7</a:t>
            </a:r>
          </a:p>
        </p:txBody>
      </p:sp>
      <p:sp>
        <p:nvSpPr>
          <p:cNvPr id="55300"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5301"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5302" name="Rectangle 6"/>
          <p:cNvSpPr>
            <a:spLocks noGrp="1" noRot="1" noChangeAspect="1" noChangeArrowheads="1" noTextEdit="1"/>
          </p:cNvSpPr>
          <p:nvPr>
            <p:ph type="sldImg"/>
          </p:nvPr>
        </p:nvSpPr>
        <p:spPr>
          <a:ln cap="flat"/>
        </p:spPr>
      </p:sp>
      <p:sp>
        <p:nvSpPr>
          <p:cNvPr id="553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9329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57347"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14</a:t>
            </a:r>
          </a:p>
        </p:txBody>
      </p:sp>
      <p:sp>
        <p:nvSpPr>
          <p:cNvPr id="57348"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7349"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7350" name="Rectangle 6"/>
          <p:cNvSpPr>
            <a:spLocks noGrp="1" noRot="1" noChangeAspect="1" noChangeArrowheads="1" noTextEdit="1"/>
          </p:cNvSpPr>
          <p:nvPr>
            <p:ph type="sldImg"/>
          </p:nvPr>
        </p:nvSpPr>
        <p:spPr>
          <a:ln cap="flat"/>
        </p:spPr>
      </p:sp>
      <p:sp>
        <p:nvSpPr>
          <p:cNvPr id="57351"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1373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58371"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14</a:t>
            </a:r>
          </a:p>
        </p:txBody>
      </p:sp>
      <p:sp>
        <p:nvSpPr>
          <p:cNvPr id="58372"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58373"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58374" name="Rectangle 6"/>
          <p:cNvSpPr>
            <a:spLocks noGrp="1" noRot="1" noChangeAspect="1" noChangeArrowheads="1" noTextEdit="1"/>
          </p:cNvSpPr>
          <p:nvPr>
            <p:ph type="sldImg"/>
          </p:nvPr>
        </p:nvSpPr>
        <p:spPr>
          <a:ln cap="flat"/>
        </p:spPr>
      </p:sp>
      <p:sp>
        <p:nvSpPr>
          <p:cNvPr id="58375"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90701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59395"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6</a:t>
            </a:r>
          </a:p>
        </p:txBody>
      </p:sp>
      <p:sp>
        <p:nvSpPr>
          <p:cNvPr id="59396"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59397"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59398" name="Rectangle 6"/>
          <p:cNvSpPr>
            <a:spLocks noGrp="1" noRot="1" noChangeAspect="1" noChangeArrowheads="1" noTextEdit="1"/>
          </p:cNvSpPr>
          <p:nvPr>
            <p:ph type="sldImg"/>
          </p:nvPr>
        </p:nvSpPr>
        <p:spPr>
          <a:ln cap="flat"/>
        </p:spPr>
      </p:sp>
      <p:sp>
        <p:nvSpPr>
          <p:cNvPr id="59399" name="Rectangle 7"/>
          <p:cNvSpPr>
            <a:spLocks noGrp="1" noChangeArrowheads="1"/>
          </p:cNvSpPr>
          <p:nvPr>
            <p:ph type="body" idx="1"/>
          </p:nvPr>
        </p:nvSpPr>
        <p:spPr>
          <a:noFill/>
          <a:ln w="9525"/>
        </p:spPr>
        <p:txBody>
          <a:bodyPr/>
          <a:lstStyle/>
          <a:p>
            <a:r>
              <a:rPr lang="en-US" dirty="0"/>
              <a:t>If the data is very different from the assumption,</a:t>
            </a:r>
            <a:r>
              <a:rPr lang="en-US" baseline="0" dirty="0"/>
              <a:t> the model might not work well… Good model has great flexibility and can be generalized. </a:t>
            </a:r>
          </a:p>
          <a:p>
            <a:r>
              <a:rPr lang="en-US" baseline="0" dirty="0"/>
              <a:t>For example, time series data is not independent observations – we need to capture (or control) time dependency with parameters.</a:t>
            </a:r>
            <a:endParaRPr lang="en-US" dirty="0"/>
          </a:p>
        </p:txBody>
      </p:sp>
    </p:spTree>
    <p:extLst>
      <p:ext uri="{BB962C8B-B14F-4D97-AF65-F5344CB8AC3E}">
        <p14:creationId xmlns:p14="http://schemas.microsoft.com/office/powerpoint/2010/main" val="380274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0419"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10</a:t>
            </a:r>
          </a:p>
        </p:txBody>
      </p:sp>
      <p:sp>
        <p:nvSpPr>
          <p:cNvPr id="60420"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0421"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0422" name="Rectangle 6"/>
          <p:cNvSpPr>
            <a:spLocks noGrp="1" noRot="1" noChangeAspect="1" noChangeArrowheads="1" noTextEdit="1"/>
          </p:cNvSpPr>
          <p:nvPr>
            <p:ph type="sldImg"/>
          </p:nvPr>
        </p:nvSpPr>
        <p:spPr>
          <a:ln cap="flat"/>
        </p:spPr>
      </p:sp>
      <p:sp>
        <p:nvSpPr>
          <p:cNvPr id="60423" name="Rectangle 7"/>
          <p:cNvSpPr>
            <a:spLocks noGrp="1" noChangeArrowheads="1"/>
          </p:cNvSpPr>
          <p:nvPr>
            <p:ph type="body" idx="1"/>
          </p:nvPr>
        </p:nvSpPr>
        <p:spPr>
          <a:noFill/>
          <a:ln w="9525"/>
        </p:spPr>
        <p:txBody>
          <a:bodyPr/>
          <a:lstStyle/>
          <a:p>
            <a:r>
              <a:rPr lang="en-US" dirty="0"/>
              <a:t>Let’s find parameters! One example… This is a simple</a:t>
            </a:r>
            <a:r>
              <a:rPr lang="en-US" baseline="0" dirty="0"/>
              <a:t> case. </a:t>
            </a:r>
            <a:r>
              <a:rPr lang="en-US" dirty="0"/>
              <a:t>Model</a:t>
            </a:r>
            <a:r>
              <a:rPr lang="en-US" baseline="0" dirty="0"/>
              <a:t> estimation is not easy sometimes. So, we will not focus on the model estimation in this course. Let software do that for us!!!</a:t>
            </a:r>
          </a:p>
          <a:p>
            <a:endParaRPr lang="en-US" baseline="0" dirty="0"/>
          </a:p>
          <a:p>
            <a:r>
              <a:rPr lang="en-US" baseline="0" dirty="0"/>
              <a:t>In least square method, b0 and b1 are from samples. For population level beta, we need distribution assumption (Normal distribution for t-tests). – let stat software do this work…</a:t>
            </a:r>
            <a:endParaRPr lang="en-US" dirty="0"/>
          </a:p>
        </p:txBody>
      </p:sp>
    </p:spTree>
    <p:extLst>
      <p:ext uri="{BB962C8B-B14F-4D97-AF65-F5344CB8AC3E}">
        <p14:creationId xmlns:p14="http://schemas.microsoft.com/office/powerpoint/2010/main" val="311969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2467"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12</a:t>
            </a:r>
          </a:p>
        </p:txBody>
      </p:sp>
      <p:sp>
        <p:nvSpPr>
          <p:cNvPr id="62468"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2469"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2470" name="Rectangle 6"/>
          <p:cNvSpPr>
            <a:spLocks noGrp="1" noRot="1" noChangeAspect="1" noChangeArrowheads="1" noTextEdit="1"/>
          </p:cNvSpPr>
          <p:nvPr>
            <p:ph type="sldImg"/>
          </p:nvPr>
        </p:nvSpPr>
        <p:spPr>
          <a:ln cap="flat"/>
        </p:spPr>
      </p:sp>
      <p:sp>
        <p:nvSpPr>
          <p:cNvPr id="62471" name="Rectangle 7"/>
          <p:cNvSpPr>
            <a:spLocks noGrp="1" noChangeArrowheads="1"/>
          </p:cNvSpPr>
          <p:nvPr>
            <p:ph type="body" idx="1"/>
          </p:nvPr>
        </p:nvSpPr>
        <p:spPr>
          <a:noFill/>
          <a:ln w="9525"/>
        </p:spPr>
        <p:txBody>
          <a:bodyPr/>
          <a:lstStyle/>
          <a:p>
            <a:r>
              <a:rPr lang="en-US" dirty="0"/>
              <a:t>Sun===</a:t>
            </a:r>
          </a:p>
        </p:txBody>
      </p:sp>
    </p:spTree>
    <p:extLst>
      <p:ext uri="{BB962C8B-B14F-4D97-AF65-F5344CB8AC3E}">
        <p14:creationId xmlns:p14="http://schemas.microsoft.com/office/powerpoint/2010/main" val="2195781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3491"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13</a:t>
            </a:r>
          </a:p>
        </p:txBody>
      </p:sp>
      <p:sp>
        <p:nvSpPr>
          <p:cNvPr id="63492"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3493"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9642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4515"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14</a:t>
            </a:r>
          </a:p>
        </p:txBody>
      </p:sp>
      <p:sp>
        <p:nvSpPr>
          <p:cNvPr id="64516"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4517"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67009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5539"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15</a:t>
            </a:r>
          </a:p>
        </p:txBody>
      </p:sp>
      <p:sp>
        <p:nvSpPr>
          <p:cNvPr id="65540"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5541"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5542" name="Rectangle 6"/>
          <p:cNvSpPr>
            <a:spLocks noGrp="1" noRot="1" noChangeAspect="1" noChangeArrowheads="1" noTextEdit="1"/>
          </p:cNvSpPr>
          <p:nvPr>
            <p:ph type="sldImg"/>
          </p:nvPr>
        </p:nvSpPr>
        <p:spPr>
          <a:ln cap="flat"/>
        </p:spPr>
      </p:sp>
      <p:sp>
        <p:nvSpPr>
          <p:cNvPr id="6554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0264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7</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4475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6563"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16</a:t>
            </a:r>
          </a:p>
        </p:txBody>
      </p:sp>
      <p:sp>
        <p:nvSpPr>
          <p:cNvPr id="66564"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6565"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6566" name="Rectangle 6"/>
          <p:cNvSpPr>
            <a:spLocks noGrp="1" noRot="1" noChangeAspect="1" noChangeArrowheads="1" noTextEdit="1"/>
          </p:cNvSpPr>
          <p:nvPr>
            <p:ph type="sldImg"/>
          </p:nvPr>
        </p:nvSpPr>
        <p:spPr>
          <a:ln cap="flat"/>
        </p:spPr>
      </p:sp>
      <p:sp>
        <p:nvSpPr>
          <p:cNvPr id="66567"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825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7587"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18</a:t>
            </a:r>
          </a:p>
        </p:txBody>
      </p:sp>
      <p:sp>
        <p:nvSpPr>
          <p:cNvPr id="67588"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7589"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7590" name="Rectangle 6"/>
          <p:cNvSpPr>
            <a:spLocks noGrp="1" noRot="1" noChangeAspect="1" noChangeArrowheads="1" noTextEdit="1"/>
          </p:cNvSpPr>
          <p:nvPr>
            <p:ph type="sldImg"/>
          </p:nvPr>
        </p:nvSpPr>
        <p:spPr>
          <a:ln cap="flat"/>
        </p:spPr>
      </p:sp>
      <p:sp>
        <p:nvSpPr>
          <p:cNvPr id="67591" name="Rectangle 7"/>
          <p:cNvSpPr>
            <a:spLocks noGrp="1" noChangeArrowheads="1"/>
          </p:cNvSpPr>
          <p:nvPr>
            <p:ph type="body" idx="1"/>
          </p:nvPr>
        </p:nvSpPr>
        <p:spPr>
          <a:noFill/>
          <a:ln w="9525"/>
        </p:spPr>
        <p:txBody>
          <a:bodyPr/>
          <a:lstStyle/>
          <a:p>
            <a:r>
              <a:rPr lang="en-US" dirty="0"/>
              <a:t>Are we missing a certain pattern in data? There are dependency in error</a:t>
            </a:r>
            <a:r>
              <a:rPr lang="en-US" baseline="0" dirty="0"/>
              <a:t> term but the model doesn’t capture it. </a:t>
            </a:r>
            <a:endParaRPr lang="en-US" dirty="0"/>
          </a:p>
        </p:txBody>
      </p:sp>
    </p:spTree>
    <p:extLst>
      <p:ext uri="{BB962C8B-B14F-4D97-AF65-F5344CB8AC3E}">
        <p14:creationId xmlns:p14="http://schemas.microsoft.com/office/powerpoint/2010/main" val="1434885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8611"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19</a:t>
            </a:r>
          </a:p>
        </p:txBody>
      </p:sp>
      <p:sp>
        <p:nvSpPr>
          <p:cNvPr id="68612"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8613"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8614" name="Rectangle 6"/>
          <p:cNvSpPr>
            <a:spLocks noGrp="1" noRot="1" noChangeAspect="1" noChangeArrowheads="1" noTextEdit="1"/>
          </p:cNvSpPr>
          <p:nvPr>
            <p:ph type="sldImg"/>
          </p:nvPr>
        </p:nvSpPr>
        <p:spPr>
          <a:ln cap="flat"/>
        </p:spPr>
      </p:sp>
      <p:sp>
        <p:nvSpPr>
          <p:cNvPr id="68615" name="Rectangle 7"/>
          <p:cNvSpPr>
            <a:spLocks noGrp="1" noChangeArrowheads="1"/>
          </p:cNvSpPr>
          <p:nvPr>
            <p:ph type="body" idx="1"/>
          </p:nvPr>
        </p:nvSpPr>
        <p:spPr>
          <a:noFill/>
          <a:ln w="9525"/>
        </p:spPr>
        <p:txBody>
          <a:bodyPr/>
          <a:lstStyle/>
          <a:p>
            <a:r>
              <a:rPr lang="en-US" dirty="0"/>
              <a:t>The model doesn’t capture</a:t>
            </a:r>
            <a:r>
              <a:rPr lang="en-US" baseline="0" dirty="0"/>
              <a:t> certain pattern. </a:t>
            </a:r>
            <a:endParaRPr lang="en-US" dirty="0"/>
          </a:p>
        </p:txBody>
      </p:sp>
    </p:spTree>
    <p:extLst>
      <p:ext uri="{BB962C8B-B14F-4D97-AF65-F5344CB8AC3E}">
        <p14:creationId xmlns:p14="http://schemas.microsoft.com/office/powerpoint/2010/main" val="1654486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69635"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20</a:t>
            </a:r>
          </a:p>
        </p:txBody>
      </p:sp>
      <p:sp>
        <p:nvSpPr>
          <p:cNvPr id="69636"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9637"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69638" name="Rectangle 6"/>
          <p:cNvSpPr>
            <a:spLocks noGrp="1" noRot="1" noChangeAspect="1" noChangeArrowheads="1" noTextEdit="1"/>
          </p:cNvSpPr>
          <p:nvPr>
            <p:ph type="sldImg"/>
          </p:nvPr>
        </p:nvSpPr>
        <p:spPr>
          <a:ln cap="flat"/>
        </p:spPr>
      </p:sp>
      <p:sp>
        <p:nvSpPr>
          <p:cNvPr id="69639" name="Rectangle 7"/>
          <p:cNvSpPr>
            <a:spLocks noGrp="1" noChangeArrowheads="1"/>
          </p:cNvSpPr>
          <p:nvPr>
            <p:ph type="body" idx="1"/>
          </p:nvPr>
        </p:nvSpPr>
        <p:spPr>
          <a:noFill/>
          <a:ln w="9525"/>
        </p:spPr>
        <p:txBody>
          <a:bodyPr/>
          <a:lstStyle/>
          <a:p>
            <a:r>
              <a:rPr lang="en-US" dirty="0"/>
              <a:t>Missing variable… If</a:t>
            </a:r>
            <a:r>
              <a:rPr lang="en-US" baseline="0" dirty="0"/>
              <a:t> there are endogeneity (e.g., missing variable), estimated coefficients can be biased.</a:t>
            </a:r>
            <a:endParaRPr lang="en-US" dirty="0"/>
          </a:p>
        </p:txBody>
      </p:sp>
    </p:spTree>
    <p:extLst>
      <p:ext uri="{BB962C8B-B14F-4D97-AF65-F5344CB8AC3E}">
        <p14:creationId xmlns:p14="http://schemas.microsoft.com/office/powerpoint/2010/main" val="2860584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144964" y="1"/>
            <a:ext cx="3170237" cy="487415"/>
          </a:xfrm>
          <a:prstGeom prst="rect">
            <a:avLst/>
          </a:prstGeom>
          <a:noFill/>
          <a:ln w="12699">
            <a:noFill/>
            <a:miter lim="800000"/>
            <a:headEnd/>
            <a:tailEnd/>
          </a:ln>
        </p:spPr>
        <p:txBody>
          <a:bodyPr wrap="none" lIns="96653" tIns="48326" rIns="96653" bIns="48326" anchor="ctr"/>
          <a:lstStyle/>
          <a:p>
            <a:endParaRPr lang="en-US"/>
          </a:p>
        </p:txBody>
      </p:sp>
      <p:sp>
        <p:nvSpPr>
          <p:cNvPr id="70659" name="Rectangle 3"/>
          <p:cNvSpPr>
            <a:spLocks noChangeArrowheads="1"/>
          </p:cNvSpPr>
          <p:nvPr/>
        </p:nvSpPr>
        <p:spPr bwMode="auto">
          <a:xfrm>
            <a:off x="4144964" y="9273805"/>
            <a:ext cx="3170237" cy="487415"/>
          </a:xfrm>
          <a:prstGeom prst="rect">
            <a:avLst/>
          </a:prstGeom>
          <a:noFill/>
          <a:ln w="12699">
            <a:noFill/>
            <a:miter lim="800000"/>
            <a:headEnd/>
            <a:tailEnd/>
          </a:ln>
        </p:spPr>
        <p:txBody>
          <a:bodyPr lIns="20137" tIns="0" rIns="20137" bIns="0" anchor="b"/>
          <a:lstStyle/>
          <a:p>
            <a:pPr algn="r"/>
            <a:r>
              <a:rPr lang="en-US" sz="1100"/>
              <a:t>21</a:t>
            </a:r>
          </a:p>
        </p:txBody>
      </p:sp>
      <p:sp>
        <p:nvSpPr>
          <p:cNvPr id="70660" name="Rectangle 4"/>
          <p:cNvSpPr>
            <a:spLocks noChangeArrowheads="1"/>
          </p:cNvSpPr>
          <p:nvPr/>
        </p:nvSpPr>
        <p:spPr bwMode="auto">
          <a:xfrm>
            <a:off x="0" y="9273805"/>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70661" name="Rectangle 5"/>
          <p:cNvSpPr>
            <a:spLocks noChangeArrowheads="1"/>
          </p:cNvSpPr>
          <p:nvPr/>
        </p:nvSpPr>
        <p:spPr bwMode="auto">
          <a:xfrm>
            <a:off x="0" y="1"/>
            <a:ext cx="3170238" cy="487415"/>
          </a:xfrm>
          <a:prstGeom prst="rect">
            <a:avLst/>
          </a:prstGeom>
          <a:noFill/>
          <a:ln w="12699">
            <a:noFill/>
            <a:miter lim="800000"/>
            <a:headEnd/>
            <a:tailEnd/>
          </a:ln>
        </p:spPr>
        <p:txBody>
          <a:bodyPr wrap="none" lIns="96653" tIns="48326" rIns="96653" bIns="48326" anchor="ctr"/>
          <a:lstStyle/>
          <a:p>
            <a:endParaRPr lang="en-US"/>
          </a:p>
        </p:txBody>
      </p:sp>
      <p:sp>
        <p:nvSpPr>
          <p:cNvPr id="70662" name="Rectangle 6"/>
          <p:cNvSpPr>
            <a:spLocks noGrp="1" noRot="1" noChangeAspect="1" noChangeArrowheads="1" noTextEdit="1"/>
          </p:cNvSpPr>
          <p:nvPr>
            <p:ph type="sldImg"/>
          </p:nvPr>
        </p:nvSpPr>
        <p:spPr>
          <a:ln cap="flat"/>
        </p:spPr>
      </p:sp>
      <p:sp>
        <p:nvSpPr>
          <p:cNvPr id="7066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59444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value significant: slope and intercept != 0</a:t>
            </a:r>
          </a:p>
          <a:p>
            <a:r>
              <a:rPr lang="en-US" dirty="0"/>
              <a:t>R square low: low correlation between independent and dependent</a:t>
            </a:r>
          </a:p>
        </p:txBody>
      </p:sp>
      <p:sp>
        <p:nvSpPr>
          <p:cNvPr id="4" name="Slide Number Placeholder 3"/>
          <p:cNvSpPr>
            <a:spLocks noGrp="1"/>
          </p:cNvSpPr>
          <p:nvPr>
            <p:ph type="sldNum" sz="quarter" idx="5"/>
          </p:nvPr>
        </p:nvSpPr>
        <p:spPr/>
        <p:txBody>
          <a:bodyPr/>
          <a:lstStyle/>
          <a:p>
            <a:fld id="{905A7872-CF7E-4421-B20E-4A46CECF8352}" type="slidenum">
              <a:rPr lang="en-US" smtClean="0"/>
              <a:pPr/>
              <a:t>34</a:t>
            </a:fld>
            <a:endParaRPr lang="en-US"/>
          </a:p>
        </p:txBody>
      </p:sp>
    </p:spTree>
    <p:extLst>
      <p:ext uri="{BB962C8B-B14F-4D97-AF65-F5344CB8AC3E}">
        <p14:creationId xmlns:p14="http://schemas.microsoft.com/office/powerpoint/2010/main" val="2088682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885906" y="3"/>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75779" name="Rectangle 3"/>
          <p:cNvSpPr>
            <a:spLocks noChangeArrowheads="1"/>
          </p:cNvSpPr>
          <p:nvPr/>
        </p:nvSpPr>
        <p:spPr bwMode="auto">
          <a:xfrm>
            <a:off x="3885906" y="8832197"/>
            <a:ext cx="2972097" cy="464205"/>
          </a:xfrm>
          <a:prstGeom prst="rect">
            <a:avLst/>
          </a:prstGeom>
          <a:noFill/>
          <a:ln w="12699">
            <a:noFill/>
            <a:miter lim="800000"/>
            <a:headEnd/>
            <a:tailEnd/>
          </a:ln>
        </p:spPr>
        <p:txBody>
          <a:bodyPr lIns="19048" tIns="0" rIns="19048" bIns="0" anchor="b"/>
          <a:lstStyle/>
          <a:p>
            <a:pPr algn="r"/>
            <a:r>
              <a:rPr lang="en-US" sz="1000"/>
              <a:t>25</a:t>
            </a:r>
          </a:p>
        </p:txBody>
      </p:sp>
      <p:sp>
        <p:nvSpPr>
          <p:cNvPr id="75780" name="Rectangle 4"/>
          <p:cNvSpPr>
            <a:spLocks noChangeArrowheads="1"/>
          </p:cNvSpPr>
          <p:nvPr/>
        </p:nvSpPr>
        <p:spPr bwMode="auto">
          <a:xfrm>
            <a:off x="0" y="8832197"/>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75781" name="Rectangle 5"/>
          <p:cNvSpPr>
            <a:spLocks noChangeArrowheads="1"/>
          </p:cNvSpPr>
          <p:nvPr/>
        </p:nvSpPr>
        <p:spPr bwMode="auto">
          <a:xfrm>
            <a:off x="0" y="3"/>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75782" name="Rectangle 6"/>
          <p:cNvSpPr>
            <a:spLocks noGrp="1" noRot="1" noChangeAspect="1" noChangeArrowheads="1" noTextEdit="1"/>
          </p:cNvSpPr>
          <p:nvPr>
            <p:ph type="sldImg"/>
          </p:nvPr>
        </p:nvSpPr>
        <p:spPr>
          <a:ln cap="flat"/>
        </p:spPr>
      </p:sp>
      <p:sp>
        <p:nvSpPr>
          <p:cNvPr id="75783" name="Rectangle 7"/>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53754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dirty="0"/>
              <a:t>.38 vs. .874</a:t>
            </a:r>
          </a:p>
          <a:p>
            <a:r>
              <a:rPr lang="en-US" dirty="0"/>
              <a:t>R square tell the explanation power of regression line, data point sparse from the regression line; large proportion of data point are regarded as error. </a:t>
            </a:r>
          </a:p>
          <a:p>
            <a:r>
              <a:rPr lang="en-US" dirty="0"/>
              <a:t>P-value tell the how beta is different zero (beta !=0)</a:t>
            </a:r>
          </a:p>
          <a:p>
            <a:endParaRPr lang="en-US" dirty="0"/>
          </a:p>
          <a:p>
            <a:r>
              <a:rPr lang="en-US" dirty="0"/>
              <a:t>Parameter p value: how regression line is different from a horizontal line</a:t>
            </a:r>
          </a:p>
          <a:p>
            <a:r>
              <a:rPr lang="en-US" dirty="0"/>
              <a:t>R square: how many dots can be explained by regression line.</a:t>
            </a:r>
          </a:p>
        </p:txBody>
      </p:sp>
      <p:sp>
        <p:nvSpPr>
          <p:cNvPr id="4" name="슬라이드 번호 개체 틀 3"/>
          <p:cNvSpPr>
            <a:spLocks noGrp="1"/>
          </p:cNvSpPr>
          <p:nvPr>
            <p:ph type="sldNum" sz="quarter" idx="10"/>
          </p:nvPr>
        </p:nvSpPr>
        <p:spPr/>
        <p:txBody>
          <a:bodyPr/>
          <a:lstStyle/>
          <a:p>
            <a:fld id="{905A7872-CF7E-4421-B20E-4A46CECF8352}" type="slidenum">
              <a:rPr lang="en-US" smtClean="0"/>
              <a:pPr/>
              <a:t>36</a:t>
            </a:fld>
            <a:endParaRPr lang="en-US"/>
          </a:p>
        </p:txBody>
      </p:sp>
    </p:spTree>
    <p:extLst>
      <p:ext uri="{BB962C8B-B14F-4D97-AF65-F5344CB8AC3E}">
        <p14:creationId xmlns:p14="http://schemas.microsoft.com/office/powerpoint/2010/main" val="1698148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78851"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27</a:t>
            </a:r>
          </a:p>
        </p:txBody>
      </p:sp>
      <p:sp>
        <p:nvSpPr>
          <p:cNvPr id="78852"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78853"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78854" name="Rectangle 6"/>
          <p:cNvSpPr>
            <a:spLocks noGrp="1" noRot="1" noChangeAspect="1" noChangeArrowheads="1" noTextEdit="1"/>
          </p:cNvSpPr>
          <p:nvPr>
            <p:ph type="sldImg"/>
          </p:nvPr>
        </p:nvSpPr>
        <p:spPr>
          <a:ln cap="flat"/>
        </p:spPr>
      </p:sp>
      <p:sp>
        <p:nvSpPr>
          <p:cNvPr id="78855"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08481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80899"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29</a:t>
            </a:r>
          </a:p>
        </p:txBody>
      </p:sp>
      <p:sp>
        <p:nvSpPr>
          <p:cNvPr id="80900"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80901"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80902" name="Rectangle 6"/>
          <p:cNvSpPr>
            <a:spLocks noGrp="1" noRot="1" noChangeAspect="1" noChangeArrowheads="1" noTextEdit="1"/>
          </p:cNvSpPr>
          <p:nvPr>
            <p:ph type="sldImg"/>
          </p:nvPr>
        </p:nvSpPr>
        <p:spPr>
          <a:ln cap="flat"/>
        </p:spPr>
      </p:sp>
      <p:sp>
        <p:nvSpPr>
          <p:cNvPr id="809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4660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8</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dirty="0"/>
              <a:t>Linear</a:t>
            </a:r>
          </a:p>
        </p:txBody>
      </p:sp>
    </p:spTree>
    <p:extLst>
      <p:ext uri="{BB962C8B-B14F-4D97-AF65-F5344CB8AC3E}">
        <p14:creationId xmlns:p14="http://schemas.microsoft.com/office/powerpoint/2010/main" val="3200620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631664E-62AE-4D19-8CB1-E8D4B588F2A0}" type="slidenum">
              <a:rPr lang="en-US"/>
              <a:pPr/>
              <a:t>40</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713" y="4416425"/>
            <a:ext cx="5028579" cy="4183063"/>
          </a:xfrm>
          <a:noFill/>
          <a:ln/>
        </p:spPr>
        <p:txBody>
          <a:bodyPr/>
          <a:lstStyle/>
          <a:p>
            <a:pPr eaLnBrk="1" hangingPunct="1"/>
            <a:endParaRPr lang="en-US"/>
          </a:p>
        </p:txBody>
      </p:sp>
    </p:spTree>
    <p:extLst>
      <p:ext uri="{BB962C8B-B14F-4D97-AF65-F5344CB8AC3E}">
        <p14:creationId xmlns:p14="http://schemas.microsoft.com/office/powerpoint/2010/main" val="2999385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42</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856796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44035"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4</a:t>
            </a:r>
          </a:p>
        </p:txBody>
      </p:sp>
      <p:sp>
        <p:nvSpPr>
          <p:cNvPr id="44036"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44037"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44038" name="Rectangle 6"/>
          <p:cNvSpPr>
            <a:spLocks noGrp="1" noRot="1" noChangeAspect="1" noChangeArrowheads="1" noTextEdit="1"/>
          </p:cNvSpPr>
          <p:nvPr>
            <p:ph type="sldImg"/>
          </p:nvPr>
        </p:nvSpPr>
        <p:spPr>
          <a:ln cap="flat"/>
        </p:spPr>
      </p:sp>
      <p:sp>
        <p:nvSpPr>
          <p:cNvPr id="44039"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204880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49155"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9</a:t>
            </a:r>
          </a:p>
        </p:txBody>
      </p:sp>
      <p:sp>
        <p:nvSpPr>
          <p:cNvPr id="49156"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49157"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49158" name="Rectangle 6"/>
          <p:cNvSpPr>
            <a:spLocks noGrp="1" noRot="1" noChangeAspect="1" noChangeArrowheads="1" noTextEdit="1"/>
          </p:cNvSpPr>
          <p:nvPr>
            <p:ph type="sldImg"/>
          </p:nvPr>
        </p:nvSpPr>
        <p:spPr>
          <a:ln cap="flat"/>
        </p:spPr>
      </p:sp>
      <p:sp>
        <p:nvSpPr>
          <p:cNvPr id="49159" name="Rectangle 7"/>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2579836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0179"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9</a:t>
            </a:r>
          </a:p>
        </p:txBody>
      </p:sp>
      <p:sp>
        <p:nvSpPr>
          <p:cNvPr id="50180"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0181"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0182" name="Rectangle 6"/>
          <p:cNvSpPr>
            <a:spLocks noGrp="1" noRot="1" noChangeAspect="1" noChangeArrowheads="1" noTextEdit="1"/>
          </p:cNvSpPr>
          <p:nvPr>
            <p:ph type="sldImg"/>
          </p:nvPr>
        </p:nvSpPr>
        <p:spPr>
          <a:ln cap="flat"/>
        </p:spPr>
      </p:sp>
      <p:sp>
        <p:nvSpPr>
          <p:cNvPr id="5018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462860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1203"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11</a:t>
            </a:r>
          </a:p>
        </p:txBody>
      </p:sp>
      <p:sp>
        <p:nvSpPr>
          <p:cNvPr id="51204"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1205"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1206" name="Rectangle 6"/>
          <p:cNvSpPr>
            <a:spLocks noGrp="1" noRot="1" noChangeAspect="1" noChangeArrowheads="1" noTextEdit="1"/>
          </p:cNvSpPr>
          <p:nvPr>
            <p:ph type="sldImg"/>
          </p:nvPr>
        </p:nvSpPr>
        <p:spPr>
          <a:ln cap="flat"/>
        </p:spPr>
      </p:sp>
      <p:sp>
        <p:nvSpPr>
          <p:cNvPr id="51207"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8244938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2227"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12</a:t>
            </a:r>
          </a:p>
        </p:txBody>
      </p:sp>
      <p:sp>
        <p:nvSpPr>
          <p:cNvPr id="52228"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2229"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2230" name="Rectangle 6"/>
          <p:cNvSpPr>
            <a:spLocks noGrp="1" noRot="1" noChangeAspect="1" noChangeArrowheads="1" noTextEdit="1"/>
          </p:cNvSpPr>
          <p:nvPr>
            <p:ph type="sldImg"/>
          </p:nvPr>
        </p:nvSpPr>
        <p:spPr>
          <a:ln cap="flat"/>
        </p:spPr>
      </p:sp>
      <p:sp>
        <p:nvSpPr>
          <p:cNvPr id="52231" name="Rectangle 7"/>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835150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3251"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13</a:t>
            </a:r>
          </a:p>
        </p:txBody>
      </p:sp>
      <p:sp>
        <p:nvSpPr>
          <p:cNvPr id="53252"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3253"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3254" name="Rectangle 6"/>
          <p:cNvSpPr>
            <a:spLocks noGrp="1" noRot="1" noChangeAspect="1" noChangeArrowheads="1" noTextEdit="1"/>
          </p:cNvSpPr>
          <p:nvPr>
            <p:ph type="sldImg"/>
          </p:nvPr>
        </p:nvSpPr>
        <p:spPr>
          <a:ln cap="flat"/>
        </p:spPr>
      </p:sp>
      <p:sp>
        <p:nvSpPr>
          <p:cNvPr id="53255" name="Rectangle 7"/>
          <p:cNvSpPr>
            <a:spLocks noGrp="1" noChangeArrowheads="1"/>
          </p:cNvSpPr>
          <p:nvPr>
            <p:ph type="body" idx="1"/>
          </p:nvPr>
        </p:nvSpPr>
        <p:spPr>
          <a:noFill/>
          <a:ln w="9525"/>
        </p:spPr>
        <p:txBody>
          <a:bodyPr/>
          <a:lstStyle/>
          <a:p>
            <a:r>
              <a:rPr lang="en-US" dirty="0"/>
              <a:t>F-test</a:t>
            </a:r>
            <a:r>
              <a:rPr lang="en-US" baseline="0" dirty="0"/>
              <a:t> does not include the significance of intercept term. It tests the all slopes… It is testing linear relationships between IVs and DV.</a:t>
            </a:r>
            <a:endParaRPr lang="en-US" dirty="0"/>
          </a:p>
        </p:txBody>
      </p:sp>
    </p:spTree>
    <p:extLst>
      <p:ext uri="{BB962C8B-B14F-4D97-AF65-F5344CB8AC3E}">
        <p14:creationId xmlns:p14="http://schemas.microsoft.com/office/powerpoint/2010/main" val="1224897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4275"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14</a:t>
            </a:r>
          </a:p>
        </p:txBody>
      </p:sp>
      <p:sp>
        <p:nvSpPr>
          <p:cNvPr id="54276"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4277"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4278" name="Rectangle 6"/>
          <p:cNvSpPr>
            <a:spLocks noGrp="1" noRot="1" noChangeAspect="1" noChangeArrowheads="1" noTextEdit="1"/>
          </p:cNvSpPr>
          <p:nvPr>
            <p:ph type="sldImg"/>
          </p:nvPr>
        </p:nvSpPr>
        <p:spPr>
          <a:ln cap="flat"/>
        </p:spPr>
      </p:sp>
      <p:sp>
        <p:nvSpPr>
          <p:cNvPr id="54279"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38440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5299"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15</a:t>
            </a:r>
          </a:p>
        </p:txBody>
      </p:sp>
      <p:sp>
        <p:nvSpPr>
          <p:cNvPr id="55300"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5301"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5302" name="Rectangle 6"/>
          <p:cNvSpPr>
            <a:spLocks noGrp="1" noRot="1" noChangeAspect="1" noChangeArrowheads="1" noTextEdit="1"/>
          </p:cNvSpPr>
          <p:nvPr>
            <p:ph type="sldImg"/>
          </p:nvPr>
        </p:nvSpPr>
        <p:spPr>
          <a:ln cap="flat"/>
        </p:spPr>
      </p:sp>
      <p:sp>
        <p:nvSpPr>
          <p:cNvPr id="55303"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8214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9</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76322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8371"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21</a:t>
            </a:r>
          </a:p>
        </p:txBody>
      </p:sp>
      <p:sp>
        <p:nvSpPr>
          <p:cNvPr id="58372"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8373"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8374" name="Rectangle 6"/>
          <p:cNvSpPr>
            <a:spLocks noGrp="1" noRot="1" noChangeAspect="1" noChangeArrowheads="1" noTextEdit="1"/>
          </p:cNvSpPr>
          <p:nvPr>
            <p:ph type="sldImg"/>
          </p:nvPr>
        </p:nvSpPr>
        <p:spPr>
          <a:ln cap="flat"/>
        </p:spPr>
      </p:sp>
      <p:sp>
        <p:nvSpPr>
          <p:cNvPr id="58375" name="Rectangle 7"/>
          <p:cNvSpPr>
            <a:spLocks noGrp="1" noChangeArrowheads="1"/>
          </p:cNvSpPr>
          <p:nvPr>
            <p:ph type="body" idx="1"/>
          </p:nvPr>
        </p:nvSpPr>
        <p:spPr>
          <a:noFill/>
          <a:ln w="9525"/>
        </p:spPr>
        <p:txBody>
          <a:bodyPr/>
          <a:lstStyle/>
          <a:p>
            <a:r>
              <a:rPr lang="en-US" dirty="0"/>
              <a:t>More independent variables will only increase R square</a:t>
            </a:r>
          </a:p>
          <a:p>
            <a:r>
              <a:rPr lang="en-US" dirty="0"/>
              <a:t>To avoid overfit, use adjusted R-square</a:t>
            </a:r>
          </a:p>
        </p:txBody>
      </p:sp>
    </p:spTree>
    <p:extLst>
      <p:ext uri="{BB962C8B-B14F-4D97-AF65-F5344CB8AC3E}">
        <p14:creationId xmlns:p14="http://schemas.microsoft.com/office/powerpoint/2010/main" val="4045294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72257" y="1"/>
            <a:ext cx="3038144" cy="471942"/>
          </a:xfrm>
          <a:prstGeom prst="rect">
            <a:avLst/>
          </a:prstGeom>
          <a:noFill/>
          <a:ln w="12699">
            <a:noFill/>
            <a:miter lim="800000"/>
            <a:headEnd/>
            <a:tailEnd/>
          </a:ln>
        </p:spPr>
        <p:txBody>
          <a:bodyPr wrap="none" lIns="93172" tIns="46586" rIns="93172" bIns="46586" anchor="ctr"/>
          <a:lstStyle/>
          <a:p>
            <a:endParaRPr lang="en-US"/>
          </a:p>
        </p:txBody>
      </p:sp>
      <p:sp>
        <p:nvSpPr>
          <p:cNvPr id="58371" name="Rectangle 3"/>
          <p:cNvSpPr>
            <a:spLocks noChangeArrowheads="1"/>
          </p:cNvSpPr>
          <p:nvPr/>
        </p:nvSpPr>
        <p:spPr bwMode="auto">
          <a:xfrm>
            <a:off x="3972257" y="8979399"/>
            <a:ext cx="3038144" cy="471942"/>
          </a:xfrm>
          <a:prstGeom prst="rect">
            <a:avLst/>
          </a:prstGeom>
          <a:noFill/>
          <a:ln w="12699">
            <a:noFill/>
            <a:miter lim="800000"/>
            <a:headEnd/>
            <a:tailEnd/>
          </a:ln>
        </p:spPr>
        <p:txBody>
          <a:bodyPr lIns="19411" tIns="0" rIns="19411" bIns="0" anchor="b"/>
          <a:lstStyle/>
          <a:p>
            <a:pPr algn="r"/>
            <a:r>
              <a:rPr lang="en-US" sz="1100" dirty="0"/>
              <a:t>21</a:t>
            </a:r>
          </a:p>
        </p:txBody>
      </p:sp>
      <p:sp>
        <p:nvSpPr>
          <p:cNvPr id="58372" name="Rectangle 4"/>
          <p:cNvSpPr>
            <a:spLocks noChangeArrowheads="1"/>
          </p:cNvSpPr>
          <p:nvPr/>
        </p:nvSpPr>
        <p:spPr bwMode="auto">
          <a:xfrm>
            <a:off x="1" y="8979399"/>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8373" name="Rectangle 5"/>
          <p:cNvSpPr>
            <a:spLocks noChangeArrowheads="1"/>
          </p:cNvSpPr>
          <p:nvPr/>
        </p:nvSpPr>
        <p:spPr bwMode="auto">
          <a:xfrm>
            <a:off x="1" y="1"/>
            <a:ext cx="3038145" cy="471942"/>
          </a:xfrm>
          <a:prstGeom prst="rect">
            <a:avLst/>
          </a:prstGeom>
          <a:noFill/>
          <a:ln w="12699">
            <a:noFill/>
            <a:miter lim="800000"/>
            <a:headEnd/>
            <a:tailEnd/>
          </a:ln>
        </p:spPr>
        <p:txBody>
          <a:bodyPr wrap="none" lIns="93172" tIns="46586" rIns="93172" bIns="46586" anchor="ctr"/>
          <a:lstStyle/>
          <a:p>
            <a:endParaRPr lang="en-US"/>
          </a:p>
        </p:txBody>
      </p:sp>
      <p:sp>
        <p:nvSpPr>
          <p:cNvPr id="58374" name="Rectangle 6"/>
          <p:cNvSpPr>
            <a:spLocks noGrp="1" noRot="1" noChangeAspect="1" noChangeArrowheads="1" noTextEdit="1"/>
          </p:cNvSpPr>
          <p:nvPr>
            <p:ph type="sldImg"/>
          </p:nvPr>
        </p:nvSpPr>
        <p:spPr>
          <a:ln cap="flat"/>
        </p:spPr>
      </p:sp>
      <p:sp>
        <p:nvSpPr>
          <p:cNvPr id="58375"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434239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logLik</a:t>
            </a:r>
            <a:r>
              <a:rPr lang="en-US" dirty="0"/>
              <a:t>(m1) – usually negative values</a:t>
            </a:r>
          </a:p>
          <a:p>
            <a:endParaRPr lang="en-US" dirty="0"/>
          </a:p>
          <a:p>
            <a:r>
              <a:rPr lang="en-US" dirty="0"/>
              <a:t>AIC</a:t>
            </a:r>
            <a:r>
              <a:rPr lang="en-US" baseline="0" dirty="0"/>
              <a:t> in R: </a:t>
            </a:r>
            <a:r>
              <a:rPr lang="en-US" dirty="0"/>
              <a:t>-2*</a:t>
            </a:r>
            <a:r>
              <a:rPr lang="en-US" dirty="0" err="1"/>
              <a:t>logLik</a:t>
            </a:r>
            <a:r>
              <a:rPr lang="en-US" dirty="0"/>
              <a:t>(m1)+2*13 – usually,</a:t>
            </a:r>
            <a:r>
              <a:rPr lang="en-US" baseline="0" dirty="0"/>
              <a:t> positive values; we choose a model with minimum AIC [a model with better fit after penalization for many parameters)</a:t>
            </a:r>
          </a:p>
          <a:p>
            <a:endParaRPr lang="en-US" baseline="0" dirty="0"/>
          </a:p>
          <a:p>
            <a:r>
              <a:rPr lang="en-US" baseline="0" dirty="0"/>
              <a:t>Here 13 includes all coefficients + variance of Y.</a:t>
            </a:r>
          </a:p>
          <a:p>
            <a:endParaRPr lang="en-US" baseline="0" dirty="0"/>
          </a:p>
          <a:p>
            <a:r>
              <a:rPr lang="en-US" baseline="0" dirty="0"/>
              <a:t>If conflict between AIC &amp; BIC, people generally use BIC more. </a:t>
            </a:r>
            <a:endParaRPr lang="en-US" dirty="0"/>
          </a:p>
        </p:txBody>
      </p:sp>
      <p:sp>
        <p:nvSpPr>
          <p:cNvPr id="4" name="Slide Number Placeholder 3"/>
          <p:cNvSpPr>
            <a:spLocks noGrp="1"/>
          </p:cNvSpPr>
          <p:nvPr>
            <p:ph type="sldNum" sz="quarter" idx="10"/>
          </p:nvPr>
        </p:nvSpPr>
        <p:spPr/>
        <p:txBody>
          <a:bodyPr/>
          <a:lstStyle/>
          <a:p>
            <a:fld id="{905A7872-CF7E-4421-B20E-4A46CECF8352}" type="slidenum">
              <a:rPr lang="en-US" smtClean="0"/>
              <a:pPr/>
              <a:t>57</a:t>
            </a:fld>
            <a:endParaRPr lang="en-US"/>
          </a:p>
        </p:txBody>
      </p:sp>
    </p:spTree>
    <p:extLst>
      <p:ext uri="{BB962C8B-B14F-4D97-AF65-F5344CB8AC3E}">
        <p14:creationId xmlns:p14="http://schemas.microsoft.com/office/powerpoint/2010/main" val="405079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Eras Medium ITC" panose="020B0602030504020804" pitchFamily="34" charset="0"/>
              </a:rPr>
              <a:t>predictive power </a:t>
            </a:r>
          </a:p>
          <a:p>
            <a:r>
              <a:rPr lang="en-US" sz="1200" dirty="0">
                <a:latin typeface="Eras Medium ITC" panose="020B0602030504020804" pitchFamily="34" charset="0"/>
              </a:rPr>
              <a:t>After selection the model by AIC or BIC.</a:t>
            </a:r>
          </a:p>
          <a:p>
            <a:r>
              <a:rPr lang="en-US" sz="1200" dirty="0">
                <a:latin typeface="Eras Medium ITC" panose="020B0602030504020804" pitchFamily="34" charset="0"/>
              </a:rPr>
              <a:t>Don’t remove insignificant variable, otherwise it will result in a different model</a:t>
            </a:r>
            <a:endParaRPr lang="en-US" dirty="0"/>
          </a:p>
        </p:txBody>
      </p:sp>
      <p:sp>
        <p:nvSpPr>
          <p:cNvPr id="4" name="Slide Number Placeholder 3"/>
          <p:cNvSpPr>
            <a:spLocks noGrp="1"/>
          </p:cNvSpPr>
          <p:nvPr>
            <p:ph type="sldNum" sz="quarter" idx="10"/>
          </p:nvPr>
        </p:nvSpPr>
        <p:spPr/>
        <p:txBody>
          <a:bodyPr/>
          <a:lstStyle/>
          <a:p>
            <a:fld id="{905A7872-CF7E-4421-B20E-4A46CECF8352}" type="slidenum">
              <a:rPr lang="en-US" smtClean="0"/>
              <a:pPr/>
              <a:t>58</a:t>
            </a:fld>
            <a:endParaRPr lang="en-US"/>
          </a:p>
        </p:txBody>
      </p:sp>
    </p:spTree>
    <p:extLst>
      <p:ext uri="{BB962C8B-B14F-4D97-AF65-F5344CB8AC3E}">
        <p14:creationId xmlns:p14="http://schemas.microsoft.com/office/powerpoint/2010/main" val="1063877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Eras Medium ITC" panose="020B0602030504020804" pitchFamily="34" charset="0"/>
              </a:rPr>
              <a:t>predictive power </a:t>
            </a:r>
            <a:endParaRPr lang="en-US" dirty="0"/>
          </a:p>
        </p:txBody>
      </p:sp>
      <p:sp>
        <p:nvSpPr>
          <p:cNvPr id="4" name="Slide Number Placeholder 3"/>
          <p:cNvSpPr>
            <a:spLocks noGrp="1"/>
          </p:cNvSpPr>
          <p:nvPr>
            <p:ph type="sldNum" sz="quarter" idx="10"/>
          </p:nvPr>
        </p:nvSpPr>
        <p:spPr/>
        <p:txBody>
          <a:bodyPr/>
          <a:lstStyle/>
          <a:p>
            <a:fld id="{905A7872-CF7E-4421-B20E-4A46CECF8352}" type="slidenum">
              <a:rPr lang="en-US" smtClean="0"/>
              <a:pPr/>
              <a:t>59</a:t>
            </a:fld>
            <a:endParaRPr lang="en-US"/>
          </a:p>
        </p:txBody>
      </p:sp>
    </p:spTree>
    <p:extLst>
      <p:ext uri="{BB962C8B-B14F-4D97-AF65-F5344CB8AC3E}">
        <p14:creationId xmlns:p14="http://schemas.microsoft.com/office/powerpoint/2010/main" val="3640016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bwMode="auto">
          <a:xfrm>
            <a:off x="1219200" y="733425"/>
            <a:ext cx="4876800" cy="3659188"/>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974725" y="4636903"/>
            <a:ext cx="5365750" cy="4391580"/>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extLst>
      <p:ext uri="{BB962C8B-B14F-4D97-AF65-F5344CB8AC3E}">
        <p14:creationId xmlns:p14="http://schemas.microsoft.com/office/powerpoint/2010/main" val="22293349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5A7872-CF7E-4421-B20E-4A46CECF8352}" type="slidenum">
              <a:rPr lang="en-US" smtClean="0"/>
              <a:pPr/>
              <a:t>62</a:t>
            </a:fld>
            <a:endParaRPr lang="en-US"/>
          </a:p>
        </p:txBody>
      </p:sp>
    </p:spTree>
    <p:extLst>
      <p:ext uri="{BB962C8B-B14F-4D97-AF65-F5344CB8AC3E}">
        <p14:creationId xmlns:p14="http://schemas.microsoft.com/office/powerpoint/2010/main" val="45090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10</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781408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010C670-E25E-4D1A-80FD-5B4AB41873F7}" type="slidenum">
              <a:rPr lang="en-US"/>
              <a:pPr/>
              <a:t>11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en-US" dirty="0"/>
              <a:t>b0</a:t>
            </a:r>
            <a:r>
              <a:rPr lang="en-US" baseline="0" dirty="0"/>
              <a:t> and b1 are coefficients from samples.</a:t>
            </a:r>
            <a:endParaRPr lang="en-US" dirty="0"/>
          </a:p>
        </p:txBody>
      </p:sp>
    </p:spTree>
    <p:extLst>
      <p:ext uri="{BB962C8B-B14F-4D97-AF65-F5344CB8AC3E}">
        <p14:creationId xmlns:p14="http://schemas.microsoft.com/office/powerpoint/2010/main" val="32502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p:spPr>
        <p:txBody>
          <a:bodyPr/>
          <a:lstStyle/>
          <a:p>
            <a:endParaRPr lang="en-US"/>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0405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52227"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5</a:t>
            </a:r>
          </a:p>
        </p:txBody>
      </p:sp>
      <p:sp>
        <p:nvSpPr>
          <p:cNvPr id="52228"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2229"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2230" name="Rectangle 6"/>
          <p:cNvSpPr>
            <a:spLocks noGrp="1" noRot="1" noChangeAspect="1" noChangeArrowheads="1" noTextEdit="1"/>
          </p:cNvSpPr>
          <p:nvPr>
            <p:ph type="sldImg"/>
          </p:nvPr>
        </p:nvSpPr>
        <p:spPr>
          <a:ln cap="flat"/>
        </p:spPr>
      </p:sp>
      <p:sp>
        <p:nvSpPr>
          <p:cNvPr id="52231"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97320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5904" y="1"/>
            <a:ext cx="2972097" cy="464205"/>
          </a:xfrm>
          <a:prstGeom prst="rect">
            <a:avLst/>
          </a:prstGeom>
          <a:noFill/>
          <a:ln w="12699">
            <a:noFill/>
            <a:miter lim="800000"/>
            <a:headEnd/>
            <a:tailEnd/>
          </a:ln>
        </p:spPr>
        <p:txBody>
          <a:bodyPr wrap="none" lIns="91424" tIns="45712" rIns="91424" bIns="45712" anchor="ctr"/>
          <a:lstStyle/>
          <a:p>
            <a:endParaRPr lang="en-US"/>
          </a:p>
        </p:txBody>
      </p:sp>
      <p:sp>
        <p:nvSpPr>
          <p:cNvPr id="53251" name="Rectangle 3"/>
          <p:cNvSpPr>
            <a:spLocks noChangeArrowheads="1"/>
          </p:cNvSpPr>
          <p:nvPr/>
        </p:nvSpPr>
        <p:spPr bwMode="auto">
          <a:xfrm>
            <a:off x="3885904" y="8832196"/>
            <a:ext cx="2972097" cy="464205"/>
          </a:xfrm>
          <a:prstGeom prst="rect">
            <a:avLst/>
          </a:prstGeom>
          <a:noFill/>
          <a:ln w="12699">
            <a:noFill/>
            <a:miter lim="800000"/>
            <a:headEnd/>
            <a:tailEnd/>
          </a:ln>
        </p:spPr>
        <p:txBody>
          <a:bodyPr lIns="19048" tIns="0" rIns="19048" bIns="0" anchor="b"/>
          <a:lstStyle/>
          <a:p>
            <a:pPr algn="r"/>
            <a:r>
              <a:rPr lang="en-US" sz="1000"/>
              <a:t>6</a:t>
            </a:r>
          </a:p>
        </p:txBody>
      </p:sp>
      <p:sp>
        <p:nvSpPr>
          <p:cNvPr id="53252" name="Rectangle 4"/>
          <p:cNvSpPr>
            <a:spLocks noChangeArrowheads="1"/>
          </p:cNvSpPr>
          <p:nvPr/>
        </p:nvSpPr>
        <p:spPr bwMode="auto">
          <a:xfrm>
            <a:off x="0" y="8832196"/>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3253" name="Rectangle 5"/>
          <p:cNvSpPr>
            <a:spLocks noChangeArrowheads="1"/>
          </p:cNvSpPr>
          <p:nvPr/>
        </p:nvSpPr>
        <p:spPr bwMode="auto">
          <a:xfrm>
            <a:off x="0" y="1"/>
            <a:ext cx="2972098" cy="464205"/>
          </a:xfrm>
          <a:prstGeom prst="rect">
            <a:avLst/>
          </a:prstGeom>
          <a:noFill/>
          <a:ln w="12699">
            <a:noFill/>
            <a:miter lim="800000"/>
            <a:headEnd/>
            <a:tailEnd/>
          </a:ln>
        </p:spPr>
        <p:txBody>
          <a:bodyPr wrap="none" lIns="91424" tIns="45712" rIns="91424" bIns="45712" anchor="ctr"/>
          <a:lstStyle/>
          <a:p>
            <a:endParaRPr lang="en-US"/>
          </a:p>
        </p:txBody>
      </p:sp>
      <p:sp>
        <p:nvSpPr>
          <p:cNvPr id="53254" name="Rectangle 6"/>
          <p:cNvSpPr>
            <a:spLocks noGrp="1" noRot="1" noChangeAspect="1" noChangeArrowheads="1" noTextEdit="1"/>
          </p:cNvSpPr>
          <p:nvPr>
            <p:ph type="sldImg"/>
          </p:nvPr>
        </p:nvSpPr>
        <p:spPr>
          <a:ln cap="flat"/>
        </p:spPr>
      </p:sp>
      <p:sp>
        <p:nvSpPr>
          <p:cNvPr id="53255" name="Rectangle 7"/>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3154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9CE733-A634-4D06-9E4E-0F5C13C343D0}"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E733-A634-4D06-9E4E-0F5C13C343D0}"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CE733-A634-4D06-9E4E-0F5C13C343D0}"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11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390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3496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4629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4073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1070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5238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17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9CE733-A634-4D06-9E4E-0F5C13C343D0}"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8561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4996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574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CE733-A634-4D06-9E4E-0F5C13C343D0}" type="datetimeFigureOut">
              <a:rPr lang="en-US"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8D931-68E2-46D6-8C01-322D4482618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CE733-A634-4D06-9E4E-0F5C13C343D0}"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CE733-A634-4D06-9E4E-0F5C13C343D0}" type="datetimeFigureOut">
              <a:rPr lang="en-US" smtClean="0"/>
              <a:pPr/>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8D931-68E2-46D6-8C01-322D4482618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9CE733-A634-4D06-9E4E-0F5C13C343D0}" type="datetimeFigureOut">
              <a:rPr lang="en-US" smtClean="0"/>
              <a:pPr/>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CE733-A634-4D06-9E4E-0F5C13C343D0}" type="datetimeFigureOut">
              <a:rPr lang="en-US" smtClean="0"/>
              <a:pPr/>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E733-A634-4D06-9E4E-0F5C13C343D0}"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CE733-A634-4D06-9E4E-0F5C13C343D0}" type="datetimeFigureOut">
              <a:rPr lang="en-US"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8D931-68E2-46D6-8C01-322D448261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09CE733-A634-4D06-9E4E-0F5C13C343D0}" type="datetimeFigureOut">
              <a:rPr lang="en-US" smtClean="0"/>
              <a:pPr/>
              <a:t>3/19/2019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88D931-68E2-46D6-8C01-322D448261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50C09-8C47-48D3-BAFB-87F28A1C4047}" type="datetimeFigureOut">
              <a:rPr lang="en-US" smtClean="0">
                <a:solidFill>
                  <a:prstClr val="black">
                    <a:tint val="75000"/>
                  </a:prstClr>
                </a:solidFill>
              </a:rPr>
              <a:pPr/>
              <a:t>3/19/2019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D7001-84D8-43F1-8A7D-B5EFBA5EF5C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26063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8.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package" Target="../embeddings/Microsoft_Excel_Worksheet1.xls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package" Target="../embeddings/Microsoft_Excel_Worksheet2.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package" Target="../embeddings/Microsoft_Excel_Worksheet3.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package" Target="../embeddings/Microsoft_Word_Document6.docx"/><Relationship Id="rId3" Type="http://schemas.openxmlformats.org/officeDocument/2006/relationships/notesSlide" Target="../notesSlides/notesSlide15.xml"/><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package" Target="../embeddings/Microsoft_Word_Document5.docx"/><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package" Target="../embeddings/Microsoft_Word_Document7.docx"/><Relationship Id="rId4" Type="http://schemas.openxmlformats.org/officeDocument/2006/relationships/package" Target="../embeddings/Microsoft_Word_Document4.docx"/><Relationship Id="rId9"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0.emf"/><Relationship Id="rId4" Type="http://schemas.openxmlformats.org/officeDocument/2006/relationships/package" Target="../embeddings/Microsoft_Excel_Worksheet8.xls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1.emf"/><Relationship Id="rId4" Type="http://schemas.openxmlformats.org/officeDocument/2006/relationships/package" Target="../embeddings/Microsoft_Word_Document9.doc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package" Target="../embeddings/Microsoft_Excel_Worksheet10.xls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23.emf"/><Relationship Id="rId4" Type="http://schemas.openxmlformats.org/officeDocument/2006/relationships/package" Target="../embeddings/Microsoft_Excel_Worksheet11.xls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24.emf"/><Relationship Id="rId4" Type="http://schemas.openxmlformats.org/officeDocument/2006/relationships/package" Target="../embeddings/Microsoft_Excel_Worksheet12.xls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package" Target="../embeddings/Microsoft_Word_Document14.docx"/><Relationship Id="rId5" Type="http://schemas.openxmlformats.org/officeDocument/2006/relationships/image" Target="../media/image28.emf"/><Relationship Id="rId4" Type="http://schemas.openxmlformats.org/officeDocument/2006/relationships/package" Target="../embeddings/Microsoft_Word_Document13.docx"/></Relationships>
</file>

<file path=ppt/slides/_rels/slide3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1.png"/><Relationship Id="rId5" Type="http://schemas.openxmlformats.org/officeDocument/2006/relationships/image" Target="../media/image32.emf"/><Relationship Id="rId4" Type="http://schemas.openxmlformats.org/officeDocument/2006/relationships/package" Target="../embeddings/Microsoft_Word_Document15.docx"/></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3.emf"/><Relationship Id="rId4" Type="http://schemas.openxmlformats.org/officeDocument/2006/relationships/package" Target="../embeddings/Microsoft_Excel_Worksheet16.xlsx"/></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owerpoint Templates7.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p:cNvSpPr txBox="1"/>
          <p:nvPr/>
        </p:nvSpPr>
        <p:spPr>
          <a:xfrm>
            <a:off x="457200" y="1371600"/>
            <a:ext cx="8458200" cy="1446550"/>
          </a:xfrm>
          <a:prstGeom prst="rect">
            <a:avLst/>
          </a:prstGeom>
          <a:noFill/>
        </p:spPr>
        <p:txBody>
          <a:bodyPr wrap="square" rtlCol="0">
            <a:spAutoFit/>
          </a:bodyPr>
          <a:lstStyle/>
          <a:p>
            <a:r>
              <a:rPr lang="en-US" sz="4400" dirty="0">
                <a:latin typeface="Eras Demi ITC" pitchFamily="34" charset="0"/>
              </a:rPr>
              <a:t>MKT 591: Marketing Analytics,</a:t>
            </a:r>
          </a:p>
          <a:p>
            <a:r>
              <a:rPr lang="en-US" sz="4400" dirty="0">
                <a:latin typeface="Eras Demi ITC" pitchFamily="34" charset="0"/>
              </a:rPr>
              <a:t>Linear Regression Application</a:t>
            </a:r>
          </a:p>
        </p:txBody>
      </p:sp>
    </p:spTree>
    <p:extLst>
      <p:ext uri="{BB962C8B-B14F-4D97-AF65-F5344CB8AC3E}">
        <p14:creationId xmlns:p14="http://schemas.microsoft.com/office/powerpoint/2010/main" val="226883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979712" y="1124744"/>
          <a:ext cx="4737100" cy="544513"/>
        </p:xfrm>
        <a:graphic>
          <a:graphicData uri="http://schemas.openxmlformats.org/presentationml/2006/ole">
            <mc:AlternateContent xmlns:mc="http://schemas.openxmlformats.org/markup-compatibility/2006">
              <mc:Choice xmlns:v="urn:schemas-microsoft-com:vml" Requires="v">
                <p:oleObj spid="_x0000_s109041" name="Equation" r:id="rId4" imgW="1879600" imgH="215900" progId="Equation.3">
                  <p:embed/>
                </p:oleObj>
              </mc:Choice>
              <mc:Fallback>
                <p:oleObj name="Equation" r:id="rId4" imgW="1879600" imgH="215900" progId="Equation.3">
                  <p:embed/>
                  <p:pic>
                    <p:nvPicPr>
                      <p:cNvPr id="20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124744"/>
                        <a:ext cx="47371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
          </p:nvPr>
        </p:nvSpPr>
        <p:spPr>
          <a:xfrm>
            <a:off x="467544" y="404664"/>
            <a:ext cx="8229600" cy="4925144"/>
          </a:xfrm>
        </p:spPr>
        <p:txBody>
          <a:bodyPr>
            <a:normAutofit/>
          </a:bodyPr>
          <a:lstStyle/>
          <a:p>
            <a:r>
              <a:rPr lang="en-US" dirty="0"/>
              <a:t>Regression Model</a:t>
            </a:r>
          </a:p>
          <a:p>
            <a:endParaRPr lang="en-US" dirty="0"/>
          </a:p>
          <a:p>
            <a:pPr>
              <a:buNone/>
            </a:pPr>
            <a:r>
              <a:rPr lang="en-US" dirty="0"/>
              <a:t> </a:t>
            </a:r>
          </a:p>
          <a:p>
            <a:r>
              <a:rPr lang="en-US" dirty="0"/>
              <a:t>This model specifies the population-level relationship among sales, price, and other factors. </a:t>
            </a:r>
            <a:r>
              <a:rPr lang="en-US" dirty="0">
                <a:sym typeface="Wingdings" panose="05000000000000000000" pitchFamily="2" charset="2"/>
              </a:rPr>
              <a:t> our best guess using the observed data.</a:t>
            </a:r>
            <a:endParaRPr lang="en-US" dirty="0"/>
          </a:p>
          <a:p>
            <a:r>
              <a:rPr lang="en-US" dirty="0"/>
              <a:t>To use this model, we should know  ____ and ____.</a:t>
            </a:r>
          </a:p>
          <a:p>
            <a:endParaRPr lang="en-US" dirty="0"/>
          </a:p>
        </p:txBody>
      </p:sp>
      <p:sp>
        <p:nvSpPr>
          <p:cNvPr id="10" name="Content Placeholder 5"/>
          <p:cNvSpPr txBox="1">
            <a:spLocks/>
          </p:cNvSpPr>
          <p:nvPr/>
        </p:nvSpPr>
        <p:spPr>
          <a:xfrm>
            <a:off x="518864" y="3626066"/>
            <a:ext cx="8178280" cy="698376"/>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Using sample data, we make inferences on     and    . </a:t>
            </a:r>
          </a:p>
        </p:txBody>
      </p:sp>
      <p:graphicFrame>
        <p:nvGraphicFramePr>
          <p:cNvPr id="11" name="Object 5"/>
          <p:cNvGraphicFramePr>
            <a:graphicFrameLocks noChangeAspect="1"/>
          </p:cNvGraphicFramePr>
          <p:nvPr>
            <p:extLst/>
          </p:nvPr>
        </p:nvGraphicFramePr>
        <p:xfrm>
          <a:off x="6858000" y="3657598"/>
          <a:ext cx="377825" cy="373335"/>
        </p:xfrm>
        <a:graphic>
          <a:graphicData uri="http://schemas.openxmlformats.org/presentationml/2006/ole">
            <mc:AlternateContent xmlns:mc="http://schemas.openxmlformats.org/markup-compatibility/2006">
              <mc:Choice xmlns:v="urn:schemas-microsoft-com:vml" Requires="v">
                <p:oleObj spid="_x0000_s109042" name="Equation" r:id="rId6" imgW="152334" imgH="139639" progId="Equation.3">
                  <p:embed/>
                </p:oleObj>
              </mc:Choice>
              <mc:Fallback>
                <p:oleObj name="Equation" r:id="rId6" imgW="152334" imgH="139639" progId="Equation.3">
                  <p:embed/>
                  <p:pic>
                    <p:nvPicPr>
                      <p:cNvPr id="1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3657598"/>
                        <a:ext cx="377825" cy="37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p:cNvGraphicFramePr>
            <a:graphicFrameLocks noChangeAspect="1"/>
          </p:cNvGraphicFramePr>
          <p:nvPr>
            <p:extLst/>
          </p:nvPr>
        </p:nvGraphicFramePr>
        <p:xfrm>
          <a:off x="7739472" y="3591854"/>
          <a:ext cx="377825" cy="504825"/>
        </p:xfrm>
        <a:graphic>
          <a:graphicData uri="http://schemas.openxmlformats.org/presentationml/2006/ole">
            <mc:AlternateContent xmlns:mc="http://schemas.openxmlformats.org/markup-compatibility/2006">
              <mc:Choice xmlns:v="urn:schemas-microsoft-com:vml" Requires="v">
                <p:oleObj spid="_x0000_s109043" name="Equation" r:id="rId8" imgW="152268" imgH="203024" progId="Equation.3">
                  <p:embed/>
                </p:oleObj>
              </mc:Choice>
              <mc:Fallback>
                <p:oleObj name="Equation" r:id="rId8" imgW="152268" imgH="203024" progId="Equation.3">
                  <p:embed/>
                  <p:pic>
                    <p:nvPicPr>
                      <p:cNvPr id="1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9472" y="3591854"/>
                        <a:ext cx="377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nvPr>
        </p:nvGraphicFramePr>
        <p:xfrm>
          <a:off x="5715000" y="2879998"/>
          <a:ext cx="377825" cy="373335"/>
        </p:xfrm>
        <a:graphic>
          <a:graphicData uri="http://schemas.openxmlformats.org/presentationml/2006/ole">
            <mc:AlternateContent xmlns:mc="http://schemas.openxmlformats.org/markup-compatibility/2006">
              <mc:Choice xmlns:v="urn:schemas-microsoft-com:vml" Requires="v">
                <p:oleObj spid="_x0000_s109044" name="Equation" r:id="rId10" imgW="152334" imgH="139639" progId="Equation.3">
                  <p:embed/>
                </p:oleObj>
              </mc:Choice>
              <mc:Fallback>
                <p:oleObj name="Equation" r:id="rId10" imgW="152334" imgH="139639" progId="Equation.3">
                  <p:embed/>
                  <p:pic>
                    <p:nvPicPr>
                      <p:cNvPr id="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879998"/>
                        <a:ext cx="377825" cy="37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nvPr>
        </p:nvGraphicFramePr>
        <p:xfrm>
          <a:off x="7067959" y="2814252"/>
          <a:ext cx="377825" cy="504825"/>
        </p:xfrm>
        <a:graphic>
          <a:graphicData uri="http://schemas.openxmlformats.org/presentationml/2006/ole">
            <mc:AlternateContent xmlns:mc="http://schemas.openxmlformats.org/markup-compatibility/2006">
              <mc:Choice xmlns:v="urn:schemas-microsoft-com:vml" Requires="v">
                <p:oleObj spid="_x0000_s109045" name="Equation" r:id="rId11" imgW="152268" imgH="203024" progId="Equation.3">
                  <p:embed/>
                </p:oleObj>
              </mc:Choice>
              <mc:Fallback>
                <p:oleObj name="Equation" r:id="rId11" imgW="152268" imgH="203024" progId="Equation.3">
                  <p:embed/>
                  <p:pic>
                    <p:nvPicPr>
                      <p:cNvPr id="1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7959" y="2814252"/>
                        <a:ext cx="377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30607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846218" y="457508"/>
            <a:ext cx="6822126" cy="5491772"/>
            <a:chOff x="1639944" y="403944"/>
            <a:chExt cx="5629912" cy="4919043"/>
          </a:xfrm>
        </p:grpSpPr>
        <p:sp>
          <p:nvSpPr>
            <p:cNvPr id="6" name="TextBox 5"/>
            <p:cNvSpPr txBox="1"/>
            <p:nvPr/>
          </p:nvSpPr>
          <p:spPr>
            <a:xfrm>
              <a:off x="1639944" y="403944"/>
              <a:ext cx="1656185" cy="468654"/>
            </a:xfrm>
            <a:prstGeom prst="rect">
              <a:avLst/>
            </a:prstGeom>
            <a:noFill/>
          </p:spPr>
          <p:txBody>
            <a:bodyPr wrap="square" rtlCol="0">
              <a:spAutoFit/>
            </a:bodyPr>
            <a:lstStyle/>
            <a:p>
              <a:r>
                <a:rPr lang="en-US" sz="2800" dirty="0"/>
                <a:t>SALES</a:t>
              </a:r>
            </a:p>
          </p:txBody>
        </p:sp>
        <p:sp>
          <p:nvSpPr>
            <p:cNvPr id="7" name="TextBox 6"/>
            <p:cNvSpPr txBox="1"/>
            <p:nvPr/>
          </p:nvSpPr>
          <p:spPr>
            <a:xfrm>
              <a:off x="5613670" y="4844970"/>
              <a:ext cx="1656186" cy="413519"/>
            </a:xfrm>
            <a:prstGeom prst="rect">
              <a:avLst/>
            </a:prstGeom>
            <a:noFill/>
          </p:spPr>
          <p:txBody>
            <a:bodyPr wrap="square" rtlCol="0">
              <a:spAutoFit/>
            </a:bodyPr>
            <a:lstStyle/>
            <a:p>
              <a:pPr algn="ctr"/>
              <a:r>
                <a:rPr lang="en-US" sz="2400" dirty="0"/>
                <a:t>PRICE</a:t>
              </a:r>
            </a:p>
          </p:txBody>
        </p:sp>
        <p:graphicFrame>
          <p:nvGraphicFramePr>
            <p:cNvPr id="9" name="Chart 8"/>
            <p:cNvGraphicFramePr/>
            <p:nvPr/>
          </p:nvGraphicFramePr>
          <p:xfrm>
            <a:off x="1691681" y="548680"/>
            <a:ext cx="5288744" cy="4774307"/>
          </p:xfrm>
          <a:graphic>
            <a:graphicData uri="http://schemas.openxmlformats.org/drawingml/2006/chart">
              <c:chart xmlns:c="http://schemas.openxmlformats.org/drawingml/2006/chart" xmlns:r="http://schemas.openxmlformats.org/officeDocument/2006/relationships" r:id="rId3"/>
            </a:graphicData>
          </a:graphic>
        </p:graphicFrame>
      </p:grpSp>
      <p:sp>
        <p:nvSpPr>
          <p:cNvPr id="19" name="TextBox 18"/>
          <p:cNvSpPr txBox="1"/>
          <p:nvPr/>
        </p:nvSpPr>
        <p:spPr>
          <a:xfrm>
            <a:off x="2286000" y="3753528"/>
            <a:ext cx="3103052" cy="584775"/>
          </a:xfrm>
          <a:prstGeom prst="rect">
            <a:avLst/>
          </a:prstGeom>
          <a:noFill/>
          <a:ln w="28575">
            <a:solidFill>
              <a:srgbClr val="7030A0"/>
            </a:solidFill>
          </a:ln>
        </p:spPr>
        <p:txBody>
          <a:bodyPr wrap="square" rtlCol="0">
            <a:spAutoFit/>
          </a:bodyPr>
          <a:lstStyle/>
          <a:p>
            <a:pPr algn="ctr"/>
            <a:r>
              <a:rPr lang="en-US" sz="3200" dirty="0"/>
              <a:t>b</a:t>
            </a:r>
            <a:r>
              <a:rPr lang="en-US" sz="3200" baseline="-25000" dirty="0"/>
              <a:t>0</a:t>
            </a:r>
            <a:r>
              <a:rPr lang="en-US" sz="3200" dirty="0"/>
              <a:t>+ b</a:t>
            </a:r>
            <a:r>
              <a:rPr lang="en-US" sz="3200" baseline="-25000" dirty="0"/>
              <a:t>1</a:t>
            </a:r>
            <a:r>
              <a:rPr lang="en-US" sz="3200" dirty="0"/>
              <a:t> * PRICE</a:t>
            </a:r>
            <a:r>
              <a:rPr lang="en-US" sz="1600" dirty="0"/>
              <a:t> </a:t>
            </a:r>
            <a:r>
              <a:rPr lang="en-US" sz="2000" dirty="0" err="1"/>
              <a:t>i</a:t>
            </a:r>
            <a:r>
              <a:rPr lang="en-US" sz="3200" dirty="0"/>
              <a:t> </a:t>
            </a:r>
          </a:p>
        </p:txBody>
      </p:sp>
      <p:cxnSp>
        <p:nvCxnSpPr>
          <p:cNvPr id="33" name="Elbow Connector 32"/>
          <p:cNvCxnSpPr>
            <a:cxnSpLocks/>
            <a:stCxn id="19" idx="0"/>
          </p:cNvCxnSpPr>
          <p:nvPr/>
        </p:nvCxnSpPr>
        <p:spPr>
          <a:xfrm rot="16200000" flipV="1">
            <a:off x="2342870" y="2258872"/>
            <a:ext cx="1716504" cy="1272808"/>
          </a:xfrm>
          <a:prstGeom prst="bentConnector3">
            <a:avLst>
              <a:gd name="adj1" fmla="val 50000"/>
            </a:avLst>
          </a:prstGeom>
          <a:ln w="25400">
            <a:prstDash val="dash"/>
            <a:tailEnd type="arrow"/>
          </a:ln>
        </p:spPr>
        <p:style>
          <a:lnRef idx="1">
            <a:schemeClr val="accent1"/>
          </a:lnRef>
          <a:fillRef idx="0">
            <a:schemeClr val="accent1"/>
          </a:fillRef>
          <a:effectRef idx="0">
            <a:schemeClr val="accent1"/>
          </a:effectRef>
          <a:fontRef idx="minor">
            <a:schemeClr val="tx1"/>
          </a:fontRef>
        </p:style>
      </p:cxnSp>
      <p:sp>
        <p:nvSpPr>
          <p:cNvPr id="36" name="Left Brace 35"/>
          <p:cNvSpPr/>
          <p:nvPr/>
        </p:nvSpPr>
        <p:spPr>
          <a:xfrm rot="10800000">
            <a:off x="4211960" y="2689756"/>
            <a:ext cx="288032" cy="606320"/>
          </a:xfrm>
          <a:prstGeom prst="leftBrace">
            <a:avLst>
              <a:gd name="adj1" fmla="val 0"/>
              <a:gd name="adj2" fmla="val 51664"/>
            </a:avLst>
          </a:prstGeom>
          <a:ln w="254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5004048" y="1825660"/>
            <a:ext cx="2448272" cy="584775"/>
          </a:xfrm>
          <a:prstGeom prst="rect">
            <a:avLst/>
          </a:prstGeom>
          <a:noFill/>
          <a:ln w="28575">
            <a:solidFill>
              <a:srgbClr val="7030A0"/>
            </a:solidFill>
          </a:ln>
        </p:spPr>
        <p:txBody>
          <a:bodyPr wrap="square" rtlCol="0">
            <a:spAutoFit/>
          </a:bodyPr>
          <a:lstStyle/>
          <a:p>
            <a:pPr algn="ctr"/>
            <a:r>
              <a:rPr lang="en-US" sz="3200" dirty="0"/>
              <a:t>e</a:t>
            </a:r>
            <a:r>
              <a:rPr lang="en-US" sz="1200" dirty="0"/>
              <a:t> </a:t>
            </a:r>
            <a:r>
              <a:rPr lang="en-US" sz="2000" dirty="0" err="1"/>
              <a:t>i</a:t>
            </a:r>
            <a:r>
              <a:rPr lang="en-US" sz="3200" dirty="0"/>
              <a:t>  (error) </a:t>
            </a:r>
          </a:p>
        </p:txBody>
      </p:sp>
      <p:cxnSp>
        <p:nvCxnSpPr>
          <p:cNvPr id="39" name="Straight Connector 38"/>
          <p:cNvCxnSpPr/>
          <p:nvPr/>
        </p:nvCxnSpPr>
        <p:spPr>
          <a:xfrm rot="5400000" flipH="1" flipV="1">
            <a:off x="4315778" y="2297907"/>
            <a:ext cx="872485" cy="50405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1202" y="6067169"/>
            <a:ext cx="8982712"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buFont typeface="Arial" pitchFamily="34" charset="0"/>
              <a:buChar char="•"/>
            </a:pPr>
            <a:r>
              <a:rPr lang="en-US" sz="2400" dirty="0"/>
              <a:t> Determine </a:t>
            </a:r>
            <a:r>
              <a:rPr lang="en-US" sz="2400" dirty="0">
                <a:solidFill>
                  <a:srgbClr val="FF0000"/>
                </a:solidFill>
              </a:rPr>
              <a:t>b</a:t>
            </a:r>
            <a:r>
              <a:rPr lang="en-US" sz="2400" baseline="-25000" dirty="0">
                <a:solidFill>
                  <a:srgbClr val="FF0000"/>
                </a:solidFill>
              </a:rPr>
              <a:t>0</a:t>
            </a:r>
            <a:r>
              <a:rPr lang="en-US" sz="2400" dirty="0"/>
              <a:t> and </a:t>
            </a:r>
            <a:r>
              <a:rPr lang="en-US" sz="2400" dirty="0">
                <a:solidFill>
                  <a:srgbClr val="FF0000"/>
                </a:solidFill>
              </a:rPr>
              <a:t>b</a:t>
            </a:r>
            <a:r>
              <a:rPr lang="en-US" sz="2400" baseline="-25000" dirty="0">
                <a:solidFill>
                  <a:srgbClr val="FF0000"/>
                </a:solidFill>
              </a:rPr>
              <a:t>1</a:t>
            </a:r>
            <a:r>
              <a:rPr lang="en-US" sz="2400" dirty="0"/>
              <a:t> by minimizing the sum of squared errors</a:t>
            </a:r>
          </a:p>
        </p:txBody>
      </p:sp>
      <p:sp>
        <p:nvSpPr>
          <p:cNvPr id="12" name="TextBox 11"/>
          <p:cNvSpPr txBox="1"/>
          <p:nvPr/>
        </p:nvSpPr>
        <p:spPr>
          <a:xfrm>
            <a:off x="2555776" y="404664"/>
            <a:ext cx="6054824" cy="584775"/>
          </a:xfrm>
          <a:prstGeom prst="rect">
            <a:avLst/>
          </a:prstGeom>
          <a:noFill/>
          <a:ln w="28575">
            <a:solidFill>
              <a:srgbClr val="7030A0"/>
            </a:solidFill>
          </a:ln>
        </p:spPr>
        <p:txBody>
          <a:bodyPr wrap="square" rtlCol="0">
            <a:spAutoFit/>
          </a:bodyPr>
          <a:lstStyle/>
          <a:p>
            <a:pPr algn="ctr"/>
            <a:r>
              <a:rPr lang="en-US" sz="3200" dirty="0"/>
              <a:t>SALES</a:t>
            </a:r>
            <a:r>
              <a:rPr lang="en-US" sz="1200" dirty="0"/>
              <a:t> </a:t>
            </a:r>
            <a:r>
              <a:rPr lang="en-US" sz="2000" dirty="0" err="1"/>
              <a:t>i</a:t>
            </a:r>
            <a:r>
              <a:rPr lang="en-US" sz="2400" dirty="0"/>
              <a:t> </a:t>
            </a:r>
            <a:r>
              <a:rPr lang="en-US" sz="3200" dirty="0"/>
              <a:t>= b</a:t>
            </a:r>
            <a:r>
              <a:rPr lang="en-US" sz="3200" baseline="-25000" dirty="0"/>
              <a:t>0</a:t>
            </a:r>
            <a:r>
              <a:rPr lang="en-US" sz="3200" dirty="0"/>
              <a:t> + b</a:t>
            </a:r>
            <a:r>
              <a:rPr lang="en-US" sz="3200" baseline="-25000" dirty="0"/>
              <a:t>1</a:t>
            </a:r>
            <a:r>
              <a:rPr lang="en-US" sz="3200" dirty="0"/>
              <a:t> * PRICE</a:t>
            </a:r>
            <a:r>
              <a:rPr lang="en-US" sz="1100" dirty="0"/>
              <a:t> </a:t>
            </a:r>
            <a:r>
              <a:rPr lang="en-US" sz="2000" dirty="0" err="1"/>
              <a:t>i</a:t>
            </a:r>
            <a:r>
              <a:rPr lang="en-US" sz="2400" dirty="0"/>
              <a:t> </a:t>
            </a:r>
            <a:r>
              <a:rPr lang="en-US" sz="3200" dirty="0"/>
              <a:t>+ e</a:t>
            </a:r>
            <a:r>
              <a:rPr lang="en-US" sz="1100" dirty="0"/>
              <a:t> </a:t>
            </a:r>
            <a:r>
              <a:rPr lang="en-US" sz="2000" dirty="0" err="1"/>
              <a:t>i</a:t>
            </a:r>
            <a:endParaRPr lang="en-US" sz="3200" dirty="0"/>
          </a:p>
        </p:txBody>
      </p:sp>
    </p:spTree>
    <p:extLst>
      <p:ext uri="{BB962C8B-B14F-4D97-AF65-F5344CB8AC3E}">
        <p14:creationId xmlns:p14="http://schemas.microsoft.com/office/powerpoint/2010/main" val="11231977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pitchFamily="34" charset="0"/>
              </a:rPr>
              <a:t>Correlation and Regression</a:t>
            </a:r>
          </a:p>
        </p:txBody>
      </p:sp>
      <p:sp>
        <p:nvSpPr>
          <p:cNvPr id="8" name="Content Placeholder 7"/>
          <p:cNvSpPr>
            <a:spLocks noGrp="1"/>
          </p:cNvSpPr>
          <p:nvPr>
            <p:ph idx="1"/>
          </p:nvPr>
        </p:nvSpPr>
        <p:spPr/>
        <p:txBody>
          <a:bodyPr/>
          <a:lstStyle/>
          <a:p>
            <a:pPr marL="273050" indent="-273050">
              <a:spcAft>
                <a:spcPts val="8400"/>
              </a:spcAft>
            </a:pPr>
            <a:r>
              <a:rPr lang="en-US" b="1" dirty="0">
                <a:latin typeface="Candara" pitchFamily="34" charset="0"/>
              </a:rPr>
              <a:t>Correlation</a:t>
            </a:r>
            <a:r>
              <a:rPr lang="en-US" dirty="0">
                <a:latin typeface="Candara" pitchFamily="34" charset="0"/>
              </a:rPr>
              <a:t> is </a:t>
            </a:r>
            <a:r>
              <a:rPr lang="en-US" i="1" dirty="0">
                <a:latin typeface="Candara" pitchFamily="34" charset="0"/>
              </a:rPr>
              <a:t>a measure of the degree of association between two </a:t>
            </a:r>
            <a:r>
              <a:rPr lang="en-US" b="1" i="1" dirty="0">
                <a:solidFill>
                  <a:srgbClr val="FF0000"/>
                </a:solidFill>
                <a:latin typeface="Candara" pitchFamily="34" charset="0"/>
              </a:rPr>
              <a:t>continuous</a:t>
            </a:r>
            <a:r>
              <a:rPr lang="en-US" i="1" dirty="0">
                <a:latin typeface="Candara" pitchFamily="34" charset="0"/>
              </a:rPr>
              <a:t> variables</a:t>
            </a:r>
            <a:r>
              <a:rPr lang="en-US" dirty="0">
                <a:latin typeface="Candara" pitchFamily="34" charset="0"/>
              </a:rPr>
              <a:t>.</a:t>
            </a:r>
          </a:p>
          <a:p>
            <a:pPr marL="273050" indent="-273050"/>
            <a:endParaRPr lang="en-US" b="1" dirty="0">
              <a:latin typeface="Candara" pitchFamily="34" charset="0"/>
            </a:endParaRPr>
          </a:p>
          <a:p>
            <a:pPr marL="273050" indent="-273050"/>
            <a:r>
              <a:rPr lang="en-US" b="1" dirty="0">
                <a:latin typeface="Candara" pitchFamily="34" charset="0"/>
              </a:rPr>
              <a:t>Regression analysis</a:t>
            </a:r>
            <a:r>
              <a:rPr lang="en-US" dirty="0">
                <a:latin typeface="Candara" pitchFamily="34" charset="0"/>
              </a:rPr>
              <a:t> is </a:t>
            </a:r>
            <a:r>
              <a:rPr lang="en-US" i="1" dirty="0">
                <a:latin typeface="Candara" pitchFamily="34" charset="0"/>
              </a:rPr>
              <a:t>the process of constructing a mathematical model that can be used </a:t>
            </a:r>
            <a:r>
              <a:rPr lang="en-US" b="1" i="1" dirty="0">
                <a:solidFill>
                  <a:srgbClr val="FF0000"/>
                </a:solidFill>
                <a:latin typeface="Candara" pitchFamily="34" charset="0"/>
              </a:rPr>
              <a:t>to predict one variable by another variable</a:t>
            </a:r>
            <a:r>
              <a:rPr lang="en-US" dirty="0">
                <a:latin typeface="Candara" pitchFamily="34" charset="0"/>
              </a:rPr>
              <a:t>. – Managers want to do a scientific guess for prediction (e.g., Sales).</a:t>
            </a:r>
            <a:r>
              <a:rPr lang="en-US" b="1" dirty="0">
                <a:latin typeface="Candara" pitchFamily="34" charset="0"/>
              </a:rPr>
              <a:t> </a:t>
            </a:r>
          </a:p>
        </p:txBody>
      </p:sp>
      <p:sp>
        <p:nvSpPr>
          <p:cNvPr id="9" name="TextBox 8"/>
          <p:cNvSpPr txBox="1"/>
          <p:nvPr/>
        </p:nvSpPr>
        <p:spPr>
          <a:xfrm>
            <a:off x="3352800" y="2721114"/>
            <a:ext cx="2514600" cy="70788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i="0" dirty="0">
                <a:latin typeface="Candara" pitchFamily="34" charset="0"/>
                <a:ea typeface="Cambria Math" pitchFamily="18" charset="0"/>
              </a:rPr>
              <a:t>−1 ≤ </a:t>
            </a:r>
            <a:r>
              <a:rPr lang="en-US" sz="4000" dirty="0">
                <a:latin typeface="Candara" pitchFamily="34" charset="0"/>
                <a:ea typeface="Cambria Math" pitchFamily="18" charset="0"/>
              </a:rPr>
              <a:t>r</a:t>
            </a:r>
            <a:r>
              <a:rPr lang="en-US" sz="4000" baseline="-25000" dirty="0">
                <a:latin typeface="Candara" pitchFamily="34" charset="0"/>
                <a:ea typeface="Cambria Math" pitchFamily="18" charset="0"/>
              </a:rPr>
              <a:t>xy</a:t>
            </a:r>
            <a:r>
              <a:rPr lang="en-US" sz="4000" i="0" dirty="0">
                <a:latin typeface="Candara" pitchFamily="34" charset="0"/>
                <a:ea typeface="Cambria Math" pitchFamily="18" charset="0"/>
              </a:rPr>
              <a:t> ≤ 1</a:t>
            </a:r>
          </a:p>
        </p:txBody>
      </p:sp>
    </p:spTree>
    <p:extLst>
      <p:ext uri="{BB962C8B-B14F-4D97-AF65-F5344CB8AC3E}">
        <p14:creationId xmlns:p14="http://schemas.microsoft.com/office/powerpoint/2010/main" val="216987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304800" y="255032"/>
            <a:ext cx="8229600" cy="990600"/>
          </a:xfrm>
          <a:noFill/>
        </p:spPr>
        <p:txBody>
          <a:bodyPr lIns="90488" tIns="44450" rIns="90488" bIns="44450"/>
          <a:lstStyle/>
          <a:p>
            <a:r>
              <a:rPr lang="en-US" dirty="0">
                <a:solidFill>
                  <a:schemeClr val="tx1"/>
                </a:solidFill>
                <a:latin typeface="Candara" pitchFamily="34" charset="0"/>
              </a:rPr>
              <a:t>Simple Regression Analysis</a:t>
            </a:r>
          </a:p>
        </p:txBody>
      </p:sp>
      <p:sp>
        <p:nvSpPr>
          <p:cNvPr id="25604" name="Rectangle 5"/>
          <p:cNvSpPr>
            <a:spLocks noGrp="1" noChangeArrowheads="1"/>
          </p:cNvSpPr>
          <p:nvPr>
            <p:ph idx="1"/>
          </p:nvPr>
        </p:nvSpPr>
        <p:spPr>
          <a:xfrm>
            <a:off x="457200" y="1295400"/>
            <a:ext cx="8229600" cy="5410200"/>
          </a:xfrm>
          <a:noFill/>
        </p:spPr>
        <p:txBody>
          <a:bodyPr lIns="90488" tIns="44450" rIns="90488" bIns="44450">
            <a:normAutofit lnSpcReduction="10000"/>
          </a:bodyPr>
          <a:lstStyle/>
          <a:p>
            <a:pPr marL="273050" indent="-273050"/>
            <a:r>
              <a:rPr lang="en-US" dirty="0">
                <a:latin typeface="Candara" pitchFamily="34" charset="0"/>
              </a:rPr>
              <a:t>Bivariate (two variables) linear regression – the most elementary regression model</a:t>
            </a:r>
          </a:p>
          <a:p>
            <a:pPr lvl="1"/>
            <a:r>
              <a:rPr lang="en-US" sz="3200" dirty="0">
                <a:latin typeface="Candara" pitchFamily="34" charset="0"/>
              </a:rPr>
              <a:t>1 dependent variable, </a:t>
            </a:r>
            <a:r>
              <a:rPr lang="en-US" sz="3200" b="1" i="1" dirty="0">
                <a:latin typeface="Candara" pitchFamily="34" charset="0"/>
              </a:rPr>
              <a:t>the variable to be predicted</a:t>
            </a:r>
            <a:r>
              <a:rPr lang="en-US" sz="3200" dirty="0">
                <a:latin typeface="Candara" pitchFamily="34" charset="0"/>
              </a:rPr>
              <a:t>, usually called </a:t>
            </a:r>
            <a:r>
              <a:rPr lang="en-US" sz="3200" b="1" i="1" dirty="0">
                <a:latin typeface="Candara" pitchFamily="34" charset="0"/>
              </a:rPr>
              <a:t>Y</a:t>
            </a:r>
            <a:r>
              <a:rPr lang="en-US" sz="3200" i="1" dirty="0">
                <a:latin typeface="Candara" pitchFamily="34" charset="0"/>
              </a:rPr>
              <a:t>.</a:t>
            </a:r>
            <a:endParaRPr lang="en-US" sz="3200" dirty="0">
              <a:latin typeface="Candara" pitchFamily="34" charset="0"/>
            </a:endParaRPr>
          </a:p>
          <a:p>
            <a:pPr lvl="1"/>
            <a:r>
              <a:rPr lang="en-US" sz="3200" dirty="0">
                <a:latin typeface="Candara" pitchFamily="34" charset="0"/>
              </a:rPr>
              <a:t>1 independent variable, </a:t>
            </a:r>
            <a:r>
              <a:rPr lang="en-US" sz="3200" b="1" i="1" dirty="0">
                <a:latin typeface="Candara" pitchFamily="34" charset="0"/>
              </a:rPr>
              <a:t>the predictor or explanatory variable</a:t>
            </a:r>
            <a:r>
              <a:rPr lang="en-US" sz="3200" dirty="0">
                <a:latin typeface="Candara" pitchFamily="34" charset="0"/>
              </a:rPr>
              <a:t>, usually called </a:t>
            </a:r>
            <a:r>
              <a:rPr lang="en-US" sz="3200" b="1" i="1" dirty="0">
                <a:latin typeface="Candara" pitchFamily="34" charset="0"/>
              </a:rPr>
              <a:t>X</a:t>
            </a:r>
            <a:r>
              <a:rPr lang="en-US" sz="3200" i="1" dirty="0">
                <a:latin typeface="Candara" pitchFamily="34" charset="0"/>
              </a:rPr>
              <a:t>.</a:t>
            </a:r>
            <a:endParaRPr lang="en-US" dirty="0">
              <a:latin typeface="Candara" pitchFamily="34" charset="0"/>
            </a:endParaRPr>
          </a:p>
          <a:p>
            <a:pPr marL="273050" indent="-273050"/>
            <a:r>
              <a:rPr lang="en-US" dirty="0">
                <a:latin typeface="Candara" pitchFamily="34" charset="0"/>
              </a:rPr>
              <a:t>Goal: to predict </a:t>
            </a:r>
            <a:r>
              <a:rPr lang="en-US" b="1" i="1" dirty="0">
                <a:latin typeface="Candara" pitchFamily="34" charset="0"/>
              </a:rPr>
              <a:t>Y</a:t>
            </a:r>
            <a:r>
              <a:rPr lang="en-US" dirty="0">
                <a:latin typeface="Candara" pitchFamily="34" charset="0"/>
              </a:rPr>
              <a:t> as a linear function of </a:t>
            </a:r>
            <a:r>
              <a:rPr lang="en-US" b="1" i="1" dirty="0">
                <a:latin typeface="Candara" pitchFamily="34" charset="0"/>
              </a:rPr>
              <a:t>X</a:t>
            </a:r>
            <a:r>
              <a:rPr lang="en-US" dirty="0">
                <a:latin typeface="Candara" pitchFamily="34" charset="0"/>
              </a:rPr>
              <a:t>:</a:t>
            </a:r>
          </a:p>
          <a:p>
            <a:pPr marL="2743200" indent="0">
              <a:lnSpc>
                <a:spcPct val="160000"/>
              </a:lnSpc>
              <a:buNone/>
            </a:pPr>
            <a:r>
              <a:rPr lang="en-US" i="1" dirty="0">
                <a:latin typeface="Candara" pitchFamily="34" charset="0"/>
                <a:ea typeface="Cambria Math" pitchFamily="18" charset="0"/>
              </a:rPr>
              <a:t>Ŷ </a:t>
            </a:r>
            <a:r>
              <a:rPr lang="en-US" dirty="0">
                <a:latin typeface="Candara" pitchFamily="34" charset="0"/>
                <a:ea typeface="Cambria Math" pitchFamily="18" charset="0"/>
              </a:rPr>
              <a:t>= </a:t>
            </a:r>
            <a:r>
              <a:rPr lang="en-US" i="1" dirty="0">
                <a:latin typeface="Candara" pitchFamily="34" charset="0"/>
                <a:ea typeface="Cambria Math" pitchFamily="18" charset="0"/>
              </a:rPr>
              <a:t>b</a:t>
            </a:r>
            <a:r>
              <a:rPr lang="en-US" baseline="-25000" dirty="0">
                <a:latin typeface="Candara" pitchFamily="34" charset="0"/>
                <a:ea typeface="Cambria Math" pitchFamily="18" charset="0"/>
              </a:rPr>
              <a:t>0 </a:t>
            </a:r>
            <a:r>
              <a:rPr lang="en-US" dirty="0">
                <a:latin typeface="Candara" pitchFamily="34" charset="0"/>
                <a:ea typeface="Cambria Math" pitchFamily="18" charset="0"/>
              </a:rPr>
              <a:t>+ </a:t>
            </a:r>
            <a:r>
              <a:rPr lang="en-US" i="1" dirty="0">
                <a:latin typeface="Candara" pitchFamily="34" charset="0"/>
                <a:ea typeface="Cambria Math" pitchFamily="18" charset="0"/>
              </a:rPr>
              <a:t>b</a:t>
            </a:r>
            <a:r>
              <a:rPr lang="en-US" baseline="-25000" dirty="0">
                <a:latin typeface="Candara" pitchFamily="34" charset="0"/>
                <a:ea typeface="Cambria Math" pitchFamily="18" charset="0"/>
              </a:rPr>
              <a:t>1</a:t>
            </a:r>
            <a:r>
              <a:rPr lang="en-US" i="1" dirty="0">
                <a:latin typeface="Candara" pitchFamily="34" charset="0"/>
                <a:ea typeface="Cambria Math" pitchFamily="18" charset="0"/>
              </a:rPr>
              <a:t>X</a:t>
            </a:r>
          </a:p>
          <a:p>
            <a:pPr marL="285750" indent="-285750"/>
            <a:r>
              <a:rPr lang="en-US" dirty="0">
                <a:latin typeface="Candara" pitchFamily="34" charset="0"/>
                <a:ea typeface="Cambria Math" pitchFamily="18" charset="0"/>
              </a:rPr>
              <a:t>You specify </a:t>
            </a:r>
            <a:r>
              <a:rPr lang="en-US" i="1" dirty="0">
                <a:latin typeface="Candara" pitchFamily="34" charset="0"/>
                <a:ea typeface="Cambria Math" pitchFamily="18" charset="0"/>
              </a:rPr>
              <a:t>X</a:t>
            </a:r>
            <a:r>
              <a:rPr lang="en-US" dirty="0">
                <a:latin typeface="Candara" pitchFamily="34" charset="0"/>
                <a:ea typeface="Cambria Math" pitchFamily="18" charset="0"/>
              </a:rPr>
              <a:t> and </a:t>
            </a:r>
            <a:r>
              <a:rPr lang="en-US" i="1" dirty="0">
                <a:latin typeface="Candara" pitchFamily="34" charset="0"/>
                <a:ea typeface="Cambria Math" pitchFamily="18" charset="0"/>
              </a:rPr>
              <a:t>Y</a:t>
            </a:r>
            <a:r>
              <a:rPr lang="en-US" dirty="0">
                <a:latin typeface="Candara" pitchFamily="34" charset="0"/>
                <a:ea typeface="Cambria Math" pitchFamily="18" charset="0"/>
              </a:rPr>
              <a:t>, then estimate </a:t>
            </a:r>
            <a:r>
              <a:rPr lang="en-US" dirty="0" err="1">
                <a:latin typeface="Candara" pitchFamily="34" charset="0"/>
                <a:ea typeface="Cambria Math" pitchFamily="18" charset="0"/>
              </a:rPr>
              <a:t>b</a:t>
            </a:r>
            <a:r>
              <a:rPr lang="en-US" baseline="-25000" dirty="0" err="1">
                <a:latin typeface="Candara" pitchFamily="34" charset="0"/>
                <a:ea typeface="Cambria Math" pitchFamily="18" charset="0"/>
              </a:rPr>
              <a:t>o</a:t>
            </a:r>
            <a:r>
              <a:rPr lang="en-US" dirty="0">
                <a:latin typeface="Candara" pitchFamily="34" charset="0"/>
                <a:ea typeface="Cambria Math" pitchFamily="18" charset="0"/>
              </a:rPr>
              <a:t> and b</a:t>
            </a:r>
            <a:r>
              <a:rPr lang="en-US" baseline="-25000" dirty="0">
                <a:latin typeface="Candara" pitchFamily="34" charset="0"/>
                <a:ea typeface="Cambria Math" pitchFamily="18" charset="0"/>
              </a:rPr>
              <a:t>1</a:t>
            </a:r>
          </a:p>
          <a:p>
            <a:pPr marL="285750" indent="-285750"/>
            <a:r>
              <a:rPr lang="en-US" dirty="0">
                <a:latin typeface="Candara" pitchFamily="34" charset="0"/>
              </a:rPr>
              <a:t>Marketing examples — How can predict product sales using product price? What is the relationship between household income and the entertainment expenditures?</a:t>
            </a:r>
          </a:p>
          <a:p>
            <a:pPr marL="285750" indent="-285750"/>
            <a:endParaRPr lang="en-US" baseline="-25000" dirty="0">
              <a:latin typeface="Candara" pitchFamily="34" charset="0"/>
              <a:ea typeface="Cambria Math" pitchFamily="18" charset="0"/>
            </a:endParaRPr>
          </a:p>
        </p:txBody>
      </p:sp>
    </p:spTree>
    <p:extLst>
      <p:ext uri="{BB962C8B-B14F-4D97-AF65-F5344CB8AC3E}">
        <p14:creationId xmlns:p14="http://schemas.microsoft.com/office/powerpoint/2010/main" val="3712128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990600"/>
          </a:xfrm>
        </p:spPr>
        <p:txBody>
          <a:bodyPr/>
          <a:lstStyle/>
          <a:p>
            <a:r>
              <a:rPr lang="en-US" dirty="0">
                <a:latin typeface="Candara" pitchFamily="34" charset="0"/>
              </a:rPr>
              <a:t>Bivariate Regression Equation</a:t>
            </a: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476622356"/>
              </p:ext>
            </p:extLst>
          </p:nvPr>
        </p:nvGraphicFramePr>
        <p:xfrm>
          <a:off x="1371600" y="1828800"/>
          <a:ext cx="6570132" cy="3124200"/>
        </p:xfrm>
        <a:graphic>
          <a:graphicData uri="http://schemas.openxmlformats.org/presentationml/2006/ole">
            <mc:AlternateContent xmlns:mc="http://schemas.openxmlformats.org/markup-compatibility/2006">
              <mc:Choice xmlns:v="urn:schemas-microsoft-com:vml" Requires="v">
                <p:oleObj spid="_x0000_s18730" name="Document" r:id="rId3" imgW="2463226" imgH="1171152" progId="Word.Document.12">
                  <p:embed/>
                </p:oleObj>
              </mc:Choice>
              <mc:Fallback>
                <p:oleObj name="Document" r:id="rId3" imgW="2463226" imgH="1171152" progId="Word.Document.12">
                  <p:embed/>
                  <p:pic>
                    <p:nvPicPr>
                      <p:cNvPr id="0" name="Picture 9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28800"/>
                        <a:ext cx="6570132" cy="3124200"/>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3" name="TextBox 2"/>
          <p:cNvSpPr txBox="1"/>
          <p:nvPr/>
        </p:nvSpPr>
        <p:spPr>
          <a:xfrm>
            <a:off x="685800" y="5257800"/>
            <a:ext cx="8153400" cy="400110"/>
          </a:xfrm>
          <a:prstGeom prst="rect">
            <a:avLst/>
          </a:prstGeom>
          <a:noFill/>
        </p:spPr>
        <p:txBody>
          <a:bodyPr wrap="square" rtlCol="0">
            <a:spAutoFit/>
          </a:bodyPr>
          <a:lstStyle/>
          <a:p>
            <a:r>
              <a:rPr lang="en-US" sz="2000" dirty="0">
                <a:latin typeface="Eras Medium ITC" panose="020B0602030504020804" pitchFamily="34" charset="0"/>
              </a:rPr>
              <a:t>Intercept represents the expected mean value of Y when X=0.</a:t>
            </a:r>
          </a:p>
        </p:txBody>
      </p:sp>
      <p:sp>
        <p:nvSpPr>
          <p:cNvPr id="6" name="TextBox 5"/>
          <p:cNvSpPr txBox="1"/>
          <p:nvPr/>
        </p:nvSpPr>
        <p:spPr>
          <a:xfrm>
            <a:off x="818522" y="5791200"/>
            <a:ext cx="7848600" cy="707886"/>
          </a:xfrm>
          <a:prstGeom prst="rect">
            <a:avLst/>
          </a:prstGeom>
          <a:noFill/>
        </p:spPr>
        <p:txBody>
          <a:bodyPr wrap="square" rtlCol="0">
            <a:spAutoFit/>
          </a:bodyPr>
          <a:lstStyle/>
          <a:p>
            <a:r>
              <a:rPr lang="en-US" sz="2000" dirty="0">
                <a:latin typeface="Eras Medium ITC" panose="020B0602030504020804" pitchFamily="34" charset="0"/>
              </a:rPr>
              <a:t>Other names of Independent variables: </a:t>
            </a:r>
          </a:p>
          <a:p>
            <a:r>
              <a:rPr lang="en-US" sz="2000" dirty="0">
                <a:latin typeface="Eras Medium ITC" panose="020B0602030504020804" pitchFamily="34" charset="0"/>
              </a:rPr>
              <a:t>	Covariates, Predictors, Explaining variables, etc. </a:t>
            </a:r>
          </a:p>
        </p:txBody>
      </p:sp>
    </p:spTree>
    <p:extLst>
      <p:ext uri="{BB962C8B-B14F-4D97-AF65-F5344CB8AC3E}">
        <p14:creationId xmlns:p14="http://schemas.microsoft.com/office/powerpoint/2010/main" val="374035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485775" y="228600"/>
            <a:ext cx="8229600" cy="990600"/>
          </a:xfrm>
          <a:noFill/>
        </p:spPr>
        <p:txBody>
          <a:bodyPr lIns="90488" tIns="44450" rIns="90488" bIns="44450"/>
          <a:lstStyle/>
          <a:p>
            <a:r>
              <a:rPr lang="en-US" dirty="0">
                <a:solidFill>
                  <a:schemeClr val="tx1"/>
                </a:solidFill>
                <a:latin typeface="Candara" pitchFamily="34" charset="0"/>
              </a:rPr>
              <a:t>Example: Airline Cost</a:t>
            </a:r>
          </a:p>
        </p:txBody>
      </p:sp>
      <p:sp>
        <p:nvSpPr>
          <p:cNvPr id="5" name="Content Placeholder 4"/>
          <p:cNvSpPr>
            <a:spLocks noGrp="1"/>
          </p:cNvSpPr>
          <p:nvPr>
            <p:ph idx="1"/>
          </p:nvPr>
        </p:nvSpPr>
        <p:spPr>
          <a:xfrm>
            <a:off x="381000" y="1371600"/>
            <a:ext cx="8229600" cy="4876800"/>
          </a:xfrm>
        </p:spPr>
        <p:txBody>
          <a:bodyPr>
            <a:normAutofit/>
          </a:bodyPr>
          <a:lstStyle/>
          <a:p>
            <a:r>
              <a:rPr lang="en-US" dirty="0">
                <a:latin typeface="Candara" pitchFamily="34" charset="0"/>
              </a:rPr>
              <a:t>A few of the many variables that can potentially contribute to the cost of flying a commercial airliner are: type of plane, distance, number of passengers, amount of luggage/freight, weather conditions, direction of destination, and perhaps even pilot skill. </a:t>
            </a:r>
          </a:p>
          <a:p>
            <a:r>
              <a:rPr lang="en-US" dirty="0">
                <a:latin typeface="Candara" pitchFamily="34" charset="0"/>
              </a:rPr>
              <a:t>Question: </a:t>
            </a:r>
            <a:r>
              <a:rPr lang="en-US" u="sng" dirty="0">
                <a:latin typeface="Candara" pitchFamily="34" charset="0"/>
              </a:rPr>
              <a:t>Can the number of passengers predict the cost of flying?</a:t>
            </a:r>
            <a:r>
              <a:rPr lang="en-US" dirty="0">
                <a:latin typeface="Candara" pitchFamily="34" charset="0"/>
              </a:rPr>
              <a:t>  Main interest or available data is ‘The number of Passengers’.</a:t>
            </a:r>
          </a:p>
          <a:p>
            <a:r>
              <a:rPr lang="en-US" dirty="0">
                <a:latin typeface="Candara" pitchFamily="34" charset="0"/>
              </a:rPr>
              <a:t>Simple Expectation: More passengers can result in more weight and more baggage, which could result in increased fuel consumption and other costs.  </a:t>
            </a:r>
          </a:p>
          <a:p>
            <a:r>
              <a:rPr lang="en-US" dirty="0">
                <a:latin typeface="Candara" pitchFamily="34" charset="0"/>
              </a:rPr>
              <a:t>Let’s see the following data to develop a simple regression.</a:t>
            </a:r>
          </a:p>
        </p:txBody>
      </p:sp>
    </p:spTree>
    <p:extLst>
      <p:ext uri="{BB962C8B-B14F-4D97-AF65-F5344CB8AC3E}">
        <p14:creationId xmlns:p14="http://schemas.microsoft.com/office/powerpoint/2010/main" val="27406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lIns="90488" tIns="44450" rIns="90488" bIns="44450"/>
          <a:lstStyle/>
          <a:p>
            <a:r>
              <a:rPr lang="en-US" dirty="0">
                <a:solidFill>
                  <a:schemeClr val="tx1"/>
                </a:solidFill>
                <a:latin typeface="Candara" pitchFamily="34" charset="0"/>
              </a:rPr>
              <a:t>A Simple Example: Airline Cost Data</a:t>
            </a:r>
          </a:p>
        </p:txBody>
      </p:sp>
      <p:graphicFrame>
        <p:nvGraphicFramePr>
          <p:cNvPr id="25601" name="Object 1"/>
          <p:cNvGraphicFramePr>
            <a:graphicFrameLocks noGrp="1" noChangeAspect="1"/>
          </p:cNvGraphicFramePr>
          <p:nvPr>
            <p:ph idx="1"/>
            <p:extLst>
              <p:ext uri="{D42A27DB-BD31-4B8C-83A1-F6EECF244321}">
                <p14:modId xmlns:p14="http://schemas.microsoft.com/office/powerpoint/2010/main" val="989630724"/>
              </p:ext>
            </p:extLst>
          </p:nvPr>
        </p:nvGraphicFramePr>
        <p:xfrm>
          <a:off x="2298700" y="2073275"/>
          <a:ext cx="4556125" cy="3683000"/>
        </p:xfrm>
        <a:graphic>
          <a:graphicData uri="http://schemas.openxmlformats.org/presentationml/2006/ole">
            <mc:AlternateContent xmlns:mc="http://schemas.openxmlformats.org/markup-compatibility/2006">
              <mc:Choice xmlns:v="urn:schemas-microsoft-com:vml" Requires="v">
                <p:oleObj spid="_x0000_s19753" name="워크시트" r:id="rId4" imgW="4372102" imgH="3533760" progId="Excel.Sheet.12">
                  <p:embed/>
                </p:oleObj>
              </mc:Choice>
              <mc:Fallback>
                <p:oleObj name="워크시트" r:id="rId4" imgW="4372102" imgH="3533760" progId="Excel.Sheet.12">
                  <p:embed/>
                  <p:pic>
                    <p:nvPicPr>
                      <p:cNvPr id="0" name="Picture 9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700" y="2073275"/>
                        <a:ext cx="4556125" cy="368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066800" y="2057400"/>
            <a:ext cx="1007007" cy="523220"/>
          </a:xfrm>
          <a:prstGeom prst="rect">
            <a:avLst/>
          </a:prstGeom>
          <a:noFill/>
        </p:spPr>
        <p:txBody>
          <a:bodyPr wrap="none" rtlCol="0">
            <a:spAutoFit/>
          </a:bodyPr>
          <a:lstStyle/>
          <a:p>
            <a:r>
              <a:rPr lang="en-US" sz="2800" i="0" dirty="0">
                <a:latin typeface="Candara" pitchFamily="34" charset="0"/>
              </a:rPr>
              <a:t>n = 12</a:t>
            </a:r>
          </a:p>
        </p:txBody>
      </p:sp>
    </p:spTree>
    <p:extLst>
      <p:ext uri="{BB962C8B-B14F-4D97-AF65-F5344CB8AC3E}">
        <p14:creationId xmlns:p14="http://schemas.microsoft.com/office/powerpoint/2010/main" val="23471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a:xfrm>
            <a:off x="990600" y="304800"/>
            <a:ext cx="7239000" cy="990600"/>
          </a:xfrm>
          <a:noFill/>
        </p:spPr>
        <p:txBody>
          <a:bodyPr lIns="90488" tIns="44450" rIns="90488" bIns="44450">
            <a:normAutofit/>
          </a:bodyPr>
          <a:lstStyle/>
          <a:p>
            <a:r>
              <a:rPr lang="en-US" dirty="0">
                <a:solidFill>
                  <a:schemeClr val="tx1"/>
                </a:solidFill>
                <a:latin typeface="Eras Medium ITC" pitchFamily="34" charset="0"/>
              </a:rPr>
              <a:t>Scatter Plot of Airline Cost Data</a:t>
            </a:r>
          </a:p>
        </p:txBody>
      </p:sp>
      <p:sp>
        <p:nvSpPr>
          <p:cNvPr id="28677" name="Text Box 59"/>
          <p:cNvSpPr txBox="1">
            <a:spLocks noChangeArrowheads="1"/>
          </p:cNvSpPr>
          <p:nvPr/>
        </p:nvSpPr>
        <p:spPr bwMode="auto">
          <a:xfrm>
            <a:off x="1447800" y="5486400"/>
            <a:ext cx="6324600" cy="40011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1" dirty="0">
                <a:solidFill>
                  <a:schemeClr val="tx1"/>
                </a:solidFill>
                <a:latin typeface="Eras Medium ITC" pitchFamily="34" charset="0"/>
              </a:rPr>
              <a:t>Sample Correlation: </a:t>
            </a:r>
            <a:r>
              <a:rPr lang="en-US" sz="2000" b="1" dirty="0" err="1">
                <a:solidFill>
                  <a:schemeClr val="tx1"/>
                </a:solidFill>
                <a:latin typeface="Eras Medium ITC" pitchFamily="34" charset="0"/>
              </a:rPr>
              <a:t>r</a:t>
            </a:r>
            <a:r>
              <a:rPr lang="en-US" sz="2000" b="1" i="0" baseline="-25000" dirty="0" err="1">
                <a:solidFill>
                  <a:schemeClr val="tx1"/>
                </a:solidFill>
                <a:latin typeface="Eras Medium ITC" pitchFamily="34" charset="0"/>
              </a:rPr>
              <a:t>XY</a:t>
            </a:r>
            <a:r>
              <a:rPr lang="en-US" sz="2000" b="1" i="0" dirty="0">
                <a:solidFill>
                  <a:schemeClr val="tx1"/>
                </a:solidFill>
                <a:latin typeface="Eras Medium ITC" pitchFamily="34" charset="0"/>
              </a:rPr>
              <a:t> = .948 (p-value &lt; 0.05)</a:t>
            </a:r>
          </a:p>
        </p:txBody>
      </p:sp>
      <p:graphicFrame>
        <p:nvGraphicFramePr>
          <p:cNvPr id="23554" name="Object 2"/>
          <p:cNvGraphicFramePr>
            <a:graphicFrameLocks noChangeAspect="1"/>
          </p:cNvGraphicFramePr>
          <p:nvPr>
            <p:extLst>
              <p:ext uri="{D42A27DB-BD31-4B8C-83A1-F6EECF244321}">
                <p14:modId xmlns:p14="http://schemas.microsoft.com/office/powerpoint/2010/main" val="3600098676"/>
              </p:ext>
            </p:extLst>
          </p:nvPr>
        </p:nvGraphicFramePr>
        <p:xfrm>
          <a:off x="1038225" y="1447800"/>
          <a:ext cx="7115175" cy="3732212"/>
        </p:xfrm>
        <a:graphic>
          <a:graphicData uri="http://schemas.openxmlformats.org/presentationml/2006/ole">
            <mc:AlternateContent xmlns:mc="http://schemas.openxmlformats.org/markup-compatibility/2006">
              <mc:Choice xmlns:v="urn:schemas-microsoft-com:vml" Requires="v">
                <p:oleObj spid="_x0000_s20777" name="Worksheet" r:id="rId4" imgW="5991085" imgH="3143260" progId="Excel.Sheet.12">
                  <p:embed/>
                </p:oleObj>
              </mc:Choice>
              <mc:Fallback>
                <p:oleObj name="Worksheet" r:id="rId4" imgW="5991085" imgH="3143260" progId="Excel.Sheet.12">
                  <p:embed/>
                  <p:pic>
                    <p:nvPicPr>
                      <p:cNvPr id="0" name="Picture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447800"/>
                        <a:ext cx="7115175" cy="3732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756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p:cNvSpPr>
            <a:spLocks noGrp="1"/>
          </p:cNvSpPr>
          <p:nvPr>
            <p:ph type="title"/>
          </p:nvPr>
        </p:nvSpPr>
        <p:spPr/>
        <p:txBody>
          <a:bodyPr/>
          <a:lstStyle/>
          <a:p>
            <a:r>
              <a:rPr lang="en-US" i="1" dirty="0">
                <a:solidFill>
                  <a:schemeClr val="tx1"/>
                </a:solidFill>
                <a:latin typeface="Candara" pitchFamily="34" charset="0"/>
                <a:ea typeface="Cambria Math" pitchFamily="18" charset="0"/>
              </a:rPr>
              <a:t>Ŷ</a:t>
            </a:r>
            <a:r>
              <a:rPr lang="en-US" dirty="0">
                <a:solidFill>
                  <a:schemeClr val="tx1"/>
                </a:solidFill>
                <a:latin typeface="Candara" pitchFamily="34" charset="0"/>
                <a:ea typeface="Cambria Math" pitchFamily="18" charset="0"/>
              </a:rPr>
              <a:t> = </a:t>
            </a:r>
            <a:r>
              <a:rPr lang="en-US" i="1" dirty="0">
                <a:solidFill>
                  <a:schemeClr val="tx1"/>
                </a:solidFill>
                <a:latin typeface="Candara" pitchFamily="34" charset="0"/>
                <a:ea typeface="Cambria Math" pitchFamily="18" charset="0"/>
              </a:rPr>
              <a:t>b</a:t>
            </a:r>
            <a:r>
              <a:rPr lang="en-US" baseline="-25000" dirty="0">
                <a:solidFill>
                  <a:schemeClr val="tx1"/>
                </a:solidFill>
                <a:latin typeface="Candara" pitchFamily="34" charset="0"/>
                <a:ea typeface="Cambria Math" pitchFamily="18" charset="0"/>
              </a:rPr>
              <a:t>0</a:t>
            </a:r>
            <a:r>
              <a:rPr lang="en-US" dirty="0">
                <a:solidFill>
                  <a:schemeClr val="tx1"/>
                </a:solidFill>
                <a:latin typeface="Candara" pitchFamily="34" charset="0"/>
                <a:ea typeface="Cambria Math" pitchFamily="18" charset="0"/>
              </a:rPr>
              <a:t> + </a:t>
            </a:r>
            <a:r>
              <a:rPr lang="en-US" i="1" dirty="0">
                <a:solidFill>
                  <a:schemeClr val="tx1"/>
                </a:solidFill>
                <a:latin typeface="Candara" pitchFamily="34" charset="0"/>
                <a:ea typeface="Cambria Math" pitchFamily="18" charset="0"/>
              </a:rPr>
              <a:t>b</a:t>
            </a:r>
            <a:r>
              <a:rPr lang="en-US" baseline="-25000" dirty="0">
                <a:solidFill>
                  <a:schemeClr val="tx1"/>
                </a:solidFill>
                <a:latin typeface="Candara" pitchFamily="34" charset="0"/>
                <a:ea typeface="Cambria Math" pitchFamily="18" charset="0"/>
              </a:rPr>
              <a:t>1</a:t>
            </a:r>
            <a:r>
              <a:rPr lang="en-US" i="1" dirty="0">
                <a:solidFill>
                  <a:schemeClr val="tx1"/>
                </a:solidFill>
                <a:latin typeface="Candara" pitchFamily="34" charset="0"/>
                <a:ea typeface="Cambria Math" pitchFamily="18" charset="0"/>
              </a:rPr>
              <a:t>X</a:t>
            </a:r>
            <a:r>
              <a:rPr lang="en-US" baseline="-25000" dirty="0">
                <a:solidFill>
                  <a:schemeClr val="tx1"/>
                </a:solidFill>
                <a:latin typeface="Candara" pitchFamily="34" charset="0"/>
                <a:ea typeface="Cambria Math" pitchFamily="18" charset="0"/>
              </a:rPr>
              <a:t>1</a:t>
            </a:r>
          </a:p>
        </p:txBody>
      </p:sp>
      <p:graphicFrame>
        <p:nvGraphicFramePr>
          <p:cNvPr id="35841" name="Object 1"/>
          <p:cNvGraphicFramePr>
            <a:graphicFrameLocks noChangeAspect="1"/>
          </p:cNvGraphicFramePr>
          <p:nvPr>
            <p:extLst>
              <p:ext uri="{D42A27DB-BD31-4B8C-83A1-F6EECF244321}">
                <p14:modId xmlns:p14="http://schemas.microsoft.com/office/powerpoint/2010/main" val="2633972917"/>
              </p:ext>
            </p:extLst>
          </p:nvPr>
        </p:nvGraphicFramePr>
        <p:xfrm>
          <a:off x="1038225" y="1524000"/>
          <a:ext cx="7046913" cy="3414713"/>
        </p:xfrm>
        <a:graphic>
          <a:graphicData uri="http://schemas.openxmlformats.org/presentationml/2006/ole">
            <mc:AlternateContent xmlns:mc="http://schemas.openxmlformats.org/markup-compatibility/2006">
              <mc:Choice xmlns:v="urn:schemas-microsoft-com:vml" Requires="v">
                <p:oleObj spid="_x0000_s22825" name="Worksheet" r:id="rId4" imgW="5933975" imgH="2876662" progId="Excel.Sheet.12">
                  <p:embed/>
                </p:oleObj>
              </mc:Choice>
              <mc:Fallback>
                <p:oleObj name="Worksheet" r:id="rId4" imgW="5933975" imgH="2876662" progId="Excel.Sheet.12">
                  <p:embed/>
                  <p:pic>
                    <p:nvPicPr>
                      <p:cNvPr id="0" name="Picture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524000"/>
                        <a:ext cx="7046913" cy="341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 Box 60"/>
          <p:cNvSpPr txBox="1">
            <a:spLocks noChangeArrowheads="1"/>
          </p:cNvSpPr>
          <p:nvPr/>
        </p:nvSpPr>
        <p:spPr bwMode="auto">
          <a:xfrm>
            <a:off x="914400" y="5276671"/>
            <a:ext cx="7315200" cy="830997"/>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400" dirty="0">
                <a:solidFill>
                  <a:schemeClr val="tx1"/>
                </a:solidFill>
                <a:latin typeface="Candara" pitchFamily="34" charset="0"/>
              </a:rPr>
              <a:t>Estimated mathematical model (i.e., Bivariate Linear Regression) to predict Y using predictor X.</a:t>
            </a:r>
          </a:p>
        </p:txBody>
      </p:sp>
    </p:spTree>
    <p:extLst>
      <p:ext uri="{BB962C8B-B14F-4D97-AF65-F5344CB8AC3E}">
        <p14:creationId xmlns:p14="http://schemas.microsoft.com/office/powerpoint/2010/main" val="118582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052"/>
          <p:cNvSpPr>
            <a:spLocks noGrp="1" noChangeArrowheads="1"/>
          </p:cNvSpPr>
          <p:nvPr>
            <p:ph type="title"/>
          </p:nvPr>
        </p:nvSpPr>
        <p:spPr>
          <a:xfrm>
            <a:off x="457200" y="323850"/>
            <a:ext cx="8229600" cy="990600"/>
          </a:xfrm>
          <a:noFill/>
        </p:spPr>
        <p:txBody>
          <a:bodyPr lIns="90488" tIns="44450" rIns="90488" bIns="44450"/>
          <a:lstStyle/>
          <a:p>
            <a:r>
              <a:rPr lang="en-US" dirty="0">
                <a:solidFill>
                  <a:schemeClr val="tx1"/>
                </a:solidFill>
                <a:latin typeface="Eras Medium ITC" panose="020B0602030504020804" pitchFamily="34" charset="0"/>
                <a:cs typeface="Times New Roman" pitchFamily="18" charset="0"/>
              </a:rPr>
              <a:t>Obtaining b</a:t>
            </a:r>
            <a:r>
              <a:rPr lang="en-US" baseline="-25000" dirty="0">
                <a:solidFill>
                  <a:schemeClr val="tx1"/>
                </a:solidFill>
                <a:latin typeface="Eras Medium ITC" panose="020B0602030504020804" pitchFamily="34" charset="0"/>
                <a:cs typeface="Times New Roman" pitchFamily="18" charset="0"/>
              </a:rPr>
              <a:t>0</a:t>
            </a:r>
            <a:r>
              <a:rPr lang="en-US" dirty="0">
                <a:solidFill>
                  <a:schemeClr val="tx1"/>
                </a:solidFill>
                <a:latin typeface="Eras Medium ITC" panose="020B0602030504020804" pitchFamily="34" charset="0"/>
                <a:cs typeface="Times New Roman" pitchFamily="18" charset="0"/>
              </a:rPr>
              <a:t> and b</a:t>
            </a:r>
            <a:r>
              <a:rPr lang="en-US" baseline="-25000" dirty="0">
                <a:solidFill>
                  <a:schemeClr val="tx1"/>
                </a:solidFill>
                <a:latin typeface="Eras Medium ITC" panose="020B0602030504020804" pitchFamily="34" charset="0"/>
                <a:cs typeface="Times New Roman" pitchFamily="18" charset="0"/>
              </a:rPr>
              <a:t>1</a:t>
            </a:r>
            <a:r>
              <a:rPr lang="en-US" dirty="0">
                <a:solidFill>
                  <a:schemeClr val="tx1"/>
                </a:solidFill>
                <a:latin typeface="Eras Medium ITC" panose="020B0602030504020804" pitchFamily="34" charset="0"/>
                <a:cs typeface="Times New Roman" pitchFamily="18" charset="0"/>
              </a:rPr>
              <a:t> estimates</a:t>
            </a:r>
            <a:endParaRPr lang="en-US" baseline="-25000" dirty="0">
              <a:solidFill>
                <a:schemeClr val="tx1"/>
              </a:solidFill>
              <a:latin typeface="Eras Medium ITC" panose="020B0602030504020804" pitchFamily="34" charset="0"/>
            </a:endParaRPr>
          </a:p>
        </p:txBody>
      </p:sp>
      <p:sp>
        <p:nvSpPr>
          <p:cNvPr id="30722" name="Slide Number Placeholder 3"/>
          <p:cNvSpPr>
            <a:spLocks noGrp="1"/>
          </p:cNvSpPr>
          <p:nvPr>
            <p:ph type="sldNum" sz="quarter" idx="12"/>
          </p:nvPr>
        </p:nvSpPr>
        <p:spPr>
          <a:noFill/>
        </p:spPr>
        <p:txBody>
          <a:bodyPr/>
          <a:lstStyle/>
          <a:p>
            <a:fld id="{1541CA8B-9934-4475-8253-644D5775577C}" type="slidenum">
              <a:rPr lang="en-US" smtClean="0"/>
              <a:pPr/>
              <a:t>19</a:t>
            </a:fld>
            <a:endParaRPr lang="en-US"/>
          </a:p>
        </p:txBody>
      </p:sp>
      <p:sp>
        <p:nvSpPr>
          <p:cNvPr id="30769" name="Text Box 2104"/>
          <p:cNvSpPr txBox="1">
            <a:spLocks noChangeArrowheads="1"/>
          </p:cNvSpPr>
          <p:nvPr/>
        </p:nvSpPr>
        <p:spPr bwMode="auto">
          <a:xfrm>
            <a:off x="458037" y="5105400"/>
            <a:ext cx="8382000" cy="127419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90000"/>
              </a:lnSpc>
              <a:spcBef>
                <a:spcPct val="50000"/>
              </a:spcBef>
            </a:pPr>
            <a:r>
              <a:rPr kumimoji="1" lang="en-US" sz="2400" dirty="0">
                <a:solidFill>
                  <a:schemeClr val="tx1"/>
                </a:solidFill>
                <a:latin typeface="Eras Medium ITC" panose="020B0602030504020804" pitchFamily="34" charset="0"/>
                <a:ea typeface="Cambria Math" pitchFamily="18" charset="0"/>
                <a:cs typeface="Times New Roman" pitchFamily="18" charset="0"/>
              </a:rPr>
              <a:t>e</a:t>
            </a:r>
            <a:r>
              <a:rPr kumimoji="1" lang="en-US" sz="2400" baseline="-25000" dirty="0">
                <a:solidFill>
                  <a:schemeClr val="tx1"/>
                </a:solidFill>
                <a:latin typeface="Eras Medium ITC" panose="020B0602030504020804" pitchFamily="34" charset="0"/>
                <a:ea typeface="Cambria Math" pitchFamily="18" charset="0"/>
                <a:cs typeface="Times New Roman" pitchFamily="18" charset="0"/>
              </a:rPr>
              <a:t>i</a:t>
            </a:r>
            <a:r>
              <a:rPr kumimoji="1" lang="en-US" sz="2400" i="0" dirty="0">
                <a:solidFill>
                  <a:schemeClr val="tx1"/>
                </a:solidFill>
                <a:latin typeface="Eras Medium ITC" panose="020B0602030504020804" pitchFamily="34" charset="0"/>
                <a:ea typeface="Cambria Math" pitchFamily="18" charset="0"/>
                <a:cs typeface="Times New Roman" pitchFamily="18" charset="0"/>
              </a:rPr>
              <a:t> = </a:t>
            </a:r>
            <a:r>
              <a:rPr kumimoji="1" lang="en-US" sz="2400" dirty="0">
                <a:solidFill>
                  <a:schemeClr val="tx1"/>
                </a:solidFill>
                <a:latin typeface="Eras Medium ITC" panose="020B0602030504020804" pitchFamily="34" charset="0"/>
                <a:ea typeface="Cambria Math" pitchFamily="18" charset="0"/>
                <a:cs typeface="Times New Roman" pitchFamily="18" charset="0"/>
              </a:rPr>
              <a:t>Y</a:t>
            </a:r>
            <a:r>
              <a:rPr kumimoji="1" lang="en-US" sz="2400" baseline="-25000" dirty="0">
                <a:solidFill>
                  <a:schemeClr val="tx1"/>
                </a:solidFill>
                <a:latin typeface="Eras Medium ITC" panose="020B0602030504020804" pitchFamily="34" charset="0"/>
                <a:ea typeface="Cambria Math" pitchFamily="18" charset="0"/>
                <a:cs typeface="Times New Roman" pitchFamily="18" charset="0"/>
              </a:rPr>
              <a:t>i</a:t>
            </a:r>
            <a:r>
              <a:rPr kumimoji="1" lang="en-US" sz="2400" i="0" dirty="0">
                <a:solidFill>
                  <a:schemeClr val="tx1"/>
                </a:solidFill>
                <a:latin typeface="Eras Medium ITC" panose="020B0602030504020804" pitchFamily="34" charset="0"/>
                <a:ea typeface="Cambria Math" pitchFamily="18" charset="0"/>
                <a:cs typeface="Times New Roman" pitchFamily="18" charset="0"/>
              </a:rPr>
              <a:t> – </a:t>
            </a:r>
            <a:r>
              <a:rPr kumimoji="1" lang="en-US" sz="2400" dirty="0">
                <a:solidFill>
                  <a:schemeClr val="tx1"/>
                </a:solidFill>
                <a:latin typeface="Eras Medium ITC" panose="020B0602030504020804" pitchFamily="34" charset="0"/>
                <a:ea typeface="Cambria Math" pitchFamily="18" charset="0"/>
                <a:cs typeface="Times New Roman" pitchFamily="18" charset="0"/>
              </a:rPr>
              <a:t>b</a:t>
            </a:r>
            <a:r>
              <a:rPr kumimoji="1" lang="en-US" sz="2400" i="0" baseline="-25000" dirty="0">
                <a:solidFill>
                  <a:schemeClr val="tx1"/>
                </a:solidFill>
                <a:latin typeface="Eras Medium ITC" panose="020B0602030504020804" pitchFamily="34" charset="0"/>
                <a:ea typeface="Cambria Math" pitchFamily="18" charset="0"/>
                <a:cs typeface="Times New Roman" pitchFamily="18" charset="0"/>
              </a:rPr>
              <a:t>0</a:t>
            </a:r>
            <a:r>
              <a:rPr kumimoji="1" lang="en-US" sz="2400" i="0" dirty="0">
                <a:solidFill>
                  <a:schemeClr val="tx1"/>
                </a:solidFill>
                <a:latin typeface="Eras Medium ITC" panose="020B0602030504020804" pitchFamily="34" charset="0"/>
                <a:ea typeface="Cambria Math" pitchFamily="18" charset="0"/>
                <a:cs typeface="Times New Roman" pitchFamily="18" charset="0"/>
              </a:rPr>
              <a:t> – </a:t>
            </a:r>
            <a:r>
              <a:rPr kumimoji="1" lang="en-US" sz="2400" dirty="0">
                <a:solidFill>
                  <a:schemeClr val="tx1"/>
                </a:solidFill>
                <a:latin typeface="Eras Medium ITC" panose="020B0602030504020804" pitchFamily="34" charset="0"/>
                <a:ea typeface="Cambria Math" pitchFamily="18" charset="0"/>
                <a:cs typeface="Times New Roman" pitchFamily="18" charset="0"/>
              </a:rPr>
              <a:t>b</a:t>
            </a:r>
            <a:r>
              <a:rPr kumimoji="1" lang="en-US" sz="2400" i="0" baseline="-25000" dirty="0">
                <a:solidFill>
                  <a:schemeClr val="tx1"/>
                </a:solidFill>
                <a:latin typeface="Eras Medium ITC" panose="020B0602030504020804" pitchFamily="34" charset="0"/>
                <a:ea typeface="Cambria Math" pitchFamily="18" charset="0"/>
                <a:cs typeface="Times New Roman" pitchFamily="18" charset="0"/>
              </a:rPr>
              <a:t>1</a:t>
            </a:r>
            <a:r>
              <a:rPr kumimoji="1" lang="en-US" sz="2400" dirty="0">
                <a:solidFill>
                  <a:schemeClr val="tx1"/>
                </a:solidFill>
                <a:latin typeface="Eras Medium ITC" panose="020B0602030504020804" pitchFamily="34" charset="0"/>
                <a:ea typeface="Cambria Math" pitchFamily="18" charset="0"/>
                <a:cs typeface="Times New Roman" pitchFamily="18" charset="0"/>
              </a:rPr>
              <a:t>X</a:t>
            </a:r>
            <a:r>
              <a:rPr kumimoji="1" lang="en-US" sz="2400" i="0" baseline="-25000" dirty="0">
                <a:solidFill>
                  <a:schemeClr val="tx1"/>
                </a:solidFill>
                <a:latin typeface="Eras Medium ITC" panose="020B0602030504020804" pitchFamily="34" charset="0"/>
                <a:ea typeface="Cambria Math" pitchFamily="18" charset="0"/>
                <a:cs typeface="Times New Roman" pitchFamily="18" charset="0"/>
              </a:rPr>
              <a:t>1 </a:t>
            </a:r>
            <a:r>
              <a:rPr kumimoji="1" lang="en-US" sz="2400" i="0" dirty="0">
                <a:solidFill>
                  <a:schemeClr val="tx1"/>
                </a:solidFill>
                <a:latin typeface="Eras Medium ITC" panose="020B0602030504020804" pitchFamily="34" charset="0"/>
                <a:ea typeface="Cambria Math" pitchFamily="18" charset="0"/>
                <a:cs typeface="Times New Roman" pitchFamily="18" charset="0"/>
              </a:rPr>
              <a:t>= </a:t>
            </a:r>
            <a:r>
              <a:rPr kumimoji="1" lang="en-US" sz="2400" i="0" dirty="0">
                <a:solidFill>
                  <a:schemeClr val="tx1"/>
                </a:solidFill>
                <a:latin typeface="Eras Medium ITC" panose="020B0602030504020804" pitchFamily="34" charset="0"/>
                <a:cs typeface="Times New Roman" pitchFamily="18" charset="0"/>
              </a:rPr>
              <a:t>residuals or error</a:t>
            </a:r>
          </a:p>
          <a:p>
            <a:pPr>
              <a:lnSpc>
                <a:spcPct val="90000"/>
              </a:lnSpc>
              <a:spcBef>
                <a:spcPct val="50000"/>
              </a:spcBef>
            </a:pPr>
            <a:r>
              <a:rPr kumimoji="1" lang="en-US" sz="2400" i="0" dirty="0">
                <a:solidFill>
                  <a:schemeClr val="tx1"/>
                </a:solidFill>
                <a:latin typeface="Eras Medium ITC" panose="020B0602030504020804" pitchFamily="34" charset="0"/>
                <a:cs typeface="Times New Roman" pitchFamily="18" charset="0"/>
              </a:rPr>
              <a:t>Want to estimate </a:t>
            </a:r>
            <a:r>
              <a:rPr kumimoji="1" lang="en-US" sz="2400" dirty="0">
                <a:solidFill>
                  <a:schemeClr val="tx1"/>
                </a:solidFill>
                <a:latin typeface="Eras Medium ITC" panose="020B0602030504020804" pitchFamily="34" charset="0"/>
                <a:cs typeface="Times New Roman" pitchFamily="18" charset="0"/>
              </a:rPr>
              <a:t>b</a:t>
            </a:r>
            <a:r>
              <a:rPr kumimoji="1" lang="en-US" sz="2400" i="0" baseline="-25000" dirty="0">
                <a:solidFill>
                  <a:schemeClr val="tx1"/>
                </a:solidFill>
                <a:latin typeface="Eras Medium ITC" panose="020B0602030504020804" pitchFamily="34" charset="0"/>
                <a:cs typeface="Times New Roman" pitchFamily="18" charset="0"/>
              </a:rPr>
              <a:t>0</a:t>
            </a:r>
            <a:r>
              <a:rPr kumimoji="1" lang="en-US" sz="2400" i="0" dirty="0">
                <a:solidFill>
                  <a:schemeClr val="tx1"/>
                </a:solidFill>
                <a:latin typeface="Eras Medium ITC" panose="020B0602030504020804" pitchFamily="34" charset="0"/>
                <a:cs typeface="Times New Roman" pitchFamily="18" charset="0"/>
              </a:rPr>
              <a:t> and </a:t>
            </a:r>
            <a:r>
              <a:rPr kumimoji="1" lang="en-US" sz="2400" dirty="0">
                <a:solidFill>
                  <a:schemeClr val="tx1"/>
                </a:solidFill>
                <a:latin typeface="Eras Medium ITC" panose="020B0602030504020804" pitchFamily="34" charset="0"/>
                <a:cs typeface="Times New Roman" pitchFamily="18" charset="0"/>
              </a:rPr>
              <a:t>b</a:t>
            </a:r>
            <a:r>
              <a:rPr kumimoji="1" lang="en-US" sz="2400" i="0" baseline="-25000" dirty="0">
                <a:solidFill>
                  <a:schemeClr val="tx1"/>
                </a:solidFill>
                <a:latin typeface="Eras Medium ITC" panose="020B0602030504020804" pitchFamily="34" charset="0"/>
                <a:cs typeface="Times New Roman" pitchFamily="18" charset="0"/>
              </a:rPr>
              <a:t>1</a:t>
            </a:r>
            <a:r>
              <a:rPr kumimoji="1" lang="en-US" sz="2400" i="0" dirty="0">
                <a:solidFill>
                  <a:schemeClr val="tx1"/>
                </a:solidFill>
                <a:latin typeface="Eras Medium ITC" panose="020B0602030504020804" pitchFamily="34" charset="0"/>
                <a:cs typeface="Times New Roman" pitchFamily="18" charset="0"/>
              </a:rPr>
              <a:t> to </a:t>
            </a:r>
            <a:r>
              <a:rPr kumimoji="1" lang="en-US" sz="2400" i="0" u="sng" dirty="0">
                <a:solidFill>
                  <a:schemeClr val="tx1"/>
                </a:solidFill>
                <a:latin typeface="Eras Medium ITC" panose="020B0602030504020804" pitchFamily="34" charset="0"/>
                <a:cs typeface="Times New Roman" pitchFamily="18" charset="0"/>
              </a:rPr>
              <a:t>minimize</a:t>
            </a:r>
            <a:r>
              <a:rPr kumimoji="1" lang="en-US" sz="2400" i="0" dirty="0">
                <a:solidFill>
                  <a:schemeClr val="tx1"/>
                </a:solidFill>
                <a:latin typeface="Eras Medium ITC" panose="020B0602030504020804" pitchFamily="34" charset="0"/>
                <a:cs typeface="Times New Roman" pitchFamily="18" charset="0"/>
              </a:rPr>
              <a:t> the total prediction errors across the sample (Least Squares Estimation) </a:t>
            </a:r>
            <a:endParaRPr kumimoji="1" lang="en-US" sz="2400" i="0" baseline="-25000" dirty="0">
              <a:solidFill>
                <a:schemeClr val="tx1"/>
              </a:solidFill>
              <a:latin typeface="Eras Medium ITC" panose="020B0602030504020804" pitchFamily="34" charset="0"/>
              <a:cs typeface="Times New Roman" pitchFamily="18" charset="0"/>
            </a:endParaRPr>
          </a:p>
        </p:txBody>
      </p:sp>
      <p:graphicFrame>
        <p:nvGraphicFramePr>
          <p:cNvPr id="33793" name="Object 1"/>
          <p:cNvGraphicFramePr>
            <a:graphicFrameLocks noChangeAspect="1"/>
          </p:cNvGraphicFramePr>
          <p:nvPr/>
        </p:nvGraphicFramePr>
        <p:xfrm>
          <a:off x="1038225" y="1524000"/>
          <a:ext cx="6967538" cy="3086100"/>
        </p:xfrm>
        <a:graphic>
          <a:graphicData uri="http://schemas.openxmlformats.org/presentationml/2006/ole">
            <mc:AlternateContent xmlns:mc="http://schemas.openxmlformats.org/markup-compatibility/2006">
              <mc:Choice xmlns:v="urn:schemas-microsoft-com:vml" Requires="v">
                <p:oleObj spid="_x0000_s78026" name="Worksheet" r:id="rId4" imgW="5867560" imgH="2600310" progId="Excel.Sheet.12">
                  <p:embed/>
                </p:oleObj>
              </mc:Choice>
              <mc:Fallback>
                <p:oleObj name="Worksheet" r:id="rId4" imgW="5867560" imgH="260031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1524000"/>
                        <a:ext cx="6967538" cy="308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615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Eras Medium ITC" panose="020B0602030504020804" pitchFamily="34" charset="0"/>
              </a:rPr>
              <a:t>Brief Review from Previous Class</a:t>
            </a:r>
          </a:p>
        </p:txBody>
      </p:sp>
      <p:sp>
        <p:nvSpPr>
          <p:cNvPr id="3" name="Content Placeholder 2"/>
          <p:cNvSpPr>
            <a:spLocks noGrp="1"/>
          </p:cNvSpPr>
          <p:nvPr>
            <p:ph idx="1"/>
          </p:nvPr>
        </p:nvSpPr>
        <p:spPr/>
        <p:txBody>
          <a:bodyPr/>
          <a:lstStyle/>
          <a:p>
            <a:pPr>
              <a:lnSpc>
                <a:spcPct val="150000"/>
              </a:lnSpc>
            </a:pPr>
            <a:r>
              <a:rPr lang="en-US" dirty="0">
                <a:latin typeface="Eras Medium ITC" panose="020B0602030504020804" pitchFamily="34" charset="0"/>
              </a:rPr>
              <a:t>Measurement: Discrete, Continuous</a:t>
            </a:r>
          </a:p>
          <a:p>
            <a:pPr lvl="1">
              <a:lnSpc>
                <a:spcPct val="150000"/>
              </a:lnSpc>
            </a:pPr>
            <a:r>
              <a:rPr lang="en-US" dirty="0">
                <a:latin typeface="Eras Medium ITC" panose="020B0602030504020804" pitchFamily="34" charset="0"/>
              </a:rPr>
              <a:t>Cross Tab</a:t>
            </a:r>
          </a:p>
          <a:p>
            <a:pPr lvl="1">
              <a:lnSpc>
                <a:spcPct val="150000"/>
              </a:lnSpc>
            </a:pPr>
            <a:r>
              <a:rPr lang="en-US" dirty="0">
                <a:latin typeface="Eras Medium ITC" panose="020B0602030504020804" pitchFamily="34" charset="0"/>
              </a:rPr>
              <a:t>Correlations</a:t>
            </a:r>
          </a:p>
          <a:p>
            <a:pPr>
              <a:lnSpc>
                <a:spcPct val="150000"/>
              </a:lnSpc>
            </a:pPr>
            <a:r>
              <a:rPr lang="en-US" dirty="0">
                <a:latin typeface="Eras Medium ITC" panose="020B0602030504020804" pitchFamily="34" charset="0"/>
              </a:rPr>
              <a:t>Statistical Testing: Null Hypothesis, P-value, Interpretations</a:t>
            </a:r>
          </a:p>
          <a:p>
            <a:pPr marL="0" indent="0">
              <a:lnSpc>
                <a:spcPct val="150000"/>
              </a:lnSpc>
              <a:buNone/>
            </a:pPr>
            <a:endParaRPr lang="en-US" dirty="0">
              <a:latin typeface="Eras Medium ITC" panose="020B0602030504020804" pitchFamily="34" charset="0"/>
            </a:endParaRPr>
          </a:p>
        </p:txBody>
      </p:sp>
    </p:spTree>
    <p:extLst>
      <p:ext uri="{BB962C8B-B14F-4D97-AF65-F5344CB8AC3E}">
        <p14:creationId xmlns:p14="http://schemas.microsoft.com/office/powerpoint/2010/main" val="374168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027"/>
          <p:cNvSpPr>
            <a:spLocks noGrp="1" noChangeArrowheads="1"/>
          </p:cNvSpPr>
          <p:nvPr>
            <p:ph type="title"/>
          </p:nvPr>
        </p:nvSpPr>
        <p:spPr>
          <a:xfrm>
            <a:off x="457200" y="347472"/>
            <a:ext cx="8229600" cy="990600"/>
          </a:xfrm>
          <a:noFill/>
        </p:spPr>
        <p:txBody>
          <a:bodyPr lIns="90488" tIns="44450" rIns="90488" bIns="44450"/>
          <a:lstStyle/>
          <a:p>
            <a:r>
              <a:rPr lang="en-US" dirty="0">
                <a:solidFill>
                  <a:schemeClr val="tx1"/>
                </a:solidFill>
                <a:latin typeface="Eras Medium ITC" panose="020B0602030504020804" pitchFamily="34" charset="0"/>
              </a:rPr>
              <a:t>Model Assumptions</a:t>
            </a:r>
          </a:p>
        </p:txBody>
      </p:sp>
      <p:sp>
        <p:nvSpPr>
          <p:cNvPr id="8" name="Content Placeholder 7"/>
          <p:cNvSpPr>
            <a:spLocks noGrp="1"/>
          </p:cNvSpPr>
          <p:nvPr>
            <p:ph idx="1"/>
          </p:nvPr>
        </p:nvSpPr>
        <p:spPr>
          <a:xfrm>
            <a:off x="457200" y="1600200"/>
            <a:ext cx="8382000" cy="4876800"/>
          </a:xfrm>
        </p:spPr>
        <p:txBody>
          <a:bodyPr>
            <a:normAutofit fontScale="92500" lnSpcReduction="10000"/>
          </a:bodyPr>
          <a:lstStyle/>
          <a:p>
            <a:pPr marL="273050" indent="-273050">
              <a:spcAft>
                <a:spcPts val="1800"/>
              </a:spcAft>
            </a:pPr>
            <a:r>
              <a:rPr lang="en-US" sz="3200" dirty="0">
                <a:latin typeface="Eras Medium ITC" panose="020B0602030504020804" pitchFamily="34" charset="0"/>
              </a:rPr>
              <a:t>Linear Model: </a:t>
            </a:r>
            <a:r>
              <a:rPr lang="en-US" sz="3200" i="1" dirty="0">
                <a:latin typeface="Eras Medium ITC" panose="020B0602030504020804" pitchFamily="34" charset="0"/>
                <a:ea typeface="Cambria Math" pitchFamily="18" charset="0"/>
              </a:rPr>
              <a:t>Y</a:t>
            </a:r>
            <a:r>
              <a:rPr lang="en-US" sz="3200" baseline="-25000" dirty="0">
                <a:latin typeface="Eras Medium ITC" panose="020B0602030504020804" pitchFamily="34" charset="0"/>
                <a:ea typeface="Cambria Math" pitchFamily="18" charset="0"/>
              </a:rPr>
              <a:t>i</a:t>
            </a:r>
            <a:r>
              <a:rPr lang="en-US" sz="3200" dirty="0">
                <a:latin typeface="Eras Medium ITC" panose="020B0602030504020804" pitchFamily="34" charset="0"/>
                <a:ea typeface="Cambria Math" pitchFamily="18" charset="0"/>
              </a:rPr>
              <a:t> = </a:t>
            </a:r>
            <a:r>
              <a:rPr lang="en-US" sz="3200" i="1" dirty="0">
                <a:latin typeface="Eras Medium ITC" panose="020B0602030504020804" pitchFamily="34" charset="0"/>
                <a:ea typeface="Cambria Math" pitchFamily="18" charset="0"/>
              </a:rPr>
              <a:t>b</a:t>
            </a:r>
            <a:r>
              <a:rPr lang="en-US" sz="3200" baseline="-25000" dirty="0">
                <a:latin typeface="Eras Medium ITC" panose="020B0602030504020804" pitchFamily="34" charset="0"/>
                <a:ea typeface="Cambria Math" pitchFamily="18" charset="0"/>
              </a:rPr>
              <a:t>0</a:t>
            </a:r>
            <a:r>
              <a:rPr lang="en-US" sz="3200" dirty="0">
                <a:latin typeface="Eras Medium ITC" panose="020B0602030504020804" pitchFamily="34" charset="0"/>
                <a:ea typeface="Cambria Math" pitchFamily="18" charset="0"/>
              </a:rPr>
              <a:t> + </a:t>
            </a:r>
            <a:r>
              <a:rPr lang="en-US" sz="3200" i="1" dirty="0">
                <a:latin typeface="Eras Medium ITC" panose="020B0602030504020804" pitchFamily="34" charset="0"/>
                <a:ea typeface="Cambria Math" pitchFamily="18" charset="0"/>
              </a:rPr>
              <a:t>b</a:t>
            </a:r>
            <a:r>
              <a:rPr lang="en-US" sz="3200" baseline="-25000" dirty="0">
                <a:latin typeface="Eras Medium ITC" panose="020B0602030504020804" pitchFamily="34" charset="0"/>
                <a:ea typeface="Cambria Math" pitchFamily="18" charset="0"/>
              </a:rPr>
              <a:t>1</a:t>
            </a:r>
            <a:r>
              <a:rPr lang="en-US" sz="3200" i="1" dirty="0">
                <a:latin typeface="Eras Medium ITC" panose="020B0602030504020804" pitchFamily="34" charset="0"/>
                <a:ea typeface="Cambria Math" pitchFamily="18" charset="0"/>
              </a:rPr>
              <a:t>X</a:t>
            </a:r>
            <a:r>
              <a:rPr lang="en-US" sz="3200" baseline="-25000" dirty="0">
                <a:latin typeface="Eras Medium ITC" panose="020B0602030504020804" pitchFamily="34" charset="0"/>
                <a:ea typeface="Cambria Math" pitchFamily="18" charset="0"/>
              </a:rPr>
              <a:t>1</a:t>
            </a:r>
            <a:r>
              <a:rPr lang="en-US" sz="3200" dirty="0">
                <a:latin typeface="Eras Medium ITC" panose="020B0602030504020804" pitchFamily="34" charset="0"/>
                <a:ea typeface="Cambria Math" pitchFamily="18" charset="0"/>
              </a:rPr>
              <a:t> + </a:t>
            </a:r>
            <a:r>
              <a:rPr lang="en-US" sz="3200" i="1" dirty="0">
                <a:latin typeface="Eras Medium ITC" panose="020B0602030504020804" pitchFamily="34" charset="0"/>
                <a:ea typeface="Cambria Math" pitchFamily="18" charset="0"/>
              </a:rPr>
              <a:t>e</a:t>
            </a:r>
            <a:r>
              <a:rPr lang="en-US" sz="3200" baseline="-25000" dirty="0">
                <a:latin typeface="Eras Medium ITC" panose="020B0602030504020804" pitchFamily="34" charset="0"/>
                <a:ea typeface="Cambria Math" pitchFamily="18" charset="0"/>
              </a:rPr>
              <a:t>i</a:t>
            </a:r>
          </a:p>
          <a:p>
            <a:pPr marL="273050" indent="-273050">
              <a:spcAft>
                <a:spcPts val="1800"/>
              </a:spcAft>
            </a:pPr>
            <a:r>
              <a:rPr lang="en-US" sz="3200" dirty="0">
                <a:latin typeface="Eras Medium ITC" panose="020B0602030504020804" pitchFamily="34" charset="0"/>
              </a:rPr>
              <a:t>Error: </a:t>
            </a:r>
            <a:r>
              <a:rPr lang="en-US" sz="3200" i="1" dirty="0">
                <a:latin typeface="Eras Medium ITC" panose="020B0602030504020804" pitchFamily="34" charset="0"/>
                <a:ea typeface="Cambria Math" pitchFamily="18" charset="0"/>
              </a:rPr>
              <a:t>e</a:t>
            </a:r>
            <a:r>
              <a:rPr lang="en-US" sz="3200" baseline="-25000" dirty="0">
                <a:latin typeface="Eras Medium ITC" panose="020B0602030504020804" pitchFamily="34" charset="0"/>
                <a:ea typeface="Cambria Math" pitchFamily="18" charset="0"/>
              </a:rPr>
              <a:t>i</a:t>
            </a:r>
            <a:r>
              <a:rPr lang="en-US" sz="3200" dirty="0">
                <a:latin typeface="Eras Medium ITC" panose="020B0602030504020804" pitchFamily="34" charset="0"/>
                <a:ea typeface="Cambria Math" pitchFamily="18" charset="0"/>
              </a:rPr>
              <a:t> ~ N(0, </a:t>
            </a:r>
            <a:r>
              <a:rPr lang="el-GR" sz="3200" i="1" dirty="0">
                <a:latin typeface="+mj-lt"/>
                <a:ea typeface="Cambria Math" pitchFamily="18" charset="0"/>
              </a:rPr>
              <a:t>σ</a:t>
            </a:r>
            <a:r>
              <a:rPr lang="en-US" sz="3200" i="1" baseline="30000" dirty="0">
                <a:latin typeface="Eras Medium ITC" panose="020B0602030504020804" pitchFamily="34" charset="0"/>
                <a:ea typeface="Cambria Math" pitchFamily="18" charset="0"/>
              </a:rPr>
              <a:t>2</a:t>
            </a:r>
            <a:r>
              <a:rPr lang="en-US" sz="3200" dirty="0">
                <a:latin typeface="Eras Medium ITC" panose="020B0602030504020804" pitchFamily="34" charset="0"/>
                <a:ea typeface="Cambria Math" pitchFamily="18" charset="0"/>
              </a:rPr>
              <a:t>)</a:t>
            </a:r>
          </a:p>
          <a:p>
            <a:pPr marL="273050" indent="-273050">
              <a:spcAft>
                <a:spcPts val="1800"/>
              </a:spcAft>
            </a:pPr>
            <a:r>
              <a:rPr lang="el-GR" sz="3200" i="1" dirty="0">
                <a:latin typeface="+mj-lt"/>
                <a:ea typeface="Cambria Math" pitchFamily="18" charset="0"/>
              </a:rPr>
              <a:t>σ</a:t>
            </a:r>
            <a:r>
              <a:rPr lang="el-GR" sz="3200" baseline="30000" dirty="0">
                <a:latin typeface="+mj-lt"/>
                <a:ea typeface="Cambria Math" pitchFamily="18" charset="0"/>
              </a:rPr>
              <a:t>2</a:t>
            </a:r>
            <a:r>
              <a:rPr lang="en-US" sz="3200" dirty="0">
                <a:latin typeface="Eras Medium ITC" panose="020B0602030504020804" pitchFamily="34" charset="0"/>
                <a:ea typeface="Cambria Math" pitchFamily="18" charset="0"/>
              </a:rPr>
              <a:t> </a:t>
            </a:r>
            <a:r>
              <a:rPr lang="en-US" sz="3200" dirty="0">
                <a:latin typeface="Eras Medium ITC" panose="020B0602030504020804" pitchFamily="34" charset="0"/>
              </a:rPr>
              <a:t>constant over all observations</a:t>
            </a:r>
          </a:p>
          <a:p>
            <a:pPr marL="273050" indent="-273050">
              <a:spcAft>
                <a:spcPts val="1800"/>
              </a:spcAft>
            </a:pPr>
            <a:r>
              <a:rPr lang="en-US" sz="3200" dirty="0">
                <a:latin typeface="Eras Medium ITC" panose="020B0602030504020804" pitchFamily="34" charset="0"/>
              </a:rPr>
              <a:t>Random samples taken across independent observations </a:t>
            </a:r>
            <a:r>
              <a:rPr lang="en-US" sz="3200" dirty="0">
                <a:latin typeface="Eras Medium ITC" panose="020B0602030504020804" pitchFamily="34" charset="0"/>
                <a:sym typeface="Wingdings" pitchFamily="2" charset="2"/>
              </a:rPr>
              <a:t></a:t>
            </a:r>
            <a:r>
              <a:rPr lang="en-US" sz="3200" dirty="0">
                <a:latin typeface="Eras Medium ITC" panose="020B0602030504020804" pitchFamily="34" charset="0"/>
              </a:rPr>
              <a:t> error terms are independent</a:t>
            </a:r>
          </a:p>
          <a:p>
            <a:pPr marL="273050" indent="-273050">
              <a:spcAft>
                <a:spcPts val="1800"/>
              </a:spcAft>
            </a:pPr>
            <a:r>
              <a:rPr lang="en-US" sz="3200" dirty="0">
                <a:latin typeface="Eras Medium ITC" panose="020B0602030504020804" pitchFamily="34" charset="0"/>
              </a:rPr>
              <a:t>Assume </a:t>
            </a:r>
            <a:r>
              <a:rPr lang="en-US" sz="3200" i="1" dirty="0">
                <a:latin typeface="Eras Medium ITC" panose="020B0602030504020804" pitchFamily="34" charset="0"/>
              </a:rPr>
              <a:t>X</a:t>
            </a:r>
            <a:r>
              <a:rPr lang="en-US" sz="3200" dirty="0">
                <a:latin typeface="Eras Medium ITC" panose="020B0602030504020804" pitchFamily="34" charset="0"/>
              </a:rPr>
              <a:t> and </a:t>
            </a:r>
            <a:r>
              <a:rPr lang="en-US" sz="3200" i="1" dirty="0">
                <a:latin typeface="Eras Medium ITC" panose="020B0602030504020804" pitchFamily="34" charset="0"/>
              </a:rPr>
              <a:t>Y</a:t>
            </a:r>
            <a:r>
              <a:rPr lang="en-US" sz="3200" dirty="0">
                <a:latin typeface="Eras Medium ITC" panose="020B0602030504020804" pitchFamily="34" charset="0"/>
              </a:rPr>
              <a:t> are </a:t>
            </a:r>
            <a:r>
              <a:rPr lang="en-US" sz="3200" dirty="0">
                <a:solidFill>
                  <a:srgbClr val="FF0000"/>
                </a:solidFill>
                <a:latin typeface="Eras Medium ITC" panose="020B0602030504020804" pitchFamily="34" charset="0"/>
              </a:rPr>
              <a:t>continuous</a:t>
            </a:r>
            <a:r>
              <a:rPr lang="en-US" sz="3200" dirty="0">
                <a:latin typeface="Eras Medium ITC" panose="020B0602030504020804" pitchFamily="34" charset="0"/>
              </a:rPr>
              <a:t> scales in this case (We will see the generalized discrete cases later)</a:t>
            </a:r>
          </a:p>
        </p:txBody>
      </p:sp>
      <p:sp>
        <p:nvSpPr>
          <p:cNvPr id="3076" name="Slide Number Placeholder 4"/>
          <p:cNvSpPr>
            <a:spLocks noGrp="1"/>
          </p:cNvSpPr>
          <p:nvPr>
            <p:ph type="sldNum" sz="quarter" idx="12"/>
          </p:nvPr>
        </p:nvSpPr>
        <p:spPr>
          <a:noFill/>
        </p:spPr>
        <p:txBody>
          <a:bodyPr/>
          <a:lstStyle/>
          <a:p>
            <a:fld id="{A1467170-183F-4ABB-86DE-87B61B2BF8B2}" type="slidenum">
              <a:rPr lang="en-US" smtClean="0"/>
              <a:pPr/>
              <a:t>20</a:t>
            </a:fld>
            <a:endParaRPr lang="en-US"/>
          </a:p>
        </p:txBody>
      </p:sp>
    </p:spTree>
    <p:extLst>
      <p:ext uri="{BB962C8B-B14F-4D97-AF65-F5344CB8AC3E}">
        <p14:creationId xmlns:p14="http://schemas.microsoft.com/office/powerpoint/2010/main" val="393405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4"/>
          <p:cNvSpPr>
            <a:spLocks noGrp="1" noChangeArrowheads="1"/>
          </p:cNvSpPr>
          <p:nvPr>
            <p:ph type="title"/>
          </p:nvPr>
        </p:nvSpPr>
        <p:spPr>
          <a:xfrm>
            <a:off x="457200" y="362744"/>
            <a:ext cx="8229600" cy="990600"/>
          </a:xfrm>
          <a:noFill/>
        </p:spPr>
        <p:txBody>
          <a:bodyPr lIns="90488" tIns="44450" rIns="90488" bIns="44450">
            <a:normAutofit/>
          </a:bodyPr>
          <a:lstStyle/>
          <a:p>
            <a:r>
              <a:rPr lang="en-US" dirty="0">
                <a:solidFill>
                  <a:schemeClr val="tx1"/>
                </a:solidFill>
                <a:latin typeface="Eras Medium ITC" panose="020B0602030504020804" pitchFamily="34" charset="0"/>
              </a:rPr>
              <a:t>Model Estimation (by Least Squares)</a:t>
            </a:r>
          </a:p>
        </p:txBody>
      </p:sp>
      <p:sp>
        <p:nvSpPr>
          <p:cNvPr id="4102" name="Slide Number Placeholder 4"/>
          <p:cNvSpPr>
            <a:spLocks noGrp="1"/>
          </p:cNvSpPr>
          <p:nvPr>
            <p:ph type="sldNum" sz="quarter" idx="12"/>
          </p:nvPr>
        </p:nvSpPr>
        <p:spPr>
          <a:noFill/>
        </p:spPr>
        <p:txBody>
          <a:bodyPr/>
          <a:lstStyle/>
          <a:p>
            <a:fld id="{1F95B8AC-DB01-44C4-A521-C27D5FC8E9D3}" type="slidenum">
              <a:rPr lang="en-US" smtClean="0"/>
              <a:pPr/>
              <a:t>21</a:t>
            </a:fld>
            <a:endParaRPr lang="en-US"/>
          </a:p>
        </p:txBody>
      </p:sp>
      <p:sp>
        <p:nvSpPr>
          <p:cNvPr id="4104" name="Text Box 9"/>
          <p:cNvSpPr txBox="1">
            <a:spLocks noChangeArrowheads="1"/>
          </p:cNvSpPr>
          <p:nvPr/>
        </p:nvSpPr>
        <p:spPr bwMode="auto">
          <a:xfrm>
            <a:off x="3733800" y="1611313"/>
            <a:ext cx="4572000" cy="2031325"/>
          </a:xfrm>
          <a:prstGeom prst="rect">
            <a:avLst/>
          </a:prstGeom>
          <a:noFill/>
          <a:ln>
            <a:noFill/>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0"/>
              </a:spcBef>
              <a:spcAft>
                <a:spcPts val="3600"/>
              </a:spcAft>
            </a:pPr>
            <a:r>
              <a:rPr kumimoji="1" lang="en-US" sz="2400" i="0" dirty="0">
                <a:solidFill>
                  <a:schemeClr val="tx1"/>
                </a:solidFill>
                <a:latin typeface="Eras Medium ITC" panose="020B0602030504020804" pitchFamily="34" charset="0"/>
                <a:cs typeface="Times New Roman" pitchFamily="18" charset="0"/>
              </a:rPr>
              <a:t>Minimize these squared errors</a:t>
            </a:r>
          </a:p>
          <a:p>
            <a:pPr>
              <a:spcBef>
                <a:spcPts val="0"/>
              </a:spcBef>
              <a:spcAft>
                <a:spcPts val="3600"/>
              </a:spcAft>
            </a:pPr>
            <a:r>
              <a:rPr kumimoji="1" lang="en-US" sz="2400" i="0" dirty="0">
                <a:solidFill>
                  <a:schemeClr val="tx1"/>
                </a:solidFill>
                <a:latin typeface="Eras Medium ITC" panose="020B0602030504020804" pitchFamily="34" charset="0"/>
                <a:cs typeface="Times New Roman" pitchFamily="18" charset="0"/>
              </a:rPr>
              <a:t>Take partial derivatives of </a:t>
            </a:r>
            <a:r>
              <a:rPr kumimoji="1" lang="en-US" sz="2400" dirty="0">
                <a:solidFill>
                  <a:schemeClr val="tx1"/>
                </a:solidFill>
                <a:latin typeface="Eras Medium ITC" panose="020B0602030504020804" pitchFamily="34" charset="0"/>
                <a:cs typeface="Times New Roman" pitchFamily="18" charset="0"/>
              </a:rPr>
              <a:t>Z</a:t>
            </a:r>
            <a:r>
              <a:rPr kumimoji="1" lang="en-US" sz="2400" i="0" dirty="0">
                <a:solidFill>
                  <a:schemeClr val="tx1"/>
                </a:solidFill>
                <a:latin typeface="Eras Medium ITC" panose="020B0602030504020804" pitchFamily="34" charset="0"/>
                <a:cs typeface="Times New Roman" pitchFamily="18" charset="0"/>
              </a:rPr>
              <a:t> above with respect to </a:t>
            </a:r>
            <a:r>
              <a:rPr kumimoji="1" lang="en-US" sz="2400" dirty="0">
                <a:solidFill>
                  <a:schemeClr val="tx1"/>
                </a:solidFill>
                <a:latin typeface="Eras Medium ITC" panose="020B0602030504020804" pitchFamily="34" charset="0"/>
                <a:cs typeface="Times New Roman" pitchFamily="18" charset="0"/>
              </a:rPr>
              <a:t>b</a:t>
            </a:r>
            <a:r>
              <a:rPr kumimoji="1" lang="en-US" sz="2400" i="0" baseline="-25000" dirty="0">
                <a:solidFill>
                  <a:schemeClr val="tx1"/>
                </a:solidFill>
                <a:latin typeface="Eras Medium ITC" panose="020B0602030504020804" pitchFamily="34" charset="0"/>
                <a:cs typeface="Times New Roman" pitchFamily="18" charset="0"/>
              </a:rPr>
              <a:t>0</a:t>
            </a:r>
            <a:r>
              <a:rPr kumimoji="1" lang="en-US" sz="2400" i="0" dirty="0">
                <a:solidFill>
                  <a:schemeClr val="tx1"/>
                </a:solidFill>
                <a:latin typeface="Eras Medium ITC" panose="020B0602030504020804" pitchFamily="34" charset="0"/>
                <a:cs typeface="Times New Roman" pitchFamily="18" charset="0"/>
              </a:rPr>
              <a:t> and </a:t>
            </a:r>
            <a:r>
              <a:rPr kumimoji="1" lang="en-US" sz="2400" dirty="0">
                <a:solidFill>
                  <a:schemeClr val="tx1"/>
                </a:solidFill>
                <a:latin typeface="Eras Medium ITC" panose="020B0602030504020804" pitchFamily="34" charset="0"/>
                <a:cs typeface="Times New Roman" pitchFamily="18" charset="0"/>
              </a:rPr>
              <a:t>b</a:t>
            </a:r>
            <a:r>
              <a:rPr kumimoji="1" lang="en-US" sz="2400" i="0" baseline="-25000" dirty="0">
                <a:solidFill>
                  <a:schemeClr val="tx1"/>
                </a:solidFill>
                <a:latin typeface="Eras Medium ITC" panose="020B0602030504020804" pitchFamily="34" charset="0"/>
                <a:cs typeface="Times New Roman" pitchFamily="18" charset="0"/>
              </a:rPr>
              <a:t>1</a:t>
            </a:r>
            <a:r>
              <a:rPr kumimoji="1" lang="en-US" sz="2400" i="0" dirty="0">
                <a:solidFill>
                  <a:schemeClr val="tx1"/>
                </a:solidFill>
                <a:latin typeface="Eras Medium ITC" panose="020B0602030504020804" pitchFamily="34" charset="0"/>
                <a:cs typeface="Times New Roman" pitchFamily="18" charset="0"/>
              </a:rPr>
              <a:t>, set equal to 0, and solve to get:</a:t>
            </a:r>
            <a:endParaRPr kumimoji="1" lang="en-US" sz="2400" i="0" baseline="-25000" dirty="0">
              <a:solidFill>
                <a:schemeClr val="tx1"/>
              </a:solidFill>
              <a:latin typeface="Eras Medium ITC" panose="020B0602030504020804" pitchFamily="34" charset="0"/>
              <a:cs typeface="Times New Roman" pitchFamily="18" charset="0"/>
            </a:endParaRPr>
          </a:p>
        </p:txBody>
      </p:sp>
      <p:graphicFrame>
        <p:nvGraphicFramePr>
          <p:cNvPr id="11" name="Object 10"/>
          <p:cNvGraphicFramePr>
            <a:graphicFrameLocks noChangeAspect="1"/>
          </p:cNvGraphicFramePr>
          <p:nvPr/>
        </p:nvGraphicFramePr>
        <p:xfrm>
          <a:off x="609600" y="1600200"/>
          <a:ext cx="2466975" cy="447675"/>
        </p:xfrm>
        <a:graphic>
          <a:graphicData uri="http://schemas.openxmlformats.org/presentationml/2006/ole">
            <mc:AlternateContent xmlns:mc="http://schemas.openxmlformats.org/markup-compatibility/2006">
              <mc:Choice xmlns:v="urn:schemas-microsoft-com:vml" Requires="v">
                <p:oleObj spid="_x0000_s79666" name="Document" r:id="rId4" imgW="1299435" imgH="232863" progId="Word.Document.12">
                  <p:embed/>
                </p:oleObj>
              </mc:Choice>
              <mc:Fallback>
                <p:oleObj name="Document" r:id="rId4" imgW="1299435" imgH="232863"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00200"/>
                        <a:ext cx="2466975" cy="447675"/>
                      </a:xfrm>
                      <a:prstGeom prst="rect">
                        <a:avLst/>
                      </a:prstGeom>
                      <a:solidFill>
                        <a:schemeClr val="bg2"/>
                      </a:solidFill>
                      <a:ln w="38100">
                        <a:solidFill>
                          <a:schemeClr val="accent1"/>
                        </a:solidFill>
                        <a:miter lim="800000"/>
                        <a:headEnd/>
                        <a:tailEnd/>
                      </a:ln>
                    </p:spPr>
                  </p:pic>
                </p:oleObj>
              </mc:Fallback>
            </mc:AlternateContent>
          </a:graphicData>
        </a:graphic>
      </p:graphicFrame>
      <p:graphicFrame>
        <p:nvGraphicFramePr>
          <p:cNvPr id="2" name="Object 7"/>
          <p:cNvGraphicFramePr>
            <a:graphicFrameLocks noChangeAspect="1"/>
          </p:cNvGraphicFramePr>
          <p:nvPr/>
        </p:nvGraphicFramePr>
        <p:xfrm>
          <a:off x="914400" y="2290763"/>
          <a:ext cx="1231900" cy="1454150"/>
        </p:xfrm>
        <a:graphic>
          <a:graphicData uri="http://schemas.openxmlformats.org/presentationml/2006/ole">
            <mc:AlternateContent xmlns:mc="http://schemas.openxmlformats.org/markup-compatibility/2006">
              <mc:Choice xmlns:v="urn:schemas-microsoft-com:vml" Requires="v">
                <p:oleObj spid="_x0000_s79667" name="Document" r:id="rId6" imgW="582256" imgH="682392" progId="Word.Document.12">
                  <p:embed/>
                </p:oleObj>
              </mc:Choice>
              <mc:Fallback>
                <p:oleObj name="Document" r:id="rId6" imgW="582256" imgH="682392" progId="Word.Document.1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290763"/>
                        <a:ext cx="1231900" cy="1454150"/>
                      </a:xfrm>
                      <a:prstGeom prst="rect">
                        <a:avLst/>
                      </a:prstGeom>
                      <a:solidFill>
                        <a:schemeClr val="bg2"/>
                      </a:solidFill>
                      <a:ln w="38100">
                        <a:solidFill>
                          <a:schemeClr val="accent1"/>
                        </a:solidFill>
                        <a:miter lim="800000"/>
                        <a:headEnd/>
                        <a:tailEnd/>
                      </a:ln>
                    </p:spPr>
                  </p:pic>
                </p:oleObj>
              </mc:Fallback>
            </mc:AlternateContent>
          </a:graphicData>
        </a:graphic>
      </p:graphicFrame>
      <p:graphicFrame>
        <p:nvGraphicFramePr>
          <p:cNvPr id="3" name="Object 8"/>
          <p:cNvGraphicFramePr>
            <a:graphicFrameLocks noChangeAspect="1"/>
          </p:cNvGraphicFramePr>
          <p:nvPr/>
        </p:nvGraphicFramePr>
        <p:xfrm>
          <a:off x="952500" y="3971925"/>
          <a:ext cx="6429375" cy="1123950"/>
        </p:xfrm>
        <a:graphic>
          <a:graphicData uri="http://schemas.openxmlformats.org/presentationml/2006/ole">
            <mc:AlternateContent xmlns:mc="http://schemas.openxmlformats.org/markup-compatibility/2006">
              <mc:Choice xmlns:v="urn:schemas-microsoft-com:vml" Requires="v">
                <p:oleObj spid="_x0000_s79668" name="Document" r:id="rId8" imgW="2548364" imgH="447730" progId="Word.Document.12">
                  <p:embed/>
                </p:oleObj>
              </mc:Choice>
              <mc:Fallback>
                <p:oleObj name="Document" r:id="rId8" imgW="2548364" imgH="447730" progId="Word.Document.1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00" y="3971925"/>
                        <a:ext cx="6429375" cy="1123950"/>
                      </a:xfrm>
                      <a:prstGeom prst="rect">
                        <a:avLst/>
                      </a:prstGeom>
                      <a:solidFill>
                        <a:schemeClr val="bg2"/>
                      </a:solidFill>
                      <a:ln w="38100">
                        <a:solidFill>
                          <a:schemeClr val="accent1"/>
                        </a:solidFill>
                        <a:miter lim="800000"/>
                        <a:headEnd/>
                        <a:tailEnd/>
                      </a:ln>
                    </p:spPr>
                  </p:pic>
                </p:oleObj>
              </mc:Fallback>
            </mc:AlternateContent>
          </a:graphicData>
        </a:graphic>
      </p:graphicFrame>
      <p:graphicFrame>
        <p:nvGraphicFramePr>
          <p:cNvPr id="4" name="Object 9"/>
          <p:cNvGraphicFramePr>
            <a:graphicFrameLocks noChangeAspect="1"/>
          </p:cNvGraphicFramePr>
          <p:nvPr>
            <p:extLst>
              <p:ext uri="{D42A27DB-BD31-4B8C-83A1-F6EECF244321}">
                <p14:modId xmlns:p14="http://schemas.microsoft.com/office/powerpoint/2010/main" val="762034757"/>
              </p:ext>
            </p:extLst>
          </p:nvPr>
        </p:nvGraphicFramePr>
        <p:xfrm>
          <a:off x="952500" y="5457031"/>
          <a:ext cx="4352925" cy="666750"/>
        </p:xfrm>
        <a:graphic>
          <a:graphicData uri="http://schemas.openxmlformats.org/presentationml/2006/ole">
            <mc:AlternateContent xmlns:mc="http://schemas.openxmlformats.org/markup-compatibility/2006">
              <mc:Choice xmlns:v="urn:schemas-microsoft-com:vml" Requires="v">
                <p:oleObj spid="_x0000_s79669" name="Document" r:id="rId10" imgW="1714301" imgH="262016" progId="Word.Document.12">
                  <p:embed/>
                </p:oleObj>
              </mc:Choice>
              <mc:Fallback>
                <p:oleObj name="Document" r:id="rId10" imgW="1714301" imgH="262016" progId="Word.Document.1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2500" y="5457031"/>
                        <a:ext cx="4352925" cy="666750"/>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15" name="Right Arrow 14"/>
          <p:cNvSpPr/>
          <p:nvPr/>
        </p:nvSpPr>
        <p:spPr>
          <a:xfrm>
            <a:off x="2286000" y="2514600"/>
            <a:ext cx="1371600" cy="990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Right Arrow 15"/>
          <p:cNvSpPr/>
          <p:nvPr/>
        </p:nvSpPr>
        <p:spPr>
          <a:xfrm>
            <a:off x="3200400" y="1676400"/>
            <a:ext cx="457200" cy="3810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p:cNvSpPr txBox="1"/>
          <p:nvPr/>
        </p:nvSpPr>
        <p:spPr>
          <a:xfrm>
            <a:off x="2895600" y="6400800"/>
            <a:ext cx="6062662" cy="338554"/>
          </a:xfrm>
          <a:prstGeom prst="rect">
            <a:avLst/>
          </a:prstGeom>
          <a:noFill/>
        </p:spPr>
        <p:txBody>
          <a:bodyPr wrap="square" rtlCol="0">
            <a:spAutoFit/>
          </a:bodyPr>
          <a:lstStyle/>
          <a:p>
            <a:pPr algn="r"/>
            <a:r>
              <a:rPr lang="en-US" sz="1600" dirty="0">
                <a:solidFill>
                  <a:srgbClr val="FF0000"/>
                </a:solidFill>
                <a:latin typeface="Eras Medium ITC" panose="020B0602030504020804" pitchFamily="34" charset="0"/>
              </a:rPr>
              <a:t>See “OLS Derivation” file for more details in the </a:t>
            </a:r>
            <a:r>
              <a:rPr lang="en-US" sz="1600" dirty="0" err="1">
                <a:solidFill>
                  <a:srgbClr val="FF0000"/>
                </a:solidFill>
                <a:latin typeface="Eras Medium ITC" panose="020B0602030504020804" pitchFamily="34" charset="0"/>
              </a:rPr>
              <a:t>BlackBoard</a:t>
            </a:r>
            <a:endParaRPr lang="en-US" sz="1600" dirty="0">
              <a:solidFill>
                <a:srgbClr val="FF0000"/>
              </a:solidFill>
              <a:latin typeface="Eras Medium ITC" panose="020B0602030504020804" pitchFamily="34" charset="0"/>
            </a:endParaRPr>
          </a:p>
        </p:txBody>
      </p:sp>
      <p:sp>
        <p:nvSpPr>
          <p:cNvPr id="6" name="Oval 5"/>
          <p:cNvSpPr/>
          <p:nvPr/>
        </p:nvSpPr>
        <p:spPr>
          <a:xfrm>
            <a:off x="6434137" y="4735512"/>
            <a:ext cx="2371725" cy="1525707"/>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solidFill>
                <a:latin typeface="Eras Medium ITC" panose="020B0602030504020804" pitchFamily="34" charset="0"/>
              </a:rPr>
              <a:t>Estimating parameters </a:t>
            </a:r>
          </a:p>
          <a:p>
            <a:pPr algn="ctr"/>
            <a:r>
              <a:rPr lang="en-US" sz="1600" dirty="0">
                <a:solidFill>
                  <a:schemeClr val="tx1"/>
                </a:solidFill>
                <a:latin typeface="Eras Medium ITC" panose="020B0602030504020804" pitchFamily="34" charset="0"/>
              </a:rPr>
              <a:t>(b1 and b0)</a:t>
            </a:r>
          </a:p>
        </p:txBody>
      </p:sp>
    </p:spTree>
    <p:extLst>
      <p:ext uri="{BB962C8B-B14F-4D97-AF65-F5344CB8AC3E}">
        <p14:creationId xmlns:p14="http://schemas.microsoft.com/office/powerpoint/2010/main" val="82623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p>
            <a:fld id="{5B74905F-1C91-47E3-8D41-6E8CED509F10}" type="slidenum">
              <a:rPr lang="en-US" smtClean="0"/>
              <a:pPr/>
              <a:t>22</a:t>
            </a:fld>
            <a:endParaRPr lang="en-US"/>
          </a:p>
        </p:txBody>
      </p:sp>
      <p:sp>
        <p:nvSpPr>
          <p:cNvPr id="31748" name="Text Box 5"/>
          <p:cNvSpPr txBox="1">
            <a:spLocks noChangeArrowheads="1"/>
          </p:cNvSpPr>
          <p:nvPr/>
        </p:nvSpPr>
        <p:spPr bwMode="auto">
          <a:xfrm>
            <a:off x="762000" y="1295400"/>
            <a:ext cx="7239000" cy="457200"/>
          </a:xfrm>
          <a:prstGeom prst="rect">
            <a:avLst/>
          </a:prstGeom>
          <a:noFill/>
          <a:ln w="12700" cap="sq">
            <a:noFill/>
            <a:miter lim="800000"/>
            <a:headEnd type="none" w="sm" len="sm"/>
            <a:tailEnd type="none" w="sm" len="sm"/>
          </a:ln>
        </p:spPr>
        <p:txBody>
          <a:bodyPr>
            <a:spAutoFit/>
          </a:bodyPr>
          <a:lstStyle/>
          <a:p>
            <a:r>
              <a:rPr lang="en-US" sz="2400" i="0"/>
              <a:t>   </a:t>
            </a:r>
            <a:endParaRPr lang="en-US" sz="2000" i="0"/>
          </a:p>
        </p:txBody>
      </p:sp>
      <p:sp>
        <p:nvSpPr>
          <p:cNvPr id="31749" name="Text Box 6"/>
          <p:cNvSpPr txBox="1">
            <a:spLocks noChangeArrowheads="1"/>
          </p:cNvSpPr>
          <p:nvPr/>
        </p:nvSpPr>
        <p:spPr bwMode="auto">
          <a:xfrm>
            <a:off x="898525" y="1641475"/>
            <a:ext cx="184150" cy="457200"/>
          </a:xfrm>
          <a:prstGeom prst="rect">
            <a:avLst/>
          </a:prstGeom>
          <a:noFill/>
          <a:ln w="12700" cap="sq">
            <a:noFill/>
            <a:miter lim="800000"/>
            <a:headEnd type="none" w="sm" len="sm"/>
            <a:tailEnd type="none" w="sm" len="sm"/>
          </a:ln>
        </p:spPr>
        <p:txBody>
          <a:bodyPr wrap="none">
            <a:spAutoFit/>
          </a:bodyPr>
          <a:lstStyle/>
          <a:p>
            <a:endParaRPr lang="en-US" sz="2400" i="0"/>
          </a:p>
        </p:txBody>
      </p:sp>
      <p:graphicFrame>
        <p:nvGraphicFramePr>
          <p:cNvPr id="51201" name="Object 1"/>
          <p:cNvGraphicFramePr>
            <a:graphicFrameLocks noChangeAspect="1"/>
          </p:cNvGraphicFramePr>
          <p:nvPr>
            <p:extLst/>
          </p:nvPr>
        </p:nvGraphicFramePr>
        <p:xfrm>
          <a:off x="768350" y="1524000"/>
          <a:ext cx="7613650" cy="5103812"/>
        </p:xfrm>
        <a:graphic>
          <a:graphicData uri="http://schemas.openxmlformats.org/presentationml/2006/ole">
            <mc:AlternateContent xmlns:mc="http://schemas.openxmlformats.org/markup-compatibility/2006">
              <mc:Choice xmlns:v="urn:schemas-microsoft-com:vml" Requires="v">
                <p:oleObj spid="_x0000_s81099" name="Worksheet" r:id="rId4" imgW="6410286" imgH="4295723" progId="Excel.Sheet.12">
                  <p:embed/>
                </p:oleObj>
              </mc:Choice>
              <mc:Fallback>
                <p:oleObj name="Worksheet" r:id="rId4" imgW="6410286" imgH="4295723" progId="Excel.Sheet.12">
                  <p:embed/>
                  <p:pic>
                    <p:nvPicPr>
                      <p:cNvPr id="0" name=""/>
                      <p:cNvPicPr>
                        <a:picLocks noChangeAspect="1" noChangeArrowheads="1"/>
                      </p:cNvPicPr>
                      <p:nvPr/>
                    </p:nvPicPr>
                    <p:blipFill>
                      <a:blip r:embed="rId5"/>
                      <a:srcRect/>
                      <a:stretch>
                        <a:fillRect/>
                      </a:stretch>
                    </p:blipFill>
                    <p:spPr bwMode="auto">
                      <a:xfrm>
                        <a:off x="768350" y="1524000"/>
                        <a:ext cx="7613650" cy="510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itle 8"/>
          <p:cNvSpPr>
            <a:spLocks noGrp="1"/>
          </p:cNvSpPr>
          <p:nvPr>
            <p:ph type="title"/>
          </p:nvPr>
        </p:nvSpPr>
        <p:spPr>
          <a:xfrm>
            <a:off x="457200" y="347472"/>
            <a:ext cx="8229600" cy="990600"/>
          </a:xfrm>
        </p:spPr>
        <p:txBody>
          <a:bodyPr>
            <a:noAutofit/>
          </a:bodyPr>
          <a:lstStyle/>
          <a:p>
            <a:r>
              <a:rPr lang="en-US" sz="3600" dirty="0">
                <a:solidFill>
                  <a:schemeClr val="tx1"/>
                </a:solidFill>
                <a:latin typeface="Eras Medium ITC" panose="020B0602030504020804" pitchFamily="34" charset="0"/>
              </a:rPr>
              <a:t>Solving for </a:t>
            </a:r>
            <a:r>
              <a:rPr lang="en-US" sz="3600" i="1" dirty="0">
                <a:solidFill>
                  <a:schemeClr val="tx1"/>
                </a:solidFill>
                <a:latin typeface="Eras Medium ITC" panose="020B0602030504020804" pitchFamily="34" charset="0"/>
              </a:rPr>
              <a:t>b</a:t>
            </a:r>
            <a:r>
              <a:rPr lang="en-US" sz="3600" baseline="-25000" dirty="0">
                <a:solidFill>
                  <a:schemeClr val="tx1"/>
                </a:solidFill>
                <a:latin typeface="Eras Medium ITC" panose="020B0602030504020804" pitchFamily="34" charset="0"/>
              </a:rPr>
              <a:t>1 </a:t>
            </a:r>
            <a:r>
              <a:rPr lang="en-US" sz="3600" dirty="0">
                <a:solidFill>
                  <a:schemeClr val="tx1"/>
                </a:solidFill>
                <a:latin typeface="Eras Medium ITC" panose="020B0602030504020804" pitchFamily="34" charset="0"/>
              </a:rPr>
              <a:t>and </a:t>
            </a:r>
            <a:r>
              <a:rPr lang="en-US" sz="3600" i="1" dirty="0">
                <a:solidFill>
                  <a:schemeClr val="tx1"/>
                </a:solidFill>
                <a:latin typeface="Eras Medium ITC" panose="020B0602030504020804" pitchFamily="34" charset="0"/>
              </a:rPr>
              <a:t>b</a:t>
            </a:r>
            <a:r>
              <a:rPr lang="en-US" sz="3600" baseline="-25000" dirty="0">
                <a:solidFill>
                  <a:schemeClr val="tx1"/>
                </a:solidFill>
                <a:latin typeface="Eras Medium ITC" panose="020B0602030504020804" pitchFamily="34" charset="0"/>
              </a:rPr>
              <a:t>0</a:t>
            </a:r>
            <a:r>
              <a:rPr lang="en-US" sz="3600" dirty="0">
                <a:solidFill>
                  <a:schemeClr val="tx1"/>
                </a:solidFill>
                <a:latin typeface="Eras Medium ITC" panose="020B0602030504020804" pitchFamily="34" charset="0"/>
              </a:rPr>
              <a:t> of the Regression: Airline Cost Example (Part 1)</a:t>
            </a:r>
          </a:p>
        </p:txBody>
      </p:sp>
    </p:spTree>
    <p:extLst>
      <p:ext uri="{BB962C8B-B14F-4D97-AF65-F5344CB8AC3E}">
        <p14:creationId xmlns:p14="http://schemas.microsoft.com/office/powerpoint/2010/main" val="4709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5" name="Object 3"/>
          <p:cNvGraphicFramePr>
            <a:graphicFrameLocks noGrp="1" noChangeAspect="1"/>
          </p:cNvGraphicFramePr>
          <p:nvPr>
            <p:ph idx="1"/>
            <p:extLst>
              <p:ext uri="{D42A27DB-BD31-4B8C-83A1-F6EECF244321}">
                <p14:modId xmlns:p14="http://schemas.microsoft.com/office/powerpoint/2010/main" val="2929080800"/>
              </p:ext>
            </p:extLst>
          </p:nvPr>
        </p:nvGraphicFramePr>
        <p:xfrm>
          <a:off x="295275" y="1828800"/>
          <a:ext cx="8553450" cy="4181475"/>
        </p:xfrm>
        <a:graphic>
          <a:graphicData uri="http://schemas.openxmlformats.org/presentationml/2006/ole">
            <mc:AlternateContent xmlns:mc="http://schemas.openxmlformats.org/markup-compatibility/2006">
              <mc:Choice xmlns:v="urn:schemas-microsoft-com:vml" Requires="v">
                <p:oleObj spid="_x0000_s82125" name="Document" r:id="rId4" imgW="4587343" imgH="2237929" progId="Word.Document.12">
                  <p:embed/>
                </p:oleObj>
              </mc:Choice>
              <mc:Fallback>
                <p:oleObj name="Document" r:id="rId4" imgW="4587343" imgH="2237929"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5" y="1828800"/>
                        <a:ext cx="8553450" cy="4181475"/>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32770" name="Slide Number Placeholder 3"/>
          <p:cNvSpPr>
            <a:spLocks noGrp="1"/>
          </p:cNvSpPr>
          <p:nvPr>
            <p:ph type="sldNum" sz="quarter" idx="12"/>
          </p:nvPr>
        </p:nvSpPr>
        <p:spPr>
          <a:noFill/>
        </p:spPr>
        <p:txBody>
          <a:bodyPr/>
          <a:lstStyle/>
          <a:p>
            <a:fld id="{CA1A164F-5DB4-402E-99D4-E781326BC6A3}" type="slidenum">
              <a:rPr lang="en-US" smtClean="0"/>
              <a:pPr/>
              <a:t>23</a:t>
            </a:fld>
            <a:endParaRPr lang="en-US"/>
          </a:p>
        </p:txBody>
      </p:sp>
      <p:sp>
        <p:nvSpPr>
          <p:cNvPr id="133" name="Title 132"/>
          <p:cNvSpPr>
            <a:spLocks noGrp="1"/>
          </p:cNvSpPr>
          <p:nvPr>
            <p:ph type="title"/>
          </p:nvPr>
        </p:nvSpPr>
        <p:spPr>
          <a:xfrm>
            <a:off x="457200" y="385572"/>
            <a:ext cx="8229600" cy="990600"/>
          </a:xfrm>
        </p:spPr>
        <p:txBody>
          <a:bodyPr>
            <a:noAutofit/>
          </a:bodyPr>
          <a:lstStyle/>
          <a:p>
            <a:r>
              <a:rPr lang="en-US" sz="3600" dirty="0">
                <a:solidFill>
                  <a:schemeClr val="tx1"/>
                </a:solidFill>
                <a:latin typeface="Eras Medium ITC" panose="020B0602030504020804" pitchFamily="34" charset="0"/>
              </a:rPr>
              <a:t>Solving for </a:t>
            </a:r>
            <a:r>
              <a:rPr lang="en-US" sz="3600" i="1" dirty="0">
                <a:solidFill>
                  <a:schemeClr val="tx1"/>
                </a:solidFill>
                <a:latin typeface="Eras Medium ITC" panose="020B0602030504020804" pitchFamily="34" charset="0"/>
              </a:rPr>
              <a:t>b</a:t>
            </a:r>
            <a:r>
              <a:rPr lang="en-US" sz="3600" baseline="-25000" dirty="0">
                <a:solidFill>
                  <a:schemeClr val="tx1"/>
                </a:solidFill>
                <a:latin typeface="Eras Medium ITC" panose="020B0602030504020804" pitchFamily="34" charset="0"/>
              </a:rPr>
              <a:t>1 </a:t>
            </a:r>
            <a:r>
              <a:rPr lang="en-US" sz="3600" dirty="0">
                <a:solidFill>
                  <a:schemeClr val="tx1"/>
                </a:solidFill>
                <a:latin typeface="Eras Medium ITC" panose="020B0602030504020804" pitchFamily="34" charset="0"/>
              </a:rPr>
              <a:t>and </a:t>
            </a:r>
            <a:r>
              <a:rPr lang="en-US" sz="3600" i="1" dirty="0">
                <a:solidFill>
                  <a:schemeClr val="tx1"/>
                </a:solidFill>
                <a:latin typeface="Eras Medium ITC" panose="020B0602030504020804" pitchFamily="34" charset="0"/>
              </a:rPr>
              <a:t>b</a:t>
            </a:r>
            <a:r>
              <a:rPr lang="en-US" sz="3600" baseline="-25000" dirty="0">
                <a:solidFill>
                  <a:schemeClr val="tx1"/>
                </a:solidFill>
                <a:latin typeface="Eras Medium ITC" panose="020B0602030504020804" pitchFamily="34" charset="0"/>
              </a:rPr>
              <a:t>0</a:t>
            </a:r>
            <a:r>
              <a:rPr lang="en-US" sz="3600" dirty="0">
                <a:solidFill>
                  <a:schemeClr val="tx1"/>
                </a:solidFill>
                <a:latin typeface="Eras Medium ITC" panose="020B0602030504020804" pitchFamily="34" charset="0"/>
              </a:rPr>
              <a:t> of the Regression Line: Airline Cost Example (Part 2)</a:t>
            </a:r>
          </a:p>
        </p:txBody>
      </p:sp>
      <p:sp>
        <p:nvSpPr>
          <p:cNvPr id="5" name="TextBox 4"/>
          <p:cNvSpPr txBox="1"/>
          <p:nvPr/>
        </p:nvSpPr>
        <p:spPr>
          <a:xfrm>
            <a:off x="33338" y="6262848"/>
            <a:ext cx="9110662" cy="400110"/>
          </a:xfrm>
          <a:prstGeom prst="rect">
            <a:avLst/>
          </a:prstGeom>
          <a:noFill/>
        </p:spPr>
        <p:txBody>
          <a:bodyPr wrap="square" rtlCol="0">
            <a:spAutoFit/>
          </a:bodyPr>
          <a:lstStyle/>
          <a:p>
            <a:pPr algn="r"/>
            <a:r>
              <a:rPr lang="en-US" sz="2000" dirty="0">
                <a:solidFill>
                  <a:srgbClr val="FF0000"/>
                </a:solidFill>
                <a:latin typeface="Eras Medium ITC" panose="020B0602030504020804" pitchFamily="34" charset="0"/>
              </a:rPr>
              <a:t>Statistics software takes care of this, but it is worth to go through this one time. </a:t>
            </a:r>
          </a:p>
        </p:txBody>
      </p:sp>
    </p:spTree>
    <p:extLst>
      <p:ext uri="{BB962C8B-B14F-4D97-AF65-F5344CB8AC3E}">
        <p14:creationId xmlns:p14="http://schemas.microsoft.com/office/powerpoint/2010/main" val="2063421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p>
            <a:fld id="{821342C3-BC88-4F38-A104-EA0B6F9AFACC}" type="slidenum">
              <a:rPr lang="en-US" smtClean="0"/>
              <a:pPr/>
              <a:t>24</a:t>
            </a:fld>
            <a:endParaRPr lang="en-US"/>
          </a:p>
        </p:txBody>
      </p:sp>
      <p:graphicFrame>
        <p:nvGraphicFramePr>
          <p:cNvPr id="47105" name="Object 1"/>
          <p:cNvGraphicFramePr>
            <a:graphicFrameLocks noChangeAspect="1"/>
          </p:cNvGraphicFramePr>
          <p:nvPr>
            <p:extLst>
              <p:ext uri="{D42A27DB-BD31-4B8C-83A1-F6EECF244321}">
                <p14:modId xmlns:p14="http://schemas.microsoft.com/office/powerpoint/2010/main" val="1711245905"/>
              </p:ext>
            </p:extLst>
          </p:nvPr>
        </p:nvGraphicFramePr>
        <p:xfrm>
          <a:off x="795337" y="1676400"/>
          <a:ext cx="7534275" cy="4740275"/>
        </p:xfrm>
        <a:graphic>
          <a:graphicData uri="http://schemas.openxmlformats.org/presentationml/2006/ole">
            <mc:AlternateContent xmlns:mc="http://schemas.openxmlformats.org/markup-compatibility/2006">
              <mc:Choice xmlns:v="urn:schemas-microsoft-com:vml" Requires="v">
                <p:oleObj spid="_x0000_s83147" name="Worksheet" r:id="rId4" imgW="6343690" imgH="3990848" progId="Excel.Sheet.12">
                  <p:embed/>
                </p:oleObj>
              </mc:Choice>
              <mc:Fallback>
                <p:oleObj name="Worksheet" r:id="rId4" imgW="6343690" imgH="3990848"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7" y="1676400"/>
                        <a:ext cx="7534275" cy="474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6"/>
          <p:cNvSpPr>
            <a:spLocks noGrp="1"/>
          </p:cNvSpPr>
          <p:nvPr>
            <p:ph type="title"/>
          </p:nvPr>
        </p:nvSpPr>
        <p:spPr>
          <a:xfrm>
            <a:off x="447675" y="440436"/>
            <a:ext cx="8229600" cy="990600"/>
          </a:xfrm>
        </p:spPr>
        <p:txBody>
          <a:bodyPr>
            <a:normAutofit fontScale="90000"/>
          </a:bodyPr>
          <a:lstStyle/>
          <a:p>
            <a:r>
              <a:rPr lang="en-US" dirty="0">
                <a:solidFill>
                  <a:schemeClr val="tx1"/>
                </a:solidFill>
                <a:latin typeface="Eras Medium ITC" panose="020B0602030504020804" pitchFamily="34" charset="0"/>
              </a:rPr>
              <a:t>Graph of Regression Line </a:t>
            </a:r>
            <a:br>
              <a:rPr lang="en-US" dirty="0">
                <a:solidFill>
                  <a:schemeClr val="tx1"/>
                </a:solidFill>
                <a:latin typeface="Eras Medium ITC" panose="020B0602030504020804" pitchFamily="34" charset="0"/>
              </a:rPr>
            </a:br>
            <a:r>
              <a:rPr lang="en-US" dirty="0">
                <a:solidFill>
                  <a:schemeClr val="tx1"/>
                </a:solidFill>
                <a:latin typeface="Eras Medium ITC" panose="020B0602030504020804" pitchFamily="34" charset="0"/>
              </a:rPr>
              <a:t>for the Airline Cost Example</a:t>
            </a:r>
          </a:p>
        </p:txBody>
      </p:sp>
    </p:spTree>
    <p:extLst>
      <p:ext uri="{BB962C8B-B14F-4D97-AF65-F5344CB8AC3E}">
        <p14:creationId xmlns:p14="http://schemas.microsoft.com/office/powerpoint/2010/main" val="124003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2"/>
          </p:nvPr>
        </p:nvSpPr>
        <p:spPr>
          <a:noFill/>
        </p:spPr>
        <p:txBody>
          <a:bodyPr/>
          <a:lstStyle/>
          <a:p>
            <a:fld id="{434240CC-2127-4C55-9DE7-268EDF107F19}" type="slidenum">
              <a:rPr lang="en-US" smtClean="0"/>
              <a:pPr/>
              <a:t>25</a:t>
            </a:fld>
            <a:endParaRPr lang="en-US"/>
          </a:p>
        </p:txBody>
      </p:sp>
      <p:sp>
        <p:nvSpPr>
          <p:cNvPr id="5" name="Title 4"/>
          <p:cNvSpPr>
            <a:spLocks noGrp="1"/>
          </p:cNvSpPr>
          <p:nvPr>
            <p:ph type="title"/>
          </p:nvPr>
        </p:nvSpPr>
        <p:spPr>
          <a:xfrm>
            <a:off x="428624" y="347472"/>
            <a:ext cx="8334375" cy="990600"/>
          </a:xfrm>
        </p:spPr>
        <p:txBody>
          <a:bodyPr>
            <a:noAutofit/>
          </a:bodyPr>
          <a:lstStyle/>
          <a:p>
            <a:r>
              <a:rPr lang="en-US" sz="3200" dirty="0">
                <a:solidFill>
                  <a:schemeClr val="tx1"/>
                </a:solidFill>
                <a:latin typeface="Eras Medium ITC" panose="020B0602030504020804" pitchFamily="34" charset="0"/>
              </a:rPr>
              <a:t>Residual Analysis: Testing the Assumptions hold,</a:t>
            </a:r>
            <a:br>
              <a:rPr lang="en-US" sz="3200" dirty="0">
                <a:solidFill>
                  <a:schemeClr val="tx1"/>
                </a:solidFill>
                <a:latin typeface="Eras Medium ITC" panose="020B0602030504020804" pitchFamily="34" charset="0"/>
              </a:rPr>
            </a:br>
            <a:r>
              <a:rPr lang="en-US" sz="3200" dirty="0">
                <a:solidFill>
                  <a:schemeClr val="tx1"/>
                </a:solidFill>
                <a:latin typeface="Eras Medium ITC" panose="020B0602030504020804" pitchFamily="34" charset="0"/>
              </a:rPr>
              <a:t>Airline Cost Example</a:t>
            </a:r>
          </a:p>
        </p:txBody>
      </p:sp>
      <p:graphicFrame>
        <p:nvGraphicFramePr>
          <p:cNvPr id="2" name="Object 3"/>
          <p:cNvGraphicFramePr>
            <a:graphicFrameLocks noChangeAspect="1"/>
          </p:cNvGraphicFramePr>
          <p:nvPr>
            <p:extLst>
              <p:ext uri="{D42A27DB-BD31-4B8C-83A1-F6EECF244321}">
                <p14:modId xmlns:p14="http://schemas.microsoft.com/office/powerpoint/2010/main" val="1582784256"/>
              </p:ext>
            </p:extLst>
          </p:nvPr>
        </p:nvGraphicFramePr>
        <p:xfrm>
          <a:off x="838200" y="1667256"/>
          <a:ext cx="7613650" cy="4514850"/>
        </p:xfrm>
        <a:graphic>
          <a:graphicData uri="http://schemas.openxmlformats.org/presentationml/2006/ole">
            <mc:AlternateContent xmlns:mc="http://schemas.openxmlformats.org/markup-compatibility/2006">
              <mc:Choice xmlns:v="urn:schemas-microsoft-com:vml" Requires="v">
                <p:oleObj spid="_x0000_s84171" name="Worksheet" r:id="rId4" imgW="6410425" imgH="3800328" progId="Excel.Sheet.12">
                  <p:embed/>
                </p:oleObj>
              </mc:Choice>
              <mc:Fallback>
                <p:oleObj name="Worksheet" r:id="rId4" imgW="6410425" imgH="3800328"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67256"/>
                        <a:ext cx="7613650"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632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p:spPr>
        <p:txBody>
          <a:bodyPr/>
          <a:lstStyle/>
          <a:p>
            <a:fld id="{942248AA-A6AF-4629-8FF1-A591ACC31486}" type="slidenum">
              <a:rPr lang="en-US" smtClean="0"/>
              <a:pPr/>
              <a:t>26</a:t>
            </a:fld>
            <a:endParaRPr lang="en-US"/>
          </a:p>
        </p:txBody>
      </p:sp>
      <p:sp>
        <p:nvSpPr>
          <p:cNvPr id="7" name="Title 6"/>
          <p:cNvSpPr>
            <a:spLocks noGrp="1"/>
          </p:cNvSpPr>
          <p:nvPr>
            <p:ph type="title"/>
          </p:nvPr>
        </p:nvSpPr>
        <p:spPr>
          <a:xfrm>
            <a:off x="609600" y="390144"/>
            <a:ext cx="8229600" cy="990600"/>
          </a:xfrm>
        </p:spPr>
        <p:txBody>
          <a:bodyPr>
            <a:normAutofit fontScale="90000"/>
          </a:bodyPr>
          <a:lstStyle/>
          <a:p>
            <a:r>
              <a:rPr lang="en-US" dirty="0">
                <a:solidFill>
                  <a:schemeClr val="tx1"/>
                </a:solidFill>
                <a:latin typeface="Eras Medium ITC" panose="020B0602030504020804" pitchFamily="34" charset="0"/>
              </a:rPr>
              <a:t>Plot of Residuals </a:t>
            </a:r>
            <a:br>
              <a:rPr lang="en-US" dirty="0">
                <a:solidFill>
                  <a:schemeClr val="tx1"/>
                </a:solidFill>
                <a:latin typeface="Eras Medium ITC" panose="020B0602030504020804" pitchFamily="34" charset="0"/>
              </a:rPr>
            </a:br>
            <a:r>
              <a:rPr lang="en-US" dirty="0">
                <a:solidFill>
                  <a:schemeClr val="tx1"/>
                </a:solidFill>
                <a:latin typeface="Eras Medium ITC" panose="020B0602030504020804" pitchFamily="34" charset="0"/>
              </a:rPr>
              <a:t>for the Airline Cost Example</a:t>
            </a:r>
          </a:p>
        </p:txBody>
      </p:sp>
      <p:graphicFrame>
        <p:nvGraphicFramePr>
          <p:cNvPr id="64513" name="Object 1"/>
          <p:cNvGraphicFramePr>
            <a:graphicFrameLocks noChangeAspect="1"/>
          </p:cNvGraphicFramePr>
          <p:nvPr>
            <p:extLst>
              <p:ext uri="{D42A27DB-BD31-4B8C-83A1-F6EECF244321}">
                <p14:modId xmlns:p14="http://schemas.microsoft.com/office/powerpoint/2010/main" val="1338471937"/>
              </p:ext>
            </p:extLst>
          </p:nvPr>
        </p:nvGraphicFramePr>
        <p:xfrm>
          <a:off x="762000" y="1752600"/>
          <a:ext cx="7637463" cy="4457700"/>
        </p:xfrm>
        <a:graphic>
          <a:graphicData uri="http://schemas.openxmlformats.org/presentationml/2006/ole">
            <mc:AlternateContent xmlns:mc="http://schemas.openxmlformats.org/markup-compatibility/2006">
              <mc:Choice xmlns:v="urn:schemas-microsoft-com:vml" Requires="v">
                <p:oleObj spid="_x0000_s85195" name="Worksheet" r:id="rId4" imgW="6429355" imgH="3752860" progId="Excel.Sheet.12">
                  <p:embed/>
                </p:oleObj>
              </mc:Choice>
              <mc:Fallback>
                <p:oleObj name="Worksheet" r:id="rId4" imgW="6429355" imgH="3752860" progId="Excel.Shee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637463" cy="445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65848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a:xfrm>
            <a:off x="457200" y="456638"/>
            <a:ext cx="8229600" cy="990600"/>
          </a:xfrm>
          <a:noFill/>
        </p:spPr>
        <p:txBody>
          <a:bodyPr lIns="90488" tIns="44450" rIns="90488" bIns="44450">
            <a:normAutofit fontScale="90000"/>
          </a:bodyPr>
          <a:lstStyle/>
          <a:p>
            <a:r>
              <a:rPr lang="en-US" dirty="0">
                <a:solidFill>
                  <a:schemeClr val="tx1"/>
                </a:solidFill>
                <a:latin typeface="Eras Medium ITC" panose="020B0602030504020804" pitchFamily="34" charset="0"/>
              </a:rPr>
              <a:t> Diagnostics: Suppose You See A</a:t>
            </a:r>
            <a:br>
              <a:rPr lang="en-US" dirty="0">
                <a:solidFill>
                  <a:schemeClr val="tx1"/>
                </a:solidFill>
                <a:latin typeface="Eras Medium ITC" panose="020B0602030504020804" pitchFamily="34" charset="0"/>
              </a:rPr>
            </a:br>
            <a:r>
              <a:rPr lang="en-US" dirty="0">
                <a:solidFill>
                  <a:schemeClr val="tx1"/>
                </a:solidFill>
                <a:latin typeface="Eras Medium ITC" panose="020B0602030504020804" pitchFamily="34" charset="0"/>
              </a:rPr>
              <a:t>Nonlinear Residual Plot</a:t>
            </a:r>
          </a:p>
        </p:txBody>
      </p:sp>
      <p:sp>
        <p:nvSpPr>
          <p:cNvPr id="35842" name="Slide Number Placeholder 3"/>
          <p:cNvSpPr>
            <a:spLocks noGrp="1"/>
          </p:cNvSpPr>
          <p:nvPr>
            <p:ph type="sldNum" sz="quarter" idx="12"/>
          </p:nvPr>
        </p:nvSpPr>
        <p:spPr>
          <a:noFill/>
        </p:spPr>
        <p:txBody>
          <a:bodyPr/>
          <a:lstStyle/>
          <a:p>
            <a:fld id="{0DD8840C-E9F6-4F56-A4A4-47564862E0AD}" type="slidenum">
              <a:rPr lang="en-US" smtClean="0"/>
              <a:pPr/>
              <a:t>27</a:t>
            </a:fld>
            <a:endParaRPr lang="en-US"/>
          </a:p>
        </p:txBody>
      </p:sp>
      <p:sp>
        <p:nvSpPr>
          <p:cNvPr id="35845" name="Rectangle 5"/>
          <p:cNvSpPr>
            <a:spLocks noChangeArrowheads="1"/>
          </p:cNvSpPr>
          <p:nvPr/>
        </p:nvSpPr>
        <p:spPr bwMode="auto">
          <a:xfrm>
            <a:off x="2082800" y="1666875"/>
            <a:ext cx="4978400" cy="3525838"/>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a:p>
        </p:txBody>
      </p:sp>
      <p:sp>
        <p:nvSpPr>
          <p:cNvPr id="35846" name="Line 6"/>
          <p:cNvSpPr>
            <a:spLocks noChangeShapeType="1"/>
          </p:cNvSpPr>
          <p:nvPr/>
        </p:nvSpPr>
        <p:spPr bwMode="auto">
          <a:xfrm flipV="1">
            <a:off x="3019425" y="1878013"/>
            <a:ext cx="0" cy="3074988"/>
          </a:xfrm>
          <a:prstGeom prst="line">
            <a:avLst/>
          </a:prstGeom>
          <a:noFill/>
          <a:ln w="12699">
            <a:solidFill>
              <a:srgbClr val="000000"/>
            </a:solidFill>
            <a:round/>
            <a:headEnd/>
            <a:tailEnd/>
          </a:ln>
        </p:spPr>
        <p:txBody>
          <a:bodyPr wrap="none" anchor="ctr"/>
          <a:lstStyle/>
          <a:p>
            <a:endParaRPr lang="en-US"/>
          </a:p>
        </p:txBody>
      </p:sp>
      <p:sp>
        <p:nvSpPr>
          <p:cNvPr id="35847" name="Line 7"/>
          <p:cNvSpPr>
            <a:spLocks noChangeShapeType="1"/>
          </p:cNvSpPr>
          <p:nvPr/>
        </p:nvSpPr>
        <p:spPr bwMode="auto">
          <a:xfrm>
            <a:off x="3016250" y="3354388"/>
            <a:ext cx="3749675" cy="0"/>
          </a:xfrm>
          <a:prstGeom prst="line">
            <a:avLst/>
          </a:prstGeom>
          <a:noFill/>
          <a:ln w="12699">
            <a:solidFill>
              <a:srgbClr val="000000"/>
            </a:solidFill>
            <a:round/>
            <a:headEnd/>
            <a:tailEnd/>
          </a:ln>
        </p:spPr>
        <p:txBody>
          <a:bodyPr wrap="none" anchor="ctr"/>
          <a:lstStyle/>
          <a:p>
            <a:endParaRPr lang="en-US"/>
          </a:p>
        </p:txBody>
      </p:sp>
      <p:grpSp>
        <p:nvGrpSpPr>
          <p:cNvPr id="111" name="Group 110"/>
          <p:cNvGrpSpPr/>
          <p:nvPr/>
        </p:nvGrpSpPr>
        <p:grpSpPr>
          <a:xfrm>
            <a:off x="3200400" y="2209800"/>
            <a:ext cx="3179763" cy="2354263"/>
            <a:chOff x="2971800" y="5334000"/>
            <a:chExt cx="3179763" cy="2354263"/>
          </a:xfrm>
        </p:grpSpPr>
        <p:sp>
          <p:nvSpPr>
            <p:cNvPr id="35851" name="Rectangle 8"/>
            <p:cNvSpPr>
              <a:spLocks noChangeArrowheads="1"/>
            </p:cNvSpPr>
            <p:nvPr/>
          </p:nvSpPr>
          <p:spPr bwMode="auto">
            <a:xfrm rot="2700000">
              <a:off x="2971800" y="75549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2" name="Rectangle 9"/>
            <p:cNvSpPr>
              <a:spLocks noChangeArrowheads="1"/>
            </p:cNvSpPr>
            <p:nvPr/>
          </p:nvSpPr>
          <p:spPr bwMode="auto">
            <a:xfrm rot="2700000">
              <a:off x="3016250" y="69548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3" name="Rectangle 10"/>
            <p:cNvSpPr>
              <a:spLocks noChangeArrowheads="1"/>
            </p:cNvSpPr>
            <p:nvPr/>
          </p:nvSpPr>
          <p:spPr bwMode="auto">
            <a:xfrm rot="2700000">
              <a:off x="3038475" y="70659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4" name="Rectangle 11"/>
            <p:cNvSpPr>
              <a:spLocks noChangeArrowheads="1"/>
            </p:cNvSpPr>
            <p:nvPr/>
          </p:nvSpPr>
          <p:spPr bwMode="auto">
            <a:xfrm rot="2700000">
              <a:off x="3082925" y="71993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5" name="Rectangle 12"/>
            <p:cNvSpPr>
              <a:spLocks noChangeArrowheads="1"/>
            </p:cNvSpPr>
            <p:nvPr/>
          </p:nvSpPr>
          <p:spPr bwMode="auto">
            <a:xfrm rot="2700000">
              <a:off x="3105150" y="69103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6" name="Rectangle 13"/>
            <p:cNvSpPr>
              <a:spLocks noChangeArrowheads="1"/>
            </p:cNvSpPr>
            <p:nvPr/>
          </p:nvSpPr>
          <p:spPr bwMode="auto">
            <a:xfrm rot="2700000">
              <a:off x="3127375" y="66659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7" name="Rectangle 14"/>
            <p:cNvSpPr>
              <a:spLocks noChangeArrowheads="1"/>
            </p:cNvSpPr>
            <p:nvPr/>
          </p:nvSpPr>
          <p:spPr bwMode="auto">
            <a:xfrm rot="2700000">
              <a:off x="3171825" y="71104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8" name="Rectangle 15"/>
            <p:cNvSpPr>
              <a:spLocks noChangeArrowheads="1"/>
            </p:cNvSpPr>
            <p:nvPr/>
          </p:nvSpPr>
          <p:spPr bwMode="auto">
            <a:xfrm rot="2700000">
              <a:off x="3194050" y="69326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59" name="Rectangle 16"/>
            <p:cNvSpPr>
              <a:spLocks noChangeArrowheads="1"/>
            </p:cNvSpPr>
            <p:nvPr/>
          </p:nvSpPr>
          <p:spPr bwMode="auto">
            <a:xfrm rot="2700000">
              <a:off x="3216275" y="66436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0" name="Rectangle 17"/>
            <p:cNvSpPr>
              <a:spLocks noChangeArrowheads="1"/>
            </p:cNvSpPr>
            <p:nvPr/>
          </p:nvSpPr>
          <p:spPr bwMode="auto">
            <a:xfrm rot="2700000">
              <a:off x="3260725" y="65770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1" name="Rectangle 18"/>
            <p:cNvSpPr>
              <a:spLocks noChangeArrowheads="1"/>
            </p:cNvSpPr>
            <p:nvPr/>
          </p:nvSpPr>
          <p:spPr bwMode="auto">
            <a:xfrm rot="2700000">
              <a:off x="3282950" y="6423025"/>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2" name="Rectangle 19"/>
            <p:cNvSpPr>
              <a:spLocks noChangeArrowheads="1"/>
            </p:cNvSpPr>
            <p:nvPr/>
          </p:nvSpPr>
          <p:spPr bwMode="auto">
            <a:xfrm rot="2700000">
              <a:off x="3327400" y="66659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3" name="Rectangle 20"/>
            <p:cNvSpPr>
              <a:spLocks noChangeArrowheads="1"/>
            </p:cNvSpPr>
            <p:nvPr/>
          </p:nvSpPr>
          <p:spPr bwMode="auto">
            <a:xfrm rot="2700000">
              <a:off x="3349625" y="6400800"/>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4" name="Rectangle 21"/>
            <p:cNvSpPr>
              <a:spLocks noChangeArrowheads="1"/>
            </p:cNvSpPr>
            <p:nvPr/>
          </p:nvSpPr>
          <p:spPr bwMode="auto">
            <a:xfrm rot="2700000">
              <a:off x="3371850" y="62230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5" name="Rectangle 22"/>
            <p:cNvSpPr>
              <a:spLocks noChangeArrowheads="1"/>
            </p:cNvSpPr>
            <p:nvPr/>
          </p:nvSpPr>
          <p:spPr bwMode="auto">
            <a:xfrm rot="2700000">
              <a:off x="3416300" y="68214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6" name="Rectangle 23"/>
            <p:cNvSpPr>
              <a:spLocks noChangeArrowheads="1"/>
            </p:cNvSpPr>
            <p:nvPr/>
          </p:nvSpPr>
          <p:spPr bwMode="auto">
            <a:xfrm rot="2700000">
              <a:off x="3438525" y="61563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7" name="Rectangle 24"/>
            <p:cNvSpPr>
              <a:spLocks noChangeArrowheads="1"/>
            </p:cNvSpPr>
            <p:nvPr/>
          </p:nvSpPr>
          <p:spPr bwMode="auto">
            <a:xfrm rot="2700000">
              <a:off x="3460750" y="66214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8" name="Rectangle 25"/>
            <p:cNvSpPr>
              <a:spLocks noChangeArrowheads="1"/>
            </p:cNvSpPr>
            <p:nvPr/>
          </p:nvSpPr>
          <p:spPr bwMode="auto">
            <a:xfrm rot="2700000">
              <a:off x="3505200" y="6423025"/>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69" name="Rectangle 26"/>
            <p:cNvSpPr>
              <a:spLocks noChangeArrowheads="1"/>
            </p:cNvSpPr>
            <p:nvPr/>
          </p:nvSpPr>
          <p:spPr bwMode="auto">
            <a:xfrm rot="2700000">
              <a:off x="3527425" y="63119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0" name="Rectangle 27"/>
            <p:cNvSpPr>
              <a:spLocks noChangeArrowheads="1"/>
            </p:cNvSpPr>
            <p:nvPr/>
          </p:nvSpPr>
          <p:spPr bwMode="auto">
            <a:xfrm rot="2700000">
              <a:off x="3571875" y="65547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1" name="Rectangle 28"/>
            <p:cNvSpPr>
              <a:spLocks noChangeArrowheads="1"/>
            </p:cNvSpPr>
            <p:nvPr/>
          </p:nvSpPr>
          <p:spPr bwMode="auto">
            <a:xfrm rot="2700000">
              <a:off x="3594100" y="6445250"/>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2" name="Rectangle 29"/>
            <p:cNvSpPr>
              <a:spLocks noChangeArrowheads="1"/>
            </p:cNvSpPr>
            <p:nvPr/>
          </p:nvSpPr>
          <p:spPr bwMode="auto">
            <a:xfrm rot="2700000">
              <a:off x="3616325" y="6400800"/>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3" name="Rectangle 30"/>
            <p:cNvSpPr>
              <a:spLocks noChangeArrowheads="1"/>
            </p:cNvSpPr>
            <p:nvPr/>
          </p:nvSpPr>
          <p:spPr bwMode="auto">
            <a:xfrm rot="2700000">
              <a:off x="3660775" y="67103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4" name="Rectangle 31"/>
            <p:cNvSpPr>
              <a:spLocks noChangeArrowheads="1"/>
            </p:cNvSpPr>
            <p:nvPr/>
          </p:nvSpPr>
          <p:spPr bwMode="auto">
            <a:xfrm rot="2700000">
              <a:off x="3683000" y="65103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5" name="Rectangle 32"/>
            <p:cNvSpPr>
              <a:spLocks noChangeArrowheads="1"/>
            </p:cNvSpPr>
            <p:nvPr/>
          </p:nvSpPr>
          <p:spPr bwMode="auto">
            <a:xfrm rot="2700000">
              <a:off x="3727450" y="65770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6" name="Rectangle 33"/>
            <p:cNvSpPr>
              <a:spLocks noChangeArrowheads="1"/>
            </p:cNvSpPr>
            <p:nvPr/>
          </p:nvSpPr>
          <p:spPr bwMode="auto">
            <a:xfrm rot="2700000">
              <a:off x="3749675" y="62674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7" name="Rectangle 34"/>
            <p:cNvSpPr>
              <a:spLocks noChangeArrowheads="1"/>
            </p:cNvSpPr>
            <p:nvPr/>
          </p:nvSpPr>
          <p:spPr bwMode="auto">
            <a:xfrm rot="2700000">
              <a:off x="3771900"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8" name="Rectangle 35"/>
            <p:cNvSpPr>
              <a:spLocks noChangeArrowheads="1"/>
            </p:cNvSpPr>
            <p:nvPr/>
          </p:nvSpPr>
          <p:spPr bwMode="auto">
            <a:xfrm rot="2700000">
              <a:off x="3816350"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79" name="Rectangle 36"/>
            <p:cNvSpPr>
              <a:spLocks noChangeArrowheads="1"/>
            </p:cNvSpPr>
            <p:nvPr/>
          </p:nvSpPr>
          <p:spPr bwMode="auto">
            <a:xfrm rot="2700000">
              <a:off x="3838575" y="60229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0" name="Rectangle 37"/>
            <p:cNvSpPr>
              <a:spLocks noChangeArrowheads="1"/>
            </p:cNvSpPr>
            <p:nvPr/>
          </p:nvSpPr>
          <p:spPr bwMode="auto">
            <a:xfrm rot="2700000">
              <a:off x="3860800" y="57340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1" name="Rectangle 38"/>
            <p:cNvSpPr>
              <a:spLocks noChangeArrowheads="1"/>
            </p:cNvSpPr>
            <p:nvPr/>
          </p:nvSpPr>
          <p:spPr bwMode="auto">
            <a:xfrm rot="2700000">
              <a:off x="3905250"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2" name="Rectangle 39"/>
            <p:cNvSpPr>
              <a:spLocks noChangeArrowheads="1"/>
            </p:cNvSpPr>
            <p:nvPr/>
          </p:nvSpPr>
          <p:spPr bwMode="auto">
            <a:xfrm rot="2700000">
              <a:off x="3927475" y="61785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3" name="Rectangle 40"/>
            <p:cNvSpPr>
              <a:spLocks noChangeArrowheads="1"/>
            </p:cNvSpPr>
            <p:nvPr/>
          </p:nvSpPr>
          <p:spPr bwMode="auto">
            <a:xfrm rot="2700000">
              <a:off x="3971925" y="58229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4" name="Rectangle 41"/>
            <p:cNvSpPr>
              <a:spLocks noChangeArrowheads="1"/>
            </p:cNvSpPr>
            <p:nvPr/>
          </p:nvSpPr>
          <p:spPr bwMode="auto">
            <a:xfrm rot="2700000">
              <a:off x="3994150"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5" name="Rectangle 42"/>
            <p:cNvSpPr>
              <a:spLocks noChangeArrowheads="1"/>
            </p:cNvSpPr>
            <p:nvPr/>
          </p:nvSpPr>
          <p:spPr bwMode="auto">
            <a:xfrm rot="2700000">
              <a:off x="4016375" y="60674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6" name="Rectangle 43"/>
            <p:cNvSpPr>
              <a:spLocks noChangeArrowheads="1"/>
            </p:cNvSpPr>
            <p:nvPr/>
          </p:nvSpPr>
          <p:spPr bwMode="auto">
            <a:xfrm rot="2700000">
              <a:off x="4060825" y="62674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7" name="Rectangle 44"/>
            <p:cNvSpPr>
              <a:spLocks noChangeArrowheads="1"/>
            </p:cNvSpPr>
            <p:nvPr/>
          </p:nvSpPr>
          <p:spPr bwMode="auto">
            <a:xfrm rot="2700000">
              <a:off x="4083050" y="58674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8" name="Rectangle 45"/>
            <p:cNvSpPr>
              <a:spLocks noChangeArrowheads="1"/>
            </p:cNvSpPr>
            <p:nvPr/>
          </p:nvSpPr>
          <p:spPr bwMode="auto">
            <a:xfrm rot="2700000">
              <a:off x="4105275" y="56673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89" name="Rectangle 46"/>
            <p:cNvSpPr>
              <a:spLocks noChangeArrowheads="1"/>
            </p:cNvSpPr>
            <p:nvPr/>
          </p:nvSpPr>
          <p:spPr bwMode="auto">
            <a:xfrm rot="2700000">
              <a:off x="4149725" y="60007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0" name="Rectangle 47"/>
            <p:cNvSpPr>
              <a:spLocks noChangeArrowheads="1"/>
            </p:cNvSpPr>
            <p:nvPr/>
          </p:nvSpPr>
          <p:spPr bwMode="auto">
            <a:xfrm rot="2700000">
              <a:off x="4171950" y="56007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1" name="Rectangle 48"/>
            <p:cNvSpPr>
              <a:spLocks noChangeArrowheads="1"/>
            </p:cNvSpPr>
            <p:nvPr/>
          </p:nvSpPr>
          <p:spPr bwMode="auto">
            <a:xfrm rot="2700000">
              <a:off x="4216400" y="60674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2" name="Rectangle 49"/>
            <p:cNvSpPr>
              <a:spLocks noChangeArrowheads="1"/>
            </p:cNvSpPr>
            <p:nvPr/>
          </p:nvSpPr>
          <p:spPr bwMode="auto">
            <a:xfrm rot="2700000">
              <a:off x="4238625" y="53340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3" name="Rectangle 50"/>
            <p:cNvSpPr>
              <a:spLocks noChangeArrowheads="1"/>
            </p:cNvSpPr>
            <p:nvPr/>
          </p:nvSpPr>
          <p:spPr bwMode="auto">
            <a:xfrm rot="2700000">
              <a:off x="4260850" y="57340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4" name="Rectangle 51"/>
            <p:cNvSpPr>
              <a:spLocks noChangeArrowheads="1"/>
            </p:cNvSpPr>
            <p:nvPr/>
          </p:nvSpPr>
          <p:spPr bwMode="auto">
            <a:xfrm rot="2700000">
              <a:off x="4305300" y="54895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5" name="Rectangle 52"/>
            <p:cNvSpPr>
              <a:spLocks noChangeArrowheads="1"/>
            </p:cNvSpPr>
            <p:nvPr/>
          </p:nvSpPr>
          <p:spPr bwMode="auto">
            <a:xfrm rot="2700000">
              <a:off x="4327525" y="58451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6" name="Rectangle 53"/>
            <p:cNvSpPr>
              <a:spLocks noChangeArrowheads="1"/>
            </p:cNvSpPr>
            <p:nvPr/>
          </p:nvSpPr>
          <p:spPr bwMode="auto">
            <a:xfrm rot="2700000">
              <a:off x="4349750" y="56007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7" name="Rectangle 54"/>
            <p:cNvSpPr>
              <a:spLocks noChangeArrowheads="1"/>
            </p:cNvSpPr>
            <p:nvPr/>
          </p:nvSpPr>
          <p:spPr bwMode="auto">
            <a:xfrm rot="2700000">
              <a:off x="4394200" y="57785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8" name="Rectangle 55"/>
            <p:cNvSpPr>
              <a:spLocks noChangeArrowheads="1"/>
            </p:cNvSpPr>
            <p:nvPr/>
          </p:nvSpPr>
          <p:spPr bwMode="auto">
            <a:xfrm rot="2700000">
              <a:off x="4416425" y="59785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899" name="Rectangle 56"/>
            <p:cNvSpPr>
              <a:spLocks noChangeArrowheads="1"/>
            </p:cNvSpPr>
            <p:nvPr/>
          </p:nvSpPr>
          <p:spPr bwMode="auto">
            <a:xfrm rot="2700000">
              <a:off x="4460875" y="57340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0" name="Rectangle 57"/>
            <p:cNvSpPr>
              <a:spLocks noChangeArrowheads="1"/>
            </p:cNvSpPr>
            <p:nvPr/>
          </p:nvSpPr>
          <p:spPr bwMode="auto">
            <a:xfrm rot="2700000">
              <a:off x="4483100" y="60674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1" name="Rectangle 58"/>
            <p:cNvSpPr>
              <a:spLocks noChangeArrowheads="1"/>
            </p:cNvSpPr>
            <p:nvPr/>
          </p:nvSpPr>
          <p:spPr bwMode="auto">
            <a:xfrm rot="2700000">
              <a:off x="4505325" y="65547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2" name="Rectangle 59"/>
            <p:cNvSpPr>
              <a:spLocks noChangeArrowheads="1"/>
            </p:cNvSpPr>
            <p:nvPr/>
          </p:nvSpPr>
          <p:spPr bwMode="auto">
            <a:xfrm rot="2700000">
              <a:off x="4549775" y="55562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3" name="Rectangle 60"/>
            <p:cNvSpPr>
              <a:spLocks noChangeArrowheads="1"/>
            </p:cNvSpPr>
            <p:nvPr/>
          </p:nvSpPr>
          <p:spPr bwMode="auto">
            <a:xfrm rot="2700000">
              <a:off x="4572000" y="58007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4" name="Rectangle 61"/>
            <p:cNvSpPr>
              <a:spLocks noChangeArrowheads="1"/>
            </p:cNvSpPr>
            <p:nvPr/>
          </p:nvSpPr>
          <p:spPr bwMode="auto">
            <a:xfrm rot="2700000">
              <a:off x="4616450" y="62896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5" name="Rectangle 62"/>
            <p:cNvSpPr>
              <a:spLocks noChangeArrowheads="1"/>
            </p:cNvSpPr>
            <p:nvPr/>
          </p:nvSpPr>
          <p:spPr bwMode="auto">
            <a:xfrm rot="2700000">
              <a:off x="4638675" y="57785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6" name="Rectangle 63"/>
            <p:cNvSpPr>
              <a:spLocks noChangeArrowheads="1"/>
            </p:cNvSpPr>
            <p:nvPr/>
          </p:nvSpPr>
          <p:spPr bwMode="auto">
            <a:xfrm rot="2700000">
              <a:off x="4660900"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7" name="Rectangle 64"/>
            <p:cNvSpPr>
              <a:spLocks noChangeArrowheads="1"/>
            </p:cNvSpPr>
            <p:nvPr/>
          </p:nvSpPr>
          <p:spPr bwMode="auto">
            <a:xfrm rot="2700000">
              <a:off x="4705350" y="56229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8" name="Rectangle 65"/>
            <p:cNvSpPr>
              <a:spLocks noChangeArrowheads="1"/>
            </p:cNvSpPr>
            <p:nvPr/>
          </p:nvSpPr>
          <p:spPr bwMode="auto">
            <a:xfrm rot="2700000">
              <a:off x="4727575" y="61785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09" name="Rectangle 66"/>
            <p:cNvSpPr>
              <a:spLocks noChangeArrowheads="1"/>
            </p:cNvSpPr>
            <p:nvPr/>
          </p:nvSpPr>
          <p:spPr bwMode="auto">
            <a:xfrm rot="2700000">
              <a:off x="4749800" y="61785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0" name="Rectangle 67"/>
            <p:cNvSpPr>
              <a:spLocks noChangeArrowheads="1"/>
            </p:cNvSpPr>
            <p:nvPr/>
          </p:nvSpPr>
          <p:spPr bwMode="auto">
            <a:xfrm rot="2700000">
              <a:off x="4794250" y="62452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1" name="Rectangle 68"/>
            <p:cNvSpPr>
              <a:spLocks noChangeArrowheads="1"/>
            </p:cNvSpPr>
            <p:nvPr/>
          </p:nvSpPr>
          <p:spPr bwMode="auto">
            <a:xfrm rot="2700000">
              <a:off x="4816475" y="63119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2" name="Rectangle 69"/>
            <p:cNvSpPr>
              <a:spLocks noChangeArrowheads="1"/>
            </p:cNvSpPr>
            <p:nvPr/>
          </p:nvSpPr>
          <p:spPr bwMode="auto">
            <a:xfrm rot="2700000">
              <a:off x="4860925" y="60229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3" name="Rectangle 70"/>
            <p:cNvSpPr>
              <a:spLocks noChangeArrowheads="1"/>
            </p:cNvSpPr>
            <p:nvPr/>
          </p:nvSpPr>
          <p:spPr bwMode="auto">
            <a:xfrm rot="2700000">
              <a:off x="4883150" y="60674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4" name="Rectangle 71"/>
            <p:cNvSpPr>
              <a:spLocks noChangeArrowheads="1"/>
            </p:cNvSpPr>
            <p:nvPr/>
          </p:nvSpPr>
          <p:spPr bwMode="auto">
            <a:xfrm rot="2700000">
              <a:off x="4905375" y="60229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5" name="Rectangle 72"/>
            <p:cNvSpPr>
              <a:spLocks noChangeArrowheads="1"/>
            </p:cNvSpPr>
            <p:nvPr/>
          </p:nvSpPr>
          <p:spPr bwMode="auto">
            <a:xfrm rot="2700000">
              <a:off x="4949825" y="59785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6" name="Rectangle 73"/>
            <p:cNvSpPr>
              <a:spLocks noChangeArrowheads="1"/>
            </p:cNvSpPr>
            <p:nvPr/>
          </p:nvSpPr>
          <p:spPr bwMode="auto">
            <a:xfrm rot="2700000">
              <a:off x="4972050" y="56673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7" name="Rectangle 74"/>
            <p:cNvSpPr>
              <a:spLocks noChangeArrowheads="1"/>
            </p:cNvSpPr>
            <p:nvPr/>
          </p:nvSpPr>
          <p:spPr bwMode="auto">
            <a:xfrm rot="2700000">
              <a:off x="4994275" y="58896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8" name="Rectangle 75"/>
            <p:cNvSpPr>
              <a:spLocks noChangeArrowheads="1"/>
            </p:cNvSpPr>
            <p:nvPr/>
          </p:nvSpPr>
          <p:spPr bwMode="auto">
            <a:xfrm rot="2700000">
              <a:off x="5038725" y="62674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19" name="Rectangle 76"/>
            <p:cNvSpPr>
              <a:spLocks noChangeArrowheads="1"/>
            </p:cNvSpPr>
            <p:nvPr/>
          </p:nvSpPr>
          <p:spPr bwMode="auto">
            <a:xfrm rot="2700000">
              <a:off x="5060950" y="591185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0" name="Rectangle 77"/>
            <p:cNvSpPr>
              <a:spLocks noChangeArrowheads="1"/>
            </p:cNvSpPr>
            <p:nvPr/>
          </p:nvSpPr>
          <p:spPr bwMode="auto">
            <a:xfrm rot="2700000">
              <a:off x="5105400" y="59563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1" name="Rectangle 78"/>
            <p:cNvSpPr>
              <a:spLocks noChangeArrowheads="1"/>
            </p:cNvSpPr>
            <p:nvPr/>
          </p:nvSpPr>
          <p:spPr bwMode="auto">
            <a:xfrm rot="2700000">
              <a:off x="5127625" y="60452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2" name="Rectangle 79"/>
            <p:cNvSpPr>
              <a:spLocks noChangeArrowheads="1"/>
            </p:cNvSpPr>
            <p:nvPr/>
          </p:nvSpPr>
          <p:spPr bwMode="auto">
            <a:xfrm rot="2700000">
              <a:off x="5149850" y="61563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3" name="Rectangle 80"/>
            <p:cNvSpPr>
              <a:spLocks noChangeArrowheads="1"/>
            </p:cNvSpPr>
            <p:nvPr/>
          </p:nvSpPr>
          <p:spPr bwMode="auto">
            <a:xfrm rot="2700000">
              <a:off x="5194300" y="63119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4" name="Rectangle 81"/>
            <p:cNvSpPr>
              <a:spLocks noChangeArrowheads="1"/>
            </p:cNvSpPr>
            <p:nvPr/>
          </p:nvSpPr>
          <p:spPr bwMode="auto">
            <a:xfrm rot="2700000">
              <a:off x="5216525" y="6134100"/>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5" name="Rectangle 82"/>
            <p:cNvSpPr>
              <a:spLocks noChangeArrowheads="1"/>
            </p:cNvSpPr>
            <p:nvPr/>
          </p:nvSpPr>
          <p:spPr bwMode="auto">
            <a:xfrm rot="2700000">
              <a:off x="5238750" y="606742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6" name="Rectangle 83"/>
            <p:cNvSpPr>
              <a:spLocks noChangeArrowheads="1"/>
            </p:cNvSpPr>
            <p:nvPr/>
          </p:nvSpPr>
          <p:spPr bwMode="auto">
            <a:xfrm rot="2700000">
              <a:off x="5283200" y="6200775"/>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7" name="Rectangle 84"/>
            <p:cNvSpPr>
              <a:spLocks noChangeArrowheads="1"/>
            </p:cNvSpPr>
            <p:nvPr/>
          </p:nvSpPr>
          <p:spPr bwMode="auto">
            <a:xfrm rot="2700000">
              <a:off x="5305425" y="6089650"/>
              <a:ext cx="134938"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8" name="Rectangle 85"/>
            <p:cNvSpPr>
              <a:spLocks noChangeArrowheads="1"/>
            </p:cNvSpPr>
            <p:nvPr/>
          </p:nvSpPr>
          <p:spPr bwMode="auto">
            <a:xfrm rot="2700000">
              <a:off x="5349875" y="6311900"/>
              <a:ext cx="134938"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29" name="Rectangle 86"/>
            <p:cNvSpPr>
              <a:spLocks noChangeArrowheads="1"/>
            </p:cNvSpPr>
            <p:nvPr/>
          </p:nvSpPr>
          <p:spPr bwMode="auto">
            <a:xfrm rot="2700000">
              <a:off x="5372100" y="6643688"/>
              <a:ext cx="134938"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0" name="Rectangle 87"/>
            <p:cNvSpPr>
              <a:spLocks noChangeArrowheads="1"/>
            </p:cNvSpPr>
            <p:nvPr/>
          </p:nvSpPr>
          <p:spPr bwMode="auto">
            <a:xfrm rot="2700000">
              <a:off x="5394325" y="6334125"/>
              <a:ext cx="134938"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1" name="Rectangle 88"/>
            <p:cNvSpPr>
              <a:spLocks noChangeArrowheads="1"/>
            </p:cNvSpPr>
            <p:nvPr/>
          </p:nvSpPr>
          <p:spPr bwMode="auto">
            <a:xfrm rot="2700000">
              <a:off x="5440363" y="65770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2" name="Rectangle 89"/>
            <p:cNvSpPr>
              <a:spLocks noChangeArrowheads="1"/>
            </p:cNvSpPr>
            <p:nvPr/>
          </p:nvSpPr>
          <p:spPr bwMode="auto">
            <a:xfrm rot="2700000">
              <a:off x="5462588" y="66881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3" name="Rectangle 90"/>
            <p:cNvSpPr>
              <a:spLocks noChangeArrowheads="1"/>
            </p:cNvSpPr>
            <p:nvPr/>
          </p:nvSpPr>
          <p:spPr bwMode="auto">
            <a:xfrm rot="2700000">
              <a:off x="5507038" y="66881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4" name="Rectangle 91"/>
            <p:cNvSpPr>
              <a:spLocks noChangeArrowheads="1"/>
            </p:cNvSpPr>
            <p:nvPr/>
          </p:nvSpPr>
          <p:spPr bwMode="auto">
            <a:xfrm rot="2700000">
              <a:off x="5529263" y="67770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5" name="Rectangle 92"/>
            <p:cNvSpPr>
              <a:spLocks noChangeArrowheads="1"/>
            </p:cNvSpPr>
            <p:nvPr/>
          </p:nvSpPr>
          <p:spPr bwMode="auto">
            <a:xfrm rot="2700000">
              <a:off x="5551488" y="67103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6" name="Rectangle 93"/>
            <p:cNvSpPr>
              <a:spLocks noChangeArrowheads="1"/>
            </p:cNvSpPr>
            <p:nvPr/>
          </p:nvSpPr>
          <p:spPr bwMode="auto">
            <a:xfrm rot="2700000">
              <a:off x="5595938" y="659923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7" name="Rectangle 94"/>
            <p:cNvSpPr>
              <a:spLocks noChangeArrowheads="1"/>
            </p:cNvSpPr>
            <p:nvPr/>
          </p:nvSpPr>
          <p:spPr bwMode="auto">
            <a:xfrm rot="2700000">
              <a:off x="5618163" y="70659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8" name="Rectangle 95"/>
            <p:cNvSpPr>
              <a:spLocks noChangeArrowheads="1"/>
            </p:cNvSpPr>
            <p:nvPr/>
          </p:nvSpPr>
          <p:spPr bwMode="auto">
            <a:xfrm rot="2700000">
              <a:off x="5640388" y="67103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39" name="Rectangle 96"/>
            <p:cNvSpPr>
              <a:spLocks noChangeArrowheads="1"/>
            </p:cNvSpPr>
            <p:nvPr/>
          </p:nvSpPr>
          <p:spPr bwMode="auto">
            <a:xfrm rot="2700000">
              <a:off x="5684838" y="67548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0" name="Rectangle 97"/>
            <p:cNvSpPr>
              <a:spLocks noChangeArrowheads="1"/>
            </p:cNvSpPr>
            <p:nvPr/>
          </p:nvSpPr>
          <p:spPr bwMode="auto">
            <a:xfrm rot="2700000">
              <a:off x="5707063" y="69992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1" name="Rectangle 98"/>
            <p:cNvSpPr>
              <a:spLocks noChangeArrowheads="1"/>
            </p:cNvSpPr>
            <p:nvPr/>
          </p:nvSpPr>
          <p:spPr bwMode="auto">
            <a:xfrm rot="2700000">
              <a:off x="5751513" y="67103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2" name="Rectangle 99"/>
            <p:cNvSpPr>
              <a:spLocks noChangeArrowheads="1"/>
            </p:cNvSpPr>
            <p:nvPr/>
          </p:nvSpPr>
          <p:spPr bwMode="auto">
            <a:xfrm rot="2700000">
              <a:off x="5773738" y="68214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3" name="Rectangle 100"/>
            <p:cNvSpPr>
              <a:spLocks noChangeArrowheads="1"/>
            </p:cNvSpPr>
            <p:nvPr/>
          </p:nvSpPr>
          <p:spPr bwMode="auto">
            <a:xfrm rot="2700000">
              <a:off x="5795963" y="6489700"/>
              <a:ext cx="133350" cy="1317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4" name="Rectangle 101"/>
            <p:cNvSpPr>
              <a:spLocks noChangeArrowheads="1"/>
            </p:cNvSpPr>
            <p:nvPr/>
          </p:nvSpPr>
          <p:spPr bwMode="auto">
            <a:xfrm rot="2700000">
              <a:off x="5840413" y="69992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5" name="Rectangle 102"/>
            <p:cNvSpPr>
              <a:spLocks noChangeArrowheads="1"/>
            </p:cNvSpPr>
            <p:nvPr/>
          </p:nvSpPr>
          <p:spPr bwMode="auto">
            <a:xfrm rot="2700000">
              <a:off x="5862638" y="69770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6" name="Rectangle 103"/>
            <p:cNvSpPr>
              <a:spLocks noChangeArrowheads="1"/>
            </p:cNvSpPr>
            <p:nvPr/>
          </p:nvSpPr>
          <p:spPr bwMode="auto">
            <a:xfrm rot="2700000">
              <a:off x="5884863" y="662146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7" name="Rectangle 104"/>
            <p:cNvSpPr>
              <a:spLocks noChangeArrowheads="1"/>
            </p:cNvSpPr>
            <p:nvPr/>
          </p:nvSpPr>
          <p:spPr bwMode="auto">
            <a:xfrm rot="2700000">
              <a:off x="5929313" y="68214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8" name="Rectangle 105"/>
            <p:cNvSpPr>
              <a:spLocks noChangeArrowheads="1"/>
            </p:cNvSpPr>
            <p:nvPr/>
          </p:nvSpPr>
          <p:spPr bwMode="auto">
            <a:xfrm rot="2700000">
              <a:off x="5951538" y="7110413"/>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49" name="Rectangle 106"/>
            <p:cNvSpPr>
              <a:spLocks noChangeArrowheads="1"/>
            </p:cNvSpPr>
            <p:nvPr/>
          </p:nvSpPr>
          <p:spPr bwMode="auto">
            <a:xfrm rot="2700000">
              <a:off x="5995988" y="74437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5950" name="Rectangle 107"/>
            <p:cNvSpPr>
              <a:spLocks noChangeArrowheads="1"/>
            </p:cNvSpPr>
            <p:nvPr/>
          </p:nvSpPr>
          <p:spPr bwMode="auto">
            <a:xfrm rot="2700000">
              <a:off x="6018213" y="7354888"/>
              <a:ext cx="133350" cy="1333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grpSp>
      <p:sp>
        <p:nvSpPr>
          <p:cNvPr id="35849" name="Rectangle 109"/>
          <p:cNvSpPr>
            <a:spLocks noChangeArrowheads="1"/>
          </p:cNvSpPr>
          <p:nvPr/>
        </p:nvSpPr>
        <p:spPr bwMode="auto">
          <a:xfrm>
            <a:off x="2605088" y="3136900"/>
            <a:ext cx="352662" cy="459100"/>
          </a:xfrm>
          <a:prstGeom prst="rect">
            <a:avLst/>
          </a:prstGeom>
          <a:noFill/>
          <a:ln w="12699">
            <a:noFill/>
            <a:miter lim="800000"/>
            <a:headEnd/>
            <a:tailEnd/>
          </a:ln>
        </p:spPr>
        <p:txBody>
          <a:bodyPr wrap="none" lIns="90488" tIns="44450" rIns="90488" bIns="44450">
            <a:spAutoFit/>
          </a:bodyPr>
          <a:lstStyle/>
          <a:p>
            <a:r>
              <a:rPr lang="en-US" sz="2400" b="1" i="0">
                <a:solidFill>
                  <a:srgbClr val="414141"/>
                </a:solidFill>
                <a:latin typeface="+mn-lt"/>
              </a:rPr>
              <a:t>0</a:t>
            </a:r>
          </a:p>
        </p:txBody>
      </p:sp>
      <p:sp>
        <p:nvSpPr>
          <p:cNvPr id="35850" name="Rectangle 110"/>
          <p:cNvSpPr>
            <a:spLocks noChangeArrowheads="1"/>
          </p:cNvSpPr>
          <p:nvPr/>
        </p:nvSpPr>
        <p:spPr bwMode="auto">
          <a:xfrm>
            <a:off x="6662738" y="3141663"/>
            <a:ext cx="360677" cy="459100"/>
          </a:xfrm>
          <a:prstGeom prst="rect">
            <a:avLst/>
          </a:prstGeom>
          <a:noFill/>
          <a:ln w="12699">
            <a:noFill/>
            <a:miter lim="800000"/>
            <a:headEnd/>
            <a:tailEnd/>
          </a:ln>
        </p:spPr>
        <p:txBody>
          <a:bodyPr wrap="none" lIns="90488" tIns="44450" rIns="90488" bIns="44450">
            <a:spAutoFit/>
          </a:bodyPr>
          <a:lstStyle/>
          <a:p>
            <a:r>
              <a:rPr lang="en-US" sz="2400" b="1" i="0" dirty="0">
                <a:solidFill>
                  <a:srgbClr val="414141"/>
                </a:solidFill>
                <a:latin typeface="+mn-lt"/>
              </a:rPr>
              <a:t>X</a:t>
            </a:r>
          </a:p>
        </p:txBody>
      </p:sp>
      <p:sp>
        <p:nvSpPr>
          <p:cNvPr id="2" name="TextBox 1"/>
          <p:cNvSpPr txBox="1"/>
          <p:nvPr/>
        </p:nvSpPr>
        <p:spPr>
          <a:xfrm>
            <a:off x="820107" y="5603967"/>
            <a:ext cx="7772400" cy="769441"/>
          </a:xfrm>
          <a:prstGeom prst="rect">
            <a:avLst/>
          </a:prstGeom>
          <a:noFill/>
        </p:spPr>
        <p:txBody>
          <a:bodyPr wrap="square" rtlCol="0">
            <a:spAutoFit/>
          </a:bodyPr>
          <a:lstStyle/>
          <a:p>
            <a:r>
              <a:rPr lang="en-US" sz="2400" dirty="0">
                <a:latin typeface="Eras Medium ITC" panose="020B0602030504020804" pitchFamily="34" charset="0"/>
              </a:rPr>
              <a:t>Deviation from the original model assumption:</a:t>
            </a:r>
          </a:p>
          <a:p>
            <a:r>
              <a:rPr lang="en-US" sz="2000" dirty="0">
                <a:latin typeface="Eras Medium ITC" panose="020B0602030504020804" pitchFamily="34" charset="0"/>
              </a:rPr>
              <a:t>Errors are not independent </a:t>
            </a:r>
            <a:r>
              <a:rPr lang="en-US" sz="2000" dirty="0">
                <a:latin typeface="Eras Medium ITC" panose="020B0602030504020804" pitchFamily="34" charset="0"/>
                <a:sym typeface="Wingdings" panose="05000000000000000000" pitchFamily="2" charset="2"/>
              </a:rPr>
              <a:t> errors still include certain pattern…  </a:t>
            </a:r>
            <a:endParaRPr lang="en-US" sz="2000" dirty="0">
              <a:latin typeface="Eras Medium ITC" panose="020B0602030504020804" pitchFamily="34" charset="0"/>
            </a:endParaRPr>
          </a:p>
        </p:txBody>
      </p:sp>
    </p:spTree>
    <p:extLst>
      <p:ext uri="{BB962C8B-B14F-4D97-AF65-F5344CB8AC3E}">
        <p14:creationId xmlns:p14="http://schemas.microsoft.com/office/powerpoint/2010/main" val="2587223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2"/>
          </p:nvPr>
        </p:nvSpPr>
        <p:spPr>
          <a:noFill/>
        </p:spPr>
        <p:txBody>
          <a:bodyPr/>
          <a:lstStyle/>
          <a:p>
            <a:fld id="{C27E4C5E-B192-4538-9956-668CB2D93FC1}" type="slidenum">
              <a:rPr lang="en-US" smtClean="0"/>
              <a:pPr/>
              <a:t>28</a:t>
            </a:fld>
            <a:endParaRPr lang="en-US"/>
          </a:p>
        </p:txBody>
      </p:sp>
      <p:grpSp>
        <p:nvGrpSpPr>
          <p:cNvPr id="223" name="Group 222"/>
          <p:cNvGrpSpPr/>
          <p:nvPr/>
        </p:nvGrpSpPr>
        <p:grpSpPr>
          <a:xfrm>
            <a:off x="1739900" y="1568450"/>
            <a:ext cx="5664200" cy="2203450"/>
            <a:chOff x="1739900" y="1568450"/>
            <a:chExt cx="5664200" cy="2203450"/>
          </a:xfrm>
        </p:grpSpPr>
        <p:sp>
          <p:nvSpPr>
            <p:cNvPr id="36977" name="Rectangle 5"/>
            <p:cNvSpPr>
              <a:spLocks noChangeArrowheads="1"/>
            </p:cNvSpPr>
            <p:nvPr/>
          </p:nvSpPr>
          <p:spPr bwMode="auto">
            <a:xfrm>
              <a:off x="1739900" y="1568450"/>
              <a:ext cx="5664200" cy="2203450"/>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a:p>
          </p:txBody>
        </p:sp>
        <p:sp>
          <p:nvSpPr>
            <p:cNvPr id="36978" name="Line 6"/>
            <p:cNvSpPr>
              <a:spLocks noChangeShapeType="1"/>
            </p:cNvSpPr>
            <p:nvPr/>
          </p:nvSpPr>
          <p:spPr bwMode="auto">
            <a:xfrm>
              <a:off x="2286000" y="1665288"/>
              <a:ext cx="0" cy="1973263"/>
            </a:xfrm>
            <a:prstGeom prst="line">
              <a:avLst/>
            </a:prstGeom>
            <a:noFill/>
            <a:ln w="12699">
              <a:solidFill>
                <a:srgbClr val="000000"/>
              </a:solidFill>
              <a:round/>
              <a:headEnd/>
              <a:tailEnd/>
            </a:ln>
          </p:spPr>
          <p:txBody>
            <a:bodyPr wrap="none" anchor="ctr"/>
            <a:lstStyle/>
            <a:p>
              <a:endParaRPr lang="en-US"/>
            </a:p>
          </p:txBody>
        </p:sp>
        <p:sp>
          <p:nvSpPr>
            <p:cNvPr id="36979" name="Line 7"/>
            <p:cNvSpPr>
              <a:spLocks noChangeShapeType="1"/>
            </p:cNvSpPr>
            <p:nvPr/>
          </p:nvSpPr>
          <p:spPr bwMode="auto">
            <a:xfrm>
              <a:off x="2286000" y="2636838"/>
              <a:ext cx="4676775" cy="0"/>
            </a:xfrm>
            <a:prstGeom prst="line">
              <a:avLst/>
            </a:prstGeom>
            <a:noFill/>
            <a:ln w="12699">
              <a:solidFill>
                <a:srgbClr val="000000"/>
              </a:solidFill>
              <a:round/>
              <a:headEnd/>
              <a:tailEnd/>
            </a:ln>
          </p:spPr>
          <p:txBody>
            <a:bodyPr wrap="none" anchor="ctr"/>
            <a:lstStyle/>
            <a:p>
              <a:endParaRPr lang="en-US"/>
            </a:p>
          </p:txBody>
        </p:sp>
        <p:grpSp>
          <p:nvGrpSpPr>
            <p:cNvPr id="221" name="Group 220"/>
            <p:cNvGrpSpPr/>
            <p:nvPr/>
          </p:nvGrpSpPr>
          <p:grpSpPr>
            <a:xfrm>
              <a:off x="2466975" y="1696244"/>
              <a:ext cx="4242594" cy="1944688"/>
              <a:chOff x="7562056" y="1696244"/>
              <a:chExt cx="4242594" cy="1944688"/>
            </a:xfrm>
          </p:grpSpPr>
          <p:sp>
            <p:nvSpPr>
              <p:cNvPr id="36984" name="Rectangle 9"/>
              <p:cNvSpPr>
                <a:spLocks noChangeArrowheads="1"/>
              </p:cNvSpPr>
              <p:nvPr/>
            </p:nvSpPr>
            <p:spPr bwMode="auto">
              <a:xfrm rot="2700000">
                <a:off x="7543800"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85" name="Rectangle 10"/>
              <p:cNvSpPr>
                <a:spLocks noChangeArrowheads="1"/>
              </p:cNvSpPr>
              <p:nvPr/>
            </p:nvSpPr>
            <p:spPr bwMode="auto">
              <a:xfrm rot="2700000">
                <a:off x="7567613"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86" name="Rectangle 11"/>
              <p:cNvSpPr>
                <a:spLocks noChangeArrowheads="1"/>
              </p:cNvSpPr>
              <p:nvPr/>
            </p:nvSpPr>
            <p:spPr bwMode="auto">
              <a:xfrm rot="2700000">
                <a:off x="7618413"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87" name="Rectangle 12"/>
              <p:cNvSpPr>
                <a:spLocks noChangeArrowheads="1"/>
              </p:cNvSpPr>
              <p:nvPr/>
            </p:nvSpPr>
            <p:spPr bwMode="auto">
              <a:xfrm rot="2700000">
                <a:off x="7667625" y="25511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88" name="Rectangle 13"/>
              <p:cNvSpPr>
                <a:spLocks noChangeArrowheads="1"/>
              </p:cNvSpPr>
              <p:nvPr/>
            </p:nvSpPr>
            <p:spPr bwMode="auto">
              <a:xfrm rot="2700000">
                <a:off x="7693025"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89" name="Rectangle 14"/>
              <p:cNvSpPr>
                <a:spLocks noChangeArrowheads="1"/>
              </p:cNvSpPr>
              <p:nvPr/>
            </p:nvSpPr>
            <p:spPr bwMode="auto">
              <a:xfrm rot="2700000">
                <a:off x="7742238"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0" name="Rectangle 15"/>
              <p:cNvSpPr>
                <a:spLocks noChangeArrowheads="1"/>
              </p:cNvSpPr>
              <p:nvPr/>
            </p:nvSpPr>
            <p:spPr bwMode="auto">
              <a:xfrm rot="2700000">
                <a:off x="7791450"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1" name="Rectangle 16"/>
              <p:cNvSpPr>
                <a:spLocks noChangeArrowheads="1"/>
              </p:cNvSpPr>
              <p:nvPr/>
            </p:nvSpPr>
            <p:spPr bwMode="auto">
              <a:xfrm rot="2700000">
                <a:off x="7816850" y="25511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2" name="Rectangle 17"/>
              <p:cNvSpPr>
                <a:spLocks noChangeArrowheads="1"/>
              </p:cNvSpPr>
              <p:nvPr/>
            </p:nvSpPr>
            <p:spPr bwMode="auto">
              <a:xfrm rot="2700000">
                <a:off x="7866063"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3" name="Rectangle 18"/>
              <p:cNvSpPr>
                <a:spLocks noChangeArrowheads="1"/>
              </p:cNvSpPr>
              <p:nvPr/>
            </p:nvSpPr>
            <p:spPr bwMode="auto">
              <a:xfrm rot="2700000">
                <a:off x="7916863"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4" name="Rectangle 19"/>
              <p:cNvSpPr>
                <a:spLocks noChangeArrowheads="1"/>
              </p:cNvSpPr>
              <p:nvPr/>
            </p:nvSpPr>
            <p:spPr bwMode="auto">
              <a:xfrm rot="2700000">
                <a:off x="7940675" y="26511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5" name="Rectangle 20"/>
              <p:cNvSpPr>
                <a:spLocks noChangeArrowheads="1"/>
              </p:cNvSpPr>
              <p:nvPr/>
            </p:nvSpPr>
            <p:spPr bwMode="auto">
              <a:xfrm rot="2700000">
                <a:off x="7991475" y="2571750"/>
                <a:ext cx="150813"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6" name="Rectangle 21"/>
              <p:cNvSpPr>
                <a:spLocks noChangeArrowheads="1"/>
              </p:cNvSpPr>
              <p:nvPr/>
            </p:nvSpPr>
            <p:spPr bwMode="auto">
              <a:xfrm rot="2700000">
                <a:off x="8040688" y="26511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7" name="Rectangle 22"/>
              <p:cNvSpPr>
                <a:spLocks noChangeArrowheads="1"/>
              </p:cNvSpPr>
              <p:nvPr/>
            </p:nvSpPr>
            <p:spPr bwMode="auto">
              <a:xfrm rot="2700000">
                <a:off x="8089900" y="26892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8" name="Rectangle 23"/>
              <p:cNvSpPr>
                <a:spLocks noChangeArrowheads="1"/>
              </p:cNvSpPr>
              <p:nvPr/>
            </p:nvSpPr>
            <p:spPr bwMode="auto">
              <a:xfrm rot="2700000">
                <a:off x="8115300" y="24749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99" name="Rectangle 24"/>
              <p:cNvSpPr>
                <a:spLocks noChangeArrowheads="1"/>
              </p:cNvSpPr>
              <p:nvPr/>
            </p:nvSpPr>
            <p:spPr bwMode="auto">
              <a:xfrm rot="2700000">
                <a:off x="8164513" y="27082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0" name="Rectangle 25"/>
              <p:cNvSpPr>
                <a:spLocks noChangeArrowheads="1"/>
              </p:cNvSpPr>
              <p:nvPr/>
            </p:nvSpPr>
            <p:spPr bwMode="auto">
              <a:xfrm rot="2700000">
                <a:off x="8213725" y="25130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1" name="Rectangle 26"/>
              <p:cNvSpPr>
                <a:spLocks noChangeArrowheads="1"/>
              </p:cNvSpPr>
              <p:nvPr/>
            </p:nvSpPr>
            <p:spPr bwMode="auto">
              <a:xfrm rot="2700000">
                <a:off x="8239125"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2" name="Rectangle 27"/>
              <p:cNvSpPr>
                <a:spLocks noChangeArrowheads="1"/>
              </p:cNvSpPr>
              <p:nvPr/>
            </p:nvSpPr>
            <p:spPr bwMode="auto">
              <a:xfrm rot="2700000">
                <a:off x="8288338"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3" name="Rectangle 28"/>
              <p:cNvSpPr>
                <a:spLocks noChangeArrowheads="1"/>
              </p:cNvSpPr>
              <p:nvPr/>
            </p:nvSpPr>
            <p:spPr bwMode="auto">
              <a:xfrm rot="2700000">
                <a:off x="8339138" y="24939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4" name="Rectangle 29"/>
              <p:cNvSpPr>
                <a:spLocks noChangeArrowheads="1"/>
              </p:cNvSpPr>
              <p:nvPr/>
            </p:nvSpPr>
            <p:spPr bwMode="auto">
              <a:xfrm rot="2700000">
                <a:off x="8362950" y="25130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5" name="Rectangle 30"/>
              <p:cNvSpPr>
                <a:spLocks noChangeArrowheads="1"/>
              </p:cNvSpPr>
              <p:nvPr/>
            </p:nvSpPr>
            <p:spPr bwMode="auto">
              <a:xfrm rot="2700000">
                <a:off x="8413750"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6" name="Rectangle 31"/>
              <p:cNvSpPr>
                <a:spLocks noChangeArrowheads="1"/>
              </p:cNvSpPr>
              <p:nvPr/>
            </p:nvSpPr>
            <p:spPr bwMode="auto">
              <a:xfrm rot="2700000">
                <a:off x="8462963" y="23574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7" name="Rectangle 32"/>
              <p:cNvSpPr>
                <a:spLocks noChangeArrowheads="1"/>
              </p:cNvSpPr>
              <p:nvPr/>
            </p:nvSpPr>
            <p:spPr bwMode="auto">
              <a:xfrm rot="2700000">
                <a:off x="8488363" y="24352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8" name="Rectangle 33"/>
              <p:cNvSpPr>
                <a:spLocks noChangeArrowheads="1"/>
              </p:cNvSpPr>
              <p:nvPr/>
            </p:nvSpPr>
            <p:spPr bwMode="auto">
              <a:xfrm rot="2700000">
                <a:off x="8537575" y="23764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09" name="Rectangle 34"/>
              <p:cNvSpPr>
                <a:spLocks noChangeArrowheads="1"/>
              </p:cNvSpPr>
              <p:nvPr/>
            </p:nvSpPr>
            <p:spPr bwMode="auto">
              <a:xfrm rot="2700000">
                <a:off x="8586788"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0" name="Rectangle 35"/>
              <p:cNvSpPr>
                <a:spLocks noChangeArrowheads="1"/>
              </p:cNvSpPr>
              <p:nvPr/>
            </p:nvSpPr>
            <p:spPr bwMode="auto">
              <a:xfrm rot="2700000">
                <a:off x="8612188" y="25923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1" name="Rectangle 36"/>
              <p:cNvSpPr>
                <a:spLocks noChangeArrowheads="1"/>
              </p:cNvSpPr>
              <p:nvPr/>
            </p:nvSpPr>
            <p:spPr bwMode="auto">
              <a:xfrm rot="2700000">
                <a:off x="8661400" y="25923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2" name="Rectangle 37"/>
              <p:cNvSpPr>
                <a:spLocks noChangeArrowheads="1"/>
              </p:cNvSpPr>
              <p:nvPr/>
            </p:nvSpPr>
            <p:spPr bwMode="auto">
              <a:xfrm rot="2700000">
                <a:off x="8712200" y="26511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3" name="Rectangle 38"/>
              <p:cNvSpPr>
                <a:spLocks noChangeArrowheads="1"/>
              </p:cNvSpPr>
              <p:nvPr/>
            </p:nvSpPr>
            <p:spPr bwMode="auto">
              <a:xfrm rot="2700000">
                <a:off x="8736013" y="2825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4" name="Rectangle 39"/>
              <p:cNvSpPr>
                <a:spLocks noChangeArrowheads="1"/>
              </p:cNvSpPr>
              <p:nvPr/>
            </p:nvSpPr>
            <p:spPr bwMode="auto">
              <a:xfrm rot="2700000">
                <a:off x="8786813" y="25511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5" name="Rectangle 40"/>
              <p:cNvSpPr>
                <a:spLocks noChangeArrowheads="1"/>
              </p:cNvSpPr>
              <p:nvPr/>
            </p:nvSpPr>
            <p:spPr bwMode="auto">
              <a:xfrm rot="2700000">
                <a:off x="8836025" y="24939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6" name="Rectangle 41"/>
              <p:cNvSpPr>
                <a:spLocks noChangeArrowheads="1"/>
              </p:cNvSpPr>
              <p:nvPr/>
            </p:nvSpPr>
            <p:spPr bwMode="auto">
              <a:xfrm rot="2700000">
                <a:off x="8861425" y="27273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7" name="Rectangle 42"/>
              <p:cNvSpPr>
                <a:spLocks noChangeArrowheads="1"/>
              </p:cNvSpPr>
              <p:nvPr/>
            </p:nvSpPr>
            <p:spPr bwMode="auto">
              <a:xfrm rot="2700000">
                <a:off x="8910638" y="24939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8" name="Rectangle 43"/>
              <p:cNvSpPr>
                <a:spLocks noChangeArrowheads="1"/>
              </p:cNvSpPr>
              <p:nvPr/>
            </p:nvSpPr>
            <p:spPr bwMode="auto">
              <a:xfrm rot="2700000">
                <a:off x="8959850"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19" name="Rectangle 44"/>
              <p:cNvSpPr>
                <a:spLocks noChangeArrowheads="1"/>
              </p:cNvSpPr>
              <p:nvPr/>
            </p:nvSpPr>
            <p:spPr bwMode="auto">
              <a:xfrm rot="2700000">
                <a:off x="8985250" y="23368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0" name="Rectangle 45"/>
              <p:cNvSpPr>
                <a:spLocks noChangeArrowheads="1"/>
              </p:cNvSpPr>
              <p:nvPr/>
            </p:nvSpPr>
            <p:spPr bwMode="auto">
              <a:xfrm rot="2700000">
                <a:off x="9034463" y="26511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1" name="Rectangle 46"/>
              <p:cNvSpPr>
                <a:spLocks noChangeArrowheads="1"/>
              </p:cNvSpPr>
              <p:nvPr/>
            </p:nvSpPr>
            <p:spPr bwMode="auto">
              <a:xfrm rot="2700000">
                <a:off x="9085263" y="28448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2" name="Rectangle 47"/>
              <p:cNvSpPr>
                <a:spLocks noChangeArrowheads="1"/>
              </p:cNvSpPr>
              <p:nvPr/>
            </p:nvSpPr>
            <p:spPr bwMode="auto">
              <a:xfrm rot="2700000">
                <a:off x="9134475"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3" name="Rectangle 48"/>
              <p:cNvSpPr>
                <a:spLocks noChangeArrowheads="1"/>
              </p:cNvSpPr>
              <p:nvPr/>
            </p:nvSpPr>
            <p:spPr bwMode="auto">
              <a:xfrm rot="2700000">
                <a:off x="9159875" y="28829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4" name="Rectangle 49"/>
              <p:cNvSpPr>
                <a:spLocks noChangeArrowheads="1"/>
              </p:cNvSpPr>
              <p:nvPr/>
            </p:nvSpPr>
            <p:spPr bwMode="auto">
              <a:xfrm rot="2700000">
                <a:off x="9209088" y="24542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5" name="Rectangle 50"/>
              <p:cNvSpPr>
                <a:spLocks noChangeArrowheads="1"/>
              </p:cNvSpPr>
              <p:nvPr/>
            </p:nvSpPr>
            <p:spPr bwMode="auto">
              <a:xfrm rot="2700000">
                <a:off x="9258300" y="31162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6" name="Rectangle 51"/>
              <p:cNvSpPr>
                <a:spLocks noChangeArrowheads="1"/>
              </p:cNvSpPr>
              <p:nvPr/>
            </p:nvSpPr>
            <p:spPr bwMode="auto">
              <a:xfrm rot="2700000">
                <a:off x="9283700" y="274796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7" name="Rectangle 52"/>
              <p:cNvSpPr>
                <a:spLocks noChangeArrowheads="1"/>
              </p:cNvSpPr>
              <p:nvPr/>
            </p:nvSpPr>
            <p:spPr bwMode="auto">
              <a:xfrm rot="2700000">
                <a:off x="9332913" y="30003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8" name="Rectangle 53"/>
              <p:cNvSpPr>
                <a:spLocks noChangeArrowheads="1"/>
              </p:cNvSpPr>
              <p:nvPr/>
            </p:nvSpPr>
            <p:spPr bwMode="auto">
              <a:xfrm rot="2700000">
                <a:off x="9382125" y="26304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29" name="Rectangle 54"/>
              <p:cNvSpPr>
                <a:spLocks noChangeArrowheads="1"/>
              </p:cNvSpPr>
              <p:nvPr/>
            </p:nvSpPr>
            <p:spPr bwMode="auto">
              <a:xfrm rot="2700000">
                <a:off x="9407525" y="28829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0" name="Rectangle 55"/>
              <p:cNvSpPr>
                <a:spLocks noChangeArrowheads="1"/>
              </p:cNvSpPr>
              <p:nvPr/>
            </p:nvSpPr>
            <p:spPr bwMode="auto">
              <a:xfrm rot="2700000">
                <a:off x="9456738" y="27082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1" name="Rectangle 56"/>
              <p:cNvSpPr>
                <a:spLocks noChangeArrowheads="1"/>
              </p:cNvSpPr>
              <p:nvPr/>
            </p:nvSpPr>
            <p:spPr bwMode="auto">
              <a:xfrm rot="2700000">
                <a:off x="9507538" y="24749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2" name="Rectangle 57"/>
              <p:cNvSpPr>
                <a:spLocks noChangeArrowheads="1"/>
              </p:cNvSpPr>
              <p:nvPr/>
            </p:nvSpPr>
            <p:spPr bwMode="auto">
              <a:xfrm rot="2700000">
                <a:off x="9531350" y="27273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3" name="Rectangle 58"/>
              <p:cNvSpPr>
                <a:spLocks noChangeArrowheads="1"/>
              </p:cNvSpPr>
              <p:nvPr/>
            </p:nvSpPr>
            <p:spPr bwMode="auto">
              <a:xfrm rot="2700000">
                <a:off x="9582150" y="23574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4" name="Rectangle 59"/>
              <p:cNvSpPr>
                <a:spLocks noChangeArrowheads="1"/>
              </p:cNvSpPr>
              <p:nvPr/>
            </p:nvSpPr>
            <p:spPr bwMode="auto">
              <a:xfrm rot="2700000">
                <a:off x="9631363" y="179387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5" name="Rectangle 60"/>
              <p:cNvSpPr>
                <a:spLocks noChangeArrowheads="1"/>
              </p:cNvSpPr>
              <p:nvPr/>
            </p:nvSpPr>
            <p:spPr bwMode="auto">
              <a:xfrm rot="2700000">
                <a:off x="9656763" y="29622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6" name="Rectangle 61"/>
              <p:cNvSpPr>
                <a:spLocks noChangeArrowheads="1"/>
              </p:cNvSpPr>
              <p:nvPr/>
            </p:nvSpPr>
            <p:spPr bwMode="auto">
              <a:xfrm rot="2700000">
                <a:off x="9705975" y="26892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7" name="Rectangle 62"/>
              <p:cNvSpPr>
                <a:spLocks noChangeArrowheads="1"/>
              </p:cNvSpPr>
              <p:nvPr/>
            </p:nvSpPr>
            <p:spPr bwMode="auto">
              <a:xfrm rot="2700000">
                <a:off x="9755188" y="21050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8" name="Rectangle 63"/>
              <p:cNvSpPr>
                <a:spLocks noChangeArrowheads="1"/>
              </p:cNvSpPr>
              <p:nvPr/>
            </p:nvSpPr>
            <p:spPr bwMode="auto">
              <a:xfrm rot="2700000">
                <a:off x="9780588" y="27273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39" name="Rectangle 64"/>
              <p:cNvSpPr>
                <a:spLocks noChangeArrowheads="1"/>
              </p:cNvSpPr>
              <p:nvPr/>
            </p:nvSpPr>
            <p:spPr bwMode="auto">
              <a:xfrm rot="2700000">
                <a:off x="9829800" y="22987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0" name="Rectangle 65"/>
              <p:cNvSpPr>
                <a:spLocks noChangeArrowheads="1"/>
              </p:cNvSpPr>
              <p:nvPr/>
            </p:nvSpPr>
            <p:spPr bwMode="auto">
              <a:xfrm rot="2700000">
                <a:off x="9880600" y="29416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1" name="Rectangle 66"/>
              <p:cNvSpPr>
                <a:spLocks noChangeArrowheads="1"/>
              </p:cNvSpPr>
              <p:nvPr/>
            </p:nvSpPr>
            <p:spPr bwMode="auto">
              <a:xfrm rot="2700000">
                <a:off x="9904413" y="22209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2" name="Rectangle 67"/>
              <p:cNvSpPr>
                <a:spLocks noChangeArrowheads="1"/>
              </p:cNvSpPr>
              <p:nvPr/>
            </p:nvSpPr>
            <p:spPr bwMode="auto">
              <a:xfrm rot="2700000">
                <a:off x="9955213" y="22399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3" name="Rectangle 68"/>
              <p:cNvSpPr>
                <a:spLocks noChangeArrowheads="1"/>
              </p:cNvSpPr>
              <p:nvPr/>
            </p:nvSpPr>
            <p:spPr bwMode="auto">
              <a:xfrm rot="2700000">
                <a:off x="10004425" y="21431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4" name="Rectangle 69"/>
              <p:cNvSpPr>
                <a:spLocks noChangeArrowheads="1"/>
              </p:cNvSpPr>
              <p:nvPr/>
            </p:nvSpPr>
            <p:spPr bwMode="auto">
              <a:xfrm rot="2700000">
                <a:off x="10029825" y="20669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5" name="Rectangle 70"/>
              <p:cNvSpPr>
                <a:spLocks noChangeArrowheads="1"/>
              </p:cNvSpPr>
              <p:nvPr/>
            </p:nvSpPr>
            <p:spPr bwMode="auto">
              <a:xfrm rot="2700000">
                <a:off x="10079038" y="24939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6" name="Rectangle 71"/>
              <p:cNvSpPr>
                <a:spLocks noChangeArrowheads="1"/>
              </p:cNvSpPr>
              <p:nvPr/>
            </p:nvSpPr>
            <p:spPr bwMode="auto">
              <a:xfrm rot="2700000">
                <a:off x="10128250" y="24542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7" name="Rectangle 72"/>
              <p:cNvSpPr>
                <a:spLocks noChangeArrowheads="1"/>
              </p:cNvSpPr>
              <p:nvPr/>
            </p:nvSpPr>
            <p:spPr bwMode="auto">
              <a:xfrm rot="2700000">
                <a:off x="10179050" y="25336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8" name="Rectangle 73"/>
              <p:cNvSpPr>
                <a:spLocks noChangeArrowheads="1"/>
              </p:cNvSpPr>
              <p:nvPr/>
            </p:nvSpPr>
            <p:spPr bwMode="auto">
              <a:xfrm rot="2700000">
                <a:off x="10202863"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49" name="Rectangle 74"/>
              <p:cNvSpPr>
                <a:spLocks noChangeArrowheads="1"/>
              </p:cNvSpPr>
              <p:nvPr/>
            </p:nvSpPr>
            <p:spPr bwMode="auto">
              <a:xfrm rot="2700000">
                <a:off x="10253663" y="31162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0" name="Rectangle 75"/>
              <p:cNvSpPr>
                <a:spLocks noChangeArrowheads="1"/>
              </p:cNvSpPr>
              <p:nvPr/>
            </p:nvSpPr>
            <p:spPr bwMode="auto">
              <a:xfrm rot="2700000">
                <a:off x="10302875" y="28067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1" name="Rectangle 76"/>
              <p:cNvSpPr>
                <a:spLocks noChangeArrowheads="1"/>
              </p:cNvSpPr>
              <p:nvPr/>
            </p:nvSpPr>
            <p:spPr bwMode="auto">
              <a:xfrm rot="2700000">
                <a:off x="10328275" y="22606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2" name="Rectangle 77"/>
              <p:cNvSpPr>
                <a:spLocks noChangeArrowheads="1"/>
              </p:cNvSpPr>
              <p:nvPr/>
            </p:nvSpPr>
            <p:spPr bwMode="auto">
              <a:xfrm rot="2700000">
                <a:off x="10377488" y="28448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3" name="Rectangle 78"/>
              <p:cNvSpPr>
                <a:spLocks noChangeArrowheads="1"/>
              </p:cNvSpPr>
              <p:nvPr/>
            </p:nvSpPr>
            <p:spPr bwMode="auto">
              <a:xfrm rot="2700000">
                <a:off x="10426700" y="28067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4" name="Rectangle 79"/>
              <p:cNvSpPr>
                <a:spLocks noChangeArrowheads="1"/>
              </p:cNvSpPr>
              <p:nvPr/>
            </p:nvSpPr>
            <p:spPr bwMode="auto">
              <a:xfrm rot="2700000">
                <a:off x="10452100" y="27082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5" name="Rectangle 80"/>
              <p:cNvSpPr>
                <a:spLocks noChangeArrowheads="1"/>
              </p:cNvSpPr>
              <p:nvPr/>
            </p:nvSpPr>
            <p:spPr bwMode="auto">
              <a:xfrm rot="2700000">
                <a:off x="10501313"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6" name="Rectangle 81"/>
              <p:cNvSpPr>
                <a:spLocks noChangeArrowheads="1"/>
              </p:cNvSpPr>
              <p:nvPr/>
            </p:nvSpPr>
            <p:spPr bwMode="auto">
              <a:xfrm rot="2700000">
                <a:off x="10552113" y="2336800"/>
                <a:ext cx="150813"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7" name="Rectangle 82"/>
              <p:cNvSpPr>
                <a:spLocks noChangeArrowheads="1"/>
              </p:cNvSpPr>
              <p:nvPr/>
            </p:nvSpPr>
            <p:spPr bwMode="auto">
              <a:xfrm rot="2700000">
                <a:off x="10575925" y="26685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8" name="Rectangle 83"/>
              <p:cNvSpPr>
                <a:spLocks noChangeArrowheads="1"/>
              </p:cNvSpPr>
              <p:nvPr/>
            </p:nvSpPr>
            <p:spPr bwMode="auto">
              <a:xfrm rot="2700000">
                <a:off x="10625138" y="28448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59" name="Rectangle 84"/>
              <p:cNvSpPr>
                <a:spLocks noChangeArrowheads="1"/>
              </p:cNvSpPr>
              <p:nvPr/>
            </p:nvSpPr>
            <p:spPr bwMode="auto">
              <a:xfrm rot="2700000">
                <a:off x="10675938" y="26511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0" name="Rectangle 85"/>
              <p:cNvSpPr>
                <a:spLocks noChangeArrowheads="1"/>
              </p:cNvSpPr>
              <p:nvPr/>
            </p:nvSpPr>
            <p:spPr bwMode="auto">
              <a:xfrm rot="2700000">
                <a:off x="10699750" y="292417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1" name="Rectangle 86"/>
              <p:cNvSpPr>
                <a:spLocks noChangeArrowheads="1"/>
              </p:cNvSpPr>
              <p:nvPr/>
            </p:nvSpPr>
            <p:spPr bwMode="auto">
              <a:xfrm rot="2700000">
                <a:off x="10750550"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2" name="Rectangle 87"/>
              <p:cNvSpPr>
                <a:spLocks noChangeArrowheads="1"/>
              </p:cNvSpPr>
              <p:nvPr/>
            </p:nvSpPr>
            <p:spPr bwMode="auto">
              <a:xfrm rot="2700000">
                <a:off x="10799763" y="202723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3" name="Rectangle 88"/>
              <p:cNvSpPr>
                <a:spLocks noChangeArrowheads="1"/>
              </p:cNvSpPr>
              <p:nvPr/>
            </p:nvSpPr>
            <p:spPr bwMode="auto">
              <a:xfrm rot="2700000">
                <a:off x="10825163" y="26304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4" name="Rectangle 89"/>
              <p:cNvSpPr>
                <a:spLocks noChangeArrowheads="1"/>
              </p:cNvSpPr>
              <p:nvPr/>
            </p:nvSpPr>
            <p:spPr bwMode="auto">
              <a:xfrm rot="2700000">
                <a:off x="10874375" y="22606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5" name="Rectangle 90"/>
              <p:cNvSpPr>
                <a:spLocks noChangeArrowheads="1"/>
              </p:cNvSpPr>
              <p:nvPr/>
            </p:nvSpPr>
            <p:spPr bwMode="auto">
              <a:xfrm rot="2700000">
                <a:off x="10923588" y="21224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6" name="Rectangle 91"/>
              <p:cNvSpPr>
                <a:spLocks noChangeArrowheads="1"/>
              </p:cNvSpPr>
              <p:nvPr/>
            </p:nvSpPr>
            <p:spPr bwMode="auto">
              <a:xfrm rot="2700000">
                <a:off x="10948988" y="21812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7" name="Rectangle 92"/>
              <p:cNvSpPr>
                <a:spLocks noChangeArrowheads="1"/>
              </p:cNvSpPr>
              <p:nvPr/>
            </p:nvSpPr>
            <p:spPr bwMode="auto">
              <a:xfrm rot="2700000">
                <a:off x="10998200" y="20669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8" name="Rectangle 93"/>
              <p:cNvSpPr>
                <a:spLocks noChangeArrowheads="1"/>
              </p:cNvSpPr>
              <p:nvPr/>
            </p:nvSpPr>
            <p:spPr bwMode="auto">
              <a:xfrm rot="2700000">
                <a:off x="11049000" y="22987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69" name="Rectangle 94"/>
              <p:cNvSpPr>
                <a:spLocks noChangeArrowheads="1"/>
              </p:cNvSpPr>
              <p:nvPr/>
            </p:nvSpPr>
            <p:spPr bwMode="auto">
              <a:xfrm rot="2700000">
                <a:off x="11072813" y="25717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0" name="Rectangle 95"/>
              <p:cNvSpPr>
                <a:spLocks noChangeArrowheads="1"/>
              </p:cNvSpPr>
              <p:nvPr/>
            </p:nvSpPr>
            <p:spPr bwMode="auto">
              <a:xfrm rot="2700000">
                <a:off x="11123613" y="17145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1" name="Rectangle 96"/>
              <p:cNvSpPr>
                <a:spLocks noChangeArrowheads="1"/>
              </p:cNvSpPr>
              <p:nvPr/>
            </p:nvSpPr>
            <p:spPr bwMode="auto">
              <a:xfrm rot="2700000">
                <a:off x="11172825" y="25130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2" name="Rectangle 97"/>
              <p:cNvSpPr>
                <a:spLocks noChangeArrowheads="1"/>
              </p:cNvSpPr>
              <p:nvPr/>
            </p:nvSpPr>
            <p:spPr bwMode="auto">
              <a:xfrm rot="2700000">
                <a:off x="11222038" y="24749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3" name="Rectangle 98"/>
              <p:cNvSpPr>
                <a:spLocks noChangeArrowheads="1"/>
              </p:cNvSpPr>
              <p:nvPr/>
            </p:nvSpPr>
            <p:spPr bwMode="auto">
              <a:xfrm rot="2700000">
                <a:off x="11247438" y="2066925"/>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4" name="Rectangle 99"/>
              <p:cNvSpPr>
                <a:spLocks noChangeArrowheads="1"/>
              </p:cNvSpPr>
              <p:nvPr/>
            </p:nvSpPr>
            <p:spPr bwMode="auto">
              <a:xfrm rot="2700000">
                <a:off x="11296650" y="27670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5" name="Rectangle 100"/>
              <p:cNvSpPr>
                <a:spLocks noChangeArrowheads="1"/>
              </p:cNvSpPr>
              <p:nvPr/>
            </p:nvSpPr>
            <p:spPr bwMode="auto">
              <a:xfrm rot="2700000">
                <a:off x="11347450" y="26098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6" name="Rectangle 101"/>
              <p:cNvSpPr>
                <a:spLocks noChangeArrowheads="1"/>
              </p:cNvSpPr>
              <p:nvPr/>
            </p:nvSpPr>
            <p:spPr bwMode="auto">
              <a:xfrm rot="2700000">
                <a:off x="11371263" y="34290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7" name="Rectangle 102"/>
              <p:cNvSpPr>
                <a:spLocks noChangeArrowheads="1"/>
              </p:cNvSpPr>
              <p:nvPr/>
            </p:nvSpPr>
            <p:spPr bwMode="auto">
              <a:xfrm rot="2700000">
                <a:off x="11422063" y="24749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8" name="Rectangle 103"/>
              <p:cNvSpPr>
                <a:spLocks noChangeArrowheads="1"/>
              </p:cNvSpPr>
              <p:nvPr/>
            </p:nvSpPr>
            <p:spPr bwMode="auto">
              <a:xfrm rot="2700000">
                <a:off x="11471275" y="25923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79" name="Rectangle 104"/>
              <p:cNvSpPr>
                <a:spLocks noChangeArrowheads="1"/>
              </p:cNvSpPr>
              <p:nvPr/>
            </p:nvSpPr>
            <p:spPr bwMode="auto">
              <a:xfrm rot="2700000">
                <a:off x="11496675" y="35067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80" name="Rectangle 105"/>
              <p:cNvSpPr>
                <a:spLocks noChangeArrowheads="1"/>
              </p:cNvSpPr>
              <p:nvPr/>
            </p:nvSpPr>
            <p:spPr bwMode="auto">
              <a:xfrm rot="2700000">
                <a:off x="11545888" y="31750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81" name="Rectangle 106"/>
              <p:cNvSpPr>
                <a:spLocks noChangeArrowheads="1"/>
              </p:cNvSpPr>
              <p:nvPr/>
            </p:nvSpPr>
            <p:spPr bwMode="auto">
              <a:xfrm rot="2700000">
                <a:off x="11595100" y="26304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82" name="Rectangle 107"/>
              <p:cNvSpPr>
                <a:spLocks noChangeArrowheads="1"/>
              </p:cNvSpPr>
              <p:nvPr/>
            </p:nvSpPr>
            <p:spPr bwMode="auto">
              <a:xfrm rot="2700000">
                <a:off x="11620500" y="20462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7083" name="Rectangle 108"/>
              <p:cNvSpPr>
                <a:spLocks noChangeArrowheads="1"/>
              </p:cNvSpPr>
              <p:nvPr/>
            </p:nvSpPr>
            <p:spPr bwMode="auto">
              <a:xfrm rot="2700000">
                <a:off x="11669713" y="23574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grpSp>
        <p:sp>
          <p:nvSpPr>
            <p:cNvPr id="36981" name="Rectangle 110"/>
            <p:cNvSpPr>
              <a:spLocks noChangeArrowheads="1"/>
            </p:cNvSpPr>
            <p:nvPr/>
          </p:nvSpPr>
          <p:spPr bwMode="auto">
            <a:xfrm>
              <a:off x="1935163" y="2498725"/>
              <a:ext cx="309381" cy="366767"/>
            </a:xfrm>
            <a:prstGeom prst="rect">
              <a:avLst/>
            </a:prstGeom>
            <a:noFill/>
            <a:ln w="12699">
              <a:noFill/>
              <a:miter lim="800000"/>
              <a:headEnd/>
              <a:tailEnd/>
            </a:ln>
          </p:spPr>
          <p:txBody>
            <a:bodyPr wrap="none" lIns="90488" tIns="44450" rIns="90488" bIns="44450">
              <a:spAutoFit/>
            </a:bodyPr>
            <a:lstStyle/>
            <a:p>
              <a:r>
                <a:rPr lang="en-US" sz="1800" b="1" i="0">
                  <a:solidFill>
                    <a:srgbClr val="414141"/>
                  </a:solidFill>
                  <a:latin typeface="+mj-lt"/>
                </a:rPr>
                <a:t>0</a:t>
              </a:r>
            </a:p>
          </p:txBody>
        </p:sp>
        <p:sp>
          <p:nvSpPr>
            <p:cNvPr id="36982" name="Rectangle 111"/>
            <p:cNvSpPr>
              <a:spLocks noChangeArrowheads="1"/>
            </p:cNvSpPr>
            <p:nvPr/>
          </p:nvSpPr>
          <p:spPr bwMode="auto">
            <a:xfrm>
              <a:off x="7040563" y="2557463"/>
              <a:ext cx="318999" cy="366767"/>
            </a:xfrm>
            <a:prstGeom prst="rect">
              <a:avLst/>
            </a:prstGeom>
            <a:noFill/>
            <a:ln w="12699">
              <a:noFill/>
              <a:miter lim="800000"/>
              <a:headEnd/>
              <a:tailEnd/>
            </a:ln>
          </p:spPr>
          <p:txBody>
            <a:bodyPr wrap="none" lIns="90488" tIns="44450" rIns="90488" bIns="44450">
              <a:spAutoFit/>
            </a:bodyPr>
            <a:lstStyle/>
            <a:p>
              <a:r>
                <a:rPr lang="en-US" sz="1800" b="1" i="0" dirty="0">
                  <a:solidFill>
                    <a:srgbClr val="414141"/>
                  </a:solidFill>
                  <a:latin typeface="+mj-lt"/>
                </a:rPr>
                <a:t>X</a:t>
              </a:r>
            </a:p>
          </p:txBody>
        </p:sp>
      </p:grpSp>
      <p:grpSp>
        <p:nvGrpSpPr>
          <p:cNvPr id="222" name="Group 221"/>
          <p:cNvGrpSpPr/>
          <p:nvPr/>
        </p:nvGrpSpPr>
        <p:grpSpPr>
          <a:xfrm>
            <a:off x="1739900" y="3892550"/>
            <a:ext cx="5664200" cy="2203450"/>
            <a:chOff x="1739900" y="3892550"/>
            <a:chExt cx="5664200" cy="2203450"/>
          </a:xfrm>
        </p:grpSpPr>
        <p:sp>
          <p:nvSpPr>
            <p:cNvPr id="36870" name="Rectangle 113"/>
            <p:cNvSpPr>
              <a:spLocks noChangeArrowheads="1"/>
            </p:cNvSpPr>
            <p:nvPr/>
          </p:nvSpPr>
          <p:spPr bwMode="auto">
            <a:xfrm>
              <a:off x="1739900" y="3892550"/>
              <a:ext cx="5664200" cy="2203450"/>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a:p>
          </p:txBody>
        </p:sp>
        <p:sp>
          <p:nvSpPr>
            <p:cNvPr id="36871" name="Line 114"/>
            <p:cNvSpPr>
              <a:spLocks noChangeShapeType="1"/>
            </p:cNvSpPr>
            <p:nvPr/>
          </p:nvSpPr>
          <p:spPr bwMode="auto">
            <a:xfrm>
              <a:off x="2286000" y="3989388"/>
              <a:ext cx="0" cy="1973263"/>
            </a:xfrm>
            <a:prstGeom prst="line">
              <a:avLst/>
            </a:prstGeom>
            <a:noFill/>
            <a:ln w="12699">
              <a:solidFill>
                <a:srgbClr val="000000"/>
              </a:solidFill>
              <a:round/>
              <a:headEnd/>
              <a:tailEnd/>
            </a:ln>
          </p:spPr>
          <p:txBody>
            <a:bodyPr wrap="none" anchor="ctr"/>
            <a:lstStyle/>
            <a:p>
              <a:endParaRPr lang="en-US"/>
            </a:p>
          </p:txBody>
        </p:sp>
        <p:sp>
          <p:nvSpPr>
            <p:cNvPr id="36872" name="Line 115"/>
            <p:cNvSpPr>
              <a:spLocks noChangeShapeType="1"/>
            </p:cNvSpPr>
            <p:nvPr/>
          </p:nvSpPr>
          <p:spPr bwMode="auto">
            <a:xfrm flipH="1">
              <a:off x="2305050" y="4960938"/>
              <a:ext cx="4702175" cy="0"/>
            </a:xfrm>
            <a:prstGeom prst="line">
              <a:avLst/>
            </a:prstGeom>
            <a:noFill/>
            <a:ln w="12699">
              <a:solidFill>
                <a:srgbClr val="000000"/>
              </a:solidFill>
              <a:round/>
              <a:headEnd/>
              <a:tailEnd/>
            </a:ln>
          </p:spPr>
          <p:txBody>
            <a:bodyPr wrap="none" anchor="ctr"/>
            <a:lstStyle/>
            <a:p>
              <a:endParaRPr lang="en-US"/>
            </a:p>
          </p:txBody>
        </p:sp>
        <p:grpSp>
          <p:nvGrpSpPr>
            <p:cNvPr id="220" name="Group 219"/>
            <p:cNvGrpSpPr/>
            <p:nvPr/>
          </p:nvGrpSpPr>
          <p:grpSpPr>
            <a:xfrm>
              <a:off x="2466181" y="4017169"/>
              <a:ext cx="4315619" cy="1944688"/>
              <a:chOff x="7561262" y="4017169"/>
              <a:chExt cx="4315619" cy="1944688"/>
            </a:xfrm>
          </p:grpSpPr>
          <p:sp>
            <p:nvSpPr>
              <p:cNvPr id="36876" name="Line 116"/>
              <p:cNvSpPr>
                <a:spLocks noChangeShapeType="1"/>
              </p:cNvSpPr>
              <p:nvPr/>
            </p:nvSpPr>
            <p:spPr bwMode="auto">
              <a:xfrm rot="2700000" flipV="1">
                <a:off x="11791950" y="4868863"/>
                <a:ext cx="0" cy="169863"/>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77" name="Rectangle 117"/>
              <p:cNvSpPr>
                <a:spLocks noChangeArrowheads="1"/>
              </p:cNvSpPr>
              <p:nvPr/>
            </p:nvSpPr>
            <p:spPr bwMode="auto">
              <a:xfrm rot="2700000">
                <a:off x="11669713"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78" name="Rectangle 118"/>
              <p:cNvSpPr>
                <a:spLocks noChangeArrowheads="1"/>
              </p:cNvSpPr>
              <p:nvPr/>
            </p:nvSpPr>
            <p:spPr bwMode="auto">
              <a:xfrm rot="2700000">
                <a:off x="11645900"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79" name="Rectangle 119"/>
              <p:cNvSpPr>
                <a:spLocks noChangeArrowheads="1"/>
              </p:cNvSpPr>
              <p:nvPr/>
            </p:nvSpPr>
            <p:spPr bwMode="auto">
              <a:xfrm rot="2700000">
                <a:off x="11595100"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0" name="Rectangle 120"/>
              <p:cNvSpPr>
                <a:spLocks noChangeArrowheads="1"/>
              </p:cNvSpPr>
              <p:nvPr/>
            </p:nvSpPr>
            <p:spPr bwMode="auto">
              <a:xfrm rot="2700000">
                <a:off x="11545888" y="48720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1" name="Rectangle 121"/>
              <p:cNvSpPr>
                <a:spLocks noChangeArrowheads="1"/>
              </p:cNvSpPr>
              <p:nvPr/>
            </p:nvSpPr>
            <p:spPr bwMode="auto">
              <a:xfrm rot="2700000">
                <a:off x="11520488"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2" name="Rectangle 122"/>
              <p:cNvSpPr>
                <a:spLocks noChangeArrowheads="1"/>
              </p:cNvSpPr>
              <p:nvPr/>
            </p:nvSpPr>
            <p:spPr bwMode="auto">
              <a:xfrm rot="2700000">
                <a:off x="11471275"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3" name="Rectangle 123"/>
              <p:cNvSpPr>
                <a:spLocks noChangeArrowheads="1"/>
              </p:cNvSpPr>
              <p:nvPr/>
            </p:nvSpPr>
            <p:spPr bwMode="auto">
              <a:xfrm rot="2700000">
                <a:off x="11422063"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4" name="Rectangle 124"/>
              <p:cNvSpPr>
                <a:spLocks noChangeArrowheads="1"/>
              </p:cNvSpPr>
              <p:nvPr/>
            </p:nvSpPr>
            <p:spPr bwMode="auto">
              <a:xfrm rot="2700000">
                <a:off x="11396663" y="48720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5" name="Rectangle 125"/>
              <p:cNvSpPr>
                <a:spLocks noChangeArrowheads="1"/>
              </p:cNvSpPr>
              <p:nvPr/>
            </p:nvSpPr>
            <p:spPr bwMode="auto">
              <a:xfrm rot="2700000">
                <a:off x="11347450"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6" name="Rectangle 126"/>
              <p:cNvSpPr>
                <a:spLocks noChangeArrowheads="1"/>
              </p:cNvSpPr>
              <p:nvPr/>
            </p:nvSpPr>
            <p:spPr bwMode="auto">
              <a:xfrm rot="2700000">
                <a:off x="11296650"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7" name="Rectangle 127"/>
              <p:cNvSpPr>
                <a:spLocks noChangeArrowheads="1"/>
              </p:cNvSpPr>
              <p:nvPr/>
            </p:nvSpPr>
            <p:spPr bwMode="auto">
              <a:xfrm rot="2700000">
                <a:off x="11272838" y="49720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8" name="Rectangle 128"/>
              <p:cNvSpPr>
                <a:spLocks noChangeArrowheads="1"/>
              </p:cNvSpPr>
              <p:nvPr/>
            </p:nvSpPr>
            <p:spPr bwMode="auto">
              <a:xfrm rot="2700000">
                <a:off x="11223625" y="4892675"/>
                <a:ext cx="150813"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89" name="Rectangle 129"/>
              <p:cNvSpPr>
                <a:spLocks noChangeArrowheads="1"/>
              </p:cNvSpPr>
              <p:nvPr/>
            </p:nvSpPr>
            <p:spPr bwMode="auto">
              <a:xfrm rot="2700000">
                <a:off x="11172825" y="49720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0" name="Rectangle 130"/>
              <p:cNvSpPr>
                <a:spLocks noChangeArrowheads="1"/>
              </p:cNvSpPr>
              <p:nvPr/>
            </p:nvSpPr>
            <p:spPr bwMode="auto">
              <a:xfrm rot="2700000">
                <a:off x="11123613" y="50101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1" name="Rectangle 131"/>
              <p:cNvSpPr>
                <a:spLocks noChangeArrowheads="1"/>
              </p:cNvSpPr>
              <p:nvPr/>
            </p:nvSpPr>
            <p:spPr bwMode="auto">
              <a:xfrm rot="2700000">
                <a:off x="11098213" y="47958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2" name="Rectangle 132"/>
              <p:cNvSpPr>
                <a:spLocks noChangeArrowheads="1"/>
              </p:cNvSpPr>
              <p:nvPr/>
            </p:nvSpPr>
            <p:spPr bwMode="auto">
              <a:xfrm rot="2700000">
                <a:off x="11049000" y="50292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3" name="Rectangle 133"/>
              <p:cNvSpPr>
                <a:spLocks noChangeArrowheads="1"/>
              </p:cNvSpPr>
              <p:nvPr/>
            </p:nvSpPr>
            <p:spPr bwMode="auto">
              <a:xfrm rot="2700000">
                <a:off x="10999788" y="48339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4" name="Rectangle 134"/>
              <p:cNvSpPr>
                <a:spLocks noChangeArrowheads="1"/>
              </p:cNvSpPr>
              <p:nvPr/>
            </p:nvSpPr>
            <p:spPr bwMode="auto">
              <a:xfrm rot="2700000">
                <a:off x="10974388"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5" name="Rectangle 135"/>
              <p:cNvSpPr>
                <a:spLocks noChangeArrowheads="1"/>
              </p:cNvSpPr>
              <p:nvPr/>
            </p:nvSpPr>
            <p:spPr bwMode="auto">
              <a:xfrm rot="2700000">
                <a:off x="10925175"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6" name="Rectangle 136"/>
              <p:cNvSpPr>
                <a:spLocks noChangeArrowheads="1"/>
              </p:cNvSpPr>
              <p:nvPr/>
            </p:nvSpPr>
            <p:spPr bwMode="auto">
              <a:xfrm rot="2700000">
                <a:off x="10874375" y="48148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7" name="Rectangle 137"/>
              <p:cNvSpPr>
                <a:spLocks noChangeArrowheads="1"/>
              </p:cNvSpPr>
              <p:nvPr/>
            </p:nvSpPr>
            <p:spPr bwMode="auto">
              <a:xfrm rot="2700000">
                <a:off x="10850563" y="48339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8" name="Rectangle 138"/>
              <p:cNvSpPr>
                <a:spLocks noChangeArrowheads="1"/>
              </p:cNvSpPr>
              <p:nvPr/>
            </p:nvSpPr>
            <p:spPr bwMode="auto">
              <a:xfrm rot="2700000">
                <a:off x="10799763"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899" name="Rectangle 139"/>
              <p:cNvSpPr>
                <a:spLocks noChangeArrowheads="1"/>
              </p:cNvSpPr>
              <p:nvPr/>
            </p:nvSpPr>
            <p:spPr bwMode="auto">
              <a:xfrm rot="2700000">
                <a:off x="10750550" y="46783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0" name="Rectangle 140"/>
              <p:cNvSpPr>
                <a:spLocks noChangeArrowheads="1"/>
              </p:cNvSpPr>
              <p:nvPr/>
            </p:nvSpPr>
            <p:spPr bwMode="auto">
              <a:xfrm rot="2700000">
                <a:off x="10725150" y="47561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1" name="Rectangle 141"/>
              <p:cNvSpPr>
                <a:spLocks noChangeArrowheads="1"/>
              </p:cNvSpPr>
              <p:nvPr/>
            </p:nvSpPr>
            <p:spPr bwMode="auto">
              <a:xfrm rot="2700000">
                <a:off x="10675938" y="46974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2" name="Rectangle 142"/>
              <p:cNvSpPr>
                <a:spLocks noChangeArrowheads="1"/>
              </p:cNvSpPr>
              <p:nvPr/>
            </p:nvSpPr>
            <p:spPr bwMode="auto">
              <a:xfrm rot="2700000">
                <a:off x="10626725"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3" name="Rectangle 143"/>
              <p:cNvSpPr>
                <a:spLocks noChangeArrowheads="1"/>
              </p:cNvSpPr>
              <p:nvPr/>
            </p:nvSpPr>
            <p:spPr bwMode="auto">
              <a:xfrm rot="2700000">
                <a:off x="10601325" y="49133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4" name="Rectangle 144"/>
              <p:cNvSpPr>
                <a:spLocks noChangeArrowheads="1"/>
              </p:cNvSpPr>
              <p:nvPr/>
            </p:nvSpPr>
            <p:spPr bwMode="auto">
              <a:xfrm rot="2700000">
                <a:off x="10552113" y="49133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5" name="Rectangle 145"/>
              <p:cNvSpPr>
                <a:spLocks noChangeArrowheads="1"/>
              </p:cNvSpPr>
              <p:nvPr/>
            </p:nvSpPr>
            <p:spPr bwMode="auto">
              <a:xfrm rot="2700000">
                <a:off x="10501313" y="49720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6" name="Rectangle 146"/>
              <p:cNvSpPr>
                <a:spLocks noChangeArrowheads="1"/>
              </p:cNvSpPr>
              <p:nvPr/>
            </p:nvSpPr>
            <p:spPr bwMode="auto">
              <a:xfrm rot="2700000">
                <a:off x="10477500" y="5146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7" name="Rectangle 147"/>
              <p:cNvSpPr>
                <a:spLocks noChangeArrowheads="1"/>
              </p:cNvSpPr>
              <p:nvPr/>
            </p:nvSpPr>
            <p:spPr bwMode="auto">
              <a:xfrm rot="2700000">
                <a:off x="10426700" y="48720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8" name="Rectangle 148"/>
              <p:cNvSpPr>
                <a:spLocks noChangeArrowheads="1"/>
              </p:cNvSpPr>
              <p:nvPr/>
            </p:nvSpPr>
            <p:spPr bwMode="auto">
              <a:xfrm rot="2700000">
                <a:off x="10377488" y="48148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09" name="Rectangle 149"/>
              <p:cNvSpPr>
                <a:spLocks noChangeArrowheads="1"/>
              </p:cNvSpPr>
              <p:nvPr/>
            </p:nvSpPr>
            <p:spPr bwMode="auto">
              <a:xfrm rot="2700000">
                <a:off x="10352088" y="50482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0" name="Rectangle 150"/>
              <p:cNvSpPr>
                <a:spLocks noChangeArrowheads="1"/>
              </p:cNvSpPr>
              <p:nvPr/>
            </p:nvSpPr>
            <p:spPr bwMode="auto">
              <a:xfrm rot="2700000">
                <a:off x="10302875" y="48148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1" name="Rectangle 151"/>
              <p:cNvSpPr>
                <a:spLocks noChangeArrowheads="1"/>
              </p:cNvSpPr>
              <p:nvPr/>
            </p:nvSpPr>
            <p:spPr bwMode="auto">
              <a:xfrm rot="2700000">
                <a:off x="10253663"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2" name="Rectangle 152"/>
              <p:cNvSpPr>
                <a:spLocks noChangeArrowheads="1"/>
              </p:cNvSpPr>
              <p:nvPr/>
            </p:nvSpPr>
            <p:spPr bwMode="auto">
              <a:xfrm rot="2700000">
                <a:off x="10228263" y="46577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3" name="Rectangle 153"/>
              <p:cNvSpPr>
                <a:spLocks noChangeArrowheads="1"/>
              </p:cNvSpPr>
              <p:nvPr/>
            </p:nvSpPr>
            <p:spPr bwMode="auto">
              <a:xfrm rot="2700000">
                <a:off x="10179050" y="49720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4" name="Rectangle 154"/>
              <p:cNvSpPr>
                <a:spLocks noChangeArrowheads="1"/>
              </p:cNvSpPr>
              <p:nvPr/>
            </p:nvSpPr>
            <p:spPr bwMode="auto">
              <a:xfrm rot="2700000">
                <a:off x="10128250" y="51657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5" name="Rectangle 155"/>
              <p:cNvSpPr>
                <a:spLocks noChangeArrowheads="1"/>
              </p:cNvSpPr>
              <p:nvPr/>
            </p:nvSpPr>
            <p:spPr bwMode="auto">
              <a:xfrm rot="2700000">
                <a:off x="10079038"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6" name="Rectangle 156"/>
              <p:cNvSpPr>
                <a:spLocks noChangeArrowheads="1"/>
              </p:cNvSpPr>
              <p:nvPr/>
            </p:nvSpPr>
            <p:spPr bwMode="auto">
              <a:xfrm rot="2700000">
                <a:off x="10053638" y="52038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7" name="Rectangle 157"/>
              <p:cNvSpPr>
                <a:spLocks noChangeArrowheads="1"/>
              </p:cNvSpPr>
              <p:nvPr/>
            </p:nvSpPr>
            <p:spPr bwMode="auto">
              <a:xfrm rot="2700000">
                <a:off x="10004425" y="47752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8" name="Rectangle 158"/>
              <p:cNvSpPr>
                <a:spLocks noChangeArrowheads="1"/>
              </p:cNvSpPr>
              <p:nvPr/>
            </p:nvSpPr>
            <p:spPr bwMode="auto">
              <a:xfrm rot="2700000">
                <a:off x="9955213" y="54371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19" name="Rectangle 159"/>
              <p:cNvSpPr>
                <a:spLocks noChangeArrowheads="1"/>
              </p:cNvSpPr>
              <p:nvPr/>
            </p:nvSpPr>
            <p:spPr bwMode="auto">
              <a:xfrm rot="2700000">
                <a:off x="9929813" y="506888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0" name="Rectangle 160"/>
              <p:cNvSpPr>
                <a:spLocks noChangeArrowheads="1"/>
              </p:cNvSpPr>
              <p:nvPr/>
            </p:nvSpPr>
            <p:spPr bwMode="auto">
              <a:xfrm rot="2700000">
                <a:off x="9880600" y="53213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1" name="Rectangle 161"/>
              <p:cNvSpPr>
                <a:spLocks noChangeArrowheads="1"/>
              </p:cNvSpPr>
              <p:nvPr/>
            </p:nvSpPr>
            <p:spPr bwMode="auto">
              <a:xfrm rot="2700000">
                <a:off x="9831388" y="49514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2" name="Rectangle 162"/>
              <p:cNvSpPr>
                <a:spLocks noChangeArrowheads="1"/>
              </p:cNvSpPr>
              <p:nvPr/>
            </p:nvSpPr>
            <p:spPr bwMode="auto">
              <a:xfrm rot="2700000">
                <a:off x="9805988" y="52038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3" name="Rectangle 163"/>
              <p:cNvSpPr>
                <a:spLocks noChangeArrowheads="1"/>
              </p:cNvSpPr>
              <p:nvPr/>
            </p:nvSpPr>
            <p:spPr bwMode="auto">
              <a:xfrm rot="2700000">
                <a:off x="9756775" y="50292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4" name="Rectangle 164"/>
              <p:cNvSpPr>
                <a:spLocks noChangeArrowheads="1"/>
              </p:cNvSpPr>
              <p:nvPr/>
            </p:nvSpPr>
            <p:spPr bwMode="auto">
              <a:xfrm rot="2700000">
                <a:off x="9705975" y="47958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5" name="Rectangle 165"/>
              <p:cNvSpPr>
                <a:spLocks noChangeArrowheads="1"/>
              </p:cNvSpPr>
              <p:nvPr/>
            </p:nvSpPr>
            <p:spPr bwMode="auto">
              <a:xfrm rot="2700000">
                <a:off x="9682163" y="50482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6" name="Rectangle 166"/>
              <p:cNvSpPr>
                <a:spLocks noChangeArrowheads="1"/>
              </p:cNvSpPr>
              <p:nvPr/>
            </p:nvSpPr>
            <p:spPr bwMode="auto">
              <a:xfrm rot="2700000">
                <a:off x="9631363" y="46783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7" name="Rectangle 167"/>
              <p:cNvSpPr>
                <a:spLocks noChangeArrowheads="1"/>
              </p:cNvSpPr>
              <p:nvPr/>
            </p:nvSpPr>
            <p:spPr bwMode="auto">
              <a:xfrm rot="2700000">
                <a:off x="9582150" y="411480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8" name="Rectangle 168"/>
              <p:cNvSpPr>
                <a:spLocks noChangeArrowheads="1"/>
              </p:cNvSpPr>
              <p:nvPr/>
            </p:nvSpPr>
            <p:spPr bwMode="auto">
              <a:xfrm rot="2700000">
                <a:off x="9556750" y="52832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29" name="Rectangle 169"/>
              <p:cNvSpPr>
                <a:spLocks noChangeArrowheads="1"/>
              </p:cNvSpPr>
              <p:nvPr/>
            </p:nvSpPr>
            <p:spPr bwMode="auto">
              <a:xfrm rot="2700000">
                <a:off x="9507538" y="50101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0" name="Rectangle 170"/>
              <p:cNvSpPr>
                <a:spLocks noChangeArrowheads="1"/>
              </p:cNvSpPr>
              <p:nvPr/>
            </p:nvSpPr>
            <p:spPr bwMode="auto">
              <a:xfrm rot="2700000">
                <a:off x="9458325" y="442595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1" name="Rectangle 171"/>
              <p:cNvSpPr>
                <a:spLocks noChangeArrowheads="1"/>
              </p:cNvSpPr>
              <p:nvPr/>
            </p:nvSpPr>
            <p:spPr bwMode="auto">
              <a:xfrm rot="2700000">
                <a:off x="9432925" y="50482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2" name="Rectangle 172"/>
              <p:cNvSpPr>
                <a:spLocks noChangeArrowheads="1"/>
              </p:cNvSpPr>
              <p:nvPr/>
            </p:nvSpPr>
            <p:spPr bwMode="auto">
              <a:xfrm rot="2700000">
                <a:off x="9383713" y="46196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3" name="Rectangle 173"/>
              <p:cNvSpPr>
                <a:spLocks noChangeArrowheads="1"/>
              </p:cNvSpPr>
              <p:nvPr/>
            </p:nvSpPr>
            <p:spPr bwMode="auto">
              <a:xfrm rot="2700000">
                <a:off x="9332913" y="52625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4" name="Rectangle 174"/>
              <p:cNvSpPr>
                <a:spLocks noChangeArrowheads="1"/>
              </p:cNvSpPr>
              <p:nvPr/>
            </p:nvSpPr>
            <p:spPr bwMode="auto">
              <a:xfrm rot="2700000">
                <a:off x="9309100" y="454183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5" name="Rectangle 175"/>
              <p:cNvSpPr>
                <a:spLocks noChangeArrowheads="1"/>
              </p:cNvSpPr>
              <p:nvPr/>
            </p:nvSpPr>
            <p:spPr bwMode="auto">
              <a:xfrm rot="2700000">
                <a:off x="9258300" y="45608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6" name="Rectangle 176"/>
              <p:cNvSpPr>
                <a:spLocks noChangeArrowheads="1"/>
              </p:cNvSpPr>
              <p:nvPr/>
            </p:nvSpPr>
            <p:spPr bwMode="auto">
              <a:xfrm rot="2700000">
                <a:off x="9209088" y="44640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7" name="Rectangle 177"/>
              <p:cNvSpPr>
                <a:spLocks noChangeArrowheads="1"/>
              </p:cNvSpPr>
              <p:nvPr/>
            </p:nvSpPr>
            <p:spPr bwMode="auto">
              <a:xfrm rot="2700000">
                <a:off x="9183688" y="43878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8" name="Rectangle 178"/>
              <p:cNvSpPr>
                <a:spLocks noChangeArrowheads="1"/>
              </p:cNvSpPr>
              <p:nvPr/>
            </p:nvSpPr>
            <p:spPr bwMode="auto">
              <a:xfrm rot="2700000">
                <a:off x="9134475" y="48148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39" name="Rectangle 179"/>
              <p:cNvSpPr>
                <a:spLocks noChangeArrowheads="1"/>
              </p:cNvSpPr>
              <p:nvPr/>
            </p:nvSpPr>
            <p:spPr bwMode="auto">
              <a:xfrm rot="2700000">
                <a:off x="9085263" y="477520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0" name="Rectangle 180"/>
              <p:cNvSpPr>
                <a:spLocks noChangeArrowheads="1"/>
              </p:cNvSpPr>
              <p:nvPr/>
            </p:nvSpPr>
            <p:spPr bwMode="auto">
              <a:xfrm rot="2700000">
                <a:off x="9034463" y="48545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1" name="Rectangle 181"/>
              <p:cNvSpPr>
                <a:spLocks noChangeArrowheads="1"/>
              </p:cNvSpPr>
              <p:nvPr/>
            </p:nvSpPr>
            <p:spPr bwMode="auto">
              <a:xfrm rot="2700000">
                <a:off x="9010650"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2" name="Rectangle 182"/>
              <p:cNvSpPr>
                <a:spLocks noChangeArrowheads="1"/>
              </p:cNvSpPr>
              <p:nvPr/>
            </p:nvSpPr>
            <p:spPr bwMode="auto">
              <a:xfrm rot="2700000">
                <a:off x="8959850" y="543718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3" name="Rectangle 183"/>
              <p:cNvSpPr>
                <a:spLocks noChangeArrowheads="1"/>
              </p:cNvSpPr>
              <p:nvPr/>
            </p:nvSpPr>
            <p:spPr bwMode="auto">
              <a:xfrm rot="2700000">
                <a:off x="8910638" y="51276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4" name="Rectangle 184"/>
              <p:cNvSpPr>
                <a:spLocks noChangeArrowheads="1"/>
              </p:cNvSpPr>
              <p:nvPr/>
            </p:nvSpPr>
            <p:spPr bwMode="auto">
              <a:xfrm rot="2700000">
                <a:off x="8885238" y="45815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5" name="Rectangle 185"/>
              <p:cNvSpPr>
                <a:spLocks noChangeArrowheads="1"/>
              </p:cNvSpPr>
              <p:nvPr/>
            </p:nvSpPr>
            <p:spPr bwMode="auto">
              <a:xfrm rot="2700000">
                <a:off x="8836025" y="51657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6" name="Rectangle 186"/>
              <p:cNvSpPr>
                <a:spLocks noChangeArrowheads="1"/>
              </p:cNvSpPr>
              <p:nvPr/>
            </p:nvSpPr>
            <p:spPr bwMode="auto">
              <a:xfrm rot="2700000">
                <a:off x="8786813" y="51276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7" name="Rectangle 187"/>
              <p:cNvSpPr>
                <a:spLocks noChangeArrowheads="1"/>
              </p:cNvSpPr>
              <p:nvPr/>
            </p:nvSpPr>
            <p:spPr bwMode="auto">
              <a:xfrm rot="2700000">
                <a:off x="8761413" y="5029200"/>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8" name="Rectangle 188"/>
              <p:cNvSpPr>
                <a:spLocks noChangeArrowheads="1"/>
              </p:cNvSpPr>
              <p:nvPr/>
            </p:nvSpPr>
            <p:spPr bwMode="auto">
              <a:xfrm rot="2700000">
                <a:off x="8712200"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49" name="Rectangle 189"/>
              <p:cNvSpPr>
                <a:spLocks noChangeArrowheads="1"/>
              </p:cNvSpPr>
              <p:nvPr/>
            </p:nvSpPr>
            <p:spPr bwMode="auto">
              <a:xfrm rot="2700000">
                <a:off x="8662988" y="4657725"/>
                <a:ext cx="150813"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0" name="Rectangle 190"/>
              <p:cNvSpPr>
                <a:spLocks noChangeArrowheads="1"/>
              </p:cNvSpPr>
              <p:nvPr/>
            </p:nvSpPr>
            <p:spPr bwMode="auto">
              <a:xfrm rot="2700000">
                <a:off x="8637588" y="49895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1" name="Rectangle 191"/>
              <p:cNvSpPr>
                <a:spLocks noChangeArrowheads="1"/>
              </p:cNvSpPr>
              <p:nvPr/>
            </p:nvSpPr>
            <p:spPr bwMode="auto">
              <a:xfrm rot="2700000">
                <a:off x="8588375" y="51657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2" name="Rectangle 192"/>
              <p:cNvSpPr>
                <a:spLocks noChangeArrowheads="1"/>
              </p:cNvSpPr>
              <p:nvPr/>
            </p:nvSpPr>
            <p:spPr bwMode="auto">
              <a:xfrm rot="2700000">
                <a:off x="8537575" y="49720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3" name="Rectangle 193"/>
              <p:cNvSpPr>
                <a:spLocks noChangeArrowheads="1"/>
              </p:cNvSpPr>
              <p:nvPr/>
            </p:nvSpPr>
            <p:spPr bwMode="auto">
              <a:xfrm rot="2700000">
                <a:off x="8513763" y="524510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4" name="Rectangle 194"/>
              <p:cNvSpPr>
                <a:spLocks noChangeArrowheads="1"/>
              </p:cNvSpPr>
              <p:nvPr/>
            </p:nvSpPr>
            <p:spPr bwMode="auto">
              <a:xfrm rot="2700000">
                <a:off x="8462963"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5" name="Rectangle 195"/>
              <p:cNvSpPr>
                <a:spLocks noChangeArrowheads="1"/>
              </p:cNvSpPr>
              <p:nvPr/>
            </p:nvSpPr>
            <p:spPr bwMode="auto">
              <a:xfrm rot="2700000">
                <a:off x="8413750" y="434816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6" name="Rectangle 196"/>
              <p:cNvSpPr>
                <a:spLocks noChangeArrowheads="1"/>
              </p:cNvSpPr>
              <p:nvPr/>
            </p:nvSpPr>
            <p:spPr bwMode="auto">
              <a:xfrm rot="2700000">
                <a:off x="8388350" y="49514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7" name="Rectangle 197"/>
              <p:cNvSpPr>
                <a:spLocks noChangeArrowheads="1"/>
              </p:cNvSpPr>
              <p:nvPr/>
            </p:nvSpPr>
            <p:spPr bwMode="auto">
              <a:xfrm rot="2700000">
                <a:off x="8339138" y="45815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8" name="Rectangle 198"/>
              <p:cNvSpPr>
                <a:spLocks noChangeArrowheads="1"/>
              </p:cNvSpPr>
              <p:nvPr/>
            </p:nvSpPr>
            <p:spPr bwMode="auto">
              <a:xfrm rot="2700000">
                <a:off x="8289925" y="444341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59" name="Rectangle 199"/>
              <p:cNvSpPr>
                <a:spLocks noChangeArrowheads="1"/>
              </p:cNvSpPr>
              <p:nvPr/>
            </p:nvSpPr>
            <p:spPr bwMode="auto">
              <a:xfrm rot="2700000">
                <a:off x="8264525" y="4502150"/>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0" name="Rectangle 200"/>
              <p:cNvSpPr>
                <a:spLocks noChangeArrowheads="1"/>
              </p:cNvSpPr>
              <p:nvPr/>
            </p:nvSpPr>
            <p:spPr bwMode="auto">
              <a:xfrm rot="2700000">
                <a:off x="8215313" y="43878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1" name="Rectangle 201"/>
              <p:cNvSpPr>
                <a:spLocks noChangeArrowheads="1"/>
              </p:cNvSpPr>
              <p:nvPr/>
            </p:nvSpPr>
            <p:spPr bwMode="auto">
              <a:xfrm rot="2700000">
                <a:off x="8164513" y="46196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2" name="Rectangle 202"/>
              <p:cNvSpPr>
                <a:spLocks noChangeArrowheads="1"/>
              </p:cNvSpPr>
              <p:nvPr/>
            </p:nvSpPr>
            <p:spPr bwMode="auto">
              <a:xfrm rot="2700000">
                <a:off x="8140700" y="489267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3" name="Rectangle 203"/>
              <p:cNvSpPr>
                <a:spLocks noChangeArrowheads="1"/>
              </p:cNvSpPr>
              <p:nvPr/>
            </p:nvSpPr>
            <p:spPr bwMode="auto">
              <a:xfrm rot="2700000">
                <a:off x="8089900" y="40354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4" name="Rectangle 204"/>
              <p:cNvSpPr>
                <a:spLocks noChangeArrowheads="1"/>
              </p:cNvSpPr>
              <p:nvPr/>
            </p:nvSpPr>
            <p:spPr bwMode="auto">
              <a:xfrm rot="2700000">
                <a:off x="8040688" y="48339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5" name="Rectangle 205"/>
              <p:cNvSpPr>
                <a:spLocks noChangeArrowheads="1"/>
              </p:cNvSpPr>
              <p:nvPr/>
            </p:nvSpPr>
            <p:spPr bwMode="auto">
              <a:xfrm rot="2700000">
                <a:off x="7991475" y="47958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6" name="Rectangle 206"/>
              <p:cNvSpPr>
                <a:spLocks noChangeArrowheads="1"/>
              </p:cNvSpPr>
              <p:nvPr/>
            </p:nvSpPr>
            <p:spPr bwMode="auto">
              <a:xfrm rot="2700000">
                <a:off x="7966075" y="4387850"/>
                <a:ext cx="152400" cy="1143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7" name="Rectangle 207"/>
              <p:cNvSpPr>
                <a:spLocks noChangeArrowheads="1"/>
              </p:cNvSpPr>
              <p:nvPr/>
            </p:nvSpPr>
            <p:spPr bwMode="auto">
              <a:xfrm rot="2700000">
                <a:off x="7916863" y="5087938"/>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8" name="Rectangle 208"/>
              <p:cNvSpPr>
                <a:spLocks noChangeArrowheads="1"/>
              </p:cNvSpPr>
              <p:nvPr/>
            </p:nvSpPr>
            <p:spPr bwMode="auto">
              <a:xfrm rot="2700000">
                <a:off x="7866063" y="493077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69" name="Rectangle 209"/>
              <p:cNvSpPr>
                <a:spLocks noChangeArrowheads="1"/>
              </p:cNvSpPr>
              <p:nvPr/>
            </p:nvSpPr>
            <p:spPr bwMode="auto">
              <a:xfrm rot="2700000">
                <a:off x="7842250" y="5749925"/>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0" name="Rectangle 210"/>
              <p:cNvSpPr>
                <a:spLocks noChangeArrowheads="1"/>
              </p:cNvSpPr>
              <p:nvPr/>
            </p:nvSpPr>
            <p:spPr bwMode="auto">
              <a:xfrm rot="2700000">
                <a:off x="7791450" y="4795838"/>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1" name="Rectangle 211"/>
              <p:cNvSpPr>
                <a:spLocks noChangeArrowheads="1"/>
              </p:cNvSpPr>
              <p:nvPr/>
            </p:nvSpPr>
            <p:spPr bwMode="auto">
              <a:xfrm rot="2700000">
                <a:off x="7742238" y="49133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2" name="Rectangle 212"/>
              <p:cNvSpPr>
                <a:spLocks noChangeArrowheads="1"/>
              </p:cNvSpPr>
              <p:nvPr/>
            </p:nvSpPr>
            <p:spPr bwMode="auto">
              <a:xfrm rot="2700000">
                <a:off x="7716838" y="58277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3" name="Rectangle 213"/>
              <p:cNvSpPr>
                <a:spLocks noChangeArrowheads="1"/>
              </p:cNvSpPr>
              <p:nvPr/>
            </p:nvSpPr>
            <p:spPr bwMode="auto">
              <a:xfrm rot="2700000">
                <a:off x="7667625" y="5495925"/>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4" name="Rectangle 214"/>
              <p:cNvSpPr>
                <a:spLocks noChangeArrowheads="1"/>
              </p:cNvSpPr>
              <p:nvPr/>
            </p:nvSpPr>
            <p:spPr bwMode="auto">
              <a:xfrm rot="2700000">
                <a:off x="7618413" y="49514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5" name="Rectangle 215"/>
              <p:cNvSpPr>
                <a:spLocks noChangeArrowheads="1"/>
              </p:cNvSpPr>
              <p:nvPr/>
            </p:nvSpPr>
            <p:spPr bwMode="auto">
              <a:xfrm rot="2700000">
                <a:off x="7593013" y="4367213"/>
                <a:ext cx="152400" cy="1158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sp>
            <p:nvSpPr>
              <p:cNvPr id="36976" name="Rectangle 216"/>
              <p:cNvSpPr>
                <a:spLocks noChangeArrowheads="1"/>
              </p:cNvSpPr>
              <p:nvPr/>
            </p:nvSpPr>
            <p:spPr bwMode="auto">
              <a:xfrm rot="2700000">
                <a:off x="7543800" y="4678363"/>
                <a:ext cx="152400" cy="117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a:p>
            </p:txBody>
          </p:sp>
        </p:grpSp>
        <p:sp>
          <p:nvSpPr>
            <p:cNvPr id="36874" name="Rectangle 218"/>
            <p:cNvSpPr>
              <a:spLocks noChangeArrowheads="1"/>
            </p:cNvSpPr>
            <p:nvPr/>
          </p:nvSpPr>
          <p:spPr bwMode="auto">
            <a:xfrm flipH="1">
              <a:off x="1808163" y="4829175"/>
              <a:ext cx="309381" cy="366767"/>
            </a:xfrm>
            <a:prstGeom prst="rect">
              <a:avLst/>
            </a:prstGeom>
            <a:noFill/>
            <a:ln w="12699">
              <a:noFill/>
              <a:miter lim="800000"/>
              <a:headEnd/>
              <a:tailEnd/>
            </a:ln>
          </p:spPr>
          <p:txBody>
            <a:bodyPr wrap="none" lIns="90488" tIns="44450" rIns="90488" bIns="44450">
              <a:spAutoFit/>
            </a:bodyPr>
            <a:lstStyle/>
            <a:p>
              <a:r>
                <a:rPr lang="en-US" sz="1800" b="1" i="0">
                  <a:solidFill>
                    <a:srgbClr val="414141"/>
                  </a:solidFill>
                  <a:latin typeface="+mj-lt"/>
                </a:rPr>
                <a:t>0</a:t>
              </a:r>
            </a:p>
          </p:txBody>
        </p:sp>
        <p:sp>
          <p:nvSpPr>
            <p:cNvPr id="36875" name="Rectangle 219"/>
            <p:cNvSpPr>
              <a:spLocks noChangeArrowheads="1"/>
            </p:cNvSpPr>
            <p:nvPr/>
          </p:nvSpPr>
          <p:spPr bwMode="auto">
            <a:xfrm flipH="1">
              <a:off x="6958013" y="4830763"/>
              <a:ext cx="318999" cy="366767"/>
            </a:xfrm>
            <a:prstGeom prst="rect">
              <a:avLst/>
            </a:prstGeom>
            <a:noFill/>
            <a:ln w="12699">
              <a:noFill/>
              <a:miter lim="800000"/>
              <a:headEnd/>
              <a:tailEnd/>
            </a:ln>
          </p:spPr>
          <p:txBody>
            <a:bodyPr wrap="none" lIns="90488" tIns="44450" rIns="90488" bIns="44450">
              <a:spAutoFit/>
            </a:bodyPr>
            <a:lstStyle/>
            <a:p>
              <a:r>
                <a:rPr lang="en-US" sz="1800" b="1" i="0" dirty="0">
                  <a:solidFill>
                    <a:srgbClr val="414141"/>
                  </a:solidFill>
                  <a:latin typeface="+mj-lt"/>
                </a:rPr>
                <a:t>X</a:t>
              </a:r>
            </a:p>
          </p:txBody>
        </p:sp>
      </p:grpSp>
      <p:sp>
        <p:nvSpPr>
          <p:cNvPr id="224" name="Title 223"/>
          <p:cNvSpPr>
            <a:spLocks noGrp="1"/>
          </p:cNvSpPr>
          <p:nvPr>
            <p:ph type="title"/>
          </p:nvPr>
        </p:nvSpPr>
        <p:spPr>
          <a:xfrm>
            <a:off x="493085" y="313449"/>
            <a:ext cx="8229600" cy="990600"/>
          </a:xfrm>
        </p:spPr>
        <p:txBody>
          <a:bodyPr/>
          <a:lstStyle/>
          <a:p>
            <a:r>
              <a:rPr lang="en-US" dirty="0">
                <a:solidFill>
                  <a:schemeClr val="tx1"/>
                </a:solidFill>
                <a:latin typeface="Eras Medium ITC" panose="020B0602030504020804" pitchFamily="34" charset="0"/>
              </a:rPr>
              <a:t>Non-constant Error Variance</a:t>
            </a:r>
          </a:p>
        </p:txBody>
      </p:sp>
      <p:sp>
        <p:nvSpPr>
          <p:cNvPr id="219" name="TextBox 218"/>
          <p:cNvSpPr txBox="1"/>
          <p:nvPr/>
        </p:nvSpPr>
        <p:spPr>
          <a:xfrm>
            <a:off x="2127365" y="6330036"/>
            <a:ext cx="4831324" cy="369332"/>
          </a:xfrm>
          <a:prstGeom prst="rect">
            <a:avLst/>
          </a:prstGeom>
          <a:noFill/>
        </p:spPr>
        <p:txBody>
          <a:bodyPr wrap="square" rtlCol="0">
            <a:spAutoFit/>
          </a:bodyPr>
          <a:lstStyle/>
          <a:p>
            <a:r>
              <a:rPr lang="en-US" dirty="0">
                <a:latin typeface="Eras Medium ITC" panose="020B0602030504020804" pitchFamily="34" charset="0"/>
              </a:rPr>
              <a:t>Deviation from the original model assumption</a:t>
            </a:r>
          </a:p>
        </p:txBody>
      </p:sp>
    </p:spTree>
    <p:extLst>
      <p:ext uri="{BB962C8B-B14F-4D97-AF65-F5344CB8AC3E}">
        <p14:creationId xmlns:p14="http://schemas.microsoft.com/office/powerpoint/2010/main" val="3857456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222"/>
          <p:cNvSpPr>
            <a:spLocks noGrp="1"/>
          </p:cNvSpPr>
          <p:nvPr>
            <p:ph type="title"/>
          </p:nvPr>
        </p:nvSpPr>
        <p:spPr>
          <a:xfrm>
            <a:off x="457200" y="533204"/>
            <a:ext cx="8229600" cy="990600"/>
          </a:xfrm>
        </p:spPr>
        <p:txBody>
          <a:bodyPr>
            <a:noAutofit/>
          </a:bodyPr>
          <a:lstStyle/>
          <a:p>
            <a:r>
              <a:rPr lang="en-US" sz="3200" dirty="0">
                <a:solidFill>
                  <a:schemeClr val="tx1"/>
                </a:solidFill>
                <a:latin typeface="Eras Medium ITC" panose="020B0602030504020804" pitchFamily="34" charset="0"/>
              </a:rPr>
              <a:t>Plots of Non-independent Error Terms</a:t>
            </a:r>
          </a:p>
        </p:txBody>
      </p:sp>
      <p:sp>
        <p:nvSpPr>
          <p:cNvPr id="37890" name="Slide Number Placeholder 3"/>
          <p:cNvSpPr>
            <a:spLocks noGrp="1"/>
          </p:cNvSpPr>
          <p:nvPr>
            <p:ph type="sldNum" sz="quarter" idx="12"/>
          </p:nvPr>
        </p:nvSpPr>
        <p:spPr>
          <a:noFill/>
        </p:spPr>
        <p:txBody>
          <a:bodyPr/>
          <a:lstStyle/>
          <a:p>
            <a:fld id="{8596B403-BDAD-42F8-84A1-9B89FAB9C8E8}" type="slidenum">
              <a:rPr lang="en-US" smtClean="0"/>
              <a:pPr/>
              <a:t>29</a:t>
            </a:fld>
            <a:endParaRPr lang="en-US"/>
          </a:p>
        </p:txBody>
      </p:sp>
      <p:grpSp>
        <p:nvGrpSpPr>
          <p:cNvPr id="227" name="Group 226"/>
          <p:cNvGrpSpPr/>
          <p:nvPr/>
        </p:nvGrpSpPr>
        <p:grpSpPr>
          <a:xfrm>
            <a:off x="533400" y="2209800"/>
            <a:ext cx="3708311" cy="2390775"/>
            <a:chOff x="392113" y="2233613"/>
            <a:chExt cx="3708311" cy="2390775"/>
          </a:xfrm>
        </p:grpSpPr>
        <p:sp>
          <p:nvSpPr>
            <p:cNvPr id="38003" name="Rectangle 5"/>
            <p:cNvSpPr>
              <a:spLocks noChangeArrowheads="1"/>
            </p:cNvSpPr>
            <p:nvPr/>
          </p:nvSpPr>
          <p:spPr bwMode="auto">
            <a:xfrm>
              <a:off x="392113" y="2233613"/>
              <a:ext cx="3673475" cy="2390775"/>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a:p>
          </p:txBody>
        </p:sp>
        <p:sp>
          <p:nvSpPr>
            <p:cNvPr id="38004" name="Line 6"/>
            <p:cNvSpPr>
              <a:spLocks noChangeShapeType="1"/>
            </p:cNvSpPr>
            <p:nvPr/>
          </p:nvSpPr>
          <p:spPr bwMode="auto">
            <a:xfrm>
              <a:off x="663575" y="2317751"/>
              <a:ext cx="0" cy="2211388"/>
            </a:xfrm>
            <a:prstGeom prst="line">
              <a:avLst/>
            </a:prstGeom>
            <a:noFill/>
            <a:ln w="25399">
              <a:solidFill>
                <a:srgbClr val="000000"/>
              </a:solidFill>
              <a:round/>
              <a:headEnd/>
              <a:tailEnd/>
            </a:ln>
          </p:spPr>
          <p:txBody>
            <a:bodyPr wrap="none" anchor="ctr"/>
            <a:lstStyle/>
            <a:p>
              <a:endParaRPr lang="en-US"/>
            </a:p>
          </p:txBody>
        </p:sp>
        <p:sp>
          <p:nvSpPr>
            <p:cNvPr id="38005" name="Line 7"/>
            <p:cNvSpPr>
              <a:spLocks noChangeShapeType="1"/>
            </p:cNvSpPr>
            <p:nvPr/>
          </p:nvSpPr>
          <p:spPr bwMode="auto">
            <a:xfrm>
              <a:off x="665163" y="3355976"/>
              <a:ext cx="3144837" cy="0"/>
            </a:xfrm>
            <a:prstGeom prst="line">
              <a:avLst/>
            </a:prstGeom>
            <a:noFill/>
            <a:ln w="25399">
              <a:solidFill>
                <a:srgbClr val="000000"/>
              </a:solidFill>
              <a:round/>
              <a:headEnd/>
              <a:tailEnd/>
            </a:ln>
          </p:spPr>
          <p:txBody>
            <a:bodyPr wrap="none" anchor="ctr"/>
            <a:lstStyle/>
            <a:p>
              <a:endParaRPr lang="en-US"/>
            </a:p>
          </p:txBody>
        </p:sp>
        <p:grpSp>
          <p:nvGrpSpPr>
            <p:cNvPr id="225" name="Group 224"/>
            <p:cNvGrpSpPr/>
            <p:nvPr/>
          </p:nvGrpSpPr>
          <p:grpSpPr>
            <a:xfrm>
              <a:off x="835015" y="2492368"/>
              <a:ext cx="2746385" cy="1927232"/>
              <a:chOff x="939800" y="5334000"/>
              <a:chExt cx="2746385" cy="1927232"/>
            </a:xfrm>
          </p:grpSpPr>
          <p:sp>
            <p:nvSpPr>
              <p:cNvPr id="38011" name="Freeform 10"/>
              <p:cNvSpPr>
                <a:spLocks/>
              </p:cNvSpPr>
              <p:nvPr/>
            </p:nvSpPr>
            <p:spPr bwMode="auto">
              <a:xfrm>
                <a:off x="939800" y="6915156"/>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2" name="Freeform 11"/>
              <p:cNvSpPr>
                <a:spLocks/>
              </p:cNvSpPr>
              <p:nvPr/>
            </p:nvSpPr>
            <p:spPr bwMode="auto">
              <a:xfrm>
                <a:off x="955675" y="6759580"/>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3" name="Freeform 12"/>
              <p:cNvSpPr>
                <a:spLocks/>
              </p:cNvSpPr>
              <p:nvPr/>
            </p:nvSpPr>
            <p:spPr bwMode="auto">
              <a:xfrm>
                <a:off x="987425" y="6853243"/>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4" name="Freeform 13"/>
              <p:cNvSpPr>
                <a:spLocks/>
              </p:cNvSpPr>
              <p:nvPr/>
            </p:nvSpPr>
            <p:spPr bwMode="auto">
              <a:xfrm>
                <a:off x="1019175" y="6899281"/>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5" name="Freeform 14"/>
              <p:cNvSpPr>
                <a:spLocks/>
              </p:cNvSpPr>
              <p:nvPr/>
            </p:nvSpPr>
            <p:spPr bwMode="auto">
              <a:xfrm>
                <a:off x="1049338" y="6680205"/>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6" name="Freeform 15"/>
              <p:cNvSpPr>
                <a:spLocks/>
              </p:cNvSpPr>
              <p:nvPr/>
            </p:nvSpPr>
            <p:spPr bwMode="auto">
              <a:xfrm>
                <a:off x="1065213" y="6664330"/>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7" name="Freeform 16"/>
              <p:cNvSpPr>
                <a:spLocks/>
              </p:cNvSpPr>
              <p:nvPr/>
            </p:nvSpPr>
            <p:spPr bwMode="auto">
              <a:xfrm>
                <a:off x="1096963" y="7165982"/>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8" name="Freeform 17"/>
              <p:cNvSpPr>
                <a:spLocks/>
              </p:cNvSpPr>
              <p:nvPr/>
            </p:nvSpPr>
            <p:spPr bwMode="auto">
              <a:xfrm>
                <a:off x="1128713" y="6773868"/>
                <a:ext cx="95250" cy="96838"/>
              </a:xfrm>
              <a:custGeom>
                <a:avLst/>
                <a:gdLst>
                  <a:gd name="T0" fmla="*/ 29 w 60"/>
                  <a:gd name="T1" fmla="*/ 0 h 61"/>
                  <a:gd name="T2" fmla="*/ 59 w 60"/>
                  <a:gd name="T3" fmla="*/ 30 h 61"/>
                  <a:gd name="T4" fmla="*/ 29 w 60"/>
                  <a:gd name="T5" fmla="*/ 60 h 61"/>
                  <a:gd name="T6" fmla="*/ 0 w 60"/>
                  <a:gd name="T7" fmla="*/ 30 h 61"/>
                  <a:gd name="T8" fmla="*/ 29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0"/>
                    </a:moveTo>
                    <a:lnTo>
                      <a:pt x="59" y="30"/>
                    </a:lnTo>
                    <a:lnTo>
                      <a:pt x="29" y="60"/>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19" name="Freeform 18"/>
              <p:cNvSpPr>
                <a:spLocks/>
              </p:cNvSpPr>
              <p:nvPr/>
            </p:nvSpPr>
            <p:spPr bwMode="auto">
              <a:xfrm>
                <a:off x="1144588" y="6711955"/>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0" name="Freeform 19"/>
              <p:cNvSpPr>
                <a:spLocks/>
              </p:cNvSpPr>
              <p:nvPr/>
            </p:nvSpPr>
            <p:spPr bwMode="auto">
              <a:xfrm>
                <a:off x="1174751" y="6602417"/>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1" name="Freeform 20"/>
              <p:cNvSpPr>
                <a:spLocks/>
              </p:cNvSpPr>
              <p:nvPr/>
            </p:nvSpPr>
            <p:spPr bwMode="auto">
              <a:xfrm>
                <a:off x="1206501" y="6773868"/>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2" name="Freeform 21"/>
              <p:cNvSpPr>
                <a:spLocks/>
              </p:cNvSpPr>
              <p:nvPr/>
            </p:nvSpPr>
            <p:spPr bwMode="auto">
              <a:xfrm>
                <a:off x="1238251" y="7102481"/>
                <a:ext cx="95250" cy="96838"/>
              </a:xfrm>
              <a:custGeom>
                <a:avLst/>
                <a:gdLst>
                  <a:gd name="T0" fmla="*/ 29 w 60"/>
                  <a:gd name="T1" fmla="*/ 0 h 61"/>
                  <a:gd name="T2" fmla="*/ 59 w 60"/>
                  <a:gd name="T3" fmla="*/ 30 h 61"/>
                  <a:gd name="T4" fmla="*/ 29 w 60"/>
                  <a:gd name="T5" fmla="*/ 60 h 61"/>
                  <a:gd name="T6" fmla="*/ 0 w 60"/>
                  <a:gd name="T7" fmla="*/ 30 h 61"/>
                  <a:gd name="T8" fmla="*/ 29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0"/>
                    </a:moveTo>
                    <a:lnTo>
                      <a:pt x="59" y="30"/>
                    </a:lnTo>
                    <a:lnTo>
                      <a:pt x="29" y="60"/>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3" name="Freeform 22"/>
              <p:cNvSpPr>
                <a:spLocks/>
              </p:cNvSpPr>
              <p:nvPr/>
            </p:nvSpPr>
            <p:spPr bwMode="auto">
              <a:xfrm>
                <a:off x="1254126" y="6196016"/>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4" name="Freeform 23"/>
              <p:cNvSpPr>
                <a:spLocks/>
              </p:cNvSpPr>
              <p:nvPr/>
            </p:nvSpPr>
            <p:spPr bwMode="auto">
              <a:xfrm>
                <a:off x="1284289" y="6869118"/>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5" name="Freeform 24"/>
              <p:cNvSpPr>
                <a:spLocks/>
              </p:cNvSpPr>
              <p:nvPr/>
            </p:nvSpPr>
            <p:spPr bwMode="auto">
              <a:xfrm>
                <a:off x="1316039" y="6696080"/>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6" name="Freeform 25"/>
              <p:cNvSpPr>
                <a:spLocks/>
              </p:cNvSpPr>
              <p:nvPr/>
            </p:nvSpPr>
            <p:spPr bwMode="auto">
              <a:xfrm>
                <a:off x="1331914" y="6226178"/>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7" name="Freeform 26"/>
              <p:cNvSpPr>
                <a:spLocks/>
              </p:cNvSpPr>
              <p:nvPr/>
            </p:nvSpPr>
            <p:spPr bwMode="auto">
              <a:xfrm>
                <a:off x="1363664" y="6883406"/>
                <a:ext cx="95250" cy="96838"/>
              </a:xfrm>
              <a:custGeom>
                <a:avLst/>
                <a:gdLst>
                  <a:gd name="T0" fmla="*/ 29 w 60"/>
                  <a:gd name="T1" fmla="*/ 0 h 61"/>
                  <a:gd name="T2" fmla="*/ 59 w 60"/>
                  <a:gd name="T3" fmla="*/ 30 h 61"/>
                  <a:gd name="T4" fmla="*/ 29 w 60"/>
                  <a:gd name="T5" fmla="*/ 60 h 61"/>
                  <a:gd name="T6" fmla="*/ 0 w 60"/>
                  <a:gd name="T7" fmla="*/ 30 h 61"/>
                  <a:gd name="T8" fmla="*/ 29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0"/>
                    </a:moveTo>
                    <a:lnTo>
                      <a:pt x="59" y="30"/>
                    </a:lnTo>
                    <a:lnTo>
                      <a:pt x="29" y="60"/>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8" name="Freeform 27"/>
              <p:cNvSpPr>
                <a:spLocks/>
              </p:cNvSpPr>
              <p:nvPr/>
            </p:nvSpPr>
            <p:spPr bwMode="auto">
              <a:xfrm>
                <a:off x="1395414" y="5835652"/>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29" name="Freeform 28"/>
              <p:cNvSpPr>
                <a:spLocks/>
              </p:cNvSpPr>
              <p:nvPr/>
            </p:nvSpPr>
            <p:spPr bwMode="auto">
              <a:xfrm>
                <a:off x="1409702" y="6196016"/>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0" name="Freeform 29"/>
              <p:cNvSpPr>
                <a:spLocks/>
              </p:cNvSpPr>
              <p:nvPr/>
            </p:nvSpPr>
            <p:spPr bwMode="auto">
              <a:xfrm>
                <a:off x="1441452" y="6242053"/>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1" name="Freeform 30"/>
              <p:cNvSpPr>
                <a:spLocks/>
              </p:cNvSpPr>
              <p:nvPr/>
            </p:nvSpPr>
            <p:spPr bwMode="auto">
              <a:xfrm>
                <a:off x="1473202" y="6586542"/>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2" name="Freeform 31"/>
              <p:cNvSpPr>
                <a:spLocks/>
              </p:cNvSpPr>
              <p:nvPr/>
            </p:nvSpPr>
            <p:spPr bwMode="auto">
              <a:xfrm>
                <a:off x="1504952" y="6429379"/>
                <a:ext cx="95250" cy="96838"/>
              </a:xfrm>
              <a:custGeom>
                <a:avLst/>
                <a:gdLst>
                  <a:gd name="T0" fmla="*/ 29 w 60"/>
                  <a:gd name="T1" fmla="*/ 0 h 61"/>
                  <a:gd name="T2" fmla="*/ 59 w 60"/>
                  <a:gd name="T3" fmla="*/ 30 h 61"/>
                  <a:gd name="T4" fmla="*/ 29 w 60"/>
                  <a:gd name="T5" fmla="*/ 60 h 61"/>
                  <a:gd name="T6" fmla="*/ 0 w 60"/>
                  <a:gd name="T7" fmla="*/ 30 h 61"/>
                  <a:gd name="T8" fmla="*/ 29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0"/>
                    </a:moveTo>
                    <a:lnTo>
                      <a:pt x="59" y="30"/>
                    </a:lnTo>
                    <a:lnTo>
                      <a:pt x="29" y="60"/>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3" name="Freeform 32"/>
              <p:cNvSpPr>
                <a:spLocks/>
              </p:cNvSpPr>
              <p:nvPr/>
            </p:nvSpPr>
            <p:spPr bwMode="auto">
              <a:xfrm>
                <a:off x="1520827" y="6383341"/>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4" name="Freeform 33"/>
              <p:cNvSpPr>
                <a:spLocks/>
              </p:cNvSpPr>
              <p:nvPr/>
            </p:nvSpPr>
            <p:spPr bwMode="auto">
              <a:xfrm>
                <a:off x="1550990" y="6445254"/>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5" name="Freeform 34"/>
              <p:cNvSpPr>
                <a:spLocks/>
              </p:cNvSpPr>
              <p:nvPr/>
            </p:nvSpPr>
            <p:spPr bwMode="auto">
              <a:xfrm>
                <a:off x="1582740" y="6586542"/>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6" name="Freeform 35"/>
              <p:cNvSpPr>
                <a:spLocks/>
              </p:cNvSpPr>
              <p:nvPr/>
            </p:nvSpPr>
            <p:spPr bwMode="auto">
              <a:xfrm>
                <a:off x="1598615" y="6538917"/>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7" name="Freeform 36"/>
              <p:cNvSpPr>
                <a:spLocks/>
              </p:cNvSpPr>
              <p:nvPr/>
            </p:nvSpPr>
            <p:spPr bwMode="auto">
              <a:xfrm>
                <a:off x="1630365" y="6399216"/>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8" name="Freeform 37"/>
              <p:cNvSpPr>
                <a:spLocks/>
              </p:cNvSpPr>
              <p:nvPr/>
            </p:nvSpPr>
            <p:spPr bwMode="auto">
              <a:xfrm>
                <a:off x="1662115" y="6351591"/>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39" name="Freeform 38"/>
              <p:cNvSpPr>
                <a:spLocks/>
              </p:cNvSpPr>
              <p:nvPr/>
            </p:nvSpPr>
            <p:spPr bwMode="auto">
              <a:xfrm>
                <a:off x="1692278" y="6257928"/>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0" name="Freeform 39"/>
              <p:cNvSpPr>
                <a:spLocks/>
              </p:cNvSpPr>
              <p:nvPr/>
            </p:nvSpPr>
            <p:spPr bwMode="auto">
              <a:xfrm>
                <a:off x="1708153" y="6429379"/>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1" name="Freeform 40"/>
              <p:cNvSpPr>
                <a:spLocks/>
              </p:cNvSpPr>
              <p:nvPr/>
            </p:nvSpPr>
            <p:spPr bwMode="auto">
              <a:xfrm>
                <a:off x="1739903" y="6696080"/>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2" name="Freeform 41"/>
              <p:cNvSpPr>
                <a:spLocks/>
              </p:cNvSpPr>
              <p:nvPr/>
            </p:nvSpPr>
            <p:spPr bwMode="auto">
              <a:xfrm>
                <a:off x="1771653" y="6618292"/>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3" name="Freeform 42"/>
              <p:cNvSpPr>
                <a:spLocks/>
              </p:cNvSpPr>
              <p:nvPr/>
            </p:nvSpPr>
            <p:spPr bwMode="auto">
              <a:xfrm>
                <a:off x="1787528" y="6399216"/>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4" name="Freeform 43"/>
              <p:cNvSpPr>
                <a:spLocks/>
              </p:cNvSpPr>
              <p:nvPr/>
            </p:nvSpPr>
            <p:spPr bwMode="auto">
              <a:xfrm>
                <a:off x="1817691" y="6038853"/>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5" name="Freeform 44"/>
              <p:cNvSpPr>
                <a:spLocks/>
              </p:cNvSpPr>
              <p:nvPr/>
            </p:nvSpPr>
            <p:spPr bwMode="auto">
              <a:xfrm>
                <a:off x="1849441" y="6319841"/>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6" name="Freeform 45"/>
              <p:cNvSpPr>
                <a:spLocks/>
              </p:cNvSpPr>
              <p:nvPr/>
            </p:nvSpPr>
            <p:spPr bwMode="auto">
              <a:xfrm>
                <a:off x="1881191" y="6007102"/>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7" name="Freeform 46"/>
              <p:cNvSpPr>
                <a:spLocks/>
              </p:cNvSpPr>
              <p:nvPr/>
            </p:nvSpPr>
            <p:spPr bwMode="auto">
              <a:xfrm>
                <a:off x="1897066" y="5835652"/>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8" name="Freeform 47"/>
              <p:cNvSpPr>
                <a:spLocks/>
              </p:cNvSpPr>
              <p:nvPr/>
            </p:nvSpPr>
            <p:spPr bwMode="auto">
              <a:xfrm>
                <a:off x="1927229" y="6226178"/>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49" name="Freeform 48"/>
              <p:cNvSpPr>
                <a:spLocks/>
              </p:cNvSpPr>
              <p:nvPr/>
            </p:nvSpPr>
            <p:spPr bwMode="auto">
              <a:xfrm>
                <a:off x="1958979" y="6351591"/>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0" name="Freeform 49"/>
              <p:cNvSpPr>
                <a:spLocks/>
              </p:cNvSpPr>
              <p:nvPr/>
            </p:nvSpPr>
            <p:spPr bwMode="auto">
              <a:xfrm>
                <a:off x="1974854" y="5961065"/>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1" name="Freeform 50"/>
              <p:cNvSpPr>
                <a:spLocks/>
              </p:cNvSpPr>
              <p:nvPr/>
            </p:nvSpPr>
            <p:spPr bwMode="auto">
              <a:xfrm>
                <a:off x="2006604" y="5945190"/>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2" name="Freeform 51"/>
              <p:cNvSpPr>
                <a:spLocks/>
              </p:cNvSpPr>
              <p:nvPr/>
            </p:nvSpPr>
            <p:spPr bwMode="auto">
              <a:xfrm>
                <a:off x="2038354" y="6116640"/>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3" name="Freeform 52"/>
              <p:cNvSpPr>
                <a:spLocks/>
              </p:cNvSpPr>
              <p:nvPr/>
            </p:nvSpPr>
            <p:spPr bwMode="auto">
              <a:xfrm>
                <a:off x="2068517" y="6602417"/>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4" name="Freeform 53"/>
              <p:cNvSpPr>
                <a:spLocks/>
              </p:cNvSpPr>
              <p:nvPr/>
            </p:nvSpPr>
            <p:spPr bwMode="auto">
              <a:xfrm>
                <a:off x="2084392" y="6242053"/>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5" name="Freeform 54"/>
              <p:cNvSpPr>
                <a:spLocks/>
              </p:cNvSpPr>
              <p:nvPr/>
            </p:nvSpPr>
            <p:spPr bwMode="auto">
              <a:xfrm>
                <a:off x="2116142" y="6335716"/>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6" name="Freeform 55"/>
              <p:cNvSpPr>
                <a:spLocks/>
              </p:cNvSpPr>
              <p:nvPr/>
            </p:nvSpPr>
            <p:spPr bwMode="auto">
              <a:xfrm>
                <a:off x="2147892" y="6226178"/>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7" name="Freeform 56"/>
              <p:cNvSpPr>
                <a:spLocks/>
              </p:cNvSpPr>
              <p:nvPr/>
            </p:nvSpPr>
            <p:spPr bwMode="auto">
              <a:xfrm>
                <a:off x="2163767" y="6492879"/>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8" name="Freeform 57"/>
              <p:cNvSpPr>
                <a:spLocks/>
              </p:cNvSpPr>
              <p:nvPr/>
            </p:nvSpPr>
            <p:spPr bwMode="auto">
              <a:xfrm>
                <a:off x="2193930" y="6242053"/>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59" name="Freeform 58"/>
              <p:cNvSpPr>
                <a:spLocks/>
              </p:cNvSpPr>
              <p:nvPr/>
            </p:nvSpPr>
            <p:spPr bwMode="auto">
              <a:xfrm>
                <a:off x="2225680" y="6116640"/>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0" name="Freeform 59"/>
              <p:cNvSpPr>
                <a:spLocks/>
              </p:cNvSpPr>
              <p:nvPr/>
            </p:nvSpPr>
            <p:spPr bwMode="auto">
              <a:xfrm>
                <a:off x="2257430" y="6429379"/>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1" name="Freeform 60"/>
              <p:cNvSpPr>
                <a:spLocks/>
              </p:cNvSpPr>
              <p:nvPr/>
            </p:nvSpPr>
            <p:spPr bwMode="auto">
              <a:xfrm>
                <a:off x="2273305" y="6289678"/>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2" name="Freeform 61"/>
              <p:cNvSpPr>
                <a:spLocks/>
              </p:cNvSpPr>
              <p:nvPr/>
            </p:nvSpPr>
            <p:spPr bwMode="auto">
              <a:xfrm>
                <a:off x="2305055" y="6086478"/>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3" name="Freeform 62"/>
              <p:cNvSpPr>
                <a:spLocks/>
              </p:cNvSpPr>
              <p:nvPr/>
            </p:nvSpPr>
            <p:spPr bwMode="auto">
              <a:xfrm>
                <a:off x="2335218" y="6132515"/>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4" name="Freeform 63"/>
              <p:cNvSpPr>
                <a:spLocks/>
              </p:cNvSpPr>
              <p:nvPr/>
            </p:nvSpPr>
            <p:spPr bwMode="auto">
              <a:xfrm>
                <a:off x="2351093" y="5788027"/>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5" name="Freeform 64"/>
              <p:cNvSpPr>
                <a:spLocks/>
              </p:cNvSpPr>
              <p:nvPr/>
            </p:nvSpPr>
            <p:spPr bwMode="auto">
              <a:xfrm>
                <a:off x="2382843" y="6210303"/>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6" name="Freeform 65"/>
              <p:cNvSpPr>
                <a:spLocks/>
              </p:cNvSpPr>
              <p:nvPr/>
            </p:nvSpPr>
            <p:spPr bwMode="auto">
              <a:xfrm>
                <a:off x="2414593" y="6257928"/>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7" name="Freeform 66"/>
              <p:cNvSpPr>
                <a:spLocks/>
              </p:cNvSpPr>
              <p:nvPr/>
            </p:nvSpPr>
            <p:spPr bwMode="auto">
              <a:xfrm>
                <a:off x="2430468" y="6242053"/>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8" name="Freeform 67"/>
              <p:cNvSpPr>
                <a:spLocks/>
              </p:cNvSpPr>
              <p:nvPr/>
            </p:nvSpPr>
            <p:spPr bwMode="auto">
              <a:xfrm>
                <a:off x="2460631" y="5961065"/>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69" name="Freeform 68"/>
              <p:cNvSpPr>
                <a:spLocks/>
              </p:cNvSpPr>
              <p:nvPr/>
            </p:nvSpPr>
            <p:spPr bwMode="auto">
              <a:xfrm>
                <a:off x="2492381" y="5945190"/>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0" name="Freeform 69"/>
              <p:cNvSpPr>
                <a:spLocks/>
              </p:cNvSpPr>
              <p:nvPr/>
            </p:nvSpPr>
            <p:spPr bwMode="auto">
              <a:xfrm>
                <a:off x="2524131" y="5803902"/>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1" name="Freeform 70"/>
              <p:cNvSpPr>
                <a:spLocks/>
              </p:cNvSpPr>
              <p:nvPr/>
            </p:nvSpPr>
            <p:spPr bwMode="auto">
              <a:xfrm>
                <a:off x="2540006" y="5835652"/>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2" name="Freeform 71"/>
              <p:cNvSpPr>
                <a:spLocks/>
              </p:cNvSpPr>
              <p:nvPr/>
            </p:nvSpPr>
            <p:spPr bwMode="auto">
              <a:xfrm>
                <a:off x="2570168" y="6007102"/>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3" name="Freeform 72"/>
              <p:cNvSpPr>
                <a:spLocks/>
              </p:cNvSpPr>
              <p:nvPr/>
            </p:nvSpPr>
            <p:spPr bwMode="auto">
              <a:xfrm>
                <a:off x="2601919" y="6335716"/>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4" name="Freeform 73"/>
              <p:cNvSpPr>
                <a:spLocks/>
              </p:cNvSpPr>
              <p:nvPr/>
            </p:nvSpPr>
            <p:spPr bwMode="auto">
              <a:xfrm>
                <a:off x="2617794" y="6164266"/>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5" name="Freeform 74"/>
              <p:cNvSpPr>
                <a:spLocks/>
              </p:cNvSpPr>
              <p:nvPr/>
            </p:nvSpPr>
            <p:spPr bwMode="auto">
              <a:xfrm>
                <a:off x="2649544" y="6477004"/>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6" name="Freeform 75"/>
              <p:cNvSpPr>
                <a:spLocks/>
              </p:cNvSpPr>
              <p:nvPr/>
            </p:nvSpPr>
            <p:spPr bwMode="auto">
              <a:xfrm>
                <a:off x="2681294" y="5881689"/>
                <a:ext cx="95250" cy="96838"/>
              </a:xfrm>
              <a:custGeom>
                <a:avLst/>
                <a:gdLst>
                  <a:gd name="T0" fmla="*/ 29 w 60"/>
                  <a:gd name="T1" fmla="*/ 0 h 61"/>
                  <a:gd name="T2" fmla="*/ 59 w 60"/>
                  <a:gd name="T3" fmla="*/ 30 h 61"/>
                  <a:gd name="T4" fmla="*/ 29 w 60"/>
                  <a:gd name="T5" fmla="*/ 60 h 61"/>
                  <a:gd name="T6" fmla="*/ 0 w 60"/>
                  <a:gd name="T7" fmla="*/ 30 h 61"/>
                  <a:gd name="T8" fmla="*/ 29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0"/>
                    </a:moveTo>
                    <a:lnTo>
                      <a:pt x="59" y="30"/>
                    </a:lnTo>
                    <a:lnTo>
                      <a:pt x="29" y="60"/>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7" name="Freeform 76"/>
              <p:cNvSpPr>
                <a:spLocks/>
              </p:cNvSpPr>
              <p:nvPr/>
            </p:nvSpPr>
            <p:spPr bwMode="auto">
              <a:xfrm>
                <a:off x="2711456" y="5710239"/>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8" name="Freeform 77"/>
              <p:cNvSpPr>
                <a:spLocks/>
              </p:cNvSpPr>
              <p:nvPr/>
            </p:nvSpPr>
            <p:spPr bwMode="auto">
              <a:xfrm>
                <a:off x="2727332" y="5897565"/>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79" name="Freeform 78"/>
              <p:cNvSpPr>
                <a:spLocks/>
              </p:cNvSpPr>
              <p:nvPr/>
            </p:nvSpPr>
            <p:spPr bwMode="auto">
              <a:xfrm>
                <a:off x="2759082" y="6070603"/>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0" name="Freeform 79"/>
              <p:cNvSpPr>
                <a:spLocks/>
              </p:cNvSpPr>
              <p:nvPr/>
            </p:nvSpPr>
            <p:spPr bwMode="auto">
              <a:xfrm>
                <a:off x="2790832" y="6022978"/>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1" name="Freeform 80"/>
              <p:cNvSpPr>
                <a:spLocks/>
              </p:cNvSpPr>
              <p:nvPr/>
            </p:nvSpPr>
            <p:spPr bwMode="auto">
              <a:xfrm>
                <a:off x="2806707" y="5788027"/>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2" name="Freeform 81"/>
              <p:cNvSpPr>
                <a:spLocks/>
              </p:cNvSpPr>
              <p:nvPr/>
            </p:nvSpPr>
            <p:spPr bwMode="auto">
              <a:xfrm>
                <a:off x="2836869" y="5819777"/>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3" name="Freeform 82"/>
              <p:cNvSpPr>
                <a:spLocks/>
              </p:cNvSpPr>
              <p:nvPr/>
            </p:nvSpPr>
            <p:spPr bwMode="auto">
              <a:xfrm>
                <a:off x="2868620" y="5756277"/>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4" name="Freeform 83"/>
              <p:cNvSpPr>
                <a:spLocks/>
              </p:cNvSpPr>
              <p:nvPr/>
            </p:nvSpPr>
            <p:spPr bwMode="auto">
              <a:xfrm>
                <a:off x="2900370" y="6054728"/>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5" name="Freeform 84"/>
              <p:cNvSpPr>
                <a:spLocks/>
              </p:cNvSpPr>
              <p:nvPr/>
            </p:nvSpPr>
            <p:spPr bwMode="auto">
              <a:xfrm>
                <a:off x="2916245" y="5929315"/>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6" name="Freeform 85"/>
              <p:cNvSpPr>
                <a:spLocks/>
              </p:cNvSpPr>
              <p:nvPr/>
            </p:nvSpPr>
            <p:spPr bwMode="auto">
              <a:xfrm>
                <a:off x="2947995" y="5632451"/>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7" name="Freeform 86"/>
              <p:cNvSpPr>
                <a:spLocks/>
              </p:cNvSpPr>
              <p:nvPr/>
            </p:nvSpPr>
            <p:spPr bwMode="auto">
              <a:xfrm>
                <a:off x="2978157" y="5772152"/>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8" name="Freeform 87"/>
              <p:cNvSpPr>
                <a:spLocks/>
              </p:cNvSpPr>
              <p:nvPr/>
            </p:nvSpPr>
            <p:spPr bwMode="auto">
              <a:xfrm>
                <a:off x="2994033" y="5381625"/>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89" name="Freeform 88"/>
              <p:cNvSpPr>
                <a:spLocks/>
              </p:cNvSpPr>
              <p:nvPr/>
            </p:nvSpPr>
            <p:spPr bwMode="auto">
              <a:xfrm>
                <a:off x="3025783" y="5865814"/>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0" name="Freeform 89"/>
              <p:cNvSpPr>
                <a:spLocks/>
              </p:cNvSpPr>
              <p:nvPr/>
            </p:nvSpPr>
            <p:spPr bwMode="auto">
              <a:xfrm>
                <a:off x="3057533" y="5459413"/>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1" name="Freeform 90"/>
              <p:cNvSpPr>
                <a:spLocks/>
              </p:cNvSpPr>
              <p:nvPr/>
            </p:nvSpPr>
            <p:spPr bwMode="auto">
              <a:xfrm>
                <a:off x="3087695" y="5632451"/>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2" name="Freeform 91"/>
              <p:cNvSpPr>
                <a:spLocks/>
              </p:cNvSpPr>
              <p:nvPr/>
            </p:nvSpPr>
            <p:spPr bwMode="auto">
              <a:xfrm>
                <a:off x="3103570" y="5584826"/>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3" name="Freeform 92"/>
              <p:cNvSpPr>
                <a:spLocks/>
              </p:cNvSpPr>
              <p:nvPr/>
            </p:nvSpPr>
            <p:spPr bwMode="auto">
              <a:xfrm>
                <a:off x="3135321" y="5427663"/>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4" name="Freeform 93"/>
              <p:cNvSpPr>
                <a:spLocks/>
              </p:cNvSpPr>
              <p:nvPr/>
            </p:nvSpPr>
            <p:spPr bwMode="auto">
              <a:xfrm>
                <a:off x="3167071" y="5522913"/>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5" name="Freeform 94"/>
              <p:cNvSpPr>
                <a:spLocks/>
              </p:cNvSpPr>
              <p:nvPr/>
            </p:nvSpPr>
            <p:spPr bwMode="auto">
              <a:xfrm>
                <a:off x="3182946" y="5553076"/>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6" name="Freeform 95"/>
              <p:cNvSpPr>
                <a:spLocks/>
              </p:cNvSpPr>
              <p:nvPr/>
            </p:nvSpPr>
            <p:spPr bwMode="auto">
              <a:xfrm>
                <a:off x="3213108" y="5945190"/>
                <a:ext cx="96838" cy="95250"/>
              </a:xfrm>
              <a:custGeom>
                <a:avLst/>
                <a:gdLst>
                  <a:gd name="T0" fmla="*/ 30 w 61"/>
                  <a:gd name="T1" fmla="*/ 0 h 60"/>
                  <a:gd name="T2" fmla="*/ 60 w 61"/>
                  <a:gd name="T3" fmla="*/ 29 h 60"/>
                  <a:gd name="T4" fmla="*/ 30 w 61"/>
                  <a:gd name="T5" fmla="*/ 59 h 60"/>
                  <a:gd name="T6" fmla="*/ 0 w 61"/>
                  <a:gd name="T7" fmla="*/ 29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7" name="Freeform 96"/>
              <p:cNvSpPr>
                <a:spLocks/>
              </p:cNvSpPr>
              <p:nvPr/>
            </p:nvSpPr>
            <p:spPr bwMode="auto">
              <a:xfrm>
                <a:off x="3244858" y="5537201"/>
                <a:ext cx="95250" cy="96838"/>
              </a:xfrm>
              <a:custGeom>
                <a:avLst/>
                <a:gdLst>
                  <a:gd name="T0" fmla="*/ 30 w 60"/>
                  <a:gd name="T1" fmla="*/ 0 h 61"/>
                  <a:gd name="T2" fmla="*/ 59 w 60"/>
                  <a:gd name="T3" fmla="*/ 30 h 61"/>
                  <a:gd name="T4" fmla="*/ 30 w 60"/>
                  <a:gd name="T5" fmla="*/ 60 h 61"/>
                  <a:gd name="T6" fmla="*/ 0 w 60"/>
                  <a:gd name="T7" fmla="*/ 30 h 61"/>
                  <a:gd name="T8" fmla="*/ 30 w 60"/>
                  <a:gd name="T9" fmla="*/ 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0"/>
                    </a:moveTo>
                    <a:lnTo>
                      <a:pt x="59" y="30"/>
                    </a:lnTo>
                    <a:lnTo>
                      <a:pt x="30" y="60"/>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8" name="Freeform 97"/>
              <p:cNvSpPr>
                <a:spLocks/>
              </p:cNvSpPr>
              <p:nvPr/>
            </p:nvSpPr>
            <p:spPr bwMode="auto">
              <a:xfrm>
                <a:off x="3260733" y="5553076"/>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099" name="Freeform 98"/>
              <p:cNvSpPr>
                <a:spLocks/>
              </p:cNvSpPr>
              <p:nvPr/>
            </p:nvSpPr>
            <p:spPr bwMode="auto">
              <a:xfrm>
                <a:off x="3292484" y="5632451"/>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0" name="Freeform 99"/>
              <p:cNvSpPr>
                <a:spLocks/>
              </p:cNvSpPr>
              <p:nvPr/>
            </p:nvSpPr>
            <p:spPr bwMode="auto">
              <a:xfrm>
                <a:off x="3324234" y="5397500"/>
                <a:ext cx="95250" cy="95250"/>
              </a:xfrm>
              <a:custGeom>
                <a:avLst/>
                <a:gdLst>
                  <a:gd name="T0" fmla="*/ 29 w 60"/>
                  <a:gd name="T1" fmla="*/ 0 h 60"/>
                  <a:gd name="T2" fmla="*/ 59 w 60"/>
                  <a:gd name="T3" fmla="*/ 29 h 60"/>
                  <a:gd name="T4" fmla="*/ 29 w 60"/>
                  <a:gd name="T5" fmla="*/ 59 h 60"/>
                  <a:gd name="T6" fmla="*/ 0 w 60"/>
                  <a:gd name="T7" fmla="*/ 29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29"/>
                    </a:lnTo>
                    <a:lnTo>
                      <a:pt x="29" y="59"/>
                    </a:lnTo>
                    <a:lnTo>
                      <a:pt x="0" y="29"/>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1" name="Freeform 100"/>
              <p:cNvSpPr>
                <a:spLocks/>
              </p:cNvSpPr>
              <p:nvPr/>
            </p:nvSpPr>
            <p:spPr bwMode="auto">
              <a:xfrm>
                <a:off x="3354396" y="5568951"/>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2" name="Freeform 101"/>
              <p:cNvSpPr>
                <a:spLocks/>
              </p:cNvSpPr>
              <p:nvPr/>
            </p:nvSpPr>
            <p:spPr bwMode="auto">
              <a:xfrm>
                <a:off x="3370271" y="5678489"/>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3" name="Freeform 102"/>
              <p:cNvSpPr>
                <a:spLocks/>
              </p:cNvSpPr>
              <p:nvPr/>
            </p:nvSpPr>
            <p:spPr bwMode="auto">
              <a:xfrm>
                <a:off x="3402021" y="5662614"/>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4" name="Freeform 103"/>
              <p:cNvSpPr>
                <a:spLocks/>
              </p:cNvSpPr>
              <p:nvPr/>
            </p:nvSpPr>
            <p:spPr bwMode="auto">
              <a:xfrm>
                <a:off x="3433772" y="5929315"/>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5" name="Freeform 104"/>
              <p:cNvSpPr>
                <a:spLocks/>
              </p:cNvSpPr>
              <p:nvPr/>
            </p:nvSpPr>
            <p:spPr bwMode="auto">
              <a:xfrm>
                <a:off x="3449647" y="5334000"/>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6" name="Freeform 105"/>
              <p:cNvSpPr>
                <a:spLocks/>
              </p:cNvSpPr>
              <p:nvPr/>
            </p:nvSpPr>
            <p:spPr bwMode="auto">
              <a:xfrm>
                <a:off x="3479809" y="5365750"/>
                <a:ext cx="96838" cy="95250"/>
              </a:xfrm>
              <a:custGeom>
                <a:avLst/>
                <a:gdLst>
                  <a:gd name="T0" fmla="*/ 30 w 61"/>
                  <a:gd name="T1" fmla="*/ 0 h 60"/>
                  <a:gd name="T2" fmla="*/ 60 w 61"/>
                  <a:gd name="T3" fmla="*/ 30 h 60"/>
                  <a:gd name="T4" fmla="*/ 30 w 61"/>
                  <a:gd name="T5" fmla="*/ 59 h 60"/>
                  <a:gd name="T6" fmla="*/ 0 w 61"/>
                  <a:gd name="T7" fmla="*/ 30 h 60"/>
                  <a:gd name="T8" fmla="*/ 30 w 61"/>
                  <a:gd name="T9" fmla="*/ 0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0"/>
                    </a:moveTo>
                    <a:lnTo>
                      <a:pt x="60"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7" name="Freeform 106"/>
              <p:cNvSpPr>
                <a:spLocks/>
              </p:cNvSpPr>
              <p:nvPr/>
            </p:nvSpPr>
            <p:spPr bwMode="auto">
              <a:xfrm>
                <a:off x="3511559" y="5491163"/>
                <a:ext cx="95250" cy="95250"/>
              </a:xfrm>
              <a:custGeom>
                <a:avLst/>
                <a:gdLst>
                  <a:gd name="T0" fmla="*/ 30 w 60"/>
                  <a:gd name="T1" fmla="*/ 0 h 60"/>
                  <a:gd name="T2" fmla="*/ 59 w 60"/>
                  <a:gd name="T3" fmla="*/ 29 h 60"/>
                  <a:gd name="T4" fmla="*/ 30 w 60"/>
                  <a:gd name="T5" fmla="*/ 59 h 60"/>
                  <a:gd name="T6" fmla="*/ 0 w 60"/>
                  <a:gd name="T7" fmla="*/ 29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29"/>
                    </a:lnTo>
                    <a:lnTo>
                      <a:pt x="30" y="59"/>
                    </a:lnTo>
                    <a:lnTo>
                      <a:pt x="0" y="29"/>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8" name="Freeform 107"/>
              <p:cNvSpPr>
                <a:spLocks/>
              </p:cNvSpPr>
              <p:nvPr/>
            </p:nvSpPr>
            <p:spPr bwMode="auto">
              <a:xfrm>
                <a:off x="3543309" y="5475288"/>
                <a:ext cx="95250" cy="95250"/>
              </a:xfrm>
              <a:custGeom>
                <a:avLst/>
                <a:gdLst>
                  <a:gd name="T0" fmla="*/ 30 w 60"/>
                  <a:gd name="T1" fmla="*/ 0 h 60"/>
                  <a:gd name="T2" fmla="*/ 59 w 60"/>
                  <a:gd name="T3" fmla="*/ 30 h 60"/>
                  <a:gd name="T4" fmla="*/ 30 w 60"/>
                  <a:gd name="T5" fmla="*/ 59 h 60"/>
                  <a:gd name="T6" fmla="*/ 0 w 60"/>
                  <a:gd name="T7" fmla="*/ 30 h 60"/>
                  <a:gd name="T8" fmla="*/ 30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0"/>
                    </a:moveTo>
                    <a:lnTo>
                      <a:pt x="59" y="30"/>
                    </a:lnTo>
                    <a:lnTo>
                      <a:pt x="30" y="59"/>
                    </a:lnTo>
                    <a:lnTo>
                      <a:pt x="0" y="30"/>
                    </a:lnTo>
                    <a:lnTo>
                      <a:pt x="30"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09" name="Freeform 108"/>
              <p:cNvSpPr>
                <a:spLocks/>
              </p:cNvSpPr>
              <p:nvPr/>
            </p:nvSpPr>
            <p:spPr bwMode="auto">
              <a:xfrm>
                <a:off x="3559185" y="5568951"/>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sp>
            <p:nvSpPr>
              <p:cNvPr id="38110" name="Freeform 109"/>
              <p:cNvSpPr>
                <a:spLocks/>
              </p:cNvSpPr>
              <p:nvPr/>
            </p:nvSpPr>
            <p:spPr bwMode="auto">
              <a:xfrm>
                <a:off x="3590935" y="5568951"/>
                <a:ext cx="95250" cy="95250"/>
              </a:xfrm>
              <a:custGeom>
                <a:avLst/>
                <a:gdLst>
                  <a:gd name="T0" fmla="*/ 29 w 60"/>
                  <a:gd name="T1" fmla="*/ 0 h 60"/>
                  <a:gd name="T2" fmla="*/ 59 w 60"/>
                  <a:gd name="T3" fmla="*/ 30 h 60"/>
                  <a:gd name="T4" fmla="*/ 29 w 60"/>
                  <a:gd name="T5" fmla="*/ 59 h 60"/>
                  <a:gd name="T6" fmla="*/ 0 w 60"/>
                  <a:gd name="T7" fmla="*/ 30 h 60"/>
                  <a:gd name="T8" fmla="*/ 29 w 60"/>
                  <a:gd name="T9" fmla="*/ 0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0"/>
                    </a:moveTo>
                    <a:lnTo>
                      <a:pt x="59" y="30"/>
                    </a:lnTo>
                    <a:lnTo>
                      <a:pt x="29" y="59"/>
                    </a:lnTo>
                    <a:lnTo>
                      <a:pt x="0" y="30"/>
                    </a:lnTo>
                    <a:lnTo>
                      <a:pt x="29" y="0"/>
                    </a:lnTo>
                  </a:path>
                </a:pathLst>
              </a:custGeo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a:ln w="0" cap="rnd">
                <a:solidFill>
                  <a:schemeClr val="tx2">
                    <a:lumMod val="60000"/>
                    <a:lumOff val="40000"/>
                  </a:schemeClr>
                </a:solidFill>
                <a:round/>
                <a:headEnd/>
                <a:tailEnd type="triangle" w="med" len="med"/>
              </a:ln>
            </p:spPr>
            <p:txBody>
              <a:bodyPr/>
              <a:lstStyle/>
              <a:p>
                <a:endParaRPr lang="en-US"/>
              </a:p>
            </p:txBody>
          </p:sp>
        </p:grpSp>
        <p:sp>
          <p:nvSpPr>
            <p:cNvPr id="38007" name="Rectangle 111"/>
            <p:cNvSpPr>
              <a:spLocks noChangeArrowheads="1"/>
            </p:cNvSpPr>
            <p:nvPr/>
          </p:nvSpPr>
          <p:spPr bwMode="auto">
            <a:xfrm>
              <a:off x="400050" y="3170238"/>
              <a:ext cx="309381" cy="366767"/>
            </a:xfrm>
            <a:prstGeom prst="rect">
              <a:avLst/>
            </a:prstGeom>
            <a:noFill/>
            <a:ln w="12699">
              <a:noFill/>
              <a:miter lim="800000"/>
              <a:headEnd/>
              <a:tailEnd/>
            </a:ln>
          </p:spPr>
          <p:txBody>
            <a:bodyPr wrap="none" lIns="90488" tIns="44450" rIns="90488" bIns="44450">
              <a:spAutoFit/>
            </a:bodyPr>
            <a:lstStyle/>
            <a:p>
              <a:r>
                <a:rPr lang="en-US" sz="1800" b="1" i="0">
                  <a:latin typeface="+mj-lt"/>
                </a:rPr>
                <a:t>0</a:t>
              </a:r>
            </a:p>
          </p:txBody>
        </p:sp>
        <p:sp>
          <p:nvSpPr>
            <p:cNvPr id="38008" name="Rectangle 112"/>
            <p:cNvSpPr>
              <a:spLocks noChangeArrowheads="1"/>
            </p:cNvSpPr>
            <p:nvPr/>
          </p:nvSpPr>
          <p:spPr bwMode="auto">
            <a:xfrm>
              <a:off x="3781425" y="3151188"/>
              <a:ext cx="318999" cy="366767"/>
            </a:xfrm>
            <a:prstGeom prst="rect">
              <a:avLst/>
            </a:prstGeom>
            <a:noFill/>
            <a:ln w="12699">
              <a:noFill/>
              <a:miter lim="800000"/>
              <a:headEnd/>
              <a:tailEnd/>
            </a:ln>
          </p:spPr>
          <p:txBody>
            <a:bodyPr wrap="none" lIns="90488" tIns="44450" rIns="90488" bIns="44450">
              <a:spAutoFit/>
            </a:bodyPr>
            <a:lstStyle/>
            <a:p>
              <a:r>
                <a:rPr lang="en-US" sz="1800" b="1" i="0">
                  <a:latin typeface="+mj-lt"/>
                </a:rPr>
                <a:t>X</a:t>
              </a:r>
            </a:p>
          </p:txBody>
        </p:sp>
      </p:grpSp>
      <p:grpSp>
        <p:nvGrpSpPr>
          <p:cNvPr id="226" name="Group 225"/>
          <p:cNvGrpSpPr/>
          <p:nvPr/>
        </p:nvGrpSpPr>
        <p:grpSpPr>
          <a:xfrm>
            <a:off x="4902289" y="2209800"/>
            <a:ext cx="3708311" cy="2390775"/>
            <a:chOff x="5040313" y="2233613"/>
            <a:chExt cx="3708311" cy="2390775"/>
          </a:xfrm>
        </p:grpSpPr>
        <p:sp>
          <p:nvSpPr>
            <p:cNvPr id="37895" name="Rectangle 114"/>
            <p:cNvSpPr>
              <a:spLocks noChangeArrowheads="1"/>
            </p:cNvSpPr>
            <p:nvPr/>
          </p:nvSpPr>
          <p:spPr bwMode="auto">
            <a:xfrm>
              <a:off x="5040313" y="2233613"/>
              <a:ext cx="3673475" cy="2390775"/>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a:p>
          </p:txBody>
        </p:sp>
        <p:sp>
          <p:nvSpPr>
            <p:cNvPr id="37896" name="Line 115"/>
            <p:cNvSpPr>
              <a:spLocks noChangeShapeType="1"/>
            </p:cNvSpPr>
            <p:nvPr/>
          </p:nvSpPr>
          <p:spPr bwMode="auto">
            <a:xfrm>
              <a:off x="5311775" y="2317751"/>
              <a:ext cx="0" cy="2211388"/>
            </a:xfrm>
            <a:prstGeom prst="line">
              <a:avLst/>
            </a:prstGeom>
            <a:noFill/>
            <a:ln w="25399">
              <a:solidFill>
                <a:srgbClr val="000000"/>
              </a:solidFill>
              <a:round/>
              <a:headEnd/>
              <a:tailEnd/>
            </a:ln>
          </p:spPr>
          <p:txBody>
            <a:bodyPr wrap="none" anchor="ctr"/>
            <a:lstStyle/>
            <a:p>
              <a:endParaRPr lang="en-US"/>
            </a:p>
          </p:txBody>
        </p:sp>
        <p:sp>
          <p:nvSpPr>
            <p:cNvPr id="37897" name="Line 116"/>
            <p:cNvSpPr>
              <a:spLocks noChangeShapeType="1"/>
            </p:cNvSpPr>
            <p:nvPr/>
          </p:nvSpPr>
          <p:spPr bwMode="auto">
            <a:xfrm>
              <a:off x="5313363" y="3355976"/>
              <a:ext cx="3144837" cy="0"/>
            </a:xfrm>
            <a:prstGeom prst="line">
              <a:avLst/>
            </a:prstGeom>
            <a:noFill/>
            <a:ln w="25399">
              <a:solidFill>
                <a:srgbClr val="000000"/>
              </a:solidFill>
              <a:round/>
              <a:headEnd/>
              <a:tailEnd/>
            </a:ln>
          </p:spPr>
          <p:txBody>
            <a:bodyPr wrap="none" anchor="ctr"/>
            <a:lstStyle/>
            <a:p>
              <a:endParaRPr lang="en-US"/>
            </a:p>
          </p:txBody>
        </p:sp>
        <p:grpSp>
          <p:nvGrpSpPr>
            <p:cNvPr id="37898" name="Group 219"/>
            <p:cNvGrpSpPr>
              <a:grpSpLocks/>
            </p:cNvGrpSpPr>
            <p:nvPr/>
          </p:nvGrpSpPr>
          <p:grpSpPr bwMode="auto">
            <a:xfrm>
              <a:off x="5483225" y="2438400"/>
              <a:ext cx="2746375" cy="1927225"/>
              <a:chOff x="3417" y="1545"/>
              <a:chExt cx="1730" cy="1214"/>
            </a:xfrm>
            <a:gradFill flip="none" rotWithShape="1">
              <a:gsLst>
                <a:gs pos="0">
                  <a:schemeClr val="tx2">
                    <a:lumMod val="60000"/>
                    <a:lumOff val="40000"/>
                  </a:schemeClr>
                </a:gs>
                <a:gs pos="40000">
                  <a:schemeClr val="accent1">
                    <a:shade val="65000"/>
                    <a:satMod val="140000"/>
                  </a:schemeClr>
                </a:gs>
                <a:gs pos="70000">
                  <a:schemeClr val="accent1">
                    <a:shade val="40000"/>
                    <a:satMod val="115000"/>
                  </a:schemeClr>
                </a:gs>
                <a:gs pos="100000">
                  <a:schemeClr val="accent1">
                    <a:shade val="20000"/>
                    <a:satMod val="115000"/>
                  </a:schemeClr>
                </a:gs>
              </a:gsLst>
              <a:lin ang="5400000" scaled="1"/>
              <a:tileRect/>
            </a:gradFill>
          </p:grpSpPr>
          <p:sp>
            <p:nvSpPr>
              <p:cNvPr id="37903" name="Freeform 119"/>
              <p:cNvSpPr>
                <a:spLocks/>
              </p:cNvSpPr>
              <p:nvPr/>
            </p:nvSpPr>
            <p:spPr bwMode="auto">
              <a:xfrm>
                <a:off x="3417" y="1703"/>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4" name="Freeform 120"/>
              <p:cNvSpPr>
                <a:spLocks/>
              </p:cNvSpPr>
              <p:nvPr/>
            </p:nvSpPr>
            <p:spPr bwMode="auto">
              <a:xfrm>
                <a:off x="3427" y="1801"/>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5" name="Freeform 121"/>
              <p:cNvSpPr>
                <a:spLocks/>
              </p:cNvSpPr>
              <p:nvPr/>
            </p:nvSpPr>
            <p:spPr bwMode="auto">
              <a:xfrm>
                <a:off x="3447" y="1742"/>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6" name="Freeform 122"/>
              <p:cNvSpPr>
                <a:spLocks/>
              </p:cNvSpPr>
              <p:nvPr/>
            </p:nvSpPr>
            <p:spPr bwMode="auto">
              <a:xfrm>
                <a:off x="3467" y="171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7" name="Freeform 123"/>
              <p:cNvSpPr>
                <a:spLocks/>
              </p:cNvSpPr>
              <p:nvPr/>
            </p:nvSpPr>
            <p:spPr bwMode="auto">
              <a:xfrm>
                <a:off x="3486" y="185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8" name="Freeform 124"/>
              <p:cNvSpPr>
                <a:spLocks/>
              </p:cNvSpPr>
              <p:nvPr/>
            </p:nvSpPr>
            <p:spPr bwMode="auto">
              <a:xfrm>
                <a:off x="3496" y="1860"/>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09" name="Freeform 125"/>
              <p:cNvSpPr>
                <a:spLocks/>
              </p:cNvSpPr>
              <p:nvPr/>
            </p:nvSpPr>
            <p:spPr bwMode="auto">
              <a:xfrm>
                <a:off x="3516" y="154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0" name="Freeform 126"/>
              <p:cNvSpPr>
                <a:spLocks/>
              </p:cNvSpPr>
              <p:nvPr/>
            </p:nvSpPr>
            <p:spPr bwMode="auto">
              <a:xfrm>
                <a:off x="3536" y="1791"/>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60"/>
                    </a:moveTo>
                    <a:lnTo>
                      <a:pt x="59" y="30"/>
                    </a:lnTo>
                    <a:lnTo>
                      <a:pt x="29" y="0"/>
                    </a:lnTo>
                    <a:lnTo>
                      <a:pt x="0" y="30"/>
                    </a:lnTo>
                    <a:lnTo>
                      <a:pt x="29"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1" name="Freeform 127"/>
              <p:cNvSpPr>
                <a:spLocks/>
              </p:cNvSpPr>
              <p:nvPr/>
            </p:nvSpPr>
            <p:spPr bwMode="auto">
              <a:xfrm>
                <a:off x="3546" y="183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2" name="Freeform 128"/>
              <p:cNvSpPr>
                <a:spLocks/>
              </p:cNvSpPr>
              <p:nvPr/>
            </p:nvSpPr>
            <p:spPr bwMode="auto">
              <a:xfrm>
                <a:off x="3565" y="1900"/>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3" name="Freeform 129"/>
              <p:cNvSpPr>
                <a:spLocks/>
              </p:cNvSpPr>
              <p:nvPr/>
            </p:nvSpPr>
            <p:spPr bwMode="auto">
              <a:xfrm>
                <a:off x="3585" y="1791"/>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4" name="Freeform 130"/>
              <p:cNvSpPr>
                <a:spLocks/>
              </p:cNvSpPr>
              <p:nvPr/>
            </p:nvSpPr>
            <p:spPr bwMode="auto">
              <a:xfrm>
                <a:off x="3605" y="1584"/>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60"/>
                    </a:moveTo>
                    <a:lnTo>
                      <a:pt x="59" y="30"/>
                    </a:lnTo>
                    <a:lnTo>
                      <a:pt x="29" y="0"/>
                    </a:lnTo>
                    <a:lnTo>
                      <a:pt x="0" y="30"/>
                    </a:lnTo>
                    <a:lnTo>
                      <a:pt x="29"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5" name="Freeform 131"/>
              <p:cNvSpPr>
                <a:spLocks/>
              </p:cNvSpPr>
              <p:nvPr/>
            </p:nvSpPr>
            <p:spPr bwMode="auto">
              <a:xfrm>
                <a:off x="3615" y="2156"/>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6" name="Freeform 132"/>
              <p:cNvSpPr>
                <a:spLocks/>
              </p:cNvSpPr>
              <p:nvPr/>
            </p:nvSpPr>
            <p:spPr bwMode="auto">
              <a:xfrm>
                <a:off x="3634" y="1732"/>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7" name="Freeform 133"/>
              <p:cNvSpPr>
                <a:spLocks/>
              </p:cNvSpPr>
              <p:nvPr/>
            </p:nvSpPr>
            <p:spPr bwMode="auto">
              <a:xfrm>
                <a:off x="3654" y="184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8" name="Freeform 134"/>
              <p:cNvSpPr>
                <a:spLocks/>
              </p:cNvSpPr>
              <p:nvPr/>
            </p:nvSpPr>
            <p:spPr bwMode="auto">
              <a:xfrm>
                <a:off x="3664" y="2137"/>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19" name="Freeform 135"/>
              <p:cNvSpPr>
                <a:spLocks/>
              </p:cNvSpPr>
              <p:nvPr/>
            </p:nvSpPr>
            <p:spPr bwMode="auto">
              <a:xfrm>
                <a:off x="3684" y="1722"/>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60"/>
                    </a:moveTo>
                    <a:lnTo>
                      <a:pt x="59" y="30"/>
                    </a:lnTo>
                    <a:lnTo>
                      <a:pt x="29" y="0"/>
                    </a:lnTo>
                    <a:lnTo>
                      <a:pt x="0" y="30"/>
                    </a:lnTo>
                    <a:lnTo>
                      <a:pt x="29"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0" name="Freeform 136"/>
              <p:cNvSpPr>
                <a:spLocks/>
              </p:cNvSpPr>
              <p:nvPr/>
            </p:nvSpPr>
            <p:spPr bwMode="auto">
              <a:xfrm>
                <a:off x="3704"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1" name="Freeform 137"/>
              <p:cNvSpPr>
                <a:spLocks/>
              </p:cNvSpPr>
              <p:nvPr/>
            </p:nvSpPr>
            <p:spPr bwMode="auto">
              <a:xfrm>
                <a:off x="3713" y="2156"/>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2" name="Freeform 138"/>
              <p:cNvSpPr>
                <a:spLocks/>
              </p:cNvSpPr>
              <p:nvPr/>
            </p:nvSpPr>
            <p:spPr bwMode="auto">
              <a:xfrm>
                <a:off x="3733"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3" name="Freeform 139"/>
              <p:cNvSpPr>
                <a:spLocks/>
              </p:cNvSpPr>
              <p:nvPr/>
            </p:nvSpPr>
            <p:spPr bwMode="auto">
              <a:xfrm>
                <a:off x="3753" y="19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4" name="Freeform 140"/>
              <p:cNvSpPr>
                <a:spLocks/>
              </p:cNvSpPr>
              <p:nvPr/>
            </p:nvSpPr>
            <p:spPr bwMode="auto">
              <a:xfrm>
                <a:off x="3773" y="2008"/>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60"/>
                    </a:moveTo>
                    <a:lnTo>
                      <a:pt x="59" y="30"/>
                    </a:lnTo>
                    <a:lnTo>
                      <a:pt x="29" y="0"/>
                    </a:lnTo>
                    <a:lnTo>
                      <a:pt x="0" y="30"/>
                    </a:lnTo>
                    <a:lnTo>
                      <a:pt x="29"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5" name="Freeform 141"/>
              <p:cNvSpPr>
                <a:spLocks/>
              </p:cNvSpPr>
              <p:nvPr/>
            </p:nvSpPr>
            <p:spPr bwMode="auto">
              <a:xfrm>
                <a:off x="3783" y="203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6" name="Freeform 142"/>
              <p:cNvSpPr>
                <a:spLocks/>
              </p:cNvSpPr>
              <p:nvPr/>
            </p:nvSpPr>
            <p:spPr bwMode="auto">
              <a:xfrm>
                <a:off x="3802" y="1999"/>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7" name="Freeform 143"/>
              <p:cNvSpPr>
                <a:spLocks/>
              </p:cNvSpPr>
              <p:nvPr/>
            </p:nvSpPr>
            <p:spPr bwMode="auto">
              <a:xfrm>
                <a:off x="3822" y="19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8" name="Freeform 144"/>
              <p:cNvSpPr>
                <a:spLocks/>
              </p:cNvSpPr>
              <p:nvPr/>
            </p:nvSpPr>
            <p:spPr bwMode="auto">
              <a:xfrm>
                <a:off x="3832" y="1939"/>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29" name="Freeform 145"/>
              <p:cNvSpPr>
                <a:spLocks/>
              </p:cNvSpPr>
              <p:nvPr/>
            </p:nvSpPr>
            <p:spPr bwMode="auto">
              <a:xfrm>
                <a:off x="3852" y="202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0" name="Freeform 146"/>
              <p:cNvSpPr>
                <a:spLocks/>
              </p:cNvSpPr>
              <p:nvPr/>
            </p:nvSpPr>
            <p:spPr bwMode="auto">
              <a:xfrm>
                <a:off x="3872" y="2058"/>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1" name="Freeform 147"/>
              <p:cNvSpPr>
                <a:spLocks/>
              </p:cNvSpPr>
              <p:nvPr/>
            </p:nvSpPr>
            <p:spPr bwMode="auto">
              <a:xfrm>
                <a:off x="3891" y="211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2" name="Freeform 148"/>
              <p:cNvSpPr>
                <a:spLocks/>
              </p:cNvSpPr>
              <p:nvPr/>
            </p:nvSpPr>
            <p:spPr bwMode="auto">
              <a:xfrm>
                <a:off x="3901" y="2008"/>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3" name="Freeform 149"/>
              <p:cNvSpPr>
                <a:spLocks/>
              </p:cNvSpPr>
              <p:nvPr/>
            </p:nvSpPr>
            <p:spPr bwMode="auto">
              <a:xfrm>
                <a:off x="3921" y="184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4" name="Freeform 150"/>
              <p:cNvSpPr>
                <a:spLocks/>
              </p:cNvSpPr>
              <p:nvPr/>
            </p:nvSpPr>
            <p:spPr bwMode="auto">
              <a:xfrm>
                <a:off x="3941" y="1890"/>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5" name="Freeform 151"/>
              <p:cNvSpPr>
                <a:spLocks/>
              </p:cNvSpPr>
              <p:nvPr/>
            </p:nvSpPr>
            <p:spPr bwMode="auto">
              <a:xfrm>
                <a:off x="3951" y="202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6" name="Freeform 152"/>
              <p:cNvSpPr>
                <a:spLocks/>
              </p:cNvSpPr>
              <p:nvPr/>
            </p:nvSpPr>
            <p:spPr bwMode="auto">
              <a:xfrm>
                <a:off x="3970" y="2255"/>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7" name="Freeform 153"/>
              <p:cNvSpPr>
                <a:spLocks/>
              </p:cNvSpPr>
              <p:nvPr/>
            </p:nvSpPr>
            <p:spPr bwMode="auto">
              <a:xfrm>
                <a:off x="3990" y="2077"/>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8" name="Freeform 154"/>
              <p:cNvSpPr>
                <a:spLocks/>
              </p:cNvSpPr>
              <p:nvPr/>
            </p:nvSpPr>
            <p:spPr bwMode="auto">
              <a:xfrm>
                <a:off x="4010" y="2275"/>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39" name="Freeform 155"/>
              <p:cNvSpPr>
                <a:spLocks/>
              </p:cNvSpPr>
              <p:nvPr/>
            </p:nvSpPr>
            <p:spPr bwMode="auto">
              <a:xfrm>
                <a:off x="4020"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0" name="Freeform 156"/>
              <p:cNvSpPr>
                <a:spLocks/>
              </p:cNvSpPr>
              <p:nvPr/>
            </p:nvSpPr>
            <p:spPr bwMode="auto">
              <a:xfrm>
                <a:off x="4039" y="213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1" name="Freeform 157"/>
              <p:cNvSpPr>
                <a:spLocks/>
              </p:cNvSpPr>
              <p:nvPr/>
            </p:nvSpPr>
            <p:spPr bwMode="auto">
              <a:xfrm>
                <a:off x="4059" y="205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2" name="Freeform 158"/>
              <p:cNvSpPr>
                <a:spLocks/>
              </p:cNvSpPr>
              <p:nvPr/>
            </p:nvSpPr>
            <p:spPr bwMode="auto">
              <a:xfrm>
                <a:off x="4069" y="2304"/>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3" name="Freeform 159"/>
              <p:cNvSpPr>
                <a:spLocks/>
              </p:cNvSpPr>
              <p:nvPr/>
            </p:nvSpPr>
            <p:spPr bwMode="auto">
              <a:xfrm>
                <a:off x="4089" y="2314"/>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4" name="Freeform 160"/>
              <p:cNvSpPr>
                <a:spLocks/>
              </p:cNvSpPr>
              <p:nvPr/>
            </p:nvSpPr>
            <p:spPr bwMode="auto">
              <a:xfrm>
                <a:off x="4109" y="2206"/>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5" name="Freeform 161"/>
              <p:cNvSpPr>
                <a:spLocks/>
              </p:cNvSpPr>
              <p:nvPr/>
            </p:nvSpPr>
            <p:spPr bwMode="auto">
              <a:xfrm>
                <a:off x="4128" y="1900"/>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6" name="Freeform 162"/>
              <p:cNvSpPr>
                <a:spLocks/>
              </p:cNvSpPr>
              <p:nvPr/>
            </p:nvSpPr>
            <p:spPr bwMode="auto">
              <a:xfrm>
                <a:off x="4138"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7" name="Freeform 163"/>
              <p:cNvSpPr>
                <a:spLocks/>
              </p:cNvSpPr>
              <p:nvPr/>
            </p:nvSpPr>
            <p:spPr bwMode="auto">
              <a:xfrm>
                <a:off x="4158" y="206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8" name="Freeform 164"/>
              <p:cNvSpPr>
                <a:spLocks/>
              </p:cNvSpPr>
              <p:nvPr/>
            </p:nvSpPr>
            <p:spPr bwMode="auto">
              <a:xfrm>
                <a:off x="4178" y="213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49" name="Freeform 165"/>
              <p:cNvSpPr>
                <a:spLocks/>
              </p:cNvSpPr>
              <p:nvPr/>
            </p:nvSpPr>
            <p:spPr bwMode="auto">
              <a:xfrm>
                <a:off x="4188" y="1969"/>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0" name="Freeform 166"/>
              <p:cNvSpPr>
                <a:spLocks/>
              </p:cNvSpPr>
              <p:nvPr/>
            </p:nvSpPr>
            <p:spPr bwMode="auto">
              <a:xfrm>
                <a:off x="4207"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1" name="Freeform 167"/>
              <p:cNvSpPr>
                <a:spLocks/>
              </p:cNvSpPr>
              <p:nvPr/>
            </p:nvSpPr>
            <p:spPr bwMode="auto">
              <a:xfrm>
                <a:off x="4227" y="2206"/>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2" name="Freeform 168"/>
              <p:cNvSpPr>
                <a:spLocks/>
              </p:cNvSpPr>
              <p:nvPr/>
            </p:nvSpPr>
            <p:spPr bwMode="auto">
              <a:xfrm>
                <a:off x="4247" y="2008"/>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3" name="Freeform 169"/>
              <p:cNvSpPr>
                <a:spLocks/>
              </p:cNvSpPr>
              <p:nvPr/>
            </p:nvSpPr>
            <p:spPr bwMode="auto">
              <a:xfrm>
                <a:off x="4257" y="2097"/>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4" name="Freeform 170"/>
              <p:cNvSpPr>
                <a:spLocks/>
              </p:cNvSpPr>
              <p:nvPr/>
            </p:nvSpPr>
            <p:spPr bwMode="auto">
              <a:xfrm>
                <a:off x="4277" y="2225"/>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5" name="Freeform 171"/>
              <p:cNvSpPr>
                <a:spLocks/>
              </p:cNvSpPr>
              <p:nvPr/>
            </p:nvSpPr>
            <p:spPr bwMode="auto">
              <a:xfrm>
                <a:off x="4296" y="2196"/>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6" name="Freeform 172"/>
              <p:cNvSpPr>
                <a:spLocks/>
              </p:cNvSpPr>
              <p:nvPr/>
            </p:nvSpPr>
            <p:spPr bwMode="auto">
              <a:xfrm>
                <a:off x="4306" y="2413"/>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7" name="Freeform 173"/>
              <p:cNvSpPr>
                <a:spLocks/>
              </p:cNvSpPr>
              <p:nvPr/>
            </p:nvSpPr>
            <p:spPr bwMode="auto">
              <a:xfrm>
                <a:off x="4326" y="2146"/>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8" name="Freeform 174"/>
              <p:cNvSpPr>
                <a:spLocks/>
              </p:cNvSpPr>
              <p:nvPr/>
            </p:nvSpPr>
            <p:spPr bwMode="auto">
              <a:xfrm>
                <a:off x="4346" y="211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59" name="Freeform 175"/>
              <p:cNvSpPr>
                <a:spLocks/>
              </p:cNvSpPr>
              <p:nvPr/>
            </p:nvSpPr>
            <p:spPr bwMode="auto">
              <a:xfrm>
                <a:off x="4356" y="212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0" name="Freeform 176"/>
              <p:cNvSpPr>
                <a:spLocks/>
              </p:cNvSpPr>
              <p:nvPr/>
            </p:nvSpPr>
            <p:spPr bwMode="auto">
              <a:xfrm>
                <a:off x="4375" y="2304"/>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1" name="Freeform 177"/>
              <p:cNvSpPr>
                <a:spLocks/>
              </p:cNvSpPr>
              <p:nvPr/>
            </p:nvSpPr>
            <p:spPr bwMode="auto">
              <a:xfrm>
                <a:off x="4395" y="2314"/>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2" name="Freeform 178"/>
              <p:cNvSpPr>
                <a:spLocks/>
              </p:cNvSpPr>
              <p:nvPr/>
            </p:nvSpPr>
            <p:spPr bwMode="auto">
              <a:xfrm>
                <a:off x="4415" y="240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3" name="Freeform 179"/>
              <p:cNvSpPr>
                <a:spLocks/>
              </p:cNvSpPr>
              <p:nvPr/>
            </p:nvSpPr>
            <p:spPr bwMode="auto">
              <a:xfrm>
                <a:off x="4425"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4" name="Freeform 180"/>
              <p:cNvSpPr>
                <a:spLocks/>
              </p:cNvSpPr>
              <p:nvPr/>
            </p:nvSpPr>
            <p:spPr bwMode="auto">
              <a:xfrm>
                <a:off x="4444" y="2275"/>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5" name="Freeform 181"/>
              <p:cNvSpPr>
                <a:spLocks/>
              </p:cNvSpPr>
              <p:nvPr/>
            </p:nvSpPr>
            <p:spPr bwMode="auto">
              <a:xfrm>
                <a:off x="4464" y="206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6" name="Freeform 182"/>
              <p:cNvSpPr>
                <a:spLocks/>
              </p:cNvSpPr>
              <p:nvPr/>
            </p:nvSpPr>
            <p:spPr bwMode="auto">
              <a:xfrm>
                <a:off x="4474" y="2176"/>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7" name="Freeform 183"/>
              <p:cNvSpPr>
                <a:spLocks/>
              </p:cNvSpPr>
              <p:nvPr/>
            </p:nvSpPr>
            <p:spPr bwMode="auto">
              <a:xfrm>
                <a:off x="4494" y="1979"/>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8" name="Freeform 184"/>
              <p:cNvSpPr>
                <a:spLocks/>
              </p:cNvSpPr>
              <p:nvPr/>
            </p:nvSpPr>
            <p:spPr bwMode="auto">
              <a:xfrm>
                <a:off x="4514" y="2353"/>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29" y="60"/>
                    </a:moveTo>
                    <a:lnTo>
                      <a:pt x="59" y="30"/>
                    </a:lnTo>
                    <a:lnTo>
                      <a:pt x="29" y="0"/>
                    </a:lnTo>
                    <a:lnTo>
                      <a:pt x="0" y="30"/>
                    </a:lnTo>
                    <a:lnTo>
                      <a:pt x="29"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69" name="Freeform 185"/>
              <p:cNvSpPr>
                <a:spLocks/>
              </p:cNvSpPr>
              <p:nvPr/>
            </p:nvSpPr>
            <p:spPr bwMode="auto">
              <a:xfrm>
                <a:off x="4533" y="2462"/>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0" name="Freeform 186"/>
              <p:cNvSpPr>
                <a:spLocks/>
              </p:cNvSpPr>
              <p:nvPr/>
            </p:nvSpPr>
            <p:spPr bwMode="auto">
              <a:xfrm>
                <a:off x="4543" y="2344"/>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1" name="Freeform 187"/>
              <p:cNvSpPr>
                <a:spLocks/>
              </p:cNvSpPr>
              <p:nvPr/>
            </p:nvSpPr>
            <p:spPr bwMode="auto">
              <a:xfrm>
                <a:off x="4563" y="223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2" name="Freeform 188"/>
              <p:cNvSpPr>
                <a:spLocks/>
              </p:cNvSpPr>
              <p:nvPr/>
            </p:nvSpPr>
            <p:spPr bwMode="auto">
              <a:xfrm>
                <a:off x="4583" y="2265"/>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3" name="Freeform 189"/>
              <p:cNvSpPr>
                <a:spLocks/>
              </p:cNvSpPr>
              <p:nvPr/>
            </p:nvSpPr>
            <p:spPr bwMode="auto">
              <a:xfrm>
                <a:off x="4593" y="241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4" name="Freeform 190"/>
              <p:cNvSpPr>
                <a:spLocks/>
              </p:cNvSpPr>
              <p:nvPr/>
            </p:nvSpPr>
            <p:spPr bwMode="auto">
              <a:xfrm>
                <a:off x="4612" y="2393"/>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5" name="Freeform 191"/>
              <p:cNvSpPr>
                <a:spLocks/>
              </p:cNvSpPr>
              <p:nvPr/>
            </p:nvSpPr>
            <p:spPr bwMode="auto">
              <a:xfrm>
                <a:off x="4632" y="2432"/>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6" name="Freeform 192"/>
              <p:cNvSpPr>
                <a:spLocks/>
              </p:cNvSpPr>
              <p:nvPr/>
            </p:nvSpPr>
            <p:spPr bwMode="auto">
              <a:xfrm>
                <a:off x="4652" y="224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7" name="Freeform 193"/>
              <p:cNvSpPr>
                <a:spLocks/>
              </p:cNvSpPr>
              <p:nvPr/>
            </p:nvSpPr>
            <p:spPr bwMode="auto">
              <a:xfrm>
                <a:off x="4662" y="2324"/>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8" name="Freeform 194"/>
              <p:cNvSpPr>
                <a:spLocks/>
              </p:cNvSpPr>
              <p:nvPr/>
            </p:nvSpPr>
            <p:spPr bwMode="auto">
              <a:xfrm>
                <a:off x="4682" y="2511"/>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79" name="Freeform 195"/>
              <p:cNvSpPr>
                <a:spLocks/>
              </p:cNvSpPr>
              <p:nvPr/>
            </p:nvSpPr>
            <p:spPr bwMode="auto">
              <a:xfrm>
                <a:off x="4701" y="2423"/>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0" name="Freeform 196"/>
              <p:cNvSpPr>
                <a:spLocks/>
              </p:cNvSpPr>
              <p:nvPr/>
            </p:nvSpPr>
            <p:spPr bwMode="auto">
              <a:xfrm>
                <a:off x="4711" y="2669"/>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1" name="Freeform 197"/>
              <p:cNvSpPr>
                <a:spLocks/>
              </p:cNvSpPr>
              <p:nvPr/>
            </p:nvSpPr>
            <p:spPr bwMode="auto">
              <a:xfrm>
                <a:off x="4731" y="2363"/>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2" name="Freeform 198"/>
              <p:cNvSpPr>
                <a:spLocks/>
              </p:cNvSpPr>
              <p:nvPr/>
            </p:nvSpPr>
            <p:spPr bwMode="auto">
              <a:xfrm>
                <a:off x="4751" y="2620"/>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3" name="Freeform 199"/>
              <p:cNvSpPr>
                <a:spLocks/>
              </p:cNvSpPr>
              <p:nvPr/>
            </p:nvSpPr>
            <p:spPr bwMode="auto">
              <a:xfrm>
                <a:off x="4770" y="2511"/>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4" name="Freeform 200"/>
              <p:cNvSpPr>
                <a:spLocks/>
              </p:cNvSpPr>
              <p:nvPr/>
            </p:nvSpPr>
            <p:spPr bwMode="auto">
              <a:xfrm>
                <a:off x="4780" y="254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5" name="Freeform 201"/>
              <p:cNvSpPr>
                <a:spLocks/>
              </p:cNvSpPr>
              <p:nvPr/>
            </p:nvSpPr>
            <p:spPr bwMode="auto">
              <a:xfrm>
                <a:off x="4800" y="2639"/>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6" name="Freeform 202"/>
              <p:cNvSpPr>
                <a:spLocks/>
              </p:cNvSpPr>
              <p:nvPr/>
            </p:nvSpPr>
            <p:spPr bwMode="auto">
              <a:xfrm>
                <a:off x="4820" y="2580"/>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7" name="Freeform 203"/>
              <p:cNvSpPr>
                <a:spLocks/>
              </p:cNvSpPr>
              <p:nvPr/>
            </p:nvSpPr>
            <p:spPr bwMode="auto">
              <a:xfrm>
                <a:off x="4830" y="256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8" name="Freeform 204"/>
              <p:cNvSpPr>
                <a:spLocks/>
              </p:cNvSpPr>
              <p:nvPr/>
            </p:nvSpPr>
            <p:spPr bwMode="auto">
              <a:xfrm>
                <a:off x="4849" y="2314"/>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89" name="Freeform 205"/>
              <p:cNvSpPr>
                <a:spLocks/>
              </p:cNvSpPr>
              <p:nvPr/>
            </p:nvSpPr>
            <p:spPr bwMode="auto">
              <a:xfrm>
                <a:off x="4869" y="2570"/>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 name="T10" fmla="*/ 0 60000 65536"/>
                  <a:gd name="T11" fmla="*/ 0 60000 65536"/>
                  <a:gd name="T12" fmla="*/ 0 60000 65536"/>
                  <a:gd name="T13" fmla="*/ 0 60000 65536"/>
                  <a:gd name="T14" fmla="*/ 0 60000 65536"/>
                  <a:gd name="T15" fmla="*/ 0 w 60"/>
                  <a:gd name="T16" fmla="*/ 0 h 61"/>
                  <a:gd name="T17" fmla="*/ 60 w 60"/>
                  <a:gd name="T18" fmla="*/ 61 h 61"/>
                </a:gdLst>
                <a:ahLst/>
                <a:cxnLst>
                  <a:cxn ang="T10">
                    <a:pos x="T0" y="T1"/>
                  </a:cxn>
                  <a:cxn ang="T11">
                    <a:pos x="T2" y="T3"/>
                  </a:cxn>
                  <a:cxn ang="T12">
                    <a:pos x="T4" y="T5"/>
                  </a:cxn>
                  <a:cxn ang="T13">
                    <a:pos x="T6" y="T7"/>
                  </a:cxn>
                  <a:cxn ang="T14">
                    <a:pos x="T8" y="T9"/>
                  </a:cxn>
                </a:cxnLst>
                <a:rect l="T15" t="T16" r="T17" b="T18"/>
                <a:pathLst>
                  <a:path w="60" h="61">
                    <a:moveTo>
                      <a:pt x="30" y="60"/>
                    </a:moveTo>
                    <a:lnTo>
                      <a:pt x="59" y="30"/>
                    </a:lnTo>
                    <a:lnTo>
                      <a:pt x="30" y="0"/>
                    </a:lnTo>
                    <a:lnTo>
                      <a:pt x="0" y="30"/>
                    </a:lnTo>
                    <a:lnTo>
                      <a:pt x="30" y="60"/>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0" name="Freeform 206"/>
              <p:cNvSpPr>
                <a:spLocks/>
              </p:cNvSpPr>
              <p:nvPr/>
            </p:nvSpPr>
            <p:spPr bwMode="auto">
              <a:xfrm>
                <a:off x="4879" y="256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1" name="Freeform 207"/>
              <p:cNvSpPr>
                <a:spLocks/>
              </p:cNvSpPr>
              <p:nvPr/>
            </p:nvSpPr>
            <p:spPr bwMode="auto">
              <a:xfrm>
                <a:off x="4899" y="2511"/>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2" name="Freeform 208"/>
              <p:cNvSpPr>
                <a:spLocks/>
              </p:cNvSpPr>
              <p:nvPr/>
            </p:nvSpPr>
            <p:spPr bwMode="auto">
              <a:xfrm>
                <a:off x="4919" y="2659"/>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30"/>
                    </a:lnTo>
                    <a:lnTo>
                      <a:pt x="29" y="0"/>
                    </a:lnTo>
                    <a:lnTo>
                      <a:pt x="0" y="30"/>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3" name="Freeform 209"/>
              <p:cNvSpPr>
                <a:spLocks/>
              </p:cNvSpPr>
              <p:nvPr/>
            </p:nvSpPr>
            <p:spPr bwMode="auto">
              <a:xfrm>
                <a:off x="4938" y="255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4" name="Freeform 210"/>
              <p:cNvSpPr>
                <a:spLocks/>
              </p:cNvSpPr>
              <p:nvPr/>
            </p:nvSpPr>
            <p:spPr bwMode="auto">
              <a:xfrm>
                <a:off x="4948" y="2482"/>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5" name="Freeform 211"/>
              <p:cNvSpPr>
                <a:spLocks/>
              </p:cNvSpPr>
              <p:nvPr/>
            </p:nvSpPr>
            <p:spPr bwMode="auto">
              <a:xfrm>
                <a:off x="4968" y="2492"/>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6" name="Freeform 212"/>
              <p:cNvSpPr>
                <a:spLocks/>
              </p:cNvSpPr>
              <p:nvPr/>
            </p:nvSpPr>
            <p:spPr bwMode="auto">
              <a:xfrm>
                <a:off x="4988" y="2324"/>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7" name="Freeform 213"/>
              <p:cNvSpPr>
                <a:spLocks/>
              </p:cNvSpPr>
              <p:nvPr/>
            </p:nvSpPr>
            <p:spPr bwMode="auto">
              <a:xfrm>
                <a:off x="4998" y="2699"/>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8" name="Freeform 214"/>
              <p:cNvSpPr>
                <a:spLocks/>
              </p:cNvSpPr>
              <p:nvPr/>
            </p:nvSpPr>
            <p:spPr bwMode="auto">
              <a:xfrm>
                <a:off x="5017" y="2679"/>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 name="T10" fmla="*/ 0 60000 65536"/>
                  <a:gd name="T11" fmla="*/ 0 60000 65536"/>
                  <a:gd name="T12" fmla="*/ 0 60000 65536"/>
                  <a:gd name="T13" fmla="*/ 0 60000 65536"/>
                  <a:gd name="T14" fmla="*/ 0 60000 65536"/>
                  <a:gd name="T15" fmla="*/ 0 w 61"/>
                  <a:gd name="T16" fmla="*/ 0 h 60"/>
                  <a:gd name="T17" fmla="*/ 61 w 61"/>
                  <a:gd name="T18" fmla="*/ 60 h 60"/>
                </a:gdLst>
                <a:ahLst/>
                <a:cxnLst>
                  <a:cxn ang="T10">
                    <a:pos x="T0" y="T1"/>
                  </a:cxn>
                  <a:cxn ang="T11">
                    <a:pos x="T2" y="T3"/>
                  </a:cxn>
                  <a:cxn ang="T12">
                    <a:pos x="T4" y="T5"/>
                  </a:cxn>
                  <a:cxn ang="T13">
                    <a:pos x="T6" y="T7"/>
                  </a:cxn>
                  <a:cxn ang="T14">
                    <a:pos x="T8" y="T9"/>
                  </a:cxn>
                </a:cxnLst>
                <a:rect l="T15" t="T16" r="T17" b="T18"/>
                <a:pathLst>
                  <a:path w="61" h="60">
                    <a:moveTo>
                      <a:pt x="30" y="59"/>
                    </a:moveTo>
                    <a:lnTo>
                      <a:pt x="60"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7999" name="Freeform 215"/>
              <p:cNvSpPr>
                <a:spLocks/>
              </p:cNvSpPr>
              <p:nvPr/>
            </p:nvSpPr>
            <p:spPr bwMode="auto">
              <a:xfrm>
                <a:off x="5037" y="2600"/>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30"/>
                    </a:lnTo>
                    <a:lnTo>
                      <a:pt x="30" y="0"/>
                    </a:lnTo>
                    <a:lnTo>
                      <a:pt x="0" y="30"/>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8000" name="Freeform 216"/>
              <p:cNvSpPr>
                <a:spLocks/>
              </p:cNvSpPr>
              <p:nvPr/>
            </p:nvSpPr>
            <p:spPr bwMode="auto">
              <a:xfrm>
                <a:off x="5057" y="26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30" y="59"/>
                    </a:moveTo>
                    <a:lnTo>
                      <a:pt x="59" y="29"/>
                    </a:lnTo>
                    <a:lnTo>
                      <a:pt x="30" y="0"/>
                    </a:lnTo>
                    <a:lnTo>
                      <a:pt x="0" y="29"/>
                    </a:lnTo>
                    <a:lnTo>
                      <a:pt x="30"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8001" name="Freeform 217"/>
              <p:cNvSpPr>
                <a:spLocks/>
              </p:cNvSpPr>
              <p:nvPr/>
            </p:nvSpPr>
            <p:spPr bwMode="auto">
              <a:xfrm>
                <a:off x="5067" y="255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sp>
            <p:nvSpPr>
              <p:cNvPr id="38002" name="Freeform 218"/>
              <p:cNvSpPr>
                <a:spLocks/>
              </p:cNvSpPr>
              <p:nvPr/>
            </p:nvSpPr>
            <p:spPr bwMode="auto">
              <a:xfrm>
                <a:off x="5087" y="255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 name="T10" fmla="*/ 0 60000 65536"/>
                  <a:gd name="T11" fmla="*/ 0 60000 65536"/>
                  <a:gd name="T12" fmla="*/ 0 60000 65536"/>
                  <a:gd name="T13" fmla="*/ 0 60000 65536"/>
                  <a:gd name="T14" fmla="*/ 0 60000 65536"/>
                  <a:gd name="T15" fmla="*/ 0 w 60"/>
                  <a:gd name="T16" fmla="*/ 0 h 60"/>
                  <a:gd name="T17" fmla="*/ 60 w 60"/>
                  <a:gd name="T18" fmla="*/ 60 h 60"/>
                </a:gdLst>
                <a:ahLst/>
                <a:cxnLst>
                  <a:cxn ang="T10">
                    <a:pos x="T0" y="T1"/>
                  </a:cxn>
                  <a:cxn ang="T11">
                    <a:pos x="T2" y="T3"/>
                  </a:cxn>
                  <a:cxn ang="T12">
                    <a:pos x="T4" y="T5"/>
                  </a:cxn>
                  <a:cxn ang="T13">
                    <a:pos x="T6" y="T7"/>
                  </a:cxn>
                  <a:cxn ang="T14">
                    <a:pos x="T8" y="T9"/>
                  </a:cxn>
                </a:cxnLst>
                <a:rect l="T15" t="T16" r="T17" b="T18"/>
                <a:pathLst>
                  <a:path w="60" h="60">
                    <a:moveTo>
                      <a:pt x="29" y="59"/>
                    </a:moveTo>
                    <a:lnTo>
                      <a:pt x="59" y="29"/>
                    </a:lnTo>
                    <a:lnTo>
                      <a:pt x="29" y="0"/>
                    </a:lnTo>
                    <a:lnTo>
                      <a:pt x="0" y="29"/>
                    </a:lnTo>
                    <a:lnTo>
                      <a:pt x="29" y="59"/>
                    </a:lnTo>
                  </a:path>
                </a:pathLst>
              </a:custGeom>
              <a:grpFill/>
              <a:ln w="0" cap="rnd">
                <a:solidFill>
                  <a:schemeClr val="tx2">
                    <a:lumMod val="60000"/>
                    <a:lumOff val="40000"/>
                  </a:schemeClr>
                </a:solidFill>
                <a:round/>
                <a:headEnd/>
                <a:tailEnd type="triangle" w="med" len="med"/>
              </a:ln>
            </p:spPr>
            <p:txBody>
              <a:bodyPr/>
              <a:lstStyle/>
              <a:p>
                <a:endParaRPr lang="en-US"/>
              </a:p>
            </p:txBody>
          </p:sp>
        </p:grpSp>
        <p:sp>
          <p:nvSpPr>
            <p:cNvPr id="37899" name="Rectangle 220"/>
            <p:cNvSpPr>
              <a:spLocks noChangeArrowheads="1"/>
            </p:cNvSpPr>
            <p:nvPr/>
          </p:nvSpPr>
          <p:spPr bwMode="auto">
            <a:xfrm>
              <a:off x="5048250" y="3170238"/>
              <a:ext cx="309381" cy="366767"/>
            </a:xfrm>
            <a:prstGeom prst="rect">
              <a:avLst/>
            </a:prstGeom>
            <a:noFill/>
            <a:ln w="12699">
              <a:noFill/>
              <a:miter lim="800000"/>
              <a:headEnd/>
              <a:tailEnd/>
            </a:ln>
          </p:spPr>
          <p:txBody>
            <a:bodyPr wrap="none" lIns="90488" tIns="44450" rIns="90488" bIns="44450">
              <a:spAutoFit/>
            </a:bodyPr>
            <a:lstStyle/>
            <a:p>
              <a:r>
                <a:rPr lang="en-US" sz="1800" b="1" i="0">
                  <a:latin typeface="+mj-lt"/>
                </a:rPr>
                <a:t>0</a:t>
              </a:r>
            </a:p>
          </p:txBody>
        </p:sp>
        <p:sp>
          <p:nvSpPr>
            <p:cNvPr id="37900" name="Rectangle 221"/>
            <p:cNvSpPr>
              <a:spLocks noChangeArrowheads="1"/>
            </p:cNvSpPr>
            <p:nvPr/>
          </p:nvSpPr>
          <p:spPr bwMode="auto">
            <a:xfrm>
              <a:off x="8429625" y="3151188"/>
              <a:ext cx="318999" cy="366767"/>
            </a:xfrm>
            <a:prstGeom prst="rect">
              <a:avLst/>
            </a:prstGeom>
            <a:noFill/>
            <a:ln w="12699">
              <a:noFill/>
              <a:miter lim="800000"/>
              <a:headEnd/>
              <a:tailEnd/>
            </a:ln>
          </p:spPr>
          <p:txBody>
            <a:bodyPr wrap="none" lIns="90488" tIns="44450" rIns="90488" bIns="44450">
              <a:spAutoFit/>
            </a:bodyPr>
            <a:lstStyle/>
            <a:p>
              <a:r>
                <a:rPr lang="en-US" sz="1800" b="1" i="0" dirty="0">
                  <a:latin typeface="+mj-lt"/>
                </a:rPr>
                <a:t>X</a:t>
              </a:r>
            </a:p>
          </p:txBody>
        </p:sp>
      </p:grpSp>
      <p:sp>
        <p:nvSpPr>
          <p:cNvPr id="218" name="TextBox 217"/>
          <p:cNvSpPr txBox="1"/>
          <p:nvPr/>
        </p:nvSpPr>
        <p:spPr>
          <a:xfrm>
            <a:off x="696027" y="5029193"/>
            <a:ext cx="7891473" cy="1477328"/>
          </a:xfrm>
          <a:prstGeom prst="rect">
            <a:avLst/>
          </a:prstGeom>
          <a:noFill/>
        </p:spPr>
        <p:txBody>
          <a:bodyPr wrap="square" rtlCol="0">
            <a:spAutoFit/>
          </a:bodyPr>
          <a:lstStyle/>
          <a:p>
            <a:pPr>
              <a:lnSpc>
                <a:spcPct val="150000"/>
              </a:lnSpc>
            </a:pPr>
            <a:r>
              <a:rPr lang="en-US" sz="2000" dirty="0">
                <a:latin typeface="Eras Medium ITC" panose="020B0602030504020804" pitchFamily="34" charset="0"/>
              </a:rPr>
              <a:t>Deviation from the original model assumption</a:t>
            </a:r>
          </a:p>
          <a:p>
            <a:pPr marL="342900" indent="-342900">
              <a:lnSpc>
                <a:spcPct val="150000"/>
              </a:lnSpc>
              <a:buFont typeface="Arial" panose="020B0604020202020204" pitchFamily="34" charset="0"/>
              <a:buChar char="•"/>
            </a:pPr>
            <a:r>
              <a:rPr lang="en-US" sz="2000" dirty="0">
                <a:latin typeface="Eras Medium ITC" panose="020B0602030504020804" pitchFamily="34" charset="0"/>
              </a:rPr>
              <a:t>Endogeneity issue… Error term is somehow related to variable X (Problematic Issue in academic research, e.g., econometrics)</a:t>
            </a:r>
          </a:p>
        </p:txBody>
      </p:sp>
    </p:spTree>
    <p:extLst>
      <p:ext uri="{BB962C8B-B14F-4D97-AF65-F5344CB8AC3E}">
        <p14:creationId xmlns:p14="http://schemas.microsoft.com/office/powerpoint/2010/main" val="41052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703" y="10017"/>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fld id="{0D6C48BB-8914-42F6-A238-FACE9FB4ACA6}" type="slidenum">
              <a:rPr lang="en-US" smtClean="0">
                <a:solidFill>
                  <a:prstClr val="black">
                    <a:tint val="75000"/>
                  </a:prstClr>
                </a:solidFill>
              </a:rPr>
              <a:pPr/>
              <a:t>3</a:t>
            </a:fld>
            <a:endParaRPr lang="en-US" dirty="0">
              <a:solidFill>
                <a:prstClr val="black">
                  <a:tint val="75000"/>
                </a:prstClr>
              </a:solidFill>
            </a:endParaRPr>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Forecasting</a:t>
            </a:r>
          </a:p>
        </p:txBody>
      </p:sp>
      <p:sp>
        <p:nvSpPr>
          <p:cNvPr id="91" name="TextBox 90"/>
          <p:cNvSpPr txBox="1"/>
          <p:nvPr/>
        </p:nvSpPr>
        <p:spPr>
          <a:xfrm>
            <a:off x="2326421" y="2200382"/>
            <a:ext cx="1066800" cy="738664"/>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solidFill>
                  <a:prstClr val="black"/>
                </a:solidFill>
              </a:rPr>
              <a:t>Simple Linear Regression</a:t>
            </a:r>
          </a:p>
        </p:txBody>
      </p:sp>
      <p:sp>
        <p:nvSpPr>
          <p:cNvPr id="92" name="TextBox 91"/>
          <p:cNvSpPr txBox="1"/>
          <p:nvPr/>
        </p:nvSpPr>
        <p:spPr>
          <a:xfrm>
            <a:off x="2335298" y="3695316"/>
            <a:ext cx="1066800"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Multiple Regression</a:t>
            </a:r>
          </a:p>
        </p:txBody>
      </p:sp>
      <p:sp>
        <p:nvSpPr>
          <p:cNvPr id="93" name="TextBox 92"/>
          <p:cNvSpPr txBox="1"/>
          <p:nvPr/>
        </p:nvSpPr>
        <p:spPr>
          <a:xfrm>
            <a:off x="2335298" y="5103147"/>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Logistic Regression</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Discrete Analysis (</a:t>
            </a:r>
            <a:r>
              <a:rPr lang="en-US" sz="1400" dirty="0" err="1">
                <a:solidFill>
                  <a:prstClr val="black"/>
                </a:solidFill>
              </a:rPr>
              <a:t>CrossTab</a:t>
            </a:r>
            <a:r>
              <a:rPr lang="en-US" sz="1400" dirty="0">
                <a:solidFill>
                  <a:prstClr val="black"/>
                </a:solidFill>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r>
              <a:rPr lang="en-US" dirty="0">
                <a:solidFill>
                  <a:prstClr val="black"/>
                </a:solidFill>
              </a:rPr>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dirty="0">
                <a:solidFill>
                  <a:prstClr val="black"/>
                </a:solidFill>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Intro Bayesian Statistics</a:t>
            </a:r>
          </a:p>
        </p:txBody>
      </p:sp>
      <p:sp>
        <p:nvSpPr>
          <p:cNvPr id="56" name="TextBox 55"/>
          <p:cNvSpPr txBox="1"/>
          <p:nvPr/>
        </p:nvSpPr>
        <p:spPr>
          <a:xfrm>
            <a:off x="2326419" y="4412194"/>
            <a:ext cx="1066800"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solidFill>
                  <a:prstClr val="black"/>
                </a:solidFill>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87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p:spPr>
        <p:txBody>
          <a:bodyPr/>
          <a:lstStyle/>
          <a:p>
            <a:fld id="{141D1B94-5697-4B6F-A04B-75E1898771BE}" type="slidenum">
              <a:rPr lang="en-US" smtClean="0"/>
              <a:pPr/>
              <a:t>30</a:t>
            </a:fld>
            <a:endParaRPr lang="en-US"/>
          </a:p>
        </p:txBody>
      </p:sp>
      <p:sp>
        <p:nvSpPr>
          <p:cNvPr id="38918" name="Rectangle 5"/>
          <p:cNvSpPr>
            <a:spLocks noChangeArrowheads="1"/>
          </p:cNvSpPr>
          <p:nvPr/>
        </p:nvSpPr>
        <p:spPr bwMode="auto">
          <a:xfrm>
            <a:off x="1273175" y="1911350"/>
            <a:ext cx="6597650" cy="3035300"/>
          </a:xfrm>
          <a:prstGeom prst="rect">
            <a:avLst/>
          </a:prstGeom>
          <a:solidFill>
            <a:schemeClr val="accent1">
              <a:lumMod val="20000"/>
              <a:lumOff val="80000"/>
            </a:schemeClr>
          </a:solidFill>
          <a:ln w="50799">
            <a:solidFill>
              <a:schemeClr val="tx2"/>
            </a:solidFill>
            <a:miter lim="800000"/>
            <a:headEnd/>
            <a:tailEnd/>
          </a:ln>
        </p:spPr>
        <p:txBody>
          <a:bodyPr wrap="none" anchor="ctr"/>
          <a:lstStyle/>
          <a:p>
            <a:endParaRPr lang="en-US" b="1" i="0">
              <a:latin typeface="+mj-lt"/>
            </a:endParaRPr>
          </a:p>
        </p:txBody>
      </p:sp>
      <p:sp>
        <p:nvSpPr>
          <p:cNvPr id="38919" name="Line 6"/>
          <p:cNvSpPr>
            <a:spLocks noChangeShapeType="1"/>
          </p:cNvSpPr>
          <p:nvPr/>
        </p:nvSpPr>
        <p:spPr bwMode="auto">
          <a:xfrm>
            <a:off x="2008188" y="1993900"/>
            <a:ext cx="0" cy="2814638"/>
          </a:xfrm>
          <a:prstGeom prst="line">
            <a:avLst/>
          </a:prstGeom>
          <a:noFill/>
          <a:ln w="12699">
            <a:solidFill>
              <a:srgbClr val="000000"/>
            </a:solidFill>
            <a:round/>
            <a:headEnd/>
            <a:tailEnd/>
          </a:ln>
        </p:spPr>
        <p:txBody>
          <a:bodyPr wrap="none" anchor="ctr"/>
          <a:lstStyle/>
          <a:p>
            <a:endParaRPr lang="en-US" b="1" i="0">
              <a:latin typeface="+mj-lt"/>
            </a:endParaRPr>
          </a:p>
        </p:txBody>
      </p:sp>
      <p:sp>
        <p:nvSpPr>
          <p:cNvPr id="38920" name="Line 7"/>
          <p:cNvSpPr>
            <a:spLocks noChangeShapeType="1"/>
          </p:cNvSpPr>
          <p:nvPr/>
        </p:nvSpPr>
        <p:spPr bwMode="auto">
          <a:xfrm>
            <a:off x="2020888" y="3478213"/>
            <a:ext cx="5380038" cy="0"/>
          </a:xfrm>
          <a:prstGeom prst="line">
            <a:avLst/>
          </a:prstGeom>
          <a:noFill/>
          <a:ln w="12699">
            <a:solidFill>
              <a:srgbClr val="000000"/>
            </a:solidFill>
            <a:round/>
            <a:headEnd/>
            <a:tailEnd/>
          </a:ln>
        </p:spPr>
        <p:txBody>
          <a:bodyPr wrap="none" anchor="ctr"/>
          <a:lstStyle/>
          <a:p>
            <a:endParaRPr lang="en-US" b="1" i="0">
              <a:latin typeface="+mj-lt"/>
            </a:endParaRPr>
          </a:p>
        </p:txBody>
      </p:sp>
      <p:grpSp>
        <p:nvGrpSpPr>
          <p:cNvPr id="111" name="Group 110"/>
          <p:cNvGrpSpPr/>
          <p:nvPr/>
        </p:nvGrpSpPr>
        <p:grpSpPr>
          <a:xfrm>
            <a:off x="2312193" y="2590800"/>
            <a:ext cx="4393407" cy="1750220"/>
            <a:chOff x="1904206" y="5638006"/>
            <a:chExt cx="4393407" cy="1750220"/>
          </a:xfrm>
        </p:grpSpPr>
        <p:sp>
          <p:nvSpPr>
            <p:cNvPr id="38924" name="Rectangle 8"/>
            <p:cNvSpPr>
              <a:spLocks noChangeArrowheads="1"/>
            </p:cNvSpPr>
            <p:nvPr/>
          </p:nvSpPr>
          <p:spPr bwMode="auto">
            <a:xfrm rot="2700000">
              <a:off x="1905000" y="5757863"/>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25" name="Rectangle 9"/>
            <p:cNvSpPr>
              <a:spLocks noChangeArrowheads="1"/>
            </p:cNvSpPr>
            <p:nvPr/>
          </p:nvSpPr>
          <p:spPr bwMode="auto">
            <a:xfrm rot="2700000">
              <a:off x="1952625" y="67897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26" name="Rectangle 10"/>
            <p:cNvSpPr>
              <a:spLocks noChangeArrowheads="1"/>
            </p:cNvSpPr>
            <p:nvPr/>
          </p:nvSpPr>
          <p:spPr bwMode="auto">
            <a:xfrm rot="2700000">
              <a:off x="1976438" y="64770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27" name="Rectangle 11"/>
            <p:cNvSpPr>
              <a:spLocks noChangeArrowheads="1"/>
            </p:cNvSpPr>
            <p:nvPr/>
          </p:nvSpPr>
          <p:spPr bwMode="auto">
            <a:xfrm rot="2700000">
              <a:off x="2024063" y="61420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28" name="Rectangle 12"/>
            <p:cNvSpPr>
              <a:spLocks noChangeArrowheads="1"/>
            </p:cNvSpPr>
            <p:nvPr/>
          </p:nvSpPr>
          <p:spPr bwMode="auto">
            <a:xfrm rot="2700000">
              <a:off x="2071688" y="659765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29" name="Rectangle 13"/>
            <p:cNvSpPr>
              <a:spLocks noChangeArrowheads="1"/>
            </p:cNvSpPr>
            <p:nvPr/>
          </p:nvSpPr>
          <p:spPr bwMode="auto">
            <a:xfrm rot="2700000">
              <a:off x="2120900" y="6956425"/>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0" name="Rectangle 14"/>
            <p:cNvSpPr>
              <a:spLocks noChangeArrowheads="1"/>
            </p:cNvSpPr>
            <p:nvPr/>
          </p:nvSpPr>
          <p:spPr bwMode="auto">
            <a:xfrm rot="2700000">
              <a:off x="2168525" y="60213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1" name="Rectangle 15"/>
            <p:cNvSpPr>
              <a:spLocks noChangeArrowheads="1"/>
            </p:cNvSpPr>
            <p:nvPr/>
          </p:nvSpPr>
          <p:spPr bwMode="auto">
            <a:xfrm rot="2700000">
              <a:off x="2192338" y="62849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2" name="Rectangle 16"/>
            <p:cNvSpPr>
              <a:spLocks noChangeArrowheads="1"/>
            </p:cNvSpPr>
            <p:nvPr/>
          </p:nvSpPr>
          <p:spPr bwMode="auto">
            <a:xfrm rot="2700000">
              <a:off x="2239963" y="674052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3" name="Rectangle 17"/>
            <p:cNvSpPr>
              <a:spLocks noChangeArrowheads="1"/>
            </p:cNvSpPr>
            <p:nvPr/>
          </p:nvSpPr>
          <p:spPr bwMode="auto">
            <a:xfrm rot="2700000">
              <a:off x="2289175" y="6789738"/>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4" name="Rectangle 18"/>
            <p:cNvSpPr>
              <a:spLocks noChangeArrowheads="1"/>
            </p:cNvSpPr>
            <p:nvPr/>
          </p:nvSpPr>
          <p:spPr bwMode="auto">
            <a:xfrm rot="2700000">
              <a:off x="2336800" y="698023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5" name="Rectangle 19"/>
            <p:cNvSpPr>
              <a:spLocks noChangeArrowheads="1"/>
            </p:cNvSpPr>
            <p:nvPr/>
          </p:nvSpPr>
          <p:spPr bwMode="auto">
            <a:xfrm rot="2700000">
              <a:off x="2360613" y="64531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6" name="Rectangle 20"/>
            <p:cNvSpPr>
              <a:spLocks noChangeArrowheads="1"/>
            </p:cNvSpPr>
            <p:nvPr/>
          </p:nvSpPr>
          <p:spPr bwMode="auto">
            <a:xfrm rot="2700000">
              <a:off x="2408238" y="68849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7" name="Rectangle 21"/>
            <p:cNvSpPr>
              <a:spLocks noChangeArrowheads="1"/>
            </p:cNvSpPr>
            <p:nvPr/>
          </p:nvSpPr>
          <p:spPr bwMode="auto">
            <a:xfrm rot="2700000">
              <a:off x="2455863" y="71247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8" name="Rectangle 22"/>
            <p:cNvSpPr>
              <a:spLocks noChangeArrowheads="1"/>
            </p:cNvSpPr>
            <p:nvPr/>
          </p:nvSpPr>
          <p:spPr bwMode="auto">
            <a:xfrm rot="2700000">
              <a:off x="2505075" y="594995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39" name="Rectangle 23"/>
            <p:cNvSpPr>
              <a:spLocks noChangeArrowheads="1"/>
            </p:cNvSpPr>
            <p:nvPr/>
          </p:nvSpPr>
          <p:spPr bwMode="auto">
            <a:xfrm rot="2700000">
              <a:off x="2552700" y="710088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0" name="Rectangle 24"/>
            <p:cNvSpPr>
              <a:spLocks noChangeArrowheads="1"/>
            </p:cNvSpPr>
            <p:nvPr/>
          </p:nvSpPr>
          <p:spPr bwMode="auto">
            <a:xfrm rot="2700000">
              <a:off x="2576513" y="618966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1" name="Rectangle 25"/>
            <p:cNvSpPr>
              <a:spLocks noChangeArrowheads="1"/>
            </p:cNvSpPr>
            <p:nvPr/>
          </p:nvSpPr>
          <p:spPr bwMode="auto">
            <a:xfrm rot="2700000">
              <a:off x="2624138" y="64531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2" name="Rectangle 26"/>
            <p:cNvSpPr>
              <a:spLocks noChangeArrowheads="1"/>
            </p:cNvSpPr>
            <p:nvPr/>
          </p:nvSpPr>
          <p:spPr bwMode="auto">
            <a:xfrm rot="2700000">
              <a:off x="2671763" y="662146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3" name="Rectangle 27"/>
            <p:cNvSpPr>
              <a:spLocks noChangeArrowheads="1"/>
            </p:cNvSpPr>
            <p:nvPr/>
          </p:nvSpPr>
          <p:spPr bwMode="auto">
            <a:xfrm rot="2700000">
              <a:off x="2720975" y="6094413"/>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4" name="Rectangle 28"/>
            <p:cNvSpPr>
              <a:spLocks noChangeArrowheads="1"/>
            </p:cNvSpPr>
            <p:nvPr/>
          </p:nvSpPr>
          <p:spPr bwMode="auto">
            <a:xfrm rot="2700000">
              <a:off x="2768600" y="62372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5" name="Rectangle 29"/>
            <p:cNvSpPr>
              <a:spLocks noChangeArrowheads="1"/>
            </p:cNvSpPr>
            <p:nvPr/>
          </p:nvSpPr>
          <p:spPr bwMode="auto">
            <a:xfrm rot="2700000">
              <a:off x="2792413" y="62849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6" name="Rectangle 30"/>
            <p:cNvSpPr>
              <a:spLocks noChangeArrowheads="1"/>
            </p:cNvSpPr>
            <p:nvPr/>
          </p:nvSpPr>
          <p:spPr bwMode="auto">
            <a:xfrm rot="2700000">
              <a:off x="2840038" y="566261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7" name="Rectangle 31"/>
            <p:cNvSpPr>
              <a:spLocks noChangeArrowheads="1"/>
            </p:cNvSpPr>
            <p:nvPr/>
          </p:nvSpPr>
          <p:spPr bwMode="auto">
            <a:xfrm rot="2700000">
              <a:off x="2889250" y="5973763"/>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8" name="Rectangle 32"/>
            <p:cNvSpPr>
              <a:spLocks noChangeArrowheads="1"/>
            </p:cNvSpPr>
            <p:nvPr/>
          </p:nvSpPr>
          <p:spPr bwMode="auto">
            <a:xfrm rot="2700000">
              <a:off x="2936875" y="57816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49" name="Rectangle 33"/>
            <p:cNvSpPr>
              <a:spLocks noChangeArrowheads="1"/>
            </p:cNvSpPr>
            <p:nvPr/>
          </p:nvSpPr>
          <p:spPr bwMode="auto">
            <a:xfrm rot="2700000">
              <a:off x="2984500" y="631031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0" name="Rectangle 34"/>
            <p:cNvSpPr>
              <a:spLocks noChangeArrowheads="1"/>
            </p:cNvSpPr>
            <p:nvPr/>
          </p:nvSpPr>
          <p:spPr bwMode="auto">
            <a:xfrm rot="2700000">
              <a:off x="3008313" y="65008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1" name="Rectangle 35"/>
            <p:cNvSpPr>
              <a:spLocks noChangeArrowheads="1"/>
            </p:cNvSpPr>
            <p:nvPr/>
          </p:nvSpPr>
          <p:spPr bwMode="auto">
            <a:xfrm rot="2700000">
              <a:off x="3055938" y="64770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2" name="Rectangle 36"/>
            <p:cNvSpPr>
              <a:spLocks noChangeArrowheads="1"/>
            </p:cNvSpPr>
            <p:nvPr/>
          </p:nvSpPr>
          <p:spPr bwMode="auto">
            <a:xfrm rot="2700000">
              <a:off x="3105150" y="6645275"/>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3" name="Rectangle 37"/>
            <p:cNvSpPr>
              <a:spLocks noChangeArrowheads="1"/>
            </p:cNvSpPr>
            <p:nvPr/>
          </p:nvSpPr>
          <p:spPr bwMode="auto">
            <a:xfrm rot="2700000">
              <a:off x="3152775" y="71247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4" name="Rectangle 38"/>
            <p:cNvSpPr>
              <a:spLocks noChangeArrowheads="1"/>
            </p:cNvSpPr>
            <p:nvPr/>
          </p:nvSpPr>
          <p:spPr bwMode="auto">
            <a:xfrm rot="2700000">
              <a:off x="3176588" y="63579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5" name="Rectangle 39"/>
            <p:cNvSpPr>
              <a:spLocks noChangeArrowheads="1"/>
            </p:cNvSpPr>
            <p:nvPr/>
          </p:nvSpPr>
          <p:spPr bwMode="auto">
            <a:xfrm rot="2700000">
              <a:off x="3224213" y="62372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6" name="Rectangle 40"/>
            <p:cNvSpPr>
              <a:spLocks noChangeArrowheads="1"/>
            </p:cNvSpPr>
            <p:nvPr/>
          </p:nvSpPr>
          <p:spPr bwMode="auto">
            <a:xfrm rot="2700000">
              <a:off x="3273425" y="6837363"/>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7" name="Rectangle 41"/>
            <p:cNvSpPr>
              <a:spLocks noChangeArrowheads="1"/>
            </p:cNvSpPr>
            <p:nvPr/>
          </p:nvSpPr>
          <p:spPr bwMode="auto">
            <a:xfrm rot="2700000">
              <a:off x="3321050" y="62372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8" name="Rectangle 42"/>
            <p:cNvSpPr>
              <a:spLocks noChangeArrowheads="1"/>
            </p:cNvSpPr>
            <p:nvPr/>
          </p:nvSpPr>
          <p:spPr bwMode="auto">
            <a:xfrm rot="2700000">
              <a:off x="3368675" y="6334125"/>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59" name="Rectangle 43"/>
            <p:cNvSpPr>
              <a:spLocks noChangeArrowheads="1"/>
            </p:cNvSpPr>
            <p:nvPr/>
          </p:nvSpPr>
          <p:spPr bwMode="auto">
            <a:xfrm rot="2700000">
              <a:off x="3392488" y="592613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0" name="Rectangle 44"/>
            <p:cNvSpPr>
              <a:spLocks noChangeArrowheads="1"/>
            </p:cNvSpPr>
            <p:nvPr/>
          </p:nvSpPr>
          <p:spPr bwMode="auto">
            <a:xfrm rot="2700000">
              <a:off x="3440113" y="662146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1" name="Rectangle 45"/>
            <p:cNvSpPr>
              <a:spLocks noChangeArrowheads="1"/>
            </p:cNvSpPr>
            <p:nvPr/>
          </p:nvSpPr>
          <p:spPr bwMode="auto">
            <a:xfrm rot="2700000">
              <a:off x="3489325" y="700405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2" name="Rectangle 46"/>
            <p:cNvSpPr>
              <a:spLocks noChangeArrowheads="1"/>
            </p:cNvSpPr>
            <p:nvPr/>
          </p:nvSpPr>
          <p:spPr bwMode="auto">
            <a:xfrm rot="2700000">
              <a:off x="3536950" y="6334125"/>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3" name="Rectangle 47"/>
            <p:cNvSpPr>
              <a:spLocks noChangeArrowheads="1"/>
            </p:cNvSpPr>
            <p:nvPr/>
          </p:nvSpPr>
          <p:spPr bwMode="auto">
            <a:xfrm rot="2700000">
              <a:off x="3584575" y="705326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4" name="Rectangle 48"/>
            <p:cNvSpPr>
              <a:spLocks noChangeArrowheads="1"/>
            </p:cNvSpPr>
            <p:nvPr/>
          </p:nvSpPr>
          <p:spPr bwMode="auto">
            <a:xfrm rot="2700000">
              <a:off x="3608388" y="62134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5" name="Rectangle 49"/>
            <p:cNvSpPr>
              <a:spLocks noChangeArrowheads="1"/>
            </p:cNvSpPr>
            <p:nvPr/>
          </p:nvSpPr>
          <p:spPr bwMode="auto">
            <a:xfrm rot="2700000">
              <a:off x="3705225" y="676433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6" name="Rectangle 50"/>
            <p:cNvSpPr>
              <a:spLocks noChangeArrowheads="1"/>
            </p:cNvSpPr>
            <p:nvPr/>
          </p:nvSpPr>
          <p:spPr bwMode="auto">
            <a:xfrm rot="2700000">
              <a:off x="3752850" y="721995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7" name="Rectangle 51"/>
            <p:cNvSpPr>
              <a:spLocks noChangeArrowheads="1"/>
            </p:cNvSpPr>
            <p:nvPr/>
          </p:nvSpPr>
          <p:spPr bwMode="auto">
            <a:xfrm rot="2700000">
              <a:off x="3800475" y="6550025"/>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8" name="Rectangle 52"/>
            <p:cNvSpPr>
              <a:spLocks noChangeArrowheads="1"/>
            </p:cNvSpPr>
            <p:nvPr/>
          </p:nvSpPr>
          <p:spPr bwMode="auto">
            <a:xfrm rot="2700000">
              <a:off x="3824288" y="698023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69" name="Rectangle 53"/>
            <p:cNvSpPr>
              <a:spLocks noChangeArrowheads="1"/>
            </p:cNvSpPr>
            <p:nvPr/>
          </p:nvSpPr>
          <p:spPr bwMode="auto">
            <a:xfrm rot="2700000">
              <a:off x="3873500" y="6669088"/>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0" name="Rectangle 54"/>
            <p:cNvSpPr>
              <a:spLocks noChangeArrowheads="1"/>
            </p:cNvSpPr>
            <p:nvPr/>
          </p:nvSpPr>
          <p:spPr bwMode="auto">
            <a:xfrm rot="2700000">
              <a:off x="3921125" y="62849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1" name="Rectangle 55"/>
            <p:cNvSpPr>
              <a:spLocks noChangeArrowheads="1"/>
            </p:cNvSpPr>
            <p:nvPr/>
          </p:nvSpPr>
          <p:spPr bwMode="auto">
            <a:xfrm rot="2700000">
              <a:off x="3968750" y="67167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2" name="Rectangle 56"/>
            <p:cNvSpPr>
              <a:spLocks noChangeArrowheads="1"/>
            </p:cNvSpPr>
            <p:nvPr/>
          </p:nvSpPr>
          <p:spPr bwMode="auto">
            <a:xfrm rot="2700000">
              <a:off x="4016375" y="609441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3" name="Rectangle 57"/>
            <p:cNvSpPr>
              <a:spLocks noChangeArrowheads="1"/>
            </p:cNvSpPr>
            <p:nvPr/>
          </p:nvSpPr>
          <p:spPr bwMode="auto">
            <a:xfrm rot="2700000">
              <a:off x="4089400" y="7053263"/>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4" name="Rectangle 58"/>
            <p:cNvSpPr>
              <a:spLocks noChangeArrowheads="1"/>
            </p:cNvSpPr>
            <p:nvPr/>
          </p:nvSpPr>
          <p:spPr bwMode="auto">
            <a:xfrm rot="2700000">
              <a:off x="4137025" y="662146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5" name="Rectangle 59"/>
            <p:cNvSpPr>
              <a:spLocks noChangeArrowheads="1"/>
            </p:cNvSpPr>
            <p:nvPr/>
          </p:nvSpPr>
          <p:spPr bwMode="auto">
            <a:xfrm rot="2700000">
              <a:off x="4184650" y="573405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6" name="Rectangle 60"/>
            <p:cNvSpPr>
              <a:spLocks noChangeArrowheads="1"/>
            </p:cNvSpPr>
            <p:nvPr/>
          </p:nvSpPr>
          <p:spPr bwMode="auto">
            <a:xfrm rot="2700000">
              <a:off x="4208463" y="66690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7" name="Rectangle 61"/>
            <p:cNvSpPr>
              <a:spLocks noChangeArrowheads="1"/>
            </p:cNvSpPr>
            <p:nvPr/>
          </p:nvSpPr>
          <p:spPr bwMode="auto">
            <a:xfrm rot="2700000">
              <a:off x="4257675" y="604520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8" name="Rectangle 62"/>
            <p:cNvSpPr>
              <a:spLocks noChangeArrowheads="1"/>
            </p:cNvSpPr>
            <p:nvPr/>
          </p:nvSpPr>
          <p:spPr bwMode="auto">
            <a:xfrm rot="2700000">
              <a:off x="4305300" y="695642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79" name="Rectangle 63"/>
            <p:cNvSpPr>
              <a:spLocks noChangeArrowheads="1"/>
            </p:cNvSpPr>
            <p:nvPr/>
          </p:nvSpPr>
          <p:spPr bwMode="auto">
            <a:xfrm rot="2700000">
              <a:off x="4352925" y="594995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0" name="Rectangle 64"/>
            <p:cNvSpPr>
              <a:spLocks noChangeArrowheads="1"/>
            </p:cNvSpPr>
            <p:nvPr/>
          </p:nvSpPr>
          <p:spPr bwMode="auto">
            <a:xfrm rot="2700000">
              <a:off x="4400550" y="59975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1" name="Rectangle 65"/>
            <p:cNvSpPr>
              <a:spLocks noChangeArrowheads="1"/>
            </p:cNvSpPr>
            <p:nvPr/>
          </p:nvSpPr>
          <p:spPr bwMode="auto">
            <a:xfrm rot="2700000">
              <a:off x="4424363" y="5878513"/>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2" name="Rectangle 66"/>
            <p:cNvSpPr>
              <a:spLocks noChangeArrowheads="1"/>
            </p:cNvSpPr>
            <p:nvPr/>
          </p:nvSpPr>
          <p:spPr bwMode="auto">
            <a:xfrm rot="2700000">
              <a:off x="4473575" y="5781675"/>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3" name="Rectangle 67"/>
            <p:cNvSpPr>
              <a:spLocks noChangeArrowheads="1"/>
            </p:cNvSpPr>
            <p:nvPr/>
          </p:nvSpPr>
          <p:spPr bwMode="auto">
            <a:xfrm rot="2700000">
              <a:off x="4521200" y="6334125"/>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4" name="Rectangle 68"/>
            <p:cNvSpPr>
              <a:spLocks noChangeArrowheads="1"/>
            </p:cNvSpPr>
            <p:nvPr/>
          </p:nvSpPr>
          <p:spPr bwMode="auto">
            <a:xfrm rot="2700000">
              <a:off x="4568825" y="62849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5" name="Rectangle 69"/>
            <p:cNvSpPr>
              <a:spLocks noChangeArrowheads="1"/>
            </p:cNvSpPr>
            <p:nvPr/>
          </p:nvSpPr>
          <p:spPr bwMode="auto">
            <a:xfrm rot="2700000">
              <a:off x="4616450" y="638175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6" name="Rectangle 70"/>
            <p:cNvSpPr>
              <a:spLocks noChangeArrowheads="1"/>
            </p:cNvSpPr>
            <p:nvPr/>
          </p:nvSpPr>
          <p:spPr bwMode="auto">
            <a:xfrm rot="2700000">
              <a:off x="4641850" y="6500813"/>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7" name="Rectangle 71"/>
            <p:cNvSpPr>
              <a:spLocks noChangeArrowheads="1"/>
            </p:cNvSpPr>
            <p:nvPr/>
          </p:nvSpPr>
          <p:spPr bwMode="auto">
            <a:xfrm rot="2700000">
              <a:off x="4689475" y="710088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8" name="Rectangle 72"/>
            <p:cNvSpPr>
              <a:spLocks noChangeArrowheads="1"/>
            </p:cNvSpPr>
            <p:nvPr/>
          </p:nvSpPr>
          <p:spPr bwMode="auto">
            <a:xfrm rot="2700000">
              <a:off x="4737100" y="67167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89" name="Rectangle 73"/>
            <p:cNvSpPr>
              <a:spLocks noChangeArrowheads="1"/>
            </p:cNvSpPr>
            <p:nvPr/>
          </p:nvSpPr>
          <p:spPr bwMode="auto">
            <a:xfrm rot="2700000">
              <a:off x="4784725" y="607060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0" name="Rectangle 74"/>
            <p:cNvSpPr>
              <a:spLocks noChangeArrowheads="1"/>
            </p:cNvSpPr>
            <p:nvPr/>
          </p:nvSpPr>
          <p:spPr bwMode="auto">
            <a:xfrm rot="2700000">
              <a:off x="4833938" y="6764338"/>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1" name="Rectangle 75"/>
            <p:cNvSpPr>
              <a:spLocks noChangeArrowheads="1"/>
            </p:cNvSpPr>
            <p:nvPr/>
          </p:nvSpPr>
          <p:spPr bwMode="auto">
            <a:xfrm rot="2700000">
              <a:off x="4857750" y="669290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2" name="Rectangle 76"/>
            <p:cNvSpPr>
              <a:spLocks noChangeArrowheads="1"/>
            </p:cNvSpPr>
            <p:nvPr/>
          </p:nvSpPr>
          <p:spPr bwMode="auto">
            <a:xfrm rot="2700000">
              <a:off x="4905375" y="659765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3" name="Rectangle 77"/>
            <p:cNvSpPr>
              <a:spLocks noChangeArrowheads="1"/>
            </p:cNvSpPr>
            <p:nvPr/>
          </p:nvSpPr>
          <p:spPr bwMode="auto">
            <a:xfrm rot="2700000">
              <a:off x="4953000" y="64531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4" name="Rectangle 78"/>
            <p:cNvSpPr>
              <a:spLocks noChangeArrowheads="1"/>
            </p:cNvSpPr>
            <p:nvPr/>
          </p:nvSpPr>
          <p:spPr bwMode="auto">
            <a:xfrm rot="2700000">
              <a:off x="5000625" y="618966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5" name="Rectangle 79"/>
            <p:cNvSpPr>
              <a:spLocks noChangeArrowheads="1"/>
            </p:cNvSpPr>
            <p:nvPr/>
          </p:nvSpPr>
          <p:spPr bwMode="auto">
            <a:xfrm rot="2700000">
              <a:off x="5026025" y="6550025"/>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6" name="Rectangle 80"/>
            <p:cNvSpPr>
              <a:spLocks noChangeArrowheads="1"/>
            </p:cNvSpPr>
            <p:nvPr/>
          </p:nvSpPr>
          <p:spPr bwMode="auto">
            <a:xfrm rot="2700000">
              <a:off x="5073650" y="67167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7" name="Rectangle 81"/>
            <p:cNvSpPr>
              <a:spLocks noChangeArrowheads="1"/>
            </p:cNvSpPr>
            <p:nvPr/>
          </p:nvSpPr>
          <p:spPr bwMode="auto">
            <a:xfrm rot="2700000">
              <a:off x="5121275" y="652462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8" name="Rectangle 82"/>
            <p:cNvSpPr>
              <a:spLocks noChangeArrowheads="1"/>
            </p:cNvSpPr>
            <p:nvPr/>
          </p:nvSpPr>
          <p:spPr bwMode="auto">
            <a:xfrm rot="2700000">
              <a:off x="5168900" y="67897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8999" name="Rectangle 83"/>
            <p:cNvSpPr>
              <a:spLocks noChangeArrowheads="1"/>
            </p:cNvSpPr>
            <p:nvPr/>
          </p:nvSpPr>
          <p:spPr bwMode="auto">
            <a:xfrm rot="2700000">
              <a:off x="5218113" y="6429375"/>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0" name="Rectangle 84"/>
            <p:cNvSpPr>
              <a:spLocks noChangeArrowheads="1"/>
            </p:cNvSpPr>
            <p:nvPr/>
          </p:nvSpPr>
          <p:spPr bwMode="auto">
            <a:xfrm rot="2700000">
              <a:off x="5241925" y="5878513"/>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1" name="Rectangle 85"/>
            <p:cNvSpPr>
              <a:spLocks noChangeArrowheads="1"/>
            </p:cNvSpPr>
            <p:nvPr/>
          </p:nvSpPr>
          <p:spPr bwMode="auto">
            <a:xfrm rot="2700000">
              <a:off x="5289550" y="650081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2" name="Rectangle 86"/>
            <p:cNvSpPr>
              <a:spLocks noChangeArrowheads="1"/>
            </p:cNvSpPr>
            <p:nvPr/>
          </p:nvSpPr>
          <p:spPr bwMode="auto">
            <a:xfrm rot="2700000">
              <a:off x="5337175" y="61420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3" name="Rectangle 87"/>
            <p:cNvSpPr>
              <a:spLocks noChangeArrowheads="1"/>
            </p:cNvSpPr>
            <p:nvPr/>
          </p:nvSpPr>
          <p:spPr bwMode="auto">
            <a:xfrm rot="2700000">
              <a:off x="5384800" y="59975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4" name="Rectangle 88"/>
            <p:cNvSpPr>
              <a:spLocks noChangeArrowheads="1"/>
            </p:cNvSpPr>
            <p:nvPr/>
          </p:nvSpPr>
          <p:spPr bwMode="auto">
            <a:xfrm rot="2700000">
              <a:off x="5434013" y="6070600"/>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5" name="Rectangle 89"/>
            <p:cNvSpPr>
              <a:spLocks noChangeArrowheads="1"/>
            </p:cNvSpPr>
            <p:nvPr/>
          </p:nvSpPr>
          <p:spPr bwMode="auto">
            <a:xfrm rot="2700000">
              <a:off x="5457825" y="594995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6" name="Rectangle 90"/>
            <p:cNvSpPr>
              <a:spLocks noChangeArrowheads="1"/>
            </p:cNvSpPr>
            <p:nvPr/>
          </p:nvSpPr>
          <p:spPr bwMode="auto">
            <a:xfrm rot="2700000">
              <a:off x="5505450" y="616585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7" name="Rectangle 91"/>
            <p:cNvSpPr>
              <a:spLocks noChangeArrowheads="1"/>
            </p:cNvSpPr>
            <p:nvPr/>
          </p:nvSpPr>
          <p:spPr bwMode="auto">
            <a:xfrm rot="2700000">
              <a:off x="5553075" y="64531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8" name="Rectangle 92"/>
            <p:cNvSpPr>
              <a:spLocks noChangeArrowheads="1"/>
            </p:cNvSpPr>
            <p:nvPr/>
          </p:nvSpPr>
          <p:spPr bwMode="auto">
            <a:xfrm rot="2700000">
              <a:off x="5600700" y="563880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09" name="Rectangle 93"/>
            <p:cNvSpPr>
              <a:spLocks noChangeArrowheads="1"/>
            </p:cNvSpPr>
            <p:nvPr/>
          </p:nvSpPr>
          <p:spPr bwMode="auto">
            <a:xfrm rot="2700000">
              <a:off x="5649913" y="6381750"/>
              <a:ext cx="142875"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0" name="Rectangle 94"/>
            <p:cNvSpPr>
              <a:spLocks noChangeArrowheads="1"/>
            </p:cNvSpPr>
            <p:nvPr/>
          </p:nvSpPr>
          <p:spPr bwMode="auto">
            <a:xfrm rot="2700000">
              <a:off x="5673725" y="63579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1" name="Rectangle 95"/>
            <p:cNvSpPr>
              <a:spLocks noChangeArrowheads="1"/>
            </p:cNvSpPr>
            <p:nvPr/>
          </p:nvSpPr>
          <p:spPr bwMode="auto">
            <a:xfrm rot="2700000">
              <a:off x="5721350" y="59975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2" name="Rectangle 96"/>
            <p:cNvSpPr>
              <a:spLocks noChangeArrowheads="1"/>
            </p:cNvSpPr>
            <p:nvPr/>
          </p:nvSpPr>
          <p:spPr bwMode="auto">
            <a:xfrm rot="2700000">
              <a:off x="5768975" y="6597650"/>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3" name="Rectangle 97"/>
            <p:cNvSpPr>
              <a:spLocks noChangeArrowheads="1"/>
            </p:cNvSpPr>
            <p:nvPr/>
          </p:nvSpPr>
          <p:spPr bwMode="auto">
            <a:xfrm rot="2700000">
              <a:off x="5818188" y="6477000"/>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4" name="Rectangle 98"/>
            <p:cNvSpPr>
              <a:spLocks noChangeArrowheads="1"/>
            </p:cNvSpPr>
            <p:nvPr/>
          </p:nvSpPr>
          <p:spPr bwMode="auto">
            <a:xfrm rot="2700000">
              <a:off x="5842000" y="7196138"/>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5" name="Rectangle 99"/>
            <p:cNvSpPr>
              <a:spLocks noChangeArrowheads="1"/>
            </p:cNvSpPr>
            <p:nvPr/>
          </p:nvSpPr>
          <p:spPr bwMode="auto">
            <a:xfrm rot="2700000">
              <a:off x="5889625" y="6357938"/>
              <a:ext cx="144463" cy="1428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6" name="Rectangle 100"/>
            <p:cNvSpPr>
              <a:spLocks noChangeArrowheads="1"/>
            </p:cNvSpPr>
            <p:nvPr/>
          </p:nvSpPr>
          <p:spPr bwMode="auto">
            <a:xfrm rot="2700000">
              <a:off x="5937250" y="6453188"/>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7" name="Rectangle 101"/>
            <p:cNvSpPr>
              <a:spLocks noChangeArrowheads="1"/>
            </p:cNvSpPr>
            <p:nvPr/>
          </p:nvSpPr>
          <p:spPr bwMode="auto">
            <a:xfrm rot="2700000">
              <a:off x="5984875" y="7243763"/>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8" name="Rectangle 102"/>
            <p:cNvSpPr>
              <a:spLocks noChangeArrowheads="1"/>
            </p:cNvSpPr>
            <p:nvPr/>
          </p:nvSpPr>
          <p:spPr bwMode="auto">
            <a:xfrm rot="2700000">
              <a:off x="6034088" y="6932613"/>
              <a:ext cx="142875"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19" name="Rectangle 103"/>
            <p:cNvSpPr>
              <a:spLocks noChangeArrowheads="1"/>
            </p:cNvSpPr>
            <p:nvPr/>
          </p:nvSpPr>
          <p:spPr bwMode="auto">
            <a:xfrm rot="2700000">
              <a:off x="6057900" y="64770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20" name="Rectangle 104"/>
            <p:cNvSpPr>
              <a:spLocks noChangeArrowheads="1"/>
            </p:cNvSpPr>
            <p:nvPr/>
          </p:nvSpPr>
          <p:spPr bwMode="auto">
            <a:xfrm rot="2700000">
              <a:off x="6105525" y="5997575"/>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sp>
          <p:nvSpPr>
            <p:cNvPr id="39021" name="Rectangle 105"/>
            <p:cNvSpPr>
              <a:spLocks noChangeArrowheads="1"/>
            </p:cNvSpPr>
            <p:nvPr/>
          </p:nvSpPr>
          <p:spPr bwMode="auto">
            <a:xfrm rot="2700000">
              <a:off x="6153150" y="6261100"/>
              <a:ext cx="144463" cy="14446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en-US" b="1" i="0">
                <a:latin typeface="+mj-lt"/>
              </a:endParaRPr>
            </a:p>
          </p:txBody>
        </p:sp>
      </p:grpSp>
      <p:sp>
        <p:nvSpPr>
          <p:cNvPr id="38922" name="Rectangle 107"/>
          <p:cNvSpPr>
            <a:spLocks noChangeArrowheads="1"/>
          </p:cNvSpPr>
          <p:nvPr/>
        </p:nvSpPr>
        <p:spPr bwMode="auto">
          <a:xfrm>
            <a:off x="1671638" y="3349625"/>
            <a:ext cx="309381" cy="366767"/>
          </a:xfrm>
          <a:prstGeom prst="rect">
            <a:avLst/>
          </a:prstGeom>
          <a:noFill/>
          <a:ln w="12699">
            <a:noFill/>
            <a:miter lim="800000"/>
            <a:headEnd/>
            <a:tailEnd/>
          </a:ln>
        </p:spPr>
        <p:txBody>
          <a:bodyPr wrap="none" lIns="90488" tIns="44450" rIns="90488" bIns="44450">
            <a:spAutoFit/>
          </a:bodyPr>
          <a:lstStyle/>
          <a:p>
            <a:r>
              <a:rPr lang="en-US" sz="1800" b="1" i="0">
                <a:latin typeface="+mj-lt"/>
              </a:rPr>
              <a:t>0</a:t>
            </a:r>
          </a:p>
        </p:txBody>
      </p:sp>
      <p:sp>
        <p:nvSpPr>
          <p:cNvPr id="38923" name="Rectangle 108"/>
          <p:cNvSpPr>
            <a:spLocks noChangeArrowheads="1"/>
          </p:cNvSpPr>
          <p:nvPr/>
        </p:nvSpPr>
        <p:spPr bwMode="auto">
          <a:xfrm>
            <a:off x="7386638" y="3330575"/>
            <a:ext cx="318999" cy="366767"/>
          </a:xfrm>
          <a:prstGeom prst="rect">
            <a:avLst/>
          </a:prstGeom>
          <a:noFill/>
          <a:ln w="12699">
            <a:noFill/>
            <a:miter lim="800000"/>
            <a:headEnd/>
            <a:tailEnd/>
          </a:ln>
        </p:spPr>
        <p:txBody>
          <a:bodyPr wrap="none" lIns="90488" tIns="44450" rIns="90488" bIns="44450">
            <a:spAutoFit/>
          </a:bodyPr>
          <a:lstStyle/>
          <a:p>
            <a:r>
              <a:rPr lang="en-US" sz="1800" b="1" i="0">
                <a:latin typeface="+mj-lt"/>
              </a:rPr>
              <a:t>X</a:t>
            </a:r>
          </a:p>
        </p:txBody>
      </p:sp>
      <p:sp>
        <p:nvSpPr>
          <p:cNvPr id="38917" name="Text Box 110"/>
          <p:cNvSpPr txBox="1">
            <a:spLocks noChangeArrowheads="1"/>
          </p:cNvSpPr>
          <p:nvPr/>
        </p:nvSpPr>
        <p:spPr bwMode="auto">
          <a:xfrm>
            <a:off x="1100930" y="5578487"/>
            <a:ext cx="7032625" cy="46166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400" i="0" dirty="0">
                <a:solidFill>
                  <a:schemeClr val="tx1"/>
                </a:solidFill>
                <a:latin typeface="Eras Medium ITC" panose="020B0602030504020804" pitchFamily="34" charset="0"/>
              </a:rPr>
              <a:t>We want to see a random scatterplot for residuals</a:t>
            </a:r>
          </a:p>
        </p:txBody>
      </p:sp>
      <p:sp>
        <p:nvSpPr>
          <p:cNvPr id="110" name="Title 109"/>
          <p:cNvSpPr>
            <a:spLocks noGrp="1"/>
          </p:cNvSpPr>
          <p:nvPr>
            <p:ph type="title"/>
          </p:nvPr>
        </p:nvSpPr>
        <p:spPr/>
        <p:txBody>
          <a:bodyPr/>
          <a:lstStyle/>
          <a:p>
            <a:r>
              <a:rPr lang="en-US" dirty="0">
                <a:solidFill>
                  <a:schemeClr val="tx1"/>
                </a:solidFill>
                <a:latin typeface="Eras Medium ITC" panose="020B0602030504020804" pitchFamily="34" charset="0"/>
              </a:rPr>
              <a:t>Healthy Residual Plot (Ideal)!  </a:t>
            </a:r>
            <a:r>
              <a:rPr lang="en-US" dirty="0">
                <a:solidFill>
                  <a:schemeClr val="tx1"/>
                </a:solidFill>
                <a:latin typeface="Eras Medium ITC" panose="020B0602030504020804" pitchFamily="34" charset="0"/>
                <a:sym typeface="Wingdings" panose="05000000000000000000" pitchFamily="2" charset="2"/>
              </a:rPr>
              <a:t> </a:t>
            </a:r>
            <a:endParaRPr lang="en-US" dirty="0">
              <a:solidFill>
                <a:schemeClr val="tx1"/>
              </a:solidFill>
              <a:latin typeface="Eras Medium ITC" panose="020B0602030504020804" pitchFamily="34" charset="0"/>
            </a:endParaRPr>
          </a:p>
        </p:txBody>
      </p:sp>
    </p:spTree>
    <p:extLst>
      <p:ext uri="{BB962C8B-B14F-4D97-AF65-F5344CB8AC3E}">
        <p14:creationId xmlns:p14="http://schemas.microsoft.com/office/powerpoint/2010/main" val="71652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86700" cy="4562476"/>
          </a:xfrm>
        </p:spPr>
        <p:txBody>
          <a:bodyPr>
            <a:normAutofit fontScale="90000"/>
          </a:bodyPr>
          <a:lstStyle/>
          <a:p>
            <a:pPr>
              <a:lnSpc>
                <a:spcPct val="150000"/>
              </a:lnSpc>
            </a:pPr>
            <a:r>
              <a:rPr lang="en-US" sz="3600" dirty="0">
                <a:latin typeface="Eras Medium ITC" panose="020B0602030504020804" pitchFamily="34" charset="0"/>
              </a:rPr>
              <a:t>Now, we have a estimated regression results. Luckily, in most cases, software estimates the regression for us and it will report estimation results. Now, interpretation is our responsibility! </a:t>
            </a:r>
          </a:p>
        </p:txBody>
      </p:sp>
    </p:spTree>
    <p:extLst>
      <p:ext uri="{BB962C8B-B14F-4D97-AF65-F5344CB8AC3E}">
        <p14:creationId xmlns:p14="http://schemas.microsoft.com/office/powerpoint/2010/main" val="2604528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325116" y="-11521"/>
            <a:ext cx="8534400" cy="990600"/>
          </a:xfrm>
        </p:spPr>
        <p:txBody>
          <a:bodyPr>
            <a:normAutofit/>
          </a:bodyPr>
          <a:lstStyle/>
          <a:p>
            <a:r>
              <a:rPr lang="en-US" sz="3200" b="1" dirty="0">
                <a:solidFill>
                  <a:schemeClr val="tx1"/>
                </a:solidFill>
                <a:latin typeface="Candara" pitchFamily="34" charset="0"/>
              </a:rPr>
              <a:t>Airline Cost: Summary Output for Regression</a:t>
            </a:r>
          </a:p>
        </p:txBody>
      </p:sp>
      <p:pic>
        <p:nvPicPr>
          <p:cNvPr id="665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12438" y="1752600"/>
            <a:ext cx="7159757" cy="489505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352800" y="810904"/>
            <a:ext cx="5506715" cy="83099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i="0" dirty="0">
                <a:latin typeface="Candara" pitchFamily="34" charset="0"/>
              </a:rPr>
              <a:t>Three useful points we want to Interpret </a:t>
            </a:r>
            <a:r>
              <a:rPr lang="en-US" sz="2400" dirty="0">
                <a:latin typeface="Candara" pitchFamily="34" charset="0"/>
              </a:rPr>
              <a:t>with</a:t>
            </a:r>
            <a:r>
              <a:rPr lang="en-US" sz="2400" i="0" dirty="0">
                <a:latin typeface="Candara" pitchFamily="34" charset="0"/>
              </a:rPr>
              <a:t> Regression Analysis. </a:t>
            </a:r>
          </a:p>
        </p:txBody>
      </p:sp>
      <p:sp>
        <p:nvSpPr>
          <p:cNvPr id="2" name="Oval 1"/>
          <p:cNvSpPr/>
          <p:nvPr/>
        </p:nvSpPr>
        <p:spPr>
          <a:xfrm>
            <a:off x="2438400" y="1973998"/>
            <a:ext cx="914400" cy="838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32573" y="5555398"/>
            <a:ext cx="914400" cy="838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00800" y="3269398"/>
            <a:ext cx="914400" cy="838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41093" y="5524326"/>
            <a:ext cx="914400" cy="8382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00" y="2126398"/>
            <a:ext cx="3276600"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1</a:t>
            </a:r>
            <a:r>
              <a:rPr lang="en-US" sz="2000" i="0" dirty="0">
                <a:latin typeface="Candara" pitchFamily="34" charset="0"/>
              </a:rPr>
              <a:t>. How good our model is? (fitting)</a:t>
            </a:r>
          </a:p>
        </p:txBody>
      </p:sp>
      <p:sp>
        <p:nvSpPr>
          <p:cNvPr id="12" name="TextBox 11"/>
          <p:cNvSpPr txBox="1"/>
          <p:nvPr/>
        </p:nvSpPr>
        <p:spPr>
          <a:xfrm>
            <a:off x="5702792" y="4259998"/>
            <a:ext cx="3365007"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2. Overall model is significant?</a:t>
            </a:r>
            <a:endParaRPr lang="en-US" sz="2000" i="0" dirty="0">
              <a:latin typeface="Candara" pitchFamily="34" charset="0"/>
            </a:endParaRPr>
          </a:p>
        </p:txBody>
      </p:sp>
      <p:sp>
        <p:nvSpPr>
          <p:cNvPr id="13" name="TextBox 12"/>
          <p:cNvSpPr txBox="1"/>
          <p:nvPr/>
        </p:nvSpPr>
        <p:spPr>
          <a:xfrm>
            <a:off x="5257800" y="6457890"/>
            <a:ext cx="3810000" cy="4001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3. How about each coefficients?</a:t>
            </a:r>
            <a:endParaRPr lang="en-US" sz="2000" i="0" dirty="0">
              <a:latin typeface="Candara" pitchFamily="34" charset="0"/>
            </a:endParaRPr>
          </a:p>
        </p:txBody>
      </p:sp>
    </p:spTree>
    <p:extLst>
      <p:ext uri="{BB962C8B-B14F-4D97-AF65-F5344CB8AC3E}">
        <p14:creationId xmlns:p14="http://schemas.microsoft.com/office/powerpoint/2010/main" val="736683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990600"/>
          </a:xfrm>
        </p:spPr>
        <p:txBody>
          <a:bodyPr>
            <a:normAutofit/>
          </a:bodyPr>
          <a:lstStyle/>
          <a:p>
            <a:r>
              <a:rPr lang="en-US" dirty="0">
                <a:solidFill>
                  <a:schemeClr val="tx1"/>
                </a:solidFill>
                <a:latin typeface="Eras Medium ITC" panose="020B0602030504020804" pitchFamily="34" charset="0"/>
              </a:rPr>
              <a:t>In-Class Practice for R</a:t>
            </a:r>
          </a:p>
        </p:txBody>
      </p:sp>
      <p:sp>
        <p:nvSpPr>
          <p:cNvPr id="3" name="Content Placeholder 2"/>
          <p:cNvSpPr>
            <a:spLocks noGrp="1"/>
          </p:cNvSpPr>
          <p:nvPr>
            <p:ph idx="1"/>
          </p:nvPr>
        </p:nvSpPr>
        <p:spPr>
          <a:xfrm>
            <a:off x="457200" y="1828800"/>
            <a:ext cx="8229600" cy="4876800"/>
          </a:xfrm>
        </p:spPr>
        <p:txBody>
          <a:bodyPr/>
          <a:lstStyle/>
          <a:p>
            <a:r>
              <a:rPr lang="en-US" dirty="0">
                <a:latin typeface="Eras Medium ITC" panose="020B0602030504020804" pitchFamily="34" charset="0"/>
              </a:rPr>
              <a:t>Amusement Park Satisfaction Data (see Text Book p160)</a:t>
            </a:r>
          </a:p>
          <a:p>
            <a:pPr lvl="1"/>
            <a:r>
              <a:rPr lang="en-US" dirty="0">
                <a:latin typeface="Eras Medium ITC" panose="020B0602030504020804" pitchFamily="34" charset="0"/>
              </a:rPr>
              <a:t>An amusement park collected survey from 500 customers and want to understand the relationship between various factors and customer satisfaction.</a:t>
            </a:r>
          </a:p>
          <a:p>
            <a:pPr lvl="1"/>
            <a:r>
              <a:rPr lang="en-US" dirty="0">
                <a:latin typeface="Eras Medium ITC" panose="020B0602030504020804" pitchFamily="34" charset="0"/>
              </a:rPr>
              <a:t>The data includes:</a:t>
            </a:r>
          </a:p>
          <a:p>
            <a:pPr lvl="2"/>
            <a:r>
              <a:rPr lang="en-US" dirty="0">
                <a:latin typeface="Eras Medium ITC" panose="020B0602030504020804" pitchFamily="34" charset="0"/>
              </a:rPr>
              <a:t>Weekend (discrete, binary): Yes or No</a:t>
            </a:r>
          </a:p>
          <a:p>
            <a:pPr lvl="2"/>
            <a:r>
              <a:rPr lang="en-US" dirty="0">
                <a:latin typeface="Eras Medium ITC" panose="020B0602030504020804" pitchFamily="34" charset="0"/>
              </a:rPr>
              <a:t>Number of child (continuous or discrete)</a:t>
            </a:r>
          </a:p>
          <a:p>
            <a:pPr lvl="2"/>
            <a:r>
              <a:rPr lang="en-US" dirty="0">
                <a:latin typeface="Eras Medium ITC" panose="020B0602030504020804" pitchFamily="34" charset="0"/>
              </a:rPr>
              <a:t>Distance (continuous): distance from home</a:t>
            </a:r>
          </a:p>
          <a:p>
            <a:pPr lvl="2"/>
            <a:r>
              <a:rPr lang="en-US" dirty="0">
                <a:latin typeface="Eras Medium ITC" panose="020B0602030504020804" pitchFamily="34" charset="0"/>
              </a:rPr>
              <a:t>Rides (continuous) # 100-point scale for satisfaction</a:t>
            </a:r>
          </a:p>
          <a:p>
            <a:pPr lvl="2"/>
            <a:r>
              <a:rPr lang="en-US" dirty="0">
                <a:latin typeface="Eras Medium ITC" panose="020B0602030504020804" pitchFamily="34" charset="0"/>
              </a:rPr>
              <a:t>Games (continuous) # 100-point scale for satisfaction</a:t>
            </a:r>
          </a:p>
          <a:p>
            <a:pPr lvl="2"/>
            <a:r>
              <a:rPr lang="en-US" dirty="0">
                <a:latin typeface="Eras Medium ITC" panose="020B0602030504020804" pitchFamily="34" charset="0"/>
              </a:rPr>
              <a:t>Wait (continuous) # 100-point scale for satisfaction</a:t>
            </a:r>
          </a:p>
          <a:p>
            <a:pPr lvl="2"/>
            <a:r>
              <a:rPr lang="en-US" dirty="0">
                <a:latin typeface="Eras Medium ITC" panose="020B0602030504020804" pitchFamily="34" charset="0"/>
              </a:rPr>
              <a:t>Clean (continuous) # 100-point scale for satisfaction</a:t>
            </a:r>
          </a:p>
          <a:p>
            <a:pPr lvl="2"/>
            <a:r>
              <a:rPr lang="en-US" dirty="0">
                <a:latin typeface="Eras Medium ITC" panose="020B0602030504020804" pitchFamily="34" charset="0"/>
              </a:rPr>
              <a:t>Overall (continuous) # 100-point scale for overall satisfaction (DV)</a:t>
            </a:r>
          </a:p>
          <a:p>
            <a:pPr lvl="2"/>
            <a:endParaRPr lang="en-US" dirty="0">
              <a:latin typeface="Eras Medium ITC" panose="020B0602030504020804" pitchFamily="34" charset="0"/>
            </a:endParaRPr>
          </a:p>
          <a:p>
            <a:pPr lvl="2"/>
            <a:endParaRPr lang="en-US" dirty="0">
              <a:latin typeface="Eras Medium ITC" panose="020B0602030504020804" pitchFamily="34" charset="0"/>
            </a:endParaRPr>
          </a:p>
        </p:txBody>
      </p:sp>
      <p:pic>
        <p:nvPicPr>
          <p:cNvPr id="4" name="Picture 3"/>
          <p:cNvPicPr>
            <a:picLocks noChangeAspect="1"/>
          </p:cNvPicPr>
          <p:nvPr/>
        </p:nvPicPr>
        <p:blipFill>
          <a:blip r:embed="rId2"/>
          <a:stretch>
            <a:fillRect/>
          </a:stretch>
        </p:blipFill>
        <p:spPr>
          <a:xfrm>
            <a:off x="6838950" y="-12700"/>
            <a:ext cx="2305050" cy="1536700"/>
          </a:xfrm>
          <a:prstGeom prst="rect">
            <a:avLst/>
          </a:prstGeom>
        </p:spPr>
      </p:pic>
      <p:sp>
        <p:nvSpPr>
          <p:cNvPr id="5" name="TextBox 4"/>
          <p:cNvSpPr txBox="1"/>
          <p:nvPr/>
        </p:nvSpPr>
        <p:spPr>
          <a:xfrm>
            <a:off x="838200" y="1295400"/>
            <a:ext cx="4724400" cy="369332"/>
          </a:xfrm>
          <a:prstGeom prst="rect">
            <a:avLst/>
          </a:prstGeom>
          <a:noFill/>
        </p:spPr>
        <p:txBody>
          <a:bodyPr wrap="square" rtlCol="0">
            <a:spAutoFit/>
          </a:bodyPr>
          <a:lstStyle/>
          <a:p>
            <a:r>
              <a:rPr lang="en-US" dirty="0">
                <a:latin typeface="Eras Medium ITC" panose="020B0602030504020804" pitchFamily="34" charset="0"/>
              </a:rPr>
              <a:t>(Let me do this in R…)</a:t>
            </a:r>
          </a:p>
        </p:txBody>
      </p:sp>
    </p:spTree>
    <p:extLst>
      <p:ext uri="{BB962C8B-B14F-4D97-AF65-F5344CB8AC3E}">
        <p14:creationId xmlns:p14="http://schemas.microsoft.com/office/powerpoint/2010/main" val="22555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229600" cy="990600"/>
          </a:xfrm>
        </p:spPr>
        <p:txBody>
          <a:bodyPr/>
          <a:lstStyle/>
          <a:p>
            <a:r>
              <a:rPr lang="en-US" dirty="0">
                <a:solidFill>
                  <a:schemeClr val="tx1"/>
                </a:solidFill>
                <a:latin typeface="Eras Medium ITC" panose="020B0602030504020804" pitchFamily="34" charset="0"/>
              </a:rPr>
              <a:t>Results Summary with R</a:t>
            </a:r>
          </a:p>
        </p:txBody>
      </p:sp>
      <p:pic>
        <p:nvPicPr>
          <p:cNvPr id="6" name="Content Placeholder 5"/>
          <p:cNvPicPr>
            <a:picLocks noGrp="1" noChangeAspect="1"/>
          </p:cNvPicPr>
          <p:nvPr>
            <p:ph idx="1"/>
          </p:nvPr>
        </p:nvPicPr>
        <p:blipFill>
          <a:blip r:embed="rId3"/>
          <a:stretch>
            <a:fillRect/>
          </a:stretch>
        </p:blipFill>
        <p:spPr>
          <a:xfrm>
            <a:off x="457199" y="2133600"/>
            <a:ext cx="7447501" cy="3751334"/>
          </a:xfrm>
          <a:prstGeom prst="rect">
            <a:avLst/>
          </a:prstGeom>
        </p:spPr>
      </p:pic>
      <p:sp>
        <p:nvSpPr>
          <p:cNvPr id="7" name="TextBox 6"/>
          <p:cNvSpPr txBox="1"/>
          <p:nvPr/>
        </p:nvSpPr>
        <p:spPr>
          <a:xfrm>
            <a:off x="678631" y="6324600"/>
            <a:ext cx="3276600" cy="4001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1</a:t>
            </a:r>
            <a:r>
              <a:rPr lang="en-US" sz="2000" i="0" dirty="0">
                <a:latin typeface="Candara" pitchFamily="34" charset="0"/>
              </a:rPr>
              <a:t>. How good our model is?</a:t>
            </a:r>
          </a:p>
        </p:txBody>
      </p:sp>
      <p:sp>
        <p:nvSpPr>
          <p:cNvPr id="11" name="TextBox 10"/>
          <p:cNvSpPr txBox="1"/>
          <p:nvPr/>
        </p:nvSpPr>
        <p:spPr>
          <a:xfrm>
            <a:off x="3657599" y="1066800"/>
            <a:ext cx="5029200" cy="83099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400" i="0" dirty="0">
                <a:latin typeface="Candara" pitchFamily="34" charset="0"/>
              </a:rPr>
              <a:t>What does all this mean? :</a:t>
            </a:r>
          </a:p>
          <a:p>
            <a:r>
              <a:rPr lang="en-US" sz="2400" i="0" dirty="0">
                <a:latin typeface="Candara" pitchFamily="34" charset="0"/>
              </a:rPr>
              <a:t>These are what we want to learn. </a:t>
            </a:r>
          </a:p>
        </p:txBody>
      </p:sp>
      <p:cxnSp>
        <p:nvCxnSpPr>
          <p:cNvPr id="13" name="Straight Arrow Connector 12"/>
          <p:cNvCxnSpPr>
            <a:stCxn id="7" idx="0"/>
          </p:cNvCxnSpPr>
          <p:nvPr/>
        </p:nvCxnSpPr>
        <p:spPr>
          <a:xfrm flipV="1">
            <a:off x="2316931" y="5638800"/>
            <a:ext cx="0" cy="68580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4093" y="6027017"/>
            <a:ext cx="3365007"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2. Overall model is significant?</a:t>
            </a:r>
            <a:endParaRPr lang="en-US" sz="2000" i="0" dirty="0">
              <a:latin typeface="Candara" pitchFamily="34" charset="0"/>
            </a:endParaRPr>
          </a:p>
        </p:txBody>
      </p:sp>
      <p:cxnSp>
        <p:nvCxnSpPr>
          <p:cNvPr id="16" name="Straight Arrow Connector 15"/>
          <p:cNvCxnSpPr>
            <a:stCxn id="15" idx="1"/>
          </p:cNvCxnSpPr>
          <p:nvPr/>
        </p:nvCxnSpPr>
        <p:spPr>
          <a:xfrm flipH="1" flipV="1">
            <a:off x="4343400" y="5791200"/>
            <a:ext cx="1260693" cy="5897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76799" y="3749519"/>
            <a:ext cx="3810000" cy="40011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81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latin typeface="Candara" pitchFamily="34" charset="0"/>
              </a:rPr>
              <a:t>3. How about each coefficients?</a:t>
            </a:r>
            <a:endParaRPr lang="en-US" sz="2000" i="0" dirty="0">
              <a:latin typeface="Candara" pitchFamily="34" charset="0"/>
            </a:endParaRPr>
          </a:p>
        </p:txBody>
      </p:sp>
      <p:cxnSp>
        <p:nvCxnSpPr>
          <p:cNvPr id="25" name="Straight Arrow Connector 24"/>
          <p:cNvCxnSpPr/>
          <p:nvPr/>
        </p:nvCxnSpPr>
        <p:spPr>
          <a:xfrm flipH="1">
            <a:off x="4495800" y="3949574"/>
            <a:ext cx="381000" cy="30460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4800" y="4267200"/>
            <a:ext cx="4267199" cy="762000"/>
          </a:xfrm>
          <a:prstGeom prst="rect">
            <a:avLst/>
          </a:prstGeom>
          <a:noFill/>
          <a:ln w="190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cxnSpLocks/>
            <a:stCxn id="15" idx="1"/>
          </p:cNvCxnSpPr>
          <p:nvPr/>
        </p:nvCxnSpPr>
        <p:spPr>
          <a:xfrm flipH="1" flipV="1">
            <a:off x="1828800" y="5791200"/>
            <a:ext cx="3775293" cy="5897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24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8600" y="92210"/>
            <a:ext cx="8229600" cy="990600"/>
          </a:xfrm>
        </p:spPr>
        <p:txBody>
          <a:bodyPr/>
          <a:lstStyle/>
          <a:p>
            <a:r>
              <a:rPr lang="en-US" dirty="0">
                <a:solidFill>
                  <a:schemeClr val="tx1"/>
                </a:solidFill>
                <a:latin typeface="Candara" pitchFamily="34" charset="0"/>
              </a:rPr>
              <a:t>1. The R-Square Statistic</a:t>
            </a:r>
          </a:p>
        </p:txBody>
      </p:sp>
      <p:graphicFrame>
        <p:nvGraphicFramePr>
          <p:cNvPr id="2" name="Object 4"/>
          <p:cNvGraphicFramePr>
            <a:graphicFrameLocks noChangeAspect="1"/>
          </p:cNvGraphicFramePr>
          <p:nvPr>
            <p:extLst>
              <p:ext uri="{D42A27DB-BD31-4B8C-83A1-F6EECF244321}">
                <p14:modId xmlns:p14="http://schemas.microsoft.com/office/powerpoint/2010/main" val="2569344282"/>
              </p:ext>
            </p:extLst>
          </p:nvPr>
        </p:nvGraphicFramePr>
        <p:xfrm>
          <a:off x="311150" y="1143000"/>
          <a:ext cx="8615363" cy="4875212"/>
        </p:xfrm>
        <a:graphic>
          <a:graphicData uri="http://schemas.openxmlformats.org/presentationml/2006/ole">
            <mc:AlternateContent xmlns:mc="http://schemas.openxmlformats.org/markup-compatibility/2006">
              <mc:Choice xmlns:v="urn:schemas-microsoft-com:vml" Requires="v">
                <p:oleObj spid="_x0000_s68012" name="Document" r:id="rId4" imgW="3111227" imgH="1763774" progId="Word.Document.12">
                  <p:embed/>
                </p:oleObj>
              </mc:Choice>
              <mc:Fallback>
                <p:oleObj name="Document" r:id="rId4" imgW="3111227" imgH="1763774" progId="Word.Document.12">
                  <p:embed/>
                  <p:pic>
                    <p:nvPicPr>
                      <p:cNvPr id="0" name="Picture 12"/>
                      <p:cNvPicPr>
                        <a:picLocks noChangeAspect="1" noChangeArrowheads="1"/>
                      </p:cNvPicPr>
                      <p:nvPr/>
                    </p:nvPicPr>
                    <p:blipFill>
                      <a:blip r:embed="rId5"/>
                      <a:srcRect/>
                      <a:stretch>
                        <a:fillRect/>
                      </a:stretch>
                    </p:blipFill>
                    <p:spPr bwMode="auto">
                      <a:xfrm>
                        <a:off x="311150" y="1143000"/>
                        <a:ext cx="8615363" cy="4875212"/>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9" name="TextBox 8"/>
          <p:cNvSpPr txBox="1"/>
          <p:nvPr/>
        </p:nvSpPr>
        <p:spPr>
          <a:xfrm>
            <a:off x="457200" y="3046412"/>
            <a:ext cx="25146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b="1" dirty="0">
                <a:latin typeface="Candara" pitchFamily="34" charset="0"/>
                <a:ea typeface="Cambria Math" pitchFamily="18" charset="0"/>
              </a:rPr>
              <a:t>0 ≤ R</a:t>
            </a:r>
            <a:r>
              <a:rPr lang="en-US" sz="3200" b="1" baseline="30000" dirty="0">
                <a:latin typeface="Candara" pitchFamily="34" charset="0"/>
                <a:ea typeface="Cambria Math" pitchFamily="18" charset="0"/>
              </a:rPr>
              <a:t>2</a:t>
            </a:r>
            <a:r>
              <a:rPr lang="en-US" sz="3200" b="1" dirty="0">
                <a:latin typeface="Candara" pitchFamily="34" charset="0"/>
                <a:ea typeface="Cambria Math" pitchFamily="18" charset="0"/>
              </a:rPr>
              <a:t> ≤ 1</a:t>
            </a:r>
          </a:p>
        </p:txBody>
      </p:sp>
      <p:sp>
        <p:nvSpPr>
          <p:cNvPr id="10" name="TextBox 9"/>
          <p:cNvSpPr txBox="1"/>
          <p:nvPr/>
        </p:nvSpPr>
        <p:spPr>
          <a:xfrm>
            <a:off x="4419600" y="1751012"/>
            <a:ext cx="4038600"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spcAft>
                <a:spcPts val="2400"/>
              </a:spcAft>
            </a:pPr>
            <a:r>
              <a:rPr lang="en-US" sz="2000" b="1" i="0" u="sng" dirty="0">
                <a:latin typeface="Candara" pitchFamily="34" charset="0"/>
              </a:rPr>
              <a:t>R-square statistic</a:t>
            </a:r>
            <a:r>
              <a:rPr lang="en-US" sz="2000" b="1" i="0" dirty="0">
                <a:latin typeface="Candara" pitchFamily="34" charset="0"/>
              </a:rPr>
              <a:t>: “Explaining power of the regression model”</a:t>
            </a:r>
            <a:endParaRPr lang="en-US" sz="2000" b="1" dirty="0">
              <a:latin typeface="Candara" pitchFamily="34" charset="0"/>
            </a:endParaRPr>
          </a:p>
          <a:p>
            <a:pPr>
              <a:spcAft>
                <a:spcPts val="2400"/>
              </a:spcAft>
            </a:pPr>
            <a:r>
              <a:rPr lang="en-US" sz="2000" i="0" dirty="0">
                <a:latin typeface="Candara" pitchFamily="34" charset="0"/>
              </a:rPr>
              <a:t>Explains what percent of the total variation in Data you can explain by the regression model</a:t>
            </a:r>
            <a:endParaRPr lang="en-US" sz="2000" b="1" dirty="0">
              <a:latin typeface="Candar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513287351"/>
              </p:ext>
            </p:extLst>
          </p:nvPr>
        </p:nvGraphicFramePr>
        <p:xfrm>
          <a:off x="457200" y="3802778"/>
          <a:ext cx="4991100" cy="1808236"/>
        </p:xfrm>
        <a:graphic>
          <a:graphicData uri="http://schemas.openxmlformats.org/presentationml/2006/ole">
            <mc:AlternateContent xmlns:mc="http://schemas.openxmlformats.org/markup-compatibility/2006">
              <mc:Choice xmlns:v="urn:schemas-microsoft-com:vml" Requires="v">
                <p:oleObj spid="_x0000_s68013" name="Document" r:id="rId6" imgW="3213672" imgH="1168433" progId="Word.Document.12">
                  <p:embed/>
                </p:oleObj>
              </mc:Choice>
              <mc:Fallback>
                <p:oleObj name="Document" r:id="rId6" imgW="3213672" imgH="1168433" progId="Word.Document.12">
                  <p:embed/>
                  <p:pic>
                    <p:nvPicPr>
                      <p:cNvPr id="0" name="Picture 13"/>
                      <p:cNvPicPr>
                        <a:picLocks noChangeAspect="1" noChangeArrowheads="1"/>
                      </p:cNvPicPr>
                      <p:nvPr/>
                    </p:nvPicPr>
                    <p:blipFill>
                      <a:blip r:embed="rId7"/>
                      <a:srcRect/>
                      <a:stretch>
                        <a:fillRect/>
                      </a:stretch>
                    </p:blipFill>
                    <p:spPr bwMode="auto">
                      <a:xfrm>
                        <a:off x="457200" y="3802778"/>
                        <a:ext cx="4991100" cy="1808236"/>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7" name="Rounded Rectangular Callout 6"/>
          <p:cNvSpPr/>
          <p:nvPr/>
        </p:nvSpPr>
        <p:spPr>
          <a:xfrm>
            <a:off x="4419600" y="3977808"/>
            <a:ext cx="4343400" cy="1676400"/>
          </a:xfrm>
          <a:prstGeom prst="wedgeRoundRectCallout">
            <a:avLst>
              <a:gd name="adj1" fmla="val -89924"/>
              <a:gd name="adj2" fmla="val -1067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i="0" dirty="0">
                <a:latin typeface="Candara" pitchFamily="34" charset="0"/>
              </a:rPr>
              <a:t>34.3% of the variability</a:t>
            </a:r>
          </a:p>
          <a:p>
            <a:pPr algn="ctr"/>
            <a:r>
              <a:rPr lang="en-US" sz="2000" i="0" dirty="0">
                <a:latin typeface="Candara" pitchFamily="34" charset="0"/>
              </a:rPr>
              <a:t>of data can be explained by the regression model.</a:t>
            </a:r>
          </a:p>
        </p:txBody>
      </p:sp>
      <p:sp>
        <p:nvSpPr>
          <p:cNvPr id="3" name="TextBox 2"/>
          <p:cNvSpPr txBox="1"/>
          <p:nvPr/>
        </p:nvSpPr>
        <p:spPr>
          <a:xfrm>
            <a:off x="5448300" y="6130986"/>
            <a:ext cx="3478213" cy="646331"/>
          </a:xfrm>
          <a:prstGeom prst="rect">
            <a:avLst/>
          </a:prstGeom>
          <a:noFill/>
        </p:spPr>
        <p:txBody>
          <a:bodyPr wrap="square" rtlCol="0">
            <a:spAutoFit/>
          </a:bodyPr>
          <a:lstStyle/>
          <a:p>
            <a:r>
              <a:rPr lang="en-US" dirty="0">
                <a:latin typeface="Eras Medium ITC" panose="020B0602030504020804" pitchFamily="34" charset="0"/>
              </a:rPr>
              <a:t>More intuitive example will be in next slide…</a:t>
            </a:r>
          </a:p>
        </p:txBody>
      </p:sp>
    </p:spTree>
    <p:extLst>
      <p:ext uri="{BB962C8B-B14F-4D97-AF65-F5344CB8AC3E}">
        <p14:creationId xmlns:p14="http://schemas.microsoft.com/office/powerpoint/2010/main" val="28544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838200" y="5334000"/>
            <a:ext cx="7772400" cy="1200329"/>
          </a:xfrm>
          <a:prstGeom prst="rect">
            <a:avLst/>
          </a:prstGeom>
          <a:noFill/>
        </p:spPr>
        <p:txBody>
          <a:bodyPr wrap="square" rtlCol="0">
            <a:spAutoFit/>
          </a:bodyPr>
          <a:lstStyle/>
          <a:p>
            <a:r>
              <a:rPr lang="en-US" sz="2400" dirty="0">
                <a:latin typeface="Eras Medium ITC" panose="020B0602030504020804" pitchFamily="34" charset="0"/>
              </a:rPr>
              <a:t>Larger R square: more percentage of data can be explained by the regression model (Larger predictive power).</a:t>
            </a:r>
            <a:endParaRPr lang="en-US" sz="2400" b="1" dirty="0">
              <a:latin typeface="Eras Medium ITC" panose="020B0602030504020804" pitchFamily="34" charset="0"/>
            </a:endParaRPr>
          </a:p>
        </p:txBody>
      </p:sp>
      <p:pic>
        <p:nvPicPr>
          <p:cNvPr id="89090" name="Picture 2" descr="Regression plots of fitted by observed responses to illustrate R-squared"/>
          <p:cNvPicPr>
            <a:picLocks noChangeAspect="1" noChangeArrowheads="1"/>
          </p:cNvPicPr>
          <p:nvPr/>
        </p:nvPicPr>
        <p:blipFill>
          <a:blip r:embed="rId3" cstate="print"/>
          <a:srcRect/>
          <a:stretch>
            <a:fillRect/>
          </a:stretch>
        </p:blipFill>
        <p:spPr bwMode="auto">
          <a:xfrm>
            <a:off x="228600" y="1157288"/>
            <a:ext cx="8647910" cy="3124200"/>
          </a:xfrm>
          <a:prstGeom prst="rect">
            <a:avLst/>
          </a:prstGeom>
          <a:noFill/>
        </p:spPr>
      </p:pic>
      <p:sp>
        <p:nvSpPr>
          <p:cNvPr id="26" name="TextBox 25"/>
          <p:cNvSpPr txBox="1"/>
          <p:nvPr/>
        </p:nvSpPr>
        <p:spPr>
          <a:xfrm>
            <a:off x="2057400" y="4674453"/>
            <a:ext cx="2590800" cy="369332"/>
          </a:xfrm>
          <a:prstGeom prst="rect">
            <a:avLst/>
          </a:prstGeom>
          <a:noFill/>
        </p:spPr>
        <p:txBody>
          <a:bodyPr wrap="square" rtlCol="0">
            <a:spAutoFit/>
          </a:bodyPr>
          <a:lstStyle/>
          <a:p>
            <a:r>
              <a:rPr lang="en-US" dirty="0">
                <a:latin typeface="Eras Medium ITC" panose="020B0602030504020804" pitchFamily="34" charset="0"/>
              </a:rPr>
              <a:t>R-square = ? </a:t>
            </a:r>
          </a:p>
        </p:txBody>
      </p:sp>
      <p:sp>
        <p:nvSpPr>
          <p:cNvPr id="27" name="TextBox 26"/>
          <p:cNvSpPr txBox="1"/>
          <p:nvPr/>
        </p:nvSpPr>
        <p:spPr>
          <a:xfrm>
            <a:off x="5867400" y="4674453"/>
            <a:ext cx="2590800" cy="369332"/>
          </a:xfrm>
          <a:prstGeom prst="rect">
            <a:avLst/>
          </a:prstGeom>
          <a:noFill/>
        </p:spPr>
        <p:txBody>
          <a:bodyPr wrap="square" rtlCol="0">
            <a:spAutoFit/>
          </a:bodyPr>
          <a:lstStyle/>
          <a:p>
            <a:r>
              <a:rPr lang="en-US" dirty="0">
                <a:latin typeface="Eras Medium ITC" panose="020B0602030504020804" pitchFamily="34" charset="0"/>
              </a:rPr>
              <a:t>R-square = ?</a:t>
            </a:r>
          </a:p>
        </p:txBody>
      </p:sp>
      <p:sp>
        <p:nvSpPr>
          <p:cNvPr id="6" name="TextBox 5"/>
          <p:cNvSpPr txBox="1"/>
          <p:nvPr/>
        </p:nvSpPr>
        <p:spPr>
          <a:xfrm>
            <a:off x="457200" y="436215"/>
            <a:ext cx="8077200" cy="461665"/>
          </a:xfrm>
          <a:prstGeom prst="rect">
            <a:avLst/>
          </a:prstGeom>
          <a:noFill/>
        </p:spPr>
        <p:txBody>
          <a:bodyPr wrap="square" rtlCol="0">
            <a:spAutoFit/>
          </a:bodyPr>
          <a:lstStyle/>
          <a:p>
            <a:r>
              <a:rPr lang="en-US" sz="2400" dirty="0">
                <a:latin typeface="Eras Medium ITC" panose="020B0602030504020804" pitchFamily="34" charset="0"/>
              </a:rPr>
              <a:t>(Intuitive Example) Which one has larger R-square value?</a:t>
            </a:r>
            <a:endParaRPr lang="en-US" sz="2400" b="1" dirty="0">
              <a:latin typeface="Eras Medium ITC" panose="020B06020305040208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09728" y="535086"/>
            <a:ext cx="8229600" cy="990600"/>
          </a:xfrm>
        </p:spPr>
        <p:txBody>
          <a:bodyPr>
            <a:normAutofit/>
          </a:bodyPr>
          <a:lstStyle/>
          <a:p>
            <a:r>
              <a:rPr lang="en-US" dirty="0">
                <a:solidFill>
                  <a:schemeClr val="tx1"/>
                </a:solidFill>
                <a:latin typeface="Candara" pitchFamily="34" charset="0"/>
              </a:rPr>
              <a:t>2. Testing the Overall Model</a:t>
            </a:r>
          </a:p>
        </p:txBody>
      </p:sp>
      <p:sp>
        <p:nvSpPr>
          <p:cNvPr id="7" name="Text Box 10"/>
          <p:cNvSpPr txBox="1">
            <a:spLocks noChangeArrowheads="1"/>
          </p:cNvSpPr>
          <p:nvPr/>
        </p:nvSpPr>
        <p:spPr bwMode="auto">
          <a:xfrm>
            <a:off x="6019800" y="407138"/>
            <a:ext cx="2971800" cy="124649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3000" dirty="0">
                <a:solidFill>
                  <a:schemeClr val="tx1"/>
                </a:solidFill>
                <a:latin typeface="Candara" pitchFamily="34" charset="0"/>
                <a:ea typeface="Cambria Math" pitchFamily="18" charset="0"/>
              </a:rPr>
              <a:t>H</a:t>
            </a:r>
            <a:r>
              <a:rPr lang="en-US" sz="3000" i="0" baseline="-25000" dirty="0">
                <a:solidFill>
                  <a:schemeClr val="tx1"/>
                </a:solidFill>
                <a:latin typeface="Candara" pitchFamily="34" charset="0"/>
                <a:ea typeface="Cambria Math" pitchFamily="18" charset="0"/>
              </a:rPr>
              <a:t>0</a:t>
            </a:r>
            <a:r>
              <a:rPr lang="en-US" sz="3000" i="0" dirty="0">
                <a:solidFill>
                  <a:schemeClr val="tx1"/>
                </a:solidFill>
                <a:latin typeface="Candara" pitchFamily="34" charset="0"/>
                <a:ea typeface="Cambria Math" pitchFamily="18" charset="0"/>
              </a:rPr>
              <a:t>: all slopes = 0</a:t>
            </a:r>
          </a:p>
          <a:p>
            <a:pPr>
              <a:spcBef>
                <a:spcPct val="50000"/>
              </a:spcBef>
            </a:pPr>
            <a:r>
              <a:rPr lang="en-US" sz="3000" dirty="0">
                <a:solidFill>
                  <a:schemeClr val="tx1"/>
                </a:solidFill>
                <a:latin typeface="Candara" pitchFamily="34" charset="0"/>
                <a:ea typeface="Cambria Math" pitchFamily="18" charset="0"/>
              </a:rPr>
              <a:t>H</a:t>
            </a:r>
            <a:r>
              <a:rPr lang="en-US" sz="3000" i="0" baseline="-25000" dirty="0">
                <a:solidFill>
                  <a:schemeClr val="tx1"/>
                </a:solidFill>
                <a:latin typeface="Candara" pitchFamily="34" charset="0"/>
                <a:ea typeface="Cambria Math" pitchFamily="18" charset="0"/>
              </a:rPr>
              <a:t>1</a:t>
            </a:r>
            <a:r>
              <a:rPr lang="en-US" sz="3000" i="0" dirty="0">
                <a:solidFill>
                  <a:schemeClr val="tx1"/>
                </a:solidFill>
                <a:latin typeface="Candara" pitchFamily="34" charset="0"/>
                <a:ea typeface="Cambria Math" pitchFamily="18" charset="0"/>
              </a:rPr>
              <a:t>: all slopes ≠ 0</a:t>
            </a:r>
          </a:p>
        </p:txBody>
      </p:sp>
      <p:pic>
        <p:nvPicPr>
          <p:cNvPr id="6" name="Content Placeholder 5"/>
          <p:cNvPicPr>
            <a:picLocks noChangeAspect="1"/>
          </p:cNvPicPr>
          <p:nvPr/>
        </p:nvPicPr>
        <p:blipFill rotWithShape="1">
          <a:blip r:embed="rId2"/>
          <a:srcRect t="21490" r="28430"/>
          <a:stretch/>
        </p:blipFill>
        <p:spPr>
          <a:xfrm>
            <a:off x="533400" y="1763131"/>
            <a:ext cx="7620000" cy="4210382"/>
          </a:xfrm>
          <a:prstGeom prst="rect">
            <a:avLst/>
          </a:prstGeom>
          <a:ln>
            <a:solidFill>
              <a:schemeClr val="tx1"/>
            </a:solidFill>
          </a:ln>
        </p:spPr>
      </p:pic>
      <p:sp>
        <p:nvSpPr>
          <p:cNvPr id="3" name="Oval 2"/>
          <p:cNvSpPr/>
          <p:nvPr/>
        </p:nvSpPr>
        <p:spPr>
          <a:xfrm>
            <a:off x="4495800" y="5530561"/>
            <a:ext cx="2209800" cy="5334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380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685800" y="1567137"/>
            <a:ext cx="2286000" cy="124649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3000" dirty="0">
                <a:solidFill>
                  <a:schemeClr val="tx1"/>
                </a:solidFill>
                <a:latin typeface="Cambria Math" pitchFamily="18" charset="0"/>
                <a:ea typeface="Cambria Math" pitchFamily="18" charset="0"/>
              </a:rPr>
              <a:t>H</a:t>
            </a:r>
            <a:r>
              <a:rPr lang="en-US" sz="3000" i="0" baseline="-25000" dirty="0">
                <a:solidFill>
                  <a:schemeClr val="tx1"/>
                </a:solidFill>
                <a:latin typeface="Cambria Math" pitchFamily="18" charset="0"/>
                <a:ea typeface="Cambria Math" pitchFamily="18" charset="0"/>
              </a:rPr>
              <a:t>0</a:t>
            </a:r>
            <a:r>
              <a:rPr lang="en-US" sz="3000" i="0" dirty="0">
                <a:solidFill>
                  <a:schemeClr val="tx1"/>
                </a:solidFill>
                <a:latin typeface="Cambria Math" pitchFamily="18" charset="0"/>
                <a:ea typeface="Cambria Math" pitchFamily="18" charset="0"/>
              </a:rPr>
              <a:t>: </a:t>
            </a:r>
            <a:r>
              <a:rPr lang="el-GR" sz="3000" dirty="0">
                <a:solidFill>
                  <a:schemeClr val="tx1"/>
                </a:solidFill>
                <a:latin typeface="Cambria Math" pitchFamily="18" charset="0"/>
                <a:ea typeface="Cambria Math" pitchFamily="18" charset="0"/>
              </a:rPr>
              <a:t>β</a:t>
            </a:r>
            <a:r>
              <a:rPr lang="en-US" sz="3000" i="0" baseline="-25000" dirty="0">
                <a:solidFill>
                  <a:schemeClr val="tx1"/>
                </a:solidFill>
                <a:latin typeface="Cambria Math" pitchFamily="18" charset="0"/>
                <a:ea typeface="Cambria Math" pitchFamily="18" charset="0"/>
              </a:rPr>
              <a:t>1</a:t>
            </a:r>
            <a:r>
              <a:rPr lang="en-US" sz="3000" i="0" dirty="0">
                <a:solidFill>
                  <a:schemeClr val="tx1"/>
                </a:solidFill>
                <a:latin typeface="Cambria Math" pitchFamily="18" charset="0"/>
                <a:ea typeface="Cambria Math" pitchFamily="18" charset="0"/>
              </a:rPr>
              <a:t> = 0</a:t>
            </a:r>
          </a:p>
          <a:p>
            <a:pPr>
              <a:spcBef>
                <a:spcPct val="50000"/>
              </a:spcBef>
            </a:pPr>
            <a:r>
              <a:rPr lang="en-US" sz="3000" dirty="0">
                <a:solidFill>
                  <a:schemeClr val="tx1"/>
                </a:solidFill>
                <a:latin typeface="Cambria Math" pitchFamily="18" charset="0"/>
                <a:ea typeface="Cambria Math" pitchFamily="18" charset="0"/>
              </a:rPr>
              <a:t>H</a:t>
            </a:r>
            <a:r>
              <a:rPr lang="en-US" sz="3000" i="0" baseline="-25000" dirty="0">
                <a:solidFill>
                  <a:schemeClr val="tx1"/>
                </a:solidFill>
                <a:latin typeface="Cambria Math" pitchFamily="18" charset="0"/>
                <a:ea typeface="Cambria Math" pitchFamily="18" charset="0"/>
              </a:rPr>
              <a:t>1</a:t>
            </a:r>
            <a:r>
              <a:rPr lang="en-US" sz="3000" i="0" dirty="0">
                <a:solidFill>
                  <a:schemeClr val="tx1"/>
                </a:solidFill>
                <a:latin typeface="Cambria Math" pitchFamily="18" charset="0"/>
                <a:ea typeface="Cambria Math" pitchFamily="18" charset="0"/>
              </a:rPr>
              <a:t>: </a:t>
            </a:r>
            <a:r>
              <a:rPr lang="el-GR" sz="3000" dirty="0">
                <a:solidFill>
                  <a:schemeClr val="tx1"/>
                </a:solidFill>
                <a:latin typeface="Cambria Math" pitchFamily="18" charset="0"/>
                <a:ea typeface="Cambria Math" pitchFamily="18" charset="0"/>
              </a:rPr>
              <a:t>β</a:t>
            </a:r>
            <a:r>
              <a:rPr lang="en-US" sz="3000" i="0" baseline="-25000" dirty="0">
                <a:solidFill>
                  <a:schemeClr val="tx1"/>
                </a:solidFill>
                <a:latin typeface="Cambria Math" pitchFamily="18" charset="0"/>
                <a:ea typeface="Cambria Math" pitchFamily="18" charset="0"/>
              </a:rPr>
              <a:t>1</a:t>
            </a:r>
            <a:r>
              <a:rPr lang="en-US" sz="3000" i="0" dirty="0">
                <a:solidFill>
                  <a:schemeClr val="tx1"/>
                </a:solidFill>
                <a:latin typeface="Cambria Math" pitchFamily="18" charset="0"/>
                <a:ea typeface="Cambria Math" pitchFamily="18" charset="0"/>
              </a:rPr>
              <a:t> ≠ 0</a:t>
            </a:r>
          </a:p>
        </p:txBody>
      </p:sp>
      <p:sp>
        <p:nvSpPr>
          <p:cNvPr id="8" name="Title 7"/>
          <p:cNvSpPr>
            <a:spLocks noGrp="1"/>
          </p:cNvSpPr>
          <p:nvPr>
            <p:ph type="title"/>
          </p:nvPr>
        </p:nvSpPr>
        <p:spPr>
          <a:xfrm>
            <a:off x="304800" y="304800"/>
            <a:ext cx="8610600" cy="990600"/>
          </a:xfrm>
        </p:spPr>
        <p:txBody>
          <a:bodyPr>
            <a:normAutofit fontScale="90000"/>
          </a:bodyPr>
          <a:lstStyle/>
          <a:p>
            <a:r>
              <a:rPr lang="en-US" dirty="0">
                <a:solidFill>
                  <a:schemeClr val="tx1"/>
                </a:solidFill>
                <a:latin typeface="Candara" pitchFamily="34" charset="0"/>
              </a:rPr>
              <a:t>3. Hypothesis Test: Amusement Park Example</a:t>
            </a:r>
          </a:p>
        </p:txBody>
      </p:sp>
      <p:sp>
        <p:nvSpPr>
          <p:cNvPr id="9" name="Text Box 10"/>
          <p:cNvSpPr txBox="1">
            <a:spLocks noChangeArrowheads="1"/>
          </p:cNvSpPr>
          <p:nvPr/>
        </p:nvSpPr>
        <p:spPr bwMode="auto">
          <a:xfrm>
            <a:off x="3124200" y="1574014"/>
            <a:ext cx="5943600" cy="1292662"/>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600" i="0" dirty="0">
                <a:solidFill>
                  <a:schemeClr val="tx1"/>
                </a:solidFill>
                <a:latin typeface="Candara" pitchFamily="34" charset="0"/>
              </a:rPr>
              <a:t>Null hypothesis reflects flat horizontal line which indicates no relationship between </a:t>
            </a:r>
            <a:r>
              <a:rPr lang="en-US" sz="2600" b="1" i="0" dirty="0">
                <a:solidFill>
                  <a:schemeClr val="tx1"/>
                </a:solidFill>
                <a:latin typeface="Candara" pitchFamily="34" charset="0"/>
              </a:rPr>
              <a:t>X</a:t>
            </a:r>
            <a:r>
              <a:rPr lang="en-US" sz="2600" i="0" dirty="0">
                <a:solidFill>
                  <a:schemeClr val="tx1"/>
                </a:solidFill>
                <a:latin typeface="Candara" pitchFamily="34" charset="0"/>
              </a:rPr>
              <a:t> and </a:t>
            </a:r>
            <a:r>
              <a:rPr lang="en-US" sz="2600" b="1" i="0" dirty="0">
                <a:solidFill>
                  <a:schemeClr val="tx1"/>
                </a:solidFill>
                <a:latin typeface="Candara" pitchFamily="34" charset="0"/>
              </a:rPr>
              <a:t>Y</a:t>
            </a:r>
            <a:r>
              <a:rPr lang="en-US" sz="2600" i="0" dirty="0">
                <a:solidFill>
                  <a:schemeClr val="tx1"/>
                </a:solidFill>
                <a:latin typeface="Candara" pitchFamily="34" charset="0"/>
              </a:rPr>
              <a:t>.</a:t>
            </a:r>
          </a:p>
        </p:txBody>
      </p:sp>
      <p:sp>
        <p:nvSpPr>
          <p:cNvPr id="11" name="Text Box 10"/>
          <p:cNvSpPr txBox="1">
            <a:spLocks noChangeArrowheads="1"/>
          </p:cNvSpPr>
          <p:nvPr/>
        </p:nvSpPr>
        <p:spPr bwMode="auto">
          <a:xfrm>
            <a:off x="1066800" y="3400985"/>
            <a:ext cx="6400800" cy="492443"/>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600" dirty="0">
                <a:solidFill>
                  <a:schemeClr val="tx1"/>
                </a:solidFill>
                <a:latin typeface="Candara" pitchFamily="34" charset="0"/>
              </a:rPr>
              <a:t>How about coefficients in our example?</a:t>
            </a:r>
            <a:endParaRPr lang="en-US" sz="2600" i="0" dirty="0">
              <a:solidFill>
                <a:schemeClr val="tx1"/>
              </a:solidFill>
              <a:latin typeface="Candara" pitchFamily="34" charset="0"/>
            </a:endParaRPr>
          </a:p>
        </p:txBody>
      </p:sp>
      <p:pic>
        <p:nvPicPr>
          <p:cNvPr id="2" name="Picture 1"/>
          <p:cNvPicPr>
            <a:picLocks noChangeAspect="1"/>
          </p:cNvPicPr>
          <p:nvPr/>
        </p:nvPicPr>
        <p:blipFill>
          <a:blip r:embed="rId3"/>
          <a:stretch>
            <a:fillRect/>
          </a:stretch>
        </p:blipFill>
        <p:spPr>
          <a:xfrm>
            <a:off x="1219200" y="4457625"/>
            <a:ext cx="6501858" cy="1028775"/>
          </a:xfrm>
          <a:prstGeom prst="rect">
            <a:avLst/>
          </a:prstGeom>
          <a:ln>
            <a:solidFill>
              <a:schemeClr val="tx1"/>
            </a:solidFill>
          </a:ln>
        </p:spPr>
      </p:pic>
    </p:spTree>
    <p:extLst>
      <p:ext uri="{BB962C8B-B14F-4D97-AF65-F5344CB8AC3E}">
        <p14:creationId xmlns:p14="http://schemas.microsoft.com/office/powerpoint/2010/main" val="219904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152400" y="342900"/>
            <a:ext cx="8839200" cy="419100"/>
          </a:xfrm>
          <a:noFill/>
        </p:spPr>
        <p:txBody>
          <a:bodyPr lIns="90488" tIns="44450" rIns="90488" bIns="44450">
            <a:noAutofit/>
          </a:bodyPr>
          <a:lstStyle/>
          <a:p>
            <a:r>
              <a:rPr lang="en-US" sz="3400" dirty="0">
                <a:solidFill>
                  <a:schemeClr val="tx1"/>
                </a:solidFill>
                <a:latin typeface="Candara" pitchFamily="34" charset="0"/>
              </a:rPr>
              <a:t>Predicted Satisfaction: Amusement Park Example</a:t>
            </a:r>
          </a:p>
        </p:txBody>
      </p:sp>
      <p:graphicFrame>
        <p:nvGraphicFramePr>
          <p:cNvPr id="2" name="Object 3"/>
          <p:cNvGraphicFramePr>
            <a:graphicFrameLocks noChangeAspect="1"/>
          </p:cNvGraphicFramePr>
          <p:nvPr>
            <p:extLst>
              <p:ext uri="{D42A27DB-BD31-4B8C-83A1-F6EECF244321}">
                <p14:modId xmlns:p14="http://schemas.microsoft.com/office/powerpoint/2010/main" val="1631107726"/>
              </p:ext>
            </p:extLst>
          </p:nvPr>
        </p:nvGraphicFramePr>
        <p:xfrm>
          <a:off x="3581400" y="2609107"/>
          <a:ext cx="5038725" cy="2119678"/>
        </p:xfrm>
        <a:graphic>
          <a:graphicData uri="http://schemas.openxmlformats.org/presentationml/2006/ole">
            <mc:AlternateContent xmlns:mc="http://schemas.openxmlformats.org/markup-compatibility/2006">
              <mc:Choice xmlns:v="urn:schemas-microsoft-com:vml" Requires="v">
                <p:oleObj spid="_x0000_s43306" name="Document" r:id="rId4" imgW="1829393" imgH="771144" progId="Word.Document.12">
                  <p:embed/>
                </p:oleObj>
              </mc:Choice>
              <mc:Fallback>
                <p:oleObj name="Document" r:id="rId4" imgW="1829393" imgH="771144" progId="Word.Document.12">
                  <p:embed/>
                  <p:pic>
                    <p:nvPicPr>
                      <p:cNvPr id="0" name="Picture 91"/>
                      <p:cNvPicPr>
                        <a:picLocks noChangeAspect="1" noChangeArrowheads="1"/>
                      </p:cNvPicPr>
                      <p:nvPr/>
                    </p:nvPicPr>
                    <p:blipFill>
                      <a:blip r:embed="rId5"/>
                      <a:srcRect/>
                      <a:stretch>
                        <a:fillRect/>
                      </a:stretch>
                    </p:blipFill>
                    <p:spPr bwMode="auto">
                      <a:xfrm>
                        <a:off x="3581400" y="2609107"/>
                        <a:ext cx="5038725" cy="2119678"/>
                      </a:xfrm>
                      <a:prstGeom prst="rect">
                        <a:avLst/>
                      </a:prstGeom>
                      <a:solidFill>
                        <a:schemeClr val="bg2"/>
                      </a:solidFill>
                      <a:ln w="38100">
                        <a:solidFill>
                          <a:schemeClr val="accent1"/>
                        </a:solidFill>
                        <a:miter lim="800000"/>
                        <a:headEnd/>
                        <a:tailEnd/>
                      </a:ln>
                    </p:spPr>
                  </p:pic>
                </p:oleObj>
              </mc:Fallback>
            </mc:AlternateContent>
          </a:graphicData>
        </a:graphic>
      </p:graphicFrame>
      <p:sp>
        <p:nvSpPr>
          <p:cNvPr id="5" name="TextBox 4"/>
          <p:cNvSpPr txBox="1"/>
          <p:nvPr/>
        </p:nvSpPr>
        <p:spPr>
          <a:xfrm>
            <a:off x="2514600" y="4974919"/>
            <a:ext cx="4413266" cy="461665"/>
          </a:xfrm>
          <a:prstGeom prst="rect">
            <a:avLst/>
          </a:prstGeom>
          <a:noFill/>
        </p:spPr>
        <p:txBody>
          <a:bodyPr wrap="square" rtlCol="0">
            <a:spAutoFit/>
          </a:bodyPr>
          <a:lstStyle/>
          <a:p>
            <a:r>
              <a:rPr lang="en-US" sz="2400" i="0" dirty="0">
                <a:latin typeface="Candara" pitchFamily="34" charset="0"/>
              </a:rPr>
              <a:t>To obtain prediction</a:t>
            </a:r>
          </a:p>
        </p:txBody>
      </p:sp>
      <p:sp>
        <p:nvSpPr>
          <p:cNvPr id="7" name="Rectangle 3" descr="Recycled paper"/>
          <p:cNvSpPr>
            <a:spLocks noChangeArrowheads="1"/>
          </p:cNvSpPr>
          <p:nvPr/>
        </p:nvSpPr>
        <p:spPr bwMode="auto">
          <a:xfrm>
            <a:off x="381000" y="5612149"/>
            <a:ext cx="8610600" cy="1015663"/>
          </a:xfrm>
          <a:prstGeom prst="rect">
            <a:avLst/>
          </a:prstGeom>
          <a:ln w="3175">
            <a:headEnd/>
            <a:tailEnd/>
          </a:ln>
        </p:spPr>
        <p:style>
          <a:lnRef idx="2">
            <a:schemeClr val="dk1"/>
          </a:lnRef>
          <a:fillRef idx="1">
            <a:schemeClr val="lt1"/>
          </a:fillRef>
          <a:effectRef idx="0">
            <a:schemeClr val="dk1"/>
          </a:effectRef>
          <a:fontRef idx="minor">
            <a:schemeClr val="dk1"/>
          </a:fontRef>
        </p:style>
        <p:txBody>
          <a:bodyPr wrap="square">
            <a:spAutoFit/>
          </a:bodyPr>
          <a:lstStyle/>
          <a:p>
            <a:pPr eaLnBrk="0" hangingPunct="0">
              <a:defRPr/>
            </a:pPr>
            <a:r>
              <a:rPr lang="en-US" sz="2000" dirty="0">
                <a:solidFill>
                  <a:schemeClr val="tx1"/>
                </a:solidFill>
                <a:latin typeface="Candara" pitchFamily="34" charset="0"/>
              </a:rPr>
              <a:t>Translation: If the satisfaction of rides is 90, the predicted score of overall satisfaction can be 58.</a:t>
            </a:r>
          </a:p>
          <a:p>
            <a:pPr eaLnBrk="0" hangingPunct="0">
              <a:defRPr/>
            </a:pPr>
            <a:r>
              <a:rPr lang="en-US" sz="2000" dirty="0">
                <a:solidFill>
                  <a:schemeClr val="tx1"/>
                </a:solidFill>
                <a:latin typeface="Candara" pitchFamily="34" charset="0"/>
              </a:rPr>
              <a:t>Thus, we can use this equation to make predictions for customer satisfaction.</a:t>
            </a:r>
          </a:p>
        </p:txBody>
      </p:sp>
      <p:pic>
        <p:nvPicPr>
          <p:cNvPr id="8" name="Picture 7"/>
          <p:cNvPicPr>
            <a:picLocks noChangeAspect="1"/>
          </p:cNvPicPr>
          <p:nvPr/>
        </p:nvPicPr>
        <p:blipFill>
          <a:blip r:embed="rId6"/>
          <a:stretch>
            <a:fillRect/>
          </a:stretch>
        </p:blipFill>
        <p:spPr>
          <a:xfrm>
            <a:off x="685800" y="1197148"/>
            <a:ext cx="6173446" cy="976811"/>
          </a:xfrm>
          <a:prstGeom prst="rect">
            <a:avLst/>
          </a:prstGeom>
          <a:ln>
            <a:solidFill>
              <a:schemeClr val="tx1"/>
            </a:solidFill>
          </a:ln>
        </p:spPr>
      </p:pic>
    </p:spTree>
    <p:extLst>
      <p:ext uri="{BB962C8B-B14F-4D97-AF65-F5344CB8AC3E}">
        <p14:creationId xmlns:p14="http://schemas.microsoft.com/office/powerpoint/2010/main" val="1834852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048000"/>
            <a:ext cx="6019800" cy="646331"/>
          </a:xfrm>
          <a:prstGeom prst="rect">
            <a:avLst/>
          </a:prstGeom>
          <a:noFill/>
        </p:spPr>
        <p:txBody>
          <a:bodyPr wrap="square" rtlCol="0">
            <a:spAutoFit/>
          </a:bodyPr>
          <a:lstStyle/>
          <a:p>
            <a:pPr algn="ctr"/>
            <a:r>
              <a:rPr lang="en-US" sz="3600" dirty="0">
                <a:latin typeface="Eras Medium ITC" panose="020B0602030504020804" pitchFamily="34" charset="0"/>
              </a:rPr>
              <a:t>Bivariate Linear Regression</a:t>
            </a:r>
          </a:p>
        </p:txBody>
      </p:sp>
    </p:spTree>
    <p:extLst>
      <p:ext uri="{BB962C8B-B14F-4D97-AF65-F5344CB8AC3E}">
        <p14:creationId xmlns:p14="http://schemas.microsoft.com/office/powerpoint/2010/main" val="2036696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a:spLocks noGrp="1"/>
          </p:cNvSpPr>
          <p:nvPr>
            <p:ph type="title"/>
          </p:nvPr>
        </p:nvSpPr>
        <p:spPr>
          <a:xfrm>
            <a:off x="457200" y="457200"/>
            <a:ext cx="8229600" cy="1143000"/>
          </a:xfrm>
        </p:spPr>
        <p:txBody>
          <a:bodyPr>
            <a:normAutofit fontScale="90000"/>
          </a:bodyPr>
          <a:lstStyle/>
          <a:p>
            <a:r>
              <a:rPr lang="en-US" sz="4000" dirty="0">
                <a:solidFill>
                  <a:schemeClr val="tx1"/>
                </a:solidFill>
                <a:latin typeface="Eras Medium ITC" panose="020B0602030504020804" pitchFamily="34" charset="0"/>
              </a:rPr>
              <a:t>In-Class R Exercise (5 minutes)</a:t>
            </a:r>
            <a:br>
              <a:rPr lang="en-US" sz="4000" dirty="0">
                <a:solidFill>
                  <a:schemeClr val="tx1"/>
                </a:solidFill>
                <a:latin typeface="Eras Medium ITC" panose="020B0602030504020804" pitchFamily="34" charset="0"/>
              </a:rPr>
            </a:br>
            <a:r>
              <a:rPr lang="en-US" sz="4000" dirty="0">
                <a:solidFill>
                  <a:schemeClr val="tx1"/>
                </a:solidFill>
                <a:latin typeface="Eras Medium ITC" panose="020B0602030504020804" pitchFamily="34" charset="0"/>
              </a:rPr>
              <a:t>(with </a:t>
            </a:r>
            <a:r>
              <a:rPr lang="en-US" dirty="0">
                <a:solidFill>
                  <a:schemeClr val="tx1"/>
                </a:solidFill>
                <a:latin typeface="Eras Medium ITC" panose="020B0602030504020804" pitchFamily="34" charset="0"/>
              </a:rPr>
              <a:t>amusement park data) </a:t>
            </a:r>
            <a:endParaRPr lang="en-US" sz="4000" dirty="0">
              <a:solidFill>
                <a:schemeClr val="tx1"/>
              </a:solidFill>
              <a:latin typeface="Eras Medium ITC" panose="020B0602030504020804" pitchFamily="34" charset="0"/>
            </a:endParaRPr>
          </a:p>
        </p:txBody>
      </p:sp>
      <p:sp>
        <p:nvSpPr>
          <p:cNvPr id="6" name="Content Placeholder 5"/>
          <p:cNvSpPr>
            <a:spLocks noGrp="1"/>
          </p:cNvSpPr>
          <p:nvPr>
            <p:ph idx="1"/>
          </p:nvPr>
        </p:nvSpPr>
        <p:spPr>
          <a:xfrm>
            <a:off x="251520" y="2057400"/>
            <a:ext cx="8712968" cy="4395936"/>
          </a:xfrm>
        </p:spPr>
        <p:txBody>
          <a:bodyPr>
            <a:normAutofit lnSpcReduction="10000"/>
          </a:bodyPr>
          <a:lstStyle/>
          <a:p>
            <a:r>
              <a:rPr lang="en-US" dirty="0">
                <a:latin typeface="Eras Medium ITC" panose="020B0602030504020804" pitchFamily="34" charset="0"/>
              </a:rPr>
              <a:t>Use </a:t>
            </a:r>
            <a:r>
              <a:rPr lang="en-US" i="1" dirty="0">
                <a:latin typeface="Eras Medium ITC" panose="020B0602030504020804" pitchFamily="34" charset="0"/>
              </a:rPr>
              <a:t>games </a:t>
            </a:r>
            <a:r>
              <a:rPr lang="en-US" dirty="0">
                <a:latin typeface="Eras Medium ITC" panose="020B0602030504020804" pitchFamily="34" charset="0"/>
              </a:rPr>
              <a:t>or</a:t>
            </a:r>
            <a:r>
              <a:rPr lang="en-US" i="1" dirty="0">
                <a:latin typeface="Eras Medium ITC" panose="020B0602030504020804" pitchFamily="34" charset="0"/>
              </a:rPr>
              <a:t> wait</a:t>
            </a:r>
            <a:r>
              <a:rPr lang="en-US" dirty="0">
                <a:latin typeface="Eras Medium ITC" panose="020B0602030504020804" pitchFamily="34" charset="0"/>
              </a:rPr>
              <a:t> each as an independent variable for the simple (bivariate) linear regression </a:t>
            </a:r>
          </a:p>
          <a:p>
            <a:endParaRPr lang="en-US" dirty="0">
              <a:latin typeface="Eras Medium ITC" panose="020B0602030504020804" pitchFamily="34" charset="0"/>
            </a:endParaRPr>
          </a:p>
          <a:p>
            <a:r>
              <a:rPr lang="en-US" dirty="0">
                <a:latin typeface="Eras Medium ITC" panose="020B0602030504020804" pitchFamily="34" charset="0"/>
              </a:rPr>
              <a:t>Q1: Find R-Square and make an interpretation of the R-Square.</a:t>
            </a:r>
          </a:p>
          <a:p>
            <a:r>
              <a:rPr lang="en-US" dirty="0">
                <a:latin typeface="Eras Medium ITC" panose="020B0602030504020804" pitchFamily="34" charset="0"/>
              </a:rPr>
              <a:t>Q2: Please check the overall model significance by using F-statistics (see p-value).</a:t>
            </a:r>
          </a:p>
          <a:p>
            <a:r>
              <a:rPr lang="en-US" dirty="0">
                <a:latin typeface="Eras Medium ITC" panose="020B0602030504020804" pitchFamily="34" charset="0"/>
              </a:rPr>
              <a:t>Q3: Please find the estimated coefficient value and check the significance of the coefficient.</a:t>
            </a:r>
          </a:p>
          <a:p>
            <a:r>
              <a:rPr lang="en-US" dirty="0">
                <a:latin typeface="Eras Medium ITC" panose="020B0602030504020804" pitchFamily="34" charset="0"/>
              </a:rPr>
              <a:t>Q4: What are the predicted satisfaction score with games=70 and wait=80?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1432" y="2438400"/>
            <a:ext cx="6019800" cy="646331"/>
          </a:xfrm>
          <a:prstGeom prst="rect">
            <a:avLst/>
          </a:prstGeom>
          <a:noFill/>
        </p:spPr>
        <p:txBody>
          <a:bodyPr wrap="square" rtlCol="0">
            <a:spAutoFit/>
          </a:bodyPr>
          <a:lstStyle/>
          <a:p>
            <a:pPr algn="ctr"/>
            <a:r>
              <a:rPr lang="en-US" sz="3600" dirty="0">
                <a:latin typeface="Eras Medium ITC" panose="020B0602030504020804" pitchFamily="34" charset="0"/>
              </a:rPr>
              <a:t>Multiple Linear Regression</a:t>
            </a:r>
          </a:p>
        </p:txBody>
      </p:sp>
      <p:sp>
        <p:nvSpPr>
          <p:cNvPr id="3" name="TextBox 2"/>
          <p:cNvSpPr txBox="1"/>
          <p:nvPr/>
        </p:nvSpPr>
        <p:spPr>
          <a:xfrm>
            <a:off x="762000" y="3733800"/>
            <a:ext cx="7848600" cy="923330"/>
          </a:xfrm>
          <a:prstGeom prst="rect">
            <a:avLst/>
          </a:prstGeom>
          <a:noFill/>
        </p:spPr>
        <p:txBody>
          <a:bodyPr wrap="square" rtlCol="0">
            <a:spAutoFit/>
          </a:bodyPr>
          <a:lstStyle/>
          <a:p>
            <a:r>
              <a:rPr lang="en-US" dirty="0">
                <a:latin typeface="Eras Medium ITC" panose="020B0602030504020804" pitchFamily="34" charset="0"/>
              </a:rPr>
              <a:t>Multiple regression includes more than one independent variables (IVs). </a:t>
            </a:r>
          </a:p>
          <a:p>
            <a:r>
              <a:rPr lang="en-US" dirty="0">
                <a:latin typeface="Eras Medium ITC" panose="020B0602030504020804" pitchFamily="34" charset="0"/>
              </a:rPr>
              <a:t>It sounds simple but including multiple IVs bring a number of issues.</a:t>
            </a:r>
          </a:p>
          <a:p>
            <a:r>
              <a:rPr lang="en-US" dirty="0">
                <a:latin typeface="Eras Medium ITC" panose="020B0602030504020804" pitchFamily="34" charset="0"/>
              </a:rPr>
              <a:t>It is not simply adding more than one IVs… (We will discuss them later.) </a:t>
            </a:r>
          </a:p>
        </p:txBody>
      </p:sp>
    </p:spTree>
    <p:extLst>
      <p:ext uri="{BB962C8B-B14F-4D97-AF65-F5344CB8AC3E}">
        <p14:creationId xmlns:p14="http://schemas.microsoft.com/office/powerpoint/2010/main" val="1181264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87263" y="299763"/>
            <a:ext cx="8229600" cy="936104"/>
          </a:xfrm>
        </p:spPr>
        <p:txBody>
          <a:bodyPr>
            <a:noAutofit/>
          </a:bodyPr>
          <a:lstStyle/>
          <a:p>
            <a:r>
              <a:rPr lang="en-US" sz="4000" dirty="0">
                <a:solidFill>
                  <a:schemeClr val="tx1"/>
                </a:solidFill>
              </a:rPr>
              <a:t>Example – Sales Data</a:t>
            </a:r>
          </a:p>
        </p:txBody>
      </p:sp>
      <p:sp>
        <p:nvSpPr>
          <p:cNvPr id="6" name="TextBox 5"/>
          <p:cNvSpPr txBox="1"/>
          <p:nvPr/>
        </p:nvSpPr>
        <p:spPr>
          <a:xfrm>
            <a:off x="1600200" y="1828800"/>
            <a:ext cx="1491243" cy="523220"/>
          </a:xfrm>
          <a:prstGeom prst="rect">
            <a:avLst/>
          </a:prstGeom>
          <a:noFill/>
        </p:spPr>
        <p:txBody>
          <a:bodyPr wrap="square" rtlCol="0">
            <a:spAutoFit/>
          </a:bodyPr>
          <a:lstStyle/>
          <a:p>
            <a:pPr algn="ctr"/>
            <a:r>
              <a:rPr lang="en-US" sz="2800" dirty="0"/>
              <a:t>SALES</a:t>
            </a:r>
          </a:p>
        </p:txBody>
      </p:sp>
      <p:sp>
        <p:nvSpPr>
          <p:cNvPr id="9" name="Oval 8"/>
          <p:cNvSpPr/>
          <p:nvPr/>
        </p:nvSpPr>
        <p:spPr>
          <a:xfrm>
            <a:off x="1187624" y="1484784"/>
            <a:ext cx="2160240" cy="1008112"/>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46288" y="1338019"/>
            <a:ext cx="1480607" cy="523220"/>
          </a:xfrm>
          <a:prstGeom prst="rect">
            <a:avLst/>
          </a:prstGeom>
          <a:noFill/>
        </p:spPr>
        <p:txBody>
          <a:bodyPr wrap="square" rtlCol="0">
            <a:spAutoFit/>
          </a:bodyPr>
          <a:lstStyle/>
          <a:p>
            <a:pPr algn="ctr"/>
            <a:r>
              <a:rPr lang="en-US" sz="2800" dirty="0"/>
              <a:t>PRICE</a:t>
            </a:r>
          </a:p>
        </p:txBody>
      </p:sp>
      <p:sp>
        <p:nvSpPr>
          <p:cNvPr id="11" name="Oval 10"/>
          <p:cNvSpPr/>
          <p:nvPr/>
        </p:nvSpPr>
        <p:spPr>
          <a:xfrm>
            <a:off x="5867400" y="1125488"/>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01851" y="2530346"/>
            <a:ext cx="2536988" cy="461665"/>
          </a:xfrm>
          <a:prstGeom prst="rect">
            <a:avLst/>
          </a:prstGeom>
          <a:noFill/>
        </p:spPr>
        <p:txBody>
          <a:bodyPr wrap="square" rtlCol="0">
            <a:spAutoFit/>
          </a:bodyPr>
          <a:lstStyle/>
          <a:p>
            <a:pPr algn="ctr"/>
            <a:r>
              <a:rPr lang="en-US" sz="2400" dirty="0"/>
              <a:t>ADVERTISING</a:t>
            </a:r>
          </a:p>
        </p:txBody>
      </p:sp>
      <p:sp>
        <p:nvSpPr>
          <p:cNvPr id="13" name="Oval 12"/>
          <p:cNvSpPr/>
          <p:nvPr/>
        </p:nvSpPr>
        <p:spPr>
          <a:xfrm>
            <a:off x="5826199" y="2268210"/>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2813789" y="4089647"/>
            <a:ext cx="2304256" cy="461665"/>
          </a:xfrm>
          <a:prstGeom prst="rect">
            <a:avLst/>
          </a:prstGeom>
          <a:noFill/>
        </p:spPr>
        <p:txBody>
          <a:bodyPr wrap="square" rtlCol="0">
            <a:spAutoFit/>
          </a:bodyPr>
          <a:lstStyle/>
          <a:p>
            <a:pPr algn="ctr"/>
            <a:r>
              <a:rPr lang="en-US" sz="2400" dirty="0"/>
              <a:t>PROMOTION</a:t>
            </a:r>
          </a:p>
        </p:txBody>
      </p:sp>
      <p:sp>
        <p:nvSpPr>
          <p:cNvPr id="16" name="Oval 15"/>
          <p:cNvSpPr/>
          <p:nvPr/>
        </p:nvSpPr>
        <p:spPr>
          <a:xfrm>
            <a:off x="2867566" y="3832720"/>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02063" y="4954453"/>
            <a:ext cx="2304256" cy="461665"/>
          </a:xfrm>
          <a:prstGeom prst="rect">
            <a:avLst/>
          </a:prstGeom>
          <a:noFill/>
        </p:spPr>
        <p:txBody>
          <a:bodyPr wrap="square" rtlCol="0">
            <a:spAutoFit/>
          </a:bodyPr>
          <a:lstStyle/>
          <a:p>
            <a:pPr algn="ctr"/>
            <a:r>
              <a:rPr lang="en-US" sz="2400" dirty="0"/>
              <a:t>COUPON</a:t>
            </a:r>
          </a:p>
        </p:txBody>
      </p:sp>
      <p:sp>
        <p:nvSpPr>
          <p:cNvPr id="18" name="Oval 17"/>
          <p:cNvSpPr/>
          <p:nvPr/>
        </p:nvSpPr>
        <p:spPr>
          <a:xfrm>
            <a:off x="4674071" y="472514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83768" y="5322882"/>
            <a:ext cx="2304256" cy="461665"/>
          </a:xfrm>
          <a:prstGeom prst="rect">
            <a:avLst/>
          </a:prstGeom>
          <a:noFill/>
        </p:spPr>
        <p:txBody>
          <a:bodyPr wrap="square" rtlCol="0">
            <a:spAutoFit/>
          </a:bodyPr>
          <a:lstStyle/>
          <a:p>
            <a:pPr algn="ctr"/>
            <a:r>
              <a:rPr lang="en-US" sz="2400" dirty="0"/>
              <a:t>DISPLAY</a:t>
            </a:r>
          </a:p>
        </p:txBody>
      </p:sp>
      <p:sp>
        <p:nvSpPr>
          <p:cNvPr id="20" name="Oval 19"/>
          <p:cNvSpPr/>
          <p:nvPr/>
        </p:nvSpPr>
        <p:spPr>
          <a:xfrm>
            <a:off x="2555776" y="5093573"/>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3707904" y="1382713"/>
            <a:ext cx="1861874"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21115764">
            <a:off x="1919268" y="3476016"/>
            <a:ext cx="5227003" cy="30495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4296594">
            <a:off x="2274629" y="2544263"/>
            <a:ext cx="1072341"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9952" y="5786100"/>
            <a:ext cx="2304256" cy="400110"/>
          </a:xfrm>
          <a:prstGeom prst="rect">
            <a:avLst/>
          </a:prstGeom>
          <a:noFill/>
        </p:spPr>
        <p:txBody>
          <a:bodyPr wrap="square" rtlCol="0">
            <a:spAutoFit/>
          </a:bodyPr>
          <a:lstStyle/>
          <a:p>
            <a:pPr algn="ctr"/>
            <a:r>
              <a:rPr lang="en-US" sz="2000" dirty="0"/>
              <a:t>••••••</a:t>
            </a:r>
          </a:p>
        </p:txBody>
      </p:sp>
      <p:sp>
        <p:nvSpPr>
          <p:cNvPr id="2" name="TextBox 1"/>
          <p:cNvSpPr txBox="1"/>
          <p:nvPr/>
        </p:nvSpPr>
        <p:spPr>
          <a:xfrm>
            <a:off x="5508104" y="6146015"/>
            <a:ext cx="3048000" cy="646331"/>
          </a:xfrm>
          <a:prstGeom prst="rect">
            <a:avLst/>
          </a:prstGeom>
          <a:solidFill>
            <a:srgbClr val="FFFF00"/>
          </a:solidFill>
        </p:spPr>
        <p:txBody>
          <a:bodyPr wrap="square" rtlCol="0">
            <a:spAutoFit/>
          </a:bodyPr>
          <a:lstStyle/>
          <a:p>
            <a:r>
              <a:rPr lang="en-US" dirty="0">
                <a:latin typeface="Eras Medium ITC" panose="020B0602030504020804" pitchFamily="34" charset="0"/>
              </a:rPr>
              <a:t>Many other possible factors which can affect sales</a:t>
            </a:r>
          </a:p>
        </p:txBody>
      </p:sp>
      <p:sp>
        <p:nvSpPr>
          <p:cNvPr id="24" name="TextBox 23"/>
          <p:cNvSpPr txBox="1"/>
          <p:nvPr/>
        </p:nvSpPr>
        <p:spPr>
          <a:xfrm>
            <a:off x="6042188" y="416688"/>
            <a:ext cx="3048000" cy="646331"/>
          </a:xfrm>
          <a:prstGeom prst="rect">
            <a:avLst/>
          </a:prstGeom>
          <a:solidFill>
            <a:srgbClr val="FFFF00"/>
          </a:solidFill>
        </p:spPr>
        <p:txBody>
          <a:bodyPr wrap="square" rtlCol="0">
            <a:spAutoFit/>
          </a:bodyPr>
          <a:lstStyle/>
          <a:p>
            <a:r>
              <a:rPr lang="en-US" dirty="0">
                <a:latin typeface="Eras Medium ITC" panose="020B0602030504020804" pitchFamily="34" charset="0"/>
              </a:rPr>
              <a:t>Available in data or modelers are focusing…</a:t>
            </a:r>
          </a:p>
        </p:txBody>
      </p:sp>
    </p:spTree>
    <p:extLst>
      <p:ext uri="{BB962C8B-B14F-4D97-AF65-F5344CB8AC3E}">
        <p14:creationId xmlns:p14="http://schemas.microsoft.com/office/powerpoint/2010/main" val="208391688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xfrm>
            <a:off x="457200" y="347472"/>
            <a:ext cx="8229600" cy="990600"/>
          </a:xfrm>
          <a:noFill/>
        </p:spPr>
        <p:txBody>
          <a:bodyPr lIns="90488" tIns="44450" rIns="90488" bIns="44450"/>
          <a:lstStyle/>
          <a:p>
            <a:r>
              <a:rPr lang="en-US" dirty="0">
                <a:solidFill>
                  <a:schemeClr val="tx1"/>
                </a:solidFill>
                <a:latin typeface="Eras Medium ITC" panose="020B0602030504020804" pitchFamily="34" charset="0"/>
              </a:rPr>
              <a:t>Multiple Regression </a:t>
            </a:r>
          </a:p>
        </p:txBody>
      </p:sp>
      <p:sp>
        <p:nvSpPr>
          <p:cNvPr id="6" name="Content Placeholder 5"/>
          <p:cNvSpPr>
            <a:spLocks noGrp="1"/>
          </p:cNvSpPr>
          <p:nvPr>
            <p:ph idx="1"/>
          </p:nvPr>
        </p:nvSpPr>
        <p:spPr/>
        <p:txBody>
          <a:bodyPr>
            <a:noAutofit/>
          </a:bodyPr>
          <a:lstStyle/>
          <a:p>
            <a:pPr marL="285750" indent="-285750">
              <a:spcAft>
                <a:spcPts val="1200"/>
              </a:spcAft>
              <a:buClr>
                <a:schemeClr val="accent1"/>
              </a:buClr>
              <a:buFont typeface="Monotype Sorts" pitchFamily="2" charset="2"/>
              <a:buNone/>
              <a:tabLst>
                <a:tab pos="914400" algn="l"/>
                <a:tab pos="7943850" algn="l"/>
              </a:tabLst>
              <a:defRPr/>
            </a:pPr>
            <a:r>
              <a:rPr lang="en-US" sz="2200" b="1" u="sng" dirty="0">
                <a:latin typeface="Eras Medium ITC" panose="020B0602030504020804" pitchFamily="34" charset="0"/>
              </a:rPr>
              <a:t>Multiple</a:t>
            </a:r>
            <a:r>
              <a:rPr lang="en-US" sz="2200" dirty="0">
                <a:latin typeface="Eras Medium ITC" panose="020B0602030504020804" pitchFamily="34" charset="0"/>
              </a:rPr>
              <a:t> Regression Model – generalize simple regression to include </a:t>
            </a:r>
            <a:r>
              <a:rPr lang="en-US" sz="2200" b="1" u="sng" dirty="0">
                <a:latin typeface="Eras Medium ITC" panose="020B0602030504020804" pitchFamily="34" charset="0"/>
              </a:rPr>
              <a:t>more than one</a:t>
            </a:r>
            <a:r>
              <a:rPr lang="en-US" sz="2200" b="1" dirty="0">
                <a:latin typeface="Eras Medium ITC" panose="020B0602030504020804" pitchFamily="34" charset="0"/>
              </a:rPr>
              <a:t> </a:t>
            </a:r>
            <a:r>
              <a:rPr lang="en-US" sz="2200" dirty="0">
                <a:latin typeface="Eras Medium ITC" panose="020B0602030504020804" pitchFamily="34" charset="0"/>
              </a:rPr>
              <a:t>independent variables</a:t>
            </a:r>
          </a:p>
          <a:p>
            <a:pPr marL="285750" indent="-285750">
              <a:spcAft>
                <a:spcPts val="1200"/>
              </a:spcAft>
              <a:buClr>
                <a:schemeClr val="accent1"/>
              </a:buClr>
              <a:buFont typeface="Monotype Sorts" pitchFamily="2" charset="2"/>
              <a:buNone/>
              <a:tabLst>
                <a:tab pos="1371600" algn="l"/>
                <a:tab pos="7943850" algn="l"/>
              </a:tabLst>
              <a:defRPr/>
            </a:pPr>
            <a:r>
              <a:rPr lang="en-US" sz="2400" dirty="0">
                <a:latin typeface="Eras Medium ITC" panose="020B0602030504020804" pitchFamily="34" charset="0"/>
                <a:ea typeface="Cambria Math" pitchFamily="18" charset="0"/>
              </a:rPr>
              <a:t>		</a:t>
            </a:r>
            <a:r>
              <a:rPr lang="en-US" sz="2400" b="1" i="1" dirty="0">
                <a:latin typeface="Eras Medium ITC" panose="020B0602030504020804" pitchFamily="34" charset="0"/>
                <a:ea typeface="Cambria Math" pitchFamily="18" charset="0"/>
              </a:rPr>
              <a:t>Y</a:t>
            </a:r>
            <a:r>
              <a:rPr lang="en-US" sz="2400" b="1" dirty="0">
                <a:latin typeface="Eras Medium ITC" panose="020B0602030504020804" pitchFamily="34" charset="0"/>
                <a:ea typeface="Cambria Math" pitchFamily="18" charset="0"/>
              </a:rPr>
              <a:t> = </a:t>
            </a:r>
            <a:r>
              <a:rPr lang="el-GR" sz="2400" b="1" i="1" dirty="0">
                <a:latin typeface="Cambria Math" pitchFamily="18" charset="0"/>
                <a:ea typeface="Cambria Math" pitchFamily="18" charset="0"/>
              </a:rPr>
              <a:t>β</a:t>
            </a:r>
            <a:r>
              <a:rPr lang="en-US" sz="2400" b="1" baseline="-25000" dirty="0">
                <a:latin typeface="Eras Medium ITC" panose="020B0602030504020804" pitchFamily="34" charset="0"/>
                <a:ea typeface="Cambria Math" pitchFamily="18" charset="0"/>
              </a:rPr>
              <a:t>0</a:t>
            </a:r>
            <a:r>
              <a:rPr lang="en-US" sz="2400" b="1" dirty="0">
                <a:latin typeface="Eras Medium ITC" panose="020B0602030504020804" pitchFamily="34" charset="0"/>
                <a:ea typeface="Cambria Math" pitchFamily="18" charset="0"/>
              </a:rPr>
              <a:t> + </a:t>
            </a:r>
            <a:r>
              <a:rPr lang="el-GR" sz="2400" b="1" i="1" dirty="0">
                <a:latin typeface="Cambria Math" pitchFamily="18" charset="0"/>
                <a:ea typeface="Cambria Math" pitchFamily="18" charset="0"/>
              </a:rPr>
              <a:t>β</a:t>
            </a:r>
            <a:r>
              <a:rPr lang="en-US" sz="2400" b="1" baseline="-25000" dirty="0">
                <a:latin typeface="Eras Medium ITC" panose="020B0602030504020804" pitchFamily="34" charset="0"/>
                <a:ea typeface="Cambria Math" pitchFamily="18" charset="0"/>
              </a:rPr>
              <a:t>1</a:t>
            </a:r>
            <a:r>
              <a:rPr lang="en-US" sz="2400" b="1" i="1" dirty="0">
                <a:latin typeface="Eras Medium ITC" panose="020B0602030504020804" pitchFamily="34" charset="0"/>
                <a:ea typeface="Cambria Math" pitchFamily="18" charset="0"/>
              </a:rPr>
              <a:t>X</a:t>
            </a:r>
            <a:r>
              <a:rPr lang="en-US" sz="2400" b="1" baseline="-25000" dirty="0">
                <a:latin typeface="Eras Medium ITC" panose="020B0602030504020804" pitchFamily="34" charset="0"/>
                <a:ea typeface="Cambria Math" pitchFamily="18" charset="0"/>
              </a:rPr>
              <a:t>1</a:t>
            </a:r>
            <a:r>
              <a:rPr lang="en-US" sz="2400" b="1" dirty="0">
                <a:latin typeface="Eras Medium ITC" panose="020B0602030504020804" pitchFamily="34" charset="0"/>
                <a:ea typeface="Cambria Math" pitchFamily="18" charset="0"/>
              </a:rPr>
              <a:t> + </a:t>
            </a:r>
            <a:r>
              <a:rPr lang="el-GR" sz="2400" b="1" i="1" dirty="0">
                <a:latin typeface="Cambria Math" pitchFamily="18" charset="0"/>
                <a:ea typeface="Cambria Math" pitchFamily="18" charset="0"/>
              </a:rPr>
              <a:t>β</a:t>
            </a:r>
            <a:r>
              <a:rPr lang="en-US" sz="2400" b="1" baseline="-25000" dirty="0">
                <a:latin typeface="Eras Medium ITC" panose="020B0602030504020804" pitchFamily="34" charset="0"/>
                <a:ea typeface="Cambria Math" pitchFamily="18" charset="0"/>
              </a:rPr>
              <a:t>2</a:t>
            </a:r>
            <a:r>
              <a:rPr lang="en-US" sz="2400" b="1" i="1" dirty="0">
                <a:latin typeface="Eras Medium ITC" panose="020B0602030504020804" pitchFamily="34" charset="0"/>
                <a:ea typeface="Cambria Math" pitchFamily="18" charset="0"/>
              </a:rPr>
              <a:t>X</a:t>
            </a:r>
            <a:r>
              <a:rPr lang="en-US" sz="2400" b="1" baseline="-25000" dirty="0">
                <a:latin typeface="Eras Medium ITC" panose="020B0602030504020804" pitchFamily="34" charset="0"/>
                <a:ea typeface="Cambria Math" pitchFamily="18" charset="0"/>
              </a:rPr>
              <a:t>2 </a:t>
            </a:r>
            <a:r>
              <a:rPr lang="en-US" sz="2400" b="1" dirty="0">
                <a:latin typeface="Eras Medium ITC" panose="020B0602030504020804" pitchFamily="34" charset="0"/>
                <a:ea typeface="Cambria Math" pitchFamily="18" charset="0"/>
              </a:rPr>
              <a:t>+ </a:t>
            </a:r>
            <a:r>
              <a:rPr lang="el-GR" sz="2400" b="1" i="1" dirty="0">
                <a:latin typeface="Cambria Math" pitchFamily="18" charset="0"/>
                <a:ea typeface="Cambria Math" pitchFamily="18" charset="0"/>
              </a:rPr>
              <a:t>β</a:t>
            </a:r>
            <a:r>
              <a:rPr lang="en-US" sz="2400" b="1" baseline="-25000" dirty="0">
                <a:latin typeface="Eras Medium ITC" panose="020B0602030504020804" pitchFamily="34" charset="0"/>
                <a:ea typeface="Cambria Math" pitchFamily="18" charset="0"/>
              </a:rPr>
              <a:t>3</a:t>
            </a:r>
            <a:r>
              <a:rPr lang="en-US" sz="2400" b="1" i="1" dirty="0">
                <a:latin typeface="Eras Medium ITC" panose="020B0602030504020804" pitchFamily="34" charset="0"/>
                <a:ea typeface="Cambria Math" pitchFamily="18" charset="0"/>
              </a:rPr>
              <a:t>X</a:t>
            </a:r>
            <a:r>
              <a:rPr lang="en-US" sz="2400" b="1" baseline="-25000" dirty="0">
                <a:latin typeface="Eras Medium ITC" panose="020B0602030504020804" pitchFamily="34" charset="0"/>
                <a:ea typeface="Cambria Math" pitchFamily="18" charset="0"/>
              </a:rPr>
              <a:t>3</a:t>
            </a:r>
            <a:r>
              <a:rPr lang="en-US" sz="2400" b="1" dirty="0">
                <a:latin typeface="Eras Medium ITC" panose="020B0602030504020804" pitchFamily="34" charset="0"/>
                <a:ea typeface="Cambria Math" pitchFamily="18" charset="0"/>
              </a:rPr>
              <a:t> + . . . + </a:t>
            </a:r>
            <a:r>
              <a:rPr lang="el-GR" sz="2400" b="1" i="1" dirty="0">
                <a:latin typeface="Cambria Math" pitchFamily="18" charset="0"/>
                <a:ea typeface="Cambria Math" pitchFamily="18" charset="0"/>
              </a:rPr>
              <a:t>β</a:t>
            </a:r>
            <a:r>
              <a:rPr lang="en-US" sz="2400" b="1" baseline="-25000" dirty="0" err="1">
                <a:latin typeface="Eras Medium ITC" panose="020B0602030504020804" pitchFamily="34" charset="0"/>
                <a:ea typeface="Cambria Math" pitchFamily="18" charset="0"/>
              </a:rPr>
              <a:t>k</a:t>
            </a:r>
            <a:r>
              <a:rPr lang="en-US" sz="2400" b="1" i="1" dirty="0" err="1">
                <a:latin typeface="Eras Medium ITC" panose="020B0602030504020804" pitchFamily="34" charset="0"/>
                <a:ea typeface="Cambria Math" pitchFamily="18" charset="0"/>
              </a:rPr>
              <a:t>X</a:t>
            </a:r>
            <a:r>
              <a:rPr lang="en-US" sz="2400" b="1" baseline="-25000" dirty="0" err="1">
                <a:latin typeface="Eras Medium ITC" panose="020B0602030504020804" pitchFamily="34" charset="0"/>
                <a:ea typeface="Cambria Math" pitchFamily="18" charset="0"/>
              </a:rPr>
              <a:t>k</a:t>
            </a:r>
            <a:r>
              <a:rPr lang="en-US" sz="2400" b="1" dirty="0">
                <a:latin typeface="Eras Medium ITC" panose="020B0602030504020804" pitchFamily="34" charset="0"/>
                <a:ea typeface="Cambria Math" pitchFamily="18" charset="0"/>
              </a:rPr>
              <a:t>+ </a:t>
            </a:r>
            <a:r>
              <a:rPr lang="el-GR" sz="2400" b="1" i="1" dirty="0">
                <a:latin typeface="Cambria Math" pitchFamily="18" charset="0"/>
                <a:ea typeface="Cambria Math" pitchFamily="18" charset="0"/>
              </a:rPr>
              <a:t>ε</a:t>
            </a:r>
            <a:endParaRPr lang="en-US" sz="2400" dirty="0">
              <a:latin typeface="Eras Medium ITC" panose="020B0602030504020804" pitchFamily="34" charset="0"/>
            </a:endParaRPr>
          </a:p>
          <a:p>
            <a:pPr marL="457200" lvl="1" indent="0">
              <a:spcAft>
                <a:spcPts val="1200"/>
              </a:spcAft>
              <a:buNone/>
              <a:tabLst>
                <a:tab pos="800100" algn="l"/>
                <a:tab pos="1143000" algn="l"/>
                <a:tab pos="7943850" algn="l"/>
              </a:tabLst>
              <a:defRPr/>
            </a:pPr>
            <a:r>
              <a:rPr lang="en-US" i="1" dirty="0">
                <a:latin typeface="Eras Medium ITC" panose="020B0602030504020804" pitchFamily="34" charset="0"/>
                <a:ea typeface="Cambria Math" pitchFamily="18" charset="0"/>
              </a:rPr>
              <a:t>Y</a:t>
            </a:r>
            <a:r>
              <a:rPr lang="en-US" dirty="0">
                <a:latin typeface="Eras Medium ITC" panose="020B0602030504020804" pitchFamily="34" charset="0"/>
                <a:ea typeface="Cambria Math" pitchFamily="18" charset="0"/>
              </a:rPr>
              <a:t>	=</a:t>
            </a:r>
            <a:r>
              <a:rPr lang="en-US" dirty="0">
                <a:latin typeface="Eras Medium ITC" panose="020B0602030504020804" pitchFamily="34" charset="0"/>
              </a:rPr>
              <a:t>	the value of the one dependent (response) variable</a:t>
            </a:r>
          </a:p>
          <a:p>
            <a:pPr marL="457200" lvl="1" indent="0">
              <a:spcAft>
                <a:spcPts val="1200"/>
              </a:spcAft>
              <a:buNone/>
              <a:tabLst>
                <a:tab pos="800100" algn="l"/>
                <a:tab pos="1143000" algn="l"/>
                <a:tab pos="7943850" algn="l"/>
              </a:tabLst>
              <a:defRPr/>
            </a:pPr>
            <a:r>
              <a:rPr lang="el-GR" i="1" dirty="0">
                <a:latin typeface="Cambria Math" pitchFamily="18" charset="0"/>
                <a:ea typeface="Cambria Math" pitchFamily="18" charset="0"/>
              </a:rPr>
              <a:t>β</a:t>
            </a:r>
            <a:r>
              <a:rPr lang="el-GR" baseline="-25000" dirty="0">
                <a:latin typeface="Cambria Math" pitchFamily="18" charset="0"/>
                <a:ea typeface="Cambria Math" pitchFamily="18" charset="0"/>
              </a:rPr>
              <a:t>0</a:t>
            </a:r>
            <a:r>
              <a:rPr lang="en-US" dirty="0">
                <a:latin typeface="Eras Medium ITC" panose="020B0602030504020804" pitchFamily="34" charset="0"/>
                <a:ea typeface="Cambria Math" pitchFamily="18" charset="0"/>
              </a:rPr>
              <a:t>	=	</a:t>
            </a:r>
            <a:r>
              <a:rPr lang="en-US" dirty="0">
                <a:latin typeface="Eras Medium ITC" panose="020B0602030504020804" pitchFamily="34" charset="0"/>
              </a:rPr>
              <a:t>the regression constant</a:t>
            </a:r>
          </a:p>
          <a:p>
            <a:pPr marL="457200" lvl="1" indent="0">
              <a:spcAft>
                <a:spcPts val="1200"/>
              </a:spcAft>
              <a:buNone/>
              <a:tabLst>
                <a:tab pos="800100" algn="l"/>
                <a:tab pos="1143000" algn="l"/>
                <a:tab pos="7943850" algn="l"/>
              </a:tabLst>
              <a:defRPr/>
            </a:pPr>
            <a:r>
              <a:rPr lang="el-GR" i="1" dirty="0">
                <a:latin typeface="Cambria Math" pitchFamily="18" charset="0"/>
                <a:ea typeface="Cambria Math" pitchFamily="18" charset="0"/>
              </a:rPr>
              <a:t>β</a:t>
            </a:r>
            <a:r>
              <a:rPr lang="el-GR" baseline="-25000" dirty="0">
                <a:latin typeface="Cambria Math" pitchFamily="18" charset="0"/>
                <a:ea typeface="Cambria Math" pitchFamily="18" charset="0"/>
              </a:rPr>
              <a:t>1</a:t>
            </a:r>
            <a:r>
              <a:rPr lang="en-US" dirty="0">
                <a:latin typeface="Eras Medium ITC" panose="020B0602030504020804" pitchFamily="34" charset="0"/>
                <a:ea typeface="Cambria Math" pitchFamily="18" charset="0"/>
              </a:rPr>
              <a:t>	=	</a:t>
            </a:r>
            <a:r>
              <a:rPr lang="en-US" dirty="0">
                <a:latin typeface="Eras Medium ITC" panose="020B0602030504020804" pitchFamily="34" charset="0"/>
              </a:rPr>
              <a:t>the partial regression coefficient of independent variable 1</a:t>
            </a:r>
          </a:p>
          <a:p>
            <a:pPr marL="457200" lvl="1" indent="0">
              <a:spcAft>
                <a:spcPts val="1200"/>
              </a:spcAft>
              <a:buNone/>
              <a:tabLst>
                <a:tab pos="800100" algn="l"/>
                <a:tab pos="1143000" algn="l"/>
                <a:tab pos="7943850" algn="l"/>
              </a:tabLst>
              <a:defRPr/>
            </a:pPr>
            <a:r>
              <a:rPr lang="el-GR" i="1" dirty="0">
                <a:latin typeface="Cambria Math" pitchFamily="18" charset="0"/>
                <a:ea typeface="Cambria Math" pitchFamily="18" charset="0"/>
              </a:rPr>
              <a:t>β</a:t>
            </a:r>
            <a:r>
              <a:rPr lang="el-GR" baseline="-25000" dirty="0">
                <a:latin typeface="Cambria Math" pitchFamily="18" charset="0"/>
                <a:ea typeface="Cambria Math" pitchFamily="18" charset="0"/>
              </a:rPr>
              <a:t>2</a:t>
            </a:r>
            <a:r>
              <a:rPr lang="en-US" dirty="0">
                <a:latin typeface="Eras Medium ITC" panose="020B0602030504020804" pitchFamily="34" charset="0"/>
                <a:ea typeface="Cambria Math" pitchFamily="18" charset="0"/>
              </a:rPr>
              <a:t>	=	</a:t>
            </a:r>
            <a:r>
              <a:rPr lang="en-US" dirty="0">
                <a:latin typeface="Eras Medium ITC" panose="020B0602030504020804" pitchFamily="34" charset="0"/>
              </a:rPr>
              <a:t>the partial regression coefficient of independent variable 2</a:t>
            </a:r>
          </a:p>
          <a:p>
            <a:pPr marL="457200" lvl="1" indent="0">
              <a:spcAft>
                <a:spcPts val="1200"/>
              </a:spcAft>
              <a:buNone/>
              <a:tabLst>
                <a:tab pos="800100" algn="l"/>
                <a:tab pos="1143000" algn="l"/>
                <a:tab pos="7943850" algn="l"/>
              </a:tabLst>
              <a:defRPr/>
            </a:pPr>
            <a:r>
              <a:rPr lang="el-GR" i="1" dirty="0">
                <a:latin typeface="Cambria Math" pitchFamily="18" charset="0"/>
                <a:ea typeface="Cambria Math" pitchFamily="18" charset="0"/>
              </a:rPr>
              <a:t>β</a:t>
            </a:r>
            <a:r>
              <a:rPr lang="en-US" baseline="-25000" dirty="0">
                <a:latin typeface="Eras Medium ITC" panose="020B0602030504020804" pitchFamily="34" charset="0"/>
                <a:ea typeface="Cambria Math" pitchFamily="18" charset="0"/>
              </a:rPr>
              <a:t>k</a:t>
            </a:r>
            <a:r>
              <a:rPr lang="en-US" dirty="0">
                <a:latin typeface="Eras Medium ITC" panose="020B0602030504020804" pitchFamily="34" charset="0"/>
                <a:ea typeface="Cambria Math" pitchFamily="18" charset="0"/>
              </a:rPr>
              <a:t>	=	</a:t>
            </a:r>
            <a:r>
              <a:rPr lang="en-US" dirty="0">
                <a:latin typeface="Eras Medium ITC" panose="020B0602030504020804" pitchFamily="34" charset="0"/>
              </a:rPr>
              <a:t>the partial regression coefficient of independent variable k</a:t>
            </a:r>
          </a:p>
          <a:p>
            <a:pPr marL="457200" lvl="1" indent="0">
              <a:spcAft>
                <a:spcPts val="1200"/>
              </a:spcAft>
              <a:buNone/>
              <a:tabLst>
                <a:tab pos="800100" algn="l"/>
                <a:tab pos="1143000" algn="l"/>
                <a:tab pos="7943850" algn="l"/>
              </a:tabLst>
              <a:defRPr/>
            </a:pPr>
            <a:r>
              <a:rPr lang="en-US" i="1" dirty="0">
                <a:latin typeface="Eras Medium ITC" panose="020B0602030504020804" pitchFamily="34" charset="0"/>
                <a:ea typeface="Cambria Math" pitchFamily="18" charset="0"/>
              </a:rPr>
              <a:t>k</a:t>
            </a:r>
            <a:r>
              <a:rPr lang="en-US" dirty="0">
                <a:latin typeface="Eras Medium ITC" panose="020B0602030504020804" pitchFamily="34" charset="0"/>
                <a:ea typeface="Cambria Math" pitchFamily="18" charset="0"/>
              </a:rPr>
              <a:t>	=</a:t>
            </a:r>
            <a:r>
              <a:rPr lang="en-US" dirty="0">
                <a:latin typeface="Eras Medium ITC" panose="020B0602030504020804" pitchFamily="34" charset="0"/>
              </a:rPr>
              <a:t>	the number of independent variables</a:t>
            </a:r>
          </a:p>
          <a:p>
            <a:pPr marL="457200" lvl="1" indent="0">
              <a:spcAft>
                <a:spcPts val="1200"/>
              </a:spcAft>
              <a:buNone/>
              <a:tabLst>
                <a:tab pos="800100" algn="l"/>
                <a:tab pos="1143000" algn="l"/>
                <a:tab pos="7943850" algn="l"/>
              </a:tabLst>
              <a:defRPr/>
            </a:pPr>
            <a:r>
              <a:rPr lang="el-GR" i="1" dirty="0">
                <a:latin typeface="Cambria Math" pitchFamily="18" charset="0"/>
                <a:ea typeface="Cambria Math" pitchFamily="18" charset="0"/>
              </a:rPr>
              <a:t>ε</a:t>
            </a:r>
            <a:r>
              <a:rPr lang="en-US" dirty="0">
                <a:latin typeface="Eras Medium ITC" panose="020B0602030504020804" pitchFamily="34" charset="0"/>
                <a:ea typeface="Cambria Math" pitchFamily="18" charset="0"/>
              </a:rPr>
              <a:t>	=</a:t>
            </a:r>
            <a:r>
              <a:rPr lang="en-US" dirty="0">
                <a:latin typeface="Eras Medium ITC" panose="020B0602030504020804" pitchFamily="34" charset="0"/>
              </a:rPr>
              <a:t>	the error of prediction</a:t>
            </a:r>
            <a:endParaRPr lang="en-US" dirty="0">
              <a:effectLst>
                <a:outerShdw blurRad="38100" dist="38100" dir="2700000" algn="tl">
                  <a:srgbClr val="000000"/>
                </a:outerShdw>
              </a:effectLst>
              <a:latin typeface="Eras Medium ITC" panose="020B0602030504020804" pitchFamily="34" charset="0"/>
            </a:endParaRPr>
          </a:p>
        </p:txBody>
      </p:sp>
      <p:sp>
        <p:nvSpPr>
          <p:cNvPr id="17410" name="Slide Number Placeholder 3"/>
          <p:cNvSpPr>
            <a:spLocks noGrp="1"/>
          </p:cNvSpPr>
          <p:nvPr>
            <p:ph type="sldNum" sz="quarter" idx="12"/>
          </p:nvPr>
        </p:nvSpPr>
        <p:spPr>
          <a:noFill/>
        </p:spPr>
        <p:txBody>
          <a:bodyPr/>
          <a:lstStyle/>
          <a:p>
            <a:fld id="{3BB804FC-AEDD-4247-94F0-EDCFA5C0AB83}" type="slidenum">
              <a:rPr lang="en-US" smtClean="0"/>
              <a:pPr/>
              <a:t>43</a:t>
            </a:fld>
            <a:endParaRPr lang="en-US"/>
          </a:p>
        </p:txBody>
      </p:sp>
      <p:sp>
        <p:nvSpPr>
          <p:cNvPr id="2" name="TextBox 1"/>
          <p:cNvSpPr txBox="1"/>
          <p:nvPr/>
        </p:nvSpPr>
        <p:spPr>
          <a:xfrm>
            <a:off x="5257800" y="414742"/>
            <a:ext cx="3810000" cy="923330"/>
          </a:xfrm>
          <a:prstGeom prst="rect">
            <a:avLst/>
          </a:prstGeom>
          <a:noFill/>
        </p:spPr>
        <p:txBody>
          <a:bodyPr wrap="square" rtlCol="0">
            <a:spAutoFit/>
          </a:bodyPr>
          <a:lstStyle/>
          <a:p>
            <a:r>
              <a:rPr lang="en-US" dirty="0">
                <a:latin typeface="Eras Medium ITC" panose="020B0602030504020804" pitchFamily="34" charset="0"/>
              </a:rPr>
              <a:t>Not simply more than one but there are many issues… we will discuss them later</a:t>
            </a:r>
          </a:p>
        </p:txBody>
      </p:sp>
      <p:cxnSp>
        <p:nvCxnSpPr>
          <p:cNvPr id="4" name="Straight Arrow Connector 3"/>
          <p:cNvCxnSpPr/>
          <p:nvPr/>
        </p:nvCxnSpPr>
        <p:spPr>
          <a:xfrm flipV="1">
            <a:off x="3657600" y="1007472"/>
            <a:ext cx="1600200" cy="1049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369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a:off x="457200" y="1600200"/>
            <a:ext cx="8153400" cy="4876800"/>
          </a:xfrm>
          <a:prstGeom prst="roundRect">
            <a:avLst/>
          </a:prstGeom>
          <a:solidFill>
            <a:schemeClr val="bg2"/>
          </a:solid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00100" y="390286"/>
            <a:ext cx="7696200" cy="990600"/>
          </a:xfrm>
        </p:spPr>
        <p:txBody>
          <a:bodyPr>
            <a:normAutofit fontScale="90000"/>
          </a:bodyPr>
          <a:lstStyle/>
          <a:p>
            <a:r>
              <a:rPr lang="en-US" dirty="0">
                <a:solidFill>
                  <a:schemeClr val="tx1"/>
                </a:solidFill>
                <a:latin typeface="Eras Medium ITC" panose="020B0602030504020804" pitchFamily="34" charset="0"/>
              </a:rPr>
              <a:t>Response Plane for Two-Predictors Multiple Regression Model</a:t>
            </a:r>
          </a:p>
        </p:txBody>
      </p:sp>
      <p:sp>
        <p:nvSpPr>
          <p:cNvPr id="3" name="Slide Number Placeholder 2"/>
          <p:cNvSpPr>
            <a:spLocks noGrp="1"/>
          </p:cNvSpPr>
          <p:nvPr>
            <p:ph type="sldNum" sz="quarter" idx="12"/>
          </p:nvPr>
        </p:nvSpPr>
        <p:spPr/>
        <p:txBody>
          <a:bodyPr/>
          <a:lstStyle/>
          <a:p>
            <a:pPr>
              <a:defRPr/>
            </a:pPr>
            <a:fld id="{20B16D15-B115-4739-BD11-96B67A58A0EF}" type="slidenum">
              <a:rPr lang="en-US" smtClean="0"/>
              <a:pPr>
                <a:defRPr/>
              </a:pPr>
              <a:t>44</a:t>
            </a:fld>
            <a:endParaRPr lang="en-US"/>
          </a:p>
        </p:txBody>
      </p:sp>
      <p:sp>
        <p:nvSpPr>
          <p:cNvPr id="5" name="Rectangle 4"/>
          <p:cNvSpPr/>
          <p:nvPr/>
        </p:nvSpPr>
        <p:spPr>
          <a:xfrm>
            <a:off x="3429000" y="4267200"/>
            <a:ext cx="2286000" cy="2286000"/>
          </a:xfrm>
          <a:prstGeom prst="rect">
            <a:avLst/>
          </a:prstGeom>
          <a:scene3d>
            <a:camera prst="isometricTopUp"/>
            <a:lightRig rig="threePt" dir="t"/>
          </a:scene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rot="5400000" flipH="1" flipV="1">
            <a:off x="3161506" y="3086100"/>
            <a:ext cx="28201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4572000" y="4495800"/>
            <a:ext cx="16002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Rectangle 3"/>
          <p:cNvSpPr/>
          <p:nvPr/>
        </p:nvSpPr>
        <p:spPr>
          <a:xfrm>
            <a:off x="3429000" y="2209800"/>
            <a:ext cx="2286000" cy="2286000"/>
          </a:xfrm>
          <a:prstGeom prst="rect">
            <a:avLst/>
          </a:prstGeom>
          <a:scene3d>
            <a:camera prst="isometricTopUp"/>
            <a:lightRig rig="threePt" dir="t"/>
          </a:scene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4" name="Straight Arrow Connector 13"/>
          <p:cNvCxnSpPr/>
          <p:nvPr/>
        </p:nvCxnSpPr>
        <p:spPr>
          <a:xfrm rot="10800000" flipV="1">
            <a:off x="2895600" y="4495800"/>
            <a:ext cx="167640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572000" y="1905000"/>
            <a:ext cx="1600200" cy="9144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10800000" flipV="1">
            <a:off x="2935225" y="1905000"/>
            <a:ext cx="1636776" cy="914400"/>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H="1" flipV="1">
            <a:off x="4876403" y="4114403"/>
            <a:ext cx="2590800"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rot="5400000" flipH="1" flipV="1">
            <a:off x="1655064" y="4099163"/>
            <a:ext cx="2560320"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Oval 28"/>
          <p:cNvSpPr/>
          <p:nvPr/>
        </p:nvSpPr>
        <p:spPr>
          <a:xfrm>
            <a:off x="4876800" y="40386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Oval 29"/>
          <p:cNvSpPr/>
          <p:nvPr/>
        </p:nvSpPr>
        <p:spPr>
          <a:xfrm>
            <a:off x="5562600" y="38862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Oval 30"/>
          <p:cNvSpPr/>
          <p:nvPr/>
        </p:nvSpPr>
        <p:spPr>
          <a:xfrm>
            <a:off x="5715000" y="28194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2" name="Oval 31"/>
          <p:cNvSpPr/>
          <p:nvPr/>
        </p:nvSpPr>
        <p:spPr>
          <a:xfrm>
            <a:off x="3657600" y="40386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endCxn id="30" idx="0"/>
          </p:cNvCxnSpPr>
          <p:nvPr/>
        </p:nvCxnSpPr>
        <p:spPr>
          <a:xfrm rot="5400000">
            <a:off x="5524500" y="3771900"/>
            <a:ext cx="228600" cy="0"/>
          </a:xfrm>
          <a:prstGeom prst="line">
            <a:avLst/>
          </a:prstGeom>
        </p:spPr>
        <p:style>
          <a:lnRef idx="3">
            <a:schemeClr val="accent2"/>
          </a:lnRef>
          <a:fillRef idx="0">
            <a:schemeClr val="accent2"/>
          </a:fillRef>
          <a:effectRef idx="2">
            <a:schemeClr val="accent2"/>
          </a:effectRef>
          <a:fontRef idx="minor">
            <a:schemeClr val="tx1"/>
          </a:fontRef>
        </p:style>
      </p:cxnSp>
      <p:sp>
        <p:nvSpPr>
          <p:cNvPr id="33" name="Oval 32"/>
          <p:cNvSpPr/>
          <p:nvPr/>
        </p:nvSpPr>
        <p:spPr>
          <a:xfrm>
            <a:off x="4648200" y="29718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Oval 33"/>
          <p:cNvSpPr/>
          <p:nvPr/>
        </p:nvSpPr>
        <p:spPr>
          <a:xfrm>
            <a:off x="4114800" y="2209800"/>
            <a:ext cx="152400" cy="152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0" name="Straight Connector 39"/>
          <p:cNvCxnSpPr>
            <a:stCxn id="34" idx="4"/>
          </p:cNvCxnSpPr>
          <p:nvPr/>
        </p:nvCxnSpPr>
        <p:spPr>
          <a:xfrm rot="5400000">
            <a:off x="3886200" y="2667000"/>
            <a:ext cx="609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Straight Connector 42"/>
          <p:cNvCxnSpPr>
            <a:stCxn id="33" idx="4"/>
          </p:cNvCxnSpPr>
          <p:nvPr/>
        </p:nvCxnSpPr>
        <p:spPr>
          <a:xfrm rot="5400000">
            <a:off x="4610100" y="3238500"/>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p:cNvCxnSpPr>
            <a:stCxn id="31" idx="4"/>
          </p:cNvCxnSpPr>
          <p:nvPr/>
        </p:nvCxnSpPr>
        <p:spPr>
          <a:xfrm rot="5400000">
            <a:off x="5676900" y="3086100"/>
            <a:ext cx="228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p:cNvCxnSpPr>
            <a:endCxn id="32" idx="0"/>
          </p:cNvCxnSpPr>
          <p:nvPr/>
        </p:nvCxnSpPr>
        <p:spPr>
          <a:xfrm rot="5400000">
            <a:off x="3619500" y="3924300"/>
            <a:ext cx="228600" cy="0"/>
          </a:xfrm>
          <a:prstGeom prst="line">
            <a:avLst/>
          </a:prstGeom>
        </p:spPr>
        <p:style>
          <a:lnRef idx="3">
            <a:schemeClr val="accent2"/>
          </a:lnRef>
          <a:fillRef idx="0">
            <a:schemeClr val="accent2"/>
          </a:fillRef>
          <a:effectRef idx="2">
            <a:schemeClr val="accent2"/>
          </a:effectRef>
          <a:fontRef idx="minor">
            <a:schemeClr val="tx1"/>
          </a:fontRef>
        </p:style>
      </p:cxnSp>
      <p:sp>
        <p:nvSpPr>
          <p:cNvPr id="56" name="Rectangle 6"/>
          <p:cNvSpPr>
            <a:spLocks noChangeArrowheads="1"/>
          </p:cNvSpPr>
          <p:nvPr/>
        </p:nvSpPr>
        <p:spPr bwMode="auto">
          <a:xfrm>
            <a:off x="6248400" y="5257388"/>
            <a:ext cx="384722" cy="39754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000" i="0" dirty="0">
                <a:solidFill>
                  <a:schemeClr val="tx1"/>
                </a:solidFill>
              </a:rPr>
              <a:t>X</a:t>
            </a:r>
            <a:r>
              <a:rPr lang="en-US" sz="2000" i="0" baseline="-25000" dirty="0">
                <a:solidFill>
                  <a:schemeClr val="tx1"/>
                </a:solidFill>
              </a:rPr>
              <a:t>1</a:t>
            </a:r>
          </a:p>
        </p:txBody>
      </p:sp>
      <p:sp>
        <p:nvSpPr>
          <p:cNvPr id="57" name="Rectangle 7"/>
          <p:cNvSpPr>
            <a:spLocks noChangeArrowheads="1"/>
          </p:cNvSpPr>
          <p:nvPr/>
        </p:nvSpPr>
        <p:spPr bwMode="auto">
          <a:xfrm>
            <a:off x="2557365" y="5257388"/>
            <a:ext cx="403958" cy="39754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000" i="0" dirty="0">
                <a:solidFill>
                  <a:schemeClr val="tx1"/>
                </a:solidFill>
              </a:rPr>
              <a:t>X</a:t>
            </a:r>
            <a:r>
              <a:rPr lang="en-US" sz="2000" i="0" baseline="-25000" dirty="0">
                <a:solidFill>
                  <a:schemeClr val="tx1"/>
                </a:solidFill>
              </a:rPr>
              <a:t>2</a:t>
            </a:r>
          </a:p>
        </p:txBody>
      </p:sp>
      <p:sp>
        <p:nvSpPr>
          <p:cNvPr id="58" name="Rectangle 8"/>
          <p:cNvSpPr>
            <a:spLocks noChangeArrowheads="1"/>
          </p:cNvSpPr>
          <p:nvPr/>
        </p:nvSpPr>
        <p:spPr bwMode="auto">
          <a:xfrm>
            <a:off x="6776263" y="3620457"/>
            <a:ext cx="2062937" cy="951543"/>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US" sz="2800" b="1" i="0" dirty="0">
                <a:solidFill>
                  <a:schemeClr val="accent1"/>
                </a:solidFill>
              </a:rPr>
              <a:t>Response Plane</a:t>
            </a:r>
          </a:p>
        </p:txBody>
      </p:sp>
      <p:sp>
        <p:nvSpPr>
          <p:cNvPr id="59" name="Rectangle 10"/>
          <p:cNvSpPr>
            <a:spLocks noChangeArrowheads="1"/>
          </p:cNvSpPr>
          <p:nvPr/>
        </p:nvSpPr>
        <p:spPr bwMode="auto">
          <a:xfrm>
            <a:off x="6779681" y="2667000"/>
            <a:ext cx="383119" cy="39754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000" i="0" dirty="0">
                <a:solidFill>
                  <a:schemeClr val="accent3">
                    <a:lumMod val="50000"/>
                  </a:schemeClr>
                </a:solidFill>
              </a:rPr>
              <a:t>Y</a:t>
            </a:r>
            <a:r>
              <a:rPr lang="en-US" sz="2000" i="0" baseline="-25000" dirty="0">
                <a:solidFill>
                  <a:schemeClr val="accent3">
                    <a:lumMod val="50000"/>
                  </a:schemeClr>
                </a:solidFill>
              </a:rPr>
              <a:t>1</a:t>
            </a:r>
          </a:p>
        </p:txBody>
      </p:sp>
      <p:sp>
        <p:nvSpPr>
          <p:cNvPr id="60" name="Rectangle 11"/>
          <p:cNvSpPr>
            <a:spLocks noChangeArrowheads="1"/>
          </p:cNvSpPr>
          <p:nvPr/>
        </p:nvSpPr>
        <p:spPr bwMode="auto">
          <a:xfrm>
            <a:off x="6683375" y="1563057"/>
            <a:ext cx="1927225" cy="951543"/>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lIns="90488" tIns="44450" rIns="90488" bIns="44450">
            <a:spAutoFit/>
          </a:bodyPr>
          <a:lstStyle/>
          <a:p>
            <a:r>
              <a:rPr lang="en-US" sz="2800" b="1" i="0" dirty="0">
                <a:solidFill>
                  <a:schemeClr val="tx1"/>
                </a:solidFill>
              </a:rPr>
              <a:t>Vertical Intercept</a:t>
            </a:r>
          </a:p>
        </p:txBody>
      </p:sp>
      <p:sp>
        <p:nvSpPr>
          <p:cNvPr id="61" name="Rectangle 11"/>
          <p:cNvSpPr>
            <a:spLocks noChangeArrowheads="1"/>
          </p:cNvSpPr>
          <p:nvPr/>
        </p:nvSpPr>
        <p:spPr bwMode="auto">
          <a:xfrm>
            <a:off x="1600200" y="2362200"/>
            <a:ext cx="981039" cy="52065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800" b="1" i="0" dirty="0">
                <a:solidFill>
                  <a:schemeClr val="accent2"/>
                </a:solidFill>
              </a:rPr>
              <a:t>error</a:t>
            </a:r>
          </a:p>
        </p:txBody>
      </p:sp>
      <p:sp>
        <p:nvSpPr>
          <p:cNvPr id="63" name="Rectangle 7"/>
          <p:cNvSpPr>
            <a:spLocks noChangeArrowheads="1"/>
          </p:cNvSpPr>
          <p:nvPr/>
        </p:nvSpPr>
        <p:spPr bwMode="auto">
          <a:xfrm>
            <a:off x="4572000" y="1600200"/>
            <a:ext cx="323808" cy="39754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lIns="90488" tIns="44450" rIns="90488" bIns="44450">
            <a:spAutoFit/>
          </a:bodyPr>
          <a:lstStyle/>
          <a:p>
            <a:r>
              <a:rPr lang="en-US" sz="2000" i="0" dirty="0">
                <a:solidFill>
                  <a:schemeClr val="tx1"/>
                </a:solidFill>
              </a:rPr>
              <a:t>Y</a:t>
            </a:r>
            <a:endParaRPr lang="en-US" sz="2000" i="0" baseline="-25000" dirty="0">
              <a:solidFill>
                <a:schemeClr val="tx1"/>
              </a:solidFill>
            </a:endParaRPr>
          </a:p>
        </p:txBody>
      </p:sp>
      <p:cxnSp>
        <p:nvCxnSpPr>
          <p:cNvPr id="65" name="Straight Arrow Connector 64"/>
          <p:cNvCxnSpPr>
            <a:stCxn id="61" idx="3"/>
          </p:cNvCxnSpPr>
          <p:nvPr/>
        </p:nvCxnSpPr>
        <p:spPr>
          <a:xfrm flipV="1">
            <a:off x="2581239" y="2590800"/>
            <a:ext cx="1609761" cy="317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9" name="Straight Arrow Connector 68"/>
          <p:cNvCxnSpPr>
            <a:stCxn id="60" idx="1"/>
          </p:cNvCxnSpPr>
          <p:nvPr/>
        </p:nvCxnSpPr>
        <p:spPr>
          <a:xfrm flipH="1">
            <a:off x="4572003" y="2038829"/>
            <a:ext cx="2111372" cy="3233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0" name="Straight Arrow Connector 69"/>
          <p:cNvCxnSpPr>
            <a:stCxn id="58" idx="1"/>
            <a:endCxn id="4" idx="3"/>
          </p:cNvCxnSpPr>
          <p:nvPr/>
        </p:nvCxnSpPr>
        <p:spPr>
          <a:xfrm flipH="1" flipV="1">
            <a:off x="5715000" y="3352800"/>
            <a:ext cx="1061263" cy="7434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7" name="Straight Arrow Connector 76"/>
          <p:cNvCxnSpPr>
            <a:stCxn id="59" idx="1"/>
            <a:endCxn id="31" idx="6"/>
          </p:cNvCxnSpPr>
          <p:nvPr/>
        </p:nvCxnSpPr>
        <p:spPr>
          <a:xfrm rot="10800000" flipV="1">
            <a:off x="5867401" y="2865772"/>
            <a:ext cx="912281" cy="2982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74768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Eras Medium ITC" panose="020B0602030504020804" pitchFamily="34" charset="0"/>
              </a:rPr>
              <a:t>Real Estate Example</a:t>
            </a:r>
          </a:p>
        </p:txBody>
      </p:sp>
      <p:sp>
        <p:nvSpPr>
          <p:cNvPr id="5" name="Content Placeholder 4"/>
          <p:cNvSpPr>
            <a:spLocks noGrp="1"/>
          </p:cNvSpPr>
          <p:nvPr>
            <p:ph idx="1"/>
          </p:nvPr>
        </p:nvSpPr>
        <p:spPr/>
        <p:txBody>
          <a:bodyPr>
            <a:normAutofit/>
          </a:bodyPr>
          <a:lstStyle/>
          <a:p>
            <a:pPr indent="0">
              <a:buNone/>
            </a:pPr>
            <a:r>
              <a:rPr lang="en-US" dirty="0">
                <a:latin typeface="Eras Medium ITC" panose="020B0602030504020804" pitchFamily="34" charset="0"/>
              </a:rPr>
              <a:t>A real estate study was conducted in a small Louisiana city to determine what variables, if any, are related to the market price of a home.  Several variables were explored, including the number of bedrooms, the number of bathrooms, the age of the house, the number of square feet of living space, the total number of square feet of space, and the number of garages.  Suppose the researcher wants to develop a regression model to predict </a:t>
            </a:r>
            <a:r>
              <a:rPr lang="en-US" dirty="0">
                <a:solidFill>
                  <a:srgbClr val="FF0000"/>
                </a:solidFill>
                <a:latin typeface="Eras Medium ITC" panose="020B0602030504020804" pitchFamily="34" charset="0"/>
              </a:rPr>
              <a:t>the market price of a home (DV) </a:t>
            </a:r>
            <a:r>
              <a:rPr lang="en-US" dirty="0">
                <a:latin typeface="Eras Medium ITC" panose="020B0602030504020804" pitchFamily="34" charset="0"/>
              </a:rPr>
              <a:t>by two variables, </a:t>
            </a:r>
            <a:r>
              <a:rPr lang="en-US" dirty="0">
                <a:solidFill>
                  <a:srgbClr val="FF0000"/>
                </a:solidFill>
                <a:latin typeface="Eras Medium ITC" panose="020B0602030504020804" pitchFamily="34" charset="0"/>
              </a:rPr>
              <a:t>“total number of square feet in the house”</a:t>
            </a:r>
            <a:r>
              <a:rPr lang="en-US" dirty="0">
                <a:latin typeface="Eras Medium ITC" panose="020B0602030504020804" pitchFamily="34" charset="0"/>
              </a:rPr>
              <a:t> and </a:t>
            </a:r>
            <a:r>
              <a:rPr lang="en-US" dirty="0">
                <a:solidFill>
                  <a:srgbClr val="FF0000"/>
                </a:solidFill>
                <a:latin typeface="Eras Medium ITC" panose="020B0602030504020804" pitchFamily="34" charset="0"/>
              </a:rPr>
              <a:t>“age of the house”</a:t>
            </a:r>
            <a:r>
              <a:rPr lang="en-US" dirty="0">
                <a:latin typeface="Eras Medium ITC" panose="020B0602030504020804" pitchFamily="34" charset="0"/>
              </a:rPr>
              <a:t> from a random sample of n=23 home sales.</a:t>
            </a:r>
            <a:br>
              <a:rPr lang="en-US" dirty="0">
                <a:latin typeface="Eras Medium ITC" panose="020B0602030504020804" pitchFamily="34" charset="0"/>
              </a:rPr>
            </a:br>
            <a:endParaRPr lang="en-US" u="sng" dirty="0">
              <a:latin typeface="Eras Medium ITC" panose="020B0602030504020804" pitchFamily="34" charset="0"/>
            </a:endParaRPr>
          </a:p>
        </p:txBody>
      </p:sp>
      <p:sp>
        <p:nvSpPr>
          <p:cNvPr id="19458" name="Slide Number Placeholder 3"/>
          <p:cNvSpPr>
            <a:spLocks noGrp="1"/>
          </p:cNvSpPr>
          <p:nvPr>
            <p:ph type="sldNum" sz="quarter" idx="12"/>
          </p:nvPr>
        </p:nvSpPr>
        <p:spPr>
          <a:noFill/>
        </p:spPr>
        <p:txBody>
          <a:bodyPr/>
          <a:lstStyle/>
          <a:p>
            <a:fld id="{557CAF76-8756-4FB4-B840-D30013E73B91}" type="slidenum">
              <a:rPr lang="en-US" smtClean="0"/>
              <a:pPr/>
              <a:t>45</a:t>
            </a:fld>
            <a:endParaRPr lang="en-US"/>
          </a:p>
        </p:txBody>
      </p:sp>
    </p:spTree>
    <p:extLst>
      <p:ext uri="{BB962C8B-B14F-4D97-AF65-F5344CB8AC3E}">
        <p14:creationId xmlns:p14="http://schemas.microsoft.com/office/powerpoint/2010/main" val="4267409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a:xfrm>
            <a:off x="457200" y="366522"/>
            <a:ext cx="8229600" cy="990600"/>
          </a:xfrm>
          <a:noFill/>
        </p:spPr>
        <p:txBody>
          <a:bodyPr lIns="90488" tIns="44450" rIns="90488" bIns="44450"/>
          <a:lstStyle/>
          <a:p>
            <a:r>
              <a:rPr lang="en-US" dirty="0">
                <a:solidFill>
                  <a:schemeClr val="tx1"/>
                </a:solidFill>
                <a:latin typeface="Eras Medium ITC" panose="020B0602030504020804" pitchFamily="34" charset="0"/>
              </a:rPr>
              <a:t>Real Estate Data</a:t>
            </a:r>
          </a:p>
        </p:txBody>
      </p:sp>
      <p:sp>
        <p:nvSpPr>
          <p:cNvPr id="20482" name="Slide Number Placeholder 3"/>
          <p:cNvSpPr>
            <a:spLocks noGrp="1"/>
          </p:cNvSpPr>
          <p:nvPr>
            <p:ph type="sldNum" sz="quarter" idx="12"/>
          </p:nvPr>
        </p:nvSpPr>
        <p:spPr>
          <a:noFill/>
        </p:spPr>
        <p:txBody>
          <a:bodyPr/>
          <a:lstStyle/>
          <a:p>
            <a:fld id="{4E40980D-B056-49A2-8FCC-16B85E75406F}" type="slidenum">
              <a:rPr lang="en-US" smtClean="0"/>
              <a:pPr/>
              <a:t>46</a:t>
            </a:fld>
            <a:endParaRPr lang="en-US"/>
          </a:p>
        </p:txBody>
      </p:sp>
      <p:graphicFrame>
        <p:nvGraphicFramePr>
          <p:cNvPr id="33795" name="Object 3"/>
          <p:cNvGraphicFramePr>
            <a:graphicFrameLocks noGrp="1" noChangeAspect="1"/>
          </p:cNvGraphicFramePr>
          <p:nvPr>
            <p:ph idx="1"/>
            <p:extLst>
              <p:ext uri="{D42A27DB-BD31-4B8C-83A1-F6EECF244321}">
                <p14:modId xmlns:p14="http://schemas.microsoft.com/office/powerpoint/2010/main" val="3835584747"/>
              </p:ext>
            </p:extLst>
          </p:nvPr>
        </p:nvGraphicFramePr>
        <p:xfrm>
          <a:off x="920470" y="1600200"/>
          <a:ext cx="7303059" cy="4525963"/>
        </p:xfrm>
        <a:graphic>
          <a:graphicData uri="http://schemas.openxmlformats.org/presentationml/2006/ole">
            <mc:AlternateContent xmlns:mc="http://schemas.openxmlformats.org/markup-compatibility/2006">
              <mc:Choice xmlns:v="urn:schemas-microsoft-com:vml" Requires="v">
                <p:oleObj spid="_x0000_s87241" name="Worksheet" r:id="rId4" imgW="7915351" imgH="4905386" progId="Excel.Sheet.12">
                  <p:embed/>
                </p:oleObj>
              </mc:Choice>
              <mc:Fallback>
                <p:oleObj name="Worksheet" r:id="rId4" imgW="7915351" imgH="4905386" progId="Excel.Sheet.12">
                  <p:embed/>
                  <p:pic>
                    <p:nvPicPr>
                      <p:cNvPr id="0" name=""/>
                      <p:cNvPicPr>
                        <a:picLocks noChangeAspect="1" noChangeArrowheads="1"/>
                      </p:cNvPicPr>
                      <p:nvPr/>
                    </p:nvPicPr>
                    <p:blipFill>
                      <a:blip r:embed="rId5"/>
                      <a:srcRect/>
                      <a:stretch>
                        <a:fillRect/>
                      </a:stretch>
                    </p:blipFill>
                    <p:spPr bwMode="auto">
                      <a:xfrm>
                        <a:off x="920470" y="1600200"/>
                        <a:ext cx="7303059" cy="452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412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xfrm>
            <a:off x="457200" y="402335"/>
            <a:ext cx="8229600" cy="990600"/>
          </a:xfrm>
          <a:noFill/>
        </p:spPr>
        <p:txBody>
          <a:bodyPr lIns="90488" tIns="44450" rIns="90488" bIns="44450">
            <a:normAutofit fontScale="90000"/>
          </a:bodyPr>
          <a:lstStyle/>
          <a:p>
            <a:r>
              <a:rPr lang="en-US" sz="3500" dirty="0">
                <a:solidFill>
                  <a:schemeClr val="tx1"/>
                </a:solidFill>
                <a:latin typeface="Eras Medium ITC" panose="020B0602030504020804" pitchFamily="34" charset="0"/>
              </a:rPr>
              <a:t>Regression Output </a:t>
            </a:r>
            <a:br>
              <a:rPr lang="en-US" sz="3600" dirty="0">
                <a:solidFill>
                  <a:schemeClr val="tx1"/>
                </a:solidFill>
                <a:latin typeface="Eras Medium ITC" panose="020B0602030504020804" pitchFamily="34" charset="0"/>
              </a:rPr>
            </a:br>
            <a:r>
              <a:rPr lang="en-US" sz="3500" dirty="0">
                <a:solidFill>
                  <a:schemeClr val="tx1"/>
                </a:solidFill>
                <a:latin typeface="Eras Medium ITC" panose="020B0602030504020804" pitchFamily="34" charset="0"/>
              </a:rPr>
              <a:t>for the Real Estate Example</a:t>
            </a:r>
            <a:endParaRPr lang="en-US" dirty="0">
              <a:solidFill>
                <a:schemeClr val="tx1"/>
              </a:solidFill>
              <a:latin typeface="Eras Medium ITC" panose="020B0602030504020804" pitchFamily="34" charset="0"/>
            </a:endParaRPr>
          </a:p>
        </p:txBody>
      </p:sp>
      <p:sp>
        <p:nvSpPr>
          <p:cNvPr id="21506" name="Slide Number Placeholder 3"/>
          <p:cNvSpPr>
            <a:spLocks noGrp="1"/>
          </p:cNvSpPr>
          <p:nvPr>
            <p:ph type="sldNum" sz="quarter" idx="12"/>
          </p:nvPr>
        </p:nvSpPr>
        <p:spPr>
          <a:noFill/>
        </p:spPr>
        <p:txBody>
          <a:bodyPr/>
          <a:lstStyle/>
          <a:p>
            <a:fld id="{B4F3BC41-0AFB-47D3-B1D0-0DAE2BD8EE91}" type="slidenum">
              <a:rPr lang="en-US" smtClean="0"/>
              <a:pPr/>
              <a:t>47</a:t>
            </a:fld>
            <a:endParaRPr lang="en-US"/>
          </a:p>
        </p:txBody>
      </p:sp>
      <p:pic>
        <p:nvPicPr>
          <p:cNvPr id="5" name="Picture 4"/>
          <p:cNvPicPr>
            <a:picLocks noChangeAspect="1"/>
          </p:cNvPicPr>
          <p:nvPr/>
        </p:nvPicPr>
        <p:blipFill>
          <a:blip r:embed="rId3"/>
          <a:stretch>
            <a:fillRect/>
          </a:stretch>
        </p:blipFill>
        <p:spPr>
          <a:xfrm>
            <a:off x="990600" y="1524000"/>
            <a:ext cx="6858000" cy="4283015"/>
          </a:xfrm>
          <a:prstGeom prst="rect">
            <a:avLst/>
          </a:prstGeom>
          <a:ln>
            <a:solidFill>
              <a:schemeClr val="tx1"/>
            </a:solidFill>
          </a:ln>
        </p:spPr>
      </p:pic>
      <p:sp>
        <p:nvSpPr>
          <p:cNvPr id="2" name="TextBox 1"/>
          <p:cNvSpPr txBox="1"/>
          <p:nvPr/>
        </p:nvSpPr>
        <p:spPr>
          <a:xfrm>
            <a:off x="495300" y="5938080"/>
            <a:ext cx="7848600" cy="707886"/>
          </a:xfrm>
          <a:prstGeom prst="rect">
            <a:avLst/>
          </a:prstGeom>
          <a:noFill/>
        </p:spPr>
        <p:txBody>
          <a:bodyPr wrap="square" rtlCol="0">
            <a:spAutoFit/>
          </a:bodyPr>
          <a:lstStyle/>
          <a:p>
            <a:r>
              <a:rPr lang="en-US" sz="2000" dirty="0">
                <a:latin typeface="Eras Medium ITC" panose="020B0602030504020804" pitchFamily="34" charset="0"/>
              </a:rPr>
              <a:t>Q) What is null hypothesis for the overall model significance? Is this model significant overall? How can you make your conclusion?</a:t>
            </a:r>
          </a:p>
        </p:txBody>
      </p:sp>
    </p:spTree>
    <p:extLst>
      <p:ext uri="{BB962C8B-B14F-4D97-AF65-F5344CB8AC3E}">
        <p14:creationId xmlns:p14="http://schemas.microsoft.com/office/powerpoint/2010/main" val="155909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85775" y="449961"/>
            <a:ext cx="8229600" cy="990600"/>
          </a:xfrm>
          <a:noFill/>
        </p:spPr>
        <p:txBody>
          <a:bodyPr lIns="90488" tIns="44450" rIns="90488" bIns="44450"/>
          <a:lstStyle/>
          <a:p>
            <a:r>
              <a:rPr lang="en-US" dirty="0">
                <a:solidFill>
                  <a:schemeClr val="tx1"/>
                </a:solidFill>
                <a:latin typeface="Eras Medium ITC" panose="020B0602030504020804" pitchFamily="34" charset="0"/>
              </a:rPr>
              <a:t>Predicting the Price of Home</a:t>
            </a:r>
          </a:p>
        </p:txBody>
      </p:sp>
      <p:sp>
        <p:nvSpPr>
          <p:cNvPr id="5" name="Content Placeholder 4"/>
          <p:cNvSpPr>
            <a:spLocks noGrp="1"/>
          </p:cNvSpPr>
          <p:nvPr>
            <p:ph idx="1"/>
          </p:nvPr>
        </p:nvSpPr>
        <p:spPr/>
        <p:txBody>
          <a:bodyPr>
            <a:normAutofit/>
          </a:bodyPr>
          <a:lstStyle/>
          <a:p>
            <a:pPr indent="0">
              <a:spcAft>
                <a:spcPts val="2400"/>
              </a:spcAft>
              <a:buNone/>
              <a:tabLst>
                <a:tab pos="800100" algn="l"/>
                <a:tab pos="1428750" algn="l"/>
                <a:tab pos="1828800" algn="l"/>
              </a:tabLst>
            </a:pPr>
            <a:r>
              <a:rPr lang="en-US" sz="3200" dirty="0">
                <a:latin typeface="Eras Medium ITC" panose="020B0602030504020804" pitchFamily="34" charset="0"/>
              </a:rPr>
              <a:t>	</a:t>
            </a:r>
            <a:r>
              <a:rPr lang="en-US" sz="3200" i="1" dirty="0">
                <a:latin typeface="Eras Medium ITC" panose="020B0602030504020804" pitchFamily="34" charset="0"/>
              </a:rPr>
              <a:t>Ŷ</a:t>
            </a:r>
            <a:r>
              <a:rPr lang="en-US" sz="3200" dirty="0">
                <a:latin typeface="Eras Medium ITC" panose="020B0602030504020804" pitchFamily="34" charset="0"/>
              </a:rPr>
              <a:t>	=	55.406 + .012X</a:t>
            </a:r>
            <a:r>
              <a:rPr lang="en-US" sz="3200" baseline="-25000" dirty="0">
                <a:latin typeface="Eras Medium ITC" panose="020B0602030504020804" pitchFamily="34" charset="0"/>
              </a:rPr>
              <a:t>1</a:t>
            </a:r>
            <a:r>
              <a:rPr lang="en-US" sz="3200" dirty="0">
                <a:latin typeface="Eras Medium ITC" panose="020B0602030504020804" pitchFamily="34" charset="0"/>
              </a:rPr>
              <a:t> – 1.032X</a:t>
            </a:r>
            <a:r>
              <a:rPr lang="en-US" sz="3200" baseline="-25000" dirty="0">
                <a:latin typeface="Eras Medium ITC" panose="020B0602030504020804" pitchFamily="34" charset="0"/>
              </a:rPr>
              <a:t>2</a:t>
            </a:r>
          </a:p>
          <a:p>
            <a:pPr indent="0">
              <a:spcAft>
                <a:spcPts val="2400"/>
              </a:spcAft>
              <a:buNone/>
              <a:tabLst>
                <a:tab pos="800100" algn="l"/>
                <a:tab pos="1428750" algn="l"/>
                <a:tab pos="1828800" algn="l"/>
              </a:tabLst>
            </a:pPr>
            <a:r>
              <a:rPr lang="en-US" sz="3200" dirty="0">
                <a:latin typeface="Eras Medium ITC" panose="020B0602030504020804" pitchFamily="34" charset="0"/>
              </a:rPr>
              <a:t>IF	       </a:t>
            </a:r>
            <a:r>
              <a:rPr lang="en-US" sz="3200" i="1" dirty="0">
                <a:latin typeface="Eras Medium ITC" panose="020B0602030504020804" pitchFamily="34" charset="0"/>
              </a:rPr>
              <a:t>X</a:t>
            </a:r>
            <a:r>
              <a:rPr lang="en-US" sz="3200" baseline="-25000" dirty="0">
                <a:latin typeface="Eras Medium ITC" panose="020B0602030504020804" pitchFamily="34" charset="0"/>
              </a:rPr>
              <a:t>1</a:t>
            </a:r>
            <a:r>
              <a:rPr lang="en-US" sz="3200" dirty="0">
                <a:latin typeface="Eras Medium ITC" panose="020B0602030504020804" pitchFamily="34" charset="0"/>
              </a:rPr>
              <a:t>	=	2500 square feet</a:t>
            </a:r>
            <a:br>
              <a:rPr lang="en-US" sz="3200" dirty="0">
                <a:latin typeface="Eras Medium ITC" panose="020B0602030504020804" pitchFamily="34" charset="0"/>
              </a:rPr>
            </a:br>
            <a:r>
              <a:rPr lang="en-US" sz="3200" dirty="0">
                <a:latin typeface="Eras Medium ITC" panose="020B0602030504020804" pitchFamily="34" charset="0"/>
              </a:rPr>
              <a:t>and 	</a:t>
            </a:r>
            <a:r>
              <a:rPr lang="en-US" sz="3200" i="1" dirty="0">
                <a:latin typeface="Eras Medium ITC" panose="020B0602030504020804" pitchFamily="34" charset="0"/>
              </a:rPr>
              <a:t>X</a:t>
            </a:r>
            <a:r>
              <a:rPr lang="en-US" sz="3200" baseline="-25000" dirty="0">
                <a:latin typeface="Eras Medium ITC" panose="020B0602030504020804" pitchFamily="34" charset="0"/>
              </a:rPr>
              <a:t>2</a:t>
            </a:r>
            <a:r>
              <a:rPr lang="en-US" sz="3200" dirty="0">
                <a:latin typeface="Eras Medium ITC" panose="020B0602030504020804" pitchFamily="34" charset="0"/>
              </a:rPr>
              <a:t>	=	12 years,</a:t>
            </a:r>
          </a:p>
          <a:p>
            <a:pPr indent="0">
              <a:spcAft>
                <a:spcPts val="1200"/>
              </a:spcAft>
              <a:buNone/>
              <a:tabLst>
                <a:tab pos="800100" algn="l"/>
                <a:tab pos="1428750" algn="l"/>
                <a:tab pos="1828800" algn="l"/>
              </a:tabLst>
            </a:pPr>
            <a:r>
              <a:rPr lang="en-US" sz="3200" dirty="0">
                <a:latin typeface="Eras Medium ITC" panose="020B0602030504020804" pitchFamily="34" charset="0"/>
              </a:rPr>
              <a:t> 	</a:t>
            </a:r>
            <a:r>
              <a:rPr lang="en-US" sz="3200" i="1" dirty="0">
                <a:latin typeface="Eras Medium ITC" panose="020B0602030504020804" pitchFamily="34" charset="0"/>
              </a:rPr>
              <a:t>Ŷ</a:t>
            </a:r>
            <a:r>
              <a:rPr lang="en-US" sz="3200" dirty="0">
                <a:latin typeface="Eras Medium ITC" panose="020B0602030504020804" pitchFamily="34" charset="0"/>
              </a:rPr>
              <a:t>	=	55.406 + .012(2500) – 1.032(12)</a:t>
            </a:r>
          </a:p>
          <a:p>
            <a:pPr indent="0">
              <a:spcAft>
                <a:spcPts val="2400"/>
              </a:spcAft>
              <a:buNone/>
              <a:tabLst>
                <a:tab pos="800100" algn="l"/>
                <a:tab pos="1428750" algn="l"/>
                <a:tab pos="1828800" algn="l"/>
              </a:tabLst>
            </a:pPr>
            <a:r>
              <a:rPr lang="en-US" sz="3200" dirty="0">
                <a:latin typeface="Eras Medium ITC" panose="020B0602030504020804" pitchFamily="34" charset="0"/>
              </a:rPr>
              <a:t>		=	93.658 Thousand Dollars</a:t>
            </a:r>
          </a:p>
        </p:txBody>
      </p:sp>
      <p:sp>
        <p:nvSpPr>
          <p:cNvPr id="4099" name="Slide Number Placeholder 3"/>
          <p:cNvSpPr>
            <a:spLocks noGrp="1"/>
          </p:cNvSpPr>
          <p:nvPr>
            <p:ph type="sldNum" sz="quarter" idx="12"/>
          </p:nvPr>
        </p:nvSpPr>
        <p:spPr>
          <a:noFill/>
        </p:spPr>
        <p:txBody>
          <a:bodyPr/>
          <a:lstStyle/>
          <a:p>
            <a:fld id="{0A55ABFB-CD5C-422C-A764-0BF40513EB94}" type="slidenum">
              <a:rPr lang="en-US" smtClean="0"/>
              <a:pPr/>
              <a:t>48</a:t>
            </a:fld>
            <a:endParaRPr lang="en-US"/>
          </a:p>
        </p:txBody>
      </p:sp>
    </p:spTree>
    <p:extLst>
      <p:ext uri="{BB962C8B-B14F-4D97-AF65-F5344CB8AC3E}">
        <p14:creationId xmlns:p14="http://schemas.microsoft.com/office/powerpoint/2010/main" val="781011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title"/>
          </p:nvPr>
        </p:nvSpPr>
        <p:spPr>
          <a:noFill/>
        </p:spPr>
        <p:txBody>
          <a:bodyPr lIns="90488" tIns="44450" rIns="90488" bIns="44450">
            <a:normAutofit fontScale="90000"/>
          </a:bodyPr>
          <a:lstStyle/>
          <a:p>
            <a:r>
              <a:rPr lang="en-US" dirty="0">
                <a:solidFill>
                  <a:schemeClr val="tx1"/>
                </a:solidFill>
                <a:latin typeface="Eras Medium ITC" panose="020B0602030504020804" pitchFamily="34" charset="0"/>
              </a:rPr>
              <a:t>Evaluating the Multiple Regression Model</a:t>
            </a:r>
          </a:p>
        </p:txBody>
      </p:sp>
      <p:sp>
        <p:nvSpPr>
          <p:cNvPr id="5124" name="Slide Number Placeholder 3"/>
          <p:cNvSpPr>
            <a:spLocks noGrp="1"/>
          </p:cNvSpPr>
          <p:nvPr>
            <p:ph type="sldNum" sz="quarter" idx="12"/>
          </p:nvPr>
        </p:nvSpPr>
        <p:spPr>
          <a:noFill/>
        </p:spPr>
        <p:txBody>
          <a:bodyPr/>
          <a:lstStyle/>
          <a:p>
            <a:fld id="{63AA0D92-19E6-4319-AB6B-E47E631D2CDF}" type="slidenum">
              <a:rPr lang="en-US" smtClean="0"/>
              <a:pPr/>
              <a:t>49</a:t>
            </a:fld>
            <a:endParaRPr lang="en-US"/>
          </a:p>
        </p:txBody>
      </p:sp>
      <p:sp>
        <p:nvSpPr>
          <p:cNvPr id="11" name="TextBox 10"/>
          <p:cNvSpPr txBox="1"/>
          <p:nvPr/>
        </p:nvSpPr>
        <p:spPr>
          <a:xfrm>
            <a:off x="609601" y="1905000"/>
            <a:ext cx="445179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r>
              <a:rPr lang="en-US" dirty="0">
                <a:latin typeface="Eras Medium ITC" panose="020B0602030504020804" pitchFamily="34" charset="0"/>
                <a:ea typeface="Cambria Math" pitchFamily="18" charset="0"/>
              </a:rPr>
              <a:t>H</a:t>
            </a:r>
            <a:r>
              <a:rPr lang="en-US" i="0" baseline="-25000" dirty="0">
                <a:latin typeface="Eras Medium ITC" panose="020B0602030504020804" pitchFamily="34" charset="0"/>
                <a:ea typeface="Cambria Math" pitchFamily="18" charset="0"/>
              </a:rPr>
              <a:t>0</a:t>
            </a:r>
            <a:r>
              <a:rPr lang="en-US" i="0" dirty="0">
                <a:latin typeface="Eras Medium ITC" panose="020B0602030504020804" pitchFamily="34" charset="0"/>
                <a:ea typeface="Cambria Math" pitchFamily="18" charset="0"/>
              </a:rPr>
              <a:t>: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1</a:t>
            </a:r>
            <a:r>
              <a:rPr lang="en-US" i="0" dirty="0">
                <a:latin typeface="Eras Medium ITC" panose="020B0602030504020804" pitchFamily="34" charset="0"/>
                <a:ea typeface="Cambria Math" pitchFamily="18" charset="0"/>
              </a:rPr>
              <a:t> =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2</a:t>
            </a:r>
            <a:r>
              <a:rPr lang="en-US" i="0" dirty="0">
                <a:latin typeface="Eras Medium ITC" panose="020B0602030504020804" pitchFamily="34" charset="0"/>
                <a:ea typeface="Cambria Math" pitchFamily="18" charset="0"/>
              </a:rPr>
              <a:t> =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3</a:t>
            </a:r>
            <a:r>
              <a:rPr lang="en-US" i="0" dirty="0">
                <a:latin typeface="Eras Medium ITC" panose="020B0602030504020804" pitchFamily="34" charset="0"/>
                <a:ea typeface="Cambria Math" pitchFamily="18" charset="0"/>
              </a:rPr>
              <a:t> = ∙ ∙ ∙ =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k</a:t>
            </a:r>
            <a:r>
              <a:rPr lang="en-US" i="0" dirty="0">
                <a:latin typeface="Eras Medium ITC" panose="020B0602030504020804" pitchFamily="34" charset="0"/>
                <a:ea typeface="Cambria Math" pitchFamily="18" charset="0"/>
              </a:rPr>
              <a:t> = 0</a:t>
            </a:r>
          </a:p>
          <a:p>
            <a:pPr marL="457200" indent="-457200"/>
            <a:r>
              <a:rPr lang="en-US" dirty="0">
                <a:latin typeface="Eras Medium ITC" panose="020B0602030504020804" pitchFamily="34" charset="0"/>
                <a:ea typeface="Cambria Math" pitchFamily="18" charset="0"/>
              </a:rPr>
              <a:t>H</a:t>
            </a:r>
            <a:r>
              <a:rPr lang="en-US" i="0" baseline="-25000" dirty="0">
                <a:latin typeface="Eras Medium ITC" panose="020B0602030504020804" pitchFamily="34" charset="0"/>
                <a:ea typeface="Cambria Math" pitchFamily="18" charset="0"/>
              </a:rPr>
              <a:t>a</a:t>
            </a:r>
            <a:r>
              <a:rPr lang="en-US" i="0" dirty="0">
                <a:latin typeface="Eras Medium ITC" panose="020B0602030504020804" pitchFamily="34" charset="0"/>
                <a:ea typeface="Cambria Math" pitchFamily="18" charset="0"/>
              </a:rPr>
              <a:t>: </a:t>
            </a:r>
            <a:r>
              <a:rPr lang="en-US" i="0" dirty="0">
                <a:latin typeface="Eras Medium ITC" panose="020B0602030504020804" pitchFamily="34" charset="0"/>
              </a:rPr>
              <a:t>At least one of the regression coefficients is </a:t>
            </a:r>
            <a:r>
              <a:rPr lang="en-US" i="0" dirty="0">
                <a:latin typeface="Eras Medium ITC" panose="020B0602030504020804" pitchFamily="34" charset="0"/>
                <a:ea typeface="Cambria Math" pitchFamily="18" charset="0"/>
              </a:rPr>
              <a:t>≠ 0</a:t>
            </a:r>
          </a:p>
        </p:txBody>
      </p:sp>
      <p:graphicFrame>
        <p:nvGraphicFramePr>
          <p:cNvPr id="12" name="Table 11"/>
          <p:cNvGraphicFramePr>
            <a:graphicFrameLocks noGrp="1"/>
          </p:cNvGraphicFramePr>
          <p:nvPr>
            <p:extLst>
              <p:ext uri="{D42A27DB-BD31-4B8C-83A1-F6EECF244321}">
                <p14:modId xmlns:p14="http://schemas.microsoft.com/office/powerpoint/2010/main" val="165936409"/>
              </p:ext>
            </p:extLst>
          </p:nvPr>
        </p:nvGraphicFramePr>
        <p:xfrm>
          <a:off x="457200" y="3439160"/>
          <a:ext cx="4572000" cy="2428240"/>
        </p:xfrm>
        <a:graphic>
          <a:graphicData uri="http://schemas.openxmlformats.org/drawingml/2006/table">
            <a:tbl>
              <a:tblPr>
                <a:tableStyleId>{08FB837D-C827-4EFA-A057-4D05807E0F7C}</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504715">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0</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1</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0</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3</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4715">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a</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1</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a</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3</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lang="en-US" sz="2400" i="0" dirty="0">
                          <a:latin typeface="Cambria Math" pitchFamily="18" charset="0"/>
                          <a:ea typeface="Cambria Math" pitchFamily="18" charset="0"/>
                        </a:rPr>
                        <a:t>≠</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9380">
                <a:tc>
                  <a:txBody>
                    <a:bodyPr/>
                    <a:lstStyle/>
                    <a:p>
                      <a:pPr marL="0" marR="0" indent="0" algn="ctr" defTabSz="914400" eaLnBrk="1" fontAlgn="auto" latinLnBrk="0" hangingPunct="1">
                        <a:lnSpc>
                          <a:spcPct val="100000"/>
                        </a:lnSpc>
                        <a:spcBef>
                          <a:spcPts val="0"/>
                        </a:spcBef>
                        <a:spcAft>
                          <a:spcPts val="0"/>
                        </a:spcAft>
                        <a:buClrTx/>
                        <a:buSzTx/>
                        <a:buFontTx/>
                        <a:buNone/>
                        <a:tabLst/>
                        <a:defRPr/>
                      </a:pP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Cambria Math" pitchFamily="18" charset="0"/>
                          <a:ea typeface="Cambria Math" pitchFamily="18" charset="0"/>
                        </a:rPr>
                        <a:t>⋮</a:t>
                      </a:r>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4715">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0</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2</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0</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k</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4715">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a</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2</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lang="en-US" sz="2400" i="0" dirty="0">
                          <a:latin typeface="Cambria Math" pitchFamily="18" charset="0"/>
                          <a:ea typeface="Cambria Math" pitchFamily="18" charset="0"/>
                        </a:rPr>
                        <a:t>≠</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H</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a</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kumimoji="0" lang="el-GR" sz="2400" b="0" i="1"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β</a:t>
                      </a:r>
                      <a:r>
                        <a:rPr kumimoji="0" lang="en-US" sz="2400" b="0" i="0" u="none" strike="noStrike" kern="1200" cap="none" spc="0" normalizeH="0" baseline="-25000" noProof="0" dirty="0">
                          <a:ln>
                            <a:noFill/>
                          </a:ln>
                          <a:solidFill>
                            <a:prstClr val="black"/>
                          </a:solidFill>
                          <a:effectLst/>
                          <a:uLnTx/>
                          <a:uFillTx/>
                          <a:latin typeface="Cambria Math" pitchFamily="18" charset="0"/>
                          <a:ea typeface="Cambria Math" pitchFamily="18" charset="0"/>
                          <a:cs typeface="+mn-cs"/>
                        </a:rPr>
                        <a:t>k</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a:t>
                      </a:r>
                      <a:r>
                        <a:rPr lang="en-US" sz="2400" i="0" dirty="0">
                          <a:latin typeface="Cambria Math" pitchFamily="18" charset="0"/>
                          <a:ea typeface="Cambria Math" pitchFamily="18" charset="0"/>
                        </a:rPr>
                        <a:t>≠</a:t>
                      </a:r>
                      <a:r>
                        <a:rPr kumimoji="0" lang="en-US" sz="2400" b="0" i="0" u="none" strike="noStrike" kern="1200" cap="none" spc="0" normalizeH="0" baseline="0" noProof="0" dirty="0">
                          <a:ln>
                            <a:noFill/>
                          </a:ln>
                          <a:solidFill>
                            <a:prstClr val="black"/>
                          </a:solidFill>
                          <a:effectLst/>
                          <a:uLnTx/>
                          <a:uFillTx/>
                          <a:latin typeface="Cambria Math" pitchFamily="18" charset="0"/>
                          <a:ea typeface="Cambria Math" pitchFamily="18" charset="0"/>
                          <a:cs typeface="+mn-cs"/>
                        </a:rPr>
                        <a:t> 0</a:t>
                      </a:r>
                      <a:endParaRPr lang="en-US" dirty="0"/>
                    </a:p>
                  </a:txBody>
                  <a:tcPr>
                    <a:lnL w="5000" cap="rnd" cmpd="sng" algn="ctr">
                      <a:noFill/>
                      <a:prstDash val="solid"/>
                    </a:lnL>
                    <a:lnR w="5000" cap="rnd" cmpd="sng" algn="ctr">
                      <a:noFill/>
                      <a:prstDash val="solid"/>
                    </a:lnR>
                    <a:lnT w="5000" cap="rnd" cmpd="sng" algn="ctr">
                      <a:noFill/>
                      <a:prstDash val="solid"/>
                    </a:lnT>
                    <a:lnB w="5000" cap="rnd"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3" name="Left Arrow 12"/>
          <p:cNvSpPr/>
          <p:nvPr/>
        </p:nvSpPr>
        <p:spPr>
          <a:xfrm>
            <a:off x="5486400" y="1752600"/>
            <a:ext cx="2971800" cy="1371600"/>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i="0" dirty="0">
                <a:latin typeface="Eras Medium ITC" panose="020B0602030504020804" pitchFamily="34" charset="0"/>
              </a:rPr>
              <a:t>Testing the Overall Model</a:t>
            </a:r>
          </a:p>
        </p:txBody>
      </p:sp>
      <p:sp>
        <p:nvSpPr>
          <p:cNvPr id="14" name="Left Arrow 13"/>
          <p:cNvSpPr/>
          <p:nvPr/>
        </p:nvSpPr>
        <p:spPr>
          <a:xfrm>
            <a:off x="5486400" y="3505200"/>
            <a:ext cx="2971800" cy="23622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i="0" dirty="0">
                <a:latin typeface="Eras Medium ITC" panose="020B0602030504020804" pitchFamily="34" charset="0"/>
              </a:rPr>
              <a:t>Significance Tests for Individual Regression Coefficients</a:t>
            </a:r>
          </a:p>
        </p:txBody>
      </p:sp>
      <p:sp>
        <p:nvSpPr>
          <p:cNvPr id="15" name="TextBox 14"/>
          <p:cNvSpPr txBox="1"/>
          <p:nvPr/>
        </p:nvSpPr>
        <p:spPr>
          <a:xfrm>
            <a:off x="6853559" y="1671935"/>
            <a:ext cx="728084" cy="369332"/>
          </a:xfrm>
          <a:prstGeom prst="rect">
            <a:avLst/>
          </a:prstGeom>
          <a:noFill/>
        </p:spPr>
        <p:txBody>
          <a:bodyPr wrap="none" rtlCol="0">
            <a:spAutoFit/>
          </a:bodyPr>
          <a:lstStyle/>
          <a:p>
            <a:r>
              <a:rPr lang="en-US" b="1" u="sng" dirty="0">
                <a:latin typeface="Eras Medium ITC" panose="020B0602030504020804" pitchFamily="34" charset="0"/>
              </a:rPr>
              <a:t>F-test</a:t>
            </a:r>
          </a:p>
        </p:txBody>
      </p:sp>
      <p:sp>
        <p:nvSpPr>
          <p:cNvPr id="16" name="TextBox 15"/>
          <p:cNvSpPr txBox="1"/>
          <p:nvPr/>
        </p:nvSpPr>
        <p:spPr>
          <a:xfrm>
            <a:off x="6858000" y="3653135"/>
            <a:ext cx="769763" cy="369332"/>
          </a:xfrm>
          <a:prstGeom prst="rect">
            <a:avLst/>
          </a:prstGeom>
          <a:noFill/>
        </p:spPr>
        <p:txBody>
          <a:bodyPr wrap="none" rtlCol="0">
            <a:spAutoFit/>
          </a:bodyPr>
          <a:lstStyle/>
          <a:p>
            <a:r>
              <a:rPr lang="en-US" b="1" u="sng" dirty="0">
                <a:latin typeface="Eras Medium ITC" panose="020B0602030504020804" pitchFamily="34" charset="0"/>
              </a:rPr>
              <a:t>t-tests</a:t>
            </a:r>
          </a:p>
        </p:txBody>
      </p:sp>
    </p:spTree>
    <p:extLst>
      <p:ext uri="{BB962C8B-B14F-4D97-AF65-F5344CB8AC3E}">
        <p14:creationId xmlns:p14="http://schemas.microsoft.com/office/powerpoint/2010/main" val="168768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Figures Five and Six: Perfect positive/negative Linear Correlations"/>
          <p:cNvPicPr>
            <a:picLocks noChangeAspect="1" noChangeArrowheads="1"/>
          </p:cNvPicPr>
          <p:nvPr/>
        </p:nvPicPr>
        <p:blipFill>
          <a:blip r:embed="rId2" cstate="print"/>
          <a:srcRect/>
          <a:stretch>
            <a:fillRect/>
          </a:stretch>
        </p:blipFill>
        <p:spPr bwMode="auto">
          <a:xfrm>
            <a:off x="533400" y="1828800"/>
            <a:ext cx="7528820" cy="3048000"/>
          </a:xfrm>
          <a:prstGeom prst="rect">
            <a:avLst/>
          </a:prstGeom>
          <a:noFill/>
        </p:spPr>
      </p:pic>
      <p:sp>
        <p:nvSpPr>
          <p:cNvPr id="3" name="TextBox 2"/>
          <p:cNvSpPr txBox="1"/>
          <p:nvPr/>
        </p:nvSpPr>
        <p:spPr>
          <a:xfrm>
            <a:off x="838200" y="685800"/>
            <a:ext cx="7315200" cy="707886"/>
          </a:xfrm>
          <a:prstGeom prst="rect">
            <a:avLst/>
          </a:prstGeom>
          <a:noFill/>
        </p:spPr>
        <p:txBody>
          <a:bodyPr wrap="square" rtlCol="0">
            <a:spAutoFit/>
          </a:bodyPr>
          <a:lstStyle/>
          <a:p>
            <a:r>
              <a:rPr lang="en-US" sz="2000" dirty="0">
                <a:latin typeface="Eras Medium ITC" panose="020B0602030504020804" pitchFamily="34" charset="0"/>
              </a:rPr>
              <a:t>One Hypothetical Example: what if we observed perfect positive correlation or negative correlation in population?</a:t>
            </a:r>
          </a:p>
        </p:txBody>
      </p:sp>
      <p:sp>
        <p:nvSpPr>
          <p:cNvPr id="4" name="TextBox 3"/>
          <p:cNvSpPr txBox="1"/>
          <p:nvPr/>
        </p:nvSpPr>
        <p:spPr>
          <a:xfrm>
            <a:off x="1143000" y="5181600"/>
            <a:ext cx="6705600" cy="1200329"/>
          </a:xfrm>
          <a:prstGeom prst="rect">
            <a:avLst/>
          </a:prstGeom>
          <a:noFill/>
        </p:spPr>
        <p:txBody>
          <a:bodyPr wrap="square" rtlCol="0">
            <a:spAutoFit/>
          </a:bodyPr>
          <a:lstStyle/>
          <a:p>
            <a:pPr marL="342900" indent="-342900">
              <a:buAutoNum type="arabicPeriod"/>
            </a:pPr>
            <a:r>
              <a:rPr lang="en-US" dirty="0">
                <a:latin typeface="Eras Medium ITC" panose="020B0602030504020804" pitchFamily="34" charset="0"/>
              </a:rPr>
              <a:t>Assuming the perfect positive correlation between Sales and Promotion, how can you predict Sales?</a:t>
            </a:r>
          </a:p>
          <a:p>
            <a:pPr marL="342900" indent="-342900">
              <a:buAutoNum type="arabicPeriod"/>
            </a:pPr>
            <a:r>
              <a:rPr lang="en-US" dirty="0">
                <a:latin typeface="Eras Medium ITC" panose="020B0602030504020804" pitchFamily="34" charset="0"/>
              </a:rPr>
              <a:t>Assuming the perfect negative correlation between Sales and Price, how can you predict Sales?</a:t>
            </a:r>
          </a:p>
        </p:txBody>
      </p:sp>
    </p:spTree>
    <p:extLst>
      <p:ext uri="{BB962C8B-B14F-4D97-AF65-F5344CB8AC3E}">
        <p14:creationId xmlns:p14="http://schemas.microsoft.com/office/powerpoint/2010/main" val="1167420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990600" y="1752600"/>
            <a:ext cx="6858000" cy="4283015"/>
          </a:xfrm>
          <a:prstGeom prst="rect">
            <a:avLst/>
          </a:prstGeom>
          <a:ln>
            <a:solidFill>
              <a:schemeClr val="tx1"/>
            </a:solidFill>
          </a:ln>
        </p:spPr>
      </p:pic>
      <p:sp>
        <p:nvSpPr>
          <p:cNvPr id="6149" name="Rectangle 4"/>
          <p:cNvSpPr>
            <a:spLocks noGrp="1" noChangeArrowheads="1"/>
          </p:cNvSpPr>
          <p:nvPr>
            <p:ph type="title"/>
          </p:nvPr>
        </p:nvSpPr>
        <p:spPr>
          <a:xfrm>
            <a:off x="304800" y="335280"/>
            <a:ext cx="8229600" cy="990600"/>
          </a:xfrm>
          <a:noFill/>
        </p:spPr>
        <p:txBody>
          <a:bodyPr lIns="90488" tIns="44450" rIns="90488" bIns="44450">
            <a:normAutofit fontScale="90000"/>
          </a:bodyPr>
          <a:lstStyle/>
          <a:p>
            <a:r>
              <a:rPr lang="en-US" dirty="0">
                <a:solidFill>
                  <a:schemeClr val="tx1"/>
                </a:solidFill>
                <a:latin typeface="Eras Medium ITC" panose="020B0602030504020804" pitchFamily="34" charset="0"/>
              </a:rPr>
              <a:t>Testing the Overall Model for the Real Estate Example</a:t>
            </a:r>
          </a:p>
        </p:txBody>
      </p:sp>
      <p:sp>
        <p:nvSpPr>
          <p:cNvPr id="6148" name="Slide Number Placeholder 3"/>
          <p:cNvSpPr>
            <a:spLocks noGrp="1"/>
          </p:cNvSpPr>
          <p:nvPr>
            <p:ph type="sldNum" sz="quarter" idx="12"/>
          </p:nvPr>
        </p:nvSpPr>
        <p:spPr>
          <a:noFill/>
        </p:spPr>
        <p:txBody>
          <a:bodyPr/>
          <a:lstStyle/>
          <a:p>
            <a:fld id="{3A3331EF-5AA1-40D7-829F-A877BA3A2985}" type="slidenum">
              <a:rPr lang="en-US" smtClean="0"/>
              <a:pPr/>
              <a:t>50</a:t>
            </a:fld>
            <a:endParaRPr lang="en-US"/>
          </a:p>
        </p:txBody>
      </p:sp>
      <p:sp>
        <p:nvSpPr>
          <p:cNvPr id="40" name="TextBox 39"/>
          <p:cNvSpPr txBox="1"/>
          <p:nvPr/>
        </p:nvSpPr>
        <p:spPr>
          <a:xfrm>
            <a:off x="4371975" y="1314474"/>
            <a:ext cx="449579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r>
              <a:rPr lang="en-US" dirty="0">
                <a:latin typeface="Eras Medium ITC" panose="020B0602030504020804" pitchFamily="34" charset="0"/>
                <a:ea typeface="Cambria Math" pitchFamily="18" charset="0"/>
              </a:rPr>
              <a:t>H</a:t>
            </a:r>
            <a:r>
              <a:rPr lang="en-US" i="0" baseline="-25000" dirty="0">
                <a:latin typeface="Eras Medium ITC" panose="020B0602030504020804" pitchFamily="34" charset="0"/>
                <a:ea typeface="Cambria Math" pitchFamily="18" charset="0"/>
              </a:rPr>
              <a:t>0</a:t>
            </a:r>
            <a:r>
              <a:rPr lang="en-US" i="0" dirty="0">
                <a:latin typeface="Eras Medium ITC" panose="020B0602030504020804" pitchFamily="34" charset="0"/>
                <a:ea typeface="Cambria Math" pitchFamily="18" charset="0"/>
              </a:rPr>
              <a:t>: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1</a:t>
            </a:r>
            <a:r>
              <a:rPr lang="en-US" i="0" dirty="0">
                <a:latin typeface="Eras Medium ITC" panose="020B0602030504020804" pitchFamily="34" charset="0"/>
                <a:ea typeface="Cambria Math" pitchFamily="18" charset="0"/>
              </a:rPr>
              <a:t> = </a:t>
            </a:r>
            <a:r>
              <a:rPr lang="el-GR" dirty="0">
                <a:latin typeface="Cambria Math" pitchFamily="18" charset="0"/>
                <a:ea typeface="Cambria Math" pitchFamily="18" charset="0"/>
              </a:rPr>
              <a:t>β</a:t>
            </a:r>
            <a:r>
              <a:rPr lang="en-US" i="0" baseline="-25000" dirty="0">
                <a:latin typeface="Eras Medium ITC" panose="020B0602030504020804" pitchFamily="34" charset="0"/>
                <a:ea typeface="Cambria Math" pitchFamily="18" charset="0"/>
              </a:rPr>
              <a:t>2</a:t>
            </a:r>
            <a:r>
              <a:rPr lang="en-US" i="0" dirty="0">
                <a:latin typeface="Eras Medium ITC" panose="020B0602030504020804" pitchFamily="34" charset="0"/>
                <a:ea typeface="Cambria Math" pitchFamily="18" charset="0"/>
              </a:rPr>
              <a:t> = 0</a:t>
            </a:r>
          </a:p>
          <a:p>
            <a:pPr marL="457200" indent="-457200"/>
            <a:r>
              <a:rPr lang="en-US" dirty="0">
                <a:latin typeface="Eras Medium ITC" panose="020B0602030504020804" pitchFamily="34" charset="0"/>
                <a:ea typeface="Cambria Math" pitchFamily="18" charset="0"/>
              </a:rPr>
              <a:t>H</a:t>
            </a:r>
            <a:r>
              <a:rPr lang="en-US" i="0" baseline="-25000" dirty="0">
                <a:latin typeface="Eras Medium ITC" panose="020B0602030504020804" pitchFamily="34" charset="0"/>
                <a:ea typeface="Cambria Math" pitchFamily="18" charset="0"/>
              </a:rPr>
              <a:t>a</a:t>
            </a:r>
            <a:r>
              <a:rPr lang="en-US" i="0" dirty="0">
                <a:latin typeface="Eras Medium ITC" panose="020B0602030504020804" pitchFamily="34" charset="0"/>
                <a:ea typeface="Cambria Math" pitchFamily="18" charset="0"/>
              </a:rPr>
              <a:t>: </a:t>
            </a:r>
            <a:r>
              <a:rPr lang="en-US" i="0" dirty="0">
                <a:latin typeface="Eras Medium ITC" panose="020B0602030504020804" pitchFamily="34" charset="0"/>
              </a:rPr>
              <a:t>At least one of the regression coefficients is </a:t>
            </a:r>
            <a:r>
              <a:rPr lang="en-US" i="0" dirty="0">
                <a:latin typeface="Eras Medium ITC" panose="020B0602030504020804" pitchFamily="34" charset="0"/>
                <a:ea typeface="Cambria Math" pitchFamily="18" charset="0"/>
              </a:rPr>
              <a:t>≠ 0</a:t>
            </a:r>
          </a:p>
        </p:txBody>
      </p:sp>
      <p:cxnSp>
        <p:nvCxnSpPr>
          <p:cNvPr id="47" name="Straight Arrow Connector 46"/>
          <p:cNvCxnSpPr>
            <a:stCxn id="40" idx="2"/>
          </p:cNvCxnSpPr>
          <p:nvPr/>
        </p:nvCxnSpPr>
        <p:spPr>
          <a:xfrm flipH="1">
            <a:off x="2819400" y="2237804"/>
            <a:ext cx="3800475" cy="3340611"/>
          </a:xfrm>
          <a:prstGeom prst="straightConnector1">
            <a:avLst/>
          </a:prstGeom>
          <a:ln>
            <a:tailEnd type="triangle" w="lg" len="lg"/>
          </a:ln>
        </p:spPr>
        <p:style>
          <a:lnRef idx="3">
            <a:schemeClr val="accent5"/>
          </a:lnRef>
          <a:fillRef idx="0">
            <a:schemeClr val="accent5"/>
          </a:fillRef>
          <a:effectRef idx="2">
            <a:schemeClr val="accent5"/>
          </a:effectRef>
          <a:fontRef idx="minor">
            <a:schemeClr val="tx1"/>
          </a:fontRef>
        </p:style>
      </p:cxnSp>
      <p:sp>
        <p:nvSpPr>
          <p:cNvPr id="6" name="Oval 5"/>
          <p:cNvSpPr/>
          <p:nvPr/>
        </p:nvSpPr>
        <p:spPr>
          <a:xfrm>
            <a:off x="838200" y="5578415"/>
            <a:ext cx="2362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572000" y="5568890"/>
            <a:ext cx="2200275"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H="1">
            <a:off x="6172200" y="2237804"/>
            <a:ext cx="447675" cy="3340611"/>
          </a:xfrm>
          <a:prstGeom prst="straightConnector1">
            <a:avLst/>
          </a:prstGeom>
          <a:ln>
            <a:tailEnd type="triangle" w="lg" len="lg"/>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76474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noFill/>
        </p:spPr>
        <p:txBody>
          <a:bodyPr lIns="90488" tIns="44450" rIns="90488" bIns="44450">
            <a:normAutofit fontScale="90000"/>
          </a:bodyPr>
          <a:lstStyle/>
          <a:p>
            <a:r>
              <a:rPr lang="en-US" sz="3600" dirty="0">
                <a:solidFill>
                  <a:schemeClr val="tx1"/>
                </a:solidFill>
                <a:latin typeface="Eras Medium ITC" panose="020B0602030504020804" pitchFamily="34" charset="0"/>
              </a:rPr>
              <a:t>Significance Test of the Regression Coefficients for the Real Estate Example</a:t>
            </a:r>
            <a:endParaRPr lang="en-US" dirty="0">
              <a:solidFill>
                <a:schemeClr val="tx1"/>
              </a:solidFill>
              <a:latin typeface="Eras Medium ITC" panose="020B0602030504020804" pitchFamily="34" charset="0"/>
            </a:endParaRPr>
          </a:p>
        </p:txBody>
      </p:sp>
      <p:sp>
        <p:nvSpPr>
          <p:cNvPr id="7171" name="Slide Number Placeholder 3"/>
          <p:cNvSpPr>
            <a:spLocks noGrp="1"/>
          </p:cNvSpPr>
          <p:nvPr>
            <p:ph type="sldNum" sz="quarter" idx="12"/>
          </p:nvPr>
        </p:nvSpPr>
        <p:spPr>
          <a:noFill/>
        </p:spPr>
        <p:txBody>
          <a:bodyPr/>
          <a:lstStyle/>
          <a:p>
            <a:fld id="{A0EA958E-0BAA-4C0C-9944-FDB9ED6BFB0C}" type="slidenum">
              <a:rPr lang="en-US" smtClean="0"/>
              <a:pPr/>
              <a:t>51</a:t>
            </a:fld>
            <a:endParaRPr lang="en-US"/>
          </a:p>
        </p:txBody>
      </p:sp>
      <p:sp>
        <p:nvSpPr>
          <p:cNvPr id="36" name="TextBox 35"/>
          <p:cNvSpPr txBox="1"/>
          <p:nvPr/>
        </p:nvSpPr>
        <p:spPr>
          <a:xfrm>
            <a:off x="3429000" y="2966002"/>
            <a:ext cx="1904999"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0</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1</a:t>
            </a:r>
            <a:r>
              <a:rPr lang="en-US" sz="2800" i="0" dirty="0">
                <a:latin typeface="Cambria Math" pitchFamily="18" charset="0"/>
                <a:ea typeface="Cambria Math" pitchFamily="18" charset="0"/>
              </a:rPr>
              <a:t> = 0</a:t>
            </a:r>
          </a:p>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a</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1</a:t>
            </a:r>
            <a:r>
              <a:rPr lang="en-US" sz="2800" i="0" dirty="0">
                <a:latin typeface="Cambria Math" pitchFamily="18" charset="0"/>
                <a:ea typeface="Cambria Math" pitchFamily="18" charset="0"/>
              </a:rPr>
              <a:t> ≠ 0</a:t>
            </a:r>
          </a:p>
        </p:txBody>
      </p:sp>
      <p:sp>
        <p:nvSpPr>
          <p:cNvPr id="37" name="TextBox 36"/>
          <p:cNvSpPr txBox="1"/>
          <p:nvPr/>
        </p:nvSpPr>
        <p:spPr>
          <a:xfrm>
            <a:off x="3429000" y="3998893"/>
            <a:ext cx="1904999" cy="95410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0</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2</a:t>
            </a:r>
            <a:r>
              <a:rPr lang="en-US" sz="2800" i="0" dirty="0">
                <a:latin typeface="Cambria Math" pitchFamily="18" charset="0"/>
                <a:ea typeface="Cambria Math" pitchFamily="18" charset="0"/>
              </a:rPr>
              <a:t> = 0</a:t>
            </a:r>
          </a:p>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a</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2</a:t>
            </a:r>
            <a:r>
              <a:rPr lang="en-US" sz="2800" i="0" dirty="0">
                <a:latin typeface="Cambria Math" pitchFamily="18" charset="0"/>
                <a:ea typeface="Cambria Math" pitchFamily="18" charset="0"/>
              </a:rPr>
              <a:t> ≠ 0</a:t>
            </a:r>
          </a:p>
        </p:txBody>
      </p:sp>
      <p:sp>
        <p:nvSpPr>
          <p:cNvPr id="11" name="TextBox 10"/>
          <p:cNvSpPr txBox="1"/>
          <p:nvPr/>
        </p:nvSpPr>
        <p:spPr>
          <a:xfrm>
            <a:off x="3429000" y="1899202"/>
            <a:ext cx="1904999" cy="9541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0</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0</a:t>
            </a:r>
            <a:r>
              <a:rPr lang="en-US" sz="2800" i="0" dirty="0">
                <a:latin typeface="Cambria Math" pitchFamily="18" charset="0"/>
                <a:ea typeface="Cambria Math" pitchFamily="18" charset="0"/>
              </a:rPr>
              <a:t> = 0</a:t>
            </a:r>
          </a:p>
          <a:p>
            <a:pPr marL="457200" indent="-457200"/>
            <a:r>
              <a:rPr lang="en-US" sz="2800" dirty="0">
                <a:latin typeface="Cambria Math" pitchFamily="18" charset="0"/>
                <a:ea typeface="Cambria Math" pitchFamily="18" charset="0"/>
              </a:rPr>
              <a:t>H</a:t>
            </a:r>
            <a:r>
              <a:rPr lang="en-US" sz="2800" i="0" baseline="-25000" dirty="0">
                <a:latin typeface="Cambria Math" pitchFamily="18" charset="0"/>
                <a:ea typeface="Cambria Math" pitchFamily="18" charset="0"/>
              </a:rPr>
              <a:t>a</a:t>
            </a:r>
            <a:r>
              <a:rPr lang="en-US" sz="2800" i="0" dirty="0">
                <a:latin typeface="Cambria Math" pitchFamily="18" charset="0"/>
                <a:ea typeface="Cambria Math" pitchFamily="18" charset="0"/>
              </a:rPr>
              <a:t>: </a:t>
            </a:r>
            <a:r>
              <a:rPr lang="el-GR" sz="2800" dirty="0">
                <a:latin typeface="Cambria Math" pitchFamily="18" charset="0"/>
                <a:ea typeface="Cambria Math" pitchFamily="18" charset="0"/>
              </a:rPr>
              <a:t>β</a:t>
            </a:r>
            <a:r>
              <a:rPr lang="en-US" sz="2800" i="0" baseline="-25000" dirty="0">
                <a:latin typeface="Cambria Math" pitchFamily="18" charset="0"/>
                <a:ea typeface="Cambria Math" pitchFamily="18" charset="0"/>
              </a:rPr>
              <a:t>0</a:t>
            </a:r>
            <a:r>
              <a:rPr lang="en-US" sz="2800" i="0" dirty="0">
                <a:latin typeface="Cambria Math" pitchFamily="18" charset="0"/>
                <a:ea typeface="Cambria Math" pitchFamily="18" charset="0"/>
              </a:rPr>
              <a:t> ≠ 0</a:t>
            </a:r>
          </a:p>
        </p:txBody>
      </p:sp>
      <p:pic>
        <p:nvPicPr>
          <p:cNvPr id="3" name="Picture 2"/>
          <p:cNvPicPr>
            <a:picLocks noChangeAspect="1"/>
          </p:cNvPicPr>
          <p:nvPr/>
        </p:nvPicPr>
        <p:blipFill>
          <a:blip r:embed="rId3"/>
          <a:stretch>
            <a:fillRect/>
          </a:stretch>
        </p:blipFill>
        <p:spPr>
          <a:xfrm>
            <a:off x="1461324" y="5181600"/>
            <a:ext cx="6187251" cy="1476375"/>
          </a:xfrm>
          <a:prstGeom prst="rect">
            <a:avLst/>
          </a:prstGeom>
          <a:ln>
            <a:solidFill>
              <a:schemeClr val="tx1"/>
            </a:solidFill>
          </a:ln>
        </p:spPr>
      </p:pic>
    </p:spTree>
    <p:extLst>
      <p:ext uri="{BB962C8B-B14F-4D97-AF65-F5344CB8AC3E}">
        <p14:creationId xmlns:p14="http://schemas.microsoft.com/office/powerpoint/2010/main" val="1468189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09600" y="66675"/>
            <a:ext cx="8229600" cy="990600"/>
          </a:xfrm>
          <a:noFill/>
        </p:spPr>
        <p:txBody>
          <a:bodyPr lIns="90488" tIns="44450" rIns="90488" bIns="44450">
            <a:normAutofit/>
          </a:bodyPr>
          <a:lstStyle/>
          <a:p>
            <a:r>
              <a:rPr lang="en-US" sz="3600">
                <a:solidFill>
                  <a:schemeClr val="tx1"/>
                </a:solidFill>
                <a:latin typeface="Eras Medium ITC" panose="020B0602030504020804" pitchFamily="34" charset="0"/>
              </a:rPr>
              <a:t>Coefficient of Multiple Determination (R</a:t>
            </a:r>
            <a:r>
              <a:rPr lang="en-US" sz="3600" baseline="30000">
                <a:solidFill>
                  <a:schemeClr val="tx1"/>
                </a:solidFill>
                <a:latin typeface="Eras Medium ITC" panose="020B0602030504020804" pitchFamily="34" charset="0"/>
              </a:rPr>
              <a:t>2</a:t>
            </a:r>
            <a:r>
              <a:rPr lang="en-US" sz="3600">
                <a:solidFill>
                  <a:schemeClr val="tx1"/>
                </a:solidFill>
                <a:latin typeface="Eras Medium ITC" panose="020B0602030504020804" pitchFamily="34" charset="0"/>
              </a:rPr>
              <a:t>)</a:t>
            </a:r>
            <a:endParaRPr lang="en-US">
              <a:solidFill>
                <a:schemeClr val="tx1"/>
              </a:solidFill>
              <a:latin typeface="Eras Medium ITC" panose="020B0602030504020804" pitchFamily="34" charset="0"/>
            </a:endParaRPr>
          </a:p>
        </p:txBody>
      </p:sp>
      <p:sp>
        <p:nvSpPr>
          <p:cNvPr id="10243" name="Slide Number Placeholder 3"/>
          <p:cNvSpPr>
            <a:spLocks noGrp="1"/>
          </p:cNvSpPr>
          <p:nvPr>
            <p:ph type="sldNum" sz="quarter" idx="12"/>
          </p:nvPr>
        </p:nvSpPr>
        <p:spPr>
          <a:noFill/>
        </p:spPr>
        <p:txBody>
          <a:bodyPr/>
          <a:lstStyle/>
          <a:p>
            <a:fld id="{17787CEE-9526-4351-85A4-395517B315F7}" type="slidenum">
              <a:rPr lang="en-US" smtClean="0"/>
              <a:pPr/>
              <a:t>52</a:t>
            </a:fld>
            <a:endParaRPr lang="en-US"/>
          </a:p>
        </p:txBody>
      </p:sp>
      <p:sp>
        <p:nvSpPr>
          <p:cNvPr id="60" name="TextBox 59"/>
          <p:cNvSpPr txBox="1"/>
          <p:nvPr/>
        </p:nvSpPr>
        <p:spPr>
          <a:xfrm>
            <a:off x="838200" y="5532275"/>
            <a:ext cx="754380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736600" indent="-736600">
              <a:tabLst>
                <a:tab pos="736600" algn="l"/>
              </a:tabLst>
            </a:pPr>
            <a:r>
              <a:rPr lang="en-US" b="1" i="0" dirty="0">
                <a:latin typeface="Eras Medium ITC" panose="020B0602030504020804" pitchFamily="34" charset="0"/>
                <a:ea typeface="Cambria Math" pitchFamily="18" charset="0"/>
              </a:rPr>
              <a:t>R</a:t>
            </a:r>
            <a:r>
              <a:rPr lang="en-US" b="1" i="0" baseline="30000" dirty="0">
                <a:latin typeface="Eras Medium ITC" panose="020B0602030504020804" pitchFamily="34" charset="0"/>
                <a:ea typeface="Cambria Math" pitchFamily="18" charset="0"/>
              </a:rPr>
              <a:t>2</a:t>
            </a:r>
            <a:r>
              <a:rPr lang="en-US" b="1" i="0" dirty="0">
                <a:latin typeface="Eras Medium ITC" panose="020B0602030504020804" pitchFamily="34" charset="0"/>
                <a:ea typeface="Cambria Math" pitchFamily="18" charset="0"/>
              </a:rPr>
              <a:t> =	</a:t>
            </a:r>
            <a:r>
              <a:rPr lang="en-US" i="0" dirty="0">
                <a:latin typeface="Eras Medium ITC" panose="020B0602030504020804" pitchFamily="34" charset="0"/>
              </a:rPr>
              <a:t>The percent of variation in Y explained by the independent variables; </a:t>
            </a:r>
          </a:p>
          <a:p>
            <a:pPr marL="736600" indent="-736600">
              <a:tabLst>
                <a:tab pos="736600" algn="l"/>
              </a:tabLst>
            </a:pPr>
            <a:r>
              <a:rPr lang="en-US" b="1" i="0" dirty="0">
                <a:solidFill>
                  <a:srgbClr val="FF0000"/>
                </a:solidFill>
                <a:latin typeface="Eras Medium ITC" panose="020B0602030504020804" pitchFamily="34" charset="0"/>
              </a:rPr>
              <a:t>Limitation of </a:t>
            </a:r>
            <a:r>
              <a:rPr lang="en-US" b="1" dirty="0">
                <a:solidFill>
                  <a:srgbClr val="FF0000"/>
                </a:solidFill>
                <a:latin typeface="Eras Medium ITC" panose="020B0602030504020804" pitchFamily="34" charset="0"/>
                <a:ea typeface="Cambria Math" pitchFamily="18" charset="0"/>
              </a:rPr>
              <a:t>R</a:t>
            </a:r>
            <a:r>
              <a:rPr lang="en-US" b="1" baseline="30000" dirty="0">
                <a:solidFill>
                  <a:srgbClr val="FF0000"/>
                </a:solidFill>
                <a:latin typeface="Eras Medium ITC" panose="020B0602030504020804" pitchFamily="34" charset="0"/>
                <a:ea typeface="Cambria Math" pitchFamily="18" charset="0"/>
              </a:rPr>
              <a:t>2 </a:t>
            </a:r>
            <a:r>
              <a:rPr lang="en-US" i="0" dirty="0">
                <a:latin typeface="Eras Medium ITC" panose="020B0602030504020804" pitchFamily="34" charset="0"/>
              </a:rPr>
              <a:t>: When adding independent variables, it keep increasing (overfitting  issue – </a:t>
            </a:r>
            <a:r>
              <a:rPr lang="en-US" i="0" u="sng" dirty="0">
                <a:latin typeface="Eras Medium ITC" panose="020B0602030504020804" pitchFamily="34" charset="0"/>
              </a:rPr>
              <a:t>too much fitting for this sample data</a:t>
            </a:r>
            <a:r>
              <a:rPr lang="en-US" i="0" dirty="0">
                <a:latin typeface="Eras Medium ITC" panose="020B0602030504020804" pitchFamily="34" charset="0"/>
              </a:rPr>
              <a:t>)</a:t>
            </a:r>
          </a:p>
        </p:txBody>
      </p:sp>
      <p:pic>
        <p:nvPicPr>
          <p:cNvPr id="2" name="Picture 1"/>
          <p:cNvPicPr>
            <a:picLocks noChangeAspect="1"/>
          </p:cNvPicPr>
          <p:nvPr/>
        </p:nvPicPr>
        <p:blipFill>
          <a:blip r:embed="rId3"/>
          <a:stretch>
            <a:fillRect/>
          </a:stretch>
        </p:blipFill>
        <p:spPr>
          <a:xfrm>
            <a:off x="1219200" y="1371600"/>
            <a:ext cx="6477000" cy="3946172"/>
          </a:xfrm>
          <a:prstGeom prst="rect">
            <a:avLst/>
          </a:prstGeom>
          <a:ln>
            <a:solidFill>
              <a:schemeClr val="tx1"/>
            </a:solidFill>
          </a:ln>
        </p:spPr>
      </p:pic>
      <p:sp>
        <p:nvSpPr>
          <p:cNvPr id="3" name="Oval 2"/>
          <p:cNvSpPr/>
          <p:nvPr/>
        </p:nvSpPr>
        <p:spPr>
          <a:xfrm>
            <a:off x="1066800" y="4652772"/>
            <a:ext cx="2971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149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2"/>
          </p:nvPr>
        </p:nvSpPr>
        <p:spPr>
          <a:noFill/>
        </p:spPr>
        <p:txBody>
          <a:bodyPr/>
          <a:lstStyle/>
          <a:p>
            <a:fld id="{17787CEE-9526-4351-85A4-395517B315F7}" type="slidenum">
              <a:rPr lang="en-US" smtClean="0"/>
              <a:pPr/>
              <a:t>53</a:t>
            </a:fld>
            <a:endParaRPr lang="en-US"/>
          </a:p>
        </p:txBody>
      </p:sp>
      <p:pic>
        <p:nvPicPr>
          <p:cNvPr id="2" name="Picture 1"/>
          <p:cNvPicPr>
            <a:picLocks noChangeAspect="1"/>
          </p:cNvPicPr>
          <p:nvPr/>
        </p:nvPicPr>
        <p:blipFill>
          <a:blip r:embed="rId3"/>
          <a:stretch>
            <a:fillRect/>
          </a:stretch>
        </p:blipFill>
        <p:spPr>
          <a:xfrm>
            <a:off x="1219200" y="1371600"/>
            <a:ext cx="6477000" cy="3946172"/>
          </a:xfrm>
          <a:prstGeom prst="rect">
            <a:avLst/>
          </a:prstGeom>
          <a:ln>
            <a:solidFill>
              <a:schemeClr val="tx1"/>
            </a:solidFill>
          </a:ln>
        </p:spPr>
      </p:pic>
      <p:sp>
        <p:nvSpPr>
          <p:cNvPr id="3" name="Oval 2"/>
          <p:cNvSpPr/>
          <p:nvPr/>
        </p:nvSpPr>
        <p:spPr>
          <a:xfrm>
            <a:off x="4191000" y="4687711"/>
            <a:ext cx="2971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199" y="5486400"/>
            <a:ext cx="6705599"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1146175" indent="-1146175">
              <a:tabLst>
                <a:tab pos="1146175" algn="l"/>
              </a:tabLst>
            </a:pPr>
            <a:r>
              <a:rPr lang="en-US" b="1" i="0" dirty="0">
                <a:latin typeface="Eras Medium ITC" panose="020B0602030504020804" pitchFamily="34" charset="0"/>
                <a:ea typeface="Cambria Math" pitchFamily="18" charset="0"/>
              </a:rPr>
              <a:t>adj. R</a:t>
            </a:r>
            <a:r>
              <a:rPr lang="en-US" b="1" i="0" baseline="30000" dirty="0">
                <a:latin typeface="Eras Medium ITC" panose="020B0602030504020804" pitchFamily="34" charset="0"/>
                <a:ea typeface="Cambria Math" pitchFamily="18" charset="0"/>
              </a:rPr>
              <a:t>2</a:t>
            </a:r>
            <a:r>
              <a:rPr lang="en-US" b="1" i="0" dirty="0">
                <a:latin typeface="Eras Medium ITC" panose="020B0602030504020804" pitchFamily="34" charset="0"/>
                <a:ea typeface="Cambria Math" pitchFamily="18" charset="0"/>
              </a:rPr>
              <a:t> :	</a:t>
            </a:r>
            <a:r>
              <a:rPr lang="en-US" i="0" dirty="0">
                <a:latin typeface="Eras Medium ITC" panose="020B0602030504020804" pitchFamily="34" charset="0"/>
              </a:rPr>
              <a:t>Want to adjust for the sample size and the number of independent variables in the equation, as well as their “overlap.”</a:t>
            </a:r>
          </a:p>
          <a:p>
            <a:pPr marL="1146175" indent="-1146175">
              <a:tabLst>
                <a:tab pos="1146175" algn="l"/>
              </a:tabLst>
            </a:pPr>
            <a:r>
              <a:rPr lang="en-US" i="0" dirty="0">
                <a:latin typeface="Eras Medium ITC" panose="020B0602030504020804" pitchFamily="34" charset="0"/>
              </a:rPr>
              <a:t>NOTE: adj. R</a:t>
            </a:r>
            <a:r>
              <a:rPr lang="en-US" i="0" baseline="30000" dirty="0">
                <a:latin typeface="Eras Medium ITC" panose="020B0602030504020804" pitchFamily="34" charset="0"/>
              </a:rPr>
              <a:t>2</a:t>
            </a:r>
            <a:r>
              <a:rPr lang="en-US" i="0" dirty="0">
                <a:latin typeface="Eras Medium ITC" panose="020B0602030504020804" pitchFamily="34" charset="0"/>
              </a:rPr>
              <a:t> ≤ R</a:t>
            </a:r>
            <a:r>
              <a:rPr lang="en-US" i="0" baseline="30000" dirty="0">
                <a:latin typeface="Eras Medium ITC" panose="020B0602030504020804" pitchFamily="34" charset="0"/>
              </a:rPr>
              <a:t>2</a:t>
            </a:r>
          </a:p>
        </p:txBody>
      </p:sp>
      <p:sp>
        <p:nvSpPr>
          <p:cNvPr id="9" name="Rectangle 4"/>
          <p:cNvSpPr>
            <a:spLocks noGrp="1" noChangeArrowheads="1"/>
          </p:cNvSpPr>
          <p:nvPr>
            <p:ph type="title"/>
          </p:nvPr>
        </p:nvSpPr>
        <p:spPr>
          <a:xfrm>
            <a:off x="457199" y="347472"/>
            <a:ext cx="8229600" cy="990600"/>
          </a:xfrm>
          <a:noFill/>
        </p:spPr>
        <p:txBody>
          <a:bodyPr lIns="90488" tIns="44450" rIns="90488" bIns="44450">
            <a:normAutofit/>
          </a:bodyPr>
          <a:lstStyle/>
          <a:p>
            <a:r>
              <a:rPr lang="en-US" dirty="0">
                <a:solidFill>
                  <a:schemeClr val="tx1"/>
                </a:solidFill>
                <a:latin typeface="Eras Medium ITC" panose="020B0602030504020804" pitchFamily="34" charset="0"/>
              </a:rPr>
              <a:t>Adjusted R</a:t>
            </a:r>
            <a:r>
              <a:rPr lang="en-US" baseline="30000" dirty="0">
                <a:solidFill>
                  <a:schemeClr val="tx1"/>
                </a:solidFill>
                <a:latin typeface="Eras Medium ITC" panose="020B0602030504020804" pitchFamily="34" charset="0"/>
              </a:rPr>
              <a:t>2</a:t>
            </a:r>
          </a:p>
        </p:txBody>
      </p:sp>
    </p:spTree>
    <p:extLst>
      <p:ext uri="{BB962C8B-B14F-4D97-AF65-F5344CB8AC3E}">
        <p14:creationId xmlns:p14="http://schemas.microsoft.com/office/powerpoint/2010/main" val="4120758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normAutofit/>
          </a:bodyPr>
          <a:lstStyle/>
          <a:p>
            <a:r>
              <a:rPr lang="en-US" sz="3600" dirty="0">
                <a:solidFill>
                  <a:schemeClr val="tx1"/>
                </a:solidFill>
                <a:latin typeface="Eras Medium ITC" panose="020B0602030504020804" pitchFamily="34" charset="0"/>
              </a:rPr>
              <a:t>In-class practice 1: Amusement Park</a:t>
            </a:r>
          </a:p>
        </p:txBody>
      </p:sp>
      <p:sp>
        <p:nvSpPr>
          <p:cNvPr id="22530" name="Slide Number Placeholder 4"/>
          <p:cNvSpPr>
            <a:spLocks noGrp="1"/>
          </p:cNvSpPr>
          <p:nvPr>
            <p:ph type="sldNum" sz="quarter" idx="12"/>
          </p:nvPr>
        </p:nvSpPr>
        <p:spPr>
          <a:noFill/>
        </p:spPr>
        <p:txBody>
          <a:bodyPr/>
          <a:lstStyle/>
          <a:p>
            <a:fld id="{D45530C3-C21D-44FB-AF89-E6F7D67A5653}" type="slidenum">
              <a:rPr lang="en-US" smtClean="0"/>
              <a:pPr/>
              <a:t>54</a:t>
            </a:fld>
            <a:endParaRPr lang="en-US"/>
          </a:p>
        </p:txBody>
      </p:sp>
      <p:sp>
        <p:nvSpPr>
          <p:cNvPr id="6" name="Content Placeholder 5"/>
          <p:cNvSpPr>
            <a:spLocks noGrp="1"/>
          </p:cNvSpPr>
          <p:nvPr>
            <p:ph idx="1"/>
          </p:nvPr>
        </p:nvSpPr>
        <p:spPr>
          <a:xfrm>
            <a:off x="457200" y="1600200"/>
            <a:ext cx="8382000" cy="4525963"/>
          </a:xfrm>
        </p:spPr>
        <p:txBody>
          <a:bodyPr>
            <a:normAutofit fontScale="92500"/>
          </a:bodyPr>
          <a:lstStyle/>
          <a:p>
            <a:pPr indent="0">
              <a:spcAft>
                <a:spcPts val="1200"/>
              </a:spcAft>
              <a:buNone/>
            </a:pPr>
            <a:r>
              <a:rPr lang="en-US" sz="2800" dirty="0">
                <a:latin typeface="Eras Medium ITC" panose="020B0602030504020804" pitchFamily="34" charset="0"/>
              </a:rPr>
              <a:t>DV: Overall Satisfaction</a:t>
            </a:r>
          </a:p>
          <a:p>
            <a:pPr indent="0">
              <a:spcAft>
                <a:spcPts val="1200"/>
              </a:spcAft>
              <a:buNone/>
            </a:pPr>
            <a:r>
              <a:rPr lang="en-US" sz="2800" dirty="0">
                <a:latin typeface="Eras Medium ITC" panose="020B0602030504020804" pitchFamily="34" charset="0"/>
              </a:rPr>
              <a:t>IV: Rides, Games, Wait, Clean</a:t>
            </a:r>
          </a:p>
          <a:p>
            <a:pPr marL="640080" indent="-457200">
              <a:spcAft>
                <a:spcPts val="1200"/>
              </a:spcAft>
            </a:pPr>
            <a:r>
              <a:rPr lang="en-US" sz="2800" dirty="0">
                <a:latin typeface="Eras Medium ITC" panose="020B0602030504020804" pitchFamily="34" charset="0"/>
              </a:rPr>
              <a:t>Is the overall model significant?</a:t>
            </a:r>
          </a:p>
          <a:p>
            <a:pPr marL="640080" indent="-457200">
              <a:spcAft>
                <a:spcPts val="1200"/>
              </a:spcAft>
            </a:pPr>
            <a:r>
              <a:rPr lang="en-US" sz="2800" dirty="0">
                <a:latin typeface="Eras Medium ITC" panose="020B0602030504020804" pitchFamily="34" charset="0"/>
              </a:rPr>
              <a:t>What are the relationship between Overall Satisfaction and four predictors?</a:t>
            </a:r>
          </a:p>
          <a:p>
            <a:pPr marL="640080" indent="-457200">
              <a:spcAft>
                <a:spcPts val="1200"/>
              </a:spcAft>
            </a:pPr>
            <a:r>
              <a:rPr lang="en-US" sz="2800" dirty="0">
                <a:latin typeface="Eras Medium ITC" panose="020B0602030504020804" pitchFamily="34" charset="0"/>
              </a:rPr>
              <a:t>Which factor(s) you will focus on to improve overall satisfaction in future? In other words, what is your priority for marketing resource allocation?</a:t>
            </a:r>
          </a:p>
          <a:p>
            <a:pPr indent="0">
              <a:spcAft>
                <a:spcPts val="1200"/>
              </a:spcAft>
              <a:buNone/>
            </a:pPr>
            <a:endParaRPr lang="en-US" sz="2800" dirty="0">
              <a:latin typeface="Eras Medium ITC" panose="020B0602030504020804" pitchFamily="34" charset="0"/>
            </a:endParaRPr>
          </a:p>
        </p:txBody>
      </p:sp>
    </p:spTree>
    <p:extLst>
      <p:ext uri="{BB962C8B-B14F-4D97-AF65-F5344CB8AC3E}">
        <p14:creationId xmlns:p14="http://schemas.microsoft.com/office/powerpoint/2010/main" val="2695279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347472"/>
            <a:ext cx="8229600" cy="990600"/>
          </a:xfrm>
        </p:spPr>
        <p:txBody>
          <a:bodyPr>
            <a:normAutofit fontScale="90000"/>
          </a:bodyPr>
          <a:lstStyle/>
          <a:p>
            <a:r>
              <a:rPr lang="en-US" sz="3600" dirty="0">
                <a:solidFill>
                  <a:schemeClr val="tx1"/>
                </a:solidFill>
                <a:latin typeface="Eras Medium ITC" panose="020B0602030504020804" pitchFamily="34" charset="0"/>
              </a:rPr>
              <a:t>Demonstration Problem: Regression Output</a:t>
            </a:r>
          </a:p>
        </p:txBody>
      </p:sp>
      <p:sp>
        <p:nvSpPr>
          <p:cNvPr id="24578" name="Slide Number Placeholder 4"/>
          <p:cNvSpPr>
            <a:spLocks noGrp="1"/>
          </p:cNvSpPr>
          <p:nvPr>
            <p:ph type="sldNum" sz="quarter" idx="12"/>
          </p:nvPr>
        </p:nvSpPr>
        <p:spPr>
          <a:noFill/>
        </p:spPr>
        <p:txBody>
          <a:bodyPr/>
          <a:lstStyle/>
          <a:p>
            <a:fld id="{66827EE6-5A40-4982-B69D-A7AAFFB51937}" type="slidenum">
              <a:rPr lang="en-US" smtClean="0"/>
              <a:pPr/>
              <a:t>55</a:t>
            </a:fld>
            <a:endParaRPr lang="en-US"/>
          </a:p>
        </p:txBody>
      </p:sp>
      <p:sp>
        <p:nvSpPr>
          <p:cNvPr id="2" name="Content Placeholder 1"/>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7733395" cy="4876800"/>
          </a:xfrm>
          <a:prstGeom prst="rect">
            <a:avLst/>
          </a:prstGeom>
          <a:ln>
            <a:solidFill>
              <a:schemeClr val="tx1"/>
            </a:solidFill>
          </a:ln>
        </p:spPr>
      </p:pic>
    </p:spTree>
    <p:extLst>
      <p:ext uri="{BB962C8B-B14F-4D97-AF65-F5344CB8AC3E}">
        <p14:creationId xmlns:p14="http://schemas.microsoft.com/office/powerpoint/2010/main" val="2167352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Eras Medium ITC" panose="020B0602030504020804" pitchFamily="34" charset="0"/>
              </a:rPr>
              <a:t>Resolving Overfitting Issue</a:t>
            </a:r>
          </a:p>
        </p:txBody>
      </p:sp>
      <p:sp>
        <p:nvSpPr>
          <p:cNvPr id="3" name="Content Placeholder 2"/>
          <p:cNvSpPr>
            <a:spLocks noGrp="1"/>
          </p:cNvSpPr>
          <p:nvPr>
            <p:ph idx="1"/>
          </p:nvPr>
        </p:nvSpPr>
        <p:spPr>
          <a:xfrm>
            <a:off x="457200" y="2133600"/>
            <a:ext cx="8229600" cy="4343400"/>
          </a:xfrm>
        </p:spPr>
        <p:txBody>
          <a:bodyPr/>
          <a:lstStyle/>
          <a:p>
            <a:r>
              <a:rPr lang="en-US" dirty="0">
                <a:latin typeface="Eras Medium ITC" panose="020B0602030504020804" pitchFamily="34" charset="0"/>
              </a:rPr>
              <a:t>Model Selection Criteria other than simple R</a:t>
            </a:r>
            <a:r>
              <a:rPr lang="en-US" baseline="30000" dirty="0">
                <a:latin typeface="Eras Medium ITC" panose="020B0602030504020804" pitchFamily="34" charset="0"/>
              </a:rPr>
              <a:t>2</a:t>
            </a:r>
            <a:r>
              <a:rPr lang="en-US" dirty="0">
                <a:latin typeface="Eras Medium ITC" panose="020B0602030504020804" pitchFamily="34" charset="0"/>
              </a:rPr>
              <a:t>: Penalizing too many parameters – penalizing too much fitting for the sample data. </a:t>
            </a:r>
            <a:endParaRPr lang="en-US" baseline="30000" dirty="0">
              <a:latin typeface="Eras Medium ITC" panose="020B0602030504020804" pitchFamily="34" charset="0"/>
            </a:endParaRPr>
          </a:p>
          <a:p>
            <a:r>
              <a:rPr lang="en-US" dirty="0">
                <a:latin typeface="Eras Medium ITC" panose="020B0602030504020804" pitchFamily="34" charset="0"/>
              </a:rPr>
              <a:t>Regularization – variable selection such as Ridge regression or Lasso (We will learn this next class)</a:t>
            </a:r>
            <a:endParaRPr lang="en-US" baseline="30000" dirty="0">
              <a:latin typeface="Eras Medium ITC" panose="020B0602030504020804" pitchFamily="34" charset="0"/>
            </a:endParaRPr>
          </a:p>
        </p:txBody>
      </p:sp>
    </p:spTree>
    <p:extLst>
      <p:ext uri="{BB962C8B-B14F-4D97-AF65-F5344CB8AC3E}">
        <p14:creationId xmlns:p14="http://schemas.microsoft.com/office/powerpoint/2010/main" val="1159730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Eras Medium ITC" panose="020B0602030504020804" pitchFamily="34" charset="0"/>
              </a:rPr>
              <a:t>Model Selection Information Criteria: </a:t>
            </a:r>
            <a:r>
              <a:rPr lang="en-US" sz="3600" dirty="0">
                <a:latin typeface="Eras Medium ITC" panose="020B0602030504020804" pitchFamily="34" charset="0"/>
              </a:rPr>
              <a:t>Selecting independent variable(s) in regression</a:t>
            </a:r>
            <a:endParaRPr lang="en-US" dirty="0">
              <a:latin typeface="Eras Medium ITC" panose="020B06020305040208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828800"/>
                <a:ext cx="8382000" cy="4876800"/>
              </a:xfrm>
            </p:spPr>
            <p:txBody>
              <a:bodyPr>
                <a:normAutofit lnSpcReduction="10000"/>
              </a:bodyPr>
              <a:lstStyle/>
              <a:p>
                <a:r>
                  <a:rPr lang="en-US" dirty="0">
                    <a:latin typeface="Eras Medium ITC" panose="020B0602030504020804" pitchFamily="34" charset="0"/>
                  </a:rPr>
                  <a:t>AIC</a:t>
                </a:r>
              </a:p>
              <a:p>
                <a:pPr lvl="1"/>
                <a:r>
                  <a:rPr lang="en-US" dirty="0">
                    <a:latin typeface="Eras Medium ITC" panose="020B0602030504020804" pitchFamily="34" charset="0"/>
                  </a:rPr>
                  <a:t>a measure of the relative quality of statistical models.</a:t>
                </a:r>
              </a:p>
              <a:p>
                <a:pPr lvl="1"/>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𝐿𝑜𝑔𝐿𝑖𝑘𝑒𝑙𝑖h𝑜𝑜𝑑</m:t>
                    </m:r>
                    <m:r>
                      <a:rPr lang="en-US" b="0" i="1" smtClean="0">
                        <a:latin typeface="Cambria Math" panose="02040503050406030204" pitchFamily="18" charset="0"/>
                      </a:rPr>
                      <m:t>+2×</m:t>
                    </m:r>
                  </m:oMath>
                </a14:m>
                <a:r>
                  <a:rPr lang="en-US" dirty="0">
                    <a:latin typeface="Eras Medium ITC" panose="020B0602030504020804" pitchFamily="34" charset="0"/>
                  </a:rPr>
                  <a:t>Number of parameters</a:t>
                </a:r>
              </a:p>
              <a:p>
                <a:pPr lvl="1"/>
                <a:r>
                  <a:rPr lang="en-US" dirty="0">
                    <a:latin typeface="Eras Medium ITC" panose="020B0602030504020804" pitchFamily="34" charset="0"/>
                  </a:rPr>
                  <a:t>The preferred model is the one with the minimum AIC value</a:t>
                </a:r>
              </a:p>
              <a:p>
                <a:r>
                  <a:rPr lang="en-US" dirty="0">
                    <a:latin typeface="Eras Medium ITC" panose="020B0602030504020804" pitchFamily="34" charset="0"/>
                  </a:rPr>
                  <a:t>BIC</a:t>
                </a:r>
              </a:p>
              <a:p>
                <a:pPr lvl="1"/>
                <a:r>
                  <a:rPr lang="en-US" dirty="0">
                    <a:latin typeface="Eras Medium ITC" panose="020B0602030504020804" pitchFamily="34" charset="0"/>
                  </a:rPr>
                  <a:t>the Bayesian information criterion (BIC) is a criterion for model selection</a:t>
                </a:r>
              </a:p>
              <a:p>
                <a:pPr lvl="1"/>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rPr>
                      <m:t>𝐿𝑜𝑔𝐿𝑖𝑘𝑒𝑙𝑖h𝑜𝑜𝑑</m:t>
                    </m:r>
                    <m:r>
                      <a:rPr lang="en-US" i="1">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Eras Medium ITC" panose="020B0602030504020804" pitchFamily="34" charset="0"/>
                  </a:rPr>
                  <a:t>Number of parameters</a:t>
                </a:r>
              </a:p>
              <a:p>
                <a:pPr lvl="1"/>
                <a:r>
                  <a:rPr lang="en-US" dirty="0">
                    <a:latin typeface="Eras Medium ITC" panose="020B0602030504020804" pitchFamily="34" charset="0"/>
                  </a:rPr>
                  <a:t>The preferred model is the one with the minimum BIC value</a:t>
                </a:r>
              </a:p>
              <a:p>
                <a:pPr lvl="1"/>
                <a:endParaRPr lang="en-US" dirty="0">
                  <a:latin typeface="Eras Medium ITC" panose="020B0602030504020804" pitchFamily="34" charset="0"/>
                </a:endParaRPr>
              </a:p>
              <a:p>
                <a:pPr lvl="1"/>
                <a:r>
                  <a:rPr lang="en-US" dirty="0">
                    <a:latin typeface="Eras Medium ITC" panose="020B0602030504020804" pitchFamily="34" charset="0"/>
                  </a:rPr>
                  <a:t>Here, </a:t>
                </a:r>
                <a14:m>
                  <m:oMath xmlns:m="http://schemas.openxmlformats.org/officeDocument/2006/math">
                    <m:r>
                      <a:rPr lang="en-US" b="0" i="0" smtClean="0">
                        <a:latin typeface="Cambria Math" panose="02040503050406030204" pitchFamily="18" charset="0"/>
                      </a:rPr>
                      <m:t>−2</m:t>
                    </m:r>
                    <m:r>
                      <a:rPr lang="en-US" i="1">
                        <a:latin typeface="Cambria Math" panose="02040503050406030204" pitchFamily="18" charset="0"/>
                      </a:rPr>
                      <m:t>𝐿𝑜𝑔𝐿𝑖𝑘𝑒𝑙𝑖h𝑜𝑜𝑑</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a:latin typeface="Eras Medium ITC" panose="020B0602030504020804" pitchFamily="34" charset="0"/>
                    <a:sym typeface="Wingdings" panose="05000000000000000000" pitchFamily="2" charset="2"/>
                  </a:rPr>
                  <a:t> Residual Sum of Square (i.e., </a:t>
                </a:r>
                <a14:m>
                  <m:oMath xmlns:m="http://schemas.openxmlformats.org/officeDocument/2006/math">
                    <m:nary>
                      <m:naryPr>
                        <m:chr m:val="∑"/>
                        <m:subHide m:val="on"/>
                        <m:supHide m:val="on"/>
                        <m:ctrlPr>
                          <a:rPr lang="en-US" b="0" i="1" smtClean="0">
                            <a:latin typeface="Cambria Math" panose="02040503050406030204" pitchFamily="18" charset="0"/>
                            <a:sym typeface="Wingdings" panose="05000000000000000000" pitchFamily="2" charset="2"/>
                          </a:rPr>
                        </m:ctrlPr>
                      </m:naryPr>
                      <m:sub/>
                      <m:sup/>
                      <m:e>
                        <m:sSup>
                          <m:sSupPr>
                            <m:ctrlPr>
                              <a:rPr lang="en-US" b="0" i="1" dirty="0" smtClean="0">
                                <a:latin typeface="Cambria Math" panose="02040503050406030204" pitchFamily="18" charset="0"/>
                                <a:sym typeface="Wingdings" panose="05000000000000000000" pitchFamily="2" charset="2"/>
                              </a:rPr>
                            </m:ctrlPr>
                          </m:sSupPr>
                          <m:e>
                            <m:d>
                              <m:dPr>
                                <m:ctrlPr>
                                  <a:rPr lang="en-US" b="0" i="1" smtClean="0">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𝑌</m:t>
                                </m:r>
                                <m:r>
                                  <a:rPr lang="en-US" i="1">
                                    <a:latin typeface="Cambria Math" panose="02040503050406030204" pitchFamily="18" charset="0"/>
                                    <a:sym typeface="Wingdings" panose="05000000000000000000" pitchFamily="2" charset="2"/>
                                  </a:rPr>
                                  <m:t>−</m:t>
                                </m:r>
                                <m:acc>
                                  <m:accPr>
                                    <m:chr m:val="̂"/>
                                    <m:ctrlPr>
                                      <a:rPr lang="en-US" i="1" dirty="0">
                                        <a:latin typeface="Cambria Math" panose="02040503050406030204" pitchFamily="18" charset="0"/>
                                        <a:sym typeface="Wingdings" panose="05000000000000000000" pitchFamily="2" charset="2"/>
                                      </a:rPr>
                                    </m:ctrlPr>
                                  </m:accPr>
                                  <m:e>
                                    <m:r>
                                      <a:rPr lang="en-US" i="1" dirty="0">
                                        <a:latin typeface="Cambria Math" panose="02040503050406030204" pitchFamily="18" charset="0"/>
                                        <a:sym typeface="Wingdings" panose="05000000000000000000" pitchFamily="2" charset="2"/>
                                      </a:rPr>
                                      <m:t>𝑌</m:t>
                                    </m:r>
                                  </m:e>
                                </m:acc>
                              </m:e>
                            </m:d>
                          </m:e>
                          <m:sup>
                            <m:r>
                              <a:rPr lang="en-US" b="0" i="1" dirty="0" smtClean="0">
                                <a:latin typeface="Cambria Math" panose="02040503050406030204" pitchFamily="18" charset="0"/>
                                <a:sym typeface="Wingdings" panose="05000000000000000000" pitchFamily="2" charset="2"/>
                              </a:rPr>
                              <m:t>2</m:t>
                            </m:r>
                          </m:sup>
                        </m:sSup>
                      </m:e>
                    </m:nary>
                  </m:oMath>
                </a14:m>
                <a:r>
                  <a:rPr lang="en-US" dirty="0">
                    <a:latin typeface="Eras Medium ITC" panose="020B0602030504020804" pitchFamily="34" charset="0"/>
                    <a:sym typeface="Wingdings" panose="05000000000000000000" pitchFamily="2" charset="2"/>
                  </a:rPr>
                  <a:t>)</a:t>
                </a:r>
              </a:p>
              <a:p>
                <a:pPr lvl="1"/>
                <a:r>
                  <a:rPr lang="en-US" dirty="0">
                    <a:latin typeface="Eras Medium ITC" panose="020B0602030504020804" pitchFamily="34" charset="0"/>
                    <a:sym typeface="Wingdings" panose="05000000000000000000" pitchFamily="2" charset="2"/>
                  </a:rPr>
                  <a:t>We are selecting a model with best fit after penalization of N of parameters.</a:t>
                </a:r>
              </a:p>
              <a:p>
                <a:pPr lvl="1"/>
                <a:r>
                  <a:rPr lang="en-US" dirty="0">
                    <a:latin typeface="Eras Medium ITC" panose="020B0602030504020804" pitchFamily="34" charset="0"/>
                    <a:sym typeface="Wingdings" panose="05000000000000000000" pitchFamily="2" charset="2"/>
                  </a:rPr>
                  <a:t>Note, AIC and BIC might indicate different model as the best one.</a:t>
                </a:r>
                <a:endParaRPr lang="en-US" dirty="0">
                  <a:latin typeface="Eras Medium ITC" panose="020B06020305040208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828800"/>
                <a:ext cx="8382000" cy="4876800"/>
              </a:xfrm>
              <a:blipFill rotWithShape="0">
                <a:blip r:embed="rId3"/>
                <a:stretch>
                  <a:fillRect l="-655" t="-1750" b="-137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0BCD3993-CD93-47ED-8389-3373C044E292}"/>
              </a:ext>
            </a:extLst>
          </p:cNvPr>
          <p:cNvSpPr/>
          <p:nvPr/>
        </p:nvSpPr>
        <p:spPr>
          <a:xfrm>
            <a:off x="3048000" y="2426010"/>
            <a:ext cx="3301182" cy="586782"/>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lgDash"/>
              </a:ln>
            </a:endParaRPr>
          </a:p>
        </p:txBody>
      </p:sp>
      <p:sp>
        <p:nvSpPr>
          <p:cNvPr id="5" name="TextBox 4">
            <a:extLst>
              <a:ext uri="{FF2B5EF4-FFF2-40B4-BE49-F238E27FC236}">
                <a16:creationId xmlns:a16="http://schemas.microsoft.com/office/drawing/2014/main" id="{1CF46520-2214-4143-A564-7AE61AF13361}"/>
              </a:ext>
            </a:extLst>
          </p:cNvPr>
          <p:cNvSpPr txBox="1"/>
          <p:nvPr/>
        </p:nvSpPr>
        <p:spPr>
          <a:xfrm>
            <a:off x="6025176" y="2565241"/>
            <a:ext cx="3193026" cy="338554"/>
          </a:xfrm>
          <a:prstGeom prst="rect">
            <a:avLst/>
          </a:prstGeom>
          <a:noFill/>
        </p:spPr>
        <p:txBody>
          <a:bodyPr wrap="square" rtlCol="0">
            <a:spAutoFit/>
          </a:bodyPr>
          <a:lstStyle/>
          <a:p>
            <a:r>
              <a:rPr lang="en-US" sz="1600" b="1" dirty="0">
                <a:solidFill>
                  <a:srgbClr val="0070C0"/>
                </a:solidFill>
                <a:latin typeface="Eras Medium ITC" panose="020B0602030504020804" pitchFamily="34" charset="0"/>
              </a:rPr>
              <a:t>Penalization term for overfitting</a:t>
            </a:r>
          </a:p>
        </p:txBody>
      </p:sp>
      <p:sp>
        <p:nvSpPr>
          <p:cNvPr id="7" name="TextBox 6">
            <a:extLst>
              <a:ext uri="{FF2B5EF4-FFF2-40B4-BE49-F238E27FC236}">
                <a16:creationId xmlns:a16="http://schemas.microsoft.com/office/drawing/2014/main" id="{B40C7E0B-E6BD-4307-9B3A-3B81135D4F89}"/>
              </a:ext>
            </a:extLst>
          </p:cNvPr>
          <p:cNvSpPr txBox="1"/>
          <p:nvPr/>
        </p:nvSpPr>
        <p:spPr>
          <a:xfrm>
            <a:off x="6025176" y="3945036"/>
            <a:ext cx="3377381" cy="338554"/>
          </a:xfrm>
          <a:prstGeom prst="rect">
            <a:avLst/>
          </a:prstGeom>
          <a:noFill/>
        </p:spPr>
        <p:txBody>
          <a:bodyPr wrap="square" rtlCol="0">
            <a:spAutoFit/>
          </a:bodyPr>
          <a:lstStyle/>
          <a:p>
            <a:r>
              <a:rPr lang="en-US" sz="1600" b="1" dirty="0">
                <a:solidFill>
                  <a:srgbClr val="0070C0"/>
                </a:solidFill>
                <a:latin typeface="Eras Medium ITC" panose="020B0602030504020804" pitchFamily="34" charset="0"/>
              </a:rPr>
              <a:t>Penalization term for overfitting</a:t>
            </a:r>
          </a:p>
        </p:txBody>
      </p:sp>
      <p:sp>
        <p:nvSpPr>
          <p:cNvPr id="8" name="Oval 7">
            <a:extLst>
              <a:ext uri="{FF2B5EF4-FFF2-40B4-BE49-F238E27FC236}">
                <a16:creationId xmlns:a16="http://schemas.microsoft.com/office/drawing/2014/main" id="{0BCD3993-CD93-47ED-8389-3373C044E292}"/>
              </a:ext>
            </a:extLst>
          </p:cNvPr>
          <p:cNvSpPr/>
          <p:nvPr/>
        </p:nvSpPr>
        <p:spPr>
          <a:xfrm>
            <a:off x="3048000" y="4164519"/>
            <a:ext cx="3910782" cy="483681"/>
          </a:xfrm>
          <a:prstGeom prst="ellipse">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prstDash val="lgDash"/>
              </a:ln>
            </a:endParaRPr>
          </a:p>
        </p:txBody>
      </p:sp>
    </p:spTree>
    <p:extLst>
      <p:ext uri="{BB962C8B-B14F-4D97-AF65-F5344CB8AC3E}">
        <p14:creationId xmlns:p14="http://schemas.microsoft.com/office/powerpoint/2010/main" val="984499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a:xfrm>
            <a:off x="457200" y="469325"/>
            <a:ext cx="8229600" cy="990600"/>
          </a:xfrm>
        </p:spPr>
        <p:txBody>
          <a:bodyPr>
            <a:normAutofit fontScale="90000"/>
          </a:bodyPr>
          <a:lstStyle/>
          <a:p>
            <a:r>
              <a:rPr lang="en-US" sz="3600" dirty="0">
                <a:solidFill>
                  <a:schemeClr val="tx1"/>
                </a:solidFill>
                <a:latin typeface="Eras Medium ITC" panose="020B0602030504020804" pitchFamily="34" charset="0"/>
              </a:rPr>
              <a:t>In-class practice with variations for IVs: </a:t>
            </a:r>
            <a:br>
              <a:rPr lang="en-US" sz="3600" dirty="0">
                <a:solidFill>
                  <a:schemeClr val="tx1"/>
                </a:solidFill>
                <a:latin typeface="Eras Medium ITC" panose="020B0602030504020804" pitchFamily="34" charset="0"/>
              </a:rPr>
            </a:br>
            <a:r>
              <a:rPr lang="en-US" sz="3600" dirty="0">
                <a:solidFill>
                  <a:schemeClr val="tx1"/>
                </a:solidFill>
                <a:latin typeface="Eras Medium ITC" panose="020B0602030504020804" pitchFamily="34" charset="0"/>
              </a:rPr>
              <a:t>Model development procedure (10 minutes)</a:t>
            </a:r>
          </a:p>
        </p:txBody>
      </p:sp>
      <p:sp>
        <p:nvSpPr>
          <p:cNvPr id="22530" name="Slide Number Placeholder 4"/>
          <p:cNvSpPr>
            <a:spLocks noGrp="1"/>
          </p:cNvSpPr>
          <p:nvPr>
            <p:ph type="sldNum" sz="quarter" idx="12"/>
          </p:nvPr>
        </p:nvSpPr>
        <p:spPr>
          <a:noFill/>
        </p:spPr>
        <p:txBody>
          <a:bodyPr/>
          <a:lstStyle/>
          <a:p>
            <a:fld id="{D45530C3-C21D-44FB-AF89-E6F7D67A5653}" type="slidenum">
              <a:rPr lang="en-US" smtClean="0"/>
              <a:pPr/>
              <a:t>58</a:t>
            </a:fld>
            <a:endParaRPr lang="en-US"/>
          </a:p>
        </p:txBody>
      </p:sp>
      <p:sp>
        <p:nvSpPr>
          <p:cNvPr id="6" name="Content Placeholder 5"/>
          <p:cNvSpPr>
            <a:spLocks noGrp="1"/>
          </p:cNvSpPr>
          <p:nvPr>
            <p:ph idx="1"/>
          </p:nvPr>
        </p:nvSpPr>
        <p:spPr>
          <a:xfrm>
            <a:off x="228600" y="1600200"/>
            <a:ext cx="8763000" cy="5257800"/>
          </a:xfrm>
        </p:spPr>
        <p:txBody>
          <a:bodyPr>
            <a:normAutofit fontScale="77500" lnSpcReduction="20000"/>
          </a:bodyPr>
          <a:lstStyle/>
          <a:p>
            <a:pPr indent="0">
              <a:spcAft>
                <a:spcPts val="1200"/>
              </a:spcAft>
              <a:buNone/>
            </a:pPr>
            <a:r>
              <a:rPr lang="en-US" sz="2800" dirty="0">
                <a:latin typeface="Eras Medium ITC" panose="020B0602030504020804" pitchFamily="34" charset="0"/>
              </a:rPr>
              <a:t>DV: Overall Satisfaction</a:t>
            </a:r>
          </a:p>
          <a:p>
            <a:pPr indent="0">
              <a:spcAft>
                <a:spcPts val="1200"/>
              </a:spcAft>
              <a:buNone/>
            </a:pPr>
            <a:r>
              <a:rPr lang="en-US" sz="2800" dirty="0">
                <a:latin typeface="Eras Medium ITC" panose="020B0602030504020804" pitchFamily="34" charset="0"/>
              </a:rPr>
              <a:t>Model Type 2-1) IV: Rides, Games, Wait, Clean, Weekend,  </a:t>
            </a:r>
            <a:r>
              <a:rPr lang="en-US" sz="2800" dirty="0" err="1">
                <a:latin typeface="Eras Medium ITC" panose="020B0602030504020804" pitchFamily="34" charset="0"/>
              </a:rPr>
              <a:t>LogDistance</a:t>
            </a:r>
            <a:r>
              <a:rPr lang="en-US" sz="2800" dirty="0">
                <a:latin typeface="Eras Medium ITC" panose="020B0602030504020804" pitchFamily="34" charset="0"/>
              </a:rPr>
              <a:t>, Number of Children (Continuous).</a:t>
            </a:r>
          </a:p>
          <a:p>
            <a:pPr indent="0">
              <a:spcAft>
                <a:spcPts val="1200"/>
              </a:spcAft>
              <a:buNone/>
            </a:pPr>
            <a:r>
              <a:rPr lang="en-US" sz="2600" dirty="0">
                <a:solidFill>
                  <a:srgbClr val="00B0F0"/>
                </a:solidFill>
                <a:latin typeface="Eras Medium ITC" panose="020B0602030504020804" pitchFamily="34" charset="0"/>
              </a:rPr>
              <a:t>Note: Given different scales between variables (e.g., </a:t>
            </a:r>
            <a:r>
              <a:rPr lang="en-US" sz="2600" dirty="0" err="1">
                <a:solidFill>
                  <a:srgbClr val="00B0F0"/>
                </a:solidFill>
                <a:latin typeface="Eras Medium ITC" panose="020B0602030504020804" pitchFamily="34" charset="0"/>
              </a:rPr>
              <a:t>LogDistance</a:t>
            </a:r>
            <a:r>
              <a:rPr lang="en-US" sz="2600" dirty="0">
                <a:solidFill>
                  <a:srgbClr val="00B0F0"/>
                </a:solidFill>
                <a:latin typeface="Eras Medium ITC" panose="020B0602030504020804" pitchFamily="34" charset="0"/>
              </a:rPr>
              <a:t>), we used normalization (‘scale’) in R</a:t>
            </a:r>
          </a:p>
          <a:p>
            <a:pPr indent="0">
              <a:spcAft>
                <a:spcPts val="1200"/>
              </a:spcAft>
              <a:buNone/>
            </a:pPr>
            <a:r>
              <a:rPr lang="en-US" sz="2800" dirty="0">
                <a:latin typeface="Eras Medium ITC" panose="020B0602030504020804" pitchFamily="34" charset="0"/>
              </a:rPr>
              <a:t>Model Type 2-2) IV: Rides, Games, Wait, Clean, Weekend,  </a:t>
            </a:r>
            <a:r>
              <a:rPr lang="en-US" sz="2800" dirty="0" err="1">
                <a:latin typeface="Eras Medium ITC" panose="020B0602030504020804" pitchFamily="34" charset="0"/>
              </a:rPr>
              <a:t>LogDistance</a:t>
            </a:r>
            <a:r>
              <a:rPr lang="en-US" sz="2800" dirty="0">
                <a:latin typeface="Eras Medium ITC" panose="020B0602030504020804" pitchFamily="34" charset="0"/>
              </a:rPr>
              <a:t>, Number of Children (Discrete – factor in R).</a:t>
            </a:r>
          </a:p>
          <a:p>
            <a:pPr marL="640080" indent="-457200">
              <a:spcAft>
                <a:spcPts val="1200"/>
              </a:spcAft>
            </a:pPr>
            <a:r>
              <a:rPr lang="en-US" sz="2800" dirty="0">
                <a:latin typeface="Eras Medium ITC" panose="020B0602030504020804" pitchFamily="34" charset="0"/>
              </a:rPr>
              <a:t>Does any of the models show stronger predictive power (i.e., R</a:t>
            </a:r>
            <a:r>
              <a:rPr lang="en-US" sz="2800" baseline="30000" dirty="0">
                <a:latin typeface="Eras Medium ITC" panose="020B0602030504020804" pitchFamily="34" charset="0"/>
              </a:rPr>
              <a:t>2</a:t>
            </a:r>
            <a:r>
              <a:rPr lang="en-US" sz="2800" dirty="0">
                <a:latin typeface="Eras Medium ITC" panose="020B0602030504020804" pitchFamily="34" charset="0"/>
              </a:rPr>
              <a:t>) for the sample data, compared to the model in the practice 1?</a:t>
            </a:r>
          </a:p>
          <a:p>
            <a:pPr marL="640080" indent="-457200">
              <a:spcAft>
                <a:spcPts val="1200"/>
              </a:spcAft>
            </a:pPr>
            <a:r>
              <a:rPr lang="en-US" sz="2800" dirty="0">
                <a:latin typeface="Eras Medium ITC" panose="020B0602030504020804" pitchFamily="34" charset="0"/>
              </a:rPr>
              <a:t>Which model result is a best one using model selection criteria of </a:t>
            </a:r>
            <a:r>
              <a:rPr lang="en-US" sz="2800" dirty="0" err="1">
                <a:latin typeface="Eras Medium ITC" panose="020B0602030504020804" pitchFamily="34" charset="0"/>
              </a:rPr>
              <a:t>adj</a:t>
            </a:r>
            <a:r>
              <a:rPr lang="en-US" sz="2800" dirty="0">
                <a:latin typeface="Eras Medium ITC" panose="020B0602030504020804" pitchFamily="34" charset="0"/>
              </a:rPr>
              <a:t> R</a:t>
            </a:r>
            <a:r>
              <a:rPr lang="en-US" sz="2800" baseline="30000" dirty="0">
                <a:latin typeface="Eras Medium ITC" panose="020B0602030504020804" pitchFamily="34" charset="0"/>
              </a:rPr>
              <a:t>2 </a:t>
            </a:r>
            <a:r>
              <a:rPr lang="en-US" sz="2800" dirty="0">
                <a:latin typeface="Eras Medium ITC" panose="020B0602030504020804" pitchFamily="34" charset="0"/>
              </a:rPr>
              <a:t>, BIC or AIC?</a:t>
            </a:r>
          </a:p>
          <a:p>
            <a:pPr marL="640080" indent="-457200">
              <a:spcAft>
                <a:spcPts val="1200"/>
              </a:spcAft>
            </a:pPr>
            <a:r>
              <a:rPr lang="en-US" sz="2800" dirty="0">
                <a:latin typeface="Eras Medium ITC" panose="020B0602030504020804" pitchFamily="34" charset="0"/>
              </a:rPr>
              <a:t>If you are marketing manager of the amusement park, how to interpret and use the regression results?</a:t>
            </a:r>
          </a:p>
        </p:txBody>
      </p:sp>
    </p:spTree>
    <p:extLst>
      <p:ext uri="{BB962C8B-B14F-4D97-AF65-F5344CB8AC3E}">
        <p14:creationId xmlns:p14="http://schemas.microsoft.com/office/powerpoint/2010/main" val="4216164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normAutofit fontScale="90000"/>
          </a:bodyPr>
          <a:lstStyle/>
          <a:p>
            <a:r>
              <a:rPr lang="en-US" sz="3600" dirty="0">
                <a:solidFill>
                  <a:schemeClr val="tx1"/>
                </a:solidFill>
                <a:latin typeface="Eras Medium ITC" panose="020B0602030504020804" pitchFamily="34" charset="0"/>
              </a:rPr>
              <a:t>Extra: In-Class practice, Bayesian Regression: Amusement Park Data</a:t>
            </a:r>
          </a:p>
        </p:txBody>
      </p:sp>
      <p:sp>
        <p:nvSpPr>
          <p:cNvPr id="22530" name="Slide Number Placeholder 4"/>
          <p:cNvSpPr>
            <a:spLocks noGrp="1"/>
          </p:cNvSpPr>
          <p:nvPr>
            <p:ph type="sldNum" sz="quarter" idx="12"/>
          </p:nvPr>
        </p:nvSpPr>
        <p:spPr>
          <a:noFill/>
        </p:spPr>
        <p:txBody>
          <a:bodyPr/>
          <a:lstStyle/>
          <a:p>
            <a:fld id="{D45530C3-C21D-44FB-AF89-E6F7D67A5653}" type="slidenum">
              <a:rPr lang="en-US" smtClean="0"/>
              <a:pPr/>
              <a:t>59</a:t>
            </a:fld>
            <a:endParaRPr lang="en-US"/>
          </a:p>
        </p:txBody>
      </p:sp>
      <p:sp>
        <p:nvSpPr>
          <p:cNvPr id="6" name="Content Placeholder 5"/>
          <p:cNvSpPr>
            <a:spLocks noGrp="1"/>
          </p:cNvSpPr>
          <p:nvPr>
            <p:ph idx="1"/>
          </p:nvPr>
        </p:nvSpPr>
        <p:spPr>
          <a:xfrm>
            <a:off x="457200" y="1600200"/>
            <a:ext cx="8382000" cy="5257800"/>
          </a:xfrm>
        </p:spPr>
        <p:txBody>
          <a:bodyPr>
            <a:normAutofit/>
          </a:bodyPr>
          <a:lstStyle/>
          <a:p>
            <a:pPr indent="0">
              <a:spcAft>
                <a:spcPts val="1200"/>
              </a:spcAft>
              <a:buNone/>
            </a:pPr>
            <a:r>
              <a:rPr lang="en-US" sz="2800" dirty="0">
                <a:latin typeface="Eras Medium ITC" panose="020B0602030504020804" pitchFamily="34" charset="0"/>
              </a:rPr>
              <a:t>DV: Overall Satisfaction</a:t>
            </a:r>
          </a:p>
          <a:p>
            <a:pPr indent="0">
              <a:spcAft>
                <a:spcPts val="1200"/>
              </a:spcAft>
              <a:buNone/>
            </a:pPr>
            <a:r>
              <a:rPr lang="en-US" sz="2800" dirty="0">
                <a:latin typeface="Eras Medium ITC" panose="020B0602030504020804" pitchFamily="34" charset="0"/>
              </a:rPr>
              <a:t>Model Type 3-3) IV: Rides, Games, Wait, Clean, Weekend,  </a:t>
            </a:r>
            <a:r>
              <a:rPr lang="en-US" sz="2800" dirty="0" err="1">
                <a:latin typeface="Eras Medium ITC" panose="020B0602030504020804" pitchFamily="34" charset="0"/>
              </a:rPr>
              <a:t>LogDistance</a:t>
            </a:r>
            <a:r>
              <a:rPr lang="en-US" sz="2800" dirty="0">
                <a:latin typeface="Eras Medium ITC" panose="020B0602030504020804" pitchFamily="34" charset="0"/>
              </a:rPr>
              <a:t>, Binary children Yes/No</a:t>
            </a:r>
          </a:p>
          <a:p>
            <a:pPr marL="640080" indent="-457200">
              <a:spcAft>
                <a:spcPts val="1200"/>
              </a:spcAft>
            </a:pPr>
            <a:r>
              <a:rPr lang="en-US" sz="2800" dirty="0">
                <a:latin typeface="Eras Medium ITC" panose="020B0602030504020804" pitchFamily="34" charset="0"/>
              </a:rPr>
              <a:t>What are the difference of the results from the Frequentists’ regression? how to interpret and use the regression results?</a:t>
            </a:r>
          </a:p>
        </p:txBody>
      </p:sp>
    </p:spTree>
    <p:extLst>
      <p:ext uri="{BB962C8B-B14F-4D97-AF65-F5344CB8AC3E}">
        <p14:creationId xmlns:p14="http://schemas.microsoft.com/office/powerpoint/2010/main" val="106612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81000" y="152400"/>
            <a:ext cx="8229600" cy="936104"/>
          </a:xfrm>
        </p:spPr>
        <p:txBody>
          <a:bodyPr>
            <a:noAutofit/>
          </a:bodyPr>
          <a:lstStyle/>
          <a:p>
            <a:r>
              <a:rPr lang="en-US" sz="3600" dirty="0">
                <a:solidFill>
                  <a:schemeClr val="tx1"/>
                </a:solidFill>
              </a:rPr>
              <a:t>Example – Sales Data</a:t>
            </a:r>
          </a:p>
        </p:txBody>
      </p:sp>
      <p:sp>
        <p:nvSpPr>
          <p:cNvPr id="6" name="TextBox 5"/>
          <p:cNvSpPr txBox="1"/>
          <p:nvPr/>
        </p:nvSpPr>
        <p:spPr>
          <a:xfrm>
            <a:off x="714004" y="1088976"/>
            <a:ext cx="1553740" cy="523220"/>
          </a:xfrm>
          <a:prstGeom prst="rect">
            <a:avLst/>
          </a:prstGeom>
          <a:noFill/>
        </p:spPr>
        <p:txBody>
          <a:bodyPr wrap="square" rtlCol="0">
            <a:spAutoFit/>
          </a:bodyPr>
          <a:lstStyle/>
          <a:p>
            <a:r>
              <a:rPr lang="en-US" sz="2800" dirty="0"/>
              <a:t>SALES</a:t>
            </a:r>
          </a:p>
        </p:txBody>
      </p:sp>
      <p:sp>
        <p:nvSpPr>
          <p:cNvPr id="7" name="TextBox 6"/>
          <p:cNvSpPr txBox="1"/>
          <p:nvPr/>
        </p:nvSpPr>
        <p:spPr>
          <a:xfrm>
            <a:off x="6690668" y="4791001"/>
            <a:ext cx="1553740" cy="523220"/>
          </a:xfrm>
          <a:prstGeom prst="rect">
            <a:avLst/>
          </a:prstGeom>
          <a:noFill/>
        </p:spPr>
        <p:txBody>
          <a:bodyPr wrap="square" rtlCol="0">
            <a:spAutoFit/>
          </a:bodyPr>
          <a:lstStyle/>
          <a:p>
            <a:pPr algn="ctr"/>
            <a:r>
              <a:rPr lang="en-US" sz="2800" dirty="0"/>
              <a:t>PRICE</a:t>
            </a:r>
          </a:p>
        </p:txBody>
      </p:sp>
      <p:graphicFrame>
        <p:nvGraphicFramePr>
          <p:cNvPr id="8" name="Chart 7"/>
          <p:cNvGraphicFramePr/>
          <p:nvPr/>
        </p:nvGraphicFramePr>
        <p:xfrm>
          <a:off x="1218061" y="1232992"/>
          <a:ext cx="6552728"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23528" y="5628382"/>
            <a:ext cx="8568952" cy="1077218"/>
          </a:xfrm>
          <a:prstGeom prst="rect">
            <a:avLst/>
          </a:prstGeom>
          <a:noFill/>
          <a:ln w="28575">
            <a:solidFill>
              <a:schemeClr val="tx1"/>
            </a:solidFill>
          </a:ln>
        </p:spPr>
        <p:txBody>
          <a:bodyPr wrap="square" rtlCol="0">
            <a:spAutoFit/>
          </a:bodyPr>
          <a:lstStyle/>
          <a:p>
            <a:r>
              <a:rPr lang="en-US" sz="3200" dirty="0"/>
              <a:t>If we increase our price to $3, what will happen to out sales (best guess)?</a:t>
            </a:r>
          </a:p>
        </p:txBody>
      </p:sp>
    </p:spTree>
    <p:extLst>
      <p:ext uri="{BB962C8B-B14F-4D97-AF65-F5344CB8AC3E}">
        <p14:creationId xmlns:p14="http://schemas.microsoft.com/office/powerpoint/2010/main" val="13810219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3" name="Rectangle 5"/>
          <p:cNvSpPr>
            <a:spLocks noGrp="1" noChangeArrowheads="1"/>
          </p:cNvSpPr>
          <p:nvPr>
            <p:ph type="title"/>
          </p:nvPr>
        </p:nvSpPr>
        <p:spPr/>
        <p:txBody>
          <a:bodyPr/>
          <a:lstStyle/>
          <a:p>
            <a:r>
              <a:rPr lang="en-US" dirty="0">
                <a:solidFill>
                  <a:schemeClr val="tx1"/>
                </a:solidFill>
                <a:latin typeface="Eras Medium ITC" panose="020B0602030504020804" pitchFamily="34" charset="0"/>
              </a:rPr>
              <a:t>Punch-line of Regression</a:t>
            </a:r>
          </a:p>
        </p:txBody>
      </p:sp>
      <p:sp>
        <p:nvSpPr>
          <p:cNvPr id="846854" name="Rectangle 6"/>
          <p:cNvSpPr>
            <a:spLocks noGrp="1" noChangeArrowheads="1"/>
          </p:cNvSpPr>
          <p:nvPr>
            <p:ph idx="1"/>
          </p:nvPr>
        </p:nvSpPr>
        <p:spPr/>
        <p:txBody>
          <a:bodyPr>
            <a:normAutofit/>
          </a:bodyPr>
          <a:lstStyle/>
          <a:p>
            <a:pPr lvl="1">
              <a:lnSpc>
                <a:spcPct val="115000"/>
              </a:lnSpc>
            </a:pPr>
            <a:r>
              <a:rPr lang="en-US" sz="2400" dirty="0">
                <a:latin typeface="Eras Medium ITC" panose="020B0602030504020804" pitchFamily="34" charset="0"/>
              </a:rPr>
              <a:t>Regression is the universal technique used to predict one variable from another</a:t>
            </a:r>
          </a:p>
          <a:p>
            <a:pPr lvl="1">
              <a:lnSpc>
                <a:spcPct val="115000"/>
              </a:lnSpc>
            </a:pPr>
            <a:r>
              <a:rPr lang="en-US" sz="2400" dirty="0">
                <a:latin typeface="Eras Medium ITC" panose="020B0602030504020804" pitchFamily="34" charset="0"/>
              </a:rPr>
              <a:t>Managerial implications arise from the size of the slope coefficient –positive or negative relationships.</a:t>
            </a:r>
          </a:p>
          <a:p>
            <a:pPr lvl="1">
              <a:lnSpc>
                <a:spcPct val="115000"/>
              </a:lnSpc>
            </a:pPr>
            <a:r>
              <a:rPr lang="en-US" sz="2400" dirty="0">
                <a:latin typeface="Eras Medium ITC" panose="020B0602030504020804" pitchFamily="34" charset="0"/>
              </a:rPr>
              <a:t>Please check R</a:t>
            </a:r>
            <a:r>
              <a:rPr lang="en-US" sz="2400" baseline="30000" dirty="0">
                <a:latin typeface="Eras Medium ITC" panose="020B0602030504020804" pitchFamily="34" charset="0"/>
              </a:rPr>
              <a:t>2</a:t>
            </a:r>
            <a:r>
              <a:rPr lang="en-US" sz="2400" dirty="0">
                <a:latin typeface="Eras Medium ITC" panose="020B0602030504020804" pitchFamily="34" charset="0"/>
              </a:rPr>
              <a:t> is not so small before using the regression equation for decision-making.</a:t>
            </a:r>
          </a:p>
        </p:txBody>
      </p:sp>
    </p:spTree>
    <p:extLst>
      <p:ext uri="{BB962C8B-B14F-4D97-AF65-F5344CB8AC3E}">
        <p14:creationId xmlns:p14="http://schemas.microsoft.com/office/powerpoint/2010/main" val="285753241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latin typeface="Eras Medium ITC" panose="020B0602030504020804" pitchFamily="34" charset="0"/>
              </a:rPr>
              <a:t>In-Class Practice (Discover data)</a:t>
            </a:r>
          </a:p>
        </p:txBody>
      </p:sp>
      <p:sp>
        <p:nvSpPr>
          <p:cNvPr id="4" name="Content Placeholder 3"/>
          <p:cNvSpPr>
            <a:spLocks noGrp="1"/>
          </p:cNvSpPr>
          <p:nvPr>
            <p:ph idx="1"/>
          </p:nvPr>
        </p:nvSpPr>
        <p:spPr/>
        <p:txBody>
          <a:bodyPr>
            <a:normAutofit lnSpcReduction="10000"/>
          </a:bodyPr>
          <a:lstStyle/>
          <a:p>
            <a:pPr marL="273050" indent="-273050">
              <a:lnSpc>
                <a:spcPct val="150000"/>
              </a:lnSpc>
            </a:pPr>
            <a:r>
              <a:rPr lang="en-US" sz="2800" dirty="0">
                <a:latin typeface="Eras Medium ITC" panose="020B0602030504020804" pitchFamily="34" charset="0"/>
              </a:rPr>
              <a:t>How well can we explain </a:t>
            </a:r>
            <a:r>
              <a:rPr lang="en-US" sz="2800" b="1" i="1" dirty="0">
                <a:latin typeface="Eras Medium ITC" panose="020B0602030504020804" pitchFamily="34" charset="0"/>
              </a:rPr>
              <a:t>Price/Quality Value Rating </a:t>
            </a:r>
            <a:r>
              <a:rPr lang="en-US" sz="2800" i="1" dirty="0">
                <a:latin typeface="Eras Medium ITC" panose="020B0602030504020804" pitchFamily="34" charset="0"/>
              </a:rPr>
              <a:t>(4c)</a:t>
            </a:r>
            <a:r>
              <a:rPr lang="en-US" sz="2800" dirty="0">
                <a:latin typeface="Eras Medium ITC" panose="020B0602030504020804" pitchFamily="34" charset="0"/>
              </a:rPr>
              <a:t> as a function of the </a:t>
            </a:r>
            <a:r>
              <a:rPr lang="en-US" sz="2800" b="1" i="1" dirty="0">
                <a:latin typeface="Eras Medium ITC" panose="020B0602030504020804" pitchFamily="34" charset="0"/>
              </a:rPr>
              <a:t>13 Service Attributes </a:t>
            </a:r>
            <a:r>
              <a:rPr lang="en-US" sz="2800" dirty="0">
                <a:latin typeface="Eras Medium ITC" panose="020B0602030504020804" pitchFamily="34" charset="0"/>
              </a:rPr>
              <a:t>(Q 5a – 5m)? Use alpha = .05</a:t>
            </a:r>
          </a:p>
          <a:p>
            <a:pPr marL="795338" lvl="1">
              <a:lnSpc>
                <a:spcPct val="150000"/>
              </a:lnSpc>
            </a:pPr>
            <a:r>
              <a:rPr lang="en-US" sz="2400" dirty="0">
                <a:latin typeface="Eras Medium ITC" panose="020B0602030504020804" pitchFamily="34" charset="0"/>
              </a:rPr>
              <a:t>Is the entire model significant?</a:t>
            </a:r>
          </a:p>
          <a:p>
            <a:pPr marL="795338" lvl="1">
              <a:lnSpc>
                <a:spcPct val="150000"/>
              </a:lnSpc>
            </a:pPr>
            <a:r>
              <a:rPr lang="en-US" sz="2400" dirty="0">
                <a:latin typeface="Eras Medium ITC" panose="020B0602030504020804" pitchFamily="34" charset="0"/>
              </a:rPr>
              <a:t>Which of the 13 service attributes appears significant in predicting price/quality value rating?</a:t>
            </a:r>
          </a:p>
          <a:p>
            <a:pPr marL="795338" lvl="1">
              <a:lnSpc>
                <a:spcPct val="150000"/>
              </a:lnSpc>
            </a:pPr>
            <a:r>
              <a:rPr lang="en-US" sz="2400" dirty="0">
                <a:latin typeface="Eras Medium ITC" panose="020B0602030504020804" pitchFamily="34" charset="0"/>
              </a:rPr>
              <a:t>How much total variation in price/quality value rating can this model account for?</a:t>
            </a:r>
          </a:p>
        </p:txBody>
      </p:sp>
      <p:sp>
        <p:nvSpPr>
          <p:cNvPr id="2" name="Slide Number Placeholder 1"/>
          <p:cNvSpPr>
            <a:spLocks noGrp="1"/>
          </p:cNvSpPr>
          <p:nvPr>
            <p:ph type="sldNum" sz="quarter" idx="12"/>
          </p:nvPr>
        </p:nvSpPr>
        <p:spPr/>
        <p:txBody>
          <a:bodyPr/>
          <a:lstStyle/>
          <a:p>
            <a:pPr>
              <a:defRPr/>
            </a:pPr>
            <a:fld id="{19AB58DB-DBAA-4D91-808B-BEDBA9D5C8ED}" type="slidenum">
              <a:rPr lang="en-US" smtClean="0"/>
              <a:pPr>
                <a:defRPr/>
              </a:pPr>
              <a:t>61</a:t>
            </a:fld>
            <a:endParaRPr lang="en-US"/>
          </a:p>
        </p:txBody>
      </p:sp>
    </p:spTree>
    <p:extLst>
      <p:ext uri="{BB962C8B-B14F-4D97-AF65-F5344CB8AC3E}">
        <p14:creationId xmlns:p14="http://schemas.microsoft.com/office/powerpoint/2010/main" val="3901548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194" y="-3231"/>
            <a:ext cx="6647936" cy="1325563"/>
          </a:xfrm>
        </p:spPr>
        <p:txBody>
          <a:bodyPr/>
          <a:lstStyle/>
          <a:p>
            <a:r>
              <a:rPr lang="en-US" dirty="0"/>
              <a:t>MKT 591: Course Roadmap</a:t>
            </a:r>
          </a:p>
        </p:txBody>
      </p:sp>
      <p:sp>
        <p:nvSpPr>
          <p:cNvPr id="214" name="Slide Number Placeholder 21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6C48BB-8914-42F6-A238-FACE9FB4ACA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43" name="Straight Connector 142"/>
          <p:cNvCxnSpPr/>
          <p:nvPr/>
        </p:nvCxnSpPr>
        <p:spPr>
          <a:xfrm flipH="1">
            <a:off x="246056" y="1913930"/>
            <a:ext cx="3999" cy="2652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87" idx="2"/>
            <a:endCxn id="84" idx="0"/>
          </p:cNvCxnSpPr>
          <p:nvPr/>
        </p:nvCxnSpPr>
        <p:spPr>
          <a:xfrm flipH="1">
            <a:off x="4117325" y="1696824"/>
            <a:ext cx="673959"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83" idx="2"/>
          </p:cNvCxnSpPr>
          <p:nvPr/>
        </p:nvCxnSpPr>
        <p:spPr>
          <a:xfrm>
            <a:off x="2835612" y="1913929"/>
            <a:ext cx="4078" cy="286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2174021" y="2581382"/>
            <a:ext cx="152398" cy="158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10" name="Straight Connector 209"/>
          <p:cNvCxnSpPr/>
          <p:nvPr/>
        </p:nvCxnSpPr>
        <p:spPr>
          <a:xfrm>
            <a:off x="2182898" y="3986033"/>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7636" y="2573429"/>
            <a:ext cx="1281067"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Measurement Scales</a:t>
            </a:r>
          </a:p>
        </p:txBody>
      </p:sp>
      <p:sp>
        <p:nvSpPr>
          <p:cNvPr id="83" name="TextBox 82"/>
          <p:cNvSpPr txBox="1"/>
          <p:nvPr/>
        </p:nvSpPr>
        <p:spPr>
          <a:xfrm>
            <a:off x="2149812" y="1390709"/>
            <a:ext cx="1371600"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 / Regression</a:t>
            </a:r>
          </a:p>
        </p:txBody>
      </p:sp>
      <p:sp>
        <p:nvSpPr>
          <p:cNvPr id="84" name="TextBox 83"/>
          <p:cNvSpPr txBox="1"/>
          <p:nvPr/>
        </p:nvSpPr>
        <p:spPr>
          <a:xfrm>
            <a:off x="3516918" y="2224585"/>
            <a:ext cx="120081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Demand Forecasting</a:t>
            </a:r>
          </a:p>
        </p:txBody>
      </p:sp>
      <p:sp>
        <p:nvSpPr>
          <p:cNvPr id="87" name="TextBox 86"/>
          <p:cNvSpPr txBox="1"/>
          <p:nvPr/>
        </p:nvSpPr>
        <p:spPr>
          <a:xfrm>
            <a:off x="4279764" y="1389047"/>
            <a:ext cx="1023039" cy="30777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Forecasting</a:t>
            </a:r>
          </a:p>
        </p:txBody>
      </p:sp>
      <p:sp>
        <p:nvSpPr>
          <p:cNvPr id="91" name="TextBox 90"/>
          <p:cNvSpPr txBox="1"/>
          <p:nvPr/>
        </p:nvSpPr>
        <p:spPr>
          <a:xfrm>
            <a:off x="2326421" y="2200382"/>
            <a:ext cx="1066800"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Simple Linear Regression</a:t>
            </a:r>
          </a:p>
        </p:txBody>
      </p:sp>
      <p:sp>
        <p:nvSpPr>
          <p:cNvPr id="92" name="TextBox 91"/>
          <p:cNvSpPr txBox="1"/>
          <p:nvPr/>
        </p:nvSpPr>
        <p:spPr>
          <a:xfrm>
            <a:off x="2335298" y="3695316"/>
            <a:ext cx="1066800"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Calibri" panose="020F0502020204030204"/>
              </a:defRPr>
            </a:lvl1pPr>
          </a:lstStyle>
          <a:p>
            <a:r>
              <a:rPr lang="en-US" dirty="0"/>
              <a:t>Multiple Regression</a:t>
            </a:r>
          </a:p>
        </p:txBody>
      </p:sp>
      <p:sp>
        <p:nvSpPr>
          <p:cNvPr id="93" name="TextBox 92"/>
          <p:cNvSpPr txBox="1"/>
          <p:nvPr/>
        </p:nvSpPr>
        <p:spPr>
          <a:xfrm>
            <a:off x="2335298" y="5103147"/>
            <a:ext cx="1066800" cy="95410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Logistic Regression (Consumer Choice)</a:t>
            </a:r>
          </a:p>
        </p:txBody>
      </p:sp>
      <p:sp>
        <p:nvSpPr>
          <p:cNvPr id="71" name="TextBox 70"/>
          <p:cNvSpPr txBox="1"/>
          <p:nvPr/>
        </p:nvSpPr>
        <p:spPr>
          <a:xfrm>
            <a:off x="250844" y="1390709"/>
            <a:ext cx="1557859"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Review of Quant Market Research</a:t>
            </a:r>
          </a:p>
        </p:txBody>
      </p:sp>
      <p:cxnSp>
        <p:nvCxnSpPr>
          <p:cNvPr id="61" name="Straight Connector 60"/>
          <p:cNvCxnSpPr/>
          <p:nvPr/>
        </p:nvCxnSpPr>
        <p:spPr>
          <a:xfrm>
            <a:off x="2168334" y="2563101"/>
            <a:ext cx="3255" cy="1437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02094" y="3358259"/>
            <a:ext cx="1414201" cy="523220"/>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Discrete Analysis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CrossTab</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cxnSp>
        <p:nvCxnSpPr>
          <p:cNvPr id="77" name="Straight Connector 76"/>
          <p:cNvCxnSpPr>
            <a:cxnSpLocks/>
          </p:cNvCxnSpPr>
          <p:nvPr/>
        </p:nvCxnSpPr>
        <p:spPr>
          <a:xfrm>
            <a:off x="254002" y="2835039"/>
            <a:ext cx="26380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90" name="TextBox 89"/>
          <p:cNvSpPr txBox="1"/>
          <p:nvPr/>
        </p:nvSpPr>
        <p:spPr>
          <a:xfrm>
            <a:off x="506334" y="4196750"/>
            <a:ext cx="1302369" cy="738664"/>
          </a:xfrm>
          <a:prstGeom prst="rect">
            <a:avLst/>
          </a:prstGeom>
          <a:solidFill>
            <a:schemeClr val="bg1">
              <a:lumMod val="85000"/>
            </a:schemeClr>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Continuous Analysis (Correlation)</a:t>
            </a:r>
          </a:p>
        </p:txBody>
      </p:sp>
      <p:cxnSp>
        <p:nvCxnSpPr>
          <p:cNvPr id="94" name="Straight Connector 93"/>
          <p:cNvCxnSpPr>
            <a:endCxn id="75" idx="1"/>
          </p:cNvCxnSpPr>
          <p:nvPr/>
        </p:nvCxnSpPr>
        <p:spPr>
          <a:xfrm flipV="1">
            <a:off x="263834" y="3619869"/>
            <a:ext cx="238260" cy="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5" name="Straight Connector 94"/>
          <p:cNvCxnSpPr>
            <a:endCxn id="90" idx="1"/>
          </p:cNvCxnSpPr>
          <p:nvPr/>
        </p:nvCxnSpPr>
        <p:spPr>
          <a:xfrm flipV="1">
            <a:off x="250052" y="4566082"/>
            <a:ext cx="256282" cy="362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9" name="TextBox 108"/>
          <p:cNvSpPr txBox="1"/>
          <p:nvPr/>
        </p:nvSpPr>
        <p:spPr>
          <a:xfrm>
            <a:off x="7700583" y="1411455"/>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Market Segmentation</a:t>
            </a:r>
          </a:p>
        </p:txBody>
      </p:sp>
      <p:cxnSp>
        <p:nvCxnSpPr>
          <p:cNvPr id="59" name="Straight Connector 58"/>
          <p:cNvCxnSpPr/>
          <p:nvPr/>
        </p:nvCxnSpPr>
        <p:spPr>
          <a:xfrm>
            <a:off x="2182898" y="3986034"/>
            <a:ext cx="0" cy="615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176416" y="460153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858149" y="2224585"/>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Customer Classification</a:t>
            </a:r>
          </a:p>
        </p:txBody>
      </p:sp>
      <p:cxnSp>
        <p:nvCxnSpPr>
          <p:cNvPr id="76" name="Straight Connector 75"/>
          <p:cNvCxnSpPr>
            <a:stCxn id="91" idx="2"/>
            <a:endCxn id="78" idx="0"/>
          </p:cNvCxnSpPr>
          <p:nvPr/>
        </p:nvCxnSpPr>
        <p:spPr>
          <a:xfrm flipH="1">
            <a:off x="2859819" y="2939047"/>
            <a:ext cx="2" cy="115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26419" y="3054501"/>
            <a:ext cx="1066800"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Categorical Variables</a:t>
            </a:r>
          </a:p>
        </p:txBody>
      </p:sp>
      <p:sp>
        <p:nvSpPr>
          <p:cNvPr id="96" name="TextBox 95"/>
          <p:cNvSpPr txBox="1"/>
          <p:nvPr/>
        </p:nvSpPr>
        <p:spPr>
          <a:xfrm>
            <a:off x="4973477" y="3054501"/>
            <a:ext cx="1114286"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Discriminant Analysis </a:t>
            </a:r>
          </a:p>
        </p:txBody>
      </p:sp>
      <p:sp>
        <p:nvSpPr>
          <p:cNvPr id="97" name="TextBox 96"/>
          <p:cNvSpPr txBox="1"/>
          <p:nvPr/>
        </p:nvSpPr>
        <p:spPr>
          <a:xfrm>
            <a:off x="4997833" y="3687493"/>
            <a:ext cx="1089193"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Bayesian Classifier</a:t>
            </a:r>
          </a:p>
        </p:txBody>
      </p:sp>
      <p:sp>
        <p:nvSpPr>
          <p:cNvPr id="112" name="TextBox 111"/>
          <p:cNvSpPr txBox="1"/>
          <p:nvPr/>
        </p:nvSpPr>
        <p:spPr>
          <a:xfrm>
            <a:off x="6212897" y="3523196"/>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Extracting Features by Text Analytics</a:t>
            </a:r>
          </a:p>
        </p:txBody>
      </p:sp>
      <p:sp>
        <p:nvSpPr>
          <p:cNvPr id="113" name="TextBox 112"/>
          <p:cNvSpPr txBox="1"/>
          <p:nvPr/>
        </p:nvSpPr>
        <p:spPr>
          <a:xfrm>
            <a:off x="6218932" y="2227673"/>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Factor Analysis</a:t>
            </a:r>
          </a:p>
        </p:txBody>
      </p:sp>
      <p:cxnSp>
        <p:nvCxnSpPr>
          <p:cNvPr id="125" name="Straight Connector 124"/>
          <p:cNvCxnSpPr>
            <a:stCxn id="87" idx="2"/>
            <a:endCxn id="68" idx="0"/>
          </p:cNvCxnSpPr>
          <p:nvPr/>
        </p:nvCxnSpPr>
        <p:spPr>
          <a:xfrm>
            <a:off x="4791284" y="1696824"/>
            <a:ext cx="681671" cy="5277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6" idx="1"/>
          </p:cNvCxnSpPr>
          <p:nvPr/>
        </p:nvCxnSpPr>
        <p:spPr>
          <a:xfrm flipH="1" flipV="1">
            <a:off x="4858151" y="3313217"/>
            <a:ext cx="115326" cy="2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218932" y="1426269"/>
            <a:ext cx="1229612" cy="52322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4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Features &amp; Dimensions</a:t>
            </a:r>
          </a:p>
        </p:txBody>
      </p:sp>
      <p:cxnSp>
        <p:nvCxnSpPr>
          <p:cNvPr id="145" name="Straight Connector 144"/>
          <p:cNvCxnSpPr>
            <a:stCxn id="142" idx="2"/>
            <a:endCxn id="113" idx="0"/>
          </p:cNvCxnSpPr>
          <p:nvPr/>
        </p:nvCxnSpPr>
        <p:spPr>
          <a:xfrm>
            <a:off x="6833738" y="1949489"/>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833738" y="275089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00583" y="2993989"/>
            <a:ext cx="1229612"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Advanced Model-based Segmentation</a:t>
            </a:r>
          </a:p>
        </p:txBody>
      </p:sp>
      <p:sp>
        <p:nvSpPr>
          <p:cNvPr id="149" name="TextBox 148"/>
          <p:cNvSpPr txBox="1"/>
          <p:nvPr/>
        </p:nvSpPr>
        <p:spPr>
          <a:xfrm>
            <a:off x="7700583" y="2212859"/>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Segmentation Basic</a:t>
            </a:r>
          </a:p>
        </p:txBody>
      </p:sp>
      <p:cxnSp>
        <p:nvCxnSpPr>
          <p:cNvPr id="150" name="Straight Connector 149"/>
          <p:cNvCxnSpPr>
            <a:endCxn id="149" idx="0"/>
          </p:cNvCxnSpPr>
          <p:nvPr/>
        </p:nvCxnSpPr>
        <p:spPr>
          <a:xfrm>
            <a:off x="8315389" y="1934675"/>
            <a:ext cx="0" cy="27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8315389"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7700583" y="4000250"/>
            <a:ext cx="1229612"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Spatial Segmentation</a:t>
            </a:r>
          </a:p>
        </p:txBody>
      </p:sp>
      <p:cxnSp>
        <p:nvCxnSpPr>
          <p:cNvPr id="49" name="Straight Connector 48"/>
          <p:cNvCxnSpPr/>
          <p:nvPr/>
        </p:nvCxnSpPr>
        <p:spPr>
          <a:xfrm>
            <a:off x="8315389" y="3747467"/>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5472955" y="5958579"/>
            <a:ext cx="2517112" cy="580334"/>
          </a:xfrm>
          <a:prstGeom prst="rect">
            <a:avLst/>
          </a:prstGeom>
        </p:spPr>
      </p:pic>
      <p:cxnSp>
        <p:nvCxnSpPr>
          <p:cNvPr id="50" name="Straight Connector 49"/>
          <p:cNvCxnSpPr/>
          <p:nvPr/>
        </p:nvCxnSpPr>
        <p:spPr>
          <a:xfrm>
            <a:off x="4021874" y="2736079"/>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16919" y="2993989"/>
            <a:ext cx="1089191" cy="738664"/>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BASS Diffusion Model</a:t>
            </a:r>
          </a:p>
        </p:txBody>
      </p:sp>
      <p:sp>
        <p:nvSpPr>
          <p:cNvPr id="54" name="TextBox 53"/>
          <p:cNvSpPr txBox="1"/>
          <p:nvPr/>
        </p:nvSpPr>
        <p:spPr>
          <a:xfrm>
            <a:off x="4985287" y="4384434"/>
            <a:ext cx="1114284"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Tree Models</a:t>
            </a:r>
          </a:p>
        </p:txBody>
      </p:sp>
      <p:cxnSp>
        <p:nvCxnSpPr>
          <p:cNvPr id="63" name="Straight Connector 62"/>
          <p:cNvCxnSpPr>
            <a:cxnSpLocks/>
          </p:cNvCxnSpPr>
          <p:nvPr/>
        </p:nvCxnSpPr>
        <p:spPr>
          <a:xfrm flipH="1">
            <a:off x="4858149" y="4560846"/>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7" idx="1"/>
          </p:cNvCxnSpPr>
          <p:nvPr/>
        </p:nvCxnSpPr>
        <p:spPr>
          <a:xfrm flipH="1" flipV="1">
            <a:off x="4858149" y="3947053"/>
            <a:ext cx="139684" cy="2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a:off x="4854789" y="2530773"/>
            <a:ext cx="3360" cy="262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203089" y="2965286"/>
            <a:ext cx="1229612" cy="307777"/>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MDS</a:t>
            </a:r>
          </a:p>
        </p:txBody>
      </p:sp>
      <p:cxnSp>
        <p:nvCxnSpPr>
          <p:cNvPr id="53" name="Straight Connector 52"/>
          <p:cNvCxnSpPr/>
          <p:nvPr/>
        </p:nvCxnSpPr>
        <p:spPr>
          <a:xfrm>
            <a:off x="6810380" y="3276423"/>
            <a:ext cx="0" cy="257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85287" y="4897980"/>
            <a:ext cx="1114284"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Intro Deep Learning</a:t>
            </a:r>
          </a:p>
        </p:txBody>
      </p:sp>
      <p:cxnSp>
        <p:nvCxnSpPr>
          <p:cNvPr id="57" name="Straight Connector 56"/>
          <p:cNvCxnSpPr>
            <a:cxnSpLocks/>
          </p:cNvCxnSpPr>
          <p:nvPr/>
        </p:nvCxnSpPr>
        <p:spPr>
          <a:xfrm flipH="1">
            <a:off x="4854789" y="5155173"/>
            <a:ext cx="1304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2569" y="5880827"/>
            <a:ext cx="1302369" cy="523220"/>
          </a:xfrm>
          <a:prstGeom prst="rect">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2700000" scaled="1"/>
            <a:tileRect/>
          </a:gra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Intro Bayesian Statistics</a:t>
            </a:r>
          </a:p>
        </p:txBody>
      </p:sp>
      <p:sp>
        <p:nvSpPr>
          <p:cNvPr id="56" name="TextBox 55"/>
          <p:cNvSpPr txBox="1"/>
          <p:nvPr/>
        </p:nvSpPr>
        <p:spPr>
          <a:xfrm>
            <a:off x="2326419" y="4412194"/>
            <a:ext cx="1066800" cy="523220"/>
          </a:xfrm>
          <a:prstGeom prst="rect">
            <a:avLst/>
          </a:prstGeom>
          <a:solidFill>
            <a:srgbClr val="FFFF00"/>
          </a:solidFill>
          <a:ln>
            <a:solidFill>
              <a:schemeClr val="tx1"/>
            </a:solidFill>
          </a:ln>
        </p:spPr>
        <p:style>
          <a:lnRef idx="1">
            <a:schemeClr val="dk1"/>
          </a:lnRef>
          <a:fillRef idx="2">
            <a:schemeClr val="dk1"/>
          </a:fillRef>
          <a:effectRef idx="1">
            <a:schemeClr val="dk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Issues in Regression</a:t>
            </a:r>
          </a:p>
        </p:txBody>
      </p:sp>
      <p:cxnSp>
        <p:nvCxnSpPr>
          <p:cNvPr id="60" name="Straight Connector 59"/>
          <p:cNvCxnSpPr/>
          <p:nvPr/>
        </p:nvCxnSpPr>
        <p:spPr>
          <a:xfrm>
            <a:off x="2182898" y="4566082"/>
            <a:ext cx="0" cy="793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193132" y="5349060"/>
            <a:ext cx="15239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87263" y="299763"/>
            <a:ext cx="8229600" cy="936104"/>
          </a:xfrm>
        </p:spPr>
        <p:txBody>
          <a:bodyPr>
            <a:noAutofit/>
          </a:bodyPr>
          <a:lstStyle/>
          <a:p>
            <a:r>
              <a:rPr lang="en-US" sz="4000" dirty="0">
                <a:solidFill>
                  <a:schemeClr val="tx1"/>
                </a:solidFill>
              </a:rPr>
              <a:t>Example – Sales Data</a:t>
            </a:r>
          </a:p>
        </p:txBody>
      </p:sp>
      <p:sp>
        <p:nvSpPr>
          <p:cNvPr id="6" name="TextBox 5"/>
          <p:cNvSpPr txBox="1"/>
          <p:nvPr/>
        </p:nvSpPr>
        <p:spPr>
          <a:xfrm>
            <a:off x="1522122" y="1733274"/>
            <a:ext cx="1491243" cy="523220"/>
          </a:xfrm>
          <a:prstGeom prst="rect">
            <a:avLst/>
          </a:prstGeom>
          <a:noFill/>
        </p:spPr>
        <p:txBody>
          <a:bodyPr wrap="square" rtlCol="0">
            <a:spAutoFit/>
          </a:bodyPr>
          <a:lstStyle/>
          <a:p>
            <a:pPr algn="ctr"/>
            <a:r>
              <a:rPr lang="en-US" sz="2800" dirty="0"/>
              <a:t>SALES</a:t>
            </a:r>
          </a:p>
        </p:txBody>
      </p:sp>
      <p:sp>
        <p:nvSpPr>
          <p:cNvPr id="9" name="Oval 8"/>
          <p:cNvSpPr/>
          <p:nvPr/>
        </p:nvSpPr>
        <p:spPr>
          <a:xfrm>
            <a:off x="1187624" y="1484784"/>
            <a:ext cx="2160240" cy="1008112"/>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86992" y="1722482"/>
            <a:ext cx="1480607" cy="523220"/>
          </a:xfrm>
          <a:prstGeom prst="rect">
            <a:avLst/>
          </a:prstGeom>
          <a:noFill/>
        </p:spPr>
        <p:txBody>
          <a:bodyPr wrap="square" rtlCol="0">
            <a:spAutoFit/>
          </a:bodyPr>
          <a:lstStyle/>
          <a:p>
            <a:pPr algn="ctr"/>
            <a:r>
              <a:rPr lang="en-US" sz="2800" dirty="0"/>
              <a:t>PRICE</a:t>
            </a:r>
          </a:p>
        </p:txBody>
      </p:sp>
      <p:sp>
        <p:nvSpPr>
          <p:cNvPr id="11" name="Oval 10"/>
          <p:cNvSpPr/>
          <p:nvPr/>
        </p:nvSpPr>
        <p:spPr>
          <a:xfrm>
            <a:off x="5508104" y="1509951"/>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90800" y="4267200"/>
            <a:ext cx="2536988" cy="461665"/>
          </a:xfrm>
          <a:prstGeom prst="rect">
            <a:avLst/>
          </a:prstGeom>
          <a:noFill/>
        </p:spPr>
        <p:txBody>
          <a:bodyPr wrap="square" rtlCol="0">
            <a:spAutoFit/>
          </a:bodyPr>
          <a:lstStyle/>
          <a:p>
            <a:pPr algn="ctr"/>
            <a:r>
              <a:rPr lang="en-US" sz="2400" dirty="0"/>
              <a:t>ADVERTISING</a:t>
            </a:r>
          </a:p>
        </p:txBody>
      </p:sp>
      <p:sp>
        <p:nvSpPr>
          <p:cNvPr id="13" name="Oval 12"/>
          <p:cNvSpPr/>
          <p:nvPr/>
        </p:nvSpPr>
        <p:spPr>
          <a:xfrm>
            <a:off x="2815148" y="400506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TextBox 14"/>
          <p:cNvSpPr txBox="1"/>
          <p:nvPr/>
        </p:nvSpPr>
        <p:spPr>
          <a:xfrm>
            <a:off x="4962103" y="3874333"/>
            <a:ext cx="2304256" cy="461665"/>
          </a:xfrm>
          <a:prstGeom prst="rect">
            <a:avLst/>
          </a:prstGeom>
          <a:noFill/>
        </p:spPr>
        <p:txBody>
          <a:bodyPr wrap="square" rtlCol="0">
            <a:spAutoFit/>
          </a:bodyPr>
          <a:lstStyle/>
          <a:p>
            <a:pPr algn="ctr"/>
            <a:r>
              <a:rPr lang="en-US" sz="2400" dirty="0"/>
              <a:t>PROMOTION</a:t>
            </a:r>
          </a:p>
        </p:txBody>
      </p:sp>
      <p:sp>
        <p:nvSpPr>
          <p:cNvPr id="16" name="Oval 15"/>
          <p:cNvSpPr/>
          <p:nvPr/>
        </p:nvSpPr>
        <p:spPr>
          <a:xfrm>
            <a:off x="5034111" y="364502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02063" y="4954453"/>
            <a:ext cx="2304256" cy="461665"/>
          </a:xfrm>
          <a:prstGeom prst="rect">
            <a:avLst/>
          </a:prstGeom>
          <a:noFill/>
        </p:spPr>
        <p:txBody>
          <a:bodyPr wrap="square" rtlCol="0">
            <a:spAutoFit/>
          </a:bodyPr>
          <a:lstStyle/>
          <a:p>
            <a:pPr algn="ctr"/>
            <a:r>
              <a:rPr lang="en-US" sz="2400" dirty="0"/>
              <a:t>COUPON</a:t>
            </a:r>
          </a:p>
        </p:txBody>
      </p:sp>
      <p:sp>
        <p:nvSpPr>
          <p:cNvPr id="18" name="Oval 17"/>
          <p:cNvSpPr/>
          <p:nvPr/>
        </p:nvSpPr>
        <p:spPr>
          <a:xfrm>
            <a:off x="4674071" y="472514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83768" y="5322882"/>
            <a:ext cx="2304256" cy="461665"/>
          </a:xfrm>
          <a:prstGeom prst="rect">
            <a:avLst/>
          </a:prstGeom>
          <a:noFill/>
        </p:spPr>
        <p:txBody>
          <a:bodyPr wrap="square" rtlCol="0">
            <a:spAutoFit/>
          </a:bodyPr>
          <a:lstStyle/>
          <a:p>
            <a:pPr algn="ctr"/>
            <a:r>
              <a:rPr lang="en-US" sz="2400" dirty="0"/>
              <a:t>DISPLAY</a:t>
            </a:r>
          </a:p>
        </p:txBody>
      </p:sp>
      <p:sp>
        <p:nvSpPr>
          <p:cNvPr id="20" name="Oval 19"/>
          <p:cNvSpPr/>
          <p:nvPr/>
        </p:nvSpPr>
        <p:spPr>
          <a:xfrm>
            <a:off x="2555776" y="5093573"/>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3707904" y="1382713"/>
            <a:ext cx="1440160"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21115764">
            <a:off x="1909139" y="3332425"/>
            <a:ext cx="5976664" cy="3140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rot="4296594">
            <a:off x="2274629" y="2544263"/>
            <a:ext cx="1072341"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9952" y="5786100"/>
            <a:ext cx="2304256" cy="400110"/>
          </a:xfrm>
          <a:prstGeom prst="rect">
            <a:avLst/>
          </a:prstGeom>
          <a:noFill/>
        </p:spPr>
        <p:txBody>
          <a:bodyPr wrap="square" rtlCol="0">
            <a:spAutoFit/>
          </a:bodyPr>
          <a:lstStyle/>
          <a:p>
            <a:pPr algn="ctr"/>
            <a:r>
              <a:rPr lang="en-US" sz="2000" dirty="0"/>
              <a:t>••••••</a:t>
            </a:r>
          </a:p>
        </p:txBody>
      </p:sp>
      <p:sp>
        <p:nvSpPr>
          <p:cNvPr id="2" name="TextBox 1"/>
          <p:cNvSpPr txBox="1"/>
          <p:nvPr/>
        </p:nvSpPr>
        <p:spPr>
          <a:xfrm>
            <a:off x="6052476" y="5843653"/>
            <a:ext cx="3048000" cy="923330"/>
          </a:xfrm>
          <a:prstGeom prst="rect">
            <a:avLst/>
          </a:prstGeom>
          <a:solidFill>
            <a:srgbClr val="FFFF00"/>
          </a:solidFill>
        </p:spPr>
        <p:txBody>
          <a:bodyPr wrap="square" rtlCol="0">
            <a:spAutoFit/>
          </a:bodyPr>
          <a:lstStyle/>
          <a:p>
            <a:r>
              <a:rPr lang="en-US" dirty="0">
                <a:latin typeface="Eras Medium ITC" panose="020B0602030504020804" pitchFamily="34" charset="0"/>
              </a:rPr>
              <a:t>Many other possible factors which can affect sales </a:t>
            </a:r>
          </a:p>
          <a:p>
            <a:r>
              <a:rPr lang="en-US" dirty="0">
                <a:latin typeface="Eras Medium ITC" panose="020B0602030504020804" pitchFamily="34" charset="0"/>
              </a:rPr>
              <a:t>(or not available in data).</a:t>
            </a:r>
          </a:p>
        </p:txBody>
      </p:sp>
      <p:sp>
        <p:nvSpPr>
          <p:cNvPr id="24" name="TextBox 23"/>
          <p:cNvSpPr txBox="1"/>
          <p:nvPr/>
        </p:nvSpPr>
        <p:spPr>
          <a:xfrm>
            <a:off x="6550659" y="1030887"/>
            <a:ext cx="2059942" cy="646331"/>
          </a:xfrm>
          <a:prstGeom prst="rect">
            <a:avLst/>
          </a:prstGeom>
          <a:solidFill>
            <a:srgbClr val="FFFF00"/>
          </a:solidFill>
        </p:spPr>
        <p:txBody>
          <a:bodyPr wrap="square" rtlCol="0">
            <a:spAutoFit/>
          </a:bodyPr>
          <a:lstStyle/>
          <a:p>
            <a:r>
              <a:rPr lang="en-US" dirty="0">
                <a:latin typeface="Eras Medium ITC" panose="020B0602030504020804" pitchFamily="34" charset="0"/>
              </a:rPr>
              <a:t>What we observe from data</a:t>
            </a:r>
          </a:p>
        </p:txBody>
      </p:sp>
    </p:spTree>
    <p:extLst>
      <p:ext uri="{BB962C8B-B14F-4D97-AF65-F5344CB8AC3E}">
        <p14:creationId xmlns:p14="http://schemas.microsoft.com/office/powerpoint/2010/main" val="30963299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p:nvPr/>
        </p:nvGrpSpPr>
        <p:grpSpPr>
          <a:xfrm>
            <a:off x="2483768" y="517104"/>
            <a:ext cx="4104456" cy="2952329"/>
            <a:chOff x="1187624" y="1382713"/>
            <a:chExt cx="6698179" cy="5090680"/>
          </a:xfrm>
        </p:grpSpPr>
        <p:sp>
          <p:nvSpPr>
            <p:cNvPr id="6" name="TextBox 5"/>
            <p:cNvSpPr txBox="1"/>
            <p:nvPr/>
          </p:nvSpPr>
          <p:spPr>
            <a:xfrm>
              <a:off x="1632958" y="1714093"/>
              <a:ext cx="1594629" cy="636837"/>
            </a:xfrm>
            <a:prstGeom prst="rect">
              <a:avLst/>
            </a:prstGeom>
            <a:noFill/>
          </p:spPr>
          <p:txBody>
            <a:bodyPr wrap="square" rtlCol="0">
              <a:spAutoFit/>
            </a:bodyPr>
            <a:lstStyle/>
            <a:p>
              <a:pPr algn="ctr"/>
              <a:r>
                <a:rPr lang="en-US" dirty="0"/>
                <a:t>SALES</a:t>
              </a:r>
            </a:p>
          </p:txBody>
        </p:sp>
        <p:sp>
          <p:nvSpPr>
            <p:cNvPr id="9" name="Oval 8"/>
            <p:cNvSpPr/>
            <p:nvPr/>
          </p:nvSpPr>
          <p:spPr>
            <a:xfrm>
              <a:off x="1187624" y="1484784"/>
              <a:ext cx="2160240" cy="1008112"/>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TextBox 9"/>
            <p:cNvSpPr txBox="1"/>
            <p:nvPr/>
          </p:nvSpPr>
          <p:spPr>
            <a:xfrm>
              <a:off x="5986992" y="1722481"/>
              <a:ext cx="1592947" cy="636837"/>
            </a:xfrm>
            <a:prstGeom prst="rect">
              <a:avLst/>
            </a:prstGeom>
            <a:noFill/>
          </p:spPr>
          <p:txBody>
            <a:bodyPr wrap="square" rtlCol="0">
              <a:spAutoFit/>
            </a:bodyPr>
            <a:lstStyle/>
            <a:p>
              <a:pPr algn="ctr"/>
              <a:r>
                <a:rPr lang="en-US" dirty="0"/>
                <a:t>PRICE</a:t>
              </a:r>
            </a:p>
          </p:txBody>
        </p:sp>
        <p:sp>
          <p:nvSpPr>
            <p:cNvPr id="11" name="Oval 10"/>
            <p:cNvSpPr/>
            <p:nvPr/>
          </p:nvSpPr>
          <p:spPr>
            <a:xfrm>
              <a:off x="5508104" y="1509951"/>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TextBox 11"/>
            <p:cNvSpPr txBox="1"/>
            <p:nvPr/>
          </p:nvSpPr>
          <p:spPr>
            <a:xfrm>
              <a:off x="2698418" y="4217595"/>
              <a:ext cx="2388145" cy="530698"/>
            </a:xfrm>
            <a:prstGeom prst="rect">
              <a:avLst/>
            </a:prstGeom>
            <a:noFill/>
          </p:spPr>
          <p:txBody>
            <a:bodyPr wrap="square" rtlCol="0">
              <a:spAutoFit/>
            </a:bodyPr>
            <a:lstStyle/>
            <a:p>
              <a:pPr algn="ctr"/>
              <a:r>
                <a:rPr lang="en-US" sz="1400" dirty="0"/>
                <a:t>ADVERTISING</a:t>
              </a:r>
            </a:p>
          </p:txBody>
        </p:sp>
        <p:sp>
          <p:nvSpPr>
            <p:cNvPr id="13" name="Oval 12"/>
            <p:cNvSpPr/>
            <p:nvPr/>
          </p:nvSpPr>
          <p:spPr>
            <a:xfrm>
              <a:off x="2815148" y="400506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4"/>
            <p:cNvSpPr txBox="1"/>
            <p:nvPr/>
          </p:nvSpPr>
          <p:spPr>
            <a:xfrm>
              <a:off x="4962103" y="3874334"/>
              <a:ext cx="2369131" cy="530698"/>
            </a:xfrm>
            <a:prstGeom prst="rect">
              <a:avLst/>
            </a:prstGeom>
            <a:noFill/>
          </p:spPr>
          <p:txBody>
            <a:bodyPr wrap="square" rtlCol="0">
              <a:spAutoFit/>
            </a:bodyPr>
            <a:lstStyle/>
            <a:p>
              <a:pPr algn="ctr"/>
              <a:r>
                <a:rPr lang="en-US" sz="1400" dirty="0"/>
                <a:t>PROMOTION</a:t>
              </a:r>
            </a:p>
          </p:txBody>
        </p:sp>
        <p:sp>
          <p:nvSpPr>
            <p:cNvPr id="16" name="Oval 15"/>
            <p:cNvSpPr/>
            <p:nvPr/>
          </p:nvSpPr>
          <p:spPr>
            <a:xfrm>
              <a:off x="5034111" y="364502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6"/>
            <p:cNvSpPr txBox="1"/>
            <p:nvPr/>
          </p:nvSpPr>
          <p:spPr>
            <a:xfrm>
              <a:off x="4602062" y="4954453"/>
              <a:ext cx="2304255" cy="530698"/>
            </a:xfrm>
            <a:prstGeom prst="rect">
              <a:avLst/>
            </a:prstGeom>
            <a:noFill/>
          </p:spPr>
          <p:txBody>
            <a:bodyPr wrap="square" rtlCol="0">
              <a:spAutoFit/>
            </a:bodyPr>
            <a:lstStyle/>
            <a:p>
              <a:pPr algn="ctr"/>
              <a:r>
                <a:rPr lang="en-US" sz="1400" dirty="0"/>
                <a:t>COUPON</a:t>
              </a:r>
            </a:p>
          </p:txBody>
        </p:sp>
        <p:sp>
          <p:nvSpPr>
            <p:cNvPr id="18" name="Oval 17"/>
            <p:cNvSpPr/>
            <p:nvPr/>
          </p:nvSpPr>
          <p:spPr>
            <a:xfrm>
              <a:off x="4674071" y="4725144"/>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8"/>
            <p:cNvSpPr txBox="1"/>
            <p:nvPr/>
          </p:nvSpPr>
          <p:spPr>
            <a:xfrm>
              <a:off x="2483769" y="5322881"/>
              <a:ext cx="2304255" cy="530698"/>
            </a:xfrm>
            <a:prstGeom prst="rect">
              <a:avLst/>
            </a:prstGeom>
            <a:noFill/>
          </p:spPr>
          <p:txBody>
            <a:bodyPr wrap="square" rtlCol="0">
              <a:spAutoFit/>
            </a:bodyPr>
            <a:lstStyle/>
            <a:p>
              <a:pPr algn="ctr"/>
              <a:r>
                <a:rPr lang="en-US" sz="1400" dirty="0"/>
                <a:t>DISPLAY</a:t>
              </a:r>
            </a:p>
          </p:txBody>
        </p:sp>
        <p:sp>
          <p:nvSpPr>
            <p:cNvPr id="20" name="Oval 19"/>
            <p:cNvSpPr/>
            <p:nvPr/>
          </p:nvSpPr>
          <p:spPr>
            <a:xfrm>
              <a:off x="2555776" y="5093573"/>
              <a:ext cx="21602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Left-Right Arrow 20"/>
            <p:cNvSpPr/>
            <p:nvPr/>
          </p:nvSpPr>
          <p:spPr>
            <a:xfrm>
              <a:off x="3707904" y="1382713"/>
              <a:ext cx="1440160"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Oval 22"/>
            <p:cNvSpPr/>
            <p:nvPr/>
          </p:nvSpPr>
          <p:spPr>
            <a:xfrm rot="21115764">
              <a:off x="1909139" y="3332425"/>
              <a:ext cx="5976664" cy="3140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Left-Right Arrow 24"/>
            <p:cNvSpPr/>
            <p:nvPr/>
          </p:nvSpPr>
          <p:spPr>
            <a:xfrm rot="4296594">
              <a:off x="2274629" y="2544263"/>
              <a:ext cx="1072341" cy="1224136"/>
            </a:xfrm>
            <a:prstGeom prst="leftRightArrow">
              <a:avLst>
                <a:gd name="adj1" fmla="val 59594"/>
                <a:gd name="adj2" fmla="val 1984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4" name="Rectangle 2"/>
          <p:cNvSpPr txBox="1">
            <a:spLocks noChangeArrowheads="1"/>
          </p:cNvSpPr>
          <p:nvPr/>
        </p:nvSpPr>
        <p:spPr>
          <a:xfrm>
            <a:off x="611560" y="3613448"/>
            <a:ext cx="8208912" cy="316835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j-lt"/>
                <a:ea typeface="+mj-ea"/>
                <a:cs typeface="+mj-cs"/>
              </a:rPr>
              <a:t>SALES = f (</a:t>
            </a:r>
            <a:r>
              <a:rPr kumimoji="0" lang="en-US" sz="2800" b="0" i="0" u="none" strike="noStrike" kern="1200" cap="none" spc="0" normalizeH="0" noProof="0" dirty="0">
                <a:ln>
                  <a:noFill/>
                </a:ln>
                <a:solidFill>
                  <a:schemeClr val="tx1"/>
                </a:solidFill>
                <a:effectLst/>
                <a:uLnTx/>
                <a:uFillTx/>
                <a:latin typeface="+mj-lt"/>
                <a:ea typeface="+mj-ea"/>
                <a:cs typeface="+mj-cs"/>
              </a:rPr>
              <a:t> </a:t>
            </a:r>
            <a:r>
              <a:rPr kumimoji="0" lang="en-US" sz="2800" b="0" i="0" u="none" strike="noStrike" kern="1200" cap="none" spc="0" normalizeH="0" baseline="0" noProof="0" dirty="0">
                <a:ln>
                  <a:noFill/>
                </a:ln>
                <a:solidFill>
                  <a:schemeClr val="tx1"/>
                </a:solidFill>
                <a:effectLst/>
                <a:uLnTx/>
                <a:uFillTx/>
                <a:latin typeface="+mj-lt"/>
                <a:ea typeface="+mj-ea"/>
                <a:cs typeface="+mj-cs"/>
              </a:rPr>
              <a:t>PRICE, Some other factors )</a:t>
            </a: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2800" dirty="0">
                <a:latin typeface="+mj-lt"/>
                <a:ea typeface="+mj-ea"/>
                <a:cs typeface="+mj-cs"/>
              </a:rPr>
              <a:t> Two Assumptions of Regression Model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marL="971550" lvl="1" indent="-514350">
              <a:spcBef>
                <a:spcPct val="0"/>
              </a:spcBef>
              <a:buFontTx/>
              <a:buAutoNum type="arabicParenR"/>
              <a:defRPr/>
            </a:pPr>
            <a:r>
              <a:rPr lang="en-US" sz="2800" noProof="0" dirty="0">
                <a:latin typeface="+mj-lt"/>
                <a:ea typeface="+mj-ea"/>
                <a:cs typeface="+mj-cs"/>
              </a:rPr>
              <a:t>Linear Relationship Between SALES and PRICE</a:t>
            </a:r>
          </a:p>
          <a:p>
            <a:pPr marL="971550" lvl="1" indent="-514350">
              <a:spcBef>
                <a:spcPct val="0"/>
              </a:spcBef>
              <a:buFontTx/>
              <a:buAutoNum type="arabicParenR"/>
              <a:defRPr/>
            </a:pPr>
            <a:r>
              <a:rPr kumimoji="0" lang="en-US" sz="2800" b="0" i="0" u="none" strike="noStrike" kern="1200" cap="none" spc="0" normalizeH="0" baseline="0" dirty="0">
                <a:ln>
                  <a:noFill/>
                </a:ln>
                <a:solidFill>
                  <a:schemeClr val="tx1"/>
                </a:solidFill>
                <a:effectLst/>
                <a:uLnTx/>
                <a:uFillTx/>
                <a:latin typeface="+mj-lt"/>
                <a:ea typeface="+mj-ea"/>
                <a:cs typeface="+mj-cs"/>
              </a:rPr>
              <a:t>Other factors</a:t>
            </a:r>
            <a:r>
              <a:rPr kumimoji="0" lang="en-US" sz="2800" b="0" i="0" u="none" strike="noStrike" kern="1200" cap="none" spc="0" normalizeH="0" dirty="0">
                <a:ln>
                  <a:noFill/>
                </a:ln>
                <a:solidFill>
                  <a:schemeClr val="tx1"/>
                </a:solidFill>
                <a:effectLst/>
                <a:uLnTx/>
                <a:uFillTx/>
                <a:latin typeface="+mj-lt"/>
                <a:ea typeface="+mj-ea"/>
                <a:cs typeface="+mj-cs"/>
              </a:rPr>
              <a:t> follow N(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7" name="Object 26"/>
          <p:cNvGraphicFramePr>
            <a:graphicFrameLocks noChangeAspect="1"/>
          </p:cNvGraphicFramePr>
          <p:nvPr/>
        </p:nvGraphicFramePr>
        <p:xfrm>
          <a:off x="5334000" y="5742856"/>
          <a:ext cx="960106" cy="576064"/>
        </p:xfrm>
        <a:graphic>
          <a:graphicData uri="http://schemas.openxmlformats.org/presentationml/2006/ole">
            <mc:AlternateContent xmlns:mc="http://schemas.openxmlformats.org/markup-compatibility/2006">
              <mc:Choice xmlns:v="urn:schemas-microsoft-com:vml" Requires="v">
                <p:oleObj spid="_x0000_s105621" name="Equation" r:id="rId4" imgW="381000" imgH="228600" progId="Equation.3">
                  <p:embed/>
                </p:oleObj>
              </mc:Choice>
              <mc:Fallback>
                <p:oleObj name="Equation" r:id="rId4" imgW="381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742856"/>
                        <a:ext cx="96010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6536110" y="1952113"/>
            <a:ext cx="2114873" cy="923330"/>
          </a:xfrm>
          <a:prstGeom prst="rect">
            <a:avLst/>
          </a:prstGeom>
          <a:noFill/>
        </p:spPr>
        <p:txBody>
          <a:bodyPr wrap="square" rtlCol="0">
            <a:spAutoFit/>
          </a:bodyPr>
          <a:lstStyle/>
          <a:p>
            <a:r>
              <a:rPr lang="en-US" dirty="0"/>
              <a:t>Considering all other factors as a random variable.</a:t>
            </a:r>
          </a:p>
        </p:txBody>
      </p:sp>
    </p:spTree>
    <p:extLst>
      <p:ext uri="{BB962C8B-B14F-4D97-AF65-F5344CB8AC3E}">
        <p14:creationId xmlns:p14="http://schemas.microsoft.com/office/powerpoint/2010/main" val="1549421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595354" y="5213352"/>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p:cNvSpPr txBox="1">
            <a:spLocks noChangeArrowheads="1"/>
          </p:cNvSpPr>
          <p:nvPr/>
        </p:nvSpPr>
        <p:spPr>
          <a:xfrm>
            <a:off x="228600" y="309572"/>
            <a:ext cx="8839200" cy="2509828"/>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j-lt"/>
                <a:ea typeface="+mj-ea"/>
                <a:cs typeface="+mj-cs"/>
              </a:rPr>
              <a:t> SALES = f (</a:t>
            </a:r>
            <a:r>
              <a:rPr kumimoji="0" lang="en-US" sz="2400" b="0" i="0" u="none" strike="noStrike" kern="1200" cap="none" spc="0" normalizeH="0" noProof="0" dirty="0">
                <a:ln>
                  <a:noFill/>
                </a:ln>
                <a:solidFill>
                  <a:schemeClr val="tx1"/>
                </a:solidFill>
                <a:effectLst/>
                <a:uLnTx/>
                <a:uFillTx/>
                <a:latin typeface="+mj-lt"/>
                <a:ea typeface="+mj-ea"/>
                <a:cs typeface="+mj-cs"/>
              </a:rPr>
              <a:t> </a:t>
            </a:r>
            <a:r>
              <a:rPr kumimoji="0" lang="en-US" sz="2400" b="0" i="0" u="none" strike="noStrike" kern="1200" cap="none" spc="0" normalizeH="0" baseline="0" noProof="0" dirty="0">
                <a:ln>
                  <a:noFill/>
                </a:ln>
                <a:solidFill>
                  <a:schemeClr val="tx1"/>
                </a:solidFill>
                <a:effectLst/>
                <a:uLnTx/>
                <a:uFillTx/>
                <a:latin typeface="+mj-lt"/>
                <a:ea typeface="+mj-ea"/>
                <a:cs typeface="+mj-cs"/>
              </a:rPr>
              <a:t>PRICE, Other factors )</a:t>
            </a:r>
            <a:endParaRPr lang="en-US" sz="2400" dirty="0">
              <a:latin typeface="+mj-lt"/>
              <a:ea typeface="+mj-ea"/>
              <a:cs typeface="+mj-cs"/>
            </a:endParaRPr>
          </a:p>
          <a:p>
            <a:pPr lvl="0">
              <a:spcBef>
                <a:spcPct val="0"/>
              </a:spcBef>
              <a:buFont typeface="Arial" pitchFamily="34" charset="0"/>
              <a:buChar char="•"/>
              <a:defRPr/>
            </a:pPr>
            <a:r>
              <a:rPr lang="en-US" sz="2400" dirty="0"/>
              <a:t> Assumptions of Regression Model </a:t>
            </a:r>
          </a:p>
          <a:p>
            <a:pPr marL="971550" lvl="1" indent="-514350">
              <a:spcBef>
                <a:spcPct val="0"/>
              </a:spcBef>
              <a:buFont typeface="+mj-lt"/>
              <a:buAutoNum type="arabicPeriod"/>
              <a:defRPr/>
            </a:pPr>
            <a:r>
              <a:rPr lang="en-US" sz="2400" noProof="0" dirty="0">
                <a:latin typeface="+mj-lt"/>
                <a:ea typeface="+mj-ea"/>
                <a:cs typeface="+mj-cs"/>
              </a:rPr>
              <a:t>Focusing on Linear Relationship Between SALES and PRICE (Our main interest variable)</a:t>
            </a:r>
          </a:p>
          <a:p>
            <a:pPr marL="971550" lvl="1" indent="-514350">
              <a:spcBef>
                <a:spcPct val="0"/>
              </a:spcBef>
              <a:buFont typeface="+mj-lt"/>
              <a:buAutoNum type="arabicPeriod"/>
              <a:defRPr/>
            </a:pPr>
            <a:r>
              <a:rPr kumimoji="0" lang="en-US" sz="2400" b="0" i="0" u="none" strike="noStrike" kern="1200" cap="none" spc="0" normalizeH="0" baseline="0" dirty="0">
                <a:ln>
                  <a:noFill/>
                </a:ln>
                <a:solidFill>
                  <a:schemeClr val="tx1"/>
                </a:solidFill>
                <a:effectLst/>
                <a:uLnTx/>
                <a:uFillTx/>
                <a:latin typeface="+mj-lt"/>
                <a:ea typeface="+mj-ea"/>
                <a:cs typeface="+mj-cs"/>
              </a:rPr>
              <a:t>Other factors</a:t>
            </a:r>
            <a:r>
              <a:rPr kumimoji="0" lang="en-US" sz="2400" b="0" i="0" u="none" strike="noStrike" kern="1200" cap="none" spc="0" normalizeH="0" dirty="0">
                <a:ln>
                  <a:noFill/>
                </a:ln>
                <a:solidFill>
                  <a:schemeClr val="tx1"/>
                </a:solidFill>
                <a:effectLst/>
                <a:uLnTx/>
                <a:uFillTx/>
                <a:latin typeface="+mj-lt"/>
                <a:ea typeface="+mj-ea"/>
                <a:cs typeface="+mj-cs"/>
              </a:rPr>
              <a:t> follow N(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479714424"/>
              </p:ext>
            </p:extLst>
          </p:nvPr>
        </p:nvGraphicFramePr>
        <p:xfrm>
          <a:off x="4373894" y="1862336"/>
          <a:ext cx="960106" cy="576064"/>
        </p:xfrm>
        <a:graphic>
          <a:graphicData uri="http://schemas.openxmlformats.org/presentationml/2006/ole">
            <mc:AlternateContent xmlns:mc="http://schemas.openxmlformats.org/markup-compatibility/2006">
              <mc:Choice xmlns:v="urn:schemas-microsoft-com:vml" Requires="v">
                <p:oleObj spid="_x0000_s106939" name="Equation" r:id="rId4" imgW="381000" imgH="228600" progId="Equation.3">
                  <p:embed/>
                </p:oleObj>
              </mc:Choice>
              <mc:Fallback>
                <p:oleObj name="Equation" r:id="rId4" imgW="381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3894" y="1862336"/>
                        <a:ext cx="96010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extLst>
              <p:ext uri="{D42A27DB-BD31-4B8C-83A1-F6EECF244321}">
                <p14:modId xmlns:p14="http://schemas.microsoft.com/office/powerpoint/2010/main" val="1526684847"/>
              </p:ext>
            </p:extLst>
          </p:nvPr>
        </p:nvGraphicFramePr>
        <p:xfrm>
          <a:off x="1485900" y="2618146"/>
          <a:ext cx="5956300" cy="1217613"/>
        </p:xfrm>
        <a:graphic>
          <a:graphicData uri="http://schemas.openxmlformats.org/presentationml/2006/ole">
            <mc:AlternateContent xmlns:mc="http://schemas.openxmlformats.org/markup-compatibility/2006">
              <mc:Choice xmlns:v="urn:schemas-microsoft-com:vml" Requires="v">
                <p:oleObj spid="_x0000_s106940" name="Equation" r:id="rId6" imgW="2362200" imgH="482600" progId="Equation.3">
                  <p:embed/>
                </p:oleObj>
              </mc:Choice>
              <mc:Fallback>
                <p:oleObj name="Equation" r:id="rId6" imgW="2362200" imgH="482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 y="2618146"/>
                        <a:ext cx="5956300"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5203294" y="6052281"/>
            <a:ext cx="1592565" cy="646331"/>
          </a:xfrm>
          <a:prstGeom prst="rect">
            <a:avLst/>
          </a:prstGeom>
          <a:noFill/>
          <a:ln>
            <a:solidFill>
              <a:srgbClr val="FF0000"/>
            </a:solidFill>
          </a:ln>
        </p:spPr>
        <p:txBody>
          <a:bodyPr wrap="square" rtlCol="0">
            <a:spAutoFit/>
          </a:bodyPr>
          <a:lstStyle/>
          <a:p>
            <a:pPr algn="ctr"/>
            <a:r>
              <a:rPr lang="en-US" sz="3600" dirty="0">
                <a:solidFill>
                  <a:srgbClr val="FF0000"/>
                </a:solidFill>
              </a:rPr>
              <a:t>“error”</a:t>
            </a:r>
          </a:p>
        </p:txBody>
      </p:sp>
      <p:sp>
        <p:nvSpPr>
          <p:cNvPr id="7" name="Right Arrow 6"/>
          <p:cNvSpPr/>
          <p:nvPr/>
        </p:nvSpPr>
        <p:spPr>
          <a:xfrm>
            <a:off x="633234" y="2649861"/>
            <a:ext cx="648072" cy="108012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11560" y="4891764"/>
            <a:ext cx="648072" cy="108012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53" name="Object 5"/>
          <p:cNvGraphicFramePr>
            <a:graphicFrameLocks noChangeAspect="1"/>
          </p:cNvGraphicFramePr>
          <p:nvPr>
            <p:extLst>
              <p:ext uri="{D42A27DB-BD31-4B8C-83A1-F6EECF244321}">
                <p14:modId xmlns:p14="http://schemas.microsoft.com/office/powerpoint/2010/main" val="2542777460"/>
              </p:ext>
            </p:extLst>
          </p:nvPr>
        </p:nvGraphicFramePr>
        <p:xfrm>
          <a:off x="1444625" y="5137509"/>
          <a:ext cx="7299325" cy="608012"/>
        </p:xfrm>
        <a:graphic>
          <a:graphicData uri="http://schemas.openxmlformats.org/presentationml/2006/ole">
            <mc:AlternateContent xmlns:mc="http://schemas.openxmlformats.org/markup-compatibility/2006">
              <mc:Choice xmlns:v="urn:schemas-microsoft-com:vml" Requires="v">
                <p:oleObj spid="_x0000_s106941" name="Equation" r:id="rId8" imgW="2895600" imgH="241300" progId="Equation.3">
                  <p:embed/>
                </p:oleObj>
              </mc:Choice>
              <mc:Fallback>
                <p:oleObj name="Equation" r:id="rId8" imgW="28956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4625" y="5137509"/>
                        <a:ext cx="7299325"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762580" y="5248310"/>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66150" y="5218247"/>
            <a:ext cx="490771" cy="4956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2" idx="0"/>
            <a:endCxn id="11" idx="4"/>
          </p:cNvCxnSpPr>
          <p:nvPr/>
        </p:nvCxnSpPr>
        <p:spPr>
          <a:xfrm rot="5400000" flipH="1" flipV="1">
            <a:off x="5849619" y="5893935"/>
            <a:ext cx="308304" cy="83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79712" y="6059269"/>
            <a:ext cx="2808311" cy="646331"/>
          </a:xfrm>
          <a:prstGeom prst="rect">
            <a:avLst/>
          </a:prstGeom>
          <a:noFill/>
          <a:ln>
            <a:solidFill>
              <a:srgbClr val="FF0000"/>
            </a:solidFill>
          </a:ln>
        </p:spPr>
        <p:txBody>
          <a:bodyPr wrap="square" rtlCol="0">
            <a:spAutoFit/>
          </a:bodyPr>
          <a:lstStyle/>
          <a:p>
            <a:pPr algn="ctr"/>
            <a:r>
              <a:rPr lang="en-US" sz="3600" dirty="0">
                <a:solidFill>
                  <a:srgbClr val="FF0000"/>
                </a:solidFill>
              </a:rPr>
              <a:t>“coefficients”</a:t>
            </a:r>
          </a:p>
        </p:txBody>
      </p:sp>
      <p:cxnSp>
        <p:nvCxnSpPr>
          <p:cNvPr id="17" name="Straight Arrow Connector 16"/>
          <p:cNvCxnSpPr>
            <a:stCxn id="16" idx="0"/>
            <a:endCxn id="12" idx="4"/>
          </p:cNvCxnSpPr>
          <p:nvPr/>
        </p:nvCxnSpPr>
        <p:spPr>
          <a:xfrm rot="16200000" flipV="1">
            <a:off x="3125025" y="5800426"/>
            <a:ext cx="345355" cy="1723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604262" y="5821050"/>
            <a:ext cx="340120" cy="1328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0152" y="3409500"/>
            <a:ext cx="2880320" cy="461665"/>
          </a:xfrm>
          <a:prstGeom prst="rect">
            <a:avLst/>
          </a:prstGeom>
          <a:noFill/>
          <a:ln>
            <a:solidFill>
              <a:srgbClr val="FF0000"/>
            </a:solidFill>
          </a:ln>
        </p:spPr>
        <p:txBody>
          <a:bodyPr wrap="square" rtlCol="0">
            <a:spAutoFit/>
          </a:bodyPr>
          <a:lstStyle/>
          <a:p>
            <a:pPr algn="ctr"/>
            <a:r>
              <a:rPr lang="en-US" sz="2400" dirty="0" err="1">
                <a:solidFill>
                  <a:srgbClr val="FF0000"/>
                </a:solidFill>
              </a:rPr>
              <a:t>i-th</a:t>
            </a:r>
            <a:r>
              <a:rPr lang="en-US" sz="2400" dirty="0">
                <a:solidFill>
                  <a:srgbClr val="FF0000"/>
                </a:solidFill>
              </a:rPr>
              <a:t> market or unit </a:t>
            </a:r>
          </a:p>
        </p:txBody>
      </p:sp>
      <p:sp>
        <p:nvSpPr>
          <p:cNvPr id="26" name="Oval 25"/>
          <p:cNvSpPr/>
          <p:nvPr/>
        </p:nvSpPr>
        <p:spPr>
          <a:xfrm>
            <a:off x="7241192" y="2912726"/>
            <a:ext cx="288032" cy="2796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5" idx="0"/>
          </p:cNvCxnSpPr>
          <p:nvPr/>
        </p:nvCxnSpPr>
        <p:spPr>
          <a:xfrm flipV="1">
            <a:off x="7380312" y="3183981"/>
            <a:ext cx="18181" cy="2255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0" y="4294501"/>
            <a:ext cx="4032448" cy="584775"/>
          </a:xfrm>
          <a:prstGeom prst="rect">
            <a:avLst/>
          </a:prstGeom>
          <a:noFill/>
          <a:ln>
            <a:solidFill>
              <a:srgbClr val="FF0000"/>
            </a:solidFill>
          </a:ln>
        </p:spPr>
        <p:txBody>
          <a:bodyPr wrap="square" rtlCol="0">
            <a:spAutoFit/>
          </a:bodyPr>
          <a:lstStyle/>
          <a:p>
            <a:pPr algn="ctr"/>
            <a:r>
              <a:rPr lang="en-US" sz="3200" dirty="0">
                <a:solidFill>
                  <a:srgbClr val="FF0000"/>
                </a:solidFill>
              </a:rPr>
              <a:t>Independent Variable</a:t>
            </a:r>
          </a:p>
        </p:txBody>
      </p:sp>
      <p:sp>
        <p:nvSpPr>
          <p:cNvPr id="23" name="TextBox 22"/>
          <p:cNvSpPr txBox="1"/>
          <p:nvPr/>
        </p:nvSpPr>
        <p:spPr>
          <a:xfrm>
            <a:off x="228600" y="4292760"/>
            <a:ext cx="4127376" cy="584775"/>
          </a:xfrm>
          <a:prstGeom prst="rect">
            <a:avLst/>
          </a:prstGeom>
          <a:noFill/>
          <a:ln>
            <a:solidFill>
              <a:srgbClr val="FF0000"/>
            </a:solidFill>
          </a:ln>
        </p:spPr>
        <p:txBody>
          <a:bodyPr wrap="square" rtlCol="0">
            <a:spAutoFit/>
          </a:bodyPr>
          <a:lstStyle/>
          <a:p>
            <a:pPr algn="ctr"/>
            <a:r>
              <a:rPr lang="en-US" sz="3200" dirty="0">
                <a:solidFill>
                  <a:srgbClr val="FF0000"/>
                </a:solidFill>
              </a:rPr>
              <a:t>Dependent Variable</a:t>
            </a:r>
          </a:p>
        </p:txBody>
      </p:sp>
      <p:cxnSp>
        <p:nvCxnSpPr>
          <p:cNvPr id="29" name="Straight Arrow Connector 28"/>
          <p:cNvCxnSpPr/>
          <p:nvPr/>
        </p:nvCxnSpPr>
        <p:spPr>
          <a:xfrm rot="5400000">
            <a:off x="2022532" y="5027345"/>
            <a:ext cx="302718" cy="100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4946542" y="5042029"/>
            <a:ext cx="302718" cy="1003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92955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2939</TotalTime>
  <Words>3208</Words>
  <Application>Microsoft Office PowerPoint</Application>
  <PresentationFormat>On-screen Show (4:3)</PresentationFormat>
  <Paragraphs>470</Paragraphs>
  <Slides>62</Slides>
  <Notes>46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4</vt:i4>
      </vt:variant>
      <vt:variant>
        <vt:lpstr>Slide Titles</vt:lpstr>
      </vt:variant>
      <vt:variant>
        <vt:i4>62</vt:i4>
      </vt:variant>
    </vt:vector>
  </HeadingPairs>
  <TitlesOfParts>
    <vt:vector size="76" baseType="lpstr">
      <vt:lpstr>Monotype Sorts</vt:lpstr>
      <vt:lpstr>Arial</vt:lpstr>
      <vt:lpstr>Calibri</vt:lpstr>
      <vt:lpstr>Calibri Light</vt:lpstr>
      <vt:lpstr>Cambria Math</vt:lpstr>
      <vt:lpstr>Candara</vt:lpstr>
      <vt:lpstr>Eras Demi ITC</vt:lpstr>
      <vt:lpstr>Eras Medium ITC</vt:lpstr>
      <vt:lpstr>Clarity</vt:lpstr>
      <vt:lpstr>Office Theme</vt:lpstr>
      <vt:lpstr>Equation</vt:lpstr>
      <vt:lpstr>Document</vt:lpstr>
      <vt:lpstr>워크시트</vt:lpstr>
      <vt:lpstr>Worksheet</vt:lpstr>
      <vt:lpstr>PowerPoint Presentation</vt:lpstr>
      <vt:lpstr>Brief Review from Previous Class</vt:lpstr>
      <vt:lpstr>MKT 591: Course Roadmap</vt:lpstr>
      <vt:lpstr>PowerPoint Presentation</vt:lpstr>
      <vt:lpstr>PowerPoint Presentation</vt:lpstr>
      <vt:lpstr>Example – Sales Data</vt:lpstr>
      <vt:lpstr>Example – Sales Data</vt:lpstr>
      <vt:lpstr>PowerPoint Presentation</vt:lpstr>
      <vt:lpstr>PowerPoint Presentation</vt:lpstr>
      <vt:lpstr>PowerPoint Presentation</vt:lpstr>
      <vt:lpstr>PowerPoint Presentation</vt:lpstr>
      <vt:lpstr>Correlation and Regression</vt:lpstr>
      <vt:lpstr>Simple Regression Analysis</vt:lpstr>
      <vt:lpstr>Bivariate Regression Equation</vt:lpstr>
      <vt:lpstr>Example: Airline Cost</vt:lpstr>
      <vt:lpstr>A Simple Example: Airline Cost Data</vt:lpstr>
      <vt:lpstr>Scatter Plot of Airline Cost Data</vt:lpstr>
      <vt:lpstr>Ŷ = b0 + b1X1</vt:lpstr>
      <vt:lpstr>Obtaining b0 and b1 estimates</vt:lpstr>
      <vt:lpstr>Model Assumptions</vt:lpstr>
      <vt:lpstr>Model Estimation (by Least Squares)</vt:lpstr>
      <vt:lpstr>Solving for b1 and b0 of the Regression: Airline Cost Example (Part 1)</vt:lpstr>
      <vt:lpstr>Solving for b1 and b0 of the Regression Line: Airline Cost Example (Part 2)</vt:lpstr>
      <vt:lpstr>Graph of Regression Line  for the Airline Cost Example</vt:lpstr>
      <vt:lpstr>Residual Analysis: Testing the Assumptions hold, Airline Cost Example</vt:lpstr>
      <vt:lpstr>Plot of Residuals  for the Airline Cost Example</vt:lpstr>
      <vt:lpstr> Diagnostics: Suppose You See A Nonlinear Residual Plot</vt:lpstr>
      <vt:lpstr>Non-constant Error Variance</vt:lpstr>
      <vt:lpstr>Plots of Non-independent Error Terms</vt:lpstr>
      <vt:lpstr>Healthy Residual Plot (Ideal)!   </vt:lpstr>
      <vt:lpstr>Now, we have a estimated regression results. Luckily, in most cases, software estimates the regression for us and it will report estimation results. Now, interpretation is our responsibility! </vt:lpstr>
      <vt:lpstr>Airline Cost: Summary Output for Regression</vt:lpstr>
      <vt:lpstr>In-Class Practice for R</vt:lpstr>
      <vt:lpstr>Results Summary with R</vt:lpstr>
      <vt:lpstr>1. The R-Square Statistic</vt:lpstr>
      <vt:lpstr>PowerPoint Presentation</vt:lpstr>
      <vt:lpstr>2. Testing the Overall Model</vt:lpstr>
      <vt:lpstr>3. Hypothesis Test: Amusement Park Example</vt:lpstr>
      <vt:lpstr>Predicted Satisfaction: Amusement Park Example</vt:lpstr>
      <vt:lpstr>In-Class R Exercise (5 minutes) (with amusement park data) </vt:lpstr>
      <vt:lpstr>PowerPoint Presentation</vt:lpstr>
      <vt:lpstr>Example – Sales Data</vt:lpstr>
      <vt:lpstr>Multiple Regression </vt:lpstr>
      <vt:lpstr>Response Plane for Two-Predictors Multiple Regression Model</vt:lpstr>
      <vt:lpstr>Real Estate Example</vt:lpstr>
      <vt:lpstr>Real Estate Data</vt:lpstr>
      <vt:lpstr>Regression Output  for the Real Estate Example</vt:lpstr>
      <vt:lpstr>Predicting the Price of Home</vt:lpstr>
      <vt:lpstr>Evaluating the Multiple Regression Model</vt:lpstr>
      <vt:lpstr>Testing the Overall Model for the Real Estate Example</vt:lpstr>
      <vt:lpstr>Significance Test of the Regression Coefficients for the Real Estate Example</vt:lpstr>
      <vt:lpstr>Coefficient of Multiple Determination (R2)</vt:lpstr>
      <vt:lpstr>Adjusted R2</vt:lpstr>
      <vt:lpstr>In-class practice 1: Amusement Park</vt:lpstr>
      <vt:lpstr>Demonstration Problem: Regression Output</vt:lpstr>
      <vt:lpstr>Resolving Overfitting Issue</vt:lpstr>
      <vt:lpstr>Model Selection Information Criteria: Selecting independent variable(s) in regression</vt:lpstr>
      <vt:lpstr>In-class practice with variations for IVs:  Model development procedure (10 minutes)</vt:lpstr>
      <vt:lpstr>Extra: In-Class practice, Bayesian Regression: Amusement Park Data</vt:lpstr>
      <vt:lpstr>Punch-line of Regression</vt:lpstr>
      <vt:lpstr>In-Class Practice (Discover data)</vt:lpstr>
      <vt:lpstr>MKT 591: Course Roadmap</vt:lpstr>
    </vt:vector>
  </TitlesOfParts>
  <Company>Penn State University - Smeal College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SungHoon Kim</dc:creator>
  <cp:lastModifiedBy>武璠 孙</cp:lastModifiedBy>
  <cp:revision>480</cp:revision>
  <cp:lastPrinted>2018-03-18T22:25:47Z</cp:lastPrinted>
  <dcterms:created xsi:type="dcterms:W3CDTF">2012-05-08T19:26:42Z</dcterms:created>
  <dcterms:modified xsi:type="dcterms:W3CDTF">2019-03-19T19:33:21Z</dcterms:modified>
</cp:coreProperties>
</file>